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88" r:id="rId3"/>
    <p:sldId id="257" r:id="rId4"/>
    <p:sldId id="299" r:id="rId5"/>
    <p:sldId id="300"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276"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61913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69924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719170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0170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23483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46934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93892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7794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13910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66223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203324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A932A-6C47-4894-9496-6C144C547E7E}"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427167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A932A-6C47-4894-9496-6C144C547E7E}"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75882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87114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76223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BA932A-6C47-4894-9496-6C144C547E7E}" type="datetimeFigureOut">
              <a:rPr lang="en-US" smtClean="0"/>
              <a:t>2/1/2024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397428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BA932A-6C47-4894-9496-6C144C547E7E}"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F25ED-F1C5-49B8-A0EB-1C4E5706DFAA}" type="slidenum">
              <a:rPr lang="en-US" smtClean="0"/>
              <a:t>‹#›</a:t>
            </a:fld>
            <a:endParaRPr lang="en-US"/>
          </a:p>
        </p:txBody>
      </p:sp>
    </p:spTree>
    <p:extLst>
      <p:ext uri="{BB962C8B-B14F-4D97-AF65-F5344CB8AC3E}">
        <p14:creationId xmlns:p14="http://schemas.microsoft.com/office/powerpoint/2010/main" val="184205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BA932A-6C47-4894-9496-6C144C547E7E}" type="datetimeFigureOut">
              <a:rPr lang="en-US" smtClean="0"/>
              <a:t>2/1/2024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58F25ED-F1C5-49B8-A0EB-1C4E5706DFAA}" type="slidenum">
              <a:rPr lang="en-US" smtClean="0"/>
              <a:t>‹#›</a:t>
            </a:fld>
            <a:endParaRPr lang="en-US"/>
          </a:p>
        </p:txBody>
      </p:sp>
    </p:spTree>
    <p:extLst>
      <p:ext uri="{BB962C8B-B14F-4D97-AF65-F5344CB8AC3E}">
        <p14:creationId xmlns:p14="http://schemas.microsoft.com/office/powerpoint/2010/main" val="295110531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0468"/>
            <a:ext cx="9144000" cy="706437"/>
          </a:xfrm>
        </p:spPr>
        <p:txBody>
          <a:bodyPr>
            <a:no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MALLA REDDY UNIVERSITY</a:t>
            </a:r>
          </a:p>
        </p:txBody>
      </p:sp>
      <p:sp>
        <p:nvSpPr>
          <p:cNvPr id="3" name="Subtitle 2"/>
          <p:cNvSpPr>
            <a:spLocks noGrp="1"/>
          </p:cNvSpPr>
          <p:nvPr>
            <p:ph type="subTitle" idx="1"/>
          </p:nvPr>
        </p:nvSpPr>
        <p:spPr>
          <a:xfrm>
            <a:off x="1091381" y="1267326"/>
            <a:ext cx="9576619" cy="5117432"/>
          </a:xfrm>
        </p:spPr>
        <p:txBody>
          <a:bodyPr/>
          <a:lstStyle/>
          <a:p>
            <a:pPr algn="ctr">
              <a:lnSpc>
                <a:spcPct val="200000"/>
              </a:lnSpc>
            </a:pPr>
            <a:endParaRPr lang="en-US" b="1" dirty="0"/>
          </a:p>
          <a:p>
            <a:pPr algn="ctr">
              <a:lnSpc>
                <a:spcPct val="200000"/>
              </a:lnSpc>
            </a:pPr>
            <a:r>
              <a:rPr lang="en-US" sz="2400" b="1" dirty="0" smtClean="0">
                <a:solidFill>
                  <a:schemeClr val="tx1"/>
                </a:solidFill>
                <a:latin typeface="Times New Roman" panose="02020603050405020304" pitchFamily="18" charset="0"/>
                <a:cs typeface="Times New Roman" panose="02020603050405020304" pitchFamily="18" charset="0"/>
              </a:rPr>
              <a:t>MR22-1CS0148: DATA MINING</a:t>
            </a:r>
            <a:endParaRPr lang="en-US" sz="2400" b="1"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II Year B.Tech. CSE </a:t>
            </a:r>
            <a:r>
              <a:rPr lang="en-US" sz="2400" b="1" dirty="0" err="1" smtClean="0">
                <a:solidFill>
                  <a:schemeClr val="tx1"/>
                </a:solidFill>
                <a:latin typeface="Times New Roman" panose="02020603050405020304" pitchFamily="18" charset="0"/>
                <a:cs typeface="Times New Roman" panose="02020603050405020304" pitchFamily="18" charset="0"/>
              </a:rPr>
              <a:t>iI</a:t>
            </a:r>
            <a:r>
              <a:rPr lang="en-US" sz="2400" b="1" dirty="0" smtClean="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 Sem</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a:solidFill>
                  <a:schemeClr val="tx1"/>
                </a:solidFill>
                <a:latin typeface="Times New Roman" panose="02020603050405020304" pitchFamily="18" charset="0"/>
                <a:cs typeface="Times New Roman" panose="02020603050405020304" pitchFamily="18" charset="0"/>
              </a:rPr>
              <a:t>(MRU-R22)</a:t>
            </a:r>
            <a:endParaRPr lang="en-US" sz="2400" dirty="0">
              <a:solidFill>
                <a:schemeClr val="tx1"/>
              </a:solidFill>
              <a:latin typeface="Times New Roman" panose="02020603050405020304" pitchFamily="18" charset="0"/>
              <a:cs typeface="Times New Roman" panose="02020603050405020304" pitchFamily="18" charset="0"/>
            </a:endParaRPr>
          </a:p>
          <a:p>
            <a:pPr algn="ctr">
              <a:lnSpc>
                <a:spcPct val="200000"/>
              </a:lnSpc>
            </a:pPr>
            <a:r>
              <a:rPr lang="en-US" sz="2400" b="1" dirty="0" smtClean="0">
                <a:solidFill>
                  <a:schemeClr val="tx1"/>
                </a:solidFill>
                <a:latin typeface="Times New Roman" panose="02020603050405020304" pitchFamily="18" charset="0"/>
                <a:cs typeface="Times New Roman" panose="02020603050405020304" pitchFamily="18" charset="0"/>
              </a:rPr>
              <a:t>UNIT-Ii</a:t>
            </a:r>
            <a:endParaRPr lang="en-US" sz="2400" b="1"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269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eaLnBrk="0" hangingPunct="0"/>
            <a:r>
              <a:rPr lang="en-IN" u="sng" dirty="0"/>
              <a:t>a. By calculating the average mean of Bin:</a:t>
            </a:r>
            <a:endParaRPr lang="en-IN" dirty="0"/>
          </a:p>
          <a:p>
            <a:pPr marL="0" indent="0" eaLnBrk="0" hangingPunct="0">
              <a:buNone/>
            </a:pPr>
            <a:r>
              <a:rPr lang="en-IN" dirty="0"/>
              <a:t>This method calculates the average of data values for individual buckets and substitutes the existing values with the averaged value.</a:t>
            </a:r>
          </a:p>
          <a:p>
            <a:pPr marL="0" indent="0" eaLnBrk="0" hangingPunct="0">
              <a:buNone/>
            </a:pPr>
            <a:r>
              <a:rPr lang="en-IN" dirty="0"/>
              <a:t>Ex:4,8,15,21,21,24,25,28,34</a:t>
            </a:r>
          </a:p>
          <a:p>
            <a:pPr marL="0" indent="0" eaLnBrk="0" hangingPunct="0">
              <a:buNone/>
            </a:pPr>
            <a:r>
              <a:rPr lang="en-IN" dirty="0"/>
              <a:t>Partition into (equal frequency) bins:</a:t>
            </a:r>
          </a:p>
          <a:p>
            <a:pPr marL="0" indent="0" eaLnBrk="0" hangingPunct="0">
              <a:buNone/>
            </a:pPr>
            <a:r>
              <a:rPr lang="en-IN" dirty="0"/>
              <a:t>Bin 1: 4,8,15</a:t>
            </a:r>
          </a:p>
          <a:p>
            <a:pPr marL="0" indent="0" eaLnBrk="0" hangingPunct="0">
              <a:buNone/>
            </a:pPr>
            <a:r>
              <a:rPr lang="en-IN" dirty="0"/>
              <a:t>Bin 2:   21,21,24</a:t>
            </a:r>
          </a:p>
          <a:p>
            <a:pPr marL="0" indent="0" eaLnBrk="0" hangingPunct="0">
              <a:buNone/>
            </a:pPr>
            <a:r>
              <a:rPr lang="en-IN" dirty="0"/>
              <a:t>Bin 3:   </a:t>
            </a:r>
            <a:r>
              <a:rPr lang="en-IN" dirty="0" smtClean="0"/>
              <a:t>25,28,34.</a:t>
            </a:r>
          </a:p>
          <a:p>
            <a:pPr marL="0" indent="0" eaLnBrk="0" hangingPunct="0">
              <a:buNone/>
            </a:pPr>
            <a:endParaRPr lang="en-IN" dirty="0"/>
          </a:p>
          <a:p>
            <a:pPr marL="0" indent="0" eaLnBrk="0" hangingPunct="0">
              <a:buNone/>
            </a:pPr>
            <a:r>
              <a:rPr lang="en-IN" dirty="0"/>
              <a:t>The average of bucket bin1, bin2, bin3 are 9,22,29 smoothing by means </a:t>
            </a:r>
            <a:endParaRPr lang="en-IN" dirty="0" smtClean="0"/>
          </a:p>
          <a:p>
            <a:pPr marL="0" indent="0" eaLnBrk="0" hangingPunct="0">
              <a:buNone/>
            </a:pPr>
            <a:r>
              <a:rPr lang="en-IN" dirty="0" smtClean="0"/>
              <a:t>Bin </a:t>
            </a:r>
            <a:r>
              <a:rPr lang="en-IN" dirty="0"/>
              <a:t>1: 9,9,9</a:t>
            </a:r>
          </a:p>
          <a:p>
            <a:pPr marL="0" indent="0" eaLnBrk="0" hangingPunct="0">
              <a:buNone/>
            </a:pPr>
            <a:r>
              <a:rPr lang="en-IN" dirty="0"/>
              <a:t>Bin 2:   22,22,22</a:t>
            </a:r>
          </a:p>
          <a:p>
            <a:pPr marL="0" indent="0" eaLnBrk="0" hangingPunct="0">
              <a:buNone/>
            </a:pPr>
            <a:r>
              <a:rPr lang="en-IN" dirty="0"/>
              <a:t>Bin 3:   29,29,29</a:t>
            </a:r>
          </a:p>
          <a:p>
            <a:pPr eaLnBrk="0" hangingPunct="0"/>
            <a:endParaRPr lang="en-IN" dirty="0"/>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52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eaLnBrk="0" hangingPunct="0">
              <a:buNone/>
            </a:pPr>
            <a:r>
              <a:rPr lang="en-IN" u="sng" dirty="0"/>
              <a:t>b. By calculating the median:</a:t>
            </a:r>
            <a:endParaRPr lang="en-IN" dirty="0"/>
          </a:p>
          <a:p>
            <a:pPr eaLnBrk="0" hangingPunct="0"/>
            <a:r>
              <a:rPr lang="en-IN" dirty="0"/>
              <a:t>This method is similar to that of bucket mean except that the median is calculated for individual bucket.</a:t>
            </a:r>
          </a:p>
          <a:p>
            <a:pPr eaLnBrk="0" hangingPunct="0"/>
            <a:r>
              <a:rPr lang="en-IN" dirty="0"/>
              <a:t>The median of the above list for bin1, bin2, bin3 are 8,21,28 Smoothing by bin median</a:t>
            </a:r>
          </a:p>
          <a:p>
            <a:pPr eaLnBrk="0" hangingPunct="0"/>
            <a:r>
              <a:rPr lang="en-IN" dirty="0"/>
              <a:t>Bin 1: 8,8,8</a:t>
            </a:r>
          </a:p>
          <a:p>
            <a:pPr eaLnBrk="0" hangingPunct="0"/>
            <a:r>
              <a:rPr lang="en-IN" dirty="0"/>
              <a:t>Bin 2: 21,21,21</a:t>
            </a:r>
          </a:p>
          <a:p>
            <a:pPr eaLnBrk="0" hangingPunct="0"/>
            <a:r>
              <a:rPr lang="en-IN" dirty="0"/>
              <a:t>Bin 3: 28,28,28</a:t>
            </a:r>
          </a:p>
          <a:p>
            <a:pPr marL="0" indent="0" eaLnBrk="0" hangingPunct="0">
              <a:buNone/>
            </a:pPr>
            <a:r>
              <a:rPr lang="en-IN" u="sng" dirty="0"/>
              <a:t>c. By calculating the boundaries:</a:t>
            </a:r>
            <a:endParaRPr lang="en-IN" dirty="0"/>
          </a:p>
          <a:p>
            <a:pPr eaLnBrk="0" hangingPunct="0"/>
            <a:r>
              <a:rPr lang="en-IN" dirty="0"/>
              <a:t>In this </a:t>
            </a:r>
            <a:r>
              <a:rPr lang="en-IN" dirty="0" err="1"/>
              <a:t>method,the</a:t>
            </a:r>
            <a:r>
              <a:rPr lang="en-IN" dirty="0"/>
              <a:t> highest and lowest values in individual buckets are </a:t>
            </a:r>
            <a:r>
              <a:rPr lang="en-IN" dirty="0" err="1"/>
              <a:t>considered.These</a:t>
            </a:r>
            <a:r>
              <a:rPr lang="en-IN" dirty="0"/>
              <a:t> values are treated as boundaries of a </a:t>
            </a:r>
            <a:r>
              <a:rPr lang="en-IN" dirty="0" err="1"/>
              <a:t>bucket.Every</a:t>
            </a:r>
            <a:r>
              <a:rPr lang="en-IN" dirty="0"/>
              <a:t> data value in the bucket is substituted by the boundary value which is nearest to </a:t>
            </a:r>
            <a:r>
              <a:rPr lang="en-IN" dirty="0" err="1"/>
              <a:t>it.The</a:t>
            </a:r>
            <a:r>
              <a:rPr lang="en-IN" dirty="0"/>
              <a:t> highest and lowest values remain changed</a:t>
            </a:r>
            <a:r>
              <a:rPr lang="en-IN" dirty="0" smtClean="0"/>
              <a:t>.</a:t>
            </a:r>
            <a:r>
              <a:rPr lang="en-IN" dirty="0"/>
              <a:t> </a:t>
            </a:r>
          </a:p>
          <a:p>
            <a:pPr eaLnBrk="0" hangingPunct="0"/>
            <a:r>
              <a:rPr lang="en-IN" dirty="0"/>
              <a:t>The highest values of bin 15,24,34 and lower values of bin 4,21,25. Smoothing by boundaries:</a:t>
            </a:r>
          </a:p>
          <a:p>
            <a:pPr eaLnBrk="0" hangingPunct="0"/>
            <a:r>
              <a:rPr lang="en-IN" dirty="0"/>
              <a:t>Bin 1: </a:t>
            </a:r>
            <a:r>
              <a:rPr lang="en-IN" dirty="0" smtClean="0"/>
              <a:t>4,4,15 Bin </a:t>
            </a:r>
            <a:r>
              <a:rPr lang="en-IN" dirty="0"/>
              <a:t>2: </a:t>
            </a:r>
            <a:r>
              <a:rPr lang="en-IN" dirty="0" smtClean="0"/>
              <a:t>21,21,24 Bin </a:t>
            </a:r>
            <a:r>
              <a:rPr lang="en-IN" dirty="0"/>
              <a:t>3: 25,25,34.</a:t>
            </a:r>
            <a:endParaRPr lang="en-IN" dirty="0"/>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60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lvl="0" eaLnBrk="0" hangingPunct="0"/>
            <a:r>
              <a:rPr lang="en-IN" dirty="0"/>
              <a:t>Regression:</a:t>
            </a:r>
          </a:p>
          <a:p>
            <a:pPr marL="0" indent="0" eaLnBrk="0" hangingPunct="0">
              <a:buNone/>
            </a:pPr>
            <a:r>
              <a:rPr lang="en-IN" dirty="0"/>
              <a:t>Regression is a function that is used to remove noisy </a:t>
            </a:r>
            <a:r>
              <a:rPr lang="en-IN" dirty="0" err="1"/>
              <a:t>data.There</a:t>
            </a:r>
            <a:r>
              <a:rPr lang="en-IN" dirty="0"/>
              <a:t> are two types of regression functions:</a:t>
            </a:r>
          </a:p>
          <a:p>
            <a:pPr lvl="0" eaLnBrk="0" hangingPunct="0"/>
            <a:r>
              <a:rPr lang="en-IN" dirty="0"/>
              <a:t>Linear regression function</a:t>
            </a:r>
          </a:p>
          <a:p>
            <a:pPr lvl="0" eaLnBrk="0" hangingPunct="0"/>
            <a:r>
              <a:rPr lang="en-IN" dirty="0"/>
              <a:t>Multiple linear regression function.</a:t>
            </a:r>
          </a:p>
          <a:p>
            <a:pPr marL="0" indent="0" eaLnBrk="0" hangingPunct="0">
              <a:buNone/>
            </a:pPr>
            <a:r>
              <a:rPr lang="en-IN" dirty="0"/>
              <a:t> </a:t>
            </a:r>
          </a:p>
          <a:p>
            <a:pPr lvl="0" eaLnBrk="0" hangingPunct="0"/>
            <a:r>
              <a:rPr lang="en-IN" dirty="0"/>
              <a:t>Linear regression function:</a:t>
            </a:r>
          </a:p>
          <a:p>
            <a:pPr eaLnBrk="0" hangingPunct="0"/>
            <a:r>
              <a:rPr lang="en-IN" dirty="0"/>
              <a:t>It involves finding the “best” line to fit two attributes (or variables),so that one attribute can be used to predict the other.</a:t>
            </a:r>
          </a:p>
          <a:p>
            <a:pPr lvl="0" eaLnBrk="0" hangingPunct="0"/>
            <a:endParaRPr lang="en-IN" dirty="0" smtClean="0"/>
          </a:p>
          <a:p>
            <a:pPr lvl="0" eaLnBrk="0" hangingPunct="0"/>
            <a:r>
              <a:rPr lang="en-IN" dirty="0" smtClean="0"/>
              <a:t>Multiple </a:t>
            </a:r>
            <a:r>
              <a:rPr lang="en-IN" dirty="0"/>
              <a:t>linear regression:</a:t>
            </a:r>
          </a:p>
          <a:p>
            <a:pPr eaLnBrk="0" hangingPunct="0"/>
            <a:r>
              <a:rPr lang="en-IN" dirty="0"/>
              <a:t>It is extension of linear </a:t>
            </a:r>
            <a:r>
              <a:rPr lang="en-IN" dirty="0" err="1"/>
              <a:t>regression,where</a:t>
            </a:r>
            <a:r>
              <a:rPr lang="en-IN" dirty="0"/>
              <a:t> more than two attributes are involved and the data fit to multidimensional surface.</a:t>
            </a:r>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51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lvl="0" indent="0" eaLnBrk="0" hangingPunct="0">
              <a:buNone/>
            </a:pPr>
            <a:r>
              <a:rPr lang="en-IN" dirty="0"/>
              <a:t>Clustering Method:</a:t>
            </a:r>
          </a:p>
          <a:p>
            <a:pPr eaLnBrk="0" hangingPunct="0"/>
            <a:r>
              <a:rPr lang="en-IN" dirty="0"/>
              <a:t>A cluster is defined as a group of data objects that have high similarity with objects belonging to same cluster and are dissimilar to objects belonging to other clusters.</a:t>
            </a:r>
          </a:p>
          <a:p>
            <a:pPr eaLnBrk="0" hangingPunct="0"/>
            <a:r>
              <a:rPr lang="en-IN" dirty="0"/>
              <a:t>Clusters can be used to delete the outliers.</a:t>
            </a:r>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73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lvl="0" indent="0" eaLnBrk="0" hangingPunct="0">
              <a:buNone/>
            </a:pPr>
            <a:r>
              <a:rPr lang="en-IN" dirty="0" smtClean="0"/>
              <a:t>data reduction</a:t>
            </a:r>
            <a:endParaRPr lang="en-IN" b="1" dirty="0"/>
          </a:p>
          <a:p>
            <a:pPr marL="0" lvl="0" indent="0" eaLnBrk="0" hangingPunct="0">
              <a:buNone/>
            </a:pPr>
            <a:r>
              <a:rPr lang="en-IN" dirty="0" smtClean="0"/>
              <a:t>Data </a:t>
            </a:r>
            <a:r>
              <a:rPr lang="en-IN" dirty="0"/>
              <a:t>reduction is a process of compressing massive volume of data into a limited data set</a:t>
            </a:r>
            <a:r>
              <a:rPr lang="en-IN" dirty="0" smtClean="0"/>
              <a:t>.</a:t>
            </a:r>
          </a:p>
          <a:p>
            <a:pPr marL="0" lvl="0" indent="0" eaLnBrk="0" hangingPunct="0">
              <a:buNone/>
            </a:pPr>
            <a:endParaRPr lang="en-US" dirty="0"/>
          </a:p>
          <a:p>
            <a:pPr marL="0" lvl="0" indent="0" eaLnBrk="0" hangingPunct="0">
              <a:buNone/>
            </a:pPr>
            <a:r>
              <a:rPr lang="en-IN" dirty="0"/>
              <a:t>data cube aggregation and selecting a subset of attributes</a:t>
            </a:r>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eaLnBrk="0" hangingPunct="0"/>
            <a:r>
              <a:rPr lang="en-IN" b="1" u="sng" dirty="0"/>
              <a:t>Data cube aggregation:</a:t>
            </a:r>
            <a:endParaRPr lang="en-IN" b="1" dirty="0"/>
          </a:p>
          <a:p>
            <a:pPr marL="0" indent="0" eaLnBrk="0" hangingPunct="0">
              <a:buNone/>
            </a:pPr>
            <a:endParaRPr lang="en-IN" dirty="0" smtClean="0"/>
          </a:p>
          <a:p>
            <a:pPr marL="0" indent="0" eaLnBrk="0" hangingPunct="0">
              <a:buNone/>
            </a:pPr>
            <a:r>
              <a:rPr lang="en-IN" dirty="0" smtClean="0"/>
              <a:t>Data </a:t>
            </a:r>
            <a:r>
              <a:rPr lang="en-IN" dirty="0"/>
              <a:t>cube </a:t>
            </a:r>
            <a:r>
              <a:rPr lang="en-IN" dirty="0" err="1"/>
              <a:t>aggregation,where</a:t>
            </a:r>
            <a:r>
              <a:rPr lang="en-IN" dirty="0"/>
              <a:t> aggregation operations are applied to the data for construction of a data </a:t>
            </a:r>
            <a:r>
              <a:rPr lang="en-IN" dirty="0" err="1"/>
              <a:t>cube.Data</a:t>
            </a:r>
            <a:r>
              <a:rPr lang="en-IN" dirty="0"/>
              <a:t> cube store multidimensional aggregated </a:t>
            </a:r>
            <a:r>
              <a:rPr lang="en-IN" dirty="0" err="1"/>
              <a:t>information.Each</a:t>
            </a:r>
            <a:r>
              <a:rPr lang="en-IN" dirty="0"/>
              <a:t> cell holds an aggregated data </a:t>
            </a:r>
            <a:r>
              <a:rPr lang="en-IN" dirty="0" err="1"/>
              <a:t>value,corresponding</a:t>
            </a:r>
            <a:r>
              <a:rPr lang="en-IN" dirty="0"/>
              <a:t> to the data point in multidimensional </a:t>
            </a:r>
            <a:r>
              <a:rPr lang="en-IN" dirty="0" err="1"/>
              <a:t>space.Concept</a:t>
            </a:r>
            <a:r>
              <a:rPr lang="en-IN" dirty="0"/>
              <a:t> hierarchies may exist for each </a:t>
            </a:r>
            <a:r>
              <a:rPr lang="en-IN" dirty="0" err="1"/>
              <a:t>attribute,allowing</a:t>
            </a:r>
            <a:r>
              <a:rPr lang="en-IN" dirty="0"/>
              <a:t> the analyst of data at multiple levels of </a:t>
            </a:r>
            <a:r>
              <a:rPr lang="en-IN" dirty="0" err="1"/>
              <a:t>abstraction.Data</a:t>
            </a:r>
            <a:r>
              <a:rPr lang="en-IN" dirty="0"/>
              <a:t> cube provide fast access to </a:t>
            </a:r>
            <a:r>
              <a:rPr lang="en-IN" dirty="0" err="1"/>
              <a:t>precomputed,summarized</a:t>
            </a:r>
            <a:r>
              <a:rPr lang="en-IN" dirty="0"/>
              <a:t> </a:t>
            </a:r>
            <a:r>
              <a:rPr lang="en-IN" dirty="0" err="1"/>
              <a:t>data,there</a:t>
            </a:r>
            <a:r>
              <a:rPr lang="en-IN" dirty="0"/>
              <a:t> by benefiting online analytical processing as well as data mining</a:t>
            </a:r>
            <a:r>
              <a:rPr lang="en-IN" dirty="0" smtClean="0"/>
              <a:t>.</a:t>
            </a:r>
            <a:endParaRPr lang="en-IN" dirty="0"/>
          </a:p>
        </p:txBody>
      </p:sp>
    </p:spTree>
    <p:extLst>
      <p:ext uri="{BB962C8B-B14F-4D97-AF65-F5344CB8AC3E}">
        <p14:creationId xmlns:p14="http://schemas.microsoft.com/office/powerpoint/2010/main" val="219554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eaLnBrk="0" hangingPunct="0">
              <a:buNone/>
            </a:pPr>
            <a:r>
              <a:rPr lang="en-IN" dirty="0" smtClean="0"/>
              <a:t>The </a:t>
            </a:r>
            <a:r>
              <a:rPr lang="en-IN" dirty="0"/>
              <a:t>cube can be created in three ways,</a:t>
            </a:r>
          </a:p>
          <a:p>
            <a:pPr marL="0" indent="0" eaLnBrk="0" hangingPunct="0">
              <a:buNone/>
            </a:pPr>
            <a:r>
              <a:rPr lang="en-IN" dirty="0"/>
              <a:t>i. Base cuboid:</a:t>
            </a:r>
          </a:p>
          <a:p>
            <a:pPr eaLnBrk="0" hangingPunct="0"/>
            <a:r>
              <a:rPr lang="en-IN" dirty="0"/>
              <a:t>The cube created at the lowest level of abstraction is </a:t>
            </a:r>
            <a:r>
              <a:rPr lang="en-IN" dirty="0" err="1"/>
              <a:t>reffered</a:t>
            </a:r>
            <a:r>
              <a:rPr lang="en-IN" dirty="0"/>
              <a:t> to as base cuboid. </a:t>
            </a:r>
            <a:endParaRPr lang="en-IN" dirty="0" smtClean="0"/>
          </a:p>
          <a:p>
            <a:pPr marL="0" indent="0" eaLnBrk="0" hangingPunct="0">
              <a:buNone/>
            </a:pPr>
            <a:r>
              <a:rPr lang="en-IN" dirty="0" err="1" smtClean="0"/>
              <a:t>ii.Lattice</a:t>
            </a:r>
            <a:r>
              <a:rPr lang="en-IN" dirty="0" smtClean="0"/>
              <a:t> </a:t>
            </a:r>
            <a:r>
              <a:rPr lang="en-IN" dirty="0"/>
              <a:t>of cuboid:</a:t>
            </a:r>
          </a:p>
          <a:p>
            <a:pPr eaLnBrk="0" hangingPunct="0"/>
            <a:r>
              <a:rPr lang="en-IN" dirty="0"/>
              <a:t>Data cubes created for varying levels of abstraction are often referred to as cuboids</a:t>
            </a:r>
            <a:r>
              <a:rPr lang="en-IN" dirty="0" smtClean="0"/>
              <a:t>.</a:t>
            </a:r>
            <a:r>
              <a:rPr lang="en-IN" dirty="0"/>
              <a:t> </a:t>
            </a:r>
          </a:p>
          <a:p>
            <a:pPr marL="0" indent="0" eaLnBrk="0" hangingPunct="0">
              <a:buNone/>
            </a:pPr>
            <a:r>
              <a:rPr lang="en-IN" dirty="0"/>
              <a:t>iii. Apex cuboid:</a:t>
            </a:r>
          </a:p>
          <a:p>
            <a:pPr eaLnBrk="0" hangingPunct="0"/>
            <a:r>
              <a:rPr lang="en-IN" dirty="0"/>
              <a:t>A cube at the highest level of abstraction is the apex cuboid</a:t>
            </a:r>
            <a:r>
              <a:rPr lang="en-IN" dirty="0" smtClean="0"/>
              <a:t>.</a:t>
            </a:r>
          </a:p>
          <a:p>
            <a:pPr eaLnBrk="0" hangingPunct="0"/>
            <a:endParaRPr lang="en-US" dirty="0"/>
          </a:p>
          <a:p>
            <a:pPr eaLnBrk="0" hangingPunct="0"/>
            <a:endParaRPr lang="en-US" dirty="0" smtClean="0"/>
          </a:p>
          <a:p>
            <a:pPr eaLnBrk="0" hangingPunct="0"/>
            <a:endParaRPr lang="en-US" dirty="0"/>
          </a:p>
          <a:p>
            <a:pPr eaLnBrk="0" hangingPunct="0"/>
            <a:endParaRPr lang="en-US" dirty="0" smtClean="0"/>
          </a:p>
          <a:p>
            <a:pPr eaLnBrk="0" hangingPunct="0"/>
            <a:endParaRPr lang="en-US" dirty="0"/>
          </a:p>
          <a:p>
            <a:pPr marL="0" indent="0" eaLnBrk="0" hangingPunct="0">
              <a:buNone/>
            </a:pPr>
            <a:r>
              <a:rPr lang="en-IN" dirty="0"/>
              <a:t>On the left </a:t>
            </a:r>
            <a:r>
              <a:rPr lang="en-IN" dirty="0" err="1"/>
              <a:t>side,the</a:t>
            </a:r>
            <a:r>
              <a:rPr lang="en-IN" dirty="0"/>
              <a:t> sales are shown as per </a:t>
            </a:r>
            <a:r>
              <a:rPr lang="en-IN" dirty="0" err="1"/>
              <a:t>quarter.On</a:t>
            </a:r>
            <a:r>
              <a:rPr lang="en-IN" dirty="0"/>
              <a:t> the </a:t>
            </a:r>
            <a:r>
              <a:rPr lang="en-IN" dirty="0" err="1"/>
              <a:t>right,the</a:t>
            </a:r>
            <a:r>
              <a:rPr lang="en-IN" dirty="0"/>
              <a:t> data are aggregated to provide the annual sales.</a:t>
            </a:r>
          </a:p>
          <a:p>
            <a:pPr eaLnBrk="0" hangingPunct="0"/>
            <a:endParaRPr lang="en-IN" dirty="0"/>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801233"/>
            <a:ext cx="3098800" cy="1828800"/>
          </a:xfrm>
          <a:prstGeom prst="rect">
            <a:avLst/>
          </a:prstGeom>
          <a:noFill/>
          <a:ln>
            <a:noFill/>
          </a:ln>
        </p:spPr>
      </p:pic>
    </p:spTree>
    <p:extLst>
      <p:ext uri="{BB962C8B-B14F-4D97-AF65-F5344CB8AC3E}">
        <p14:creationId xmlns:p14="http://schemas.microsoft.com/office/powerpoint/2010/main" val="2664483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spcBef>
                <a:spcPts val="600"/>
              </a:spcBef>
              <a:buNone/>
            </a:pPr>
            <a:endParaRPr lang="en-US" dirty="0" smtClean="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smtClean="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smtClean="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smtClean="0">
              <a:latin typeface="Times New Roman" panose="02020603050405020304" pitchFamily="18" charset="0"/>
              <a:cs typeface="Times New Roman" panose="02020603050405020304" pitchFamily="18" charset="0"/>
            </a:endParaRPr>
          </a:p>
          <a:p>
            <a:pPr marL="0" indent="0" eaLnBrk="0" hangingPunct="0">
              <a:buNone/>
            </a:pPr>
            <a:r>
              <a:rPr lang="en-IN" dirty="0"/>
              <a:t>The above figure shows a data cable for multidimensional analysis of sales data with respect to annual sales per item type for each branch.</a:t>
            </a:r>
          </a:p>
          <a:p>
            <a:pPr marL="0" indent="0" eaLnBrk="0" hangingPunct="0">
              <a:buNone/>
            </a:pPr>
            <a:r>
              <a:rPr lang="en-IN" dirty="0" smtClean="0"/>
              <a:t> </a:t>
            </a: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6203" y="168865"/>
            <a:ext cx="3086100" cy="2425700"/>
          </a:xfrm>
          <a:prstGeom prst="rect">
            <a:avLst/>
          </a:prstGeom>
          <a:noFill/>
          <a:ln>
            <a:noFill/>
          </a:ln>
        </p:spPr>
      </p:pic>
    </p:spTree>
    <p:extLst>
      <p:ext uri="{BB962C8B-B14F-4D97-AF65-F5344CB8AC3E}">
        <p14:creationId xmlns:p14="http://schemas.microsoft.com/office/powerpoint/2010/main" val="13330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spcBef>
                <a:spcPts val="600"/>
              </a:spcBef>
              <a:buNone/>
            </a:pPr>
            <a:endParaRPr lang="en-US" dirty="0" smtClean="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364141" y="121380"/>
            <a:ext cx="11701083" cy="5632311"/>
          </a:xfrm>
          <a:prstGeom prst="rect">
            <a:avLst/>
          </a:prstGeom>
        </p:spPr>
        <p:txBody>
          <a:bodyPr wrap="square">
            <a:spAutoFit/>
          </a:bodyPr>
          <a:lstStyle/>
          <a:p>
            <a:pPr eaLnBrk="0" hangingPunct="0"/>
            <a:endParaRPr lang="en-IN" dirty="0" smtClean="0"/>
          </a:p>
          <a:p>
            <a:pPr eaLnBrk="0" hangingPunct="0"/>
            <a:r>
              <a:rPr lang="en-IN" dirty="0" smtClean="0"/>
              <a:t>Basic </a:t>
            </a:r>
            <a:r>
              <a:rPr lang="en-IN" dirty="0"/>
              <a:t>heuristic methods for attribute subset selection include the following techniques, some of which are illustrated</a:t>
            </a:r>
            <a:r>
              <a:rPr lang="en-IN" dirty="0" smtClean="0"/>
              <a:t>.</a:t>
            </a:r>
          </a:p>
          <a:p>
            <a:pPr eaLnBrk="0" hangingPunct="0"/>
            <a:endParaRPr lang="en-IN" dirty="0"/>
          </a:p>
          <a:p>
            <a:pPr lvl="0" eaLnBrk="0" hangingPunct="0"/>
            <a:r>
              <a:rPr lang="en-IN" u="sng" dirty="0"/>
              <a:t>Stepwise forward selection:</a:t>
            </a:r>
            <a:endParaRPr lang="en-IN" sz="2000" u="sng" dirty="0"/>
          </a:p>
          <a:p>
            <a:pPr eaLnBrk="0" hangingPunct="0"/>
            <a:r>
              <a:rPr lang="en-IN" dirty="0"/>
              <a:t>The procedure starts with an empty set of attributes as the reduced set. The best of the original attributes is determined and added to the reduced set. At each subsequent iteration or step, the best of the remaining original attributes is added to the set</a:t>
            </a:r>
          </a:p>
          <a:p>
            <a:pPr eaLnBrk="0" hangingPunct="0"/>
            <a:r>
              <a:rPr lang="en-IN" dirty="0"/>
              <a:t> </a:t>
            </a:r>
          </a:p>
          <a:p>
            <a:pPr eaLnBrk="0" hangingPunct="0"/>
            <a:r>
              <a:rPr lang="en-IN" dirty="0"/>
              <a:t>Example:</a:t>
            </a:r>
          </a:p>
          <a:p>
            <a:pPr eaLnBrk="0" hangingPunct="0"/>
            <a:r>
              <a:rPr lang="en-IN" dirty="0"/>
              <a:t>Let us consider the following actual set of attributes,</a:t>
            </a:r>
          </a:p>
          <a:p>
            <a:pPr eaLnBrk="0" hangingPunct="0"/>
            <a:r>
              <a:rPr lang="en-IN" dirty="0"/>
              <a:t>{A1, A2, A3, A4, A5, A6}</a:t>
            </a:r>
          </a:p>
          <a:p>
            <a:pPr eaLnBrk="0" hangingPunct="0"/>
            <a:r>
              <a:rPr lang="en-IN" dirty="0"/>
              <a:t> </a:t>
            </a:r>
            <a:endParaRPr lang="en-IN" sz="1600" dirty="0"/>
          </a:p>
          <a:p>
            <a:pPr eaLnBrk="0" hangingPunct="0"/>
            <a:r>
              <a:rPr lang="en-IN" dirty="0"/>
              <a:t>Initial attributes </a:t>
            </a:r>
            <a:r>
              <a:rPr lang="en-IN" dirty="0" smtClean="0"/>
              <a:t>set  {</a:t>
            </a:r>
            <a:r>
              <a:rPr lang="en-IN" dirty="0"/>
              <a:t>A1, A2, A3, A4, A5, A6} </a:t>
            </a:r>
            <a:endParaRPr lang="en-IN" dirty="0" smtClean="0"/>
          </a:p>
          <a:p>
            <a:pPr eaLnBrk="0" hangingPunct="0"/>
            <a:endParaRPr lang="en-IN" dirty="0"/>
          </a:p>
          <a:p>
            <a:pPr eaLnBrk="0" hangingPunct="0"/>
            <a:r>
              <a:rPr lang="en-IN" dirty="0" smtClean="0"/>
              <a:t>Initial </a:t>
            </a:r>
            <a:r>
              <a:rPr lang="en-IN" dirty="0"/>
              <a:t>reduced set</a:t>
            </a:r>
          </a:p>
          <a:p>
            <a:pPr lvl="1" eaLnBrk="0" hangingPunct="0"/>
            <a:r>
              <a:rPr lang="en-IN" dirty="0"/>
              <a:t>{ }</a:t>
            </a:r>
            <a:endParaRPr lang="en-IN" sz="2000" dirty="0"/>
          </a:p>
          <a:p>
            <a:pPr lvl="1" eaLnBrk="0" hangingPunct="0"/>
            <a:r>
              <a:rPr lang="en-IN" dirty="0"/>
              <a:t>{A1}</a:t>
            </a:r>
            <a:endParaRPr lang="en-IN" sz="2000" dirty="0"/>
          </a:p>
          <a:p>
            <a:pPr lvl="1" eaLnBrk="0" hangingPunct="0"/>
            <a:r>
              <a:rPr lang="en-IN" dirty="0"/>
              <a:t>{A1, A4}</a:t>
            </a:r>
            <a:endParaRPr lang="en-IN" sz="2000" dirty="0"/>
          </a:p>
          <a:p>
            <a:pPr lvl="1" eaLnBrk="0" hangingPunct="0"/>
            <a:r>
              <a:rPr lang="en-IN" dirty="0"/>
              <a:t>{A1, A4, A6} Reduced attribute set.</a:t>
            </a:r>
            <a:endParaRPr lang="en-IN" sz="2000" dirty="0"/>
          </a:p>
        </p:txBody>
      </p:sp>
    </p:spTree>
    <p:extLst>
      <p:ext uri="{BB962C8B-B14F-4D97-AF65-F5344CB8AC3E}">
        <p14:creationId xmlns:p14="http://schemas.microsoft.com/office/powerpoint/2010/main" val="139103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spcBef>
                <a:spcPts val="600"/>
              </a:spcBef>
              <a:buNone/>
            </a:pPr>
            <a:endParaRPr lang="en-US" dirty="0" smtClean="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364141" y="121380"/>
            <a:ext cx="11701083" cy="5663089"/>
          </a:xfrm>
          <a:prstGeom prst="rect">
            <a:avLst/>
          </a:prstGeom>
        </p:spPr>
        <p:txBody>
          <a:bodyPr wrap="square">
            <a:spAutoFit/>
          </a:bodyPr>
          <a:lstStyle/>
          <a:p>
            <a:pPr lvl="0" eaLnBrk="0" hangingPunct="0"/>
            <a:r>
              <a:rPr lang="en-IN" u="sng" dirty="0"/>
              <a:t>Stepwise backward elimination:</a:t>
            </a:r>
            <a:endParaRPr lang="en-IN" sz="2000" u="sng" dirty="0"/>
          </a:p>
          <a:p>
            <a:pPr eaLnBrk="0" hangingPunct="0"/>
            <a:r>
              <a:rPr lang="en-IN" dirty="0"/>
              <a:t>The procedure starts with the full set of </a:t>
            </a:r>
            <a:r>
              <a:rPr lang="en-IN" dirty="0" err="1"/>
              <a:t>attributes.At</a:t>
            </a:r>
            <a:r>
              <a:rPr lang="en-IN" dirty="0"/>
              <a:t> each step, it removes the worst attribute remaining in the set.</a:t>
            </a:r>
          </a:p>
          <a:p>
            <a:pPr eaLnBrk="0" hangingPunct="0"/>
            <a:r>
              <a:rPr lang="en-IN" dirty="0"/>
              <a:t>Example:</a:t>
            </a:r>
          </a:p>
          <a:p>
            <a:pPr eaLnBrk="0" hangingPunct="0"/>
            <a:r>
              <a:rPr lang="en-IN" dirty="0"/>
              <a:t>Initial attributes </a:t>
            </a:r>
            <a:r>
              <a:rPr lang="en-IN" dirty="0" smtClean="0"/>
              <a:t>set {</a:t>
            </a:r>
            <a:r>
              <a:rPr lang="en-IN" dirty="0"/>
              <a:t>A1, A2, A3, A4, A5, A6} Initial reduced set</a:t>
            </a:r>
          </a:p>
          <a:p>
            <a:pPr lvl="1" eaLnBrk="0" hangingPunct="0"/>
            <a:r>
              <a:rPr lang="en-IN" dirty="0"/>
              <a:t>{A1, A2, A3, A4, A5, A6}</a:t>
            </a:r>
            <a:endParaRPr lang="en-IN" sz="2000" dirty="0"/>
          </a:p>
          <a:p>
            <a:pPr lvl="1" eaLnBrk="0" hangingPunct="0"/>
            <a:r>
              <a:rPr lang="en-IN" dirty="0"/>
              <a:t>{A1, A3, A4, A5, A6}</a:t>
            </a:r>
            <a:endParaRPr lang="en-IN" sz="2000" dirty="0"/>
          </a:p>
          <a:p>
            <a:pPr lvl="1" eaLnBrk="0" hangingPunct="0"/>
            <a:r>
              <a:rPr lang="en-IN" dirty="0"/>
              <a:t>{A1,A4,A5,A6}</a:t>
            </a:r>
            <a:endParaRPr lang="en-IN" sz="2000" dirty="0"/>
          </a:p>
          <a:p>
            <a:pPr lvl="1" eaLnBrk="0" hangingPunct="0"/>
            <a:r>
              <a:rPr lang="en-IN" dirty="0"/>
              <a:t>{A1, A4, A6} Reduced attribute set</a:t>
            </a:r>
            <a:r>
              <a:rPr lang="en-IN" dirty="0" smtClean="0"/>
              <a:t>.</a:t>
            </a:r>
            <a:endParaRPr lang="en-IN" sz="2000" dirty="0"/>
          </a:p>
          <a:p>
            <a:pPr lvl="1" eaLnBrk="0" hangingPunct="0"/>
            <a:endParaRPr lang="en-US" sz="2000" dirty="0"/>
          </a:p>
          <a:p>
            <a:pPr lvl="0" eaLnBrk="0" hangingPunct="0"/>
            <a:r>
              <a:rPr lang="en-IN" u="sng" dirty="0"/>
              <a:t>Combination of forward selection and backward elimination:</a:t>
            </a:r>
            <a:endParaRPr lang="en-IN" sz="2000" u="sng" dirty="0"/>
          </a:p>
          <a:p>
            <a:pPr eaLnBrk="0" hangingPunct="0"/>
            <a:r>
              <a:rPr lang="en-IN" dirty="0"/>
              <a:t>The stepwise forward selection and backward elimination methods can be combined so that, at each step, the procedure selects the best attribute and removes the worst from among the remaining attributes.</a:t>
            </a:r>
          </a:p>
          <a:p>
            <a:pPr eaLnBrk="0" hangingPunct="0"/>
            <a:r>
              <a:rPr lang="en-IN" dirty="0"/>
              <a:t> </a:t>
            </a:r>
          </a:p>
          <a:p>
            <a:pPr lvl="0" eaLnBrk="0" hangingPunct="0"/>
            <a:r>
              <a:rPr lang="en-IN" u="sng" dirty="0"/>
              <a:t>Decision tree induction:</a:t>
            </a:r>
            <a:endParaRPr lang="en-IN" sz="2000" u="sng" dirty="0"/>
          </a:p>
          <a:p>
            <a:pPr eaLnBrk="0" hangingPunct="0"/>
            <a:r>
              <a:rPr lang="en-IN" dirty="0"/>
              <a:t>Decision tree algorithms such as ID3,C4.5 and cart were originally intended of classification. A decision tree is a tree structure and consists of three types of nodes they are root nodes, internal nodes, and leaf or terminal nodes.</a:t>
            </a:r>
          </a:p>
          <a:p>
            <a:pPr lvl="1" eaLnBrk="0" hangingPunct="0"/>
            <a:endParaRPr lang="en-IN" dirty="0" smtClean="0"/>
          </a:p>
        </p:txBody>
      </p:sp>
    </p:spTree>
    <p:extLst>
      <p:ext uri="{BB962C8B-B14F-4D97-AF65-F5344CB8AC3E}">
        <p14:creationId xmlns:p14="http://schemas.microsoft.com/office/powerpoint/2010/main" val="1200765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spcBef>
                <a:spcPts val="600"/>
              </a:spcBef>
              <a:buNone/>
            </a:pPr>
            <a:endParaRPr lang="en-US" dirty="0" smtClean="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364141" y="121380"/>
            <a:ext cx="11701083" cy="6740307"/>
          </a:xfrm>
          <a:prstGeom prst="rect">
            <a:avLst/>
          </a:prstGeom>
        </p:spPr>
        <p:txBody>
          <a:bodyPr wrap="square">
            <a:spAutoFit/>
          </a:bodyPr>
          <a:lstStyle/>
          <a:p>
            <a:pPr lvl="0" eaLnBrk="0" hangingPunct="0"/>
            <a:r>
              <a:rPr lang="en-IN" b="1" dirty="0"/>
              <a:t>Data </a:t>
            </a:r>
            <a:r>
              <a:rPr lang="en-IN" b="1" dirty="0" smtClean="0"/>
              <a:t>Transformation</a:t>
            </a:r>
          </a:p>
          <a:p>
            <a:pPr eaLnBrk="0" hangingPunct="0"/>
            <a:r>
              <a:rPr lang="en-IN" dirty="0"/>
              <a:t>The different techniques that are used for performing data transformation are</a:t>
            </a:r>
          </a:p>
          <a:p>
            <a:pPr lvl="0" eaLnBrk="0" hangingPunct="0"/>
            <a:r>
              <a:rPr lang="en-IN" dirty="0"/>
              <a:t>Smoothing of noisy data.</a:t>
            </a:r>
          </a:p>
          <a:p>
            <a:pPr lvl="0" eaLnBrk="0" hangingPunct="0"/>
            <a:r>
              <a:rPr lang="en-IN" dirty="0"/>
              <a:t>Aggregation of data cube.</a:t>
            </a:r>
          </a:p>
          <a:p>
            <a:pPr lvl="0" eaLnBrk="0" hangingPunct="0"/>
            <a:r>
              <a:rPr lang="en-IN" dirty="0"/>
              <a:t>Generalization of data.</a:t>
            </a:r>
          </a:p>
          <a:p>
            <a:pPr lvl="0" eaLnBrk="0" hangingPunct="0"/>
            <a:r>
              <a:rPr lang="en-IN" dirty="0"/>
              <a:t>Normalization of data.</a:t>
            </a:r>
          </a:p>
          <a:p>
            <a:pPr lvl="0" eaLnBrk="0" hangingPunct="0"/>
            <a:r>
              <a:rPr lang="en-IN" dirty="0"/>
              <a:t>Construction of attributes/features.</a:t>
            </a:r>
          </a:p>
          <a:p>
            <a:pPr lvl="0" eaLnBrk="0" hangingPunct="0"/>
            <a:endParaRPr lang="en-US" dirty="0" smtClean="0"/>
          </a:p>
          <a:p>
            <a:pPr lvl="0" eaLnBrk="0" hangingPunct="0"/>
            <a:r>
              <a:rPr lang="en-IN" b="1" u="sng" dirty="0"/>
              <a:t>Smoothing:</a:t>
            </a:r>
          </a:p>
          <a:p>
            <a:pPr eaLnBrk="0" hangingPunct="0"/>
            <a:r>
              <a:rPr lang="en-IN" dirty="0"/>
              <a:t>Smoothing, which works to remove noise from the data. Such techniques include binning, regression, and clustering.</a:t>
            </a:r>
          </a:p>
          <a:p>
            <a:pPr lvl="0" eaLnBrk="0" hangingPunct="0"/>
            <a:r>
              <a:rPr lang="en-IN" b="1" u="sng" dirty="0"/>
              <a:t>Aggregation:</a:t>
            </a:r>
          </a:p>
          <a:p>
            <a:pPr eaLnBrk="0" hangingPunct="0"/>
            <a:r>
              <a:rPr lang="en-IN" dirty="0"/>
              <a:t>Aggregation, where summary or aggregation operations are applied to the data. For example, the daily sales data may be aggregated so as to compute monthly and annual total amounts.</a:t>
            </a:r>
          </a:p>
          <a:p>
            <a:pPr lvl="0" eaLnBrk="0" hangingPunct="0"/>
            <a:r>
              <a:rPr lang="en-IN" b="1" u="sng" dirty="0"/>
              <a:t>Generalization:</a:t>
            </a:r>
          </a:p>
          <a:p>
            <a:pPr eaLnBrk="0" hangingPunct="0"/>
            <a:r>
              <a:rPr lang="en-IN" dirty="0"/>
              <a:t>Generalization of the data, where low-level or raw data are replaced by higher-level concepts through the use of concept hierarchies. For example, categorical attributes, like a street, can be generalized to higher-level concepts, like city or country.</a:t>
            </a:r>
          </a:p>
          <a:p>
            <a:pPr lvl="0" eaLnBrk="0" hangingPunct="0"/>
            <a:r>
              <a:rPr lang="en-IN" b="1" u="sng" dirty="0"/>
              <a:t>Normalization:</a:t>
            </a:r>
          </a:p>
          <a:p>
            <a:pPr eaLnBrk="0" hangingPunct="0"/>
            <a:r>
              <a:rPr lang="en-IN" dirty="0"/>
              <a:t>Normalization, where the attribute data are  scaled so as to  fall within a small specified range, such as −1. 0 to 1.0, or 0.0 to 1.0.</a:t>
            </a:r>
          </a:p>
          <a:p>
            <a:pPr eaLnBrk="0" hangingPunct="0"/>
            <a:r>
              <a:rPr lang="en-IN" dirty="0"/>
              <a:t>An attribute is normalized by scaling  its values so that they fall  within a small specified range, such as 0.0 to 1.0.</a:t>
            </a:r>
          </a:p>
          <a:p>
            <a:pPr lvl="0" eaLnBrk="0" hangingPunct="0"/>
            <a:endParaRPr lang="en-IN" dirty="0" smtClean="0"/>
          </a:p>
        </p:txBody>
      </p:sp>
    </p:spTree>
    <p:extLst>
      <p:ext uri="{BB962C8B-B14F-4D97-AF65-F5344CB8AC3E}">
        <p14:creationId xmlns:p14="http://schemas.microsoft.com/office/powerpoint/2010/main" val="389457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5494" y="906307"/>
            <a:ext cx="10205884" cy="5174471"/>
          </a:xfrm>
        </p:spPr>
        <p:txBody>
          <a:bodyPr>
            <a:normAutofit/>
          </a:bodyPr>
          <a:lstStyle/>
          <a:p>
            <a:pPr eaLnBrk="0" hangingPunct="0"/>
            <a:endParaRPr lang="en-IN" sz="2800" dirty="0"/>
          </a:p>
          <a:p>
            <a:pPr algn="just"/>
            <a:r>
              <a:rPr lang="en-IN" sz="2800" b="1" dirty="0">
                <a:solidFill>
                  <a:schemeClr val="tx1"/>
                </a:solidFill>
              </a:rPr>
              <a:t>Data </a:t>
            </a:r>
            <a:r>
              <a:rPr lang="en-IN" sz="2800" b="1" dirty="0" err="1" smtClean="0">
                <a:solidFill>
                  <a:schemeClr val="tx1"/>
                </a:solidFill>
              </a:rPr>
              <a:t>Preprocessing</a:t>
            </a:r>
            <a:r>
              <a:rPr lang="en-IN" sz="2800" b="1" dirty="0" smtClean="0">
                <a:solidFill>
                  <a:schemeClr val="tx1"/>
                </a:solidFill>
              </a:rPr>
              <a:t> - </a:t>
            </a:r>
            <a:r>
              <a:rPr lang="en-IN" sz="2800" b="1" dirty="0">
                <a:solidFill>
                  <a:schemeClr val="tx1"/>
                </a:solidFill>
              </a:rPr>
              <a:t>Overview, Data Cleaning, Data Integration, Data Reduction, Data Transformation and Data Discretization.</a:t>
            </a:r>
            <a:endParaRPr lang="en-IN"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40171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spcBef>
                <a:spcPts val="600"/>
              </a:spcBef>
              <a:buNone/>
            </a:pPr>
            <a:endParaRPr lang="en-US" dirty="0" smtClean="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364141" y="121380"/>
            <a:ext cx="11701083" cy="3416320"/>
          </a:xfrm>
          <a:prstGeom prst="rect">
            <a:avLst/>
          </a:prstGeom>
        </p:spPr>
        <p:txBody>
          <a:bodyPr wrap="square">
            <a:spAutoFit/>
          </a:bodyPr>
          <a:lstStyle/>
          <a:p>
            <a:pPr eaLnBrk="0" hangingPunct="0"/>
            <a:r>
              <a:rPr lang="en-IN" dirty="0"/>
              <a:t>Normalization is particularly useful for classification algorithms involving neural networks, or distance measurements such as nearest-</a:t>
            </a:r>
            <a:r>
              <a:rPr lang="en-IN" dirty="0" err="1"/>
              <a:t>neighbor</a:t>
            </a:r>
            <a:r>
              <a:rPr lang="en-IN" dirty="0"/>
              <a:t> classification and clustering.</a:t>
            </a:r>
          </a:p>
          <a:p>
            <a:pPr eaLnBrk="0" hangingPunct="0"/>
            <a:r>
              <a:rPr lang="en-IN" dirty="0"/>
              <a:t>There are many methods for data normalization. Some of the methods used for normalization are</a:t>
            </a:r>
          </a:p>
          <a:p>
            <a:pPr lvl="1" eaLnBrk="0" hangingPunct="0"/>
            <a:r>
              <a:rPr lang="en-IN" dirty="0"/>
              <a:t>Min-max normalization,</a:t>
            </a:r>
            <a:endParaRPr lang="en-IN" sz="2000" dirty="0"/>
          </a:p>
          <a:p>
            <a:pPr lvl="1" eaLnBrk="0" hangingPunct="0"/>
            <a:r>
              <a:rPr lang="en-IN" dirty="0"/>
              <a:t>Z-score normalization,</a:t>
            </a:r>
            <a:endParaRPr lang="en-IN" sz="2000" dirty="0"/>
          </a:p>
          <a:p>
            <a:pPr lvl="1" eaLnBrk="0" hangingPunct="0"/>
            <a:r>
              <a:rPr lang="en-IN" dirty="0"/>
              <a:t>Normalization by decimal scaling.</a:t>
            </a:r>
            <a:endParaRPr lang="en-IN" sz="2000" dirty="0"/>
          </a:p>
          <a:p>
            <a:pPr eaLnBrk="0" hangingPunct="0"/>
            <a:endParaRPr lang="en-IN" b="1" u="sng" dirty="0" smtClean="0"/>
          </a:p>
          <a:p>
            <a:pPr eaLnBrk="0" hangingPunct="0"/>
            <a:r>
              <a:rPr lang="en-IN" b="1" u="sng" dirty="0" smtClean="0"/>
              <a:t>5</a:t>
            </a:r>
            <a:r>
              <a:rPr lang="en-IN" b="1" u="sng" dirty="0"/>
              <a:t>. Attribute Construction:</a:t>
            </a:r>
            <a:endParaRPr lang="en-IN" b="1" dirty="0"/>
          </a:p>
          <a:p>
            <a:pPr eaLnBrk="0" hangingPunct="0"/>
            <a:r>
              <a:rPr lang="en-IN" dirty="0"/>
              <a:t>In attribute construction, new attributes are constructed from the given attributes and added in order to help improve the accuracy and understanding of structure in high- dimensional data.</a:t>
            </a:r>
          </a:p>
          <a:p>
            <a:pPr eaLnBrk="0" hangingPunct="0"/>
            <a:r>
              <a:rPr lang="en-IN" dirty="0"/>
              <a:t> </a:t>
            </a:r>
            <a:endParaRPr lang="en-IN" sz="2000" dirty="0"/>
          </a:p>
          <a:p>
            <a:pPr lvl="0" eaLnBrk="0" hangingPunct="0"/>
            <a:endParaRPr lang="en-IN" dirty="0" smtClean="0"/>
          </a:p>
        </p:txBody>
      </p:sp>
    </p:spTree>
    <p:extLst>
      <p:ext uri="{BB962C8B-B14F-4D97-AF65-F5344CB8AC3E}">
        <p14:creationId xmlns:p14="http://schemas.microsoft.com/office/powerpoint/2010/main" val="2906864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spcBef>
                <a:spcPts val="600"/>
              </a:spcBef>
              <a:buNone/>
            </a:pPr>
            <a:endParaRPr lang="en-US" dirty="0" smtClean="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364141" y="121380"/>
            <a:ext cx="11701083" cy="6678751"/>
          </a:xfrm>
          <a:prstGeom prst="rect">
            <a:avLst/>
          </a:prstGeom>
        </p:spPr>
        <p:txBody>
          <a:bodyPr wrap="square">
            <a:spAutoFit/>
          </a:bodyPr>
          <a:lstStyle/>
          <a:p>
            <a:pPr eaLnBrk="0" hangingPunct="0"/>
            <a:r>
              <a:rPr lang="en-IN" dirty="0"/>
              <a:t>methods that are used for data </a:t>
            </a:r>
            <a:r>
              <a:rPr lang="en-IN" dirty="0" smtClean="0"/>
              <a:t>discretization</a:t>
            </a:r>
          </a:p>
          <a:p>
            <a:pPr lvl="0" eaLnBrk="0" hangingPunct="0"/>
            <a:r>
              <a:rPr lang="en-IN" dirty="0" smtClean="0"/>
              <a:t>Supervised </a:t>
            </a:r>
            <a:r>
              <a:rPr lang="en-IN" dirty="0"/>
              <a:t>discretization.</a:t>
            </a:r>
          </a:p>
          <a:p>
            <a:pPr lvl="0" eaLnBrk="0" hangingPunct="0"/>
            <a:r>
              <a:rPr lang="en-IN" dirty="0"/>
              <a:t>Unsupervised discretization.</a:t>
            </a:r>
          </a:p>
          <a:p>
            <a:pPr lvl="0" eaLnBrk="0" hangingPunct="0"/>
            <a:r>
              <a:rPr lang="en-IN" dirty="0"/>
              <a:t>Top-down discretization.</a:t>
            </a:r>
          </a:p>
          <a:p>
            <a:pPr lvl="0" eaLnBrk="0" hangingPunct="0"/>
            <a:r>
              <a:rPr lang="en-IN" dirty="0"/>
              <a:t>Bottom-up discretization. </a:t>
            </a:r>
          </a:p>
          <a:p>
            <a:pPr eaLnBrk="0" hangingPunct="0"/>
            <a:r>
              <a:rPr lang="en-IN" dirty="0"/>
              <a:t> </a:t>
            </a:r>
            <a:endParaRPr lang="en-IN" dirty="0" smtClean="0"/>
          </a:p>
          <a:p>
            <a:pPr lvl="0" eaLnBrk="0" hangingPunct="0"/>
            <a:r>
              <a:rPr lang="en-IN" sz="2000" dirty="0"/>
              <a:t>Supervised </a:t>
            </a:r>
            <a:r>
              <a:rPr lang="en-IN" sz="2000" dirty="0" err="1"/>
              <a:t>dicretization</a:t>
            </a:r>
            <a:r>
              <a:rPr lang="en-IN" sz="2000" dirty="0"/>
              <a:t>:</a:t>
            </a:r>
          </a:p>
          <a:p>
            <a:pPr eaLnBrk="0" hangingPunct="0"/>
            <a:r>
              <a:rPr lang="en-IN" sz="2000" dirty="0"/>
              <a:t>If the discretization process uses class information, then it is supervised discretization.</a:t>
            </a:r>
          </a:p>
          <a:p>
            <a:pPr lvl="0" eaLnBrk="0" hangingPunct="0"/>
            <a:endParaRPr lang="en-IN" sz="2000" dirty="0" smtClean="0"/>
          </a:p>
          <a:p>
            <a:pPr lvl="0" eaLnBrk="0" hangingPunct="0"/>
            <a:r>
              <a:rPr lang="en-IN" sz="2000" dirty="0" smtClean="0"/>
              <a:t>Unsupervised </a:t>
            </a:r>
            <a:r>
              <a:rPr lang="en-IN" sz="2000" dirty="0"/>
              <a:t>discretization:</a:t>
            </a:r>
          </a:p>
          <a:p>
            <a:pPr eaLnBrk="0" hangingPunct="0"/>
            <a:r>
              <a:rPr lang="en-IN" sz="2000" dirty="0"/>
              <a:t>If the discretization process does not use any class information, but the data values are reduced by substituting them by limited interval descriptions, then it is unsupervised.</a:t>
            </a:r>
          </a:p>
          <a:p>
            <a:pPr lvl="0" eaLnBrk="0" hangingPunct="0"/>
            <a:endParaRPr lang="en-IN" sz="2000" dirty="0" smtClean="0"/>
          </a:p>
          <a:p>
            <a:pPr lvl="0" eaLnBrk="0" hangingPunct="0"/>
            <a:r>
              <a:rPr lang="en-IN" sz="2000" dirty="0" smtClean="0"/>
              <a:t>Top-down </a:t>
            </a:r>
            <a:r>
              <a:rPr lang="en-IN" sz="2000" dirty="0"/>
              <a:t>discretization (or) splitting:</a:t>
            </a:r>
          </a:p>
          <a:p>
            <a:pPr eaLnBrk="0" hangingPunct="0"/>
            <a:r>
              <a:rPr lang="en-IN" sz="2000" dirty="0"/>
              <a:t>If the discretization process starts by first finding one or a few points (called split points or cut points) to split the entire attribute range and then repeat the recursively on the resulting intervals, then it is called top down discretization.</a:t>
            </a:r>
          </a:p>
          <a:p>
            <a:pPr eaLnBrk="0" hangingPunct="0"/>
            <a:r>
              <a:rPr lang="en-IN" sz="2000" dirty="0"/>
              <a:t> </a:t>
            </a:r>
            <a:endParaRPr lang="en-IN" sz="2000" dirty="0" smtClean="0"/>
          </a:p>
          <a:p>
            <a:pPr lvl="0" eaLnBrk="0" hangingPunct="0"/>
            <a:r>
              <a:rPr lang="en-IN" sz="2000" dirty="0" smtClean="0"/>
              <a:t>Bottom-up discretization (or) merging:</a:t>
            </a:r>
          </a:p>
          <a:p>
            <a:pPr eaLnBrk="0" hangingPunct="0"/>
            <a:r>
              <a:rPr lang="en-IN" sz="2000" dirty="0" smtClean="0"/>
              <a:t>This </a:t>
            </a:r>
            <a:r>
              <a:rPr lang="en-IN" sz="2000" dirty="0"/>
              <a:t>process starts by considering all the continuous attribute values as split points, removes some by merging </a:t>
            </a:r>
            <a:r>
              <a:rPr lang="en-IN" sz="2000" dirty="0" err="1"/>
              <a:t>neighborhood</a:t>
            </a:r>
            <a:r>
              <a:rPr lang="en-IN" sz="2000" dirty="0"/>
              <a:t> values to form intervals and then recursively apply this process to resulting </a:t>
            </a:r>
            <a:r>
              <a:rPr lang="en-IN" sz="2000"/>
              <a:t>intervals</a:t>
            </a:r>
            <a:r>
              <a:rPr lang="en-IN" sz="2000" smtClean="0"/>
              <a:t>.</a:t>
            </a:r>
            <a:endParaRPr lang="en-IN" dirty="0" smtClean="0"/>
          </a:p>
        </p:txBody>
      </p:sp>
    </p:spTree>
    <p:extLst>
      <p:ext uri="{BB962C8B-B14F-4D97-AF65-F5344CB8AC3E}">
        <p14:creationId xmlns:p14="http://schemas.microsoft.com/office/powerpoint/2010/main" val="207533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3977"/>
          </a:xfrm>
        </p:spPr>
        <p:txBody>
          <a:bodyPr/>
          <a:lstStyle/>
          <a:p>
            <a:pPr algn="ctr"/>
            <a:r>
              <a:rPr lang="en-US" sz="3200" b="1" dirty="0"/>
              <a:t>INTRODUCTION TO </a:t>
            </a:r>
            <a:r>
              <a:rPr lang="en-US" sz="3200" b="1" dirty="0" smtClean="0"/>
              <a:t>DATA PRE-PROCESSING</a:t>
            </a:r>
            <a:endParaRPr lang="en-US" dirty="0"/>
          </a:p>
        </p:txBody>
      </p:sp>
      <p:sp>
        <p:nvSpPr>
          <p:cNvPr id="3" name="Content Placeholder 2"/>
          <p:cNvSpPr>
            <a:spLocks noGrp="1"/>
          </p:cNvSpPr>
          <p:nvPr>
            <p:ph idx="1"/>
          </p:nvPr>
        </p:nvSpPr>
        <p:spPr>
          <a:xfrm>
            <a:off x="1103312" y="1026696"/>
            <a:ext cx="9205941" cy="4767202"/>
          </a:xfrm>
        </p:spPr>
        <p:txBody>
          <a:bodyPr>
            <a:noAutofit/>
          </a:bodyPr>
          <a:lstStyle/>
          <a:p>
            <a:pPr marL="0" indent="0" eaLnBrk="0" hangingPunct="0">
              <a:buNone/>
            </a:pPr>
            <a:endParaRPr lang="en-IN" b="1" dirty="0" smtClean="0"/>
          </a:p>
          <a:p>
            <a:pPr marL="0" indent="0" eaLnBrk="0" hangingPunct="0">
              <a:buNone/>
            </a:pPr>
            <a:r>
              <a:rPr lang="en-IN" b="1" dirty="0" smtClean="0"/>
              <a:t>Data pre-processing</a:t>
            </a:r>
          </a:p>
          <a:p>
            <a:pPr marL="0" indent="0" eaLnBrk="0" hangingPunct="0">
              <a:buNone/>
            </a:pPr>
            <a:endParaRPr lang="en-IN" b="1" dirty="0"/>
          </a:p>
          <a:p>
            <a:pPr eaLnBrk="0" hangingPunct="0"/>
            <a:r>
              <a:rPr lang="en-IN" dirty="0"/>
              <a:t>The data present in the data warehouse may contain noisy, missing, and inconsistent data, data is to be </a:t>
            </a:r>
            <a:r>
              <a:rPr lang="en-IN" dirty="0" err="1"/>
              <a:t>preprocessed</a:t>
            </a:r>
            <a:r>
              <a:rPr lang="en-IN" dirty="0"/>
              <a:t> in order to help improve the quality of the data and data be </a:t>
            </a:r>
            <a:r>
              <a:rPr lang="en-IN" dirty="0" err="1"/>
              <a:t>preprocessed</a:t>
            </a:r>
            <a:r>
              <a:rPr lang="en-IN" dirty="0"/>
              <a:t> so as to improve the efficiency and ease of the mining process.</a:t>
            </a:r>
          </a:p>
          <a:p>
            <a:pPr marL="0" indent="0" algn="just" eaLnBrk="0" hangingPunct="0">
              <a:buNone/>
            </a:pPr>
            <a:endParaRPr lang="en-IN" dirty="0" smtClean="0"/>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35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eaLnBrk="0" hangingPunct="0">
              <a:buNone/>
            </a:pPr>
            <a:endParaRPr lang="en-IN" b="1" dirty="0" smtClean="0"/>
          </a:p>
          <a:p>
            <a:pPr marL="0" indent="0" eaLnBrk="0" hangingPunct="0">
              <a:buNone/>
            </a:pPr>
            <a:r>
              <a:rPr lang="en-IN" b="1" dirty="0" smtClean="0"/>
              <a:t>Steps </a:t>
            </a:r>
            <a:r>
              <a:rPr lang="en-IN" b="1" dirty="0"/>
              <a:t>in data </a:t>
            </a:r>
            <a:r>
              <a:rPr lang="en-IN" b="1" dirty="0" err="1" smtClean="0"/>
              <a:t>preprocessing</a:t>
            </a:r>
            <a:endParaRPr lang="en-IN" b="1" dirty="0" smtClean="0"/>
          </a:p>
          <a:p>
            <a:pPr marL="0" indent="0" eaLnBrk="0" hangingPunct="0">
              <a:buNone/>
            </a:pPr>
            <a:endParaRPr lang="en-IN" b="1" dirty="0"/>
          </a:p>
          <a:p>
            <a:pPr eaLnBrk="0" hangingPunct="0"/>
            <a:r>
              <a:rPr lang="en-IN" dirty="0"/>
              <a:t>The methods for data </a:t>
            </a:r>
            <a:r>
              <a:rPr lang="en-IN" dirty="0" err="1"/>
              <a:t>preprocessing</a:t>
            </a:r>
            <a:r>
              <a:rPr lang="en-IN" dirty="0"/>
              <a:t> are organized into the following categories</a:t>
            </a:r>
          </a:p>
          <a:p>
            <a:pPr lvl="0" eaLnBrk="0" hangingPunct="0"/>
            <a:r>
              <a:rPr lang="en-IN" dirty="0"/>
              <a:t>Data cleaning</a:t>
            </a:r>
          </a:p>
          <a:p>
            <a:pPr lvl="0" eaLnBrk="0" hangingPunct="0"/>
            <a:r>
              <a:rPr lang="en-IN" dirty="0"/>
              <a:t>Data integration</a:t>
            </a:r>
          </a:p>
          <a:p>
            <a:pPr lvl="0" eaLnBrk="0" hangingPunct="0"/>
            <a:r>
              <a:rPr lang="en-IN" dirty="0"/>
              <a:t>Data reduction</a:t>
            </a:r>
          </a:p>
          <a:p>
            <a:pPr lvl="0" eaLnBrk="0" hangingPunct="0"/>
            <a:r>
              <a:rPr lang="en-IN" dirty="0"/>
              <a:t>Data transformation</a:t>
            </a:r>
          </a:p>
          <a:p>
            <a:pPr algn="just" eaLnBrk="0" hangingPunct="0"/>
            <a:endParaRPr lang="en-IN"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4207859" y="1933997"/>
            <a:ext cx="6797309" cy="4554312"/>
          </a:xfrm>
          <a:prstGeom prst="rect">
            <a:avLst/>
          </a:prstGeom>
        </p:spPr>
      </p:pic>
    </p:spTree>
    <p:extLst>
      <p:ext uri="{BB962C8B-B14F-4D97-AF65-F5344CB8AC3E}">
        <p14:creationId xmlns:p14="http://schemas.microsoft.com/office/powerpoint/2010/main" val="269614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0" indent="0" algn="just" eaLnBrk="0" hangingPunct="0">
              <a:buNone/>
            </a:pPr>
            <a:r>
              <a:rPr lang="en-IN" dirty="0"/>
              <a:t>data cleaning </a:t>
            </a:r>
            <a:endParaRPr lang="en-IN" dirty="0" smtClean="0"/>
          </a:p>
          <a:p>
            <a:pPr marL="0" indent="0" algn="just" eaLnBrk="0" hangingPunct="0">
              <a:buNone/>
            </a:pPr>
            <a:r>
              <a:rPr lang="en-IN" dirty="0"/>
              <a:t>Real-world data tend to be incomplete, noisy, and inconsistent. Data cleaning (or data cleansing) routines attempt to fill in missing values, smooth out noise while identifying outliers, and correct inconsistencies in the data.</a:t>
            </a:r>
            <a:endParaRPr lang="en-IN" b="1" dirty="0"/>
          </a:p>
          <a:p>
            <a:pPr marL="0" indent="0" eaLnBrk="0" hangingPunct="0">
              <a:buNone/>
            </a:pPr>
            <a:endParaRPr lang="en-IN" dirty="0" smtClean="0"/>
          </a:p>
          <a:p>
            <a:pPr marL="0" indent="0" eaLnBrk="0" hangingPunct="0">
              <a:buNone/>
            </a:pPr>
            <a:r>
              <a:rPr lang="en-IN" dirty="0" smtClean="0"/>
              <a:t>Data </a:t>
            </a:r>
            <a:r>
              <a:rPr lang="en-IN" dirty="0"/>
              <a:t>cleaning looks at ways of handling missing values, smoothing data to remove noisy data.</a:t>
            </a:r>
          </a:p>
          <a:p>
            <a:pPr lvl="0" eaLnBrk="0" hangingPunct="0"/>
            <a:r>
              <a:rPr lang="en-IN" u="sng" dirty="0"/>
              <a:t>Missing values:</a:t>
            </a:r>
          </a:p>
          <a:p>
            <a:pPr marL="0" indent="0" eaLnBrk="0" hangingPunct="0">
              <a:buNone/>
            </a:pPr>
            <a:r>
              <a:rPr lang="en-IN" dirty="0"/>
              <a:t>In order to handle these missing values, the following methods are employed by the data cleaning </a:t>
            </a:r>
            <a:r>
              <a:rPr lang="en-IN" dirty="0" smtClean="0"/>
              <a:t>process.</a:t>
            </a:r>
          </a:p>
          <a:p>
            <a:pPr marL="0" indent="0" eaLnBrk="0" hangingPunct="0">
              <a:buNone/>
            </a:pPr>
            <a:r>
              <a:rPr lang="en-IN" dirty="0" smtClean="0"/>
              <a:t>Ignore </a:t>
            </a:r>
            <a:r>
              <a:rPr lang="en-IN" dirty="0"/>
              <a:t>the tuple:</a:t>
            </a:r>
            <a:endParaRPr lang="en-IN" sz="2000" dirty="0"/>
          </a:p>
          <a:p>
            <a:pPr eaLnBrk="0" hangingPunct="0"/>
            <a:r>
              <a:rPr lang="en-IN" dirty="0"/>
              <a:t>This is usually done when the class label is missing (assuming the mining task involves classification). This method is not very effective, unless the tuple contains several attributes with missing values. It is especially poor when the percentage of missing values per attribute vary considerably.</a:t>
            </a:r>
          </a:p>
          <a:p>
            <a:pPr marL="0" indent="0" algn="just" eaLnBrk="0" hangingPunct="0">
              <a:buNone/>
            </a:pPr>
            <a:endParaRPr lang="en-IN" dirty="0" smtClean="0"/>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457200" lvl="1" indent="0" eaLnBrk="0" hangingPunct="0">
              <a:buNone/>
            </a:pPr>
            <a:r>
              <a:rPr lang="en-IN" dirty="0"/>
              <a:t>Fill in the missing values manually:</a:t>
            </a:r>
            <a:endParaRPr lang="en-IN" sz="2000" dirty="0"/>
          </a:p>
          <a:p>
            <a:pPr marL="0" indent="0" eaLnBrk="0" hangingPunct="0">
              <a:buNone/>
            </a:pPr>
            <a:r>
              <a:rPr lang="en-IN" dirty="0" smtClean="0"/>
              <a:t>In </a:t>
            </a:r>
            <a:r>
              <a:rPr lang="en-IN" dirty="0"/>
              <a:t>general, this approach is time-consuming and may not be feasible given a large data set with many missing values.</a:t>
            </a:r>
          </a:p>
          <a:p>
            <a:pPr marL="457200" lvl="1" indent="0" eaLnBrk="0" hangingPunct="0">
              <a:buNone/>
            </a:pPr>
            <a:r>
              <a:rPr lang="en-IN" dirty="0"/>
              <a:t>Use a global constant to fill in the missing value:</a:t>
            </a:r>
            <a:endParaRPr lang="en-IN" sz="2000" dirty="0"/>
          </a:p>
          <a:p>
            <a:pPr marL="0" indent="0" eaLnBrk="0" hangingPunct="0">
              <a:buNone/>
            </a:pPr>
            <a:r>
              <a:rPr lang="en-IN" dirty="0"/>
              <a:t>Replace all missing attribute values by the same constant, such as a label like “Unknown” </a:t>
            </a:r>
            <a:r>
              <a:rPr lang="en-IN" dirty="0" smtClean="0"/>
              <a:t>or </a:t>
            </a:r>
            <a:r>
              <a:rPr lang="en-IN" sz="3200" dirty="0" smtClean="0"/>
              <a:t>∞</a:t>
            </a:r>
            <a:r>
              <a:rPr lang="en-IN" dirty="0" smtClean="0"/>
              <a:t>. </a:t>
            </a:r>
            <a:r>
              <a:rPr lang="en-IN" dirty="0"/>
              <a:t>If missing values are replaced by, say, “Unknown,” then the mining program may mistakenly think that they form an interesting concept, since they all have a value in common that of “Unknown.”</a:t>
            </a:r>
          </a:p>
          <a:p>
            <a:pPr marL="457200" lvl="1" indent="0" eaLnBrk="0" hangingPunct="0">
              <a:buNone/>
            </a:pPr>
            <a:r>
              <a:rPr lang="en-IN" dirty="0"/>
              <a:t>Use the attribute mean to fill in the missing value:</a:t>
            </a:r>
            <a:endParaRPr lang="en-IN" sz="2000" dirty="0"/>
          </a:p>
          <a:p>
            <a:pPr marL="0" indent="0" eaLnBrk="0" hangingPunct="0">
              <a:buNone/>
            </a:pPr>
            <a:r>
              <a:rPr lang="en-IN" dirty="0"/>
              <a:t>For example, suppose that the average income of All Electronics customers is $56,000. Use this value to replace the missing value for income.</a:t>
            </a:r>
          </a:p>
          <a:p>
            <a:pPr marL="457200" lvl="1" indent="0" eaLnBrk="0" hangingPunct="0">
              <a:buNone/>
            </a:pPr>
            <a:r>
              <a:rPr lang="en-IN" dirty="0"/>
              <a:t>Use the attributes mean of all samples belonging to the same class as the given tuple:</a:t>
            </a:r>
            <a:endParaRPr lang="en-IN" sz="2000" dirty="0"/>
          </a:p>
          <a:p>
            <a:pPr marL="0" indent="0" eaLnBrk="0" hangingPunct="0">
              <a:buNone/>
            </a:pPr>
            <a:r>
              <a:rPr lang="en-IN" dirty="0"/>
              <a:t>For example, if classifying customers, according to credit risk, replace the missing value with the average income value for customers in the same credit risk category as that of the given tuple.</a:t>
            </a:r>
          </a:p>
          <a:p>
            <a:pPr marL="0" indent="0" algn="just" eaLnBrk="0" hangingPunct="0">
              <a:buNone/>
            </a:pPr>
            <a:endParaRPr lang="en-IN" dirty="0" smtClean="0"/>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44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marL="457200" lvl="1" indent="0" eaLnBrk="0" hangingPunct="0">
              <a:buNone/>
            </a:pPr>
            <a:r>
              <a:rPr lang="en-IN" dirty="0"/>
              <a:t>Use the most probable value to fill in the missing value:</a:t>
            </a:r>
            <a:endParaRPr lang="en-IN" sz="2000" dirty="0"/>
          </a:p>
          <a:p>
            <a:pPr eaLnBrk="0" hangingPunct="0"/>
            <a:r>
              <a:rPr lang="en-IN" dirty="0"/>
              <a:t>This may be determined by regression, inference-based tools using a Bayesian formalism, or decision tree induction. For example, using the other customer attributes in your data set, you may construct a decision tree to predict the missing values for income.</a:t>
            </a:r>
          </a:p>
          <a:p>
            <a:pPr marL="0" indent="0" algn="just" eaLnBrk="0" hangingPunct="0">
              <a:buNone/>
            </a:pPr>
            <a:endParaRPr lang="en-IN" dirty="0" smtClean="0"/>
          </a:p>
          <a:p>
            <a:pPr marL="0" indent="0" algn="just" eaLnBrk="0" hangingPunct="0">
              <a:buNone/>
            </a:pPr>
            <a:r>
              <a:rPr lang="en-IN" dirty="0"/>
              <a:t>Steps for performing data cleaning </a:t>
            </a:r>
            <a:endParaRPr lang="en-IN" dirty="0" smtClean="0"/>
          </a:p>
          <a:p>
            <a:pPr lvl="0" eaLnBrk="0" hangingPunct="0"/>
            <a:r>
              <a:rPr lang="en-IN" dirty="0"/>
              <a:t>Discrepancy Detection.</a:t>
            </a:r>
          </a:p>
          <a:p>
            <a:pPr lvl="0" eaLnBrk="0" hangingPunct="0"/>
            <a:r>
              <a:rPr lang="en-IN" dirty="0"/>
              <a:t>Data transformation.</a:t>
            </a:r>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89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eaLnBrk="0" hangingPunct="0"/>
            <a:r>
              <a:rPr lang="en-IN" b="1" dirty="0"/>
              <a:t>data integration. </a:t>
            </a:r>
          </a:p>
          <a:p>
            <a:pPr marL="0" indent="0" eaLnBrk="0" hangingPunct="0">
              <a:buNone/>
            </a:pPr>
            <a:r>
              <a:rPr lang="en-IN" dirty="0"/>
              <a:t>Data integration, which combines data from multiple sources into a data store as data </a:t>
            </a:r>
            <a:r>
              <a:rPr lang="en-IN" dirty="0" err="1"/>
              <a:t>warehousing.These</a:t>
            </a:r>
            <a:r>
              <a:rPr lang="en-IN" dirty="0"/>
              <a:t> sources may include multiple </a:t>
            </a:r>
            <a:r>
              <a:rPr lang="en-IN" dirty="0" err="1"/>
              <a:t>databases,data</a:t>
            </a:r>
            <a:r>
              <a:rPr lang="en-IN" dirty="0"/>
              <a:t> cubes or data files.</a:t>
            </a:r>
          </a:p>
          <a:p>
            <a:pPr marL="0" indent="0" eaLnBrk="0" hangingPunct="0">
              <a:buNone/>
            </a:pPr>
            <a:r>
              <a:rPr lang="en-IN" dirty="0"/>
              <a:t>There are a number of issues to consider during data integration. They are as follows,</a:t>
            </a:r>
          </a:p>
          <a:p>
            <a:pPr lvl="0" eaLnBrk="0" hangingPunct="0"/>
            <a:r>
              <a:rPr lang="en-IN" dirty="0"/>
              <a:t>Schema integration and Objects matching.</a:t>
            </a:r>
          </a:p>
          <a:p>
            <a:pPr lvl="0" eaLnBrk="0" hangingPunct="0"/>
            <a:r>
              <a:rPr lang="en-IN" dirty="0"/>
              <a:t>Redundancy and inconsistency.</a:t>
            </a:r>
          </a:p>
          <a:p>
            <a:pPr lvl="0" eaLnBrk="0" hangingPunct="0"/>
            <a:r>
              <a:rPr lang="en-IN" dirty="0"/>
              <a:t>Detection and resolution of data value conflicts.</a:t>
            </a:r>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50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668" y="128479"/>
            <a:ext cx="10533035" cy="6506990"/>
          </a:xfrm>
        </p:spPr>
        <p:txBody>
          <a:bodyPr>
            <a:noAutofit/>
          </a:bodyPr>
          <a:lstStyle/>
          <a:p>
            <a:pPr eaLnBrk="0" hangingPunct="0"/>
            <a:r>
              <a:rPr lang="en-IN" b="1" dirty="0"/>
              <a:t>data smoothing techniques.</a:t>
            </a:r>
          </a:p>
          <a:p>
            <a:pPr marL="0" indent="0" eaLnBrk="0" hangingPunct="0">
              <a:buNone/>
            </a:pPr>
            <a:r>
              <a:rPr lang="en-IN" dirty="0"/>
              <a:t>Noise is a random error or variance in a measured variable.</a:t>
            </a:r>
          </a:p>
          <a:p>
            <a:pPr marL="0" indent="0" eaLnBrk="0" hangingPunct="0">
              <a:buNone/>
            </a:pPr>
            <a:r>
              <a:rPr lang="en-IN" dirty="0"/>
              <a:t>Now we will see some of the following data smoothing techniques:</a:t>
            </a:r>
          </a:p>
          <a:p>
            <a:pPr lvl="0" eaLnBrk="0" hangingPunct="0"/>
            <a:r>
              <a:rPr lang="en-IN" dirty="0"/>
              <a:t>Binning.</a:t>
            </a:r>
          </a:p>
          <a:p>
            <a:pPr lvl="0" eaLnBrk="0" hangingPunct="0"/>
            <a:r>
              <a:rPr lang="en-IN" dirty="0"/>
              <a:t>Regression.</a:t>
            </a:r>
          </a:p>
          <a:p>
            <a:pPr lvl="0" eaLnBrk="0" hangingPunct="0"/>
            <a:r>
              <a:rPr lang="en-IN" dirty="0"/>
              <a:t>Clustering.</a:t>
            </a:r>
          </a:p>
          <a:p>
            <a:pPr marL="0" indent="0" algn="just" eaLnBrk="0" hangingPunct="0">
              <a:buNone/>
            </a:pPr>
            <a:endParaRPr lang="en-US" b="1" dirty="0"/>
          </a:p>
          <a:p>
            <a:pPr eaLnBrk="0" hangingPunct="0"/>
            <a:r>
              <a:rPr lang="en-IN" dirty="0"/>
              <a:t>Binning Method:</a:t>
            </a:r>
          </a:p>
          <a:p>
            <a:pPr marL="0" indent="0" eaLnBrk="0" hangingPunct="0">
              <a:buNone/>
            </a:pPr>
            <a:r>
              <a:rPr lang="en-IN" dirty="0"/>
              <a:t>This method removes the noisy data value from the sorted data set by communicating with its </a:t>
            </a:r>
            <a:r>
              <a:rPr lang="en-IN" dirty="0" err="1"/>
              <a:t>neighboring</a:t>
            </a:r>
            <a:r>
              <a:rPr lang="en-IN" dirty="0"/>
              <a:t> </a:t>
            </a:r>
            <a:r>
              <a:rPr lang="en-IN" dirty="0" err="1"/>
              <a:t>values.It</a:t>
            </a:r>
            <a:r>
              <a:rPr lang="en-IN" dirty="0"/>
              <a:t> is considered as local smoothing because it communicates with the values which are around </a:t>
            </a:r>
            <a:r>
              <a:rPr lang="en-IN" dirty="0" err="1"/>
              <a:t>it.Before</a:t>
            </a:r>
            <a:r>
              <a:rPr lang="en-IN" dirty="0"/>
              <a:t> initiating any of the binning </a:t>
            </a:r>
            <a:r>
              <a:rPr lang="en-IN" dirty="0" err="1"/>
              <a:t>methods,it</a:t>
            </a:r>
            <a:r>
              <a:rPr lang="en-IN" dirty="0"/>
              <a:t> is necessary to sort the given list either in increasing or decreasing </a:t>
            </a:r>
            <a:r>
              <a:rPr lang="en-IN" dirty="0" err="1"/>
              <a:t>order.The</a:t>
            </a:r>
            <a:r>
              <a:rPr lang="en-IN" dirty="0"/>
              <a:t> sorted list is then divided into a number of buckets or bins with equivalent frequency or width.</a:t>
            </a:r>
          </a:p>
          <a:p>
            <a:pPr marL="0" indent="0" algn="just" eaLnBrk="0" hangingPunct="0">
              <a:buNone/>
            </a:pPr>
            <a:endParaRPr lang="en-IN" b="1" dirty="0"/>
          </a:p>
          <a:p>
            <a:pPr marL="457200" lvl="1" indent="0" algn="just">
              <a:spcBef>
                <a:spcPts val="600"/>
              </a:spcBef>
              <a:buNone/>
            </a:pPr>
            <a:endParaRPr lang="en-US" dirty="0">
              <a:latin typeface="Times New Roman" panose="02020603050405020304" pitchFamily="18" charset="0"/>
              <a:cs typeface="Times New Roman" panose="02020603050405020304" pitchFamily="18" charset="0"/>
            </a:endParaRPr>
          </a:p>
          <a:p>
            <a:pPr marL="0" indent="0">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749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594</TotalTime>
  <Words>1608</Words>
  <Application>Microsoft Office PowerPoint</Application>
  <PresentationFormat>Custom</PresentationFormat>
  <Paragraphs>212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MALLA REDDY UNIVERSITY</vt:lpstr>
      <vt:lpstr>PowerPoint Presentation</vt:lpstr>
      <vt:lpstr>INTRODUCTION TO 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INSTITUTE OF TECHNOLOGY AND SCIENCE</dc:title>
  <dc:creator>JawaharMoni</dc:creator>
  <cp:lastModifiedBy>MRUH</cp:lastModifiedBy>
  <cp:revision>77</cp:revision>
  <dcterms:created xsi:type="dcterms:W3CDTF">2020-08-21T14:58:56Z</dcterms:created>
  <dcterms:modified xsi:type="dcterms:W3CDTF">2024-02-01T07:37:36Z</dcterms:modified>
</cp:coreProperties>
</file>