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88" r:id="rId3"/>
    <p:sldId id="257" r:id="rId4"/>
    <p:sldId id="334" r:id="rId5"/>
    <p:sldId id="299" r:id="rId6"/>
    <p:sldId id="335" r:id="rId7"/>
    <p:sldId id="336" r:id="rId8"/>
    <p:sldId id="337" r:id="rId9"/>
    <p:sldId id="300" r:id="rId10"/>
    <p:sldId id="338" r:id="rId11"/>
    <p:sldId id="339" r:id="rId12"/>
    <p:sldId id="318" r:id="rId13"/>
    <p:sldId id="340" r:id="rId14"/>
    <p:sldId id="341" r:id="rId15"/>
    <p:sldId id="319" r:id="rId16"/>
    <p:sldId id="342" r:id="rId17"/>
    <p:sldId id="34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8" d="100"/>
          <a:sy n="118" d="100"/>
        </p:scale>
        <p:origin x="-276"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BA932A-6C47-4894-9496-6C144C547E7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619131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A932A-6C47-4894-9496-6C144C547E7E}"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69924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719170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0170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234831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BA932A-6C47-4894-9496-6C144C547E7E}" type="datetimeFigureOut">
              <a:rPr lang="en-US" smtClean="0"/>
              <a:t>3/5/2024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946934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BA932A-6C47-4894-9496-6C144C547E7E}" type="datetimeFigureOut">
              <a:rPr lang="en-US" smtClean="0"/>
              <a:t>3/5/2024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938927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A932A-6C47-4894-9496-6C144C547E7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187794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A932A-6C47-4894-9496-6C144C547E7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13910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BBA932A-6C47-4894-9496-6C144C547E7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66223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03324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A932A-6C47-4894-9496-6C144C547E7E}"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4271676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A932A-6C47-4894-9496-6C144C547E7E}"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175882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BBA932A-6C47-4894-9496-6C144C547E7E}" type="datetimeFigureOut">
              <a:rPr lang="en-US" smtClean="0"/>
              <a:t>3/5/2024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87114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BA932A-6C47-4894-9496-6C144C547E7E}" type="datetimeFigureOut">
              <a:rPr lang="en-US" smtClean="0"/>
              <a:t>3/5/2024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76223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BBA932A-6C47-4894-9496-6C144C547E7E}" type="datetimeFigureOut">
              <a:rPr lang="en-US" smtClean="0"/>
              <a:t>3/5/2024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97428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A932A-6C47-4894-9496-6C144C547E7E}"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1842053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BA932A-6C47-4894-9496-6C144C547E7E}" type="datetimeFigureOut">
              <a:rPr lang="en-US" smtClean="0"/>
              <a:t>3/5/2024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8F25ED-F1C5-49B8-A0EB-1C4E5706DFAA}" type="slidenum">
              <a:rPr lang="en-US" smtClean="0"/>
              <a:t>‹#›</a:t>
            </a:fld>
            <a:endParaRPr lang="en-US"/>
          </a:p>
        </p:txBody>
      </p:sp>
    </p:spTree>
    <p:extLst>
      <p:ext uri="{BB962C8B-B14F-4D97-AF65-F5344CB8AC3E}">
        <p14:creationId xmlns:p14="http://schemas.microsoft.com/office/powerpoint/2010/main" val="2951105312"/>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0468"/>
            <a:ext cx="9144000" cy="706437"/>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MALLA REDDY UNIVERSITY</a:t>
            </a:r>
          </a:p>
        </p:txBody>
      </p:sp>
      <p:sp>
        <p:nvSpPr>
          <p:cNvPr id="3" name="Subtitle 2"/>
          <p:cNvSpPr>
            <a:spLocks noGrp="1"/>
          </p:cNvSpPr>
          <p:nvPr>
            <p:ph type="subTitle" idx="1"/>
          </p:nvPr>
        </p:nvSpPr>
        <p:spPr>
          <a:xfrm>
            <a:off x="1091381" y="1267326"/>
            <a:ext cx="9576619" cy="5117432"/>
          </a:xfrm>
        </p:spPr>
        <p:txBody>
          <a:bodyPr/>
          <a:lstStyle/>
          <a:p>
            <a:pPr algn="ctr">
              <a:lnSpc>
                <a:spcPct val="200000"/>
              </a:lnSpc>
            </a:pPr>
            <a:endParaRPr lang="en-US" b="1" dirty="0"/>
          </a:p>
          <a:p>
            <a:pPr algn="ctr">
              <a:lnSpc>
                <a:spcPct val="200000"/>
              </a:lnSpc>
            </a:pPr>
            <a:r>
              <a:rPr lang="en-US" sz="2400" b="1" dirty="0" smtClean="0">
                <a:solidFill>
                  <a:schemeClr val="tx1"/>
                </a:solidFill>
                <a:latin typeface="Times New Roman" panose="02020603050405020304" pitchFamily="18" charset="0"/>
                <a:cs typeface="Times New Roman" panose="02020603050405020304" pitchFamily="18" charset="0"/>
              </a:rPr>
              <a:t>MR22-1CS0148: DATA MINING</a:t>
            </a:r>
            <a:endParaRPr lang="en-US" sz="2400" b="1" dirty="0">
              <a:solidFill>
                <a:schemeClr val="tx1"/>
              </a:solidFill>
              <a:latin typeface="Times New Roman" panose="02020603050405020304" pitchFamily="18" charset="0"/>
              <a:cs typeface="Times New Roman" panose="02020603050405020304" pitchFamily="18" charset="0"/>
            </a:endParaRPr>
          </a:p>
          <a:p>
            <a:pPr algn="ctr">
              <a:lnSpc>
                <a:spcPct val="200000"/>
              </a:lnSpc>
            </a:pPr>
            <a:r>
              <a:rPr lang="en-US" sz="2400" b="1" dirty="0">
                <a:solidFill>
                  <a:schemeClr val="tx1"/>
                </a:solidFill>
                <a:latin typeface="Times New Roman" panose="02020603050405020304" pitchFamily="18" charset="0"/>
                <a:cs typeface="Times New Roman" panose="02020603050405020304" pitchFamily="18" charset="0"/>
              </a:rPr>
              <a:t>II Year B.Tech. CSE </a:t>
            </a:r>
            <a:r>
              <a:rPr lang="en-US" sz="2400" b="1" dirty="0" err="1" smtClean="0">
                <a:solidFill>
                  <a:schemeClr val="tx1"/>
                </a:solidFill>
                <a:latin typeface="Times New Roman" panose="02020603050405020304" pitchFamily="18" charset="0"/>
                <a:cs typeface="Times New Roman" panose="02020603050405020304" pitchFamily="18" charset="0"/>
              </a:rPr>
              <a:t>iI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 Sem</a:t>
            </a:r>
            <a:endParaRPr lang="en-US" sz="2400" dirty="0">
              <a:solidFill>
                <a:schemeClr val="tx1"/>
              </a:solidFill>
              <a:latin typeface="Times New Roman" panose="02020603050405020304" pitchFamily="18" charset="0"/>
              <a:cs typeface="Times New Roman" panose="02020603050405020304" pitchFamily="18" charset="0"/>
            </a:endParaRPr>
          </a:p>
          <a:p>
            <a:pPr algn="ctr">
              <a:lnSpc>
                <a:spcPct val="200000"/>
              </a:lnSpc>
            </a:pPr>
            <a:r>
              <a:rPr lang="en-US" sz="2400" b="1" dirty="0">
                <a:solidFill>
                  <a:schemeClr val="tx1"/>
                </a:solidFill>
                <a:latin typeface="Times New Roman" panose="02020603050405020304" pitchFamily="18" charset="0"/>
                <a:cs typeface="Times New Roman" panose="02020603050405020304" pitchFamily="18" charset="0"/>
              </a:rPr>
              <a:t>(MRU-R22)</a:t>
            </a:r>
            <a:endParaRPr lang="en-US" sz="2400" dirty="0">
              <a:solidFill>
                <a:schemeClr val="tx1"/>
              </a:solidFill>
              <a:latin typeface="Times New Roman" panose="02020603050405020304" pitchFamily="18" charset="0"/>
              <a:cs typeface="Times New Roman" panose="02020603050405020304" pitchFamily="18" charset="0"/>
            </a:endParaRPr>
          </a:p>
          <a:p>
            <a:pPr algn="ctr">
              <a:lnSpc>
                <a:spcPct val="200000"/>
              </a:lnSpc>
            </a:pPr>
            <a:r>
              <a:rPr lang="en-US" sz="2400" b="1" dirty="0" smtClean="0">
                <a:solidFill>
                  <a:schemeClr val="tx1"/>
                </a:solidFill>
                <a:latin typeface="Times New Roman" panose="02020603050405020304" pitchFamily="18" charset="0"/>
                <a:cs typeface="Times New Roman" panose="02020603050405020304" pitchFamily="18" charset="0"/>
              </a:rPr>
              <a:t>UNIT-</a:t>
            </a:r>
            <a:r>
              <a:rPr lang="en-US" sz="2400" b="1" dirty="0" err="1" smtClean="0">
                <a:solidFill>
                  <a:schemeClr val="tx1"/>
                </a:solidFill>
                <a:latin typeface="Times New Roman" panose="02020603050405020304" pitchFamily="18" charset="0"/>
                <a:cs typeface="Times New Roman" panose="02020603050405020304" pitchFamily="18" charset="0"/>
              </a:rPr>
              <a:t>IIi</a:t>
            </a:r>
            <a:endParaRPr lang="en-US" sz="2400" b="1"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269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2663273"/>
          </a:xfrm>
        </p:spPr>
        <p:txBody>
          <a:bodyPr>
            <a:noAutofit/>
          </a:bodyPr>
          <a:lstStyle/>
          <a:p>
            <a:pPr marL="0" indent="0">
              <a:buNone/>
            </a:pPr>
            <a:r>
              <a:rPr lang="en-IN" dirty="0"/>
              <a:t>A snowflake schema for </a:t>
            </a:r>
            <a:r>
              <a:rPr lang="en-IN" dirty="0" err="1"/>
              <a:t>AllElectronics</a:t>
            </a:r>
            <a:r>
              <a:rPr lang="en-IN" dirty="0"/>
              <a:t> sales is given in Figure Here, the sales fact table is identical to that of the star schema in Figure . The main difference between the two schemas is in the definition of dimension tables.</a:t>
            </a:r>
          </a:p>
          <a:p>
            <a:endParaRPr lang="en-IN" dirty="0" smtClean="0"/>
          </a:p>
          <a:p>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927885" y="3164487"/>
            <a:ext cx="6096000" cy="923330"/>
          </a:xfrm>
          <a:prstGeom prst="rect">
            <a:avLst/>
          </a:prstGeom>
        </p:spPr>
        <p:txBody>
          <a:bodyPr>
            <a:spAutoFit/>
          </a:bodyPr>
          <a:lstStyle/>
          <a:p>
            <a:r>
              <a:rPr lang="en-IN" dirty="0"/>
              <a:t>The single dimension table for item in the star schema is normalized in the snowflake schema, resulting in new item and supplier tables. </a:t>
            </a:r>
          </a:p>
        </p:txBody>
      </p:sp>
      <p:pic>
        <p:nvPicPr>
          <p:cNvPr id="5" name="Image 43"/>
          <p:cNvPicPr/>
          <p:nvPr/>
        </p:nvPicPr>
        <p:blipFill>
          <a:blip r:embed="rId2" cstate="print"/>
          <a:stretch>
            <a:fillRect/>
          </a:stretch>
        </p:blipFill>
        <p:spPr>
          <a:xfrm>
            <a:off x="7080530" y="1311995"/>
            <a:ext cx="4766209" cy="4368613"/>
          </a:xfrm>
          <a:prstGeom prst="rect">
            <a:avLst/>
          </a:prstGeom>
        </p:spPr>
      </p:pic>
    </p:spTree>
    <p:extLst>
      <p:ext uri="{BB962C8B-B14F-4D97-AF65-F5344CB8AC3E}">
        <p14:creationId xmlns:p14="http://schemas.microsoft.com/office/powerpoint/2010/main" val="65802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2663273"/>
          </a:xfrm>
        </p:spPr>
        <p:txBody>
          <a:bodyPr>
            <a:noAutofit/>
          </a:bodyPr>
          <a:lstStyle/>
          <a:p>
            <a:r>
              <a:rPr lang="en-IN" b="1" dirty="0"/>
              <a:t>Fact constellation</a:t>
            </a:r>
            <a:r>
              <a:rPr lang="en-IN" b="1" dirty="0" smtClean="0"/>
              <a:t>.</a:t>
            </a:r>
            <a:endParaRPr lang="en-IN" dirty="0"/>
          </a:p>
          <a:p>
            <a:r>
              <a:rPr lang="en-IN" dirty="0"/>
              <a:t>A fact constellation schema is shown in Figure. This schema specifies two fact tables, sales and shipping. The sales table definition is identical to that of the star schema . The shipping table has five dimensions, or keys: item key, time key, shipper key, from location, and to location, and two measures: dollars cost and units shipped</a:t>
            </a:r>
            <a:r>
              <a:rPr lang="en-IN" dirty="0" smtClean="0"/>
              <a:t>.</a:t>
            </a:r>
            <a:endParaRPr lang="en-IN" dirty="0"/>
          </a:p>
          <a:p>
            <a:r>
              <a:rPr lang="en-IN" dirty="0"/>
              <a:t>A fact constellation schema allows dimension tables to be shared between fact tables. For example, the dimensions tables for time, item, and location are shared between both the sales and shipping fact tables.</a:t>
            </a:r>
          </a:p>
          <a:p>
            <a:endParaRPr lang="en-IN" dirty="0" smtClean="0"/>
          </a:p>
          <a:p>
            <a:endParaRPr lang="en-US" dirty="0">
              <a:latin typeface="Times New Roman" panose="02020603050405020304" pitchFamily="18" charset="0"/>
              <a:cs typeface="Times New Roman" panose="02020603050405020304" pitchFamily="18" charset="0"/>
            </a:endParaRPr>
          </a:p>
        </p:txBody>
      </p:sp>
      <p:pic>
        <p:nvPicPr>
          <p:cNvPr id="6" name="Image 45"/>
          <p:cNvPicPr/>
          <p:nvPr/>
        </p:nvPicPr>
        <p:blipFill>
          <a:blip r:embed="rId2" cstate="print"/>
          <a:stretch>
            <a:fillRect/>
          </a:stretch>
        </p:blipFill>
        <p:spPr>
          <a:xfrm>
            <a:off x="6560977" y="3326299"/>
            <a:ext cx="5171440" cy="3215640"/>
          </a:xfrm>
          <a:prstGeom prst="rect">
            <a:avLst/>
          </a:prstGeom>
        </p:spPr>
      </p:pic>
    </p:spTree>
    <p:extLst>
      <p:ext uri="{BB962C8B-B14F-4D97-AF65-F5344CB8AC3E}">
        <p14:creationId xmlns:p14="http://schemas.microsoft.com/office/powerpoint/2010/main" val="330665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indent="0">
              <a:buNone/>
            </a:pPr>
            <a:r>
              <a:rPr lang="en-IN" b="1" dirty="0"/>
              <a:t>OLAP(Online analytical Processing):</a:t>
            </a:r>
          </a:p>
          <a:p>
            <a:pPr lvl="0"/>
            <a:r>
              <a:rPr lang="en-IN" dirty="0"/>
              <a:t>OLAP is an approach to answering multi-dimensional analytical (MDA) queries swiftly.</a:t>
            </a:r>
          </a:p>
          <a:p>
            <a:pPr lvl="0"/>
            <a:r>
              <a:rPr lang="en-IN" dirty="0"/>
              <a:t> OLAP is part of the broader category of business intelligence, which also encompasses relational database, report writing and data mining.</a:t>
            </a:r>
          </a:p>
          <a:p>
            <a:pPr lvl="0"/>
            <a:r>
              <a:rPr lang="en-IN" dirty="0"/>
              <a:t>OLAP tools enable users to </a:t>
            </a:r>
            <a:r>
              <a:rPr lang="en-IN" dirty="0" err="1"/>
              <a:t>analyze</a:t>
            </a:r>
            <a:r>
              <a:rPr lang="en-IN" dirty="0"/>
              <a:t> multidimensional data interactively from multiple </a:t>
            </a:r>
            <a:r>
              <a:rPr lang="en-IN" dirty="0" smtClean="0"/>
              <a:t>perspectives.</a:t>
            </a:r>
          </a:p>
          <a:p>
            <a:pPr lvl="0"/>
            <a:endParaRPr lang="en-IN" dirty="0"/>
          </a:p>
          <a:p>
            <a:pPr marL="0" indent="0">
              <a:buNone/>
            </a:pPr>
            <a:r>
              <a:rPr lang="en-IN" b="1" dirty="0"/>
              <a:t>OLAP consists of three basic analytical operations:</a:t>
            </a:r>
            <a:endParaRPr lang="en-IN" dirty="0"/>
          </a:p>
          <a:p>
            <a:pPr lvl="0"/>
            <a:r>
              <a:rPr lang="en-IN" dirty="0"/>
              <a:t>Consolidation (Roll-Up)</a:t>
            </a:r>
          </a:p>
          <a:p>
            <a:pPr lvl="0"/>
            <a:r>
              <a:rPr lang="en-IN" dirty="0"/>
              <a:t>Drill-Down</a:t>
            </a:r>
          </a:p>
          <a:p>
            <a:pPr lvl="0"/>
            <a:r>
              <a:rPr lang="en-IN" dirty="0"/>
              <a:t>Slicing And Dicing</a:t>
            </a:r>
          </a:p>
          <a:p>
            <a:pPr lvl="0"/>
            <a:r>
              <a:rPr lang="en-IN" dirty="0"/>
              <a:t>Pivot (rotate)</a:t>
            </a:r>
          </a:p>
          <a:p>
            <a:pPr marL="0" indent="0" algn="just" eaLnBrk="0" hangingPunct="0">
              <a:buNone/>
            </a:pPr>
            <a:endParaRPr lang="en-IN" dirty="0" smtClean="0"/>
          </a:p>
          <a:p>
            <a:pPr marL="0" indent="0" algn="just" eaLnBrk="0" hangingPunct="0">
              <a:buNone/>
            </a:pPr>
            <a:endParaRPr lang="en-IN" b="1"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44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612227" y="88127"/>
            <a:ext cx="10959384" cy="6507162"/>
          </a:xfrm>
          <a:prstGeom prst="rect">
            <a:avLst/>
          </a:prstGeom>
        </p:spPr>
      </p:pic>
    </p:spTree>
    <p:extLst>
      <p:ext uri="{BB962C8B-B14F-4D97-AF65-F5344CB8AC3E}">
        <p14:creationId xmlns:p14="http://schemas.microsoft.com/office/powerpoint/2010/main" val="136825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542166" y="364142"/>
            <a:ext cx="11320757" cy="6077118"/>
          </a:xfrm>
          <a:prstGeom prst="rect">
            <a:avLst/>
          </a:prstGeom>
        </p:spPr>
      </p:pic>
    </p:spTree>
    <p:extLst>
      <p:ext uri="{BB962C8B-B14F-4D97-AF65-F5344CB8AC3E}">
        <p14:creationId xmlns:p14="http://schemas.microsoft.com/office/powerpoint/2010/main" val="100423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457200" lvl="1" indent="0" eaLnBrk="0" hangingPunct="0">
              <a:buNone/>
            </a:pPr>
            <a:r>
              <a:rPr lang="en-IN" dirty="0" smtClean="0"/>
              <a:t>Data </a:t>
            </a:r>
            <a:r>
              <a:rPr lang="en-IN" dirty="0"/>
              <a:t>Warehouse Design Process and usage</a:t>
            </a:r>
            <a:endParaRPr lang="en-IN" b="1" dirty="0"/>
          </a:p>
          <a:p>
            <a:r>
              <a:rPr lang="en-IN" dirty="0"/>
              <a:t>A data warehouse can be built using a top-down approach, a bottom-up approach, or a combination of both.</a:t>
            </a:r>
          </a:p>
          <a:p>
            <a:r>
              <a:rPr lang="en-IN" dirty="0"/>
              <a:t>       </a:t>
            </a:r>
            <a:r>
              <a:rPr lang="en-IN" b="1" dirty="0"/>
              <a:t>The top-down approach</a:t>
            </a:r>
            <a:r>
              <a:rPr lang="en-IN" dirty="0"/>
              <a:t> starts with the overall design and planning. It is useful in cases where the technology is mature and well known, and where the business problems that must be solved are clear and well understood.</a:t>
            </a:r>
          </a:p>
          <a:p>
            <a:r>
              <a:rPr lang="en-IN" dirty="0"/>
              <a:t>       </a:t>
            </a:r>
            <a:r>
              <a:rPr lang="en-IN" b="1" dirty="0"/>
              <a:t>The bottom-up approach</a:t>
            </a:r>
            <a:r>
              <a:rPr lang="en-IN" dirty="0"/>
              <a:t> starts with experiments and prototypes. This is useful in the early stage of business </a:t>
            </a:r>
            <a:r>
              <a:rPr lang="en-IN" dirty="0" err="1"/>
              <a:t>modeling</a:t>
            </a:r>
            <a:r>
              <a:rPr lang="en-IN" dirty="0"/>
              <a:t> and technology development. It allows an organization to move forward at considerably less expense and to evaluate the benefits of the technology before making significant commitments.</a:t>
            </a:r>
          </a:p>
          <a:p>
            <a:r>
              <a:rPr lang="en-IN" dirty="0"/>
              <a:t>       </a:t>
            </a:r>
            <a:r>
              <a:rPr lang="en-IN" b="1" dirty="0"/>
              <a:t>In the combined approach</a:t>
            </a:r>
            <a:r>
              <a:rPr lang="en-IN" dirty="0"/>
              <a:t>, an organization can exploit the planned and strategic nature of the top-down approach while retaining the rapid implementation and opportunistic application of the bottom-up approach.</a:t>
            </a:r>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898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457200" lvl="1" indent="0" eaLnBrk="0" hangingPunct="0">
              <a:buNone/>
            </a:pPr>
            <a:r>
              <a:rPr lang="en-IN" dirty="0"/>
              <a:t>Implementation of A Data </a:t>
            </a:r>
            <a:r>
              <a:rPr lang="en-IN" dirty="0" smtClean="0"/>
              <a:t>Warehouse</a:t>
            </a:r>
          </a:p>
          <a:p>
            <a:pPr marL="457200" lvl="1" indent="0" eaLnBrk="0" hangingPunct="0">
              <a:buNone/>
            </a:pPr>
            <a:r>
              <a:rPr lang="en-IN" dirty="0"/>
              <a:t>Data warehouses contain huge volumes of data. OLAP servers demand that decision support queries be answered in the order of seconds. Therefore, it is crucial for data warehouse systems to support highly efficient cube computation techniques, access methods, and query processing techniques. </a:t>
            </a:r>
          </a:p>
          <a:p>
            <a:pPr marL="0" lvl="0" indent="0">
              <a:buNone/>
            </a:pPr>
            <a:r>
              <a:rPr lang="en-IN" b="1" dirty="0"/>
              <a:t>Efficient Data Cube Computation:</a:t>
            </a:r>
            <a:endParaRPr lang="en-IN" dirty="0"/>
          </a:p>
          <a:p>
            <a:r>
              <a:rPr lang="en-IN" dirty="0"/>
              <a:t>Efficient data cube computation is crucial for quickly </a:t>
            </a:r>
            <a:r>
              <a:rPr lang="en-IN" dirty="0" err="1"/>
              <a:t>analyzing</a:t>
            </a:r>
            <a:r>
              <a:rPr lang="en-IN" dirty="0"/>
              <a:t> and summarizing large datasets. A data cube is a multi-dimensional array that represents pre-aggregated measures for various combinations of dimensions.  </a:t>
            </a:r>
          </a:p>
          <a:p>
            <a:pPr marL="0" lvl="0" indent="0">
              <a:buNone/>
            </a:pPr>
            <a:r>
              <a:rPr lang="en-IN" b="1" dirty="0"/>
              <a:t>Accessing Methods:</a:t>
            </a:r>
            <a:endParaRPr lang="en-IN" dirty="0"/>
          </a:p>
          <a:p>
            <a:r>
              <a:rPr lang="en-IN" dirty="0"/>
              <a:t>Accessing data quickly from a data warehouse is crucial for supporting fast and efficient decision-making processes. Several methods and techniques are employed to optimize data access in a data warehouse environment. Indexing  is a common strategy</a:t>
            </a:r>
            <a:endParaRPr lang="en-US" dirty="0">
              <a:latin typeface="Times New Roman" panose="02020603050405020304" pitchFamily="18" charset="0"/>
              <a:cs typeface="Times New Roman" panose="02020603050405020304" pitchFamily="18" charset="0"/>
            </a:endParaRPr>
          </a:p>
          <a:p>
            <a:pPr lvl="0"/>
            <a:r>
              <a:rPr lang="en-IN" b="1" dirty="0"/>
              <a:t>Query Processing Techniques(</a:t>
            </a:r>
            <a:r>
              <a:rPr lang="en-IN" dirty="0"/>
              <a:t>Efficient Processing of OLAP Queries):</a:t>
            </a:r>
          </a:p>
          <a:p>
            <a:r>
              <a:rPr lang="en-IN" dirty="0"/>
              <a:t>OLAP (Online Analytical Processing) queries involve complex analysis of large volumes of data to provide insights and support decision-making. Efficient processing of OLAP queries is crucial for delivering timely and responsive results.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186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457200" lvl="1" indent="0" eaLnBrk="0" hangingPunct="0">
              <a:buNone/>
            </a:pPr>
            <a:r>
              <a:rPr lang="en-IN" b="1" dirty="0"/>
              <a:t>basic approaches for Data </a:t>
            </a:r>
            <a:r>
              <a:rPr lang="en-IN" b="1" dirty="0" smtClean="0"/>
              <a:t>generalization</a:t>
            </a:r>
          </a:p>
          <a:p>
            <a:pPr marL="0" indent="0">
              <a:buNone/>
            </a:pPr>
            <a:endParaRPr lang="en-IN" dirty="0" smtClean="0"/>
          </a:p>
          <a:p>
            <a:pPr marL="0" indent="0">
              <a:buNone/>
            </a:pPr>
            <a:r>
              <a:rPr lang="en-IN" dirty="0" smtClean="0"/>
              <a:t>Data </a:t>
            </a:r>
            <a:r>
              <a:rPr lang="en-IN" dirty="0"/>
              <a:t>Generalization</a:t>
            </a:r>
            <a:endParaRPr lang="en-IN" sz="2800" dirty="0"/>
          </a:p>
          <a:p>
            <a:r>
              <a:rPr lang="en-IN" dirty="0"/>
              <a:t>Data generalization is a crucial step in the data analysis process, as it allows us to make sense of large and complex datasets by identifying patterns and trends that may not be immediately apparent. By simplifying the data, we can more easily identify relationships, classify data points, and draw conclusions about the underlying data.</a:t>
            </a:r>
          </a:p>
          <a:p>
            <a:r>
              <a:rPr lang="en-IN" dirty="0"/>
              <a:t>There are a number of different approaches that can be used to generalize data, each with its own strengths and limitations. </a:t>
            </a:r>
            <a:endParaRPr lang="en-IN" dirty="0" smtClean="0"/>
          </a:p>
          <a:p>
            <a:endParaRPr lang="en-IN" dirty="0"/>
          </a:p>
          <a:p>
            <a:pPr marL="0" indent="0">
              <a:buNone/>
            </a:pPr>
            <a:r>
              <a:rPr lang="en-IN" b="1" dirty="0"/>
              <a:t>Basic Approaches of Data Generalization:</a:t>
            </a:r>
            <a:endParaRPr lang="en-IN" dirty="0"/>
          </a:p>
          <a:p>
            <a:r>
              <a:rPr lang="en-IN" dirty="0"/>
              <a:t>There are two main approaches to data generalization − the data cube approach and attribute orientation induction.</a:t>
            </a:r>
          </a:p>
          <a:p>
            <a:pPr marL="457200" lvl="1" indent="0" eaLnBrk="0" hangingPunc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519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5494" y="906307"/>
            <a:ext cx="10845589" cy="5174471"/>
          </a:xfrm>
        </p:spPr>
        <p:txBody>
          <a:bodyPr>
            <a:normAutofit/>
          </a:bodyPr>
          <a:lstStyle/>
          <a:p>
            <a:pPr algn="just" eaLnBrk="0" hangingPunct="0"/>
            <a:endParaRPr lang="en-IN" sz="2800" dirty="0"/>
          </a:p>
          <a:p>
            <a:pPr algn="just"/>
            <a:r>
              <a:rPr lang="en-IN" sz="2800" b="1" dirty="0"/>
              <a:t>Data Warehousing and Online Analytical Processing- </a:t>
            </a:r>
            <a:r>
              <a:rPr lang="en-IN" sz="2800" dirty="0"/>
              <a:t>Data</a:t>
            </a:r>
            <a:r>
              <a:rPr lang="en-IN" sz="2800" b="1" dirty="0"/>
              <a:t> </a:t>
            </a:r>
            <a:r>
              <a:rPr lang="en-IN" sz="2800" dirty="0"/>
              <a:t>Warehouse: Basic Concepts, Data Warehouse </a:t>
            </a:r>
            <a:r>
              <a:rPr lang="en-IN" sz="2800" dirty="0" err="1"/>
              <a:t>Modeling</a:t>
            </a:r>
            <a:r>
              <a:rPr lang="en-IN" sz="2800" dirty="0"/>
              <a:t>: Data Cube and OLAP, Data Warehouse Design and Usage, Data Warehouse Implementation, Data Generalization by Attribute-Oriented Induction.</a:t>
            </a:r>
          </a:p>
        </p:txBody>
      </p:sp>
    </p:spTree>
    <p:extLst>
      <p:ext uri="{BB962C8B-B14F-4D97-AF65-F5344CB8AC3E}">
        <p14:creationId xmlns:p14="http://schemas.microsoft.com/office/powerpoint/2010/main" val="184017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IN" sz="3200" dirty="0"/>
              <a:t>Data Warehouse</a:t>
            </a:r>
            <a:endParaRPr lang="en-US" dirty="0"/>
          </a:p>
        </p:txBody>
      </p:sp>
      <p:sp>
        <p:nvSpPr>
          <p:cNvPr id="3" name="Content Placeholder 2"/>
          <p:cNvSpPr>
            <a:spLocks noGrp="1"/>
          </p:cNvSpPr>
          <p:nvPr>
            <p:ph idx="1"/>
          </p:nvPr>
        </p:nvSpPr>
        <p:spPr>
          <a:xfrm>
            <a:off x="1103312" y="1026696"/>
            <a:ext cx="9205941" cy="4767202"/>
          </a:xfrm>
        </p:spPr>
        <p:txBody>
          <a:bodyPr>
            <a:noAutofit/>
          </a:bodyPr>
          <a:lstStyle/>
          <a:p>
            <a:r>
              <a:rPr lang="en-IN" dirty="0"/>
              <a:t>A data warehouse is a subject-oriented, integrated, time-variant and non-volatile collection of data in support of management's decision making process.</a:t>
            </a:r>
          </a:p>
          <a:p>
            <a:r>
              <a:rPr lang="en-IN" b="1" dirty="0"/>
              <a:t>Subject-Oriented</a:t>
            </a:r>
            <a:r>
              <a:rPr lang="en-IN" dirty="0"/>
              <a:t>: A data warehouse can be used to </a:t>
            </a:r>
            <a:r>
              <a:rPr lang="en-IN" dirty="0" err="1"/>
              <a:t>analyze</a:t>
            </a:r>
            <a:r>
              <a:rPr lang="en-IN" dirty="0"/>
              <a:t> a particular subject area. For example, "sales" can be a particular subject.</a:t>
            </a:r>
          </a:p>
          <a:p>
            <a:r>
              <a:rPr lang="en-IN" b="1" dirty="0"/>
              <a:t>Integrated</a:t>
            </a:r>
            <a:r>
              <a:rPr lang="en-IN" dirty="0"/>
              <a:t>: A data warehouse integrates data from multiple data sources. For example, source A and source B may have different ways of identifying a product, but in a data warehouse, there will be only a single way of identifying a product.</a:t>
            </a:r>
          </a:p>
          <a:p>
            <a:r>
              <a:rPr lang="en-IN" b="1" dirty="0"/>
              <a:t>Time-Variant</a:t>
            </a:r>
            <a:r>
              <a:rPr lang="en-IN" dirty="0"/>
              <a:t>: Historical data is kept in a data warehouse. For example, one can retrieve data from 3 months, 6 months, 12 months, or even older data from a data warehouse. This contrasts with a transactions system, where often only the most recent data is kept. </a:t>
            </a:r>
          </a:p>
          <a:p>
            <a:r>
              <a:rPr lang="en-IN" b="1" dirty="0"/>
              <a:t>Non-volatile</a:t>
            </a:r>
            <a:r>
              <a:rPr lang="en-IN" dirty="0"/>
              <a:t>: Once data is in the data warehouse, it will not change. So, historical data in a data warehouse should never be altered.</a:t>
            </a:r>
          </a:p>
          <a:p>
            <a:pPr marL="0" indent="0" algn="just" eaLnBrk="0" hangingPunct="0">
              <a:buNone/>
            </a:pPr>
            <a:endParaRPr lang="en-IN" dirty="0" smtClean="0"/>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35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026696"/>
            <a:ext cx="9205941" cy="4767202"/>
          </a:xfrm>
        </p:spPr>
        <p:txBody>
          <a:bodyPr>
            <a:noAutofit/>
          </a:bodyPr>
          <a:lstStyle/>
          <a:p>
            <a:pPr marL="0" indent="0">
              <a:buNone/>
            </a:pPr>
            <a:r>
              <a:rPr lang="en-IN" b="1" dirty="0"/>
              <a:t>Differences between Operational Database Systems and Data Warehouses</a:t>
            </a:r>
            <a:endParaRPr lang="en-IN" dirty="0"/>
          </a:p>
          <a:p>
            <a:r>
              <a:rPr lang="en-IN" dirty="0"/>
              <a:t>The major task of online operational database systems is to perform online transaction and query processing. These systems are called online transaction processing (OLTP) systems. </a:t>
            </a:r>
          </a:p>
          <a:p>
            <a:r>
              <a:rPr lang="en-IN" dirty="0"/>
              <a:t>Data warehouse systems, on the other hand, serve users or knowledge workers in the role of data analysis and decision making. Such systems can organize and present data in various formats in order to accommodate the diverse needs of different users. These systems are known as online analytical processing (OLAP) systems. </a:t>
            </a:r>
          </a:p>
          <a:p>
            <a:pPr marL="0" indent="0" algn="just" eaLnBrk="0" hangingPunct="0">
              <a:buNone/>
            </a:pPr>
            <a:endParaRPr lang="en-IN" dirty="0" smtClean="0"/>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45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indent="0" eaLnBrk="0" hangingPunct="0">
              <a:buNone/>
            </a:pPr>
            <a:endParaRPr lang="en-IN" b="1" dirty="0" smtClean="0"/>
          </a:p>
          <a:p>
            <a:pPr marL="0" indent="0">
              <a:buNone/>
            </a:pPr>
            <a:r>
              <a:rPr lang="en-IN" dirty="0"/>
              <a:t>A Three Tier Data Warehouse Architecture:</a:t>
            </a:r>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pic>
        <p:nvPicPr>
          <p:cNvPr id="5" name="Image 18"/>
          <p:cNvPicPr/>
          <p:nvPr/>
        </p:nvPicPr>
        <p:blipFill>
          <a:blip r:embed="rId2" cstate="print"/>
          <a:stretch>
            <a:fillRect/>
          </a:stretch>
        </p:blipFill>
        <p:spPr>
          <a:xfrm>
            <a:off x="2225311" y="1529393"/>
            <a:ext cx="6656842" cy="4774301"/>
          </a:xfrm>
          <a:prstGeom prst="rect">
            <a:avLst/>
          </a:prstGeom>
        </p:spPr>
      </p:pic>
    </p:spTree>
    <p:extLst>
      <p:ext uri="{BB962C8B-B14F-4D97-AF65-F5344CB8AC3E}">
        <p14:creationId xmlns:p14="http://schemas.microsoft.com/office/powerpoint/2010/main" val="2696144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026696"/>
            <a:ext cx="9205941" cy="4767202"/>
          </a:xfrm>
        </p:spPr>
        <p:txBody>
          <a:bodyPr>
            <a:noAutofit/>
          </a:bodyPr>
          <a:lstStyle/>
          <a:p>
            <a:pPr marL="0" indent="0">
              <a:buNone/>
            </a:pPr>
            <a:r>
              <a:rPr lang="en-IN" b="1" dirty="0"/>
              <a:t>There are three data warehouse models.</a:t>
            </a:r>
            <a:endParaRPr lang="en-IN" dirty="0"/>
          </a:p>
          <a:p>
            <a:pPr eaLnBrk="0" hangingPunct="0"/>
            <a:r>
              <a:rPr lang="en-IN" b="1" dirty="0" smtClean="0"/>
              <a:t>Enterprise </a:t>
            </a:r>
            <a:r>
              <a:rPr lang="en-IN" b="1" dirty="0"/>
              <a:t>Warehouse, Data Mart, and Virtual </a:t>
            </a:r>
            <a:r>
              <a:rPr lang="en-IN" b="1" dirty="0" smtClean="0"/>
              <a:t>Warehouse</a:t>
            </a:r>
          </a:p>
          <a:p>
            <a:pPr eaLnBrk="0" hangingPunct="0"/>
            <a:endParaRPr lang="en-IN" b="1" dirty="0"/>
          </a:p>
          <a:p>
            <a:pPr eaLnBrk="0" hangingPunct="0"/>
            <a:r>
              <a:rPr lang="en-IN" dirty="0"/>
              <a:t>An enterprise warehouse collects all of the information about subjects spanning the entire organization.</a:t>
            </a:r>
          </a:p>
          <a:p>
            <a:pPr eaLnBrk="0" hangingPunct="0"/>
            <a:r>
              <a:rPr lang="en-IN" dirty="0"/>
              <a:t>A data mart contains a subset of corporate-wide data that is of value to a specific group of users. The scope is confined to specific selected subjects. For example, a marketing data mart may confine its subjects to customer, item, and sales. The data contained in data marts tend to be summarized.</a:t>
            </a:r>
          </a:p>
          <a:p>
            <a:pPr eaLnBrk="0" hangingPunct="0"/>
            <a:r>
              <a:rPr lang="en-IN" dirty="0"/>
              <a:t>A virtual warehouse is a set of views over operational databases. For efficient query processing, only some of the possible summary views may be materialized.</a:t>
            </a:r>
            <a:endParaRPr lang="en-IN" b="1" dirty="0"/>
          </a:p>
          <a:p>
            <a:pPr marL="0" indent="0" algn="just" eaLnBrk="0" hangingPunct="0">
              <a:buNone/>
            </a:pPr>
            <a:endParaRPr lang="en-IN" dirty="0" smtClean="0"/>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40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5748" y="193217"/>
            <a:ext cx="9205941" cy="4767202"/>
          </a:xfrm>
        </p:spPr>
        <p:txBody>
          <a:bodyPr>
            <a:noAutofit/>
          </a:bodyPr>
          <a:lstStyle/>
          <a:p>
            <a:pPr marL="0" indent="0">
              <a:buNone/>
            </a:pPr>
            <a:r>
              <a:rPr lang="en-IN" dirty="0"/>
              <a:t>Data </a:t>
            </a:r>
            <a:r>
              <a:rPr lang="en-IN" dirty="0" smtClean="0"/>
              <a:t>Cube</a:t>
            </a:r>
          </a:p>
          <a:p>
            <a:pPr algn="just"/>
            <a:r>
              <a:rPr lang="en-IN" dirty="0"/>
              <a:t>A data cube allows data to be </a:t>
            </a:r>
            <a:r>
              <a:rPr lang="en-IN" dirty="0" err="1"/>
              <a:t>modeled</a:t>
            </a:r>
            <a:r>
              <a:rPr lang="en-IN" dirty="0"/>
              <a:t> and viewed in multiple dimensions. It is defined by dimensions and facts.</a:t>
            </a:r>
          </a:p>
          <a:p>
            <a:pPr algn="just"/>
            <a:r>
              <a:rPr lang="en-IN" dirty="0"/>
              <a:t>In general terms, dimensions are the perspectives or entities with respect to which an organization wants to keep records.</a:t>
            </a:r>
          </a:p>
          <a:p>
            <a:pPr algn="just"/>
            <a:r>
              <a:rPr lang="en-IN" dirty="0"/>
              <a:t>Each dimension may have a table associated with it, called a </a:t>
            </a:r>
            <a:r>
              <a:rPr lang="en-IN" dirty="0" smtClean="0"/>
              <a:t>dimension </a:t>
            </a:r>
            <a:r>
              <a:rPr lang="en-IN" dirty="0"/>
              <a:t>table, which further describes the dimension. For example, a dimension table for item may contain the attributes item name, brand, and type.</a:t>
            </a:r>
          </a:p>
          <a:p>
            <a:r>
              <a:rPr lang="en-IN" dirty="0"/>
              <a:t>OLAP (online analytical processing) and data warehousing uses multi dimensional databases. It is used to show multiple dimensions of the data to users. </a:t>
            </a:r>
          </a:p>
          <a:p>
            <a:r>
              <a:rPr lang="en-IN" dirty="0"/>
              <a:t>It represents data in the form of data cubes. Data cubes allow to model and view the data from many dimensions and perspectives. </a:t>
            </a:r>
            <a:endParaRPr lang="en-IN" dirty="0" smtClean="0"/>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84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5748" y="193217"/>
            <a:ext cx="9205941" cy="4767202"/>
          </a:xfrm>
        </p:spPr>
        <p:txBody>
          <a:bodyPr>
            <a:noAutofit/>
          </a:bodyPr>
          <a:lstStyle/>
          <a:p>
            <a:pPr marL="0" indent="0">
              <a:buNone/>
            </a:pPr>
            <a:endParaRPr lang="en-IN" dirty="0" smtClean="0"/>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30006" y="337429"/>
            <a:ext cx="4905541" cy="255952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481720" y="2063676"/>
            <a:ext cx="4686912" cy="4337123"/>
          </a:xfrm>
          <a:prstGeom prst="rect">
            <a:avLst/>
          </a:prstGeom>
          <a:noFill/>
          <a:ln>
            <a:noFill/>
          </a:ln>
        </p:spPr>
      </p:pic>
      <p:sp>
        <p:nvSpPr>
          <p:cNvPr id="2" name="Rectangle 1"/>
          <p:cNvSpPr/>
          <p:nvPr/>
        </p:nvSpPr>
        <p:spPr>
          <a:xfrm>
            <a:off x="385720" y="3308907"/>
            <a:ext cx="6096000" cy="923330"/>
          </a:xfrm>
          <a:prstGeom prst="rect">
            <a:avLst/>
          </a:prstGeom>
        </p:spPr>
        <p:txBody>
          <a:bodyPr>
            <a:spAutoFit/>
          </a:bodyPr>
          <a:lstStyle/>
          <a:p>
            <a:r>
              <a:rPr lang="en-IN" dirty="0"/>
              <a:t>This data can be represented in the form of three dimensions conceptually, which is shown in the image below :</a:t>
            </a:r>
          </a:p>
        </p:txBody>
      </p:sp>
    </p:spTree>
    <p:extLst>
      <p:ext uri="{BB962C8B-B14F-4D97-AF65-F5344CB8AC3E}">
        <p14:creationId xmlns:p14="http://schemas.microsoft.com/office/powerpoint/2010/main" val="556433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2663273"/>
          </a:xfrm>
        </p:spPr>
        <p:txBody>
          <a:bodyPr>
            <a:noAutofit/>
          </a:bodyPr>
          <a:lstStyle/>
          <a:p>
            <a:pPr marL="0" indent="0" algn="just" eaLnBrk="0" hangingPunct="0">
              <a:buNone/>
            </a:pPr>
            <a:r>
              <a:rPr lang="en-IN" b="1" dirty="0"/>
              <a:t>Stars, Snowflakes, and Fact Constellations as schemas for Multidimensional Data Models.</a:t>
            </a:r>
          </a:p>
          <a:p>
            <a:r>
              <a:rPr lang="en-IN" b="1" dirty="0"/>
              <a:t>Star schema:</a:t>
            </a:r>
          </a:p>
          <a:p>
            <a:r>
              <a:rPr lang="en-IN" dirty="0"/>
              <a:t>A star schema for </a:t>
            </a:r>
            <a:r>
              <a:rPr lang="en-IN" dirty="0" smtClean="0"/>
              <a:t>All Electronics </a:t>
            </a:r>
            <a:r>
              <a:rPr lang="en-IN" dirty="0"/>
              <a:t>sales is shown in Figure. Sales are considered along four dimensions, </a:t>
            </a:r>
            <a:r>
              <a:rPr lang="en-IN" dirty="0" err="1"/>
              <a:t>namely,time</a:t>
            </a:r>
            <a:r>
              <a:rPr lang="en-IN" dirty="0"/>
              <a:t>, item, branch, and location. The schema contains a central fact table for sales that contains keys to each of the four dimensions, along with two measures: dollars sold and units sold. </a:t>
            </a:r>
            <a:endParaRPr lang="en-IN" dirty="0" smtClean="0"/>
          </a:p>
          <a:p>
            <a:endParaRPr lang="en-IN" dirty="0" smtClean="0"/>
          </a:p>
          <a:p>
            <a:endParaRPr lang="en-US" dirty="0">
              <a:latin typeface="Times New Roman" panose="02020603050405020304" pitchFamily="18" charset="0"/>
              <a:cs typeface="Times New Roman" panose="02020603050405020304" pitchFamily="18" charset="0"/>
            </a:endParaRPr>
          </a:p>
        </p:txBody>
      </p:sp>
      <p:pic>
        <p:nvPicPr>
          <p:cNvPr id="4" name="Image 41"/>
          <p:cNvPicPr/>
          <p:nvPr/>
        </p:nvPicPr>
        <p:blipFill>
          <a:blip r:embed="rId2" cstate="print"/>
          <a:stretch>
            <a:fillRect/>
          </a:stretch>
        </p:blipFill>
        <p:spPr>
          <a:xfrm>
            <a:off x="6860304" y="2931952"/>
            <a:ext cx="4864100" cy="3437890"/>
          </a:xfrm>
          <a:prstGeom prst="rect">
            <a:avLst/>
          </a:prstGeom>
        </p:spPr>
      </p:pic>
      <p:sp>
        <p:nvSpPr>
          <p:cNvPr id="2" name="Rectangle 1"/>
          <p:cNvSpPr/>
          <p:nvPr/>
        </p:nvSpPr>
        <p:spPr>
          <a:xfrm>
            <a:off x="474732" y="2735149"/>
            <a:ext cx="6096000" cy="2585323"/>
          </a:xfrm>
          <a:prstGeom prst="rect">
            <a:avLst/>
          </a:prstGeom>
        </p:spPr>
        <p:txBody>
          <a:bodyPr>
            <a:spAutoFit/>
          </a:bodyPr>
          <a:lstStyle/>
          <a:p>
            <a:r>
              <a:rPr lang="en-IN" dirty="0"/>
              <a:t>Star schema: The most common </a:t>
            </a:r>
            <a:r>
              <a:rPr lang="en-IN" dirty="0" err="1"/>
              <a:t>modeling</a:t>
            </a:r>
            <a:r>
              <a:rPr lang="en-IN" dirty="0"/>
              <a:t> paradigm is the star schema, in which the data warehouse contains (1) a large central table (fact table) containing the bulk of the data, with no redundancy, and (2) a set of smaller attendant tables (dimension tables), one for each dimension. The schema graph resembles a starburst, with the dimension tables displayed in a radial pattern around the central fact table.</a:t>
            </a:r>
            <a:endParaRPr lang="en-IN" dirty="0"/>
          </a:p>
        </p:txBody>
      </p:sp>
    </p:spTree>
    <p:extLst>
      <p:ext uri="{BB962C8B-B14F-4D97-AF65-F5344CB8AC3E}">
        <p14:creationId xmlns:p14="http://schemas.microsoft.com/office/powerpoint/2010/main" val="13434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608</TotalTime>
  <Words>1351</Words>
  <Application>Microsoft Office PowerPoint</Application>
  <PresentationFormat>Custom</PresentationFormat>
  <Paragraphs>84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MALLA REDDY UNIVERSITY</vt:lpstr>
      <vt:lpstr>PowerPoint Presentation</vt:lpstr>
      <vt:lpstr>Data Warehouse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INSTITUTE OF TECHNOLOGY AND SCIENCE</dc:title>
  <dc:creator>JawaharMoni</dc:creator>
  <cp:lastModifiedBy>MRUH</cp:lastModifiedBy>
  <cp:revision>79</cp:revision>
  <dcterms:created xsi:type="dcterms:W3CDTF">2020-08-21T14:58:56Z</dcterms:created>
  <dcterms:modified xsi:type="dcterms:W3CDTF">2024-03-05T03:59:53Z</dcterms:modified>
</cp:coreProperties>
</file>