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1757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CA2CC-826B-478E-80B2-32475AE28304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72A7F-F4EE-4CF5-B9B0-452055F0D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89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72A7F-F4EE-4CF5-B9B0-452055F0D8C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3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184531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298" y="930437"/>
            <a:ext cx="4039235" cy="2409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10079" y="3349288"/>
            <a:ext cx="187960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35814" y="3349288"/>
            <a:ext cx="35369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118097" y="1120775"/>
            <a:ext cx="4463415" cy="460375"/>
            <a:chOff x="97865" y="609142"/>
            <a:chExt cx="4463415" cy="460375"/>
          </a:xfrm>
        </p:grpSpPr>
        <p:sp>
          <p:nvSpPr>
            <p:cNvPr id="24" name="object 24"/>
            <p:cNvSpPr/>
            <p:nvPr/>
          </p:nvSpPr>
          <p:spPr>
            <a:xfrm>
              <a:off x="97865" y="609142"/>
              <a:ext cx="4412615" cy="82550"/>
            </a:xfrm>
            <a:custGeom>
              <a:avLst/>
              <a:gdLst/>
              <a:ahLst/>
              <a:cxnLst/>
              <a:rect l="l" t="t" r="r" b="b"/>
              <a:pathLst>
                <a:path w="4412615" h="82550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12325" y="82384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967702"/>
              <a:ext cx="101600" cy="1016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955001"/>
              <a:ext cx="4361471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659714"/>
              <a:ext cx="50746" cy="30798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97865" y="653568"/>
              <a:ext cx="4412615" cy="365125"/>
            </a:xfrm>
            <a:custGeom>
              <a:avLst/>
              <a:gdLst/>
              <a:ahLst/>
              <a:cxnLst/>
              <a:rect l="l" t="t" r="r" b="b"/>
              <a:pathLst>
                <a:path w="4412615" h="365125">
                  <a:moveTo>
                    <a:pt x="4412325" y="0"/>
                  </a:moveTo>
                  <a:lnTo>
                    <a:pt x="0" y="0"/>
                  </a:lnTo>
                  <a:lnTo>
                    <a:pt x="0" y="314133"/>
                  </a:lnTo>
                  <a:lnTo>
                    <a:pt x="4008" y="333858"/>
                  </a:lnTo>
                  <a:lnTo>
                    <a:pt x="14922" y="350011"/>
                  </a:lnTo>
                  <a:lnTo>
                    <a:pt x="31075" y="360925"/>
                  </a:lnTo>
                  <a:lnTo>
                    <a:pt x="50800" y="364933"/>
                  </a:lnTo>
                  <a:lnTo>
                    <a:pt x="4361525" y="364933"/>
                  </a:lnTo>
                  <a:lnTo>
                    <a:pt x="4381250" y="360925"/>
                  </a:lnTo>
                  <a:lnTo>
                    <a:pt x="4397403" y="350011"/>
                  </a:lnTo>
                  <a:lnTo>
                    <a:pt x="4408317" y="333858"/>
                  </a:lnTo>
                  <a:lnTo>
                    <a:pt x="4412325" y="314133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10191" y="697805"/>
              <a:ext cx="0" cy="289560"/>
            </a:xfrm>
            <a:custGeom>
              <a:avLst/>
              <a:gdLst/>
              <a:ahLst/>
              <a:cxnLst/>
              <a:rect l="l" t="t" r="r" b="b"/>
              <a:pathLst>
                <a:path h="289559">
                  <a:moveTo>
                    <a:pt x="0" y="2889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510191" y="6851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10191" y="6724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10191" y="6597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771036" y="1158851"/>
            <a:ext cx="3152140" cy="10618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Data</a:t>
            </a:r>
            <a:r>
              <a:rPr spc="5" dirty="0"/>
              <a:t> </a:t>
            </a:r>
            <a:r>
              <a:rPr spc="-80" dirty="0"/>
              <a:t>Structures</a:t>
            </a:r>
            <a:r>
              <a:rPr spc="10"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45" dirty="0"/>
              <a:t>its</a:t>
            </a:r>
            <a:r>
              <a:rPr spc="10" dirty="0"/>
              <a:t> </a:t>
            </a:r>
            <a:r>
              <a:rPr spc="-65" dirty="0"/>
              <a:t>Applications</a:t>
            </a:r>
            <a:br>
              <a:rPr lang="en-US" spc="-65" dirty="0"/>
            </a:br>
            <a:br>
              <a:rPr lang="en-US" spc="-65" dirty="0"/>
            </a:br>
            <a:br>
              <a:rPr lang="en-US" spc="-65" dirty="0"/>
            </a:br>
            <a:r>
              <a:rPr lang="en-US" spc="-65" dirty="0">
                <a:solidFill>
                  <a:srgbClr val="FF0000"/>
                </a:solidFill>
              </a:rPr>
              <a:t>UNIT-3</a:t>
            </a:r>
            <a:endParaRPr spc="-65" dirty="0">
              <a:solidFill>
                <a:srgbClr val="FF0000"/>
              </a:solidFill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Types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10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50" dirty="0"/>
              <a:t>Lists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645883"/>
            <a:ext cx="71526" cy="7152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72146"/>
            <a:ext cx="71526" cy="7152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926323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08428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35966" y="300310"/>
            <a:ext cx="4336415" cy="29832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50"/>
              </a:spcBef>
            </a:pPr>
            <a:r>
              <a:rPr sz="1200" spc="-40" dirty="0">
                <a:latin typeface="Tahoma"/>
                <a:cs typeface="Tahoma"/>
              </a:rPr>
              <a:t>Different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types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lists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below.</a:t>
            </a:r>
            <a:endParaRPr sz="1200" dirty="0">
              <a:latin typeface="Tahoma"/>
              <a:cs typeface="Tahoma"/>
            </a:endParaRPr>
          </a:p>
          <a:p>
            <a:pPr marL="309880" marR="5080" algn="just">
              <a:lnSpc>
                <a:spcPct val="102600"/>
              </a:lnSpc>
              <a:spcBef>
                <a:spcPts val="280"/>
              </a:spcBef>
            </a:pPr>
            <a:r>
              <a:rPr sz="1100" b="1" spc="-55" dirty="0">
                <a:latin typeface="Arial"/>
                <a:cs typeface="Arial"/>
              </a:rPr>
              <a:t>Singly Linked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35" dirty="0">
                <a:latin typeface="Tahoma"/>
                <a:cs typeface="Tahoma"/>
              </a:rPr>
              <a:t>called Simple Linked </a:t>
            </a:r>
            <a:r>
              <a:rPr sz="1100" spc="-10" dirty="0">
                <a:latin typeface="Tahoma"/>
                <a:cs typeface="Tahoma"/>
              </a:rPr>
              <a:t>List. </a:t>
            </a:r>
            <a:r>
              <a:rPr sz="1100" spc="-50" dirty="0">
                <a:latin typeface="Tahoma"/>
                <a:cs typeface="Tahoma"/>
              </a:rPr>
              <a:t>Here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55" dirty="0">
                <a:latin typeface="Tahoma"/>
                <a:cs typeface="Tahoma"/>
              </a:rPr>
              <a:t> node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address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3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Hence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5" dirty="0">
                <a:latin typeface="Tahoma"/>
                <a:cs typeface="Tahoma"/>
              </a:rPr>
              <a:t>move</a:t>
            </a:r>
            <a:r>
              <a:rPr sz="1100" spc="-60" dirty="0">
                <a:latin typeface="Tahoma"/>
                <a:cs typeface="Tahoma"/>
              </a:rPr>
              <a:t> or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traverse </a:t>
            </a:r>
            <a:r>
              <a:rPr sz="1100" spc="-40" dirty="0">
                <a:latin typeface="Tahoma"/>
                <a:cs typeface="Tahoma"/>
              </a:rPr>
              <a:t>the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direction </a:t>
            </a:r>
            <a:r>
              <a:rPr sz="1100" spc="-25" dirty="0">
                <a:latin typeface="Tahoma"/>
                <a:cs typeface="Tahoma"/>
              </a:rPr>
              <a:t>in this </a:t>
            </a:r>
            <a:r>
              <a:rPr sz="1100" spc="-45" dirty="0">
                <a:latin typeface="Tahoma"/>
                <a:cs typeface="Tahoma"/>
              </a:rPr>
              <a:t>type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(also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Tail)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NULL.</a:t>
            </a:r>
            <a:endParaRPr sz="1100" dirty="0">
              <a:latin typeface="Tahoma"/>
              <a:cs typeface="Tahoma"/>
            </a:endParaRPr>
          </a:p>
          <a:p>
            <a:pPr marL="30988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spc="-40" dirty="0">
                <a:latin typeface="Arial"/>
                <a:cs typeface="Arial"/>
              </a:rPr>
              <a:t>Doubly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Linked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190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nodes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addresses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55" dirty="0">
                <a:latin typeface="Tahoma"/>
                <a:cs typeface="Tahoma"/>
              </a:rPr>
              <a:t>nodes. </a:t>
            </a:r>
            <a:r>
              <a:rPr sz="1100" spc="-50" dirty="0">
                <a:latin typeface="Tahoma"/>
                <a:cs typeface="Tahoma"/>
              </a:rPr>
              <a:t>Hence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5" dirty="0">
                <a:latin typeface="Tahoma"/>
                <a:cs typeface="Tahoma"/>
              </a:rPr>
              <a:t>move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traverse </a:t>
            </a:r>
            <a:r>
              <a:rPr sz="1100" spc="-40" dirty="0">
                <a:latin typeface="Tahoma"/>
                <a:cs typeface="Tahoma"/>
              </a:rPr>
              <a:t>the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25" dirty="0">
                <a:latin typeface="Tahoma"/>
                <a:cs typeface="Tahoma"/>
              </a:rPr>
              <a:t>in both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directions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(Forward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Backward).</a:t>
            </a:r>
            <a:endParaRPr sz="1100" dirty="0">
              <a:latin typeface="Tahoma"/>
              <a:cs typeface="Tahoma"/>
            </a:endParaRPr>
          </a:p>
          <a:p>
            <a:pPr marL="309880" marR="5080" algn="just">
              <a:lnSpc>
                <a:spcPct val="102699"/>
              </a:lnSpc>
              <a:spcBef>
                <a:spcPts val="295"/>
              </a:spcBef>
            </a:pPr>
            <a:r>
              <a:rPr sz="1100" b="1" spc="-50" dirty="0">
                <a:latin typeface="Arial"/>
                <a:cs typeface="Arial"/>
              </a:rPr>
              <a:t>Circular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Linked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20" dirty="0">
                <a:latin typeface="Tahoma"/>
                <a:cs typeface="Tahoma"/>
              </a:rPr>
              <a:t>point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First/Head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 marL="30988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spc="-40" dirty="0">
                <a:latin typeface="Arial"/>
                <a:cs typeface="Arial"/>
              </a:rPr>
              <a:t>Doubly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Circular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Linked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Doubly 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65" dirty="0">
                <a:latin typeface="Tahoma"/>
                <a:cs typeface="Tahoma"/>
              </a:rPr>
              <a:t>two-way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5" dirty="0">
                <a:latin typeface="Tahoma"/>
                <a:cs typeface="Tahoma"/>
              </a:rPr>
              <a:t>contains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pointer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45" dirty="0">
                <a:latin typeface="Tahoma"/>
                <a:cs typeface="Tahoma"/>
              </a:rPr>
              <a:t>well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previous node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sequence.</a:t>
            </a:r>
            <a:r>
              <a:rPr sz="1100" spc="49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difference </a:t>
            </a:r>
            <a:r>
              <a:rPr sz="1100" spc="-70" dirty="0">
                <a:latin typeface="Tahoma"/>
                <a:cs typeface="Tahoma"/>
              </a:rPr>
              <a:t>between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doubly linked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circular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same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singly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circular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261214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10" name="object 10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8453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Types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10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50" dirty="0"/>
              <a:t>Lists</a:t>
            </a: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420" y="443743"/>
            <a:ext cx="2490994" cy="46929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7919" y="1144603"/>
            <a:ext cx="2772211" cy="41739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9669" y="1776050"/>
            <a:ext cx="2529638" cy="48739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8245" y="2545628"/>
            <a:ext cx="2734983" cy="3323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5966" y="2991134"/>
            <a:ext cx="40925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spc="-15" dirty="0">
                <a:latin typeface="Tahoma"/>
                <a:cs typeface="Tahoma"/>
              </a:rPr>
              <a:t>(a)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Singly/Simple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Linked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List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(b)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Doubly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Linked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List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" dirty="0">
                <a:latin typeface="Tahoma"/>
                <a:cs typeface="Tahoma"/>
              </a:rPr>
              <a:t>(c)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Circular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Linked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List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ts val="1200"/>
              </a:lnSpc>
            </a:pPr>
            <a:r>
              <a:rPr sz="1000" spc="-15" dirty="0">
                <a:latin typeface="Tahoma"/>
                <a:cs typeface="Tahoma"/>
              </a:rPr>
              <a:t>(d)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Doubly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Circular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Linked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List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60904"/>
            <a:ext cx="17386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FFFFFF"/>
                </a:solidFill>
                <a:latin typeface="Tahoma"/>
                <a:cs typeface="Tahoma"/>
              </a:rPr>
              <a:t>Array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7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6578" y="481723"/>
          <a:ext cx="4186554" cy="2406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ARRAYS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LINKED</a:t>
                      </a:r>
                      <a:r>
                        <a:rPr sz="700" spc="-30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LISTS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97">
                <a:tc>
                  <a:txBody>
                    <a:bodyPr/>
                    <a:lstStyle/>
                    <a:p>
                      <a:pPr marL="40640" marR="387350">
                        <a:lnSpc>
                          <a:spcPts val="85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array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grouping of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equivalent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 type.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825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 linked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</a:t>
                      </a:r>
                      <a:r>
                        <a:rPr sz="700" spc="-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group of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entities called 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node.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  <a:p>
                      <a:pPr marL="40640" marR="359410">
                        <a:lnSpc>
                          <a:spcPct val="10000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node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includes two segments: data and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address.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 marR="36449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stores 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contiguous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zone.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348615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stores 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randomly,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or we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can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say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anywhere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zone.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04">
                <a:tc>
                  <a:txBody>
                    <a:bodyPr/>
                    <a:lstStyle/>
                    <a:p>
                      <a:pPr marL="40640" marR="4572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case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array,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memory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size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fixed,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not possible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 change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during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run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22606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linked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list,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placement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allocated during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run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 are not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dependent on each other.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 elements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are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dependent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each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other.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04"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is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assigned at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compile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is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assigned at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run 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 marR="128905">
                        <a:lnSpc>
                          <a:spcPts val="840"/>
                        </a:lnSpc>
                        <a:spcBef>
                          <a:spcPts val="2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easier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faster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access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element in an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array.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05410">
                        <a:lnSpc>
                          <a:spcPts val="840"/>
                        </a:lnSpc>
                        <a:spcBef>
                          <a:spcPts val="2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linked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list,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process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accessing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 </a:t>
                      </a:r>
                      <a:r>
                        <a:rPr sz="700" spc="-13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takes more 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 marR="276225">
                        <a:lnSpc>
                          <a:spcPts val="840"/>
                        </a:lnSpc>
                        <a:spcBef>
                          <a:spcPts val="2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case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array,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utilization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</a:t>
                      </a:r>
                      <a:r>
                        <a:rPr sz="700" spc="-13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ineffective.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66675">
                        <a:lnSpc>
                          <a:spcPts val="840"/>
                        </a:lnSpc>
                        <a:spcBef>
                          <a:spcPts val="2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case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linked list,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memory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utilization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effective.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317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40640" marR="20955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When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comes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executing any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operation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like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insertion,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deletion, array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takes more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08585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When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2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comes to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executing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any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operation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like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insertion,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deletion,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linked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takes less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time.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5300" y="60904"/>
            <a:ext cx="18319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FFFFFF"/>
                </a:solidFill>
                <a:latin typeface="Tahoma"/>
                <a:cs typeface="Tahoma"/>
              </a:rPr>
              <a:t>Stacks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12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7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7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206578" y="798322"/>
          <a:ext cx="4186554" cy="16148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25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STACKS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solidFill>
                      <a:srgbClr val="70AC4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LINKED</a:t>
                      </a:r>
                      <a:r>
                        <a:rPr sz="700" spc="-30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Arial MT"/>
                          <a:cs typeface="Arial MT"/>
                        </a:rPr>
                        <a:t>LISTS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8890" marB="0">
                    <a:solidFill>
                      <a:srgbClr val="70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97">
                <a:tc>
                  <a:txBody>
                    <a:bodyPr/>
                    <a:lstStyle/>
                    <a:p>
                      <a:pPr marL="40640">
                        <a:lnSpc>
                          <a:spcPts val="825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abstract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type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that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serves as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collection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  <a:p>
                      <a:pPr marL="40640" marR="64135">
                        <a:lnSpc>
                          <a:spcPct val="10000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with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two principal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operations</a:t>
                      </a:r>
                      <a:r>
                        <a:rPr sz="700" spc="3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which are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push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and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pop.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39370">
                        <a:lnSpc>
                          <a:spcPts val="85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linear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collection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of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data 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whose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order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not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given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their location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memeory.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 marR="30099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Push,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Pop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and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Peek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main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operations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performed on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stack.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marR="196850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Inserting,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deleting and traversing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are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 main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operations performed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on a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linked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304"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Can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the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topmost element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 marR="83185">
                        <a:lnSpc>
                          <a:spcPts val="850"/>
                        </a:lnSpc>
                        <a:spcBef>
                          <a:spcPts val="15"/>
                        </a:spcBef>
                      </a:pP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is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required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traverse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through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each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 to </a:t>
                      </a:r>
                      <a:r>
                        <a:rPr sz="700" spc="-14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access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specific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1905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117"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Works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according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to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FIFO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mechanism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Elements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connect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each</a:t>
                      </a:r>
                      <a:r>
                        <a:rPr sz="70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other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references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04"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Simpler than</a:t>
                      </a: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Linked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list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ts val="840"/>
                        </a:lnSpc>
                      </a:pPr>
                      <a:r>
                        <a:rPr sz="700" spc="1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More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complex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1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than</a:t>
                      </a:r>
                      <a:r>
                        <a:rPr sz="700" spc="20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700" spc="5" dirty="0">
                          <a:solidFill>
                            <a:srgbClr val="263138"/>
                          </a:solidFill>
                          <a:latin typeface="Cambria Math"/>
                          <a:cs typeface="Cambria Math"/>
                        </a:rPr>
                        <a:t>stack</a:t>
                      </a:r>
                      <a:endParaRPr sz="70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6350">
                      <a:solidFill>
                        <a:srgbClr val="A8CF8C"/>
                      </a:solidFill>
                      <a:prstDash val="solid"/>
                    </a:lnL>
                    <a:lnR w="6350">
                      <a:solidFill>
                        <a:srgbClr val="A8CF8C"/>
                      </a:solidFill>
                      <a:prstDash val="solid"/>
                    </a:lnR>
                    <a:lnT w="6350">
                      <a:solidFill>
                        <a:srgbClr val="A8CF8C"/>
                      </a:solidFill>
                      <a:prstDash val="solid"/>
                    </a:lnT>
                    <a:lnB w="6350">
                      <a:solidFill>
                        <a:srgbClr val="A8CF8C"/>
                      </a:solidFill>
                      <a:prstDash val="solid"/>
                    </a:lnB>
                    <a:solidFill>
                      <a:srgbClr val="E2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501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Singly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30" dirty="0"/>
              <a:t>List</a:t>
            </a:r>
            <a:r>
              <a:rPr spc="-10" dirty="0"/>
              <a:t> </a:t>
            </a:r>
            <a:r>
              <a:rPr spc="-80" dirty="0"/>
              <a:t>Operations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60742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832546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787815"/>
            <a:ext cx="71526" cy="715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5966" y="565388"/>
            <a:ext cx="4337685" cy="2523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foll</a:t>
            </a:r>
            <a:r>
              <a:rPr sz="1200" spc="-8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wing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few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p</a:t>
            </a:r>
            <a:r>
              <a:rPr sz="1200" spc="-90" dirty="0">
                <a:latin typeface="Tahoma"/>
                <a:cs typeface="Tahoma"/>
              </a:rPr>
              <a:t>e</a:t>
            </a:r>
            <a:r>
              <a:rPr sz="1200" spc="-65" dirty="0">
                <a:latin typeface="Tahoma"/>
                <a:cs typeface="Tahoma"/>
              </a:rPr>
              <a:t>r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45" dirty="0">
                <a:latin typeface="Tahoma"/>
                <a:cs typeface="Tahoma"/>
              </a:rPr>
              <a:t>tions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10" dirty="0">
                <a:latin typeface="Tahoma"/>
                <a:cs typeface="Tahoma"/>
              </a:rPr>
              <a:t>a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</a:t>
            </a:r>
            <a:r>
              <a:rPr sz="1200" spc="-95" dirty="0">
                <a:latin typeface="Tahoma"/>
                <a:cs typeface="Tahoma"/>
              </a:rPr>
              <a:t>a</a:t>
            </a:r>
            <a:r>
              <a:rPr sz="1200" spc="-50" dirty="0">
                <a:latin typeface="Tahoma"/>
                <a:cs typeface="Tahoma"/>
              </a:rPr>
              <a:t>rried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out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singly 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lists,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often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known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general.</a:t>
            </a:r>
            <a:endParaRPr sz="1200" dirty="0">
              <a:latin typeface="Tahoma"/>
              <a:cs typeface="Tahoma"/>
            </a:endParaRPr>
          </a:p>
          <a:p>
            <a:pPr marL="309880" marR="5080" algn="just">
              <a:lnSpc>
                <a:spcPct val="100000"/>
              </a:lnSpc>
              <a:spcBef>
                <a:spcPts val="305"/>
              </a:spcBef>
            </a:pPr>
            <a:r>
              <a:rPr sz="1200" b="1" spc="-35" dirty="0">
                <a:latin typeface="Arial"/>
                <a:cs typeface="Arial"/>
              </a:rPr>
              <a:t>Creation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60" dirty="0">
                <a:latin typeface="Tahoma"/>
                <a:cs typeface="Tahoma"/>
              </a:rPr>
              <a:t>created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65" dirty="0">
                <a:latin typeface="Tahoma"/>
                <a:cs typeface="Tahoma"/>
              </a:rPr>
              <a:t>using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5" dirty="0">
                <a:latin typeface="Tahoma"/>
                <a:cs typeface="Tahoma"/>
              </a:rPr>
              <a:t>class.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build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Node object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different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85" dirty="0">
                <a:latin typeface="Tahoma"/>
                <a:cs typeface="Tahoma"/>
              </a:rPr>
              <a:t>makes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use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10" dirty="0">
                <a:latin typeface="Tahoma"/>
                <a:cs typeface="Tahoma"/>
              </a:rPr>
              <a:t>it. 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80" dirty="0">
                <a:latin typeface="Tahoma"/>
                <a:cs typeface="Tahoma"/>
              </a:rPr>
              <a:t>pass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appropriate </a:t>
            </a:r>
            <a:r>
              <a:rPr sz="1200" spc="-70" dirty="0">
                <a:latin typeface="Tahoma"/>
                <a:cs typeface="Tahoma"/>
              </a:rPr>
              <a:t>values </a:t>
            </a:r>
            <a:r>
              <a:rPr sz="1200" spc="-55" dirty="0">
                <a:latin typeface="Tahoma"/>
                <a:cs typeface="Tahoma"/>
              </a:rPr>
              <a:t>through the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0" dirty="0">
                <a:latin typeface="Tahoma"/>
                <a:cs typeface="Tahoma"/>
              </a:rPr>
              <a:t>object,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them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elements.</a:t>
            </a:r>
            <a:endParaRPr sz="1200" dirty="0">
              <a:latin typeface="Tahoma"/>
              <a:cs typeface="Tahoma"/>
            </a:endParaRPr>
          </a:p>
          <a:p>
            <a:pPr marL="309880" marR="6350" algn="just">
              <a:lnSpc>
                <a:spcPct val="100000"/>
              </a:lnSpc>
              <a:spcBef>
                <a:spcPts val="320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Inserting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60" dirty="0">
                <a:latin typeface="Tahoma"/>
                <a:cs typeface="Tahoma"/>
              </a:rPr>
              <a:t>involves, </a:t>
            </a:r>
            <a:r>
              <a:rPr sz="1200" spc="-65" dirty="0">
                <a:latin typeface="Tahoma"/>
                <a:cs typeface="Tahoma"/>
              </a:rPr>
              <a:t>reassign-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pointers </a:t>
            </a:r>
            <a:r>
              <a:rPr sz="1200" spc="-55" dirty="0">
                <a:latin typeface="Tahoma"/>
                <a:cs typeface="Tahoma"/>
              </a:rPr>
              <a:t>from the </a:t>
            </a:r>
            <a:r>
              <a:rPr sz="1200" spc="-50" dirty="0">
                <a:latin typeface="Tahoma"/>
                <a:cs typeface="Tahoma"/>
              </a:rPr>
              <a:t>existing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newly </a:t>
            </a:r>
            <a:r>
              <a:rPr sz="1200" spc="-60" dirty="0">
                <a:latin typeface="Tahoma"/>
                <a:cs typeface="Tahoma"/>
              </a:rPr>
              <a:t>inserted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Different </a:t>
            </a:r>
            <a:r>
              <a:rPr sz="1200" spc="-70" dirty="0">
                <a:latin typeface="Tahoma"/>
                <a:cs typeface="Tahoma"/>
              </a:rPr>
              <a:t>scenarios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65" dirty="0">
                <a:latin typeface="Tahoma"/>
                <a:cs typeface="Tahoma"/>
              </a:rPr>
              <a:t>defined </a:t>
            </a:r>
            <a:r>
              <a:rPr sz="1200" spc="-70" dirty="0">
                <a:latin typeface="Tahoma"/>
                <a:cs typeface="Tahoma"/>
              </a:rPr>
              <a:t>depending on whether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 getting </a:t>
            </a:r>
            <a:r>
              <a:rPr sz="1200" spc="-60" dirty="0">
                <a:latin typeface="Tahoma"/>
                <a:cs typeface="Tahoma"/>
              </a:rPr>
              <a:t>inserted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beginning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middle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309880" marR="6350" algn="just">
              <a:lnSpc>
                <a:spcPct val="100000"/>
              </a:lnSpc>
              <a:spcBef>
                <a:spcPts val="320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65" dirty="0">
                <a:latin typeface="Tahoma"/>
                <a:cs typeface="Tahoma"/>
              </a:rPr>
              <a:t>delete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50" dirty="0">
                <a:latin typeface="Tahoma"/>
                <a:cs typeface="Tahoma"/>
              </a:rPr>
              <a:t>existing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65" dirty="0">
                <a:latin typeface="Tahoma"/>
                <a:cs typeface="Tahoma"/>
              </a:rPr>
              <a:t>using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key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using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key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501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Singly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30" dirty="0"/>
              <a:t>List</a:t>
            </a:r>
            <a:r>
              <a:rPr spc="-10" dirty="0"/>
              <a:t> </a:t>
            </a:r>
            <a:r>
              <a:rPr spc="-80" dirty="0"/>
              <a:t>Operations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10132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b="1" spc="-65" dirty="0">
                <a:latin typeface="Arial"/>
                <a:cs typeface="Arial"/>
              </a:rPr>
              <a:t>Searching</a:t>
            </a:r>
            <a:r>
              <a:rPr lang="en-US" b="1" spc="200" dirty="0">
                <a:latin typeface="Arial"/>
                <a:cs typeface="Arial"/>
              </a:rPr>
              <a:t> </a:t>
            </a:r>
            <a:r>
              <a:rPr lang="en-US" spc="-105" dirty="0"/>
              <a:t>:</a:t>
            </a:r>
            <a:r>
              <a:rPr lang="en-US" spc="170" dirty="0"/>
              <a:t> </a:t>
            </a:r>
            <a:r>
              <a:rPr lang="en-US" spc="-100" dirty="0"/>
              <a:t>In</a:t>
            </a:r>
            <a:r>
              <a:rPr lang="en-US" spc="175" dirty="0"/>
              <a:t> </a:t>
            </a:r>
            <a:r>
              <a:rPr lang="en-US" spc="-65" dirty="0"/>
              <a:t>searching,</a:t>
            </a:r>
            <a:r>
              <a:rPr lang="en-US" spc="245" dirty="0"/>
              <a:t> </a:t>
            </a:r>
            <a:r>
              <a:rPr lang="en-US" spc="-125" dirty="0"/>
              <a:t>we</a:t>
            </a:r>
            <a:r>
              <a:rPr lang="en-US" spc="125" dirty="0"/>
              <a:t> </a:t>
            </a:r>
            <a:r>
              <a:rPr lang="en-US" spc="-50" dirty="0"/>
              <a:t>match </a:t>
            </a:r>
            <a:r>
              <a:rPr lang="en-US" spc="-75" dirty="0"/>
              <a:t>each </a:t>
            </a:r>
            <a:r>
              <a:rPr lang="en-US" spc="-70" dirty="0"/>
              <a:t>element </a:t>
            </a:r>
            <a:r>
              <a:rPr lang="en-US" spc="-50" dirty="0"/>
              <a:t>of </a:t>
            </a:r>
            <a:r>
              <a:rPr lang="en-US" spc="-55" dirty="0"/>
              <a:t>the </a:t>
            </a:r>
            <a:r>
              <a:rPr lang="en-US" spc="-20" dirty="0"/>
              <a:t>list </a:t>
            </a:r>
            <a:r>
              <a:rPr lang="en-US" spc="-15" dirty="0"/>
              <a:t> </a:t>
            </a:r>
            <a:r>
              <a:rPr lang="en-US" spc="-40" dirty="0"/>
              <a:t>with </a:t>
            </a:r>
            <a:r>
              <a:rPr lang="en-US" spc="-55" dirty="0"/>
              <a:t>the </a:t>
            </a:r>
            <a:r>
              <a:rPr lang="en-US" spc="-65" dirty="0"/>
              <a:t>given element.</a:t>
            </a:r>
            <a:r>
              <a:rPr lang="en-US" spc="-60" dirty="0"/>
              <a:t> </a:t>
            </a:r>
            <a:r>
              <a:rPr lang="en-US" spc="-80" dirty="0"/>
              <a:t>If </a:t>
            </a:r>
            <a:r>
              <a:rPr lang="en-US" spc="-55" dirty="0"/>
              <a:t>the </a:t>
            </a:r>
            <a:r>
              <a:rPr lang="en-US" spc="-70" dirty="0"/>
              <a:t>element </a:t>
            </a:r>
            <a:r>
              <a:rPr lang="en-US" spc="-45" dirty="0"/>
              <a:t>is </a:t>
            </a:r>
            <a:r>
              <a:rPr lang="en-US" spc="-60" dirty="0"/>
              <a:t>found </a:t>
            </a:r>
            <a:r>
              <a:rPr lang="en-US" spc="-75" dirty="0"/>
              <a:t>on </a:t>
            </a:r>
            <a:r>
              <a:rPr lang="en-US" spc="-70" dirty="0"/>
              <a:t>any </a:t>
            </a:r>
            <a:r>
              <a:rPr lang="en-US" spc="-50" dirty="0"/>
              <a:t>of </a:t>
            </a:r>
            <a:r>
              <a:rPr lang="en-US" spc="-55" dirty="0"/>
              <a:t>the </a:t>
            </a:r>
            <a:r>
              <a:rPr lang="en-US" spc="-50" dirty="0"/>
              <a:t> </a:t>
            </a:r>
            <a:r>
              <a:rPr lang="en-US" spc="-35" dirty="0"/>
              <a:t>location</a:t>
            </a:r>
            <a:r>
              <a:rPr lang="en-US" spc="55" dirty="0"/>
              <a:t> </a:t>
            </a:r>
            <a:r>
              <a:rPr lang="en-US" spc="-60" dirty="0"/>
              <a:t>then</a:t>
            </a:r>
            <a:r>
              <a:rPr lang="en-US" spc="60" dirty="0"/>
              <a:t> </a:t>
            </a:r>
            <a:r>
              <a:rPr lang="en-US" spc="-35" dirty="0"/>
              <a:t>location</a:t>
            </a:r>
            <a:r>
              <a:rPr lang="en-US" spc="60" dirty="0"/>
              <a:t> </a:t>
            </a:r>
            <a:r>
              <a:rPr lang="en-US" spc="-50" dirty="0"/>
              <a:t>of</a:t>
            </a:r>
            <a:r>
              <a:rPr lang="en-US" spc="55" dirty="0"/>
              <a:t> </a:t>
            </a:r>
            <a:r>
              <a:rPr lang="en-US" spc="-25" dirty="0"/>
              <a:t>that</a:t>
            </a:r>
            <a:r>
              <a:rPr lang="en-US" spc="60" dirty="0"/>
              <a:t> </a:t>
            </a:r>
            <a:r>
              <a:rPr lang="en-US" spc="-70" dirty="0"/>
              <a:t>element</a:t>
            </a:r>
            <a:r>
              <a:rPr lang="en-US" spc="60" dirty="0"/>
              <a:t> </a:t>
            </a:r>
            <a:r>
              <a:rPr lang="en-US" spc="-45" dirty="0"/>
              <a:t>is</a:t>
            </a:r>
            <a:r>
              <a:rPr lang="en-US" spc="60" dirty="0"/>
              <a:t> </a:t>
            </a:r>
            <a:r>
              <a:rPr lang="en-US" spc="-60" dirty="0"/>
              <a:t>returned</a:t>
            </a:r>
            <a:r>
              <a:rPr lang="en-US" spc="55" dirty="0"/>
              <a:t> </a:t>
            </a:r>
            <a:r>
              <a:rPr lang="en-US" spc="-65" dirty="0"/>
              <a:t>otherwise</a:t>
            </a:r>
            <a:r>
              <a:rPr lang="en-US" spc="60" dirty="0"/>
              <a:t> </a:t>
            </a:r>
            <a:r>
              <a:rPr lang="en-US" spc="-35" dirty="0"/>
              <a:t>null </a:t>
            </a:r>
            <a:r>
              <a:rPr lang="en-US" spc="-365" dirty="0"/>
              <a:t> </a:t>
            </a:r>
            <a:r>
              <a:rPr lang="en-US" spc="-45" dirty="0"/>
              <a:t>is</a:t>
            </a:r>
            <a:r>
              <a:rPr lang="en-US" spc="10" dirty="0"/>
              <a:t> </a:t>
            </a:r>
            <a:r>
              <a:rPr lang="en-US" spc="-60" dirty="0"/>
              <a:t>returned.</a:t>
            </a:r>
          </a:p>
          <a:p>
            <a:pPr marL="12700" marR="5080" algn="just">
              <a:lnSpc>
                <a:spcPct val="100000"/>
              </a:lnSpc>
              <a:spcBef>
                <a:spcPts val="315"/>
              </a:spcBef>
            </a:pPr>
            <a:r>
              <a:rPr lang="en-US" b="1" spc="-55" dirty="0">
                <a:latin typeface="Arial"/>
                <a:cs typeface="Arial"/>
              </a:rPr>
              <a:t>Traversing </a:t>
            </a:r>
            <a:r>
              <a:rPr lang="en-US" spc="-105" dirty="0"/>
              <a:t>:</a:t>
            </a:r>
            <a:r>
              <a:rPr lang="en-US" spc="-100" dirty="0"/>
              <a:t> </a:t>
            </a:r>
            <a:r>
              <a:rPr lang="en-US" spc="-40" dirty="0"/>
              <a:t>Singly </a:t>
            </a:r>
            <a:r>
              <a:rPr lang="en-US" spc="-55" dirty="0"/>
              <a:t>linked </a:t>
            </a:r>
            <a:r>
              <a:rPr lang="en-US" spc="-35" dirty="0"/>
              <a:t>lists </a:t>
            </a:r>
            <a:r>
              <a:rPr lang="en-US" spc="-60" dirty="0"/>
              <a:t>can </a:t>
            </a:r>
            <a:r>
              <a:rPr lang="en-US" spc="-75" dirty="0"/>
              <a:t>be </a:t>
            </a:r>
            <a:r>
              <a:rPr lang="en-US" spc="-65" dirty="0"/>
              <a:t>traversed </a:t>
            </a:r>
            <a:r>
              <a:rPr lang="en-US" spc="-35" dirty="0"/>
              <a:t>in </a:t>
            </a:r>
            <a:r>
              <a:rPr lang="en-US" spc="-50" dirty="0"/>
              <a:t>only </a:t>
            </a:r>
            <a:r>
              <a:rPr lang="en-US" spc="-75" dirty="0"/>
              <a:t>forward </a:t>
            </a:r>
            <a:r>
              <a:rPr lang="en-US" spc="-70" dirty="0"/>
              <a:t> </a:t>
            </a:r>
            <a:r>
              <a:rPr lang="en-US" spc="-40" dirty="0"/>
              <a:t>direction </a:t>
            </a:r>
            <a:r>
              <a:rPr lang="en-US" spc="-45" dirty="0"/>
              <a:t>starting </a:t>
            </a:r>
            <a:r>
              <a:rPr lang="en-US" spc="-65" dirty="0"/>
              <a:t>form </a:t>
            </a:r>
            <a:r>
              <a:rPr lang="en-US" spc="-55" dirty="0"/>
              <a:t>the </a:t>
            </a:r>
            <a:r>
              <a:rPr lang="en-US" spc="-30" dirty="0"/>
              <a:t>first </a:t>
            </a:r>
            <a:r>
              <a:rPr lang="en-US" spc="-50" dirty="0"/>
              <a:t>data </a:t>
            </a:r>
            <a:r>
              <a:rPr lang="en-US" spc="-65" dirty="0"/>
              <a:t>element.</a:t>
            </a:r>
            <a:r>
              <a:rPr lang="en-US" spc="-60" dirty="0"/>
              <a:t> </a:t>
            </a:r>
            <a:r>
              <a:rPr lang="en-US" spc="-100" dirty="0"/>
              <a:t>In </a:t>
            </a:r>
            <a:r>
              <a:rPr lang="en-US" spc="-55" dirty="0"/>
              <a:t>traversing, </a:t>
            </a:r>
            <a:r>
              <a:rPr lang="en-US" spc="-125" dirty="0"/>
              <a:t>we </a:t>
            </a:r>
            <a:r>
              <a:rPr lang="en-US" spc="-120" dirty="0"/>
              <a:t> </a:t>
            </a:r>
            <a:r>
              <a:rPr lang="en-US" spc="-50" dirty="0"/>
              <a:t>simply </a:t>
            </a:r>
            <a:r>
              <a:rPr lang="en-US" spc="-30" dirty="0"/>
              <a:t>visit </a:t>
            </a:r>
            <a:r>
              <a:rPr lang="en-US" spc="-75" dirty="0"/>
              <a:t>each node </a:t>
            </a:r>
            <a:r>
              <a:rPr lang="en-US" spc="-50" dirty="0"/>
              <a:t>of </a:t>
            </a:r>
            <a:r>
              <a:rPr lang="en-US" spc="-55" dirty="0"/>
              <a:t>the </a:t>
            </a:r>
            <a:r>
              <a:rPr lang="en-US" spc="-20" dirty="0"/>
              <a:t>list </a:t>
            </a:r>
            <a:r>
              <a:rPr lang="en-US" spc="-25" dirty="0"/>
              <a:t>at </a:t>
            </a:r>
            <a:r>
              <a:rPr lang="en-US" spc="-50" dirty="0"/>
              <a:t>least </a:t>
            </a:r>
            <a:r>
              <a:rPr lang="en-US" spc="-75" dirty="0"/>
              <a:t>once </a:t>
            </a:r>
            <a:r>
              <a:rPr lang="en-US" spc="-35" dirty="0"/>
              <a:t>in </a:t>
            </a:r>
            <a:r>
              <a:rPr lang="en-US" spc="-70" dirty="0"/>
              <a:t>order </a:t>
            </a:r>
            <a:r>
              <a:rPr lang="en-US" spc="-25" dirty="0"/>
              <a:t>to </a:t>
            </a:r>
            <a:r>
              <a:rPr lang="en-US" spc="-65" dirty="0"/>
              <a:t>perform </a:t>
            </a:r>
            <a:r>
              <a:rPr lang="en-US" spc="-60" dirty="0"/>
              <a:t> </a:t>
            </a:r>
            <a:r>
              <a:rPr lang="en-US" spc="-90" dirty="0"/>
              <a:t>some </a:t>
            </a:r>
            <a:r>
              <a:rPr lang="en-US" spc="-45" dirty="0"/>
              <a:t>specific </a:t>
            </a:r>
            <a:r>
              <a:rPr lang="en-US" spc="-50" dirty="0"/>
              <a:t>operation </a:t>
            </a:r>
            <a:r>
              <a:rPr lang="en-US" spc="-70" dirty="0"/>
              <a:t>on </a:t>
            </a:r>
            <a:r>
              <a:rPr lang="en-US" spc="-10" dirty="0"/>
              <a:t>it, </a:t>
            </a:r>
            <a:r>
              <a:rPr lang="en-US" spc="-55" dirty="0"/>
              <a:t>for </a:t>
            </a:r>
            <a:r>
              <a:rPr lang="en-US" spc="-70" dirty="0"/>
              <a:t>example, </a:t>
            </a:r>
            <a:r>
              <a:rPr lang="en-US" spc="-45" dirty="0"/>
              <a:t>printing </a:t>
            </a:r>
            <a:r>
              <a:rPr lang="en-US" spc="-50" dirty="0"/>
              <a:t>data part of </a:t>
            </a:r>
            <a:r>
              <a:rPr lang="en-US" spc="-45" dirty="0"/>
              <a:t> </a:t>
            </a:r>
            <a:r>
              <a:rPr lang="en-US" spc="-75" dirty="0"/>
              <a:t>each</a:t>
            </a:r>
            <a:r>
              <a:rPr lang="en-US" spc="10" dirty="0"/>
              <a:t> </a:t>
            </a:r>
            <a:r>
              <a:rPr lang="en-US" spc="-75" dirty="0"/>
              <a:t>node</a:t>
            </a:r>
            <a:r>
              <a:rPr lang="en-US" spc="15" dirty="0"/>
              <a:t> </a:t>
            </a:r>
            <a:r>
              <a:rPr lang="en-US" spc="-75" dirty="0"/>
              <a:t>present</a:t>
            </a:r>
            <a:r>
              <a:rPr lang="en-US" spc="15" dirty="0"/>
              <a:t> </a:t>
            </a:r>
            <a:r>
              <a:rPr lang="en-US" spc="-35" dirty="0"/>
              <a:t>in</a:t>
            </a:r>
            <a:r>
              <a:rPr lang="en-US" spc="15" dirty="0"/>
              <a:t> </a:t>
            </a:r>
            <a:r>
              <a:rPr lang="en-US" spc="-55" dirty="0"/>
              <a:t>the</a:t>
            </a:r>
            <a:r>
              <a:rPr lang="en-US" spc="15" dirty="0"/>
              <a:t> </a:t>
            </a:r>
            <a:r>
              <a:rPr lang="en-US" spc="-25" dirty="0"/>
              <a:t>list.</a:t>
            </a: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781937"/>
            <a:ext cx="71526" cy="7152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1558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Creation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5" dirty="0"/>
              <a:t> </a:t>
            </a:r>
            <a:r>
              <a:rPr spc="-120" dirty="0"/>
              <a:t>a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dirty="0"/>
              <a:t> </a:t>
            </a:r>
            <a:r>
              <a:rPr spc="-30" dirty="0"/>
              <a:t>List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296075"/>
            <a:ext cx="4112260" cy="295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1062355" indent="-409575">
              <a:lnSpc>
                <a:spcPct val="139700"/>
              </a:lnSpc>
              <a:spcBef>
                <a:spcPts val="100"/>
              </a:spcBef>
            </a:pPr>
            <a:r>
              <a:rPr sz="1200" spc="-65" dirty="0">
                <a:latin typeface="Tahoma"/>
                <a:cs typeface="Tahoma"/>
              </a:rPr>
              <a:t>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create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class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Node:</a:t>
            </a:r>
            <a:endParaRPr sz="1200">
              <a:latin typeface="Tahoma"/>
              <a:cs typeface="Tahoma"/>
            </a:endParaRPr>
          </a:p>
          <a:p>
            <a:pPr marL="962025" marR="1250950" indent="-252095">
              <a:lnSpc>
                <a:spcPct val="100000"/>
              </a:lnSpc>
              <a:spcBef>
                <a:spcPts val="5"/>
              </a:spcBef>
              <a:tabLst>
                <a:tab pos="1504315" algn="l"/>
              </a:tabLst>
            </a:pPr>
            <a:r>
              <a:rPr sz="1200" spc="-70" dirty="0">
                <a:latin typeface="Tahoma"/>
                <a:cs typeface="Tahoma"/>
              </a:rPr>
              <a:t>def</a:t>
            </a:r>
            <a:r>
              <a:rPr sz="1200" u="sng" spc="4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200" b="1" spc="-15" dirty="0">
                <a:latin typeface="Arial"/>
                <a:cs typeface="Arial"/>
              </a:rPr>
              <a:t>init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5" dirty="0">
                <a:latin typeface="Tahoma"/>
                <a:cs typeface="Tahoma"/>
              </a:rPr>
              <a:t>(self, dataval=None):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self.dataval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dataval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self.nextval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None</a:t>
            </a:r>
            <a:endParaRPr sz="1200">
              <a:latin typeface="Tahoma"/>
              <a:cs typeface="Tahoma"/>
            </a:endParaRPr>
          </a:p>
          <a:p>
            <a:pPr marL="421640">
              <a:lnSpc>
                <a:spcPct val="100000"/>
              </a:lnSpc>
              <a:spcBef>
                <a:spcPts val="865"/>
              </a:spcBef>
            </a:pPr>
            <a:r>
              <a:rPr sz="1200" spc="-60" dirty="0">
                <a:latin typeface="Tahoma"/>
                <a:cs typeface="Tahoma"/>
              </a:rPr>
              <a:t>class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SLinkedList:</a:t>
            </a:r>
            <a:endParaRPr sz="1200">
              <a:latin typeface="Tahoma"/>
              <a:cs typeface="Tahoma"/>
            </a:endParaRPr>
          </a:p>
          <a:p>
            <a:pPr marL="962025" marR="1898014" indent="-252095">
              <a:lnSpc>
                <a:spcPct val="100000"/>
              </a:lnSpc>
              <a:spcBef>
                <a:spcPts val="5"/>
              </a:spcBef>
              <a:tabLst>
                <a:tab pos="1504315" algn="l"/>
              </a:tabLst>
            </a:pPr>
            <a:r>
              <a:rPr sz="1200" spc="-70" dirty="0">
                <a:latin typeface="Tahoma"/>
                <a:cs typeface="Tahoma"/>
              </a:rPr>
              <a:t>def</a:t>
            </a:r>
            <a:r>
              <a:rPr sz="1200" u="sng" spc="4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200" b="1" spc="-15" dirty="0">
                <a:latin typeface="Arial"/>
                <a:cs typeface="Arial"/>
              </a:rPr>
              <a:t>init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0" dirty="0">
                <a:latin typeface="Tahoma"/>
                <a:cs typeface="Tahoma"/>
              </a:rPr>
              <a:t>(self):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self.headval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None</a:t>
            </a:r>
            <a:endParaRPr sz="1200">
              <a:latin typeface="Tahoma"/>
              <a:cs typeface="Tahoma"/>
            </a:endParaRPr>
          </a:p>
          <a:p>
            <a:pPr marL="421640" marR="1838960">
              <a:lnSpc>
                <a:spcPct val="100000"/>
              </a:lnSpc>
              <a:spcBef>
                <a:spcPts val="855"/>
              </a:spcBef>
            </a:pPr>
            <a:r>
              <a:rPr sz="1200" spc="-30" dirty="0">
                <a:latin typeface="Tahoma"/>
                <a:cs typeface="Tahoma"/>
              </a:rPr>
              <a:t>list1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SLinkedList()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list1.headval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5" dirty="0">
                <a:latin typeface="Tahoma"/>
                <a:cs typeface="Tahoma"/>
              </a:rPr>
              <a:t>Node(”Mon”)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e2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Node(”Tue”)</a:t>
            </a:r>
            <a:endParaRPr sz="1200">
              <a:latin typeface="Tahoma"/>
              <a:cs typeface="Tahoma"/>
            </a:endParaRPr>
          </a:p>
          <a:p>
            <a:pPr marL="421640">
              <a:lnSpc>
                <a:spcPct val="100000"/>
              </a:lnSpc>
              <a:spcBef>
                <a:spcPts val="15"/>
              </a:spcBef>
            </a:pPr>
            <a:r>
              <a:rPr sz="1200" spc="-95" dirty="0">
                <a:latin typeface="Tahoma"/>
                <a:cs typeface="Tahoma"/>
              </a:rPr>
              <a:t>e3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N</a:t>
            </a:r>
            <a:r>
              <a:rPr sz="1200" spc="5" dirty="0">
                <a:latin typeface="Tahoma"/>
                <a:cs typeface="Tahoma"/>
              </a:rPr>
              <a:t>o</a:t>
            </a:r>
            <a:r>
              <a:rPr sz="1200" spc="-15" dirty="0">
                <a:latin typeface="Tahoma"/>
                <a:cs typeface="Tahoma"/>
              </a:rPr>
              <a:t>de(”</a:t>
            </a:r>
            <a:r>
              <a:rPr sz="1200" spc="-60" dirty="0">
                <a:latin typeface="Tahoma"/>
                <a:cs typeface="Tahoma"/>
              </a:rPr>
              <a:t>W</a:t>
            </a:r>
            <a:r>
              <a:rPr sz="1200" spc="-20" dirty="0">
                <a:latin typeface="Tahoma"/>
                <a:cs typeface="Tahoma"/>
              </a:rPr>
              <a:t>ed”)</a:t>
            </a:r>
            <a:endParaRPr sz="1200">
              <a:latin typeface="Tahoma"/>
              <a:cs typeface="Tahoma"/>
            </a:endParaRPr>
          </a:p>
          <a:p>
            <a:pPr marL="421640" marR="508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list1.headval.nextval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e2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(Link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node)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e2.nextval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e3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(Link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third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node)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4" name="object 2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445716"/>
            <a:ext cx="433641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Adding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65" dirty="0">
                <a:latin typeface="Tahoma"/>
                <a:cs typeface="Tahoma"/>
              </a:rPr>
              <a:t>step </a:t>
            </a:r>
            <a:r>
              <a:rPr sz="1200" spc="-45" dirty="0">
                <a:latin typeface="Tahoma"/>
                <a:cs typeface="Tahoma"/>
              </a:rPr>
              <a:t>activity. </a:t>
            </a:r>
            <a:r>
              <a:rPr sz="1200" spc="-55" dirty="0">
                <a:latin typeface="Tahoma"/>
                <a:cs typeface="Tahoma"/>
              </a:rPr>
              <a:t>You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0" dirty="0">
                <a:latin typeface="Tahoma"/>
                <a:cs typeface="Tahoma"/>
              </a:rPr>
              <a:t>add elements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either the beginning, middle </a:t>
            </a:r>
            <a:r>
              <a:rPr sz="1200" spc="-70" dirty="0">
                <a:latin typeface="Tahoma"/>
                <a:cs typeface="Tahoma"/>
              </a:rPr>
              <a:t>or </a:t>
            </a:r>
            <a:r>
              <a:rPr sz="1200" spc="-85" dirty="0">
                <a:latin typeface="Tahoma"/>
                <a:cs typeface="Tahoma"/>
              </a:rPr>
              <a:t>end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55" dirty="0">
                <a:latin typeface="Arial"/>
                <a:cs typeface="Arial"/>
              </a:rPr>
              <a:t>beginning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50" dirty="0">
                <a:latin typeface="Tahoma"/>
                <a:cs typeface="Tahoma"/>
              </a:rPr>
              <a:t>data node’s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75" dirty="0">
                <a:latin typeface="Tahoma"/>
                <a:cs typeface="Tahoma"/>
              </a:rPr>
              <a:t>head.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75" dirty="0">
                <a:latin typeface="Tahoma"/>
                <a:cs typeface="Tahoma"/>
              </a:rPr>
              <a:t>head, </a:t>
            </a:r>
            <a:r>
              <a:rPr sz="1200" spc="-55" dirty="0">
                <a:latin typeface="Tahoma"/>
                <a:cs typeface="Tahoma"/>
              </a:rPr>
              <a:t>while 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806981"/>
            <a:ext cx="125171" cy="12517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611" y="18009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005583"/>
            <a:ext cx="125171" cy="12517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0611" y="199958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204186"/>
            <a:ext cx="125171" cy="12517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0611" y="219818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402789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239678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784856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277885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604" y="3166922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316092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98" y="1732496"/>
            <a:ext cx="4039235" cy="158432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 marR="2057400">
              <a:lnSpc>
                <a:spcPct val="108600"/>
              </a:lnSpc>
            </a:pPr>
            <a:r>
              <a:rPr sz="1200" spc="-55" dirty="0">
                <a:latin typeface="Tahoma"/>
                <a:cs typeface="Tahoma"/>
              </a:rPr>
              <a:t>Create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assign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  <a:p>
            <a:pPr marL="12700" marR="155575">
              <a:lnSpc>
                <a:spcPct val="100000"/>
              </a:lnSpc>
              <a:spcBef>
                <a:spcPts val="130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link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head.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Assign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newly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7" name="object 3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9" name="object 9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0384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105" dirty="0"/>
              <a:t>Insertion</a:t>
            </a:r>
            <a:r>
              <a:rPr spc="10" dirty="0"/>
              <a:t> </a:t>
            </a:r>
            <a:r>
              <a:rPr spc="-55" dirty="0"/>
              <a:t>at</a:t>
            </a:r>
            <a:r>
              <a:rPr spc="15" dirty="0"/>
              <a:t> </a:t>
            </a:r>
            <a:r>
              <a:rPr spc="-100" dirty="0"/>
              <a:t>beginning</a:t>
            </a:r>
          </a:p>
        </p:txBody>
      </p:sp>
      <p:sp>
        <p:nvSpPr>
          <p:cNvPr id="26" name="object 26"/>
          <p:cNvSpPr/>
          <p:nvPr/>
        </p:nvSpPr>
        <p:spPr>
          <a:xfrm>
            <a:off x="349742" y="1065744"/>
            <a:ext cx="3909060" cy="1668145"/>
          </a:xfrm>
          <a:custGeom>
            <a:avLst/>
            <a:gdLst/>
            <a:ahLst/>
            <a:cxnLst/>
            <a:rect l="l" t="t" r="r" b="b"/>
            <a:pathLst>
              <a:path w="3909060" h="1668145">
                <a:moveTo>
                  <a:pt x="3908527" y="1667865"/>
                </a:moveTo>
                <a:lnTo>
                  <a:pt x="0" y="1667865"/>
                </a:lnTo>
                <a:lnTo>
                  <a:pt x="0" y="0"/>
                </a:lnTo>
                <a:lnTo>
                  <a:pt x="3908527" y="0"/>
                </a:lnTo>
                <a:lnTo>
                  <a:pt x="3908527" y="16678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35966" y="710424"/>
            <a:ext cx="3956685" cy="1868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334010">
              <a:lnSpc>
                <a:spcPct val="100000"/>
              </a:lnSpc>
              <a:spcBef>
                <a:spcPts val="800"/>
              </a:spcBef>
            </a:pP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# function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9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add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new node</a:t>
            </a:r>
            <a:r>
              <a:rPr sz="9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beginning</a:t>
            </a:r>
            <a:endParaRPr sz="950" dirty="0">
              <a:latin typeface="Consolas"/>
              <a:cs typeface="Consolas"/>
            </a:endParaRPr>
          </a:p>
          <a:p>
            <a:pPr marL="334010">
              <a:lnSpc>
                <a:spcPct val="100000"/>
              </a:lnSpc>
              <a:spcBef>
                <a:spcPts val="80"/>
              </a:spcBef>
            </a:pPr>
            <a:r>
              <a:rPr sz="950" b="1" spc="10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950" spc="10" dirty="0">
                <a:latin typeface="Consolas"/>
                <a:cs typeface="Consolas"/>
              </a:rPr>
              <a:t>AtBegining</a:t>
            </a:r>
            <a:r>
              <a:rPr sz="9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950" spc="10" dirty="0">
                <a:latin typeface="Consolas"/>
                <a:cs typeface="Consolas"/>
              </a:rPr>
              <a:t>self</a:t>
            </a:r>
            <a:r>
              <a:rPr sz="950" spc="1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950" spc="10" dirty="0">
                <a:latin typeface="Consolas"/>
                <a:cs typeface="Consolas"/>
              </a:rPr>
              <a:t>newdata</a:t>
            </a:r>
            <a:r>
              <a:rPr sz="950" spc="1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5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80"/>
              </a:spcBef>
            </a:pP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# creating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95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80"/>
              </a:spcBef>
            </a:pPr>
            <a:r>
              <a:rPr sz="950" spc="10" dirty="0">
                <a:latin typeface="Consolas"/>
                <a:cs typeface="Consolas"/>
              </a:rPr>
              <a:t>NewNode</a:t>
            </a:r>
            <a:r>
              <a:rPr sz="950" spc="5" dirty="0">
                <a:latin typeface="Consolas"/>
                <a:cs typeface="Consolas"/>
              </a:rPr>
              <a:t> 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9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950" spc="10" dirty="0">
                <a:latin typeface="Consolas"/>
                <a:cs typeface="Consolas"/>
              </a:rPr>
              <a:t>Node</a:t>
            </a:r>
            <a:r>
              <a:rPr sz="9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950" spc="10" dirty="0">
                <a:latin typeface="Consolas"/>
                <a:cs typeface="Consolas"/>
              </a:rPr>
              <a:t>newdata</a:t>
            </a:r>
            <a:r>
              <a:rPr sz="950" spc="1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</a:pP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Up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node's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9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val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existing</a:t>
            </a:r>
            <a:r>
              <a:rPr sz="9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95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80"/>
              </a:spcBef>
            </a:pPr>
            <a:r>
              <a:rPr sz="950" spc="10" dirty="0">
                <a:latin typeface="Consolas"/>
                <a:cs typeface="Consolas"/>
              </a:rPr>
              <a:t>NewNode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50" spc="10" dirty="0">
                <a:latin typeface="Consolas"/>
                <a:cs typeface="Consolas"/>
              </a:rPr>
              <a:t>nextval</a:t>
            </a:r>
            <a:r>
              <a:rPr sz="950" spc="15" dirty="0">
                <a:latin typeface="Consolas"/>
                <a:cs typeface="Consolas"/>
              </a:rPr>
              <a:t> 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950" spc="10" dirty="0">
                <a:latin typeface="Consolas"/>
                <a:cs typeface="Consolas"/>
              </a:rPr>
              <a:t>self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50" spc="10" dirty="0">
                <a:latin typeface="Consolas"/>
                <a:cs typeface="Consolas"/>
              </a:rPr>
              <a:t>headval</a:t>
            </a:r>
            <a:endParaRPr sz="95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80"/>
              </a:spcBef>
            </a:pP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# Up the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value with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5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950" dirty="0">
              <a:latin typeface="Consolas"/>
              <a:cs typeface="Consolas"/>
            </a:endParaRPr>
          </a:p>
          <a:p>
            <a:pPr marL="606425">
              <a:lnSpc>
                <a:spcPct val="100000"/>
              </a:lnSpc>
              <a:spcBef>
                <a:spcPts val="80"/>
              </a:spcBef>
            </a:pPr>
            <a:r>
              <a:rPr sz="950" spc="10" dirty="0">
                <a:latin typeface="Consolas"/>
                <a:cs typeface="Consolas"/>
              </a:rPr>
              <a:t>self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50" spc="10" dirty="0">
                <a:latin typeface="Consolas"/>
                <a:cs typeface="Consolas"/>
              </a:rPr>
              <a:t>headval</a:t>
            </a:r>
            <a:r>
              <a:rPr sz="950" spc="5" dirty="0">
                <a:latin typeface="Consolas"/>
                <a:cs typeface="Consolas"/>
              </a:rPr>
              <a:t> </a:t>
            </a:r>
            <a:r>
              <a:rPr sz="9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9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950" spc="10" dirty="0">
                <a:latin typeface="Consolas"/>
                <a:cs typeface="Consolas"/>
              </a:rPr>
              <a:t>NewNode</a:t>
            </a:r>
            <a:endParaRPr sz="950" dirty="0">
              <a:latin typeface="Consolas"/>
              <a:cs typeface="Consolas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2379071"/>
            <a:ext cx="656590" cy="65722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>
              <a:lnSpc>
                <a:spcPts val="3890"/>
              </a:lnSpc>
              <a:spcBef>
                <a:spcPts val="1280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302635"/>
            <a:chOff x="0" y="0"/>
            <a:chExt cx="4608195" cy="3302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93" y="2920240"/>
              <a:ext cx="360009" cy="277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6680" y="3258146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063" y="325418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4608195" cy="389890"/>
            </a:xfrm>
            <a:custGeom>
              <a:avLst/>
              <a:gdLst/>
              <a:ahLst/>
              <a:cxnLst/>
              <a:rect l="l" t="t" r="r" b="b"/>
              <a:pathLst>
                <a:path w="4608195" h="389890">
                  <a:moveTo>
                    <a:pt x="4608004" y="0"/>
                  </a:moveTo>
                  <a:lnTo>
                    <a:pt x="0" y="0"/>
                  </a:lnTo>
                  <a:lnTo>
                    <a:pt x="0" y="389623"/>
                  </a:lnTo>
                  <a:lnTo>
                    <a:pt x="4608004" y="38962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9528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Complete</a:t>
            </a:r>
            <a:r>
              <a:rPr spc="10" dirty="0"/>
              <a:t> </a:t>
            </a:r>
            <a:r>
              <a:rPr spc="-110" dirty="0"/>
              <a:t>code</a:t>
            </a:r>
            <a:r>
              <a:rPr spc="15" dirty="0"/>
              <a:t> </a:t>
            </a:r>
            <a:r>
              <a:rPr spc="-90" dirty="0"/>
              <a:t>only</a:t>
            </a:r>
            <a:r>
              <a:rPr spc="15" dirty="0"/>
              <a:t> </a:t>
            </a:r>
            <a:r>
              <a:rPr spc="-90" dirty="0"/>
              <a:t>for</a:t>
            </a:r>
            <a:r>
              <a:rPr spc="10" dirty="0"/>
              <a:t> </a:t>
            </a:r>
            <a:r>
              <a:rPr spc="-105" dirty="0"/>
              <a:t>Insertion</a:t>
            </a:r>
            <a:r>
              <a:rPr spc="15" dirty="0"/>
              <a:t> </a:t>
            </a:r>
            <a:r>
              <a:rPr spc="-55" dirty="0"/>
              <a:t>at</a:t>
            </a:r>
            <a:r>
              <a:rPr spc="10" dirty="0"/>
              <a:t> </a:t>
            </a:r>
            <a:r>
              <a:rPr spc="-100" dirty="0"/>
              <a:t>beginning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210121" y="421967"/>
            <a:ext cx="2069464" cy="2799080"/>
            <a:chOff x="210121" y="421967"/>
            <a:chExt cx="2069464" cy="2799080"/>
          </a:xfrm>
        </p:grpSpPr>
        <p:sp>
          <p:nvSpPr>
            <p:cNvPr id="23" name="object 23"/>
            <p:cNvSpPr/>
            <p:nvPr/>
          </p:nvSpPr>
          <p:spPr>
            <a:xfrm>
              <a:off x="210121" y="421967"/>
              <a:ext cx="2069464" cy="2799080"/>
            </a:xfrm>
            <a:custGeom>
              <a:avLst/>
              <a:gdLst/>
              <a:ahLst/>
              <a:cxnLst/>
              <a:rect l="l" t="t" r="r" b="b"/>
              <a:pathLst>
                <a:path w="2069464" h="2799080">
                  <a:moveTo>
                    <a:pt x="2069110" y="2798587"/>
                  </a:moveTo>
                  <a:lnTo>
                    <a:pt x="0" y="2798587"/>
                  </a:lnTo>
                  <a:lnTo>
                    <a:pt x="0" y="0"/>
                  </a:lnTo>
                  <a:lnTo>
                    <a:pt x="2069110" y="0"/>
                  </a:lnTo>
                  <a:lnTo>
                    <a:pt x="2069110" y="2798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4729" y="457796"/>
              <a:ext cx="2034539" cy="2762885"/>
            </a:xfrm>
            <a:custGeom>
              <a:avLst/>
              <a:gdLst/>
              <a:ahLst/>
              <a:cxnLst/>
              <a:rect l="l" t="t" r="r" b="b"/>
              <a:pathLst>
                <a:path w="2034539" h="2762885">
                  <a:moveTo>
                    <a:pt x="2034501" y="0"/>
                  </a:moveTo>
                  <a:lnTo>
                    <a:pt x="0" y="0"/>
                  </a:lnTo>
                  <a:lnTo>
                    <a:pt x="0" y="3733"/>
                  </a:lnTo>
                  <a:lnTo>
                    <a:pt x="0" y="2762770"/>
                  </a:lnTo>
                  <a:lnTo>
                    <a:pt x="2463" y="2762770"/>
                  </a:lnTo>
                  <a:lnTo>
                    <a:pt x="2463" y="3733"/>
                  </a:lnTo>
                  <a:lnTo>
                    <a:pt x="2034501" y="3733"/>
                  </a:lnTo>
                  <a:lnTo>
                    <a:pt x="2034501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4448" y="475873"/>
            <a:ext cx="2056764" cy="113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spc="-95" dirty="0">
                <a:latin typeface="Consolas"/>
                <a:cs typeface="Consolas"/>
              </a:rPr>
              <a:t>:</a:t>
            </a:r>
            <a:r>
              <a:rPr sz="550" spc="30" dirty="0">
                <a:latin typeface="Consolas"/>
                <a:cs typeface="Consolas"/>
              </a:rPr>
              <a:t> </a:t>
            </a: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This program is to insert a new node at the beginning of the linked list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784" y="656755"/>
            <a:ext cx="1510665" cy="567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Creating a Node Class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sz="550" spc="-95" dirty="0">
                <a:latin typeface="Consolas"/>
                <a:cs typeface="Consolas"/>
              </a:rPr>
              <a:t>Node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55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Creating a Node as object for a singly linked list</a:t>
            </a:r>
            <a:endParaRPr sz="550">
              <a:latin typeface="Consolas"/>
              <a:cs typeface="Consolas"/>
            </a:endParaRPr>
          </a:p>
          <a:p>
            <a:pPr marL="224790" marR="508634" indent="-106045">
              <a:lnSpc>
                <a:spcPct val="108500"/>
              </a:lnSpc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550" u="sng" spc="-45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u="sng" spc="45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50" spc="-95" dirty="0">
                <a:latin typeface="Consolas"/>
                <a:cs typeface="Consolas"/>
              </a:rPr>
              <a:t>init</a:t>
            </a:r>
            <a:r>
              <a:rPr sz="550" u="sng" spc="-9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550" spc="-95" dirty="0">
                <a:latin typeface="Consolas"/>
                <a:cs typeface="Consolas"/>
              </a:rPr>
              <a:t>dataval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dataval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dataval  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nextval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784" y="1293434"/>
            <a:ext cx="1669414" cy="47688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Creating a Singly linked list class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sz="550" spc="-95" dirty="0">
                <a:latin typeface="Consolas"/>
                <a:cs typeface="Consolas"/>
              </a:rPr>
              <a:t>SLinkedList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55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Creating a function to initialize the linked list object</a:t>
            </a:r>
            <a:endParaRPr sz="550">
              <a:latin typeface="Consolas"/>
              <a:cs typeface="Consolas"/>
            </a:endParaRPr>
          </a:p>
          <a:p>
            <a:pPr marL="224790" marR="932815" indent="-106045">
              <a:lnSpc>
                <a:spcPct val="108500"/>
              </a:lnSpc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550" b="1" u="sng" spc="-90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550" spc="-95" dirty="0">
                <a:latin typeface="Consolas"/>
                <a:cs typeface="Consolas"/>
              </a:rPr>
              <a:t>init</a:t>
            </a:r>
            <a:r>
              <a:rPr sz="550" u="sng" spc="-9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550" spc="-9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headval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9835" y="1839159"/>
            <a:ext cx="953769" cy="567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Print the linked list</a:t>
            </a:r>
            <a:endParaRPr sz="550">
              <a:latin typeface="Consolas"/>
              <a:cs typeface="Consolas"/>
            </a:endParaRPr>
          </a:p>
          <a:p>
            <a:pPr marL="118745" marR="217170" indent="-106045">
              <a:lnSpc>
                <a:spcPct val="108500"/>
              </a:lnSpc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550" spc="-95" dirty="0">
                <a:latin typeface="Consolas"/>
                <a:cs typeface="Consolas"/>
              </a:rPr>
              <a:t>listprint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550" spc="-95" dirty="0">
                <a:latin typeface="Consolas"/>
                <a:cs typeface="Consolas"/>
              </a:rPr>
              <a:t>printval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headval</a:t>
            </a:r>
            <a:endParaRPr sz="550">
              <a:latin typeface="Consolas"/>
              <a:cs typeface="Consolas"/>
            </a:endParaRPr>
          </a:p>
          <a:p>
            <a:pPr marL="224790" marR="5080" indent="-106045">
              <a:lnSpc>
                <a:spcPct val="108500"/>
              </a:lnSpc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550" spc="-95" dirty="0">
                <a:latin typeface="Consolas"/>
                <a:cs typeface="Consolas"/>
              </a:rPr>
              <a:t>printval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:  </a:t>
            </a:r>
            <a:r>
              <a:rPr sz="550" spc="-95" dirty="0">
                <a:latin typeface="Consolas"/>
                <a:cs typeface="Consolas"/>
              </a:rPr>
              <a:t>print 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printval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dataval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50" spc="-95" dirty="0">
                <a:latin typeface="Consolas"/>
                <a:cs typeface="Consolas"/>
              </a:rPr>
              <a:t>printval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printval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835" y="2475837"/>
            <a:ext cx="1245235" cy="294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function is to add new node in the beginning</a:t>
            </a:r>
            <a:endParaRPr sz="550">
              <a:latin typeface="Consolas"/>
              <a:cs typeface="Consolas"/>
            </a:endParaRPr>
          </a:p>
          <a:p>
            <a:pPr marL="118745" marR="455295" indent="-106045">
              <a:lnSpc>
                <a:spcPct val="108500"/>
              </a:lnSpc>
            </a:pPr>
            <a:r>
              <a:rPr sz="550" b="1" spc="-9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550" spc="-95" dirty="0">
                <a:latin typeface="Consolas"/>
                <a:cs typeface="Consolas"/>
              </a:rPr>
              <a:t>AtBegining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-95" dirty="0">
                <a:latin typeface="Consolas"/>
                <a:cs typeface="Consolas"/>
              </a:rPr>
              <a:t>newdata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550" spc="-95" dirty="0">
                <a:latin typeface="Consolas"/>
                <a:cs typeface="Consolas"/>
              </a:rPr>
              <a:t>NewNode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Node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-95" dirty="0">
                <a:latin typeface="Consolas"/>
                <a:cs typeface="Consolas"/>
              </a:rPr>
              <a:t>newdata</a:t>
            </a:r>
            <a:r>
              <a:rPr sz="550" spc="-9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886" y="2839654"/>
            <a:ext cx="1298575" cy="294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50" i="1" spc="-95" dirty="0">
                <a:solidFill>
                  <a:srgbClr val="3F7E7E"/>
                </a:solidFill>
                <a:latin typeface="Consolas"/>
                <a:cs typeface="Consolas"/>
              </a:rPr>
              <a:t># Up the new nodes next val to existing node</a:t>
            </a:r>
            <a:endParaRPr sz="550" dirty="0">
              <a:latin typeface="Consolas"/>
              <a:cs typeface="Consolas"/>
            </a:endParaRPr>
          </a:p>
          <a:p>
            <a:pPr marL="12700" marR="481965">
              <a:lnSpc>
                <a:spcPct val="108500"/>
              </a:lnSpc>
            </a:pPr>
            <a:r>
              <a:rPr sz="550" spc="-95" dirty="0">
                <a:latin typeface="Consolas"/>
                <a:cs typeface="Consolas"/>
              </a:rPr>
              <a:t>NewNode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nextval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headval  self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-95" dirty="0">
                <a:latin typeface="Consolas"/>
                <a:cs typeface="Consolas"/>
              </a:rPr>
              <a:t>headval </a:t>
            </a:r>
            <a:r>
              <a:rPr sz="550" b="1" spc="-9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-95" dirty="0">
                <a:latin typeface="Consolas"/>
                <a:cs typeface="Consolas"/>
              </a:rPr>
              <a:t>NewNode</a:t>
            </a:r>
            <a:endParaRPr sz="550" dirty="0">
              <a:latin typeface="Consolas"/>
              <a:cs typeface="Consola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864452" y="516216"/>
            <a:ext cx="2069464" cy="2735580"/>
            <a:chOff x="2328773" y="485306"/>
            <a:chExt cx="2069464" cy="2735580"/>
          </a:xfrm>
        </p:grpSpPr>
        <p:sp>
          <p:nvSpPr>
            <p:cNvPr id="32" name="object 32"/>
            <p:cNvSpPr/>
            <p:nvPr/>
          </p:nvSpPr>
          <p:spPr>
            <a:xfrm>
              <a:off x="2328773" y="485307"/>
              <a:ext cx="2069464" cy="2735580"/>
            </a:xfrm>
            <a:custGeom>
              <a:avLst/>
              <a:gdLst/>
              <a:ahLst/>
              <a:cxnLst/>
              <a:rect l="l" t="t" r="r" b="b"/>
              <a:pathLst>
                <a:path w="2069464" h="2735580">
                  <a:moveTo>
                    <a:pt x="0" y="2735247"/>
                  </a:moveTo>
                  <a:lnTo>
                    <a:pt x="0" y="0"/>
                  </a:lnTo>
                  <a:lnTo>
                    <a:pt x="2069130" y="0"/>
                  </a:lnTo>
                  <a:lnTo>
                    <a:pt x="2069130" y="2735247"/>
                  </a:lnTo>
                  <a:lnTo>
                    <a:pt x="0" y="27352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0335" y="485317"/>
              <a:ext cx="1868170" cy="1815464"/>
            </a:xfrm>
            <a:custGeom>
              <a:avLst/>
              <a:gdLst/>
              <a:ahLst/>
              <a:cxnLst/>
              <a:rect l="l" t="t" r="r" b="b"/>
              <a:pathLst>
                <a:path w="1868170" h="1815464">
                  <a:moveTo>
                    <a:pt x="1867560" y="1812061"/>
                  </a:moveTo>
                  <a:lnTo>
                    <a:pt x="2425" y="1812061"/>
                  </a:lnTo>
                  <a:lnTo>
                    <a:pt x="2425" y="0"/>
                  </a:lnTo>
                  <a:lnTo>
                    <a:pt x="0" y="0"/>
                  </a:lnTo>
                  <a:lnTo>
                    <a:pt x="0" y="1815299"/>
                  </a:lnTo>
                  <a:lnTo>
                    <a:pt x="2425" y="1815299"/>
                  </a:lnTo>
                  <a:lnTo>
                    <a:pt x="1867560" y="1815299"/>
                  </a:lnTo>
                  <a:lnTo>
                    <a:pt x="1867560" y="181206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35858" y="2285236"/>
            <a:ext cx="103505" cy="2597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3800"/>
              </a:lnSpc>
              <a:spcBef>
                <a:spcPts val="75"/>
              </a:spcBef>
            </a:pPr>
            <a:r>
              <a:rPr sz="500" spc="-70" dirty="0">
                <a:latin typeface="Consolas"/>
                <a:cs typeface="Consolas"/>
              </a:rPr>
              <a:t>Mon  Tue  Wed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5858" y="2680679"/>
            <a:ext cx="12757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70" dirty="0">
                <a:latin typeface="Consolas"/>
                <a:cs typeface="Consolas"/>
              </a:rPr>
              <a:t>linked list after adding node in the beginning :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35858" y="2838856"/>
            <a:ext cx="103505" cy="3390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3800"/>
              </a:lnSpc>
              <a:spcBef>
                <a:spcPts val="75"/>
              </a:spcBef>
            </a:pPr>
            <a:r>
              <a:rPr sz="500" spc="-70" dirty="0">
                <a:latin typeface="Consolas"/>
                <a:cs typeface="Consolas"/>
              </a:rPr>
              <a:t>Sun  Mon  Tue  Wed</a:t>
            </a:r>
            <a:endParaRPr sz="500">
              <a:latin typeface="Consolas"/>
              <a:cs typeface="Consola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219263"/>
            <a:ext cx="4608195" cy="236854"/>
            <a:chOff x="0" y="3219263"/>
            <a:chExt cx="4608195" cy="236854"/>
          </a:xfrm>
        </p:grpSpPr>
        <p:sp>
          <p:nvSpPr>
            <p:cNvPr id="38" name="object 38"/>
            <p:cNvSpPr/>
            <p:nvPr/>
          </p:nvSpPr>
          <p:spPr>
            <a:xfrm>
              <a:off x="2530343" y="3219263"/>
              <a:ext cx="1868170" cy="1905"/>
            </a:xfrm>
            <a:custGeom>
              <a:avLst/>
              <a:gdLst/>
              <a:ahLst/>
              <a:cxnLst/>
              <a:rect l="l" t="t" r="r" b="b"/>
              <a:pathLst>
                <a:path w="1868170" h="1905">
                  <a:moveTo>
                    <a:pt x="0" y="0"/>
                  </a:moveTo>
                  <a:lnTo>
                    <a:pt x="1867560" y="0"/>
                  </a:lnTo>
                  <a:lnTo>
                    <a:pt x="1867560" y="1291"/>
                  </a:lnTo>
                  <a:lnTo>
                    <a:pt x="0" y="12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539015" y="516734"/>
            <a:ext cx="650875" cy="259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Drive code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Creating an empty list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spc="-70" dirty="0">
                <a:latin typeface="Consolas"/>
                <a:cs typeface="Consolas"/>
              </a:rPr>
              <a:t>list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SLinkedList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19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539015" y="833088"/>
            <a:ext cx="1588770" cy="14458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890269">
              <a:lnSpc>
                <a:spcPct val="103800"/>
              </a:lnSpc>
              <a:spcBef>
                <a:spcPts val="75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creating first node  </a:t>
            </a:r>
            <a:r>
              <a:rPr sz="500" spc="-70" dirty="0">
                <a:latin typeface="Consolas"/>
                <a:cs typeface="Consolas"/>
              </a:rPr>
              <a:t>list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headval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Node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"Mon"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Creating second node</a:t>
            </a:r>
            <a:endParaRPr sz="500" dirty="0">
              <a:latin typeface="Consolas"/>
              <a:cs typeface="Consolas"/>
            </a:endParaRPr>
          </a:p>
          <a:p>
            <a:pPr marL="12700" marR="1046480">
              <a:lnSpc>
                <a:spcPct val="103800"/>
              </a:lnSpc>
            </a:pPr>
            <a:r>
              <a:rPr sz="500" spc="-70" dirty="0">
                <a:latin typeface="Consolas"/>
                <a:cs typeface="Consolas"/>
              </a:rPr>
              <a:t>e2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Node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"Tue"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#creating third node  </a:t>
            </a:r>
            <a:r>
              <a:rPr sz="500" spc="-70" dirty="0">
                <a:latin typeface="Consolas"/>
                <a:cs typeface="Consolas"/>
              </a:rPr>
              <a:t>e3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Node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"Wed"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linking the first node to second node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-70" dirty="0">
                <a:latin typeface="Consolas"/>
                <a:cs typeface="Consolas"/>
              </a:rPr>
              <a:t>list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headval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nextval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e2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linking the second node to third node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-70" dirty="0">
                <a:latin typeface="Consolas"/>
                <a:cs typeface="Consolas"/>
              </a:rPr>
              <a:t>e2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nextval 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70" dirty="0">
                <a:latin typeface="Consolas"/>
                <a:cs typeface="Consolas"/>
              </a:rPr>
              <a:t>e3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printing the existing linked list</a:t>
            </a:r>
            <a:endParaRPr sz="500" dirty="0">
              <a:latin typeface="Consolas"/>
              <a:cs typeface="Consolas"/>
            </a:endParaRPr>
          </a:p>
          <a:p>
            <a:pPr marL="12700" marR="1150620">
              <a:lnSpc>
                <a:spcPct val="103800"/>
              </a:lnSpc>
            </a:pPr>
            <a:r>
              <a:rPr sz="500" spc="-70" dirty="0">
                <a:latin typeface="Consolas"/>
                <a:cs typeface="Consolas"/>
              </a:rPr>
              <a:t>list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listprint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()  </a:t>
            </a:r>
            <a:r>
              <a:rPr sz="500" spc="-70" dirty="0">
                <a:latin typeface="Consolas"/>
                <a:cs typeface="Consolas"/>
              </a:rPr>
              <a:t>print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"\n"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 adding a node in the begining of the above linked list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500" spc="-70" dirty="0">
                <a:latin typeface="Consolas"/>
                <a:cs typeface="Consolas"/>
              </a:rPr>
              <a:t>list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AtBegining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"Sun"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i="1" spc="-70" dirty="0">
                <a:solidFill>
                  <a:srgbClr val="3F7E7E"/>
                </a:solidFill>
                <a:latin typeface="Consolas"/>
                <a:cs typeface="Consolas"/>
              </a:rPr>
              <a:t>#printing the modified linked list</a:t>
            </a:r>
            <a:endParaRPr sz="500" dirty="0">
              <a:latin typeface="Consolas"/>
              <a:cs typeface="Consolas"/>
            </a:endParaRPr>
          </a:p>
          <a:p>
            <a:pPr marL="12700" marR="5080">
              <a:lnSpc>
                <a:spcPct val="103800"/>
              </a:lnSpc>
            </a:pPr>
            <a:r>
              <a:rPr sz="500" spc="-70" dirty="0">
                <a:latin typeface="Consolas"/>
                <a:cs typeface="Consolas"/>
              </a:rPr>
              <a:t>print 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70" dirty="0">
                <a:solidFill>
                  <a:srgbClr val="BA2121"/>
                </a:solidFill>
                <a:latin typeface="Consolas"/>
                <a:cs typeface="Consolas"/>
              </a:rPr>
              <a:t>"linked list after adding node in the beginning :\n"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00" spc="-70" dirty="0">
                <a:latin typeface="Consolas"/>
                <a:cs typeface="Consolas"/>
              </a:rPr>
              <a:t>list</a:t>
            </a:r>
            <a:r>
              <a:rPr sz="500" b="1" spc="-7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70" dirty="0">
                <a:latin typeface="Consolas"/>
                <a:cs typeface="Consolas"/>
              </a:rPr>
              <a:t>listprint</a:t>
            </a:r>
            <a:r>
              <a:rPr sz="500" spc="-7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 dirty="0">
              <a:latin typeface="Consolas"/>
              <a:cs typeface="Consolas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756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Introduction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553173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33298" y="462696"/>
            <a:ext cx="4041140" cy="3797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5"/>
              </a:spcBef>
            </a:pPr>
            <a:r>
              <a:rPr sz="1200" spc="-30" dirty="0">
                <a:latin typeface="Tahoma"/>
                <a:cs typeface="Tahoma"/>
              </a:rPr>
              <a:t>Python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supports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three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programming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paradigms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(the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principle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ac-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cording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program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organized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carry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out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task).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7564" y="865022"/>
            <a:ext cx="125171" cy="12517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266571" y="85902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23352" y="816380"/>
            <a:ext cx="21723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71882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Structured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programming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Functional </a:t>
            </a:r>
            <a:r>
              <a:rPr sz="1100" spc="-35" dirty="0">
                <a:latin typeface="Tahoma"/>
                <a:cs typeface="Tahoma"/>
              </a:rPr>
              <a:t>Programming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Object-oriented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programming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(OOP)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7564" y="1037094"/>
            <a:ext cx="125171" cy="1251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266571" y="103109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7564" y="1209166"/>
            <a:ext cx="125171" cy="1251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266571" y="120316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139" y="1427442"/>
            <a:ext cx="71526" cy="7152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33298" y="1336964"/>
            <a:ext cx="4039870" cy="151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55" dirty="0">
                <a:latin typeface="Tahoma"/>
                <a:cs typeface="Tahoma"/>
              </a:rPr>
              <a:t>concept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object-oriented </a:t>
            </a:r>
            <a:r>
              <a:rPr sz="1200" spc="-65" dirty="0">
                <a:latin typeface="Tahoma"/>
                <a:cs typeface="Tahoma"/>
              </a:rPr>
              <a:t>programming </a:t>
            </a:r>
            <a:r>
              <a:rPr sz="1200" spc="-100" dirty="0">
                <a:latin typeface="Tahoma"/>
                <a:cs typeface="Tahoma"/>
              </a:rPr>
              <a:t>was </a:t>
            </a:r>
            <a:r>
              <a:rPr sz="1200" spc="-95" dirty="0">
                <a:latin typeface="Tahoma"/>
                <a:cs typeface="Tahoma"/>
              </a:rPr>
              <a:t>seen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solve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many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problems,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procedural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programming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did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solve.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60"/>
              </a:spcBef>
            </a:pP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object-oriented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programming,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everything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mimics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just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real-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world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object.</a:t>
            </a:r>
            <a:endParaRPr sz="1200" dirty="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55"/>
              </a:spcBef>
            </a:pP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real </a:t>
            </a:r>
            <a:r>
              <a:rPr sz="1200" spc="-65" dirty="0">
                <a:latin typeface="Tahoma"/>
                <a:cs typeface="Tahoma"/>
              </a:rPr>
              <a:t>world, </a:t>
            </a:r>
            <a:r>
              <a:rPr sz="1200" spc="-60" dirty="0">
                <a:latin typeface="Tahoma"/>
                <a:cs typeface="Tahoma"/>
              </a:rPr>
              <a:t>everything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50" dirty="0">
                <a:latin typeface="Tahoma"/>
                <a:cs typeface="Tahoma"/>
              </a:rPr>
              <a:t>object.</a:t>
            </a:r>
            <a:r>
              <a:rPr sz="1200" spc="2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-50" dirty="0">
                <a:latin typeface="Tahoma"/>
                <a:cs typeface="Tahoma"/>
              </a:rPr>
              <a:t>object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state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0" dirty="0">
                <a:latin typeface="Tahoma"/>
                <a:cs typeface="Tahoma"/>
              </a:rPr>
              <a:t>behavior. </a:t>
            </a: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-50" dirty="0">
                <a:latin typeface="Tahoma"/>
                <a:cs typeface="Tahoma"/>
              </a:rPr>
              <a:t>object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real </a:t>
            </a:r>
            <a:r>
              <a:rPr sz="1200" spc="-70" dirty="0">
                <a:latin typeface="Tahoma"/>
                <a:cs typeface="Tahoma"/>
              </a:rPr>
              <a:t>world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55" dirty="0">
                <a:latin typeface="Tahoma"/>
                <a:cs typeface="Tahoma"/>
              </a:rPr>
              <a:t>communicate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another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object.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5"/>
              </a:spcBef>
            </a:pPr>
            <a:r>
              <a:rPr sz="1200" spc="5" dirty="0">
                <a:latin typeface="Tahoma"/>
                <a:cs typeface="Tahoma"/>
              </a:rPr>
              <a:t>OOPs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based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four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pillars.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0139" y="1800618"/>
            <a:ext cx="71526" cy="71526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139" y="2173808"/>
            <a:ext cx="71526" cy="71526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139" y="2730449"/>
            <a:ext cx="71526" cy="7152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1365" y="2939935"/>
            <a:ext cx="57632" cy="57632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30630" y="2848850"/>
            <a:ext cx="8388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55" dirty="0">
                <a:latin typeface="Tahoma"/>
                <a:cs typeface="Tahoma"/>
              </a:rPr>
              <a:t>P</a:t>
            </a:r>
            <a:r>
              <a:rPr sz="1100" spc="-40" dirty="0">
                <a:latin typeface="Tahoma"/>
                <a:cs typeface="Tahoma"/>
              </a:rPr>
              <a:t>olym</a:t>
            </a:r>
            <a:r>
              <a:rPr sz="1100" spc="-80" dirty="0">
                <a:latin typeface="Tahoma"/>
                <a:cs typeface="Tahoma"/>
              </a:rPr>
              <a:t>o</a:t>
            </a:r>
            <a:r>
              <a:rPr sz="1100" spc="-40" dirty="0">
                <a:latin typeface="Tahoma"/>
                <a:cs typeface="Tahoma"/>
              </a:rPr>
              <a:t>rphism  </a:t>
            </a:r>
            <a:r>
              <a:rPr sz="1100" spc="-50" dirty="0">
                <a:latin typeface="Tahoma"/>
                <a:cs typeface="Tahoma"/>
              </a:rPr>
              <a:t>Inheritance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1" name="object 4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1365" y="3112008"/>
            <a:ext cx="57632" cy="57632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81300" y="2939935"/>
            <a:ext cx="57632" cy="57632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2800565" y="2848850"/>
            <a:ext cx="82740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Abstraction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Encapsulation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81300" y="3112008"/>
            <a:ext cx="57632" cy="57632"/>
          </a:xfrm>
          <a:prstGeom prst="rect">
            <a:avLst/>
          </a:prstGeom>
        </p:spPr>
      </p:pic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605025"/>
            <a:ext cx="433641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65" dirty="0">
                <a:latin typeface="Arial"/>
                <a:cs typeface="Arial"/>
              </a:rPr>
              <a:t>end</a:t>
            </a:r>
            <a:r>
              <a:rPr sz="1200" b="1" spc="200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Thus,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434922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42892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8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25" dirty="0"/>
              <a:t>Start</a:t>
            </a:r>
          </a:p>
          <a:p>
            <a:pPr marL="12700" marR="2057400">
              <a:lnSpc>
                <a:spcPct val="121100"/>
              </a:lnSpc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80" dirty="0"/>
              <a:t>empty,</a:t>
            </a:r>
            <a:r>
              <a:rPr dirty="0"/>
              <a:t> </a:t>
            </a:r>
            <a:r>
              <a:rPr spc="-70" dirty="0"/>
              <a:t>add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80" dirty="0"/>
              <a:t>head </a:t>
            </a:r>
            <a:r>
              <a:rPr spc="-360" dirty="0"/>
              <a:t> </a:t>
            </a:r>
            <a:r>
              <a:rPr spc="-45" dirty="0"/>
              <a:t>pointer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-10" dirty="0"/>
              <a:t>it.</a:t>
            </a:r>
          </a:p>
          <a:p>
            <a:pPr marL="12700" marR="61594">
              <a:lnSpc>
                <a:spcPct val="100000"/>
              </a:lnSpc>
              <a:spcBef>
                <a:spcPts val="3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20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80" dirty="0"/>
              <a:t>empty,</a:t>
            </a:r>
            <a:r>
              <a:rPr spc="15" dirty="0"/>
              <a:t> </a:t>
            </a:r>
            <a:r>
              <a:rPr spc="-70" dirty="0"/>
              <a:t>add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35" dirty="0"/>
              <a:t>last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20" dirty="0"/>
              <a:t> </a:t>
            </a:r>
            <a:r>
              <a:rPr spc="-45" dirty="0"/>
              <a:t>pointer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20" dirty="0"/>
              <a:t> </a:t>
            </a:r>
            <a:r>
              <a:rPr spc="-65" dirty="0"/>
              <a:t>node. </a:t>
            </a:r>
            <a:r>
              <a:rPr spc="-360" dirty="0"/>
              <a:t> </a:t>
            </a:r>
            <a:r>
              <a:rPr spc="-45" dirty="0"/>
              <a:t>Assign</a:t>
            </a:r>
            <a:r>
              <a:rPr spc="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45" dirty="0"/>
              <a:t>pointer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70" dirty="0"/>
              <a:t>newly</a:t>
            </a:r>
            <a:r>
              <a:rPr spc="15" dirty="0"/>
              <a:t> </a:t>
            </a:r>
            <a:r>
              <a:rPr spc="-75" dirty="0"/>
              <a:t>added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NULL.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pc="-40" dirty="0"/>
              <a:t>End</a:t>
            </a: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656334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65034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877758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87175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99183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09318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504058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49805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908947"/>
            <a:ext cx="125171" cy="1251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0611" y="290294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8575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105" dirty="0"/>
              <a:t>Insertion</a:t>
            </a:r>
            <a:r>
              <a:rPr spc="5" dirty="0"/>
              <a:t> </a:t>
            </a:r>
            <a:r>
              <a:rPr spc="-55" dirty="0"/>
              <a:t>at</a:t>
            </a:r>
            <a:r>
              <a:rPr spc="10" dirty="0"/>
              <a:t> </a:t>
            </a:r>
            <a:r>
              <a:rPr spc="-95" dirty="0"/>
              <a:t>the</a:t>
            </a:r>
            <a:r>
              <a:rPr spc="5" dirty="0"/>
              <a:t> </a:t>
            </a:r>
            <a:r>
              <a:rPr spc="-135" dirty="0"/>
              <a:t>end</a:t>
            </a:r>
          </a:p>
        </p:txBody>
      </p:sp>
      <p:sp>
        <p:nvSpPr>
          <p:cNvPr id="25" name="object 25"/>
          <p:cNvSpPr/>
          <p:nvPr/>
        </p:nvSpPr>
        <p:spPr>
          <a:xfrm>
            <a:off x="148661" y="680582"/>
            <a:ext cx="4459605" cy="2254885"/>
          </a:xfrm>
          <a:custGeom>
            <a:avLst/>
            <a:gdLst/>
            <a:ahLst/>
            <a:cxnLst/>
            <a:rect l="l" t="t" r="r" b="b"/>
            <a:pathLst>
              <a:path w="4459605" h="2254885">
                <a:moveTo>
                  <a:pt x="4459343" y="2254477"/>
                </a:moveTo>
                <a:lnTo>
                  <a:pt x="0" y="2254477"/>
                </a:lnTo>
                <a:lnTo>
                  <a:pt x="0" y="0"/>
                </a:lnTo>
                <a:lnTo>
                  <a:pt x="4459343" y="0"/>
                </a:lnTo>
                <a:lnTo>
                  <a:pt x="4459343" y="2254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966" y="396137"/>
            <a:ext cx="4391025" cy="2439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ahoma"/>
              <a:cs typeface="Tahoma"/>
            </a:endParaRPr>
          </a:p>
          <a:p>
            <a:pPr marL="172085">
              <a:lnSpc>
                <a:spcPct val="100000"/>
              </a:lnSpc>
            </a:pP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# Function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add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newnode at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endParaRPr sz="900" dirty="0">
              <a:latin typeface="Consolas"/>
              <a:cs typeface="Consolas"/>
            </a:endParaRPr>
          </a:p>
          <a:p>
            <a:pPr marL="172085">
              <a:lnSpc>
                <a:spcPct val="100000"/>
              </a:lnSpc>
              <a:spcBef>
                <a:spcPts val="80"/>
              </a:spcBef>
            </a:pPr>
            <a:r>
              <a:rPr sz="900" b="1" spc="10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900" b="1" spc="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AtEnd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900" spc="10" dirty="0">
                <a:latin typeface="Consolas"/>
                <a:cs typeface="Consolas"/>
              </a:rPr>
              <a:t>self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900" spc="10" dirty="0">
                <a:latin typeface="Consolas"/>
                <a:cs typeface="Consolas"/>
              </a:rPr>
              <a:t>newdata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75"/>
              </a:spcBef>
            </a:pP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creating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9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9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80"/>
              </a:spcBef>
            </a:pPr>
            <a:r>
              <a:rPr sz="900" spc="10" dirty="0">
                <a:latin typeface="Consolas"/>
                <a:cs typeface="Consolas"/>
              </a:rPr>
              <a:t>NewNode 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9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Node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900" spc="10" dirty="0">
                <a:latin typeface="Consolas"/>
                <a:cs typeface="Consolas"/>
              </a:rPr>
              <a:t>newdata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9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75"/>
              </a:spcBef>
            </a:pP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Make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as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first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linked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900" dirty="0">
              <a:latin typeface="Consolas"/>
              <a:cs typeface="Consolas"/>
            </a:endParaRPr>
          </a:p>
          <a:p>
            <a:pPr marL="689610" marR="2269490" indent="-259079">
              <a:lnSpc>
                <a:spcPct val="107200"/>
              </a:lnSpc>
            </a:pPr>
            <a:r>
              <a:rPr sz="900" b="1" spc="10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900" spc="10" dirty="0">
                <a:latin typeface="Consolas"/>
                <a:cs typeface="Consolas"/>
              </a:rPr>
              <a:t>self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headval</a:t>
            </a:r>
            <a:r>
              <a:rPr sz="900" spc="15" dirty="0">
                <a:latin typeface="Consolas"/>
                <a:cs typeface="Consolas"/>
              </a:rPr>
              <a:t> 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900" b="1" spc="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900" b="1" spc="1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900" spc="1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self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headval 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900" spc="10" dirty="0">
                <a:latin typeface="Consolas"/>
                <a:cs typeface="Consolas"/>
              </a:rPr>
              <a:t>NewNode </a:t>
            </a:r>
            <a:r>
              <a:rPr sz="900" spc="-480" dirty="0">
                <a:latin typeface="Consolas"/>
                <a:cs typeface="Consolas"/>
              </a:rPr>
              <a:t> </a:t>
            </a:r>
            <a:r>
              <a:rPr sz="900" b="1" spc="10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900" dirty="0">
              <a:latin typeface="Consolas"/>
              <a:cs typeface="Consolas"/>
            </a:endParaRPr>
          </a:p>
          <a:p>
            <a:pPr marL="431165" marR="2204720">
              <a:lnSpc>
                <a:spcPct val="107200"/>
              </a:lnSpc>
            </a:pP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# Identifying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 last node </a:t>
            </a:r>
            <a:r>
              <a:rPr sz="900" i="1" spc="-48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laste 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900" spc="10" dirty="0">
                <a:latin typeface="Consolas"/>
                <a:cs typeface="Consolas"/>
              </a:rPr>
              <a:t>self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headval </a:t>
            </a:r>
            <a:r>
              <a:rPr sz="900" spc="15" dirty="0">
                <a:latin typeface="Consolas"/>
                <a:cs typeface="Consolas"/>
              </a:rPr>
              <a:t> </a:t>
            </a:r>
            <a:r>
              <a:rPr sz="900" b="1" spc="10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900" spc="10" dirty="0">
                <a:latin typeface="Consolas"/>
                <a:cs typeface="Consolas"/>
              </a:rPr>
              <a:t>laste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nextval</a:t>
            </a:r>
            <a:r>
              <a:rPr sz="900" spc="1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900" dirty="0">
              <a:latin typeface="Consolas"/>
              <a:cs typeface="Consolas"/>
            </a:endParaRPr>
          </a:p>
          <a:p>
            <a:pPr marL="689610">
              <a:lnSpc>
                <a:spcPct val="100000"/>
              </a:lnSpc>
              <a:spcBef>
                <a:spcPts val="80"/>
              </a:spcBef>
            </a:pPr>
            <a:r>
              <a:rPr sz="900" spc="10" dirty="0">
                <a:latin typeface="Consolas"/>
                <a:cs typeface="Consolas"/>
              </a:rPr>
              <a:t>laste</a:t>
            </a:r>
            <a:r>
              <a:rPr sz="900" spc="5" dirty="0">
                <a:latin typeface="Consolas"/>
                <a:cs typeface="Consolas"/>
              </a:rPr>
              <a:t> 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9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900" spc="10" dirty="0">
                <a:latin typeface="Consolas"/>
                <a:cs typeface="Consolas"/>
              </a:rPr>
              <a:t>laste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nextval</a:t>
            </a:r>
            <a:endParaRPr sz="9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80"/>
              </a:spcBef>
            </a:pP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Modify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90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9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90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900" dirty="0">
              <a:latin typeface="Consolas"/>
              <a:cs typeface="Consolas"/>
            </a:endParaRPr>
          </a:p>
          <a:p>
            <a:pPr marL="431165">
              <a:lnSpc>
                <a:spcPct val="100000"/>
              </a:lnSpc>
              <a:spcBef>
                <a:spcPts val="75"/>
              </a:spcBef>
            </a:pPr>
            <a:r>
              <a:rPr sz="900" spc="10" dirty="0">
                <a:latin typeface="Consolas"/>
                <a:cs typeface="Consolas"/>
              </a:rPr>
              <a:t>laste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900" spc="10" dirty="0">
                <a:latin typeface="Consolas"/>
                <a:cs typeface="Consolas"/>
              </a:rPr>
              <a:t>nextval</a:t>
            </a:r>
            <a:r>
              <a:rPr sz="90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900" spc="10" dirty="0">
                <a:latin typeface="Consolas"/>
                <a:cs typeface="Consolas"/>
              </a:rPr>
              <a:t>NewNode</a:t>
            </a:r>
            <a:endParaRPr sz="900" dirty="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2379071"/>
            <a:ext cx="656590" cy="65722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>
              <a:lnSpc>
                <a:spcPts val="3890"/>
              </a:lnSpc>
              <a:spcBef>
                <a:spcPts val="1280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4608195" cy="3302635"/>
            <a:chOff x="0" y="0"/>
            <a:chExt cx="4608195" cy="33026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1993" y="2920240"/>
              <a:ext cx="360009" cy="2771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6680" y="3258146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366"/>
                  </a:moveTo>
                  <a:lnTo>
                    <a:pt x="43019" y="30366"/>
                  </a:lnTo>
                  <a:lnTo>
                    <a:pt x="43019" y="0"/>
                  </a:lnTo>
                  <a:lnTo>
                    <a:pt x="0" y="0"/>
                  </a:lnTo>
                  <a:lnTo>
                    <a:pt x="0" y="30366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063" y="3254184"/>
              <a:ext cx="203200" cy="38735"/>
            </a:xfrm>
            <a:custGeom>
              <a:avLst/>
              <a:gdLst/>
              <a:ahLst/>
              <a:cxnLst/>
              <a:rect l="l" t="t" r="r" b="b"/>
              <a:pathLst>
                <a:path w="203200" h="38735">
                  <a:moveTo>
                    <a:pt x="25400" y="0"/>
                  </a:moveTo>
                  <a:lnTo>
                    <a:pt x="0" y="19050"/>
                  </a:lnTo>
                  <a:lnTo>
                    <a:pt x="25400" y="38112"/>
                  </a:lnTo>
                  <a:lnTo>
                    <a:pt x="25400" y="0"/>
                  </a:lnTo>
                  <a:close/>
                </a:path>
                <a:path w="203200" h="38735">
                  <a:moveTo>
                    <a:pt x="203200" y="19050"/>
                  </a:moveTo>
                  <a:lnTo>
                    <a:pt x="177800" y="0"/>
                  </a:lnTo>
                  <a:lnTo>
                    <a:pt x="177800" y="38112"/>
                  </a:lnTo>
                  <a:lnTo>
                    <a:pt x="203200" y="1905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0"/>
              <a:ext cx="4608195" cy="389890"/>
            </a:xfrm>
            <a:custGeom>
              <a:avLst/>
              <a:gdLst/>
              <a:ahLst/>
              <a:cxnLst/>
              <a:rect l="l" t="t" r="r" b="b"/>
              <a:pathLst>
                <a:path w="4608195" h="389890">
                  <a:moveTo>
                    <a:pt x="4608004" y="0"/>
                  </a:moveTo>
                  <a:lnTo>
                    <a:pt x="0" y="0"/>
                  </a:lnTo>
                  <a:lnTo>
                    <a:pt x="0" y="389623"/>
                  </a:lnTo>
                  <a:lnTo>
                    <a:pt x="4608004" y="389623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725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Complete</a:t>
            </a:r>
            <a:r>
              <a:rPr spc="5" dirty="0"/>
              <a:t> </a:t>
            </a:r>
            <a:r>
              <a:rPr spc="-110" dirty="0"/>
              <a:t>code</a:t>
            </a:r>
            <a:r>
              <a:rPr spc="15" dirty="0"/>
              <a:t> </a:t>
            </a:r>
            <a:r>
              <a:rPr spc="-90" dirty="0"/>
              <a:t>only</a:t>
            </a:r>
            <a:r>
              <a:rPr spc="5" dirty="0"/>
              <a:t> </a:t>
            </a:r>
            <a:r>
              <a:rPr spc="-90" dirty="0"/>
              <a:t>for</a:t>
            </a:r>
            <a:r>
              <a:rPr spc="5" dirty="0"/>
              <a:t> </a:t>
            </a:r>
            <a:r>
              <a:rPr spc="-105" dirty="0"/>
              <a:t>Insertion</a:t>
            </a:r>
            <a:r>
              <a:rPr spc="10" dirty="0"/>
              <a:t> </a:t>
            </a:r>
            <a:r>
              <a:rPr spc="-55" dirty="0"/>
              <a:t>at</a:t>
            </a:r>
            <a:r>
              <a:rPr spc="5" dirty="0"/>
              <a:t> </a:t>
            </a:r>
            <a:r>
              <a:rPr spc="-95" dirty="0"/>
              <a:t>the</a:t>
            </a:r>
            <a:r>
              <a:rPr spc="15" dirty="0"/>
              <a:t> </a:t>
            </a:r>
            <a:r>
              <a:rPr spc="-135" dirty="0"/>
              <a:t>end</a:t>
            </a:r>
          </a:p>
        </p:txBody>
      </p:sp>
      <p:grpSp>
        <p:nvGrpSpPr>
          <p:cNvPr id="22" name="object 22"/>
          <p:cNvGrpSpPr/>
          <p:nvPr/>
        </p:nvGrpSpPr>
        <p:grpSpPr>
          <a:xfrm>
            <a:off x="210134" y="421958"/>
            <a:ext cx="2069464" cy="2799080"/>
            <a:chOff x="210134" y="421958"/>
            <a:chExt cx="2069464" cy="2799080"/>
          </a:xfrm>
        </p:grpSpPr>
        <p:sp>
          <p:nvSpPr>
            <p:cNvPr id="23" name="object 23"/>
            <p:cNvSpPr/>
            <p:nvPr/>
          </p:nvSpPr>
          <p:spPr>
            <a:xfrm>
              <a:off x="210134" y="421958"/>
              <a:ext cx="2069464" cy="2799080"/>
            </a:xfrm>
            <a:custGeom>
              <a:avLst/>
              <a:gdLst/>
              <a:ahLst/>
              <a:cxnLst/>
              <a:rect l="l" t="t" r="r" b="b"/>
              <a:pathLst>
                <a:path w="2069464" h="2799080">
                  <a:moveTo>
                    <a:pt x="2069087" y="2798495"/>
                  </a:moveTo>
                  <a:lnTo>
                    <a:pt x="0" y="2798495"/>
                  </a:lnTo>
                  <a:lnTo>
                    <a:pt x="0" y="0"/>
                  </a:lnTo>
                  <a:lnTo>
                    <a:pt x="2069087" y="0"/>
                  </a:lnTo>
                  <a:lnTo>
                    <a:pt x="2069087" y="2798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7464" y="426732"/>
              <a:ext cx="2042160" cy="2794000"/>
            </a:xfrm>
            <a:custGeom>
              <a:avLst/>
              <a:gdLst/>
              <a:ahLst/>
              <a:cxnLst/>
              <a:rect l="l" t="t" r="r" b="b"/>
              <a:pathLst>
                <a:path w="2042160" h="2794000">
                  <a:moveTo>
                    <a:pt x="2041753" y="0"/>
                  </a:moveTo>
                  <a:lnTo>
                    <a:pt x="0" y="0"/>
                  </a:lnTo>
                  <a:lnTo>
                    <a:pt x="0" y="3175"/>
                  </a:lnTo>
                  <a:lnTo>
                    <a:pt x="0" y="2793733"/>
                  </a:lnTo>
                  <a:lnTo>
                    <a:pt x="2489" y="2793733"/>
                  </a:lnTo>
                  <a:lnTo>
                    <a:pt x="2489" y="3175"/>
                  </a:lnTo>
                  <a:lnTo>
                    <a:pt x="2041753" y="3175"/>
                  </a:lnTo>
                  <a:lnTo>
                    <a:pt x="2041753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6644" y="439372"/>
            <a:ext cx="1864995" cy="2734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This program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is to insert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a new node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at the end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of the linked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4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Creating a Node Class</a:t>
            </a:r>
            <a:endParaRPr sz="4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sz="450" spc="-40" dirty="0">
                <a:latin typeface="Consolas"/>
                <a:cs typeface="Consolas"/>
              </a:rPr>
              <a:t>Node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450" dirty="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70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Creating a Node as object for a singly linked list</a:t>
            </a:r>
            <a:endParaRPr sz="450" dirty="0">
              <a:latin typeface="Consolas"/>
              <a:cs typeface="Consolas"/>
            </a:endParaRPr>
          </a:p>
          <a:p>
            <a:pPr marL="225425" marR="857885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450" u="sng" spc="-20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u="sng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450" u="sng" spc="-15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50" spc="-40" dirty="0">
                <a:latin typeface="Consolas"/>
                <a:cs typeface="Consolas"/>
              </a:rPr>
              <a:t>init</a:t>
            </a:r>
            <a:r>
              <a:rPr sz="450" u="sng" spc="-4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450" spc="-40" dirty="0">
                <a:latin typeface="Consolas"/>
                <a:cs typeface="Consolas"/>
              </a:rPr>
              <a:t>dataval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dataval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dataval  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nextval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4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Creating a Singly linked list class</a:t>
            </a:r>
            <a:endParaRPr sz="4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class </a:t>
            </a:r>
            <a:r>
              <a:rPr sz="450" spc="-40" dirty="0">
                <a:latin typeface="Consolas"/>
                <a:cs typeface="Consolas"/>
              </a:rPr>
              <a:t>SLinkedList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450" dirty="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  <a:spcBef>
                <a:spcPts val="70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Creating a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function to initialize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the linked list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object</a:t>
            </a:r>
            <a:endParaRPr sz="450" dirty="0">
              <a:latin typeface="Consolas"/>
              <a:cs typeface="Consolas"/>
            </a:endParaRPr>
          </a:p>
          <a:p>
            <a:pPr marL="225425" marR="1124585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450" b="1" u="sng" spc="370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450" spc="-40" dirty="0">
                <a:latin typeface="Consolas"/>
                <a:cs typeface="Consolas"/>
              </a:rPr>
              <a:t>init</a:t>
            </a:r>
            <a:r>
              <a:rPr sz="450" u="sng" spc="-35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450" spc="-3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headval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4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 dirty="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Function to add newnode at the end</a:t>
            </a:r>
            <a:endParaRPr sz="450" dirty="0">
              <a:latin typeface="Consolas"/>
              <a:cs typeface="Consolas"/>
            </a:endParaRPr>
          </a:p>
          <a:p>
            <a:pPr marL="225425" marR="1017905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450" spc="-40" dirty="0">
                <a:latin typeface="Consolas"/>
                <a:cs typeface="Consolas"/>
              </a:rPr>
              <a:t>AtEnd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450" spc="-40" dirty="0">
                <a:latin typeface="Consolas"/>
                <a:cs typeface="Consolas"/>
              </a:rPr>
              <a:t>newdata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450" spc="-40" dirty="0">
                <a:latin typeface="Consolas"/>
                <a:cs typeface="Consolas"/>
              </a:rPr>
              <a:t>NewNode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Node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newdata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450" dirty="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  <a:spcBef>
                <a:spcPts val="70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if the linked list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is empty then make</a:t>
            </a:r>
            <a:r>
              <a:rPr sz="450" i="1" spc="-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the new node as head.</a:t>
            </a:r>
            <a:endParaRPr sz="450" dirty="0">
              <a:latin typeface="Consolas"/>
              <a:cs typeface="Consolas"/>
            </a:endParaRPr>
          </a:p>
          <a:p>
            <a:pPr marL="332105" marR="937894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headval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: 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headval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NewNode 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450" dirty="0">
              <a:latin typeface="Consolas"/>
              <a:cs typeface="Consolas"/>
            </a:endParaRPr>
          </a:p>
          <a:p>
            <a:pPr marL="225425" marR="1017905">
              <a:lnSpc>
                <a:spcPct val="112999"/>
              </a:lnSpc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Move to the last node  </a:t>
            </a:r>
            <a:r>
              <a:rPr sz="450" spc="-40" dirty="0">
                <a:latin typeface="Consolas"/>
                <a:cs typeface="Consolas"/>
              </a:rPr>
              <a:t>laste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headval 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laste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nextval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450" dirty="0">
              <a:latin typeface="Consolas"/>
              <a:cs typeface="Consolas"/>
            </a:endParaRPr>
          </a:p>
          <a:p>
            <a:pPr marL="332105">
              <a:lnSpc>
                <a:spcPct val="100000"/>
              </a:lnSpc>
              <a:spcBef>
                <a:spcPts val="70"/>
              </a:spcBef>
            </a:pPr>
            <a:r>
              <a:rPr sz="450" spc="-40" dirty="0">
                <a:latin typeface="Consolas"/>
                <a:cs typeface="Consolas"/>
              </a:rPr>
              <a:t>laste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laste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nextval</a:t>
            </a:r>
            <a:endParaRPr sz="450" dirty="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  <a:spcBef>
                <a:spcPts val="70"/>
              </a:spcBef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#Modify the next value of the last node</a:t>
            </a:r>
            <a:endParaRPr sz="450" dirty="0">
              <a:latin typeface="Consolas"/>
              <a:cs typeface="Consolas"/>
            </a:endParaRPr>
          </a:p>
          <a:p>
            <a:pPr marL="225425">
              <a:lnSpc>
                <a:spcPct val="100000"/>
              </a:lnSpc>
              <a:spcBef>
                <a:spcPts val="70"/>
              </a:spcBef>
            </a:pPr>
            <a:r>
              <a:rPr sz="450" spc="-40" dirty="0">
                <a:latin typeface="Consolas"/>
                <a:cs typeface="Consolas"/>
              </a:rPr>
              <a:t>laste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nextval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450" spc="-40" dirty="0">
                <a:latin typeface="Consolas"/>
                <a:cs typeface="Consolas"/>
              </a:rPr>
              <a:t>NewNode</a:t>
            </a:r>
            <a:endParaRPr sz="4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50" dirty="0">
              <a:latin typeface="Consolas"/>
              <a:cs typeface="Consolas"/>
            </a:endParaRPr>
          </a:p>
          <a:p>
            <a:pPr marL="118745">
              <a:lnSpc>
                <a:spcPct val="100000"/>
              </a:lnSpc>
            </a:pPr>
            <a:r>
              <a:rPr sz="450" i="1" spc="-40" dirty="0">
                <a:solidFill>
                  <a:srgbClr val="3F7E7E"/>
                </a:solidFill>
                <a:latin typeface="Consolas"/>
                <a:cs typeface="Consolas"/>
              </a:rPr>
              <a:t># Print the linked list</a:t>
            </a:r>
            <a:endParaRPr sz="450" dirty="0">
              <a:latin typeface="Consolas"/>
              <a:cs typeface="Consolas"/>
            </a:endParaRPr>
          </a:p>
          <a:p>
            <a:pPr marL="225425" marR="1017905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450" spc="-40" dirty="0">
                <a:latin typeface="Consolas"/>
                <a:cs typeface="Consolas"/>
              </a:rPr>
              <a:t>listprint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):  </a:t>
            </a:r>
            <a:r>
              <a:rPr sz="450" spc="-40" dirty="0">
                <a:latin typeface="Consolas"/>
                <a:cs typeface="Consolas"/>
              </a:rPr>
              <a:t>printval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self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headval</a:t>
            </a:r>
            <a:endParaRPr sz="450" dirty="0">
              <a:latin typeface="Consolas"/>
              <a:cs typeface="Consolas"/>
            </a:endParaRPr>
          </a:p>
          <a:p>
            <a:pPr marL="332105" marR="804545" indent="-106680">
              <a:lnSpc>
                <a:spcPct val="112999"/>
              </a:lnSpc>
            </a:pP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450" spc="-40" dirty="0">
                <a:latin typeface="Consolas"/>
                <a:cs typeface="Consolas"/>
              </a:rPr>
              <a:t>printval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450" b="1" spc="-4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:  </a:t>
            </a:r>
            <a:r>
              <a:rPr sz="450" spc="-40" dirty="0">
                <a:latin typeface="Consolas"/>
                <a:cs typeface="Consolas"/>
              </a:rPr>
              <a:t>print 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450" spc="-40" dirty="0">
                <a:latin typeface="Consolas"/>
                <a:cs typeface="Consolas"/>
              </a:rPr>
              <a:t>printval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dataval</a:t>
            </a:r>
            <a:r>
              <a:rPr sz="450" spc="-4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450" spc="-40" dirty="0">
                <a:latin typeface="Consolas"/>
                <a:cs typeface="Consolas"/>
              </a:rPr>
              <a:t>printval 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450" spc="-40" dirty="0">
                <a:latin typeface="Consolas"/>
                <a:cs typeface="Consolas"/>
              </a:rPr>
              <a:t>printval</a:t>
            </a:r>
            <a:r>
              <a:rPr sz="450" b="1" spc="-4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450" spc="-40" dirty="0">
                <a:latin typeface="Consolas"/>
                <a:cs typeface="Consolas"/>
              </a:rPr>
              <a:t>nextval</a:t>
            </a:r>
            <a:endParaRPr sz="450" dirty="0">
              <a:latin typeface="Consolas"/>
              <a:cs typeface="Consola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72481" y="421958"/>
            <a:ext cx="2069464" cy="2799080"/>
            <a:chOff x="2328786" y="421911"/>
            <a:chExt cx="2069464" cy="2799080"/>
          </a:xfrm>
        </p:grpSpPr>
        <p:sp>
          <p:nvSpPr>
            <p:cNvPr id="27" name="object 27"/>
            <p:cNvSpPr/>
            <p:nvPr/>
          </p:nvSpPr>
          <p:spPr>
            <a:xfrm>
              <a:off x="2328786" y="421911"/>
              <a:ext cx="2069464" cy="2799080"/>
            </a:xfrm>
            <a:custGeom>
              <a:avLst/>
              <a:gdLst/>
              <a:ahLst/>
              <a:cxnLst/>
              <a:rect l="l" t="t" r="r" b="b"/>
              <a:pathLst>
                <a:path w="2069464" h="2799080">
                  <a:moveTo>
                    <a:pt x="2069079" y="2798542"/>
                  </a:moveTo>
                  <a:lnTo>
                    <a:pt x="0" y="2798542"/>
                  </a:lnTo>
                  <a:lnTo>
                    <a:pt x="0" y="0"/>
                  </a:lnTo>
                  <a:lnTo>
                    <a:pt x="2069079" y="0"/>
                  </a:lnTo>
                  <a:lnTo>
                    <a:pt x="2069079" y="27985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86698" y="421919"/>
              <a:ext cx="2011680" cy="1833880"/>
            </a:xfrm>
            <a:custGeom>
              <a:avLst/>
              <a:gdLst/>
              <a:ahLst/>
              <a:cxnLst/>
              <a:rect l="l" t="t" r="r" b="b"/>
              <a:pathLst>
                <a:path w="2011679" h="1833880">
                  <a:moveTo>
                    <a:pt x="2011159" y="1829866"/>
                  </a:moveTo>
                  <a:lnTo>
                    <a:pt x="2705" y="1829866"/>
                  </a:lnTo>
                  <a:lnTo>
                    <a:pt x="2705" y="0"/>
                  </a:lnTo>
                  <a:lnTo>
                    <a:pt x="0" y="0"/>
                  </a:lnTo>
                  <a:lnTo>
                    <a:pt x="0" y="1833270"/>
                  </a:lnTo>
                  <a:lnTo>
                    <a:pt x="2705" y="1833270"/>
                  </a:lnTo>
                  <a:lnTo>
                    <a:pt x="2011159" y="1833270"/>
                  </a:lnTo>
                  <a:lnTo>
                    <a:pt x="2011159" y="1829866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94215" y="2239669"/>
            <a:ext cx="112395" cy="2711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70"/>
              </a:spcBef>
            </a:pPr>
            <a:r>
              <a:rPr sz="500" spc="-50" dirty="0">
                <a:latin typeface="Consolas"/>
                <a:cs typeface="Consolas"/>
              </a:rPr>
              <a:t>Mon  Tue  Wed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94215" y="2654598"/>
            <a:ext cx="1238885" cy="105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-50" dirty="0">
                <a:latin typeface="Consolas"/>
                <a:cs typeface="Consolas"/>
              </a:rPr>
              <a:t>linked list after adding node in the end :</a:t>
            </a:r>
            <a:endParaRPr sz="5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94215" y="2820570"/>
            <a:ext cx="112395" cy="35433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8900"/>
              </a:lnSpc>
              <a:spcBef>
                <a:spcPts val="70"/>
              </a:spcBef>
            </a:pPr>
            <a:r>
              <a:rPr sz="500" spc="-50" dirty="0">
                <a:latin typeface="Consolas"/>
                <a:cs typeface="Consolas"/>
              </a:rPr>
              <a:t>Mon  Tue  Wed  Thu</a:t>
            </a:r>
            <a:endParaRPr sz="500">
              <a:latin typeface="Consolas"/>
              <a:cs typeface="Consola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3219098"/>
            <a:ext cx="4608195" cy="237490"/>
            <a:chOff x="0" y="3219098"/>
            <a:chExt cx="4608195" cy="237490"/>
          </a:xfrm>
        </p:grpSpPr>
        <p:sp>
          <p:nvSpPr>
            <p:cNvPr id="33" name="object 33"/>
            <p:cNvSpPr/>
            <p:nvPr/>
          </p:nvSpPr>
          <p:spPr>
            <a:xfrm>
              <a:off x="2386709" y="3219098"/>
              <a:ext cx="2011680" cy="1905"/>
            </a:xfrm>
            <a:custGeom>
              <a:avLst/>
              <a:gdLst/>
              <a:ahLst/>
              <a:cxnLst/>
              <a:rect l="l" t="t" r="r" b="b"/>
              <a:pathLst>
                <a:path w="2011679" h="1905">
                  <a:moveTo>
                    <a:pt x="2011156" y="1355"/>
                  </a:moveTo>
                  <a:lnTo>
                    <a:pt x="0" y="1355"/>
                  </a:lnTo>
                  <a:lnTo>
                    <a:pt x="0" y="0"/>
                  </a:lnTo>
                  <a:lnTo>
                    <a:pt x="2011156" y="0"/>
                  </a:lnTo>
                  <a:lnTo>
                    <a:pt x="2011156" y="1355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724861" y="456209"/>
            <a:ext cx="1586230" cy="17653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Drive code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Creating an empty list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Consolas"/>
                <a:cs typeface="Consolas"/>
              </a:rPr>
              <a:t>list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SLinkedList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 dirty="0">
              <a:latin typeface="Consolas"/>
              <a:cs typeface="Consolas"/>
            </a:endParaRPr>
          </a:p>
          <a:p>
            <a:pPr marL="12700" marR="814069">
              <a:lnSpc>
                <a:spcPct val="108900"/>
              </a:lnSpc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creating first node  </a:t>
            </a:r>
            <a:r>
              <a:rPr sz="500" spc="-50" dirty="0">
                <a:latin typeface="Consolas"/>
                <a:cs typeface="Consolas"/>
              </a:rPr>
              <a:t>list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headval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Node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"Mon"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Creating second node</a:t>
            </a:r>
            <a:endParaRPr sz="500" dirty="0">
              <a:latin typeface="Consolas"/>
              <a:cs typeface="Consolas"/>
            </a:endParaRPr>
          </a:p>
          <a:p>
            <a:pPr marL="12700" marR="987425">
              <a:lnSpc>
                <a:spcPct val="108900"/>
              </a:lnSpc>
            </a:pPr>
            <a:r>
              <a:rPr sz="500" spc="-50" dirty="0">
                <a:latin typeface="Consolas"/>
                <a:cs typeface="Consolas"/>
              </a:rPr>
              <a:t>e2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Node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"Tue"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#creating third node  </a:t>
            </a:r>
            <a:r>
              <a:rPr sz="500" spc="-50" dirty="0">
                <a:latin typeface="Consolas"/>
                <a:cs typeface="Consolas"/>
              </a:rPr>
              <a:t>e3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Node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"Wed"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linking the first node to second node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spc="-50" dirty="0">
                <a:latin typeface="Consolas"/>
                <a:cs typeface="Consolas"/>
              </a:rPr>
              <a:t>list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headval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nextval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e2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linking the second node to third node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0" dirty="0">
                <a:latin typeface="Consolas"/>
                <a:cs typeface="Consolas"/>
              </a:rPr>
              <a:t>e2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nextval 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-50" dirty="0">
                <a:latin typeface="Consolas"/>
                <a:cs typeface="Consolas"/>
              </a:rPr>
              <a:t>e3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printing the existing linked list</a:t>
            </a:r>
            <a:endParaRPr sz="500" dirty="0">
              <a:latin typeface="Consolas"/>
              <a:cs typeface="Consolas"/>
            </a:endParaRPr>
          </a:p>
          <a:p>
            <a:pPr marL="12700" marR="1102995">
              <a:lnSpc>
                <a:spcPct val="108900"/>
              </a:lnSpc>
            </a:pPr>
            <a:r>
              <a:rPr sz="500" spc="-50" dirty="0">
                <a:latin typeface="Consolas"/>
                <a:cs typeface="Consolas"/>
              </a:rPr>
              <a:t>list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listprint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()  </a:t>
            </a:r>
            <a:r>
              <a:rPr sz="500" spc="-50" dirty="0">
                <a:latin typeface="Consolas"/>
                <a:cs typeface="Consolas"/>
              </a:rPr>
              <a:t>print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"\n"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 adding a node in the end of the above linked list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00" spc="-50" dirty="0">
                <a:latin typeface="Consolas"/>
                <a:cs typeface="Consolas"/>
              </a:rPr>
              <a:t>list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AtEnd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"Thu"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500" i="1" spc="-50" dirty="0">
                <a:solidFill>
                  <a:srgbClr val="3F7E7E"/>
                </a:solidFill>
                <a:latin typeface="Consolas"/>
                <a:cs typeface="Consolas"/>
              </a:rPr>
              <a:t>#printing the modified linked list</a:t>
            </a:r>
            <a:endParaRPr sz="500" dirty="0">
              <a:latin typeface="Consolas"/>
              <a:cs typeface="Consolas"/>
            </a:endParaRPr>
          </a:p>
          <a:p>
            <a:pPr marL="12700" marR="5080">
              <a:lnSpc>
                <a:spcPct val="108900"/>
              </a:lnSpc>
            </a:pPr>
            <a:r>
              <a:rPr sz="500" spc="-50" dirty="0">
                <a:latin typeface="Consolas"/>
                <a:cs typeface="Consolas"/>
              </a:rPr>
              <a:t>print 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"linked list after</a:t>
            </a:r>
            <a:r>
              <a:rPr sz="500" spc="-4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adding node in</a:t>
            </a:r>
            <a:r>
              <a:rPr sz="500" spc="-4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-50" dirty="0">
                <a:solidFill>
                  <a:srgbClr val="BA2121"/>
                </a:solidFill>
                <a:latin typeface="Consolas"/>
                <a:cs typeface="Consolas"/>
              </a:rPr>
              <a:t>the end :\n"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-50" dirty="0">
                <a:latin typeface="Consolas"/>
                <a:cs typeface="Consolas"/>
              </a:rPr>
              <a:t>list</a:t>
            </a:r>
            <a:r>
              <a:rPr sz="500" b="1" spc="-5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-50" dirty="0">
                <a:latin typeface="Consolas"/>
                <a:cs typeface="Consolas"/>
              </a:rPr>
              <a:t>listprint</a:t>
            </a:r>
            <a:r>
              <a:rPr sz="500" spc="-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 dirty="0">
              <a:latin typeface="Consolas"/>
              <a:cs typeface="Consola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825180"/>
            <a:ext cx="433641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40" dirty="0">
                <a:latin typeface="Arial"/>
                <a:cs typeface="Arial"/>
              </a:rPr>
              <a:t>a </a:t>
            </a:r>
            <a:r>
              <a:rPr sz="1200" b="1" spc="-60" dirty="0">
                <a:latin typeface="Arial"/>
                <a:cs typeface="Arial"/>
              </a:rPr>
              <a:t>given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position </a:t>
            </a:r>
            <a:r>
              <a:rPr sz="1200" b="1" spc="-70" dirty="0">
                <a:latin typeface="Arial"/>
                <a:cs typeface="Arial"/>
              </a:rPr>
              <a:t>or</a:t>
            </a:r>
            <a:r>
              <a:rPr sz="1200" b="1" spc="190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between </a:t>
            </a:r>
            <a:r>
              <a:rPr sz="1200" b="1" spc="-40" dirty="0">
                <a:latin typeface="Arial"/>
                <a:cs typeface="Arial"/>
              </a:rPr>
              <a:t>two </a:t>
            </a:r>
            <a:r>
              <a:rPr sz="1200" b="1" spc="-15" dirty="0">
                <a:latin typeface="Arial"/>
                <a:cs typeface="Arial"/>
              </a:rPr>
              <a:t>data </a:t>
            </a:r>
            <a:r>
              <a:rPr sz="1200" b="1" spc="-80" dirty="0">
                <a:latin typeface="Arial"/>
                <a:cs typeface="Arial"/>
              </a:rPr>
              <a:t>nodes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change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specific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471612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46561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98" y="1374293"/>
            <a:ext cx="3250565" cy="13544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5" dirty="0">
                <a:latin typeface="Tahoma"/>
                <a:cs typeface="Tahoma"/>
              </a:rPr>
              <a:t>Create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60" dirty="0">
                <a:latin typeface="Tahoma"/>
                <a:cs typeface="Tahoma"/>
              </a:rPr>
              <a:t>Iterate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until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found.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Point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 marR="600710">
              <a:lnSpc>
                <a:spcPct val="121100"/>
              </a:lnSpc>
            </a:pPr>
            <a:r>
              <a:rPr sz="1200" spc="-25" dirty="0">
                <a:latin typeface="Tahoma"/>
                <a:cs typeface="Tahoma"/>
              </a:rPr>
              <a:t>Add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old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one,.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693037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68703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914448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90844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135873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1298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357285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35129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604" y="2578709"/>
            <a:ext cx="125171" cy="1251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0611" y="25727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5" name="object 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10" name="object 1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565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105" dirty="0"/>
              <a:t>Insertion</a:t>
            </a:r>
            <a:r>
              <a:rPr spc="5" dirty="0"/>
              <a:t> </a:t>
            </a:r>
            <a:r>
              <a:rPr spc="-55" dirty="0"/>
              <a:t>at</a:t>
            </a:r>
            <a:r>
              <a:rPr spc="15" dirty="0"/>
              <a:t> </a:t>
            </a:r>
            <a:r>
              <a:rPr spc="-120" dirty="0"/>
              <a:t>a</a:t>
            </a:r>
            <a:r>
              <a:rPr spc="10" dirty="0"/>
              <a:t> </a:t>
            </a:r>
            <a:r>
              <a:rPr spc="-110" dirty="0"/>
              <a:t>given</a:t>
            </a:r>
            <a:r>
              <a:rPr spc="5" dirty="0"/>
              <a:t> </a:t>
            </a:r>
            <a:r>
              <a:rPr spc="-70" dirty="0"/>
              <a:t>position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5966" y="375613"/>
            <a:ext cx="4079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position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580" y="557738"/>
            <a:ext cx="2922905" cy="2745105"/>
          </a:xfrm>
          <a:custGeom>
            <a:avLst/>
            <a:gdLst/>
            <a:ahLst/>
            <a:cxnLst/>
            <a:rect l="l" t="t" r="r" b="b"/>
            <a:pathLst>
              <a:path w="2922904" h="2745104">
                <a:moveTo>
                  <a:pt x="2922817" y="2744830"/>
                </a:moveTo>
                <a:lnTo>
                  <a:pt x="0" y="2744830"/>
                </a:lnTo>
                <a:lnTo>
                  <a:pt x="0" y="0"/>
                </a:lnTo>
                <a:lnTo>
                  <a:pt x="2922817" y="0"/>
                </a:lnTo>
                <a:lnTo>
                  <a:pt x="2922817" y="2744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6467" y="566826"/>
            <a:ext cx="2886075" cy="27152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550" b="1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insert_at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verifies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not</a:t>
            </a:r>
            <a:endParaRPr sz="550">
              <a:latin typeface="Consolas"/>
              <a:cs typeface="Consolas"/>
            </a:endParaRPr>
          </a:p>
          <a:p>
            <a:pPr marL="339090" marR="1271270" indent="-163830">
              <a:lnSpc>
                <a:spcPct val="110800"/>
              </a:lnSpc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20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&lt; 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or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20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&gt; 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get_len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550" spc="-28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print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solidFill>
                  <a:srgbClr val="BA2121"/>
                </a:solidFill>
                <a:latin typeface="Consolas"/>
                <a:cs typeface="Consolas"/>
              </a:rPr>
              <a:t>"Invalid  Position"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168275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(index)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zero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 </a:t>
            </a:r>
            <a:r>
              <a:rPr sz="550" i="1" spc="-29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as adding it at the beginning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39090">
              <a:lnSpc>
                <a:spcPct val="100000"/>
              </a:lnSpc>
              <a:spcBef>
                <a:spcPts val="70"/>
              </a:spcBef>
            </a:pP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AtBegining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339090">
              <a:lnSpc>
                <a:spcPct val="100000"/>
              </a:lnSpc>
              <a:spcBef>
                <a:spcPts val="75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45720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position(index)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length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linked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list </a:t>
            </a:r>
            <a:r>
              <a:rPr sz="550" i="1" spc="-28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then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 node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 as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endParaRPr sz="550">
              <a:latin typeface="Consolas"/>
              <a:cs typeface="Consolas"/>
            </a:endParaRPr>
          </a:p>
          <a:p>
            <a:pPr marL="339090" marR="1680210" indent="-163830">
              <a:lnSpc>
                <a:spcPct val="110800"/>
              </a:lnSpc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elif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get_len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550" spc="-29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AtEnd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168275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otherwise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index,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less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position, </a:t>
            </a:r>
            <a:r>
              <a:rPr sz="550" i="1" spc="-28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make it as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39090" marR="1720850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count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headval 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5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count</a:t>
            </a:r>
            <a:r>
              <a:rPr sz="550" spc="5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&lt;</a:t>
            </a:r>
            <a:r>
              <a:rPr sz="5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-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502920" marR="1435100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count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1 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create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spc="15" dirty="0">
                <a:latin typeface="Consolas"/>
                <a:cs typeface="Consolas"/>
              </a:rPr>
              <a:t>NewNode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Node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175895" marR="5080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make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(pointer) </a:t>
            </a:r>
            <a:r>
              <a:rPr sz="550" i="1" spc="-29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and current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 value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 the new node</a:t>
            </a:r>
            <a:endParaRPr sz="550">
              <a:latin typeface="Consolas"/>
              <a:cs typeface="Consolas"/>
            </a:endParaRPr>
          </a:p>
          <a:p>
            <a:pPr marL="175895" marR="1353185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NewNode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</a:t>
            </a:r>
            <a:r>
              <a:rPr sz="550" spc="35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 </a:t>
            </a:r>
            <a:r>
              <a:rPr sz="550" spc="-290" dirty="0"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15" dirty="0">
                <a:latin typeface="Consolas"/>
                <a:cs typeface="Consolas"/>
              </a:rPr>
              <a:t>NewNode</a:t>
            </a:r>
            <a:endParaRPr sz="55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60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Deletion</a:t>
            </a:r>
            <a:r>
              <a:rPr spc="-3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913749"/>
            <a:ext cx="433641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40" dirty="0">
                <a:latin typeface="Arial"/>
                <a:cs typeface="Arial"/>
              </a:rPr>
              <a:t>a </a:t>
            </a:r>
            <a:r>
              <a:rPr sz="1200" b="1" spc="-60" dirty="0">
                <a:latin typeface="Arial"/>
                <a:cs typeface="Arial"/>
              </a:rPr>
              <a:t>given</a:t>
            </a:r>
            <a:r>
              <a:rPr sz="1200" b="1" spc="210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position </a:t>
            </a:r>
            <a:r>
              <a:rPr sz="1200" b="1" spc="-70" dirty="0">
                <a:latin typeface="Arial"/>
                <a:cs typeface="Arial"/>
              </a:rPr>
              <a:t>or</a:t>
            </a:r>
            <a:r>
              <a:rPr sz="1200" b="1" spc="195" dirty="0">
                <a:latin typeface="Arial"/>
                <a:cs typeface="Arial"/>
              </a:rPr>
              <a:t> </a:t>
            </a:r>
            <a:r>
              <a:rPr sz="1200" b="1" spc="-45" dirty="0">
                <a:latin typeface="Arial"/>
                <a:cs typeface="Arial"/>
              </a:rPr>
              <a:t>between </a:t>
            </a:r>
            <a:r>
              <a:rPr sz="1200" b="1" spc="-40" dirty="0">
                <a:latin typeface="Arial"/>
                <a:cs typeface="Arial"/>
              </a:rPr>
              <a:t>two </a:t>
            </a:r>
            <a:r>
              <a:rPr sz="1200" b="1" spc="-15" dirty="0">
                <a:latin typeface="Arial"/>
                <a:cs typeface="Arial"/>
              </a:rPr>
              <a:t>data </a:t>
            </a:r>
            <a:r>
              <a:rPr sz="1200" b="1" spc="-80" dirty="0">
                <a:latin typeface="Arial"/>
                <a:cs typeface="Arial"/>
              </a:rPr>
              <a:t>nodes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change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specific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560182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5541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98" y="1462862"/>
            <a:ext cx="2952750" cy="11328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5" dirty="0">
                <a:latin typeface="Tahoma"/>
                <a:cs typeface="Tahoma"/>
              </a:rPr>
              <a:t>Create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60" dirty="0">
                <a:latin typeface="Tahoma"/>
                <a:cs typeface="Tahoma"/>
              </a:rPr>
              <a:t>Iterate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until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found.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Point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781594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77560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2003018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99701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224443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21844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445854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43986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4184"/>
            <a:ext cx="203200" cy="48260"/>
            <a:chOff x="3517976" y="3254184"/>
            <a:chExt cx="203200" cy="48260"/>
          </a:xfrm>
        </p:grpSpPr>
        <p:sp>
          <p:nvSpPr>
            <p:cNvPr id="11" name="object 11"/>
            <p:cNvSpPr/>
            <p:nvPr/>
          </p:nvSpPr>
          <p:spPr>
            <a:xfrm>
              <a:off x="3606877" y="326083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6993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732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4184"/>
            <a:ext cx="203200" cy="48260"/>
            <a:chOff x="3793439" y="3254184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82340" y="326083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6993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2340" y="32732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0689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75" dirty="0"/>
              <a:t>Deletion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85" dirty="0"/>
              <a:t>data</a:t>
            </a:r>
            <a:r>
              <a:rPr spc="5" dirty="0"/>
              <a:t> </a:t>
            </a:r>
            <a:r>
              <a:rPr spc="-105" dirty="0"/>
              <a:t>value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35966" y="375613"/>
            <a:ext cx="4335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exists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966" y="547698"/>
            <a:ext cx="23367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9832" y="594851"/>
            <a:ext cx="3308350" cy="2662555"/>
          </a:xfrm>
          <a:custGeom>
            <a:avLst/>
            <a:gdLst/>
            <a:ahLst/>
            <a:cxnLst/>
            <a:rect l="l" t="t" r="r" b="b"/>
            <a:pathLst>
              <a:path w="3308350" h="2662554">
                <a:moveTo>
                  <a:pt x="3308332" y="2662485"/>
                </a:moveTo>
                <a:lnTo>
                  <a:pt x="0" y="2662485"/>
                </a:lnTo>
                <a:lnTo>
                  <a:pt x="0" y="0"/>
                </a:lnTo>
                <a:lnTo>
                  <a:pt x="3308332" y="0"/>
                </a:lnTo>
                <a:lnTo>
                  <a:pt x="3308332" y="266248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629" y="632234"/>
            <a:ext cx="3213100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delete_key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dirty="0">
                <a:latin typeface="Consolas"/>
                <a:cs typeface="Consolas"/>
              </a:rPr>
              <a:t>self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-3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key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40"/>
              </a:spcBef>
            </a:pP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Check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self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headval</a:t>
            </a:r>
            <a:r>
              <a:rPr sz="700" spc="-20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40"/>
              </a:spcBef>
            </a:pPr>
            <a:r>
              <a:rPr sz="700" dirty="0">
                <a:latin typeface="Consolas"/>
                <a:cs typeface="Consolas"/>
              </a:rPr>
              <a:t>print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'Deletion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Error:</a:t>
            </a:r>
            <a:r>
              <a:rPr sz="70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70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70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empty.'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35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08279" marR="5080">
              <a:lnSpc>
                <a:spcPct val="104500"/>
              </a:lnSpc>
            </a:pP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key or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value is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head i.e,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first node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then </a:t>
            </a:r>
            <a:r>
              <a:rPr sz="700" i="1" spc="-37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#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change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value 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self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headval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dataval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key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40"/>
              </a:spcBef>
            </a:pPr>
            <a:r>
              <a:rPr sz="700" dirty="0">
                <a:latin typeface="Consolas"/>
                <a:cs typeface="Consolas"/>
              </a:rPr>
              <a:t>self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headval</a:t>
            </a:r>
            <a:r>
              <a:rPr sz="700" spc="-25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self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headval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35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40"/>
              </a:spcBef>
            </a:pP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Find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first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occurrence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key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then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change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previous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currrent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7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40"/>
              </a:spcBef>
            </a:pPr>
            <a:r>
              <a:rPr sz="700" dirty="0">
                <a:latin typeface="Consolas"/>
                <a:cs typeface="Consolas"/>
              </a:rPr>
              <a:t>current</a:t>
            </a:r>
            <a:r>
              <a:rPr sz="700" spc="-30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self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headval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spc="-5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40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dataval</a:t>
            </a:r>
            <a:r>
              <a:rPr sz="700" spc="-20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70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key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600710">
              <a:lnSpc>
                <a:spcPct val="100000"/>
              </a:lnSpc>
              <a:spcBef>
                <a:spcPts val="35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700">
              <a:latin typeface="Consolas"/>
              <a:cs typeface="Consolas"/>
            </a:endParaRPr>
          </a:p>
          <a:p>
            <a:pPr marL="404495" marR="1574165">
              <a:lnSpc>
                <a:spcPct val="104500"/>
              </a:lnSpc>
            </a:pPr>
            <a:r>
              <a:rPr sz="700" dirty="0">
                <a:latin typeface="Consolas"/>
                <a:cs typeface="Consolas"/>
              </a:rPr>
              <a:t>previous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 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spc="-40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3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35"/>
              </a:spcBef>
            </a:pP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key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was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not</a:t>
            </a:r>
            <a:r>
              <a:rPr sz="7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found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40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spc="-25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Consolas"/>
                <a:cs typeface="Consolas"/>
              </a:rPr>
              <a:t>print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'Deletion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Error: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Key</a:t>
            </a:r>
            <a:r>
              <a:rPr sz="70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found.'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  <a:p>
            <a:pPr marL="208279">
              <a:lnSpc>
                <a:spcPct val="100000"/>
              </a:lnSpc>
              <a:spcBef>
                <a:spcPts val="40"/>
              </a:spcBef>
            </a:pP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04495">
              <a:lnSpc>
                <a:spcPct val="100000"/>
              </a:lnSpc>
              <a:spcBef>
                <a:spcPts val="35"/>
              </a:spcBef>
            </a:pPr>
            <a:r>
              <a:rPr sz="700" dirty="0">
                <a:latin typeface="Consolas"/>
                <a:cs typeface="Consolas"/>
              </a:rPr>
              <a:t>previous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nextval</a:t>
            </a:r>
            <a:r>
              <a:rPr sz="700" spc="-25" dirty="0">
                <a:latin typeface="Consolas"/>
                <a:cs typeface="Consolas"/>
              </a:rPr>
              <a:t> 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dirty="0">
                <a:latin typeface="Consolas"/>
                <a:cs typeface="Consolas"/>
              </a:rPr>
              <a:t>current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1" name="object 3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05993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Printing</a:t>
            </a:r>
            <a:r>
              <a:rPr spc="-5" dirty="0"/>
              <a:t> </a:t>
            </a:r>
            <a:r>
              <a:rPr spc="-95" dirty="0"/>
              <a:t>the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dirty="0"/>
              <a:t> </a:t>
            </a:r>
            <a:r>
              <a:rPr spc="-30" dirty="0"/>
              <a:t>List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375613"/>
            <a:ext cx="43364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print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existing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treated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traversing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0446" y="735927"/>
            <a:ext cx="3767454" cy="2487295"/>
          </a:xfrm>
          <a:custGeom>
            <a:avLst/>
            <a:gdLst/>
            <a:ahLst/>
            <a:cxnLst/>
            <a:rect l="l" t="t" r="r" b="b"/>
            <a:pathLst>
              <a:path w="3767454" h="2487295">
                <a:moveTo>
                  <a:pt x="3767137" y="2486977"/>
                </a:moveTo>
                <a:lnTo>
                  <a:pt x="0" y="2486977"/>
                </a:lnTo>
                <a:lnTo>
                  <a:pt x="0" y="0"/>
                </a:lnTo>
                <a:lnTo>
                  <a:pt x="3767137" y="0"/>
                </a:lnTo>
                <a:lnTo>
                  <a:pt x="3767137" y="24869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6420" y="767010"/>
            <a:ext cx="3696335" cy="24047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Print the linked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list - first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method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listprint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 marR="191198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"Linked</a:t>
            </a:r>
            <a:r>
              <a:rPr sz="6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6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printval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>
              <a:latin typeface="Consolas"/>
              <a:cs typeface="Consolas"/>
            </a:endParaRPr>
          </a:p>
          <a:p>
            <a:pPr marL="393700" marR="200723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50" spc="15" dirty="0">
                <a:latin typeface="Consolas"/>
                <a:cs typeface="Consolas"/>
              </a:rPr>
              <a:t>printval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printval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printval</a:t>
            </a:r>
            <a:r>
              <a:rPr sz="65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Print the linked list - alternative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method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printlist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 marR="191198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"Linked</a:t>
            </a:r>
            <a:r>
              <a:rPr sz="6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6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llstr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''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Creation of an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empty list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65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 marR="5080">
              <a:lnSpc>
                <a:spcPct val="1094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appending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storing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all</a:t>
            </a:r>
            <a:r>
              <a:rPr sz="6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values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into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above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r>
              <a:rPr sz="650" i="1" spc="3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list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llstr</a:t>
            </a:r>
            <a:r>
              <a:rPr sz="650" spc="2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650" b="1" spc="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str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+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'</a:t>
            </a:r>
            <a:r>
              <a:rPr sz="65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--&gt;'</a:t>
            </a:r>
            <a:r>
              <a:rPr sz="65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3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b="1" spc="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str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itr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llstr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1307730"/>
            <a:ext cx="433705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complete </a:t>
            </a:r>
            <a:r>
              <a:rPr sz="1100" spc="-50" dirty="0">
                <a:latin typeface="Tahoma"/>
                <a:cs typeface="Tahoma"/>
              </a:rPr>
              <a:t>code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creating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performing </a:t>
            </a:r>
            <a:r>
              <a:rPr sz="1100" spc="-50" dirty="0">
                <a:latin typeface="Tahoma"/>
                <a:cs typeface="Tahoma"/>
              </a:rPr>
              <a:t>various opera-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tions,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40" dirty="0">
                <a:latin typeface="Tahoma"/>
                <a:cs typeface="Tahoma"/>
              </a:rPr>
              <a:t>asinserting </a:t>
            </a:r>
            <a:r>
              <a:rPr sz="1100" spc="-60" dirty="0">
                <a:latin typeface="Tahoma"/>
                <a:cs typeface="Tahoma"/>
              </a:rPr>
              <a:t>nodes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50" dirty="0">
                <a:latin typeface="Tahoma"/>
                <a:cs typeface="Tahoma"/>
              </a:rPr>
              <a:t>various </a:t>
            </a:r>
            <a:r>
              <a:rPr sz="1100" spc="-30" dirty="0">
                <a:latin typeface="Tahoma"/>
                <a:cs typeface="Tahoma"/>
              </a:rPr>
              <a:t>locations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the 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40" dirty="0">
                <a:latin typeface="Tahoma"/>
                <a:cs typeface="Tahoma"/>
              </a:rPr>
              <a:t>deleting </a:t>
            </a:r>
            <a:r>
              <a:rPr sz="1100" spc="-35" dirty="0">
                <a:latin typeface="Tahoma"/>
                <a:cs typeface="Tahoma"/>
              </a:rPr>
              <a:t> data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40" dirty="0">
                <a:latin typeface="Tahoma"/>
                <a:cs typeface="Tahoma"/>
              </a:rPr>
              <a:t>from linked </a:t>
            </a:r>
            <a:r>
              <a:rPr sz="1100" spc="-25" dirty="0">
                <a:latin typeface="Tahoma"/>
                <a:cs typeface="Tahoma"/>
              </a:rPr>
              <a:t>lists,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printing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40" dirty="0">
                <a:latin typeface="Tahoma"/>
                <a:cs typeface="Tahoma"/>
              </a:rPr>
              <a:t>traversing entire linked </a:t>
            </a:r>
            <a:r>
              <a:rPr sz="1100" spc="-25" dirty="0">
                <a:latin typeface="Tahoma"/>
                <a:cs typeface="Tahoma"/>
              </a:rPr>
              <a:t>lists,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here.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47237" y="3245303"/>
            <a:ext cx="118110" cy="57150"/>
            <a:chOff x="4447237" y="3245303"/>
            <a:chExt cx="118110" cy="57150"/>
          </a:xfrm>
        </p:grpSpPr>
        <p:sp>
          <p:nvSpPr>
            <p:cNvPr id="5" name="object 5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754" y="3247833"/>
              <a:ext cx="66040" cy="50800"/>
            </a:xfrm>
            <a:custGeom>
              <a:avLst/>
              <a:gdLst/>
              <a:ahLst/>
              <a:cxnLst/>
              <a:rect l="l" t="t" r="r" b="b"/>
              <a:pathLst>
                <a:path w="66039" h="50800">
                  <a:moveTo>
                    <a:pt x="25400" y="50800"/>
                  </a:moveTo>
                  <a:lnTo>
                    <a:pt x="15537" y="48796"/>
                  </a:lnTo>
                  <a:lnTo>
                    <a:pt x="7461" y="43339"/>
                  </a:lnTo>
                  <a:lnTo>
                    <a:pt x="2004" y="35262"/>
                  </a:lnTo>
                  <a:lnTo>
                    <a:pt x="0" y="25400"/>
                  </a:lnTo>
                  <a:lnTo>
                    <a:pt x="2004" y="15537"/>
                  </a:lnTo>
                  <a:lnTo>
                    <a:pt x="7461" y="7461"/>
                  </a:lnTo>
                  <a:lnTo>
                    <a:pt x="15537" y="2004"/>
                  </a:lnTo>
                  <a:lnTo>
                    <a:pt x="25400" y="0"/>
                  </a:lnTo>
                  <a:lnTo>
                    <a:pt x="35262" y="2004"/>
                  </a:lnTo>
                  <a:lnTo>
                    <a:pt x="43339" y="7461"/>
                  </a:lnTo>
                  <a:lnTo>
                    <a:pt x="48796" y="15537"/>
                  </a:lnTo>
                  <a:lnTo>
                    <a:pt x="50800" y="25400"/>
                  </a:lnTo>
                </a:path>
                <a:path w="66039" h="50800">
                  <a:moveTo>
                    <a:pt x="66040" y="17780"/>
                  </a:moveTo>
                  <a:lnTo>
                    <a:pt x="50800" y="30480"/>
                  </a:lnTo>
                  <a:lnTo>
                    <a:pt x="35560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66833" y="408984"/>
            <a:ext cx="4276725" cy="2907665"/>
            <a:chOff x="166833" y="408984"/>
            <a:chExt cx="4276725" cy="2907665"/>
          </a:xfrm>
        </p:grpSpPr>
        <p:sp>
          <p:nvSpPr>
            <p:cNvPr id="10" name="object 10"/>
            <p:cNvSpPr/>
            <p:nvPr/>
          </p:nvSpPr>
          <p:spPr>
            <a:xfrm>
              <a:off x="166833" y="408984"/>
              <a:ext cx="4276725" cy="2907665"/>
            </a:xfrm>
            <a:custGeom>
              <a:avLst/>
              <a:gdLst/>
              <a:ahLst/>
              <a:cxnLst/>
              <a:rect l="l" t="t" r="r" b="b"/>
              <a:pathLst>
                <a:path w="4276725" h="2907665">
                  <a:moveTo>
                    <a:pt x="0" y="0"/>
                  </a:moveTo>
                  <a:lnTo>
                    <a:pt x="4276725" y="0"/>
                  </a:lnTo>
                  <a:lnTo>
                    <a:pt x="4276725" y="2907506"/>
                  </a:lnTo>
                  <a:lnTo>
                    <a:pt x="0" y="2907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827" y="408990"/>
              <a:ext cx="4276725" cy="2907665"/>
            </a:xfrm>
            <a:custGeom>
              <a:avLst/>
              <a:gdLst/>
              <a:ahLst/>
              <a:cxnLst/>
              <a:rect l="l" t="t" r="r" b="b"/>
              <a:pathLst>
                <a:path w="4276725" h="2907665">
                  <a:moveTo>
                    <a:pt x="4276725" y="0"/>
                  </a:moveTo>
                  <a:lnTo>
                    <a:pt x="4271962" y="0"/>
                  </a:lnTo>
                  <a:lnTo>
                    <a:pt x="0" y="0"/>
                  </a:lnTo>
                  <a:lnTo>
                    <a:pt x="0" y="4762"/>
                  </a:lnTo>
                  <a:lnTo>
                    <a:pt x="0" y="2907500"/>
                  </a:lnTo>
                  <a:lnTo>
                    <a:pt x="4762" y="2907500"/>
                  </a:lnTo>
                  <a:lnTo>
                    <a:pt x="4762" y="4762"/>
                  </a:lnTo>
                  <a:lnTo>
                    <a:pt x="4271962" y="4762"/>
                  </a:lnTo>
                  <a:lnTo>
                    <a:pt x="4271962" y="2907500"/>
                  </a:lnTo>
                  <a:lnTo>
                    <a:pt x="4276725" y="2907500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96043" y="434265"/>
            <a:ext cx="3703320" cy="28073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8800"/>
              </a:lnSpc>
              <a:spcBef>
                <a:spcPts val="5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 This program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is to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insert and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delete a new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 at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different positions </a:t>
            </a:r>
            <a:r>
              <a:rPr sz="700" i="1" spc="-37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of the linked list as well as printing the linked list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Creating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Class</a:t>
            </a:r>
            <a:endParaRPr sz="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7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Node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Creating a Node as object for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 singly linked list</a:t>
            </a:r>
            <a:endParaRPr sz="700" dirty="0">
              <a:latin typeface="Consolas"/>
              <a:cs typeface="Consolas"/>
            </a:endParaRPr>
          </a:p>
          <a:p>
            <a:pPr marL="421005" marR="179260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u="sng" spc="15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</a:t>
            </a:r>
            <a:r>
              <a:rPr sz="700" b="1" u="sng" spc="20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init</a:t>
            </a:r>
            <a:r>
              <a:rPr sz="700" u="sng" spc="39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700" spc="15" dirty="0">
                <a:latin typeface="Consolas"/>
                <a:cs typeface="Consolas"/>
              </a:rPr>
              <a:t>dataval 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Creating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Singly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linked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class</a:t>
            </a:r>
            <a:endParaRPr sz="7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SLinkedList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 Creating a function to initialize the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linked list object</a:t>
            </a:r>
            <a:endParaRPr sz="700" dirty="0">
              <a:latin typeface="Consolas"/>
              <a:cs typeface="Consolas"/>
            </a:endParaRPr>
          </a:p>
          <a:p>
            <a:pPr marL="421005" marR="230314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u="sng" spc="15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  </a:t>
            </a:r>
            <a:r>
              <a:rPr sz="700" spc="15" dirty="0">
                <a:latin typeface="Consolas"/>
                <a:cs typeface="Consolas"/>
              </a:rPr>
              <a:t>init</a:t>
            </a:r>
            <a:r>
              <a:rPr sz="700" u="sng" spc="20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spc="-2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Obtaining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length of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linked list</a:t>
            </a:r>
            <a:endParaRPr sz="700" dirty="0">
              <a:latin typeface="Consolas"/>
              <a:cs typeface="Consolas"/>
            </a:endParaRPr>
          </a:p>
          <a:p>
            <a:pPr marL="421005" marR="225234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700" spc="15" dirty="0">
                <a:latin typeface="Consolas"/>
                <a:cs typeface="Consolas"/>
              </a:rPr>
              <a:t>get_len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count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sz="70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625475" marR="1894839">
              <a:lnSpc>
                <a:spcPct val="108800"/>
              </a:lnSpc>
            </a:pPr>
            <a:r>
              <a:rPr sz="700" spc="15" dirty="0">
                <a:latin typeface="Consolas"/>
                <a:cs typeface="Consolas"/>
              </a:rPr>
              <a:t>count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700" spc="15" dirty="0">
                <a:solidFill>
                  <a:srgbClr val="008700"/>
                </a:solidFill>
                <a:latin typeface="Consolas"/>
                <a:cs typeface="Consolas"/>
              </a:rPr>
              <a:t>1 </a:t>
            </a:r>
            <a:r>
              <a:rPr sz="70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7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count</a:t>
            </a:r>
            <a:endParaRPr sz="700" dirty="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4" name="object 1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29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2740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5" dirty="0"/>
              <a:t>Key</a:t>
            </a:r>
            <a:r>
              <a:rPr dirty="0"/>
              <a:t> </a:t>
            </a:r>
            <a:r>
              <a:rPr spc="-95" dirty="0"/>
              <a:t>Concepts</a:t>
            </a:r>
            <a:r>
              <a:rPr dirty="0"/>
              <a:t> </a:t>
            </a:r>
            <a:r>
              <a:rPr spc="-85" dirty="0"/>
              <a:t>of</a:t>
            </a:r>
            <a:r>
              <a:rPr dirty="0"/>
              <a:t> </a:t>
            </a:r>
            <a:r>
              <a:rPr spc="20" dirty="0"/>
              <a:t>OOP</a:t>
            </a:r>
            <a:r>
              <a:rPr spc="5" dirty="0"/>
              <a:t> </a:t>
            </a:r>
            <a:r>
              <a:rPr spc="-80" dirty="0"/>
              <a:t>-</a:t>
            </a:r>
            <a:r>
              <a:rPr dirty="0"/>
              <a:t> </a:t>
            </a:r>
            <a:r>
              <a:rPr spc="-80" dirty="0"/>
              <a:t>Class,</a:t>
            </a:r>
            <a:r>
              <a:rPr dirty="0"/>
              <a:t> </a:t>
            </a:r>
            <a:r>
              <a:rPr spc="-70" dirty="0"/>
              <a:t>Object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66" y="626120"/>
            <a:ext cx="433705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90" dirty="0">
                <a:latin typeface="Arial"/>
                <a:cs typeface="Arial"/>
              </a:rPr>
              <a:t>Class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user-defined </a:t>
            </a:r>
            <a:r>
              <a:rPr sz="1200" spc="-45" dirty="0">
                <a:latin typeface="Tahoma"/>
                <a:cs typeface="Tahoma"/>
              </a:rPr>
              <a:t>structure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85" dirty="0">
                <a:latin typeface="Tahoma"/>
                <a:cs typeface="Tahoma"/>
              </a:rPr>
              <a:t>serves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75" dirty="0">
                <a:latin typeface="Tahoma"/>
                <a:cs typeface="Tahoma"/>
              </a:rPr>
              <a:t>example </a:t>
            </a:r>
            <a:r>
              <a:rPr sz="1200" spc="-70" dirty="0">
                <a:latin typeface="Tahoma"/>
                <a:cs typeface="Tahoma"/>
              </a:rPr>
              <a:t> or </a:t>
            </a:r>
            <a:r>
              <a:rPr sz="1200" spc="-60" dirty="0">
                <a:latin typeface="Tahoma"/>
                <a:cs typeface="Tahoma"/>
              </a:rPr>
              <a:t>model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45" dirty="0">
                <a:latin typeface="Tahoma"/>
                <a:cs typeface="Tahoma"/>
              </a:rPr>
              <a:t>building </a:t>
            </a:r>
            <a:r>
              <a:rPr sz="1200" spc="-55" dirty="0">
                <a:latin typeface="Tahoma"/>
                <a:cs typeface="Tahoma"/>
              </a:rPr>
              <a:t>objects.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Data </a:t>
            </a:r>
            <a:r>
              <a:rPr sz="1200" spc="-80" dirty="0">
                <a:latin typeface="Tahoma"/>
                <a:cs typeface="Tahoma"/>
              </a:rPr>
              <a:t>members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methods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60" dirty="0">
                <a:latin typeface="Tahoma"/>
                <a:cs typeface="Tahoma"/>
              </a:rPr>
              <a:t>com-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bined </a:t>
            </a:r>
            <a:r>
              <a:rPr sz="1200" spc="-30" dirty="0">
                <a:latin typeface="Tahoma"/>
                <a:cs typeface="Tahoma"/>
              </a:rPr>
              <a:t>into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60" dirty="0">
                <a:latin typeface="Tahoma"/>
                <a:cs typeface="Tahoma"/>
              </a:rPr>
              <a:t>single </a:t>
            </a:r>
            <a:r>
              <a:rPr sz="1200" spc="-40" dirty="0">
                <a:latin typeface="Tahoma"/>
                <a:cs typeface="Tahoma"/>
              </a:rPr>
              <a:t>entity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class.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70" dirty="0">
                <a:latin typeface="Tahoma"/>
                <a:cs typeface="Tahoma"/>
              </a:rPr>
              <a:t>produces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60" dirty="0">
                <a:latin typeface="Tahoma"/>
                <a:cs typeface="Tahoma"/>
              </a:rPr>
              <a:t>type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object, </a:t>
            </a:r>
            <a:r>
              <a:rPr sz="1200" spc="-60" dirty="0">
                <a:latin typeface="Tahoma"/>
                <a:cs typeface="Tahoma"/>
              </a:rPr>
              <a:t>enabling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creation of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60" dirty="0">
                <a:latin typeface="Tahoma"/>
                <a:cs typeface="Tahoma"/>
              </a:rPr>
              <a:t>instances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type.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Each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instance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45" dirty="0">
                <a:latin typeface="Tahoma"/>
                <a:cs typeface="Tahoma"/>
              </a:rPr>
              <a:t>characteristics </a:t>
            </a:r>
            <a:r>
              <a:rPr sz="1200" spc="-60" dirty="0">
                <a:latin typeface="Tahoma"/>
                <a:cs typeface="Tahoma"/>
              </a:rPr>
              <a:t>connected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85" dirty="0">
                <a:latin typeface="Tahoma"/>
                <a:cs typeface="Tahoma"/>
              </a:rPr>
              <a:t>preserve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 </a:t>
            </a:r>
            <a:r>
              <a:rPr sz="1200" spc="-45" dirty="0">
                <a:latin typeface="Tahoma"/>
                <a:cs typeface="Tahoma"/>
              </a:rPr>
              <a:t>state. </a:t>
            </a:r>
            <a:r>
              <a:rPr sz="1200" spc="-50" dirty="0">
                <a:latin typeface="Tahoma"/>
                <a:cs typeface="Tahoma"/>
              </a:rPr>
              <a:t>Class </a:t>
            </a:r>
            <a:r>
              <a:rPr sz="1200" spc="-60" dirty="0">
                <a:latin typeface="Tahoma"/>
                <a:cs typeface="Tahoma"/>
              </a:rPr>
              <a:t>instances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60" dirty="0">
                <a:latin typeface="Tahoma"/>
                <a:cs typeface="Tahoma"/>
              </a:rPr>
              <a:t>also </a:t>
            </a:r>
            <a:r>
              <a:rPr sz="1200" spc="-45" dirty="0">
                <a:latin typeface="Tahoma"/>
                <a:cs typeface="Tahoma"/>
              </a:rPr>
              <a:t>contain </a:t>
            </a:r>
            <a:r>
              <a:rPr sz="1200" spc="-65" dirty="0">
                <a:latin typeface="Tahoma"/>
                <a:cs typeface="Tahoma"/>
              </a:rPr>
              <a:t>methods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60" dirty="0">
                <a:latin typeface="Tahoma"/>
                <a:cs typeface="Tahoma"/>
              </a:rPr>
              <a:t>changing </a:t>
            </a:r>
            <a:r>
              <a:rPr sz="1200" spc="-40" dirty="0">
                <a:latin typeface="Tahoma"/>
                <a:cs typeface="Tahoma"/>
              </a:rPr>
              <a:t>their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state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defined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their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class.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0"/>
              </a:spcBef>
            </a:pPr>
            <a:r>
              <a:rPr sz="1200" b="1" spc="-40" dirty="0">
                <a:latin typeface="Arial"/>
                <a:cs typeface="Arial"/>
              </a:rPr>
              <a:t>Objects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An </a:t>
            </a:r>
            <a:r>
              <a:rPr sz="1200" spc="-50" dirty="0">
                <a:latin typeface="Tahoma"/>
                <a:cs typeface="Tahoma"/>
              </a:rPr>
              <a:t>object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55" dirty="0">
                <a:latin typeface="Tahoma"/>
                <a:cs typeface="Tahoma"/>
              </a:rPr>
              <a:t>instance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class.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 consists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number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65" dirty="0">
                <a:latin typeface="Tahoma"/>
                <a:cs typeface="Tahoma"/>
              </a:rPr>
              <a:t>methods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attributes </a:t>
            </a:r>
            <a:r>
              <a:rPr sz="1200" spc="-50" dirty="0">
                <a:latin typeface="Tahoma"/>
                <a:cs typeface="Tahoma"/>
              </a:rPr>
              <a:t>(variables).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class’s </a:t>
            </a:r>
            <a:r>
              <a:rPr sz="1200" spc="-50" dirty="0">
                <a:latin typeface="Tahoma"/>
                <a:cs typeface="Tahoma"/>
              </a:rPr>
              <a:t>object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85" dirty="0">
                <a:latin typeface="Tahoma"/>
                <a:cs typeface="Tahoma"/>
              </a:rPr>
              <a:t>used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carry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out </a:t>
            </a:r>
            <a:r>
              <a:rPr sz="1200" spc="-55" dirty="0">
                <a:latin typeface="Tahoma"/>
                <a:cs typeface="Tahoma"/>
              </a:rPr>
              <a:t>operations.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Objects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75" dirty="0">
                <a:latin typeface="Tahoma"/>
                <a:cs typeface="Tahoma"/>
              </a:rPr>
              <a:t>two </a:t>
            </a:r>
            <a:r>
              <a:rPr sz="1200" spc="-50" dirty="0">
                <a:latin typeface="Tahoma"/>
                <a:cs typeface="Tahoma"/>
              </a:rPr>
              <a:t>characteristics:</a:t>
            </a:r>
            <a:r>
              <a:rPr sz="1200" spc="27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They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5" dirty="0">
                <a:latin typeface="Tahoma"/>
                <a:cs typeface="Tahoma"/>
              </a:rPr>
              <a:t>states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behaviors </a:t>
            </a:r>
            <a:r>
              <a:rPr sz="1200" spc="-45" dirty="0">
                <a:latin typeface="Tahoma"/>
                <a:cs typeface="Tahoma"/>
              </a:rPr>
              <a:t>(object </a:t>
            </a:r>
            <a:r>
              <a:rPr sz="1200" spc="-80" dirty="0">
                <a:latin typeface="Tahoma"/>
                <a:cs typeface="Tahoma"/>
              </a:rPr>
              <a:t>has </a:t>
            </a:r>
            <a:r>
              <a:rPr sz="1200" spc="-40" dirty="0">
                <a:latin typeface="Tahoma"/>
                <a:cs typeface="Tahoma"/>
              </a:rPr>
              <a:t>attributes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methods </a:t>
            </a:r>
            <a:r>
              <a:rPr sz="1200" spc="-50" dirty="0">
                <a:latin typeface="Tahoma"/>
                <a:cs typeface="Tahoma"/>
              </a:rPr>
              <a:t>attached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5" dirty="0">
                <a:latin typeface="Tahoma"/>
                <a:cs typeface="Tahoma"/>
              </a:rPr>
              <a:t>it) </a:t>
            </a:r>
            <a:r>
              <a:rPr sz="1200" spc="-5" dirty="0">
                <a:latin typeface="Tahoma"/>
                <a:cs typeface="Tahoma"/>
              </a:rPr>
              <a:t>At- 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tributes </a:t>
            </a:r>
            <a:r>
              <a:rPr sz="1200" spc="-75" dirty="0">
                <a:latin typeface="Tahoma"/>
                <a:cs typeface="Tahoma"/>
              </a:rPr>
              <a:t>represent </a:t>
            </a:r>
            <a:r>
              <a:rPr sz="1200" spc="-25" dirty="0">
                <a:latin typeface="Tahoma"/>
                <a:cs typeface="Tahoma"/>
              </a:rPr>
              <a:t>its </a:t>
            </a:r>
            <a:r>
              <a:rPr sz="1200" spc="-45" dirty="0">
                <a:latin typeface="Tahoma"/>
                <a:cs typeface="Tahoma"/>
              </a:rPr>
              <a:t>state,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methods </a:t>
            </a:r>
            <a:r>
              <a:rPr sz="1200" spc="-75" dirty="0">
                <a:latin typeface="Tahoma"/>
                <a:cs typeface="Tahoma"/>
              </a:rPr>
              <a:t>represent </a:t>
            </a:r>
            <a:r>
              <a:rPr sz="1200" spc="-25" dirty="0">
                <a:latin typeface="Tahoma"/>
                <a:cs typeface="Tahoma"/>
              </a:rPr>
              <a:t>its </a:t>
            </a:r>
            <a:r>
              <a:rPr sz="1200" spc="-60" dirty="0">
                <a:latin typeface="Tahoma"/>
                <a:cs typeface="Tahoma"/>
              </a:rPr>
              <a:t>behavior. </a:t>
            </a:r>
            <a:r>
              <a:rPr sz="1200" spc="-45" dirty="0">
                <a:latin typeface="Tahoma"/>
                <a:cs typeface="Tahoma"/>
              </a:rPr>
              <a:t>Using 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meth</a:t>
            </a:r>
            <a:r>
              <a:rPr sz="1200" spc="-30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ds,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m</a:t>
            </a:r>
            <a:r>
              <a:rPr sz="1200" spc="-30" dirty="0">
                <a:latin typeface="Tahoma"/>
                <a:cs typeface="Tahoma"/>
              </a:rPr>
              <a:t>o</a:t>
            </a:r>
            <a:r>
              <a:rPr sz="1200" spc="-40" dirty="0">
                <a:latin typeface="Tahoma"/>
                <a:cs typeface="Tahoma"/>
              </a:rPr>
              <a:t>dify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state.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63258" y="534270"/>
            <a:ext cx="4276725" cy="2536190"/>
            <a:chOff x="163258" y="534270"/>
            <a:chExt cx="4276725" cy="2536190"/>
          </a:xfrm>
        </p:grpSpPr>
        <p:sp>
          <p:nvSpPr>
            <p:cNvPr id="26" name="object 26"/>
            <p:cNvSpPr/>
            <p:nvPr/>
          </p:nvSpPr>
          <p:spPr>
            <a:xfrm>
              <a:off x="163258" y="534270"/>
              <a:ext cx="4276725" cy="2536190"/>
            </a:xfrm>
            <a:custGeom>
              <a:avLst/>
              <a:gdLst/>
              <a:ahLst/>
              <a:cxnLst/>
              <a:rect l="l" t="t" r="r" b="b"/>
              <a:pathLst>
                <a:path w="4276725" h="2536190">
                  <a:moveTo>
                    <a:pt x="0" y="0"/>
                  </a:moveTo>
                  <a:lnTo>
                    <a:pt x="4276725" y="0"/>
                  </a:lnTo>
                  <a:lnTo>
                    <a:pt x="4276725" y="2536031"/>
                  </a:lnTo>
                  <a:lnTo>
                    <a:pt x="0" y="25360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3258" y="534276"/>
              <a:ext cx="4276725" cy="2536190"/>
            </a:xfrm>
            <a:custGeom>
              <a:avLst/>
              <a:gdLst/>
              <a:ahLst/>
              <a:cxnLst/>
              <a:rect l="l" t="t" r="r" b="b"/>
              <a:pathLst>
                <a:path w="4276725" h="2536190">
                  <a:moveTo>
                    <a:pt x="4762" y="0"/>
                  </a:moveTo>
                  <a:lnTo>
                    <a:pt x="0" y="0"/>
                  </a:lnTo>
                  <a:lnTo>
                    <a:pt x="0" y="2536037"/>
                  </a:lnTo>
                  <a:lnTo>
                    <a:pt x="4762" y="2536037"/>
                  </a:lnTo>
                  <a:lnTo>
                    <a:pt x="4762" y="0"/>
                  </a:lnTo>
                  <a:close/>
                </a:path>
                <a:path w="4276725" h="2536190">
                  <a:moveTo>
                    <a:pt x="4276725" y="0"/>
                  </a:moveTo>
                  <a:lnTo>
                    <a:pt x="4271962" y="0"/>
                  </a:lnTo>
                  <a:lnTo>
                    <a:pt x="4271962" y="2536037"/>
                  </a:lnTo>
                  <a:lnTo>
                    <a:pt x="4276725" y="2536037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96779" y="568480"/>
            <a:ext cx="3345815" cy="25027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Inserting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 in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begging</a:t>
            </a:r>
            <a:endParaRPr sz="700" dirty="0">
              <a:latin typeface="Consolas"/>
              <a:cs typeface="Consolas"/>
            </a:endParaRPr>
          </a:p>
          <a:p>
            <a:pPr marL="216535" marR="184340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AtBegining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15" dirty="0">
                <a:latin typeface="Consolas"/>
                <a:cs typeface="Consolas"/>
              </a:rPr>
              <a:t>newdata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NewNode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Node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newdata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Up the new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nodes next val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to existing node</a:t>
            </a:r>
            <a:endParaRPr sz="700" dirty="0">
              <a:latin typeface="Consolas"/>
              <a:cs typeface="Consolas"/>
            </a:endParaRPr>
          </a:p>
          <a:p>
            <a:pPr marL="216535" marR="1588135">
              <a:lnSpc>
                <a:spcPct val="108800"/>
              </a:lnSpc>
            </a:pPr>
            <a:r>
              <a:rPr sz="700" spc="15" dirty="0">
                <a:latin typeface="Consolas"/>
                <a:cs typeface="Consolas"/>
              </a:rPr>
              <a:t>NewNode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spc="-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NewNode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Inserting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endParaRPr sz="700" dirty="0">
              <a:latin typeface="Consolas"/>
              <a:cs typeface="Consolas"/>
            </a:endParaRPr>
          </a:p>
          <a:p>
            <a:pPr marL="216535" marR="1945639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700" spc="15" dirty="0">
                <a:latin typeface="Consolas"/>
                <a:cs typeface="Consolas"/>
              </a:rPr>
              <a:t>AtEnd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700" spc="15" dirty="0">
                <a:latin typeface="Consolas"/>
                <a:cs typeface="Consolas"/>
              </a:rPr>
              <a:t>newdata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NewNode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Node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newdata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 if the linked list is empty then make the new node as head.</a:t>
            </a:r>
            <a:endParaRPr sz="700" dirty="0">
              <a:latin typeface="Consolas"/>
              <a:cs typeface="Consolas"/>
            </a:endParaRPr>
          </a:p>
          <a:p>
            <a:pPr marL="421005" marR="179260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NewNode </a:t>
            </a:r>
            <a:r>
              <a:rPr sz="700" spc="-37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 dirty="0">
              <a:latin typeface="Consolas"/>
              <a:cs typeface="Consolas"/>
            </a:endParaRPr>
          </a:p>
          <a:p>
            <a:pPr marL="216535" marR="1945639">
              <a:lnSpc>
                <a:spcPct val="1088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Move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 </a:t>
            </a:r>
            <a:r>
              <a:rPr sz="700" i="1" spc="-37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laste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laste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laste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laste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#Modify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of 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laste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latin typeface="Consolas"/>
                <a:cs typeface="Consolas"/>
              </a:rPr>
              <a:t>NewNode</a:t>
            </a:r>
            <a:endParaRPr sz="700" dirty="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4184"/>
            <a:ext cx="203200" cy="48260"/>
            <a:chOff x="3517976" y="3254184"/>
            <a:chExt cx="203200" cy="48260"/>
          </a:xfrm>
        </p:grpSpPr>
        <p:sp>
          <p:nvSpPr>
            <p:cNvPr id="11" name="object 11"/>
            <p:cNvSpPr/>
            <p:nvPr/>
          </p:nvSpPr>
          <p:spPr>
            <a:xfrm>
              <a:off x="3606877" y="326399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175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732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4184"/>
            <a:ext cx="203200" cy="48260"/>
            <a:chOff x="3793439" y="3254184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82340" y="326399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175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82340" y="32732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597103" y="394728"/>
            <a:ext cx="3421379" cy="2868930"/>
            <a:chOff x="597103" y="394728"/>
            <a:chExt cx="3421379" cy="2868930"/>
          </a:xfrm>
        </p:grpSpPr>
        <p:sp>
          <p:nvSpPr>
            <p:cNvPr id="27" name="object 27"/>
            <p:cNvSpPr/>
            <p:nvPr/>
          </p:nvSpPr>
          <p:spPr>
            <a:xfrm>
              <a:off x="597103" y="394728"/>
              <a:ext cx="3421379" cy="2868930"/>
            </a:xfrm>
            <a:custGeom>
              <a:avLst/>
              <a:gdLst/>
              <a:ahLst/>
              <a:cxnLst/>
              <a:rect l="l" t="t" r="r" b="b"/>
              <a:pathLst>
                <a:path w="3421379" h="2868929">
                  <a:moveTo>
                    <a:pt x="0" y="0"/>
                  </a:moveTo>
                  <a:lnTo>
                    <a:pt x="3421380" y="0"/>
                  </a:lnTo>
                  <a:lnTo>
                    <a:pt x="3421380" y="2868930"/>
                  </a:lnTo>
                  <a:lnTo>
                    <a:pt x="0" y="2868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7103" y="394728"/>
              <a:ext cx="3421379" cy="2869565"/>
            </a:xfrm>
            <a:custGeom>
              <a:avLst/>
              <a:gdLst/>
              <a:ahLst/>
              <a:cxnLst/>
              <a:rect l="l" t="t" r="r" b="b"/>
              <a:pathLst>
                <a:path w="3421379" h="2869565">
                  <a:moveTo>
                    <a:pt x="3810" y="0"/>
                  </a:moveTo>
                  <a:lnTo>
                    <a:pt x="0" y="0"/>
                  </a:lnTo>
                  <a:lnTo>
                    <a:pt x="0" y="2868942"/>
                  </a:lnTo>
                  <a:lnTo>
                    <a:pt x="3810" y="2868942"/>
                  </a:lnTo>
                  <a:lnTo>
                    <a:pt x="3810" y="0"/>
                  </a:lnTo>
                  <a:close/>
                </a:path>
                <a:path w="3421379" h="2869565">
                  <a:moveTo>
                    <a:pt x="3421380" y="0"/>
                  </a:moveTo>
                  <a:lnTo>
                    <a:pt x="3417570" y="0"/>
                  </a:lnTo>
                  <a:lnTo>
                    <a:pt x="3417570" y="2868942"/>
                  </a:lnTo>
                  <a:lnTo>
                    <a:pt x="3421380" y="2868942"/>
                  </a:lnTo>
                  <a:lnTo>
                    <a:pt x="342138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81380" y="418128"/>
            <a:ext cx="2886075" cy="280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Inserting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550" b="1" spc="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insert_at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verifies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not</a:t>
            </a:r>
            <a:endParaRPr sz="550">
              <a:latin typeface="Consolas"/>
              <a:cs typeface="Consolas"/>
            </a:endParaRPr>
          </a:p>
          <a:p>
            <a:pPr marL="339090" marR="1271270" indent="-163830">
              <a:lnSpc>
                <a:spcPct val="110800"/>
              </a:lnSpc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20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&lt; 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or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spc="20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&gt; 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get_len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550" spc="-28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print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solidFill>
                  <a:srgbClr val="BA2121"/>
                </a:solidFill>
                <a:latin typeface="Consolas"/>
                <a:cs typeface="Consolas"/>
              </a:rPr>
              <a:t>"Invalid  Position"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168275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(index)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zero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 </a:t>
            </a:r>
            <a:r>
              <a:rPr sz="550" i="1" spc="-29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as adding it at the beginning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39090">
              <a:lnSpc>
                <a:spcPct val="100000"/>
              </a:lnSpc>
              <a:spcBef>
                <a:spcPts val="75"/>
              </a:spcBef>
            </a:pP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AtBegining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339090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45720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position(index)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length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linked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list </a:t>
            </a:r>
            <a:r>
              <a:rPr sz="550" i="1" spc="-28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then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 node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same as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endParaRPr sz="550">
              <a:latin typeface="Consolas"/>
              <a:cs typeface="Consolas"/>
            </a:endParaRPr>
          </a:p>
          <a:p>
            <a:pPr marL="339090" marR="1680210" indent="-163830">
              <a:lnSpc>
                <a:spcPct val="110800"/>
              </a:lnSpc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elif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get_len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550" spc="-29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AtEnd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75895" marR="168275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otherwise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index,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less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position, </a:t>
            </a:r>
            <a:r>
              <a:rPr sz="550" i="1" spc="-28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make it as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39090" marR="1720850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count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latin typeface="Consolas"/>
                <a:cs typeface="Consolas"/>
              </a:rPr>
              <a:t>self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headval  </a:t>
            </a:r>
            <a:r>
              <a:rPr sz="5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5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count</a:t>
            </a:r>
            <a:r>
              <a:rPr sz="550" spc="5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&lt;</a:t>
            </a:r>
            <a:r>
              <a:rPr sz="5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pos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-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502920" marR="1435100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count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550" spc="15" dirty="0">
                <a:solidFill>
                  <a:srgbClr val="008700"/>
                </a:solidFill>
                <a:latin typeface="Consolas"/>
                <a:cs typeface="Consolas"/>
              </a:rPr>
              <a:t>1 </a:t>
            </a:r>
            <a:r>
              <a:rPr sz="550" spc="20" dirty="0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0"/>
              </a:spcBef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create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550">
              <a:latin typeface="Consolas"/>
              <a:cs typeface="Consolas"/>
            </a:endParaRPr>
          </a:p>
          <a:p>
            <a:pPr marL="175895">
              <a:lnSpc>
                <a:spcPct val="100000"/>
              </a:lnSpc>
              <a:spcBef>
                <a:spcPts val="75"/>
              </a:spcBef>
            </a:pPr>
            <a:r>
              <a:rPr sz="550" spc="15" dirty="0">
                <a:latin typeface="Consolas"/>
                <a:cs typeface="Consolas"/>
              </a:rPr>
              <a:t>NewNode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Node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spc="15" dirty="0">
                <a:latin typeface="Consolas"/>
                <a:cs typeface="Consolas"/>
              </a:rPr>
              <a:t>newdata</a:t>
            </a:r>
            <a:r>
              <a:rPr sz="5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175895" marR="5080">
              <a:lnSpc>
                <a:spcPct val="110800"/>
              </a:lnSpc>
            </a:pP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make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55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(pointer) </a:t>
            </a:r>
            <a:r>
              <a:rPr sz="550" i="1" spc="-29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# and current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next value</a:t>
            </a:r>
            <a:r>
              <a:rPr sz="5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spc="15" dirty="0">
                <a:solidFill>
                  <a:srgbClr val="3F7E7E"/>
                </a:solidFill>
                <a:latin typeface="Consolas"/>
                <a:cs typeface="Consolas"/>
              </a:rPr>
              <a:t>to the new node</a:t>
            </a:r>
            <a:endParaRPr sz="550">
              <a:latin typeface="Consolas"/>
              <a:cs typeface="Consolas"/>
            </a:endParaRPr>
          </a:p>
          <a:p>
            <a:pPr marL="175895" marR="1353185">
              <a:lnSpc>
                <a:spcPct val="110800"/>
              </a:lnSpc>
            </a:pPr>
            <a:r>
              <a:rPr sz="550" spc="15" dirty="0">
                <a:latin typeface="Consolas"/>
                <a:cs typeface="Consolas"/>
              </a:rPr>
              <a:t>NewNode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</a:t>
            </a:r>
            <a:r>
              <a:rPr sz="550" spc="35" dirty="0">
                <a:latin typeface="Consolas"/>
                <a:cs typeface="Consolas"/>
              </a:rPr>
              <a:t>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 </a:t>
            </a:r>
            <a:r>
              <a:rPr sz="550" spc="-290" dirty="0">
                <a:latin typeface="Consolas"/>
                <a:cs typeface="Consolas"/>
              </a:rPr>
              <a:t> </a:t>
            </a:r>
            <a:r>
              <a:rPr sz="550" spc="15" dirty="0">
                <a:latin typeface="Consolas"/>
                <a:cs typeface="Consolas"/>
              </a:rPr>
              <a:t>current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spc="15" dirty="0">
                <a:latin typeface="Consolas"/>
                <a:cs typeface="Consolas"/>
              </a:rPr>
              <a:t>nextval </a:t>
            </a:r>
            <a:r>
              <a:rPr sz="5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spc="15" dirty="0">
                <a:latin typeface="Consolas"/>
                <a:cs typeface="Consolas"/>
              </a:rPr>
              <a:t>NewNode</a:t>
            </a:r>
            <a:endParaRPr sz="55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1" name="object 3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145090" y="3273628"/>
            <a:ext cx="50800" cy="29209"/>
            <a:chOff x="4145090" y="3273628"/>
            <a:chExt cx="50800" cy="29209"/>
          </a:xfrm>
        </p:grpSpPr>
        <p:sp>
          <p:nvSpPr>
            <p:cNvPr id="19" name="object 19"/>
            <p:cNvSpPr/>
            <p:nvPr/>
          </p:nvSpPr>
          <p:spPr>
            <a:xfrm>
              <a:off x="4157790" y="32753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402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4509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166839" y="394696"/>
            <a:ext cx="4276725" cy="2879090"/>
            <a:chOff x="166839" y="394696"/>
            <a:chExt cx="4276725" cy="2879090"/>
          </a:xfrm>
        </p:grpSpPr>
        <p:sp>
          <p:nvSpPr>
            <p:cNvPr id="28" name="object 28"/>
            <p:cNvSpPr/>
            <p:nvPr/>
          </p:nvSpPr>
          <p:spPr>
            <a:xfrm>
              <a:off x="166839" y="394696"/>
              <a:ext cx="4276725" cy="2879090"/>
            </a:xfrm>
            <a:custGeom>
              <a:avLst/>
              <a:gdLst/>
              <a:ahLst/>
              <a:cxnLst/>
              <a:rect l="l" t="t" r="r" b="b"/>
              <a:pathLst>
                <a:path w="4276725" h="2879090">
                  <a:moveTo>
                    <a:pt x="0" y="0"/>
                  </a:moveTo>
                  <a:lnTo>
                    <a:pt x="4276725" y="0"/>
                  </a:lnTo>
                  <a:lnTo>
                    <a:pt x="4276725" y="2878931"/>
                  </a:lnTo>
                  <a:lnTo>
                    <a:pt x="0" y="28789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6839" y="394703"/>
              <a:ext cx="4276725" cy="2879090"/>
            </a:xfrm>
            <a:custGeom>
              <a:avLst/>
              <a:gdLst/>
              <a:ahLst/>
              <a:cxnLst/>
              <a:rect l="l" t="t" r="r" b="b"/>
              <a:pathLst>
                <a:path w="4276725" h="2879090">
                  <a:moveTo>
                    <a:pt x="4762" y="0"/>
                  </a:moveTo>
                  <a:lnTo>
                    <a:pt x="0" y="0"/>
                  </a:lnTo>
                  <a:lnTo>
                    <a:pt x="0" y="2878937"/>
                  </a:lnTo>
                  <a:lnTo>
                    <a:pt x="4762" y="2878937"/>
                  </a:lnTo>
                  <a:lnTo>
                    <a:pt x="4762" y="0"/>
                  </a:lnTo>
                  <a:close/>
                </a:path>
                <a:path w="4276725" h="2879090">
                  <a:moveTo>
                    <a:pt x="4276725" y="0"/>
                  </a:moveTo>
                  <a:lnTo>
                    <a:pt x="4271962" y="0"/>
                  </a:lnTo>
                  <a:lnTo>
                    <a:pt x="4271962" y="2878937"/>
                  </a:lnTo>
                  <a:lnTo>
                    <a:pt x="4276725" y="2878937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0361" y="411048"/>
            <a:ext cx="3345815" cy="280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Deleting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 datavalue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from 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linked list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delete_key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-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key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Check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0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'Deletion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Error: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The list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empty.'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16535" marR="5080">
              <a:lnSpc>
                <a:spcPct val="1088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 If the key or data value is in head i.e, in first node then </a:t>
            </a:r>
            <a:r>
              <a:rPr sz="700" i="1" spc="-37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change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next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value 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== </a:t>
            </a:r>
            <a:r>
              <a:rPr sz="700" spc="15" dirty="0">
                <a:latin typeface="Consolas"/>
                <a:cs typeface="Consolas"/>
              </a:rPr>
              <a:t>key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Find position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of first occurrence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of 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key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then change previous next to the currrent next value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key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62547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700">
              <a:latin typeface="Consolas"/>
              <a:cs typeface="Consolas"/>
            </a:endParaRPr>
          </a:p>
          <a:p>
            <a:pPr marL="421005" marR="1639570">
              <a:lnSpc>
                <a:spcPct val="108800"/>
              </a:lnSpc>
            </a:pPr>
            <a:r>
              <a:rPr sz="700" spc="15" dirty="0">
                <a:latin typeface="Consolas"/>
                <a:cs typeface="Consolas"/>
              </a:rPr>
              <a:t>previous</a:t>
            </a:r>
            <a:r>
              <a:rPr sz="700" spc="4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4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 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key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was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not</a:t>
            </a:r>
            <a:r>
              <a:rPr sz="7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found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spc="-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'Deletion</a:t>
            </a:r>
            <a:r>
              <a:rPr sz="70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Error: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Key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found.'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previous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current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2" name="object 3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170408" y="483133"/>
            <a:ext cx="4276725" cy="2657475"/>
            <a:chOff x="170408" y="483133"/>
            <a:chExt cx="4276725" cy="2657475"/>
          </a:xfrm>
        </p:grpSpPr>
        <p:sp>
          <p:nvSpPr>
            <p:cNvPr id="26" name="object 26"/>
            <p:cNvSpPr/>
            <p:nvPr/>
          </p:nvSpPr>
          <p:spPr>
            <a:xfrm>
              <a:off x="170408" y="483133"/>
              <a:ext cx="4276725" cy="2657475"/>
            </a:xfrm>
            <a:custGeom>
              <a:avLst/>
              <a:gdLst/>
              <a:ahLst/>
              <a:cxnLst/>
              <a:rect l="l" t="t" r="r" b="b"/>
              <a:pathLst>
                <a:path w="4276725" h="2657475">
                  <a:moveTo>
                    <a:pt x="0" y="0"/>
                  </a:moveTo>
                  <a:lnTo>
                    <a:pt x="4276725" y="0"/>
                  </a:lnTo>
                  <a:lnTo>
                    <a:pt x="4276725" y="2657475"/>
                  </a:lnTo>
                  <a:lnTo>
                    <a:pt x="0" y="2657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408" y="483146"/>
              <a:ext cx="4276725" cy="2657475"/>
            </a:xfrm>
            <a:custGeom>
              <a:avLst/>
              <a:gdLst/>
              <a:ahLst/>
              <a:cxnLst/>
              <a:rect l="l" t="t" r="r" b="b"/>
              <a:pathLst>
                <a:path w="4276725" h="2657475">
                  <a:moveTo>
                    <a:pt x="4762" y="0"/>
                  </a:moveTo>
                  <a:lnTo>
                    <a:pt x="0" y="0"/>
                  </a:lnTo>
                  <a:lnTo>
                    <a:pt x="0" y="2657475"/>
                  </a:lnTo>
                  <a:lnTo>
                    <a:pt x="4762" y="2657475"/>
                  </a:lnTo>
                  <a:lnTo>
                    <a:pt x="4762" y="0"/>
                  </a:lnTo>
                  <a:close/>
                </a:path>
                <a:path w="4276725" h="2657475">
                  <a:moveTo>
                    <a:pt x="4276725" y="0"/>
                  </a:moveTo>
                  <a:lnTo>
                    <a:pt x="4271962" y="0"/>
                  </a:lnTo>
                  <a:lnTo>
                    <a:pt x="4271962" y="2657475"/>
                  </a:lnTo>
                  <a:lnTo>
                    <a:pt x="4276725" y="2657475"/>
                  </a:lnTo>
                  <a:lnTo>
                    <a:pt x="427672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3929" y="526273"/>
            <a:ext cx="3958590" cy="2574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Print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linked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-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first method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listprint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421005" marR="204787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"Linked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endParaRPr sz="700">
              <a:latin typeface="Consolas"/>
              <a:cs typeface="Consolas"/>
            </a:endParaRPr>
          </a:p>
          <a:p>
            <a:pPr marL="421005" marR="2150110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700" spc="15" dirty="0">
                <a:latin typeface="Consolas"/>
                <a:cs typeface="Consolas"/>
              </a:rPr>
              <a:t>printval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 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Print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 linked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 -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alternative method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printlist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700">
              <a:latin typeface="Consolas"/>
              <a:cs typeface="Consolas"/>
            </a:endParaRPr>
          </a:p>
          <a:p>
            <a:pPr marL="421005" marR="204787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"Linked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spc="-1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nsolas"/>
                <a:cs typeface="Consolas"/>
              </a:rPr>
              <a:t>llstr</a:t>
            </a:r>
            <a:r>
              <a:rPr sz="700" spc="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''</a:t>
            </a:r>
            <a:r>
              <a:rPr sz="70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Creation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of an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r>
              <a:rPr sz="7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spc="-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>
              <a:latin typeface="Consolas"/>
              <a:cs typeface="Consolas"/>
            </a:endParaRPr>
          </a:p>
          <a:p>
            <a:pPr marL="421005" marR="5080">
              <a:lnSpc>
                <a:spcPct val="1088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appending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storing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all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values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into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above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r>
              <a:rPr sz="700" i="1" spc="3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list </a:t>
            </a:r>
            <a:r>
              <a:rPr sz="7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llstr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+= </a:t>
            </a:r>
            <a:r>
              <a:rPr sz="700" spc="15" dirty="0">
                <a:latin typeface="Consolas"/>
                <a:cs typeface="Consolas"/>
              </a:rPr>
              <a:t>str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+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'</a:t>
            </a:r>
            <a:r>
              <a:rPr sz="7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--&gt;'</a:t>
            </a:r>
            <a:r>
              <a:rPr sz="7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700" b="1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spc="2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700" b="1" spc="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str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spc="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700" spc="15" dirty="0">
                <a:latin typeface="Consolas"/>
                <a:cs typeface="Consolas"/>
              </a:rPr>
              <a:t>itr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llstr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2598420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3475" y="3285934"/>
              <a:ext cx="37465" cy="12700"/>
            </a:xfrm>
            <a:custGeom>
              <a:avLst/>
              <a:gdLst/>
              <a:ahLst/>
              <a:cxnLst/>
              <a:rect l="l" t="t" r="r" b="b"/>
              <a:pathLst>
                <a:path w="37464" h="12700">
                  <a:moveTo>
                    <a:pt x="0" y="0"/>
                  </a:moveTo>
                  <a:lnTo>
                    <a:pt x="24264" y="0"/>
                  </a:lnTo>
                </a:path>
                <a:path w="37464" h="12700">
                  <a:moveTo>
                    <a:pt x="0" y="12699"/>
                  </a:moveTo>
                  <a:lnTo>
                    <a:pt x="36965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018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1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Creation,</a:t>
            </a:r>
            <a:r>
              <a:rPr spc="10" dirty="0"/>
              <a:t> </a:t>
            </a:r>
            <a:r>
              <a:rPr spc="-100" dirty="0"/>
              <a:t>Insertion,</a:t>
            </a:r>
            <a:r>
              <a:rPr spc="20" dirty="0"/>
              <a:t> </a:t>
            </a:r>
            <a:r>
              <a:rPr spc="-75" dirty="0"/>
              <a:t>Deletion,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724509" y="394715"/>
            <a:ext cx="3159125" cy="2996565"/>
            <a:chOff x="724509" y="394715"/>
            <a:chExt cx="3159125" cy="2996565"/>
          </a:xfrm>
        </p:grpSpPr>
        <p:sp>
          <p:nvSpPr>
            <p:cNvPr id="26" name="object 26"/>
            <p:cNvSpPr/>
            <p:nvPr/>
          </p:nvSpPr>
          <p:spPr>
            <a:xfrm>
              <a:off x="724509" y="394715"/>
              <a:ext cx="3159125" cy="2996565"/>
            </a:xfrm>
            <a:custGeom>
              <a:avLst/>
              <a:gdLst/>
              <a:ahLst/>
              <a:cxnLst/>
              <a:rect l="l" t="t" r="r" b="b"/>
              <a:pathLst>
                <a:path w="3159125" h="2996565">
                  <a:moveTo>
                    <a:pt x="3158960" y="0"/>
                  </a:moveTo>
                  <a:lnTo>
                    <a:pt x="0" y="0"/>
                  </a:lnTo>
                  <a:lnTo>
                    <a:pt x="0" y="2948203"/>
                  </a:lnTo>
                  <a:lnTo>
                    <a:pt x="0" y="2996565"/>
                  </a:lnTo>
                  <a:lnTo>
                    <a:pt x="811466" y="2996565"/>
                  </a:lnTo>
                  <a:lnTo>
                    <a:pt x="811466" y="2948203"/>
                  </a:lnTo>
                  <a:lnTo>
                    <a:pt x="3158960" y="2948203"/>
                  </a:lnTo>
                  <a:lnTo>
                    <a:pt x="3158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6727" y="394715"/>
              <a:ext cx="3136265" cy="1755139"/>
            </a:xfrm>
            <a:custGeom>
              <a:avLst/>
              <a:gdLst/>
              <a:ahLst/>
              <a:cxnLst/>
              <a:rect l="l" t="t" r="r" b="b"/>
              <a:pathLst>
                <a:path w="3136265" h="1755139">
                  <a:moveTo>
                    <a:pt x="3136265" y="0"/>
                  </a:moveTo>
                  <a:lnTo>
                    <a:pt x="3132772" y="0"/>
                  </a:lnTo>
                  <a:lnTo>
                    <a:pt x="3132772" y="1751406"/>
                  </a:lnTo>
                  <a:lnTo>
                    <a:pt x="3492" y="1751406"/>
                  </a:lnTo>
                  <a:lnTo>
                    <a:pt x="3492" y="0"/>
                  </a:lnTo>
                  <a:lnTo>
                    <a:pt x="0" y="0"/>
                  </a:lnTo>
                  <a:lnTo>
                    <a:pt x="0" y="1754898"/>
                  </a:lnTo>
                  <a:lnTo>
                    <a:pt x="3492" y="1754898"/>
                  </a:lnTo>
                  <a:lnTo>
                    <a:pt x="3136265" y="1754898"/>
                  </a:lnTo>
                  <a:lnTo>
                    <a:pt x="3136265" y="1751406"/>
                  </a:lnTo>
                  <a:lnTo>
                    <a:pt x="3136265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50227" y="400700"/>
            <a:ext cx="1790700" cy="2947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35"/>
              </a:spcBef>
            </a:pP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#Drive</a:t>
            </a:r>
            <a:r>
              <a:rPr sz="5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Code</a:t>
            </a:r>
            <a:endParaRPr sz="500">
              <a:latin typeface="Consolas"/>
              <a:cs typeface="Consolas"/>
            </a:endParaRPr>
          </a:p>
          <a:p>
            <a:pPr marL="17145" marR="101600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list 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00" spc="15" dirty="0">
                <a:latin typeface="Consolas"/>
                <a:cs typeface="Consolas"/>
              </a:rPr>
              <a:t>SLinkedList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listprint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>
              <a:latin typeface="Consolas"/>
              <a:cs typeface="Consolas"/>
            </a:endParaRPr>
          </a:p>
          <a:p>
            <a:pPr marL="17145" marR="941069">
              <a:lnSpc>
                <a:spcPct val="111700"/>
              </a:lnSpc>
            </a:pP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# creating first node </a:t>
            </a:r>
            <a:r>
              <a:rPr sz="5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AtBegining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"Sun"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AtEnd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"MON"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AtEnd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"TUE"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listprint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>
              <a:latin typeface="Consolas"/>
              <a:cs typeface="Consolas"/>
            </a:endParaRPr>
          </a:p>
          <a:p>
            <a:pPr marL="17145" marR="508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"length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of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:"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get_len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'\n'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>
              <a:latin typeface="Consolas"/>
              <a:cs typeface="Consolas"/>
            </a:endParaRPr>
          </a:p>
          <a:p>
            <a:pPr marL="17145">
              <a:lnSpc>
                <a:spcPct val="100000"/>
              </a:lnSpc>
              <a:spcBef>
                <a:spcPts val="70"/>
              </a:spcBef>
            </a:pP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Inserting</a:t>
            </a:r>
            <a:r>
              <a:rPr sz="5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5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node 2</a:t>
            </a:r>
            <a:endParaRPr sz="500">
              <a:latin typeface="Consolas"/>
              <a:cs typeface="Consolas"/>
            </a:endParaRPr>
          </a:p>
          <a:p>
            <a:pPr marL="17145">
              <a:lnSpc>
                <a:spcPct val="100000"/>
              </a:lnSpc>
              <a:spcBef>
                <a:spcPts val="70"/>
              </a:spcBef>
            </a:pP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insert_at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008700"/>
                </a:solidFill>
                <a:latin typeface="Consolas"/>
                <a:cs typeface="Consolas"/>
              </a:rPr>
              <a:t>2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'fri'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>
              <a:latin typeface="Consolas"/>
              <a:cs typeface="Consolas"/>
            </a:endParaRPr>
          </a:p>
          <a:p>
            <a:pPr marL="17145" marR="454025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"The</a:t>
            </a:r>
            <a:r>
              <a:rPr sz="5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500" spc="3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after</a:t>
            </a:r>
            <a:r>
              <a:rPr sz="5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insertion</a:t>
            </a:r>
            <a:r>
              <a:rPr sz="500" spc="3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:"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printlist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>
              <a:latin typeface="Consolas"/>
              <a:cs typeface="Consolas"/>
            </a:endParaRPr>
          </a:p>
          <a:p>
            <a:pPr marL="17145" marR="508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"length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of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500" spc="3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:"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get_len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'\n'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>
              <a:latin typeface="Consolas"/>
              <a:cs typeface="Consolas"/>
            </a:endParaRPr>
          </a:p>
          <a:p>
            <a:pPr marL="17145">
              <a:lnSpc>
                <a:spcPct val="100000"/>
              </a:lnSpc>
              <a:spcBef>
                <a:spcPts val="70"/>
              </a:spcBef>
            </a:pPr>
            <a:r>
              <a:rPr sz="500" i="1" spc="15" dirty="0">
                <a:solidFill>
                  <a:srgbClr val="3F7E7E"/>
                </a:solidFill>
                <a:latin typeface="Consolas"/>
                <a:cs typeface="Consolas"/>
              </a:rPr>
              <a:t>#Deleting a data element</a:t>
            </a:r>
            <a:endParaRPr sz="500">
              <a:latin typeface="Consolas"/>
              <a:cs typeface="Consolas"/>
            </a:endParaRPr>
          </a:p>
          <a:p>
            <a:pPr marL="17145">
              <a:lnSpc>
                <a:spcPct val="100000"/>
              </a:lnSpc>
              <a:spcBef>
                <a:spcPts val="70"/>
              </a:spcBef>
            </a:pP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delete_key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'TUE'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00">
              <a:latin typeface="Consolas"/>
              <a:cs typeface="Consolas"/>
            </a:endParaRPr>
          </a:p>
          <a:p>
            <a:pPr marL="17145" marR="49149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print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"The</a:t>
            </a:r>
            <a:r>
              <a:rPr sz="5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5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after</a:t>
            </a:r>
            <a:r>
              <a:rPr sz="5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deletion</a:t>
            </a:r>
            <a:r>
              <a:rPr sz="500" spc="3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solidFill>
                  <a:srgbClr val="BA2121"/>
                </a:solidFill>
                <a:latin typeface="Consolas"/>
                <a:cs typeface="Consolas"/>
              </a:rPr>
              <a:t>:"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500" spc="-26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</a:t>
            </a:r>
            <a:r>
              <a:rPr sz="5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00" spc="15" dirty="0">
                <a:latin typeface="Consolas"/>
                <a:cs typeface="Consolas"/>
              </a:rPr>
              <a:t>printlist</a:t>
            </a:r>
            <a:r>
              <a:rPr sz="5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500">
              <a:latin typeface="Consolas"/>
              <a:cs typeface="Consolas"/>
            </a:endParaRPr>
          </a:p>
          <a:p>
            <a:pPr marL="12700" marR="1020444">
              <a:lnSpc>
                <a:spcPct val="111700"/>
              </a:lnSpc>
              <a:spcBef>
                <a:spcPts val="245"/>
              </a:spcBef>
            </a:pPr>
            <a:r>
              <a:rPr sz="500" spc="15" dirty="0">
                <a:latin typeface="Consolas"/>
                <a:cs typeface="Consolas"/>
              </a:rPr>
              <a:t>Linked list is empty </a:t>
            </a:r>
            <a:r>
              <a:rPr sz="500" spc="-26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Sun</a:t>
            </a:r>
            <a:endParaRPr sz="500">
              <a:latin typeface="Consolas"/>
              <a:cs typeface="Consolas"/>
            </a:endParaRPr>
          </a:p>
          <a:p>
            <a:pPr marL="12700" marR="165735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MON  TUE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15" dirty="0">
                <a:latin typeface="Consolas"/>
                <a:cs typeface="Consolas"/>
              </a:rPr>
              <a:t>length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of the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 is :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3</a:t>
            </a:r>
            <a:endParaRPr sz="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00">
              <a:latin typeface="Consolas"/>
              <a:cs typeface="Consolas"/>
            </a:endParaRPr>
          </a:p>
          <a:p>
            <a:pPr marL="12700" marR="796290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The list after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insertion : </a:t>
            </a:r>
            <a:r>
              <a:rPr sz="500" spc="-26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Sun --&gt;MON --&gt;fri --&gt;TUE</a:t>
            </a:r>
            <a:endParaRPr sz="5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500" spc="15" dirty="0">
                <a:latin typeface="Consolas"/>
                <a:cs typeface="Consolas"/>
              </a:rPr>
              <a:t>length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of the</a:t>
            </a:r>
            <a:r>
              <a:rPr sz="500" spc="2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list is :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4</a:t>
            </a:r>
            <a:endParaRPr sz="5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5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00">
              <a:latin typeface="Consolas"/>
              <a:cs typeface="Consolas"/>
            </a:endParaRPr>
          </a:p>
          <a:p>
            <a:pPr marL="12700" marR="833755">
              <a:lnSpc>
                <a:spcPct val="111700"/>
              </a:lnSpc>
            </a:pPr>
            <a:r>
              <a:rPr sz="500" spc="15" dirty="0">
                <a:latin typeface="Consolas"/>
                <a:cs typeface="Consolas"/>
              </a:rPr>
              <a:t>The list after deletion : </a:t>
            </a:r>
            <a:r>
              <a:rPr sz="500" spc="-26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Sun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--&gt;MON</a:t>
            </a:r>
            <a:r>
              <a:rPr sz="500" spc="10" dirty="0">
                <a:latin typeface="Consolas"/>
                <a:cs typeface="Consolas"/>
              </a:rPr>
              <a:t> </a:t>
            </a:r>
            <a:r>
              <a:rPr sz="500" spc="15" dirty="0">
                <a:latin typeface="Consolas"/>
                <a:cs typeface="Consolas"/>
              </a:rPr>
              <a:t>--&gt;fri</a:t>
            </a:r>
            <a:endParaRPr sz="50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7131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Exercise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797341"/>
            <a:ext cx="42449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above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List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Program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following</a:t>
            </a:r>
            <a:r>
              <a:rPr sz="1200" spc="1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methods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execute.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260309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25432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98" y="1202230"/>
            <a:ext cx="4038600" cy="1567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447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Tahoma"/>
                <a:cs typeface="Tahoma"/>
              </a:rPr>
              <a:t>Insert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Search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occurrence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Now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insert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insert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50" dirty="0">
                <a:latin typeface="Tahoma"/>
                <a:cs typeface="Tahoma"/>
              </a:rPr>
              <a:t>Delete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index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05"/>
              </a:spcBef>
            </a:pPr>
            <a:r>
              <a:rPr sz="1200" spc="-75" dirty="0">
                <a:latin typeface="Tahoma"/>
                <a:cs typeface="Tahoma"/>
              </a:rPr>
              <a:t>Instead </a:t>
            </a:r>
            <a:r>
              <a:rPr sz="1200" spc="-50" dirty="0">
                <a:latin typeface="Tahoma"/>
                <a:cs typeface="Tahoma"/>
              </a:rPr>
              <a:t>of inserting </a:t>
            </a:r>
            <a:r>
              <a:rPr sz="1200" spc="-60" dirty="0">
                <a:latin typeface="Tahoma"/>
                <a:cs typeface="Tahoma"/>
              </a:rPr>
              <a:t>datavalues </a:t>
            </a:r>
            <a:r>
              <a:rPr sz="1200" spc="-85" dirty="0">
                <a:latin typeface="Tahoma"/>
                <a:cs typeface="Tahoma"/>
              </a:rPr>
              <a:t>one by one </a:t>
            </a:r>
            <a:r>
              <a:rPr sz="1200" spc="-60" dirty="0">
                <a:latin typeface="Tahoma"/>
                <a:cs typeface="Tahoma"/>
              </a:rPr>
              <a:t>(by </a:t>
            </a:r>
            <a:r>
              <a:rPr sz="1200" spc="-50" dirty="0">
                <a:latin typeface="Tahoma"/>
                <a:cs typeface="Tahoma"/>
              </a:rPr>
              <a:t>creating </a:t>
            </a:r>
            <a:r>
              <a:rPr sz="1200" spc="-40" dirty="0">
                <a:latin typeface="Tahoma"/>
                <a:cs typeface="Tahoma"/>
              </a:rPr>
              <a:t>individual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nodes,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70" dirty="0">
                <a:latin typeface="Tahoma"/>
                <a:cs typeface="Tahoma"/>
              </a:rPr>
              <a:t>discussed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above </a:t>
            </a:r>
            <a:r>
              <a:rPr sz="1200" spc="-60" dirty="0">
                <a:latin typeface="Tahoma"/>
                <a:cs typeface="Tahoma"/>
              </a:rPr>
              <a:t>program) consider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convert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0" dirty="0">
                <a:latin typeface="Tahoma"/>
                <a:cs typeface="Tahoma"/>
              </a:rPr>
              <a:t>without </a:t>
            </a:r>
            <a:r>
              <a:rPr sz="1200" spc="-50" dirty="0">
                <a:latin typeface="Tahoma"/>
                <a:cs typeface="Tahoma"/>
              </a:rPr>
              <a:t>inserting </a:t>
            </a:r>
            <a:r>
              <a:rPr sz="1200" spc="-85" dirty="0">
                <a:latin typeface="Tahoma"/>
                <a:cs typeface="Tahoma"/>
              </a:rPr>
              <a:t>one by one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nodes.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848662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8426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70074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206408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536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Advantages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731596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33298" y="641119"/>
            <a:ext cx="4039870" cy="2301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latin typeface="Arial"/>
                <a:cs typeface="Arial"/>
              </a:rPr>
              <a:t>Dynamic </a:t>
            </a:r>
            <a:r>
              <a:rPr sz="1200" b="1" spc="20" dirty="0">
                <a:latin typeface="Arial"/>
                <a:cs typeface="Arial"/>
              </a:rPr>
              <a:t>Data </a:t>
            </a:r>
            <a:r>
              <a:rPr sz="1200" b="1" spc="-35" dirty="0">
                <a:latin typeface="Arial"/>
                <a:cs typeface="Arial"/>
              </a:rPr>
              <a:t>Structure</a:t>
            </a:r>
            <a:r>
              <a:rPr sz="1200" spc="-3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35" dirty="0">
                <a:latin typeface="Tahoma"/>
                <a:cs typeface="Tahoma"/>
              </a:rPr>
              <a:t>LinkedList, </a:t>
            </a:r>
            <a:r>
              <a:rPr sz="1200" spc="-80" dirty="0">
                <a:latin typeface="Tahoma"/>
                <a:cs typeface="Tahoma"/>
              </a:rPr>
              <a:t>memory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dynamically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allocated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LinkedList.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One can easily </a:t>
            </a:r>
            <a:r>
              <a:rPr sz="1200" spc="-70" dirty="0">
                <a:latin typeface="Tahoma"/>
                <a:cs typeface="Tahoma"/>
              </a:rPr>
              <a:t>add or </a:t>
            </a:r>
            <a:r>
              <a:rPr sz="1200" spc="-80" dirty="0">
                <a:latin typeface="Tahoma"/>
                <a:cs typeface="Tahoma"/>
              </a:rPr>
              <a:t>remove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LinkedList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runtime. </a:t>
            </a:r>
            <a:r>
              <a:rPr sz="1200" spc="-60" dirty="0">
                <a:latin typeface="Tahoma"/>
                <a:cs typeface="Tahoma"/>
              </a:rPr>
              <a:t>Hence,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no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initial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size.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5"/>
              </a:spcBef>
            </a:pPr>
            <a:r>
              <a:rPr sz="1200" b="1" dirty="0">
                <a:latin typeface="Arial"/>
                <a:cs typeface="Arial"/>
              </a:rPr>
              <a:t>No </a:t>
            </a:r>
            <a:r>
              <a:rPr sz="1200" b="1" spc="-55" dirty="0">
                <a:latin typeface="Arial"/>
                <a:cs typeface="Arial"/>
              </a:rPr>
              <a:t>memory </a:t>
            </a:r>
            <a:r>
              <a:rPr sz="1200" b="1" spc="-65" dirty="0">
                <a:latin typeface="Arial"/>
                <a:cs typeface="Arial"/>
              </a:rPr>
              <a:t>wastage</a:t>
            </a:r>
            <a:r>
              <a:rPr sz="1200" spc="-65" dirty="0">
                <a:latin typeface="Tahoma"/>
                <a:cs typeface="Tahoma"/>
              </a:rPr>
              <a:t>: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45" dirty="0">
                <a:latin typeface="Tahoma"/>
                <a:cs typeface="Tahoma"/>
              </a:rPr>
              <a:t>efficient </a:t>
            </a:r>
            <a:r>
              <a:rPr sz="1200" spc="-80" dirty="0">
                <a:latin typeface="Tahoma"/>
                <a:cs typeface="Tahoma"/>
              </a:rPr>
              <a:t>memory </a:t>
            </a:r>
            <a:r>
              <a:rPr sz="1200" spc="-25" dirty="0">
                <a:latin typeface="Tahoma"/>
                <a:cs typeface="Tahoma"/>
              </a:rPr>
              <a:t>uti-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lization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achieved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since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0" dirty="0">
                <a:latin typeface="Tahoma"/>
                <a:cs typeface="Tahoma"/>
              </a:rPr>
              <a:t>size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65" dirty="0">
                <a:latin typeface="Tahoma"/>
                <a:cs typeface="Tahoma"/>
              </a:rPr>
              <a:t>increase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decrease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run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time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memory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wastage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pre-allocate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memory.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20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-55" dirty="0">
                <a:latin typeface="Arial"/>
                <a:cs typeface="Arial"/>
              </a:rPr>
              <a:t>and </a:t>
            </a: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b="1" spc="-45" dirty="0">
                <a:latin typeface="Arial"/>
                <a:cs typeface="Arial"/>
              </a:rPr>
              <a:t>Operations</a:t>
            </a:r>
            <a:r>
              <a:rPr sz="1200" spc="-45" dirty="0">
                <a:latin typeface="Tahoma"/>
                <a:cs typeface="Tahoma"/>
              </a:rPr>
              <a:t>: </a:t>
            </a:r>
            <a:r>
              <a:rPr sz="1200" spc="-65" dirty="0">
                <a:latin typeface="Tahoma"/>
                <a:cs typeface="Tahoma"/>
              </a:rPr>
              <a:t>Insertion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0" dirty="0">
                <a:latin typeface="Tahoma"/>
                <a:cs typeface="Tahoma"/>
              </a:rPr>
              <a:t>deletion </a:t>
            </a:r>
            <a:r>
              <a:rPr sz="1200" spc="-60" dirty="0">
                <a:latin typeface="Tahoma"/>
                <a:cs typeface="Tahoma"/>
              </a:rPr>
              <a:t>op- </a:t>
            </a:r>
            <a:r>
              <a:rPr sz="1200" spc="-55" dirty="0">
                <a:latin typeface="Tahoma"/>
                <a:cs typeface="Tahoma"/>
              </a:rPr>
              <a:t> erations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45" dirty="0">
                <a:latin typeface="Tahoma"/>
                <a:cs typeface="Tahoma"/>
              </a:rPr>
              <a:t>quite </a:t>
            </a:r>
            <a:r>
              <a:rPr sz="1200" spc="-70" dirty="0">
                <a:latin typeface="Tahoma"/>
                <a:cs typeface="Tahoma"/>
              </a:rPr>
              <a:t>easier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25" dirty="0">
                <a:latin typeface="Tahoma"/>
                <a:cs typeface="Tahoma"/>
              </a:rPr>
              <a:t>list.</a:t>
            </a:r>
            <a:r>
              <a:rPr sz="1200" spc="3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There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0" dirty="0">
                <a:latin typeface="Tahoma"/>
                <a:cs typeface="Tahoma"/>
              </a:rPr>
              <a:t>no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shift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insertion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 of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present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 err="1">
                <a:latin typeface="Tahoma"/>
                <a:cs typeface="Tahoma"/>
              </a:rPr>
              <a:t>upd</a:t>
            </a:r>
            <a:r>
              <a:rPr sz="1200" spc="-55" dirty="0">
                <a:latin typeface="Tahoma"/>
                <a:cs typeface="Tahoma"/>
              </a:rPr>
              <a:t>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03400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275205"/>
            <a:ext cx="71526" cy="71526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536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Advantages</a:t>
            </a:r>
            <a:r>
              <a:rPr spc="-10" dirty="0"/>
              <a:t> </a:t>
            </a:r>
            <a:r>
              <a:rPr spc="-85" dirty="0"/>
              <a:t>of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936561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33298" y="846084"/>
            <a:ext cx="4039870" cy="178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1200" b="1" spc="-30" dirty="0">
                <a:latin typeface="Arial"/>
                <a:cs typeface="Arial"/>
              </a:rPr>
              <a:t>Implementation</a:t>
            </a:r>
            <a:r>
              <a:rPr lang="en-US" sz="1200" spc="-30" dirty="0">
                <a:latin typeface="Tahoma"/>
                <a:cs typeface="Tahoma"/>
              </a:rPr>
              <a:t>: </a:t>
            </a:r>
            <a:r>
              <a:rPr lang="en-US" sz="1200" spc="-50" dirty="0">
                <a:latin typeface="Tahoma"/>
                <a:cs typeface="Tahoma"/>
              </a:rPr>
              <a:t>Linear data structures </a:t>
            </a:r>
            <a:r>
              <a:rPr lang="en-US" sz="1200" spc="-45" dirty="0">
                <a:latin typeface="Tahoma"/>
                <a:cs typeface="Tahoma"/>
              </a:rPr>
              <a:t>like </a:t>
            </a:r>
            <a:r>
              <a:rPr lang="en-US" sz="1200" spc="-50" dirty="0">
                <a:latin typeface="Tahoma"/>
                <a:cs typeface="Tahoma"/>
              </a:rPr>
              <a:t>stacks </a:t>
            </a:r>
            <a:r>
              <a:rPr lang="en-US" sz="1200" spc="-70" dirty="0">
                <a:latin typeface="Tahoma"/>
                <a:cs typeface="Tahoma"/>
              </a:rPr>
              <a:t>and </a:t>
            </a:r>
            <a:r>
              <a:rPr lang="en-US" sz="1200" spc="-90" dirty="0">
                <a:latin typeface="Tahoma"/>
                <a:cs typeface="Tahoma"/>
              </a:rPr>
              <a:t>queues </a:t>
            </a:r>
            <a:r>
              <a:rPr lang="en-US" sz="1200" spc="-85" dirty="0">
                <a:latin typeface="Tahoma"/>
                <a:cs typeface="Tahoma"/>
              </a:rPr>
              <a:t> are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often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60" dirty="0">
                <a:latin typeface="Tahoma"/>
                <a:cs typeface="Tahoma"/>
              </a:rPr>
              <a:t>easily</a:t>
            </a:r>
            <a:r>
              <a:rPr lang="en-US" sz="1200" spc="20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implemented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using</a:t>
            </a:r>
            <a:r>
              <a:rPr lang="en-US" sz="1200" spc="20" dirty="0">
                <a:latin typeface="Tahoma"/>
                <a:cs typeface="Tahoma"/>
              </a:rPr>
              <a:t> </a:t>
            </a:r>
            <a:r>
              <a:rPr lang="en-US" sz="1200" spc="-75" dirty="0">
                <a:latin typeface="Tahoma"/>
                <a:cs typeface="Tahoma"/>
              </a:rPr>
              <a:t>a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linked</a:t>
            </a:r>
            <a:r>
              <a:rPr lang="en-US" sz="1200" spc="20" dirty="0">
                <a:latin typeface="Tahoma"/>
                <a:cs typeface="Tahoma"/>
              </a:rPr>
              <a:t> </a:t>
            </a:r>
            <a:r>
              <a:rPr lang="en-US" sz="1200" spc="-25" dirty="0">
                <a:latin typeface="Tahoma"/>
                <a:cs typeface="Tahoma"/>
              </a:rPr>
              <a:t>list.</a:t>
            </a:r>
            <a:endParaRPr lang="en-US"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05"/>
              </a:spcBef>
            </a:pPr>
            <a:r>
              <a:rPr lang="en-US" sz="1200" b="1" spc="-50" dirty="0">
                <a:latin typeface="Arial"/>
                <a:cs typeface="Arial"/>
              </a:rPr>
              <a:t>Flexible</a:t>
            </a:r>
            <a:r>
              <a:rPr lang="en-US" sz="1200" spc="-50" dirty="0">
                <a:latin typeface="Tahoma"/>
                <a:cs typeface="Tahoma"/>
              </a:rPr>
              <a:t>:</a:t>
            </a:r>
            <a:r>
              <a:rPr lang="en-US" sz="1200" spc="-45" dirty="0">
                <a:latin typeface="Tahoma"/>
                <a:cs typeface="Tahoma"/>
              </a:rPr>
              <a:t> </a:t>
            </a:r>
            <a:r>
              <a:rPr lang="en-US" sz="1200" spc="-15" dirty="0">
                <a:latin typeface="Tahoma"/>
                <a:cs typeface="Tahoma"/>
              </a:rPr>
              <a:t>This </a:t>
            </a:r>
            <a:r>
              <a:rPr lang="en-US" sz="1200" spc="-45" dirty="0">
                <a:latin typeface="Tahoma"/>
                <a:cs typeface="Tahoma"/>
              </a:rPr>
              <a:t>is </a:t>
            </a:r>
            <a:r>
              <a:rPr lang="en-US" sz="1200" spc="-75" dirty="0">
                <a:latin typeface="Tahoma"/>
                <a:cs typeface="Tahoma"/>
              </a:rPr>
              <a:t>because </a:t>
            </a:r>
            <a:r>
              <a:rPr lang="en-US" sz="1200" spc="-55" dirty="0">
                <a:latin typeface="Tahoma"/>
                <a:cs typeface="Tahoma"/>
              </a:rPr>
              <a:t>the </a:t>
            </a:r>
            <a:r>
              <a:rPr lang="en-US" sz="1200" spc="-70" dirty="0">
                <a:latin typeface="Tahoma"/>
                <a:cs typeface="Tahoma"/>
              </a:rPr>
              <a:t>elements </a:t>
            </a:r>
            <a:r>
              <a:rPr lang="en-US" sz="1200" spc="-35" dirty="0">
                <a:latin typeface="Tahoma"/>
                <a:cs typeface="Tahoma"/>
              </a:rPr>
              <a:t>in </a:t>
            </a:r>
            <a:r>
              <a:rPr lang="en-US" sz="1200" spc="-50" dirty="0">
                <a:latin typeface="Tahoma"/>
                <a:cs typeface="Tahoma"/>
              </a:rPr>
              <a:t>Linked </a:t>
            </a:r>
            <a:r>
              <a:rPr lang="en-US" sz="1200" spc="-10" dirty="0">
                <a:latin typeface="Tahoma"/>
                <a:cs typeface="Tahoma"/>
              </a:rPr>
              <a:t>List </a:t>
            </a:r>
            <a:r>
              <a:rPr lang="en-US" sz="1200" spc="-85" dirty="0">
                <a:latin typeface="Tahoma"/>
                <a:cs typeface="Tahoma"/>
              </a:rPr>
              <a:t>are </a:t>
            </a:r>
            <a:r>
              <a:rPr lang="en-US" sz="1200" spc="-40" dirty="0">
                <a:latin typeface="Tahoma"/>
                <a:cs typeface="Tahoma"/>
              </a:rPr>
              <a:t>not </a:t>
            </a:r>
            <a:r>
              <a:rPr lang="en-US" sz="1200" spc="-35" dirty="0">
                <a:latin typeface="Tahoma"/>
                <a:cs typeface="Tahoma"/>
              </a:rPr>
              <a:t> </a:t>
            </a:r>
            <a:r>
              <a:rPr lang="en-US" sz="1200" spc="-65" dirty="0">
                <a:latin typeface="Tahoma"/>
                <a:cs typeface="Tahoma"/>
              </a:rPr>
              <a:t>stored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35" dirty="0">
                <a:latin typeface="Tahoma"/>
                <a:cs typeface="Tahoma"/>
              </a:rPr>
              <a:t>in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contiguous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80" dirty="0">
                <a:latin typeface="Tahoma"/>
                <a:cs typeface="Tahoma"/>
              </a:rPr>
              <a:t>memory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40" dirty="0">
                <a:latin typeface="Tahoma"/>
                <a:cs typeface="Tahoma"/>
              </a:rPr>
              <a:t>locations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unlike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55" dirty="0">
                <a:latin typeface="Tahoma"/>
                <a:cs typeface="Tahoma"/>
              </a:rPr>
              <a:t>the</a:t>
            </a:r>
            <a:r>
              <a:rPr lang="en-US" sz="1200" spc="15" dirty="0">
                <a:latin typeface="Tahoma"/>
                <a:cs typeface="Tahoma"/>
              </a:rPr>
              <a:t> </a:t>
            </a:r>
            <a:r>
              <a:rPr lang="en-US" sz="1200" spc="-85" dirty="0">
                <a:latin typeface="Tahoma"/>
                <a:cs typeface="Tahoma"/>
              </a:rPr>
              <a:t>array.</a:t>
            </a:r>
            <a:endParaRPr lang="en-US"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0"/>
              </a:spcBef>
            </a:pPr>
            <a:r>
              <a:rPr lang="en-US" sz="1200" b="1" spc="-30" dirty="0">
                <a:latin typeface="Arial"/>
                <a:cs typeface="Arial"/>
              </a:rPr>
              <a:t>Efficient</a:t>
            </a:r>
            <a:r>
              <a:rPr lang="en-US" sz="1200" b="1" spc="-25" dirty="0">
                <a:latin typeface="Arial"/>
                <a:cs typeface="Arial"/>
              </a:rPr>
              <a:t> </a:t>
            </a:r>
            <a:r>
              <a:rPr lang="en-US" sz="1200" b="1" spc="-50" dirty="0">
                <a:latin typeface="Arial"/>
                <a:cs typeface="Arial"/>
              </a:rPr>
              <a:t>for</a:t>
            </a:r>
            <a:r>
              <a:rPr lang="en-US" sz="1200" b="1" spc="-45" dirty="0">
                <a:latin typeface="Arial"/>
                <a:cs typeface="Arial"/>
              </a:rPr>
              <a:t> </a:t>
            </a:r>
            <a:r>
              <a:rPr lang="en-US" sz="1200" b="1" spc="-55" dirty="0">
                <a:latin typeface="Arial"/>
                <a:cs typeface="Arial"/>
              </a:rPr>
              <a:t>large</a:t>
            </a:r>
            <a:r>
              <a:rPr lang="en-US" sz="1200" b="1" spc="-50" dirty="0">
                <a:latin typeface="Arial"/>
                <a:cs typeface="Arial"/>
              </a:rPr>
              <a:t> </a:t>
            </a:r>
            <a:r>
              <a:rPr lang="en-US" sz="1200" b="1" spc="-35" dirty="0">
                <a:latin typeface="Arial"/>
                <a:cs typeface="Arial"/>
              </a:rPr>
              <a:t>data</a:t>
            </a:r>
            <a:r>
              <a:rPr lang="en-US" sz="1200" spc="-35" dirty="0">
                <a:latin typeface="Tahoma"/>
                <a:cs typeface="Tahoma"/>
              </a:rPr>
              <a:t>:</a:t>
            </a:r>
            <a:r>
              <a:rPr lang="en-US" sz="1200" spc="-30" dirty="0">
                <a:latin typeface="Tahoma"/>
                <a:cs typeface="Tahoma"/>
              </a:rPr>
              <a:t> </a:t>
            </a:r>
            <a:r>
              <a:rPr lang="en-US" sz="1200" spc="-60" dirty="0">
                <a:latin typeface="Tahoma"/>
                <a:cs typeface="Tahoma"/>
              </a:rPr>
              <a:t>When </a:t>
            </a:r>
            <a:r>
              <a:rPr lang="en-US" sz="1200" spc="-65" dirty="0">
                <a:latin typeface="Tahoma"/>
                <a:cs typeface="Tahoma"/>
              </a:rPr>
              <a:t>working</a:t>
            </a:r>
            <a:r>
              <a:rPr lang="en-US" sz="1200" spc="-60" dirty="0">
                <a:latin typeface="Tahoma"/>
                <a:cs typeface="Tahoma"/>
              </a:rPr>
              <a:t> </a:t>
            </a:r>
            <a:r>
              <a:rPr lang="en-US" sz="1200" spc="-40" dirty="0">
                <a:latin typeface="Tahoma"/>
                <a:cs typeface="Tahoma"/>
              </a:rPr>
              <a:t>with </a:t>
            </a:r>
            <a:r>
              <a:rPr lang="en-US" sz="1200" spc="-70" dirty="0">
                <a:latin typeface="Tahoma"/>
                <a:cs typeface="Tahoma"/>
              </a:rPr>
              <a:t>large</a:t>
            </a:r>
            <a:r>
              <a:rPr lang="en-US" sz="1200" spc="235" dirty="0">
                <a:latin typeface="Tahoma"/>
                <a:cs typeface="Tahoma"/>
              </a:rPr>
              <a:t> </a:t>
            </a:r>
            <a:r>
              <a:rPr lang="en-US" sz="1200" spc="-60" dirty="0">
                <a:latin typeface="Tahoma"/>
                <a:cs typeface="Tahoma"/>
              </a:rPr>
              <a:t>datasets </a:t>
            </a:r>
            <a:r>
              <a:rPr lang="en-US" sz="1200" spc="-55" dirty="0">
                <a:latin typeface="Tahoma"/>
                <a:cs typeface="Tahoma"/>
              </a:rPr>
              <a:t> linked </a:t>
            </a:r>
            <a:r>
              <a:rPr lang="en-US" sz="1200" spc="-35" dirty="0">
                <a:latin typeface="Tahoma"/>
                <a:cs typeface="Tahoma"/>
              </a:rPr>
              <a:t>lists </a:t>
            </a:r>
            <a:r>
              <a:rPr lang="en-US" sz="1200" spc="-60" dirty="0">
                <a:latin typeface="Tahoma"/>
                <a:cs typeface="Tahoma"/>
              </a:rPr>
              <a:t>play </a:t>
            </a:r>
            <a:r>
              <a:rPr lang="en-US" sz="1200" spc="-75" dirty="0">
                <a:latin typeface="Tahoma"/>
                <a:cs typeface="Tahoma"/>
              </a:rPr>
              <a:t>a </a:t>
            </a:r>
            <a:r>
              <a:rPr lang="en-US" sz="1200" spc="-35" dirty="0">
                <a:latin typeface="Tahoma"/>
                <a:cs typeface="Tahoma"/>
              </a:rPr>
              <a:t>crucial </a:t>
            </a:r>
            <a:r>
              <a:rPr lang="en-US" sz="1200" spc="-55" dirty="0">
                <a:latin typeface="Tahoma"/>
                <a:cs typeface="Tahoma"/>
              </a:rPr>
              <a:t>role </a:t>
            </a:r>
            <a:r>
              <a:rPr lang="en-US" sz="1200" spc="-80" dirty="0">
                <a:latin typeface="Tahoma"/>
                <a:cs typeface="Tahoma"/>
              </a:rPr>
              <a:t>as </a:t>
            </a:r>
            <a:r>
              <a:rPr lang="en-US" sz="1200" spc="10" dirty="0">
                <a:latin typeface="Tahoma"/>
                <a:cs typeface="Tahoma"/>
              </a:rPr>
              <a:t>it </a:t>
            </a:r>
            <a:r>
              <a:rPr lang="en-US" sz="1200" spc="-60" dirty="0">
                <a:latin typeface="Tahoma"/>
                <a:cs typeface="Tahoma"/>
              </a:rPr>
              <a:t>can </a:t>
            </a:r>
            <a:r>
              <a:rPr lang="en-US" sz="1200" spc="-80" dirty="0">
                <a:latin typeface="Tahoma"/>
                <a:cs typeface="Tahoma"/>
              </a:rPr>
              <a:t>grow </a:t>
            </a:r>
            <a:r>
              <a:rPr lang="en-US" sz="1200" spc="-70" dirty="0">
                <a:latin typeface="Tahoma"/>
                <a:cs typeface="Tahoma"/>
              </a:rPr>
              <a:t>and </a:t>
            </a:r>
            <a:r>
              <a:rPr lang="en-US" sz="1200" spc="-50" dirty="0">
                <a:latin typeface="Tahoma"/>
                <a:cs typeface="Tahoma"/>
              </a:rPr>
              <a:t>shrink </a:t>
            </a:r>
            <a:r>
              <a:rPr lang="en-US" sz="1200" spc="-60" dirty="0" err="1">
                <a:latin typeface="Tahoma"/>
                <a:cs typeface="Tahoma"/>
              </a:rPr>
              <a:t>dynami</a:t>
            </a:r>
            <a:r>
              <a:rPr lang="en-US" sz="1200" spc="-60" dirty="0">
                <a:latin typeface="Tahoma"/>
                <a:cs typeface="Tahoma"/>
              </a:rPr>
              <a:t>- </a:t>
            </a:r>
            <a:r>
              <a:rPr lang="en-US" sz="1200" spc="-55" dirty="0">
                <a:latin typeface="Tahoma"/>
                <a:cs typeface="Tahoma"/>
              </a:rPr>
              <a:t> </a:t>
            </a:r>
            <a:r>
              <a:rPr lang="en-US" sz="1200" spc="-55" dirty="0" err="1">
                <a:latin typeface="Tahoma"/>
                <a:cs typeface="Tahoma"/>
              </a:rPr>
              <a:t>cally</a:t>
            </a:r>
            <a:r>
              <a:rPr lang="en-US" sz="1200" spc="-55" dirty="0">
                <a:latin typeface="Tahoma"/>
                <a:cs typeface="Tahoma"/>
              </a:rPr>
              <a:t>.</a:t>
            </a:r>
            <a:endParaRPr lang="en-US"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5"/>
              </a:spcBef>
            </a:pPr>
            <a:r>
              <a:rPr lang="en-US" sz="1200" b="1" spc="-45" dirty="0">
                <a:latin typeface="Arial"/>
                <a:cs typeface="Arial"/>
              </a:rPr>
              <a:t>Scalability</a:t>
            </a:r>
            <a:r>
              <a:rPr lang="en-US" sz="1200" spc="-45" dirty="0">
                <a:latin typeface="Tahoma"/>
                <a:cs typeface="Tahoma"/>
              </a:rPr>
              <a:t>:</a:t>
            </a:r>
            <a:r>
              <a:rPr lang="en-US" sz="1200" spc="285" dirty="0">
                <a:latin typeface="Tahoma"/>
                <a:cs typeface="Tahoma"/>
              </a:rPr>
              <a:t> </a:t>
            </a:r>
            <a:r>
              <a:rPr lang="en-US" sz="1200" spc="-45" dirty="0">
                <a:latin typeface="Tahoma"/>
                <a:cs typeface="Tahoma"/>
              </a:rPr>
              <a:t>Contains </a:t>
            </a:r>
            <a:r>
              <a:rPr lang="en-US" sz="1200" spc="-55" dirty="0">
                <a:latin typeface="Tahoma"/>
                <a:cs typeface="Tahoma"/>
              </a:rPr>
              <a:t>the </a:t>
            </a:r>
            <a:r>
              <a:rPr lang="en-US" sz="1200" spc="-30" dirty="0">
                <a:latin typeface="Tahoma"/>
                <a:cs typeface="Tahoma"/>
              </a:rPr>
              <a:t>ability </a:t>
            </a:r>
            <a:r>
              <a:rPr lang="en-US" sz="1200" spc="-25" dirty="0">
                <a:latin typeface="Tahoma"/>
                <a:cs typeface="Tahoma"/>
              </a:rPr>
              <a:t>to </a:t>
            </a:r>
            <a:r>
              <a:rPr lang="en-US" sz="1200" spc="-70" dirty="0">
                <a:latin typeface="Tahoma"/>
                <a:cs typeface="Tahoma"/>
              </a:rPr>
              <a:t>add or </a:t>
            </a:r>
            <a:r>
              <a:rPr lang="en-US" sz="1200" spc="-80" dirty="0">
                <a:latin typeface="Tahoma"/>
                <a:cs typeface="Tahoma"/>
              </a:rPr>
              <a:t>remove </a:t>
            </a:r>
            <a:r>
              <a:rPr lang="en-US" sz="1200" spc="-70" dirty="0">
                <a:latin typeface="Tahoma"/>
                <a:cs typeface="Tahoma"/>
              </a:rPr>
              <a:t>elements </a:t>
            </a:r>
            <a:r>
              <a:rPr lang="en-US" sz="1200" spc="-25" dirty="0">
                <a:latin typeface="Tahoma"/>
                <a:cs typeface="Tahoma"/>
              </a:rPr>
              <a:t>at </a:t>
            </a:r>
            <a:r>
              <a:rPr lang="en-US" sz="1200" spc="-20" dirty="0">
                <a:latin typeface="Tahoma"/>
                <a:cs typeface="Tahoma"/>
              </a:rPr>
              <a:t> </a:t>
            </a:r>
            <a:r>
              <a:rPr lang="en-US" sz="1200" spc="-70" dirty="0">
                <a:latin typeface="Tahoma"/>
                <a:cs typeface="Tahoma"/>
              </a:rPr>
              <a:t>any</a:t>
            </a:r>
            <a:r>
              <a:rPr lang="en-US" sz="1200" spc="10" dirty="0">
                <a:latin typeface="Tahoma"/>
                <a:cs typeface="Tahoma"/>
              </a:rPr>
              <a:t> </a:t>
            </a:r>
            <a:r>
              <a:rPr lang="en-US" sz="1200" spc="-40" dirty="0">
                <a:latin typeface="Tahoma"/>
                <a:cs typeface="Tahoma"/>
              </a:rPr>
              <a:t>position.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41450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746326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34666"/>
            <a:ext cx="71526" cy="71526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914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Disadvanatages</a:t>
            </a:r>
            <a:r>
              <a:rPr dirty="0"/>
              <a:t> </a:t>
            </a:r>
            <a:r>
              <a:rPr spc="-85" dirty="0"/>
              <a:t>of</a:t>
            </a:r>
            <a:r>
              <a:rPr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716407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7898" y="625929"/>
            <a:ext cx="4090670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1115" algn="just">
              <a:lnSpc>
                <a:spcPct val="100000"/>
              </a:lnSpc>
              <a:spcBef>
                <a:spcPts val="95"/>
              </a:spcBef>
            </a:pPr>
            <a:r>
              <a:rPr sz="1200" b="1" spc="-25" dirty="0">
                <a:latin typeface="Arial"/>
                <a:cs typeface="Arial"/>
              </a:rPr>
              <a:t>Memory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spc="-85" dirty="0">
                <a:latin typeface="Arial"/>
                <a:cs typeface="Arial"/>
              </a:rPr>
              <a:t>usage</a:t>
            </a:r>
            <a:r>
              <a:rPr sz="1200" spc="-85" dirty="0">
                <a:latin typeface="Tahoma"/>
                <a:cs typeface="Tahoma"/>
              </a:rPr>
              <a:t>: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85" dirty="0">
                <a:latin typeface="Tahoma"/>
                <a:cs typeface="Tahoma"/>
              </a:rPr>
              <a:t>memory used by </a:t>
            </a:r>
            <a:r>
              <a:rPr sz="1200" spc="-35" dirty="0">
                <a:latin typeface="Tahoma"/>
                <a:cs typeface="Tahoma"/>
              </a:rPr>
              <a:t>LinkedList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65" dirty="0">
                <a:latin typeface="Tahoma"/>
                <a:cs typeface="Tahoma"/>
              </a:rPr>
              <a:t>be- 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cause,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st</a:t>
            </a:r>
            <a:r>
              <a:rPr sz="1200" spc="-90" dirty="0">
                <a:latin typeface="Tahoma"/>
                <a:cs typeface="Tahoma"/>
              </a:rPr>
              <a:t>o</a:t>
            </a:r>
            <a:r>
              <a:rPr sz="1200" spc="-75" dirty="0">
                <a:latin typeface="Tahoma"/>
                <a:cs typeface="Tahoma"/>
              </a:rPr>
              <a:t>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data.</a:t>
            </a:r>
            <a:endParaRPr sz="1200" dirty="0">
              <a:latin typeface="Tahoma"/>
              <a:cs typeface="Tahoma"/>
            </a:endParaRPr>
          </a:p>
          <a:p>
            <a:pPr marL="38100" marR="30480" algn="just">
              <a:lnSpc>
                <a:spcPct val="100000"/>
              </a:lnSpc>
              <a:spcBef>
                <a:spcPts val="305"/>
              </a:spcBef>
            </a:pPr>
            <a:r>
              <a:rPr sz="1200" b="1" spc="-55" dirty="0">
                <a:latin typeface="Arial"/>
                <a:cs typeface="Arial"/>
              </a:rPr>
              <a:t>Traversal</a:t>
            </a:r>
            <a:r>
              <a:rPr sz="1200" spc="-55" dirty="0">
                <a:latin typeface="Tahoma"/>
                <a:cs typeface="Tahoma"/>
              </a:rPr>
              <a:t>: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55" dirty="0">
                <a:latin typeface="Tahoma"/>
                <a:cs typeface="Tahoma"/>
              </a:rPr>
              <a:t>traversal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60" dirty="0">
                <a:latin typeface="Tahoma"/>
                <a:cs typeface="Tahoma"/>
              </a:rPr>
              <a:t>time-consuming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 compared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85" dirty="0">
                <a:latin typeface="Tahoma"/>
                <a:cs typeface="Tahoma"/>
              </a:rPr>
              <a:t>array. </a:t>
            </a:r>
            <a:r>
              <a:rPr sz="1200" spc="-25" dirty="0">
                <a:latin typeface="Tahoma"/>
                <a:cs typeface="Tahoma"/>
              </a:rPr>
              <a:t>Direct </a:t>
            </a:r>
            <a:r>
              <a:rPr sz="1200" spc="-75" dirty="0">
                <a:latin typeface="Tahoma"/>
                <a:cs typeface="Tahoma"/>
              </a:rPr>
              <a:t>access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an element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60" dirty="0">
                <a:latin typeface="Tahoma"/>
                <a:cs typeface="Tahoma"/>
              </a:rPr>
              <a:t>possible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an array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60" dirty="0">
                <a:latin typeface="Tahoma"/>
                <a:cs typeface="Tahoma"/>
              </a:rPr>
              <a:t>index. </a:t>
            </a:r>
            <a:r>
              <a:rPr sz="1200" spc="-45" dirty="0">
                <a:latin typeface="Tahoma"/>
                <a:cs typeface="Tahoma"/>
              </a:rPr>
              <a:t>For </a:t>
            </a:r>
            <a:r>
              <a:rPr sz="1200" spc="-70" dirty="0">
                <a:latin typeface="Tahoma"/>
                <a:cs typeface="Tahoma"/>
              </a:rPr>
              <a:t>example, </a:t>
            </a: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want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access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i="1" spc="5" dirty="0">
                <a:latin typeface="Arial"/>
                <a:cs typeface="Arial"/>
              </a:rPr>
              <a:t>i </a:t>
            </a:r>
            <a:r>
              <a:rPr sz="1200" i="1" spc="44" baseline="31250" dirty="0">
                <a:latin typeface="Calibri"/>
                <a:cs typeface="Calibri"/>
              </a:rPr>
              <a:t>th</a:t>
            </a:r>
            <a:r>
              <a:rPr sz="1200" i="1" spc="52" baseline="31250" dirty="0">
                <a:latin typeface="Calibri"/>
                <a:cs typeface="Calibri"/>
              </a:rPr>
              <a:t> </a:t>
            </a:r>
            <a:r>
              <a:rPr sz="1200" spc="-70" dirty="0">
                <a:latin typeface="Tahoma"/>
                <a:cs typeface="Tahoma"/>
              </a:rPr>
              <a:t>element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LinkedList,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traverse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LinkedList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till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i="1" spc="5" dirty="0">
                <a:latin typeface="Arial"/>
                <a:cs typeface="Arial"/>
              </a:rPr>
              <a:t>i</a:t>
            </a:r>
            <a:r>
              <a:rPr sz="1200" i="1" spc="-215" dirty="0">
                <a:latin typeface="Arial"/>
                <a:cs typeface="Arial"/>
              </a:rPr>
              <a:t> </a:t>
            </a:r>
            <a:r>
              <a:rPr sz="1200" i="1" spc="44" baseline="31250" dirty="0">
                <a:latin typeface="Calibri"/>
                <a:cs typeface="Calibri"/>
              </a:rPr>
              <a:t>th</a:t>
            </a:r>
            <a:r>
              <a:rPr sz="1200" i="1" spc="97" baseline="31250" dirty="0">
                <a:latin typeface="Calibri"/>
                <a:cs typeface="Calibri"/>
              </a:rPr>
              <a:t> </a:t>
            </a:r>
            <a:r>
              <a:rPr sz="1200" spc="-60" dirty="0">
                <a:latin typeface="Tahoma"/>
                <a:cs typeface="Tahoma"/>
              </a:rPr>
              <a:t>index.</a:t>
            </a:r>
            <a:endParaRPr sz="1200" dirty="0">
              <a:latin typeface="Tahoma"/>
              <a:cs typeface="Tahoma"/>
            </a:endParaRPr>
          </a:p>
          <a:p>
            <a:pPr marL="38100" marR="30480" algn="just">
              <a:lnSpc>
                <a:spcPct val="100000"/>
              </a:lnSpc>
              <a:spcBef>
                <a:spcPts val="325"/>
              </a:spcBef>
            </a:pPr>
            <a:r>
              <a:rPr sz="1200" b="1" spc="-65" dirty="0">
                <a:latin typeface="Arial"/>
                <a:cs typeface="Arial"/>
              </a:rPr>
              <a:t>Reverse </a:t>
            </a:r>
            <a:r>
              <a:rPr sz="1200" b="1" spc="-55" dirty="0">
                <a:latin typeface="Arial"/>
                <a:cs typeface="Arial"/>
              </a:rPr>
              <a:t>Traversal</a:t>
            </a:r>
            <a:r>
              <a:rPr sz="1200" spc="-55" dirty="0">
                <a:latin typeface="Tahoma"/>
                <a:cs typeface="Tahoma"/>
              </a:rPr>
              <a:t>: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reverse </a:t>
            </a:r>
            <a:r>
              <a:rPr sz="1200" spc="-55" dirty="0">
                <a:latin typeface="Tahoma"/>
                <a:cs typeface="Tahoma"/>
              </a:rPr>
              <a:t>traversal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60" dirty="0">
                <a:latin typeface="Tahoma"/>
                <a:cs typeface="Tahoma"/>
              </a:rPr>
              <a:t>possible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35" dirty="0">
                <a:latin typeface="Tahoma"/>
                <a:cs typeface="Tahoma"/>
              </a:rPr>
              <a:t>LinkedList </a:t>
            </a:r>
            <a:r>
              <a:rPr sz="1200" spc="-75" dirty="0">
                <a:latin typeface="Tahoma"/>
                <a:cs typeface="Tahoma"/>
              </a:rPr>
              <a:t>because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dont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memory </a:t>
            </a:r>
            <a:r>
              <a:rPr sz="1200" spc="-75" dirty="0">
                <a:latin typeface="Tahoma"/>
                <a:cs typeface="Tahoma"/>
              </a:rPr>
              <a:t>address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pointers.</a:t>
            </a:r>
            <a:endParaRPr sz="1200" dirty="0">
              <a:latin typeface="Tahoma"/>
              <a:cs typeface="Tahoma"/>
            </a:endParaRPr>
          </a:p>
          <a:p>
            <a:pPr marL="38100" marR="30480" algn="just">
              <a:lnSpc>
                <a:spcPct val="100000"/>
              </a:lnSpc>
              <a:spcBef>
                <a:spcPts val="310"/>
              </a:spcBef>
            </a:pPr>
            <a:r>
              <a:rPr sz="1200" b="1" spc="-50" dirty="0">
                <a:latin typeface="Arial"/>
                <a:cs typeface="Arial"/>
              </a:rPr>
              <a:t>Random </a:t>
            </a:r>
            <a:r>
              <a:rPr sz="1200" b="1" spc="-95" dirty="0">
                <a:latin typeface="Arial"/>
                <a:cs typeface="Arial"/>
              </a:rPr>
              <a:t>Access</a:t>
            </a:r>
            <a:r>
              <a:rPr sz="1200" spc="-95" dirty="0">
                <a:latin typeface="Tahoma"/>
                <a:cs typeface="Tahoma"/>
              </a:rPr>
              <a:t>: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Random </a:t>
            </a:r>
            <a:r>
              <a:rPr sz="1200" spc="-75" dirty="0">
                <a:latin typeface="Tahoma"/>
                <a:cs typeface="Tahoma"/>
              </a:rPr>
              <a:t>access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60" dirty="0">
                <a:latin typeface="Tahoma"/>
                <a:cs typeface="Tahoma"/>
              </a:rPr>
              <a:t>possible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due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dynamic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memory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allocation.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121295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76564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64904"/>
            <a:ext cx="71526" cy="71526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914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Disadvanatages</a:t>
            </a:r>
            <a:r>
              <a:rPr dirty="0"/>
              <a:t> </a:t>
            </a:r>
            <a:r>
              <a:rPr spc="-85" dirty="0"/>
              <a:t>of</a:t>
            </a:r>
            <a:r>
              <a:rPr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716407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33298" y="625929"/>
            <a:ext cx="4039870" cy="2339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55" dirty="0">
                <a:latin typeface="Arial"/>
                <a:cs typeface="Arial"/>
              </a:rPr>
              <a:t>Complex </a:t>
            </a:r>
            <a:r>
              <a:rPr sz="1200" b="1" spc="-35" dirty="0">
                <a:latin typeface="Arial"/>
                <a:cs typeface="Arial"/>
              </a:rPr>
              <a:t>implementation</a:t>
            </a:r>
            <a:r>
              <a:rPr sz="1200" spc="-35" dirty="0">
                <a:latin typeface="Tahoma"/>
                <a:cs typeface="Tahoma"/>
              </a:rPr>
              <a:t>:</a:t>
            </a:r>
            <a:r>
              <a:rPr sz="1200" spc="-30" dirty="0">
                <a:latin typeface="Tahoma"/>
                <a:cs typeface="Tahoma"/>
              </a:rPr>
              <a:t> The </a:t>
            </a:r>
            <a:r>
              <a:rPr sz="1200" spc="-50" dirty="0">
                <a:latin typeface="Tahoma"/>
                <a:cs typeface="Tahoma"/>
              </a:rPr>
              <a:t>implementation of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35" dirty="0">
                <a:latin typeface="Tahoma"/>
                <a:cs typeface="Tahoma"/>
              </a:rPr>
              <a:t>lists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30" dirty="0">
                <a:latin typeface="Tahoma"/>
                <a:cs typeface="Tahoma"/>
              </a:rPr>
              <a:t>difficult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arrays. </a:t>
            </a:r>
            <a:r>
              <a:rPr sz="1200" spc="-55" dirty="0">
                <a:latin typeface="Tahoma"/>
                <a:cs typeface="Tahoma"/>
              </a:rPr>
              <a:t>It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5" dirty="0">
                <a:latin typeface="Tahoma"/>
                <a:cs typeface="Tahoma"/>
              </a:rPr>
              <a:t>challenging for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programmers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understand them </a:t>
            </a:r>
            <a:r>
              <a:rPr sz="1200" spc="-75" dirty="0">
                <a:latin typeface="Tahoma"/>
                <a:cs typeface="Tahoma"/>
              </a:rPr>
              <a:t>because </a:t>
            </a:r>
            <a:r>
              <a:rPr sz="1200" spc="-60" dirty="0">
                <a:latin typeface="Tahoma"/>
                <a:cs typeface="Tahoma"/>
              </a:rPr>
              <a:t>they </a:t>
            </a:r>
            <a:r>
              <a:rPr sz="1200" spc="-65" dirty="0">
                <a:latin typeface="Tahoma"/>
                <a:cs typeface="Tahoma"/>
              </a:rPr>
              <a:t>require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knowledge </a:t>
            </a:r>
            <a:r>
              <a:rPr sz="1200" spc="-45" dirty="0">
                <a:latin typeface="Tahoma"/>
                <a:cs typeface="Tahoma"/>
              </a:rPr>
              <a:t>about </a:t>
            </a:r>
            <a:r>
              <a:rPr sz="1200" spc="-55" dirty="0">
                <a:latin typeface="Tahoma"/>
                <a:cs typeface="Tahoma"/>
              </a:rPr>
              <a:t>dynamic </a:t>
            </a:r>
            <a:r>
              <a:rPr sz="1200" spc="-80" dirty="0">
                <a:latin typeface="Tahoma"/>
                <a:cs typeface="Tahoma"/>
              </a:rPr>
              <a:t>memory </a:t>
            </a:r>
            <a:r>
              <a:rPr sz="1200" spc="-35" dirty="0">
                <a:latin typeface="Tahoma"/>
                <a:cs typeface="Tahoma"/>
              </a:rPr>
              <a:t>allocation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70" dirty="0">
                <a:latin typeface="Tahoma"/>
                <a:cs typeface="Tahoma"/>
              </a:rPr>
              <a:t>man-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agement.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20"/>
              </a:spcBef>
            </a:pPr>
            <a:r>
              <a:rPr sz="1200" b="1" spc="-65" dirty="0">
                <a:latin typeface="Arial"/>
                <a:cs typeface="Arial"/>
              </a:rPr>
              <a:t>Lower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efficiency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50" dirty="0">
                <a:latin typeface="Arial"/>
                <a:cs typeface="Arial"/>
              </a:rPr>
              <a:t>times</a:t>
            </a:r>
            <a:r>
              <a:rPr sz="1200" spc="-50" dirty="0">
                <a:latin typeface="Tahoma"/>
                <a:cs typeface="Tahoma"/>
              </a:rPr>
              <a:t>: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85" dirty="0">
                <a:latin typeface="Tahoma"/>
                <a:cs typeface="Tahoma"/>
              </a:rPr>
              <a:t>may </a:t>
            </a:r>
            <a:r>
              <a:rPr sz="1200" spc="-60" dirty="0">
                <a:latin typeface="Tahoma"/>
                <a:cs typeface="Tahoma"/>
              </a:rPr>
              <a:t>take </a:t>
            </a:r>
            <a:r>
              <a:rPr sz="1200" spc="-65" dirty="0">
                <a:latin typeface="Tahoma"/>
                <a:cs typeface="Tahoma"/>
              </a:rPr>
              <a:t>longer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 </a:t>
            </a:r>
            <a:r>
              <a:rPr sz="1200" spc="-90" dirty="0">
                <a:latin typeface="Tahoma"/>
                <a:cs typeface="Tahoma"/>
              </a:rPr>
              <a:t>some </a:t>
            </a:r>
            <a:r>
              <a:rPr sz="1200" spc="-50" dirty="0">
                <a:latin typeface="Tahoma"/>
                <a:cs typeface="Tahoma"/>
              </a:rPr>
              <a:t>tasks, </a:t>
            </a:r>
            <a:r>
              <a:rPr sz="1200" spc="-65" dirty="0">
                <a:latin typeface="Tahoma"/>
                <a:cs typeface="Tahoma"/>
              </a:rPr>
              <a:t>such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70" dirty="0">
                <a:latin typeface="Tahoma"/>
                <a:cs typeface="Tahoma"/>
              </a:rPr>
              <a:t>searching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70" dirty="0">
                <a:latin typeface="Tahoma"/>
                <a:cs typeface="Tahoma"/>
              </a:rPr>
              <a:t>an element or </a:t>
            </a:r>
            <a:r>
              <a:rPr sz="1200" spc="-40" dirty="0">
                <a:latin typeface="Tahoma"/>
                <a:cs typeface="Tahoma"/>
              </a:rPr>
              <a:t>iterating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across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5"/>
              </a:spcBef>
            </a:pPr>
            <a:r>
              <a:rPr sz="1200" b="1" spc="-15" dirty="0">
                <a:latin typeface="Arial"/>
                <a:cs typeface="Arial"/>
              </a:rPr>
              <a:t>Difficult </a:t>
            </a:r>
            <a:r>
              <a:rPr sz="1200" b="1" dirty="0">
                <a:latin typeface="Arial"/>
                <a:cs typeface="Arial"/>
              </a:rPr>
              <a:t>to </a:t>
            </a:r>
            <a:r>
              <a:rPr sz="1200" b="1" spc="-80" dirty="0">
                <a:latin typeface="Arial"/>
                <a:cs typeface="Arial"/>
              </a:rPr>
              <a:t>share </a:t>
            </a:r>
            <a:r>
              <a:rPr sz="1200" b="1" spc="-35" dirty="0">
                <a:latin typeface="Arial"/>
                <a:cs typeface="Arial"/>
              </a:rPr>
              <a:t>data</a:t>
            </a:r>
            <a:r>
              <a:rPr sz="1200" spc="-35" dirty="0">
                <a:latin typeface="Tahoma"/>
                <a:cs typeface="Tahoma"/>
              </a:rPr>
              <a:t>: </a:t>
            </a:r>
            <a:r>
              <a:rPr sz="1200" spc="-15" dirty="0">
                <a:latin typeface="Tahoma"/>
                <a:cs typeface="Tahoma"/>
              </a:rPr>
              <a:t>This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85" dirty="0">
                <a:latin typeface="Tahoma"/>
                <a:cs typeface="Tahoma"/>
              </a:rPr>
              <a:t>due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0" dirty="0">
                <a:latin typeface="Tahoma"/>
                <a:cs typeface="Tahoma"/>
              </a:rPr>
              <a:t>fact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70" dirty="0">
                <a:latin typeface="Tahoma"/>
                <a:cs typeface="Tahoma"/>
              </a:rPr>
              <a:t>an </a:t>
            </a:r>
            <a:r>
              <a:rPr sz="1200" spc="-55" dirty="0">
                <a:latin typeface="Tahoma"/>
                <a:cs typeface="Tahoma"/>
              </a:rPr>
              <a:t>element’s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memory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cannot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directly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accessed.</a:t>
            </a:r>
            <a:endParaRPr sz="1200" dirty="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305"/>
              </a:spcBef>
            </a:pPr>
            <a:r>
              <a:rPr sz="1200" b="1" spc="30" dirty="0">
                <a:latin typeface="Arial"/>
                <a:cs typeface="Arial"/>
              </a:rPr>
              <a:t>Not </a:t>
            </a:r>
            <a:r>
              <a:rPr sz="1200" b="1" spc="-50" dirty="0">
                <a:latin typeface="Arial"/>
                <a:cs typeface="Arial"/>
              </a:rPr>
              <a:t>suited for </a:t>
            </a:r>
            <a:r>
              <a:rPr sz="1200" b="1" spc="-60" dirty="0">
                <a:latin typeface="Arial"/>
                <a:cs typeface="Arial"/>
              </a:rPr>
              <a:t>small </a:t>
            </a:r>
            <a:r>
              <a:rPr sz="1200" b="1" spc="-40" dirty="0">
                <a:latin typeface="Arial"/>
                <a:cs typeface="Arial"/>
              </a:rPr>
              <a:t>dataset</a:t>
            </a:r>
            <a:r>
              <a:rPr sz="1200" spc="-40" dirty="0">
                <a:latin typeface="Tahoma"/>
                <a:cs typeface="Tahoma"/>
              </a:rPr>
              <a:t>: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Cannot </a:t>
            </a:r>
            <a:r>
              <a:rPr sz="1200" spc="-65" dirty="0">
                <a:latin typeface="Tahoma"/>
                <a:cs typeface="Tahoma"/>
              </a:rPr>
              <a:t>provide </a:t>
            </a:r>
            <a:r>
              <a:rPr sz="1200" spc="-70" dirty="0">
                <a:latin typeface="Tahoma"/>
                <a:cs typeface="Tahoma"/>
              </a:rPr>
              <a:t>any </a:t>
            </a:r>
            <a:r>
              <a:rPr sz="1200" spc="-40" dirty="0">
                <a:latin typeface="Tahoma"/>
                <a:cs typeface="Tahoma"/>
              </a:rPr>
              <a:t>significant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benefits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small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dataset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compare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array.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671675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60015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64904"/>
            <a:ext cx="71526" cy="71526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39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52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Creatio</a:t>
            </a:r>
            <a:r>
              <a:rPr spc="-90" dirty="0"/>
              <a:t>n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120" dirty="0"/>
              <a:t>a</a:t>
            </a:r>
            <a:r>
              <a:rPr spc="5" dirty="0"/>
              <a:t> </a:t>
            </a:r>
            <a:r>
              <a:rPr spc="-85" dirty="0"/>
              <a:t>Class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866609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36838"/>
            <a:ext cx="71526" cy="71526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2512542" y="2408364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7422" y="2408364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622778"/>
            <a:ext cx="71526" cy="7152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135966" y="789418"/>
            <a:ext cx="3677920" cy="19481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715645" marR="129539" indent="-406400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Class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Python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created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syntax.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Cambria"/>
                <a:cs typeface="Cambria"/>
              </a:rPr>
              <a:t>⟨</a:t>
            </a:r>
            <a:r>
              <a:rPr sz="1100" spc="-35" dirty="0">
                <a:latin typeface="Tahoma"/>
                <a:cs typeface="Tahoma"/>
              </a:rPr>
              <a:t>class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name</a:t>
            </a:r>
            <a:r>
              <a:rPr sz="1100" spc="-50" dirty="0">
                <a:latin typeface="Cambria"/>
                <a:cs typeface="Cambria"/>
              </a:rPr>
              <a:t>⟩</a:t>
            </a:r>
            <a:r>
              <a:rPr sz="1100" spc="125" dirty="0">
                <a:latin typeface="Cambria"/>
                <a:cs typeface="Cambria"/>
              </a:rPr>
              <a:t> 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spc="-35" dirty="0">
                <a:latin typeface="Cambria"/>
                <a:cs typeface="Cambria"/>
              </a:rPr>
              <a:t>⟨</a:t>
            </a:r>
            <a:r>
              <a:rPr sz="1100" spc="-35" dirty="0">
                <a:latin typeface="Tahoma"/>
                <a:cs typeface="Tahoma"/>
              </a:rPr>
              <a:t>parent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name</a:t>
            </a:r>
            <a:r>
              <a:rPr sz="1100" spc="-50" dirty="0">
                <a:latin typeface="Cambria"/>
                <a:cs typeface="Cambria"/>
              </a:rPr>
              <a:t>⟩</a:t>
            </a:r>
            <a:r>
              <a:rPr sz="1100" spc="-50" dirty="0">
                <a:latin typeface="Tahoma"/>
                <a:cs typeface="Tahoma"/>
              </a:rPr>
              <a:t>):</a:t>
            </a:r>
            <a:endParaRPr sz="1100">
              <a:latin typeface="Tahoma"/>
              <a:cs typeface="Tahoma"/>
            </a:endParaRPr>
          </a:p>
          <a:p>
            <a:pPr marL="1003935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Cambria"/>
                <a:cs typeface="Cambria"/>
              </a:rPr>
              <a:t>⟨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definition-1</a:t>
            </a:r>
            <a:r>
              <a:rPr sz="1100" spc="-30" dirty="0">
                <a:latin typeface="Cambria"/>
                <a:cs typeface="Cambria"/>
              </a:rPr>
              <a:t>⟩</a:t>
            </a:r>
            <a:endParaRPr sz="1100">
              <a:latin typeface="Cambria"/>
              <a:cs typeface="Cambria"/>
            </a:endParaRPr>
          </a:p>
          <a:p>
            <a:pPr marL="1003935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Cambria"/>
                <a:cs typeface="Cambria"/>
              </a:rPr>
              <a:t>⟨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definition-2</a:t>
            </a:r>
            <a:r>
              <a:rPr sz="1100" spc="-30" dirty="0">
                <a:latin typeface="Cambria"/>
                <a:cs typeface="Cambria"/>
              </a:rPr>
              <a:t>⟩</a:t>
            </a:r>
            <a:endParaRPr sz="1100">
              <a:latin typeface="Cambria"/>
              <a:cs typeface="Cambria"/>
            </a:endParaRPr>
          </a:p>
          <a:p>
            <a:pPr marL="1148080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r>
              <a:rPr sz="1100" spc="-1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03935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Cambria"/>
                <a:cs typeface="Cambria"/>
              </a:rPr>
              <a:t>⟨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definition-n</a:t>
            </a:r>
            <a:r>
              <a:rPr sz="1100" spc="-30" dirty="0">
                <a:latin typeface="Cambria"/>
                <a:cs typeface="Cambria"/>
              </a:rPr>
              <a:t>⟩</a:t>
            </a:r>
            <a:endParaRPr sz="11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initialize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object.</a:t>
            </a:r>
            <a:endParaRPr sz="11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930"/>
              </a:spcBef>
            </a:pPr>
            <a:r>
              <a:rPr sz="1100" spc="-1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Arial"/>
                <a:cs typeface="Arial"/>
              </a:rPr>
              <a:t>get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data()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set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data()</a:t>
            </a:r>
            <a:endParaRPr sz="1100">
              <a:latin typeface="Arial"/>
              <a:cs typeface="Arial"/>
            </a:endParaRPr>
          </a:p>
          <a:p>
            <a:pPr marL="309880">
              <a:lnSpc>
                <a:spcPct val="100000"/>
              </a:lnSpc>
              <a:spcBef>
                <a:spcPts val="935"/>
              </a:spcBef>
            </a:pPr>
            <a:r>
              <a:rPr sz="1100" spc="-15" dirty="0">
                <a:latin typeface="Tahoma"/>
                <a:cs typeface="Tahoma"/>
              </a:rPr>
              <a:t>Method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u="sng" spc="4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40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15" dirty="0">
                <a:latin typeface="Arial"/>
                <a:cs typeface="Arial"/>
              </a:rPr>
              <a:t>init</a:t>
            </a:r>
            <a:r>
              <a:rPr sz="1100" b="1" u="sng" spc="7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spc="95" dirty="0">
                <a:latin typeface="Arial"/>
                <a:cs typeface="Arial"/>
              </a:rPr>
              <a:t>()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395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-15" dirty="0"/>
              <a:t> </a:t>
            </a:r>
            <a:r>
              <a:rPr spc="-85" dirty="0"/>
              <a:t>Linked</a:t>
            </a:r>
            <a:r>
              <a:rPr spc="-10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508482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418005"/>
            <a:ext cx="4039870" cy="28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quite similar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sense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90" dirty="0">
                <a:latin typeface="Tahoma"/>
                <a:cs typeface="Tahoma"/>
              </a:rPr>
              <a:t>use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0" dirty="0">
                <a:latin typeface="Tahoma"/>
                <a:cs typeface="Tahoma"/>
              </a:rPr>
              <a:t>same </a:t>
            </a:r>
            <a:r>
              <a:rPr sz="1200" spc="-60" dirty="0">
                <a:latin typeface="Tahoma"/>
                <a:cs typeface="Tahoma"/>
              </a:rPr>
              <a:t>fundamental </a:t>
            </a:r>
            <a:r>
              <a:rPr sz="1200" spc="-55" dirty="0">
                <a:latin typeface="Tahoma"/>
                <a:cs typeface="Tahoma"/>
              </a:rPr>
              <a:t>concept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60" dirty="0">
                <a:latin typeface="Tahoma"/>
                <a:cs typeface="Tahoma"/>
              </a:rPr>
              <a:t>along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90" dirty="0">
                <a:latin typeface="Tahoma"/>
                <a:cs typeface="Tahoma"/>
              </a:rPr>
              <a:t>how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65" dirty="0">
                <a:latin typeface="Tahoma"/>
                <a:cs typeface="Tahoma"/>
              </a:rPr>
              <a:t>store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links </a:t>
            </a:r>
            <a:r>
              <a:rPr sz="1200" spc="-55" dirty="0">
                <a:latin typeface="Tahoma"/>
                <a:cs typeface="Tahoma"/>
              </a:rPr>
              <a:t>together,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did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singly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50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difference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between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singly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75" dirty="0">
                <a:latin typeface="Tahoma"/>
                <a:cs typeface="Tahoma"/>
              </a:rPr>
              <a:t> a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65" dirty="0">
                <a:latin typeface="Tahoma"/>
                <a:cs typeface="Tahoma"/>
              </a:rPr>
              <a:t>there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only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25" dirty="0">
                <a:latin typeface="Tahoma"/>
                <a:cs typeface="Tahoma"/>
              </a:rPr>
              <a:t>link </a:t>
            </a:r>
            <a:r>
              <a:rPr sz="1200" spc="-85" dirty="0">
                <a:latin typeface="Tahoma"/>
                <a:cs typeface="Tahoma"/>
              </a:rPr>
              <a:t>between 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each </a:t>
            </a:r>
            <a:r>
              <a:rPr sz="1200" spc="-70" dirty="0">
                <a:latin typeface="Tahoma"/>
                <a:cs typeface="Tahoma"/>
              </a:rPr>
              <a:t>successive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80" dirty="0">
                <a:latin typeface="Tahoma"/>
                <a:cs typeface="Tahoma"/>
              </a:rPr>
              <a:t>whereas,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75" dirty="0">
                <a:latin typeface="Tahoma"/>
                <a:cs typeface="Tahoma"/>
              </a:rPr>
              <a:t> two </a:t>
            </a:r>
            <a:r>
              <a:rPr sz="1200" spc="-50" dirty="0">
                <a:latin typeface="Tahoma"/>
                <a:cs typeface="Tahoma"/>
              </a:rPr>
              <a:t>pointers -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155"/>
              </a:spcBef>
            </a:pPr>
            <a:r>
              <a:rPr sz="1200" spc="5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Doubly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also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two-way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140"/>
              </a:spcBef>
            </a:pPr>
            <a:r>
              <a:rPr sz="1200" spc="-40" dirty="0">
                <a:latin typeface="Tahoma"/>
                <a:cs typeface="Tahoma"/>
              </a:rPr>
              <a:t>Like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elements </a:t>
            </a:r>
            <a:r>
              <a:rPr sz="1200" spc="-85" dirty="0">
                <a:latin typeface="Tahoma"/>
                <a:cs typeface="Tahoma"/>
              </a:rPr>
              <a:t>are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65" dirty="0">
                <a:latin typeface="Tahoma"/>
                <a:cs typeface="Tahoma"/>
              </a:rPr>
              <a:t>stored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contiguous </a:t>
            </a:r>
            <a:r>
              <a:rPr sz="1200" spc="-85" dirty="0">
                <a:latin typeface="Tahoma"/>
                <a:cs typeface="Tahoma"/>
              </a:rPr>
              <a:t>mem- 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ory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locations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40"/>
              </a:spcBef>
            </a:pPr>
            <a:r>
              <a:rPr sz="1200" spc="-60" dirty="0">
                <a:latin typeface="Tahoma"/>
                <a:cs typeface="Tahoma"/>
              </a:rPr>
              <a:t>Hence,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Doubly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collection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85" dirty="0">
                <a:latin typeface="Tahoma"/>
                <a:cs typeface="Tahoma"/>
              </a:rPr>
              <a:t>where </a:t>
            </a:r>
            <a:r>
              <a:rPr sz="1200" spc="-75" dirty="0">
                <a:latin typeface="Tahoma"/>
                <a:cs typeface="Tahoma"/>
              </a:rPr>
              <a:t>each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has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45" dirty="0">
                <a:latin typeface="Tahoma"/>
                <a:cs typeface="Tahoma"/>
              </a:rPr>
              <a:t>field,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25" dirty="0">
                <a:latin typeface="Tahoma"/>
                <a:cs typeface="Tahoma"/>
              </a:rPr>
              <a:t>link 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25" dirty="0">
                <a:latin typeface="Tahoma"/>
                <a:cs typeface="Tahoma"/>
              </a:rPr>
              <a:t>link 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259205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193391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93721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777515"/>
            <a:ext cx="71526" cy="7152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416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-10" dirty="0"/>
              <a:t> </a:t>
            </a:r>
            <a:r>
              <a:rPr spc="-85" dirty="0"/>
              <a:t>Linked</a:t>
            </a:r>
            <a:r>
              <a:rPr dirty="0"/>
              <a:t> </a:t>
            </a:r>
            <a:r>
              <a:rPr spc="-30" dirty="0"/>
              <a:t>List</a:t>
            </a:r>
            <a:r>
              <a:rPr spc="-5" dirty="0"/>
              <a:t> </a:t>
            </a:r>
            <a:r>
              <a:rPr spc="-80" dirty="0"/>
              <a:t>Operations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87551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75892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64232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69120"/>
            <a:ext cx="71526" cy="7152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5966" y="592198"/>
            <a:ext cx="4337685" cy="237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Like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Doubly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following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operations.</a:t>
            </a:r>
            <a:endParaRPr sz="1200" dirty="0">
              <a:latin typeface="Tahoma"/>
              <a:cs typeface="Tahoma"/>
            </a:endParaRPr>
          </a:p>
          <a:p>
            <a:pPr marL="309880" marR="5715" algn="just">
              <a:lnSpc>
                <a:spcPct val="100000"/>
              </a:lnSpc>
              <a:spcBef>
                <a:spcPts val="305"/>
              </a:spcBef>
            </a:pPr>
            <a:r>
              <a:rPr sz="1200" b="1" spc="-35" dirty="0">
                <a:latin typeface="Arial"/>
                <a:cs typeface="Arial"/>
              </a:rPr>
              <a:t>Creation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60" dirty="0">
                <a:latin typeface="Tahoma"/>
                <a:cs typeface="Tahoma"/>
              </a:rPr>
              <a:t>created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65" dirty="0">
                <a:latin typeface="Tahoma"/>
                <a:cs typeface="Tahoma"/>
              </a:rPr>
              <a:t>using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similar </a:t>
            </a:r>
            <a:r>
              <a:rPr sz="1200" spc="-25" dirty="0">
                <a:latin typeface="Tahoma"/>
                <a:cs typeface="Tahoma"/>
              </a:rPr>
              <a:t>to 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0" dirty="0">
                <a:latin typeface="Tahoma"/>
                <a:cs typeface="Tahoma"/>
              </a:rPr>
              <a:t>but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0" dirty="0">
                <a:latin typeface="Tahoma"/>
                <a:cs typeface="Tahoma"/>
              </a:rPr>
              <a:t>add an </a:t>
            </a:r>
            <a:r>
              <a:rPr sz="1200" spc="-40" dirty="0">
                <a:latin typeface="Tahoma"/>
                <a:cs typeface="Tahoma"/>
              </a:rPr>
              <a:t>additional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points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 dirty="0">
              <a:latin typeface="Tahoma"/>
              <a:cs typeface="Tahoma"/>
            </a:endParaRPr>
          </a:p>
          <a:p>
            <a:pPr marL="309880" marR="5715" algn="just">
              <a:lnSpc>
                <a:spcPct val="100000"/>
              </a:lnSpc>
              <a:spcBef>
                <a:spcPts val="31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65" dirty="0">
                <a:latin typeface="Tahoma"/>
                <a:cs typeface="Tahoma"/>
              </a:rPr>
              <a:t>Insertion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an element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60" dirty="0">
                <a:latin typeface="Tahoma"/>
                <a:cs typeface="Tahoma"/>
              </a:rPr>
              <a:t>also </a:t>
            </a:r>
            <a:r>
              <a:rPr sz="1200" spc="-45" dirty="0">
                <a:latin typeface="Tahoma"/>
                <a:cs typeface="Tahoma"/>
              </a:rPr>
              <a:t>similar </a:t>
            </a:r>
            <a:r>
              <a:rPr sz="1200" spc="-25" dirty="0">
                <a:latin typeface="Tahoma"/>
                <a:cs typeface="Tahoma"/>
              </a:rPr>
              <a:t>to 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5" dirty="0">
                <a:latin typeface="Tahoma"/>
                <a:cs typeface="Tahoma"/>
              </a:rPr>
              <a:t>List.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0" dirty="0">
                <a:latin typeface="Tahoma"/>
                <a:cs typeface="Tahoma"/>
              </a:rPr>
              <a:t>insertion operation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beginning,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middle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(after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before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node).</a:t>
            </a:r>
            <a:endParaRPr sz="1200" dirty="0">
              <a:latin typeface="Tahoma"/>
              <a:cs typeface="Tahoma"/>
            </a:endParaRPr>
          </a:p>
          <a:p>
            <a:pPr marL="309880" marR="6350" algn="just">
              <a:lnSpc>
                <a:spcPct val="100000"/>
              </a:lnSpc>
              <a:spcBef>
                <a:spcPts val="310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40" dirty="0">
                <a:latin typeface="Tahoma"/>
                <a:cs typeface="Tahoma"/>
              </a:rPr>
              <a:t>Deletion </a:t>
            </a:r>
            <a:r>
              <a:rPr sz="1200" spc="-50" dirty="0">
                <a:latin typeface="Tahoma"/>
                <a:cs typeface="Tahoma"/>
              </a:rPr>
              <a:t>operation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performed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beginning,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Doubly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309880" marR="5080" algn="just">
              <a:lnSpc>
                <a:spcPct val="100000"/>
              </a:lnSpc>
              <a:spcBef>
                <a:spcPts val="310"/>
              </a:spcBef>
            </a:pPr>
            <a:r>
              <a:rPr sz="1200" b="1" spc="-50" dirty="0">
                <a:latin typeface="Arial"/>
                <a:cs typeface="Arial"/>
              </a:rPr>
              <a:t>Traversal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Unlike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5" dirty="0">
                <a:latin typeface="Tahoma"/>
                <a:cs typeface="Tahoma"/>
              </a:rPr>
              <a:t>List, </a:t>
            </a:r>
            <a:r>
              <a:rPr sz="1200" spc="-85" dirty="0">
                <a:latin typeface="Tahoma"/>
                <a:cs typeface="Tahoma"/>
              </a:rPr>
              <a:t>here </a:t>
            </a:r>
            <a:r>
              <a:rPr sz="1200" spc="-55" dirty="0">
                <a:latin typeface="Tahoma"/>
                <a:cs typeface="Tahoma"/>
              </a:rPr>
              <a:t>the traversing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both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forward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backward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direction.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9292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Creataion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120" dirty="0"/>
              <a:t>a</a:t>
            </a:r>
            <a:r>
              <a:rPr spc="10" dirty="0"/>
              <a:t> </a:t>
            </a:r>
            <a:r>
              <a:rPr spc="-75" dirty="0"/>
              <a:t>Doubly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261214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43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966" y="487451"/>
            <a:ext cx="3498850" cy="2475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640" marR="130175" indent="-409575">
              <a:lnSpc>
                <a:spcPct val="139700"/>
              </a:lnSpc>
              <a:spcBef>
                <a:spcPts val="100"/>
              </a:spcBef>
            </a:pPr>
            <a:r>
              <a:rPr sz="1200" spc="-65" dirty="0">
                <a:latin typeface="Tahoma"/>
                <a:cs typeface="Tahoma"/>
              </a:rPr>
              <a:t>Here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create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Doubly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Linked.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class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Node:</a:t>
            </a:r>
            <a:endParaRPr sz="1200">
              <a:latin typeface="Tahoma"/>
              <a:cs typeface="Tahoma"/>
            </a:endParaRPr>
          </a:p>
          <a:p>
            <a:pPr marL="962025" marR="636905" indent="-252095">
              <a:lnSpc>
                <a:spcPct val="100000"/>
              </a:lnSpc>
              <a:spcBef>
                <a:spcPts val="5"/>
              </a:spcBef>
              <a:tabLst>
                <a:tab pos="1504315" algn="l"/>
              </a:tabLst>
            </a:pPr>
            <a:r>
              <a:rPr sz="1200" spc="-70" dirty="0">
                <a:latin typeface="Tahoma"/>
                <a:cs typeface="Tahoma"/>
              </a:rPr>
              <a:t>def</a:t>
            </a:r>
            <a:r>
              <a:rPr sz="1200" u="sng" spc="4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200" b="1" spc="-15" dirty="0">
                <a:latin typeface="Arial"/>
                <a:cs typeface="Arial"/>
              </a:rPr>
              <a:t>init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5" dirty="0">
                <a:latin typeface="Tahoma"/>
                <a:cs typeface="Tahoma"/>
              </a:rPr>
              <a:t>(self, dataval=None):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self.dataval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dataval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self.nextval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 </a:t>
            </a:r>
            <a:r>
              <a:rPr sz="1200" spc="-60" dirty="0">
                <a:latin typeface="Tahoma"/>
                <a:cs typeface="Tahoma"/>
              </a:rPr>
              <a:t>None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self.prevval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None</a:t>
            </a:r>
            <a:endParaRPr sz="1200">
              <a:latin typeface="Tahoma"/>
              <a:cs typeface="Tahoma"/>
            </a:endParaRPr>
          </a:p>
          <a:p>
            <a:pPr marL="421640">
              <a:lnSpc>
                <a:spcPct val="100000"/>
              </a:lnSpc>
              <a:spcBef>
                <a:spcPts val="870"/>
              </a:spcBef>
            </a:pPr>
            <a:r>
              <a:rPr sz="1200" spc="-60" dirty="0">
                <a:latin typeface="Tahoma"/>
                <a:cs typeface="Tahoma"/>
              </a:rPr>
              <a:t>class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DLinkedList:</a:t>
            </a:r>
            <a:endParaRPr sz="1200">
              <a:latin typeface="Tahoma"/>
              <a:cs typeface="Tahoma"/>
            </a:endParaRPr>
          </a:p>
          <a:p>
            <a:pPr marL="962025" marR="1283970" indent="-252095">
              <a:lnSpc>
                <a:spcPct val="100000"/>
              </a:lnSpc>
              <a:tabLst>
                <a:tab pos="1504315" algn="l"/>
              </a:tabLst>
            </a:pPr>
            <a:r>
              <a:rPr sz="1200" spc="-70" dirty="0">
                <a:latin typeface="Tahoma"/>
                <a:cs typeface="Tahoma"/>
              </a:rPr>
              <a:t>def</a:t>
            </a:r>
            <a:r>
              <a:rPr sz="1200" u="sng" spc="4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200" b="1" spc="-15" dirty="0">
                <a:latin typeface="Arial"/>
                <a:cs typeface="Arial"/>
              </a:rPr>
              <a:t>init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spc="-40" dirty="0">
                <a:latin typeface="Tahoma"/>
                <a:cs typeface="Tahoma"/>
              </a:rPr>
              <a:t>(self):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self.headval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None</a:t>
            </a:r>
            <a:endParaRPr sz="1200">
              <a:latin typeface="Tahoma"/>
              <a:cs typeface="Tahoma"/>
            </a:endParaRPr>
          </a:p>
          <a:p>
            <a:pPr marL="421640" marR="5080" indent="-409575">
              <a:lnSpc>
                <a:spcPct val="139700"/>
              </a:lnSpc>
              <a:spcBef>
                <a:spcPts val="290"/>
              </a:spcBef>
            </a:pPr>
            <a:r>
              <a:rPr sz="1200" spc="-40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create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dobuly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write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35" dirty="0">
                <a:latin typeface="Tahoma"/>
                <a:cs typeface="Tahoma"/>
              </a:rPr>
              <a:t>=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DLinkedList()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7221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Traversal</a:t>
            </a:r>
            <a:r>
              <a:rPr spc="-2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582914"/>
            <a:ext cx="4337050" cy="2409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latin typeface="Tahoma"/>
                <a:cs typeface="Tahoma"/>
              </a:rPr>
              <a:t>Traversing </a:t>
            </a:r>
            <a:r>
              <a:rPr sz="1200" spc="-55" dirty="0">
                <a:latin typeface="Tahoma"/>
                <a:cs typeface="Tahoma"/>
              </a:rPr>
              <a:t>through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90" dirty="0">
                <a:latin typeface="Tahoma"/>
                <a:cs typeface="Tahoma"/>
              </a:rPr>
              <a:t>same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55" dirty="0">
                <a:latin typeface="Tahoma"/>
                <a:cs typeface="Tahoma"/>
              </a:rPr>
              <a:t>traversing </a:t>
            </a:r>
            <a:r>
              <a:rPr sz="1200" spc="-50" dirty="0">
                <a:latin typeface="Tahoma"/>
                <a:cs typeface="Tahoma"/>
              </a:rPr>
              <a:t>operation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5" dirty="0">
                <a:latin typeface="Tahoma"/>
                <a:cs typeface="Tahoma"/>
              </a:rPr>
              <a:t>list.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5" dirty="0">
                <a:latin typeface="Tahoma"/>
                <a:cs typeface="Tahoma"/>
              </a:rPr>
              <a:t>But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40" dirty="0">
                <a:latin typeface="Tahoma"/>
                <a:cs typeface="Tahoma"/>
              </a:rPr>
              <a:t>both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forward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backward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traversing.</a:t>
            </a:r>
            <a:endParaRPr sz="1200" dirty="0">
              <a:latin typeface="Tahoma"/>
              <a:cs typeface="Tahoma"/>
            </a:endParaRPr>
          </a:p>
          <a:p>
            <a:pPr marL="12700" marR="5715" algn="just">
              <a:lnSpc>
                <a:spcPct val="100000"/>
              </a:lnSpc>
              <a:spcBef>
                <a:spcPts val="15"/>
              </a:spcBef>
            </a:pPr>
            <a:r>
              <a:rPr sz="1200" b="1" spc="-50" dirty="0">
                <a:latin typeface="Arial"/>
                <a:cs typeface="Arial"/>
              </a:rPr>
              <a:t>Traversal </a:t>
            </a:r>
            <a:r>
              <a:rPr sz="1200" b="1" spc="-70" dirty="0">
                <a:latin typeface="Arial"/>
                <a:cs typeface="Arial"/>
              </a:rPr>
              <a:t>or </a:t>
            </a:r>
            <a:r>
              <a:rPr sz="1200" b="1" spc="-20" dirty="0">
                <a:latin typeface="Arial"/>
                <a:cs typeface="Arial"/>
              </a:rPr>
              <a:t>Printing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-100" dirty="0">
                <a:latin typeface="Tahoma"/>
                <a:cs typeface="Tahoma"/>
              </a:rPr>
              <a:t> 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75" dirty="0">
                <a:latin typeface="Tahoma"/>
                <a:cs typeface="Tahoma"/>
              </a:rPr>
              <a:t>forward </a:t>
            </a:r>
            <a:r>
              <a:rPr sz="1200" spc="-55" dirty="0">
                <a:latin typeface="Tahoma"/>
                <a:cs typeface="Tahoma"/>
              </a:rPr>
              <a:t>traversing,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60" dirty="0">
                <a:latin typeface="Tahoma"/>
                <a:cs typeface="Tahoma"/>
              </a:rPr>
              <a:t>should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start with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2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Go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print 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65" dirty="0">
                <a:latin typeface="Tahoma"/>
                <a:cs typeface="Tahoma"/>
              </a:rPr>
              <a:t>node. </a:t>
            </a:r>
            <a:r>
              <a:rPr sz="1200" spc="-60" dirty="0">
                <a:latin typeface="Tahoma"/>
                <a:cs typeface="Tahoma"/>
              </a:rPr>
              <a:t>Now </a:t>
            </a:r>
            <a:r>
              <a:rPr sz="1200" spc="-55" dirty="0">
                <a:latin typeface="Tahoma"/>
                <a:cs typeface="Tahoma"/>
              </a:rPr>
              <a:t>up the 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print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60" dirty="0">
                <a:latin typeface="Tahoma"/>
                <a:cs typeface="Tahoma"/>
              </a:rPr>
              <a:t>there.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Repeat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process </a:t>
            </a:r>
            <a:r>
              <a:rPr sz="1200" spc="-25" dirty="0">
                <a:latin typeface="Tahoma"/>
                <a:cs typeface="Tahoma"/>
              </a:rPr>
              <a:t>until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65" dirty="0">
                <a:latin typeface="Tahoma"/>
                <a:cs typeface="Tahoma"/>
              </a:rPr>
              <a:t>reach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0" dirty="0">
                <a:latin typeface="Tahoma"/>
                <a:cs typeface="Tahoma"/>
              </a:rPr>
              <a:t>i.e.,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0"/>
              </a:spcBef>
            </a:pP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70" dirty="0">
                <a:latin typeface="Tahoma"/>
                <a:cs typeface="Tahoma"/>
              </a:rPr>
              <a:t>backward </a:t>
            </a:r>
            <a:r>
              <a:rPr sz="1200" spc="-55" dirty="0">
                <a:latin typeface="Tahoma"/>
                <a:cs typeface="Tahoma"/>
              </a:rPr>
              <a:t>traversing,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60" dirty="0">
                <a:latin typeface="Tahoma"/>
                <a:cs typeface="Tahoma"/>
              </a:rPr>
              <a:t>should </a:t>
            </a:r>
            <a:r>
              <a:rPr sz="1200" spc="-40" dirty="0">
                <a:latin typeface="Tahoma"/>
                <a:cs typeface="Tahoma"/>
              </a:rPr>
              <a:t>start </a:t>
            </a:r>
            <a:r>
              <a:rPr sz="1200" spc="-55" dirty="0">
                <a:latin typeface="Tahoma"/>
                <a:cs typeface="Tahoma"/>
              </a:rPr>
              <a:t>from 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50" dirty="0">
                <a:latin typeface="Tahoma"/>
                <a:cs typeface="Tahoma"/>
              </a:rPr>
              <a:t>Node.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Starting </a:t>
            </a:r>
            <a:r>
              <a:rPr sz="1200" spc="-55" dirty="0">
                <a:latin typeface="Tahoma"/>
                <a:cs typeface="Tahoma"/>
              </a:rPr>
              <a:t>from 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5" dirty="0">
                <a:latin typeface="Tahoma"/>
                <a:cs typeface="Tahoma"/>
              </a:rPr>
              <a:t>move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print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data available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-60" dirty="0">
                <a:latin typeface="Tahoma"/>
                <a:cs typeface="Tahoma"/>
              </a:rPr>
              <a:t> Now </a:t>
            </a:r>
            <a:r>
              <a:rPr sz="1200" spc="-55" dirty="0">
                <a:latin typeface="Tahoma"/>
                <a:cs typeface="Tahoma"/>
              </a:rPr>
              <a:t>up the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 value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60" dirty="0">
                <a:latin typeface="Tahoma"/>
                <a:cs typeface="Tahoma"/>
              </a:rPr>
              <a:t>moving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Repeat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process </a:t>
            </a:r>
            <a:r>
              <a:rPr sz="1200" spc="-25" dirty="0">
                <a:latin typeface="Tahoma"/>
                <a:cs typeface="Tahoma"/>
              </a:rPr>
              <a:t>until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reach</a:t>
            </a:r>
            <a:r>
              <a:rPr sz="1200" spc="-55" dirty="0">
                <a:latin typeface="Tahoma"/>
                <a:cs typeface="Tahoma"/>
              </a:rPr>
              <a:t> 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50" dirty="0">
                <a:latin typeface="Tahoma"/>
                <a:cs typeface="Tahoma"/>
              </a:rPr>
              <a:t> i.e.,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6" name="object 6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6087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95" dirty="0"/>
              <a:t>Traversal</a:t>
            </a:r>
            <a:r>
              <a:rPr spc="15" dirty="0"/>
              <a:t> </a:t>
            </a:r>
            <a:r>
              <a:rPr spc="-114" dirty="0"/>
              <a:t>or</a:t>
            </a:r>
            <a:r>
              <a:rPr spc="10" dirty="0"/>
              <a:t> </a:t>
            </a:r>
            <a:r>
              <a:rPr spc="-45" dirty="0"/>
              <a:t>Printing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5966" y="375613"/>
            <a:ext cx="3867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traverse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entire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2803" y="643387"/>
            <a:ext cx="3618229" cy="2766695"/>
          </a:xfrm>
          <a:custGeom>
            <a:avLst/>
            <a:gdLst/>
            <a:ahLst/>
            <a:cxnLst/>
            <a:rect l="l" t="t" r="r" b="b"/>
            <a:pathLst>
              <a:path w="3618229" h="2766695">
                <a:moveTo>
                  <a:pt x="3617773" y="2766274"/>
                </a:moveTo>
                <a:lnTo>
                  <a:pt x="0" y="2766274"/>
                </a:lnTo>
                <a:lnTo>
                  <a:pt x="0" y="0"/>
                </a:lnTo>
                <a:lnTo>
                  <a:pt x="3617773" y="0"/>
                </a:lnTo>
                <a:lnTo>
                  <a:pt x="3617773" y="276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2721" y="593802"/>
            <a:ext cx="2579370" cy="26911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Forward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Traversing</a:t>
            </a:r>
            <a:endParaRPr sz="700" dirty="0">
              <a:latin typeface="Consolas"/>
              <a:cs typeface="Consolas"/>
            </a:endParaRPr>
          </a:p>
          <a:p>
            <a:pPr marL="216535" marR="112839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listprint_forward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700" dirty="0">
              <a:latin typeface="Consolas"/>
              <a:cs typeface="Consolas"/>
            </a:endParaRPr>
          </a:p>
          <a:p>
            <a:pPr marL="421005" marR="1026160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0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625475" marR="5080">
              <a:lnSpc>
                <a:spcPct val="108800"/>
              </a:lnSpc>
            </a:pP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"--&gt;"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15" dirty="0">
                <a:latin typeface="Consolas"/>
                <a:cs typeface="Consolas"/>
              </a:rPr>
              <a:t>end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70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Backward</a:t>
            </a:r>
            <a:r>
              <a:rPr sz="7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700" i="1" spc="15" dirty="0">
                <a:solidFill>
                  <a:srgbClr val="3F7E7E"/>
                </a:solidFill>
                <a:latin typeface="Consolas"/>
                <a:cs typeface="Consolas"/>
              </a:rPr>
              <a:t>Traversing</a:t>
            </a:r>
            <a:endParaRPr sz="700" dirty="0">
              <a:latin typeface="Consolas"/>
              <a:cs typeface="Consolas"/>
            </a:endParaRPr>
          </a:p>
          <a:p>
            <a:pPr marL="216535" marR="107759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7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listprint_backward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700" dirty="0">
              <a:latin typeface="Consolas"/>
              <a:cs typeface="Consolas"/>
            </a:endParaRPr>
          </a:p>
          <a:p>
            <a:pPr marL="421005" marR="1026160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7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700" dirty="0">
              <a:latin typeface="Consolas"/>
              <a:cs typeface="Consolas"/>
            </a:endParaRPr>
          </a:p>
          <a:p>
            <a:pPr marL="21653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0"/>
              </a:spcBef>
            </a:pP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-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self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headval</a:t>
            </a:r>
            <a:endParaRPr sz="700" dirty="0">
              <a:latin typeface="Consolas"/>
              <a:cs typeface="Consolas"/>
            </a:endParaRPr>
          </a:p>
          <a:p>
            <a:pPr marL="625475" marR="362585" indent="-204470">
              <a:lnSpc>
                <a:spcPct val="108800"/>
              </a:lnSpc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nextval</a:t>
            </a:r>
            <a:endParaRPr sz="700" dirty="0">
              <a:latin typeface="Consolas"/>
              <a:cs typeface="Consolas"/>
            </a:endParaRPr>
          </a:p>
          <a:p>
            <a:pPr marL="421005">
              <a:lnSpc>
                <a:spcPct val="100000"/>
              </a:lnSpc>
              <a:spcBef>
                <a:spcPts val="75"/>
              </a:spcBef>
            </a:pP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7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5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7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700" dirty="0">
              <a:latin typeface="Consolas"/>
              <a:cs typeface="Consolas"/>
            </a:endParaRPr>
          </a:p>
          <a:p>
            <a:pPr marL="625475" marR="5080">
              <a:lnSpc>
                <a:spcPct val="108800"/>
              </a:lnSpc>
            </a:pPr>
            <a:r>
              <a:rPr sz="700" spc="15" dirty="0">
                <a:latin typeface="Consolas"/>
                <a:cs typeface="Consolas"/>
              </a:rPr>
              <a:t>print</a:t>
            </a:r>
            <a:r>
              <a:rPr sz="700" dirty="0"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dataval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"--&gt;"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700" spc="15" dirty="0">
                <a:latin typeface="Consolas"/>
                <a:cs typeface="Consolas"/>
              </a:rPr>
              <a:t>end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70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70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700" spc="-37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spc="10" dirty="0">
                <a:latin typeface="Consolas"/>
                <a:cs typeface="Consolas"/>
              </a:rPr>
              <a:t> 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7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700" spc="15" dirty="0">
                <a:latin typeface="Consolas"/>
                <a:cs typeface="Consolas"/>
              </a:rPr>
              <a:t>printval</a:t>
            </a:r>
            <a:r>
              <a:rPr sz="7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700" spc="15" dirty="0">
                <a:latin typeface="Consolas"/>
                <a:cs typeface="Consolas"/>
              </a:rPr>
              <a:t>prevval</a:t>
            </a:r>
            <a:endParaRPr sz="700" dirty="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5" name="object 15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1604" y="3190062"/>
            <a:ext cx="4324350" cy="125730"/>
            <a:chOff x="241604" y="3190062"/>
            <a:chExt cx="4324350" cy="125730"/>
          </a:xfrm>
        </p:grpSpPr>
        <p:sp>
          <p:nvSpPr>
            <p:cNvPr id="9" name="object 9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0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604" y="3190062"/>
              <a:ext cx="125171" cy="12517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966" y="373720"/>
            <a:ext cx="4336415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Tahoma"/>
                <a:cs typeface="Tahoma"/>
              </a:rPr>
              <a:t>Inserting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90" dirty="0">
                <a:latin typeface="Tahoma"/>
                <a:cs typeface="Tahoma"/>
              </a:rPr>
              <a:t>same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50" dirty="0">
                <a:latin typeface="Tahoma"/>
                <a:cs typeface="Tahoma"/>
              </a:rPr>
              <a:t>inserting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50" dirty="0">
                <a:latin typeface="Tahoma"/>
                <a:cs typeface="Tahoma"/>
              </a:rPr>
              <a:t>small </a:t>
            </a:r>
            <a:r>
              <a:rPr sz="1200" spc="-60" dirty="0">
                <a:latin typeface="Tahoma"/>
                <a:cs typeface="Tahoma"/>
              </a:rPr>
              <a:t>ups.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You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0" dirty="0">
                <a:latin typeface="Tahoma"/>
                <a:cs typeface="Tahoma"/>
              </a:rPr>
              <a:t>add elements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either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beginning,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middle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55" dirty="0">
                <a:latin typeface="Arial"/>
                <a:cs typeface="Arial"/>
              </a:rPr>
              <a:t>beginning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50" dirty="0">
                <a:latin typeface="Tahoma"/>
                <a:cs typeface="Tahoma"/>
              </a:rPr>
              <a:t>data node’s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75" dirty="0">
                <a:latin typeface="Tahoma"/>
                <a:cs typeface="Tahoma"/>
              </a:rPr>
              <a:t>head.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75" dirty="0">
                <a:latin typeface="Tahoma"/>
                <a:cs typeface="Tahoma"/>
              </a:rPr>
              <a:t>head, </a:t>
            </a:r>
            <a:r>
              <a:rPr sz="1200" spc="-55" dirty="0">
                <a:latin typeface="Tahoma"/>
                <a:cs typeface="Tahoma"/>
              </a:rPr>
              <a:t>while 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722361"/>
            <a:ext cx="125171" cy="12517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0611" y="17163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905825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8998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89289"/>
            <a:ext cx="125171" cy="1251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0611" y="208328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272754"/>
            <a:ext cx="125171" cy="1251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70611" y="226675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639669"/>
            <a:ext cx="125171" cy="1251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70611" y="26336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0611" y="31840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98" y="1664281"/>
            <a:ext cx="4039870" cy="1675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 marR="2058035">
              <a:lnSpc>
                <a:spcPct val="100000"/>
              </a:lnSpc>
              <a:spcBef>
                <a:spcPts val="5"/>
              </a:spcBef>
            </a:pPr>
            <a:r>
              <a:rPr sz="1200" spc="-55" dirty="0">
                <a:latin typeface="Tahoma"/>
                <a:cs typeface="Tahoma"/>
              </a:rPr>
              <a:t>Create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assign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70" dirty="0">
                <a:latin typeface="Tahoma"/>
                <a:cs typeface="Tahoma"/>
              </a:rPr>
              <a:t> and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prev 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NewNode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NewNode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head.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Assign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newly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7" name="object 3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122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105" dirty="0"/>
              <a:t>Insertion</a:t>
            </a:r>
            <a:r>
              <a:rPr spc="15" dirty="0"/>
              <a:t> </a:t>
            </a:r>
            <a:r>
              <a:rPr spc="-55" dirty="0"/>
              <a:t>at</a:t>
            </a:r>
            <a:r>
              <a:rPr spc="15" dirty="0"/>
              <a:t> </a:t>
            </a:r>
            <a:r>
              <a:rPr spc="-100" dirty="0"/>
              <a:t>beginning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375613"/>
            <a:ext cx="42633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115" y="579014"/>
            <a:ext cx="3618229" cy="2611120"/>
          </a:xfrm>
          <a:custGeom>
            <a:avLst/>
            <a:gdLst/>
            <a:ahLst/>
            <a:cxnLst/>
            <a:rect l="l" t="t" r="r" b="b"/>
            <a:pathLst>
              <a:path w="3618229" h="2611120">
                <a:moveTo>
                  <a:pt x="3617773" y="2610733"/>
                </a:moveTo>
                <a:lnTo>
                  <a:pt x="0" y="2610733"/>
                </a:lnTo>
                <a:lnTo>
                  <a:pt x="0" y="0"/>
                </a:lnTo>
                <a:lnTo>
                  <a:pt x="3617773" y="0"/>
                </a:lnTo>
                <a:lnTo>
                  <a:pt x="3617773" y="26107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857" y="587898"/>
            <a:ext cx="3268345" cy="27821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 function to add a new node when the list is empty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insert_empty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0" dirty="0">
                <a:latin typeface="Consolas"/>
                <a:cs typeface="Consolas"/>
              </a:rPr>
              <a:t>newdata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5"/>
              </a:spcBef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creating the new node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with it's data value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spc="10" dirty="0">
                <a:latin typeface="Consolas"/>
                <a:cs typeface="Consolas"/>
              </a:rPr>
              <a:t>NewNode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Node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0" dirty="0">
                <a:latin typeface="Consolas"/>
                <a:cs typeface="Consolas"/>
              </a:rPr>
              <a:t>newdata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Up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the head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with new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5"/>
              </a:spcBef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b="1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spc="10" dirty="0">
                <a:latin typeface="Consolas"/>
                <a:cs typeface="Consolas"/>
              </a:rPr>
              <a:t>print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 marR="240029">
              <a:lnSpc>
                <a:spcPct val="107800"/>
              </a:lnSpc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 function to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add a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new node in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beginning when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is empty </a:t>
            </a:r>
            <a:r>
              <a:rPr sz="650" i="1" spc="-34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and as well as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non-empty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AtBegining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0" dirty="0">
                <a:latin typeface="Consolas"/>
                <a:cs typeface="Consolas"/>
              </a:rPr>
              <a:t>newdata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creating the new node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with it's data value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0"/>
              </a:spcBef>
            </a:pPr>
            <a:r>
              <a:rPr sz="650" spc="10" dirty="0">
                <a:latin typeface="Consolas"/>
                <a:cs typeface="Consolas"/>
              </a:rPr>
              <a:t>NewNode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Node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0" dirty="0">
                <a:latin typeface="Consolas"/>
                <a:cs typeface="Consolas"/>
              </a:rPr>
              <a:t>newdata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5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adding the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node when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is empty</a:t>
            </a:r>
            <a:endParaRPr sz="650" dirty="0">
              <a:latin typeface="Consolas"/>
              <a:cs typeface="Consolas"/>
            </a:endParaRPr>
          </a:p>
          <a:p>
            <a:pPr marL="388620" marR="1837689" indent="-187960">
              <a:lnSpc>
                <a:spcPct val="107800"/>
              </a:lnSpc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</a:t>
            </a:r>
            <a:r>
              <a:rPr sz="650" spc="-15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  <a:p>
            <a:pPr marL="200660">
              <a:lnSpc>
                <a:spcPct val="100000"/>
              </a:lnSpc>
              <a:spcBef>
                <a:spcPts val="60"/>
              </a:spcBef>
            </a:pP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adding the node when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the list in non-empty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 Up the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new nodes next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val and prev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val to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existing node</a:t>
            </a:r>
            <a:endParaRPr sz="650" dirty="0">
              <a:latin typeface="Consolas"/>
              <a:cs typeface="Consolas"/>
            </a:endParaRPr>
          </a:p>
          <a:p>
            <a:pPr marL="388620" marR="1461770">
              <a:lnSpc>
                <a:spcPct val="107800"/>
              </a:lnSpc>
            </a:pPr>
            <a:r>
              <a:rPr sz="650" spc="10" dirty="0">
                <a:latin typeface="Consolas"/>
                <a:cs typeface="Consolas"/>
              </a:rPr>
              <a:t>NewNode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nextval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prevval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Up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the head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with new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50" dirty="0">
              <a:latin typeface="Consolas"/>
              <a:cs typeface="Consolas"/>
            </a:endParaRPr>
          </a:p>
          <a:p>
            <a:pPr marL="388620">
              <a:lnSpc>
                <a:spcPct val="100000"/>
              </a:lnSpc>
              <a:spcBef>
                <a:spcPts val="60"/>
              </a:spcBef>
            </a:pPr>
            <a:r>
              <a:rPr sz="650" spc="10" dirty="0">
                <a:latin typeface="Consolas"/>
                <a:cs typeface="Consolas"/>
              </a:rPr>
              <a:t>self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0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0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488439"/>
            <a:ext cx="4336415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65" dirty="0">
                <a:latin typeface="Arial"/>
                <a:cs typeface="Arial"/>
              </a:rPr>
              <a:t>end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7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node’s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40" dirty="0">
                <a:latin typeface="Tahoma"/>
                <a:cs typeface="Tahoma"/>
              </a:rPr>
              <a:t>points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55" dirty="0">
                <a:latin typeface="Tahoma"/>
                <a:cs typeface="Tahoma"/>
              </a:rPr>
              <a:t>while 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 becomes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second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50" dirty="0">
                <a:latin typeface="Tahoma"/>
                <a:cs typeface="Tahoma"/>
              </a:rPr>
              <a:t>data </a:t>
            </a:r>
            <a:r>
              <a:rPr sz="1200" spc="-65" dirty="0">
                <a:latin typeface="Tahoma"/>
                <a:cs typeface="Tahoma"/>
              </a:rPr>
              <a:t>element.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1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0" dirty="0">
                <a:latin typeface="Tahoma"/>
                <a:cs typeface="Tahoma"/>
              </a:rPr>
              <a:t>same </a:t>
            </a:r>
            <a:r>
              <a:rPr sz="1200" spc="-45" dirty="0">
                <a:latin typeface="Tahoma"/>
                <a:cs typeface="Tahoma"/>
              </a:rPr>
              <a:t>time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address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501800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49579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2547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25" dirty="0"/>
              <a:t>Start</a:t>
            </a:r>
          </a:p>
          <a:p>
            <a:pPr marL="12700" marR="2057400">
              <a:lnSpc>
                <a:spcPct val="121100"/>
              </a:lnSpc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80" dirty="0"/>
              <a:t>empty,</a:t>
            </a:r>
            <a:r>
              <a:rPr dirty="0"/>
              <a:t> </a:t>
            </a:r>
            <a:r>
              <a:rPr spc="-70" dirty="0"/>
              <a:t>add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80" dirty="0"/>
              <a:t>head </a:t>
            </a:r>
            <a:r>
              <a:rPr spc="-360" dirty="0"/>
              <a:t> </a:t>
            </a:r>
            <a:r>
              <a:rPr spc="-45" dirty="0"/>
              <a:t>pointer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-10" dirty="0"/>
              <a:t>it.</a:t>
            </a:r>
          </a:p>
          <a:p>
            <a:pPr marL="12700" marR="240665">
              <a:lnSpc>
                <a:spcPct val="100000"/>
              </a:lnSpc>
              <a:spcBef>
                <a:spcPts val="3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80" dirty="0"/>
              <a:t>empty,</a:t>
            </a:r>
            <a:r>
              <a:rPr spc="15" dirty="0"/>
              <a:t> </a:t>
            </a:r>
            <a:r>
              <a:rPr spc="-75" dirty="0"/>
              <a:t>change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15" dirty="0"/>
              <a:t> </a:t>
            </a:r>
            <a:r>
              <a:rPr spc="-35" dirty="0"/>
              <a:t>last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 </a:t>
            </a:r>
            <a:r>
              <a:rPr spc="-360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80" dirty="0"/>
              <a:t>prev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80" dirty="0"/>
              <a:t>as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35" dirty="0"/>
              <a:t>last</a:t>
            </a:r>
            <a:r>
              <a:rPr spc="15" dirty="0"/>
              <a:t> </a:t>
            </a:r>
            <a:r>
              <a:rPr spc="-65" dirty="0"/>
              <a:t>node.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pc="-40" dirty="0"/>
              <a:t>End</a:t>
            </a: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723212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71722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944636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93863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166061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16005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570937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56493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975813"/>
            <a:ext cx="125171" cy="1251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0611" y="29698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5623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105" dirty="0"/>
              <a:t>Insertion</a:t>
            </a:r>
            <a:r>
              <a:rPr spc="10" dirty="0"/>
              <a:t> </a:t>
            </a:r>
            <a:r>
              <a:rPr spc="-55" dirty="0"/>
              <a:t>at</a:t>
            </a:r>
            <a:r>
              <a:rPr spc="10" dirty="0"/>
              <a:t> </a:t>
            </a:r>
            <a:r>
              <a:rPr spc="-95" dirty="0"/>
              <a:t>the</a:t>
            </a:r>
            <a:r>
              <a:rPr spc="10" dirty="0"/>
              <a:t> </a:t>
            </a:r>
            <a:r>
              <a:rPr spc="-75" dirty="0"/>
              <a:t>End</a:t>
            </a:r>
          </a:p>
        </p:txBody>
      </p:sp>
      <p:sp>
        <p:nvSpPr>
          <p:cNvPr id="25" name="object 25"/>
          <p:cNvSpPr/>
          <p:nvPr/>
        </p:nvSpPr>
        <p:spPr>
          <a:xfrm>
            <a:off x="322104" y="648439"/>
            <a:ext cx="3964304" cy="2333625"/>
          </a:xfrm>
          <a:custGeom>
            <a:avLst/>
            <a:gdLst/>
            <a:ahLst/>
            <a:cxnLst/>
            <a:rect l="l" t="t" r="r" b="b"/>
            <a:pathLst>
              <a:path w="3964304" h="2333625">
                <a:moveTo>
                  <a:pt x="3963819" y="2333105"/>
                </a:moveTo>
                <a:lnTo>
                  <a:pt x="0" y="2333105"/>
                </a:lnTo>
                <a:lnTo>
                  <a:pt x="0" y="0"/>
                </a:lnTo>
                <a:lnTo>
                  <a:pt x="3963819" y="0"/>
                </a:lnTo>
                <a:lnTo>
                  <a:pt x="3963819" y="23331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966" y="448130"/>
            <a:ext cx="3911600" cy="24606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  <a:p>
            <a:pPr marL="448945" marR="328295">
              <a:lnSpc>
                <a:spcPct val="107500"/>
              </a:lnSpc>
              <a:spcBef>
                <a:spcPts val="11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function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add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 </a:t>
            </a:r>
            <a:r>
              <a:rPr sz="850" i="1" spc="-45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 when the list is empty and as well as non-empty 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8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AtEnd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850" spc="1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newdata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850">
              <a:latin typeface="Consolas"/>
              <a:cs typeface="Consolas"/>
            </a:endParaRPr>
          </a:p>
          <a:p>
            <a:pPr marL="694055">
              <a:lnSpc>
                <a:spcPct val="100000"/>
              </a:lnSpc>
              <a:spcBef>
                <a:spcPts val="75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creating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850">
              <a:latin typeface="Consolas"/>
              <a:cs typeface="Consolas"/>
            </a:endParaRPr>
          </a:p>
          <a:p>
            <a:pPr marL="694055">
              <a:lnSpc>
                <a:spcPct val="100000"/>
              </a:lnSpc>
              <a:spcBef>
                <a:spcPts val="80"/>
              </a:spcBef>
            </a:pPr>
            <a:r>
              <a:rPr sz="850" spc="15" dirty="0">
                <a:latin typeface="Consolas"/>
                <a:cs typeface="Consolas"/>
              </a:rPr>
              <a:t>NewNode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Node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latin typeface="Consolas"/>
                <a:cs typeface="Consolas"/>
              </a:rPr>
              <a:t>newdata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50">
              <a:latin typeface="Consolas"/>
              <a:cs typeface="Consolas"/>
            </a:endParaRPr>
          </a:p>
          <a:p>
            <a:pPr marL="694055">
              <a:lnSpc>
                <a:spcPct val="100000"/>
              </a:lnSpc>
              <a:spcBef>
                <a:spcPts val="75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adding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when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850">
              <a:latin typeface="Consolas"/>
              <a:cs typeface="Consolas"/>
            </a:endParaRPr>
          </a:p>
          <a:p>
            <a:pPr marL="939165" marR="1616075" indent="-245745">
              <a:lnSpc>
                <a:spcPct val="107500"/>
              </a:lnSpc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3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NewNode</a:t>
            </a:r>
            <a:endParaRPr sz="850">
              <a:latin typeface="Consolas"/>
              <a:cs typeface="Consolas"/>
            </a:endParaRPr>
          </a:p>
          <a:p>
            <a:pPr marL="694055">
              <a:lnSpc>
                <a:spcPct val="100000"/>
              </a:lnSpc>
              <a:spcBef>
                <a:spcPts val="75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50">
              <a:latin typeface="Consolas"/>
              <a:cs typeface="Consolas"/>
            </a:endParaRPr>
          </a:p>
          <a:p>
            <a:pPr marL="939165">
              <a:lnSpc>
                <a:spcPct val="100000"/>
              </a:lnSpc>
              <a:spcBef>
                <a:spcPts val="8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traversing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moving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850">
              <a:latin typeface="Consolas"/>
              <a:cs typeface="Consolas"/>
            </a:endParaRPr>
          </a:p>
          <a:p>
            <a:pPr marL="939165">
              <a:lnSpc>
                <a:spcPct val="100000"/>
              </a:lnSpc>
              <a:spcBef>
                <a:spcPts val="75"/>
              </a:spcBef>
            </a:pPr>
            <a:r>
              <a:rPr sz="850" spc="15" dirty="0">
                <a:latin typeface="Consolas"/>
                <a:cs typeface="Consolas"/>
              </a:rPr>
              <a:t>printval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endParaRPr sz="850">
              <a:latin typeface="Consolas"/>
              <a:cs typeface="Consolas"/>
            </a:endParaRPr>
          </a:p>
          <a:p>
            <a:pPr marL="1184275" marR="819785" indent="-245745">
              <a:lnSpc>
                <a:spcPct val="107500"/>
              </a:lnSpc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8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printval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8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50" spc="-4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printval</a:t>
            </a:r>
            <a:r>
              <a:rPr sz="850" spc="-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printval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endParaRPr sz="850">
              <a:latin typeface="Consolas"/>
              <a:cs typeface="Consolas"/>
            </a:endParaRPr>
          </a:p>
          <a:p>
            <a:pPr marL="939165" marR="574040">
              <a:lnSpc>
                <a:spcPct val="107500"/>
              </a:lnSpc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Updating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 </a:t>
            </a:r>
            <a:r>
              <a:rPr sz="850" i="1" spc="-45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printval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850" spc="15" dirty="0">
                <a:latin typeface="Consolas"/>
                <a:cs typeface="Consolas"/>
              </a:rPr>
              <a:t>NewNode </a:t>
            </a:r>
            <a:r>
              <a:rPr sz="850" spc="20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NewNode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prevval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printval</a:t>
            </a:r>
            <a:endParaRPr sz="85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1604" y="3190062"/>
            <a:ext cx="4324350" cy="125730"/>
            <a:chOff x="241604" y="3190062"/>
            <a:chExt cx="4324350" cy="125730"/>
          </a:xfrm>
        </p:grpSpPr>
        <p:sp>
          <p:nvSpPr>
            <p:cNvPr id="9" name="object 9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0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604" y="3190062"/>
              <a:ext cx="125171" cy="12517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966" y="373720"/>
            <a:ext cx="433768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after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an</a:t>
            </a:r>
            <a:r>
              <a:rPr sz="1200" b="1" spc="65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element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rder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35" dirty="0">
                <a:latin typeface="Tahoma"/>
                <a:cs typeface="Tahoma"/>
              </a:rPr>
              <a:t>w</a:t>
            </a:r>
            <a:r>
              <a:rPr sz="1200" spc="-114" dirty="0">
                <a:latin typeface="Tahoma"/>
                <a:cs typeface="Tahoma"/>
              </a:rPr>
              <a:t>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need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identify 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way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traversing.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There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created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988517"/>
            <a:ext cx="125171" cy="12517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0611" y="98251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171981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1659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355445"/>
            <a:ext cx="125171" cy="1251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0611" y="134944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592" y="1538909"/>
            <a:ext cx="125171" cy="1251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70611" y="15329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905825"/>
            <a:ext cx="125171" cy="1251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70611" y="18998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272754"/>
            <a:ext cx="125171" cy="12517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70611" y="226675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639669"/>
            <a:ext cx="125171" cy="12517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70611" y="26336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0611" y="31840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Start</a:t>
            </a:r>
          </a:p>
          <a:p>
            <a:pPr marL="12700" marR="2056764">
              <a:lnSpc>
                <a:spcPct val="100000"/>
              </a:lnSpc>
              <a:spcBef>
                <a:spcPts val="5"/>
              </a:spcBef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239395">
              <a:lnSpc>
                <a:spcPct val="100000"/>
              </a:lnSpc>
              <a:spcBef>
                <a:spcPts val="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70" dirty="0"/>
              <a:t>empty</a:t>
            </a:r>
            <a:r>
              <a:rPr spc="15" dirty="0"/>
              <a:t> </a:t>
            </a:r>
            <a:r>
              <a:rPr spc="-70" dirty="0"/>
              <a:t>or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65" dirty="0"/>
              <a:t>given</a:t>
            </a:r>
            <a:r>
              <a:rPr spc="15" dirty="0"/>
              <a:t> </a:t>
            </a:r>
            <a:r>
              <a:rPr spc="-70" dirty="0"/>
              <a:t>element</a:t>
            </a:r>
            <a:r>
              <a:rPr spc="15" dirty="0"/>
              <a:t> </a:t>
            </a:r>
            <a:r>
              <a:rPr spc="-100" dirty="0"/>
              <a:t>was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60" dirty="0"/>
              <a:t>found</a:t>
            </a:r>
            <a:r>
              <a:rPr spc="20" dirty="0"/>
              <a:t> </a:t>
            </a:r>
            <a:r>
              <a:rPr spc="-35" dirty="0"/>
              <a:t>in</a:t>
            </a:r>
            <a:r>
              <a:rPr spc="15" dirty="0"/>
              <a:t> </a:t>
            </a:r>
            <a:r>
              <a:rPr spc="-55" dirty="0"/>
              <a:t>the </a:t>
            </a:r>
            <a:r>
              <a:rPr spc="-360" dirty="0"/>
              <a:t> </a:t>
            </a:r>
            <a:r>
              <a:rPr spc="-65" dirty="0"/>
              <a:t>given</a:t>
            </a:r>
            <a:r>
              <a:rPr spc="10" dirty="0"/>
              <a:t> </a:t>
            </a:r>
            <a:r>
              <a:rPr spc="-25" dirty="0"/>
              <a:t>list,</a:t>
            </a:r>
            <a:r>
              <a:rPr spc="15" dirty="0"/>
              <a:t> </a:t>
            </a:r>
            <a:r>
              <a:rPr spc="-60" dirty="0"/>
              <a:t>then</a:t>
            </a:r>
            <a:r>
              <a:rPr spc="15" dirty="0"/>
              <a:t> </a:t>
            </a:r>
            <a:r>
              <a:rPr spc="-50" dirty="0"/>
              <a:t>insertion</a:t>
            </a:r>
            <a:r>
              <a:rPr spc="15" dirty="0"/>
              <a:t> </a:t>
            </a:r>
            <a:r>
              <a:rPr spc="-60" dirty="0"/>
              <a:t>can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75" dirty="0"/>
              <a:t>be</a:t>
            </a:r>
            <a:r>
              <a:rPr spc="15" dirty="0"/>
              <a:t> </a:t>
            </a:r>
            <a:r>
              <a:rPr spc="-70" dirty="0"/>
              <a:t>done.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20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20" dirty="0"/>
              <a:t> </a:t>
            </a:r>
            <a:r>
              <a:rPr spc="-70" dirty="0"/>
              <a:t>empty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70" dirty="0"/>
              <a:t>element</a:t>
            </a:r>
            <a:r>
              <a:rPr spc="20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60" dirty="0"/>
              <a:t>found</a:t>
            </a:r>
            <a:r>
              <a:rPr spc="20" dirty="0"/>
              <a:t> </a:t>
            </a:r>
            <a:r>
              <a:rPr spc="-35" dirty="0"/>
              <a:t>in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5" dirty="0"/>
              <a:t>list,</a:t>
            </a:r>
            <a:r>
              <a:rPr spc="20" dirty="0"/>
              <a:t> </a:t>
            </a:r>
            <a:r>
              <a:rPr spc="-55" dirty="0"/>
              <a:t>then, </a:t>
            </a:r>
            <a:r>
              <a:rPr spc="-360" dirty="0"/>
              <a:t> </a:t>
            </a:r>
            <a:r>
              <a:rPr spc="-75" dirty="0"/>
              <a:t>go</a:t>
            </a:r>
            <a:r>
              <a:rPr spc="1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step</a:t>
            </a:r>
          </a:p>
          <a:p>
            <a:pPr marL="12700" marR="107950">
              <a:lnSpc>
                <a:spcPct val="100000"/>
              </a:lnSpc>
              <a:spcBef>
                <a:spcPts val="10"/>
              </a:spcBef>
            </a:pPr>
            <a:r>
              <a:rPr spc="-65" dirty="0"/>
              <a:t>New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40" dirty="0"/>
              <a:t>points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0" dirty="0"/>
              <a:t>current </a:t>
            </a:r>
            <a:r>
              <a:rPr spc="-45" dirty="0"/>
              <a:t> </a:t>
            </a:r>
            <a:r>
              <a:rPr spc="-75" dirty="0"/>
              <a:t>node</a:t>
            </a:r>
            <a:r>
              <a:rPr spc="225" dirty="0"/>
              <a:t> </a:t>
            </a:r>
            <a:r>
              <a:rPr spc="-70" dirty="0"/>
              <a:t>and </a:t>
            </a:r>
            <a:r>
              <a:rPr spc="-95" dirty="0"/>
              <a:t>new</a:t>
            </a:r>
            <a:r>
              <a:rPr spc="185" dirty="0"/>
              <a:t> </a:t>
            </a:r>
            <a:r>
              <a:rPr spc="-75" dirty="0"/>
              <a:t>node</a:t>
            </a:r>
            <a:r>
              <a:rPr spc="225" dirty="0"/>
              <a:t> </a:t>
            </a:r>
            <a:r>
              <a:rPr spc="-70" dirty="0"/>
              <a:t>previous </a:t>
            </a:r>
            <a:r>
              <a:rPr spc="-65" dirty="0"/>
              <a:t>value </a:t>
            </a:r>
            <a:r>
              <a:rPr spc="-40" dirty="0"/>
              <a:t>points </a:t>
            </a:r>
            <a:r>
              <a:rPr spc="-25" dirty="0"/>
              <a:t>to </a:t>
            </a:r>
            <a:r>
              <a:rPr spc="-55" dirty="0"/>
              <a:t>the </a:t>
            </a:r>
            <a:r>
              <a:rPr spc="-50" dirty="0"/>
              <a:t>current </a:t>
            </a:r>
            <a:r>
              <a:rPr spc="-65" dirty="0"/>
              <a:t>node. </a:t>
            </a:r>
            <a:r>
              <a:rPr spc="-60" dirty="0"/>
              <a:t> </a:t>
            </a: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0" dirty="0"/>
              <a:t>current</a:t>
            </a:r>
            <a:r>
              <a:rPr spc="2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20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35" dirty="0"/>
              <a:t>last</a:t>
            </a:r>
            <a:r>
              <a:rPr spc="20" dirty="0"/>
              <a:t> </a:t>
            </a:r>
            <a:r>
              <a:rPr spc="-65" dirty="0"/>
              <a:t>node,</a:t>
            </a:r>
            <a:r>
              <a:rPr spc="15" dirty="0"/>
              <a:t> </a:t>
            </a:r>
            <a:r>
              <a:rPr spc="-55" dirty="0"/>
              <a:t>then,</a:t>
            </a:r>
            <a:r>
              <a:rPr spc="20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50" dirty="0"/>
              <a:t>of </a:t>
            </a:r>
            <a:r>
              <a:rPr spc="-360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60" dirty="0"/>
              <a:t>should</a:t>
            </a:r>
            <a:r>
              <a:rPr spc="10" dirty="0"/>
              <a:t> </a:t>
            </a:r>
            <a:r>
              <a:rPr spc="-40" dirty="0"/>
              <a:t>points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65" dirty="0"/>
              <a:t>node.</a:t>
            </a:r>
          </a:p>
          <a:p>
            <a:pPr marL="12700" marR="249554">
              <a:lnSpc>
                <a:spcPct val="100000"/>
              </a:lnSpc>
              <a:spcBef>
                <a:spcPts val="20"/>
              </a:spcBef>
            </a:pPr>
            <a:r>
              <a:rPr spc="-35" dirty="0"/>
              <a:t>Later,</a:t>
            </a:r>
            <a:r>
              <a:rPr spc="15" dirty="0"/>
              <a:t> </a:t>
            </a:r>
            <a:r>
              <a:rPr spc="-125" dirty="0"/>
              <a:t>we</a:t>
            </a:r>
            <a:r>
              <a:rPr spc="15" dirty="0"/>
              <a:t> </a:t>
            </a:r>
            <a:r>
              <a:rPr spc="-30" dirty="0"/>
              <a:t>point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2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node </a:t>
            </a:r>
            <a:r>
              <a:rPr spc="-360" dirty="0"/>
              <a:t> </a:t>
            </a:r>
            <a:r>
              <a:rPr spc="-40" dirty="0"/>
              <a:t>End</a:t>
            </a:r>
          </a:p>
        </p:txBody>
      </p:sp>
      <p:grpSp>
        <p:nvGrpSpPr>
          <p:cNvPr id="40" name="object 4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1" name="object 4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49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852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Creation</a:t>
            </a:r>
            <a:r>
              <a:rPr spc="-30" dirty="0"/>
              <a:t> </a:t>
            </a:r>
            <a:r>
              <a:rPr spc="-85" dirty="0"/>
              <a:t>of</a:t>
            </a:r>
            <a:r>
              <a:rPr spc="-30" dirty="0"/>
              <a:t> </a:t>
            </a:r>
            <a:r>
              <a:rPr spc="-85" dirty="0"/>
              <a:t>Class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474294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58152" y="54582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33424" y="717893"/>
            <a:ext cx="45720" cy="0"/>
          </a:xfrm>
          <a:custGeom>
            <a:avLst/>
            <a:gdLst/>
            <a:ahLst/>
            <a:cxnLst/>
            <a:rect l="l" t="t" r="r" b="b"/>
            <a:pathLst>
              <a:path w="45719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4883" y="1578267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59242" y="2338565"/>
            <a:ext cx="41910" cy="0"/>
          </a:xfrm>
          <a:custGeom>
            <a:avLst/>
            <a:gdLst/>
            <a:ahLst/>
            <a:cxnLst/>
            <a:rect l="l" t="t" r="r" b="b"/>
            <a:pathLst>
              <a:path w="41910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94536" y="2926791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8907" y="309886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33298" y="397102"/>
            <a:ext cx="3937635" cy="27451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20" dirty="0">
                <a:latin typeface="Arial"/>
                <a:cs typeface="Arial"/>
              </a:rPr>
              <a:t>get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data()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receive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keyboard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instance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variables.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set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20" dirty="0">
                <a:latin typeface="Arial"/>
                <a:cs typeface="Arial"/>
              </a:rPr>
              <a:t>data()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instance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values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receives.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benefit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remains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protected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manipulation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outside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b="1" spc="-45" dirty="0">
                <a:latin typeface="Arial"/>
                <a:cs typeface="Arial"/>
              </a:rPr>
              <a:t>Example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418465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Employee:</a:t>
            </a:r>
            <a:endParaRPr sz="1100" dirty="0">
              <a:latin typeface="Tahoma"/>
              <a:cs typeface="Tahoma"/>
            </a:endParaRPr>
          </a:p>
          <a:p>
            <a:pPr marL="958850" marR="1703070" indent="-252095">
              <a:lnSpc>
                <a:spcPct val="102600"/>
              </a:lnSpc>
            </a:pPr>
            <a:r>
              <a:rPr sz="1100" spc="-55" dirty="0">
                <a:latin typeface="Tahoma"/>
                <a:cs typeface="Tahoma"/>
              </a:rPr>
              <a:t>def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(self,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s):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self.name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  </a:t>
            </a:r>
            <a:r>
              <a:rPr sz="1100" spc="-55" dirty="0">
                <a:latin typeface="Tahoma"/>
                <a:cs typeface="Tahoma"/>
              </a:rPr>
              <a:t>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self.age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self.salary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 dirty="0">
              <a:latin typeface="Tahoma"/>
              <a:cs typeface="Tahoma"/>
            </a:endParaRPr>
          </a:p>
          <a:p>
            <a:pPr marL="706755">
              <a:lnSpc>
                <a:spcPct val="100000"/>
              </a:lnSpc>
              <a:spcBef>
                <a:spcPts val="600"/>
              </a:spcBef>
            </a:pPr>
            <a:r>
              <a:rPr sz="1100" spc="-55" dirty="0">
                <a:latin typeface="Tahoma"/>
                <a:cs typeface="Tahoma"/>
              </a:rPr>
              <a:t>def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(self):</a:t>
            </a:r>
            <a:endParaRPr sz="1100" dirty="0">
              <a:latin typeface="Tahoma"/>
              <a:cs typeface="Tahoma"/>
            </a:endParaRPr>
          </a:p>
          <a:p>
            <a:pPr marL="95885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print(self.name,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self.age,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self.salary)</a:t>
            </a:r>
            <a:endParaRPr sz="1100" dirty="0">
              <a:latin typeface="Tahoma"/>
              <a:cs typeface="Tahoma"/>
            </a:endParaRPr>
          </a:p>
          <a:p>
            <a:pPr marL="418465">
              <a:lnSpc>
                <a:spcPct val="100000"/>
              </a:lnSpc>
              <a:spcBef>
                <a:spcPts val="605"/>
              </a:spcBef>
            </a:pPr>
            <a:r>
              <a:rPr sz="1100" spc="-40" dirty="0">
                <a:latin typeface="Tahoma"/>
                <a:cs typeface="Tahoma"/>
              </a:rPr>
              <a:t>e1=Employee()</a:t>
            </a:r>
            <a:endParaRPr sz="1100" dirty="0">
              <a:latin typeface="Tahoma"/>
              <a:cs typeface="Tahoma"/>
            </a:endParaRPr>
          </a:p>
          <a:p>
            <a:pPr marL="418465" marR="1586865">
              <a:lnSpc>
                <a:spcPct val="102699"/>
              </a:lnSpc>
            </a:pPr>
            <a:r>
              <a:rPr sz="1100" spc="-55" dirty="0">
                <a:latin typeface="Tahoma"/>
                <a:cs typeface="Tahoma"/>
              </a:rPr>
              <a:t>e1.set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data(’Srinivas’,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30,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40000)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e1.display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data()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0824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105" dirty="0"/>
              <a:t>Insertion</a:t>
            </a:r>
            <a:r>
              <a:rPr spc="10" dirty="0"/>
              <a:t> </a:t>
            </a:r>
            <a:r>
              <a:rPr spc="-80" dirty="0"/>
              <a:t>after</a:t>
            </a:r>
            <a:r>
              <a:rPr spc="5" dirty="0"/>
              <a:t> </a:t>
            </a:r>
            <a:r>
              <a:rPr spc="-120" dirty="0"/>
              <a:t>an</a:t>
            </a:r>
            <a:r>
              <a:rPr spc="15" dirty="0"/>
              <a:t> </a:t>
            </a:r>
            <a:r>
              <a:rPr spc="-85" dirty="0"/>
              <a:t>Element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375613"/>
            <a:ext cx="433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after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entry.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5916" y="550216"/>
            <a:ext cx="3476625" cy="2651760"/>
          </a:xfrm>
          <a:custGeom>
            <a:avLst/>
            <a:gdLst/>
            <a:ahLst/>
            <a:cxnLst/>
            <a:rect l="l" t="t" r="r" b="b"/>
            <a:pathLst>
              <a:path w="3476625" h="2651760">
                <a:moveTo>
                  <a:pt x="3476207" y="2651430"/>
                </a:moveTo>
                <a:lnTo>
                  <a:pt x="0" y="2651430"/>
                </a:lnTo>
                <a:lnTo>
                  <a:pt x="0" y="0"/>
                </a:lnTo>
                <a:lnTo>
                  <a:pt x="3476207" y="0"/>
                </a:lnTo>
                <a:lnTo>
                  <a:pt x="3476207" y="26514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2145" y="557849"/>
            <a:ext cx="3079750" cy="2637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45819">
              <a:lnSpc>
                <a:spcPct val="110000"/>
              </a:lnSpc>
              <a:spcBef>
                <a:spcPts val="60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 function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add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after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element </a:t>
            </a:r>
            <a:r>
              <a:rPr sz="600" i="1" spc="-3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when it is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present in the list</a:t>
            </a:r>
            <a:endParaRPr sz="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600" spc="15" dirty="0">
                <a:latin typeface="Consolas"/>
                <a:cs typeface="Consolas"/>
              </a:rPr>
              <a:t>add_after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15" dirty="0">
                <a:latin typeface="Consolas"/>
                <a:cs typeface="Consolas"/>
              </a:rPr>
              <a:t>self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00" spc="15" dirty="0">
                <a:latin typeface="Consolas"/>
                <a:cs typeface="Consolas"/>
              </a:rPr>
              <a:t>newdata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00" spc="15" dirty="0">
                <a:latin typeface="Consolas"/>
                <a:cs typeface="Consolas"/>
              </a:rPr>
              <a:t>x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00">
              <a:latin typeface="Consolas"/>
              <a:cs typeface="Consolas"/>
            </a:endParaRPr>
          </a:p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 verifying whether the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is empty</a:t>
            </a:r>
            <a:endParaRPr sz="600">
              <a:latin typeface="Consolas"/>
              <a:cs typeface="Consolas"/>
            </a:endParaRPr>
          </a:p>
          <a:p>
            <a:pPr marL="366395" marR="1731010" indent="-177165">
              <a:lnSpc>
                <a:spcPct val="110000"/>
              </a:lnSpc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00" spc="15" dirty="0">
                <a:latin typeface="Consolas"/>
                <a:cs typeface="Consolas"/>
              </a:rPr>
              <a:t>self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headval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print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189230">
              <a:lnSpc>
                <a:spcPct val="100000"/>
              </a:lnSpc>
              <a:spcBef>
                <a:spcPts val="70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  <a:spcBef>
                <a:spcPts val="75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 traversing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moving to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required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self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  <a:spcBef>
                <a:spcPts val="75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60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6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verifying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existing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require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5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x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dataval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720725">
              <a:lnSpc>
                <a:spcPct val="100000"/>
              </a:lnSpc>
              <a:spcBef>
                <a:spcPts val="70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spc="5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</a:t>
            </a:r>
            <a:endParaRPr sz="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  <a:spcBef>
                <a:spcPts val="75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spc="5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latin typeface="Consolas"/>
                <a:cs typeface="Consolas"/>
              </a:rPr>
              <a:t>print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"Given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Node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present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in</a:t>
            </a:r>
            <a:r>
              <a:rPr sz="600" spc="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60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solidFill>
                  <a:srgbClr val="BA2121"/>
                </a:solidFill>
                <a:latin typeface="Consolas"/>
                <a:cs typeface="Consolas"/>
              </a:rPr>
              <a:t>List"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366395">
              <a:lnSpc>
                <a:spcPct val="100000"/>
              </a:lnSpc>
              <a:spcBef>
                <a:spcPts val="75"/>
              </a:spcBef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 creating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 new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5"/>
              </a:spcBef>
            </a:pPr>
            <a:r>
              <a:rPr sz="600" spc="15" dirty="0">
                <a:latin typeface="Consolas"/>
                <a:cs typeface="Consolas"/>
              </a:rPr>
              <a:t>NewNode</a:t>
            </a:r>
            <a:r>
              <a:rPr sz="600" spc="5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Node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15" dirty="0">
                <a:latin typeface="Consolas"/>
                <a:cs typeface="Consolas"/>
              </a:rPr>
              <a:t>newdata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Updating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values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and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543560" marR="1067435">
              <a:lnSpc>
                <a:spcPct val="110000"/>
              </a:lnSpc>
            </a:pPr>
            <a:r>
              <a:rPr sz="600" spc="15" dirty="0">
                <a:latin typeface="Consolas"/>
                <a:cs typeface="Consolas"/>
              </a:rPr>
              <a:t>NewNode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 </a:t>
            </a:r>
            <a:r>
              <a:rPr sz="600" spc="-310" dirty="0"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NewNode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prevval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15" dirty="0">
                <a:latin typeface="Consolas"/>
                <a:cs typeface="Consolas"/>
              </a:rPr>
              <a:t>current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5"/>
              </a:spcBef>
            </a:pP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# verifying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current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spc="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15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endParaRPr sz="600">
              <a:latin typeface="Consolas"/>
              <a:cs typeface="Consolas"/>
            </a:endParaRPr>
          </a:p>
          <a:p>
            <a:pPr marL="720725" marR="890269" indent="-177165">
              <a:lnSpc>
                <a:spcPct val="110000"/>
              </a:lnSpc>
            </a:pP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60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prevval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NewNode</a:t>
            </a:r>
            <a:endParaRPr sz="6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  <a:spcBef>
                <a:spcPts val="70"/>
              </a:spcBef>
            </a:pPr>
            <a:r>
              <a:rPr sz="600" spc="15" dirty="0">
                <a:latin typeface="Consolas"/>
                <a:cs typeface="Consolas"/>
              </a:rPr>
              <a:t>current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15" dirty="0">
                <a:latin typeface="Consolas"/>
                <a:cs typeface="Consolas"/>
              </a:rPr>
              <a:t>nextval</a:t>
            </a:r>
            <a:r>
              <a:rPr sz="600" spc="5" dirty="0">
                <a:latin typeface="Consolas"/>
                <a:cs typeface="Consolas"/>
              </a:rPr>
              <a:t> </a:t>
            </a:r>
            <a:r>
              <a:rPr sz="60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15" dirty="0">
                <a:latin typeface="Consolas"/>
                <a:cs typeface="Consolas"/>
              </a:rPr>
              <a:t>NewNode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373720"/>
            <a:ext cx="433768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-50" dirty="0">
                <a:latin typeface="Arial"/>
                <a:cs typeface="Arial"/>
              </a:rPr>
              <a:t>before </a:t>
            </a:r>
            <a:r>
              <a:rPr sz="1200" b="1" spc="-55" dirty="0">
                <a:latin typeface="Arial"/>
                <a:cs typeface="Arial"/>
              </a:rPr>
              <a:t>an </a:t>
            </a:r>
            <a:r>
              <a:rPr sz="1200" b="1" spc="-30" dirty="0">
                <a:latin typeface="Arial"/>
                <a:cs typeface="Arial"/>
              </a:rPr>
              <a:t>element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95" dirty="0">
                <a:latin typeface="Tahoma"/>
                <a:cs typeface="Tahoma"/>
              </a:rPr>
              <a:t>need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40" dirty="0">
                <a:latin typeface="Tahoma"/>
                <a:cs typeface="Tahoma"/>
              </a:rPr>
              <a:t>identify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position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way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traversing.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There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created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added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before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value.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988517"/>
            <a:ext cx="125171" cy="12517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611" y="98251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Start</a:t>
            </a:r>
          </a:p>
          <a:p>
            <a:pPr marL="12700" marR="2056764">
              <a:lnSpc>
                <a:spcPct val="100000"/>
              </a:lnSpc>
              <a:spcBef>
                <a:spcPts val="5"/>
              </a:spcBef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239395">
              <a:lnSpc>
                <a:spcPct val="100000"/>
              </a:lnSpc>
              <a:spcBef>
                <a:spcPts val="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70" dirty="0"/>
              <a:t>empty</a:t>
            </a:r>
            <a:r>
              <a:rPr spc="15" dirty="0"/>
              <a:t> </a:t>
            </a:r>
            <a:r>
              <a:rPr spc="-70" dirty="0"/>
              <a:t>or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65" dirty="0"/>
              <a:t>given</a:t>
            </a:r>
            <a:r>
              <a:rPr spc="15" dirty="0"/>
              <a:t> </a:t>
            </a:r>
            <a:r>
              <a:rPr spc="-70" dirty="0"/>
              <a:t>element</a:t>
            </a:r>
            <a:r>
              <a:rPr spc="15" dirty="0"/>
              <a:t> </a:t>
            </a:r>
            <a:r>
              <a:rPr spc="-100" dirty="0"/>
              <a:t>was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60" dirty="0"/>
              <a:t>found</a:t>
            </a:r>
            <a:r>
              <a:rPr spc="20" dirty="0"/>
              <a:t> </a:t>
            </a:r>
            <a:r>
              <a:rPr spc="-35" dirty="0"/>
              <a:t>in</a:t>
            </a:r>
            <a:r>
              <a:rPr spc="15" dirty="0"/>
              <a:t> </a:t>
            </a:r>
            <a:r>
              <a:rPr spc="-55" dirty="0"/>
              <a:t>the </a:t>
            </a:r>
            <a:r>
              <a:rPr spc="-360" dirty="0"/>
              <a:t> </a:t>
            </a:r>
            <a:r>
              <a:rPr spc="-65" dirty="0"/>
              <a:t>given</a:t>
            </a:r>
            <a:r>
              <a:rPr spc="10" dirty="0"/>
              <a:t> </a:t>
            </a:r>
            <a:r>
              <a:rPr spc="-25" dirty="0"/>
              <a:t>list,</a:t>
            </a:r>
            <a:r>
              <a:rPr spc="15" dirty="0"/>
              <a:t> </a:t>
            </a:r>
            <a:r>
              <a:rPr spc="-60" dirty="0"/>
              <a:t>then</a:t>
            </a:r>
            <a:r>
              <a:rPr spc="15" dirty="0"/>
              <a:t> </a:t>
            </a:r>
            <a:r>
              <a:rPr spc="-50" dirty="0"/>
              <a:t>insertion</a:t>
            </a:r>
            <a:r>
              <a:rPr spc="15" dirty="0"/>
              <a:t> </a:t>
            </a:r>
            <a:r>
              <a:rPr spc="-60" dirty="0"/>
              <a:t>can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75" dirty="0"/>
              <a:t>be</a:t>
            </a:r>
            <a:r>
              <a:rPr spc="15" dirty="0"/>
              <a:t> </a:t>
            </a:r>
            <a:r>
              <a:rPr spc="-70" dirty="0"/>
              <a:t>done.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20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20" dirty="0"/>
              <a:t> </a:t>
            </a:r>
            <a:r>
              <a:rPr spc="-70" dirty="0"/>
              <a:t>empty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70" dirty="0"/>
              <a:t>element</a:t>
            </a:r>
            <a:r>
              <a:rPr spc="20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60" dirty="0"/>
              <a:t>found</a:t>
            </a:r>
            <a:r>
              <a:rPr spc="20" dirty="0"/>
              <a:t> </a:t>
            </a:r>
            <a:r>
              <a:rPr spc="-35" dirty="0"/>
              <a:t>in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5" dirty="0"/>
              <a:t>list,</a:t>
            </a:r>
            <a:r>
              <a:rPr spc="20" dirty="0"/>
              <a:t> </a:t>
            </a:r>
            <a:r>
              <a:rPr spc="-55" dirty="0"/>
              <a:t>then, </a:t>
            </a:r>
            <a:r>
              <a:rPr spc="-360" dirty="0"/>
              <a:t> </a:t>
            </a:r>
            <a:r>
              <a:rPr spc="-75" dirty="0"/>
              <a:t>go</a:t>
            </a:r>
            <a:r>
              <a:rPr spc="1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65" dirty="0"/>
              <a:t>step</a:t>
            </a:r>
          </a:p>
          <a:p>
            <a:pPr marL="12700" marR="122555">
              <a:lnSpc>
                <a:spcPct val="100000"/>
              </a:lnSpc>
              <a:spcBef>
                <a:spcPts val="10"/>
              </a:spcBef>
            </a:pPr>
            <a:r>
              <a:rPr spc="-65" dirty="0"/>
              <a:t>New </a:t>
            </a:r>
            <a:r>
              <a:rPr spc="-75" dirty="0"/>
              <a:t>node</a:t>
            </a:r>
            <a:r>
              <a:rPr spc="-70" dirty="0"/>
              <a:t> </a:t>
            </a:r>
            <a:r>
              <a:rPr spc="-55" dirty="0"/>
              <a:t>next </a:t>
            </a:r>
            <a:r>
              <a:rPr spc="-65" dirty="0"/>
              <a:t>value </a:t>
            </a:r>
            <a:r>
              <a:rPr spc="-40" dirty="0"/>
              <a:t>points </a:t>
            </a:r>
            <a:r>
              <a:rPr spc="-25" dirty="0"/>
              <a:t>to </a:t>
            </a:r>
            <a:r>
              <a:rPr spc="-55" dirty="0"/>
              <a:t>the </a:t>
            </a:r>
            <a:r>
              <a:rPr spc="-50" dirty="0"/>
              <a:t>current </a:t>
            </a:r>
            <a:r>
              <a:rPr spc="-75" dirty="0"/>
              <a:t>node</a:t>
            </a:r>
            <a:r>
              <a:rPr spc="-70" dirty="0"/>
              <a:t> and </a:t>
            </a:r>
            <a:r>
              <a:rPr spc="-95" dirty="0"/>
              <a:t>new</a:t>
            </a:r>
            <a:r>
              <a:rPr spc="-90" dirty="0"/>
              <a:t> </a:t>
            </a:r>
            <a:r>
              <a:rPr spc="-75" dirty="0"/>
              <a:t>node </a:t>
            </a:r>
            <a:r>
              <a:rPr spc="-360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40" dirty="0"/>
              <a:t>points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60" dirty="0"/>
              <a:t>value.</a:t>
            </a:r>
          </a:p>
          <a:p>
            <a:pPr marL="12700" marR="156845">
              <a:lnSpc>
                <a:spcPct val="100000"/>
              </a:lnSpc>
              <a:spcBef>
                <a:spcPts val="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20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30" dirty="0"/>
              <a:t>first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20" dirty="0"/>
              <a:t> </a:t>
            </a:r>
            <a:r>
              <a:rPr spc="-60" dirty="0"/>
              <a:t>then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20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50" dirty="0"/>
              <a:t>of</a:t>
            </a:r>
            <a:r>
              <a:rPr spc="20" dirty="0"/>
              <a:t> </a:t>
            </a:r>
            <a:r>
              <a:rPr spc="-55" dirty="0"/>
              <a:t>the </a:t>
            </a:r>
            <a:r>
              <a:rPr spc="-360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60" dirty="0"/>
              <a:t>should</a:t>
            </a:r>
            <a:r>
              <a:rPr spc="15" dirty="0"/>
              <a:t> </a:t>
            </a:r>
            <a:r>
              <a:rPr spc="-40" dirty="0"/>
              <a:t>points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2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65" dirty="0"/>
              <a:t>node.</a:t>
            </a:r>
          </a:p>
          <a:p>
            <a:pPr marL="12700" marR="12065">
              <a:lnSpc>
                <a:spcPct val="100000"/>
              </a:lnSpc>
              <a:spcBef>
                <a:spcPts val="10"/>
              </a:spcBef>
            </a:pPr>
            <a:r>
              <a:rPr spc="-55" dirty="0"/>
              <a:t>Otherwise,</a:t>
            </a:r>
            <a:r>
              <a:rPr spc="15" dirty="0"/>
              <a:t> </a:t>
            </a:r>
            <a:r>
              <a:rPr spc="-80" dirty="0"/>
              <a:t>head</a:t>
            </a:r>
            <a:r>
              <a:rPr spc="20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60" dirty="0"/>
              <a:t>should</a:t>
            </a:r>
            <a:r>
              <a:rPr spc="20" dirty="0"/>
              <a:t> </a:t>
            </a:r>
            <a:r>
              <a:rPr spc="-75" dirty="0"/>
              <a:t>be</a:t>
            </a:r>
            <a:r>
              <a:rPr spc="15" dirty="0"/>
              <a:t> </a:t>
            </a:r>
            <a:r>
              <a:rPr spc="-50" dirty="0"/>
              <a:t>pointed</a:t>
            </a:r>
            <a:r>
              <a:rPr spc="2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65" dirty="0"/>
              <a:t>node.</a:t>
            </a:r>
            <a:r>
              <a:rPr spc="150" dirty="0"/>
              <a:t> </a:t>
            </a:r>
            <a:r>
              <a:rPr spc="-35" dirty="0"/>
              <a:t>Later </a:t>
            </a:r>
            <a:r>
              <a:rPr spc="-360" dirty="0"/>
              <a:t> </a:t>
            </a:r>
            <a:r>
              <a:rPr spc="-125" dirty="0"/>
              <a:t>we</a:t>
            </a:r>
            <a:r>
              <a:rPr spc="15" dirty="0"/>
              <a:t> </a:t>
            </a:r>
            <a:r>
              <a:rPr spc="-30" dirty="0"/>
              <a:t>point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20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65" dirty="0"/>
              <a:t>value</a:t>
            </a:r>
            <a:r>
              <a:rPr spc="15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20" dirty="0"/>
              <a:t> </a:t>
            </a:r>
            <a:r>
              <a:rPr spc="-65" dirty="0"/>
              <a:t>node.</a:t>
            </a: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171981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1659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355445"/>
            <a:ext cx="125171" cy="1251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0611" y="134944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592" y="1538909"/>
            <a:ext cx="125171" cy="1251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70611" y="15329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905825"/>
            <a:ext cx="125171" cy="1251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70611" y="189982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272754"/>
            <a:ext cx="125171" cy="12517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70611" y="226675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639669"/>
            <a:ext cx="125171" cy="12517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270611" y="263368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5998" y="3364877"/>
            <a:ext cx="241300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5"/>
              </a:lnSpc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40" name="object 4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-69456" y="3332586"/>
            <a:ext cx="464629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95"/>
              </a:spcBef>
              <a:tabLst>
                <a:tab pos="2291715" algn="l"/>
                <a:tab pos="3655060" algn="l"/>
                <a:tab pos="4342765" algn="l"/>
              </a:tabLst>
            </a:pP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6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2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00" b="1" spc="-330" baseline="-27777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900" b="1" spc="-112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</a:rPr>
              <a:t>amana</a:t>
            </a:r>
            <a:r>
              <a:rPr sz="600" b="1" spc="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(Dept.</a:t>
            </a:r>
            <a:r>
              <a:rPr sz="600" b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Maths,</a:t>
            </a:r>
            <a:r>
              <a:rPr sz="600" b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35" dirty="0">
                <a:solidFill>
                  <a:srgbClr val="FFFFFF"/>
                </a:solidFill>
                <a:latin typeface="Arial"/>
                <a:cs typeface="Arial"/>
              </a:rPr>
              <a:t>MRUH)	</a:t>
            </a:r>
            <a:r>
              <a:rPr sz="600" b="1" dirty="0">
                <a:solidFill>
                  <a:srgbClr val="FFFFFF"/>
                </a:solidFill>
                <a:latin typeface="Arial"/>
                <a:cs typeface="Arial"/>
              </a:rPr>
              <a:t>DSA	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	52</a:t>
            </a:r>
            <a:r>
              <a:rPr sz="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2340" y="3301517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3175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20941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105" dirty="0"/>
              <a:t>Insertion</a:t>
            </a:r>
            <a:r>
              <a:rPr spc="10" dirty="0"/>
              <a:t> </a:t>
            </a:r>
            <a:r>
              <a:rPr spc="-114" dirty="0"/>
              <a:t>before</a:t>
            </a:r>
            <a:r>
              <a:rPr spc="5" dirty="0"/>
              <a:t> </a:t>
            </a:r>
            <a:r>
              <a:rPr spc="-120" dirty="0"/>
              <a:t>an</a:t>
            </a:r>
            <a:r>
              <a:rPr spc="10" dirty="0"/>
              <a:t> </a:t>
            </a:r>
            <a:r>
              <a:rPr spc="-85" dirty="0"/>
              <a:t>Element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375613"/>
            <a:ext cx="43364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code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before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given </a:t>
            </a:r>
            <a:r>
              <a:rPr sz="1100" spc="-55" dirty="0">
                <a:latin typeface="Tahoma"/>
                <a:cs typeface="Tahoma"/>
              </a:rPr>
              <a:t>entry.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9089" y="558824"/>
            <a:ext cx="3310254" cy="2741930"/>
            <a:chOff x="649089" y="558824"/>
            <a:chExt cx="3310254" cy="2741930"/>
          </a:xfrm>
        </p:grpSpPr>
        <p:sp>
          <p:nvSpPr>
            <p:cNvPr id="27" name="object 27"/>
            <p:cNvSpPr/>
            <p:nvPr/>
          </p:nvSpPr>
          <p:spPr>
            <a:xfrm>
              <a:off x="649089" y="558824"/>
              <a:ext cx="3310254" cy="2741930"/>
            </a:xfrm>
            <a:custGeom>
              <a:avLst/>
              <a:gdLst/>
              <a:ahLst/>
              <a:cxnLst/>
              <a:rect l="l" t="t" r="r" b="b"/>
              <a:pathLst>
                <a:path w="3310254" h="2741929">
                  <a:moveTo>
                    <a:pt x="3309857" y="2741779"/>
                  </a:moveTo>
                  <a:lnTo>
                    <a:pt x="0" y="2741779"/>
                  </a:lnTo>
                  <a:lnTo>
                    <a:pt x="0" y="0"/>
                  </a:lnTo>
                  <a:lnTo>
                    <a:pt x="3309857" y="0"/>
                  </a:lnTo>
                  <a:lnTo>
                    <a:pt x="3309857" y="27417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9089" y="3299012"/>
              <a:ext cx="3310254" cy="1905"/>
            </a:xfrm>
            <a:custGeom>
              <a:avLst/>
              <a:gdLst/>
              <a:ahLst/>
              <a:cxnLst/>
              <a:rect l="l" t="t" r="r" b="b"/>
              <a:pathLst>
                <a:path w="3310254" h="1904">
                  <a:moveTo>
                    <a:pt x="0" y="1591"/>
                  </a:moveTo>
                  <a:lnTo>
                    <a:pt x="0" y="0"/>
                  </a:lnTo>
                  <a:lnTo>
                    <a:pt x="3309857" y="0"/>
                  </a:lnTo>
                  <a:lnTo>
                    <a:pt x="3309857" y="1591"/>
                  </a:lnTo>
                  <a:lnTo>
                    <a:pt x="0" y="159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05714" y="565337"/>
            <a:ext cx="2938780" cy="27089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764540">
              <a:lnSpc>
                <a:spcPct val="104900"/>
              </a:lnSpc>
              <a:spcBef>
                <a:spcPts val="70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 function to add a new node before a given element </a:t>
            </a:r>
            <a:r>
              <a:rPr sz="600" i="1" spc="-3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#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when it is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present in the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add_before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dirty="0">
                <a:latin typeface="Consolas"/>
                <a:cs typeface="Consolas"/>
              </a:rPr>
              <a:t>self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00" dirty="0">
                <a:latin typeface="Consolas"/>
                <a:cs typeface="Consolas"/>
              </a:rPr>
              <a:t>newdata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00" dirty="0">
                <a:latin typeface="Consolas"/>
                <a:cs typeface="Consolas"/>
              </a:rPr>
              <a:t>x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35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verifying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600">
              <a:latin typeface="Consolas"/>
              <a:cs typeface="Consolas"/>
            </a:endParaRPr>
          </a:p>
          <a:p>
            <a:pPr marL="349885" marR="1651635" indent="-168910">
              <a:lnSpc>
                <a:spcPct val="104900"/>
              </a:lnSpc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00" dirty="0">
                <a:latin typeface="Consolas"/>
                <a:cs typeface="Consolas"/>
              </a:rPr>
              <a:t>self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headval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print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600" spc="-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00" spc="-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18097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49885">
              <a:lnSpc>
                <a:spcPct val="100000"/>
              </a:lnSpc>
              <a:spcBef>
                <a:spcPts val="35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traversing or moving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to the required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349885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latin typeface="Consolas"/>
                <a:cs typeface="Consolas"/>
              </a:rPr>
              <a:t>current</a:t>
            </a:r>
            <a:r>
              <a:rPr sz="600" spc="-20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self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34988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60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spc="-10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6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 verifying whether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the existing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value is the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require one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40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x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6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dataval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68770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latin typeface="Consolas"/>
                <a:cs typeface="Consolas"/>
              </a:rPr>
              <a:t>current</a:t>
            </a:r>
            <a:r>
              <a:rPr sz="600" spc="-20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nextval</a:t>
            </a:r>
            <a:endParaRPr sz="600">
              <a:latin typeface="Consolas"/>
              <a:cs typeface="Consolas"/>
            </a:endParaRPr>
          </a:p>
          <a:p>
            <a:pPr marL="34988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latin typeface="Consolas"/>
                <a:cs typeface="Consolas"/>
              </a:rPr>
              <a:t>print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"Given</a:t>
            </a:r>
            <a:r>
              <a:rPr sz="60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00" dirty="0">
                <a:solidFill>
                  <a:srgbClr val="BA2121"/>
                </a:solidFill>
                <a:latin typeface="Consolas"/>
                <a:cs typeface="Consolas"/>
              </a:rPr>
              <a:t>Node is not present in the List"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34988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creating the new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node with it's data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dirty="0">
                <a:latin typeface="Consolas"/>
                <a:cs typeface="Consolas"/>
              </a:rPr>
              <a:t>NewNode</a:t>
            </a:r>
            <a:r>
              <a:rPr sz="600" spc="-30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dirty="0">
                <a:latin typeface="Consolas"/>
                <a:cs typeface="Consolas"/>
              </a:rPr>
              <a:t>Node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dirty="0">
                <a:latin typeface="Consolas"/>
                <a:cs typeface="Consolas"/>
              </a:rPr>
              <a:t>newdata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40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 Updating the head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values with new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node and current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518795" marR="1017905">
              <a:lnSpc>
                <a:spcPct val="104900"/>
              </a:lnSpc>
            </a:pPr>
            <a:r>
              <a:rPr sz="600" dirty="0">
                <a:latin typeface="Consolas"/>
                <a:cs typeface="Consolas"/>
              </a:rPr>
              <a:t>NewNode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nextval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dirty="0">
                <a:latin typeface="Consolas"/>
                <a:cs typeface="Consolas"/>
              </a:rPr>
              <a:t>current </a:t>
            </a:r>
            <a:r>
              <a:rPr sz="600" spc="5" dirty="0"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NewNode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prevval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prevval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# verifying whether the current node is the first</a:t>
            </a:r>
            <a:endParaRPr sz="600">
              <a:latin typeface="Consolas"/>
              <a:cs typeface="Consolas"/>
            </a:endParaRPr>
          </a:p>
          <a:p>
            <a:pPr marL="687705" marR="848994" indent="-168910">
              <a:lnSpc>
                <a:spcPct val="104900"/>
              </a:lnSpc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prevval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prevval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nextval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NewNode</a:t>
            </a:r>
            <a:endParaRPr sz="600">
              <a:latin typeface="Consolas"/>
              <a:cs typeface="Consolas"/>
            </a:endParaRPr>
          </a:p>
          <a:p>
            <a:pPr marL="518795">
              <a:lnSpc>
                <a:spcPct val="100000"/>
              </a:lnSpc>
              <a:spcBef>
                <a:spcPts val="35"/>
              </a:spcBef>
            </a:pP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518795" marR="1313815" indent="168275">
              <a:lnSpc>
                <a:spcPct val="104900"/>
              </a:lnSpc>
            </a:pPr>
            <a:r>
              <a:rPr sz="600" dirty="0">
                <a:latin typeface="Consolas"/>
                <a:cs typeface="Consolas"/>
              </a:rPr>
              <a:t>self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headval</a:t>
            </a:r>
            <a:r>
              <a:rPr sz="600" spc="-2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NewNode </a:t>
            </a:r>
            <a:r>
              <a:rPr sz="600" spc="-315" dirty="0"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current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dirty="0">
                <a:latin typeface="Consolas"/>
                <a:cs typeface="Consolas"/>
              </a:rPr>
              <a:t>prevval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dirty="0">
                <a:latin typeface="Consolas"/>
                <a:cs typeface="Consolas"/>
              </a:rPr>
              <a:t>NewNode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1" name="object 3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60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Deletion</a:t>
            </a:r>
            <a:r>
              <a:rPr spc="-3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373720"/>
            <a:ext cx="433705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Deleting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same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as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deleting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0" dirty="0">
                <a:latin typeface="Tahoma"/>
                <a:cs typeface="Tahoma"/>
              </a:rPr>
              <a:t>with </a:t>
            </a:r>
            <a:r>
              <a:rPr sz="1200" spc="-50" dirty="0">
                <a:latin typeface="Tahoma"/>
                <a:cs typeface="Tahoma"/>
              </a:rPr>
              <a:t>small </a:t>
            </a:r>
            <a:r>
              <a:rPr sz="1200" spc="-60" dirty="0">
                <a:latin typeface="Tahoma"/>
                <a:cs typeface="Tahoma"/>
              </a:rPr>
              <a:t>ups.</a:t>
            </a:r>
            <a:r>
              <a:rPr sz="1200" spc="254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You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65" dirty="0">
                <a:latin typeface="Tahoma"/>
                <a:cs typeface="Tahoma"/>
              </a:rPr>
              <a:t>delete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beginning,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15"/>
              </a:spcBef>
            </a:pPr>
            <a:r>
              <a:rPr sz="1200" b="1" spc="-20" dirty="0">
                <a:latin typeface="Arial"/>
                <a:cs typeface="Arial"/>
              </a:rPr>
              <a:t>Deletion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15" dirty="0">
                <a:latin typeface="Arial"/>
                <a:cs typeface="Arial"/>
              </a:rPr>
              <a:t>the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30" dirty="0">
                <a:latin typeface="Arial"/>
                <a:cs typeface="Arial"/>
              </a:rPr>
              <a:t>b</a:t>
            </a:r>
            <a:r>
              <a:rPr sz="1200" b="1" spc="-60" dirty="0">
                <a:latin typeface="Arial"/>
                <a:cs typeface="Arial"/>
              </a:rPr>
              <a:t>eginning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1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5" dirty="0">
                <a:latin typeface="Tahoma"/>
                <a:cs typeface="Tahoma"/>
              </a:rPr>
              <a:t>o</a:t>
            </a:r>
            <a:r>
              <a:rPr sz="1200" spc="-65" dirty="0">
                <a:latin typeface="Tahoma"/>
                <a:cs typeface="Tahoma"/>
              </a:rPr>
              <a:t>rder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this, p</a:t>
            </a:r>
            <a:r>
              <a:rPr sz="1200" spc="-30" dirty="0">
                <a:latin typeface="Tahoma"/>
                <a:cs typeface="Tahoma"/>
              </a:rPr>
              <a:t>oint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</a:t>
            </a:r>
            <a:r>
              <a:rPr sz="1200" spc="-40" dirty="0">
                <a:latin typeface="Tahoma"/>
                <a:cs typeface="Tahoma"/>
              </a:rPr>
              <a:t>o</a:t>
            </a:r>
            <a:r>
              <a:rPr sz="1200" spc="-70" dirty="0">
                <a:latin typeface="Tahoma"/>
                <a:cs typeface="Tahoma"/>
              </a:rPr>
              <a:t>de 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0" dirty="0">
                <a:latin typeface="Tahoma"/>
                <a:cs typeface="Tahoma"/>
              </a:rPr>
              <a:t>first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5" dirty="0">
                <a:latin typeface="Tahoma"/>
                <a:cs typeface="Tahoma"/>
              </a:rPr>
              <a:t>exists.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only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743976"/>
            <a:ext cx="125171" cy="12517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611" y="173798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953386"/>
            <a:ext cx="125171" cy="12517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0611" y="194738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162784"/>
            <a:ext cx="125171" cy="12517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0611" y="215679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372194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2366192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2765056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275905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604" y="3157918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315191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3298" y="1658696"/>
            <a:ext cx="3916045" cy="164909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deletion.</a:t>
            </a:r>
            <a:endParaRPr sz="1200">
              <a:latin typeface="Tahoma"/>
              <a:cs typeface="Tahoma"/>
            </a:endParaRPr>
          </a:p>
          <a:p>
            <a:pPr marL="12700" marR="80645">
              <a:lnSpc>
                <a:spcPct val="100000"/>
              </a:lnSpc>
              <a:spcBef>
                <a:spcPts val="210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none,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1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none.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7" name="object 3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0303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15" dirty="0"/>
              <a:t> </a:t>
            </a:r>
            <a:r>
              <a:rPr spc="-75" dirty="0"/>
              <a:t>Deletion</a:t>
            </a:r>
            <a:r>
              <a:rPr spc="15" dirty="0"/>
              <a:t> </a:t>
            </a:r>
            <a:r>
              <a:rPr spc="-55" dirty="0"/>
              <a:t>at</a:t>
            </a:r>
            <a:r>
              <a:rPr spc="10" dirty="0"/>
              <a:t> </a:t>
            </a:r>
            <a:r>
              <a:rPr spc="-95" dirty="0"/>
              <a:t>the</a:t>
            </a:r>
            <a:r>
              <a:rPr spc="15" dirty="0"/>
              <a:t> </a:t>
            </a:r>
            <a:r>
              <a:rPr spc="-100" dirty="0"/>
              <a:t>beginning</a:t>
            </a:r>
          </a:p>
        </p:txBody>
      </p:sp>
      <p:sp>
        <p:nvSpPr>
          <p:cNvPr id="25" name="object 25"/>
          <p:cNvSpPr/>
          <p:nvPr/>
        </p:nvSpPr>
        <p:spPr>
          <a:xfrm>
            <a:off x="148663" y="759616"/>
            <a:ext cx="4459605" cy="2153285"/>
          </a:xfrm>
          <a:custGeom>
            <a:avLst/>
            <a:gdLst/>
            <a:ahLst/>
            <a:cxnLst/>
            <a:rect l="l" t="t" r="r" b="b"/>
            <a:pathLst>
              <a:path w="4459605" h="2153285">
                <a:moveTo>
                  <a:pt x="4459340" y="2152975"/>
                </a:moveTo>
                <a:lnTo>
                  <a:pt x="0" y="2152975"/>
                </a:lnTo>
                <a:lnTo>
                  <a:pt x="0" y="0"/>
                </a:lnTo>
                <a:lnTo>
                  <a:pt x="4459340" y="0"/>
                </a:lnTo>
                <a:lnTo>
                  <a:pt x="4459340" y="21529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966" y="519111"/>
            <a:ext cx="4337050" cy="2374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25" dirty="0">
                <a:latin typeface="Tahoma"/>
                <a:cs typeface="Tahoma"/>
              </a:rPr>
              <a:t> in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beginning.</a:t>
            </a:r>
            <a:endParaRPr sz="1100">
              <a:latin typeface="Tahoma"/>
              <a:cs typeface="Tahoma"/>
            </a:endParaRPr>
          </a:p>
          <a:p>
            <a:pPr marL="189230">
              <a:lnSpc>
                <a:spcPct val="100000"/>
              </a:lnSpc>
              <a:spcBef>
                <a:spcPts val="80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function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delete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begining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850">
              <a:latin typeface="Consolas"/>
              <a:cs typeface="Consolas"/>
            </a:endParaRPr>
          </a:p>
          <a:p>
            <a:pPr marL="189230">
              <a:lnSpc>
                <a:spcPct val="100000"/>
              </a:lnSpc>
              <a:spcBef>
                <a:spcPts val="75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85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delete_beg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850">
              <a:latin typeface="Consolas"/>
              <a:cs typeface="Consolas"/>
            </a:endParaRPr>
          </a:p>
          <a:p>
            <a:pPr marL="434975">
              <a:lnSpc>
                <a:spcPct val="100000"/>
              </a:lnSpc>
              <a:spcBef>
                <a:spcPts val="8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verifying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850">
              <a:latin typeface="Consolas"/>
              <a:cs typeface="Consolas"/>
            </a:endParaRPr>
          </a:p>
          <a:p>
            <a:pPr marL="434975">
              <a:lnSpc>
                <a:spcPct val="100000"/>
              </a:lnSpc>
              <a:spcBef>
                <a:spcPts val="75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5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  <a:spcBef>
                <a:spcPts val="75"/>
              </a:spcBef>
            </a:pPr>
            <a:r>
              <a:rPr sz="850" spc="15" dirty="0">
                <a:latin typeface="Consolas"/>
                <a:cs typeface="Consolas"/>
              </a:rPr>
              <a:t>print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Empty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and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can't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perform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deletion"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5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  <a:spcBef>
                <a:spcPts val="80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850">
              <a:latin typeface="Consolas"/>
              <a:cs typeface="Consolas"/>
            </a:endParaRPr>
          </a:p>
          <a:p>
            <a:pPr marL="434975" marR="584200">
              <a:lnSpc>
                <a:spcPct val="107500"/>
              </a:lnSpc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performing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deletion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operation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when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non-empty </a:t>
            </a:r>
            <a:r>
              <a:rPr sz="850" i="1" spc="-45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has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only one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850">
              <a:latin typeface="Consolas"/>
              <a:cs typeface="Consolas"/>
            </a:endParaRPr>
          </a:p>
          <a:p>
            <a:pPr marL="680085" marR="1932305" indent="-245745">
              <a:lnSpc>
                <a:spcPct val="107500"/>
              </a:lnSpc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50" spc="-45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50">
              <a:latin typeface="Consolas"/>
              <a:cs typeface="Consolas"/>
            </a:endParaRPr>
          </a:p>
          <a:p>
            <a:pPr marL="434975" marR="1380490" indent="245110">
              <a:lnSpc>
                <a:spcPct val="107500"/>
              </a:lnSpc>
            </a:pPr>
            <a:r>
              <a:rPr sz="850" spc="15" dirty="0">
                <a:latin typeface="Consolas"/>
                <a:cs typeface="Consolas"/>
              </a:rPr>
              <a:t>print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empty</a:t>
            </a:r>
            <a:r>
              <a:rPr sz="8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after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BA2121"/>
                </a:solidFill>
                <a:latin typeface="Consolas"/>
                <a:cs typeface="Consolas"/>
              </a:rPr>
              <a:t>deletion"</a:t>
            </a:r>
            <a:r>
              <a:rPr sz="850" spc="1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850" spc="-4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 If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 has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more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one node 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50">
              <a:latin typeface="Consolas"/>
              <a:cs typeface="Consolas"/>
            </a:endParaRPr>
          </a:p>
          <a:p>
            <a:pPr marL="680085" marR="1503045">
              <a:lnSpc>
                <a:spcPct val="107500"/>
              </a:lnSpc>
            </a:pP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-3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 </a:t>
            </a:r>
            <a:r>
              <a:rPr sz="850" spc="-455" dirty="0"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prevval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5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60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Deletion</a:t>
            </a:r>
            <a:r>
              <a:rPr spc="-3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561832"/>
            <a:ext cx="43370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latin typeface="Arial"/>
                <a:cs typeface="Arial"/>
              </a:rPr>
              <a:t>Deletion</a:t>
            </a:r>
            <a:r>
              <a:rPr sz="1200" b="1" spc="290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</a:t>
            </a:r>
            <a:r>
              <a:rPr sz="1200" b="1" spc="305" dirty="0">
                <a:latin typeface="Arial"/>
                <a:cs typeface="Arial"/>
              </a:rPr>
              <a:t> </a:t>
            </a:r>
            <a:r>
              <a:rPr sz="1200" b="1" spc="-65" dirty="0">
                <a:latin typeface="Arial"/>
                <a:cs typeface="Arial"/>
              </a:rPr>
              <a:t>end</a:t>
            </a:r>
            <a:r>
              <a:rPr sz="1200" b="1" spc="204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None,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5" dirty="0">
                <a:latin typeface="Tahoma"/>
                <a:cs typeface="Tahoma"/>
              </a:rPr>
              <a:t>exists. </a:t>
            </a: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there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only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391716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38572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98" y="1294422"/>
            <a:ext cx="3916045" cy="17208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deletion.</a:t>
            </a:r>
            <a:endParaRPr sz="1200">
              <a:latin typeface="Tahoma"/>
              <a:cs typeface="Tahoma"/>
            </a:endParaRPr>
          </a:p>
          <a:p>
            <a:pPr marL="12700" marR="80645">
              <a:lnSpc>
                <a:spcPct val="100000"/>
              </a:lnSpc>
              <a:spcBef>
                <a:spcPts val="30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none,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than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point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613141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60713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834553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82856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55977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04997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460866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45486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604" y="2865742"/>
            <a:ext cx="125171" cy="1251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0611" y="285974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54184"/>
            <a:ext cx="203200" cy="48260"/>
            <a:chOff x="3517976" y="3254184"/>
            <a:chExt cx="203200" cy="48260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732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12700" y="0"/>
                  </a:moveTo>
                  <a:lnTo>
                    <a:pt x="50800" y="0"/>
                  </a:lnTo>
                </a:path>
                <a:path w="50800" h="25400">
                  <a:moveTo>
                    <a:pt x="0" y="12700"/>
                  </a:moveTo>
                  <a:lnTo>
                    <a:pt x="381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54184"/>
            <a:ext cx="203200" cy="48260"/>
            <a:chOff x="3793439" y="3254184"/>
            <a:chExt cx="203200" cy="48260"/>
          </a:xfrm>
        </p:grpSpPr>
        <p:sp>
          <p:nvSpPr>
            <p:cNvPr id="15" name="object 15"/>
            <p:cNvSpPr/>
            <p:nvPr/>
          </p:nvSpPr>
          <p:spPr>
            <a:xfrm>
              <a:off x="3882340" y="3260534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60534"/>
            <a:ext cx="50800" cy="38100"/>
          </a:xfrm>
          <a:custGeom>
            <a:avLst/>
            <a:gdLst/>
            <a:ahLst/>
            <a:cxnLst/>
            <a:rect l="l" t="t" r="r" b="b"/>
            <a:pathLst>
              <a:path w="50800" h="38100">
                <a:moveTo>
                  <a:pt x="12700" y="0"/>
                </a:moveTo>
                <a:lnTo>
                  <a:pt x="50800" y="0"/>
                </a:lnTo>
              </a:path>
              <a:path w="50800" h="38100">
                <a:moveTo>
                  <a:pt x="12700" y="12700"/>
                </a:moveTo>
                <a:lnTo>
                  <a:pt x="50800" y="12700"/>
                </a:lnTo>
              </a:path>
              <a:path w="50800" h="38100">
                <a:moveTo>
                  <a:pt x="0" y="25400"/>
                </a:moveTo>
                <a:lnTo>
                  <a:pt x="38100" y="25400"/>
                </a:lnTo>
              </a:path>
              <a:path w="50800" h="38100">
                <a:moveTo>
                  <a:pt x="12700" y="38100"/>
                </a:moveTo>
                <a:lnTo>
                  <a:pt x="50800" y="381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5096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75" dirty="0"/>
              <a:t>Deletion</a:t>
            </a:r>
            <a:r>
              <a:rPr spc="10" dirty="0"/>
              <a:t> </a:t>
            </a:r>
            <a:r>
              <a:rPr spc="-55" dirty="0"/>
              <a:t>at</a:t>
            </a:r>
            <a:r>
              <a:rPr spc="10" dirty="0"/>
              <a:t> </a:t>
            </a:r>
            <a:r>
              <a:rPr spc="-95" dirty="0"/>
              <a:t>the</a:t>
            </a:r>
            <a:r>
              <a:rPr spc="10" dirty="0"/>
              <a:t> </a:t>
            </a:r>
            <a:r>
              <a:rPr spc="-135" dirty="0"/>
              <a:t>end</a:t>
            </a:r>
          </a:p>
        </p:txBody>
      </p:sp>
      <p:sp>
        <p:nvSpPr>
          <p:cNvPr id="25" name="object 25"/>
          <p:cNvSpPr/>
          <p:nvPr/>
        </p:nvSpPr>
        <p:spPr>
          <a:xfrm>
            <a:off x="149260" y="558831"/>
            <a:ext cx="4358005" cy="2693670"/>
          </a:xfrm>
          <a:custGeom>
            <a:avLst/>
            <a:gdLst/>
            <a:ahLst/>
            <a:cxnLst/>
            <a:rect l="l" t="t" r="r" b="b"/>
            <a:pathLst>
              <a:path w="4358005" h="2693670">
                <a:moveTo>
                  <a:pt x="4357888" y="2693365"/>
                </a:moveTo>
                <a:lnTo>
                  <a:pt x="0" y="2693365"/>
                </a:lnTo>
                <a:lnTo>
                  <a:pt x="0" y="0"/>
                </a:lnTo>
                <a:lnTo>
                  <a:pt x="4357888" y="0"/>
                </a:lnTo>
                <a:lnTo>
                  <a:pt x="4357888" y="26933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966" y="375613"/>
            <a:ext cx="4079875" cy="278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end.</a:t>
            </a:r>
            <a:endParaRPr sz="1100">
              <a:latin typeface="Tahoma"/>
              <a:cs typeface="Tahoma"/>
            </a:endParaRPr>
          </a:p>
          <a:p>
            <a:pPr marL="258445">
              <a:lnSpc>
                <a:spcPct val="100000"/>
              </a:lnSpc>
              <a:spcBef>
                <a:spcPts val="77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function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delete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end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850">
              <a:latin typeface="Consolas"/>
              <a:cs typeface="Consolas"/>
            </a:endParaRPr>
          </a:p>
          <a:p>
            <a:pPr marL="258445">
              <a:lnSpc>
                <a:spcPct val="100000"/>
              </a:lnSpc>
              <a:spcBef>
                <a:spcPts val="75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85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delete_end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850">
              <a:latin typeface="Consolas"/>
              <a:cs typeface="Consolas"/>
            </a:endParaRPr>
          </a:p>
          <a:p>
            <a:pPr marL="503555">
              <a:lnSpc>
                <a:spcPct val="100000"/>
              </a:lnSpc>
              <a:spcBef>
                <a:spcPts val="80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verifying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850">
              <a:latin typeface="Consolas"/>
              <a:cs typeface="Consolas"/>
            </a:endParaRPr>
          </a:p>
          <a:p>
            <a:pPr marL="503555">
              <a:lnSpc>
                <a:spcPct val="100000"/>
              </a:lnSpc>
              <a:spcBef>
                <a:spcPts val="75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50">
              <a:latin typeface="Consolas"/>
              <a:cs typeface="Consolas"/>
            </a:endParaRPr>
          </a:p>
          <a:p>
            <a:pPr marL="748665">
              <a:lnSpc>
                <a:spcPct val="100000"/>
              </a:lnSpc>
              <a:spcBef>
                <a:spcPts val="75"/>
              </a:spcBef>
            </a:pPr>
            <a:r>
              <a:rPr sz="850" spc="15" dirty="0">
                <a:latin typeface="Consolas"/>
                <a:cs typeface="Consolas"/>
              </a:rPr>
              <a:t>print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Empty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and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can't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perform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deletion"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50">
              <a:latin typeface="Consolas"/>
              <a:cs typeface="Consolas"/>
            </a:endParaRPr>
          </a:p>
          <a:p>
            <a:pPr marL="748665">
              <a:lnSpc>
                <a:spcPct val="100000"/>
              </a:lnSpc>
              <a:spcBef>
                <a:spcPts val="80"/>
              </a:spcBef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850">
              <a:latin typeface="Consolas"/>
              <a:cs typeface="Consolas"/>
            </a:endParaRPr>
          </a:p>
          <a:p>
            <a:pPr marL="503555" marR="258445">
              <a:lnSpc>
                <a:spcPct val="107500"/>
              </a:lnSpc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performing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deletion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operation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when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non-empty </a:t>
            </a:r>
            <a:r>
              <a:rPr sz="850" i="1" spc="-45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has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only one</a:t>
            </a:r>
            <a:r>
              <a:rPr sz="8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850">
              <a:latin typeface="Consolas"/>
              <a:cs typeface="Consolas"/>
            </a:endParaRPr>
          </a:p>
          <a:p>
            <a:pPr marL="748665" marR="1606550" indent="-245745">
              <a:lnSpc>
                <a:spcPct val="107500"/>
              </a:lnSpc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r>
              <a:rPr sz="850" spc="-1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50" spc="-45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r>
              <a:rPr sz="850" spc="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50">
              <a:latin typeface="Consolas"/>
              <a:cs typeface="Consolas"/>
            </a:endParaRPr>
          </a:p>
          <a:p>
            <a:pPr marL="503555" marR="1054735" indent="245110">
              <a:lnSpc>
                <a:spcPct val="107500"/>
              </a:lnSpc>
            </a:pPr>
            <a:r>
              <a:rPr sz="850" spc="15" dirty="0">
                <a:latin typeface="Consolas"/>
                <a:cs typeface="Consolas"/>
              </a:rPr>
              <a:t>print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empty</a:t>
            </a:r>
            <a:r>
              <a:rPr sz="8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solidFill>
                  <a:srgbClr val="BA2121"/>
                </a:solidFill>
                <a:latin typeface="Consolas"/>
                <a:cs typeface="Consolas"/>
              </a:rPr>
              <a:t>after</a:t>
            </a:r>
            <a:r>
              <a:rPr sz="85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50" spc="10" dirty="0">
                <a:solidFill>
                  <a:srgbClr val="BA2121"/>
                </a:solidFill>
                <a:latin typeface="Consolas"/>
                <a:cs typeface="Consolas"/>
              </a:rPr>
              <a:t>deletion"</a:t>
            </a:r>
            <a:r>
              <a:rPr sz="850" spc="1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850" spc="-4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 If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list has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more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one node </a:t>
            </a:r>
            <a:r>
              <a:rPr sz="8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50">
              <a:latin typeface="Consolas"/>
              <a:cs typeface="Consolas"/>
            </a:endParaRPr>
          </a:p>
          <a:p>
            <a:pPr marL="748665">
              <a:lnSpc>
                <a:spcPct val="100000"/>
              </a:lnSpc>
              <a:spcBef>
                <a:spcPts val="75"/>
              </a:spcBef>
            </a:pP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move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and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do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50" i="1" spc="15" dirty="0">
                <a:solidFill>
                  <a:srgbClr val="3F7E7E"/>
                </a:solidFill>
                <a:latin typeface="Consolas"/>
                <a:cs typeface="Consolas"/>
              </a:rPr>
              <a:t>operation</a:t>
            </a:r>
            <a:endParaRPr sz="850">
              <a:latin typeface="Consolas"/>
              <a:cs typeface="Consolas"/>
            </a:endParaRPr>
          </a:p>
          <a:p>
            <a:pPr marL="748665">
              <a:lnSpc>
                <a:spcPct val="100000"/>
              </a:lnSpc>
              <a:spcBef>
                <a:spcPts val="80"/>
              </a:spcBef>
            </a:pPr>
            <a:r>
              <a:rPr sz="850" spc="15" dirty="0">
                <a:latin typeface="Consolas"/>
                <a:cs typeface="Consolas"/>
              </a:rPr>
              <a:t>current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self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headval</a:t>
            </a:r>
            <a:endParaRPr sz="850">
              <a:latin typeface="Consolas"/>
              <a:cs typeface="Consolas"/>
            </a:endParaRPr>
          </a:p>
          <a:p>
            <a:pPr marL="993775" marR="1238885" indent="-245745">
              <a:lnSpc>
                <a:spcPct val="107500"/>
              </a:lnSpc>
            </a:pP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8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current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r>
              <a:rPr sz="850" spc="-10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8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50" spc="-4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current</a:t>
            </a:r>
            <a:r>
              <a:rPr sz="850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spc="15" dirty="0">
                <a:latin typeface="Consolas"/>
                <a:cs typeface="Consolas"/>
              </a:rPr>
              <a:t>current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endParaRPr sz="850">
              <a:latin typeface="Consolas"/>
              <a:cs typeface="Consolas"/>
            </a:endParaRPr>
          </a:p>
          <a:p>
            <a:pPr marL="748665">
              <a:lnSpc>
                <a:spcPct val="100000"/>
              </a:lnSpc>
              <a:spcBef>
                <a:spcPts val="75"/>
              </a:spcBef>
            </a:pPr>
            <a:r>
              <a:rPr sz="850" spc="15" dirty="0">
                <a:latin typeface="Consolas"/>
                <a:cs typeface="Consolas"/>
              </a:rPr>
              <a:t>current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prevval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50" spc="15" dirty="0">
                <a:latin typeface="Consolas"/>
                <a:cs typeface="Consolas"/>
              </a:rPr>
              <a:t>nextval</a:t>
            </a:r>
            <a:r>
              <a:rPr sz="850" spc="-25" dirty="0"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5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5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41604" y="3190062"/>
            <a:ext cx="4324350" cy="125730"/>
            <a:chOff x="241604" y="3190062"/>
            <a:chExt cx="4324350" cy="125730"/>
          </a:xfrm>
        </p:grpSpPr>
        <p:sp>
          <p:nvSpPr>
            <p:cNvPr id="9" name="object 9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70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604" y="3190062"/>
              <a:ext cx="125171" cy="12517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60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Deletion</a:t>
            </a:r>
            <a:r>
              <a:rPr spc="-3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35966" y="373720"/>
            <a:ext cx="4337685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b="1" spc="-90" dirty="0">
                <a:latin typeface="Arial"/>
                <a:cs typeface="Arial"/>
              </a:rPr>
              <a:t>by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value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45" dirty="0">
                <a:latin typeface="Tahoma"/>
                <a:cs typeface="Tahoma"/>
              </a:rPr>
              <a:t>find </a:t>
            </a:r>
            <a:r>
              <a:rPr sz="1200" spc="-55" dirty="0">
                <a:latin typeface="Tahoma"/>
                <a:cs typeface="Tahoma"/>
              </a:rPr>
              <a:t>different </a:t>
            </a:r>
            <a:r>
              <a:rPr sz="1200" spc="-70" dirty="0">
                <a:latin typeface="Tahoma"/>
                <a:cs typeface="Tahoma"/>
              </a:rPr>
              <a:t>scenarios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deletion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like,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exists,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when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5" dirty="0">
                <a:latin typeface="Tahoma"/>
                <a:cs typeface="Tahoma"/>
              </a:rPr>
              <a:t>exists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55" dirty="0">
                <a:latin typeface="Tahoma"/>
                <a:cs typeface="Tahoma"/>
              </a:rPr>
              <a:t>the middle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90" dirty="0">
                <a:latin typeface="Tahoma"/>
                <a:cs typeface="Tahoma"/>
              </a:rPr>
              <a:t>when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171981"/>
            <a:ext cx="125171" cy="12517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70611" y="116597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355445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34944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592" y="1538909"/>
            <a:ext cx="125171" cy="1251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70611" y="153290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722361"/>
            <a:ext cx="125171" cy="125171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270611" y="17163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89289"/>
            <a:ext cx="125171" cy="12517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270611" y="2083287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604" y="2823133"/>
            <a:ext cx="125171" cy="125171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270611" y="281714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0611" y="31840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3298" y="1113889"/>
            <a:ext cx="4040504" cy="2226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deletion.</a:t>
            </a:r>
            <a:endParaRPr sz="1200">
              <a:latin typeface="Tahoma"/>
              <a:cs typeface="Tahoma"/>
            </a:endParaRPr>
          </a:p>
          <a:p>
            <a:pPr marL="12700" marR="205104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it,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none,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existing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one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 marR="224790" algn="just">
              <a:lnSpc>
                <a:spcPct val="100000"/>
              </a:lnSpc>
              <a:spcBef>
                <a:spcPts val="5"/>
              </a:spcBef>
            </a:pP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80" dirty="0">
                <a:latin typeface="Tahoma"/>
                <a:cs typeface="Tahoma"/>
              </a:rPr>
              <a:t>empty,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80" dirty="0">
                <a:latin typeface="Tahoma"/>
                <a:cs typeface="Tahoma"/>
              </a:rPr>
              <a:t>has </a:t>
            </a:r>
            <a:r>
              <a:rPr sz="1200" spc="-85" dirty="0">
                <a:latin typeface="Tahoma"/>
                <a:cs typeface="Tahoma"/>
              </a:rPr>
              <a:t>more </a:t>
            </a:r>
            <a:r>
              <a:rPr sz="1200" spc="-50" dirty="0">
                <a:latin typeface="Tahoma"/>
                <a:cs typeface="Tahoma"/>
              </a:rPr>
              <a:t>than </a:t>
            </a:r>
            <a:r>
              <a:rPr sz="1200" spc="-85" dirty="0">
                <a:latin typeface="Tahoma"/>
                <a:cs typeface="Tahoma"/>
              </a:rPr>
              <a:t>one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0" dirty="0">
                <a:latin typeface="Tahoma"/>
                <a:cs typeface="Tahoma"/>
              </a:rPr>
              <a:t>position,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 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value.</a:t>
            </a:r>
            <a:endParaRPr sz="120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20"/>
              </a:spcBef>
            </a:pPr>
            <a:r>
              <a:rPr sz="1200" spc="-80" dirty="0">
                <a:latin typeface="Tahoma"/>
                <a:cs typeface="Tahoma"/>
              </a:rPr>
              <a:t>If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50" dirty="0">
                <a:latin typeface="Tahoma"/>
                <a:cs typeface="Tahoma"/>
              </a:rPr>
              <a:t>available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None.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9" name="object 3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2598420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447237" y="3245303"/>
            <a:ext cx="118110" cy="57150"/>
            <a:chOff x="4447237" y="3245303"/>
            <a:chExt cx="118110" cy="57150"/>
          </a:xfrm>
        </p:grpSpPr>
        <p:sp>
          <p:nvSpPr>
            <p:cNvPr id="5" name="object 5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96754" y="3247833"/>
              <a:ext cx="66040" cy="50800"/>
            </a:xfrm>
            <a:custGeom>
              <a:avLst/>
              <a:gdLst/>
              <a:ahLst/>
              <a:cxnLst/>
              <a:rect l="l" t="t" r="r" b="b"/>
              <a:pathLst>
                <a:path w="66039" h="50800">
                  <a:moveTo>
                    <a:pt x="25400" y="50800"/>
                  </a:moveTo>
                  <a:lnTo>
                    <a:pt x="15537" y="48796"/>
                  </a:lnTo>
                  <a:lnTo>
                    <a:pt x="7461" y="43339"/>
                  </a:lnTo>
                  <a:lnTo>
                    <a:pt x="2004" y="35262"/>
                  </a:lnTo>
                  <a:lnTo>
                    <a:pt x="0" y="25400"/>
                  </a:lnTo>
                  <a:lnTo>
                    <a:pt x="2004" y="15537"/>
                  </a:lnTo>
                  <a:lnTo>
                    <a:pt x="7461" y="7461"/>
                  </a:lnTo>
                  <a:lnTo>
                    <a:pt x="15537" y="2004"/>
                  </a:lnTo>
                  <a:lnTo>
                    <a:pt x="25400" y="0"/>
                  </a:lnTo>
                  <a:lnTo>
                    <a:pt x="35262" y="2004"/>
                  </a:lnTo>
                  <a:lnTo>
                    <a:pt x="43339" y="7461"/>
                  </a:lnTo>
                  <a:lnTo>
                    <a:pt x="48796" y="15537"/>
                  </a:lnTo>
                  <a:lnTo>
                    <a:pt x="50800" y="25400"/>
                  </a:lnTo>
                </a:path>
                <a:path w="66039" h="50800">
                  <a:moveTo>
                    <a:pt x="66040" y="17780"/>
                  </a:moveTo>
                  <a:lnTo>
                    <a:pt x="50800" y="30480"/>
                  </a:lnTo>
                  <a:lnTo>
                    <a:pt x="35560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3267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75" dirty="0"/>
              <a:t>Deletion</a:t>
            </a:r>
            <a:r>
              <a:rPr spc="10" dirty="0"/>
              <a:t> </a:t>
            </a:r>
            <a:r>
              <a:rPr spc="-130" dirty="0"/>
              <a:t>by</a:t>
            </a:r>
            <a:r>
              <a:rPr dirty="0"/>
              <a:t> </a:t>
            </a:r>
            <a:r>
              <a:rPr spc="-105" dirty="0"/>
              <a:t>value</a:t>
            </a:r>
          </a:p>
        </p:txBody>
      </p:sp>
      <p:sp>
        <p:nvSpPr>
          <p:cNvPr id="9" name="object 9"/>
          <p:cNvSpPr/>
          <p:nvPr/>
        </p:nvSpPr>
        <p:spPr>
          <a:xfrm>
            <a:off x="150380" y="557745"/>
            <a:ext cx="4307205" cy="2837180"/>
          </a:xfrm>
          <a:custGeom>
            <a:avLst/>
            <a:gdLst/>
            <a:ahLst/>
            <a:cxnLst/>
            <a:rect l="l" t="t" r="r" b="b"/>
            <a:pathLst>
              <a:path w="4307205" h="2837179">
                <a:moveTo>
                  <a:pt x="4307192" y="0"/>
                </a:moveTo>
                <a:lnTo>
                  <a:pt x="0" y="0"/>
                </a:lnTo>
                <a:lnTo>
                  <a:pt x="0" y="2785173"/>
                </a:lnTo>
                <a:lnTo>
                  <a:pt x="0" y="2836900"/>
                </a:lnTo>
                <a:lnTo>
                  <a:pt x="1385595" y="2836900"/>
                </a:lnTo>
                <a:lnTo>
                  <a:pt x="1385595" y="2785173"/>
                </a:lnTo>
                <a:lnTo>
                  <a:pt x="4307192" y="2785173"/>
                </a:lnTo>
                <a:lnTo>
                  <a:pt x="4307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966" y="375613"/>
            <a:ext cx="4190365" cy="2936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Here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it’s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value.</a:t>
            </a:r>
            <a:endParaRPr sz="1100">
              <a:latin typeface="Tahoma"/>
              <a:cs typeface="Tahoma"/>
            </a:endParaRPr>
          </a:p>
          <a:p>
            <a:pPr marL="183515">
              <a:lnSpc>
                <a:spcPct val="100000"/>
              </a:lnSpc>
              <a:spcBef>
                <a:spcPts val="660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function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delete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by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it's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800">
              <a:latin typeface="Consolas"/>
              <a:cs typeface="Consolas"/>
            </a:endParaRPr>
          </a:p>
          <a:p>
            <a:pPr marL="183515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80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latin typeface="Consolas"/>
                <a:cs typeface="Consolas"/>
              </a:rPr>
              <a:t>delete_byvalue</a:t>
            </a:r>
            <a:r>
              <a:rPr sz="800" spc="-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00" spc="-5" dirty="0">
                <a:latin typeface="Consolas"/>
                <a:cs typeface="Consolas"/>
              </a:rPr>
              <a:t>self</a:t>
            </a:r>
            <a:r>
              <a:rPr sz="800" spc="-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800" spc="-5" dirty="0">
                <a:latin typeface="Consolas"/>
                <a:cs typeface="Consolas"/>
              </a:rPr>
              <a:t>x</a:t>
            </a:r>
            <a:r>
              <a:rPr sz="800" spc="-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8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verifying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whether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empty</a:t>
            </a:r>
            <a:endParaRPr sz="8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spc="-3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print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"List</a:t>
            </a:r>
            <a:r>
              <a:rPr sz="800" spc="-2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Empty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and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can't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perform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deletion"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35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800">
              <a:latin typeface="Consolas"/>
              <a:cs typeface="Consolas"/>
            </a:endParaRPr>
          </a:p>
          <a:p>
            <a:pPr marL="406400" marR="1261745">
              <a:lnSpc>
                <a:spcPct val="104099"/>
              </a:lnSpc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performing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operation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when</a:t>
            </a:r>
            <a:r>
              <a:rPr sz="800" i="1" spc="-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non-empty </a:t>
            </a:r>
            <a:r>
              <a:rPr sz="800" i="1" spc="-4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has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only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800">
              <a:latin typeface="Consolas"/>
              <a:cs typeface="Consolas"/>
            </a:endParaRPr>
          </a:p>
          <a:p>
            <a:pPr marL="40640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0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r>
              <a:rPr sz="800" spc="-3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first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matches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800">
              <a:latin typeface="Consolas"/>
              <a:cs typeface="Consolas"/>
            </a:endParaRPr>
          </a:p>
          <a:p>
            <a:pPr marL="853440" marR="1932305" indent="-223520">
              <a:lnSpc>
                <a:spcPct val="104099"/>
              </a:lnSpc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0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x</a:t>
            </a:r>
            <a:r>
              <a:rPr sz="800" spc="-3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800" b="1" spc="-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dataval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00" spc="-43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spc="-1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85344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print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"x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present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in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given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List"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800">
              <a:latin typeface="Consolas"/>
              <a:cs typeface="Consolas"/>
            </a:endParaRPr>
          </a:p>
          <a:p>
            <a:pPr marL="406400" marR="201295">
              <a:lnSpc>
                <a:spcPct val="104099"/>
              </a:lnSpc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has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more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and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matches </a:t>
            </a:r>
            <a:r>
              <a:rPr sz="800" i="1" spc="-4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first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800">
              <a:latin typeface="Consolas"/>
              <a:cs typeface="Consolas"/>
            </a:endParaRPr>
          </a:p>
          <a:p>
            <a:pPr marL="629920" marR="1597025" indent="-223520">
              <a:lnSpc>
                <a:spcPct val="104099"/>
              </a:lnSpc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dataval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== </a:t>
            </a:r>
            <a:r>
              <a:rPr sz="800" dirty="0">
                <a:latin typeface="Consolas"/>
                <a:cs typeface="Consolas"/>
              </a:rPr>
              <a:t>x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0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5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 </a:t>
            </a:r>
            <a:r>
              <a:rPr sz="800" spc="-430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prevval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00">
              <a:latin typeface="Consolas"/>
              <a:cs typeface="Consolas"/>
            </a:endParaRPr>
          </a:p>
          <a:p>
            <a:pPr marL="62992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800">
              <a:latin typeface="Consolas"/>
              <a:cs typeface="Consola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2" name="object 1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3267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Doubly</a:t>
            </a:r>
            <a:r>
              <a:rPr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  <a:r>
              <a:rPr spc="5" dirty="0"/>
              <a:t> </a:t>
            </a:r>
            <a:r>
              <a:rPr spc="-80" dirty="0"/>
              <a:t>-</a:t>
            </a:r>
            <a:r>
              <a:rPr spc="10" dirty="0"/>
              <a:t> </a:t>
            </a:r>
            <a:r>
              <a:rPr spc="-75" dirty="0"/>
              <a:t>Deletion</a:t>
            </a:r>
            <a:r>
              <a:rPr spc="10" dirty="0"/>
              <a:t> </a:t>
            </a:r>
            <a:r>
              <a:rPr spc="-130" dirty="0"/>
              <a:t>by</a:t>
            </a:r>
            <a:r>
              <a:rPr dirty="0"/>
              <a:t> </a:t>
            </a:r>
            <a:r>
              <a:rPr spc="-105" dirty="0"/>
              <a:t>value</a:t>
            </a:r>
          </a:p>
        </p:txBody>
      </p:sp>
      <p:sp>
        <p:nvSpPr>
          <p:cNvPr id="25" name="object 25"/>
          <p:cNvSpPr/>
          <p:nvPr/>
        </p:nvSpPr>
        <p:spPr>
          <a:xfrm>
            <a:off x="166018" y="581364"/>
            <a:ext cx="4276090" cy="2501265"/>
          </a:xfrm>
          <a:custGeom>
            <a:avLst/>
            <a:gdLst/>
            <a:ahLst/>
            <a:cxnLst/>
            <a:rect l="l" t="t" r="r" b="b"/>
            <a:pathLst>
              <a:path w="4276090" h="2501265">
                <a:moveTo>
                  <a:pt x="4275930" y="2500845"/>
                </a:moveTo>
                <a:lnTo>
                  <a:pt x="0" y="2500845"/>
                </a:lnTo>
                <a:lnTo>
                  <a:pt x="0" y="0"/>
                </a:lnTo>
                <a:lnTo>
                  <a:pt x="4275930" y="0"/>
                </a:lnTo>
                <a:lnTo>
                  <a:pt x="4275930" y="25008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5966" y="406030"/>
            <a:ext cx="4226560" cy="2571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it’s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continues...</a:t>
            </a:r>
            <a:endParaRPr sz="1100">
              <a:latin typeface="Tahoma"/>
              <a:cs typeface="Tahoma"/>
            </a:endParaRPr>
          </a:p>
          <a:p>
            <a:pPr marL="360045">
              <a:lnSpc>
                <a:spcPct val="100000"/>
              </a:lnSpc>
              <a:spcBef>
                <a:spcPts val="785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has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more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than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one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and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doesnot</a:t>
            </a:r>
            <a:endParaRPr sz="800">
              <a:latin typeface="Consolas"/>
              <a:cs typeface="Consolas"/>
            </a:endParaRPr>
          </a:p>
          <a:p>
            <a:pPr marL="360045" marR="5080">
              <a:lnSpc>
                <a:spcPct val="104099"/>
              </a:lnSpc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matches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first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(matches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middle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values) </a:t>
            </a:r>
            <a:r>
              <a:rPr sz="800" i="1" spc="-42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finding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 node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containing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800">
              <a:latin typeface="Consolas"/>
              <a:cs typeface="Consolas"/>
            </a:endParaRPr>
          </a:p>
          <a:p>
            <a:pPr marL="360045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current</a:t>
            </a:r>
            <a:r>
              <a:rPr sz="800" spc="-4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4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self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headval</a:t>
            </a:r>
            <a:endParaRPr sz="800">
              <a:latin typeface="Consolas"/>
              <a:cs typeface="Consolas"/>
            </a:endParaRPr>
          </a:p>
          <a:p>
            <a:pPr marL="582930" marR="1958975" indent="-223520">
              <a:lnSpc>
                <a:spcPct val="104099"/>
              </a:lnSpc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80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r>
              <a:rPr sz="800" spc="-25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800" b="1" spc="-3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not</a:t>
            </a:r>
            <a:r>
              <a:rPr sz="80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00" spc="-42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80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x</a:t>
            </a:r>
            <a:r>
              <a:rPr sz="800" spc="-1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80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dataval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806450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800">
              <a:latin typeface="Consolas"/>
              <a:cs typeface="Consolas"/>
            </a:endParaRPr>
          </a:p>
          <a:p>
            <a:pPr marL="58293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current</a:t>
            </a:r>
            <a:r>
              <a:rPr sz="800" spc="-4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4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endParaRPr sz="800">
              <a:latin typeface="Consolas"/>
              <a:cs typeface="Consolas"/>
            </a:endParaRPr>
          </a:p>
          <a:p>
            <a:pPr marL="360045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find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with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endParaRPr sz="800">
              <a:latin typeface="Consolas"/>
              <a:cs typeface="Consolas"/>
            </a:endParaRPr>
          </a:p>
          <a:p>
            <a:pPr marL="582930" marR="1344930" indent="-223520">
              <a:lnSpc>
                <a:spcPct val="104099"/>
              </a:lnSpc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0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preval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prevval </a:t>
            </a:r>
            <a:r>
              <a:rPr sz="800" spc="-425" dirty="0"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prevval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5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endParaRPr sz="800">
              <a:latin typeface="Consolas"/>
              <a:cs typeface="Consolas"/>
            </a:endParaRPr>
          </a:p>
          <a:p>
            <a:pPr marL="360045">
              <a:lnSpc>
                <a:spcPct val="100000"/>
              </a:lnSpc>
              <a:spcBef>
                <a:spcPts val="40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582930">
              <a:lnSpc>
                <a:spcPct val="100000"/>
              </a:lnSpc>
              <a:spcBef>
                <a:spcPts val="40"/>
              </a:spcBef>
            </a:pP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800" i="1" spc="-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given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value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lies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80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last</a:t>
            </a:r>
            <a:r>
              <a:rPr sz="800" i="1" spc="-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800" i="1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800">
              <a:latin typeface="Consolas"/>
              <a:cs typeface="Consolas"/>
            </a:endParaRPr>
          </a:p>
          <a:p>
            <a:pPr marL="806450" marR="1736089" indent="-223520">
              <a:lnSpc>
                <a:spcPct val="104099"/>
              </a:lnSpc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dataval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== </a:t>
            </a:r>
            <a:r>
              <a:rPr sz="800" dirty="0">
                <a:latin typeface="Consolas"/>
                <a:cs typeface="Consolas"/>
              </a:rPr>
              <a:t>x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80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800" dirty="0">
                <a:latin typeface="Consolas"/>
                <a:cs typeface="Consolas"/>
              </a:rPr>
              <a:t>current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prevval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800" dirty="0">
                <a:latin typeface="Consolas"/>
                <a:cs typeface="Consolas"/>
              </a:rPr>
              <a:t>nextval</a:t>
            </a:r>
            <a:r>
              <a:rPr sz="800" spc="-50" dirty="0"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800" b="1" spc="-5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800">
              <a:latin typeface="Consolas"/>
              <a:cs typeface="Consolas"/>
            </a:endParaRPr>
          </a:p>
          <a:p>
            <a:pPr marL="582930">
              <a:lnSpc>
                <a:spcPct val="100000"/>
              </a:lnSpc>
              <a:spcBef>
                <a:spcPts val="35"/>
              </a:spcBef>
            </a:pPr>
            <a:r>
              <a:rPr sz="80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800">
              <a:latin typeface="Consolas"/>
              <a:cs typeface="Consolas"/>
            </a:endParaRPr>
          </a:p>
          <a:p>
            <a:pPr marL="806450">
              <a:lnSpc>
                <a:spcPct val="100000"/>
              </a:lnSpc>
              <a:spcBef>
                <a:spcPts val="40"/>
              </a:spcBef>
            </a:pPr>
            <a:r>
              <a:rPr sz="800" dirty="0">
                <a:latin typeface="Consolas"/>
                <a:cs typeface="Consolas"/>
              </a:rPr>
              <a:t>print</a:t>
            </a:r>
            <a:r>
              <a:rPr sz="80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"x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not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present</a:t>
            </a:r>
            <a:r>
              <a:rPr sz="800" spc="-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in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BA2121"/>
                </a:solidFill>
                <a:latin typeface="Consolas"/>
                <a:cs typeface="Consolas"/>
              </a:rPr>
              <a:t>the</a:t>
            </a:r>
            <a:r>
              <a:rPr sz="80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800" spc="-5" dirty="0">
                <a:solidFill>
                  <a:srgbClr val="BA2121"/>
                </a:solidFill>
                <a:latin typeface="Consolas"/>
                <a:cs typeface="Consolas"/>
              </a:rPr>
              <a:t>List"</a:t>
            </a:r>
            <a:r>
              <a:rPr sz="800" spc="-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80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59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522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Creatio</a:t>
            </a:r>
            <a:r>
              <a:rPr spc="-90" dirty="0"/>
              <a:t>n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120" dirty="0"/>
              <a:t>a</a:t>
            </a:r>
            <a:r>
              <a:rPr spc="5" dirty="0"/>
              <a:t> </a:t>
            </a:r>
            <a:r>
              <a:rPr spc="-85" dirty="0"/>
              <a:t>Class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517499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1461922" y="2629763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21575" y="3217976"/>
            <a:ext cx="41910" cy="0"/>
          </a:xfrm>
          <a:custGeom>
            <a:avLst/>
            <a:gdLst/>
            <a:ahLst/>
            <a:cxnLst/>
            <a:rect l="l" t="t" r="r" b="b"/>
            <a:pathLst>
              <a:path w="41909">
                <a:moveTo>
                  <a:pt x="0" y="0"/>
                </a:moveTo>
                <a:lnTo>
                  <a:pt x="41567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5966" y="440307"/>
            <a:ext cx="4073525" cy="2820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9880" algn="just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benifit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initializing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object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special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endParaRPr sz="1100">
              <a:latin typeface="Tahoma"/>
              <a:cs typeface="Tahoma"/>
            </a:endParaRPr>
          </a:p>
          <a:p>
            <a:pPr marL="309880" marR="5080" algn="just">
              <a:lnSpc>
                <a:spcPct val="102600"/>
              </a:lnSpc>
            </a:pPr>
            <a:r>
              <a:rPr sz="11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00" u="sng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00" b="1" spc="-15" dirty="0">
                <a:latin typeface="Arial"/>
                <a:cs typeface="Arial"/>
              </a:rPr>
              <a:t>init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spc="95" dirty="0">
                <a:latin typeface="Arial"/>
                <a:cs typeface="Arial"/>
              </a:rPr>
              <a:t>()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60" dirty="0">
                <a:latin typeface="Tahoma"/>
                <a:cs typeface="Tahoma"/>
              </a:rPr>
              <a:t>guarantees </a:t>
            </a:r>
            <a:r>
              <a:rPr sz="1100" spc="-15" dirty="0">
                <a:latin typeface="Tahoma"/>
                <a:cs typeface="Tahoma"/>
              </a:rPr>
              <a:t>initialization, </a:t>
            </a:r>
            <a:r>
              <a:rPr sz="1100" spc="-50" dirty="0">
                <a:latin typeface="Tahoma"/>
                <a:cs typeface="Tahoma"/>
              </a:rPr>
              <a:t>since</a:t>
            </a:r>
            <a:r>
              <a:rPr sz="1100" u="sng" spc="2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15" dirty="0">
                <a:latin typeface="Arial"/>
                <a:cs typeface="Arial"/>
              </a:rPr>
              <a:t>init</a:t>
            </a:r>
            <a:r>
              <a:rPr sz="1100" b="1" u="sng" spc="2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spc="95" dirty="0">
                <a:latin typeface="Arial"/>
                <a:cs typeface="Arial"/>
              </a:rPr>
              <a:t>()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 </a:t>
            </a:r>
            <a:r>
              <a:rPr sz="1100" spc="-35" dirty="0">
                <a:latin typeface="Tahoma"/>
                <a:cs typeface="Tahoma"/>
              </a:rPr>
              <a:t>called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object is </a:t>
            </a:r>
            <a:r>
              <a:rPr sz="1100" spc="-45" dirty="0">
                <a:latin typeface="Tahoma"/>
                <a:cs typeface="Tahoma"/>
              </a:rPr>
              <a:t>created.</a:t>
            </a:r>
            <a:r>
              <a:rPr sz="1100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100" b="1" spc="-15" dirty="0">
                <a:latin typeface="Arial"/>
                <a:cs typeface="Arial"/>
              </a:rPr>
              <a:t>init</a:t>
            </a:r>
            <a:r>
              <a:rPr sz="1100" b="1" u="sng" spc="2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100" b="1" spc="95" dirty="0">
                <a:latin typeface="Arial"/>
                <a:cs typeface="Arial"/>
              </a:rPr>
              <a:t>() </a:t>
            </a:r>
            <a:r>
              <a:rPr sz="1100" spc="-65" dirty="0">
                <a:latin typeface="Tahoma"/>
                <a:cs typeface="Tahoma"/>
              </a:rPr>
              <a:t>works as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class’s constructor.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65" dirty="0">
                <a:latin typeface="Tahoma"/>
                <a:cs typeface="Tahoma"/>
              </a:rPr>
              <a:t>words,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class </a:t>
            </a:r>
            <a:r>
              <a:rPr sz="1100" spc="-35" dirty="0">
                <a:latin typeface="Tahoma"/>
                <a:cs typeface="Tahoma"/>
              </a:rPr>
              <a:t>starts </a:t>
            </a:r>
            <a:r>
              <a:rPr sz="1100" spc="-25" dirty="0">
                <a:latin typeface="Tahoma"/>
                <a:cs typeface="Tahoma"/>
              </a:rPr>
              <a:t>automatically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creates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b="1" spc="-45" dirty="0">
                <a:latin typeface="Arial"/>
                <a:cs typeface="Arial"/>
              </a:rPr>
              <a:t>Example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418465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class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Employee:</a:t>
            </a:r>
            <a:endParaRPr sz="1100">
              <a:latin typeface="Tahoma"/>
              <a:cs typeface="Tahoma"/>
            </a:endParaRPr>
          </a:p>
          <a:p>
            <a:pPr marL="958850" marR="1806575" indent="-252095">
              <a:lnSpc>
                <a:spcPct val="102600"/>
              </a:lnSpc>
              <a:tabLst>
                <a:tab pos="1461770" algn="l"/>
              </a:tabLst>
            </a:pPr>
            <a:r>
              <a:rPr sz="1100" spc="-55" dirty="0">
                <a:latin typeface="Tahoma"/>
                <a:cs typeface="Tahoma"/>
              </a:rPr>
              <a:t>def</a:t>
            </a:r>
            <a:r>
              <a:rPr sz="1100" u="sng" spc="4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 </a:t>
            </a:r>
            <a:r>
              <a:rPr sz="1100" b="1" spc="-15" dirty="0">
                <a:latin typeface="Arial"/>
                <a:cs typeface="Arial"/>
              </a:rPr>
              <a:t>init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100" spc="-35" dirty="0">
                <a:latin typeface="Tahoma"/>
                <a:cs typeface="Tahoma"/>
              </a:rPr>
              <a:t>(self,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s):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self.name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marL="958850" marR="2298065">
              <a:lnSpc>
                <a:spcPct val="102600"/>
              </a:lnSpc>
            </a:pPr>
            <a:r>
              <a:rPr sz="1100" spc="-55" dirty="0">
                <a:latin typeface="Tahoma"/>
                <a:cs typeface="Tahoma"/>
              </a:rPr>
              <a:t>self.age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self.salary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=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  <a:p>
            <a:pPr marL="706755">
              <a:lnSpc>
                <a:spcPct val="100000"/>
              </a:lnSpc>
              <a:spcBef>
                <a:spcPts val="600"/>
              </a:spcBef>
            </a:pPr>
            <a:r>
              <a:rPr sz="1100" spc="-55" dirty="0">
                <a:latin typeface="Tahoma"/>
                <a:cs typeface="Tahoma"/>
              </a:rPr>
              <a:t>def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(self):</a:t>
            </a:r>
            <a:endParaRPr sz="1100">
              <a:latin typeface="Tahoma"/>
              <a:cs typeface="Tahoma"/>
            </a:endParaRPr>
          </a:p>
          <a:p>
            <a:pPr marL="958850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Tahoma"/>
                <a:cs typeface="Tahoma"/>
              </a:rPr>
              <a:t>print(self.name,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self.age,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self.salary)</a:t>
            </a:r>
            <a:endParaRPr sz="1100">
              <a:latin typeface="Tahoma"/>
              <a:cs typeface="Tahoma"/>
            </a:endParaRPr>
          </a:p>
          <a:p>
            <a:pPr marL="418465" marR="1577340">
              <a:lnSpc>
                <a:spcPct val="102600"/>
              </a:lnSpc>
              <a:spcBef>
                <a:spcPts val="570"/>
              </a:spcBef>
            </a:pPr>
            <a:r>
              <a:rPr sz="1100" spc="-30" dirty="0">
                <a:latin typeface="Tahoma"/>
                <a:cs typeface="Tahoma"/>
              </a:rPr>
              <a:t>e1=Employee(’Srinivas’,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30,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40000)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e1.display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data()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7" name="object 2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77571" y="3349288"/>
            <a:ext cx="3117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0270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Advanatages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75" dirty="0"/>
              <a:t>Doubly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676706"/>
            <a:ext cx="71526" cy="7152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33298" y="599515"/>
            <a:ext cx="4039870" cy="2408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0" dirty="0">
                <a:latin typeface="Arial"/>
                <a:cs typeface="Arial"/>
              </a:rPr>
              <a:t>Efficient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traversal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forward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back-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traversal,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might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advantageous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some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applications.</a:t>
            </a:r>
            <a:endParaRPr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00"/>
              </a:lnSpc>
              <a:spcBef>
                <a:spcPts val="300"/>
              </a:spcBef>
            </a:pPr>
            <a:r>
              <a:rPr sz="1100" b="1" spc="-35" dirty="0">
                <a:latin typeface="Arial"/>
                <a:cs typeface="Arial"/>
              </a:rPr>
              <a:t>Dynamic </a:t>
            </a:r>
            <a:r>
              <a:rPr sz="1100" b="1" spc="-70" dirty="0">
                <a:latin typeface="Arial"/>
                <a:cs typeface="Arial"/>
              </a:rPr>
              <a:t>size </a:t>
            </a:r>
            <a:r>
              <a:rPr sz="1100" b="1" spc="-40" dirty="0">
                <a:latin typeface="Arial"/>
                <a:cs typeface="Arial"/>
              </a:rPr>
              <a:t>adjustment</a:t>
            </a:r>
            <a:r>
              <a:rPr sz="1100" spc="-40" dirty="0">
                <a:latin typeface="Tahoma"/>
                <a:cs typeface="Tahoma"/>
              </a:rPr>
              <a:t>: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easily </a:t>
            </a:r>
            <a:r>
              <a:rPr sz="1100" spc="-55" dirty="0">
                <a:latin typeface="Tahoma"/>
                <a:cs typeface="Tahoma"/>
              </a:rPr>
              <a:t>changed </a:t>
            </a:r>
            <a:r>
              <a:rPr sz="1100" spc="-50" dirty="0">
                <a:latin typeface="Tahoma"/>
                <a:cs typeface="Tahoma"/>
              </a:rPr>
              <a:t> depending </a:t>
            </a:r>
            <a:r>
              <a:rPr sz="1100" spc="-55" dirty="0">
                <a:latin typeface="Tahoma"/>
                <a:cs typeface="Tahoma"/>
              </a:rPr>
              <a:t>on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60" dirty="0">
                <a:latin typeface="Tahoma"/>
                <a:cs typeface="Tahoma"/>
              </a:rPr>
              <a:t>added or removed, </a:t>
            </a:r>
            <a:r>
              <a:rPr sz="1100" spc="-40" dirty="0">
                <a:latin typeface="Tahoma"/>
                <a:cs typeface="Tahoma"/>
              </a:rPr>
              <a:t>making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flexible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Constant-time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insertions</a:t>
            </a:r>
            <a:r>
              <a:rPr sz="1100" b="1" spc="-55" dirty="0">
                <a:latin typeface="Arial"/>
                <a:cs typeface="Arial"/>
              </a:rPr>
              <a:t> and</a:t>
            </a:r>
            <a:r>
              <a:rPr sz="1100" b="1" spc="19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deletions</a:t>
            </a:r>
            <a:r>
              <a:rPr sz="1100" spc="-55" dirty="0">
                <a:latin typeface="Tahoma"/>
                <a:cs typeface="Tahoma"/>
              </a:rPr>
              <a:t>: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Insertions and </a:t>
            </a:r>
            <a:r>
              <a:rPr sz="1100" spc="-45" dirty="0">
                <a:latin typeface="Tahoma"/>
                <a:cs typeface="Tahoma"/>
              </a:rPr>
              <a:t>deletions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performed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constant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beginning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end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spc="-75" dirty="0">
                <a:latin typeface="Arial"/>
                <a:cs typeface="Arial"/>
              </a:rPr>
              <a:t>Easy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 </a:t>
            </a:r>
            <a:r>
              <a:rPr sz="1100" b="1" spc="-40" dirty="0">
                <a:latin typeface="Arial"/>
                <a:cs typeface="Arial"/>
              </a:rPr>
              <a:t>implement</a:t>
            </a:r>
            <a:r>
              <a:rPr sz="1100" spc="-40" dirty="0">
                <a:latin typeface="Tahoma"/>
                <a:cs typeface="Tahoma"/>
              </a:rPr>
              <a:t>: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0" dirty="0">
                <a:latin typeface="Tahoma"/>
                <a:cs typeface="Tahoma"/>
              </a:rPr>
              <a:t>doubly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35" dirty="0">
                <a:latin typeface="Tahoma"/>
                <a:cs typeface="Tahoma"/>
              </a:rPr>
              <a:t>is relatively </a:t>
            </a:r>
            <a:r>
              <a:rPr sz="1100" spc="-70" dirty="0">
                <a:latin typeface="Tahoma"/>
                <a:cs typeface="Tahoma"/>
              </a:rPr>
              <a:t>easy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im-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plement,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compared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arrays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trees.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300"/>
              </a:spcBef>
            </a:pPr>
            <a:r>
              <a:rPr sz="1100" b="1" spc="-30" dirty="0">
                <a:latin typeface="Arial"/>
                <a:cs typeface="Arial"/>
              </a:rPr>
              <a:t>Efficient </a:t>
            </a:r>
            <a:r>
              <a:rPr sz="1100" b="1" spc="-55" dirty="0">
                <a:latin typeface="Arial"/>
                <a:cs typeface="Arial"/>
              </a:rPr>
              <a:t>memory </a:t>
            </a:r>
            <a:r>
              <a:rPr sz="1100" b="1" spc="-30" dirty="0">
                <a:latin typeface="Arial"/>
                <a:cs typeface="Arial"/>
              </a:rPr>
              <a:t>utilization</a:t>
            </a:r>
            <a:r>
              <a:rPr sz="1100" spc="-30" dirty="0">
                <a:latin typeface="Tahoma"/>
                <a:cs typeface="Tahoma"/>
              </a:rPr>
              <a:t>: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60" dirty="0">
                <a:latin typeface="Tahoma"/>
                <a:cs typeface="Tahoma"/>
              </a:rPr>
              <a:t>nodes </a:t>
            </a:r>
            <a:r>
              <a:rPr sz="1100" spc="-65" dirty="0">
                <a:latin typeface="Tahoma"/>
                <a:cs typeface="Tahoma"/>
              </a:rPr>
              <a:t>may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25" dirty="0">
                <a:latin typeface="Tahoma"/>
                <a:cs typeface="Tahoma"/>
              </a:rPr>
              <a:t>quickly </a:t>
            </a:r>
            <a:r>
              <a:rPr sz="1100" spc="-60" dirty="0">
                <a:latin typeface="Tahoma"/>
                <a:cs typeface="Tahoma"/>
              </a:rPr>
              <a:t>added or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removed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70" dirty="0">
                <a:latin typeface="Tahoma"/>
                <a:cs typeface="Tahoma"/>
              </a:rPr>
              <a:t>needed, </a:t>
            </a:r>
            <a:r>
              <a:rPr sz="1100" spc="-40" dirty="0">
                <a:latin typeface="Tahoma"/>
                <a:cs typeface="Tahoma"/>
              </a:rPr>
              <a:t>the doubly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30" dirty="0">
                <a:latin typeface="Tahoma"/>
                <a:cs typeface="Tahoma"/>
              </a:rPr>
              <a:t>utilised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manage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effectively.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58811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12988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167166"/>
            <a:ext cx="71526" cy="715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549283"/>
            <a:ext cx="71526" cy="71526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265804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Disadvanatages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75" dirty="0"/>
              <a:t>Doubly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497382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420191"/>
            <a:ext cx="4039870" cy="2841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Arial"/>
                <a:cs typeface="Arial"/>
              </a:rPr>
              <a:t>More</a:t>
            </a:r>
            <a:r>
              <a:rPr sz="1100" b="1" spc="155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memory</a:t>
            </a:r>
            <a:r>
              <a:rPr sz="1100" b="1" spc="16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usage</a:t>
            </a:r>
            <a:r>
              <a:rPr sz="1100" spc="-80" dirty="0">
                <a:latin typeface="Tahoma"/>
                <a:cs typeface="Tahoma"/>
              </a:rPr>
              <a:t>: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uses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60" dirty="0">
                <a:latin typeface="Tahoma"/>
                <a:cs typeface="Tahoma"/>
              </a:rPr>
              <a:t>because each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75" dirty="0">
                <a:latin typeface="Tahoma"/>
                <a:cs typeface="Tahoma"/>
              </a:rPr>
              <a:t>needs </a:t>
            </a:r>
            <a:r>
              <a:rPr sz="1100" spc="-60" dirty="0">
                <a:latin typeface="Tahoma"/>
                <a:cs typeface="Tahoma"/>
              </a:rPr>
              <a:t>two </a:t>
            </a:r>
            <a:r>
              <a:rPr sz="1100" spc="-35" dirty="0">
                <a:latin typeface="Tahoma"/>
                <a:cs typeface="Tahoma"/>
              </a:rPr>
              <a:t>pointers (prior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next).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135"/>
              </a:spcBef>
            </a:pPr>
            <a:r>
              <a:rPr sz="1100" b="1" spc="-60" dirty="0">
                <a:latin typeface="Arial"/>
                <a:cs typeface="Arial"/>
              </a:rPr>
              <a:t>Slower </a:t>
            </a:r>
            <a:r>
              <a:rPr sz="1100" b="1" spc="-95" dirty="0">
                <a:latin typeface="Arial"/>
                <a:cs typeface="Arial"/>
              </a:rPr>
              <a:t>access </a:t>
            </a:r>
            <a:r>
              <a:rPr sz="1100" b="1" spc="-55" dirty="0">
                <a:latin typeface="Arial"/>
                <a:cs typeface="Arial"/>
              </a:rPr>
              <a:t>and </a:t>
            </a:r>
            <a:r>
              <a:rPr sz="1100" b="1" spc="-75" dirty="0">
                <a:latin typeface="Arial"/>
                <a:cs typeface="Arial"/>
              </a:rPr>
              <a:t>search </a:t>
            </a:r>
            <a:r>
              <a:rPr sz="1100" b="1" spc="-50" dirty="0">
                <a:latin typeface="Arial"/>
                <a:cs typeface="Arial"/>
              </a:rPr>
              <a:t>times</a:t>
            </a:r>
            <a:r>
              <a:rPr sz="1100" spc="-50" dirty="0">
                <a:latin typeface="Tahoma"/>
                <a:cs typeface="Tahoma"/>
              </a:rPr>
              <a:t>: </a:t>
            </a:r>
            <a:r>
              <a:rPr sz="1100" spc="-40" dirty="0">
                <a:latin typeface="Tahoma"/>
                <a:cs typeface="Tahoma"/>
              </a:rPr>
              <a:t>Access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search </a:t>
            </a:r>
            <a:r>
              <a:rPr sz="1100" spc="-40" dirty="0">
                <a:latin typeface="Tahoma"/>
                <a:cs typeface="Tahoma"/>
              </a:rPr>
              <a:t>operations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O(n) </a:t>
            </a:r>
            <a:r>
              <a:rPr sz="1100" spc="-30" dirty="0">
                <a:latin typeface="Tahoma"/>
                <a:cs typeface="Tahoma"/>
              </a:rPr>
              <a:t>time </a:t>
            </a:r>
            <a:r>
              <a:rPr sz="1100" spc="-45" dirty="0">
                <a:latin typeface="Tahoma"/>
                <a:cs typeface="Tahoma"/>
              </a:rPr>
              <a:t>complexity,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55" dirty="0">
                <a:latin typeface="Tahoma"/>
                <a:cs typeface="Tahoma"/>
              </a:rPr>
              <a:t>n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number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list.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result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65" dirty="0">
                <a:latin typeface="Tahoma"/>
                <a:cs typeface="Tahoma"/>
              </a:rPr>
              <a:t>slower </a:t>
            </a:r>
            <a:r>
              <a:rPr sz="1100" spc="-50" dirty="0">
                <a:latin typeface="Tahoma"/>
                <a:cs typeface="Tahoma"/>
              </a:rPr>
              <a:t>performance </a:t>
            </a:r>
            <a:r>
              <a:rPr sz="1100" spc="-55" dirty="0">
                <a:latin typeface="Tahoma"/>
                <a:cs typeface="Tahoma"/>
              </a:rPr>
              <a:t>compared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data struc-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tures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arrays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trees,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especially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large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lists.</a:t>
            </a:r>
            <a:endParaRPr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00"/>
              </a:lnSpc>
              <a:spcBef>
                <a:spcPts val="135"/>
              </a:spcBef>
            </a:pPr>
            <a:r>
              <a:rPr sz="1100" b="1" spc="-55" dirty="0">
                <a:latin typeface="Arial"/>
                <a:cs typeface="Arial"/>
              </a:rPr>
              <a:t>Complex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implementation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implementation of certain </a:t>
            </a:r>
            <a:r>
              <a:rPr sz="1100" spc="-50" dirty="0">
                <a:latin typeface="Tahoma"/>
                <a:cs typeface="Tahoma"/>
              </a:rPr>
              <a:t>opera-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tions,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40" dirty="0">
                <a:latin typeface="Tahoma"/>
                <a:cs typeface="Tahoma"/>
              </a:rPr>
              <a:t>sorting,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65" dirty="0">
                <a:latin typeface="Tahoma"/>
                <a:cs typeface="Tahoma"/>
              </a:rPr>
              <a:t>more </a:t>
            </a:r>
            <a:r>
              <a:rPr sz="1100" spc="-45" dirty="0">
                <a:latin typeface="Tahoma"/>
                <a:cs typeface="Tahoma"/>
              </a:rPr>
              <a:t>complex </a:t>
            </a:r>
            <a:r>
              <a:rPr sz="1100" spc="-55" dirty="0">
                <a:latin typeface="Tahoma"/>
                <a:cs typeface="Tahoma"/>
              </a:rPr>
              <a:t>compared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arrays or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135"/>
              </a:spcBef>
            </a:pPr>
            <a:r>
              <a:rPr sz="1100" b="1" spc="-55" dirty="0">
                <a:latin typeface="Arial"/>
                <a:cs typeface="Arial"/>
              </a:rPr>
              <a:t>Increased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updating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costs</a:t>
            </a:r>
            <a:r>
              <a:rPr sz="1100" spc="-80" dirty="0">
                <a:latin typeface="Tahoma"/>
                <a:cs typeface="Tahoma"/>
              </a:rPr>
              <a:t>: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50" dirty="0">
                <a:latin typeface="Tahoma"/>
                <a:cs typeface="Tahoma"/>
              </a:rPr>
              <a:t>comparison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arrays or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structures, </a:t>
            </a:r>
            <a:r>
              <a:rPr sz="1100" spc="-45" dirty="0">
                <a:latin typeface="Tahoma"/>
                <a:cs typeface="Tahoma"/>
              </a:rPr>
              <a:t>up</a:t>
            </a:r>
            <a:r>
              <a:rPr lang="en-US" sz="1100" spc="-45" dirty="0">
                <a:latin typeface="Tahoma"/>
                <a:cs typeface="Tahoma"/>
              </a:rPr>
              <a:t>date</a:t>
            </a:r>
            <a:r>
              <a:rPr sz="1100" spc="-45" dirty="0">
                <a:latin typeface="Tahoma"/>
                <a:cs typeface="Tahoma"/>
              </a:rPr>
              <a:t>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50" dirty="0">
                <a:latin typeface="Tahoma"/>
                <a:cs typeface="Tahoma"/>
              </a:rPr>
              <a:t>such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45" dirty="0">
                <a:latin typeface="Tahoma"/>
                <a:cs typeface="Tahoma"/>
              </a:rPr>
              <a:t>adding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removing </a:t>
            </a:r>
            <a:r>
              <a:rPr sz="1100" spc="-55" dirty="0">
                <a:latin typeface="Tahoma"/>
                <a:cs typeface="Tahoma"/>
              </a:rPr>
              <a:t>nodes, </a:t>
            </a:r>
            <a:r>
              <a:rPr sz="1100" spc="-65" dirty="0">
                <a:latin typeface="Tahoma"/>
                <a:cs typeface="Tahoma"/>
              </a:rPr>
              <a:t>may 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longer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135"/>
              </a:spcBef>
            </a:pPr>
            <a:r>
              <a:rPr sz="1100" b="1" spc="-25" dirty="0">
                <a:latin typeface="Arial"/>
                <a:cs typeface="Arial"/>
              </a:rPr>
              <a:t>Pointer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management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doubly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list’s </a:t>
            </a:r>
            <a:r>
              <a:rPr sz="1100" spc="-30" dirty="0">
                <a:latin typeface="Tahoma"/>
                <a:cs typeface="Tahoma"/>
              </a:rPr>
              <a:t>pointer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management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20" dirty="0">
                <a:latin typeface="Tahoma"/>
                <a:cs typeface="Tahoma"/>
              </a:rPr>
              <a:t>difficult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0" dirty="0">
                <a:latin typeface="Tahoma"/>
                <a:cs typeface="Tahoma"/>
              </a:rPr>
              <a:t>handle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40" dirty="0">
                <a:latin typeface="Tahoma"/>
                <a:cs typeface="Tahoma"/>
              </a:rPr>
              <a:t>other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40" dirty="0">
                <a:latin typeface="Tahoma"/>
                <a:cs typeface="Tahoma"/>
              </a:rPr>
              <a:t>structures,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55" dirty="0">
                <a:latin typeface="Tahoma"/>
                <a:cs typeface="Tahoma"/>
              </a:rPr>
              <a:t>errors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management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lead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serious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errors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30655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736026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69312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802597"/>
            <a:ext cx="71526" cy="7152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910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-15" dirty="0"/>
              <a:t> </a:t>
            </a:r>
            <a:r>
              <a:rPr spc="-85" dirty="0"/>
              <a:t>Linked</a:t>
            </a:r>
            <a:r>
              <a:rPr spc="-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503402"/>
            <a:ext cx="71526" cy="7152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365" y="1219644"/>
            <a:ext cx="57632" cy="57632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1365" y="1391716"/>
            <a:ext cx="57632" cy="57632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33298" y="426210"/>
            <a:ext cx="4039235" cy="28295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15" dirty="0">
                <a:latin typeface="Tahoma"/>
                <a:cs typeface="Tahoma"/>
              </a:rPr>
              <a:t>all </a:t>
            </a:r>
            <a:r>
              <a:rPr sz="1100" spc="-60" dirty="0">
                <a:latin typeface="Tahoma"/>
                <a:cs typeface="Tahoma"/>
              </a:rPr>
              <a:t>nodes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0" dirty="0">
                <a:latin typeface="Tahoma"/>
                <a:cs typeface="Tahoma"/>
              </a:rPr>
              <a:t>connected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form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circle.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connected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 which </a:t>
            </a:r>
            <a:r>
              <a:rPr sz="1100" spc="-55" dirty="0">
                <a:latin typeface="Tahoma"/>
                <a:cs typeface="Tahoma"/>
              </a:rPr>
              <a:t>forms a </a:t>
            </a:r>
            <a:r>
              <a:rPr sz="1100" spc="-30" dirty="0">
                <a:latin typeface="Tahoma"/>
                <a:cs typeface="Tahoma"/>
              </a:rPr>
              <a:t>circle.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 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35" dirty="0">
                <a:latin typeface="Tahoma"/>
                <a:cs typeface="Tahoma"/>
              </a:rPr>
              <a:t>NULL 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end.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two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types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Circular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lists.</a:t>
            </a:r>
            <a:endParaRPr sz="1100" dirty="0">
              <a:latin typeface="Tahoma"/>
              <a:cs typeface="Tahoma"/>
            </a:endParaRPr>
          </a:p>
          <a:p>
            <a:pPr marL="309880" marR="2224405" algn="just">
              <a:lnSpc>
                <a:spcPct val="102600"/>
              </a:lnSpc>
              <a:spcBef>
                <a:spcPts val="110"/>
              </a:spcBef>
            </a:pPr>
            <a:r>
              <a:rPr sz="1100" spc="-25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Circular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Doubly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170"/>
              </a:spcBef>
            </a:pPr>
            <a:r>
              <a:rPr sz="1100" b="1" spc="-50" dirty="0">
                <a:latin typeface="Arial"/>
                <a:cs typeface="Arial"/>
              </a:rPr>
              <a:t>Circular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70" dirty="0">
                <a:latin typeface="Arial"/>
                <a:cs typeface="Arial"/>
              </a:rPr>
              <a:t>singly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linked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list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25" dirty="0">
                <a:latin typeface="Tahoma"/>
                <a:cs typeface="Tahoma"/>
              </a:rPr>
              <a:t>Singly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35" dirty="0">
                <a:latin typeface="Tahoma"/>
                <a:cs typeface="Tahoma"/>
              </a:rPr>
              <a:t>contains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pointer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traverse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15" dirty="0">
                <a:latin typeface="Tahoma"/>
                <a:cs typeface="Tahoma"/>
              </a:rPr>
              <a:t>until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reach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40" dirty="0">
                <a:latin typeface="Tahoma"/>
                <a:cs typeface="Tahoma"/>
              </a:rPr>
              <a:t>started.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65" dirty="0">
                <a:latin typeface="Tahoma"/>
                <a:cs typeface="Tahoma"/>
              </a:rPr>
              <a:t>has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45" dirty="0">
                <a:latin typeface="Tahoma"/>
                <a:cs typeface="Tahoma"/>
              </a:rPr>
              <a:t>beginning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end.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null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present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next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part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nodes.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165"/>
              </a:spcBef>
            </a:pPr>
            <a:r>
              <a:rPr sz="1100" b="1" spc="-50" dirty="0">
                <a:latin typeface="Arial"/>
                <a:cs typeface="Arial"/>
              </a:rPr>
              <a:t>Circular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Doubly </a:t>
            </a:r>
            <a:r>
              <a:rPr sz="1100" b="1" spc="-50" dirty="0">
                <a:latin typeface="Arial"/>
                <a:cs typeface="Arial"/>
              </a:rPr>
              <a:t>linked</a:t>
            </a:r>
            <a:r>
              <a:rPr sz="1100" b="1" spc="-45" dirty="0">
                <a:latin typeface="Arial"/>
                <a:cs typeface="Arial"/>
              </a:rPr>
              <a:t> list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Circular Doubly </a:t>
            </a:r>
            <a:r>
              <a:rPr sz="1100" spc="-35" dirty="0">
                <a:latin typeface="Tahoma"/>
                <a:cs typeface="Tahoma"/>
              </a:rPr>
              <a:t>Linked </a:t>
            </a:r>
            <a:r>
              <a:rPr sz="1100" dirty="0">
                <a:latin typeface="Tahoma"/>
                <a:cs typeface="Tahoma"/>
              </a:rPr>
              <a:t>List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0" dirty="0">
                <a:latin typeface="Tahoma"/>
                <a:cs typeface="Tahoma"/>
              </a:rPr>
              <a:t>prop- </a:t>
            </a:r>
            <a:r>
              <a:rPr sz="1100" spc="-45" dirty="0">
                <a:latin typeface="Tahoma"/>
                <a:cs typeface="Tahoma"/>
              </a:rPr>
              <a:t> erties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40" dirty="0">
                <a:latin typeface="Tahoma"/>
                <a:cs typeface="Tahoma"/>
              </a:rPr>
              <a:t>doubly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consecutive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55" dirty="0">
                <a:latin typeface="Tahoma"/>
                <a:cs typeface="Tahoma"/>
              </a:rPr>
              <a:t>or </a:t>
            </a:r>
            <a:r>
              <a:rPr sz="1100" spc="-50" dirty="0">
                <a:latin typeface="Tahoma"/>
                <a:cs typeface="Tahoma"/>
              </a:rPr>
              <a:t>connected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previous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30" dirty="0">
                <a:latin typeface="Tahoma"/>
                <a:cs typeface="Tahoma"/>
              </a:rPr>
              <a:t>pointer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last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previous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70977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139" y="2452420"/>
            <a:ext cx="71526" cy="71526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9" name="object 2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022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Cirular</a:t>
            </a:r>
            <a:r>
              <a:rPr spc="-5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-5" dirty="0"/>
              <a:t> </a:t>
            </a:r>
            <a:r>
              <a:rPr spc="-80" dirty="0"/>
              <a:t>Operations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075740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664081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52434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657309"/>
            <a:ext cx="71526" cy="7152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35966" y="580387"/>
            <a:ext cx="4337685" cy="2378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Like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Doubly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125" dirty="0">
                <a:latin typeface="Tahoma"/>
                <a:cs typeface="Tahoma"/>
              </a:rPr>
              <a:t>we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fol-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lowing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operations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Circular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List</a:t>
            </a:r>
            <a:endParaRPr sz="1200" dirty="0">
              <a:latin typeface="Tahoma"/>
              <a:cs typeface="Tahoma"/>
            </a:endParaRPr>
          </a:p>
          <a:p>
            <a:pPr marL="309880" marR="6350" algn="just">
              <a:lnSpc>
                <a:spcPct val="100000"/>
              </a:lnSpc>
              <a:spcBef>
                <a:spcPts val="305"/>
              </a:spcBef>
            </a:pPr>
            <a:r>
              <a:rPr sz="1200" b="1" spc="-35" dirty="0">
                <a:latin typeface="Arial"/>
                <a:cs typeface="Arial"/>
              </a:rPr>
              <a:t>Creation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 </a:t>
            </a:r>
            <a:r>
              <a:rPr sz="1200" spc="-35" dirty="0">
                <a:latin typeface="Tahoma"/>
                <a:cs typeface="Tahoma"/>
              </a:rPr>
              <a:t>Circular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60" dirty="0">
                <a:latin typeface="Tahoma"/>
                <a:cs typeface="Tahoma"/>
              </a:rPr>
              <a:t>created </a:t>
            </a:r>
            <a:r>
              <a:rPr sz="1200" spc="-85" dirty="0">
                <a:latin typeface="Tahoma"/>
                <a:cs typeface="Tahoma"/>
              </a:rPr>
              <a:t>by </a:t>
            </a:r>
            <a:r>
              <a:rPr sz="1200" spc="-65" dirty="0">
                <a:latin typeface="Tahoma"/>
                <a:cs typeface="Tahoma"/>
              </a:rPr>
              <a:t>using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class </a:t>
            </a:r>
            <a:r>
              <a:rPr sz="1200" spc="-45" dirty="0">
                <a:latin typeface="Tahoma"/>
                <a:cs typeface="Tahoma"/>
              </a:rPr>
              <a:t>similar </a:t>
            </a:r>
            <a:r>
              <a:rPr sz="1200" spc="-25" dirty="0">
                <a:latin typeface="Tahoma"/>
                <a:cs typeface="Tahoma"/>
              </a:rPr>
              <a:t>to 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15" dirty="0">
                <a:latin typeface="Tahoma"/>
                <a:cs typeface="Tahoma"/>
              </a:rPr>
              <a:t>if </a:t>
            </a:r>
            <a:r>
              <a:rPr sz="1200" spc="10" dirty="0">
                <a:latin typeface="Tahoma"/>
                <a:cs typeface="Tahoma"/>
              </a:rPr>
              <a:t>it </a:t>
            </a:r>
            <a:r>
              <a:rPr sz="1200" spc="-40" dirty="0">
                <a:latin typeface="Tahoma"/>
                <a:cs typeface="Tahoma"/>
              </a:rPr>
              <a:t>circular </a:t>
            </a:r>
            <a:r>
              <a:rPr sz="1200" spc="-50" dirty="0">
                <a:latin typeface="Tahoma"/>
                <a:cs typeface="Tahoma"/>
              </a:rPr>
              <a:t>singly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similar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that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it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circular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doubly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309880" marR="5715" algn="just">
              <a:lnSpc>
                <a:spcPct val="100000"/>
              </a:lnSpc>
              <a:spcBef>
                <a:spcPts val="31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65" dirty="0">
                <a:latin typeface="Tahoma"/>
                <a:cs typeface="Tahoma"/>
              </a:rPr>
              <a:t>Insertion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0" dirty="0">
                <a:latin typeface="Tahoma"/>
                <a:cs typeface="Tahoma"/>
              </a:rPr>
              <a:t>an element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60" dirty="0">
                <a:latin typeface="Tahoma"/>
                <a:cs typeface="Tahoma"/>
              </a:rPr>
              <a:t>also </a:t>
            </a:r>
            <a:r>
              <a:rPr sz="1200" spc="-45" dirty="0">
                <a:latin typeface="Tahoma"/>
                <a:cs typeface="Tahoma"/>
              </a:rPr>
              <a:t>similar </a:t>
            </a:r>
            <a:r>
              <a:rPr sz="1200" spc="-25" dirty="0">
                <a:latin typeface="Tahoma"/>
                <a:cs typeface="Tahoma"/>
              </a:rPr>
              <a:t>to 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5" dirty="0">
                <a:latin typeface="Tahoma"/>
                <a:cs typeface="Tahoma"/>
              </a:rPr>
              <a:t>list. </a:t>
            </a:r>
            <a:r>
              <a:rPr sz="1200" spc="-70" dirty="0">
                <a:latin typeface="Tahoma"/>
                <a:cs typeface="Tahoma"/>
              </a:rPr>
              <a:t>We </a:t>
            </a:r>
            <a:r>
              <a:rPr sz="1200" spc="-80" dirty="0">
                <a:latin typeface="Tahoma"/>
                <a:cs typeface="Tahoma"/>
              </a:rPr>
              <a:t>have </a:t>
            </a:r>
            <a:r>
              <a:rPr sz="1200" spc="-50" dirty="0">
                <a:latin typeface="Tahoma"/>
                <a:cs typeface="Tahoma"/>
              </a:rPr>
              <a:t>insertion operation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beginning,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middle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(between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nodes).</a:t>
            </a:r>
            <a:endParaRPr sz="1200" dirty="0">
              <a:latin typeface="Tahoma"/>
              <a:cs typeface="Tahoma"/>
            </a:endParaRPr>
          </a:p>
          <a:p>
            <a:pPr marL="309880" marR="6985" algn="just">
              <a:lnSpc>
                <a:spcPct val="100000"/>
              </a:lnSpc>
              <a:spcBef>
                <a:spcPts val="310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40" dirty="0">
                <a:latin typeface="Tahoma"/>
                <a:cs typeface="Tahoma"/>
              </a:rPr>
              <a:t>Deletion </a:t>
            </a:r>
            <a:r>
              <a:rPr sz="1200" spc="-50" dirty="0">
                <a:latin typeface="Tahoma"/>
                <a:cs typeface="Tahoma"/>
              </a:rPr>
              <a:t>operation </a:t>
            </a:r>
            <a:r>
              <a:rPr sz="1200" spc="-60" dirty="0">
                <a:latin typeface="Tahoma"/>
                <a:cs typeface="Tahoma"/>
              </a:rPr>
              <a:t>can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performed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beginning, </a:t>
            </a:r>
            <a:r>
              <a:rPr sz="1200" spc="-3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end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delete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Circular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309880" marR="5080" algn="just">
              <a:lnSpc>
                <a:spcPct val="100000"/>
              </a:lnSpc>
              <a:spcBef>
                <a:spcPts val="310"/>
              </a:spcBef>
            </a:pPr>
            <a:r>
              <a:rPr sz="1200" b="1" spc="-50" dirty="0">
                <a:latin typeface="Arial"/>
                <a:cs typeface="Arial"/>
              </a:rPr>
              <a:t>Traversal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Unlike </a:t>
            </a:r>
            <a:r>
              <a:rPr sz="1200" spc="-3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5" dirty="0">
                <a:latin typeface="Tahoma"/>
                <a:cs typeface="Tahoma"/>
              </a:rPr>
              <a:t>doubly linked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here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traversing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visiting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done.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458264"/>
            <a:ext cx="4337050" cy="1125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35" dirty="0">
                <a:latin typeface="Arial"/>
                <a:cs typeface="Arial"/>
              </a:rPr>
              <a:t>Creation</a:t>
            </a:r>
            <a:r>
              <a:rPr sz="1200" b="1" spc="260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of</a:t>
            </a:r>
            <a:r>
              <a:rPr sz="1200" b="1" spc="254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254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Circular</a:t>
            </a:r>
            <a:r>
              <a:rPr sz="1200" b="1" spc="229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Singly</a:t>
            </a:r>
            <a:r>
              <a:rPr sz="1200" b="1" spc="215" dirty="0">
                <a:latin typeface="Arial"/>
                <a:cs typeface="Arial"/>
              </a:rPr>
              <a:t> </a:t>
            </a:r>
            <a:r>
              <a:rPr sz="1200" b="1" spc="-55" dirty="0">
                <a:latin typeface="Arial"/>
                <a:cs typeface="Arial"/>
              </a:rPr>
              <a:t>Linked</a:t>
            </a:r>
            <a:r>
              <a:rPr sz="1200" b="1" spc="225" dirty="0">
                <a:latin typeface="Arial"/>
                <a:cs typeface="Arial"/>
              </a:rPr>
              <a:t> </a:t>
            </a:r>
            <a:r>
              <a:rPr sz="1200" b="1" spc="-40" dirty="0">
                <a:latin typeface="Arial"/>
                <a:cs typeface="Arial"/>
              </a:rPr>
              <a:t>List</a:t>
            </a:r>
            <a:r>
              <a:rPr sz="1200" b="1" spc="250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7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code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0" dirty="0">
                <a:latin typeface="Tahoma"/>
                <a:cs typeface="Tahoma"/>
              </a:rPr>
              <a:t>create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35" dirty="0">
                <a:latin typeface="Tahoma"/>
                <a:cs typeface="Tahoma"/>
              </a:rPr>
              <a:t>Circular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90" dirty="0">
                <a:latin typeface="Tahoma"/>
                <a:cs typeface="Tahoma"/>
              </a:rPr>
              <a:t>same </a:t>
            </a:r>
            <a:r>
              <a:rPr sz="1200" spc="-80" dirty="0">
                <a:latin typeface="Tahoma"/>
                <a:cs typeface="Tahoma"/>
              </a:rPr>
              <a:t>as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40" dirty="0">
                <a:latin typeface="Tahoma"/>
                <a:cs typeface="Tahoma"/>
              </a:rPr>
              <a:t>Singly </a:t>
            </a:r>
            <a:r>
              <a:rPr sz="1200" spc="-50" dirty="0">
                <a:latin typeface="Tahoma"/>
                <a:cs typeface="Tahoma"/>
              </a:rPr>
              <a:t>Linked </a:t>
            </a:r>
            <a:r>
              <a:rPr sz="1200" spc="-15" dirty="0">
                <a:latin typeface="Tahoma"/>
                <a:cs typeface="Tahoma"/>
              </a:rPr>
              <a:t>List. 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55" dirty="0">
                <a:latin typeface="Arial"/>
                <a:cs typeface="Arial"/>
              </a:rPr>
              <a:t>beginning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50" dirty="0">
                <a:latin typeface="Tahoma"/>
                <a:cs typeface="Tahoma"/>
              </a:rPr>
              <a:t>data node’s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75" dirty="0">
                <a:latin typeface="Tahoma"/>
                <a:cs typeface="Tahoma"/>
              </a:rPr>
              <a:t>head.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75" dirty="0">
                <a:latin typeface="Tahoma"/>
                <a:cs typeface="Tahoma"/>
              </a:rPr>
              <a:t>head, </a:t>
            </a:r>
            <a:r>
              <a:rPr sz="1200" spc="-55" dirty="0">
                <a:latin typeface="Tahoma"/>
                <a:cs typeface="Tahoma"/>
              </a:rPr>
              <a:t>while 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second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element.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655076"/>
            <a:ext cx="125171" cy="12517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611" y="1649074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876488"/>
            <a:ext cx="125171" cy="12517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0611" y="187049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97913"/>
            <a:ext cx="125171" cy="12517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0611" y="209191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2319337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231333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2724213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271821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604" y="3129102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312310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87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25" dirty="0"/>
              <a:t>Start</a:t>
            </a:r>
          </a:p>
          <a:p>
            <a:pPr marL="12700" marR="2057400">
              <a:lnSpc>
                <a:spcPct val="121100"/>
              </a:lnSpc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80" dirty="0"/>
              <a:t>empty,</a:t>
            </a:r>
            <a:r>
              <a:rPr dirty="0"/>
              <a:t> </a:t>
            </a:r>
            <a:r>
              <a:rPr spc="-70" dirty="0"/>
              <a:t>add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80" dirty="0"/>
              <a:t>head </a:t>
            </a:r>
            <a:r>
              <a:rPr spc="-360" dirty="0"/>
              <a:t> </a:t>
            </a:r>
            <a:r>
              <a:rPr spc="-45" dirty="0"/>
              <a:t>pointer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10" dirty="0"/>
              <a:t>it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15" dirty="0"/>
              <a:t> </a:t>
            </a:r>
            <a:r>
              <a:rPr spc="-25" dirty="0"/>
              <a:t>its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45" dirty="0"/>
              <a:t>pointer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35" dirty="0"/>
              <a:t>itself.</a:t>
            </a:r>
          </a:p>
          <a:p>
            <a:pPr marL="12700" marR="104139">
              <a:lnSpc>
                <a:spcPct val="100000"/>
              </a:lnSpc>
              <a:spcBef>
                <a:spcPts val="310"/>
              </a:spcBef>
            </a:pPr>
            <a:r>
              <a:rPr spc="-80" dirty="0"/>
              <a:t>If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5" dirty="0"/>
              <a:t> </a:t>
            </a:r>
            <a:r>
              <a:rPr spc="-45" dirty="0"/>
              <a:t>is</a:t>
            </a:r>
            <a:r>
              <a:rPr spc="15" dirty="0"/>
              <a:t> </a:t>
            </a:r>
            <a:r>
              <a:rPr spc="-40" dirty="0"/>
              <a:t>not</a:t>
            </a:r>
            <a:r>
              <a:rPr spc="15" dirty="0"/>
              <a:t> </a:t>
            </a:r>
            <a:r>
              <a:rPr spc="-80" dirty="0"/>
              <a:t>empty,</a:t>
            </a:r>
            <a:r>
              <a:rPr spc="15" dirty="0"/>
              <a:t> </a:t>
            </a:r>
            <a:r>
              <a:rPr spc="-60" dirty="0"/>
              <a:t>then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70" dirty="0"/>
              <a:t>newly</a:t>
            </a:r>
            <a:r>
              <a:rPr spc="15" dirty="0"/>
              <a:t> </a:t>
            </a:r>
            <a:r>
              <a:rPr spc="-75" dirty="0"/>
              <a:t>added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will</a:t>
            </a:r>
            <a:r>
              <a:rPr spc="15" dirty="0"/>
              <a:t> </a:t>
            </a:r>
            <a:r>
              <a:rPr spc="-75" dirty="0"/>
              <a:t>become </a:t>
            </a:r>
            <a:r>
              <a:rPr spc="-36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head,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15" dirty="0"/>
              <a:t> </a:t>
            </a:r>
            <a:r>
              <a:rPr spc="10" dirty="0"/>
              <a:t>it</a:t>
            </a:r>
            <a:r>
              <a:rPr spc="15" dirty="0"/>
              <a:t> </a:t>
            </a:r>
            <a:r>
              <a:rPr spc="-25" dirty="0"/>
              <a:t>will</a:t>
            </a:r>
            <a:r>
              <a:rPr spc="15" dirty="0"/>
              <a:t> </a:t>
            </a:r>
            <a:r>
              <a:rPr spc="-30" dirty="0"/>
              <a:t>point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70" dirty="0"/>
              <a:t>previous</a:t>
            </a:r>
            <a:r>
              <a:rPr spc="15" dirty="0"/>
              <a:t> </a:t>
            </a:r>
            <a:r>
              <a:rPr spc="-75" dirty="0"/>
              <a:t>head.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pc="-40" dirty="0"/>
              <a:t>End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7" name="object 3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531644"/>
            <a:ext cx="433705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65" dirty="0">
                <a:latin typeface="Arial"/>
                <a:cs typeface="Arial"/>
              </a:rPr>
              <a:t>end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50" dirty="0">
                <a:latin typeface="Tahoma"/>
                <a:cs typeface="Tahoma"/>
              </a:rPr>
              <a:t>data node’s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65" dirty="0">
                <a:latin typeface="Tahoma"/>
                <a:cs typeface="Tahoma"/>
              </a:rPr>
              <a:t>node.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65" dirty="0">
                <a:latin typeface="Tahoma"/>
                <a:cs typeface="Tahoma"/>
              </a:rPr>
              <a:t>node.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80" dirty="0">
                <a:latin typeface="Tahoma"/>
                <a:cs typeface="Tahoma"/>
              </a:rPr>
              <a:t>becomes </a:t>
            </a:r>
            <a:r>
              <a:rPr sz="1200" spc="-55" dirty="0">
                <a:latin typeface="Tahoma"/>
                <a:cs typeface="Tahoma"/>
              </a:rPr>
              <a:t>the linked </a:t>
            </a:r>
            <a:r>
              <a:rPr sz="1200" spc="-15" dirty="0">
                <a:latin typeface="Tahoma"/>
                <a:cs typeface="Tahoma"/>
              </a:rPr>
              <a:t>list’s </a:t>
            </a:r>
            <a:r>
              <a:rPr sz="1200" spc="-35" dirty="0">
                <a:latin typeface="Tahoma"/>
                <a:cs typeface="Tahoma"/>
              </a:rPr>
              <a:t>last </a:t>
            </a:r>
            <a:r>
              <a:rPr sz="1200" spc="-65" dirty="0">
                <a:latin typeface="Tahoma"/>
                <a:cs typeface="Tahoma"/>
              </a:rPr>
              <a:t>node, </a:t>
            </a:r>
            <a:r>
              <a:rPr sz="1200" spc="-55" dirty="0">
                <a:latin typeface="Tahoma"/>
                <a:cs typeface="Tahoma"/>
              </a:rPr>
              <a:t>while 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55" dirty="0">
                <a:latin typeface="Tahoma"/>
                <a:cs typeface="Tahoma"/>
              </a:rPr>
              <a:t>linked 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last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becomes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new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544993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53900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86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pc="-25" dirty="0"/>
              <a:t>Start</a:t>
            </a:r>
          </a:p>
          <a:p>
            <a:pPr marL="12700" marR="2057400">
              <a:lnSpc>
                <a:spcPct val="121100"/>
              </a:lnSpc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80" dirty="0"/>
              <a:t>empty,</a:t>
            </a:r>
            <a:r>
              <a:rPr dirty="0"/>
              <a:t> </a:t>
            </a:r>
            <a:r>
              <a:rPr spc="-70" dirty="0"/>
              <a:t>add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80" dirty="0"/>
              <a:t>head </a:t>
            </a:r>
            <a:r>
              <a:rPr spc="-360" dirty="0"/>
              <a:t> </a:t>
            </a:r>
            <a:r>
              <a:rPr spc="-45" dirty="0"/>
              <a:t>pointer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10" dirty="0"/>
              <a:t>it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15" dirty="0"/>
              <a:t> </a:t>
            </a:r>
            <a:r>
              <a:rPr spc="-25" dirty="0"/>
              <a:t>its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45" dirty="0"/>
              <a:t>pointer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35" dirty="0"/>
              <a:t>itself.</a:t>
            </a: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40" dirty="0"/>
              <a:t>not</a:t>
            </a:r>
            <a:r>
              <a:rPr spc="-5" dirty="0"/>
              <a:t> </a:t>
            </a:r>
            <a:r>
              <a:rPr spc="-80" dirty="0"/>
              <a:t>empty,</a:t>
            </a:r>
            <a:r>
              <a:rPr spc="5" dirty="0"/>
              <a:t> </a:t>
            </a:r>
            <a:r>
              <a:rPr spc="-60" dirty="0"/>
              <a:t>then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50" dirty="0"/>
              <a:t>current</a:t>
            </a:r>
            <a:r>
              <a:rPr spc="-5" dirty="0"/>
              <a:t> </a:t>
            </a:r>
            <a:r>
              <a:rPr spc="-35" dirty="0"/>
              <a:t>last</a:t>
            </a:r>
            <a:r>
              <a:rPr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25" dirty="0"/>
              <a:t>will</a:t>
            </a:r>
            <a:r>
              <a:rPr dirty="0"/>
              <a:t> </a:t>
            </a:r>
            <a:r>
              <a:rPr spc="-75" dirty="0"/>
              <a:t>be</a:t>
            </a:r>
            <a:r>
              <a:rPr spc="-5" dirty="0"/>
              <a:t> </a:t>
            </a:r>
            <a:r>
              <a:rPr spc="-50" dirty="0"/>
              <a:t>pointed </a:t>
            </a:r>
            <a:r>
              <a:rPr spc="-36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20" dirty="0"/>
              <a:t> </a:t>
            </a:r>
            <a:r>
              <a:rPr spc="-70" dirty="0"/>
              <a:t>and</a:t>
            </a:r>
            <a:r>
              <a:rPr spc="20" dirty="0"/>
              <a:t> </a:t>
            </a:r>
            <a:r>
              <a:rPr spc="-95" dirty="0"/>
              <a:t>new</a:t>
            </a:r>
            <a:r>
              <a:rPr spc="15" dirty="0"/>
              <a:t> </a:t>
            </a:r>
            <a:r>
              <a:rPr spc="-75" dirty="0"/>
              <a:t>node</a:t>
            </a:r>
            <a:r>
              <a:rPr spc="20" dirty="0"/>
              <a:t> </a:t>
            </a:r>
            <a:r>
              <a:rPr spc="-25" dirty="0"/>
              <a:t>will</a:t>
            </a:r>
            <a:r>
              <a:rPr spc="20" dirty="0"/>
              <a:t> </a:t>
            </a:r>
            <a:r>
              <a:rPr spc="-75" dirty="0"/>
              <a:t>be</a:t>
            </a:r>
            <a:r>
              <a:rPr spc="15" dirty="0"/>
              <a:t> </a:t>
            </a:r>
            <a:r>
              <a:rPr spc="-50" dirty="0"/>
              <a:t>pointed</a:t>
            </a:r>
            <a:r>
              <a:rPr spc="20" dirty="0"/>
              <a:t> </a:t>
            </a:r>
            <a:r>
              <a:rPr spc="-25" dirty="0"/>
              <a:t>to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20" dirty="0"/>
              <a:t> </a:t>
            </a:r>
            <a:r>
              <a:rPr spc="-30" dirty="0"/>
              <a:t>first</a:t>
            </a:r>
            <a:r>
              <a:rPr spc="20" dirty="0"/>
              <a:t> </a:t>
            </a:r>
            <a:r>
              <a:rPr spc="-65" dirty="0"/>
              <a:t>node.</a:t>
            </a: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pc="-40" dirty="0"/>
              <a:t>End</a:t>
            </a: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766417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760415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987842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98184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2209254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20325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2614142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60814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604" y="3019018"/>
            <a:ext cx="125171" cy="12517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70611" y="301301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833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5" dirty="0"/>
              <a:t>Insertion</a:t>
            </a:r>
            <a:r>
              <a:rPr spc="-30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5966" y="445716"/>
            <a:ext cx="433705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40" dirty="0">
                <a:latin typeface="Arial"/>
                <a:cs typeface="Arial"/>
              </a:rPr>
              <a:t>Insertion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40" dirty="0">
                <a:latin typeface="Arial"/>
                <a:cs typeface="Arial"/>
              </a:rPr>
              <a:t>a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60" dirty="0">
                <a:latin typeface="Arial"/>
                <a:cs typeface="Arial"/>
              </a:rPr>
              <a:t>given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position</a:t>
            </a:r>
            <a:r>
              <a:rPr sz="1200" b="1" spc="229" dirty="0">
                <a:latin typeface="Arial"/>
                <a:cs typeface="Arial"/>
              </a:rPr>
              <a:t> </a:t>
            </a:r>
            <a:r>
              <a:rPr sz="1200" spc="-105" dirty="0">
                <a:latin typeface="Tahoma"/>
                <a:cs typeface="Tahoma"/>
              </a:rPr>
              <a:t>:</a:t>
            </a:r>
            <a:r>
              <a:rPr sz="1200" spc="17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1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order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add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given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40" dirty="0">
                <a:latin typeface="Tahoma"/>
                <a:cs typeface="Tahoma"/>
              </a:rPr>
              <a:t>position,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50" dirty="0">
                <a:latin typeface="Tahoma"/>
                <a:cs typeface="Tahoma"/>
              </a:rPr>
              <a:t>data node’s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24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 </a:t>
            </a:r>
            <a:r>
              <a:rPr sz="1200" spc="-50" dirty="0">
                <a:latin typeface="Tahoma"/>
                <a:cs typeface="Tahoma"/>
              </a:rPr>
              <a:t>current </a:t>
            </a:r>
            <a:r>
              <a:rPr sz="1200" spc="-75" dirty="0">
                <a:latin typeface="Tahoma"/>
                <a:cs typeface="Tahoma"/>
              </a:rPr>
              <a:t>nodes 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5" dirty="0">
                <a:latin typeface="Tahoma"/>
                <a:cs typeface="Tahoma"/>
              </a:rPr>
              <a:t>must </a:t>
            </a:r>
            <a:r>
              <a:rPr sz="1200" spc="-75" dirty="0">
                <a:latin typeface="Tahoma"/>
                <a:cs typeface="Tahoma"/>
              </a:rPr>
              <a:t>be </a:t>
            </a:r>
            <a:r>
              <a:rPr sz="1200" spc="-50" dirty="0">
                <a:latin typeface="Tahoma"/>
                <a:cs typeface="Tahoma"/>
              </a:rPr>
              <a:t>pointed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As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50" dirty="0">
                <a:latin typeface="Tahoma"/>
                <a:cs typeface="Tahoma"/>
              </a:rPr>
              <a:t>result,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95" dirty="0">
                <a:latin typeface="Tahoma"/>
                <a:cs typeface="Tahoma"/>
              </a:rPr>
              <a:t>new 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inserted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after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440053"/>
            <a:ext cx="125171" cy="12517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0611" y="1434063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592" y="1638655"/>
            <a:ext cx="125171" cy="125171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70611" y="163266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592" y="1837258"/>
            <a:ext cx="125171" cy="125171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70611" y="183126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035860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202987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417927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2411938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604" y="3166922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316092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3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pc="-25" dirty="0"/>
              <a:t>Start</a:t>
            </a:r>
          </a:p>
          <a:p>
            <a:pPr marL="12700" marR="2057400">
              <a:lnSpc>
                <a:spcPct val="108600"/>
              </a:lnSpc>
            </a:pPr>
            <a:r>
              <a:rPr spc="-55" dirty="0"/>
              <a:t>Create</a:t>
            </a:r>
            <a:r>
              <a:rPr spc="5" dirty="0"/>
              <a:t> </a:t>
            </a:r>
            <a:r>
              <a:rPr spc="-75" dirty="0"/>
              <a:t>a</a:t>
            </a:r>
            <a:r>
              <a:rPr spc="10" dirty="0"/>
              <a:t> </a:t>
            </a:r>
            <a:r>
              <a:rPr spc="-75" dirty="0"/>
              <a:t>node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65" dirty="0"/>
              <a:t>store</a:t>
            </a:r>
            <a:r>
              <a:rPr spc="15" dirty="0"/>
              <a:t> </a:t>
            </a:r>
            <a:r>
              <a:rPr spc="-55" dirty="0"/>
              <a:t>the</a:t>
            </a:r>
            <a:r>
              <a:rPr spc="10" dirty="0"/>
              <a:t> </a:t>
            </a:r>
            <a:r>
              <a:rPr spc="-50" dirty="0"/>
              <a:t>data </a:t>
            </a:r>
            <a:r>
              <a:rPr spc="-360" dirty="0"/>
              <a:t> </a:t>
            </a:r>
            <a:r>
              <a:rPr spc="-50" dirty="0"/>
              <a:t>Check</a:t>
            </a:r>
            <a:r>
              <a:rPr spc="5" dirty="0"/>
              <a:t> </a:t>
            </a:r>
            <a:r>
              <a:rPr spc="-15" dirty="0"/>
              <a:t>if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20" dirty="0"/>
              <a:t>list</a:t>
            </a:r>
            <a:r>
              <a:rPr spc="10" dirty="0"/>
              <a:t> </a:t>
            </a:r>
            <a:r>
              <a:rPr spc="-45" dirty="0"/>
              <a:t>is</a:t>
            </a:r>
            <a:r>
              <a:rPr spc="10" dirty="0"/>
              <a:t> </a:t>
            </a:r>
            <a:r>
              <a:rPr spc="-70" dirty="0"/>
              <a:t>empty</a:t>
            </a: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If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20" dirty="0"/>
              <a:t>list</a:t>
            </a:r>
            <a:r>
              <a:rPr spc="-5" dirty="0"/>
              <a:t> </a:t>
            </a:r>
            <a:r>
              <a:rPr spc="-45" dirty="0"/>
              <a:t>is</a:t>
            </a:r>
            <a:r>
              <a:rPr dirty="0"/>
              <a:t> </a:t>
            </a:r>
            <a:r>
              <a:rPr spc="-80" dirty="0"/>
              <a:t>empty,</a:t>
            </a:r>
            <a:r>
              <a:rPr dirty="0"/>
              <a:t> </a:t>
            </a:r>
            <a:r>
              <a:rPr spc="-70" dirty="0"/>
              <a:t>add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50" dirty="0"/>
              <a:t>data</a:t>
            </a:r>
            <a:r>
              <a:rPr dirty="0"/>
              <a:t> </a:t>
            </a:r>
            <a:r>
              <a:rPr spc="-25" dirty="0"/>
              <a:t>to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assign</a:t>
            </a:r>
            <a:r>
              <a:rPr dirty="0"/>
              <a:t> </a:t>
            </a:r>
            <a:r>
              <a:rPr spc="-55" dirty="0"/>
              <a:t>the</a:t>
            </a:r>
            <a:r>
              <a:rPr spc="-5" dirty="0"/>
              <a:t> </a:t>
            </a:r>
            <a:r>
              <a:rPr spc="-80" dirty="0"/>
              <a:t>head </a:t>
            </a:r>
            <a:r>
              <a:rPr spc="-360" dirty="0"/>
              <a:t> </a:t>
            </a:r>
            <a:r>
              <a:rPr spc="-45" dirty="0"/>
              <a:t>pointer</a:t>
            </a:r>
            <a:r>
              <a:rPr spc="10" dirty="0"/>
              <a:t> </a:t>
            </a:r>
            <a:r>
              <a:rPr spc="-30" dirty="0"/>
              <a:t>to</a:t>
            </a:r>
            <a:r>
              <a:rPr spc="15" dirty="0"/>
              <a:t> </a:t>
            </a:r>
            <a:r>
              <a:rPr spc="10" dirty="0"/>
              <a:t>it</a:t>
            </a:r>
            <a:r>
              <a:rPr spc="15" dirty="0"/>
              <a:t> </a:t>
            </a:r>
            <a:r>
              <a:rPr spc="-70" dirty="0"/>
              <a:t>and</a:t>
            </a:r>
            <a:r>
              <a:rPr spc="15" dirty="0"/>
              <a:t> </a:t>
            </a:r>
            <a:r>
              <a:rPr spc="-25" dirty="0"/>
              <a:t>its</a:t>
            </a:r>
            <a:r>
              <a:rPr spc="15" dirty="0"/>
              <a:t> </a:t>
            </a:r>
            <a:r>
              <a:rPr spc="-55" dirty="0"/>
              <a:t>next</a:t>
            </a:r>
            <a:r>
              <a:rPr spc="15" dirty="0"/>
              <a:t> </a:t>
            </a:r>
            <a:r>
              <a:rPr spc="-45" dirty="0"/>
              <a:t>pointer</a:t>
            </a:r>
            <a:r>
              <a:rPr spc="15" dirty="0"/>
              <a:t> </a:t>
            </a:r>
            <a:r>
              <a:rPr spc="-25" dirty="0"/>
              <a:t>to</a:t>
            </a:r>
            <a:r>
              <a:rPr spc="10" dirty="0"/>
              <a:t> </a:t>
            </a:r>
            <a:r>
              <a:rPr spc="-35" dirty="0"/>
              <a:t>itself.</a:t>
            </a:r>
          </a:p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pc="-80" dirty="0"/>
              <a:t>If</a:t>
            </a:r>
            <a:r>
              <a:rPr spc="-75" dirty="0"/>
              <a:t> </a:t>
            </a:r>
            <a:r>
              <a:rPr spc="-55" dirty="0"/>
              <a:t>the </a:t>
            </a:r>
            <a:r>
              <a:rPr spc="-20" dirty="0"/>
              <a:t>list </a:t>
            </a:r>
            <a:r>
              <a:rPr spc="-45" dirty="0"/>
              <a:t>is </a:t>
            </a:r>
            <a:r>
              <a:rPr spc="-40" dirty="0"/>
              <a:t>not </a:t>
            </a:r>
            <a:r>
              <a:rPr spc="-80" dirty="0"/>
              <a:t>empty,</a:t>
            </a:r>
            <a:r>
              <a:rPr spc="215" dirty="0"/>
              <a:t> </a:t>
            </a:r>
            <a:r>
              <a:rPr spc="-60" dirty="0"/>
              <a:t>then </a:t>
            </a:r>
            <a:r>
              <a:rPr spc="-75" dirty="0"/>
              <a:t>go</a:t>
            </a:r>
            <a:r>
              <a:rPr spc="225" dirty="0"/>
              <a:t> </a:t>
            </a:r>
            <a:r>
              <a:rPr spc="-55" dirty="0"/>
              <a:t>the </a:t>
            </a:r>
            <a:r>
              <a:rPr spc="-50" dirty="0"/>
              <a:t>current </a:t>
            </a:r>
            <a:r>
              <a:rPr spc="-75" dirty="0"/>
              <a:t>node</a:t>
            </a:r>
            <a:r>
              <a:rPr spc="225" dirty="0"/>
              <a:t> </a:t>
            </a:r>
            <a:r>
              <a:rPr spc="-60" dirty="0"/>
              <a:t>(node </a:t>
            </a:r>
            <a:r>
              <a:rPr spc="-40" dirty="0"/>
              <a:t>with </a:t>
            </a:r>
            <a:r>
              <a:rPr spc="-35" dirty="0"/>
              <a:t> </a:t>
            </a:r>
            <a:r>
              <a:rPr spc="-65" dirty="0"/>
              <a:t>given</a:t>
            </a:r>
            <a:r>
              <a:rPr spc="-5" dirty="0"/>
              <a:t> </a:t>
            </a:r>
            <a:r>
              <a:rPr spc="-35" dirty="0"/>
              <a:t>position),</a:t>
            </a:r>
            <a:r>
              <a:rPr dirty="0"/>
              <a:t> </a:t>
            </a:r>
            <a:r>
              <a:rPr spc="-60" dirty="0"/>
              <a:t>then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50" dirty="0"/>
              <a:t>current</a:t>
            </a:r>
            <a:r>
              <a:rPr spc="-5" dirty="0"/>
              <a:t> </a:t>
            </a:r>
            <a:r>
              <a:rPr spc="-75" dirty="0"/>
              <a:t>node</a:t>
            </a:r>
            <a:r>
              <a:rPr spc="-5" dirty="0"/>
              <a:t> </a:t>
            </a:r>
            <a:r>
              <a:rPr spc="-25" dirty="0"/>
              <a:t>will</a:t>
            </a:r>
            <a:r>
              <a:rPr dirty="0"/>
              <a:t> </a:t>
            </a:r>
            <a:r>
              <a:rPr spc="-75" dirty="0"/>
              <a:t>be</a:t>
            </a:r>
            <a:r>
              <a:rPr spc="-5" dirty="0"/>
              <a:t> </a:t>
            </a:r>
            <a:r>
              <a:rPr spc="-50" dirty="0"/>
              <a:t>pointed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5" dirty="0"/>
              <a:t> </a:t>
            </a:r>
            <a:r>
              <a:rPr spc="-55" dirty="0"/>
              <a:t>the</a:t>
            </a:r>
            <a:r>
              <a:rPr dirty="0"/>
              <a:t> </a:t>
            </a:r>
            <a:r>
              <a:rPr spc="-95" dirty="0"/>
              <a:t>new </a:t>
            </a:r>
            <a:r>
              <a:rPr spc="-360" dirty="0"/>
              <a:t> </a:t>
            </a:r>
            <a:r>
              <a:rPr spc="-75" dirty="0"/>
              <a:t>node</a:t>
            </a:r>
            <a:r>
              <a:rPr spc="-70" dirty="0"/>
              <a:t> and </a:t>
            </a:r>
            <a:r>
              <a:rPr spc="-95" dirty="0"/>
              <a:t>new</a:t>
            </a:r>
            <a:r>
              <a:rPr spc="-90" dirty="0"/>
              <a:t> </a:t>
            </a:r>
            <a:r>
              <a:rPr spc="-75" dirty="0"/>
              <a:t>node</a:t>
            </a:r>
            <a:r>
              <a:rPr spc="225" dirty="0"/>
              <a:t> </a:t>
            </a:r>
            <a:r>
              <a:rPr spc="-25" dirty="0"/>
              <a:t>will </a:t>
            </a:r>
            <a:r>
              <a:rPr spc="-75" dirty="0"/>
              <a:t>be</a:t>
            </a:r>
            <a:r>
              <a:rPr spc="225" dirty="0"/>
              <a:t> </a:t>
            </a:r>
            <a:r>
              <a:rPr spc="-50" dirty="0"/>
              <a:t>pointed </a:t>
            </a:r>
            <a:r>
              <a:rPr spc="-25" dirty="0"/>
              <a:t>to </a:t>
            </a:r>
            <a:r>
              <a:rPr spc="-55" dirty="0"/>
              <a:t>the </a:t>
            </a:r>
            <a:r>
              <a:rPr spc="-75" dirty="0"/>
              <a:t>node</a:t>
            </a:r>
            <a:r>
              <a:rPr spc="225" dirty="0"/>
              <a:t> </a:t>
            </a:r>
            <a:r>
              <a:rPr spc="-55" dirty="0"/>
              <a:t>which </a:t>
            </a:r>
            <a:r>
              <a:rPr spc="-80" dirty="0"/>
              <a:t>comes </a:t>
            </a:r>
            <a:r>
              <a:rPr spc="-75" dirty="0"/>
              <a:t> </a:t>
            </a:r>
            <a:r>
              <a:rPr spc="-45" dirty="0"/>
              <a:t>after</a:t>
            </a:r>
            <a:r>
              <a:rPr spc="10" dirty="0"/>
              <a:t> </a:t>
            </a:r>
            <a:r>
              <a:rPr spc="-55" dirty="0"/>
              <a:t>the</a:t>
            </a:r>
            <a:r>
              <a:rPr spc="15" dirty="0"/>
              <a:t> </a:t>
            </a:r>
            <a:r>
              <a:rPr spc="-50" dirty="0"/>
              <a:t>current</a:t>
            </a:r>
            <a:r>
              <a:rPr spc="15" dirty="0"/>
              <a:t> </a:t>
            </a:r>
            <a:r>
              <a:rPr spc="-65" dirty="0"/>
              <a:t>node.</a:t>
            </a: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pc="-40" dirty="0"/>
              <a:t>End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7" name="object 3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6605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Deletion</a:t>
            </a:r>
            <a:r>
              <a:rPr spc="-35" dirty="0"/>
              <a:t> </a:t>
            </a:r>
            <a:r>
              <a:rPr spc="-75" dirty="0"/>
              <a:t>Operation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840369"/>
            <a:ext cx="4337685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b="1" spc="-20" dirty="0">
                <a:latin typeface="Arial"/>
                <a:cs typeface="Arial"/>
              </a:rPr>
              <a:t>Deletion </a:t>
            </a:r>
            <a:r>
              <a:rPr sz="1200" b="1" spc="20" dirty="0">
                <a:latin typeface="Arial"/>
                <a:cs typeface="Arial"/>
              </a:rPr>
              <a:t>at </a:t>
            </a:r>
            <a:r>
              <a:rPr sz="1200" b="1" spc="-15" dirty="0">
                <a:latin typeface="Arial"/>
                <a:cs typeface="Arial"/>
              </a:rPr>
              <a:t>the </a:t>
            </a:r>
            <a:r>
              <a:rPr sz="1200" b="1" spc="-65" dirty="0">
                <a:latin typeface="Arial"/>
                <a:cs typeface="Arial"/>
              </a:rPr>
              <a:t>end </a:t>
            </a:r>
            <a:r>
              <a:rPr sz="1200" spc="-105" dirty="0">
                <a:latin typeface="Tahoma"/>
                <a:cs typeface="Tahoma"/>
              </a:rPr>
              <a:t>: </a:t>
            </a:r>
            <a:r>
              <a:rPr sz="1200" spc="-100" dirty="0">
                <a:latin typeface="Tahoma"/>
                <a:cs typeface="Tahoma"/>
              </a:rPr>
              <a:t>In </a:t>
            </a:r>
            <a:r>
              <a:rPr sz="1200" spc="-70" dirty="0">
                <a:latin typeface="Tahoma"/>
                <a:cs typeface="Tahoma"/>
              </a:rPr>
              <a:t>order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65" dirty="0">
                <a:latin typeface="Tahoma"/>
                <a:cs typeface="Tahoma"/>
              </a:rPr>
              <a:t>do </a:t>
            </a:r>
            <a:r>
              <a:rPr sz="1200" spc="-35" dirty="0">
                <a:latin typeface="Tahoma"/>
                <a:cs typeface="Tahoma"/>
              </a:rPr>
              <a:t>this, </a:t>
            </a:r>
            <a:r>
              <a:rPr sz="1200" spc="-40" dirty="0">
                <a:latin typeface="Tahoma"/>
                <a:cs typeface="Tahoma"/>
              </a:rPr>
              <a:t>identify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5" dirty="0">
                <a:latin typeface="Tahoma"/>
                <a:cs typeface="Tahoma"/>
              </a:rPr>
              <a:t>node </a:t>
            </a:r>
            <a:r>
              <a:rPr sz="1200" spc="-50" dirty="0">
                <a:latin typeface="Tahoma"/>
                <a:cs typeface="Tahoma"/>
              </a:rPr>
              <a:t>consisting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given </a:t>
            </a:r>
            <a:r>
              <a:rPr sz="1200" spc="-80" dirty="0">
                <a:latin typeface="Tahoma"/>
                <a:cs typeface="Tahoma"/>
              </a:rPr>
              <a:t>key </a:t>
            </a:r>
            <a:r>
              <a:rPr sz="1200" spc="-65" dirty="0">
                <a:latin typeface="Tahoma"/>
                <a:cs typeface="Tahoma"/>
              </a:rPr>
              <a:t>value </a:t>
            </a:r>
            <a:r>
              <a:rPr sz="1200" spc="-45" dirty="0">
                <a:latin typeface="Tahoma"/>
                <a:cs typeface="Tahoma"/>
              </a:rPr>
              <a:t>(current </a:t>
            </a:r>
            <a:r>
              <a:rPr sz="1200" spc="-55" dirty="0">
                <a:latin typeface="Tahoma"/>
                <a:cs typeface="Tahoma"/>
              </a:rPr>
              <a:t>node),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55" dirty="0">
                <a:latin typeface="Tahoma"/>
                <a:cs typeface="Tahoma"/>
              </a:rPr>
              <a:t>the next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50" dirty="0">
                <a:latin typeface="Tahoma"/>
                <a:cs typeface="Tahoma"/>
              </a:rPr>
              <a:t> current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previous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486788"/>
            <a:ext cx="125171" cy="1251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70611" y="1480799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3298" y="1389482"/>
            <a:ext cx="3686175" cy="13163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Tahoma"/>
                <a:cs typeface="Tahoma"/>
              </a:rPr>
              <a:t>Start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latin typeface="Tahoma"/>
                <a:cs typeface="Tahoma"/>
              </a:rPr>
              <a:t>Check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if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25" dirty="0">
                <a:latin typeface="Tahoma"/>
                <a:cs typeface="Tahoma"/>
              </a:rPr>
              <a:t>we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can’t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operation.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5"/>
              </a:spcBef>
            </a:pPr>
            <a:r>
              <a:rPr sz="1200" spc="-80" dirty="0">
                <a:latin typeface="Tahoma"/>
                <a:cs typeface="Tahoma"/>
              </a:rPr>
              <a:t>If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20" dirty="0">
                <a:latin typeface="Tahoma"/>
                <a:cs typeface="Tahoma"/>
              </a:rPr>
              <a:t>list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80" dirty="0">
                <a:latin typeface="Tahoma"/>
                <a:cs typeface="Tahoma"/>
              </a:rPr>
              <a:t>empty,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then </a:t>
            </a:r>
            <a:r>
              <a:rPr sz="1200" spc="-30" dirty="0">
                <a:latin typeface="Tahoma"/>
                <a:cs typeface="Tahoma"/>
              </a:rPr>
              <a:t>point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previous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current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40" dirty="0">
                <a:latin typeface="Tahoma"/>
                <a:cs typeface="Tahoma"/>
              </a:rPr>
              <a:t>End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708213"/>
            <a:ext cx="125171" cy="125171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270611" y="1702211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1929638"/>
            <a:ext cx="125171" cy="12517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270611" y="192363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151049"/>
            <a:ext cx="125171" cy="125171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70611" y="2145060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592" y="2555938"/>
            <a:ext cx="125171" cy="125171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270611" y="2549936"/>
            <a:ext cx="6731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1307730"/>
            <a:ext cx="433641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complete </a:t>
            </a:r>
            <a:r>
              <a:rPr sz="1100" spc="-50" dirty="0">
                <a:latin typeface="Tahoma"/>
                <a:cs typeface="Tahoma"/>
              </a:rPr>
              <a:t>code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creating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performing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operations,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such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asinserting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nodes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at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various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locations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40" dirty="0">
                <a:latin typeface="Tahoma"/>
                <a:cs typeface="Tahoma"/>
              </a:rPr>
              <a:t>deleting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55" dirty="0">
                <a:latin typeface="Tahoma"/>
                <a:cs typeface="Tahoma"/>
              </a:rPr>
              <a:t>values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singly linked </a:t>
            </a:r>
            <a:r>
              <a:rPr sz="1100" spc="-25" dirty="0">
                <a:latin typeface="Tahoma"/>
                <a:cs typeface="Tahoma"/>
              </a:rPr>
              <a:t>lists,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printing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traversing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entire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circular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singly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here.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88832" y="531939"/>
            <a:ext cx="3830954" cy="2541905"/>
            <a:chOff x="388832" y="531939"/>
            <a:chExt cx="3830954" cy="2541905"/>
          </a:xfrm>
        </p:grpSpPr>
        <p:sp>
          <p:nvSpPr>
            <p:cNvPr id="26" name="object 26"/>
            <p:cNvSpPr/>
            <p:nvPr/>
          </p:nvSpPr>
          <p:spPr>
            <a:xfrm>
              <a:off x="388832" y="531939"/>
              <a:ext cx="3830954" cy="2541905"/>
            </a:xfrm>
            <a:custGeom>
              <a:avLst/>
              <a:gdLst/>
              <a:ahLst/>
              <a:cxnLst/>
              <a:rect l="l" t="t" r="r" b="b"/>
              <a:pathLst>
                <a:path w="3830954" h="2541905">
                  <a:moveTo>
                    <a:pt x="3830357" y="2541826"/>
                  </a:moveTo>
                  <a:lnTo>
                    <a:pt x="0" y="2541826"/>
                  </a:lnTo>
                  <a:lnTo>
                    <a:pt x="0" y="0"/>
                  </a:lnTo>
                  <a:lnTo>
                    <a:pt x="3830357" y="0"/>
                  </a:lnTo>
                  <a:lnTo>
                    <a:pt x="3830357" y="2541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4061" y="973112"/>
              <a:ext cx="381635" cy="542290"/>
            </a:xfrm>
            <a:custGeom>
              <a:avLst/>
              <a:gdLst/>
              <a:ahLst/>
              <a:cxnLst/>
              <a:rect l="l" t="t" r="r" b="b"/>
              <a:pathLst>
                <a:path w="381634" h="542290">
                  <a:moveTo>
                    <a:pt x="0" y="0"/>
                  </a:moveTo>
                  <a:lnTo>
                    <a:pt x="95311" y="0"/>
                  </a:lnTo>
                </a:path>
                <a:path w="381634" h="542290">
                  <a:moveTo>
                    <a:pt x="285934" y="0"/>
                  </a:moveTo>
                  <a:lnTo>
                    <a:pt x="381245" y="0"/>
                  </a:lnTo>
                </a:path>
                <a:path w="381634" h="542290">
                  <a:moveTo>
                    <a:pt x="0" y="541734"/>
                  </a:moveTo>
                  <a:lnTo>
                    <a:pt x="95311" y="541734"/>
                  </a:lnTo>
                </a:path>
                <a:path w="381634" h="542290">
                  <a:moveTo>
                    <a:pt x="285934" y="541734"/>
                  </a:moveTo>
                  <a:lnTo>
                    <a:pt x="381245" y="541734"/>
                  </a:lnTo>
                </a:path>
              </a:pathLst>
            </a:custGeom>
            <a:ln w="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9980" y="534392"/>
            <a:ext cx="3458210" cy="25133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6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This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program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insert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and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delete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different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positions </a:t>
            </a:r>
            <a:r>
              <a:rPr sz="650" i="1" spc="-34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of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circular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singly linked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as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well as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printing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 list.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Node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 marR="1673225" indent="-191135">
              <a:lnSpc>
                <a:spcPct val="109400"/>
              </a:lnSpc>
              <a:tabLst>
                <a:tab pos="488950" algn="l"/>
              </a:tabLst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		</a:t>
            </a:r>
            <a:r>
              <a:rPr sz="650" spc="15" dirty="0">
                <a:latin typeface="Consolas"/>
                <a:cs typeface="Consolas"/>
              </a:rPr>
              <a:t>init</a:t>
            </a:r>
            <a:r>
              <a:rPr sz="650" spc="370" dirty="0"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6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CircularLinkedList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 marR="2150110" indent="-191135">
              <a:lnSpc>
                <a:spcPct val="109400"/>
              </a:lnSpc>
              <a:tabLst>
                <a:tab pos="488950" algn="l"/>
              </a:tabLst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		</a:t>
            </a:r>
            <a:r>
              <a:rPr sz="650" spc="15" dirty="0">
                <a:latin typeface="Consolas"/>
                <a:cs typeface="Consolas"/>
              </a:rPr>
              <a:t>init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5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this function is to get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 length of the list</a:t>
            </a:r>
            <a:endParaRPr sz="650">
              <a:latin typeface="Consolas"/>
              <a:cs typeface="Consolas"/>
            </a:endParaRPr>
          </a:p>
          <a:p>
            <a:pPr marL="393700" marR="224536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get_length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650">
              <a:latin typeface="Consolas"/>
              <a:cs typeface="Consolas"/>
            </a:endParaRPr>
          </a:p>
          <a:p>
            <a:pPr marL="584200" marR="191135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584200" marR="181610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spc="-34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650">
              <a:latin typeface="Consolas"/>
              <a:cs typeface="Consolas"/>
            </a:endParaRPr>
          </a:p>
          <a:p>
            <a:pPr marL="775335" marR="105346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!=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650">
              <a:latin typeface="Consolas"/>
              <a:cs typeface="Consolas"/>
            </a:endParaRPr>
          </a:p>
          <a:p>
            <a:pPr marL="775335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69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964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Linked</a:t>
            </a:r>
            <a:r>
              <a:rPr spc="-4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538353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447875"/>
            <a:ext cx="4039870" cy="2813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2550">
              <a:lnSpc>
                <a:spcPct val="100000"/>
              </a:lnSpc>
              <a:spcBef>
                <a:spcPts val="95"/>
              </a:spcBef>
            </a:pPr>
            <a:r>
              <a:rPr sz="1200" spc="50" dirty="0">
                <a:latin typeface="Tahoma"/>
                <a:cs typeface="Tahoma"/>
              </a:rPr>
              <a:t>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linear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structure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contiguous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memory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locations.</a:t>
            </a:r>
            <a:endParaRPr sz="1200" dirty="0">
              <a:latin typeface="Tahoma"/>
              <a:cs typeface="Tahoma"/>
            </a:endParaRPr>
          </a:p>
          <a:p>
            <a:pPr marL="12700" marR="195580">
              <a:lnSpc>
                <a:spcPct val="1204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Successive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connected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by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pointers.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Every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Node.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1200" spc="-40" dirty="0">
                <a:latin typeface="Tahoma"/>
                <a:cs typeface="Tahoma"/>
              </a:rPr>
              <a:t>Each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contains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field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reference(link)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next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node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list.</a:t>
            </a:r>
            <a:endParaRPr sz="1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initial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list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called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head.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sz="1200" spc="-60" dirty="0">
                <a:latin typeface="Tahoma"/>
                <a:cs typeface="Tahoma"/>
              </a:rPr>
              <a:t>One </a:t>
            </a:r>
            <a:r>
              <a:rPr sz="1200" spc="-40" dirty="0">
                <a:latin typeface="Tahoma"/>
                <a:cs typeface="Tahoma"/>
              </a:rPr>
              <a:t>thing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204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clear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25" dirty="0">
                <a:latin typeface="Tahoma"/>
                <a:cs typeface="Tahoma"/>
              </a:rPr>
              <a:t>that </a:t>
            </a:r>
            <a:r>
              <a:rPr sz="1200" spc="-55" dirty="0">
                <a:latin typeface="Tahoma"/>
                <a:cs typeface="Tahoma"/>
              </a:rPr>
              <a:t>the </a:t>
            </a:r>
            <a:r>
              <a:rPr sz="1200" spc="-80" dirty="0">
                <a:latin typeface="Tahoma"/>
                <a:cs typeface="Tahoma"/>
              </a:rPr>
              <a:t>head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 this </a:t>
            </a:r>
            <a:r>
              <a:rPr sz="1200" spc="-80" dirty="0">
                <a:latin typeface="Tahoma"/>
                <a:cs typeface="Tahoma"/>
              </a:rPr>
              <a:t>case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is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pointer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first </a:t>
            </a:r>
            <a:r>
              <a:rPr sz="1200" spc="-70" dirty="0">
                <a:latin typeface="Tahoma"/>
                <a:cs typeface="Tahoma"/>
              </a:rPr>
              <a:t>element</a:t>
            </a:r>
            <a:r>
              <a:rPr sz="1200" spc="2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linked</a:t>
            </a:r>
            <a:r>
              <a:rPr sz="1200" spc="2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list, </a:t>
            </a:r>
            <a:r>
              <a:rPr sz="1200" spc="-40" dirty="0">
                <a:latin typeface="Tahoma"/>
                <a:cs typeface="Tahoma"/>
              </a:rPr>
              <a:t>not </a:t>
            </a:r>
            <a:r>
              <a:rPr sz="1200" spc="-60" dirty="0">
                <a:latin typeface="Tahoma"/>
                <a:cs typeface="Tahoma"/>
              </a:rPr>
              <a:t>another 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node.</a:t>
            </a:r>
            <a:r>
              <a:rPr sz="1200" spc="13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In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case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empty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5" dirty="0">
                <a:latin typeface="Tahoma"/>
                <a:cs typeface="Tahoma"/>
              </a:rPr>
              <a:t>List,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value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Head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will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null.</a:t>
            </a:r>
            <a:endParaRPr sz="1200" dirty="0">
              <a:latin typeface="Tahoma"/>
              <a:cs typeface="Tahoma"/>
            </a:endParaRPr>
          </a:p>
          <a:p>
            <a:pPr marL="12700" marR="62230">
              <a:lnSpc>
                <a:spcPct val="100000"/>
              </a:lnSpc>
              <a:spcBef>
                <a:spcPts val="310"/>
              </a:spcBef>
            </a:pPr>
            <a:r>
              <a:rPr sz="1200" spc="-50" dirty="0">
                <a:latin typeface="Tahoma"/>
                <a:cs typeface="Tahoma"/>
              </a:rPr>
              <a:t>Linked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lists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no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size,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in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contrast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arrays,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have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 </a:t>
            </a:r>
            <a:r>
              <a:rPr sz="1200" spc="-36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size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restriction.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can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store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any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amount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of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data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and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allow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for </a:t>
            </a:r>
            <a:r>
              <a:rPr sz="1200" spc="-50" dirty="0">
                <a:latin typeface="Tahoma"/>
                <a:cs typeface="Tahoma"/>
              </a:rPr>
              <a:t> data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deletion.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942073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162316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82572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786280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6536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777172"/>
            <a:ext cx="71526" cy="71526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1" name="object 3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05695" y="326826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06877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2340" y="329863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9" name="object 9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573583" y="395956"/>
            <a:ext cx="3460750" cy="2898775"/>
            <a:chOff x="573583" y="395956"/>
            <a:chExt cx="3460750" cy="2898775"/>
          </a:xfrm>
        </p:grpSpPr>
        <p:sp>
          <p:nvSpPr>
            <p:cNvPr id="15" name="object 15"/>
            <p:cNvSpPr/>
            <p:nvPr/>
          </p:nvSpPr>
          <p:spPr>
            <a:xfrm>
              <a:off x="574324" y="395956"/>
              <a:ext cx="3459479" cy="2898775"/>
            </a:xfrm>
            <a:custGeom>
              <a:avLst/>
              <a:gdLst/>
              <a:ahLst/>
              <a:cxnLst/>
              <a:rect l="l" t="t" r="r" b="b"/>
              <a:pathLst>
                <a:path w="3459479" h="2898775">
                  <a:moveTo>
                    <a:pt x="0" y="2898266"/>
                  </a:moveTo>
                  <a:lnTo>
                    <a:pt x="0" y="0"/>
                  </a:lnTo>
                  <a:lnTo>
                    <a:pt x="3459333" y="0"/>
                  </a:lnTo>
                  <a:lnTo>
                    <a:pt x="3459333" y="2898266"/>
                  </a:lnTo>
                  <a:lnTo>
                    <a:pt x="0" y="28982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3582" y="395960"/>
              <a:ext cx="3460750" cy="2898775"/>
            </a:xfrm>
            <a:custGeom>
              <a:avLst/>
              <a:gdLst/>
              <a:ahLst/>
              <a:cxnLst/>
              <a:rect l="l" t="t" r="r" b="b"/>
              <a:pathLst>
                <a:path w="3460750" h="2898775">
                  <a:moveTo>
                    <a:pt x="3460432" y="2894279"/>
                  </a:moveTo>
                  <a:lnTo>
                    <a:pt x="0" y="2894279"/>
                  </a:lnTo>
                  <a:lnTo>
                    <a:pt x="0" y="2898279"/>
                  </a:lnTo>
                  <a:lnTo>
                    <a:pt x="3460432" y="2898279"/>
                  </a:lnTo>
                  <a:lnTo>
                    <a:pt x="3460432" y="2894279"/>
                  </a:lnTo>
                  <a:close/>
                </a:path>
                <a:path w="3460750" h="2898775">
                  <a:moveTo>
                    <a:pt x="3460432" y="0"/>
                  </a:moveTo>
                  <a:lnTo>
                    <a:pt x="3456432" y="0"/>
                  </a:lnTo>
                  <a:lnTo>
                    <a:pt x="736" y="0"/>
                  </a:lnTo>
                  <a:lnTo>
                    <a:pt x="736" y="4000"/>
                  </a:lnTo>
                  <a:lnTo>
                    <a:pt x="3456432" y="4000"/>
                  </a:lnTo>
                  <a:lnTo>
                    <a:pt x="3456432" y="2894266"/>
                  </a:lnTo>
                  <a:lnTo>
                    <a:pt x="3460432" y="2894266"/>
                  </a:lnTo>
                  <a:lnTo>
                    <a:pt x="346043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3708" y="415156"/>
            <a:ext cx="3200400" cy="2849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Inserting the new node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in the begging</a:t>
            </a:r>
            <a:endParaRPr sz="600">
              <a:latin typeface="Consolas"/>
              <a:cs typeface="Consolas"/>
            </a:endParaRPr>
          </a:p>
          <a:p>
            <a:pPr marL="184150" marR="1764030" indent="-172085">
              <a:lnSpc>
                <a:spcPct val="106600"/>
              </a:lnSpc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600" spc="5" dirty="0">
                <a:latin typeface="Consolas"/>
                <a:cs typeface="Consolas"/>
              </a:rPr>
              <a:t>add_beg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00" spc="5" dirty="0">
                <a:latin typeface="Consolas"/>
                <a:cs typeface="Consolas"/>
              </a:rPr>
              <a:t>newdata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00" spc="1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Node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5" dirty="0">
                <a:latin typeface="Consolas"/>
                <a:cs typeface="Consolas"/>
              </a:rPr>
              <a:t>newdata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00" spc="1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#Checks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if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r>
              <a:rPr sz="60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empty. </a:t>
            </a:r>
            <a:r>
              <a:rPr sz="600" i="1" spc="-31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r>
              <a:rPr sz="60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# if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empty point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both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head and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its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nextval to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355600" marR="1549400">
              <a:lnSpc>
                <a:spcPct val="106600"/>
              </a:lnSpc>
            </a:pP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r>
              <a:rPr sz="600" spc="-5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184150">
              <a:lnSpc>
                <a:spcPct val="100000"/>
              </a:lnSpc>
              <a:spcBef>
                <a:spcPts val="50"/>
              </a:spcBef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55600" marR="1549400">
              <a:lnSpc>
                <a:spcPct val="106600"/>
              </a:lnSpc>
            </a:pPr>
            <a:r>
              <a:rPr sz="600" spc="5" dirty="0">
                <a:latin typeface="Consolas"/>
                <a:cs typeface="Consolas"/>
              </a:rPr>
              <a:t>temp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 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r>
              <a:rPr sz="600" spc="-5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527050" marR="1334770" indent="-172085">
              <a:lnSpc>
                <a:spcPct val="106600"/>
              </a:lnSpc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!=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-31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endParaRPr sz="600">
              <a:latin typeface="Consolas"/>
              <a:cs typeface="Consolas"/>
            </a:endParaRPr>
          </a:p>
          <a:p>
            <a:pPr marL="355600" marR="1892935">
              <a:lnSpc>
                <a:spcPct val="106600"/>
              </a:lnSpc>
            </a:pP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r>
              <a:rPr sz="600" spc="-2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spc="-315" dirty="0"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r>
              <a:rPr sz="600" spc="-2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</a:t>
            </a:r>
            <a:endParaRPr sz="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Inserting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the new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node in</a:t>
            </a:r>
            <a:r>
              <a:rPr sz="60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the end</a:t>
            </a:r>
            <a:endParaRPr sz="600">
              <a:latin typeface="Consolas"/>
              <a:cs typeface="Consolas"/>
            </a:endParaRPr>
          </a:p>
          <a:p>
            <a:pPr marL="184150" marR="1978660" indent="-172085">
              <a:lnSpc>
                <a:spcPct val="106600"/>
              </a:lnSpc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600" spc="5" dirty="0">
                <a:latin typeface="Consolas"/>
                <a:cs typeface="Consolas"/>
              </a:rPr>
              <a:t>add_end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00" spc="5" dirty="0">
                <a:latin typeface="Consolas"/>
                <a:cs typeface="Consolas"/>
              </a:rPr>
              <a:t>newdata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00" spc="1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Node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00" spc="5" dirty="0">
                <a:latin typeface="Consolas"/>
                <a:cs typeface="Consolas"/>
              </a:rPr>
              <a:t>newdata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00" spc="-31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0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r>
              <a:rPr sz="600" spc="-1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# if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the list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empty point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both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head and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its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nextval to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new</a:t>
            </a:r>
            <a:r>
              <a:rPr sz="60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00" i="1" spc="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endParaRPr sz="600">
              <a:latin typeface="Consolas"/>
              <a:cs typeface="Consolas"/>
            </a:endParaRPr>
          </a:p>
          <a:p>
            <a:pPr marL="355600" marR="1549400">
              <a:lnSpc>
                <a:spcPct val="106600"/>
              </a:lnSpc>
              <a:spcBef>
                <a:spcPts val="5"/>
              </a:spcBef>
            </a:pP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r>
              <a:rPr sz="600" spc="-5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184150">
              <a:lnSpc>
                <a:spcPct val="100000"/>
              </a:lnSpc>
              <a:spcBef>
                <a:spcPts val="45"/>
              </a:spcBef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00">
              <a:latin typeface="Consolas"/>
              <a:cs typeface="Consolas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spc="-15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  <a:p>
            <a:pPr marL="527050" marR="1334770" indent="-172085">
              <a:lnSpc>
                <a:spcPct val="106600"/>
              </a:lnSpc>
            </a:pPr>
            <a:r>
              <a:rPr sz="600" b="1" spc="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!=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r>
              <a:rPr sz="600" spc="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00" spc="-31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endParaRPr sz="600">
              <a:latin typeface="Consolas"/>
              <a:cs typeface="Consolas"/>
            </a:endParaRPr>
          </a:p>
          <a:p>
            <a:pPr marL="355600" marR="1549400">
              <a:lnSpc>
                <a:spcPct val="106600"/>
              </a:lnSpc>
            </a:pPr>
            <a:r>
              <a:rPr sz="600" spc="5" dirty="0">
                <a:latin typeface="Consolas"/>
                <a:cs typeface="Consolas"/>
              </a:rPr>
              <a:t>temp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00" spc="5" dirty="0">
                <a:latin typeface="Consolas"/>
                <a:cs typeface="Consolas"/>
              </a:rPr>
              <a:t>NewNode </a:t>
            </a:r>
            <a:r>
              <a:rPr sz="600" spc="10" dirty="0"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NewNode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nextval</a:t>
            </a:r>
            <a:r>
              <a:rPr sz="600" spc="-5" dirty="0">
                <a:latin typeface="Consolas"/>
                <a:cs typeface="Consolas"/>
              </a:rPr>
              <a:t> 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0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00" spc="5" dirty="0">
                <a:latin typeface="Consolas"/>
                <a:cs typeface="Consolas"/>
              </a:rPr>
              <a:t>self</a:t>
            </a:r>
            <a:r>
              <a:rPr sz="600" b="1" spc="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00" spc="5" dirty="0">
                <a:latin typeface="Consolas"/>
                <a:cs typeface="Consolas"/>
              </a:rPr>
              <a:t>headval</a:t>
            </a:r>
            <a:endParaRPr sz="600">
              <a:latin typeface="Consolas"/>
              <a:cs typeface="Consola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9" name="object 19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88832" y="420865"/>
            <a:ext cx="3830954" cy="2782570"/>
            <a:chOff x="388832" y="420865"/>
            <a:chExt cx="3830954" cy="2782570"/>
          </a:xfrm>
        </p:grpSpPr>
        <p:sp>
          <p:nvSpPr>
            <p:cNvPr id="26" name="object 26"/>
            <p:cNvSpPr/>
            <p:nvPr/>
          </p:nvSpPr>
          <p:spPr>
            <a:xfrm>
              <a:off x="388832" y="420865"/>
              <a:ext cx="3830954" cy="2782570"/>
            </a:xfrm>
            <a:custGeom>
              <a:avLst/>
              <a:gdLst/>
              <a:ahLst/>
              <a:cxnLst/>
              <a:rect l="l" t="t" r="r" b="b"/>
              <a:pathLst>
                <a:path w="3830954" h="2782570">
                  <a:moveTo>
                    <a:pt x="3830357" y="2781999"/>
                  </a:moveTo>
                  <a:lnTo>
                    <a:pt x="0" y="2781999"/>
                  </a:lnTo>
                  <a:lnTo>
                    <a:pt x="0" y="0"/>
                  </a:lnTo>
                  <a:lnTo>
                    <a:pt x="3830357" y="0"/>
                  </a:lnTo>
                  <a:lnTo>
                    <a:pt x="3830357" y="278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8823" y="420865"/>
              <a:ext cx="3830954" cy="2782570"/>
            </a:xfrm>
            <a:custGeom>
              <a:avLst/>
              <a:gdLst/>
              <a:ahLst/>
              <a:cxnLst/>
              <a:rect l="l" t="t" r="r" b="b"/>
              <a:pathLst>
                <a:path w="3830954" h="2782570">
                  <a:moveTo>
                    <a:pt x="3830358" y="2779953"/>
                  </a:moveTo>
                  <a:lnTo>
                    <a:pt x="0" y="2779953"/>
                  </a:lnTo>
                  <a:lnTo>
                    <a:pt x="0" y="2782011"/>
                  </a:lnTo>
                  <a:lnTo>
                    <a:pt x="3830358" y="2782011"/>
                  </a:lnTo>
                  <a:lnTo>
                    <a:pt x="3830358" y="2779953"/>
                  </a:lnTo>
                  <a:close/>
                </a:path>
                <a:path w="3830954" h="2782570">
                  <a:moveTo>
                    <a:pt x="3830358" y="0"/>
                  </a:moveTo>
                  <a:lnTo>
                    <a:pt x="0" y="0"/>
                  </a:lnTo>
                  <a:lnTo>
                    <a:pt x="0" y="1917"/>
                  </a:lnTo>
                  <a:lnTo>
                    <a:pt x="3830358" y="1917"/>
                  </a:lnTo>
                  <a:lnTo>
                    <a:pt x="3830358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2258" y="467550"/>
            <a:ext cx="2504440" cy="2729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Inserting the new node at a given position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650" spc="15" dirty="0">
                <a:latin typeface="Consolas"/>
                <a:cs typeface="Consolas"/>
              </a:rPr>
              <a:t>insert_at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50" spc="15" dirty="0">
                <a:latin typeface="Consolas"/>
                <a:cs typeface="Consolas"/>
              </a:rPr>
              <a:t>position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 dirty="0">
              <a:latin typeface="Consolas"/>
              <a:cs typeface="Consolas"/>
            </a:endParaRPr>
          </a:p>
          <a:p>
            <a:pPr marL="393700" marR="508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position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&lt;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0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or</a:t>
            </a:r>
            <a:r>
              <a:rPr sz="650" b="1" spc="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position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&gt;</a:t>
            </a:r>
            <a:r>
              <a:rPr sz="650" b="1" spc="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get_length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650" spc="-34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"Invalid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position"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6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</a:pP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Node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393700" marR="67246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NewNode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 dirty="0">
              <a:latin typeface="Consolas"/>
              <a:cs typeface="Consolas"/>
            </a:endParaRPr>
          </a:p>
          <a:p>
            <a:pPr marL="393700" marR="1053465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elif</a:t>
            </a:r>
            <a:r>
              <a:rPr sz="650" b="1" spc="4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position</a:t>
            </a:r>
            <a:r>
              <a:rPr sz="650" spc="4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650" b="1" spc="4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 dirty="0">
              <a:latin typeface="Consolas"/>
              <a:cs typeface="Consolas"/>
            </a:endParaRPr>
          </a:p>
          <a:p>
            <a:pPr marL="584200" marR="29083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!=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 dirty="0">
              <a:latin typeface="Consolas"/>
              <a:cs typeface="Consolas"/>
            </a:endParaRPr>
          </a:p>
          <a:p>
            <a:pPr marL="393700" marR="672465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NewNode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93700" marR="1053465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spc="-34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0</a:t>
            </a:r>
            <a:endParaRPr sz="650" dirty="0">
              <a:latin typeface="Consolas"/>
              <a:cs typeface="Consolas"/>
            </a:endParaRPr>
          </a:p>
          <a:p>
            <a:pPr marL="584200" marR="72009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50" spc="15" dirty="0">
                <a:latin typeface="Consolas"/>
                <a:cs typeface="Consolas"/>
              </a:rPr>
              <a:t>count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&lt; </a:t>
            </a:r>
            <a:r>
              <a:rPr sz="650" spc="15" dirty="0">
                <a:latin typeface="Consolas"/>
                <a:cs typeface="Consolas"/>
              </a:rPr>
              <a:t>position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-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count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+=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</a:t>
            </a:r>
            <a:endParaRPr sz="650" dirty="0">
              <a:latin typeface="Consolas"/>
              <a:cs typeface="Consolas"/>
            </a:endParaRPr>
          </a:p>
          <a:p>
            <a:pPr marL="393700" marR="528955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2598420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sp>
        <p:nvSpPr>
          <p:cNvPr id="25" name="object 25"/>
          <p:cNvSpPr/>
          <p:nvPr/>
        </p:nvSpPr>
        <p:spPr>
          <a:xfrm>
            <a:off x="741765" y="394738"/>
            <a:ext cx="3124835" cy="2955290"/>
          </a:xfrm>
          <a:custGeom>
            <a:avLst/>
            <a:gdLst/>
            <a:ahLst/>
            <a:cxnLst/>
            <a:rect l="l" t="t" r="r" b="b"/>
            <a:pathLst>
              <a:path w="3124835" h="2955290">
                <a:moveTo>
                  <a:pt x="3124439" y="2955266"/>
                </a:moveTo>
                <a:lnTo>
                  <a:pt x="0" y="2955266"/>
                </a:lnTo>
                <a:lnTo>
                  <a:pt x="0" y="0"/>
                </a:lnTo>
                <a:lnTo>
                  <a:pt x="3124439" y="0"/>
                </a:lnTo>
                <a:lnTo>
                  <a:pt x="3124439" y="29552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1904" y="399868"/>
            <a:ext cx="2044064" cy="2933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deletion of a node by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its key value</a:t>
            </a:r>
            <a:endParaRPr sz="5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5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delete_node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dirty="0">
                <a:latin typeface="Consolas"/>
                <a:cs typeface="Consolas"/>
              </a:rPr>
              <a:t>key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spc="-1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5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print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dirty="0">
                <a:solidFill>
                  <a:srgbClr val="BA2121"/>
                </a:solidFill>
                <a:latin typeface="Consolas"/>
                <a:cs typeface="Consolas"/>
              </a:rPr>
              <a:t>"Circular linked list is</a:t>
            </a:r>
            <a:r>
              <a:rPr sz="550" spc="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550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67640" marR="1014094">
              <a:lnSpc>
                <a:spcPct val="105300"/>
              </a:lnSpc>
            </a:pPr>
            <a:r>
              <a:rPr sz="550" dirty="0">
                <a:latin typeface="Consolas"/>
                <a:cs typeface="Consolas"/>
              </a:rPr>
              <a:t>current</a:t>
            </a:r>
            <a:r>
              <a:rPr sz="550" spc="-2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 </a:t>
            </a:r>
            <a:r>
              <a:rPr sz="550" spc="-285" dirty="0"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prev</a:t>
            </a:r>
            <a:r>
              <a:rPr sz="550" spc="-1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0"/>
              </a:spcBef>
            </a:pP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Find the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node with the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given key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r>
              <a:rPr sz="550" spc="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!=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dataval</a:t>
            </a:r>
            <a:r>
              <a:rPr sz="550" spc="-1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key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R="885190" algn="ctr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550">
              <a:latin typeface="Consolas"/>
              <a:cs typeface="Consolas"/>
            </a:endParaRPr>
          </a:p>
          <a:p>
            <a:pPr marR="846455" algn="ctr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prev</a:t>
            </a:r>
            <a:r>
              <a:rPr sz="550" spc="-2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endParaRPr sz="550">
              <a:latin typeface="Consolas"/>
              <a:cs typeface="Consolas"/>
            </a:endParaRPr>
          </a:p>
          <a:p>
            <a:pPr marR="419100" algn="ctr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current</a:t>
            </a:r>
            <a:r>
              <a:rPr sz="550" spc="-1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R="1506220" algn="ctr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R="380365" algn="ctr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dataval</a:t>
            </a:r>
            <a:r>
              <a:rPr sz="550" spc="-1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key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478155" marR="393065">
              <a:lnSpc>
                <a:spcPct val="105300"/>
              </a:lnSpc>
            </a:pP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# Key found at the last node </a:t>
            </a:r>
            <a:r>
              <a:rPr sz="5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prev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 </a:t>
            </a:r>
            <a:r>
              <a:rPr sz="550" spc="-29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spc="-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633730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spc="-10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prev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478155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del</a:t>
            </a:r>
            <a:r>
              <a:rPr sz="550" b="1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endParaRPr sz="550">
              <a:latin typeface="Consolas"/>
              <a:cs typeface="Consolas"/>
            </a:endParaRPr>
          </a:p>
          <a:p>
            <a:pPr marL="323215" marR="1324610" indent="154940">
              <a:lnSpc>
                <a:spcPct val="105300"/>
              </a:lnSpc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return  else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478155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print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550" dirty="0">
                <a:solidFill>
                  <a:srgbClr val="BA2121"/>
                </a:solidFill>
                <a:latin typeface="Consolas"/>
                <a:cs typeface="Consolas"/>
              </a:rPr>
              <a:t>"Node with key"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55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key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550" dirty="0">
                <a:solidFill>
                  <a:srgbClr val="BA2121"/>
                </a:solidFill>
                <a:latin typeface="Consolas"/>
                <a:cs typeface="Consolas"/>
              </a:rPr>
              <a:t>"not found"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550">
              <a:latin typeface="Consolas"/>
              <a:cs typeface="Consolas"/>
            </a:endParaRPr>
          </a:p>
          <a:p>
            <a:pPr marL="478155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5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Key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found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in</a:t>
            </a:r>
            <a:r>
              <a:rPr sz="5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5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550" i="1" dirty="0">
                <a:solidFill>
                  <a:srgbClr val="3F7E7E"/>
                </a:solidFill>
                <a:latin typeface="Consolas"/>
                <a:cs typeface="Consolas"/>
              </a:rPr>
              <a:t>middle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550" b="1" spc="-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spc="-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5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478155" marR="237490" indent="-155575">
              <a:lnSpc>
                <a:spcPct val="105300"/>
              </a:lnSpc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r>
              <a:rPr sz="550" spc="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!=</a:t>
            </a:r>
            <a:r>
              <a:rPr sz="5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550" spc="-29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spc="-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323215" marR="237490">
              <a:lnSpc>
                <a:spcPct val="105300"/>
              </a:lnSpc>
            </a:pP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r>
              <a:rPr sz="550" spc="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 </a:t>
            </a:r>
            <a:r>
              <a:rPr sz="550" spc="-285" dirty="0"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550" dirty="0">
                <a:latin typeface="Consolas"/>
                <a:cs typeface="Consolas"/>
              </a:rPr>
              <a:t>self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headval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0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5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550">
              <a:latin typeface="Consolas"/>
              <a:cs typeface="Consolas"/>
            </a:endParaRPr>
          </a:p>
          <a:p>
            <a:pPr marL="323215">
              <a:lnSpc>
                <a:spcPct val="100000"/>
              </a:lnSpc>
              <a:spcBef>
                <a:spcPts val="35"/>
              </a:spcBef>
            </a:pPr>
            <a:r>
              <a:rPr sz="550" dirty="0">
                <a:latin typeface="Consolas"/>
                <a:cs typeface="Consolas"/>
              </a:rPr>
              <a:t>prev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r>
              <a:rPr sz="550" spc="-5" dirty="0">
                <a:latin typeface="Consolas"/>
                <a:cs typeface="Consolas"/>
              </a:rPr>
              <a:t> 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5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r>
              <a:rPr sz="5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550" dirty="0">
                <a:latin typeface="Consolas"/>
                <a:cs typeface="Consolas"/>
              </a:rPr>
              <a:t>nextval</a:t>
            </a:r>
            <a:endParaRPr sz="550">
              <a:latin typeface="Consolas"/>
              <a:cs typeface="Consolas"/>
            </a:endParaRPr>
          </a:p>
          <a:p>
            <a:pPr marL="167640">
              <a:lnSpc>
                <a:spcPct val="100000"/>
              </a:lnSpc>
              <a:spcBef>
                <a:spcPts val="35"/>
              </a:spcBef>
            </a:pPr>
            <a:r>
              <a:rPr sz="550" b="1" dirty="0">
                <a:solidFill>
                  <a:srgbClr val="008000"/>
                </a:solidFill>
                <a:latin typeface="Consolas"/>
                <a:cs typeface="Consolas"/>
              </a:rPr>
              <a:t>del</a:t>
            </a:r>
            <a:r>
              <a:rPr sz="550" b="1" spc="-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550" dirty="0">
                <a:latin typeface="Consolas"/>
                <a:cs typeface="Consolas"/>
              </a:rPr>
              <a:t>current</a:t>
            </a:r>
            <a:endParaRPr sz="55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2598420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146691" y="3244038"/>
            <a:ext cx="49530" cy="58419"/>
            <a:chOff x="4146691" y="3244038"/>
            <a:chExt cx="49530" cy="58419"/>
          </a:xfrm>
        </p:grpSpPr>
        <p:sp>
          <p:nvSpPr>
            <p:cNvPr id="5" name="object 5"/>
            <p:cNvSpPr/>
            <p:nvPr/>
          </p:nvSpPr>
          <p:spPr>
            <a:xfrm>
              <a:off x="4146691" y="3247834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498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7790" y="3260534"/>
              <a:ext cx="38100" cy="12700"/>
            </a:xfrm>
            <a:custGeom>
              <a:avLst/>
              <a:gdLst/>
              <a:ahLst/>
              <a:cxnLst/>
              <a:rect l="l" t="t" r="r" b="b"/>
              <a:pathLst>
                <a:path w="38100" h="12700">
                  <a:moveTo>
                    <a:pt x="0" y="0"/>
                  </a:moveTo>
                  <a:lnTo>
                    <a:pt x="38100" y="0"/>
                  </a:lnTo>
                </a:path>
                <a:path w="38100" h="12700">
                  <a:moveTo>
                    <a:pt x="0" y="12700"/>
                  </a:moveTo>
                  <a:lnTo>
                    <a:pt x="38100" y="127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6691" y="3285934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498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57790" y="32986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10" name="object 1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792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Circular</a:t>
            </a:r>
            <a:r>
              <a:rPr spc="5" dirty="0"/>
              <a:t> </a:t>
            </a:r>
            <a:r>
              <a:rPr spc="-70" dirty="0"/>
              <a:t>Singly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  <a:r>
              <a:rPr spc="10" dirty="0"/>
              <a:t> </a:t>
            </a:r>
            <a:r>
              <a:rPr spc="-80" dirty="0"/>
              <a:t>-</a:t>
            </a:r>
            <a:r>
              <a:rPr spc="5" dirty="0"/>
              <a:t> </a:t>
            </a:r>
            <a:r>
              <a:rPr spc="-95" dirty="0"/>
              <a:t>Complete</a:t>
            </a:r>
            <a:r>
              <a:rPr spc="10" dirty="0"/>
              <a:t> </a:t>
            </a:r>
            <a:r>
              <a:rPr spc="-90" dirty="0"/>
              <a:t>Code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69062" y="400872"/>
            <a:ext cx="3680460" cy="2969895"/>
            <a:chOff x="469062" y="400872"/>
            <a:chExt cx="3680460" cy="2969895"/>
          </a:xfrm>
        </p:grpSpPr>
        <p:sp>
          <p:nvSpPr>
            <p:cNvPr id="16" name="object 16"/>
            <p:cNvSpPr/>
            <p:nvPr/>
          </p:nvSpPr>
          <p:spPr>
            <a:xfrm>
              <a:off x="469061" y="400875"/>
              <a:ext cx="3677920" cy="2969895"/>
            </a:xfrm>
            <a:custGeom>
              <a:avLst/>
              <a:gdLst/>
              <a:ahLst/>
              <a:cxnLst/>
              <a:rect l="l" t="t" r="r" b="b"/>
              <a:pathLst>
                <a:path w="3677920" h="2969895">
                  <a:moveTo>
                    <a:pt x="3677628" y="0"/>
                  </a:moveTo>
                  <a:lnTo>
                    <a:pt x="0" y="0"/>
                  </a:lnTo>
                  <a:lnTo>
                    <a:pt x="0" y="2942044"/>
                  </a:lnTo>
                  <a:lnTo>
                    <a:pt x="0" y="2969476"/>
                  </a:lnTo>
                  <a:lnTo>
                    <a:pt x="1066914" y="2969476"/>
                  </a:lnTo>
                  <a:lnTo>
                    <a:pt x="1066914" y="2942044"/>
                  </a:lnTo>
                  <a:lnTo>
                    <a:pt x="3677628" y="2942044"/>
                  </a:lnTo>
                  <a:lnTo>
                    <a:pt x="36776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9061" y="400875"/>
              <a:ext cx="3680460" cy="2942590"/>
            </a:xfrm>
            <a:custGeom>
              <a:avLst/>
              <a:gdLst/>
              <a:ahLst/>
              <a:cxnLst/>
              <a:rect l="l" t="t" r="r" b="b"/>
              <a:pathLst>
                <a:path w="3680460" h="2942590">
                  <a:moveTo>
                    <a:pt x="3680142" y="0"/>
                  </a:moveTo>
                  <a:lnTo>
                    <a:pt x="0" y="0"/>
                  </a:lnTo>
                  <a:lnTo>
                    <a:pt x="0" y="4254"/>
                  </a:lnTo>
                  <a:lnTo>
                    <a:pt x="0" y="2942044"/>
                  </a:lnTo>
                  <a:lnTo>
                    <a:pt x="4254" y="2942044"/>
                  </a:lnTo>
                  <a:lnTo>
                    <a:pt x="4254" y="4254"/>
                  </a:lnTo>
                  <a:lnTo>
                    <a:pt x="3680142" y="4254"/>
                  </a:lnTo>
                  <a:lnTo>
                    <a:pt x="3680142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93801" y="422101"/>
            <a:ext cx="2444115" cy="292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Traversing</a:t>
            </a:r>
            <a:r>
              <a:rPr sz="6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or</a:t>
            </a:r>
            <a:r>
              <a:rPr sz="6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Printing</a:t>
            </a:r>
            <a:r>
              <a:rPr sz="6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650" i="1" spc="-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a</a:t>
            </a:r>
            <a:r>
              <a:rPr sz="650" i="1" spc="-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650">
              <a:latin typeface="Consolas"/>
              <a:cs typeface="Consolas"/>
            </a:endParaRPr>
          </a:p>
          <a:p>
            <a:pPr marL="377190" marR="1327785" indent="-182880">
              <a:lnSpc>
                <a:spcPct val="104700"/>
              </a:lnSpc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6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printlist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latin typeface="Consolas"/>
                <a:cs typeface="Consolas"/>
              </a:rPr>
              <a:t>self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-34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>
              <a:latin typeface="Consolas"/>
              <a:cs typeface="Consolas"/>
            </a:endParaRPr>
          </a:p>
          <a:p>
            <a:pPr marL="377190">
              <a:lnSpc>
                <a:spcPct val="100000"/>
              </a:lnSpc>
              <a:spcBef>
                <a:spcPts val="40"/>
              </a:spcBef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self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headval</a:t>
            </a:r>
            <a:r>
              <a:rPr sz="650" spc="-15" dirty="0"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560070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latin typeface="Consolas"/>
                <a:cs typeface="Consolas"/>
              </a:rPr>
              <a:t>print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"Circular</a:t>
            </a:r>
            <a:r>
              <a:rPr sz="65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Linked</a:t>
            </a:r>
            <a:r>
              <a:rPr sz="65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List</a:t>
            </a:r>
            <a:r>
              <a:rPr sz="650" spc="-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  <a:p>
            <a:pPr marL="56007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endParaRPr sz="650">
              <a:latin typeface="Consolas"/>
              <a:cs typeface="Consolas"/>
            </a:endParaRPr>
          </a:p>
          <a:p>
            <a:pPr marL="377190">
              <a:lnSpc>
                <a:spcPct val="100000"/>
              </a:lnSpc>
              <a:spcBef>
                <a:spcPts val="40"/>
              </a:spcBef>
            </a:pPr>
            <a:r>
              <a:rPr sz="650" dirty="0">
                <a:latin typeface="Consolas"/>
                <a:cs typeface="Consolas"/>
              </a:rPr>
              <a:t>printval</a:t>
            </a:r>
            <a:r>
              <a:rPr sz="650" spc="-25" dirty="0"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2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self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headval</a:t>
            </a:r>
            <a:endParaRPr sz="650">
              <a:latin typeface="Consolas"/>
              <a:cs typeface="Consolas"/>
            </a:endParaRPr>
          </a:p>
          <a:p>
            <a:pPr marL="37719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650" b="1" spc="-5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printval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560070" marR="141605">
              <a:lnSpc>
                <a:spcPct val="104700"/>
              </a:lnSpc>
            </a:pPr>
            <a:r>
              <a:rPr sz="650" dirty="0">
                <a:latin typeface="Consolas"/>
                <a:cs typeface="Consolas"/>
              </a:rPr>
              <a:t>print</a:t>
            </a:r>
            <a:r>
              <a:rPr sz="650" spc="-20" dirty="0"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latin typeface="Consolas"/>
                <a:cs typeface="Consolas"/>
              </a:rPr>
              <a:t>printval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dataval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"--&gt;"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dirty="0">
                <a:latin typeface="Consolas"/>
                <a:cs typeface="Consolas"/>
              </a:rPr>
              <a:t>end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650" spc="-1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printval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printval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 marL="560070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printval</a:t>
            </a:r>
            <a:r>
              <a:rPr sz="650" spc="-15" dirty="0"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==</a:t>
            </a:r>
            <a:r>
              <a:rPr sz="650" b="1" spc="-1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self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headval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742315">
              <a:lnSpc>
                <a:spcPct val="100000"/>
              </a:lnSpc>
              <a:spcBef>
                <a:spcPts val="35"/>
              </a:spcBef>
            </a:pPr>
            <a:r>
              <a:rPr sz="650" b="1" dirty="0">
                <a:solidFill>
                  <a:srgbClr val="008000"/>
                </a:solidFill>
                <a:latin typeface="Consolas"/>
                <a:cs typeface="Consolas"/>
              </a:rPr>
              <a:t>break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#drive</a:t>
            </a:r>
            <a:r>
              <a:rPr sz="650" i="1" spc="-5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code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50" dirty="0">
                <a:latin typeface="Consolas"/>
                <a:cs typeface="Consolas"/>
              </a:rPr>
              <a:t>list</a:t>
            </a:r>
            <a:r>
              <a:rPr sz="650" spc="-25" dirty="0">
                <a:latin typeface="Consolas"/>
                <a:cs typeface="Consolas"/>
              </a:rPr>
              <a:t> 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2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CircularLinkedList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>
              <a:latin typeface="Consolas"/>
              <a:cs typeface="Consolas"/>
            </a:endParaRPr>
          </a:p>
          <a:p>
            <a:pPr marL="12700" marR="5080">
              <a:lnSpc>
                <a:spcPct val="104700"/>
              </a:lnSpc>
            </a:pPr>
            <a:r>
              <a:rPr sz="650" dirty="0">
                <a:latin typeface="Consolas"/>
                <a:cs typeface="Consolas"/>
              </a:rPr>
              <a:t>print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"The length of the list is "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get_length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add_beg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  <a:p>
            <a:pPr marL="12700" marR="1647189">
              <a:lnSpc>
                <a:spcPct val="104700"/>
              </a:lnSpc>
            </a:pP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add_beg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45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add_beg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33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add_end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44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add_end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443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printlist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print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>
              <a:latin typeface="Consolas"/>
              <a:cs typeface="Consolas"/>
            </a:endParaRPr>
          </a:p>
          <a:p>
            <a:pPr marL="12700" marR="5080">
              <a:lnSpc>
                <a:spcPct val="104700"/>
              </a:lnSpc>
            </a:pPr>
            <a:r>
              <a:rPr sz="650" dirty="0">
                <a:latin typeface="Consolas"/>
                <a:cs typeface="Consolas"/>
              </a:rPr>
              <a:t>print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BA2121"/>
                </a:solidFill>
                <a:latin typeface="Consolas"/>
                <a:cs typeface="Consolas"/>
              </a:rPr>
              <a:t>"The length of the list is "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get_length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insert_at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25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3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  <a:p>
            <a:pPr marL="12700" marR="1556385">
              <a:lnSpc>
                <a:spcPct val="104700"/>
              </a:lnSpc>
            </a:pP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printlist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 </a:t>
            </a:r>
            <a:r>
              <a:rPr sz="65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delete_node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dirty="0">
                <a:solidFill>
                  <a:srgbClr val="008700"/>
                </a:solidFill>
                <a:latin typeface="Consolas"/>
                <a:cs typeface="Consolas"/>
              </a:rPr>
              <a:t>5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)  </a:t>
            </a:r>
            <a:r>
              <a:rPr sz="650" dirty="0">
                <a:latin typeface="Consolas"/>
                <a:cs typeface="Consolas"/>
              </a:rPr>
              <a:t>list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dirty="0">
                <a:latin typeface="Consolas"/>
                <a:cs typeface="Consolas"/>
              </a:rPr>
              <a:t>printlist</a:t>
            </a:r>
            <a:r>
              <a:rPr sz="650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0784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Advanatages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10" dirty="0"/>
              <a:t> </a:t>
            </a:r>
            <a:r>
              <a:rPr spc="-65" dirty="0"/>
              <a:t>Circular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471779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394600"/>
            <a:ext cx="4039870" cy="2945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0" dirty="0">
                <a:latin typeface="Arial"/>
                <a:cs typeface="Arial"/>
              </a:rPr>
              <a:t>Efficient </a:t>
            </a:r>
            <a:r>
              <a:rPr sz="1100" b="1" spc="-50" dirty="0">
                <a:latin typeface="Arial"/>
                <a:cs typeface="Arial"/>
              </a:rPr>
              <a:t>operations</a:t>
            </a:r>
            <a:r>
              <a:rPr sz="1100" spc="-50" dirty="0">
                <a:latin typeface="Tahoma"/>
                <a:cs typeface="Tahoma"/>
              </a:rPr>
              <a:t>: </a:t>
            </a:r>
            <a:r>
              <a:rPr sz="1100" spc="-25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25" dirty="0">
                <a:latin typeface="Tahoma"/>
                <a:cs typeface="Tahoma"/>
              </a:rPr>
              <a:t>lists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0" dirty="0">
                <a:latin typeface="Tahoma"/>
                <a:cs typeface="Tahoma"/>
              </a:rPr>
              <a:t>provide </a:t>
            </a:r>
            <a:r>
              <a:rPr sz="1100" spc="-35" dirty="0">
                <a:latin typeface="Tahoma"/>
                <a:cs typeface="Tahoma"/>
              </a:rPr>
              <a:t>efficient </a:t>
            </a:r>
            <a:r>
              <a:rPr sz="1100" spc="-45" dirty="0">
                <a:latin typeface="Tahoma"/>
                <a:cs typeface="Tahoma"/>
              </a:rPr>
              <a:t>oper-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ations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certain </a:t>
            </a:r>
            <a:r>
              <a:rPr sz="1100" spc="-55" dirty="0">
                <a:latin typeface="Tahoma"/>
                <a:cs typeface="Tahoma"/>
              </a:rPr>
              <a:t>scenarios.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example,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70" dirty="0">
                <a:latin typeface="Tahoma"/>
                <a:cs typeface="Tahoma"/>
              </a:rPr>
              <a:t>queue </a:t>
            </a:r>
            <a:r>
              <a:rPr sz="1100" spc="-35" dirty="0">
                <a:latin typeface="Tahoma"/>
                <a:cs typeface="Tahoma"/>
              </a:rPr>
              <a:t>implementation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70" dirty="0">
                <a:latin typeface="Tahoma"/>
                <a:cs typeface="Tahoma"/>
              </a:rPr>
              <a:t>enqueue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70" dirty="0">
                <a:latin typeface="Tahoma"/>
                <a:cs typeface="Tahoma"/>
              </a:rPr>
              <a:t>dequeue </a:t>
            </a:r>
            <a:r>
              <a:rPr sz="1100" spc="-40" dirty="0">
                <a:latin typeface="Tahoma"/>
                <a:cs typeface="Tahoma"/>
              </a:rPr>
              <a:t>operations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 performed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constant </a:t>
            </a:r>
            <a:r>
              <a:rPr sz="1100" spc="-30" dirty="0">
                <a:latin typeface="Tahoma"/>
                <a:cs typeface="Tahoma"/>
              </a:rPr>
              <a:t>time, </a:t>
            </a:r>
            <a:r>
              <a:rPr sz="1100" spc="-60" dirty="0">
                <a:latin typeface="Tahoma"/>
                <a:cs typeface="Tahoma"/>
              </a:rPr>
              <a:t>because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75" dirty="0">
                <a:latin typeface="Tahoma"/>
                <a:cs typeface="Tahoma"/>
              </a:rPr>
              <a:t>need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up 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pointers.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b="1" spc="-50" dirty="0">
                <a:latin typeface="Arial"/>
                <a:cs typeface="Arial"/>
              </a:rPr>
              <a:t>Circular</a:t>
            </a:r>
            <a:r>
              <a:rPr sz="1100" b="1" spc="204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traversal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As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name </a:t>
            </a:r>
            <a:r>
              <a:rPr sz="1100" spc="-55" dirty="0">
                <a:latin typeface="Tahoma"/>
                <a:cs typeface="Tahoma"/>
              </a:rPr>
              <a:t>suggests,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25" dirty="0">
                <a:latin typeface="Tahoma"/>
                <a:cs typeface="Tahoma"/>
              </a:rPr>
              <a:t>lists </a:t>
            </a:r>
            <a:r>
              <a:rPr sz="1100" spc="-40" dirty="0">
                <a:latin typeface="Tahoma"/>
                <a:cs typeface="Tahoma"/>
              </a:rPr>
              <a:t>allow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traversal.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Starting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50" dirty="0">
                <a:latin typeface="Tahoma"/>
                <a:cs typeface="Tahoma"/>
              </a:rPr>
              <a:t>any node,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0" dirty="0">
                <a:latin typeface="Tahoma"/>
                <a:cs typeface="Tahoma"/>
              </a:rPr>
              <a:t>traverse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entire </a:t>
            </a:r>
            <a:r>
              <a:rPr sz="1100" spc="-10" dirty="0">
                <a:latin typeface="Tahoma"/>
                <a:cs typeface="Tahoma"/>
              </a:rPr>
              <a:t>list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5" dirty="0">
                <a:latin typeface="Tahoma"/>
                <a:cs typeface="Tahoma"/>
              </a:rPr>
              <a:t>following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next </a:t>
            </a:r>
            <a:r>
              <a:rPr sz="1100" spc="-35" dirty="0">
                <a:latin typeface="Tahoma"/>
                <a:cs typeface="Tahoma"/>
              </a:rPr>
              <a:t>pointers </a:t>
            </a:r>
            <a:r>
              <a:rPr sz="1100" spc="-15" dirty="0">
                <a:latin typeface="Tahoma"/>
                <a:cs typeface="Tahoma"/>
              </a:rPr>
              <a:t>until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reach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starting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45" dirty="0">
                <a:latin typeface="Tahoma"/>
                <a:cs typeface="Tahoma"/>
              </a:rPr>
              <a:t>again.</a:t>
            </a:r>
            <a:r>
              <a:rPr sz="1100" spc="55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45" dirty="0">
                <a:latin typeface="Tahoma"/>
                <a:cs typeface="Tahoma"/>
              </a:rPr>
              <a:t>property 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useful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certain </a:t>
            </a:r>
            <a:r>
              <a:rPr sz="1100" spc="-40" dirty="0">
                <a:latin typeface="Tahoma"/>
                <a:cs typeface="Tahoma"/>
              </a:rPr>
              <a:t>algorithms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 </a:t>
            </a:r>
            <a:r>
              <a:rPr sz="1100" spc="-40" dirty="0">
                <a:latin typeface="Tahoma"/>
                <a:cs typeface="Tahoma"/>
              </a:rPr>
              <a:t>structures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0" dirty="0">
                <a:latin typeface="Tahoma"/>
                <a:cs typeface="Tahoma"/>
              </a:rPr>
              <a:t>require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50" dirty="0">
                <a:latin typeface="Tahoma"/>
                <a:cs typeface="Tahoma"/>
              </a:rPr>
              <a:t>processing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-75" dirty="0">
                <a:latin typeface="Tahoma"/>
                <a:cs typeface="Tahoma"/>
              </a:rPr>
              <a:t>need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iterate </a:t>
            </a:r>
            <a:r>
              <a:rPr sz="1100" spc="-55" dirty="0">
                <a:latin typeface="Tahoma"/>
                <a:cs typeface="Tahoma"/>
              </a:rPr>
              <a:t>over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repeatedly.</a:t>
            </a:r>
            <a:endParaRPr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b="1" spc="-25" dirty="0">
                <a:latin typeface="Arial"/>
                <a:cs typeface="Arial"/>
              </a:rPr>
              <a:t>Memory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utilization</a:t>
            </a:r>
            <a:r>
              <a:rPr sz="1100" spc="-30" dirty="0">
                <a:latin typeface="Tahoma"/>
                <a:cs typeface="Tahoma"/>
              </a:rPr>
              <a:t>:</a:t>
            </a:r>
            <a:r>
              <a:rPr sz="1100" spc="-25" dirty="0">
                <a:latin typeface="Tahoma"/>
                <a:cs typeface="Tahoma"/>
              </a:rPr>
              <a:t> 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25" dirty="0">
                <a:latin typeface="Tahoma"/>
                <a:cs typeface="Tahoma"/>
              </a:rPr>
              <a:t>lists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advantageous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terms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5" dirty="0">
                <a:latin typeface="Tahoma"/>
                <a:cs typeface="Tahoma"/>
              </a:rPr>
              <a:t>memory </a:t>
            </a:r>
            <a:r>
              <a:rPr sz="1100" spc="-15" dirty="0">
                <a:latin typeface="Tahoma"/>
                <a:cs typeface="Tahoma"/>
              </a:rPr>
              <a:t>utilization. </a:t>
            </a:r>
            <a:r>
              <a:rPr sz="1100" spc="-25" dirty="0">
                <a:latin typeface="Tahoma"/>
                <a:cs typeface="Tahoma"/>
              </a:rPr>
              <a:t>Unlike </a:t>
            </a:r>
            <a:r>
              <a:rPr sz="1100" spc="-40" dirty="0">
                <a:latin typeface="Tahoma"/>
                <a:cs typeface="Tahoma"/>
              </a:rPr>
              <a:t>linear linked </a:t>
            </a:r>
            <a:r>
              <a:rPr sz="1100" spc="-25" dirty="0">
                <a:latin typeface="Tahoma"/>
                <a:cs typeface="Tahoma"/>
              </a:rPr>
              <a:t>lists, </a:t>
            </a:r>
            <a:r>
              <a:rPr sz="1100" spc="-30" dirty="0">
                <a:latin typeface="Tahoma"/>
                <a:cs typeface="Tahoma"/>
              </a:rPr>
              <a:t>circular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65" dirty="0">
                <a:latin typeface="Tahoma"/>
                <a:cs typeface="Tahoma"/>
              </a:rPr>
              <a:t>have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fixed </a:t>
            </a:r>
            <a:r>
              <a:rPr sz="1100" dirty="0">
                <a:latin typeface="Tahoma"/>
                <a:cs typeface="Tahoma"/>
              </a:rPr>
              <a:t>”end” </a:t>
            </a:r>
            <a:r>
              <a:rPr sz="1100" spc="-60" dirty="0">
                <a:latin typeface="Tahoma"/>
                <a:cs typeface="Tahoma"/>
              </a:rPr>
              <a:t>or </a:t>
            </a:r>
            <a:r>
              <a:rPr sz="1100" spc="30" dirty="0">
                <a:latin typeface="Tahoma"/>
                <a:cs typeface="Tahoma"/>
              </a:rPr>
              <a:t>”tail” </a:t>
            </a:r>
            <a:r>
              <a:rPr sz="1100" spc="-50" dirty="0">
                <a:latin typeface="Tahoma"/>
                <a:cs typeface="Tahoma"/>
              </a:rPr>
              <a:t>node.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55" dirty="0">
                <a:latin typeface="Tahoma"/>
                <a:cs typeface="Tahoma"/>
              </a:rPr>
              <a:t>node </a:t>
            </a:r>
            <a:r>
              <a:rPr sz="1100" spc="-30" dirty="0">
                <a:latin typeface="Tahoma"/>
                <a:cs typeface="Tahoma"/>
              </a:rPr>
              <a:t>points 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back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50" dirty="0">
                <a:latin typeface="Tahoma"/>
                <a:cs typeface="Tahoma"/>
              </a:rPr>
              <a:t>node,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forming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cycle.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20" dirty="0">
                <a:latin typeface="Tahoma"/>
                <a:cs typeface="Tahoma"/>
              </a:rPr>
              <a:t>cyclic </a:t>
            </a:r>
            <a:r>
              <a:rPr sz="1100" spc="-45" dirty="0">
                <a:latin typeface="Tahoma"/>
                <a:cs typeface="Tahoma"/>
              </a:rPr>
              <a:t>nature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efficient </a:t>
            </a:r>
            <a:r>
              <a:rPr sz="1100" spc="-15" dirty="0">
                <a:latin typeface="Tahoma"/>
                <a:cs typeface="Tahoma"/>
              </a:rPr>
              <a:t>utilization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70" dirty="0">
                <a:latin typeface="Tahoma"/>
                <a:cs typeface="Tahoma"/>
              </a:rPr>
              <a:t>memory,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50" dirty="0">
                <a:latin typeface="Tahoma"/>
                <a:cs typeface="Tahoma"/>
              </a:rPr>
              <a:t>there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no </a:t>
            </a:r>
            <a:r>
              <a:rPr sz="1100" spc="-75" dirty="0">
                <a:latin typeface="Tahoma"/>
                <a:cs typeface="Tahoma"/>
              </a:rPr>
              <a:t>need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reserve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additional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null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32153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64613"/>
            <a:ext cx="71526" cy="7152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7" name="object 27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61214" y="3349288"/>
            <a:ext cx="29019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75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16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6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b="1" spc="-5" dirty="0">
                <a:solidFill>
                  <a:srgbClr val="FFFFFF"/>
                </a:solidFill>
                <a:latin typeface="Arial"/>
                <a:cs typeface="Arial"/>
              </a:rPr>
              <a:t>86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3172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Disadvanatages</a:t>
            </a:r>
            <a:r>
              <a:rPr spc="5" dirty="0"/>
              <a:t> </a:t>
            </a:r>
            <a:r>
              <a:rPr spc="-85" dirty="0"/>
              <a:t>of</a:t>
            </a:r>
            <a:r>
              <a:rPr spc="5" dirty="0"/>
              <a:t> </a:t>
            </a:r>
            <a:r>
              <a:rPr spc="-65" dirty="0"/>
              <a:t>Circular</a:t>
            </a:r>
            <a:r>
              <a:rPr spc="5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471779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394600"/>
            <a:ext cx="4039870" cy="2945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US" sz="1100" b="1" spc="-50" dirty="0">
                <a:latin typeface="Arial"/>
                <a:cs typeface="Arial"/>
              </a:rPr>
              <a:t>Complexity</a:t>
            </a:r>
            <a:r>
              <a:rPr lang="en-US" sz="1100" spc="-50" dirty="0">
                <a:latin typeface="Tahoma"/>
                <a:cs typeface="Tahoma"/>
              </a:rPr>
              <a:t>:</a:t>
            </a:r>
            <a:r>
              <a:rPr lang="en-US" sz="1100" spc="-45" dirty="0">
                <a:latin typeface="Tahoma"/>
                <a:cs typeface="Tahoma"/>
              </a:rPr>
              <a:t> It </a:t>
            </a:r>
            <a:r>
              <a:rPr lang="en-US" sz="1100" spc="-35" dirty="0">
                <a:latin typeface="Tahoma"/>
                <a:cs typeface="Tahoma"/>
              </a:rPr>
              <a:t>is </a:t>
            </a:r>
            <a:r>
              <a:rPr lang="en-US" sz="1100" spc="-70" dirty="0">
                <a:latin typeface="Tahoma"/>
                <a:cs typeface="Tahoma"/>
              </a:rPr>
              <a:t>more </a:t>
            </a:r>
            <a:r>
              <a:rPr lang="en-US" sz="1100" spc="-20" dirty="0">
                <a:latin typeface="Tahoma"/>
                <a:cs typeface="Tahoma"/>
              </a:rPr>
              <a:t>difficult </a:t>
            </a:r>
            <a:r>
              <a:rPr lang="en-US" sz="1100" spc="-15" dirty="0">
                <a:latin typeface="Tahoma"/>
                <a:cs typeface="Tahoma"/>
              </a:rPr>
              <a:t>to </a:t>
            </a:r>
            <a:r>
              <a:rPr lang="en-US" sz="1100" spc="-40" dirty="0">
                <a:latin typeface="Tahoma"/>
                <a:cs typeface="Tahoma"/>
              </a:rPr>
              <a:t>implement </a:t>
            </a:r>
            <a:r>
              <a:rPr lang="en-US" sz="1100" spc="-50" dirty="0">
                <a:latin typeface="Tahoma"/>
                <a:cs typeface="Tahoma"/>
              </a:rPr>
              <a:t>and </a:t>
            </a:r>
            <a:r>
              <a:rPr lang="en-US" sz="1100" spc="-65" dirty="0">
                <a:latin typeface="Tahoma"/>
                <a:cs typeface="Tahoma"/>
              </a:rPr>
              <a:t>manage </a:t>
            </a:r>
            <a:r>
              <a:rPr lang="en-US" sz="1100" spc="-30" dirty="0">
                <a:latin typeface="Tahoma"/>
                <a:cs typeface="Tahoma"/>
              </a:rPr>
              <a:t>circular 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linked </a:t>
            </a:r>
            <a:r>
              <a:rPr lang="en-US" sz="1100" spc="-25" dirty="0">
                <a:latin typeface="Tahoma"/>
                <a:cs typeface="Tahoma"/>
              </a:rPr>
              <a:t>lists.</a:t>
            </a:r>
            <a:r>
              <a:rPr lang="en-US" sz="1100" spc="29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Due </a:t>
            </a:r>
            <a:r>
              <a:rPr lang="en-US" sz="1100" spc="-15" dirty="0">
                <a:latin typeface="Tahoma"/>
                <a:cs typeface="Tahoma"/>
              </a:rPr>
              <a:t>to </a:t>
            </a:r>
            <a:r>
              <a:rPr lang="en-US" sz="1100" spc="-40" dirty="0">
                <a:latin typeface="Tahoma"/>
                <a:cs typeface="Tahoma"/>
              </a:rPr>
              <a:t>the </a:t>
            </a:r>
            <a:r>
              <a:rPr lang="en-US" sz="1100" spc="-50" dirty="0">
                <a:latin typeface="Tahoma"/>
                <a:cs typeface="Tahoma"/>
              </a:rPr>
              <a:t>requirement </a:t>
            </a:r>
            <a:r>
              <a:rPr lang="en-US" sz="1100" spc="-15" dirty="0">
                <a:latin typeface="Tahoma"/>
                <a:cs typeface="Tahoma"/>
              </a:rPr>
              <a:t>to </a:t>
            </a:r>
            <a:r>
              <a:rPr lang="en-US" sz="1100" spc="-70" dirty="0">
                <a:latin typeface="Tahoma"/>
                <a:cs typeface="Tahoma"/>
              </a:rPr>
              <a:t>preserve</a:t>
            </a:r>
            <a:r>
              <a:rPr lang="en-US" sz="1100" spc="204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circular </a:t>
            </a:r>
            <a:r>
              <a:rPr lang="en-US" sz="1100" spc="-40" dirty="0">
                <a:latin typeface="Tahoma"/>
                <a:cs typeface="Tahoma"/>
              </a:rPr>
              <a:t>connection 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and handle </a:t>
            </a:r>
            <a:r>
              <a:rPr lang="en-US" sz="1100" spc="-40" dirty="0">
                <a:latin typeface="Tahoma"/>
                <a:cs typeface="Tahoma"/>
              </a:rPr>
              <a:t>exceptional </a:t>
            </a:r>
            <a:r>
              <a:rPr lang="en-US" sz="1100" spc="-55" dirty="0">
                <a:latin typeface="Tahoma"/>
                <a:cs typeface="Tahoma"/>
              </a:rPr>
              <a:t>scenarios </a:t>
            </a:r>
            <a:r>
              <a:rPr lang="en-US" sz="1100" spc="-35" dirty="0">
                <a:latin typeface="Tahoma"/>
                <a:cs typeface="Tahoma"/>
              </a:rPr>
              <a:t>like </a:t>
            </a:r>
            <a:r>
              <a:rPr lang="en-US" sz="1100" spc="-45" dirty="0">
                <a:latin typeface="Tahoma"/>
                <a:cs typeface="Tahoma"/>
              </a:rPr>
              <a:t>adding </a:t>
            </a:r>
            <a:r>
              <a:rPr lang="en-US" sz="1100" spc="-15" dirty="0">
                <a:latin typeface="Tahoma"/>
                <a:cs typeface="Tahoma"/>
              </a:rPr>
              <a:t>at </a:t>
            </a:r>
            <a:r>
              <a:rPr lang="en-US" sz="1100" spc="-40" dirty="0">
                <a:latin typeface="Tahoma"/>
                <a:cs typeface="Tahoma"/>
              </a:rPr>
              <a:t>the </a:t>
            </a:r>
            <a:r>
              <a:rPr lang="en-US" sz="1100" spc="-45" dirty="0">
                <a:latin typeface="Tahoma"/>
                <a:cs typeface="Tahoma"/>
              </a:rPr>
              <a:t>beginning </a:t>
            </a:r>
            <a:r>
              <a:rPr lang="en-US" sz="1100" spc="-60" dirty="0">
                <a:latin typeface="Tahoma"/>
                <a:cs typeface="Tahoma"/>
              </a:rPr>
              <a:t>or </a:t>
            </a:r>
            <a:r>
              <a:rPr lang="en-US" sz="1100" spc="-40" dirty="0" err="1">
                <a:latin typeface="Tahoma"/>
                <a:cs typeface="Tahoma"/>
              </a:rPr>
              <a:t>delet</a:t>
            </a:r>
            <a:r>
              <a:rPr lang="en-US" sz="1100" spc="-40" dirty="0">
                <a:latin typeface="Tahoma"/>
                <a:cs typeface="Tahoma"/>
              </a:rPr>
              <a:t>- </a:t>
            </a:r>
            <a:r>
              <a:rPr lang="en-US" sz="1100" spc="-330" dirty="0">
                <a:latin typeface="Tahoma"/>
                <a:cs typeface="Tahoma"/>
              </a:rPr>
              <a:t> </a:t>
            </a:r>
            <a:r>
              <a:rPr lang="en-US" sz="1100" spc="-35" dirty="0" err="1">
                <a:latin typeface="Tahoma"/>
                <a:cs typeface="Tahoma"/>
              </a:rPr>
              <a:t>ing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 </a:t>
            </a:r>
            <a:r>
              <a:rPr lang="en-US" sz="1100" spc="-25" dirty="0">
                <a:latin typeface="Tahoma"/>
                <a:cs typeface="Tahoma"/>
              </a:rPr>
              <a:t>last </a:t>
            </a:r>
            <a:r>
              <a:rPr lang="en-US" sz="1100" spc="-50" dirty="0">
                <a:latin typeface="Tahoma"/>
                <a:cs typeface="Tahoma"/>
              </a:rPr>
              <a:t>node, </a:t>
            </a:r>
            <a:r>
              <a:rPr lang="en-US" sz="1100" spc="-40" dirty="0">
                <a:latin typeface="Tahoma"/>
                <a:cs typeface="Tahoma"/>
              </a:rPr>
              <a:t>operations </a:t>
            </a:r>
            <a:r>
              <a:rPr lang="en-US" sz="1100" spc="-35" dirty="0">
                <a:latin typeface="Tahoma"/>
                <a:cs typeface="Tahoma"/>
              </a:rPr>
              <a:t>like insertion </a:t>
            </a:r>
            <a:r>
              <a:rPr lang="en-US" sz="1100" spc="-50" dirty="0">
                <a:latin typeface="Tahoma"/>
                <a:cs typeface="Tahoma"/>
              </a:rPr>
              <a:t>and </a:t>
            </a:r>
            <a:r>
              <a:rPr lang="en-US" sz="1100" spc="-40" dirty="0">
                <a:latin typeface="Tahoma"/>
                <a:cs typeface="Tahoma"/>
              </a:rPr>
              <a:t>deletion </a:t>
            </a:r>
            <a:r>
              <a:rPr lang="en-US" sz="1100" spc="-60" dirty="0">
                <a:latin typeface="Tahoma"/>
                <a:cs typeface="Tahoma"/>
              </a:rPr>
              <a:t>become </a:t>
            </a:r>
            <a:r>
              <a:rPr lang="en-US" sz="1100" spc="-70" dirty="0">
                <a:latin typeface="Tahoma"/>
                <a:cs typeface="Tahoma"/>
              </a:rPr>
              <a:t>more </a:t>
            </a:r>
            <a:r>
              <a:rPr lang="en-US" sz="1100" spc="-6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complex.</a:t>
            </a:r>
            <a:endParaRPr lang="en-US"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00"/>
              </a:lnSpc>
            </a:pPr>
            <a:r>
              <a:rPr lang="en-US" sz="1100" b="1" spc="-15" dirty="0">
                <a:latin typeface="Arial"/>
                <a:cs typeface="Arial"/>
              </a:rPr>
              <a:t>Infinite </a:t>
            </a:r>
            <a:r>
              <a:rPr lang="en-US" sz="1100" b="1" spc="-75" dirty="0">
                <a:latin typeface="Arial"/>
                <a:cs typeface="Arial"/>
              </a:rPr>
              <a:t>loops</a:t>
            </a:r>
            <a:r>
              <a:rPr lang="en-US" sz="1100" spc="-75" dirty="0">
                <a:latin typeface="Tahoma"/>
                <a:cs typeface="Tahoma"/>
              </a:rPr>
              <a:t>:</a:t>
            </a:r>
            <a:r>
              <a:rPr lang="en-US" sz="1100" spc="-7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Circular </a:t>
            </a:r>
            <a:r>
              <a:rPr lang="en-US" sz="1100" spc="-40" dirty="0">
                <a:latin typeface="Tahoma"/>
                <a:cs typeface="Tahoma"/>
              </a:rPr>
              <a:t>linked </a:t>
            </a:r>
            <a:r>
              <a:rPr lang="en-US" sz="1100" spc="-25" dirty="0">
                <a:latin typeface="Tahoma"/>
                <a:cs typeface="Tahoma"/>
              </a:rPr>
              <a:t>lists </a:t>
            </a:r>
            <a:r>
              <a:rPr lang="en-US" sz="1100" spc="-70" dirty="0">
                <a:latin typeface="Tahoma"/>
                <a:cs typeface="Tahoma"/>
              </a:rPr>
              <a:t>are </a:t>
            </a:r>
            <a:r>
              <a:rPr lang="en-US" sz="1100" spc="-45" dirty="0">
                <a:latin typeface="Tahoma"/>
                <a:cs typeface="Tahoma"/>
              </a:rPr>
              <a:t>capable </a:t>
            </a:r>
            <a:r>
              <a:rPr lang="en-US" sz="1100" spc="-35" dirty="0">
                <a:latin typeface="Tahoma"/>
                <a:cs typeface="Tahoma"/>
              </a:rPr>
              <a:t>of </a:t>
            </a:r>
            <a:r>
              <a:rPr lang="en-US" sz="1100" spc="-40" dirty="0">
                <a:latin typeface="Tahoma"/>
                <a:cs typeface="Tahoma"/>
              </a:rPr>
              <a:t>producing </a:t>
            </a:r>
            <a:r>
              <a:rPr lang="en-US" sz="1100" spc="-25" dirty="0">
                <a:latin typeface="Tahoma"/>
                <a:cs typeface="Tahoma"/>
              </a:rPr>
              <a:t>infinite 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loops during traversal </a:t>
            </a:r>
            <a:r>
              <a:rPr lang="en-US" sz="1100" spc="-60" dirty="0">
                <a:latin typeface="Tahoma"/>
                <a:cs typeface="Tahoma"/>
              </a:rPr>
              <a:t>or </a:t>
            </a:r>
            <a:r>
              <a:rPr lang="en-US" sz="1100" spc="-50" dirty="0">
                <a:latin typeface="Tahoma"/>
                <a:cs typeface="Tahoma"/>
              </a:rPr>
              <a:t>processing </a:t>
            </a:r>
            <a:r>
              <a:rPr lang="en-US" sz="1100" spc="-5" dirty="0">
                <a:latin typeface="Tahoma"/>
                <a:cs typeface="Tahoma"/>
              </a:rPr>
              <a:t>if </a:t>
            </a:r>
            <a:r>
              <a:rPr lang="en-US" sz="1100" spc="-45" dirty="0">
                <a:latin typeface="Tahoma"/>
                <a:cs typeface="Tahoma"/>
              </a:rPr>
              <a:t>they </a:t>
            </a:r>
            <a:r>
              <a:rPr lang="en-US" sz="1100" spc="-70" dirty="0">
                <a:latin typeface="Tahoma"/>
                <a:cs typeface="Tahoma"/>
              </a:rPr>
              <a:t>are </a:t>
            </a:r>
            <a:r>
              <a:rPr lang="en-US" sz="1100" spc="-30" dirty="0">
                <a:latin typeface="Tahoma"/>
                <a:cs typeface="Tahoma"/>
              </a:rPr>
              <a:t>not </a:t>
            </a:r>
            <a:r>
              <a:rPr lang="en-US" sz="1100" spc="-50" dirty="0">
                <a:latin typeface="Tahoma"/>
                <a:cs typeface="Tahoma"/>
              </a:rPr>
              <a:t>implemented </a:t>
            </a:r>
            <a:r>
              <a:rPr lang="en-US" sz="1100" spc="-55" dirty="0">
                <a:latin typeface="Tahoma"/>
                <a:cs typeface="Tahoma"/>
              </a:rPr>
              <a:t>or 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managed </a:t>
            </a:r>
            <a:r>
              <a:rPr lang="en-US" sz="1100" spc="-50" dirty="0">
                <a:latin typeface="Tahoma"/>
                <a:cs typeface="Tahoma"/>
              </a:rPr>
              <a:t>properly. </a:t>
            </a:r>
            <a:r>
              <a:rPr lang="en-US" sz="1100" spc="-35" dirty="0">
                <a:latin typeface="Tahoma"/>
                <a:cs typeface="Tahoma"/>
              </a:rPr>
              <a:t>For </a:t>
            </a:r>
            <a:r>
              <a:rPr lang="en-US" sz="1100" spc="-40" dirty="0">
                <a:latin typeface="Tahoma"/>
                <a:cs typeface="Tahoma"/>
              </a:rPr>
              <a:t>instance, the traversal </a:t>
            </a:r>
            <a:r>
              <a:rPr lang="en-US" sz="1100" spc="-65" dirty="0">
                <a:latin typeface="Tahoma"/>
                <a:cs typeface="Tahoma"/>
              </a:rPr>
              <a:t>may </a:t>
            </a:r>
            <a:r>
              <a:rPr lang="en-US" sz="1100" spc="-60" dirty="0">
                <a:latin typeface="Tahoma"/>
                <a:cs typeface="Tahoma"/>
              </a:rPr>
              <a:t>become </a:t>
            </a:r>
            <a:r>
              <a:rPr lang="en-US" sz="1100" spc="-30" dirty="0">
                <a:latin typeface="Tahoma"/>
                <a:cs typeface="Tahoma"/>
              </a:rPr>
              <a:t>stuck </a:t>
            </a:r>
            <a:r>
              <a:rPr lang="en-US" sz="1100" spc="-25" dirty="0">
                <a:latin typeface="Tahoma"/>
                <a:cs typeface="Tahoma"/>
              </a:rPr>
              <a:t>in </a:t>
            </a:r>
            <a:r>
              <a:rPr lang="en-US" sz="1100" spc="-55" dirty="0">
                <a:latin typeface="Tahoma"/>
                <a:cs typeface="Tahoma"/>
              </a:rPr>
              <a:t>an </a:t>
            </a:r>
            <a:r>
              <a:rPr lang="en-US" sz="1100" spc="-50" dirty="0">
                <a:latin typeface="Tahoma"/>
                <a:cs typeface="Tahoma"/>
              </a:rPr>
              <a:t> unending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loop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5" dirty="0">
                <a:latin typeface="Tahoma"/>
                <a:cs typeface="Tahoma"/>
              </a:rPr>
              <a:t>if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next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pointers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70" dirty="0">
                <a:latin typeface="Tahoma"/>
                <a:cs typeface="Tahoma"/>
              </a:rPr>
              <a:t>are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not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updated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correctly.</a:t>
            </a:r>
            <a:endParaRPr lang="en-US" sz="1100" dirty="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</a:pPr>
            <a:r>
              <a:rPr lang="en-US" sz="1100" b="1" spc="-25" dirty="0">
                <a:latin typeface="Arial"/>
                <a:cs typeface="Arial"/>
              </a:rPr>
              <a:t>Difficulty </a:t>
            </a:r>
            <a:r>
              <a:rPr lang="en-US" sz="1100" b="1" spc="-45" dirty="0">
                <a:latin typeface="Arial"/>
                <a:cs typeface="Arial"/>
              </a:rPr>
              <a:t>in</a:t>
            </a:r>
            <a:r>
              <a:rPr lang="en-US" sz="1100" b="1" spc="-40" dirty="0">
                <a:latin typeface="Arial"/>
                <a:cs typeface="Arial"/>
              </a:rPr>
              <a:t> </a:t>
            </a:r>
            <a:r>
              <a:rPr lang="en-US" sz="1100" b="1" spc="-65" dirty="0">
                <a:latin typeface="Arial"/>
                <a:cs typeface="Arial"/>
              </a:rPr>
              <a:t>reversing</a:t>
            </a:r>
            <a:r>
              <a:rPr lang="en-US" sz="1100" spc="-65" dirty="0">
                <a:latin typeface="Tahoma"/>
                <a:cs typeface="Tahoma"/>
              </a:rPr>
              <a:t>: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Compared </a:t>
            </a:r>
            <a:r>
              <a:rPr lang="en-US" sz="1100" spc="-15" dirty="0">
                <a:latin typeface="Tahoma"/>
                <a:cs typeface="Tahoma"/>
              </a:rPr>
              <a:t>to </a:t>
            </a:r>
            <a:r>
              <a:rPr lang="en-US" sz="1100" spc="-55" dirty="0">
                <a:latin typeface="Tahoma"/>
                <a:cs typeface="Tahoma"/>
              </a:rPr>
              <a:t>reversing a </a:t>
            </a:r>
            <a:r>
              <a:rPr lang="en-US" sz="1100" spc="-40" dirty="0">
                <a:latin typeface="Tahoma"/>
                <a:cs typeface="Tahoma"/>
              </a:rPr>
              <a:t>linear linked </a:t>
            </a:r>
            <a:r>
              <a:rPr lang="en-US" sz="1100" spc="-15" dirty="0">
                <a:latin typeface="Tahoma"/>
                <a:cs typeface="Tahoma"/>
              </a:rPr>
              <a:t>list, </a:t>
            </a:r>
            <a:r>
              <a:rPr lang="en-US" sz="1100" spc="-1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reversing a </a:t>
            </a:r>
            <a:r>
              <a:rPr lang="en-US" sz="1100" spc="-30" dirty="0">
                <a:latin typeface="Tahoma"/>
                <a:cs typeface="Tahoma"/>
              </a:rPr>
              <a:t>circular </a:t>
            </a:r>
            <a:r>
              <a:rPr lang="en-US" sz="1100" spc="-40" dirty="0">
                <a:latin typeface="Tahoma"/>
                <a:cs typeface="Tahoma"/>
              </a:rPr>
              <a:t>linked </a:t>
            </a:r>
            <a:r>
              <a:rPr lang="en-US" sz="1100" spc="-10" dirty="0">
                <a:latin typeface="Tahoma"/>
                <a:cs typeface="Tahoma"/>
              </a:rPr>
              <a:t>list </a:t>
            </a:r>
            <a:r>
              <a:rPr lang="en-US" sz="1100" spc="-45" dirty="0">
                <a:latin typeface="Tahoma"/>
                <a:cs typeface="Tahoma"/>
              </a:rPr>
              <a:t>can </a:t>
            </a:r>
            <a:r>
              <a:rPr lang="en-US" sz="1100" spc="-55" dirty="0">
                <a:latin typeface="Tahoma"/>
                <a:cs typeface="Tahoma"/>
              </a:rPr>
              <a:t>be </a:t>
            </a:r>
            <a:r>
              <a:rPr lang="en-US" sz="1100" spc="-70" dirty="0">
                <a:latin typeface="Tahoma"/>
                <a:cs typeface="Tahoma"/>
              </a:rPr>
              <a:t>more </a:t>
            </a:r>
            <a:r>
              <a:rPr lang="en-US" sz="1100" spc="-20" dirty="0">
                <a:latin typeface="Tahoma"/>
                <a:cs typeface="Tahoma"/>
              </a:rPr>
              <a:t>difficult.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When </a:t>
            </a:r>
            <a:r>
              <a:rPr lang="en-US" sz="1100" spc="-25" dirty="0">
                <a:latin typeface="Tahoma"/>
                <a:cs typeface="Tahoma"/>
              </a:rPr>
              <a:t>links </a:t>
            </a:r>
            <a:r>
              <a:rPr lang="en-US" sz="1100" spc="-70" dirty="0">
                <a:latin typeface="Tahoma"/>
                <a:cs typeface="Tahoma"/>
              </a:rPr>
              <a:t>are </a:t>
            </a:r>
            <a:r>
              <a:rPr lang="en-US" sz="1100" spc="-65" dirty="0">
                <a:latin typeface="Tahoma"/>
                <a:cs typeface="Tahoma"/>
              </a:rPr>
              <a:t> reversed</a:t>
            </a:r>
            <a:r>
              <a:rPr lang="en-US" sz="1100" spc="-6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in </a:t>
            </a:r>
            <a:r>
              <a:rPr lang="en-US" sz="1100" spc="-55" dirty="0">
                <a:latin typeface="Tahoma"/>
                <a:cs typeface="Tahoma"/>
              </a:rPr>
              <a:t>a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circular </a:t>
            </a:r>
            <a:r>
              <a:rPr lang="en-US" sz="1100" spc="-40" dirty="0">
                <a:latin typeface="Tahoma"/>
                <a:cs typeface="Tahoma"/>
              </a:rPr>
              <a:t>linked </a:t>
            </a:r>
            <a:r>
              <a:rPr lang="en-US" sz="1100" spc="-15" dirty="0">
                <a:latin typeface="Tahoma"/>
                <a:cs typeface="Tahoma"/>
              </a:rPr>
              <a:t>list, </a:t>
            </a:r>
            <a:r>
              <a:rPr lang="en-US" sz="1100" spc="-40" dirty="0">
                <a:latin typeface="Tahoma"/>
                <a:cs typeface="Tahoma"/>
              </a:rPr>
              <a:t>which </a:t>
            </a:r>
            <a:r>
              <a:rPr lang="en-US" sz="1100" spc="-60" dirty="0">
                <a:latin typeface="Tahoma"/>
                <a:cs typeface="Tahoma"/>
              </a:rPr>
              <a:t>has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 </a:t>
            </a:r>
            <a:r>
              <a:rPr lang="en-US" sz="1100" spc="-25" dirty="0">
                <a:latin typeface="Tahoma"/>
                <a:cs typeface="Tahoma"/>
              </a:rPr>
              <a:t>last </a:t>
            </a:r>
            <a:r>
              <a:rPr lang="en-US" sz="1100" spc="-55" dirty="0">
                <a:latin typeface="Tahoma"/>
                <a:cs typeface="Tahoma"/>
              </a:rPr>
              <a:t>node</a:t>
            </a:r>
            <a:r>
              <a:rPr lang="en-US" sz="1100" spc="229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pointing </a:t>
            </a:r>
            <a:r>
              <a:rPr lang="en-US" sz="1100" spc="-15" dirty="0">
                <a:latin typeface="Tahoma"/>
                <a:cs typeface="Tahoma"/>
              </a:rPr>
              <a:t>to </a:t>
            </a:r>
            <a:r>
              <a:rPr lang="en-US" sz="1100" spc="-33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beginning,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special</a:t>
            </a:r>
            <a:r>
              <a:rPr lang="en-US" sz="1100" spc="25" dirty="0">
                <a:latin typeface="Tahoma"/>
                <a:cs typeface="Tahoma"/>
              </a:rPr>
              <a:t> </a:t>
            </a:r>
            <a:r>
              <a:rPr lang="en-US" sz="1100" spc="-60" dirty="0">
                <a:latin typeface="Tahoma"/>
                <a:cs typeface="Tahoma"/>
              </a:rPr>
              <a:t>care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must</a:t>
            </a:r>
            <a:r>
              <a:rPr lang="en-US" sz="1100" spc="2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be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5" dirty="0">
                <a:latin typeface="Tahoma"/>
                <a:cs typeface="Tahoma"/>
              </a:rPr>
              <a:t>taken</a:t>
            </a:r>
            <a:r>
              <a:rPr lang="en-US" sz="1100" spc="25" dirty="0">
                <a:latin typeface="Tahoma"/>
                <a:cs typeface="Tahoma"/>
              </a:rPr>
              <a:t> </a:t>
            </a:r>
            <a:r>
              <a:rPr lang="en-US" sz="1100" spc="-15" dirty="0">
                <a:latin typeface="Tahoma"/>
                <a:cs typeface="Tahoma"/>
              </a:rPr>
              <a:t>to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retain</a:t>
            </a:r>
            <a:r>
              <a:rPr lang="en-US" sz="1100" spc="2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</a:t>
            </a:r>
            <a:r>
              <a:rPr lang="en-US" sz="1100" spc="15" dirty="0">
                <a:latin typeface="Tahoma"/>
                <a:cs typeface="Tahoma"/>
              </a:rPr>
              <a:t> </a:t>
            </a:r>
            <a:r>
              <a:rPr lang="en-US" sz="1100" spc="-35" dirty="0">
                <a:latin typeface="Tahoma"/>
                <a:cs typeface="Tahoma"/>
              </a:rPr>
              <a:t>circularity.</a:t>
            </a:r>
            <a:endParaRPr lang="en-US"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00"/>
              </a:lnSpc>
            </a:pPr>
            <a:r>
              <a:rPr lang="en-US" sz="1100" b="1" spc="-30" dirty="0">
                <a:latin typeface="Arial"/>
                <a:cs typeface="Arial"/>
              </a:rPr>
              <a:t>Additional </a:t>
            </a:r>
            <a:r>
              <a:rPr lang="en-US" sz="1100" b="1" spc="-55" dirty="0">
                <a:latin typeface="Arial"/>
                <a:cs typeface="Arial"/>
              </a:rPr>
              <a:t>memory</a:t>
            </a:r>
            <a:r>
              <a:rPr lang="en-US" sz="1100" b="1" spc="-50" dirty="0">
                <a:latin typeface="Arial"/>
                <a:cs typeface="Arial"/>
              </a:rPr>
              <a:t> </a:t>
            </a:r>
            <a:r>
              <a:rPr lang="en-US" sz="1100" b="1" spc="-60" dirty="0">
                <a:latin typeface="Arial"/>
                <a:cs typeface="Arial"/>
              </a:rPr>
              <a:t>overhead</a:t>
            </a:r>
            <a:r>
              <a:rPr lang="en-US" sz="1100" spc="-60" dirty="0">
                <a:latin typeface="Tahoma"/>
                <a:cs typeface="Tahoma"/>
              </a:rPr>
              <a:t>:</a:t>
            </a:r>
            <a:r>
              <a:rPr lang="en-US" sz="1100" spc="-55" dirty="0">
                <a:latin typeface="Tahoma"/>
                <a:cs typeface="Tahoma"/>
              </a:rPr>
              <a:t> </a:t>
            </a:r>
            <a:r>
              <a:rPr lang="en-US" sz="1100" spc="-80" dirty="0">
                <a:latin typeface="Tahoma"/>
                <a:cs typeface="Tahoma"/>
              </a:rPr>
              <a:t>In </a:t>
            </a:r>
            <a:r>
              <a:rPr lang="en-US" sz="1100" spc="-55" dirty="0">
                <a:latin typeface="Tahoma"/>
                <a:cs typeface="Tahoma"/>
              </a:rPr>
              <a:t>a </a:t>
            </a:r>
            <a:r>
              <a:rPr lang="en-US" sz="1100" spc="-30" dirty="0">
                <a:latin typeface="Tahoma"/>
                <a:cs typeface="Tahoma"/>
              </a:rPr>
              <a:t>circular </a:t>
            </a:r>
            <a:r>
              <a:rPr lang="en-US" sz="1100" spc="-40" dirty="0">
                <a:latin typeface="Tahoma"/>
                <a:cs typeface="Tahoma"/>
              </a:rPr>
              <a:t>linked </a:t>
            </a:r>
            <a:r>
              <a:rPr lang="en-US" sz="1100" spc="-15" dirty="0">
                <a:latin typeface="Tahoma"/>
                <a:cs typeface="Tahoma"/>
              </a:rPr>
              <a:t>list, </a:t>
            </a:r>
            <a:r>
              <a:rPr lang="en-US" sz="1100" spc="-60" dirty="0">
                <a:latin typeface="Tahoma"/>
                <a:cs typeface="Tahoma"/>
              </a:rPr>
              <a:t>each </a:t>
            </a:r>
            <a:r>
              <a:rPr lang="en-US" sz="1100" spc="-55" dirty="0">
                <a:latin typeface="Tahoma"/>
                <a:cs typeface="Tahoma"/>
              </a:rPr>
              <a:t>node </a:t>
            </a:r>
            <a:r>
              <a:rPr lang="en-US" sz="1100" spc="-50" dirty="0">
                <a:latin typeface="Tahoma"/>
                <a:cs typeface="Tahoma"/>
              </a:rPr>
              <a:t> requires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an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additional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pointer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15" dirty="0">
                <a:latin typeface="Tahoma"/>
                <a:cs typeface="Tahoma"/>
              </a:rPr>
              <a:t>to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maintain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the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circular</a:t>
            </a:r>
            <a:r>
              <a:rPr lang="en-US" sz="1100" spc="-9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connection.</a:t>
            </a:r>
            <a:r>
              <a:rPr lang="en-US" sz="1100" spc="110" dirty="0">
                <a:latin typeface="Tahoma"/>
                <a:cs typeface="Tahoma"/>
              </a:rPr>
              <a:t> </a:t>
            </a:r>
            <a:r>
              <a:rPr lang="en-US" sz="1100" spc="-5" dirty="0">
                <a:latin typeface="Tahoma"/>
                <a:cs typeface="Tahoma"/>
              </a:rPr>
              <a:t>This </a:t>
            </a:r>
            <a:r>
              <a:rPr lang="en-US" sz="1100" spc="-33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extra </a:t>
            </a:r>
            <a:r>
              <a:rPr lang="en-US" sz="1100" spc="-30" dirty="0">
                <a:latin typeface="Tahoma"/>
                <a:cs typeface="Tahoma"/>
              </a:rPr>
              <a:t>pointer </a:t>
            </a:r>
            <a:r>
              <a:rPr lang="en-US" sz="1100" spc="-45" dirty="0">
                <a:latin typeface="Tahoma"/>
                <a:cs typeface="Tahoma"/>
              </a:rPr>
              <a:t>can </a:t>
            </a:r>
            <a:r>
              <a:rPr lang="en-US" sz="1100" spc="-35" dirty="0">
                <a:latin typeface="Tahoma"/>
                <a:cs typeface="Tahoma"/>
              </a:rPr>
              <a:t>result </a:t>
            </a:r>
            <a:r>
              <a:rPr lang="en-US" sz="1100" spc="-25" dirty="0">
                <a:latin typeface="Tahoma"/>
                <a:cs typeface="Tahoma"/>
              </a:rPr>
              <a:t>in slightly </a:t>
            </a:r>
            <a:r>
              <a:rPr lang="en-US" sz="1100" spc="-50" dirty="0">
                <a:latin typeface="Tahoma"/>
                <a:cs typeface="Tahoma"/>
              </a:rPr>
              <a:t>higher </a:t>
            </a:r>
            <a:r>
              <a:rPr lang="en-US" sz="1100" spc="-65" dirty="0">
                <a:latin typeface="Tahoma"/>
                <a:cs typeface="Tahoma"/>
              </a:rPr>
              <a:t>memory </a:t>
            </a:r>
            <a:r>
              <a:rPr lang="en-US" sz="1100" spc="-60" dirty="0">
                <a:latin typeface="Tahoma"/>
                <a:cs typeface="Tahoma"/>
              </a:rPr>
              <a:t>overhead </a:t>
            </a:r>
            <a:r>
              <a:rPr lang="en-US" sz="1100" spc="-55" dirty="0">
                <a:latin typeface="Tahoma"/>
                <a:cs typeface="Tahoma"/>
              </a:rPr>
              <a:t>compared </a:t>
            </a:r>
            <a:r>
              <a:rPr lang="en-US" sz="1100" spc="-50" dirty="0">
                <a:latin typeface="Tahoma"/>
                <a:cs typeface="Tahoma"/>
              </a:rPr>
              <a:t> </a:t>
            </a:r>
            <a:r>
              <a:rPr lang="en-US" sz="1100" spc="-15" dirty="0">
                <a:latin typeface="Tahoma"/>
                <a:cs typeface="Tahoma"/>
              </a:rPr>
              <a:t>to</a:t>
            </a:r>
            <a:r>
              <a:rPr lang="en-US" sz="1100" spc="10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a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linear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linked</a:t>
            </a:r>
            <a:r>
              <a:rPr lang="en-US" sz="1100" spc="20" dirty="0">
                <a:latin typeface="Tahoma"/>
                <a:cs typeface="Tahoma"/>
              </a:rPr>
              <a:t> </a:t>
            </a:r>
            <a:r>
              <a:rPr lang="en-US" sz="1100" spc="-15" dirty="0">
                <a:latin typeface="Tahoma"/>
                <a:cs typeface="Tahoma"/>
              </a:rPr>
              <a:t>list.</a:t>
            </a:r>
            <a:endParaRPr lang="en-US" sz="11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32153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20455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708757"/>
            <a:ext cx="71526" cy="71526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28" name="object 28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413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spc="10" dirty="0"/>
              <a:t> </a:t>
            </a:r>
            <a:r>
              <a:rPr spc="-90" dirty="0"/>
              <a:t>implementation</a:t>
            </a:r>
            <a:r>
              <a:rPr spc="20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76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429157"/>
            <a:ext cx="4337050" cy="25730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15" dirty="0">
                <a:latin typeface="Tahoma"/>
                <a:cs typeface="Tahoma"/>
              </a:rPr>
              <a:t>Stack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linear </a:t>
            </a:r>
            <a:r>
              <a:rPr sz="1100" spc="-35" dirty="0">
                <a:latin typeface="Tahoma"/>
                <a:cs typeface="Tahoma"/>
              </a:rPr>
              <a:t>data structure </a:t>
            </a:r>
            <a:r>
              <a:rPr sz="1100" spc="-40" dirty="0">
                <a:latin typeface="Tahoma"/>
                <a:cs typeface="Tahoma"/>
              </a:rPr>
              <a:t>which </a:t>
            </a:r>
            <a:r>
              <a:rPr sz="1100" spc="-45" dirty="0">
                <a:latin typeface="Tahoma"/>
                <a:cs typeface="Tahoma"/>
              </a:rPr>
              <a:t>allows adding </a:t>
            </a:r>
            <a:r>
              <a:rPr sz="1100" spc="-50" dirty="0">
                <a:latin typeface="Tahoma"/>
                <a:cs typeface="Tahoma"/>
              </a:rPr>
              <a:t>and removing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particular </a:t>
            </a:r>
            <a:r>
              <a:rPr sz="1100" spc="-55" dirty="0">
                <a:latin typeface="Tahoma"/>
                <a:cs typeface="Tahoma"/>
              </a:rPr>
              <a:t>order. </a:t>
            </a:r>
            <a:r>
              <a:rPr sz="1100" spc="-45" dirty="0">
                <a:latin typeface="Tahoma"/>
                <a:cs typeface="Tahoma"/>
              </a:rPr>
              <a:t>New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added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top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0" dirty="0">
                <a:latin typeface="Tahoma"/>
                <a:cs typeface="Tahoma"/>
              </a:rPr>
              <a:t>Stack.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If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remove </a:t>
            </a:r>
            <a:r>
              <a:rPr sz="1100" spc="-55" dirty="0">
                <a:latin typeface="Tahoma"/>
                <a:cs typeface="Tahoma"/>
              </a:rPr>
              <a:t>an element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20" dirty="0">
                <a:latin typeface="Tahoma"/>
                <a:cs typeface="Tahoma"/>
              </a:rPr>
              <a:t>Stack,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5" dirty="0">
                <a:latin typeface="Tahoma"/>
                <a:cs typeface="Tahoma"/>
              </a:rPr>
              <a:t>only </a:t>
            </a:r>
            <a:r>
              <a:rPr sz="1100" spc="-65" dirty="0">
                <a:latin typeface="Tahoma"/>
                <a:cs typeface="Tahoma"/>
              </a:rPr>
              <a:t>remove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top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Stack.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Since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allows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insertion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deletion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-70" dirty="0">
                <a:latin typeface="Tahoma"/>
                <a:cs typeface="Tahoma"/>
              </a:rPr>
              <a:t> one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inserted </a:t>
            </a:r>
            <a:r>
              <a:rPr sz="1100" spc="-25" dirty="0">
                <a:latin typeface="Tahoma"/>
                <a:cs typeface="Tahoma"/>
              </a:rPr>
              <a:t>last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deleted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principle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involved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stack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Last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First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(LIFO).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performed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follows.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570"/>
              </a:spcBef>
            </a:pPr>
            <a:r>
              <a:rPr sz="1100" b="1" spc="-65" dirty="0">
                <a:latin typeface="Arial"/>
                <a:cs typeface="Arial"/>
              </a:rPr>
              <a:t>Push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 adding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Stack.</a:t>
            </a:r>
            <a:r>
              <a:rPr sz="1100" spc="6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If</a:t>
            </a:r>
            <a:r>
              <a:rPr sz="1100" spc="204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try to </a:t>
            </a:r>
            <a:r>
              <a:rPr sz="1100" spc="-35" dirty="0">
                <a:latin typeface="Tahoma"/>
                <a:cs typeface="Tahoma"/>
              </a:rPr>
              <a:t>insert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 element </a:t>
            </a:r>
            <a:r>
              <a:rPr sz="1100" spc="-70" dirty="0">
                <a:latin typeface="Tahoma"/>
                <a:cs typeface="Tahoma"/>
              </a:rPr>
              <a:t>when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Stack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0" dirty="0">
                <a:latin typeface="Tahoma"/>
                <a:cs typeface="Tahoma"/>
              </a:rPr>
              <a:t>full, </a:t>
            </a:r>
            <a:r>
              <a:rPr sz="1100" spc="-45" dirty="0">
                <a:latin typeface="Tahoma"/>
                <a:cs typeface="Tahoma"/>
              </a:rPr>
              <a:t>then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said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15" dirty="0">
                <a:latin typeface="Tahoma"/>
                <a:cs typeface="Tahoma"/>
              </a:rPr>
              <a:t>Stack </a:t>
            </a:r>
            <a:r>
              <a:rPr sz="1100" spc="-40" dirty="0">
                <a:latin typeface="Tahoma"/>
                <a:cs typeface="Tahoma"/>
              </a:rPr>
              <a:t>Overflow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</a:pPr>
            <a:r>
              <a:rPr sz="1100" b="1" spc="-45" dirty="0">
                <a:latin typeface="Arial"/>
                <a:cs typeface="Arial"/>
              </a:rPr>
              <a:t>Pop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45" dirty="0">
                <a:latin typeface="Tahoma"/>
                <a:cs typeface="Tahoma"/>
              </a:rPr>
              <a:t>It specifies </a:t>
            </a:r>
            <a:r>
              <a:rPr sz="1100" spc="-50" dirty="0">
                <a:latin typeface="Tahoma"/>
                <a:cs typeface="Tahoma"/>
              </a:rPr>
              <a:t>removing </a:t>
            </a:r>
            <a:r>
              <a:rPr sz="1100" spc="-55" dirty="0">
                <a:latin typeface="Tahoma"/>
                <a:cs typeface="Tahoma"/>
              </a:rPr>
              <a:t>an element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20" dirty="0">
                <a:latin typeface="Tahoma"/>
                <a:cs typeface="Tahoma"/>
              </a:rPr>
              <a:t>Stack. </a:t>
            </a:r>
            <a:r>
              <a:rPr sz="1100" spc="-40" dirty="0">
                <a:latin typeface="Tahoma"/>
                <a:cs typeface="Tahoma"/>
              </a:rPr>
              <a:t>Elements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0" dirty="0">
                <a:latin typeface="Tahoma"/>
                <a:cs typeface="Tahoma"/>
              </a:rPr>
              <a:t>always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removed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25" dirty="0">
                <a:latin typeface="Tahoma"/>
                <a:cs typeface="Tahoma"/>
              </a:rPr>
              <a:t>top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0" dirty="0">
                <a:latin typeface="Tahoma"/>
                <a:cs typeface="Tahoma"/>
              </a:rPr>
              <a:t>Stack. </a:t>
            </a:r>
            <a:r>
              <a:rPr sz="1100" spc="-65" dirty="0">
                <a:latin typeface="Tahoma"/>
                <a:cs typeface="Tahoma"/>
              </a:rPr>
              <a:t>If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try to </a:t>
            </a:r>
            <a:r>
              <a:rPr sz="1100" spc="-50" dirty="0">
                <a:latin typeface="Tahoma"/>
                <a:cs typeface="Tahoma"/>
              </a:rPr>
              <a:t>perform </a:t>
            </a:r>
            <a:r>
              <a:rPr sz="1100" spc="-40" dirty="0">
                <a:latin typeface="Tahoma"/>
                <a:cs typeface="Tahoma"/>
              </a:rPr>
              <a:t>pop </a:t>
            </a:r>
            <a:r>
              <a:rPr sz="1100" spc="-35" dirty="0">
                <a:latin typeface="Tahoma"/>
                <a:cs typeface="Tahoma"/>
              </a:rPr>
              <a:t>operation </a:t>
            </a:r>
            <a:r>
              <a:rPr sz="1100" spc="-55" dirty="0">
                <a:latin typeface="Tahoma"/>
                <a:cs typeface="Tahoma"/>
              </a:rPr>
              <a:t>on an empty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Stack,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then</a:t>
            </a:r>
            <a:r>
              <a:rPr sz="1100" spc="15" dirty="0">
                <a:latin typeface="Tahoma"/>
                <a:cs typeface="Tahoma"/>
              </a:rPr>
              <a:t> 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said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Stack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Underflow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condition.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b="1" spc="-40" dirty="0">
                <a:latin typeface="Arial"/>
                <a:cs typeface="Arial"/>
              </a:rPr>
              <a:t>Peek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show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Stack(without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removing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41312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spc="10" dirty="0"/>
              <a:t> </a:t>
            </a:r>
            <a:r>
              <a:rPr spc="-90" dirty="0"/>
              <a:t>implementation</a:t>
            </a:r>
            <a:r>
              <a:rPr spc="20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5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98409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56421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714447"/>
            <a:ext cx="71526" cy="715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35966" y="574889"/>
            <a:ext cx="4337685" cy="24263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0" dirty="0">
                <a:latin typeface="Arial"/>
                <a:cs typeface="Arial"/>
              </a:rPr>
              <a:t>Implementing Stack </a:t>
            </a:r>
            <a:r>
              <a:rPr sz="1100" b="1" spc="-40" dirty="0">
                <a:latin typeface="Arial"/>
                <a:cs typeface="Arial"/>
              </a:rPr>
              <a:t>functionalities </a:t>
            </a:r>
            <a:r>
              <a:rPr sz="1100" b="1" spc="-75" dirty="0">
                <a:latin typeface="Arial"/>
                <a:cs typeface="Arial"/>
              </a:rPr>
              <a:t>using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Linked </a:t>
            </a:r>
            <a:r>
              <a:rPr sz="1100" b="1" spc="-40" dirty="0">
                <a:latin typeface="Arial"/>
                <a:cs typeface="Arial"/>
              </a:rPr>
              <a:t>List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Stack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implemented using </a:t>
            </a:r>
            <a:r>
              <a:rPr sz="1100" spc="-25" dirty="0">
                <a:latin typeface="Tahoma"/>
                <a:cs typeface="Tahoma"/>
              </a:rPr>
              <a:t>both, </a:t>
            </a:r>
            <a:r>
              <a:rPr sz="1100" spc="-60" dirty="0">
                <a:latin typeface="Tahoma"/>
                <a:cs typeface="Tahoma"/>
              </a:rPr>
              <a:t>arrays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5" dirty="0">
                <a:latin typeface="Tahoma"/>
                <a:cs typeface="Tahoma"/>
              </a:rPr>
              <a:t>list.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15" dirty="0">
                <a:latin typeface="Tahoma"/>
                <a:cs typeface="Tahoma"/>
              </a:rPr>
              <a:t>limitation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65" dirty="0">
                <a:latin typeface="Tahoma"/>
                <a:cs typeface="Tahoma"/>
              </a:rPr>
              <a:t>case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75" dirty="0">
                <a:latin typeface="Tahoma"/>
                <a:cs typeface="Tahoma"/>
              </a:rPr>
              <a:t>need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define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size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beginning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implementa- 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tion.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70" dirty="0">
                <a:latin typeface="Tahoma"/>
                <a:cs typeface="Tahoma"/>
              </a:rPr>
              <a:t>makes </a:t>
            </a:r>
            <a:r>
              <a:rPr sz="1100" spc="-45" dirty="0">
                <a:latin typeface="Tahoma"/>
                <a:cs typeface="Tahoma"/>
              </a:rPr>
              <a:t>our </a:t>
            </a:r>
            <a:r>
              <a:rPr sz="1100" spc="-15" dirty="0">
                <a:latin typeface="Tahoma"/>
                <a:cs typeface="Tahoma"/>
              </a:rPr>
              <a:t>Stack </a:t>
            </a:r>
            <a:r>
              <a:rPr sz="1100" spc="-20" dirty="0">
                <a:latin typeface="Tahoma"/>
                <a:cs typeface="Tahoma"/>
              </a:rPr>
              <a:t>static. </a:t>
            </a:r>
            <a:r>
              <a:rPr sz="1100" spc="-45" dirty="0">
                <a:latin typeface="Tahoma"/>
                <a:cs typeface="Tahoma"/>
              </a:rPr>
              <a:t>It can also </a:t>
            </a:r>
            <a:r>
              <a:rPr sz="1100" spc="-35" dirty="0">
                <a:latin typeface="Tahoma"/>
                <a:cs typeface="Tahoma"/>
              </a:rPr>
              <a:t>result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5" dirty="0">
                <a:latin typeface="Tahoma"/>
                <a:cs typeface="Tahoma"/>
              </a:rPr>
              <a:t>”Stack </a:t>
            </a:r>
            <a:r>
              <a:rPr sz="1100" spc="-35" dirty="0">
                <a:latin typeface="Tahoma"/>
                <a:cs typeface="Tahoma"/>
              </a:rPr>
              <a:t>overflow” </a:t>
            </a:r>
            <a:r>
              <a:rPr sz="1100" spc="-5" dirty="0">
                <a:latin typeface="Tahoma"/>
                <a:cs typeface="Tahoma"/>
              </a:rPr>
              <a:t>if 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try to </a:t>
            </a:r>
            <a:r>
              <a:rPr sz="1100" spc="-50" dirty="0">
                <a:latin typeface="Tahoma"/>
                <a:cs typeface="Tahoma"/>
              </a:rPr>
              <a:t>add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35" dirty="0">
                <a:latin typeface="Tahoma"/>
                <a:cs typeface="Tahoma"/>
              </a:rPr>
              <a:t>after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array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20" dirty="0">
                <a:latin typeface="Tahoma"/>
                <a:cs typeface="Tahoma"/>
              </a:rPr>
              <a:t>full. </a:t>
            </a:r>
            <a:r>
              <a:rPr sz="1100" spc="-30" dirty="0">
                <a:latin typeface="Tahoma"/>
                <a:cs typeface="Tahoma"/>
              </a:rPr>
              <a:t>So,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overcome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50" dirty="0">
                <a:latin typeface="Tahoma"/>
                <a:cs typeface="Tahoma"/>
              </a:rPr>
              <a:t>problem,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use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implement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Stack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grow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time.</a:t>
            </a:r>
            <a:endParaRPr sz="1100" dirty="0">
              <a:latin typeface="Tahoma"/>
              <a:cs typeface="Tahoma"/>
            </a:endParaRPr>
          </a:p>
          <a:p>
            <a:pPr marL="309880" marR="236220">
              <a:lnSpc>
                <a:spcPct val="102600"/>
              </a:lnSpc>
              <a:spcBef>
                <a:spcPts val="894"/>
              </a:spcBef>
            </a:pP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push </a:t>
            </a:r>
            <a:r>
              <a:rPr sz="1100" spc="-35" dirty="0">
                <a:latin typeface="Tahoma"/>
                <a:cs typeface="Tahoma"/>
              </a:rPr>
              <a:t>operation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stack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15" dirty="0">
                <a:latin typeface="Tahoma"/>
                <a:cs typeface="Tahoma"/>
              </a:rPr>
              <a:t>list,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apply </a:t>
            </a:r>
            <a:r>
              <a:rPr sz="1100" spc="-50" dirty="0">
                <a:latin typeface="Tahoma"/>
                <a:cs typeface="Tahoma"/>
              </a:rPr>
              <a:t>add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 marL="309880" marR="5715">
              <a:lnSpc>
                <a:spcPct val="102600"/>
              </a:lnSpc>
              <a:spcBef>
                <a:spcPts val="90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stack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 dirty="0">
              <a:latin typeface="Tahoma"/>
              <a:cs typeface="Tahoma"/>
            </a:endParaRPr>
          </a:p>
          <a:p>
            <a:pPr marL="309880" marR="92710">
              <a:lnSpc>
                <a:spcPct val="102699"/>
              </a:lnSpc>
              <a:spcBef>
                <a:spcPts val="894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available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(peek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operation),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value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available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head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value.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77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479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Queue</a:t>
            </a:r>
            <a:r>
              <a:rPr spc="5" dirty="0"/>
              <a:t> </a:t>
            </a:r>
            <a:r>
              <a:rPr spc="-90" dirty="0"/>
              <a:t>implementation</a:t>
            </a:r>
            <a:r>
              <a:rPr spc="1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5966" y="638719"/>
            <a:ext cx="4337050" cy="20567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Queue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linear </a:t>
            </a:r>
            <a:r>
              <a:rPr sz="1100" spc="-35" dirty="0">
                <a:latin typeface="Tahoma"/>
                <a:cs typeface="Tahoma"/>
              </a:rPr>
              <a:t>data structure </a:t>
            </a:r>
            <a:r>
              <a:rPr sz="1100" spc="-70" dirty="0">
                <a:latin typeface="Tahoma"/>
                <a:cs typeface="Tahoma"/>
              </a:rPr>
              <a:t>where </a:t>
            </a:r>
            <a:r>
              <a:rPr sz="1100" spc="-40" dirty="0">
                <a:latin typeface="Tahoma"/>
                <a:cs typeface="Tahoma"/>
              </a:rPr>
              <a:t>insertions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5" dirty="0">
                <a:latin typeface="Tahoma"/>
                <a:cs typeface="Tahoma"/>
              </a:rPr>
              <a:t>deletions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performed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55" dirty="0">
                <a:latin typeface="Tahoma"/>
                <a:cs typeface="Tahoma"/>
              </a:rPr>
              <a:t>two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60" dirty="0">
                <a:latin typeface="Tahoma"/>
                <a:cs typeface="Tahoma"/>
              </a:rPr>
              <a:t>ends.</a:t>
            </a:r>
            <a:r>
              <a:rPr sz="1100" spc="2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A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60" dirty="0">
                <a:latin typeface="Tahoma"/>
                <a:cs typeface="Tahoma"/>
              </a:rPr>
              <a:t>added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60" dirty="0">
                <a:latin typeface="Tahoma"/>
                <a:cs typeface="Tahoma"/>
              </a:rPr>
              <a:t>rear 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Queue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deletion </a:t>
            </a:r>
            <a:r>
              <a:rPr sz="1100" spc="-35" dirty="0">
                <a:latin typeface="Tahoma"/>
                <a:cs typeface="Tahoma"/>
              </a:rPr>
              <a:t>of existing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40" dirty="0">
                <a:latin typeface="Tahoma"/>
                <a:cs typeface="Tahoma"/>
              </a:rPr>
              <a:t>occurs from the </a:t>
            </a:r>
            <a:r>
              <a:rPr sz="1100" spc="-25" dirty="0">
                <a:latin typeface="Tahoma"/>
                <a:cs typeface="Tahoma"/>
              </a:rPr>
              <a:t>front. </a:t>
            </a:r>
            <a:r>
              <a:rPr sz="1100" spc="-35" dirty="0">
                <a:latin typeface="Tahoma"/>
                <a:cs typeface="Tahoma"/>
              </a:rPr>
              <a:t>Since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60" dirty="0">
                <a:latin typeface="Tahoma"/>
                <a:cs typeface="Tahoma"/>
              </a:rPr>
              <a:t>access </a:t>
            </a:r>
            <a:r>
              <a:rPr sz="1100" spc="-55" dirty="0">
                <a:latin typeface="Tahoma"/>
                <a:cs typeface="Tahoma"/>
              </a:rPr>
              <a:t>elements </a:t>
            </a:r>
            <a:r>
              <a:rPr sz="1100" spc="-40" dirty="0">
                <a:latin typeface="Tahoma"/>
                <a:cs typeface="Tahoma"/>
              </a:rPr>
              <a:t>from </a:t>
            </a:r>
            <a:r>
              <a:rPr sz="1100" spc="-25" dirty="0">
                <a:latin typeface="Tahoma"/>
                <a:cs typeface="Tahoma"/>
              </a:rPr>
              <a:t>both </a:t>
            </a:r>
            <a:r>
              <a:rPr sz="1100" spc="-70" dirty="0">
                <a:latin typeface="Tahoma"/>
                <a:cs typeface="Tahoma"/>
              </a:rPr>
              <a:t>ends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45" dirty="0">
                <a:latin typeface="Tahoma"/>
                <a:cs typeface="Tahoma"/>
              </a:rPr>
              <a:t>inserted </a:t>
            </a:r>
            <a:r>
              <a:rPr sz="1100" spc="-20" dirty="0">
                <a:latin typeface="Tahoma"/>
                <a:cs typeface="Tahoma"/>
              </a:rPr>
              <a:t>first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deleted </a:t>
            </a:r>
            <a:r>
              <a:rPr sz="1100" spc="-20" dirty="0">
                <a:latin typeface="Tahoma"/>
                <a:cs typeface="Tahoma"/>
              </a:rPr>
              <a:t>first, </a:t>
            </a:r>
            <a:r>
              <a:rPr sz="1100" spc="-65" dirty="0">
                <a:latin typeface="Tahoma"/>
                <a:cs typeface="Tahoma"/>
              </a:rPr>
              <a:t>hence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principle </a:t>
            </a:r>
            <a:r>
              <a:rPr sz="1100" spc="-40" dirty="0">
                <a:latin typeface="Tahoma"/>
                <a:cs typeface="Tahoma"/>
              </a:rPr>
              <a:t>involved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Queue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First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First(FIFO).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operations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performed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queue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follows.</a:t>
            </a:r>
            <a:endParaRPr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00"/>
              </a:lnSpc>
              <a:spcBef>
                <a:spcPts val="570"/>
              </a:spcBef>
            </a:pPr>
            <a:r>
              <a:rPr sz="1100" b="1" spc="-55" dirty="0">
                <a:latin typeface="Arial"/>
                <a:cs typeface="Arial"/>
              </a:rPr>
              <a:t>Enqueue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insertion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new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-9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Queue.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Enqueue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Queue.</a:t>
            </a:r>
            <a:endParaRPr sz="1100" dirty="0">
              <a:latin typeface="Tahoma"/>
              <a:cs typeface="Tahoma"/>
            </a:endParaRPr>
          </a:p>
          <a:p>
            <a:pPr marL="12700" marR="5715" algn="just">
              <a:lnSpc>
                <a:spcPct val="102699"/>
              </a:lnSpc>
            </a:pPr>
            <a:r>
              <a:rPr sz="1100" b="1" spc="-40" dirty="0">
                <a:latin typeface="Arial"/>
                <a:cs typeface="Arial"/>
              </a:rPr>
              <a:t>Dequeue </a:t>
            </a:r>
            <a:r>
              <a:rPr sz="1100" spc="-40" dirty="0">
                <a:latin typeface="Tahoma"/>
                <a:cs typeface="Tahoma"/>
              </a:rPr>
              <a:t>- </a:t>
            </a:r>
            <a:r>
              <a:rPr sz="1100" spc="-45" dirty="0">
                <a:latin typeface="Tahoma"/>
                <a:cs typeface="Tahoma"/>
              </a:rPr>
              <a:t>It specifies </a:t>
            </a:r>
            <a:r>
              <a:rPr sz="1100" spc="-40" dirty="0">
                <a:latin typeface="Tahoma"/>
                <a:cs typeface="Tahoma"/>
              </a:rPr>
              <a:t>the deletion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an </a:t>
            </a:r>
            <a:r>
              <a:rPr sz="1100" spc="-35" dirty="0">
                <a:latin typeface="Tahoma"/>
                <a:cs typeface="Tahoma"/>
              </a:rPr>
              <a:t>existing </a:t>
            </a:r>
            <a:r>
              <a:rPr sz="1100" spc="-55" dirty="0">
                <a:latin typeface="Tahoma"/>
                <a:cs typeface="Tahoma"/>
              </a:rPr>
              <a:t>element </a:t>
            </a:r>
            <a:r>
              <a:rPr sz="1100" spc="-40" dirty="0">
                <a:latin typeface="Tahoma"/>
                <a:cs typeface="Tahoma"/>
              </a:rPr>
              <a:t>from the </a:t>
            </a:r>
            <a:r>
              <a:rPr sz="1100" spc="-50" dirty="0">
                <a:latin typeface="Tahoma"/>
                <a:cs typeface="Tahoma"/>
              </a:rPr>
              <a:t>Queue. 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Dequeue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always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front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Queue.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8" name="object 8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3479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Queue</a:t>
            </a:r>
            <a:r>
              <a:rPr spc="5" dirty="0"/>
              <a:t> </a:t>
            </a:r>
            <a:r>
              <a:rPr spc="-90" dirty="0"/>
              <a:t>implementation</a:t>
            </a:r>
            <a:r>
              <a:rPr spc="1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10" dirty="0"/>
              <a:t> </a:t>
            </a:r>
            <a:r>
              <a:rPr spc="-30" dirty="0"/>
              <a:t>List</a:t>
            </a: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75129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233142"/>
            <a:ext cx="71526" cy="7152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35966" y="895767"/>
            <a:ext cx="4336415" cy="1624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b="1" spc="-30" dirty="0">
                <a:latin typeface="Arial"/>
                <a:cs typeface="Arial"/>
              </a:rPr>
              <a:t>Implementing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Queue</a:t>
            </a:r>
            <a:r>
              <a:rPr sz="1100" b="1" spc="-40" dirty="0">
                <a:latin typeface="Arial"/>
                <a:cs typeface="Arial"/>
              </a:rPr>
              <a:t> functionalities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75" dirty="0">
                <a:latin typeface="Arial"/>
                <a:cs typeface="Arial"/>
              </a:rPr>
              <a:t>using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55" dirty="0">
                <a:latin typeface="Arial"/>
                <a:cs typeface="Arial"/>
              </a:rPr>
              <a:t>Linked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List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Stack,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Queue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also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implemented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using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both,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arrays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 </a:t>
            </a:r>
            <a:r>
              <a:rPr sz="1100" spc="-33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 </a:t>
            </a:r>
            <a:r>
              <a:rPr sz="1100" spc="15" dirty="0">
                <a:latin typeface="Tahoma"/>
                <a:cs typeface="Tahoma"/>
              </a:rPr>
              <a:t>But it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70" dirty="0">
                <a:latin typeface="Tahoma"/>
                <a:cs typeface="Tahoma"/>
              </a:rPr>
              <a:t>same </a:t>
            </a:r>
            <a:r>
              <a:rPr sz="1100" spc="-50" dirty="0">
                <a:latin typeface="Tahoma"/>
                <a:cs typeface="Tahoma"/>
              </a:rPr>
              <a:t>drawback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25" dirty="0">
                <a:latin typeface="Tahoma"/>
                <a:cs typeface="Tahoma"/>
              </a:rPr>
              <a:t>limited </a:t>
            </a:r>
            <a:r>
              <a:rPr sz="1100" spc="-45" dirty="0">
                <a:latin typeface="Tahoma"/>
                <a:cs typeface="Tahoma"/>
              </a:rPr>
              <a:t>size.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Hence,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55" dirty="0">
                <a:latin typeface="Tahoma"/>
                <a:cs typeface="Tahoma"/>
              </a:rPr>
              <a:t>be </a:t>
            </a:r>
            <a:r>
              <a:rPr sz="1100" spc="-50" dirty="0">
                <a:latin typeface="Tahoma"/>
                <a:cs typeface="Tahoma"/>
              </a:rPr>
              <a:t> using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Queue.</a:t>
            </a:r>
            <a:endParaRPr sz="1100">
              <a:latin typeface="Tahoma"/>
              <a:cs typeface="Tahoma"/>
            </a:endParaRPr>
          </a:p>
          <a:p>
            <a:pPr marL="309880" marR="64769">
              <a:lnSpc>
                <a:spcPct val="102600"/>
              </a:lnSpc>
              <a:spcBef>
                <a:spcPts val="894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Enqueue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  <a:p>
            <a:pPr marL="309880" marR="313690">
              <a:lnSpc>
                <a:spcPct val="102600"/>
              </a:lnSpc>
              <a:spcBef>
                <a:spcPts val="900"/>
              </a:spcBef>
            </a:pPr>
            <a:r>
              <a:rPr sz="1100" spc="-2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Dequeue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need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apply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delete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beginning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79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10" name="object 10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5300" y="60904"/>
            <a:ext cx="9645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solidFill>
                  <a:srgbClr val="FFFFFF"/>
                </a:solidFill>
                <a:latin typeface="Tahoma"/>
                <a:cs typeface="Tahoma"/>
              </a:rPr>
              <a:t>Linked</a:t>
            </a:r>
            <a:r>
              <a:rPr sz="17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00" spc="-30" dirty="0">
                <a:solidFill>
                  <a:srgbClr val="FFFFFF"/>
                </a:solidFill>
                <a:latin typeface="Tahoma"/>
                <a:cs typeface="Tahoma"/>
              </a:rPr>
              <a:t>List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88" y="1162951"/>
            <a:ext cx="3719512" cy="106346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3095719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 dirty="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 dirty="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endParaRPr sz="34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13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20" dirty="0"/>
              <a:t>Queue</a:t>
            </a:r>
            <a:r>
              <a:rPr spc="5" dirty="0"/>
              <a:t> </a:t>
            </a:r>
            <a:r>
              <a:rPr spc="-100" dirty="0"/>
              <a:t>Implementation</a:t>
            </a:r>
            <a:r>
              <a:rPr spc="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86900" y="484247"/>
            <a:ext cx="3836035" cy="2655570"/>
            <a:chOff x="386900" y="484247"/>
            <a:chExt cx="3836035" cy="2655570"/>
          </a:xfrm>
        </p:grpSpPr>
        <p:sp>
          <p:nvSpPr>
            <p:cNvPr id="26" name="object 26"/>
            <p:cNvSpPr/>
            <p:nvPr/>
          </p:nvSpPr>
          <p:spPr>
            <a:xfrm>
              <a:off x="386900" y="484247"/>
              <a:ext cx="3836035" cy="2655570"/>
            </a:xfrm>
            <a:custGeom>
              <a:avLst/>
              <a:gdLst/>
              <a:ahLst/>
              <a:cxnLst/>
              <a:rect l="l" t="t" r="r" b="b"/>
              <a:pathLst>
                <a:path w="3836035" h="2655570">
                  <a:moveTo>
                    <a:pt x="3835626" y="2655242"/>
                  </a:moveTo>
                  <a:lnTo>
                    <a:pt x="0" y="2655242"/>
                  </a:lnTo>
                  <a:lnTo>
                    <a:pt x="0" y="0"/>
                  </a:lnTo>
                  <a:lnTo>
                    <a:pt x="3835626" y="0"/>
                  </a:lnTo>
                  <a:lnTo>
                    <a:pt x="3835626" y="26552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6900" y="484247"/>
              <a:ext cx="4445" cy="2655570"/>
            </a:xfrm>
            <a:custGeom>
              <a:avLst/>
              <a:gdLst/>
              <a:ahLst/>
              <a:cxnLst/>
              <a:rect l="l" t="t" r="r" b="b"/>
              <a:pathLst>
                <a:path w="4445" h="2655570">
                  <a:moveTo>
                    <a:pt x="0" y="0"/>
                  </a:moveTo>
                  <a:lnTo>
                    <a:pt x="4444" y="0"/>
                  </a:lnTo>
                  <a:lnTo>
                    <a:pt x="4444" y="2655242"/>
                  </a:lnTo>
                  <a:lnTo>
                    <a:pt x="0" y="2655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7397" y="932092"/>
              <a:ext cx="381635" cy="650240"/>
            </a:xfrm>
            <a:custGeom>
              <a:avLst/>
              <a:gdLst/>
              <a:ahLst/>
              <a:cxnLst/>
              <a:rect l="l" t="t" r="r" b="b"/>
              <a:pathLst>
                <a:path w="381634" h="650240">
                  <a:moveTo>
                    <a:pt x="0" y="0"/>
                  </a:moveTo>
                  <a:lnTo>
                    <a:pt x="95311" y="0"/>
                  </a:lnTo>
                </a:path>
                <a:path w="381634" h="650240">
                  <a:moveTo>
                    <a:pt x="285934" y="0"/>
                  </a:moveTo>
                  <a:lnTo>
                    <a:pt x="381245" y="0"/>
                  </a:lnTo>
                </a:path>
                <a:path w="381634" h="650240">
                  <a:moveTo>
                    <a:pt x="0" y="650081"/>
                  </a:moveTo>
                  <a:lnTo>
                    <a:pt x="95311" y="650081"/>
                  </a:lnTo>
                </a:path>
                <a:path w="381634" h="650240">
                  <a:moveTo>
                    <a:pt x="285934" y="650081"/>
                  </a:moveTo>
                  <a:lnTo>
                    <a:pt x="381245" y="650081"/>
                  </a:lnTo>
                </a:path>
              </a:pathLst>
            </a:custGeom>
            <a:ln w="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3316" y="493372"/>
            <a:ext cx="2122805" cy="2621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Class to create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nodes of linked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list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constructor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initializes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node automatically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650" b="1" spc="-3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Node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93700" marR="338455" indent="-191135">
              <a:lnSpc>
                <a:spcPct val="109400"/>
              </a:lnSpc>
              <a:tabLst>
                <a:tab pos="488950" algn="l"/>
              </a:tabLst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		</a:t>
            </a:r>
            <a:r>
              <a:rPr sz="650" spc="15" dirty="0">
                <a:latin typeface="Consolas"/>
                <a:cs typeface="Consolas"/>
              </a:rPr>
              <a:t>init</a:t>
            </a:r>
            <a:r>
              <a:rPr sz="650" spc="370" dirty="0"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Class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create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Stack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6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393700" marR="815340" indent="-191135">
              <a:lnSpc>
                <a:spcPct val="109400"/>
              </a:lnSpc>
              <a:tabLst>
                <a:tab pos="488950" algn="l"/>
              </a:tabLst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		</a:t>
            </a:r>
            <a:r>
              <a:rPr sz="650" spc="15" dirty="0">
                <a:latin typeface="Consolas"/>
                <a:cs typeface="Consolas"/>
              </a:rPr>
              <a:t>init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 dirty="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 dirty="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700" dirty="0">
              <a:latin typeface="Consolas"/>
              <a:cs typeface="Consolas"/>
            </a:endParaRPr>
          </a:p>
          <a:p>
            <a:pPr marL="203200" marR="338455">
              <a:lnSpc>
                <a:spcPct val="109400"/>
              </a:lnSpc>
              <a:spcBef>
                <a:spcPts val="5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Method to add data to the stack </a:t>
            </a:r>
            <a:r>
              <a:rPr sz="650" i="1" spc="-35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adds to the start of the stack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push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 dirty="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Node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584200" marR="48133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 dirty="0">
              <a:latin typeface="Consolas"/>
              <a:cs typeface="Consolas"/>
            </a:endParaRPr>
          </a:p>
          <a:p>
            <a:pPr marL="584200" marR="99695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 dirty="0">
              <a:latin typeface="Consolas"/>
              <a:cs typeface="Consola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80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2598420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r>
              <a:rPr sz="3450" i="1" spc="-20" dirty="0">
                <a:solidFill>
                  <a:srgbClr val="FF8C8C"/>
                </a:solidFill>
                <a:latin typeface="Times New Roman"/>
                <a:cs typeface="Times New Roman"/>
              </a:rPr>
              <a:t>Dr</a:t>
            </a:r>
            <a:endParaRPr sz="3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5" name="object 5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13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20" dirty="0"/>
              <a:t>Queue</a:t>
            </a:r>
            <a:r>
              <a:rPr spc="5" dirty="0"/>
              <a:t> </a:t>
            </a:r>
            <a:r>
              <a:rPr spc="-100" dirty="0"/>
              <a:t>Implementation</a:t>
            </a:r>
            <a:r>
              <a:rPr spc="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85497" y="394688"/>
            <a:ext cx="3837304" cy="2993390"/>
            <a:chOff x="385497" y="394688"/>
            <a:chExt cx="3837304" cy="2993390"/>
          </a:xfrm>
        </p:grpSpPr>
        <p:sp>
          <p:nvSpPr>
            <p:cNvPr id="11" name="object 11"/>
            <p:cNvSpPr/>
            <p:nvPr/>
          </p:nvSpPr>
          <p:spPr>
            <a:xfrm>
              <a:off x="385495" y="394690"/>
              <a:ext cx="3837304" cy="2993390"/>
            </a:xfrm>
            <a:custGeom>
              <a:avLst/>
              <a:gdLst/>
              <a:ahLst/>
              <a:cxnLst/>
              <a:rect l="l" t="t" r="r" b="b"/>
              <a:pathLst>
                <a:path w="3837304" h="2993390">
                  <a:moveTo>
                    <a:pt x="3837025" y="0"/>
                  </a:moveTo>
                  <a:lnTo>
                    <a:pt x="0" y="0"/>
                  </a:lnTo>
                  <a:lnTo>
                    <a:pt x="0" y="2948228"/>
                  </a:lnTo>
                  <a:lnTo>
                    <a:pt x="0" y="2993250"/>
                  </a:lnTo>
                  <a:lnTo>
                    <a:pt x="1150480" y="2993250"/>
                  </a:lnTo>
                  <a:lnTo>
                    <a:pt x="1150480" y="2948228"/>
                  </a:lnTo>
                  <a:lnTo>
                    <a:pt x="3837025" y="2948228"/>
                  </a:lnTo>
                  <a:lnTo>
                    <a:pt x="38370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8481" y="394688"/>
              <a:ext cx="4445" cy="2948305"/>
            </a:xfrm>
            <a:custGeom>
              <a:avLst/>
              <a:gdLst/>
              <a:ahLst/>
              <a:cxnLst/>
              <a:rect l="l" t="t" r="r" b="b"/>
              <a:pathLst>
                <a:path w="4445" h="2948304">
                  <a:moveTo>
                    <a:pt x="0" y="2948231"/>
                  </a:moveTo>
                  <a:lnTo>
                    <a:pt x="4047" y="2948231"/>
                  </a:lnTo>
                  <a:lnTo>
                    <a:pt x="4047" y="0"/>
                  </a:lnTo>
                  <a:lnTo>
                    <a:pt x="0" y="0"/>
                  </a:lnTo>
                  <a:lnTo>
                    <a:pt x="0" y="2948231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663" y="407073"/>
            <a:ext cx="2981325" cy="2947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Remove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element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that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is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 current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(start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of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 stack)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pop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 marR="143510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"Stack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empty."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 marR="91059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popped_data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popped_data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Returns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the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head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node</a:t>
            </a:r>
            <a:r>
              <a:rPr sz="650" i="1" spc="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data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peek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"stack is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 /</a:t>
            </a:r>
            <a:r>
              <a:rPr sz="650" spc="1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UnderFlow "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-1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To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display/print the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entire stack</a:t>
            </a:r>
            <a:endParaRPr sz="6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 marR="143510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"Stack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empty."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</a:t>
            </a:r>
            <a:r>
              <a:rPr sz="650" b="1" spc="-2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584200" marR="767715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50" spc="15" dirty="0">
                <a:latin typeface="Consolas"/>
                <a:cs typeface="Consolas"/>
              </a:rPr>
              <a:t>end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 -&gt; 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"NULL"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15" name="object 15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81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9" name="object 9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13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20" dirty="0"/>
              <a:t>Queue</a:t>
            </a:r>
            <a:r>
              <a:rPr spc="5" dirty="0"/>
              <a:t> </a:t>
            </a:r>
            <a:r>
              <a:rPr spc="-100" dirty="0"/>
              <a:t>Implementation</a:t>
            </a:r>
            <a:r>
              <a:rPr spc="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398845" y="830830"/>
            <a:ext cx="3810635" cy="1795145"/>
            <a:chOff x="398845" y="830830"/>
            <a:chExt cx="3810635" cy="1795145"/>
          </a:xfrm>
        </p:grpSpPr>
        <p:sp>
          <p:nvSpPr>
            <p:cNvPr id="27" name="object 27"/>
            <p:cNvSpPr/>
            <p:nvPr/>
          </p:nvSpPr>
          <p:spPr>
            <a:xfrm>
              <a:off x="398845" y="830830"/>
              <a:ext cx="3810635" cy="1795145"/>
            </a:xfrm>
            <a:custGeom>
              <a:avLst/>
              <a:gdLst/>
              <a:ahLst/>
              <a:cxnLst/>
              <a:rect l="l" t="t" r="r" b="b"/>
              <a:pathLst>
                <a:path w="3810635" h="1795145">
                  <a:moveTo>
                    <a:pt x="3810339" y="1794623"/>
                  </a:moveTo>
                  <a:lnTo>
                    <a:pt x="0" y="1794623"/>
                  </a:lnTo>
                  <a:lnTo>
                    <a:pt x="0" y="0"/>
                  </a:lnTo>
                  <a:lnTo>
                    <a:pt x="3810339" y="0"/>
                  </a:lnTo>
                  <a:lnTo>
                    <a:pt x="3810339" y="1794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7401" y="1068724"/>
              <a:ext cx="381635" cy="0"/>
            </a:xfrm>
            <a:custGeom>
              <a:avLst/>
              <a:gdLst/>
              <a:ahLst/>
              <a:cxnLst/>
              <a:rect l="l" t="t" r="r" b="b"/>
              <a:pathLst>
                <a:path w="381634">
                  <a:moveTo>
                    <a:pt x="0" y="0"/>
                  </a:moveTo>
                  <a:lnTo>
                    <a:pt x="95311" y="0"/>
                  </a:lnTo>
                </a:path>
                <a:path w="381634">
                  <a:moveTo>
                    <a:pt x="285934" y="0"/>
                  </a:moveTo>
                  <a:lnTo>
                    <a:pt x="381245" y="0"/>
                  </a:lnTo>
                </a:path>
              </a:pathLst>
            </a:custGeom>
            <a:ln w="60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3320" y="846698"/>
            <a:ext cx="2027555" cy="17551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class</a:t>
            </a:r>
            <a:r>
              <a:rPr sz="650" b="1" spc="-3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 marR="720090" indent="-191135">
              <a:lnSpc>
                <a:spcPct val="109400"/>
              </a:lnSpc>
              <a:tabLst>
                <a:tab pos="488950" algn="l"/>
              </a:tabLst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		</a:t>
            </a:r>
            <a:r>
              <a:rPr sz="650" spc="15" dirty="0">
                <a:latin typeface="Consolas"/>
                <a:cs typeface="Consolas"/>
              </a:rPr>
              <a:t>init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 </a:t>
            </a:r>
            <a:r>
              <a:rPr sz="650" b="1" spc="-3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tailval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7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>
              <a:latin typeface="Consolas"/>
              <a:cs typeface="Consolas"/>
            </a:endParaRPr>
          </a:p>
          <a:p>
            <a:pPr marL="393700" marR="528955" indent="-191135" algn="just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 </a:t>
            </a:r>
            <a:r>
              <a:rPr sz="650" spc="15" dirty="0">
                <a:latin typeface="Consolas"/>
                <a:cs typeface="Consolas"/>
              </a:rPr>
              <a:t>enqueue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Node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newdata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</a:t>
            </a:r>
            <a:endParaRPr sz="650">
              <a:latin typeface="Consolas"/>
              <a:cs typeface="Consolas"/>
            </a:endParaRPr>
          </a:p>
          <a:p>
            <a:pPr marL="584200" marR="386080" algn="just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tailval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584200" marR="508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tailval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r>
              <a:rPr sz="650" spc="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 </a:t>
            </a:r>
            <a:r>
              <a:rPr sz="650" spc="-345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tailval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NewNode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82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13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20" dirty="0"/>
              <a:t>Queue</a:t>
            </a:r>
            <a:r>
              <a:rPr spc="5" dirty="0"/>
              <a:t> </a:t>
            </a:r>
            <a:r>
              <a:rPr spc="-100" dirty="0"/>
              <a:t>Implementation</a:t>
            </a:r>
            <a:r>
              <a:rPr spc="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92172" y="740097"/>
            <a:ext cx="3823970" cy="2019300"/>
            <a:chOff x="392172" y="740097"/>
            <a:chExt cx="3823970" cy="2019300"/>
          </a:xfrm>
        </p:grpSpPr>
        <p:sp>
          <p:nvSpPr>
            <p:cNvPr id="26" name="object 26"/>
            <p:cNvSpPr/>
            <p:nvPr/>
          </p:nvSpPr>
          <p:spPr>
            <a:xfrm>
              <a:off x="392172" y="740097"/>
              <a:ext cx="3823970" cy="2019300"/>
            </a:xfrm>
            <a:custGeom>
              <a:avLst/>
              <a:gdLst/>
              <a:ahLst/>
              <a:cxnLst/>
              <a:rect l="l" t="t" r="r" b="b"/>
              <a:pathLst>
                <a:path w="3823970" h="2019300">
                  <a:moveTo>
                    <a:pt x="3823684" y="2018716"/>
                  </a:moveTo>
                  <a:lnTo>
                    <a:pt x="0" y="2018716"/>
                  </a:lnTo>
                  <a:lnTo>
                    <a:pt x="0" y="0"/>
                  </a:lnTo>
                  <a:lnTo>
                    <a:pt x="3823684" y="0"/>
                  </a:lnTo>
                  <a:lnTo>
                    <a:pt x="3823684" y="20187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2172" y="2754368"/>
              <a:ext cx="3823970" cy="4445"/>
            </a:xfrm>
            <a:custGeom>
              <a:avLst/>
              <a:gdLst/>
              <a:ahLst/>
              <a:cxnLst/>
              <a:rect l="l" t="t" r="r" b="b"/>
              <a:pathLst>
                <a:path w="3823970" h="4444">
                  <a:moveTo>
                    <a:pt x="0" y="4444"/>
                  </a:moveTo>
                  <a:lnTo>
                    <a:pt x="0" y="0"/>
                  </a:lnTo>
                  <a:lnTo>
                    <a:pt x="3823684" y="0"/>
                  </a:lnTo>
                  <a:lnTo>
                    <a:pt x="3823684" y="4444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04010" y="753068"/>
            <a:ext cx="2218690" cy="1971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dequeue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</a:t>
            </a:r>
            <a:endParaRPr sz="650">
              <a:latin typeface="Consolas"/>
              <a:cs typeface="Consolas"/>
            </a:endParaRPr>
          </a:p>
          <a:p>
            <a:pPr marL="203200" marR="243204" indent="190500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raise </a:t>
            </a:r>
            <a:r>
              <a:rPr sz="650" spc="15" dirty="0">
                <a:latin typeface="Consolas"/>
                <a:cs typeface="Consolas"/>
              </a:rPr>
              <a:t>Exception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"Queue is empty"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data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spc="7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75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 </a:t>
            </a:r>
            <a:r>
              <a:rPr sz="650" spc="2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</a:t>
            </a:r>
            <a:r>
              <a:rPr sz="650" b="1" spc="1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203200" marR="910590" indent="19050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tailval</a:t>
            </a:r>
            <a:r>
              <a:rPr sz="650" spc="-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-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 </a:t>
            </a:r>
            <a:r>
              <a:rPr sz="650" b="1" spc="-34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return</a:t>
            </a:r>
            <a:r>
              <a:rPr sz="650" b="1" spc="5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data</a:t>
            </a:r>
            <a:endParaRPr sz="6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7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def</a:t>
            </a:r>
            <a:r>
              <a:rPr sz="650" b="1" spc="-20" dirty="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):</a:t>
            </a:r>
            <a:endParaRPr sz="650">
              <a:latin typeface="Consolas"/>
              <a:cs typeface="Consolas"/>
            </a:endParaRPr>
          </a:p>
          <a:p>
            <a:pPr marL="393700" marR="72009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if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is_empty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"Queue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is</a:t>
            </a:r>
            <a:r>
              <a:rPr sz="650" spc="-5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empty"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  <a:p>
            <a:pPr marL="203200">
              <a:lnSpc>
                <a:spcPct val="100000"/>
              </a:lnSpc>
              <a:spcBef>
                <a:spcPts val="75"/>
              </a:spcBef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else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5"/>
              </a:spcBef>
            </a:pP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-5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self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headval</a:t>
            </a:r>
            <a:endParaRPr sz="650">
              <a:latin typeface="Consolas"/>
              <a:cs typeface="Consolas"/>
            </a:endParaRPr>
          </a:p>
          <a:p>
            <a:pPr marL="584200" marR="5080" indent="-191135">
              <a:lnSpc>
                <a:spcPct val="109400"/>
              </a:lnSpc>
            </a:pP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while </a:t>
            </a:r>
            <a:r>
              <a:rPr sz="650" spc="15" dirty="0">
                <a:latin typeface="Consolas"/>
                <a:cs typeface="Consolas"/>
              </a:rPr>
              <a:t>current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is not </a:t>
            </a:r>
            <a:r>
              <a:rPr sz="650" b="1" spc="15" dirty="0">
                <a:solidFill>
                  <a:srgbClr val="008000"/>
                </a:solidFill>
                <a:latin typeface="Consolas"/>
                <a:cs typeface="Consolas"/>
              </a:rPr>
              <a:t>None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: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dataval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 </a:t>
            </a:r>
            <a:r>
              <a:rPr sz="650" spc="15" dirty="0">
                <a:latin typeface="Consolas"/>
                <a:cs typeface="Consolas"/>
              </a:rPr>
              <a:t>end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 -&gt; 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current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nextval</a:t>
            </a:r>
            <a:endParaRPr sz="650">
              <a:latin typeface="Consolas"/>
              <a:cs typeface="Consolas"/>
            </a:endParaRPr>
          </a:p>
          <a:p>
            <a:pPr marL="3937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"NULL"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83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31283" y="437895"/>
            <a:ext cx="1776730" cy="3095719"/>
          </a:xfrm>
          <a:prstGeom prst="rect">
            <a:avLst/>
          </a:prstGeom>
        </p:spPr>
        <p:txBody>
          <a:bodyPr vert="horz" wrap="square" lIns="0" tIns="741680" rIns="0" bIns="0" rtlCol="0">
            <a:spAutoFit/>
          </a:bodyPr>
          <a:lstStyle/>
          <a:p>
            <a:pPr marL="786130">
              <a:lnSpc>
                <a:spcPts val="3615"/>
              </a:lnSpc>
              <a:spcBef>
                <a:spcPts val="5840"/>
              </a:spcBef>
            </a:pPr>
            <a:r>
              <a:rPr sz="3450" i="1" spc="-409" dirty="0">
                <a:solidFill>
                  <a:srgbClr val="FF8C8C"/>
                </a:solidFill>
                <a:latin typeface="Times New Roman"/>
                <a:cs typeface="Times New Roman"/>
              </a:rPr>
              <a:t>Ramana</a:t>
            </a:r>
            <a:endParaRPr sz="3450" dirty="0">
              <a:latin typeface="Times New Roman"/>
              <a:cs typeface="Times New Roman"/>
            </a:endParaRPr>
          </a:p>
          <a:p>
            <a:pPr marL="313690" marR="640080" indent="245745">
              <a:lnSpc>
                <a:spcPts val="3350"/>
              </a:lnSpc>
              <a:spcBef>
                <a:spcPts val="245"/>
              </a:spcBef>
            </a:pPr>
            <a:r>
              <a:rPr sz="3450" i="1" spc="695" dirty="0">
                <a:solidFill>
                  <a:srgbClr val="FF8C8C"/>
                </a:solidFill>
                <a:latin typeface="Times New Roman"/>
                <a:cs typeface="Times New Roman"/>
              </a:rPr>
              <a:t>S </a:t>
            </a:r>
            <a:r>
              <a:rPr sz="3450" i="1" spc="700" dirty="0">
                <a:solidFill>
                  <a:srgbClr val="FF8C8C"/>
                </a:solidFill>
                <a:latin typeface="Times New Roman"/>
                <a:cs typeface="Times New Roman"/>
              </a:rPr>
              <a:t> </a:t>
            </a:r>
            <a:r>
              <a:rPr sz="3450" i="1" spc="425" dirty="0">
                <a:solidFill>
                  <a:srgbClr val="FF8C8C"/>
                </a:solidFill>
                <a:latin typeface="Times New Roman"/>
                <a:cs typeface="Times New Roman"/>
              </a:rPr>
              <a:t>K</a:t>
            </a:r>
            <a:endParaRPr sz="3450" dirty="0">
              <a:latin typeface="Times New Roman"/>
              <a:cs typeface="Times New Roman"/>
            </a:endParaRPr>
          </a:p>
          <a:p>
            <a:pPr>
              <a:lnSpc>
                <a:spcPts val="3890"/>
              </a:lnSpc>
              <a:spcBef>
                <a:spcPts val="165"/>
              </a:spcBef>
            </a:pPr>
            <a:endParaRPr sz="345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5303"/>
            <a:ext cx="203200" cy="55880"/>
            <a:chOff x="3242526" y="3245303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76" y="3244038"/>
            <a:ext cx="203200" cy="58419"/>
            <a:chOff x="3517976" y="3244038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3439" y="3244038"/>
            <a:ext cx="203200" cy="58419"/>
            <a:chOff x="3793439" y="324403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090" y="324783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582" y="3245303"/>
            <a:ext cx="238760" cy="57150"/>
            <a:chOff x="4326582" y="3245303"/>
            <a:chExt cx="238760" cy="57150"/>
          </a:xfrm>
        </p:grpSpPr>
        <p:sp>
          <p:nvSpPr>
            <p:cNvPr id="20" name="object 20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4413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Stack</a:t>
            </a:r>
            <a:r>
              <a:rPr dirty="0"/>
              <a:t> </a:t>
            </a:r>
            <a:r>
              <a:rPr spc="-114" dirty="0"/>
              <a:t>and</a:t>
            </a:r>
            <a:r>
              <a:rPr spc="10" dirty="0"/>
              <a:t> </a:t>
            </a:r>
            <a:r>
              <a:rPr spc="-120" dirty="0"/>
              <a:t>Queue</a:t>
            </a:r>
            <a:r>
              <a:rPr spc="5" dirty="0"/>
              <a:t> </a:t>
            </a:r>
            <a:r>
              <a:rPr spc="-100" dirty="0"/>
              <a:t>Implementation</a:t>
            </a:r>
            <a:r>
              <a:rPr spc="5" dirty="0"/>
              <a:t> </a:t>
            </a:r>
            <a:r>
              <a:rPr spc="-105" dirty="0"/>
              <a:t>using</a:t>
            </a:r>
            <a:r>
              <a:rPr spc="10" dirty="0"/>
              <a:t> </a:t>
            </a:r>
            <a:r>
              <a:rPr spc="-85" dirty="0"/>
              <a:t>Linked</a:t>
            </a:r>
            <a:r>
              <a:rPr spc="5" dirty="0"/>
              <a:t> </a:t>
            </a:r>
            <a:r>
              <a:rPr spc="-30" dirty="0"/>
              <a:t>List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393576" y="571969"/>
            <a:ext cx="3836035" cy="2442210"/>
            <a:chOff x="393576" y="571969"/>
            <a:chExt cx="3836035" cy="2442210"/>
          </a:xfrm>
        </p:grpSpPr>
        <p:sp>
          <p:nvSpPr>
            <p:cNvPr id="26" name="object 26"/>
            <p:cNvSpPr/>
            <p:nvPr/>
          </p:nvSpPr>
          <p:spPr>
            <a:xfrm>
              <a:off x="393576" y="571969"/>
              <a:ext cx="3836035" cy="2442210"/>
            </a:xfrm>
            <a:custGeom>
              <a:avLst/>
              <a:gdLst/>
              <a:ahLst/>
              <a:cxnLst/>
              <a:rect l="l" t="t" r="r" b="b"/>
              <a:pathLst>
                <a:path w="3836035" h="2442210">
                  <a:moveTo>
                    <a:pt x="3835626" y="2441754"/>
                  </a:moveTo>
                  <a:lnTo>
                    <a:pt x="0" y="2441754"/>
                  </a:lnTo>
                  <a:lnTo>
                    <a:pt x="0" y="0"/>
                  </a:lnTo>
                  <a:lnTo>
                    <a:pt x="3835626" y="0"/>
                  </a:lnTo>
                  <a:lnTo>
                    <a:pt x="3835626" y="2441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3573" y="571969"/>
              <a:ext cx="3836035" cy="2442210"/>
            </a:xfrm>
            <a:custGeom>
              <a:avLst/>
              <a:gdLst/>
              <a:ahLst/>
              <a:cxnLst/>
              <a:rect l="l" t="t" r="r" b="b"/>
              <a:pathLst>
                <a:path w="3836035" h="2442210">
                  <a:moveTo>
                    <a:pt x="3835628" y="2441270"/>
                  </a:moveTo>
                  <a:lnTo>
                    <a:pt x="4445" y="2441270"/>
                  </a:lnTo>
                  <a:lnTo>
                    <a:pt x="4445" y="0"/>
                  </a:lnTo>
                  <a:lnTo>
                    <a:pt x="0" y="0"/>
                  </a:lnTo>
                  <a:lnTo>
                    <a:pt x="0" y="2441765"/>
                  </a:lnTo>
                  <a:lnTo>
                    <a:pt x="4445" y="2441765"/>
                  </a:lnTo>
                  <a:lnTo>
                    <a:pt x="3835628" y="2441765"/>
                  </a:lnTo>
                  <a:lnTo>
                    <a:pt x="3835628" y="244127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9992" y="578582"/>
            <a:ext cx="2361565" cy="24047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62965" algn="just">
              <a:lnSpc>
                <a:spcPct val="109400"/>
              </a:lnSpc>
              <a:spcBef>
                <a:spcPts val="60"/>
              </a:spcBef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Test the Stack implementation </a:t>
            </a:r>
            <a:r>
              <a:rPr sz="650" i="1" spc="-35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"Stack Implementation\n"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 dirty="0">
              <a:latin typeface="Consolas"/>
              <a:cs typeface="Consolas"/>
            </a:endParaRPr>
          </a:p>
          <a:p>
            <a:pPr marL="12700" marR="57658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"peek/top item: 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peek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push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push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 marR="57658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"peek/top item: 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peek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650" spc="-34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push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30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 marR="508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sz="650" spc="3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Output: 30 -&gt; 20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-&gt; 10 -&gt; NULL </a:t>
            </a:r>
            <a:r>
              <a:rPr sz="650" i="1" spc="-34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"popped item:</a:t>
            </a:r>
            <a:r>
              <a:rPr sz="650" spc="20" dirty="0">
                <a:solidFill>
                  <a:srgbClr val="BA2121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pop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())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Output: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30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stack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sz="650" spc="2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Output: 20 -&gt; 10 -&gt; NULL</a:t>
            </a:r>
            <a:endParaRPr sz="65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700" dirty="0">
              <a:latin typeface="Consolas"/>
              <a:cs typeface="Consolas"/>
            </a:endParaRPr>
          </a:p>
          <a:p>
            <a:pPr marL="12700" marR="767715">
              <a:lnSpc>
                <a:spcPct val="109400"/>
              </a:lnSpc>
            </a:pP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Test the Queue implementation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"\nQueue Implementation\n"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spc="10" dirty="0">
                <a:latin typeface="Consolas"/>
                <a:cs typeface="Consolas"/>
              </a:rPr>
              <a:t> 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=</a:t>
            </a:r>
            <a:r>
              <a:rPr sz="650" b="1" spc="10" dirty="0">
                <a:solidFill>
                  <a:srgbClr val="901CDD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endParaRPr sz="65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enqueue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10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 marR="72009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BA2121"/>
                </a:solidFill>
                <a:latin typeface="Consolas"/>
                <a:cs typeface="Consolas"/>
              </a:rPr>
              <a:t>"queue is "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,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()) </a:t>
            </a:r>
            <a:r>
              <a:rPr sz="650" spc="-35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enqueue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20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 </a:t>
            </a:r>
            <a:r>
              <a:rPr sz="650" spc="2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enqueue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solidFill>
                  <a:srgbClr val="008700"/>
                </a:solidFill>
                <a:latin typeface="Consolas"/>
                <a:cs typeface="Consolas"/>
              </a:rPr>
              <a:t>30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)</a:t>
            </a:r>
            <a:endParaRPr sz="650" dirty="0">
              <a:latin typeface="Consolas"/>
              <a:cs typeface="Consolas"/>
            </a:endParaRPr>
          </a:p>
          <a:p>
            <a:pPr marL="12700" marR="5080">
              <a:lnSpc>
                <a:spcPct val="109400"/>
              </a:lnSpc>
            </a:pP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sz="650" spc="30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Output: 10 -&gt; 20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-&gt; 30 -&gt; NULL </a:t>
            </a:r>
            <a:r>
              <a:rPr sz="650" i="1" spc="-345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print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dequeue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())</a:t>
            </a:r>
            <a:r>
              <a:rPr sz="650" spc="2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</a:t>
            </a:r>
            <a:r>
              <a:rPr sz="650" i="1" spc="1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Output: 10 </a:t>
            </a:r>
            <a:r>
              <a:rPr sz="650" i="1" spc="20" dirty="0">
                <a:solidFill>
                  <a:srgbClr val="3F7E7E"/>
                </a:solidFill>
                <a:latin typeface="Consolas"/>
                <a:cs typeface="Consolas"/>
              </a:rPr>
              <a:t> </a:t>
            </a:r>
            <a:r>
              <a:rPr sz="650" spc="15" dirty="0">
                <a:latin typeface="Consolas"/>
                <a:cs typeface="Consolas"/>
              </a:rPr>
              <a:t>queue</a:t>
            </a:r>
            <a:r>
              <a:rPr sz="650" b="1" spc="15" dirty="0">
                <a:solidFill>
                  <a:srgbClr val="901CDD"/>
                </a:solidFill>
                <a:latin typeface="Consolas"/>
                <a:cs typeface="Consolas"/>
              </a:rPr>
              <a:t>.</a:t>
            </a:r>
            <a:r>
              <a:rPr sz="650" spc="15" dirty="0">
                <a:latin typeface="Consolas"/>
                <a:cs typeface="Consolas"/>
              </a:rPr>
              <a:t>display</a:t>
            </a:r>
            <a:r>
              <a:rPr sz="650" spc="15" dirty="0">
                <a:solidFill>
                  <a:srgbClr val="0054AA"/>
                </a:solidFill>
                <a:latin typeface="Consolas"/>
                <a:cs typeface="Consolas"/>
              </a:rPr>
              <a:t>()</a:t>
            </a:r>
            <a:r>
              <a:rPr sz="650" spc="25" dirty="0">
                <a:solidFill>
                  <a:srgbClr val="0054AA"/>
                </a:solidFill>
                <a:latin typeface="Consolas"/>
                <a:cs typeface="Consolas"/>
              </a:rPr>
              <a:t> </a:t>
            </a:r>
            <a:r>
              <a:rPr sz="650" i="1" spc="15" dirty="0">
                <a:solidFill>
                  <a:srgbClr val="3F7E7E"/>
                </a:solidFill>
                <a:latin typeface="Consolas"/>
                <a:cs typeface="Consolas"/>
              </a:rPr>
              <a:t># Output: 20 -&gt; 30 -&gt; NULL</a:t>
            </a:r>
            <a:endParaRPr sz="650" dirty="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0" name="object 30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84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0" y="3244038"/>
            <a:ext cx="4608195" cy="212090"/>
            <a:chOff x="0" y="3244038"/>
            <a:chExt cx="4608195" cy="212090"/>
          </a:xfrm>
        </p:grpSpPr>
        <p:sp>
          <p:nvSpPr>
            <p:cNvPr id="9" name="object 9"/>
            <p:cNvSpPr/>
            <p:nvPr/>
          </p:nvSpPr>
          <p:spPr>
            <a:xfrm>
              <a:off x="3305695" y="3247834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77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69640" y="32478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5090" y="32478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478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5758" y="1051344"/>
            <a:ext cx="2476500" cy="765175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85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1993" y="2920240"/>
            <a:ext cx="360009" cy="27717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6680" y="325814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67063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4865" y="32541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526" y="3244023"/>
            <a:ext cx="1323340" cy="58419"/>
            <a:chOff x="3242526" y="3244023"/>
            <a:chExt cx="1323340" cy="58419"/>
          </a:xfrm>
        </p:grpSpPr>
        <p:sp>
          <p:nvSpPr>
            <p:cNvPr id="8" name="object 8"/>
            <p:cNvSpPr/>
            <p:nvPr/>
          </p:nvSpPr>
          <p:spPr>
            <a:xfrm>
              <a:off x="3305694" y="3247833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52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06877" y="32605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76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77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640" y="3247833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41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59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45090" y="324783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12700"/>
                  </a:moveTo>
                  <a:lnTo>
                    <a:pt x="50800" y="1270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51033" y="32783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969" y="32518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9112" y="3247833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908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Characteristics</a:t>
            </a:r>
            <a:r>
              <a:rPr spc="-5" dirty="0"/>
              <a:t> </a:t>
            </a:r>
            <a:r>
              <a:rPr spc="-85" dirty="0"/>
              <a:t>of</a:t>
            </a:r>
            <a:r>
              <a:rPr dirty="0"/>
              <a:t> </a:t>
            </a:r>
            <a:r>
              <a:rPr spc="-85" dirty="0"/>
              <a:t>Linked</a:t>
            </a:r>
            <a:r>
              <a:rPr dirty="0"/>
              <a:t> </a:t>
            </a:r>
            <a:r>
              <a:rPr spc="-50" dirty="0"/>
              <a:t>Lists</a:t>
            </a: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453783"/>
            <a:ext cx="71526" cy="7152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33298" y="376591"/>
            <a:ext cx="4017010" cy="2945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09220">
              <a:lnSpc>
                <a:spcPct val="102699"/>
              </a:lnSpc>
              <a:spcBef>
                <a:spcPts val="55"/>
              </a:spcBef>
            </a:pPr>
            <a:r>
              <a:rPr sz="1100" spc="6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waste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space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takes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extra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store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pointers/links.</a:t>
            </a:r>
            <a:endParaRPr sz="1100" dirty="0">
              <a:latin typeface="Tahoma"/>
              <a:cs typeface="Tahoma"/>
            </a:endParaRPr>
          </a:p>
          <a:p>
            <a:pPr marL="12700" marR="427990">
              <a:lnSpc>
                <a:spcPct val="102600"/>
              </a:lnSpc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size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does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specified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during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initialization;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increased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needed.</a:t>
            </a:r>
            <a:endParaRPr sz="1100" dirty="0">
              <a:latin typeface="Tahoma"/>
              <a:cs typeface="Tahoma"/>
            </a:endParaRPr>
          </a:p>
          <a:p>
            <a:pPr marL="12700" marR="9271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Linked </a:t>
            </a:r>
            <a:r>
              <a:rPr sz="1100" spc="-25" dirty="0">
                <a:latin typeface="Tahoma"/>
                <a:cs typeface="Tahoma"/>
              </a:rPr>
              <a:t>lists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implement </a:t>
            </a:r>
            <a:r>
              <a:rPr sz="1100" spc="-35" dirty="0">
                <a:latin typeface="Tahoma"/>
                <a:cs typeface="Tahoma"/>
              </a:rPr>
              <a:t>stacks, </a:t>
            </a:r>
            <a:r>
              <a:rPr sz="1100" spc="-65" dirty="0">
                <a:latin typeface="Tahoma"/>
                <a:cs typeface="Tahoma"/>
              </a:rPr>
              <a:t>queues,</a:t>
            </a:r>
            <a:r>
              <a:rPr sz="1100" spc="2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graphs, </a:t>
            </a:r>
            <a:r>
              <a:rPr sz="1100" spc="-35" dirty="0">
                <a:latin typeface="Tahoma"/>
                <a:cs typeface="Tahoma"/>
              </a:rPr>
              <a:t>etc.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thought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chain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made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up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field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field.</a:t>
            </a:r>
            <a:endParaRPr sz="1100" dirty="0">
              <a:latin typeface="Tahoma"/>
              <a:cs typeface="Tahoma"/>
            </a:endParaRPr>
          </a:p>
          <a:p>
            <a:pPr marL="12700" marR="175895">
              <a:lnSpc>
                <a:spcPct val="102600"/>
              </a:lnSpc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consists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pointer/link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which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address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next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sz="1100" spc="-25" dirty="0">
                <a:latin typeface="Tahoma"/>
                <a:cs typeface="Tahoma"/>
              </a:rPr>
              <a:t>Each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spread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across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pointer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node.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insertion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deletion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possible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easily.</a:t>
            </a:r>
            <a:endParaRPr sz="1100" dirty="0">
              <a:latin typeface="Tahoma"/>
              <a:cs typeface="Tahoma"/>
            </a:endParaRPr>
          </a:p>
          <a:p>
            <a:pPr marL="12700" marR="34290">
              <a:lnSpc>
                <a:spcPct val="102600"/>
              </a:lnSpc>
            </a:pPr>
            <a:r>
              <a:rPr sz="1100" spc="-35" dirty="0">
                <a:latin typeface="Tahoma"/>
                <a:cs typeface="Tahoma"/>
              </a:rPr>
              <a:t>Linked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dynamic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nature,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i.e.,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lists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shrink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grow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point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easily.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8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list,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each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considered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object.</a:t>
            </a:r>
            <a:endParaRPr sz="1100" dirty="0">
              <a:latin typeface="Tahoma"/>
              <a:cs typeface="Tahoma"/>
            </a:endParaRPr>
          </a:p>
          <a:p>
            <a:pPr marL="12700" marR="280035">
              <a:lnSpc>
                <a:spcPct val="102699"/>
              </a:lnSpc>
            </a:pP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List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provides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only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linear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traversal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thus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worst-case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runtime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could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O(n).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797941"/>
            <a:ext cx="71526" cy="7152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142085"/>
            <a:ext cx="71526" cy="71526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314157"/>
            <a:ext cx="71526" cy="7152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658315"/>
            <a:ext cx="71526" cy="71526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02459"/>
            <a:ext cx="71526" cy="7152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346604"/>
            <a:ext cx="71526" cy="7152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518689"/>
            <a:ext cx="71526" cy="7152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862834"/>
            <a:ext cx="71526" cy="71526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3034906"/>
            <a:ext cx="71526" cy="71526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0" y="3342919"/>
            <a:ext cx="4608195" cy="113664"/>
            <a:chOff x="0" y="3342919"/>
            <a:chExt cx="4608195" cy="113664"/>
          </a:xfrm>
        </p:grpSpPr>
        <p:sp>
          <p:nvSpPr>
            <p:cNvPr id="34" name="object 34"/>
            <p:cNvSpPr/>
            <p:nvPr/>
          </p:nvSpPr>
          <p:spPr>
            <a:xfrm>
              <a:off x="0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5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2919"/>
              <a:ext cx="1536065" cy="113664"/>
            </a:xfrm>
            <a:custGeom>
              <a:avLst/>
              <a:gdLst/>
              <a:ahLst/>
              <a:cxnLst/>
              <a:rect l="l" t="t" r="r" b="b"/>
              <a:pathLst>
                <a:path w="1536064" h="113664">
                  <a:moveTo>
                    <a:pt x="1535976" y="0"/>
                  </a:moveTo>
                  <a:lnTo>
                    <a:pt x="0" y="0"/>
                  </a:lnTo>
                  <a:lnTo>
                    <a:pt x="0" y="113080"/>
                  </a:lnTo>
                  <a:lnTo>
                    <a:pt x="1535976" y="11308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dt" sz="half" idx="6"/>
          </p:nvPr>
        </p:nvSpPr>
        <p:spPr>
          <a:xfrm>
            <a:off x="-5956" y="3349288"/>
            <a:ext cx="15487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endParaRPr spc="35" dirty="0"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dirty="0"/>
              <a:t>DSA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15" dirty="0"/>
              <a:t> </a:t>
            </a:r>
            <a:r>
              <a:rPr spc="160" dirty="0"/>
              <a:t>/</a:t>
            </a:r>
            <a:r>
              <a:rPr spc="15" dirty="0"/>
              <a:t> </a:t>
            </a:r>
            <a:r>
              <a:rPr spc="-5" dirty="0"/>
              <a:t>86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12806</Words>
  <Application>Microsoft Office PowerPoint</Application>
  <PresentationFormat>Custom</PresentationFormat>
  <Paragraphs>1225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Arial MT</vt:lpstr>
      <vt:lpstr>Calibri</vt:lpstr>
      <vt:lpstr>Cambria</vt:lpstr>
      <vt:lpstr>Cambria Math</vt:lpstr>
      <vt:lpstr>Consolas</vt:lpstr>
      <vt:lpstr>Tahoma</vt:lpstr>
      <vt:lpstr>Times New Roman</vt:lpstr>
      <vt:lpstr>Office Theme</vt:lpstr>
      <vt:lpstr>Data Structures and its Applications   UNIT-3</vt:lpstr>
      <vt:lpstr>Introduction</vt:lpstr>
      <vt:lpstr>Key Concepts of OOP - Class, Object</vt:lpstr>
      <vt:lpstr>Creation of a Class</vt:lpstr>
      <vt:lpstr>Creation of Class</vt:lpstr>
      <vt:lpstr>Creation of a Class</vt:lpstr>
      <vt:lpstr>Linked List</vt:lpstr>
      <vt:lpstr>PowerPoint Presentation</vt:lpstr>
      <vt:lpstr>Characteristics of Linked Lists</vt:lpstr>
      <vt:lpstr>Types of Linked Lists</vt:lpstr>
      <vt:lpstr>Types of Linked Lists</vt:lpstr>
      <vt:lpstr>PowerPoint Presentation</vt:lpstr>
      <vt:lpstr>PowerPoint Presentation</vt:lpstr>
      <vt:lpstr>Singly Linked List Operations</vt:lpstr>
      <vt:lpstr>Singly Linked List Operations</vt:lpstr>
      <vt:lpstr>Creation of a Linked List</vt:lpstr>
      <vt:lpstr>Insertion Operation</vt:lpstr>
      <vt:lpstr>Linked List - Insertion at beginning</vt:lpstr>
      <vt:lpstr>Complete code only for Insertion at beginning</vt:lpstr>
      <vt:lpstr>Insertion Operation</vt:lpstr>
      <vt:lpstr>Linked List - Insertion at the end</vt:lpstr>
      <vt:lpstr>Complete code only for Insertion at the end</vt:lpstr>
      <vt:lpstr>Insertion Operation</vt:lpstr>
      <vt:lpstr>Linked List - Insertion at a given position</vt:lpstr>
      <vt:lpstr>Deletion Operation</vt:lpstr>
      <vt:lpstr>Linked List - Deletion of data value</vt:lpstr>
      <vt:lpstr>Printing the Linked List</vt:lpstr>
      <vt:lpstr>Linked List - Creation, Insertion, Deletion, Printing</vt:lpstr>
      <vt:lpstr>Linked List - Creation, Insertion, Deletion, Printing</vt:lpstr>
      <vt:lpstr>Linked List - Creation, Insertion, Deletion, Printing</vt:lpstr>
      <vt:lpstr>Linked List - Creation, Insertion, Deletion, Printing</vt:lpstr>
      <vt:lpstr>Linked List - Creation, Insertion, Deletion, Printing</vt:lpstr>
      <vt:lpstr>Linked List - Creation, Insertion, Deletion, Printing</vt:lpstr>
      <vt:lpstr>Linked List - Creation, Insertion, Deletion, Printing</vt:lpstr>
      <vt:lpstr>Exercise</vt:lpstr>
      <vt:lpstr>Advantages of Linked List</vt:lpstr>
      <vt:lpstr>Advantages of Linked List</vt:lpstr>
      <vt:lpstr>Disadvanatages of Linked List</vt:lpstr>
      <vt:lpstr>Disadvanatages of Linked List</vt:lpstr>
      <vt:lpstr>Doubly Linked List</vt:lpstr>
      <vt:lpstr>Doubly Linked List Operations</vt:lpstr>
      <vt:lpstr>Creataion of a Doubly Linked List</vt:lpstr>
      <vt:lpstr>Traversal Operation</vt:lpstr>
      <vt:lpstr>Doubly Linked List - Traversal or Printing</vt:lpstr>
      <vt:lpstr>Insertion Operation</vt:lpstr>
      <vt:lpstr>Doubly Linked List - Insertion at beginning</vt:lpstr>
      <vt:lpstr>Insertion Operation</vt:lpstr>
      <vt:lpstr>Doubly Linked List - Insertion at the End</vt:lpstr>
      <vt:lpstr>Insertion Operation</vt:lpstr>
      <vt:lpstr>Doubly Linked List - Insertion after an Element</vt:lpstr>
      <vt:lpstr>Insertion Operation</vt:lpstr>
      <vt:lpstr>Doubly Linked List - Insertion before an Element</vt:lpstr>
      <vt:lpstr>Deletion Operation</vt:lpstr>
      <vt:lpstr>Doubly Linked List - Deletion at the beginning</vt:lpstr>
      <vt:lpstr>Deletion Operation</vt:lpstr>
      <vt:lpstr>Doubly Linked List - Deletion at the end</vt:lpstr>
      <vt:lpstr>Deletion Operation</vt:lpstr>
      <vt:lpstr>Doubly Linked List - Deletion by value</vt:lpstr>
      <vt:lpstr>Doubly Linked List - Deletion by value</vt:lpstr>
      <vt:lpstr>Advanatages of Doubly Linked List</vt:lpstr>
      <vt:lpstr>Disadvanatages of Doubly Linked List</vt:lpstr>
      <vt:lpstr>Circular Linked List</vt:lpstr>
      <vt:lpstr>Cirular Linked List Operations</vt:lpstr>
      <vt:lpstr>Insertion Operation</vt:lpstr>
      <vt:lpstr>Insertion Operation</vt:lpstr>
      <vt:lpstr>Insertion Operation</vt:lpstr>
      <vt:lpstr>Deletion Operation</vt:lpstr>
      <vt:lpstr>Circular Singly Linked List - Complete Code</vt:lpstr>
      <vt:lpstr>Circular Singly Linked List - Complete Code</vt:lpstr>
      <vt:lpstr>Circular Singly Linked List - Complete Code</vt:lpstr>
      <vt:lpstr>Circular Singly Linked List - Complete Code</vt:lpstr>
      <vt:lpstr>Circular Singly Linked List - Complete Code</vt:lpstr>
      <vt:lpstr>Circular Singly Linked List - Complete Code</vt:lpstr>
      <vt:lpstr>Advanatages of Circular Linked List</vt:lpstr>
      <vt:lpstr>Disadvanatages of Circular Linked List</vt:lpstr>
      <vt:lpstr>Stack implementation using Linked List</vt:lpstr>
      <vt:lpstr>Stack implementation using Linked List</vt:lpstr>
      <vt:lpstr>Queue implementation using Linked List</vt:lpstr>
      <vt:lpstr>Queue implementation using Linked List</vt:lpstr>
      <vt:lpstr>Stack and Queue Implementation using Linked List</vt:lpstr>
      <vt:lpstr>Stack and Queue Implementation using Linked List</vt:lpstr>
      <vt:lpstr>Stack and Queue Implementation using Linked List</vt:lpstr>
      <vt:lpstr>Stack and Queue Implementation using Linked List</vt:lpstr>
      <vt:lpstr>Stack and Queue Implementation using Linked List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its Applications</dc:title>
  <dc:creator>Dr. Kalakuntla Sita Ramana</dc:creator>
  <cp:lastModifiedBy>Subhapreet Patro</cp:lastModifiedBy>
  <cp:revision>6</cp:revision>
  <dcterms:created xsi:type="dcterms:W3CDTF">2023-06-30T06:04:43Z</dcterms:created>
  <dcterms:modified xsi:type="dcterms:W3CDTF">2023-08-03T10:58:55Z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2023-06-14T00:00:00Z</vt:filetime>
  </property>
  <property fmtid="{D5CDD505-2E9C-101B-9397-08002B2CF9AE}" pid="3" name="Creator">
    <vt:lpwstr>LaTeX with Beamer class version 3.26</vt:lpwstr>
  </property>
  <property fmtid="{D5CDD505-2E9C-101B-9397-08002B2CF9AE}" pid="4" name="LastSaved">
    <vt:filetime>2023-06-30T00:00:00Z</vt:filetime>
  </property>
</Properties>
</file>