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9" r:id="rId8"/>
    <p:sldId id="270" r:id="rId9"/>
    <p:sldId id="262" r:id="rId10"/>
    <p:sldId id="263" r:id="rId11"/>
    <p:sldId id="271" r:id="rId12"/>
    <p:sldId id="272" r:id="rId13"/>
    <p:sldId id="264" r:id="rId14"/>
    <p:sldId id="265" r:id="rId15"/>
    <p:sldId id="266" r:id="rId16"/>
    <p:sldId id="267" r:id="rId17"/>
    <p:sldId id="268" r:id="rId18"/>
    <p:sldId id="273" r:id="rId19"/>
    <p:sldId id="275" r:id="rId20"/>
    <p:sldId id="276" r:id="rId21"/>
    <p:sldId id="277" r:id="rId22"/>
    <p:sldId id="278" r:id="rId23"/>
    <p:sldId id="281" r:id="rId24"/>
    <p:sldId id="282" r:id="rId25"/>
    <p:sldId id="279" r:id="rId26"/>
    <p:sldId id="280" r:id="rId27"/>
    <p:sldId id="283" r:id="rId28"/>
    <p:sldId id="284" r:id="rId29"/>
    <p:sldId id="289" r:id="rId30"/>
    <p:sldId id="288" r:id="rId31"/>
    <p:sldId id="290" r:id="rId32"/>
    <p:sldId id="292" r:id="rId33"/>
    <p:sldId id="293" r:id="rId34"/>
    <p:sldId id="294" r:id="rId35"/>
    <p:sldId id="295" r:id="rId36"/>
    <p:sldId id="297" r:id="rId37"/>
    <p:sldId id="287" r:id="rId38"/>
    <p:sldId id="286" r:id="rId39"/>
    <p:sldId id="285" r:id="rId40"/>
    <p:sldId id="291" r:id="rId41"/>
    <p:sldId id="298" r:id="rId42"/>
    <p:sldId id="299" r:id="rId43"/>
    <p:sldId id="300" r:id="rId44"/>
    <p:sldId id="301" r:id="rId45"/>
    <p:sldId id="306" r:id="rId46"/>
    <p:sldId id="302" r:id="rId47"/>
    <p:sldId id="303"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78" d="100"/>
          <a:sy n="78"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E17E-1691-A89F-D59C-265BB6E94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BB9CEE-AA28-EC5A-4FF9-70423C2EF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C9B79-E424-361F-DDE1-026CA501672B}"/>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5" name="Footer Placeholder 4">
            <a:extLst>
              <a:ext uri="{FF2B5EF4-FFF2-40B4-BE49-F238E27FC236}">
                <a16:creationId xmlns:a16="http://schemas.microsoft.com/office/drawing/2014/main" id="{175F0857-6F7E-AE73-12AE-07E22CA94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D0975-4D0A-0E98-2E59-1D8ADBB92B83}"/>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41167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5179-5634-D5AA-2988-B7383DCEF6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E4D583-9CAA-CE47-ADF7-4C79D4FF9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AC3A2-3BA4-6DB8-C17E-06C1D66A11EE}"/>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5" name="Footer Placeholder 4">
            <a:extLst>
              <a:ext uri="{FF2B5EF4-FFF2-40B4-BE49-F238E27FC236}">
                <a16:creationId xmlns:a16="http://schemas.microsoft.com/office/drawing/2014/main" id="{0B6BAD72-A2C8-CCC8-AC68-F513CD527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21BB8-D474-2F64-9DAF-72CED2CF0494}"/>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68160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8A757-C1A3-4D5D-5BF7-3932CA2B7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004758-DF29-DB29-27F0-17FBACB6FA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A5D4B0-BB24-8345-1A64-B7C8A3CD24BD}"/>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5" name="Footer Placeholder 4">
            <a:extLst>
              <a:ext uri="{FF2B5EF4-FFF2-40B4-BE49-F238E27FC236}">
                <a16:creationId xmlns:a16="http://schemas.microsoft.com/office/drawing/2014/main" id="{963875F7-E156-1CBD-DDA8-4DAA15DA2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D73BF-DA60-DBDD-83DF-A12504635F31}"/>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312858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578A-BA2E-F1DE-F2D7-B07A58187F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BA4C08-111D-12B4-18BA-F3F86E97F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E1F1F8-D617-9892-311A-FD17DBCC673A}"/>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5" name="Footer Placeholder 4">
            <a:extLst>
              <a:ext uri="{FF2B5EF4-FFF2-40B4-BE49-F238E27FC236}">
                <a16:creationId xmlns:a16="http://schemas.microsoft.com/office/drawing/2014/main" id="{9EAB9363-CD36-D080-7BA8-9C5E0CD50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4997D-3BCF-A954-3871-B164E3DC51F2}"/>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350061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D60-75CA-F088-4BEB-FFA718C93D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8F9C2F-871D-2B2A-8FD2-86DA15A45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1A9D7-9600-65F7-4E47-CC9C7703D45A}"/>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5" name="Footer Placeholder 4">
            <a:extLst>
              <a:ext uri="{FF2B5EF4-FFF2-40B4-BE49-F238E27FC236}">
                <a16:creationId xmlns:a16="http://schemas.microsoft.com/office/drawing/2014/main" id="{D8B6E863-86A7-AD54-3789-38C42FA80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006A5-663A-5C67-D801-0F55110EE96E}"/>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190936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A564-0677-AB96-56A0-4800D60C1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1DF42-88BA-5378-DA0B-8E3B913020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CC5F07-A87F-D4C1-A8C0-6EB7103595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776A65-7F56-4449-A778-62118D835877}"/>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6" name="Footer Placeholder 5">
            <a:extLst>
              <a:ext uri="{FF2B5EF4-FFF2-40B4-BE49-F238E27FC236}">
                <a16:creationId xmlns:a16="http://schemas.microsoft.com/office/drawing/2014/main" id="{741174F6-F8C3-E6A6-D43C-299DE4723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04F89-4742-D1B9-BDC1-62C2B89FA507}"/>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134456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9BA2-A1B3-3A57-C34E-969FE99D23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B0A010-F1DA-538E-5DDB-8E2541224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4950B-F7C0-FCDB-E777-E59E35BA8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C0A8FA-2F5A-845F-F888-0DEAF31D30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363F18-73B1-10BD-12E7-7A139781D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B25A4D-1CC4-1980-A30C-4DC721F329A7}"/>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8" name="Footer Placeholder 7">
            <a:extLst>
              <a:ext uri="{FF2B5EF4-FFF2-40B4-BE49-F238E27FC236}">
                <a16:creationId xmlns:a16="http://schemas.microsoft.com/office/drawing/2014/main" id="{3E035C71-E654-7C59-DE83-82877E8320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6068C2-827D-1F21-76F9-02AFD19416F7}"/>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2049074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FEBD-E756-C581-F356-B3CD4276C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7759A-70B9-B729-E27A-C24BC087A17E}"/>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4" name="Footer Placeholder 3">
            <a:extLst>
              <a:ext uri="{FF2B5EF4-FFF2-40B4-BE49-F238E27FC236}">
                <a16:creationId xmlns:a16="http://schemas.microsoft.com/office/drawing/2014/main" id="{222681F9-BFE8-734B-9EC5-0DF03E88EA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5B1461-5E14-9B1D-4DFF-B608BADA376A}"/>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280800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1DE17-3721-34D7-221A-F2694CDE91F7}"/>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3" name="Footer Placeholder 2">
            <a:extLst>
              <a:ext uri="{FF2B5EF4-FFF2-40B4-BE49-F238E27FC236}">
                <a16:creationId xmlns:a16="http://schemas.microsoft.com/office/drawing/2014/main" id="{CD32D774-22D7-5C60-AB3F-3EF0BAAB33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8120C4-247F-E35A-5931-0D2095A8FD18}"/>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1262063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38BB-CCFC-16FB-2C96-0A7CE52B8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BC5367-9AB3-6677-F117-0BBA91FAF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1FEAF3-BD0B-BDE1-18BE-A8A59A40E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1B3229-23B4-A705-EE20-0F527AB1AEA7}"/>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6" name="Footer Placeholder 5">
            <a:extLst>
              <a:ext uri="{FF2B5EF4-FFF2-40B4-BE49-F238E27FC236}">
                <a16:creationId xmlns:a16="http://schemas.microsoft.com/office/drawing/2014/main" id="{21A67AC1-50AA-F395-F665-7C14C4BEE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E4812-91B4-E944-F4F6-FAA48A92402B}"/>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188428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C818-38A4-BE2A-0C2F-1D85CE1B7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DEBC2-AFF0-3323-4B7E-F1BBB4F30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E3AFC-0548-55E9-2FF7-A635AB49E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B8227F-002C-FF54-733B-4A8143DC15E3}"/>
              </a:ext>
            </a:extLst>
          </p:cNvPr>
          <p:cNvSpPr>
            <a:spLocks noGrp="1"/>
          </p:cNvSpPr>
          <p:nvPr>
            <p:ph type="dt" sz="half" idx="10"/>
          </p:nvPr>
        </p:nvSpPr>
        <p:spPr/>
        <p:txBody>
          <a:bodyPr/>
          <a:lstStyle/>
          <a:p>
            <a:fld id="{3B0A0463-2E12-4713-9EC6-79C35DE38417}" type="datetimeFigureOut">
              <a:rPr lang="en-US" smtClean="0"/>
              <a:t>8/3/2023</a:t>
            </a:fld>
            <a:endParaRPr lang="en-US"/>
          </a:p>
        </p:txBody>
      </p:sp>
      <p:sp>
        <p:nvSpPr>
          <p:cNvPr id="6" name="Footer Placeholder 5">
            <a:extLst>
              <a:ext uri="{FF2B5EF4-FFF2-40B4-BE49-F238E27FC236}">
                <a16:creationId xmlns:a16="http://schemas.microsoft.com/office/drawing/2014/main" id="{1048CDE1-E1EB-E72A-95A0-15538CC97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C1609-21FB-7C0D-CFB9-AB52C3BA8575}"/>
              </a:ext>
            </a:extLst>
          </p:cNvPr>
          <p:cNvSpPr>
            <a:spLocks noGrp="1"/>
          </p:cNvSpPr>
          <p:nvPr>
            <p:ph type="sldNum" sz="quarter" idx="12"/>
          </p:nvPr>
        </p:nvSpPr>
        <p:spPr/>
        <p:txBody>
          <a:bodyPr/>
          <a:lstStyle/>
          <a:p>
            <a:fld id="{01BD91DA-6DEC-4C9C-AAD8-18082595E260}" type="slidenum">
              <a:rPr lang="en-US" smtClean="0"/>
              <a:t>‹#›</a:t>
            </a:fld>
            <a:endParaRPr lang="en-US"/>
          </a:p>
        </p:txBody>
      </p:sp>
    </p:spTree>
    <p:extLst>
      <p:ext uri="{BB962C8B-B14F-4D97-AF65-F5344CB8AC3E}">
        <p14:creationId xmlns:p14="http://schemas.microsoft.com/office/powerpoint/2010/main" val="360770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185406-51C5-A605-D656-64B8AA970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A5ED78-43B6-1BBF-798B-C7B466356B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66E164-DBDA-45F7-1119-714C3382E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A0463-2E12-4713-9EC6-79C35DE38417}" type="datetimeFigureOut">
              <a:rPr lang="en-US" smtClean="0"/>
              <a:t>8/3/2023</a:t>
            </a:fld>
            <a:endParaRPr lang="en-US"/>
          </a:p>
        </p:txBody>
      </p:sp>
      <p:sp>
        <p:nvSpPr>
          <p:cNvPr id="5" name="Footer Placeholder 4">
            <a:extLst>
              <a:ext uri="{FF2B5EF4-FFF2-40B4-BE49-F238E27FC236}">
                <a16:creationId xmlns:a16="http://schemas.microsoft.com/office/drawing/2014/main" id="{5ECD53E9-B7C1-4237-CD7E-DF6DFCDD68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9BE9FD-2038-B078-7C4C-AE91FC115A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BD91DA-6DEC-4C9C-AAD8-18082595E260}" type="slidenum">
              <a:rPr lang="en-US" smtClean="0"/>
              <a:t>‹#›</a:t>
            </a:fld>
            <a:endParaRPr lang="en-US"/>
          </a:p>
        </p:txBody>
      </p:sp>
    </p:spTree>
    <p:extLst>
      <p:ext uri="{BB962C8B-B14F-4D97-AF65-F5344CB8AC3E}">
        <p14:creationId xmlns:p14="http://schemas.microsoft.com/office/powerpoint/2010/main" val="596266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9DE43-383D-16A3-28B3-0C5986FA49C1}"/>
              </a:ext>
            </a:extLst>
          </p:cNvPr>
          <p:cNvSpPr>
            <a:spLocks noGrp="1"/>
          </p:cNvSpPr>
          <p:nvPr>
            <p:ph type="ctrTitle"/>
          </p:nvPr>
        </p:nvSpPr>
        <p:spPr/>
        <p:txBody>
          <a:bodyPr/>
          <a:lstStyle/>
          <a:p>
            <a:r>
              <a:rPr lang="en-US" b="1" dirty="0">
                <a:solidFill>
                  <a:srgbClr val="C00000"/>
                </a:solidFill>
              </a:rPr>
              <a:t>UNIT – II</a:t>
            </a:r>
          </a:p>
        </p:txBody>
      </p:sp>
      <p:sp>
        <p:nvSpPr>
          <p:cNvPr id="3" name="Subtitle 2">
            <a:extLst>
              <a:ext uri="{FF2B5EF4-FFF2-40B4-BE49-F238E27FC236}">
                <a16:creationId xmlns:a16="http://schemas.microsoft.com/office/drawing/2014/main" id="{FC70962C-7235-FB0C-153C-9959A61DA2AF}"/>
              </a:ext>
            </a:extLst>
          </p:cNvPr>
          <p:cNvSpPr>
            <a:spLocks noGrp="1"/>
          </p:cNvSpPr>
          <p:nvPr>
            <p:ph type="subTitle" idx="1"/>
          </p:nvPr>
        </p:nvSpPr>
        <p:spPr/>
        <p:txBody>
          <a:bodyPr>
            <a:normAutofit/>
          </a:bodyPr>
          <a:lstStyle/>
          <a:p>
            <a:r>
              <a:rPr lang="en-US" sz="2800" b="1" dirty="0"/>
              <a:t>                                                                                             -Stacks </a:t>
            </a:r>
          </a:p>
          <a:p>
            <a:pPr algn="r"/>
            <a:r>
              <a:rPr lang="en-US" sz="2800" b="1" dirty="0"/>
              <a:t>-Queues</a:t>
            </a:r>
          </a:p>
        </p:txBody>
      </p:sp>
    </p:spTree>
    <p:extLst>
      <p:ext uri="{BB962C8B-B14F-4D97-AF65-F5344CB8AC3E}">
        <p14:creationId xmlns:p14="http://schemas.microsoft.com/office/powerpoint/2010/main" val="423084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9491-6484-2A33-1AD3-F1A68B36C5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ED5AB4-B512-CADC-D8BB-C08328461F62}"/>
              </a:ext>
            </a:extLst>
          </p:cNvPr>
          <p:cNvSpPr>
            <a:spLocks noGrp="1"/>
          </p:cNvSpPr>
          <p:nvPr>
            <p:ph idx="1"/>
          </p:nvPr>
        </p:nvSpPr>
        <p:spPr/>
        <p:txBody>
          <a:bodyPr/>
          <a:lstStyle/>
          <a:p>
            <a:r>
              <a:rPr lang="en-US" b="1" dirty="0"/>
              <a:t>Push</a:t>
            </a:r>
            <a:r>
              <a:rPr lang="en-US" dirty="0"/>
              <a:t> operation on a full stack causes stack overflow, means not enough space to an element in stack.</a:t>
            </a:r>
          </a:p>
          <a:p>
            <a:r>
              <a:rPr lang="en-US" b="1" dirty="0"/>
              <a:t>Pop</a:t>
            </a:r>
            <a:r>
              <a:rPr lang="en-US" dirty="0"/>
              <a:t> operation on an empty stack causes stack underflow, means there are no entities to remove from it.</a:t>
            </a:r>
          </a:p>
          <a:p>
            <a:r>
              <a:rPr lang="en-US" dirty="0"/>
              <a:t>Attempting the execution of an operation may sometimes cause an error condition, called an” </a:t>
            </a:r>
            <a:r>
              <a:rPr lang="en-US" b="1" dirty="0"/>
              <a:t>Exception</a:t>
            </a:r>
            <a:r>
              <a:rPr lang="en-US" dirty="0"/>
              <a:t>”.</a:t>
            </a:r>
          </a:p>
          <a:p>
            <a:r>
              <a:rPr lang="en-US" dirty="0"/>
              <a:t>Exceptions are said to be thrown by an operation that cannot be executed.</a:t>
            </a:r>
          </a:p>
          <a:p>
            <a:r>
              <a:rPr lang="en-US" dirty="0"/>
              <a:t>Operations “</a:t>
            </a:r>
            <a:r>
              <a:rPr lang="en-US" b="1" dirty="0" err="1"/>
              <a:t>pop</a:t>
            </a:r>
            <a:r>
              <a:rPr lang="en-US" dirty="0" err="1"/>
              <a:t>”and</a:t>
            </a:r>
            <a:r>
              <a:rPr lang="en-US" dirty="0"/>
              <a:t> “</a:t>
            </a:r>
            <a:r>
              <a:rPr lang="en-US" b="1" dirty="0" err="1"/>
              <a:t>top</a:t>
            </a:r>
            <a:r>
              <a:rPr lang="en-US" dirty="0" err="1"/>
              <a:t>”cannot</a:t>
            </a:r>
            <a:r>
              <a:rPr lang="en-US" dirty="0"/>
              <a:t> be performed if the stack is empty. </a:t>
            </a:r>
          </a:p>
          <a:p>
            <a:endParaRPr lang="en-US" dirty="0"/>
          </a:p>
        </p:txBody>
      </p:sp>
    </p:spTree>
    <p:extLst>
      <p:ext uri="{BB962C8B-B14F-4D97-AF65-F5344CB8AC3E}">
        <p14:creationId xmlns:p14="http://schemas.microsoft.com/office/powerpoint/2010/main" val="291865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84B2-15E4-C9A9-FD64-30E35574F416}"/>
              </a:ext>
            </a:extLst>
          </p:cNvPr>
          <p:cNvSpPr>
            <a:spLocks noGrp="1"/>
          </p:cNvSpPr>
          <p:nvPr>
            <p:ph type="title"/>
          </p:nvPr>
        </p:nvSpPr>
        <p:spPr/>
        <p:txBody>
          <a:bodyPr/>
          <a:lstStyle/>
          <a:p>
            <a:r>
              <a:rPr lang="en-US" b="1" dirty="0"/>
              <a:t>The Stack Abstract Data Type</a:t>
            </a:r>
          </a:p>
        </p:txBody>
      </p:sp>
      <p:sp>
        <p:nvSpPr>
          <p:cNvPr id="3" name="Content Placeholder 2">
            <a:extLst>
              <a:ext uri="{FF2B5EF4-FFF2-40B4-BE49-F238E27FC236}">
                <a16:creationId xmlns:a16="http://schemas.microsoft.com/office/drawing/2014/main" id="{4849C08E-5200-0028-A0B7-2C9FD5F8DB2F}"/>
              </a:ext>
            </a:extLst>
          </p:cNvPr>
          <p:cNvSpPr>
            <a:spLocks noGrp="1"/>
          </p:cNvSpPr>
          <p:nvPr>
            <p:ph idx="1"/>
          </p:nvPr>
        </p:nvSpPr>
        <p:spPr/>
        <p:txBody>
          <a:bodyPr/>
          <a:lstStyle/>
          <a:p>
            <a:pPr marL="0" indent="0">
              <a:buNone/>
            </a:pPr>
            <a:r>
              <a:rPr lang="en-US" dirty="0"/>
              <a:t>Stacks are the simplest of all data structures, yet they are also among the most important.</a:t>
            </a:r>
          </a:p>
          <a:p>
            <a:pPr marL="0" indent="0">
              <a:buNone/>
            </a:pPr>
            <a:r>
              <a:rPr lang="en-US" dirty="0"/>
              <a:t>Formally, a stack is an abstract data type (ADT) such that an instance S</a:t>
            </a:r>
          </a:p>
          <a:p>
            <a:pPr marL="0" indent="0">
              <a:buNone/>
            </a:pPr>
            <a:r>
              <a:rPr lang="en-US" dirty="0"/>
              <a:t>supports the following methods:</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9233A99A-A7BC-943A-8F33-8D972630C7D3}"/>
              </a:ext>
            </a:extLst>
          </p:cNvPr>
          <p:cNvSpPr txBox="1"/>
          <p:nvPr/>
        </p:nvSpPr>
        <p:spPr>
          <a:xfrm>
            <a:off x="838200" y="4237971"/>
            <a:ext cx="11146972" cy="1938992"/>
          </a:xfrm>
          <a:prstGeom prst="rect">
            <a:avLst/>
          </a:prstGeom>
          <a:noFill/>
        </p:spPr>
        <p:txBody>
          <a:bodyPr wrap="square">
            <a:spAutoFit/>
          </a:bodyPr>
          <a:lstStyle/>
          <a:p>
            <a:r>
              <a:rPr lang="en-US" sz="2400" b="1" dirty="0"/>
              <a:t>• </a:t>
            </a:r>
            <a:r>
              <a:rPr lang="en-US" sz="2400" b="1" dirty="0" err="1"/>
              <a:t>S.push</a:t>
            </a:r>
            <a:r>
              <a:rPr lang="en-US" sz="2400" b="1" dirty="0"/>
              <a:t>(e): </a:t>
            </a:r>
            <a:r>
              <a:rPr lang="en-US" sz="2400" dirty="0"/>
              <a:t>Add element e to the top of stack S.</a:t>
            </a:r>
          </a:p>
          <a:p>
            <a:r>
              <a:rPr lang="en-US" sz="2400" b="1" dirty="0"/>
              <a:t>• </a:t>
            </a:r>
            <a:r>
              <a:rPr lang="en-US" sz="2400" b="1" dirty="0" err="1"/>
              <a:t>S.pop</a:t>
            </a:r>
            <a:r>
              <a:rPr lang="en-US" sz="2400" b="1" dirty="0"/>
              <a:t>(): </a:t>
            </a:r>
            <a:r>
              <a:rPr lang="en-US" sz="2400" dirty="0"/>
              <a:t>Remove and return the top element from the stack S.</a:t>
            </a:r>
          </a:p>
          <a:p>
            <a:pPr marL="174625" indent="-174625">
              <a:buFont typeface="Arial" panose="020B0604020202020204" pitchFamily="34" charset="0"/>
              <a:buChar char="•"/>
            </a:pPr>
            <a:r>
              <a:rPr lang="en-US" sz="2400" b="1" dirty="0"/>
              <a:t> </a:t>
            </a:r>
            <a:r>
              <a:rPr lang="en-US" sz="2400" b="1" dirty="0" err="1"/>
              <a:t>S.top</a:t>
            </a:r>
            <a:r>
              <a:rPr lang="en-US" sz="2400" b="1" dirty="0"/>
              <a:t>(): </a:t>
            </a:r>
            <a:r>
              <a:rPr lang="en-US" sz="2400" dirty="0"/>
              <a:t>Return a reference to the top element of stack S, without removing it; </a:t>
            </a:r>
          </a:p>
          <a:p>
            <a:r>
              <a:rPr lang="en-US" sz="2400" b="1" dirty="0"/>
              <a:t>• </a:t>
            </a:r>
            <a:r>
              <a:rPr lang="en-US" sz="2400" b="1" dirty="0" err="1"/>
              <a:t>S.isEmpty</a:t>
            </a:r>
            <a:r>
              <a:rPr lang="en-US" sz="2400" b="1" dirty="0"/>
              <a:t>(): </a:t>
            </a:r>
            <a:r>
              <a:rPr lang="en-US" sz="2400" dirty="0"/>
              <a:t>Return True if stack S does not contain any elements.</a:t>
            </a:r>
          </a:p>
          <a:p>
            <a:r>
              <a:rPr lang="en-US" sz="2400" b="1" dirty="0"/>
              <a:t>• </a:t>
            </a:r>
            <a:r>
              <a:rPr lang="en-US" sz="2400" b="1" dirty="0" err="1"/>
              <a:t>S.size</a:t>
            </a:r>
            <a:r>
              <a:rPr lang="en-US" sz="2400" b="1" dirty="0"/>
              <a:t>(): </a:t>
            </a:r>
            <a:r>
              <a:rPr lang="en-US" sz="2400" dirty="0"/>
              <a:t>Return the number of elements in stack S; </a:t>
            </a:r>
          </a:p>
        </p:txBody>
      </p:sp>
    </p:spTree>
    <p:extLst>
      <p:ext uri="{BB962C8B-B14F-4D97-AF65-F5344CB8AC3E}">
        <p14:creationId xmlns:p14="http://schemas.microsoft.com/office/powerpoint/2010/main" val="157298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B32B-CFE2-F559-A3E8-ADFA257FD3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188092-ACDA-BE59-B387-BDA4361BA60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41B7DF7-1A66-7FB5-F2C9-8265C719CF54}"/>
              </a:ext>
            </a:extLst>
          </p:cNvPr>
          <p:cNvPicPr>
            <a:picLocks noChangeAspect="1"/>
          </p:cNvPicPr>
          <p:nvPr/>
        </p:nvPicPr>
        <p:blipFill>
          <a:blip r:embed="rId2"/>
          <a:stretch>
            <a:fillRect/>
          </a:stretch>
        </p:blipFill>
        <p:spPr>
          <a:xfrm>
            <a:off x="2515684" y="194989"/>
            <a:ext cx="7160632" cy="6468022"/>
          </a:xfrm>
          <a:prstGeom prst="rect">
            <a:avLst/>
          </a:prstGeom>
        </p:spPr>
      </p:pic>
    </p:spTree>
    <p:extLst>
      <p:ext uri="{BB962C8B-B14F-4D97-AF65-F5344CB8AC3E}">
        <p14:creationId xmlns:p14="http://schemas.microsoft.com/office/powerpoint/2010/main" val="327329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2FE-CC28-46DD-77AA-395DB5B7F8CF}"/>
              </a:ext>
            </a:extLst>
          </p:cNvPr>
          <p:cNvSpPr>
            <a:spLocks noGrp="1"/>
          </p:cNvSpPr>
          <p:nvPr>
            <p:ph type="title"/>
          </p:nvPr>
        </p:nvSpPr>
        <p:spPr/>
        <p:txBody>
          <a:bodyPr/>
          <a:lstStyle/>
          <a:p>
            <a:r>
              <a:rPr lang="en-US" b="1" dirty="0">
                <a:solidFill>
                  <a:srgbClr val="FF0000"/>
                </a:solidFill>
              </a:rPr>
              <a:t>Push</a:t>
            </a:r>
            <a:r>
              <a:rPr lang="en-US" b="1" dirty="0"/>
              <a:t>:[ Algorithm ]:</a:t>
            </a:r>
          </a:p>
        </p:txBody>
      </p:sp>
      <p:sp>
        <p:nvSpPr>
          <p:cNvPr id="3" name="Content Placeholder 2">
            <a:extLst>
              <a:ext uri="{FF2B5EF4-FFF2-40B4-BE49-F238E27FC236}">
                <a16:creationId xmlns:a16="http://schemas.microsoft.com/office/drawing/2014/main" id="{F30A0C70-496A-7442-AC48-EBC1BEADA9AC}"/>
              </a:ext>
            </a:extLst>
          </p:cNvPr>
          <p:cNvSpPr>
            <a:spLocks noGrp="1"/>
          </p:cNvSpPr>
          <p:nvPr>
            <p:ph idx="1"/>
          </p:nvPr>
        </p:nvSpPr>
        <p:spPr/>
        <p:txBody>
          <a:bodyPr/>
          <a:lstStyle/>
          <a:p>
            <a:r>
              <a:rPr lang="en-US" dirty="0"/>
              <a:t>Adds an item to the stack. If the stack is full, then it is said to be an Overflow condition</a:t>
            </a:r>
          </a:p>
          <a:p>
            <a:endParaRPr lang="en-US" dirty="0"/>
          </a:p>
        </p:txBody>
      </p:sp>
      <p:sp>
        <p:nvSpPr>
          <p:cNvPr id="6" name="TextBox 5">
            <a:extLst>
              <a:ext uri="{FF2B5EF4-FFF2-40B4-BE49-F238E27FC236}">
                <a16:creationId xmlns:a16="http://schemas.microsoft.com/office/drawing/2014/main" id="{FA965B40-121E-2CBF-FA5F-114AB7E96D65}"/>
              </a:ext>
            </a:extLst>
          </p:cNvPr>
          <p:cNvSpPr txBox="1"/>
          <p:nvPr/>
        </p:nvSpPr>
        <p:spPr>
          <a:xfrm>
            <a:off x="3951514" y="2895580"/>
            <a:ext cx="3331029" cy="3416320"/>
          </a:xfrm>
          <a:prstGeom prst="rect">
            <a:avLst/>
          </a:prstGeom>
          <a:noFill/>
          <a:ln>
            <a:solidFill>
              <a:schemeClr val="tx1"/>
            </a:solidFill>
          </a:ln>
        </p:spPr>
        <p:txBody>
          <a:bodyPr wrap="square">
            <a:spAutoFit/>
          </a:bodyPr>
          <a:lstStyle/>
          <a:p>
            <a:r>
              <a:rPr lang="en-US" sz="2400" dirty="0"/>
              <a:t>begin</a:t>
            </a:r>
          </a:p>
          <a:p>
            <a:r>
              <a:rPr lang="en-US" sz="2400" dirty="0"/>
              <a:t> if    stack is full</a:t>
            </a:r>
          </a:p>
          <a:p>
            <a:r>
              <a:rPr lang="en-US" sz="2400" dirty="0"/>
              <a:t>       return</a:t>
            </a:r>
          </a:p>
          <a:p>
            <a:r>
              <a:rPr lang="en-US" sz="2400" dirty="0"/>
              <a:t> endif</a:t>
            </a:r>
          </a:p>
          <a:p>
            <a:r>
              <a:rPr lang="en-US" sz="2400" dirty="0"/>
              <a:t> else  </a:t>
            </a:r>
          </a:p>
          <a:p>
            <a:r>
              <a:rPr lang="en-US" sz="2400" dirty="0"/>
              <a:t>  increment   top</a:t>
            </a:r>
          </a:p>
          <a:p>
            <a:r>
              <a:rPr lang="en-US" sz="2400" dirty="0"/>
              <a:t>  stack[top]   assign value</a:t>
            </a:r>
          </a:p>
          <a:p>
            <a:r>
              <a:rPr lang="en-US" sz="2400" dirty="0"/>
              <a:t>  end else</a:t>
            </a:r>
          </a:p>
          <a:p>
            <a:r>
              <a:rPr lang="en-US" sz="2400" dirty="0"/>
              <a:t>  end procedure</a:t>
            </a:r>
          </a:p>
        </p:txBody>
      </p:sp>
      <p:grpSp>
        <p:nvGrpSpPr>
          <p:cNvPr id="12" name="Group 11">
            <a:extLst>
              <a:ext uri="{FF2B5EF4-FFF2-40B4-BE49-F238E27FC236}">
                <a16:creationId xmlns:a16="http://schemas.microsoft.com/office/drawing/2014/main" id="{0A8545F3-B310-BC67-CA69-00C9945ED75F}"/>
              </a:ext>
            </a:extLst>
          </p:cNvPr>
          <p:cNvGrpSpPr/>
          <p:nvPr/>
        </p:nvGrpSpPr>
        <p:grpSpPr>
          <a:xfrm>
            <a:off x="1012371" y="2993572"/>
            <a:ext cx="1676400" cy="3679371"/>
            <a:chOff x="1012371" y="1981200"/>
            <a:chExt cx="1676400" cy="3679371"/>
          </a:xfrm>
        </p:grpSpPr>
        <p:sp>
          <p:nvSpPr>
            <p:cNvPr id="13" name="Rectangle 12">
              <a:extLst>
                <a:ext uri="{FF2B5EF4-FFF2-40B4-BE49-F238E27FC236}">
                  <a16:creationId xmlns:a16="http://schemas.microsoft.com/office/drawing/2014/main" id="{244FDC2A-7B44-0D92-BEA1-B66FCBD5BB7F}"/>
                </a:ext>
              </a:extLst>
            </p:cNvPr>
            <p:cNvSpPr/>
            <p:nvPr/>
          </p:nvSpPr>
          <p:spPr>
            <a:xfrm>
              <a:off x="1012371" y="2503714"/>
              <a:ext cx="1676400" cy="31568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1846B1-62E5-FCD6-2A0D-4E596C68F49C}"/>
                </a:ext>
              </a:extLst>
            </p:cNvPr>
            <p:cNvSpPr/>
            <p:nvPr/>
          </p:nvSpPr>
          <p:spPr>
            <a:xfrm>
              <a:off x="1066794" y="1981200"/>
              <a:ext cx="1556663" cy="1153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7FB085EA-D301-3A00-59FE-6738A68AFE4C}"/>
              </a:ext>
            </a:extLst>
          </p:cNvPr>
          <p:cNvSpPr/>
          <p:nvPr/>
        </p:nvSpPr>
        <p:spPr>
          <a:xfrm>
            <a:off x="1164772" y="5900059"/>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16" name="Rectangle: Rounded Corners 15">
            <a:extLst>
              <a:ext uri="{FF2B5EF4-FFF2-40B4-BE49-F238E27FC236}">
                <a16:creationId xmlns:a16="http://schemas.microsoft.com/office/drawing/2014/main" id="{FC8C5528-4A90-EF64-789A-57198E013F91}"/>
              </a:ext>
            </a:extLst>
          </p:cNvPr>
          <p:cNvSpPr/>
          <p:nvPr/>
        </p:nvSpPr>
        <p:spPr>
          <a:xfrm>
            <a:off x="1159325" y="5205075"/>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17" name="Rectangle: Rounded Corners 16">
            <a:extLst>
              <a:ext uri="{FF2B5EF4-FFF2-40B4-BE49-F238E27FC236}">
                <a16:creationId xmlns:a16="http://schemas.microsoft.com/office/drawing/2014/main" id="{4E816F16-1053-461C-8F87-A9B39A48B238}"/>
              </a:ext>
            </a:extLst>
          </p:cNvPr>
          <p:cNvSpPr/>
          <p:nvPr/>
        </p:nvSpPr>
        <p:spPr>
          <a:xfrm>
            <a:off x="1159325" y="4479474"/>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8" name="Rectangle: Rounded Corners 17">
            <a:extLst>
              <a:ext uri="{FF2B5EF4-FFF2-40B4-BE49-F238E27FC236}">
                <a16:creationId xmlns:a16="http://schemas.microsoft.com/office/drawing/2014/main" id="{CD7B7DA1-8D67-B36B-CAD1-0BA0964125FF}"/>
              </a:ext>
            </a:extLst>
          </p:cNvPr>
          <p:cNvSpPr/>
          <p:nvPr/>
        </p:nvSpPr>
        <p:spPr>
          <a:xfrm>
            <a:off x="1159325" y="3668487"/>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grpSp>
        <p:nvGrpSpPr>
          <p:cNvPr id="21" name="Group 20">
            <a:extLst>
              <a:ext uri="{FF2B5EF4-FFF2-40B4-BE49-F238E27FC236}">
                <a16:creationId xmlns:a16="http://schemas.microsoft.com/office/drawing/2014/main" id="{1ED9A182-0D1C-167F-697A-C1DD8EE7E47C}"/>
              </a:ext>
            </a:extLst>
          </p:cNvPr>
          <p:cNvGrpSpPr/>
          <p:nvPr/>
        </p:nvGrpSpPr>
        <p:grpSpPr>
          <a:xfrm>
            <a:off x="65315" y="5803502"/>
            <a:ext cx="947056" cy="523480"/>
            <a:chOff x="65315" y="5788420"/>
            <a:chExt cx="947056" cy="523480"/>
          </a:xfrm>
        </p:grpSpPr>
        <p:sp>
          <p:nvSpPr>
            <p:cNvPr id="19" name="Arrow: Right 18">
              <a:extLst>
                <a:ext uri="{FF2B5EF4-FFF2-40B4-BE49-F238E27FC236}">
                  <a16:creationId xmlns:a16="http://schemas.microsoft.com/office/drawing/2014/main" id="{61D0BA59-AAF1-FB18-2E71-D5EEF712D9B7}"/>
                </a:ext>
              </a:extLst>
            </p:cNvPr>
            <p:cNvSpPr/>
            <p:nvPr/>
          </p:nvSpPr>
          <p:spPr>
            <a:xfrm>
              <a:off x="65315" y="6085965"/>
              <a:ext cx="947056" cy="225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B001F94-D9C3-3FBA-7DBF-22DE4531E6EA}"/>
                </a:ext>
              </a:extLst>
            </p:cNvPr>
            <p:cNvSpPr txBox="1"/>
            <p:nvPr/>
          </p:nvSpPr>
          <p:spPr>
            <a:xfrm>
              <a:off x="205067" y="5788420"/>
              <a:ext cx="546047" cy="400110"/>
            </a:xfrm>
            <a:prstGeom prst="rect">
              <a:avLst/>
            </a:prstGeom>
            <a:noFill/>
          </p:spPr>
          <p:txBody>
            <a:bodyPr wrap="none" rtlCol="0">
              <a:spAutoFit/>
            </a:bodyPr>
            <a:lstStyle/>
            <a:p>
              <a:r>
                <a:rPr lang="en-US" sz="2000" b="1" dirty="0"/>
                <a:t>top</a:t>
              </a:r>
            </a:p>
          </p:txBody>
        </p:sp>
      </p:grpSp>
      <p:grpSp>
        <p:nvGrpSpPr>
          <p:cNvPr id="22" name="Group 21">
            <a:extLst>
              <a:ext uri="{FF2B5EF4-FFF2-40B4-BE49-F238E27FC236}">
                <a16:creationId xmlns:a16="http://schemas.microsoft.com/office/drawing/2014/main" id="{D261E76D-D632-9E47-8E8A-1B6AE1725185}"/>
              </a:ext>
            </a:extLst>
          </p:cNvPr>
          <p:cNvGrpSpPr/>
          <p:nvPr/>
        </p:nvGrpSpPr>
        <p:grpSpPr>
          <a:xfrm>
            <a:off x="51709" y="5100833"/>
            <a:ext cx="947056" cy="523480"/>
            <a:chOff x="65315" y="5788420"/>
            <a:chExt cx="947056" cy="523480"/>
          </a:xfrm>
        </p:grpSpPr>
        <p:sp>
          <p:nvSpPr>
            <p:cNvPr id="23" name="Arrow: Right 22">
              <a:extLst>
                <a:ext uri="{FF2B5EF4-FFF2-40B4-BE49-F238E27FC236}">
                  <a16:creationId xmlns:a16="http://schemas.microsoft.com/office/drawing/2014/main" id="{79644BC2-31A7-3430-1610-E45FD8B847AC}"/>
                </a:ext>
              </a:extLst>
            </p:cNvPr>
            <p:cNvSpPr/>
            <p:nvPr/>
          </p:nvSpPr>
          <p:spPr>
            <a:xfrm>
              <a:off x="65315" y="6085965"/>
              <a:ext cx="947056" cy="225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2EF6898-2D1A-3200-6CB6-14518CD11BCA}"/>
                </a:ext>
              </a:extLst>
            </p:cNvPr>
            <p:cNvSpPr txBox="1"/>
            <p:nvPr/>
          </p:nvSpPr>
          <p:spPr>
            <a:xfrm>
              <a:off x="205067" y="5788420"/>
              <a:ext cx="546047" cy="400110"/>
            </a:xfrm>
            <a:prstGeom prst="rect">
              <a:avLst/>
            </a:prstGeom>
            <a:noFill/>
          </p:spPr>
          <p:txBody>
            <a:bodyPr wrap="none" rtlCol="0">
              <a:spAutoFit/>
            </a:bodyPr>
            <a:lstStyle/>
            <a:p>
              <a:r>
                <a:rPr lang="en-US" sz="2000" b="1" dirty="0"/>
                <a:t>top</a:t>
              </a:r>
            </a:p>
          </p:txBody>
        </p:sp>
      </p:grpSp>
      <p:grpSp>
        <p:nvGrpSpPr>
          <p:cNvPr id="25" name="Group 24">
            <a:extLst>
              <a:ext uri="{FF2B5EF4-FFF2-40B4-BE49-F238E27FC236}">
                <a16:creationId xmlns:a16="http://schemas.microsoft.com/office/drawing/2014/main" id="{4D7605C1-B071-088C-E530-0428B372AC21}"/>
              </a:ext>
            </a:extLst>
          </p:cNvPr>
          <p:cNvGrpSpPr/>
          <p:nvPr/>
        </p:nvGrpSpPr>
        <p:grpSpPr>
          <a:xfrm>
            <a:off x="51709" y="4398164"/>
            <a:ext cx="947056" cy="523480"/>
            <a:chOff x="65315" y="5788420"/>
            <a:chExt cx="947056" cy="523480"/>
          </a:xfrm>
        </p:grpSpPr>
        <p:sp>
          <p:nvSpPr>
            <p:cNvPr id="26" name="Arrow: Right 25">
              <a:extLst>
                <a:ext uri="{FF2B5EF4-FFF2-40B4-BE49-F238E27FC236}">
                  <a16:creationId xmlns:a16="http://schemas.microsoft.com/office/drawing/2014/main" id="{C7A19976-D842-D284-9F4E-857E6853D033}"/>
                </a:ext>
              </a:extLst>
            </p:cNvPr>
            <p:cNvSpPr/>
            <p:nvPr/>
          </p:nvSpPr>
          <p:spPr>
            <a:xfrm>
              <a:off x="65315" y="6085965"/>
              <a:ext cx="947056" cy="225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358D552-4FED-7C14-7417-CC9F817A914E}"/>
                </a:ext>
              </a:extLst>
            </p:cNvPr>
            <p:cNvSpPr txBox="1"/>
            <p:nvPr/>
          </p:nvSpPr>
          <p:spPr>
            <a:xfrm>
              <a:off x="205067" y="5788420"/>
              <a:ext cx="546047" cy="400110"/>
            </a:xfrm>
            <a:prstGeom prst="rect">
              <a:avLst/>
            </a:prstGeom>
            <a:noFill/>
          </p:spPr>
          <p:txBody>
            <a:bodyPr wrap="none" rtlCol="0">
              <a:spAutoFit/>
            </a:bodyPr>
            <a:lstStyle/>
            <a:p>
              <a:r>
                <a:rPr lang="en-US" sz="2000" b="1" dirty="0"/>
                <a:t>top</a:t>
              </a:r>
            </a:p>
          </p:txBody>
        </p:sp>
      </p:grpSp>
      <p:grpSp>
        <p:nvGrpSpPr>
          <p:cNvPr id="28" name="Group 27">
            <a:extLst>
              <a:ext uri="{FF2B5EF4-FFF2-40B4-BE49-F238E27FC236}">
                <a16:creationId xmlns:a16="http://schemas.microsoft.com/office/drawing/2014/main" id="{140DD440-7122-CAF3-402F-4BA50D2EA0E6}"/>
              </a:ext>
            </a:extLst>
          </p:cNvPr>
          <p:cNvGrpSpPr/>
          <p:nvPr/>
        </p:nvGrpSpPr>
        <p:grpSpPr>
          <a:xfrm>
            <a:off x="92527" y="3588739"/>
            <a:ext cx="947056" cy="523480"/>
            <a:chOff x="65315" y="5788420"/>
            <a:chExt cx="947056" cy="523480"/>
          </a:xfrm>
        </p:grpSpPr>
        <p:sp>
          <p:nvSpPr>
            <p:cNvPr id="29" name="Arrow: Right 28">
              <a:extLst>
                <a:ext uri="{FF2B5EF4-FFF2-40B4-BE49-F238E27FC236}">
                  <a16:creationId xmlns:a16="http://schemas.microsoft.com/office/drawing/2014/main" id="{F9506577-2DD9-4FAA-4C6E-E4528769C5FB}"/>
                </a:ext>
              </a:extLst>
            </p:cNvPr>
            <p:cNvSpPr/>
            <p:nvPr/>
          </p:nvSpPr>
          <p:spPr>
            <a:xfrm>
              <a:off x="65315" y="6085965"/>
              <a:ext cx="947056" cy="225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59C9FE2-540D-D735-AEA0-69725EA7D424}"/>
                </a:ext>
              </a:extLst>
            </p:cNvPr>
            <p:cNvSpPr txBox="1"/>
            <p:nvPr/>
          </p:nvSpPr>
          <p:spPr>
            <a:xfrm>
              <a:off x="205067" y="5788420"/>
              <a:ext cx="546047" cy="400110"/>
            </a:xfrm>
            <a:prstGeom prst="rect">
              <a:avLst/>
            </a:prstGeom>
            <a:noFill/>
          </p:spPr>
          <p:txBody>
            <a:bodyPr wrap="none" rtlCol="0">
              <a:spAutoFit/>
            </a:bodyPr>
            <a:lstStyle/>
            <a:p>
              <a:r>
                <a:rPr lang="en-US" sz="2000" b="1" dirty="0"/>
                <a:t>top</a:t>
              </a:r>
            </a:p>
          </p:txBody>
        </p:sp>
      </p:grpSp>
      <p:grpSp>
        <p:nvGrpSpPr>
          <p:cNvPr id="31" name="Group 30">
            <a:extLst>
              <a:ext uri="{FF2B5EF4-FFF2-40B4-BE49-F238E27FC236}">
                <a16:creationId xmlns:a16="http://schemas.microsoft.com/office/drawing/2014/main" id="{13F897C9-F0B1-3A38-CCB5-9000141BD62F}"/>
              </a:ext>
            </a:extLst>
          </p:cNvPr>
          <p:cNvGrpSpPr/>
          <p:nvPr/>
        </p:nvGrpSpPr>
        <p:grpSpPr>
          <a:xfrm>
            <a:off x="244927" y="3741139"/>
            <a:ext cx="947056" cy="523480"/>
            <a:chOff x="65315" y="5788420"/>
            <a:chExt cx="947056" cy="523480"/>
          </a:xfrm>
        </p:grpSpPr>
        <p:sp>
          <p:nvSpPr>
            <p:cNvPr id="32" name="Arrow: Right 31">
              <a:extLst>
                <a:ext uri="{FF2B5EF4-FFF2-40B4-BE49-F238E27FC236}">
                  <a16:creationId xmlns:a16="http://schemas.microsoft.com/office/drawing/2014/main" id="{C56C5C73-0B38-482C-9C97-B49C540212A6}"/>
                </a:ext>
              </a:extLst>
            </p:cNvPr>
            <p:cNvSpPr/>
            <p:nvPr/>
          </p:nvSpPr>
          <p:spPr>
            <a:xfrm>
              <a:off x="65315" y="6085965"/>
              <a:ext cx="947056" cy="225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46B8751-8D0A-218E-E7F0-A6AEF8A57B87}"/>
                </a:ext>
              </a:extLst>
            </p:cNvPr>
            <p:cNvSpPr txBox="1"/>
            <p:nvPr/>
          </p:nvSpPr>
          <p:spPr>
            <a:xfrm>
              <a:off x="205067" y="5788420"/>
              <a:ext cx="546047" cy="400110"/>
            </a:xfrm>
            <a:prstGeom prst="rect">
              <a:avLst/>
            </a:prstGeom>
            <a:noFill/>
          </p:spPr>
          <p:txBody>
            <a:bodyPr wrap="none" rtlCol="0">
              <a:spAutoFit/>
            </a:bodyPr>
            <a:lstStyle/>
            <a:p>
              <a:r>
                <a:rPr lang="en-US" sz="2000" b="1" dirty="0"/>
                <a:t>top</a:t>
              </a:r>
            </a:p>
          </p:txBody>
        </p:sp>
      </p:grpSp>
      <p:sp>
        <p:nvSpPr>
          <p:cNvPr id="4" name="TextBox 3">
            <a:extLst>
              <a:ext uri="{FF2B5EF4-FFF2-40B4-BE49-F238E27FC236}">
                <a16:creationId xmlns:a16="http://schemas.microsoft.com/office/drawing/2014/main" id="{1C5F75E8-AA77-DCEE-12FB-78BAB15ADA67}"/>
              </a:ext>
            </a:extLst>
          </p:cNvPr>
          <p:cNvSpPr txBox="1"/>
          <p:nvPr/>
        </p:nvSpPr>
        <p:spPr>
          <a:xfrm>
            <a:off x="9045148" y="3516086"/>
            <a:ext cx="882678" cy="400110"/>
          </a:xfrm>
          <a:prstGeom prst="rect">
            <a:avLst/>
          </a:prstGeom>
          <a:noFill/>
        </p:spPr>
        <p:txBody>
          <a:bodyPr wrap="none" rtlCol="0">
            <a:spAutoFit/>
          </a:bodyPr>
          <a:lstStyle/>
          <a:p>
            <a:r>
              <a:rPr lang="en-US" sz="2000" b="1" dirty="0"/>
              <a:t>top=-1</a:t>
            </a:r>
          </a:p>
        </p:txBody>
      </p:sp>
    </p:spTree>
    <p:extLst>
      <p:ext uri="{BB962C8B-B14F-4D97-AF65-F5344CB8AC3E}">
        <p14:creationId xmlns:p14="http://schemas.microsoft.com/office/powerpoint/2010/main" val="284093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1"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xit" presetSubtype="1" fill="hold" grpId="1" nodeType="clickEffect">
                                  <p:stCondLst>
                                    <p:cond delay="0"/>
                                  </p:stCondLst>
                                  <p:childTnLst>
                                    <p:anim calcmode="lin" valueType="num">
                                      <p:cBhvr additive="base">
                                        <p:cTn id="66" dur="500"/>
                                        <p:tgtEl>
                                          <p:spTgt spid="18"/>
                                        </p:tgtEl>
                                        <p:attrNameLst>
                                          <p:attrName>ppt_x</p:attrName>
                                        </p:attrNameLst>
                                      </p:cBhvr>
                                      <p:tavLst>
                                        <p:tav tm="0">
                                          <p:val>
                                            <p:strVal val="ppt_x"/>
                                          </p:val>
                                        </p:tav>
                                        <p:tav tm="100000">
                                          <p:val>
                                            <p:strVal val="ppt_x"/>
                                          </p:val>
                                        </p:tav>
                                      </p:tavLst>
                                    </p:anim>
                                    <p:anim calcmode="lin" valueType="num">
                                      <p:cBhvr additive="base">
                                        <p:cTn id="67" dur="500"/>
                                        <p:tgtEl>
                                          <p:spTgt spid="18"/>
                                        </p:tgtEl>
                                        <p:attrNameLst>
                                          <p:attrName>ppt_y</p:attrName>
                                        </p:attrNameLst>
                                      </p:cBhvr>
                                      <p:tavLst>
                                        <p:tav tm="0">
                                          <p:val>
                                            <p:strVal val="ppt_y"/>
                                          </p:val>
                                        </p:tav>
                                        <p:tav tm="100000">
                                          <p:val>
                                            <p:strVal val="0-ppt_h/2"/>
                                          </p:val>
                                        </p:tav>
                                      </p:tavLst>
                                    </p:anim>
                                    <p:set>
                                      <p:cBhvr>
                                        <p:cTn id="68" dur="1" fill="hold">
                                          <p:stCondLst>
                                            <p:cond delay="499"/>
                                          </p:stCondLst>
                                        </p:cTn>
                                        <p:tgtEl>
                                          <p:spTgt spid="1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xit" presetSubtype="1" fill="hold" grpId="1" nodeType="clickEffect">
                                  <p:stCondLst>
                                    <p:cond delay="0"/>
                                  </p:stCondLst>
                                  <p:childTnLst>
                                    <p:anim calcmode="lin" valueType="num">
                                      <p:cBhvr additive="base">
                                        <p:cTn id="72" dur="500"/>
                                        <p:tgtEl>
                                          <p:spTgt spid="17"/>
                                        </p:tgtEl>
                                        <p:attrNameLst>
                                          <p:attrName>ppt_x</p:attrName>
                                        </p:attrNameLst>
                                      </p:cBhvr>
                                      <p:tavLst>
                                        <p:tav tm="0">
                                          <p:val>
                                            <p:strVal val="ppt_x"/>
                                          </p:val>
                                        </p:tav>
                                        <p:tav tm="100000">
                                          <p:val>
                                            <p:strVal val="ppt_x"/>
                                          </p:val>
                                        </p:tav>
                                      </p:tavLst>
                                    </p:anim>
                                    <p:anim calcmode="lin" valueType="num">
                                      <p:cBhvr additive="base">
                                        <p:cTn id="73" dur="500"/>
                                        <p:tgtEl>
                                          <p:spTgt spid="17"/>
                                        </p:tgtEl>
                                        <p:attrNameLst>
                                          <p:attrName>ppt_y</p:attrName>
                                        </p:attrNameLst>
                                      </p:cBhvr>
                                      <p:tavLst>
                                        <p:tav tm="0">
                                          <p:val>
                                            <p:strVal val="ppt_y"/>
                                          </p:val>
                                        </p:tav>
                                        <p:tav tm="100000">
                                          <p:val>
                                            <p:strVal val="0-ppt_h/2"/>
                                          </p:val>
                                        </p:tav>
                                      </p:tavLst>
                                    </p:anim>
                                    <p:set>
                                      <p:cBhvr>
                                        <p:cTn id="74" dur="1" fill="hold">
                                          <p:stCondLst>
                                            <p:cond delay="499"/>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1" fill="hold" grpId="1" nodeType="clickEffect">
                                  <p:stCondLst>
                                    <p:cond delay="0"/>
                                  </p:stCondLst>
                                  <p:childTnLst>
                                    <p:anim calcmode="lin" valueType="num">
                                      <p:cBhvr additive="base">
                                        <p:cTn id="78" dur="500"/>
                                        <p:tgtEl>
                                          <p:spTgt spid="16"/>
                                        </p:tgtEl>
                                        <p:attrNameLst>
                                          <p:attrName>ppt_x</p:attrName>
                                        </p:attrNameLst>
                                      </p:cBhvr>
                                      <p:tavLst>
                                        <p:tav tm="0">
                                          <p:val>
                                            <p:strVal val="ppt_x"/>
                                          </p:val>
                                        </p:tav>
                                        <p:tav tm="100000">
                                          <p:val>
                                            <p:strVal val="ppt_x"/>
                                          </p:val>
                                        </p:tav>
                                      </p:tavLst>
                                    </p:anim>
                                    <p:anim calcmode="lin" valueType="num">
                                      <p:cBhvr additive="base">
                                        <p:cTn id="79" dur="500"/>
                                        <p:tgtEl>
                                          <p:spTgt spid="16"/>
                                        </p:tgtEl>
                                        <p:attrNameLst>
                                          <p:attrName>ppt_y</p:attrName>
                                        </p:attrNameLst>
                                      </p:cBhvr>
                                      <p:tavLst>
                                        <p:tav tm="0">
                                          <p:val>
                                            <p:strVal val="ppt_y"/>
                                          </p:val>
                                        </p:tav>
                                        <p:tav tm="100000">
                                          <p:val>
                                            <p:strVal val="0-ppt_h/2"/>
                                          </p:val>
                                        </p:tav>
                                      </p:tavLst>
                                    </p:anim>
                                    <p:set>
                                      <p:cBhvr>
                                        <p:cTn id="80" dur="1" fill="hold">
                                          <p:stCondLst>
                                            <p:cond delay="499"/>
                                          </p:stCondLst>
                                        </p:cTn>
                                        <p:tgtEl>
                                          <p:spTgt spid="1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1" fill="hold" grpId="1" nodeType="clickEffect">
                                  <p:stCondLst>
                                    <p:cond delay="0"/>
                                  </p:stCondLst>
                                  <p:childTnLst>
                                    <p:anim calcmode="lin" valueType="num">
                                      <p:cBhvr additive="base">
                                        <p:cTn id="84" dur="500"/>
                                        <p:tgtEl>
                                          <p:spTgt spid="15"/>
                                        </p:tgtEl>
                                        <p:attrNameLst>
                                          <p:attrName>ppt_x</p:attrName>
                                        </p:attrNameLst>
                                      </p:cBhvr>
                                      <p:tavLst>
                                        <p:tav tm="0">
                                          <p:val>
                                            <p:strVal val="ppt_x"/>
                                          </p:val>
                                        </p:tav>
                                        <p:tav tm="100000">
                                          <p:val>
                                            <p:strVal val="ppt_x"/>
                                          </p:val>
                                        </p:tav>
                                      </p:tavLst>
                                    </p:anim>
                                    <p:anim calcmode="lin" valueType="num">
                                      <p:cBhvr additive="base">
                                        <p:cTn id="85" dur="500"/>
                                        <p:tgtEl>
                                          <p:spTgt spid="15"/>
                                        </p:tgtEl>
                                        <p:attrNameLst>
                                          <p:attrName>ppt_y</p:attrName>
                                        </p:attrNameLst>
                                      </p:cBhvr>
                                      <p:tavLst>
                                        <p:tav tm="0">
                                          <p:val>
                                            <p:strVal val="ppt_y"/>
                                          </p:val>
                                        </p:tav>
                                        <p:tav tm="100000">
                                          <p:val>
                                            <p:strVal val="0-ppt_h/2"/>
                                          </p:val>
                                        </p:tav>
                                      </p:tavLst>
                                    </p:anim>
                                    <p:set>
                                      <p:cBhvr>
                                        <p:cTn id="86" dur="1" fill="hold">
                                          <p:stCondLst>
                                            <p:cond delay="499"/>
                                          </p:stCondLst>
                                        </p:cTn>
                                        <p:tgtEl>
                                          <p:spTgt spid="15"/>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2FE-CC28-46DD-77AA-395DB5B7F8CF}"/>
              </a:ext>
            </a:extLst>
          </p:cNvPr>
          <p:cNvSpPr>
            <a:spLocks noGrp="1"/>
          </p:cNvSpPr>
          <p:nvPr>
            <p:ph type="title"/>
          </p:nvPr>
        </p:nvSpPr>
        <p:spPr/>
        <p:txBody>
          <a:bodyPr/>
          <a:lstStyle/>
          <a:p>
            <a:r>
              <a:rPr lang="en-US" b="1" dirty="0">
                <a:solidFill>
                  <a:srgbClr val="FF0000"/>
                </a:solidFill>
              </a:rPr>
              <a:t>Pop</a:t>
            </a:r>
            <a:r>
              <a:rPr lang="en-US" b="1" dirty="0"/>
              <a:t>:[ Algorithm ]:</a:t>
            </a:r>
          </a:p>
        </p:txBody>
      </p:sp>
      <p:sp>
        <p:nvSpPr>
          <p:cNvPr id="3" name="Content Placeholder 2">
            <a:extLst>
              <a:ext uri="{FF2B5EF4-FFF2-40B4-BE49-F238E27FC236}">
                <a16:creationId xmlns:a16="http://schemas.microsoft.com/office/drawing/2014/main" id="{F30A0C70-496A-7442-AC48-EBC1BEADA9AC}"/>
              </a:ext>
            </a:extLst>
          </p:cNvPr>
          <p:cNvSpPr>
            <a:spLocks noGrp="1"/>
          </p:cNvSpPr>
          <p:nvPr>
            <p:ph idx="1"/>
          </p:nvPr>
        </p:nvSpPr>
        <p:spPr/>
        <p:txBody>
          <a:bodyPr/>
          <a:lstStyle/>
          <a:p>
            <a:r>
              <a:rPr lang="en-US" dirty="0"/>
              <a:t>Removes an item from the stack. The items are popped in the reversed order in which they are pushed. </a:t>
            </a:r>
          </a:p>
          <a:p>
            <a:r>
              <a:rPr lang="en-US" dirty="0"/>
              <a:t>If the stack is empty, then it is said to be an Underflow condition.</a:t>
            </a:r>
          </a:p>
        </p:txBody>
      </p:sp>
      <p:sp>
        <p:nvSpPr>
          <p:cNvPr id="5" name="TextBox 4">
            <a:extLst>
              <a:ext uri="{FF2B5EF4-FFF2-40B4-BE49-F238E27FC236}">
                <a16:creationId xmlns:a16="http://schemas.microsoft.com/office/drawing/2014/main" id="{3677D333-E44A-5B4E-175A-8B9EDB1F54AA}"/>
              </a:ext>
            </a:extLst>
          </p:cNvPr>
          <p:cNvSpPr txBox="1"/>
          <p:nvPr/>
        </p:nvSpPr>
        <p:spPr>
          <a:xfrm>
            <a:off x="3788229" y="3115891"/>
            <a:ext cx="3516085" cy="3785652"/>
          </a:xfrm>
          <a:prstGeom prst="rect">
            <a:avLst/>
          </a:prstGeom>
          <a:noFill/>
          <a:ln>
            <a:solidFill>
              <a:schemeClr val="tx1"/>
            </a:solidFill>
          </a:ln>
        </p:spPr>
        <p:txBody>
          <a:bodyPr wrap="square">
            <a:spAutoFit/>
          </a:bodyPr>
          <a:lstStyle/>
          <a:p>
            <a:r>
              <a:rPr lang="en-US" sz="2400" dirty="0"/>
              <a:t>begin</a:t>
            </a:r>
          </a:p>
          <a:p>
            <a:r>
              <a:rPr lang="en-US" sz="2400" dirty="0"/>
              <a:t> if stack is empty</a:t>
            </a:r>
          </a:p>
          <a:p>
            <a:r>
              <a:rPr lang="en-US" sz="2400" dirty="0"/>
              <a:t>    return</a:t>
            </a:r>
          </a:p>
          <a:p>
            <a:r>
              <a:rPr lang="en-US" sz="2400" dirty="0"/>
              <a:t> endif</a:t>
            </a:r>
          </a:p>
          <a:p>
            <a:r>
              <a:rPr lang="en-US" sz="2400" dirty="0"/>
              <a:t>else</a:t>
            </a:r>
          </a:p>
          <a:p>
            <a:r>
              <a:rPr lang="en-US" sz="2400" dirty="0"/>
              <a:t> store value of stack[top]</a:t>
            </a:r>
          </a:p>
          <a:p>
            <a:r>
              <a:rPr lang="en-US" sz="2400" dirty="0"/>
              <a:t> decrement top</a:t>
            </a:r>
          </a:p>
          <a:p>
            <a:r>
              <a:rPr lang="en-US" sz="2400" dirty="0"/>
              <a:t> return value</a:t>
            </a:r>
          </a:p>
          <a:p>
            <a:r>
              <a:rPr lang="en-US" sz="2400" dirty="0"/>
              <a:t>end else</a:t>
            </a:r>
          </a:p>
          <a:p>
            <a:r>
              <a:rPr lang="en-US" sz="2400" dirty="0"/>
              <a:t>end procedure</a:t>
            </a:r>
          </a:p>
        </p:txBody>
      </p:sp>
    </p:spTree>
    <p:extLst>
      <p:ext uri="{BB962C8B-B14F-4D97-AF65-F5344CB8AC3E}">
        <p14:creationId xmlns:p14="http://schemas.microsoft.com/office/powerpoint/2010/main" val="2440516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2FE-CC28-46DD-77AA-395DB5B7F8CF}"/>
              </a:ext>
            </a:extLst>
          </p:cNvPr>
          <p:cNvSpPr>
            <a:spLocks noGrp="1"/>
          </p:cNvSpPr>
          <p:nvPr>
            <p:ph type="title"/>
          </p:nvPr>
        </p:nvSpPr>
        <p:spPr/>
        <p:txBody>
          <a:bodyPr/>
          <a:lstStyle/>
          <a:p>
            <a:r>
              <a:rPr lang="en-US" b="1" dirty="0">
                <a:solidFill>
                  <a:srgbClr val="FF0000"/>
                </a:solidFill>
              </a:rPr>
              <a:t>Top</a:t>
            </a:r>
            <a:r>
              <a:rPr lang="en-US" b="1" dirty="0"/>
              <a:t>:[ Algorithm ]:</a:t>
            </a:r>
          </a:p>
        </p:txBody>
      </p:sp>
      <p:sp>
        <p:nvSpPr>
          <p:cNvPr id="3" name="Content Placeholder 2">
            <a:extLst>
              <a:ext uri="{FF2B5EF4-FFF2-40B4-BE49-F238E27FC236}">
                <a16:creationId xmlns:a16="http://schemas.microsoft.com/office/drawing/2014/main" id="{F30A0C70-496A-7442-AC48-EBC1BEADA9AC}"/>
              </a:ext>
            </a:extLst>
          </p:cNvPr>
          <p:cNvSpPr>
            <a:spLocks noGrp="1"/>
          </p:cNvSpPr>
          <p:nvPr>
            <p:ph idx="1"/>
          </p:nvPr>
        </p:nvSpPr>
        <p:spPr/>
        <p:txBody>
          <a:bodyPr/>
          <a:lstStyle/>
          <a:p>
            <a:r>
              <a:rPr lang="en-US" dirty="0"/>
              <a:t>Returns the top element of the stack.</a:t>
            </a:r>
          </a:p>
        </p:txBody>
      </p:sp>
      <p:sp>
        <p:nvSpPr>
          <p:cNvPr id="5" name="TextBox 4">
            <a:extLst>
              <a:ext uri="{FF2B5EF4-FFF2-40B4-BE49-F238E27FC236}">
                <a16:creationId xmlns:a16="http://schemas.microsoft.com/office/drawing/2014/main" id="{3677D333-E44A-5B4E-175A-8B9EDB1F54AA}"/>
              </a:ext>
            </a:extLst>
          </p:cNvPr>
          <p:cNvSpPr txBox="1"/>
          <p:nvPr/>
        </p:nvSpPr>
        <p:spPr>
          <a:xfrm>
            <a:off x="3788229" y="3115891"/>
            <a:ext cx="3516085" cy="1200329"/>
          </a:xfrm>
          <a:prstGeom prst="rect">
            <a:avLst/>
          </a:prstGeom>
          <a:noFill/>
          <a:ln>
            <a:solidFill>
              <a:schemeClr val="tx1"/>
            </a:solidFill>
          </a:ln>
        </p:spPr>
        <p:txBody>
          <a:bodyPr wrap="square">
            <a:spAutoFit/>
          </a:bodyPr>
          <a:lstStyle/>
          <a:p>
            <a:r>
              <a:rPr lang="en-US" sz="2400" dirty="0"/>
              <a:t>begin </a:t>
            </a:r>
          </a:p>
          <a:p>
            <a:r>
              <a:rPr lang="en-US" sz="2400" dirty="0"/>
              <a:t>   return  stack[top]</a:t>
            </a:r>
          </a:p>
          <a:p>
            <a:r>
              <a:rPr lang="en-US" sz="2400" dirty="0"/>
              <a:t>end  procedure</a:t>
            </a:r>
          </a:p>
        </p:txBody>
      </p:sp>
      <p:sp>
        <p:nvSpPr>
          <p:cNvPr id="4" name="Rectangle 1">
            <a:extLst>
              <a:ext uri="{FF2B5EF4-FFF2-40B4-BE49-F238E27FC236}">
                <a16:creationId xmlns:a16="http://schemas.microsoft.com/office/drawing/2014/main" id="{E46EFFBF-9D25-EEF6-7F7E-24AE42839F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begin return stack[top] end procedure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6912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2FE-CC28-46DD-77AA-395DB5B7F8CF}"/>
              </a:ext>
            </a:extLst>
          </p:cNvPr>
          <p:cNvSpPr>
            <a:spLocks noGrp="1"/>
          </p:cNvSpPr>
          <p:nvPr>
            <p:ph type="title"/>
          </p:nvPr>
        </p:nvSpPr>
        <p:spPr/>
        <p:txBody>
          <a:bodyPr/>
          <a:lstStyle/>
          <a:p>
            <a:r>
              <a:rPr lang="en-US" b="1" i="0" u="sng" dirty="0" err="1">
                <a:solidFill>
                  <a:srgbClr val="FF0000"/>
                </a:solidFill>
                <a:effectLst/>
                <a:latin typeface="Nunito" pitchFamily="2" charset="0"/>
              </a:rPr>
              <a:t>isEmpty</a:t>
            </a:r>
            <a:r>
              <a:rPr lang="en-US" b="1" u="sng" dirty="0">
                <a:solidFill>
                  <a:srgbClr val="273239"/>
                </a:solidFill>
                <a:latin typeface="Nunito" pitchFamily="2" charset="0"/>
              </a:rPr>
              <a:t> </a:t>
            </a:r>
            <a:r>
              <a:rPr lang="en-US" b="1" dirty="0"/>
              <a:t>:[ Algorithm ]:</a:t>
            </a:r>
          </a:p>
        </p:txBody>
      </p:sp>
      <p:sp>
        <p:nvSpPr>
          <p:cNvPr id="3" name="Content Placeholder 2">
            <a:extLst>
              <a:ext uri="{FF2B5EF4-FFF2-40B4-BE49-F238E27FC236}">
                <a16:creationId xmlns:a16="http://schemas.microsoft.com/office/drawing/2014/main" id="{F30A0C70-496A-7442-AC48-EBC1BEADA9AC}"/>
              </a:ext>
            </a:extLst>
          </p:cNvPr>
          <p:cNvSpPr>
            <a:spLocks noGrp="1"/>
          </p:cNvSpPr>
          <p:nvPr>
            <p:ph idx="1"/>
          </p:nvPr>
        </p:nvSpPr>
        <p:spPr/>
        <p:txBody>
          <a:bodyPr/>
          <a:lstStyle/>
          <a:p>
            <a:r>
              <a:rPr lang="en-US" b="0" i="0" dirty="0">
                <a:solidFill>
                  <a:srgbClr val="273239"/>
                </a:solidFill>
                <a:effectLst/>
                <a:latin typeface="Nunito" pitchFamily="2" charset="0"/>
              </a:rPr>
              <a:t>Returns true if the stack is empty, else false.</a:t>
            </a:r>
            <a:endParaRPr lang="en-US" dirty="0"/>
          </a:p>
        </p:txBody>
      </p:sp>
      <p:sp>
        <p:nvSpPr>
          <p:cNvPr id="5" name="TextBox 4">
            <a:extLst>
              <a:ext uri="{FF2B5EF4-FFF2-40B4-BE49-F238E27FC236}">
                <a16:creationId xmlns:a16="http://schemas.microsoft.com/office/drawing/2014/main" id="{3677D333-E44A-5B4E-175A-8B9EDB1F54AA}"/>
              </a:ext>
            </a:extLst>
          </p:cNvPr>
          <p:cNvSpPr txBox="1"/>
          <p:nvPr/>
        </p:nvSpPr>
        <p:spPr>
          <a:xfrm>
            <a:off x="3788229" y="3115891"/>
            <a:ext cx="3516085" cy="2308324"/>
          </a:xfrm>
          <a:prstGeom prst="rect">
            <a:avLst/>
          </a:prstGeom>
          <a:noFill/>
          <a:ln>
            <a:solidFill>
              <a:schemeClr val="tx1"/>
            </a:solidFill>
          </a:ln>
        </p:spPr>
        <p:txBody>
          <a:bodyPr wrap="square">
            <a:spAutoFit/>
          </a:bodyPr>
          <a:lstStyle/>
          <a:p>
            <a:r>
              <a:rPr lang="en-US" sz="2400" dirty="0"/>
              <a:t>begin</a:t>
            </a:r>
          </a:p>
          <a:p>
            <a:r>
              <a:rPr lang="en-US" sz="2400" dirty="0"/>
              <a:t> if top &lt; 1</a:t>
            </a:r>
          </a:p>
          <a:p>
            <a:r>
              <a:rPr lang="en-US" sz="2400" dirty="0"/>
              <a:t>    return true</a:t>
            </a:r>
          </a:p>
          <a:p>
            <a:r>
              <a:rPr lang="en-US" sz="2400" dirty="0"/>
              <a:t> else</a:t>
            </a:r>
          </a:p>
          <a:p>
            <a:r>
              <a:rPr lang="en-US" sz="2400" dirty="0"/>
              <a:t>    return false</a:t>
            </a:r>
          </a:p>
          <a:p>
            <a:r>
              <a:rPr lang="en-US" sz="2400" dirty="0"/>
              <a:t>end procedure</a:t>
            </a:r>
          </a:p>
        </p:txBody>
      </p:sp>
      <p:sp>
        <p:nvSpPr>
          <p:cNvPr id="4" name="Rectangle 1">
            <a:extLst>
              <a:ext uri="{FF2B5EF4-FFF2-40B4-BE49-F238E27FC236}">
                <a16:creationId xmlns:a16="http://schemas.microsoft.com/office/drawing/2014/main" id="{E46EFFBF-9D25-EEF6-7F7E-24AE42839F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begin return stack[top] end procedure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226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2FE-CC28-46DD-77AA-395DB5B7F8CF}"/>
              </a:ext>
            </a:extLst>
          </p:cNvPr>
          <p:cNvSpPr>
            <a:spLocks noGrp="1"/>
          </p:cNvSpPr>
          <p:nvPr>
            <p:ph type="title"/>
          </p:nvPr>
        </p:nvSpPr>
        <p:spPr/>
        <p:txBody>
          <a:bodyPr/>
          <a:lstStyle/>
          <a:p>
            <a:r>
              <a:rPr lang="en-US" b="1" u="sng" dirty="0">
                <a:solidFill>
                  <a:srgbClr val="FF0000"/>
                </a:solidFill>
                <a:latin typeface="Nunito" pitchFamily="2" charset="0"/>
              </a:rPr>
              <a:t>size</a:t>
            </a:r>
            <a:r>
              <a:rPr lang="en-US" b="1" u="sng" dirty="0">
                <a:solidFill>
                  <a:srgbClr val="273239"/>
                </a:solidFill>
                <a:latin typeface="Nunito" pitchFamily="2" charset="0"/>
              </a:rPr>
              <a:t> </a:t>
            </a:r>
            <a:r>
              <a:rPr lang="en-US" b="1" dirty="0"/>
              <a:t>:[ Algorithm ]:</a:t>
            </a:r>
          </a:p>
        </p:txBody>
      </p:sp>
      <p:sp>
        <p:nvSpPr>
          <p:cNvPr id="3" name="Content Placeholder 2">
            <a:extLst>
              <a:ext uri="{FF2B5EF4-FFF2-40B4-BE49-F238E27FC236}">
                <a16:creationId xmlns:a16="http://schemas.microsoft.com/office/drawing/2014/main" id="{F30A0C70-496A-7442-AC48-EBC1BEADA9AC}"/>
              </a:ext>
            </a:extLst>
          </p:cNvPr>
          <p:cNvSpPr>
            <a:spLocks noGrp="1"/>
          </p:cNvSpPr>
          <p:nvPr>
            <p:ph idx="1"/>
          </p:nvPr>
        </p:nvSpPr>
        <p:spPr/>
        <p:txBody>
          <a:bodyPr/>
          <a:lstStyle/>
          <a:p>
            <a:r>
              <a:rPr lang="en-US" b="0" i="0" dirty="0">
                <a:solidFill>
                  <a:srgbClr val="273239"/>
                </a:solidFill>
                <a:effectLst/>
                <a:latin typeface="Nunito" pitchFamily="2" charset="0"/>
              </a:rPr>
              <a:t>Returns true if the stack is empty, else false.</a:t>
            </a:r>
            <a:endParaRPr lang="en-US" dirty="0"/>
          </a:p>
        </p:txBody>
      </p:sp>
      <p:sp>
        <p:nvSpPr>
          <p:cNvPr id="5" name="TextBox 4">
            <a:extLst>
              <a:ext uri="{FF2B5EF4-FFF2-40B4-BE49-F238E27FC236}">
                <a16:creationId xmlns:a16="http://schemas.microsoft.com/office/drawing/2014/main" id="{3677D333-E44A-5B4E-175A-8B9EDB1F54AA}"/>
              </a:ext>
            </a:extLst>
          </p:cNvPr>
          <p:cNvSpPr txBox="1"/>
          <p:nvPr/>
        </p:nvSpPr>
        <p:spPr>
          <a:xfrm>
            <a:off x="3788229" y="3115891"/>
            <a:ext cx="3516085" cy="2677656"/>
          </a:xfrm>
          <a:prstGeom prst="rect">
            <a:avLst/>
          </a:prstGeom>
          <a:noFill/>
          <a:ln>
            <a:solidFill>
              <a:schemeClr val="tx1"/>
            </a:solidFill>
          </a:ln>
        </p:spPr>
        <p:txBody>
          <a:bodyPr wrap="square">
            <a:spAutoFit/>
          </a:bodyPr>
          <a:lstStyle/>
          <a:p>
            <a:r>
              <a:rPr lang="en-US" sz="2400" dirty="0"/>
              <a:t>Begin</a:t>
            </a:r>
          </a:p>
          <a:p>
            <a:r>
              <a:rPr lang="en-US" sz="2400" dirty="0"/>
              <a:t>Count=0</a:t>
            </a:r>
          </a:p>
          <a:p>
            <a:r>
              <a:rPr lang="en-US" sz="2400" dirty="0"/>
              <a:t>While stack is not empty</a:t>
            </a:r>
          </a:p>
          <a:p>
            <a:r>
              <a:rPr lang="en-US" sz="2400" dirty="0"/>
              <a:t>    </a:t>
            </a:r>
            <a:r>
              <a:rPr lang="en-US" sz="2400" dirty="0" err="1"/>
              <a:t>stack.pop</a:t>
            </a:r>
            <a:r>
              <a:rPr lang="en-US" sz="2400" dirty="0"/>
              <a:t>()</a:t>
            </a:r>
          </a:p>
          <a:p>
            <a:r>
              <a:rPr lang="en-US" sz="2400" dirty="0"/>
              <a:t>    count+=1</a:t>
            </a:r>
          </a:p>
          <a:p>
            <a:r>
              <a:rPr lang="en-US" sz="2400" dirty="0"/>
              <a:t>   return Count</a:t>
            </a:r>
          </a:p>
          <a:p>
            <a:r>
              <a:rPr lang="en-US" sz="2400" dirty="0"/>
              <a:t>end procedure</a:t>
            </a:r>
          </a:p>
        </p:txBody>
      </p:sp>
      <p:sp>
        <p:nvSpPr>
          <p:cNvPr id="4" name="Rectangle 1">
            <a:extLst>
              <a:ext uri="{FF2B5EF4-FFF2-40B4-BE49-F238E27FC236}">
                <a16:creationId xmlns:a16="http://schemas.microsoft.com/office/drawing/2014/main" id="{E46EFFBF-9D25-EEF6-7F7E-24AE42839F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73239"/>
                </a:solidFill>
                <a:effectLst/>
                <a:latin typeface="Consolas" panose="020B0609020204030204" pitchFamily="49" charset="0"/>
              </a:rPr>
              <a:t>begin return stack[top] end procedure</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528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3CE3-D773-F827-E795-A6A536FA8E21}"/>
              </a:ext>
            </a:extLst>
          </p:cNvPr>
          <p:cNvSpPr>
            <a:spLocks noGrp="1"/>
          </p:cNvSpPr>
          <p:nvPr>
            <p:ph type="title"/>
          </p:nvPr>
        </p:nvSpPr>
        <p:spPr/>
        <p:txBody>
          <a:bodyPr>
            <a:normAutofit/>
          </a:bodyPr>
          <a:lstStyle/>
          <a:p>
            <a:pPr algn="ctr"/>
            <a:r>
              <a:rPr lang="en-US" sz="4000" b="1" dirty="0"/>
              <a:t>Stack Implementation</a:t>
            </a:r>
            <a:endParaRPr lang="en-US" sz="4800" b="1" dirty="0"/>
          </a:p>
        </p:txBody>
      </p:sp>
      <p:sp>
        <p:nvSpPr>
          <p:cNvPr id="3" name="Content Placeholder 2">
            <a:extLst>
              <a:ext uri="{FF2B5EF4-FFF2-40B4-BE49-F238E27FC236}">
                <a16:creationId xmlns:a16="http://schemas.microsoft.com/office/drawing/2014/main" id="{D1293E04-470F-7CBF-1C81-BE80902DCA64}"/>
              </a:ext>
            </a:extLst>
          </p:cNvPr>
          <p:cNvSpPr>
            <a:spLocks noGrp="1"/>
          </p:cNvSpPr>
          <p:nvPr>
            <p:ph idx="1"/>
          </p:nvPr>
        </p:nvSpPr>
        <p:spPr/>
        <p:txBody>
          <a:bodyPr/>
          <a:lstStyle/>
          <a:p>
            <a:pPr marL="0" indent="0">
              <a:buNone/>
            </a:pPr>
            <a:r>
              <a:rPr lang="en-US" dirty="0"/>
              <a:t>The Stack data structure can be implemented in different ways.</a:t>
            </a:r>
          </a:p>
          <a:p>
            <a:pPr lvl="2"/>
            <a:r>
              <a:rPr lang="en-US" sz="2800" dirty="0"/>
              <a:t>Using List</a:t>
            </a:r>
          </a:p>
          <a:p>
            <a:pPr lvl="2"/>
            <a:r>
              <a:rPr lang="en-US" sz="2800" dirty="0"/>
              <a:t>Using deque </a:t>
            </a:r>
          </a:p>
          <a:p>
            <a:pPr lvl="2"/>
            <a:r>
              <a:rPr lang="en-US" sz="2800" dirty="0"/>
              <a:t>Using </a:t>
            </a:r>
            <a:r>
              <a:rPr lang="en-US" sz="2800" dirty="0" err="1"/>
              <a:t>LifoQueue</a:t>
            </a:r>
            <a:endParaRPr lang="en-US" sz="2800" dirty="0"/>
          </a:p>
        </p:txBody>
      </p:sp>
    </p:spTree>
    <p:extLst>
      <p:ext uri="{BB962C8B-B14F-4D97-AF65-F5344CB8AC3E}">
        <p14:creationId xmlns:p14="http://schemas.microsoft.com/office/powerpoint/2010/main" val="1313175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1851-D3DD-5329-9D00-4380815A872E}"/>
              </a:ext>
            </a:extLst>
          </p:cNvPr>
          <p:cNvSpPr>
            <a:spLocks noGrp="1"/>
          </p:cNvSpPr>
          <p:nvPr>
            <p:ph type="title"/>
          </p:nvPr>
        </p:nvSpPr>
        <p:spPr/>
        <p:txBody>
          <a:bodyPr/>
          <a:lstStyle/>
          <a:p>
            <a:r>
              <a:rPr lang="en-US" b="1" dirty="0"/>
              <a:t>Simple List based Stack Implementation</a:t>
            </a:r>
          </a:p>
        </p:txBody>
      </p:sp>
      <p:sp>
        <p:nvSpPr>
          <p:cNvPr id="5" name="Content Placeholder 4">
            <a:extLst>
              <a:ext uri="{FF2B5EF4-FFF2-40B4-BE49-F238E27FC236}">
                <a16:creationId xmlns:a16="http://schemas.microsoft.com/office/drawing/2014/main" id="{986CBA66-1AEC-95F2-0EC9-15C201DC6222}"/>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089CC80C-DE7B-CFB6-DF89-74C40E586C15}"/>
              </a:ext>
            </a:extLst>
          </p:cNvPr>
          <p:cNvPicPr>
            <a:picLocks noChangeAspect="1"/>
          </p:cNvPicPr>
          <p:nvPr/>
        </p:nvPicPr>
        <p:blipFill>
          <a:blip r:embed="rId2"/>
          <a:stretch>
            <a:fillRect/>
          </a:stretch>
        </p:blipFill>
        <p:spPr>
          <a:xfrm>
            <a:off x="1135559" y="1507383"/>
            <a:ext cx="9467126" cy="5350617"/>
          </a:xfrm>
          <a:prstGeom prst="rect">
            <a:avLst/>
          </a:prstGeom>
        </p:spPr>
      </p:pic>
      <p:sp>
        <p:nvSpPr>
          <p:cNvPr id="8" name="Rectangle 7">
            <a:extLst>
              <a:ext uri="{FF2B5EF4-FFF2-40B4-BE49-F238E27FC236}">
                <a16:creationId xmlns:a16="http://schemas.microsoft.com/office/drawing/2014/main" id="{F9E151F6-CF3C-2448-6290-E80B7F3E9E59}"/>
              </a:ext>
            </a:extLst>
          </p:cNvPr>
          <p:cNvSpPr/>
          <p:nvPr/>
        </p:nvSpPr>
        <p:spPr>
          <a:xfrm>
            <a:off x="1730828" y="6176963"/>
            <a:ext cx="1469572" cy="315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54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0BA19-C0C2-43CC-120A-74D2AF3FF3D9}"/>
              </a:ext>
            </a:extLst>
          </p:cNvPr>
          <p:cNvSpPr>
            <a:spLocks noGrp="1"/>
          </p:cNvSpPr>
          <p:nvPr>
            <p:ph type="title"/>
          </p:nvPr>
        </p:nvSpPr>
        <p:spPr/>
        <p:txBody>
          <a:bodyPr/>
          <a:lstStyle/>
          <a:p>
            <a:r>
              <a:rPr lang="en-US" b="1" dirty="0">
                <a:solidFill>
                  <a:srgbClr val="C00000"/>
                </a:solidFill>
              </a:rPr>
              <a:t>Contents</a:t>
            </a:r>
          </a:p>
        </p:txBody>
      </p:sp>
      <p:sp>
        <p:nvSpPr>
          <p:cNvPr id="3" name="Content Placeholder 2">
            <a:extLst>
              <a:ext uri="{FF2B5EF4-FFF2-40B4-BE49-F238E27FC236}">
                <a16:creationId xmlns:a16="http://schemas.microsoft.com/office/drawing/2014/main" id="{34520D9A-91EF-B3C4-ED74-2F8D2731D122}"/>
              </a:ext>
            </a:extLst>
          </p:cNvPr>
          <p:cNvSpPr>
            <a:spLocks noGrp="1"/>
          </p:cNvSpPr>
          <p:nvPr>
            <p:ph idx="1"/>
          </p:nvPr>
        </p:nvSpPr>
        <p:spPr>
          <a:xfrm>
            <a:off x="838200" y="1825625"/>
            <a:ext cx="11353800" cy="4351338"/>
          </a:xfrm>
        </p:spPr>
        <p:txBody>
          <a:bodyPr>
            <a:normAutofit/>
          </a:bodyPr>
          <a:lstStyle/>
          <a:p>
            <a:pPr marL="1371600" lvl="3" indent="0" algn="just">
              <a:buNone/>
            </a:pPr>
            <a:r>
              <a:rPr lang="en-US" sz="2400" b="1" dirty="0"/>
              <a:t>Dynamic Linear Data Structure: </a:t>
            </a:r>
          </a:p>
          <a:p>
            <a:pPr lvl="3" indent="457200" algn="just">
              <a:buFont typeface="Wingdings" panose="05000000000000000000" pitchFamily="2" charset="2"/>
              <a:buChar char="v"/>
            </a:pPr>
            <a:r>
              <a:rPr lang="en-US" sz="2400" b="1" dirty="0"/>
              <a:t>	</a:t>
            </a:r>
            <a:r>
              <a:rPr lang="en-US" sz="2400" dirty="0"/>
              <a:t>Stacks, </a:t>
            </a:r>
          </a:p>
          <a:p>
            <a:pPr lvl="3" indent="457200" algn="just">
              <a:buFont typeface="Wingdings" panose="05000000000000000000" pitchFamily="2" charset="2"/>
              <a:buChar char="v"/>
            </a:pPr>
            <a:r>
              <a:rPr lang="en-US" sz="2400" dirty="0"/>
              <a:t>	Stack operations, 	</a:t>
            </a:r>
          </a:p>
          <a:p>
            <a:pPr lvl="3" indent="457200" algn="just">
              <a:buFont typeface="Wingdings" panose="05000000000000000000" pitchFamily="2" charset="2"/>
              <a:buChar char="v"/>
            </a:pPr>
            <a:r>
              <a:rPr lang="en-US" sz="2400" dirty="0"/>
              <a:t>	Characteristics of a Stacks, </a:t>
            </a:r>
          </a:p>
          <a:p>
            <a:pPr lvl="3" indent="457200" algn="just">
              <a:buFont typeface="Wingdings" panose="05000000000000000000" pitchFamily="2" charset="2"/>
              <a:buChar char="v"/>
            </a:pPr>
            <a:r>
              <a:rPr lang="en-US" sz="2400" dirty="0"/>
              <a:t>	Applications of Stacks.</a:t>
            </a:r>
          </a:p>
          <a:p>
            <a:pPr lvl="3" indent="0" algn="just">
              <a:buNone/>
            </a:pPr>
            <a:endParaRPr lang="en-US" sz="2400" dirty="0"/>
          </a:p>
          <a:p>
            <a:pPr marL="1371600" lvl="3" indent="0" algn="just">
              <a:buNone/>
            </a:pPr>
            <a:r>
              <a:rPr lang="en-US" sz="2400" b="1" dirty="0"/>
              <a:t>Dynamic Linear Data Structure: 	</a:t>
            </a:r>
          </a:p>
          <a:p>
            <a:pPr lvl="3" indent="119063" algn="just">
              <a:buFont typeface="Wingdings" panose="05000000000000000000" pitchFamily="2" charset="2"/>
              <a:buChar char="v"/>
            </a:pPr>
            <a:r>
              <a:rPr lang="en-US" sz="2400" b="1" dirty="0"/>
              <a:t>	</a:t>
            </a:r>
            <a:r>
              <a:rPr lang="en-US" sz="2400" dirty="0"/>
              <a:t>Queues, 	</a:t>
            </a:r>
          </a:p>
          <a:p>
            <a:pPr lvl="3" indent="119063" algn="just">
              <a:buFont typeface="Wingdings" panose="05000000000000000000" pitchFamily="2" charset="2"/>
              <a:buChar char="v"/>
            </a:pPr>
            <a:r>
              <a:rPr lang="en-US" sz="2400" dirty="0"/>
              <a:t>	Characteristics of a Queues, </a:t>
            </a:r>
          </a:p>
          <a:p>
            <a:pPr lvl="3" indent="119063" algn="just">
              <a:buFont typeface="Wingdings" panose="05000000000000000000" pitchFamily="2" charset="2"/>
              <a:buChar char="v"/>
            </a:pPr>
            <a:r>
              <a:rPr lang="en-US" sz="2400" dirty="0"/>
              <a:t>	Circular Queues, </a:t>
            </a:r>
          </a:p>
          <a:p>
            <a:pPr lvl="3" indent="119063" algn="just">
              <a:buFont typeface="Wingdings" panose="05000000000000000000" pitchFamily="2" charset="2"/>
              <a:buChar char="v"/>
            </a:pPr>
            <a:r>
              <a:rPr lang="en-US" sz="2400" dirty="0"/>
              <a:t>	Applications of Queue.</a:t>
            </a:r>
          </a:p>
        </p:txBody>
      </p:sp>
    </p:spTree>
    <p:extLst>
      <p:ext uri="{BB962C8B-B14F-4D97-AF65-F5344CB8AC3E}">
        <p14:creationId xmlns:p14="http://schemas.microsoft.com/office/powerpoint/2010/main" val="3344086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1851-D3DD-5329-9D00-4380815A872E}"/>
              </a:ext>
            </a:extLst>
          </p:cNvPr>
          <p:cNvSpPr>
            <a:spLocks noGrp="1"/>
          </p:cNvSpPr>
          <p:nvPr>
            <p:ph type="title"/>
          </p:nvPr>
        </p:nvSpPr>
        <p:spPr/>
        <p:txBody>
          <a:bodyPr/>
          <a:lstStyle/>
          <a:p>
            <a:r>
              <a:rPr lang="en-US" b="1" dirty="0"/>
              <a:t>Simple List based Stack Implementation</a:t>
            </a:r>
          </a:p>
        </p:txBody>
      </p:sp>
      <p:sp>
        <p:nvSpPr>
          <p:cNvPr id="5" name="Content Placeholder 4">
            <a:extLst>
              <a:ext uri="{FF2B5EF4-FFF2-40B4-BE49-F238E27FC236}">
                <a16:creationId xmlns:a16="http://schemas.microsoft.com/office/drawing/2014/main" id="{986CBA66-1AEC-95F2-0EC9-15C201DC6222}"/>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EC8A70CC-5AB3-B899-6E5D-BE02542F49A9}"/>
              </a:ext>
            </a:extLst>
          </p:cNvPr>
          <p:cNvPicPr>
            <a:picLocks noChangeAspect="1"/>
          </p:cNvPicPr>
          <p:nvPr/>
        </p:nvPicPr>
        <p:blipFill>
          <a:blip r:embed="rId2"/>
          <a:stretch>
            <a:fillRect/>
          </a:stretch>
        </p:blipFill>
        <p:spPr>
          <a:xfrm>
            <a:off x="838200" y="1825542"/>
            <a:ext cx="10515600" cy="4527177"/>
          </a:xfrm>
          <a:prstGeom prst="rect">
            <a:avLst/>
          </a:prstGeom>
        </p:spPr>
      </p:pic>
      <p:sp>
        <p:nvSpPr>
          <p:cNvPr id="6" name="Rectangle 5">
            <a:extLst>
              <a:ext uri="{FF2B5EF4-FFF2-40B4-BE49-F238E27FC236}">
                <a16:creationId xmlns:a16="http://schemas.microsoft.com/office/drawing/2014/main" id="{D48DBE27-9D8F-78B5-7BA4-81907DFE512A}"/>
              </a:ext>
            </a:extLst>
          </p:cNvPr>
          <p:cNvSpPr/>
          <p:nvPr/>
        </p:nvSpPr>
        <p:spPr>
          <a:xfrm>
            <a:off x="1845129" y="4554993"/>
            <a:ext cx="8501742" cy="1345064"/>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609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1851-D3DD-5329-9D00-4380815A872E}"/>
              </a:ext>
            </a:extLst>
          </p:cNvPr>
          <p:cNvSpPr>
            <a:spLocks noGrp="1"/>
          </p:cNvSpPr>
          <p:nvPr>
            <p:ph type="title"/>
          </p:nvPr>
        </p:nvSpPr>
        <p:spPr/>
        <p:txBody>
          <a:bodyPr/>
          <a:lstStyle/>
          <a:p>
            <a:r>
              <a:rPr lang="en-US" b="1" dirty="0"/>
              <a:t>Simple List based Stack Implementation</a:t>
            </a:r>
          </a:p>
        </p:txBody>
      </p:sp>
      <p:sp>
        <p:nvSpPr>
          <p:cNvPr id="5" name="Content Placeholder 4">
            <a:extLst>
              <a:ext uri="{FF2B5EF4-FFF2-40B4-BE49-F238E27FC236}">
                <a16:creationId xmlns:a16="http://schemas.microsoft.com/office/drawing/2014/main" id="{986CBA66-1AEC-95F2-0EC9-15C201DC6222}"/>
              </a:ext>
            </a:extLst>
          </p:cNvPr>
          <p:cNvSpPr>
            <a:spLocks noGrp="1"/>
          </p:cNvSpPr>
          <p:nvPr>
            <p:ph idx="1"/>
          </p:nvPr>
        </p:nvSpPr>
        <p:spPr/>
        <p:txBody>
          <a:bodyPr/>
          <a:lstStyle/>
          <a:p>
            <a:endParaRPr lang="en-US" dirty="0"/>
          </a:p>
        </p:txBody>
      </p:sp>
      <p:sp>
        <p:nvSpPr>
          <p:cNvPr id="6" name="Rectangle 5">
            <a:extLst>
              <a:ext uri="{FF2B5EF4-FFF2-40B4-BE49-F238E27FC236}">
                <a16:creationId xmlns:a16="http://schemas.microsoft.com/office/drawing/2014/main" id="{D48DBE27-9D8F-78B5-7BA4-81907DFE512A}"/>
              </a:ext>
            </a:extLst>
          </p:cNvPr>
          <p:cNvSpPr/>
          <p:nvPr/>
        </p:nvSpPr>
        <p:spPr>
          <a:xfrm>
            <a:off x="1638300" y="4663848"/>
            <a:ext cx="1932214" cy="36535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7CCB274E-108E-4C72-A606-E0CEAC29F273}"/>
              </a:ext>
            </a:extLst>
          </p:cNvPr>
          <p:cNvPicPr>
            <a:picLocks noChangeAspect="1"/>
          </p:cNvPicPr>
          <p:nvPr/>
        </p:nvPicPr>
        <p:blipFill>
          <a:blip r:embed="rId2"/>
          <a:stretch>
            <a:fillRect/>
          </a:stretch>
        </p:blipFill>
        <p:spPr>
          <a:xfrm>
            <a:off x="789214" y="1734072"/>
            <a:ext cx="10613571" cy="4442891"/>
          </a:xfrm>
          <a:prstGeom prst="rect">
            <a:avLst/>
          </a:prstGeom>
        </p:spPr>
      </p:pic>
      <p:sp>
        <p:nvSpPr>
          <p:cNvPr id="8" name="Rectangle 7">
            <a:extLst>
              <a:ext uri="{FF2B5EF4-FFF2-40B4-BE49-F238E27FC236}">
                <a16:creationId xmlns:a16="http://schemas.microsoft.com/office/drawing/2014/main" id="{099364A9-2955-E6A3-5294-6308436FABA5}"/>
              </a:ext>
            </a:extLst>
          </p:cNvPr>
          <p:cNvSpPr/>
          <p:nvPr/>
        </p:nvSpPr>
        <p:spPr>
          <a:xfrm>
            <a:off x="2090057" y="4663848"/>
            <a:ext cx="1393372" cy="7572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393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A0232-6A45-B3B0-78AA-94ACB12B03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3B5C59-6C2D-7CD8-4A73-392477C6E3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C81AAA2-7EED-0211-AEC8-6AF98606FB68}"/>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921302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B599E-143B-A1CF-288C-6652789FC3CB}"/>
              </a:ext>
            </a:extLst>
          </p:cNvPr>
          <p:cNvSpPr>
            <a:spLocks noGrp="1"/>
          </p:cNvSpPr>
          <p:nvPr>
            <p:ph idx="1"/>
          </p:nvPr>
        </p:nvSpPr>
        <p:spPr/>
        <p:txBody>
          <a:bodyPr/>
          <a:lstStyle/>
          <a:p>
            <a:pPr marL="0" indent="0">
              <a:buNone/>
            </a:pPr>
            <a:endParaRPr lang="en-US" dirty="0"/>
          </a:p>
        </p:txBody>
      </p:sp>
      <p:sp>
        <p:nvSpPr>
          <p:cNvPr id="4" name="Title 1">
            <a:extLst>
              <a:ext uri="{FF2B5EF4-FFF2-40B4-BE49-F238E27FC236}">
                <a16:creationId xmlns:a16="http://schemas.microsoft.com/office/drawing/2014/main" id="{03506F60-65C9-F5B2-681B-91DA67D71640}"/>
              </a:ext>
            </a:extLst>
          </p:cNvPr>
          <p:cNvSpPr txBox="1">
            <a:spLocks/>
          </p:cNvSpPr>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Characteristics of a Stacks</a:t>
            </a:r>
            <a:endParaRPr lang="en-US" b="1" dirty="0"/>
          </a:p>
        </p:txBody>
      </p:sp>
      <p:sp>
        <p:nvSpPr>
          <p:cNvPr id="6" name="Content Placeholder 2">
            <a:extLst>
              <a:ext uri="{FF2B5EF4-FFF2-40B4-BE49-F238E27FC236}">
                <a16:creationId xmlns:a16="http://schemas.microsoft.com/office/drawing/2014/main" id="{2602854A-21D2-BF4F-6A8D-C7994F6A509D}"/>
              </a:ext>
            </a:extLst>
          </p:cNvPr>
          <p:cNvSpPr txBox="1">
            <a:spLocks/>
          </p:cNvSpPr>
          <p:nvPr/>
        </p:nvSpPr>
        <p:spPr>
          <a:xfrm>
            <a:off x="457199" y="1306286"/>
            <a:ext cx="11217729" cy="4870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LIFO ordering: </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last item pushed onto the stack is the first item popped off the stack.</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Push and Pop Operations: </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two primary operations that can be performed on a stack are "push," which adds an item to the top of the stack, and "pop," which removes the item from the top of the stack.</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Top Element Access: </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stack allows access only to the top element, which is the most recently added item. Other elements are not directly accessible and must be removed first.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Limited Accessibility: </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Stacks do not allow access to elements in the middle of the stack. To access a specific element, all elements on top of it must be removed first.</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5095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A2865-47FD-D58D-BE3A-580A7D20FCD8}"/>
              </a:ext>
            </a:extLst>
          </p:cNvPr>
          <p:cNvSpPr>
            <a:spLocks noGrp="1"/>
          </p:cNvSpPr>
          <p:nvPr>
            <p:ph idx="1"/>
          </p:nvPr>
        </p:nvSpPr>
        <p:spPr/>
        <p:txBody>
          <a:bodyPr/>
          <a:lstStyle/>
          <a:p>
            <a:endParaRPr lang="en-US"/>
          </a:p>
        </p:txBody>
      </p:sp>
      <p:sp>
        <p:nvSpPr>
          <p:cNvPr id="4" name="Content Placeholder 2">
            <a:extLst>
              <a:ext uri="{FF2B5EF4-FFF2-40B4-BE49-F238E27FC236}">
                <a16:creationId xmlns:a16="http://schemas.microsoft.com/office/drawing/2014/main" id="{1B01B3E1-241C-2C17-2CE7-D0FD5652F96C}"/>
              </a:ext>
            </a:extLst>
          </p:cNvPr>
          <p:cNvSpPr txBox="1">
            <a:spLocks/>
          </p:cNvSpPr>
          <p:nvPr/>
        </p:nvSpPr>
        <p:spPr>
          <a:xfrm>
            <a:off x="457199" y="669471"/>
            <a:ext cx="11217729" cy="550749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Dynamic Size: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Stacks can grow or shrink dynamically as items are added or removed.</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Contiguous Memory Allocation: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Stacks typically use contiguous memory allocation, meaning that elements are stored in adjacent memory locations.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Stack Overflow: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 stack has a finite amount of memory allocated to it. When the stack exceeds this memory limit, a stack overflow occurs.</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Stack Underflow: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 stack underflow occurs when an attempt is made to remove an element from an empty stack.</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These characteristics make stacks useful for many applications, such as implementing recursive function calls, undo-redo operations, and parsing expressions.</a:t>
            </a:r>
          </a:p>
        </p:txBody>
      </p:sp>
    </p:spTree>
    <p:extLst>
      <p:ext uri="{BB962C8B-B14F-4D97-AF65-F5344CB8AC3E}">
        <p14:creationId xmlns:p14="http://schemas.microsoft.com/office/powerpoint/2010/main" val="365559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38DC-4FF3-E7F1-2AC7-754C983C2CD2}"/>
              </a:ext>
            </a:extLst>
          </p:cNvPr>
          <p:cNvSpPr>
            <a:spLocks noGrp="1"/>
          </p:cNvSpPr>
          <p:nvPr>
            <p:ph type="title"/>
          </p:nvPr>
        </p:nvSpPr>
        <p:spPr/>
        <p:txBody>
          <a:bodyPr/>
          <a:lstStyle/>
          <a:p>
            <a:r>
              <a:rPr lang="en-US" dirty="0"/>
              <a:t>Advantages of Stack:</a:t>
            </a:r>
          </a:p>
        </p:txBody>
      </p:sp>
      <p:sp>
        <p:nvSpPr>
          <p:cNvPr id="3" name="Content Placeholder 2">
            <a:extLst>
              <a:ext uri="{FF2B5EF4-FFF2-40B4-BE49-F238E27FC236}">
                <a16:creationId xmlns:a16="http://schemas.microsoft.com/office/drawing/2014/main" id="{754164E5-0EF4-54AF-F8AD-B15A03438FDC}"/>
              </a:ext>
            </a:extLst>
          </p:cNvPr>
          <p:cNvSpPr>
            <a:spLocks noGrp="1"/>
          </p:cNvSpPr>
          <p:nvPr>
            <p:ph idx="1"/>
          </p:nvPr>
        </p:nvSpPr>
        <p:spPr/>
        <p:txBody>
          <a:bodyPr/>
          <a:lstStyle/>
          <a:p>
            <a:pPr algn="just"/>
            <a:r>
              <a:rPr lang="en-US" dirty="0"/>
              <a:t>Stacks are simple data structures with a well-defined set of operations, which makes them easy to understand and use.</a:t>
            </a:r>
          </a:p>
          <a:p>
            <a:pPr algn="just"/>
            <a:r>
              <a:rPr lang="en-US" dirty="0"/>
              <a:t>Stacks are efficient for adding and removing elements.</a:t>
            </a:r>
          </a:p>
          <a:p>
            <a:pPr algn="just"/>
            <a:r>
              <a:rPr lang="en-US" dirty="0"/>
              <a:t>In order to reverse the order of elements we use the stack data structure.</a:t>
            </a:r>
          </a:p>
          <a:p>
            <a:pPr algn="just"/>
            <a:r>
              <a:rPr lang="en-US" dirty="0"/>
              <a:t>Stacks can be used to implement undo/redo functions in applications.</a:t>
            </a:r>
          </a:p>
        </p:txBody>
      </p:sp>
    </p:spTree>
    <p:extLst>
      <p:ext uri="{BB962C8B-B14F-4D97-AF65-F5344CB8AC3E}">
        <p14:creationId xmlns:p14="http://schemas.microsoft.com/office/powerpoint/2010/main" val="1084669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709B-0E7D-7F6C-410A-6CA566EBF8EB}"/>
              </a:ext>
            </a:extLst>
          </p:cNvPr>
          <p:cNvSpPr>
            <a:spLocks noGrp="1"/>
          </p:cNvSpPr>
          <p:nvPr>
            <p:ph type="title"/>
          </p:nvPr>
        </p:nvSpPr>
        <p:spPr>
          <a:xfrm>
            <a:off x="838200" y="299811"/>
            <a:ext cx="10515600" cy="1325563"/>
          </a:xfrm>
        </p:spPr>
        <p:txBody>
          <a:bodyPr/>
          <a:lstStyle/>
          <a:p>
            <a:r>
              <a:rPr lang="en-US" dirty="0"/>
              <a:t>Drawbacks of Stack:</a:t>
            </a:r>
          </a:p>
        </p:txBody>
      </p:sp>
      <p:sp>
        <p:nvSpPr>
          <p:cNvPr id="3" name="Content Placeholder 2">
            <a:extLst>
              <a:ext uri="{FF2B5EF4-FFF2-40B4-BE49-F238E27FC236}">
                <a16:creationId xmlns:a16="http://schemas.microsoft.com/office/drawing/2014/main" id="{F47FD61E-EA1A-D5F6-5E1A-6E12B0DD1F27}"/>
              </a:ext>
            </a:extLst>
          </p:cNvPr>
          <p:cNvSpPr>
            <a:spLocks noGrp="1"/>
          </p:cNvSpPr>
          <p:nvPr>
            <p:ph idx="1"/>
          </p:nvPr>
        </p:nvSpPr>
        <p:spPr/>
        <p:txBody>
          <a:bodyPr/>
          <a:lstStyle/>
          <a:p>
            <a:pPr algn="just"/>
            <a:r>
              <a:rPr lang="en-US" dirty="0"/>
              <a:t>Restriction of size in Stack is a drawback and if they are full, you cannot add any more elements to the stack.</a:t>
            </a:r>
          </a:p>
          <a:p>
            <a:pPr algn="just"/>
            <a:r>
              <a:rPr lang="en-US" dirty="0"/>
              <a:t>Stacks do not provide fast access to elements other than the top element.</a:t>
            </a:r>
          </a:p>
          <a:p>
            <a:pPr algn="just"/>
            <a:r>
              <a:rPr lang="en-US" dirty="0"/>
              <a:t>Stacks do not support efficient searching, as you have to pop elements one by one until you find the element you are looking for.</a:t>
            </a:r>
          </a:p>
        </p:txBody>
      </p:sp>
    </p:spTree>
    <p:extLst>
      <p:ext uri="{BB962C8B-B14F-4D97-AF65-F5344CB8AC3E}">
        <p14:creationId xmlns:p14="http://schemas.microsoft.com/office/powerpoint/2010/main" val="163566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p:txBody>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3" name="Content Placeholder 2">
            <a:extLst>
              <a:ext uri="{FF2B5EF4-FFF2-40B4-BE49-F238E27FC236}">
                <a16:creationId xmlns:a16="http://schemas.microsoft.com/office/drawing/2014/main" id="{2DBA2E9E-43DC-0C70-01BF-DE9ED42FD3F6}"/>
              </a:ext>
            </a:extLst>
          </p:cNvPr>
          <p:cNvSpPr>
            <a:spLocks noGrp="1"/>
          </p:cNvSpPr>
          <p:nvPr>
            <p:ph idx="1"/>
          </p:nvPr>
        </p:nvSpPr>
        <p:spPr>
          <a:xfrm>
            <a:off x="838200" y="1835457"/>
            <a:ext cx="10515600" cy="4351338"/>
          </a:xfrm>
        </p:spPr>
        <p:txBody>
          <a:bodyPr>
            <a:normAutofit fontScale="77500" lnSpcReduction="20000"/>
          </a:bodyPr>
          <a:lstStyle/>
          <a:p>
            <a:pPr marL="0" indent="0" algn="just">
              <a:lnSpc>
                <a:spcPct val="120000"/>
              </a:lnSpc>
              <a:spcBef>
                <a:spcPts val="600"/>
              </a:spcBef>
              <a:spcAft>
                <a:spcPts val="600"/>
              </a:spcAft>
              <a:buNone/>
            </a:pPr>
            <a:r>
              <a:rPr lang="en-US" b="1" dirty="0"/>
              <a:t>What is a Queue?</a:t>
            </a:r>
          </a:p>
          <a:p>
            <a:pPr marL="0" indent="0" algn="just">
              <a:lnSpc>
                <a:spcPct val="120000"/>
              </a:lnSpc>
              <a:spcBef>
                <a:spcPts val="600"/>
              </a:spcBef>
              <a:spcAft>
                <a:spcPts val="600"/>
              </a:spcAft>
              <a:buNone/>
            </a:pPr>
            <a:r>
              <a:rPr lang="en-US" dirty="0"/>
              <a:t>	Queue is a linear data structure in which the insertion and deletion operations are performed at two different ends. </a:t>
            </a:r>
          </a:p>
          <a:p>
            <a:pPr algn="just">
              <a:lnSpc>
                <a:spcPct val="120000"/>
              </a:lnSpc>
              <a:spcBef>
                <a:spcPts val="600"/>
              </a:spcBef>
              <a:spcAft>
                <a:spcPts val="600"/>
              </a:spcAft>
            </a:pPr>
            <a:r>
              <a:rPr lang="en-US" dirty="0"/>
              <a:t>The insertion is performed at one end and deletion is performed at other end. </a:t>
            </a:r>
          </a:p>
          <a:p>
            <a:pPr algn="just">
              <a:lnSpc>
                <a:spcPct val="120000"/>
              </a:lnSpc>
              <a:spcBef>
                <a:spcPts val="600"/>
              </a:spcBef>
              <a:spcAft>
                <a:spcPts val="600"/>
              </a:spcAft>
            </a:pPr>
            <a:r>
              <a:rPr lang="en-US" dirty="0"/>
              <a:t>In a queue data structure, </a:t>
            </a:r>
          </a:p>
          <a:p>
            <a:pPr marL="914400" lvl="1" indent="-457200" algn="just">
              <a:lnSpc>
                <a:spcPct val="120000"/>
              </a:lnSpc>
              <a:spcBef>
                <a:spcPts val="600"/>
              </a:spcBef>
              <a:spcAft>
                <a:spcPts val="600"/>
              </a:spcAft>
              <a:buAutoNum type="arabicPeriod"/>
            </a:pPr>
            <a:r>
              <a:rPr lang="en-US" sz="2800" dirty="0"/>
              <a:t>The </a:t>
            </a:r>
            <a:r>
              <a:rPr lang="en-US" sz="2800" b="1" dirty="0"/>
              <a:t>insertion</a:t>
            </a:r>
            <a:r>
              <a:rPr lang="en-US" sz="2800" dirty="0"/>
              <a:t> operation is performed at a position which is known as </a:t>
            </a:r>
            <a:r>
              <a:rPr lang="en-US" sz="2800" b="1" dirty="0"/>
              <a:t>'rear</a:t>
            </a:r>
            <a:r>
              <a:rPr lang="en-US" sz="2800" dirty="0"/>
              <a:t>' and </a:t>
            </a:r>
          </a:p>
          <a:p>
            <a:pPr marL="914400" lvl="1" indent="-457200" algn="just">
              <a:lnSpc>
                <a:spcPct val="120000"/>
              </a:lnSpc>
              <a:spcBef>
                <a:spcPts val="600"/>
              </a:spcBef>
              <a:spcAft>
                <a:spcPts val="600"/>
              </a:spcAft>
              <a:buAutoNum type="arabicPeriod"/>
            </a:pPr>
            <a:r>
              <a:rPr lang="en-US" sz="2800" dirty="0"/>
              <a:t>The </a:t>
            </a:r>
            <a:r>
              <a:rPr lang="en-US" sz="2800" b="1" dirty="0"/>
              <a:t>deletion</a:t>
            </a:r>
            <a:r>
              <a:rPr lang="en-US" sz="2800" dirty="0"/>
              <a:t> operation is performed at a position which is known as </a:t>
            </a:r>
            <a:r>
              <a:rPr lang="en-US" sz="2800" b="1" dirty="0"/>
              <a:t>'front</a:t>
            </a:r>
            <a:r>
              <a:rPr lang="en-US" sz="2800" dirty="0"/>
              <a:t>'. </a:t>
            </a:r>
          </a:p>
          <a:p>
            <a:pPr algn="just">
              <a:lnSpc>
                <a:spcPct val="120000"/>
              </a:lnSpc>
              <a:spcBef>
                <a:spcPts val="600"/>
              </a:spcBef>
              <a:spcAft>
                <a:spcPts val="600"/>
              </a:spcAft>
            </a:pPr>
            <a:r>
              <a:rPr lang="en-US" dirty="0"/>
              <a:t>In queue data structure, the insertion and deletion operations are performed based on FIFO (First In First Out) principle.</a:t>
            </a:r>
          </a:p>
          <a:p>
            <a:endParaRPr lang="en-US" dirty="0"/>
          </a:p>
          <a:p>
            <a:endParaRPr lang="en-US" dirty="0"/>
          </a:p>
        </p:txBody>
      </p:sp>
      <p:pic>
        <p:nvPicPr>
          <p:cNvPr id="6" name="Picture 7" descr="Queue ADT">
            <a:extLst>
              <a:ext uri="{FF2B5EF4-FFF2-40B4-BE49-F238E27FC236}">
                <a16:creationId xmlns:a16="http://schemas.microsoft.com/office/drawing/2014/main" id="{F0B3CEB5-CF30-ABCD-C17C-9055BDC1E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791" y="5564776"/>
            <a:ext cx="5266077" cy="129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25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a:xfrm>
            <a:off x="838200" y="365126"/>
            <a:ext cx="10515600" cy="536212"/>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5" name="Content Placeholder 4">
            <a:extLst>
              <a:ext uri="{FF2B5EF4-FFF2-40B4-BE49-F238E27FC236}">
                <a16:creationId xmlns:a16="http://schemas.microsoft.com/office/drawing/2014/main" id="{71E2279E-34F9-F46F-1355-6492002DCD03}"/>
              </a:ext>
            </a:extLst>
          </p:cNvPr>
          <p:cNvSpPr>
            <a:spLocks noGrp="1"/>
          </p:cNvSpPr>
          <p:nvPr>
            <p:ph idx="1"/>
          </p:nvPr>
        </p:nvSpPr>
        <p:spPr/>
        <p:txBody>
          <a:bodyPr>
            <a:normAutofit fontScale="77500" lnSpcReduction="20000"/>
          </a:bodyPr>
          <a:lstStyle/>
          <a:p>
            <a:pPr marL="0" indent="0" algn="just">
              <a:lnSpc>
                <a:spcPct val="100000"/>
              </a:lnSpc>
              <a:spcBef>
                <a:spcPts val="1200"/>
              </a:spcBef>
              <a:spcAft>
                <a:spcPts val="1200"/>
              </a:spcAft>
              <a:buNone/>
            </a:pPr>
            <a:r>
              <a:rPr lang="en-US" altLang="en-US" sz="2800" b="1" dirty="0">
                <a:latin typeface="Times New Roman" panose="02020603050405020304" pitchFamily="18" charset="0"/>
                <a:cs typeface="Times New Roman" panose="02020603050405020304" pitchFamily="18" charset="0"/>
              </a:rPr>
              <a:t>How are Queues Used</a:t>
            </a:r>
            <a:endParaRPr lang="en-US" altLang="en-US" sz="2800" dirty="0">
              <a:latin typeface="Times New Roman" panose="02020603050405020304" pitchFamily="18" charset="0"/>
              <a:cs typeface="Times New Roman" panose="02020603050405020304" pitchFamily="18" charset="0"/>
            </a:endParaRPr>
          </a:p>
          <a:p>
            <a:pPr algn="just">
              <a:lnSpc>
                <a:spcPct val="100000"/>
              </a:lnSpc>
              <a:spcBef>
                <a:spcPts val="1200"/>
              </a:spcBef>
              <a:spcAft>
                <a:spcPts val="1200"/>
              </a:spcAft>
            </a:pPr>
            <a:r>
              <a:rPr lang="en-US" altLang="en-US" sz="2800" dirty="0">
                <a:latin typeface="Times New Roman" panose="02020603050405020304" pitchFamily="18" charset="0"/>
                <a:cs typeface="Times New Roman" panose="02020603050405020304" pitchFamily="18" charset="0"/>
              </a:rPr>
              <a:t>The concept of a queue can be explained by observing a line at a reservation counter.</a:t>
            </a:r>
          </a:p>
          <a:p>
            <a:pPr algn="just">
              <a:lnSpc>
                <a:spcPct val="100000"/>
              </a:lnSpc>
              <a:spcBef>
                <a:spcPts val="1200"/>
              </a:spcBef>
              <a:spcAft>
                <a:spcPts val="1200"/>
              </a:spcAft>
            </a:pPr>
            <a:r>
              <a:rPr lang="en-US" altLang="en-US" sz="2800" dirty="0">
                <a:latin typeface="Times New Roman" panose="02020603050405020304" pitchFamily="18" charset="0"/>
                <a:cs typeface="Times New Roman" panose="02020603050405020304" pitchFamily="18" charset="0"/>
              </a:rPr>
              <a:t>When we enter the line we stand at the end of the line and the person who is at the front of the line is the one who will be  served next. He will exit the queue  and be served.</a:t>
            </a:r>
          </a:p>
          <a:p>
            <a:pPr algn="just">
              <a:lnSpc>
                <a:spcPct val="100000"/>
              </a:lnSpc>
              <a:spcBef>
                <a:spcPts val="1200"/>
              </a:spcBef>
              <a:spcAft>
                <a:spcPts val="1200"/>
              </a:spcAft>
            </a:pPr>
            <a:r>
              <a:rPr lang="en-US" altLang="en-US" sz="2800" dirty="0">
                <a:latin typeface="Times New Roman" panose="02020603050405020304" pitchFamily="18" charset="0"/>
                <a:cs typeface="Times New Roman" panose="02020603050405020304" pitchFamily="18" charset="0"/>
              </a:rPr>
              <a:t>As this happens, the next person will come at the head of the line, will exit the queue and will be served. As each person at the head of the line keeps exiting the queue, we move towards the head of the line.</a:t>
            </a:r>
          </a:p>
          <a:p>
            <a:pPr algn="just">
              <a:lnSpc>
                <a:spcPct val="100000"/>
              </a:lnSpc>
              <a:spcBef>
                <a:spcPts val="1200"/>
              </a:spcBef>
              <a:spcAft>
                <a:spcPts val="1200"/>
              </a:spcAft>
            </a:pPr>
            <a:r>
              <a:rPr lang="en-US" altLang="en-US" sz="2800" dirty="0">
                <a:latin typeface="Times New Roman" panose="02020603050405020304" pitchFamily="18" charset="0"/>
                <a:cs typeface="Times New Roman" panose="02020603050405020304" pitchFamily="18" charset="0"/>
              </a:rPr>
              <a:t>Finally we will reach the head of the line and we will exit the queue and be served. </a:t>
            </a:r>
          </a:p>
          <a:p>
            <a:pPr algn="just">
              <a:lnSpc>
                <a:spcPct val="100000"/>
              </a:lnSpc>
              <a:spcBef>
                <a:spcPts val="1200"/>
              </a:spcBef>
              <a:spcAft>
                <a:spcPts val="1200"/>
              </a:spcAft>
            </a:pPr>
            <a:r>
              <a:rPr lang="en-US" altLang="en-US" sz="2800" dirty="0">
                <a:latin typeface="Times New Roman" panose="02020603050405020304" pitchFamily="18" charset="0"/>
                <a:cs typeface="Times New Roman" panose="02020603050405020304" pitchFamily="18" charset="0"/>
              </a:rPr>
              <a:t>This behavior is very useful in cases where there is a need to maintain the order of arrival.</a:t>
            </a:r>
          </a:p>
          <a:p>
            <a:endParaRPr lang="en-US" dirty="0"/>
          </a:p>
        </p:txBody>
      </p:sp>
      <p:sp>
        <p:nvSpPr>
          <p:cNvPr id="12" name="Content Placeholder 2">
            <a:extLst>
              <a:ext uri="{FF2B5EF4-FFF2-40B4-BE49-F238E27FC236}">
                <a16:creationId xmlns:a16="http://schemas.microsoft.com/office/drawing/2014/main" id="{B90DADA6-1877-8870-5B63-CAD4D844C560}"/>
              </a:ext>
            </a:extLst>
          </p:cNvPr>
          <p:cNvSpPr txBox="1">
            <a:spLocks/>
          </p:cNvSpPr>
          <p:nvPr/>
        </p:nvSpPr>
        <p:spPr>
          <a:xfrm>
            <a:off x="495301" y="1197429"/>
            <a:ext cx="10858499" cy="47418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1200"/>
              </a:spcBef>
              <a:spcAft>
                <a:spcPts val="1200"/>
              </a:spcAft>
              <a:buNone/>
            </a:pPr>
            <a:endParaRPr lang="en-US" altLang="en-US"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B0B37E8-1CC2-F844-F2DB-C7744BAA0373}"/>
              </a:ext>
            </a:extLst>
          </p:cNvPr>
          <p:cNvSpPr/>
          <p:nvPr/>
        </p:nvSpPr>
        <p:spPr>
          <a:xfrm>
            <a:off x="381001" y="1079863"/>
            <a:ext cx="11734800" cy="5473337"/>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312811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D95A-3BAB-97C8-A5BC-3CEE481377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786AAA-DBF8-D95B-16FD-1F946022731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12A20F3-90D8-E1B9-9B9A-DDADD44149AB}"/>
              </a:ext>
            </a:extLst>
          </p:cNvPr>
          <p:cNvPicPr>
            <a:picLocks noChangeAspect="1"/>
          </p:cNvPicPr>
          <p:nvPr/>
        </p:nvPicPr>
        <p:blipFill>
          <a:blip r:embed="rId2"/>
          <a:stretch>
            <a:fillRect/>
          </a:stretch>
        </p:blipFill>
        <p:spPr>
          <a:xfrm>
            <a:off x="2158454" y="1222622"/>
            <a:ext cx="7875088" cy="4123344"/>
          </a:xfrm>
          <a:prstGeom prst="rect">
            <a:avLst/>
          </a:prstGeom>
        </p:spPr>
      </p:pic>
      <p:sp>
        <p:nvSpPr>
          <p:cNvPr id="6" name="Title 1">
            <a:extLst>
              <a:ext uri="{FF2B5EF4-FFF2-40B4-BE49-F238E27FC236}">
                <a16:creationId xmlns:a16="http://schemas.microsoft.com/office/drawing/2014/main" id="{DFF84EC1-AF63-F5BA-95C8-D0074310C34D}"/>
              </a:ext>
            </a:extLst>
          </p:cNvPr>
          <p:cNvSpPr txBox="1">
            <a:spLocks/>
          </p:cNvSpPr>
          <p:nvPr/>
        </p:nvSpPr>
        <p:spPr>
          <a:xfrm>
            <a:off x="838200" y="365126"/>
            <a:ext cx="10515600" cy="5362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Tree>
    <p:extLst>
      <p:ext uri="{BB962C8B-B14F-4D97-AF65-F5344CB8AC3E}">
        <p14:creationId xmlns:p14="http://schemas.microsoft.com/office/powerpoint/2010/main" val="83219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70642-775D-BB88-93DD-6A5F7FAB10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11676F-ED71-0F5D-D499-39B30179086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54A6038A-2B2C-4587-6C1D-6BEA062FE004}"/>
              </a:ext>
            </a:extLst>
          </p:cNvPr>
          <p:cNvPicPr>
            <a:picLocks noChangeAspect="1"/>
          </p:cNvPicPr>
          <p:nvPr/>
        </p:nvPicPr>
        <p:blipFill>
          <a:blip r:embed="rId2"/>
          <a:stretch>
            <a:fillRect/>
          </a:stretch>
        </p:blipFill>
        <p:spPr>
          <a:xfrm>
            <a:off x="1121230" y="-17348"/>
            <a:ext cx="9927770" cy="6877613"/>
          </a:xfrm>
          <a:prstGeom prst="rect">
            <a:avLst/>
          </a:prstGeom>
        </p:spPr>
      </p:pic>
    </p:spTree>
    <p:extLst>
      <p:ext uri="{BB962C8B-B14F-4D97-AF65-F5344CB8AC3E}">
        <p14:creationId xmlns:p14="http://schemas.microsoft.com/office/powerpoint/2010/main" val="2033944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a:xfrm>
            <a:off x="838200" y="365126"/>
            <a:ext cx="10515600" cy="536212"/>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5" name="Content Placeholder 4">
            <a:extLst>
              <a:ext uri="{FF2B5EF4-FFF2-40B4-BE49-F238E27FC236}">
                <a16:creationId xmlns:a16="http://schemas.microsoft.com/office/drawing/2014/main" id="{71E2279E-34F9-F46F-1355-6492002DCD03}"/>
              </a:ext>
            </a:extLst>
          </p:cNvPr>
          <p:cNvSpPr>
            <a:spLocks noGrp="1"/>
          </p:cNvSpPr>
          <p:nvPr>
            <p:ph idx="1"/>
          </p:nvPr>
        </p:nvSpPr>
        <p:spPr/>
        <p:txBody>
          <a:bodyPr/>
          <a:lstStyle/>
          <a:p>
            <a:pPr marL="0" indent="0">
              <a:buNone/>
            </a:pPr>
            <a:r>
              <a:rPr lang="en-US" dirty="0"/>
              <a:t>There are four different types of queues:</a:t>
            </a:r>
          </a:p>
          <a:p>
            <a:pPr marL="0" indent="0">
              <a:buNone/>
            </a:pPr>
            <a:endParaRPr lang="en-US" dirty="0"/>
          </a:p>
          <a:p>
            <a:pPr marL="514350" indent="-514350">
              <a:buFont typeface="+mj-lt"/>
              <a:buAutoNum type="arabicPeriod"/>
            </a:pPr>
            <a:r>
              <a:rPr lang="en-US" dirty="0"/>
              <a:t>Simple Queue</a:t>
            </a:r>
          </a:p>
          <a:p>
            <a:pPr marL="514350" indent="-514350">
              <a:buFont typeface="+mj-lt"/>
              <a:buAutoNum type="arabicPeriod"/>
            </a:pPr>
            <a:r>
              <a:rPr lang="en-US" dirty="0"/>
              <a:t>Circular Queue</a:t>
            </a:r>
          </a:p>
          <a:p>
            <a:pPr marL="514350" indent="-514350">
              <a:buFont typeface="+mj-lt"/>
              <a:buAutoNum type="arabicPeriod"/>
            </a:pPr>
            <a:r>
              <a:rPr lang="en-US" dirty="0"/>
              <a:t>Priority Queue</a:t>
            </a:r>
          </a:p>
          <a:p>
            <a:pPr marL="514350" indent="-514350">
              <a:buFont typeface="+mj-lt"/>
              <a:buAutoNum type="arabicPeriod"/>
            </a:pPr>
            <a:r>
              <a:rPr lang="en-US" dirty="0"/>
              <a:t>Double Ended Queue</a:t>
            </a:r>
          </a:p>
        </p:txBody>
      </p:sp>
    </p:spTree>
    <p:extLst>
      <p:ext uri="{BB962C8B-B14F-4D97-AF65-F5344CB8AC3E}">
        <p14:creationId xmlns:p14="http://schemas.microsoft.com/office/powerpoint/2010/main" val="2482698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a:xfrm>
            <a:off x="838200" y="365126"/>
            <a:ext cx="10515600" cy="536212"/>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5" name="Content Placeholder 4">
            <a:extLst>
              <a:ext uri="{FF2B5EF4-FFF2-40B4-BE49-F238E27FC236}">
                <a16:creationId xmlns:a16="http://schemas.microsoft.com/office/drawing/2014/main" id="{71E2279E-34F9-F46F-1355-6492002DCD03}"/>
              </a:ext>
            </a:extLst>
          </p:cNvPr>
          <p:cNvSpPr>
            <a:spLocks noGrp="1"/>
          </p:cNvSpPr>
          <p:nvPr>
            <p:ph idx="1"/>
          </p:nvPr>
        </p:nvSpPr>
        <p:spPr>
          <a:xfrm>
            <a:off x="838200" y="1332538"/>
            <a:ext cx="10515600" cy="4351338"/>
          </a:xfrm>
        </p:spPr>
        <p:txBody>
          <a:bodyPr>
            <a:normAutofit fontScale="77500" lnSpcReduction="20000"/>
          </a:bodyPr>
          <a:lstStyle/>
          <a:p>
            <a:r>
              <a:rPr lang="en-US" altLang="en-US" sz="2800" b="1" dirty="0">
                <a:latin typeface="Times New Roman" panose="02020603050405020304" pitchFamily="18" charset="0"/>
                <a:cs typeface="Times New Roman" panose="02020603050405020304" pitchFamily="18" charset="0"/>
              </a:rPr>
              <a:t>Queue ADT</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The following operations make a queue an ADT. </a:t>
            </a:r>
          </a:p>
          <a:p>
            <a:r>
              <a:rPr lang="en-US" altLang="en-US" sz="2800" dirty="0">
                <a:latin typeface="Times New Roman" panose="02020603050405020304" pitchFamily="18" charset="0"/>
                <a:cs typeface="Times New Roman" panose="02020603050405020304" pitchFamily="18" charset="0"/>
              </a:rPr>
              <a:t>Insertions and deletions in the queue must follow the FIFO scheme. </a:t>
            </a:r>
          </a:p>
          <a:p>
            <a:endParaRPr lang="en-US" altLang="en-US" sz="2800" dirty="0">
              <a:latin typeface="Times New Roman" panose="02020603050405020304" pitchFamily="18" charset="0"/>
              <a:cs typeface="Times New Roman" panose="02020603050405020304" pitchFamily="18" charset="0"/>
            </a:endParaRPr>
          </a:p>
          <a:p>
            <a:r>
              <a:rPr lang="en-US" altLang="en-US" sz="2800" b="1" dirty="0">
                <a:latin typeface="Times New Roman" panose="02020603050405020304" pitchFamily="18" charset="0"/>
                <a:cs typeface="Times New Roman" panose="02020603050405020304" pitchFamily="18" charset="0"/>
              </a:rPr>
              <a:t>Main Queue Operations</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enqueue(data): Inserts an element at the end of the queue</a:t>
            </a:r>
          </a:p>
          <a:p>
            <a:r>
              <a:rPr lang="en-US" altLang="en-US" sz="2800" dirty="0">
                <a:latin typeface="Times New Roman" panose="02020603050405020304" pitchFamily="18" charset="0"/>
                <a:cs typeface="Times New Roman" panose="02020603050405020304" pitchFamily="18" charset="0"/>
              </a:rPr>
              <a:t>dequeue(): Removes and returns the element at the front of the queue</a:t>
            </a:r>
          </a:p>
          <a:p>
            <a:pPr>
              <a:buFont typeface="Arial" panose="020B0604020202020204" pitchFamily="34" charset="0"/>
              <a:buNone/>
            </a:pPr>
            <a:r>
              <a:rPr lang="en-US" altLang="en-US" sz="2800" dirty="0">
                <a:latin typeface="Times New Roman" panose="02020603050405020304" pitchFamily="18" charset="0"/>
                <a:cs typeface="Times New Roman" panose="02020603050405020304" pitchFamily="18" charset="0"/>
              </a:rPr>
              <a:t> </a:t>
            </a:r>
          </a:p>
          <a:p>
            <a:r>
              <a:rPr lang="en-US" altLang="en-US" sz="2800" b="1" dirty="0">
                <a:latin typeface="Times New Roman" panose="02020603050405020304" pitchFamily="18" charset="0"/>
                <a:cs typeface="Times New Roman" panose="02020603050405020304" pitchFamily="18" charset="0"/>
              </a:rPr>
              <a:t>Auxiliary Queue Operations</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front(): Returns the element at the front without removing it</a:t>
            </a:r>
          </a:p>
          <a:p>
            <a:r>
              <a:rPr lang="en-US" altLang="en-US" sz="2800" dirty="0">
                <a:latin typeface="Times New Roman" panose="02020603050405020304" pitchFamily="18" charset="0"/>
                <a:cs typeface="Times New Roman" panose="02020603050405020304" pitchFamily="18" charset="0"/>
              </a:rPr>
              <a:t>size(): Returns the number of elements stored in the queue</a:t>
            </a:r>
          </a:p>
          <a:p>
            <a:r>
              <a:rPr lang="en-US" altLang="en-US" sz="2800" dirty="0" err="1">
                <a:latin typeface="Times New Roman" panose="02020603050405020304" pitchFamily="18" charset="0"/>
                <a:cs typeface="Times New Roman" panose="02020603050405020304" pitchFamily="18" charset="0"/>
              </a:rPr>
              <a:t>is_empty</a:t>
            </a:r>
            <a:r>
              <a:rPr lang="en-US" altLang="en-US" sz="2800" dirty="0">
                <a:latin typeface="Times New Roman" panose="02020603050405020304" pitchFamily="18" charset="0"/>
                <a:cs typeface="Times New Roman" panose="02020603050405020304" pitchFamily="18" charset="0"/>
              </a:rPr>
              <a:t>(): Indicates whether no elements are stored in the queue or not</a:t>
            </a:r>
          </a:p>
          <a:p>
            <a:endParaRPr lang="en-US" dirty="0"/>
          </a:p>
        </p:txBody>
      </p:sp>
      <p:sp>
        <p:nvSpPr>
          <p:cNvPr id="7" name="Content Placeholder 2">
            <a:extLst>
              <a:ext uri="{FF2B5EF4-FFF2-40B4-BE49-F238E27FC236}">
                <a16:creationId xmlns:a16="http://schemas.microsoft.com/office/drawing/2014/main" id="{AAF2F2EF-040B-F192-0380-BA8EA0021F88}"/>
              </a:ext>
            </a:extLst>
          </p:cNvPr>
          <p:cNvSpPr txBox="1">
            <a:spLocks/>
          </p:cNvSpPr>
          <p:nvPr/>
        </p:nvSpPr>
        <p:spPr>
          <a:xfrm>
            <a:off x="304801" y="953590"/>
            <a:ext cx="11506200" cy="54472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83FD0A0-82F8-9D09-D652-88FB92188F1A}"/>
              </a:ext>
            </a:extLst>
          </p:cNvPr>
          <p:cNvSpPr/>
          <p:nvPr/>
        </p:nvSpPr>
        <p:spPr>
          <a:xfrm>
            <a:off x="228601" y="796326"/>
            <a:ext cx="11734800" cy="5604474"/>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 name="Title 1">
            <a:extLst>
              <a:ext uri="{FF2B5EF4-FFF2-40B4-BE49-F238E27FC236}">
                <a16:creationId xmlns:a16="http://schemas.microsoft.com/office/drawing/2014/main" id="{49B9515E-7972-B4D1-68C0-9BF2C38ACDA0}"/>
              </a:ext>
            </a:extLst>
          </p:cNvPr>
          <p:cNvSpPr txBox="1">
            <a:spLocks/>
          </p:cNvSpPr>
          <p:nvPr/>
        </p:nvSpPr>
        <p:spPr>
          <a:xfrm>
            <a:off x="228601" y="186726"/>
            <a:ext cx="3810000" cy="60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sz="3600" dirty="0">
              <a:solidFill>
                <a:schemeClr val="tx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407041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F60334-6B34-C10C-7AD6-EED7928E7EAB}"/>
              </a:ext>
            </a:extLst>
          </p:cNvPr>
          <p:cNvSpPr>
            <a:spLocks noGrp="1"/>
          </p:cNvSpPr>
          <p:nvPr>
            <p:ph idx="1"/>
          </p:nvPr>
        </p:nvSpPr>
        <p:spPr/>
        <p:txBody>
          <a:bodyPr>
            <a:normAutofit fontScale="77500" lnSpcReduction="20000"/>
          </a:bodyPr>
          <a:lstStyle/>
          <a:p>
            <a:pPr marL="0" indent="0">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Exceptions</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Similar to other ADTs, executing </a:t>
            </a:r>
            <a:r>
              <a:rPr lang="en-US" altLang="en-US" sz="2800" dirty="0" err="1">
                <a:latin typeface="Times New Roman" panose="02020603050405020304" pitchFamily="18" charset="0"/>
                <a:cs typeface="Times New Roman" panose="02020603050405020304" pitchFamily="18" charset="0"/>
              </a:rPr>
              <a:t>DeQueue</a:t>
            </a:r>
            <a:r>
              <a:rPr lang="en-US" altLang="en-US" sz="2800" dirty="0">
                <a:latin typeface="Times New Roman" panose="02020603050405020304" pitchFamily="18" charset="0"/>
                <a:cs typeface="Times New Roman" panose="02020603050405020304" pitchFamily="18" charset="0"/>
              </a:rPr>
              <a:t> on an empty queue throws an "</a:t>
            </a:r>
            <a:r>
              <a:rPr lang="en-US" altLang="en-US" sz="2800" b="1" dirty="0">
                <a:latin typeface="Times New Roman" panose="02020603050405020304" pitchFamily="18" charset="0"/>
                <a:cs typeface="Times New Roman" panose="02020603050405020304" pitchFamily="18" charset="0"/>
              </a:rPr>
              <a:t>Empty Queue Exception</a:t>
            </a:r>
            <a:r>
              <a:rPr lang="en-US" altLang="en-US" sz="2800" dirty="0">
                <a:latin typeface="Times New Roman" panose="02020603050405020304" pitchFamily="18" charset="0"/>
                <a:cs typeface="Times New Roman" panose="02020603050405020304" pitchFamily="18" charset="0"/>
              </a:rPr>
              <a:t>" and executing </a:t>
            </a:r>
            <a:r>
              <a:rPr lang="en-US" altLang="en-US" sz="2800" dirty="0" err="1">
                <a:latin typeface="Times New Roman" panose="02020603050405020304" pitchFamily="18" charset="0"/>
                <a:cs typeface="Times New Roman" panose="02020603050405020304" pitchFamily="18" charset="0"/>
              </a:rPr>
              <a:t>EnQueue</a:t>
            </a:r>
            <a:r>
              <a:rPr lang="en-US" altLang="en-US" sz="2800" dirty="0">
                <a:latin typeface="Times New Roman" panose="02020603050405020304" pitchFamily="18" charset="0"/>
                <a:cs typeface="Times New Roman" panose="02020603050405020304" pitchFamily="18" charset="0"/>
              </a:rPr>
              <a:t> on a full queue throws a " </a:t>
            </a:r>
            <a:r>
              <a:rPr lang="en-US" altLang="en-US" sz="2800" b="1" dirty="0">
                <a:latin typeface="Times New Roman" panose="02020603050405020304" pitchFamily="18" charset="0"/>
                <a:cs typeface="Times New Roman" panose="02020603050405020304" pitchFamily="18" charset="0"/>
              </a:rPr>
              <a:t>Full Queue Exception</a:t>
            </a:r>
            <a:r>
              <a:rPr lang="en-US" altLang="en-US" sz="2800" dirty="0">
                <a:latin typeface="Times New Roman" panose="02020603050405020304" pitchFamily="18" charset="0"/>
                <a:cs typeface="Times New Roman" panose="02020603050405020304" pitchFamily="18" charset="0"/>
              </a:rPr>
              <a:t>".</a:t>
            </a:r>
          </a:p>
          <a:p>
            <a:endParaRPr lang="en-US" altLang="en-US" sz="28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Applications</a:t>
            </a:r>
            <a:endParaRPr lang="en-US" alt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cs typeface="Times New Roman" panose="02020603050405020304" pitchFamily="18" charset="0"/>
              </a:rPr>
              <a:t>Operating systems schedule jobs (with equal priority) in the order of arrival (e.g., of print queue).</a:t>
            </a:r>
          </a:p>
          <a:p>
            <a:r>
              <a:rPr lang="en-US" altLang="en-US" sz="2800" dirty="0">
                <a:latin typeface="Times New Roman" panose="02020603050405020304" pitchFamily="18" charset="0"/>
                <a:cs typeface="Times New Roman" panose="02020603050405020304" pitchFamily="18" charset="0"/>
              </a:rPr>
              <a:t>Simulation of real-world queues such as lines at a ticket counter or any other first-come first-served scenario requires a queue.</a:t>
            </a:r>
          </a:p>
          <a:p>
            <a:r>
              <a:rPr lang="en-US" altLang="en-US" sz="2800" dirty="0">
                <a:latin typeface="Times New Roman" panose="02020603050405020304" pitchFamily="18" charset="0"/>
                <a:cs typeface="Times New Roman" panose="02020603050405020304" pitchFamily="18" charset="0"/>
              </a:rPr>
              <a:t>Multiprogramming.</a:t>
            </a:r>
          </a:p>
          <a:p>
            <a:r>
              <a:rPr lang="en-US" altLang="en-US" sz="2800" dirty="0">
                <a:latin typeface="Times New Roman" panose="02020603050405020304" pitchFamily="18" charset="0"/>
                <a:cs typeface="Times New Roman" panose="02020603050405020304" pitchFamily="18" charset="0"/>
              </a:rPr>
              <a:t>Asynchronous data transfer (file 10, pipes, sockets).</a:t>
            </a:r>
          </a:p>
          <a:p>
            <a:r>
              <a:rPr lang="en-US" altLang="en-US" sz="2800" dirty="0">
                <a:latin typeface="Times New Roman" panose="02020603050405020304" pitchFamily="18" charset="0"/>
                <a:cs typeface="Times New Roman" panose="02020603050405020304" pitchFamily="18" charset="0"/>
              </a:rPr>
              <a:t>Waiting times of customers at call center.</a:t>
            </a:r>
          </a:p>
          <a:p>
            <a:r>
              <a:rPr lang="en-US" altLang="en-US" sz="2800" dirty="0">
                <a:latin typeface="Times New Roman" panose="02020603050405020304" pitchFamily="18" charset="0"/>
                <a:cs typeface="Times New Roman" panose="02020603050405020304" pitchFamily="18" charset="0"/>
              </a:rPr>
              <a:t>Determining number of cashiers to have at a supermarket.</a:t>
            </a:r>
          </a:p>
          <a:p>
            <a:endParaRPr lang="en-US" dirty="0"/>
          </a:p>
        </p:txBody>
      </p:sp>
      <p:sp>
        <p:nvSpPr>
          <p:cNvPr id="4" name="Content Placeholder 2">
            <a:extLst>
              <a:ext uri="{FF2B5EF4-FFF2-40B4-BE49-F238E27FC236}">
                <a16:creationId xmlns:a16="http://schemas.microsoft.com/office/drawing/2014/main" id="{6CBE4A86-BD6B-AB1D-3D16-6CF3AB8A14DB}"/>
              </a:ext>
            </a:extLst>
          </p:cNvPr>
          <p:cNvSpPr txBox="1">
            <a:spLocks/>
          </p:cNvSpPr>
          <p:nvPr/>
        </p:nvSpPr>
        <p:spPr>
          <a:xfrm>
            <a:off x="303712" y="966651"/>
            <a:ext cx="11506200" cy="5499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852EAC0-7334-721E-750A-E9F461611FC6}"/>
              </a:ext>
            </a:extLst>
          </p:cNvPr>
          <p:cNvSpPr/>
          <p:nvPr/>
        </p:nvSpPr>
        <p:spPr>
          <a:xfrm>
            <a:off x="228601" y="901337"/>
            <a:ext cx="11734800" cy="5499463"/>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Title 1">
            <a:extLst>
              <a:ext uri="{FF2B5EF4-FFF2-40B4-BE49-F238E27FC236}">
                <a16:creationId xmlns:a16="http://schemas.microsoft.com/office/drawing/2014/main" id="{D61A0484-E311-7670-2BA4-2727EE5B0F44}"/>
              </a:ext>
            </a:extLst>
          </p:cNvPr>
          <p:cNvSpPr txBox="1">
            <a:spLocks/>
          </p:cNvSpPr>
          <p:nvPr/>
        </p:nvSpPr>
        <p:spPr>
          <a:xfrm>
            <a:off x="838200" y="365126"/>
            <a:ext cx="10515600" cy="5362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Tree>
    <p:extLst>
      <p:ext uri="{BB962C8B-B14F-4D97-AF65-F5344CB8AC3E}">
        <p14:creationId xmlns:p14="http://schemas.microsoft.com/office/powerpoint/2010/main" val="278292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DAE8A99-BF7A-205E-5F2D-CDF9238505F9}"/>
              </a:ext>
            </a:extLst>
          </p:cNvPr>
          <p:cNvSpPr txBox="1">
            <a:spLocks/>
          </p:cNvSpPr>
          <p:nvPr/>
        </p:nvSpPr>
        <p:spPr>
          <a:xfrm>
            <a:off x="838200" y="365126"/>
            <a:ext cx="10515600" cy="5362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7" name="Content Placeholder 2">
            <a:extLst>
              <a:ext uri="{FF2B5EF4-FFF2-40B4-BE49-F238E27FC236}">
                <a16:creationId xmlns:a16="http://schemas.microsoft.com/office/drawing/2014/main" id="{6F4FC276-9D51-6197-69D9-BCAB616EEDB9}"/>
              </a:ext>
            </a:extLst>
          </p:cNvPr>
          <p:cNvSpPr txBox="1">
            <a:spLocks/>
          </p:cNvSpPr>
          <p:nvPr/>
        </p:nvSpPr>
        <p:spPr>
          <a:xfrm>
            <a:off x="620487" y="1917573"/>
            <a:ext cx="11506200" cy="5512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a:latin typeface="Times New Roman" panose="02020603050405020304" pitchFamily="18" charset="0"/>
                <a:cs typeface="Times New Roman" panose="02020603050405020304" pitchFamily="18" charset="0"/>
              </a:rPr>
              <a:t>This simple implementation of Queue ADT uses an array. </a:t>
            </a:r>
          </a:p>
          <a:p>
            <a:r>
              <a:rPr lang="en-US" altLang="en-US" sz="2400">
                <a:latin typeface="Times New Roman" panose="02020603050405020304" pitchFamily="18" charset="0"/>
                <a:cs typeface="Times New Roman" panose="02020603050405020304" pitchFamily="18" charset="0"/>
              </a:rPr>
              <a:t>In the array, we use two variables to keep track of the start element and end element. </a:t>
            </a:r>
          </a:p>
          <a:p>
            <a:r>
              <a:rPr lang="en-US" altLang="en-US" sz="2400">
                <a:latin typeface="Times New Roman" panose="02020603050405020304" pitchFamily="18" charset="0"/>
                <a:cs typeface="Times New Roman" panose="02020603050405020304" pitchFamily="18" charset="0"/>
              </a:rPr>
              <a:t>Generally, front is used to indicate the start element and rear is used to indicate the end element in the queue.</a:t>
            </a:r>
          </a:p>
          <a:p>
            <a:r>
              <a:rPr lang="en-US" altLang="en-US" sz="2400">
                <a:latin typeface="Times New Roman" panose="02020603050405020304" pitchFamily="18" charset="0"/>
                <a:cs typeface="Times New Roman" panose="02020603050405020304" pitchFamily="18" charset="0"/>
              </a:rPr>
              <a:t>The array storing the queue elements may become full. </a:t>
            </a:r>
          </a:p>
          <a:p>
            <a:r>
              <a:rPr lang="en-US" altLang="en-US" sz="2400">
                <a:latin typeface="Times New Roman" panose="02020603050405020304" pitchFamily="18" charset="0"/>
                <a:cs typeface="Times New Roman" panose="02020603050405020304" pitchFamily="18" charset="0"/>
              </a:rPr>
              <a:t>An EnQueue operation will then throw a full queue exception. </a:t>
            </a:r>
          </a:p>
          <a:p>
            <a:r>
              <a:rPr lang="en-US" altLang="en-US" sz="2400">
                <a:latin typeface="Times New Roman" panose="02020603050405020304" pitchFamily="18" charset="0"/>
                <a:cs typeface="Times New Roman" panose="02020603050405020304" pitchFamily="18" charset="0"/>
              </a:rPr>
              <a:t>Similarly, if we try deleting an element from an empty queue it will throw empty queue exception.</a:t>
            </a:r>
          </a:p>
          <a:p>
            <a:r>
              <a:rPr lang="en-US" altLang="en-US" sz="2400">
                <a:latin typeface="Times New Roman" panose="02020603050405020304" pitchFamily="18" charset="0"/>
                <a:cs typeface="Times New Roman" panose="02020603050405020304" pitchFamily="18" charset="0"/>
              </a:rPr>
              <a:t>Note: initially, both front and rear points to - 1 which indicates that the queue is empty.</a:t>
            </a:r>
            <a:endParaRPr lang="en-US"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0FFBB01-0574-7B70-85C7-22923D54A5BF}"/>
              </a:ext>
            </a:extLst>
          </p:cNvPr>
          <p:cNvSpPr/>
          <p:nvPr/>
        </p:nvSpPr>
        <p:spPr>
          <a:xfrm>
            <a:off x="228600" y="1253526"/>
            <a:ext cx="11734800" cy="5604474"/>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853555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8673-34D4-233A-D12D-4F3AE126AD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4A324-3EBD-DEA3-C227-99B91560D824}"/>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7D5D753B-1E2F-9AA8-640B-ECBE2A07BA57}"/>
              </a:ext>
            </a:extLst>
          </p:cNvPr>
          <p:cNvSpPr txBox="1">
            <a:spLocks/>
          </p:cNvSpPr>
          <p:nvPr/>
        </p:nvSpPr>
        <p:spPr>
          <a:xfrm>
            <a:off x="838200" y="365126"/>
            <a:ext cx="10515600" cy="5362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5" name="Rectangle 4">
            <a:extLst>
              <a:ext uri="{FF2B5EF4-FFF2-40B4-BE49-F238E27FC236}">
                <a16:creationId xmlns:a16="http://schemas.microsoft.com/office/drawing/2014/main" id="{CAAD62A3-6E8A-A971-CB2F-7AC1E0732FB9}"/>
              </a:ext>
            </a:extLst>
          </p:cNvPr>
          <p:cNvSpPr/>
          <p:nvPr/>
        </p:nvSpPr>
        <p:spPr>
          <a:xfrm>
            <a:off x="529389" y="2021979"/>
            <a:ext cx="11133221" cy="4154984"/>
          </a:xfrm>
          <a:prstGeom prst="rect">
            <a:avLst/>
          </a:prstGeom>
        </p:spPr>
        <p:txBody>
          <a:bodyPr wrap="square">
            <a:spAutoFit/>
          </a:bodyPr>
          <a:lstStyle/>
          <a:p>
            <a:pPr algn="just"/>
            <a:r>
              <a:rPr lang="en-US" sz="2400" dirty="0">
                <a:solidFill>
                  <a:srgbClr val="23373B"/>
                </a:solidFill>
                <a:latin typeface="LMSans10-Regular"/>
              </a:rPr>
              <a:t>The </a:t>
            </a:r>
            <a:r>
              <a:rPr lang="en-US" sz="2400" dirty="0">
                <a:solidFill>
                  <a:srgbClr val="FF0000"/>
                </a:solidFill>
                <a:latin typeface="LMSans10-Regular"/>
              </a:rPr>
              <a:t>queue </a:t>
            </a:r>
            <a:r>
              <a:rPr lang="en-US" sz="2400" dirty="0">
                <a:solidFill>
                  <a:srgbClr val="23373B"/>
                </a:solidFill>
                <a:latin typeface="LMSans10-Regular"/>
              </a:rPr>
              <a:t>abstract data type (ADT) supports the following two fundamental methods for a queue Q:</a:t>
            </a:r>
          </a:p>
          <a:p>
            <a:pPr marL="342900" indent="-342900" algn="just">
              <a:buFont typeface="Arial" panose="020B0604020202020204" pitchFamily="34" charset="0"/>
              <a:buChar char="•"/>
            </a:pPr>
            <a:r>
              <a:rPr lang="en-US" sz="2400" dirty="0" err="1">
                <a:solidFill>
                  <a:srgbClr val="0000FF"/>
                </a:solidFill>
                <a:latin typeface="LMMono10-Regular"/>
              </a:rPr>
              <a:t>Q.enqueue</a:t>
            </a:r>
            <a:r>
              <a:rPr lang="en-US" sz="2400" dirty="0">
                <a:solidFill>
                  <a:srgbClr val="0000FF"/>
                </a:solidFill>
                <a:latin typeface="LMMono10-Regular"/>
              </a:rPr>
              <a:t>(e)</a:t>
            </a:r>
            <a:r>
              <a:rPr lang="en-US" sz="2400" dirty="0">
                <a:solidFill>
                  <a:srgbClr val="23373B"/>
                </a:solidFill>
                <a:latin typeface="LMSans10-Regular"/>
              </a:rPr>
              <a:t>: Add element e to the back of queue Q.</a:t>
            </a:r>
          </a:p>
          <a:p>
            <a:pPr marL="342900" indent="-342900" algn="just">
              <a:buFont typeface="Arial" panose="020B0604020202020204" pitchFamily="34" charset="0"/>
              <a:buChar char="•"/>
            </a:pPr>
            <a:r>
              <a:rPr lang="en-US" sz="2400" dirty="0" err="1">
                <a:solidFill>
                  <a:srgbClr val="0000FF"/>
                </a:solidFill>
                <a:latin typeface="LMMono10-Regular"/>
              </a:rPr>
              <a:t>Q.dequeue</a:t>
            </a:r>
            <a:r>
              <a:rPr lang="en-US" sz="2400" dirty="0">
                <a:solidFill>
                  <a:srgbClr val="0000FF"/>
                </a:solidFill>
                <a:latin typeface="LMMono10-Regular"/>
              </a:rPr>
              <a:t>(e)</a:t>
            </a:r>
            <a:r>
              <a:rPr lang="en-US" sz="2400" dirty="0">
                <a:solidFill>
                  <a:srgbClr val="23373B"/>
                </a:solidFill>
                <a:latin typeface="LMSans10-Regular"/>
              </a:rPr>
              <a:t>: Remove and return the first element from queue Q; an error occurs if the queue is empty.</a:t>
            </a:r>
          </a:p>
          <a:p>
            <a:pPr algn="just"/>
            <a:endParaRPr lang="en-US" sz="2400" dirty="0">
              <a:solidFill>
                <a:srgbClr val="23373B"/>
              </a:solidFill>
              <a:latin typeface="LMSans10-Regular"/>
            </a:endParaRPr>
          </a:p>
          <a:p>
            <a:pPr algn="just"/>
            <a:r>
              <a:rPr lang="en-US" sz="2400" dirty="0">
                <a:solidFill>
                  <a:srgbClr val="23373B"/>
                </a:solidFill>
                <a:latin typeface="LMSans10-Regular"/>
              </a:rPr>
              <a:t>The </a:t>
            </a:r>
            <a:r>
              <a:rPr lang="en-US" sz="2400" dirty="0">
                <a:solidFill>
                  <a:srgbClr val="FF0000"/>
                </a:solidFill>
                <a:latin typeface="LMSans10-Regular"/>
              </a:rPr>
              <a:t>queue </a:t>
            </a:r>
            <a:r>
              <a:rPr lang="en-US" sz="2400" dirty="0">
                <a:solidFill>
                  <a:srgbClr val="23373B"/>
                </a:solidFill>
                <a:latin typeface="LMSans10-Regular"/>
              </a:rPr>
              <a:t>ADT also includes the following supporting methods</a:t>
            </a:r>
          </a:p>
          <a:p>
            <a:pPr marL="342900" indent="-342900" algn="just">
              <a:buFont typeface="Arial" panose="020B0604020202020204" pitchFamily="34" charset="0"/>
              <a:buChar char="•"/>
            </a:pPr>
            <a:r>
              <a:rPr lang="en-US" sz="2400" dirty="0" err="1">
                <a:solidFill>
                  <a:srgbClr val="0000FF"/>
                </a:solidFill>
                <a:latin typeface="LMMono10-Regular"/>
              </a:rPr>
              <a:t>Q.first</a:t>
            </a:r>
            <a:r>
              <a:rPr lang="en-US" sz="2400" dirty="0">
                <a:solidFill>
                  <a:srgbClr val="0000FF"/>
                </a:solidFill>
                <a:latin typeface="LMMono10-Regular"/>
              </a:rPr>
              <a:t>()</a:t>
            </a:r>
            <a:r>
              <a:rPr lang="en-US" sz="2400" dirty="0">
                <a:solidFill>
                  <a:srgbClr val="23373B"/>
                </a:solidFill>
                <a:latin typeface="LMSans10-Regular"/>
              </a:rPr>
              <a:t>: Return a reference to the element at the front of queue Q, without removing it; an error occurs if the queue is empty.</a:t>
            </a:r>
          </a:p>
          <a:p>
            <a:pPr marL="342900" indent="-342900" algn="just">
              <a:buFont typeface="Arial" panose="020B0604020202020204" pitchFamily="34" charset="0"/>
              <a:buChar char="•"/>
            </a:pPr>
            <a:r>
              <a:rPr lang="en-US" sz="2400" dirty="0" err="1">
                <a:solidFill>
                  <a:srgbClr val="0000FF"/>
                </a:solidFill>
                <a:latin typeface="LMMono10-Regular"/>
              </a:rPr>
              <a:t>Q.is_empty</a:t>
            </a:r>
            <a:r>
              <a:rPr lang="en-US" sz="2400" dirty="0">
                <a:solidFill>
                  <a:srgbClr val="0000FF"/>
                </a:solidFill>
                <a:latin typeface="LMMono10-Regular"/>
              </a:rPr>
              <a:t>()</a:t>
            </a:r>
            <a:r>
              <a:rPr lang="en-US" sz="2400" dirty="0">
                <a:solidFill>
                  <a:srgbClr val="23373B"/>
                </a:solidFill>
                <a:latin typeface="LMSans10-Regular"/>
              </a:rPr>
              <a:t>: Return True if queue Q does not contain any elements.</a:t>
            </a:r>
          </a:p>
          <a:p>
            <a:pPr marL="342900" indent="-342900" algn="just">
              <a:buFont typeface="Arial" panose="020B0604020202020204" pitchFamily="34" charset="0"/>
              <a:buChar char="•"/>
            </a:pPr>
            <a:r>
              <a:rPr lang="en-US" sz="2400" dirty="0" err="1">
                <a:solidFill>
                  <a:srgbClr val="0000FF"/>
                </a:solidFill>
                <a:latin typeface="LMMono10-Regular"/>
              </a:rPr>
              <a:t>Q.size</a:t>
            </a:r>
            <a:r>
              <a:rPr lang="en-US" sz="2400" dirty="0">
                <a:solidFill>
                  <a:srgbClr val="0000FF"/>
                </a:solidFill>
                <a:latin typeface="LMMono10-Regular"/>
              </a:rPr>
              <a:t>()</a:t>
            </a:r>
            <a:r>
              <a:rPr lang="en-US" sz="2400" dirty="0">
                <a:solidFill>
                  <a:srgbClr val="23373B"/>
                </a:solidFill>
                <a:latin typeface="LMSans10-Regular"/>
              </a:rPr>
              <a:t>: Return the number of elements in queue Q; in Python.</a:t>
            </a:r>
            <a:endParaRPr lang="en-US" sz="2400" dirty="0"/>
          </a:p>
        </p:txBody>
      </p:sp>
    </p:spTree>
    <p:extLst>
      <p:ext uri="{BB962C8B-B14F-4D97-AF65-F5344CB8AC3E}">
        <p14:creationId xmlns:p14="http://schemas.microsoft.com/office/powerpoint/2010/main" val="1380220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B7DE04-C471-95DD-068C-052524C228A3}"/>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AD7D5B93-C57D-F541-6DB3-D803EA3BBA2C}"/>
              </a:ext>
            </a:extLst>
          </p:cNvPr>
          <p:cNvSpPr txBox="1">
            <a:spLocks/>
          </p:cNvSpPr>
          <p:nvPr/>
        </p:nvSpPr>
        <p:spPr>
          <a:xfrm>
            <a:off x="838200" y="70187"/>
            <a:ext cx="10515600" cy="5362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pic>
        <p:nvPicPr>
          <p:cNvPr id="5" name="Picture 4">
            <a:extLst>
              <a:ext uri="{FF2B5EF4-FFF2-40B4-BE49-F238E27FC236}">
                <a16:creationId xmlns:a16="http://schemas.microsoft.com/office/drawing/2014/main" id="{866538AB-840B-6F32-1AE3-0ACFF55095DB}"/>
              </a:ext>
            </a:extLst>
          </p:cNvPr>
          <p:cNvPicPr>
            <a:picLocks noChangeAspect="1"/>
          </p:cNvPicPr>
          <p:nvPr/>
        </p:nvPicPr>
        <p:blipFill>
          <a:blip r:embed="rId2"/>
          <a:stretch>
            <a:fillRect/>
          </a:stretch>
        </p:blipFill>
        <p:spPr>
          <a:xfrm>
            <a:off x="1398910" y="681037"/>
            <a:ext cx="9235287" cy="6052861"/>
          </a:xfrm>
          <a:prstGeom prst="rect">
            <a:avLst/>
          </a:prstGeom>
        </p:spPr>
      </p:pic>
      <p:sp>
        <p:nvSpPr>
          <p:cNvPr id="6" name="Rectangle 5">
            <a:extLst>
              <a:ext uri="{FF2B5EF4-FFF2-40B4-BE49-F238E27FC236}">
                <a16:creationId xmlns:a16="http://schemas.microsoft.com/office/drawing/2014/main" id="{8798347A-15DE-26B8-3EB1-5A9C97529E1C}"/>
              </a:ext>
            </a:extLst>
          </p:cNvPr>
          <p:cNvSpPr/>
          <p:nvPr/>
        </p:nvSpPr>
        <p:spPr>
          <a:xfrm>
            <a:off x="1012371" y="338293"/>
            <a:ext cx="2253343" cy="66319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134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52E0-426E-1E6E-9A11-8A1EB3E941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B7DE04-C471-95DD-068C-052524C228A3}"/>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AD7D5B93-C57D-F541-6DB3-D803EA3BBA2C}"/>
              </a:ext>
            </a:extLst>
          </p:cNvPr>
          <p:cNvSpPr txBox="1">
            <a:spLocks/>
          </p:cNvSpPr>
          <p:nvPr/>
        </p:nvSpPr>
        <p:spPr>
          <a:xfrm>
            <a:off x="838200" y="365126"/>
            <a:ext cx="10515600" cy="536212"/>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5" name="Content Placeholder 2">
            <a:extLst>
              <a:ext uri="{FF2B5EF4-FFF2-40B4-BE49-F238E27FC236}">
                <a16:creationId xmlns:a16="http://schemas.microsoft.com/office/drawing/2014/main" id="{BD1B3AB2-DDAA-F69B-F227-5A92565DEEA1}"/>
              </a:ext>
            </a:extLst>
          </p:cNvPr>
          <p:cNvSpPr txBox="1">
            <a:spLocks/>
          </p:cNvSpPr>
          <p:nvPr/>
        </p:nvSpPr>
        <p:spPr>
          <a:xfrm>
            <a:off x="304801" y="1219200"/>
            <a:ext cx="115062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Implementation</a:t>
            </a:r>
            <a:endParaRPr lang="en-US" altLang="en-US" sz="24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There are many ways (similar to Stacks) of implementing queue operations and some of the commonly used methods are listed below.</a:t>
            </a:r>
          </a:p>
          <a:p>
            <a:pP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 Simple array based implementation</a:t>
            </a:r>
          </a:p>
          <a:p>
            <a:pP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 Dynamic circular array based implementation</a:t>
            </a:r>
          </a:p>
          <a:p>
            <a:pPr>
              <a:buFont typeface="Arial" panose="020B0604020202020204" pitchFamily="34" charset="0"/>
              <a:buNone/>
            </a:pPr>
            <a:r>
              <a:rPr lang="en-US" altLang="en-US" sz="2400">
                <a:latin typeface="Times New Roman" panose="02020603050405020304" pitchFamily="18" charset="0"/>
                <a:cs typeface="Times New Roman" panose="02020603050405020304" pitchFamily="18" charset="0"/>
              </a:rPr>
              <a:t>	• Linked list implementation</a:t>
            </a:r>
            <a:endParaRPr lang="en-US" altLang="en-US" sz="24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4AF7E01B-0EFF-024B-A63E-E96DBD613311}"/>
              </a:ext>
            </a:extLst>
          </p:cNvPr>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2467498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a:xfrm>
            <a:off x="838200" y="865869"/>
            <a:ext cx="10515600" cy="536212"/>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br>
              <a:rPr lang="en-US" sz="4400" b="1" dirty="0">
                <a:solidFill>
                  <a:srgbClr val="FF0000"/>
                </a:solidFill>
                <a:latin typeface="Times New Roman" panose="02020603050405020304" pitchFamily="18" charset="0"/>
                <a:cs typeface="Times New Roman" panose="02020603050405020304" pitchFamily="18" charset="0"/>
              </a:rPr>
            </a:br>
            <a:r>
              <a:rPr lang="en-US" b="1" i="0" dirty="0">
                <a:solidFill>
                  <a:srgbClr val="25265E"/>
                </a:solidFill>
                <a:effectLst/>
                <a:latin typeface="euclid_circular_a"/>
              </a:rPr>
              <a:t>Simple Queue</a:t>
            </a:r>
            <a:br>
              <a:rPr lang="en-US" b="1" i="0" dirty="0">
                <a:solidFill>
                  <a:srgbClr val="25265E"/>
                </a:solidFill>
                <a:effectLst/>
                <a:latin typeface="euclid_circular_a"/>
              </a:rPr>
            </a:br>
            <a:endParaRPr lang="en-US" dirty="0">
              <a:solidFill>
                <a:srgbClr val="FF0000"/>
              </a:solidFill>
            </a:endParaRPr>
          </a:p>
        </p:txBody>
      </p:sp>
      <p:sp>
        <p:nvSpPr>
          <p:cNvPr id="5" name="Content Placeholder 4">
            <a:extLst>
              <a:ext uri="{FF2B5EF4-FFF2-40B4-BE49-F238E27FC236}">
                <a16:creationId xmlns:a16="http://schemas.microsoft.com/office/drawing/2014/main" id="{71E2279E-34F9-F46F-1355-6492002DCD03}"/>
              </a:ext>
            </a:extLst>
          </p:cNvPr>
          <p:cNvSpPr>
            <a:spLocks noGrp="1"/>
          </p:cNvSpPr>
          <p:nvPr>
            <p:ph idx="1"/>
          </p:nvPr>
        </p:nvSpPr>
        <p:spPr/>
        <p:txBody>
          <a:bodyPr/>
          <a:lstStyle/>
          <a:p>
            <a:pPr marL="0" indent="0">
              <a:buNone/>
            </a:pPr>
            <a:r>
              <a:rPr lang="en-US" dirty="0"/>
              <a:t>In a simple queue, insertion takes place at the rear and removal occurs at the front. It strictly follows the FIFO (First in First out) rule.</a:t>
            </a:r>
          </a:p>
        </p:txBody>
      </p:sp>
      <p:pic>
        <p:nvPicPr>
          <p:cNvPr id="4" name="Picture 3">
            <a:extLst>
              <a:ext uri="{FF2B5EF4-FFF2-40B4-BE49-F238E27FC236}">
                <a16:creationId xmlns:a16="http://schemas.microsoft.com/office/drawing/2014/main" id="{F73911A5-AA8F-9FEF-BCFA-301D37EDAB68}"/>
              </a:ext>
            </a:extLst>
          </p:cNvPr>
          <p:cNvPicPr>
            <a:picLocks noChangeAspect="1"/>
          </p:cNvPicPr>
          <p:nvPr/>
        </p:nvPicPr>
        <p:blipFill>
          <a:blip r:embed="rId2"/>
          <a:stretch>
            <a:fillRect/>
          </a:stretch>
        </p:blipFill>
        <p:spPr>
          <a:xfrm>
            <a:off x="3561772" y="2762149"/>
            <a:ext cx="4807197" cy="3924502"/>
          </a:xfrm>
          <a:prstGeom prst="rect">
            <a:avLst/>
          </a:prstGeom>
        </p:spPr>
      </p:pic>
    </p:spTree>
    <p:extLst>
      <p:ext uri="{BB962C8B-B14F-4D97-AF65-F5344CB8AC3E}">
        <p14:creationId xmlns:p14="http://schemas.microsoft.com/office/powerpoint/2010/main" val="573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a:xfrm>
            <a:off x="838200" y="365126"/>
            <a:ext cx="10515600" cy="536212"/>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pic>
        <p:nvPicPr>
          <p:cNvPr id="4" name="Content Placeholder 3">
            <a:extLst>
              <a:ext uri="{FF2B5EF4-FFF2-40B4-BE49-F238E27FC236}">
                <a16:creationId xmlns:a16="http://schemas.microsoft.com/office/drawing/2014/main" id="{5CB3E423-7E23-D5F1-23EF-696C514E4EB4}"/>
              </a:ext>
            </a:extLst>
          </p:cNvPr>
          <p:cNvPicPr>
            <a:picLocks noGrp="1" noChangeAspect="1"/>
          </p:cNvPicPr>
          <p:nvPr>
            <p:ph idx="1"/>
          </p:nvPr>
        </p:nvPicPr>
        <p:blipFill>
          <a:blip r:embed="rId2"/>
          <a:stretch>
            <a:fillRect/>
          </a:stretch>
        </p:blipFill>
        <p:spPr>
          <a:xfrm>
            <a:off x="315122" y="1606460"/>
            <a:ext cx="4311872" cy="3905451"/>
          </a:xfrm>
        </p:spPr>
      </p:pic>
      <p:pic>
        <p:nvPicPr>
          <p:cNvPr id="7" name="Picture 6">
            <a:extLst>
              <a:ext uri="{FF2B5EF4-FFF2-40B4-BE49-F238E27FC236}">
                <a16:creationId xmlns:a16="http://schemas.microsoft.com/office/drawing/2014/main" id="{0C4B5CCA-4A10-0FA1-FECA-F4CBBBB352FD}"/>
              </a:ext>
            </a:extLst>
          </p:cNvPr>
          <p:cNvPicPr>
            <a:picLocks noChangeAspect="1"/>
          </p:cNvPicPr>
          <p:nvPr/>
        </p:nvPicPr>
        <p:blipFill>
          <a:blip r:embed="rId3"/>
          <a:stretch>
            <a:fillRect/>
          </a:stretch>
        </p:blipFill>
        <p:spPr>
          <a:xfrm>
            <a:off x="6803571" y="1272097"/>
            <a:ext cx="4730993" cy="3492679"/>
          </a:xfrm>
          <a:prstGeom prst="rect">
            <a:avLst/>
          </a:prstGeom>
        </p:spPr>
      </p:pic>
      <p:pic>
        <p:nvPicPr>
          <p:cNvPr id="9" name="Picture 8">
            <a:extLst>
              <a:ext uri="{FF2B5EF4-FFF2-40B4-BE49-F238E27FC236}">
                <a16:creationId xmlns:a16="http://schemas.microsoft.com/office/drawing/2014/main" id="{2B0217B6-45D2-6BB8-D442-2913D9D436B2}"/>
              </a:ext>
            </a:extLst>
          </p:cNvPr>
          <p:cNvPicPr>
            <a:picLocks noChangeAspect="1"/>
          </p:cNvPicPr>
          <p:nvPr/>
        </p:nvPicPr>
        <p:blipFill>
          <a:blip r:embed="rId4"/>
          <a:stretch>
            <a:fillRect/>
          </a:stretch>
        </p:blipFill>
        <p:spPr>
          <a:xfrm>
            <a:off x="7322825" y="4764776"/>
            <a:ext cx="3359323" cy="2025754"/>
          </a:xfrm>
          <a:prstGeom prst="rect">
            <a:avLst/>
          </a:prstGeom>
        </p:spPr>
      </p:pic>
    </p:spTree>
    <p:extLst>
      <p:ext uri="{BB962C8B-B14F-4D97-AF65-F5344CB8AC3E}">
        <p14:creationId xmlns:p14="http://schemas.microsoft.com/office/powerpoint/2010/main" val="651627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489F-B794-D186-EB9D-623216A137DE}"/>
              </a:ext>
            </a:extLst>
          </p:cNvPr>
          <p:cNvSpPr>
            <a:spLocks noGrp="1"/>
          </p:cNvSpPr>
          <p:nvPr>
            <p:ph type="title"/>
          </p:nvPr>
        </p:nvSpPr>
        <p:spPr>
          <a:xfrm>
            <a:off x="838200" y="365126"/>
            <a:ext cx="10515600" cy="536212"/>
          </a:xfrm>
        </p:spPr>
        <p:txBody>
          <a:bodyPr>
            <a:normAutofit fontScale="90000"/>
          </a:bodyPr>
          <a:lstStyle/>
          <a:p>
            <a:pPr algn="ctr"/>
            <a:r>
              <a:rPr lang="en-US" sz="4400" b="1" dirty="0">
                <a:solidFill>
                  <a:srgbClr val="FF0000"/>
                </a:solidFill>
                <a:latin typeface="Times New Roman" panose="02020603050405020304" pitchFamily="18" charset="0"/>
                <a:cs typeface="Times New Roman" panose="02020603050405020304" pitchFamily="18" charset="0"/>
              </a:rPr>
              <a:t>Queue</a:t>
            </a:r>
            <a:endParaRPr lang="en-US" dirty="0">
              <a:solidFill>
                <a:srgbClr val="FF0000"/>
              </a:solidFill>
            </a:endParaRPr>
          </a:p>
        </p:txBody>
      </p:sp>
      <p:sp>
        <p:nvSpPr>
          <p:cNvPr id="5" name="Content Placeholder 4">
            <a:extLst>
              <a:ext uri="{FF2B5EF4-FFF2-40B4-BE49-F238E27FC236}">
                <a16:creationId xmlns:a16="http://schemas.microsoft.com/office/drawing/2014/main" id="{71E2279E-34F9-F46F-1355-6492002DCD03}"/>
              </a:ext>
            </a:extLst>
          </p:cNvPr>
          <p:cNvSpPr>
            <a:spLocks noGrp="1"/>
          </p:cNvSpPr>
          <p:nvPr>
            <p:ph idx="1"/>
          </p:nvPr>
        </p:nvSpPr>
        <p:spPr/>
        <p:txBody>
          <a:bodyPr/>
          <a:lstStyle/>
          <a:p>
            <a:endParaRPr lang="en-US"/>
          </a:p>
        </p:txBody>
      </p:sp>
      <p:sp>
        <p:nvSpPr>
          <p:cNvPr id="8" name="Content Placeholder 2">
            <a:extLst>
              <a:ext uri="{FF2B5EF4-FFF2-40B4-BE49-F238E27FC236}">
                <a16:creationId xmlns:a16="http://schemas.microsoft.com/office/drawing/2014/main" id="{11A25DAB-60CE-D1F8-BD2E-211F52E101A5}"/>
              </a:ext>
            </a:extLst>
          </p:cNvPr>
          <p:cNvSpPr txBox="1">
            <a:spLocks/>
          </p:cNvSpPr>
          <p:nvPr/>
        </p:nvSpPr>
        <p:spPr>
          <a:xfrm>
            <a:off x="304800" y="1005840"/>
            <a:ext cx="11506200" cy="539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100" dirty="0">
                <a:latin typeface="Times New Roman" panose="02020603050405020304" pitchFamily="18" charset="0"/>
                <a:cs typeface="Times New Roman" panose="02020603050405020304" pitchFamily="18" charset="0"/>
              </a:rPr>
              <a:t>In a queue data structure, </a:t>
            </a:r>
          </a:p>
          <a:p>
            <a:r>
              <a:rPr lang="en-US" altLang="en-US" sz="2100" dirty="0">
                <a:latin typeface="Times New Roman" panose="02020603050405020304" pitchFamily="18" charset="0"/>
                <a:cs typeface="Times New Roman" panose="02020603050405020304" pitchFamily="18" charset="0"/>
              </a:rPr>
              <a:t>the insertion operation is performed using a function called "</a:t>
            </a:r>
            <a:r>
              <a:rPr lang="en-US" altLang="en-US" sz="2100" b="1" dirty="0" err="1">
                <a:latin typeface="Times New Roman" panose="02020603050405020304" pitchFamily="18" charset="0"/>
                <a:cs typeface="Times New Roman" panose="02020603050405020304" pitchFamily="18" charset="0"/>
              </a:rPr>
              <a:t>enQueue</a:t>
            </a:r>
            <a:r>
              <a:rPr lang="en-US" altLang="en-US" sz="2100" b="1" dirty="0">
                <a:latin typeface="Times New Roman" panose="02020603050405020304" pitchFamily="18" charset="0"/>
                <a:cs typeface="Times New Roman" panose="02020603050405020304" pitchFamily="18" charset="0"/>
              </a:rPr>
              <a:t>()</a:t>
            </a:r>
            <a:r>
              <a:rPr lang="en-US" altLang="en-US" sz="2100" dirty="0">
                <a:latin typeface="Times New Roman" panose="02020603050405020304" pitchFamily="18" charset="0"/>
                <a:cs typeface="Times New Roman" panose="02020603050405020304" pitchFamily="18" charset="0"/>
              </a:rPr>
              <a:t>" and </a:t>
            </a:r>
          </a:p>
          <a:p>
            <a:r>
              <a:rPr lang="en-US" altLang="en-US" sz="2100" dirty="0">
                <a:latin typeface="Times New Roman" panose="02020603050405020304" pitchFamily="18" charset="0"/>
                <a:cs typeface="Times New Roman" panose="02020603050405020304" pitchFamily="18" charset="0"/>
              </a:rPr>
              <a:t>deletion operation is performed using a function called "</a:t>
            </a:r>
            <a:r>
              <a:rPr lang="en-US" altLang="en-US" sz="2100" b="1" dirty="0" err="1">
                <a:latin typeface="Times New Roman" panose="02020603050405020304" pitchFamily="18" charset="0"/>
                <a:cs typeface="Times New Roman" panose="02020603050405020304" pitchFamily="18" charset="0"/>
              </a:rPr>
              <a:t>deQueue</a:t>
            </a:r>
            <a:r>
              <a:rPr lang="en-US" altLang="en-US" sz="2100" b="1" dirty="0">
                <a:latin typeface="Times New Roman" panose="02020603050405020304" pitchFamily="18" charset="0"/>
                <a:cs typeface="Times New Roman" panose="02020603050405020304" pitchFamily="18" charset="0"/>
              </a:rPr>
              <a:t>()</a:t>
            </a:r>
            <a:r>
              <a:rPr lang="en-US" altLang="en-US" sz="2100" dirty="0">
                <a:latin typeface="Times New Roman" panose="02020603050405020304" pitchFamily="18" charset="0"/>
                <a:cs typeface="Times New Roman" panose="02020603050405020304" pitchFamily="18" charset="0"/>
              </a:rPr>
              <a:t>".</a:t>
            </a:r>
            <a:endParaRPr lang="en-US" altLang="en-US" sz="2100" b="1" dirty="0">
              <a:latin typeface="Times New Roman" panose="02020603050405020304" pitchFamily="18" charset="0"/>
              <a:cs typeface="Times New Roman" panose="02020603050405020304" pitchFamily="18" charset="0"/>
            </a:endParaRPr>
          </a:p>
          <a:p>
            <a:pPr marL="0" indent="0">
              <a:buNone/>
            </a:pPr>
            <a:r>
              <a:rPr lang="en-US" altLang="en-US" sz="2100" b="1" dirty="0">
                <a:latin typeface="Times New Roman" panose="02020603050405020304" pitchFamily="18" charset="0"/>
                <a:cs typeface="Times New Roman" panose="02020603050405020304" pitchFamily="18" charset="0"/>
              </a:rPr>
              <a:t>	Example</a:t>
            </a:r>
          </a:p>
          <a:p>
            <a:pPr marL="0" indent="0">
              <a:buNone/>
            </a:pPr>
            <a:r>
              <a:rPr lang="en-US" altLang="en-US" sz="2100" dirty="0">
                <a:latin typeface="Times New Roman" panose="02020603050405020304" pitchFamily="18" charset="0"/>
                <a:cs typeface="Times New Roman" panose="02020603050405020304" pitchFamily="18" charset="0"/>
              </a:rPr>
              <a:t>	Queue after inserting 25, 30, 51, 60 and 85.</a:t>
            </a:r>
          </a:p>
          <a:p>
            <a:endParaRPr lang="en-US" altLang="en-US" sz="2100" dirty="0">
              <a:latin typeface="Times New Roman" panose="02020603050405020304" pitchFamily="18" charset="0"/>
              <a:cs typeface="Times New Roman" panose="02020603050405020304" pitchFamily="18" charset="0"/>
            </a:endParaRPr>
          </a:p>
          <a:p>
            <a:endParaRPr lang="en-US" altLang="en-US" sz="2100" dirty="0">
              <a:latin typeface="Times New Roman" panose="02020603050405020304" pitchFamily="18" charset="0"/>
              <a:cs typeface="Times New Roman" panose="02020603050405020304" pitchFamily="18" charset="0"/>
            </a:endParaRPr>
          </a:p>
          <a:p>
            <a:endParaRPr lang="en-US" altLang="en-US" sz="21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altLang="en-US" sz="21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altLang="en-US" dirty="0" err="1">
                <a:latin typeface="Times New Roman" panose="02020603050405020304" pitchFamily="18" charset="0"/>
                <a:cs typeface="Times New Roman" panose="02020603050405020304" pitchFamily="18" charset="0"/>
              </a:rPr>
              <a:t>DeQueueing</a:t>
            </a:r>
            <a:r>
              <a:rPr lang="en-US" altLang="en-US" dirty="0">
                <a:latin typeface="Times New Roman" panose="02020603050405020304" pitchFamily="18" charset="0"/>
                <a:cs typeface="Times New Roman" panose="02020603050405020304" pitchFamily="18" charset="0"/>
              </a:rPr>
              <a:t>  an empty queue is called underflow and</a:t>
            </a:r>
          </a:p>
          <a:p>
            <a:pPr lvl="2">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EnQueuing</a:t>
            </a:r>
            <a:r>
              <a:rPr lang="en-US" altLang="en-US" dirty="0">
                <a:latin typeface="Times New Roman" panose="02020603050405020304" pitchFamily="18" charset="0"/>
                <a:cs typeface="Times New Roman" panose="02020603050405020304" pitchFamily="18" charset="0"/>
              </a:rPr>
              <a:t> an element in a full queue is called overflow. </a:t>
            </a:r>
          </a:p>
          <a:p>
            <a:pPr lvl="2">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Generally, we treat them as exceptions</a:t>
            </a:r>
          </a:p>
        </p:txBody>
      </p:sp>
      <p:sp>
        <p:nvSpPr>
          <p:cNvPr id="9" name="Rectangle 8">
            <a:extLst>
              <a:ext uri="{FF2B5EF4-FFF2-40B4-BE49-F238E27FC236}">
                <a16:creationId xmlns:a16="http://schemas.microsoft.com/office/drawing/2014/main" id="{21D93E9F-A8BA-1291-046D-93F288268151}"/>
              </a:ext>
            </a:extLst>
          </p:cNvPr>
          <p:cNvSpPr/>
          <p:nvPr/>
        </p:nvSpPr>
        <p:spPr>
          <a:xfrm>
            <a:off x="228600" y="901337"/>
            <a:ext cx="11734800" cy="5499463"/>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10" name="Picture 8" descr="queue data structure">
            <a:extLst>
              <a:ext uri="{FF2B5EF4-FFF2-40B4-BE49-F238E27FC236}">
                <a16:creationId xmlns:a16="http://schemas.microsoft.com/office/drawing/2014/main" id="{15B9BBF8-0D29-441B-BC40-D11ED829E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063" y="3154680"/>
            <a:ext cx="59436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61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F57A-81B5-99A7-425F-0B1139089788}"/>
              </a:ext>
            </a:extLst>
          </p:cNvPr>
          <p:cNvSpPr>
            <a:spLocks noGrp="1"/>
          </p:cNvSpPr>
          <p:nvPr>
            <p:ph type="title"/>
          </p:nvPr>
        </p:nvSpPr>
        <p:spPr/>
        <p:txBody>
          <a:bodyPr/>
          <a:lstStyle/>
          <a:p>
            <a:r>
              <a:rPr lang="en-US" b="1" dirty="0">
                <a:solidFill>
                  <a:srgbClr val="C00000"/>
                </a:solidFill>
              </a:rPr>
              <a:t>What is Stack?</a:t>
            </a:r>
          </a:p>
        </p:txBody>
      </p:sp>
      <p:sp>
        <p:nvSpPr>
          <p:cNvPr id="3" name="Content Placeholder 2">
            <a:extLst>
              <a:ext uri="{FF2B5EF4-FFF2-40B4-BE49-F238E27FC236}">
                <a16:creationId xmlns:a16="http://schemas.microsoft.com/office/drawing/2014/main" id="{28C435F1-2563-8371-6176-3D416C4BC4BC}"/>
              </a:ext>
            </a:extLst>
          </p:cNvPr>
          <p:cNvSpPr>
            <a:spLocks noGrp="1"/>
          </p:cNvSpPr>
          <p:nvPr>
            <p:ph idx="1"/>
          </p:nvPr>
        </p:nvSpPr>
        <p:spPr/>
        <p:txBody>
          <a:bodyPr>
            <a:normAutofit fontScale="92500"/>
          </a:bodyPr>
          <a:lstStyle/>
          <a:p>
            <a:pPr>
              <a:lnSpc>
                <a:spcPct val="100000"/>
              </a:lnSpc>
              <a:spcBef>
                <a:spcPts val="1200"/>
              </a:spcBef>
              <a:spcAft>
                <a:spcPts val="1200"/>
              </a:spcAft>
            </a:pPr>
            <a:r>
              <a:rPr lang="en-US" sz="2400" dirty="0"/>
              <a:t>In the English dictionary the word stack means “</a:t>
            </a:r>
            <a:r>
              <a:rPr lang="en-US" sz="2400" b="1" dirty="0"/>
              <a:t>arranging objects one over another </a:t>
            </a:r>
            <a:r>
              <a:rPr lang="en-US" sz="2400" dirty="0"/>
              <a:t>”. In the same way, memory is allocated in stack data structure. </a:t>
            </a:r>
          </a:p>
          <a:p>
            <a:pPr marL="0" indent="0">
              <a:lnSpc>
                <a:spcPct val="100000"/>
              </a:lnSpc>
              <a:spcBef>
                <a:spcPts val="1200"/>
              </a:spcBef>
              <a:spcAft>
                <a:spcPts val="1200"/>
              </a:spcAft>
              <a:buNone/>
            </a:pPr>
            <a:r>
              <a:rPr lang="en-US" sz="2400" dirty="0">
                <a:latin typeface="Arial Rounded MT Bold" panose="020F0704030504030204" pitchFamily="34" charset="0"/>
              </a:rPr>
              <a:t>Stacks is a linear type of data structure that follows a particular order and allows insertion and deletion operations from one end of the stack data structure, that is top.</a:t>
            </a:r>
          </a:p>
          <a:p>
            <a:pPr>
              <a:lnSpc>
                <a:spcPct val="100000"/>
              </a:lnSpc>
              <a:spcBef>
                <a:spcPts val="1200"/>
              </a:spcBef>
              <a:spcAft>
                <a:spcPts val="1200"/>
              </a:spcAft>
            </a:pPr>
            <a:r>
              <a:rPr lang="en-US" sz="2400" dirty="0"/>
              <a:t>The order may be </a:t>
            </a:r>
            <a:r>
              <a:rPr lang="en-US" sz="2400" b="1" dirty="0"/>
              <a:t>LIFO</a:t>
            </a:r>
            <a:r>
              <a:rPr lang="en-US" sz="2400" dirty="0"/>
              <a:t>(Last In First Out) or </a:t>
            </a:r>
            <a:r>
              <a:rPr lang="en-US" sz="2400" b="1" dirty="0"/>
              <a:t>FILO</a:t>
            </a:r>
            <a:r>
              <a:rPr lang="en-US" sz="2400" dirty="0"/>
              <a:t>(First In Last Out). </a:t>
            </a:r>
          </a:p>
          <a:p>
            <a:pPr>
              <a:lnSpc>
                <a:spcPct val="100000"/>
              </a:lnSpc>
              <a:spcBef>
                <a:spcPts val="1200"/>
              </a:spcBef>
              <a:spcAft>
                <a:spcPts val="1200"/>
              </a:spcAft>
            </a:pPr>
            <a:r>
              <a:rPr lang="en-US" sz="2400" dirty="0"/>
              <a:t>LIFO implies that the element that is inserted last, comes out first and FILO implies that the element that is inserted first, comes out last.</a:t>
            </a:r>
          </a:p>
          <a:p>
            <a:pPr>
              <a:lnSpc>
                <a:spcPct val="100000"/>
              </a:lnSpc>
              <a:spcBef>
                <a:spcPts val="1200"/>
              </a:spcBef>
              <a:spcAft>
                <a:spcPts val="1200"/>
              </a:spcAft>
            </a:pPr>
            <a:r>
              <a:rPr lang="en-US" sz="2400" dirty="0"/>
              <a:t>Stacks are simple data structures that allow us to store and retrieve data sequentially.</a:t>
            </a:r>
          </a:p>
        </p:txBody>
      </p:sp>
      <p:sp>
        <p:nvSpPr>
          <p:cNvPr id="4" name="Rectangle: Rounded Corners 3">
            <a:extLst>
              <a:ext uri="{FF2B5EF4-FFF2-40B4-BE49-F238E27FC236}">
                <a16:creationId xmlns:a16="http://schemas.microsoft.com/office/drawing/2014/main" id="{C5E0A89E-F58D-5912-70F4-D4028C321F5E}"/>
              </a:ext>
            </a:extLst>
          </p:cNvPr>
          <p:cNvSpPr/>
          <p:nvPr/>
        </p:nvSpPr>
        <p:spPr>
          <a:xfrm>
            <a:off x="566057" y="2737302"/>
            <a:ext cx="11059886" cy="13062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3963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E47E3-4126-C145-DBB7-706AE6B4F209}"/>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24CCC36F-573A-89EF-BCDD-4DB77D026305}"/>
              </a:ext>
            </a:extLst>
          </p:cNvPr>
          <p:cNvSpPr>
            <a:spLocks noGrp="1"/>
          </p:cNvSpPr>
          <p:nvPr>
            <p:ph idx="1"/>
          </p:nvPr>
        </p:nvSpPr>
        <p:spPr/>
        <p:txBody>
          <a:bodyPr/>
          <a:lstStyle/>
          <a:p>
            <a:endParaRPr lang="en-US" dirty="0"/>
          </a:p>
        </p:txBody>
      </p:sp>
      <p:sp>
        <p:nvSpPr>
          <p:cNvPr id="6" name="Rectangle 5"/>
          <p:cNvSpPr/>
          <p:nvPr/>
        </p:nvSpPr>
        <p:spPr>
          <a:xfrm>
            <a:off x="914400" y="513459"/>
            <a:ext cx="6096000" cy="4801314"/>
          </a:xfrm>
          <a:prstGeom prst="rect">
            <a:avLst/>
          </a:prstGeom>
        </p:spPr>
        <p:txBody>
          <a:bodyPr>
            <a:spAutoFit/>
          </a:bodyPr>
          <a:lstStyle/>
          <a:p>
            <a:r>
              <a:rPr lang="en-US" dirty="0"/>
              <a:t>class Queue():</a:t>
            </a:r>
          </a:p>
          <a:p>
            <a:r>
              <a:rPr lang="en-US" dirty="0"/>
              <a:t>    </a:t>
            </a:r>
            <a:r>
              <a:rPr lang="en-US" dirty="0" err="1"/>
              <a:t>def</a:t>
            </a:r>
            <a:r>
              <a:rPr lang="en-US" dirty="0"/>
              <a:t> __</a:t>
            </a:r>
            <a:r>
              <a:rPr lang="en-US" dirty="0" err="1"/>
              <a:t>init</a:t>
            </a:r>
            <a:r>
              <a:rPr lang="en-US" dirty="0"/>
              <a:t>__(</a:t>
            </a:r>
            <a:r>
              <a:rPr lang="en-US" dirty="0" err="1"/>
              <a:t>self,n</a:t>
            </a:r>
            <a:r>
              <a:rPr lang="en-US" dirty="0"/>
              <a:t>):</a:t>
            </a:r>
          </a:p>
          <a:p>
            <a:r>
              <a:rPr lang="en-US" dirty="0"/>
              <a:t>        </a:t>
            </a:r>
            <a:r>
              <a:rPr lang="en-US" dirty="0" err="1"/>
              <a:t>self.queue</a:t>
            </a:r>
            <a:r>
              <a:rPr lang="en-US" dirty="0"/>
              <a:t>=[None]*n</a:t>
            </a:r>
          </a:p>
          <a:p>
            <a:r>
              <a:rPr lang="en-US" dirty="0"/>
              <a:t>        </a:t>
            </a:r>
            <a:r>
              <a:rPr lang="en-US" dirty="0" err="1"/>
              <a:t>self.front</a:t>
            </a:r>
            <a:r>
              <a:rPr lang="en-US" dirty="0"/>
              <a:t>=-1</a:t>
            </a:r>
          </a:p>
          <a:p>
            <a:r>
              <a:rPr lang="en-US" dirty="0"/>
              <a:t>        </a:t>
            </a:r>
            <a:r>
              <a:rPr lang="en-US" dirty="0" err="1"/>
              <a:t>self.rear</a:t>
            </a:r>
            <a:r>
              <a:rPr lang="en-US" dirty="0"/>
              <a:t>=-1</a:t>
            </a:r>
          </a:p>
          <a:p>
            <a:r>
              <a:rPr lang="en-US" dirty="0"/>
              <a:t>        </a:t>
            </a:r>
            <a:r>
              <a:rPr lang="en-US" dirty="0" err="1"/>
              <a:t>self.size</a:t>
            </a:r>
            <a:r>
              <a:rPr lang="en-US" dirty="0"/>
              <a:t>=0</a:t>
            </a:r>
          </a:p>
          <a:p>
            <a:r>
              <a:rPr lang="en-US" dirty="0"/>
              <a:t>        </a:t>
            </a:r>
            <a:r>
              <a:rPr lang="en-US" dirty="0" err="1"/>
              <a:t>self.n</a:t>
            </a:r>
            <a:r>
              <a:rPr lang="en-US" dirty="0"/>
              <a:t>=n</a:t>
            </a:r>
          </a:p>
          <a:p>
            <a:r>
              <a:rPr lang="en-US" dirty="0"/>
              <a:t>    </a:t>
            </a:r>
            <a:r>
              <a:rPr lang="en-US" dirty="0" err="1"/>
              <a:t>def</a:t>
            </a:r>
            <a:r>
              <a:rPr lang="en-US" dirty="0"/>
              <a:t> </a:t>
            </a:r>
            <a:r>
              <a:rPr lang="en-US" dirty="0" err="1"/>
              <a:t>is_empty</a:t>
            </a:r>
            <a:r>
              <a:rPr lang="en-US" dirty="0"/>
              <a:t>(self):</a:t>
            </a:r>
          </a:p>
          <a:p>
            <a:r>
              <a:rPr lang="en-US" dirty="0"/>
              <a:t>        return </a:t>
            </a:r>
            <a:r>
              <a:rPr lang="en-US" dirty="0" err="1"/>
              <a:t>self.rear</a:t>
            </a:r>
            <a:r>
              <a:rPr lang="en-US" dirty="0"/>
              <a:t>==-1</a:t>
            </a:r>
          </a:p>
          <a:p>
            <a:r>
              <a:rPr lang="en-US" dirty="0"/>
              <a:t>    </a:t>
            </a:r>
            <a:r>
              <a:rPr lang="en-US" dirty="0" err="1"/>
              <a:t>def</a:t>
            </a:r>
            <a:r>
              <a:rPr lang="en-US" dirty="0"/>
              <a:t> </a:t>
            </a:r>
            <a:r>
              <a:rPr lang="en-US" dirty="0" err="1"/>
              <a:t>is_full</a:t>
            </a:r>
            <a:r>
              <a:rPr lang="en-US" dirty="0"/>
              <a:t>(self):</a:t>
            </a:r>
          </a:p>
          <a:p>
            <a:r>
              <a:rPr lang="en-US" dirty="0"/>
              <a:t>        return (self.rear+1)==</a:t>
            </a:r>
            <a:r>
              <a:rPr lang="en-US" dirty="0" err="1"/>
              <a:t>self.n</a:t>
            </a:r>
            <a:endParaRPr lang="en-US" dirty="0"/>
          </a:p>
          <a:p>
            <a:r>
              <a:rPr lang="en-US" dirty="0"/>
              <a:t> </a:t>
            </a:r>
          </a:p>
          <a:p>
            <a:endParaRPr lang="en-US" dirty="0"/>
          </a:p>
          <a:p>
            <a:r>
              <a:rPr lang="en-US" dirty="0"/>
              <a:t>    </a:t>
            </a:r>
            <a:r>
              <a:rPr lang="en-US" dirty="0" err="1"/>
              <a:t>def</a:t>
            </a:r>
            <a:r>
              <a:rPr lang="en-US" dirty="0"/>
              <a:t> </a:t>
            </a:r>
            <a:r>
              <a:rPr lang="en-US" dirty="0" err="1"/>
              <a:t>queue_size</a:t>
            </a:r>
            <a:r>
              <a:rPr lang="en-US" dirty="0"/>
              <a:t>(self):</a:t>
            </a:r>
          </a:p>
          <a:p>
            <a:r>
              <a:rPr lang="en-US" dirty="0"/>
              <a:t>         return </a:t>
            </a:r>
            <a:r>
              <a:rPr lang="en-US" dirty="0" err="1"/>
              <a:t>self.size</a:t>
            </a:r>
            <a:endParaRPr lang="en-US" dirty="0"/>
          </a:p>
          <a:p>
            <a:r>
              <a:rPr lang="en-US" dirty="0"/>
              <a:t>    </a:t>
            </a:r>
            <a:r>
              <a:rPr lang="en-US" dirty="0" err="1"/>
              <a:t>def</a:t>
            </a:r>
            <a:r>
              <a:rPr lang="en-US" dirty="0"/>
              <a:t> </a:t>
            </a:r>
            <a:r>
              <a:rPr lang="en-US" dirty="0" err="1"/>
              <a:t>queue_front</a:t>
            </a:r>
            <a:r>
              <a:rPr lang="en-US" dirty="0"/>
              <a:t>(self):</a:t>
            </a:r>
          </a:p>
          <a:p>
            <a:r>
              <a:rPr lang="en-US" dirty="0"/>
              <a:t>        return </a:t>
            </a:r>
            <a:r>
              <a:rPr lang="en-US" dirty="0" err="1"/>
              <a:t>self.queue</a:t>
            </a:r>
            <a:r>
              <a:rPr lang="en-US" dirty="0"/>
              <a:t>[</a:t>
            </a:r>
            <a:r>
              <a:rPr lang="en-US" dirty="0" err="1"/>
              <a:t>self.front</a:t>
            </a:r>
            <a:r>
              <a:rPr lang="en-US" dirty="0"/>
              <a:t>]</a:t>
            </a:r>
          </a:p>
        </p:txBody>
      </p:sp>
      <p:sp>
        <p:nvSpPr>
          <p:cNvPr id="7" name="Rectangle 6"/>
          <p:cNvSpPr/>
          <p:nvPr/>
        </p:nvSpPr>
        <p:spPr>
          <a:xfrm>
            <a:off x="3904735" y="513459"/>
            <a:ext cx="6096000" cy="2862322"/>
          </a:xfrm>
          <a:prstGeom prst="rect">
            <a:avLst/>
          </a:prstGeom>
        </p:spPr>
        <p:txBody>
          <a:bodyPr>
            <a:spAutoFit/>
          </a:bodyPr>
          <a:lstStyle/>
          <a:p>
            <a:r>
              <a:rPr lang="en-US" dirty="0"/>
              <a:t> </a:t>
            </a:r>
            <a:r>
              <a:rPr lang="en-US" dirty="0" err="1"/>
              <a:t>def</a:t>
            </a:r>
            <a:r>
              <a:rPr lang="en-US" dirty="0"/>
              <a:t> </a:t>
            </a:r>
            <a:r>
              <a:rPr lang="en-US" dirty="0" err="1"/>
              <a:t>enqueue</a:t>
            </a:r>
            <a:r>
              <a:rPr lang="en-US" dirty="0"/>
              <a:t>(</a:t>
            </a:r>
            <a:r>
              <a:rPr lang="en-US" dirty="0" err="1"/>
              <a:t>self,e</a:t>
            </a:r>
            <a:r>
              <a:rPr lang="en-US" dirty="0"/>
              <a:t>):</a:t>
            </a:r>
          </a:p>
          <a:p>
            <a:r>
              <a:rPr lang="en-US" dirty="0"/>
              <a:t>        if </a:t>
            </a:r>
            <a:r>
              <a:rPr lang="en-US" dirty="0" err="1"/>
              <a:t>self.is_empty</a:t>
            </a:r>
            <a:r>
              <a:rPr lang="en-US" dirty="0"/>
              <a:t>():</a:t>
            </a:r>
          </a:p>
          <a:p>
            <a:r>
              <a:rPr lang="en-US" dirty="0"/>
              <a:t>            </a:t>
            </a:r>
            <a:r>
              <a:rPr lang="en-US" dirty="0" err="1"/>
              <a:t>self.front</a:t>
            </a:r>
            <a:r>
              <a:rPr lang="en-US" dirty="0"/>
              <a:t>=0</a:t>
            </a:r>
          </a:p>
          <a:p>
            <a:r>
              <a:rPr lang="en-US" dirty="0"/>
              <a:t>            </a:t>
            </a:r>
            <a:r>
              <a:rPr lang="en-US" dirty="0" err="1"/>
              <a:t>self.rear</a:t>
            </a:r>
            <a:r>
              <a:rPr lang="en-US" dirty="0"/>
              <a:t>=0</a:t>
            </a:r>
          </a:p>
          <a:p>
            <a:r>
              <a:rPr lang="en-US" dirty="0"/>
              <a:t>        </a:t>
            </a:r>
            <a:r>
              <a:rPr lang="en-US" dirty="0" err="1"/>
              <a:t>elif</a:t>
            </a:r>
            <a:r>
              <a:rPr lang="en-US" dirty="0"/>
              <a:t> </a:t>
            </a:r>
            <a:r>
              <a:rPr lang="en-US" dirty="0" err="1"/>
              <a:t>self.is_full</a:t>
            </a:r>
            <a:r>
              <a:rPr lang="en-US" dirty="0"/>
              <a:t>():</a:t>
            </a:r>
          </a:p>
          <a:p>
            <a:r>
              <a:rPr lang="en-US" dirty="0"/>
              <a:t>            raise Exception("queue is full")</a:t>
            </a:r>
          </a:p>
          <a:p>
            <a:r>
              <a:rPr lang="en-US" dirty="0"/>
              <a:t>        else:</a:t>
            </a:r>
          </a:p>
          <a:p>
            <a:r>
              <a:rPr lang="en-US" dirty="0"/>
              <a:t>            </a:t>
            </a:r>
            <a:r>
              <a:rPr lang="en-US" dirty="0" err="1"/>
              <a:t>self.rear</a:t>
            </a:r>
            <a:r>
              <a:rPr lang="en-US" dirty="0"/>
              <a:t>+=1</a:t>
            </a:r>
          </a:p>
          <a:p>
            <a:r>
              <a:rPr lang="en-US" dirty="0"/>
              <a:t>        </a:t>
            </a:r>
            <a:r>
              <a:rPr lang="en-US" dirty="0" err="1"/>
              <a:t>self.size</a:t>
            </a:r>
            <a:r>
              <a:rPr lang="en-US" dirty="0"/>
              <a:t>+=1</a:t>
            </a:r>
          </a:p>
          <a:p>
            <a:r>
              <a:rPr lang="en-US" dirty="0"/>
              <a:t>        </a:t>
            </a:r>
            <a:r>
              <a:rPr lang="en-US" dirty="0" err="1"/>
              <a:t>self.queue</a:t>
            </a:r>
            <a:r>
              <a:rPr lang="en-US" dirty="0"/>
              <a:t>[</a:t>
            </a:r>
            <a:r>
              <a:rPr lang="en-US" dirty="0" err="1"/>
              <a:t>self.rear</a:t>
            </a:r>
            <a:r>
              <a:rPr lang="en-US" dirty="0"/>
              <a:t>]=e</a:t>
            </a:r>
          </a:p>
        </p:txBody>
      </p:sp>
      <p:sp>
        <p:nvSpPr>
          <p:cNvPr id="8" name="Rectangle 7"/>
          <p:cNvSpPr/>
          <p:nvPr/>
        </p:nvSpPr>
        <p:spPr>
          <a:xfrm>
            <a:off x="7010400" y="536526"/>
            <a:ext cx="5090984" cy="4247317"/>
          </a:xfrm>
          <a:prstGeom prst="rect">
            <a:avLst/>
          </a:prstGeom>
        </p:spPr>
        <p:txBody>
          <a:bodyPr wrap="square">
            <a:spAutoFit/>
          </a:bodyPr>
          <a:lstStyle/>
          <a:p>
            <a:r>
              <a:rPr lang="en-US" dirty="0" err="1"/>
              <a:t>def</a:t>
            </a:r>
            <a:r>
              <a:rPr lang="en-US" dirty="0"/>
              <a:t> </a:t>
            </a:r>
            <a:r>
              <a:rPr lang="en-US" dirty="0" err="1"/>
              <a:t>dequeue</a:t>
            </a:r>
            <a:r>
              <a:rPr lang="en-US" dirty="0"/>
              <a:t>(self):</a:t>
            </a:r>
          </a:p>
          <a:p>
            <a:r>
              <a:rPr lang="en-US" dirty="0"/>
              <a:t>        if </a:t>
            </a:r>
            <a:r>
              <a:rPr lang="en-US" dirty="0" err="1"/>
              <a:t>self.is_empty</a:t>
            </a:r>
            <a:r>
              <a:rPr lang="en-US" dirty="0"/>
              <a:t>():</a:t>
            </a:r>
          </a:p>
          <a:p>
            <a:r>
              <a:rPr lang="en-US" dirty="0"/>
              <a:t>            raise Exception("queue is empty")</a:t>
            </a:r>
          </a:p>
          <a:p>
            <a:r>
              <a:rPr lang="en-US" dirty="0"/>
              <a:t>        </a:t>
            </a:r>
            <a:r>
              <a:rPr lang="en-US" dirty="0" err="1"/>
              <a:t>elif</a:t>
            </a:r>
            <a:r>
              <a:rPr lang="en-US" dirty="0"/>
              <a:t> </a:t>
            </a:r>
            <a:r>
              <a:rPr lang="en-US" dirty="0" err="1"/>
              <a:t>self.front</a:t>
            </a:r>
            <a:r>
              <a:rPr lang="en-US" dirty="0"/>
              <a:t>==</a:t>
            </a:r>
            <a:r>
              <a:rPr lang="en-US" dirty="0" err="1"/>
              <a:t>self.rear</a:t>
            </a:r>
            <a:r>
              <a:rPr lang="en-US" dirty="0"/>
              <a:t>:</a:t>
            </a:r>
          </a:p>
          <a:p>
            <a:r>
              <a:rPr lang="en-US" dirty="0"/>
              <a:t>            temp=</a:t>
            </a:r>
            <a:r>
              <a:rPr lang="en-US" dirty="0" err="1"/>
              <a:t>self.queue</a:t>
            </a:r>
            <a:r>
              <a:rPr lang="en-US" dirty="0"/>
              <a:t>[</a:t>
            </a:r>
            <a:r>
              <a:rPr lang="en-US" dirty="0" err="1"/>
              <a:t>self.front</a:t>
            </a:r>
            <a:r>
              <a:rPr lang="en-US" dirty="0"/>
              <a:t>]</a:t>
            </a:r>
          </a:p>
          <a:p>
            <a:r>
              <a:rPr lang="en-US" dirty="0"/>
              <a:t>            </a:t>
            </a:r>
            <a:r>
              <a:rPr lang="en-US" dirty="0" err="1"/>
              <a:t>self.queue</a:t>
            </a:r>
            <a:r>
              <a:rPr lang="en-US" dirty="0"/>
              <a:t>[</a:t>
            </a:r>
            <a:r>
              <a:rPr lang="en-US" dirty="0" err="1"/>
              <a:t>self.front</a:t>
            </a:r>
            <a:r>
              <a:rPr lang="en-US" dirty="0"/>
              <a:t>]=None</a:t>
            </a:r>
          </a:p>
          <a:p>
            <a:r>
              <a:rPr lang="en-US" dirty="0"/>
              <a:t>            </a:t>
            </a:r>
            <a:r>
              <a:rPr lang="en-US" dirty="0" err="1"/>
              <a:t>self.front</a:t>
            </a:r>
            <a:r>
              <a:rPr lang="en-US" dirty="0"/>
              <a:t>=-1</a:t>
            </a:r>
          </a:p>
          <a:p>
            <a:r>
              <a:rPr lang="en-US" dirty="0"/>
              <a:t>            </a:t>
            </a:r>
            <a:r>
              <a:rPr lang="en-US" dirty="0" err="1"/>
              <a:t>self.rear</a:t>
            </a:r>
            <a:r>
              <a:rPr lang="en-US" dirty="0"/>
              <a:t>=-1</a:t>
            </a:r>
          </a:p>
          <a:p>
            <a:r>
              <a:rPr lang="en-US" dirty="0"/>
              <a:t>            </a:t>
            </a:r>
            <a:r>
              <a:rPr lang="en-US" dirty="0" err="1"/>
              <a:t>self.size</a:t>
            </a:r>
            <a:r>
              <a:rPr lang="en-US" dirty="0"/>
              <a:t>=0</a:t>
            </a:r>
          </a:p>
          <a:p>
            <a:r>
              <a:rPr lang="en-US" dirty="0"/>
              <a:t>        else:</a:t>
            </a:r>
          </a:p>
          <a:p>
            <a:r>
              <a:rPr lang="en-US" dirty="0"/>
              <a:t>            temp=</a:t>
            </a:r>
            <a:r>
              <a:rPr lang="en-US" dirty="0" err="1"/>
              <a:t>self.queue</a:t>
            </a:r>
            <a:r>
              <a:rPr lang="en-US" dirty="0"/>
              <a:t>[</a:t>
            </a:r>
            <a:r>
              <a:rPr lang="en-US" dirty="0" err="1"/>
              <a:t>self.front</a:t>
            </a:r>
            <a:r>
              <a:rPr lang="en-US" dirty="0"/>
              <a:t>]</a:t>
            </a:r>
          </a:p>
          <a:p>
            <a:r>
              <a:rPr lang="en-US" dirty="0"/>
              <a:t>            </a:t>
            </a:r>
            <a:r>
              <a:rPr lang="en-US" dirty="0" err="1"/>
              <a:t>self.queue</a:t>
            </a:r>
            <a:r>
              <a:rPr lang="en-US" dirty="0"/>
              <a:t>[</a:t>
            </a:r>
            <a:r>
              <a:rPr lang="en-US" dirty="0" err="1"/>
              <a:t>self.front</a:t>
            </a:r>
            <a:r>
              <a:rPr lang="en-US" dirty="0"/>
              <a:t>]=None</a:t>
            </a:r>
          </a:p>
          <a:p>
            <a:r>
              <a:rPr lang="en-US" dirty="0"/>
              <a:t>            </a:t>
            </a:r>
            <a:r>
              <a:rPr lang="en-US" dirty="0" err="1"/>
              <a:t>self.front</a:t>
            </a:r>
            <a:r>
              <a:rPr lang="en-US" dirty="0"/>
              <a:t>+=1</a:t>
            </a:r>
          </a:p>
          <a:p>
            <a:r>
              <a:rPr lang="en-US" dirty="0"/>
              <a:t>            </a:t>
            </a:r>
            <a:r>
              <a:rPr lang="en-US" dirty="0" err="1"/>
              <a:t>self.size</a:t>
            </a:r>
            <a:r>
              <a:rPr lang="en-US" dirty="0"/>
              <a:t>-=1</a:t>
            </a:r>
          </a:p>
          <a:p>
            <a:r>
              <a:rPr lang="en-US" dirty="0"/>
              <a:t>        return temp   </a:t>
            </a:r>
          </a:p>
        </p:txBody>
      </p:sp>
    </p:spTree>
    <p:extLst>
      <p:ext uri="{BB962C8B-B14F-4D97-AF65-F5344CB8AC3E}">
        <p14:creationId xmlns:p14="http://schemas.microsoft.com/office/powerpoint/2010/main" val="32980332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Queue:</a:t>
            </a:r>
            <a:br>
              <a:rPr lang="en-US" dirty="0"/>
            </a:br>
            <a:endParaRPr lang="en-US" dirty="0"/>
          </a:p>
        </p:txBody>
      </p:sp>
      <p:sp>
        <p:nvSpPr>
          <p:cNvPr id="3" name="Content Placeholder 2"/>
          <p:cNvSpPr>
            <a:spLocks noGrp="1"/>
          </p:cNvSpPr>
          <p:nvPr>
            <p:ph idx="1"/>
          </p:nvPr>
        </p:nvSpPr>
        <p:spPr/>
        <p:txBody>
          <a:bodyPr/>
          <a:lstStyle/>
          <a:p>
            <a:pPr algn="just"/>
            <a:r>
              <a:rPr lang="en-US" dirty="0"/>
              <a:t>A large amount of data can be managed efficiently with ease.</a:t>
            </a:r>
          </a:p>
          <a:p>
            <a:pPr algn="just"/>
            <a:r>
              <a:rPr lang="en-US" dirty="0"/>
              <a:t>Operations such as insertion and deletion can be performed with ease as it follows the </a:t>
            </a:r>
            <a:r>
              <a:rPr lang="en-US" b="1" dirty="0"/>
              <a:t>First In First Out </a:t>
            </a:r>
            <a:r>
              <a:rPr lang="en-US" dirty="0"/>
              <a:t>rule.</a:t>
            </a:r>
          </a:p>
          <a:p>
            <a:pPr algn="just"/>
            <a:r>
              <a:rPr lang="en-US" dirty="0"/>
              <a:t>Queues are useful when a particular service is used by multiple consumers.</a:t>
            </a:r>
          </a:p>
          <a:p>
            <a:pPr algn="just"/>
            <a:r>
              <a:rPr lang="en-US" dirty="0"/>
              <a:t>Queues can be used in the implementation of other data structures.</a:t>
            </a:r>
          </a:p>
          <a:p>
            <a:pPr algn="just"/>
            <a:endParaRPr lang="en-US" dirty="0"/>
          </a:p>
        </p:txBody>
      </p:sp>
    </p:spTree>
    <p:extLst>
      <p:ext uri="{BB962C8B-B14F-4D97-AF65-F5344CB8AC3E}">
        <p14:creationId xmlns:p14="http://schemas.microsoft.com/office/powerpoint/2010/main" val="20493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Queue:</a:t>
            </a:r>
          </a:p>
        </p:txBody>
      </p:sp>
      <p:sp>
        <p:nvSpPr>
          <p:cNvPr id="3" name="Content Placeholder 2"/>
          <p:cNvSpPr>
            <a:spLocks noGrp="1"/>
          </p:cNvSpPr>
          <p:nvPr>
            <p:ph idx="1"/>
          </p:nvPr>
        </p:nvSpPr>
        <p:spPr/>
        <p:txBody>
          <a:bodyPr/>
          <a:lstStyle/>
          <a:p>
            <a:r>
              <a:rPr lang="en-US" dirty="0"/>
              <a:t>The operations such as insertion and deletion of elements from the middle are time consuming.</a:t>
            </a:r>
          </a:p>
          <a:p>
            <a:r>
              <a:rPr lang="en-US" dirty="0"/>
              <a:t>Limited Space.</a:t>
            </a:r>
          </a:p>
          <a:p>
            <a:r>
              <a:rPr lang="en-US" dirty="0"/>
              <a:t>In a classical queue, a new element can only be inserted when the existing elements are deleted from the queue.</a:t>
            </a:r>
          </a:p>
          <a:p>
            <a:r>
              <a:rPr lang="en-US" dirty="0"/>
              <a:t>Maximum size of a queue must be defined prior.</a:t>
            </a:r>
          </a:p>
        </p:txBody>
      </p:sp>
    </p:spTree>
    <p:extLst>
      <p:ext uri="{BB962C8B-B14F-4D97-AF65-F5344CB8AC3E}">
        <p14:creationId xmlns:p14="http://schemas.microsoft.com/office/powerpoint/2010/main" val="36487384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DDEC2-9C92-8C09-3F2C-2CF2D8BCF68D}"/>
              </a:ext>
            </a:extLst>
          </p:cNvPr>
          <p:cNvSpPr>
            <a:spLocks noGrp="1"/>
          </p:cNvSpPr>
          <p:nvPr>
            <p:ph type="title"/>
          </p:nvPr>
        </p:nvSpPr>
        <p:spPr/>
        <p:txBody>
          <a:bodyPr/>
          <a:lstStyle/>
          <a:p>
            <a:pPr algn="ctr"/>
            <a:r>
              <a:rPr lang="en-US" b="1" dirty="0">
                <a:solidFill>
                  <a:srgbClr val="FF0000"/>
                </a:solidFill>
              </a:rPr>
              <a:t>Circular Queue</a:t>
            </a:r>
          </a:p>
        </p:txBody>
      </p:sp>
      <p:sp>
        <p:nvSpPr>
          <p:cNvPr id="3" name="Content Placeholder 2">
            <a:extLst>
              <a:ext uri="{FF2B5EF4-FFF2-40B4-BE49-F238E27FC236}">
                <a16:creationId xmlns:a16="http://schemas.microsoft.com/office/drawing/2014/main" id="{61BBA7AF-2ABE-EA72-3A27-C5560392A576}"/>
              </a:ext>
            </a:extLst>
          </p:cNvPr>
          <p:cNvSpPr>
            <a:spLocks noGrp="1"/>
          </p:cNvSpPr>
          <p:nvPr>
            <p:ph idx="1"/>
          </p:nvPr>
        </p:nvSpPr>
        <p:spPr/>
        <p:txBody>
          <a:bodyPr/>
          <a:lstStyle/>
          <a:p>
            <a:pPr marL="0" indent="0">
              <a:buNone/>
            </a:pPr>
            <a:r>
              <a:rPr lang="en-US" dirty="0"/>
              <a:t>A circular queue is the extended version of a regular queue where the last element is connected to the first element. Thus forming a circle-like structure.</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B9E28AA0-59CC-5315-C343-7E4C838DA447}"/>
              </a:ext>
            </a:extLst>
          </p:cNvPr>
          <p:cNvPicPr>
            <a:picLocks noChangeAspect="1"/>
          </p:cNvPicPr>
          <p:nvPr/>
        </p:nvPicPr>
        <p:blipFill>
          <a:blip r:embed="rId2"/>
          <a:stretch>
            <a:fillRect/>
          </a:stretch>
        </p:blipFill>
        <p:spPr>
          <a:xfrm>
            <a:off x="4259036" y="2823293"/>
            <a:ext cx="3088821" cy="3133913"/>
          </a:xfrm>
          <a:prstGeom prst="rect">
            <a:avLst/>
          </a:prstGeom>
        </p:spPr>
      </p:pic>
    </p:spTree>
    <p:extLst>
      <p:ext uri="{BB962C8B-B14F-4D97-AF65-F5344CB8AC3E}">
        <p14:creationId xmlns:p14="http://schemas.microsoft.com/office/powerpoint/2010/main" val="4109398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E086-744B-2E96-8E25-B90FF48C1B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E7A11D-778A-DEBC-9F52-BB2530C83D75}"/>
              </a:ext>
            </a:extLst>
          </p:cNvPr>
          <p:cNvSpPr>
            <a:spLocks noGrp="1"/>
          </p:cNvSpPr>
          <p:nvPr>
            <p:ph idx="1"/>
          </p:nvPr>
        </p:nvSpPr>
        <p:spPr/>
        <p:txBody>
          <a:bodyPr/>
          <a:lstStyle/>
          <a:p>
            <a:r>
              <a:rPr lang="en-US" dirty="0"/>
              <a:t>The circular queue solves the major limitation of the normal queue. In a normal queue, after a bit of insertion and deletion, there will be non-usable empty space.</a:t>
            </a:r>
          </a:p>
          <a:p>
            <a:endParaRPr lang="en-US" dirty="0"/>
          </a:p>
          <a:p>
            <a:endParaRPr lang="en-US" dirty="0"/>
          </a:p>
        </p:txBody>
      </p:sp>
      <p:pic>
        <p:nvPicPr>
          <p:cNvPr id="4" name="Picture 3">
            <a:extLst>
              <a:ext uri="{FF2B5EF4-FFF2-40B4-BE49-F238E27FC236}">
                <a16:creationId xmlns:a16="http://schemas.microsoft.com/office/drawing/2014/main" id="{14DE9268-987D-3E8C-F053-A36A1FE35233}"/>
              </a:ext>
            </a:extLst>
          </p:cNvPr>
          <p:cNvPicPr>
            <a:picLocks noChangeAspect="1"/>
          </p:cNvPicPr>
          <p:nvPr/>
        </p:nvPicPr>
        <p:blipFill>
          <a:blip r:embed="rId2"/>
          <a:stretch>
            <a:fillRect/>
          </a:stretch>
        </p:blipFill>
        <p:spPr>
          <a:xfrm>
            <a:off x="3332389" y="3046158"/>
            <a:ext cx="4527096" cy="2700137"/>
          </a:xfrm>
          <a:prstGeom prst="rect">
            <a:avLst/>
          </a:prstGeom>
        </p:spPr>
      </p:pic>
      <p:sp>
        <p:nvSpPr>
          <p:cNvPr id="6" name="TextBox 5">
            <a:extLst>
              <a:ext uri="{FF2B5EF4-FFF2-40B4-BE49-F238E27FC236}">
                <a16:creationId xmlns:a16="http://schemas.microsoft.com/office/drawing/2014/main" id="{75272FEA-6520-D55E-945C-C39D303BDFE2}"/>
              </a:ext>
            </a:extLst>
          </p:cNvPr>
          <p:cNvSpPr txBox="1"/>
          <p:nvPr/>
        </p:nvSpPr>
        <p:spPr>
          <a:xfrm>
            <a:off x="838200" y="5473005"/>
            <a:ext cx="11397342" cy="954107"/>
          </a:xfrm>
          <a:prstGeom prst="rect">
            <a:avLst/>
          </a:prstGeom>
          <a:noFill/>
        </p:spPr>
        <p:txBody>
          <a:bodyPr wrap="square">
            <a:spAutoFit/>
          </a:bodyPr>
          <a:lstStyle/>
          <a:p>
            <a:r>
              <a:rPr lang="en-US" sz="2800" dirty="0"/>
              <a:t>Here, indexes 0 and 1 can only be used after resetting the queue</a:t>
            </a:r>
          </a:p>
          <a:p>
            <a:r>
              <a:rPr lang="en-US" sz="2800" dirty="0"/>
              <a:t> (deletion of all elements). This reduces the actual size of the queue.</a:t>
            </a:r>
          </a:p>
        </p:txBody>
      </p:sp>
    </p:spTree>
    <p:extLst>
      <p:ext uri="{BB962C8B-B14F-4D97-AF65-F5344CB8AC3E}">
        <p14:creationId xmlns:p14="http://schemas.microsoft.com/office/powerpoint/2010/main" val="3515987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A619-330C-4079-0E76-CCEF7708B8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42CBC-403E-72E0-FDAB-DF034DE443E0}"/>
              </a:ext>
            </a:extLst>
          </p:cNvPr>
          <p:cNvSpPr>
            <a:spLocks noGrp="1"/>
          </p:cNvSpPr>
          <p:nvPr>
            <p:ph idx="1"/>
          </p:nvPr>
        </p:nvSpPr>
        <p:spPr/>
        <p:txBody>
          <a:bodyPr/>
          <a:lstStyle/>
          <a:p>
            <a:endParaRPr lang="en-US"/>
          </a:p>
        </p:txBody>
      </p:sp>
      <p:pic>
        <p:nvPicPr>
          <p:cNvPr id="1026" name="Picture 2" descr="Working of Circular queue operations">
            <a:extLst>
              <a:ext uri="{FF2B5EF4-FFF2-40B4-BE49-F238E27FC236}">
                <a16:creationId xmlns:a16="http://schemas.microsoft.com/office/drawing/2014/main" id="{731BA562-8033-5EDD-4BDF-C8D529F85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81037"/>
            <a:ext cx="10515600" cy="491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716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760A-85B7-72FE-7903-C65ABD354C35}"/>
              </a:ext>
            </a:extLst>
          </p:cNvPr>
          <p:cNvSpPr>
            <a:spLocks noGrp="1"/>
          </p:cNvSpPr>
          <p:nvPr>
            <p:ph type="title"/>
          </p:nvPr>
        </p:nvSpPr>
        <p:spPr/>
        <p:txBody>
          <a:bodyPr/>
          <a:lstStyle/>
          <a:p>
            <a:r>
              <a:rPr lang="en-US" dirty="0"/>
              <a:t>Circular Queue Operations</a:t>
            </a:r>
          </a:p>
        </p:txBody>
      </p:sp>
      <p:sp>
        <p:nvSpPr>
          <p:cNvPr id="3" name="Content Placeholder 2">
            <a:extLst>
              <a:ext uri="{FF2B5EF4-FFF2-40B4-BE49-F238E27FC236}">
                <a16:creationId xmlns:a16="http://schemas.microsoft.com/office/drawing/2014/main" id="{F4AEF037-9A68-8527-8803-61C992B627F6}"/>
              </a:ext>
            </a:extLst>
          </p:cNvPr>
          <p:cNvSpPr>
            <a:spLocks noGrp="1"/>
          </p:cNvSpPr>
          <p:nvPr>
            <p:ph idx="1"/>
          </p:nvPr>
        </p:nvSpPr>
        <p:spPr/>
        <p:txBody>
          <a:bodyPr/>
          <a:lstStyle/>
          <a:p>
            <a:pPr marL="0" indent="0">
              <a:buNone/>
            </a:pPr>
            <a:r>
              <a:rPr lang="en-US" dirty="0"/>
              <a:t>The circular queue work as follows:</a:t>
            </a:r>
          </a:p>
          <a:p>
            <a:pPr marL="0" indent="0">
              <a:buNone/>
            </a:pPr>
            <a:endParaRPr lang="en-US" dirty="0"/>
          </a:p>
          <a:p>
            <a:pPr marL="971550" indent="-514350">
              <a:buFont typeface="+mj-lt"/>
              <a:buAutoNum type="arabicPeriod"/>
            </a:pPr>
            <a:r>
              <a:rPr lang="en-US" dirty="0"/>
              <a:t>two pointers FRONT and REAR</a:t>
            </a:r>
          </a:p>
          <a:p>
            <a:pPr marL="971550" indent="-514350">
              <a:buFont typeface="+mj-lt"/>
              <a:buAutoNum type="arabicPeriod"/>
            </a:pPr>
            <a:r>
              <a:rPr lang="en-US" dirty="0"/>
              <a:t>FRONT track the first element of the queue</a:t>
            </a:r>
          </a:p>
          <a:p>
            <a:pPr marL="971550" indent="-514350">
              <a:buFont typeface="+mj-lt"/>
              <a:buAutoNum type="arabicPeriod"/>
            </a:pPr>
            <a:r>
              <a:rPr lang="en-US" dirty="0"/>
              <a:t>REAR track the last elements of the queue</a:t>
            </a:r>
          </a:p>
          <a:p>
            <a:pPr marL="971550" indent="-514350">
              <a:buFont typeface="+mj-lt"/>
              <a:buAutoNum type="arabicPeriod"/>
            </a:pPr>
            <a:r>
              <a:rPr lang="en-US" dirty="0"/>
              <a:t>initially, set value of FRONT and REAR to -1`</a:t>
            </a:r>
          </a:p>
        </p:txBody>
      </p:sp>
    </p:spTree>
    <p:extLst>
      <p:ext uri="{BB962C8B-B14F-4D97-AF65-F5344CB8AC3E}">
        <p14:creationId xmlns:p14="http://schemas.microsoft.com/office/powerpoint/2010/main" val="3880047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82094-27B5-1858-41FE-C5D322DA56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A138EA-A9A7-6379-F2F7-25A70E5F7A1F}"/>
              </a:ext>
            </a:extLst>
          </p:cNvPr>
          <p:cNvSpPr>
            <a:spLocks noGrp="1"/>
          </p:cNvSpPr>
          <p:nvPr>
            <p:ph idx="1"/>
          </p:nvPr>
        </p:nvSpPr>
        <p:spPr/>
        <p:txBody>
          <a:bodyPr/>
          <a:lstStyle/>
          <a:p>
            <a:pPr marL="0" indent="0">
              <a:buNone/>
            </a:pPr>
            <a:r>
              <a:rPr lang="en-US" b="1" dirty="0"/>
              <a:t>Enqueue Operation</a:t>
            </a:r>
          </a:p>
          <a:p>
            <a:pPr marL="514350" indent="-57150">
              <a:buFont typeface="+mj-lt"/>
              <a:buAutoNum type="arabicPeriod"/>
            </a:pPr>
            <a:r>
              <a:rPr lang="en-US" dirty="0"/>
              <a:t>check if the queue is full</a:t>
            </a:r>
          </a:p>
          <a:p>
            <a:pPr marL="514350" indent="-57150">
              <a:buFont typeface="+mj-lt"/>
              <a:buAutoNum type="arabicPeriod"/>
            </a:pPr>
            <a:r>
              <a:rPr lang="en-US" dirty="0"/>
              <a:t>for the first element, set value of FRONT and REAR to 0</a:t>
            </a:r>
          </a:p>
          <a:p>
            <a:pPr marL="514350" indent="-57150">
              <a:buFont typeface="+mj-lt"/>
              <a:buAutoNum type="arabicPeriod"/>
            </a:pPr>
            <a:r>
              <a:rPr lang="en-US" dirty="0"/>
              <a:t>circularly increase the REAR index by 1 (i.e. if the rear reaches the end, next it would be at the start of the queue)</a:t>
            </a:r>
          </a:p>
          <a:p>
            <a:pPr marL="514350" indent="-57150">
              <a:buFont typeface="+mj-lt"/>
              <a:buAutoNum type="arabicPeriod"/>
            </a:pPr>
            <a:r>
              <a:rPr lang="en-US" dirty="0"/>
              <a:t>add the new element in the position pointed to by REAR</a:t>
            </a:r>
          </a:p>
        </p:txBody>
      </p:sp>
    </p:spTree>
    <p:extLst>
      <p:ext uri="{BB962C8B-B14F-4D97-AF65-F5344CB8AC3E}">
        <p14:creationId xmlns:p14="http://schemas.microsoft.com/office/powerpoint/2010/main" val="1153986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F791-1971-8A2C-3185-0E884F78F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4C1344-734D-FC13-3013-5C3A3902223B}"/>
              </a:ext>
            </a:extLst>
          </p:cNvPr>
          <p:cNvSpPr>
            <a:spLocks noGrp="1"/>
          </p:cNvSpPr>
          <p:nvPr>
            <p:ph idx="1"/>
          </p:nvPr>
        </p:nvSpPr>
        <p:spPr/>
        <p:txBody>
          <a:bodyPr/>
          <a:lstStyle/>
          <a:p>
            <a:pPr marL="0" indent="0">
              <a:buNone/>
            </a:pPr>
            <a:r>
              <a:rPr lang="en-US" b="1" dirty="0"/>
              <a:t>Dequeue Operation</a:t>
            </a:r>
          </a:p>
          <a:p>
            <a:pPr marL="514350" indent="-514350">
              <a:buFont typeface="+mj-lt"/>
              <a:buAutoNum type="arabicPeriod"/>
            </a:pPr>
            <a:r>
              <a:rPr lang="en-US" dirty="0"/>
              <a:t>check if the queue is empty</a:t>
            </a:r>
          </a:p>
          <a:p>
            <a:pPr marL="514350" indent="-514350">
              <a:buFont typeface="+mj-lt"/>
              <a:buAutoNum type="arabicPeriod"/>
            </a:pPr>
            <a:r>
              <a:rPr lang="en-US" dirty="0"/>
              <a:t>return the value pointed by FRONT</a:t>
            </a:r>
          </a:p>
          <a:p>
            <a:pPr marL="514350" indent="-514350">
              <a:buFont typeface="+mj-lt"/>
              <a:buAutoNum type="arabicPeriod"/>
            </a:pPr>
            <a:r>
              <a:rPr lang="en-US" dirty="0"/>
              <a:t>circularly increase the FRONT index by 1</a:t>
            </a:r>
          </a:p>
          <a:p>
            <a:pPr marL="514350" indent="-514350">
              <a:buFont typeface="+mj-lt"/>
              <a:buAutoNum type="arabicPeriod"/>
            </a:pPr>
            <a:r>
              <a:rPr lang="en-US" dirty="0"/>
              <a:t>for the last element, reset the values of FRONT and REAR to -1</a:t>
            </a:r>
          </a:p>
        </p:txBody>
      </p:sp>
    </p:spTree>
    <p:extLst>
      <p:ext uri="{BB962C8B-B14F-4D97-AF65-F5344CB8AC3E}">
        <p14:creationId xmlns:p14="http://schemas.microsoft.com/office/powerpoint/2010/main" val="31647040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FE90-7C11-7CA8-E34C-7992C1CAE5EB}"/>
              </a:ext>
            </a:extLst>
          </p:cNvPr>
          <p:cNvSpPr>
            <a:spLocks noGrp="1"/>
          </p:cNvSpPr>
          <p:nvPr>
            <p:ph type="title"/>
          </p:nvPr>
        </p:nvSpPr>
        <p:spPr/>
        <p:txBody>
          <a:bodyPr/>
          <a:lstStyle/>
          <a:p>
            <a:r>
              <a:rPr lang="en-US" dirty="0"/>
              <a:t>Applications of Circular Queue</a:t>
            </a:r>
          </a:p>
        </p:txBody>
      </p:sp>
      <p:sp>
        <p:nvSpPr>
          <p:cNvPr id="3" name="Content Placeholder 2">
            <a:extLst>
              <a:ext uri="{FF2B5EF4-FFF2-40B4-BE49-F238E27FC236}">
                <a16:creationId xmlns:a16="http://schemas.microsoft.com/office/drawing/2014/main" id="{7AB3E361-AF04-7636-B15C-DB85DDAF9600}"/>
              </a:ext>
            </a:extLst>
          </p:cNvPr>
          <p:cNvSpPr>
            <a:spLocks noGrp="1"/>
          </p:cNvSpPr>
          <p:nvPr>
            <p:ph idx="1"/>
          </p:nvPr>
        </p:nvSpPr>
        <p:spPr/>
        <p:txBody>
          <a:bodyPr/>
          <a:lstStyle/>
          <a:p>
            <a:pPr marL="0" indent="0" algn="just">
              <a:buNone/>
            </a:pPr>
            <a:r>
              <a:rPr lang="en-US" b="1" dirty="0"/>
              <a:t>Memory Management:</a:t>
            </a:r>
            <a:r>
              <a:rPr lang="en-US" dirty="0"/>
              <a:t> The unused memory locations in the case of ordinary queues can be utilized in circular queues.</a:t>
            </a:r>
          </a:p>
          <a:p>
            <a:pPr marL="0" indent="0" algn="just">
              <a:buNone/>
            </a:pPr>
            <a:r>
              <a:rPr lang="en-US" b="1" dirty="0"/>
              <a:t>Traffic system: </a:t>
            </a:r>
            <a:r>
              <a:rPr lang="en-US" dirty="0"/>
              <a:t>In computer controlled traffic system, circular queues are used to switch on the traffic lights one by one repeatedly as per the time set.</a:t>
            </a:r>
          </a:p>
          <a:p>
            <a:pPr marL="0" indent="0" algn="just">
              <a:buNone/>
            </a:pPr>
            <a:r>
              <a:rPr lang="en-US" b="1" dirty="0"/>
              <a:t>CPU Scheduling: </a:t>
            </a:r>
            <a:r>
              <a:rPr lang="en-US" dirty="0"/>
              <a:t>Operating systems often maintain a queue of processes that are ready to execute or that are waiting for a particular event to occur.</a:t>
            </a:r>
          </a:p>
        </p:txBody>
      </p:sp>
    </p:spTree>
    <p:extLst>
      <p:ext uri="{BB962C8B-B14F-4D97-AF65-F5344CB8AC3E}">
        <p14:creationId xmlns:p14="http://schemas.microsoft.com/office/powerpoint/2010/main" val="426259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6458-9599-33BD-E644-9564CD3E784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BE5270A-BC3F-5580-49AB-03DD3F59BD4B}"/>
              </a:ext>
            </a:extLst>
          </p:cNvPr>
          <p:cNvSpPr>
            <a:spLocks noGrp="1"/>
          </p:cNvSpPr>
          <p:nvPr>
            <p:ph idx="1"/>
          </p:nvPr>
        </p:nvSpPr>
        <p:spPr/>
        <p:txBody>
          <a:bodyPr>
            <a:normAutofit/>
          </a:bodyPr>
          <a:lstStyle/>
          <a:p>
            <a:pPr algn="just"/>
            <a:r>
              <a:rPr lang="en-US" dirty="0"/>
              <a:t>Stack looks like tube, closed on one side and open on other side.</a:t>
            </a:r>
          </a:p>
          <a:p>
            <a:pPr algn="just"/>
            <a:r>
              <a:rPr lang="en-US" dirty="0"/>
              <a:t>A stack is a limited access data structure - elements can be added             and removed from the stack only at the top.</a:t>
            </a:r>
          </a:p>
          <a:p>
            <a:pPr algn="just"/>
            <a:endParaRPr lang="en-US" dirty="0"/>
          </a:p>
          <a:p>
            <a:pPr marL="0" indent="0" algn="just">
              <a:buNone/>
            </a:pPr>
            <a:r>
              <a:rPr lang="en-US" dirty="0"/>
              <a:t>		We can perform the two basic operations in the stack - </a:t>
            </a:r>
            <a:r>
              <a:rPr lang="en-US" b="1" dirty="0"/>
              <a:t>PUSH</a:t>
            </a:r>
            <a:r>
              <a:rPr lang="en-US" dirty="0"/>
              <a:t> and </a:t>
            </a:r>
            <a:r>
              <a:rPr lang="en-US" b="1" dirty="0"/>
              <a:t>POP</a:t>
            </a:r>
            <a:r>
              <a:rPr lang="en-US" dirty="0"/>
              <a:t>.</a:t>
            </a:r>
          </a:p>
          <a:p>
            <a:pPr algn="just"/>
            <a:r>
              <a:rPr lang="en-US" dirty="0"/>
              <a:t>The </a:t>
            </a:r>
            <a:r>
              <a:rPr lang="en-US" b="1" dirty="0"/>
              <a:t>PUSH</a:t>
            </a:r>
            <a:r>
              <a:rPr lang="en-US" dirty="0"/>
              <a:t> operation is used to add an element.</a:t>
            </a:r>
          </a:p>
          <a:p>
            <a:pPr algn="just"/>
            <a:r>
              <a:rPr lang="en-US" dirty="0"/>
              <a:t>The </a:t>
            </a:r>
            <a:r>
              <a:rPr lang="en-US" b="1" dirty="0"/>
              <a:t>POP</a:t>
            </a:r>
            <a:r>
              <a:rPr lang="en-US" dirty="0"/>
              <a:t> operation is used to remove an element from the stack.</a:t>
            </a:r>
          </a:p>
        </p:txBody>
      </p:sp>
    </p:spTree>
    <p:extLst>
      <p:ext uri="{BB962C8B-B14F-4D97-AF65-F5344CB8AC3E}">
        <p14:creationId xmlns:p14="http://schemas.microsoft.com/office/powerpoint/2010/main" val="181744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B2B8F4-02AB-3BAB-EED9-6C2129485A39}"/>
              </a:ext>
            </a:extLst>
          </p:cNvPr>
          <p:cNvPicPr>
            <a:picLocks noGrp="1" noChangeAspect="1"/>
          </p:cNvPicPr>
          <p:nvPr>
            <p:ph idx="1"/>
          </p:nvPr>
        </p:nvPicPr>
        <p:blipFill>
          <a:blip r:embed="rId2"/>
          <a:stretch>
            <a:fillRect/>
          </a:stretch>
        </p:blipFill>
        <p:spPr>
          <a:xfrm>
            <a:off x="2995612" y="2186781"/>
            <a:ext cx="6200775" cy="3629025"/>
          </a:xfrm>
          <a:prstGeom prst="rect">
            <a:avLst/>
          </a:prstGeom>
        </p:spPr>
      </p:pic>
      <p:grpSp>
        <p:nvGrpSpPr>
          <p:cNvPr id="11" name="Group 10">
            <a:extLst>
              <a:ext uri="{FF2B5EF4-FFF2-40B4-BE49-F238E27FC236}">
                <a16:creationId xmlns:a16="http://schemas.microsoft.com/office/drawing/2014/main" id="{38B50AC3-D10A-73F9-9F62-1347C74E28E7}"/>
              </a:ext>
            </a:extLst>
          </p:cNvPr>
          <p:cNvGrpSpPr/>
          <p:nvPr/>
        </p:nvGrpSpPr>
        <p:grpSpPr>
          <a:xfrm>
            <a:off x="1012371" y="1981200"/>
            <a:ext cx="1676400" cy="3679371"/>
            <a:chOff x="1012371" y="1981200"/>
            <a:chExt cx="1676400" cy="3679371"/>
          </a:xfrm>
        </p:grpSpPr>
        <p:sp>
          <p:nvSpPr>
            <p:cNvPr id="5" name="Rectangle 4">
              <a:extLst>
                <a:ext uri="{FF2B5EF4-FFF2-40B4-BE49-F238E27FC236}">
                  <a16:creationId xmlns:a16="http://schemas.microsoft.com/office/drawing/2014/main" id="{F673F07B-C209-9BE2-8E88-E5593C004505}"/>
                </a:ext>
              </a:extLst>
            </p:cNvPr>
            <p:cNvSpPr/>
            <p:nvPr/>
          </p:nvSpPr>
          <p:spPr>
            <a:xfrm>
              <a:off x="1012371" y="2503714"/>
              <a:ext cx="1676400" cy="31568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BF74CC3-1EEE-5607-FCA9-67111D0D142F}"/>
                </a:ext>
              </a:extLst>
            </p:cNvPr>
            <p:cNvSpPr/>
            <p:nvPr/>
          </p:nvSpPr>
          <p:spPr>
            <a:xfrm>
              <a:off x="1066794" y="1981200"/>
              <a:ext cx="1556663" cy="1153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Rounded Corners 6">
            <a:extLst>
              <a:ext uri="{FF2B5EF4-FFF2-40B4-BE49-F238E27FC236}">
                <a16:creationId xmlns:a16="http://schemas.microsoft.com/office/drawing/2014/main" id="{D02FCD51-9856-351D-5F7E-04D8B1AA8E2B}"/>
              </a:ext>
            </a:extLst>
          </p:cNvPr>
          <p:cNvSpPr/>
          <p:nvPr/>
        </p:nvSpPr>
        <p:spPr>
          <a:xfrm>
            <a:off x="1164772" y="4887687"/>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8" name="Rectangle: Rounded Corners 7">
            <a:extLst>
              <a:ext uri="{FF2B5EF4-FFF2-40B4-BE49-F238E27FC236}">
                <a16:creationId xmlns:a16="http://schemas.microsoft.com/office/drawing/2014/main" id="{B55E4F22-417B-924E-EBC3-A08ED986D64E}"/>
              </a:ext>
            </a:extLst>
          </p:cNvPr>
          <p:cNvSpPr/>
          <p:nvPr/>
        </p:nvSpPr>
        <p:spPr>
          <a:xfrm>
            <a:off x="1159325" y="4192703"/>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9" name="Rectangle: Rounded Corners 8">
            <a:extLst>
              <a:ext uri="{FF2B5EF4-FFF2-40B4-BE49-F238E27FC236}">
                <a16:creationId xmlns:a16="http://schemas.microsoft.com/office/drawing/2014/main" id="{66105F3C-6B5B-5E13-71E0-C4A1FBA344D4}"/>
              </a:ext>
            </a:extLst>
          </p:cNvPr>
          <p:cNvSpPr/>
          <p:nvPr/>
        </p:nvSpPr>
        <p:spPr>
          <a:xfrm>
            <a:off x="1159325" y="3467102"/>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10" name="Rectangle: Rounded Corners 9">
            <a:extLst>
              <a:ext uri="{FF2B5EF4-FFF2-40B4-BE49-F238E27FC236}">
                <a16:creationId xmlns:a16="http://schemas.microsoft.com/office/drawing/2014/main" id="{D1D9189F-1E51-E43D-6A3B-C7039B6A7B5D}"/>
              </a:ext>
            </a:extLst>
          </p:cNvPr>
          <p:cNvSpPr/>
          <p:nvPr/>
        </p:nvSpPr>
        <p:spPr>
          <a:xfrm>
            <a:off x="1159325" y="2656115"/>
            <a:ext cx="1371600" cy="576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14" name="TextBox 13">
            <a:extLst>
              <a:ext uri="{FF2B5EF4-FFF2-40B4-BE49-F238E27FC236}">
                <a16:creationId xmlns:a16="http://schemas.microsoft.com/office/drawing/2014/main" id="{CB5D3209-92CA-91E2-2EBA-B13C1E952586}"/>
              </a:ext>
            </a:extLst>
          </p:cNvPr>
          <p:cNvSpPr txBox="1"/>
          <p:nvPr/>
        </p:nvSpPr>
        <p:spPr>
          <a:xfrm>
            <a:off x="919839" y="1042194"/>
            <a:ext cx="9563104" cy="830997"/>
          </a:xfrm>
          <a:prstGeom prst="rect">
            <a:avLst/>
          </a:prstGeom>
          <a:noFill/>
        </p:spPr>
        <p:txBody>
          <a:bodyPr wrap="square">
            <a:spAutoFit/>
          </a:bodyPr>
          <a:lstStyle/>
          <a:p>
            <a:r>
              <a:rPr lang="en-US" sz="2400" dirty="0"/>
              <a:t>If you push, elements that are added at the top of the stack and if you pop, elements are removed from the top of the stack.</a:t>
            </a:r>
          </a:p>
        </p:txBody>
      </p:sp>
    </p:spTree>
    <p:extLst>
      <p:ext uri="{BB962C8B-B14F-4D97-AF65-F5344CB8AC3E}">
        <p14:creationId xmlns:p14="http://schemas.microsoft.com/office/powerpoint/2010/main" val="324140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1" fill="hold" grpId="1" nodeType="clickEffect">
                                  <p:stCondLst>
                                    <p:cond delay="0"/>
                                  </p:stCondLst>
                                  <p:childTnLst>
                                    <p:anim calcmode="lin" valueType="num">
                                      <p:cBhvr additive="base">
                                        <p:cTn id="34" dur="500"/>
                                        <p:tgtEl>
                                          <p:spTgt spid="10"/>
                                        </p:tgtEl>
                                        <p:attrNameLst>
                                          <p:attrName>ppt_x</p:attrName>
                                        </p:attrNameLst>
                                      </p:cBhvr>
                                      <p:tavLst>
                                        <p:tav tm="0">
                                          <p:val>
                                            <p:strVal val="ppt_x"/>
                                          </p:val>
                                        </p:tav>
                                        <p:tav tm="100000">
                                          <p:val>
                                            <p:strVal val="ppt_x"/>
                                          </p:val>
                                        </p:tav>
                                      </p:tavLst>
                                    </p:anim>
                                    <p:anim calcmode="lin" valueType="num">
                                      <p:cBhvr additive="base">
                                        <p:cTn id="35" dur="500"/>
                                        <p:tgtEl>
                                          <p:spTgt spid="10"/>
                                        </p:tgtEl>
                                        <p:attrNameLst>
                                          <p:attrName>ppt_y</p:attrName>
                                        </p:attrNameLst>
                                      </p:cBhvr>
                                      <p:tavLst>
                                        <p:tav tm="0">
                                          <p:val>
                                            <p:strVal val="ppt_y"/>
                                          </p:val>
                                        </p:tav>
                                        <p:tav tm="100000">
                                          <p:val>
                                            <p:strVal val="0-ppt_h/2"/>
                                          </p:val>
                                        </p:tav>
                                      </p:tavLst>
                                    </p:anim>
                                    <p:set>
                                      <p:cBhvr>
                                        <p:cTn id="36" dur="1" fill="hold">
                                          <p:stCondLst>
                                            <p:cond delay="499"/>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xit" presetSubtype="1" fill="hold" grpId="1" nodeType="clickEffect">
                                  <p:stCondLst>
                                    <p:cond delay="0"/>
                                  </p:stCondLst>
                                  <p:childTnLst>
                                    <p:anim calcmode="lin" valueType="num">
                                      <p:cBhvr additive="base">
                                        <p:cTn id="40" dur="500"/>
                                        <p:tgtEl>
                                          <p:spTgt spid="9"/>
                                        </p:tgtEl>
                                        <p:attrNameLst>
                                          <p:attrName>ppt_x</p:attrName>
                                        </p:attrNameLst>
                                      </p:cBhvr>
                                      <p:tavLst>
                                        <p:tav tm="0">
                                          <p:val>
                                            <p:strVal val="ppt_x"/>
                                          </p:val>
                                        </p:tav>
                                        <p:tav tm="100000">
                                          <p:val>
                                            <p:strVal val="ppt_x"/>
                                          </p:val>
                                        </p:tav>
                                      </p:tavLst>
                                    </p:anim>
                                    <p:anim calcmode="lin" valueType="num">
                                      <p:cBhvr additive="base">
                                        <p:cTn id="41" dur="500"/>
                                        <p:tgtEl>
                                          <p:spTgt spid="9"/>
                                        </p:tgtEl>
                                        <p:attrNameLst>
                                          <p:attrName>ppt_y</p:attrName>
                                        </p:attrNameLst>
                                      </p:cBhvr>
                                      <p:tavLst>
                                        <p:tav tm="0">
                                          <p:val>
                                            <p:strVal val="ppt_y"/>
                                          </p:val>
                                        </p:tav>
                                        <p:tav tm="100000">
                                          <p:val>
                                            <p:strVal val="0-ppt_h/2"/>
                                          </p:val>
                                        </p:tav>
                                      </p:tavLst>
                                    </p:anim>
                                    <p:set>
                                      <p:cBhvr>
                                        <p:cTn id="42" dur="1" fill="hold">
                                          <p:stCondLst>
                                            <p:cond delay="499"/>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xit" presetSubtype="1" fill="hold" grpId="1" nodeType="clickEffect">
                                  <p:stCondLst>
                                    <p:cond delay="0"/>
                                  </p:stCondLst>
                                  <p:childTnLst>
                                    <p:anim calcmode="lin" valueType="num">
                                      <p:cBhvr additive="base">
                                        <p:cTn id="46" dur="500"/>
                                        <p:tgtEl>
                                          <p:spTgt spid="8"/>
                                        </p:tgtEl>
                                        <p:attrNameLst>
                                          <p:attrName>ppt_x</p:attrName>
                                        </p:attrNameLst>
                                      </p:cBhvr>
                                      <p:tavLst>
                                        <p:tav tm="0">
                                          <p:val>
                                            <p:strVal val="ppt_x"/>
                                          </p:val>
                                        </p:tav>
                                        <p:tav tm="100000">
                                          <p:val>
                                            <p:strVal val="ppt_x"/>
                                          </p:val>
                                        </p:tav>
                                      </p:tavLst>
                                    </p:anim>
                                    <p:anim calcmode="lin" valueType="num">
                                      <p:cBhvr additive="base">
                                        <p:cTn id="47" dur="500"/>
                                        <p:tgtEl>
                                          <p:spTgt spid="8"/>
                                        </p:tgtEl>
                                        <p:attrNameLst>
                                          <p:attrName>ppt_y</p:attrName>
                                        </p:attrNameLst>
                                      </p:cBhvr>
                                      <p:tavLst>
                                        <p:tav tm="0">
                                          <p:val>
                                            <p:strVal val="ppt_y"/>
                                          </p:val>
                                        </p:tav>
                                        <p:tav tm="100000">
                                          <p:val>
                                            <p:strVal val="0-ppt_h/2"/>
                                          </p:val>
                                        </p:tav>
                                      </p:tavLst>
                                    </p:anim>
                                    <p:set>
                                      <p:cBhvr>
                                        <p:cTn id="48" dur="1" fill="hold">
                                          <p:stCondLst>
                                            <p:cond delay="499"/>
                                          </p:stCondLst>
                                        </p:cTn>
                                        <p:tgtEl>
                                          <p:spTgt spid="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1" fill="hold" grpId="1" nodeType="clickEffect">
                                  <p:stCondLst>
                                    <p:cond delay="0"/>
                                  </p:stCondLst>
                                  <p:childTnLst>
                                    <p:anim calcmode="lin" valueType="num">
                                      <p:cBhvr additive="base">
                                        <p:cTn id="52" dur="500"/>
                                        <p:tgtEl>
                                          <p:spTgt spid="7"/>
                                        </p:tgtEl>
                                        <p:attrNameLst>
                                          <p:attrName>ppt_x</p:attrName>
                                        </p:attrNameLst>
                                      </p:cBhvr>
                                      <p:tavLst>
                                        <p:tav tm="0">
                                          <p:val>
                                            <p:strVal val="ppt_x"/>
                                          </p:val>
                                        </p:tav>
                                        <p:tav tm="100000">
                                          <p:val>
                                            <p:strVal val="ppt_x"/>
                                          </p:val>
                                        </p:tav>
                                      </p:tavLst>
                                    </p:anim>
                                    <p:anim calcmode="lin" valueType="num">
                                      <p:cBhvr additive="base">
                                        <p:cTn id="53" dur="500"/>
                                        <p:tgtEl>
                                          <p:spTgt spid="7"/>
                                        </p:tgtEl>
                                        <p:attrNameLst>
                                          <p:attrName>ppt_y</p:attrName>
                                        </p:attrNameLst>
                                      </p:cBhvr>
                                      <p:tavLst>
                                        <p:tav tm="0">
                                          <p:val>
                                            <p:strVal val="ppt_y"/>
                                          </p:val>
                                        </p:tav>
                                        <p:tav tm="100000">
                                          <p:val>
                                            <p:strVal val="0-ppt_h/2"/>
                                          </p:val>
                                        </p:tav>
                                      </p:tavLst>
                                    </p:anim>
                                    <p:set>
                                      <p:cBhvr>
                                        <p:cTn id="5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6EB8E-1411-A825-B4EC-7E0F5B79CA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CC3E48-E3E5-6D56-5D6E-05B767EFA68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20A676C-7693-0BCE-6FD3-4FEE4821ABD3}"/>
              </a:ext>
            </a:extLst>
          </p:cNvPr>
          <p:cNvPicPr>
            <a:picLocks noChangeAspect="1"/>
          </p:cNvPicPr>
          <p:nvPr/>
        </p:nvPicPr>
        <p:blipFill>
          <a:blip r:embed="rId2"/>
          <a:stretch>
            <a:fillRect/>
          </a:stretch>
        </p:blipFill>
        <p:spPr>
          <a:xfrm>
            <a:off x="838200" y="1690688"/>
            <a:ext cx="10515600" cy="4393135"/>
          </a:xfrm>
          <a:prstGeom prst="rect">
            <a:avLst/>
          </a:prstGeom>
        </p:spPr>
      </p:pic>
    </p:spTree>
    <p:extLst>
      <p:ext uri="{BB962C8B-B14F-4D97-AF65-F5344CB8AC3E}">
        <p14:creationId xmlns:p14="http://schemas.microsoft.com/office/powerpoint/2010/main" val="1272669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AD2C-7087-AEA1-19AD-1161AF2688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D5A6D7-4040-180A-F5DE-5054E36AE21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39CC92-FED2-9656-47A8-94AB6FC6492C}"/>
              </a:ext>
            </a:extLst>
          </p:cNvPr>
          <p:cNvPicPr>
            <a:picLocks noChangeAspect="1"/>
          </p:cNvPicPr>
          <p:nvPr/>
        </p:nvPicPr>
        <p:blipFill>
          <a:blip r:embed="rId2"/>
          <a:stretch>
            <a:fillRect/>
          </a:stretch>
        </p:blipFill>
        <p:spPr>
          <a:xfrm>
            <a:off x="958714" y="1825625"/>
            <a:ext cx="10274572" cy="4351338"/>
          </a:xfrm>
          <a:prstGeom prst="rect">
            <a:avLst/>
          </a:prstGeom>
        </p:spPr>
      </p:pic>
    </p:spTree>
    <p:extLst>
      <p:ext uri="{BB962C8B-B14F-4D97-AF65-F5344CB8AC3E}">
        <p14:creationId xmlns:p14="http://schemas.microsoft.com/office/powerpoint/2010/main" val="2644831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471B-8FB5-69B7-7826-BD7F8CFB55D8}"/>
              </a:ext>
            </a:extLst>
          </p:cNvPr>
          <p:cNvSpPr>
            <a:spLocks noGrp="1"/>
          </p:cNvSpPr>
          <p:nvPr>
            <p:ph type="title"/>
          </p:nvPr>
        </p:nvSpPr>
        <p:spPr/>
        <p:txBody>
          <a:bodyPr/>
          <a:lstStyle/>
          <a:p>
            <a:r>
              <a:rPr lang="en-US" b="1" i="0" u="sng" dirty="0">
                <a:solidFill>
                  <a:srgbClr val="273239"/>
                </a:solidFill>
                <a:effectLst/>
                <a:latin typeface="Nunito" pitchFamily="2" charset="0"/>
              </a:rPr>
              <a:t>Basic Operations on Stack</a:t>
            </a:r>
            <a:endParaRPr lang="en-US" dirty="0"/>
          </a:p>
        </p:txBody>
      </p:sp>
      <p:sp>
        <p:nvSpPr>
          <p:cNvPr id="3" name="Content Placeholder 2">
            <a:extLst>
              <a:ext uri="{FF2B5EF4-FFF2-40B4-BE49-F238E27FC236}">
                <a16:creationId xmlns:a16="http://schemas.microsoft.com/office/drawing/2014/main" id="{B9303595-01DF-DEA0-2A95-DBBB692CF0F0}"/>
              </a:ext>
            </a:extLst>
          </p:cNvPr>
          <p:cNvSpPr>
            <a:spLocks noGrp="1"/>
          </p:cNvSpPr>
          <p:nvPr>
            <p:ph idx="1"/>
          </p:nvPr>
        </p:nvSpPr>
        <p:spPr/>
        <p:txBody>
          <a:bodyPr>
            <a:normAutofit/>
          </a:bodyPr>
          <a:lstStyle/>
          <a:p>
            <a:pPr marL="0" indent="0">
              <a:buNone/>
            </a:pPr>
            <a:r>
              <a:rPr lang="en-US" dirty="0"/>
              <a:t>In order to make manipulations in a stack, there are certain operations provided for stacks. They are,</a:t>
            </a:r>
          </a:p>
          <a:p>
            <a:pPr marL="0" indent="0">
              <a:buNone/>
            </a:pPr>
            <a:endParaRPr lang="en-US" dirty="0"/>
          </a:p>
          <a:p>
            <a:pPr marL="1719263" indent="228600">
              <a:buFont typeface="Wingdings" panose="05000000000000000000" pitchFamily="2" charset="2"/>
              <a:buChar char="q"/>
              <a:tabLst>
                <a:tab pos="1774825" algn="l"/>
              </a:tabLst>
            </a:pPr>
            <a:r>
              <a:rPr lang="en-US" dirty="0"/>
              <a:t> push() </a:t>
            </a:r>
          </a:p>
          <a:p>
            <a:pPr marL="1719263" indent="228600">
              <a:buFont typeface="Wingdings" panose="05000000000000000000" pitchFamily="2" charset="2"/>
              <a:buChar char="q"/>
              <a:tabLst>
                <a:tab pos="1774825" algn="l"/>
              </a:tabLst>
            </a:pPr>
            <a:r>
              <a:rPr lang="en-US" dirty="0"/>
              <a:t> pop() </a:t>
            </a:r>
          </a:p>
          <a:p>
            <a:pPr marL="1719263" indent="228600">
              <a:buFont typeface="Wingdings" panose="05000000000000000000" pitchFamily="2" charset="2"/>
              <a:buChar char="q"/>
              <a:tabLst>
                <a:tab pos="1774825" algn="l"/>
              </a:tabLst>
            </a:pPr>
            <a:r>
              <a:rPr lang="en-US" dirty="0"/>
              <a:t> top()/peek() -</a:t>
            </a:r>
            <a:r>
              <a:rPr lang="en-US" b="0" i="0" dirty="0">
                <a:solidFill>
                  <a:srgbClr val="273239"/>
                </a:solidFill>
                <a:effectLst/>
                <a:latin typeface="Nunito" pitchFamily="2" charset="0"/>
              </a:rPr>
              <a:t>Returns the top element of the stack.</a:t>
            </a:r>
          </a:p>
          <a:p>
            <a:pPr marL="1719263" indent="228600">
              <a:buFont typeface="Wingdings" panose="05000000000000000000" pitchFamily="2" charset="2"/>
              <a:buChar char="q"/>
              <a:tabLst>
                <a:tab pos="1774825" algn="l"/>
              </a:tabLst>
            </a:pPr>
            <a:r>
              <a:rPr lang="en-US" dirty="0"/>
              <a:t> </a:t>
            </a:r>
            <a:r>
              <a:rPr lang="en-US" dirty="0" err="1"/>
              <a:t>isEmpty</a:t>
            </a:r>
            <a:r>
              <a:rPr lang="en-US" dirty="0"/>
              <a:t>() -</a:t>
            </a:r>
            <a:r>
              <a:rPr lang="en-US" b="0" i="0" dirty="0">
                <a:solidFill>
                  <a:srgbClr val="273239"/>
                </a:solidFill>
                <a:effectLst/>
                <a:latin typeface="Nunito" pitchFamily="2" charset="0"/>
              </a:rPr>
              <a:t>returns true if stack is empty else false.</a:t>
            </a:r>
            <a:endParaRPr lang="en-US" dirty="0"/>
          </a:p>
          <a:p>
            <a:pPr marL="1719263" indent="228600">
              <a:buFont typeface="Wingdings" panose="05000000000000000000" pitchFamily="2" charset="2"/>
              <a:buChar char="q"/>
              <a:tabLst>
                <a:tab pos="1774825" algn="l"/>
              </a:tabLst>
            </a:pPr>
            <a:r>
              <a:rPr lang="en-US" dirty="0"/>
              <a:t> size() -returns the size of stack.</a:t>
            </a:r>
          </a:p>
          <a:p>
            <a:pPr marL="1719263" indent="0">
              <a:buNone/>
              <a:tabLst>
                <a:tab pos="1774825" algn="l"/>
              </a:tabLst>
            </a:pPr>
            <a:endParaRPr lang="en-US" dirty="0"/>
          </a:p>
          <a:p>
            <a:pPr marL="1719263" indent="228600">
              <a:buFont typeface="Wingdings" panose="05000000000000000000" pitchFamily="2" charset="2"/>
              <a:buChar char="q"/>
              <a:tabLst>
                <a:tab pos="1774825" algn="l"/>
              </a:tabLst>
            </a:pPr>
            <a:endParaRPr lang="en-US" dirty="0"/>
          </a:p>
          <a:p>
            <a:endParaRPr lang="en-US" dirty="0"/>
          </a:p>
        </p:txBody>
      </p:sp>
    </p:spTree>
    <p:extLst>
      <p:ext uri="{BB962C8B-B14F-4D97-AF65-F5344CB8AC3E}">
        <p14:creationId xmlns:p14="http://schemas.microsoft.com/office/powerpoint/2010/main" val="15970892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2834</Words>
  <Application>Microsoft Office PowerPoint</Application>
  <PresentationFormat>Widescreen</PresentationFormat>
  <Paragraphs>306</Paragraphs>
  <Slides>49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Arial Rounded MT Bold</vt:lpstr>
      <vt:lpstr>Calibri</vt:lpstr>
      <vt:lpstr>Calibri Light</vt:lpstr>
      <vt:lpstr>Consolas</vt:lpstr>
      <vt:lpstr>euclid_circular_a</vt:lpstr>
      <vt:lpstr>LMMono10-Regular</vt:lpstr>
      <vt:lpstr>LMSans10-Regular</vt:lpstr>
      <vt:lpstr>Nunito</vt:lpstr>
      <vt:lpstr>Times New Roman</vt:lpstr>
      <vt:lpstr>Wingdings</vt:lpstr>
      <vt:lpstr>Office Theme</vt:lpstr>
      <vt:lpstr>UNIT – II</vt:lpstr>
      <vt:lpstr>Contents</vt:lpstr>
      <vt:lpstr>PowerPoint Presentation</vt:lpstr>
      <vt:lpstr>What is Stack?</vt:lpstr>
      <vt:lpstr>PowerPoint Presentation</vt:lpstr>
      <vt:lpstr>PowerPoint Presentation</vt:lpstr>
      <vt:lpstr>PowerPoint Presentation</vt:lpstr>
      <vt:lpstr>PowerPoint Presentation</vt:lpstr>
      <vt:lpstr>Basic Operations on Stack</vt:lpstr>
      <vt:lpstr>PowerPoint Presentation</vt:lpstr>
      <vt:lpstr>The Stack Abstract Data Type</vt:lpstr>
      <vt:lpstr>PowerPoint Presentation</vt:lpstr>
      <vt:lpstr>Push:[ Algorithm ]:</vt:lpstr>
      <vt:lpstr>Pop:[ Algorithm ]:</vt:lpstr>
      <vt:lpstr>Top:[ Algorithm ]:</vt:lpstr>
      <vt:lpstr>isEmpty :[ Algorithm ]:</vt:lpstr>
      <vt:lpstr>size :[ Algorithm ]:</vt:lpstr>
      <vt:lpstr>Stack Implementation</vt:lpstr>
      <vt:lpstr>Simple List based Stack Implementation</vt:lpstr>
      <vt:lpstr>Simple List based Stack Implementation</vt:lpstr>
      <vt:lpstr>Simple List based Stack Implementation</vt:lpstr>
      <vt:lpstr>PowerPoint Presentation</vt:lpstr>
      <vt:lpstr>PowerPoint Presentation</vt:lpstr>
      <vt:lpstr>PowerPoint Presentation</vt:lpstr>
      <vt:lpstr>Advantages of Stack:</vt:lpstr>
      <vt:lpstr>Drawbacks of Stack:</vt:lpstr>
      <vt:lpstr>Queue</vt:lpstr>
      <vt:lpstr>Queue</vt:lpstr>
      <vt:lpstr>PowerPoint Presentation</vt:lpstr>
      <vt:lpstr>Queue</vt:lpstr>
      <vt:lpstr>Queue</vt:lpstr>
      <vt:lpstr>PowerPoint Presentation</vt:lpstr>
      <vt:lpstr>PowerPoint Presentation</vt:lpstr>
      <vt:lpstr>PowerPoint Presentation</vt:lpstr>
      <vt:lpstr>PowerPoint Presentation</vt:lpstr>
      <vt:lpstr>PowerPoint Presentation</vt:lpstr>
      <vt:lpstr>Queue Simple Queue </vt:lpstr>
      <vt:lpstr>Queue</vt:lpstr>
      <vt:lpstr>Queue</vt:lpstr>
      <vt:lpstr>PowerPoint Presentation</vt:lpstr>
      <vt:lpstr>Advantages of Queue: </vt:lpstr>
      <vt:lpstr>Disadvantages of Queue:</vt:lpstr>
      <vt:lpstr>Circular Queue</vt:lpstr>
      <vt:lpstr>PowerPoint Presentation</vt:lpstr>
      <vt:lpstr>PowerPoint Presentation</vt:lpstr>
      <vt:lpstr>Circular Queue Operations</vt:lpstr>
      <vt:lpstr>PowerPoint Presentation</vt:lpstr>
      <vt:lpstr>PowerPoint Presentation</vt:lpstr>
      <vt:lpstr>Applications of Circular Queue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dc:title>
  <dc:creator>KARRI V V SURYA SRINIVAS</dc:creator>
  <cp:lastModifiedBy>Subhapreet Patro</cp:lastModifiedBy>
  <cp:revision>32</cp:revision>
  <dcterms:created xsi:type="dcterms:W3CDTF">2023-04-11T04:47:41Z</dcterms:created>
  <dcterms:modified xsi:type="dcterms:W3CDTF">2023-08-03T09:55:22Z</dcterms:modified>
</cp:coreProperties>
</file>