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88"/>
  </p:notesMasterIdLst>
  <p:sldIdLst>
    <p:sldId id="379"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377" r:id="rId25"/>
    <p:sldId id="378" r:id="rId26"/>
    <p:sldId id="282" r:id="rId27"/>
    <p:sldId id="353" r:id="rId28"/>
    <p:sldId id="354" r:id="rId29"/>
    <p:sldId id="355" r:id="rId30"/>
    <p:sldId id="356" r:id="rId31"/>
    <p:sldId id="357" r:id="rId32"/>
    <p:sldId id="358" r:id="rId33"/>
    <p:sldId id="359" r:id="rId34"/>
    <p:sldId id="360" r:id="rId35"/>
    <p:sldId id="361" r:id="rId36"/>
    <p:sldId id="362" r:id="rId37"/>
    <p:sldId id="363" r:id="rId38"/>
    <p:sldId id="364" r:id="rId39"/>
    <p:sldId id="365" r:id="rId40"/>
    <p:sldId id="366" r:id="rId41"/>
    <p:sldId id="367" r:id="rId42"/>
    <p:sldId id="368" r:id="rId43"/>
    <p:sldId id="369" r:id="rId44"/>
    <p:sldId id="370" r:id="rId45"/>
    <p:sldId id="371" r:id="rId46"/>
    <p:sldId id="372" r:id="rId47"/>
    <p:sldId id="373" r:id="rId48"/>
    <p:sldId id="374" r:id="rId49"/>
    <p:sldId id="375" r:id="rId50"/>
    <p:sldId id="376" r:id="rId51"/>
    <p:sldId id="286" r:id="rId52"/>
    <p:sldId id="287" r:id="rId53"/>
    <p:sldId id="288" r:id="rId54"/>
    <p:sldId id="289" r:id="rId55"/>
    <p:sldId id="291" r:id="rId56"/>
    <p:sldId id="292" r:id="rId57"/>
    <p:sldId id="297" r:id="rId58"/>
    <p:sldId id="298" r:id="rId59"/>
    <p:sldId id="299" r:id="rId60"/>
    <p:sldId id="294" r:id="rId61"/>
    <p:sldId id="300" r:id="rId62"/>
    <p:sldId id="301" r:id="rId63"/>
    <p:sldId id="302" r:id="rId64"/>
    <p:sldId id="319" r:id="rId65"/>
    <p:sldId id="320" r:id="rId66"/>
    <p:sldId id="303" r:id="rId67"/>
    <p:sldId id="304" r:id="rId68"/>
    <p:sldId id="305" r:id="rId69"/>
    <p:sldId id="308" r:id="rId70"/>
    <p:sldId id="310" r:id="rId71"/>
    <p:sldId id="306" r:id="rId72"/>
    <p:sldId id="307" r:id="rId73"/>
    <p:sldId id="309" r:id="rId74"/>
    <p:sldId id="311" r:id="rId75"/>
    <p:sldId id="312" r:id="rId76"/>
    <p:sldId id="313" r:id="rId77"/>
    <p:sldId id="314" r:id="rId78"/>
    <p:sldId id="315" r:id="rId79"/>
    <p:sldId id="316" r:id="rId80"/>
    <p:sldId id="317" r:id="rId81"/>
    <p:sldId id="318" r:id="rId82"/>
    <p:sldId id="321" r:id="rId83"/>
    <p:sldId id="322" r:id="rId84"/>
    <p:sldId id="323" r:id="rId85"/>
    <p:sldId id="324" r:id="rId86"/>
    <p:sldId id="325" r:id="rId87"/>
    <p:sldId id="326" r:id="rId88"/>
    <p:sldId id="327" r:id="rId89"/>
    <p:sldId id="328" r:id="rId90"/>
    <p:sldId id="329" r:id="rId91"/>
    <p:sldId id="330" r:id="rId92"/>
    <p:sldId id="331" r:id="rId93"/>
    <p:sldId id="332" r:id="rId94"/>
    <p:sldId id="333" r:id="rId95"/>
    <p:sldId id="334" r:id="rId96"/>
    <p:sldId id="335" r:id="rId97"/>
    <p:sldId id="336" r:id="rId98"/>
    <p:sldId id="337" r:id="rId99"/>
    <p:sldId id="338" r:id="rId100"/>
    <p:sldId id="339" r:id="rId101"/>
    <p:sldId id="340" r:id="rId102"/>
    <p:sldId id="341" r:id="rId103"/>
    <p:sldId id="342" r:id="rId104"/>
    <p:sldId id="343" r:id="rId105"/>
    <p:sldId id="344" r:id="rId106"/>
    <p:sldId id="345" r:id="rId107"/>
    <p:sldId id="346" r:id="rId108"/>
    <p:sldId id="347" r:id="rId109"/>
    <p:sldId id="348" r:id="rId110"/>
    <p:sldId id="349" r:id="rId111"/>
    <p:sldId id="350" r:id="rId112"/>
    <p:sldId id="380" r:id="rId113"/>
    <p:sldId id="381" r:id="rId114"/>
    <p:sldId id="382" r:id="rId115"/>
    <p:sldId id="383" r:id="rId116"/>
    <p:sldId id="384" r:id="rId117"/>
    <p:sldId id="385" r:id="rId118"/>
    <p:sldId id="386" r:id="rId119"/>
    <p:sldId id="387" r:id="rId120"/>
    <p:sldId id="388" r:id="rId121"/>
    <p:sldId id="389" r:id="rId122"/>
    <p:sldId id="390" r:id="rId123"/>
    <p:sldId id="391" r:id="rId124"/>
    <p:sldId id="392" r:id="rId125"/>
    <p:sldId id="393" r:id="rId126"/>
    <p:sldId id="394" r:id="rId127"/>
    <p:sldId id="395" r:id="rId128"/>
    <p:sldId id="396" r:id="rId129"/>
    <p:sldId id="397" r:id="rId130"/>
    <p:sldId id="398" r:id="rId131"/>
    <p:sldId id="399" r:id="rId132"/>
    <p:sldId id="400" r:id="rId133"/>
    <p:sldId id="401" r:id="rId134"/>
    <p:sldId id="402" r:id="rId135"/>
    <p:sldId id="403" r:id="rId136"/>
    <p:sldId id="404" r:id="rId137"/>
    <p:sldId id="405" r:id="rId138"/>
    <p:sldId id="406" r:id="rId139"/>
    <p:sldId id="407" r:id="rId140"/>
    <p:sldId id="408" r:id="rId141"/>
    <p:sldId id="409" r:id="rId142"/>
    <p:sldId id="410" r:id="rId143"/>
    <p:sldId id="411" r:id="rId144"/>
    <p:sldId id="412" r:id="rId145"/>
    <p:sldId id="413" r:id="rId146"/>
    <p:sldId id="414" r:id="rId147"/>
    <p:sldId id="415" r:id="rId148"/>
    <p:sldId id="416" r:id="rId149"/>
    <p:sldId id="417" r:id="rId150"/>
    <p:sldId id="418" r:id="rId151"/>
    <p:sldId id="419" r:id="rId152"/>
    <p:sldId id="420" r:id="rId153"/>
    <p:sldId id="421" r:id="rId154"/>
    <p:sldId id="422" r:id="rId155"/>
    <p:sldId id="423" r:id="rId156"/>
    <p:sldId id="424" r:id="rId157"/>
    <p:sldId id="425" r:id="rId158"/>
    <p:sldId id="426" r:id="rId159"/>
    <p:sldId id="427" r:id="rId160"/>
    <p:sldId id="428" r:id="rId161"/>
    <p:sldId id="429" r:id="rId162"/>
    <p:sldId id="430" r:id="rId163"/>
    <p:sldId id="431" r:id="rId164"/>
    <p:sldId id="432" r:id="rId165"/>
    <p:sldId id="433" r:id="rId166"/>
    <p:sldId id="434" r:id="rId167"/>
    <p:sldId id="435" r:id="rId168"/>
    <p:sldId id="436" r:id="rId169"/>
    <p:sldId id="437" r:id="rId170"/>
    <p:sldId id="438" r:id="rId171"/>
    <p:sldId id="439" r:id="rId172"/>
    <p:sldId id="440" r:id="rId173"/>
    <p:sldId id="441" r:id="rId174"/>
    <p:sldId id="442" r:id="rId175"/>
    <p:sldId id="443" r:id="rId176"/>
    <p:sldId id="444" r:id="rId177"/>
    <p:sldId id="445" r:id="rId178"/>
    <p:sldId id="446" r:id="rId179"/>
    <p:sldId id="447" r:id="rId180"/>
    <p:sldId id="448" r:id="rId181"/>
    <p:sldId id="449" r:id="rId182"/>
    <p:sldId id="450" r:id="rId183"/>
    <p:sldId id="451" r:id="rId184"/>
    <p:sldId id="452" r:id="rId185"/>
    <p:sldId id="453" r:id="rId186"/>
    <p:sldId id="454" r:id="rId1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theme" Target="theme/theme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tableStyles" Target="tableStyles.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presProps" Target="pres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0" Type="http://schemas.openxmlformats.org/officeDocument/2006/relationships/viewProps" Target="view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B4F67-B84C-430B-A1F4-4D72B0F75280}" type="datetimeFigureOut">
              <a:rPr lang="en-US" smtClean="0"/>
              <a:t>8/3/2023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A459B2-B9E4-4163-8B5D-CB38A44DBC1B}" type="slidenum">
              <a:rPr lang="en-US" smtClean="0"/>
              <a:t>‹#›</a:t>
            </a:fld>
            <a:endParaRPr lang="en-US"/>
          </a:p>
        </p:txBody>
      </p:sp>
    </p:spTree>
    <p:extLst>
      <p:ext uri="{BB962C8B-B14F-4D97-AF65-F5344CB8AC3E}">
        <p14:creationId xmlns:p14="http://schemas.microsoft.com/office/powerpoint/2010/main" val="1266538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You can safely remove this slide. This slide design was provided by SlideModel.com – You can download more templates, shapes and elements for PowerPoint from http://slidemodel.com</a:t>
            </a:r>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1221DC-37EB-46C6-8C47-5C21AA67E70A}" type="slidenum">
              <a:rPr lang="en-US" sz="1000" smtClean="0">
                <a:solidFill>
                  <a:srgbClr val="000000"/>
                </a:solidFill>
                <a:latin typeface="Arial" panose="020B0604020202020204" pitchFamily="34" charset="0"/>
              </a:rPr>
              <a:pPr>
                <a:spcBef>
                  <a:spcPct val="0"/>
                </a:spcBef>
              </a:pPr>
              <a:t>1</a:t>
            </a:fld>
            <a:endParaRPr lang="en-US" sz="1000">
              <a:solidFill>
                <a:srgbClr val="000000"/>
              </a:solidFill>
              <a:latin typeface="Arial" panose="020B0604020202020204" pitchFamily="34" charset="0"/>
            </a:endParaRPr>
          </a:p>
        </p:txBody>
      </p:sp>
    </p:spTree>
    <p:extLst>
      <p:ext uri="{BB962C8B-B14F-4D97-AF65-F5344CB8AC3E}">
        <p14:creationId xmlns:p14="http://schemas.microsoft.com/office/powerpoint/2010/main" val="319760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6F034FD-76D7-46C0-A899-765E410BCE40}" type="slidenum">
              <a:rPr lang="en-US" sz="1000" smtClean="0">
                <a:latin typeface="Arial" panose="020B0604020202020204" pitchFamily="34" charset="0"/>
              </a:rPr>
              <a:pPr>
                <a:spcBef>
                  <a:spcPct val="0"/>
                </a:spcBef>
              </a:pPr>
              <a:t>61</a:t>
            </a:fld>
            <a:endParaRPr lang="en-US" sz="1000">
              <a:latin typeface="Arial" panose="020B0604020202020204" pitchFamily="34" charset="0"/>
            </a:endParaRPr>
          </a:p>
        </p:txBody>
      </p:sp>
    </p:spTree>
    <p:extLst>
      <p:ext uri="{BB962C8B-B14F-4D97-AF65-F5344CB8AC3E}">
        <p14:creationId xmlns:p14="http://schemas.microsoft.com/office/powerpoint/2010/main" val="1157605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41C4109-F777-48F6-AAA6-5E80FBC905A4}" type="slidenum">
              <a:rPr lang="en-US" sz="1000" smtClean="0">
                <a:latin typeface="Arial" panose="020B0604020202020204" pitchFamily="34" charset="0"/>
              </a:rPr>
              <a:pPr>
                <a:spcBef>
                  <a:spcPct val="0"/>
                </a:spcBef>
              </a:pPr>
              <a:t>62</a:t>
            </a:fld>
            <a:endParaRPr lang="en-US" sz="1000">
              <a:latin typeface="Arial" panose="020B0604020202020204" pitchFamily="34" charset="0"/>
            </a:endParaRPr>
          </a:p>
        </p:txBody>
      </p:sp>
    </p:spTree>
    <p:extLst>
      <p:ext uri="{BB962C8B-B14F-4D97-AF65-F5344CB8AC3E}">
        <p14:creationId xmlns:p14="http://schemas.microsoft.com/office/powerpoint/2010/main" val="2056046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8B95E2F-4B18-46BD-83AB-073648AA0889}" type="slidenum">
              <a:rPr lang="en-IN" smtClean="0"/>
              <a:pPr/>
              <a:t>63</a:t>
            </a:fld>
            <a:endParaRPr lang="en-IN"/>
          </a:p>
        </p:txBody>
      </p:sp>
    </p:spTree>
    <p:extLst>
      <p:ext uri="{BB962C8B-B14F-4D97-AF65-F5344CB8AC3E}">
        <p14:creationId xmlns:p14="http://schemas.microsoft.com/office/powerpoint/2010/main" val="308679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A7EF6D0-0B8A-4EC2-8466-44BE82B64D28}" type="slidenum">
              <a:rPr lang="en-IN" smtClean="0"/>
              <a:pPr/>
              <a:t>64</a:t>
            </a:fld>
            <a:endParaRPr lang="en-IN"/>
          </a:p>
        </p:txBody>
      </p:sp>
    </p:spTree>
    <p:extLst>
      <p:ext uri="{BB962C8B-B14F-4D97-AF65-F5344CB8AC3E}">
        <p14:creationId xmlns:p14="http://schemas.microsoft.com/office/powerpoint/2010/main" val="352098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2B16332-EE11-4CB6-8D6A-AD277C8DEBCA}" type="slidenum">
              <a:rPr lang="en-US" sz="1000" smtClean="0">
                <a:latin typeface="Arial" panose="020B0604020202020204" pitchFamily="34" charset="0"/>
              </a:rPr>
              <a:pPr>
                <a:spcBef>
                  <a:spcPct val="0"/>
                </a:spcBef>
              </a:pPr>
              <a:t>65</a:t>
            </a:fld>
            <a:endParaRPr lang="en-US" sz="1000">
              <a:latin typeface="Arial" panose="020B0604020202020204" pitchFamily="34" charset="0"/>
            </a:endParaRPr>
          </a:p>
        </p:txBody>
      </p:sp>
    </p:spTree>
    <p:extLst>
      <p:ext uri="{BB962C8B-B14F-4D97-AF65-F5344CB8AC3E}">
        <p14:creationId xmlns:p14="http://schemas.microsoft.com/office/powerpoint/2010/main" val="2003292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63F1099-2998-4E75-B3F0-FFB7673EEC47}" type="slidenum">
              <a:rPr lang="en-US" sz="1000" smtClean="0">
                <a:latin typeface="Arial" panose="020B0604020202020204" pitchFamily="34" charset="0"/>
              </a:rPr>
              <a:pPr>
                <a:spcBef>
                  <a:spcPct val="0"/>
                </a:spcBef>
              </a:pPr>
              <a:t>66</a:t>
            </a:fld>
            <a:endParaRPr lang="en-US" sz="1000">
              <a:latin typeface="Arial" panose="020B0604020202020204" pitchFamily="34" charset="0"/>
            </a:endParaRPr>
          </a:p>
        </p:txBody>
      </p:sp>
    </p:spTree>
    <p:extLst>
      <p:ext uri="{BB962C8B-B14F-4D97-AF65-F5344CB8AC3E}">
        <p14:creationId xmlns:p14="http://schemas.microsoft.com/office/powerpoint/2010/main" val="1305719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388236B-1FD0-4C62-B713-0624AC0E6B4C}" type="slidenum">
              <a:rPr lang="en-US" sz="1000" smtClean="0">
                <a:latin typeface="Arial" panose="020B0604020202020204" pitchFamily="34" charset="0"/>
              </a:rPr>
              <a:pPr>
                <a:spcBef>
                  <a:spcPct val="0"/>
                </a:spcBef>
              </a:pPr>
              <a:t>68</a:t>
            </a:fld>
            <a:endParaRPr lang="en-US" sz="1000">
              <a:latin typeface="Arial" panose="020B0604020202020204" pitchFamily="34" charset="0"/>
            </a:endParaRPr>
          </a:p>
        </p:txBody>
      </p:sp>
    </p:spTree>
    <p:extLst>
      <p:ext uri="{BB962C8B-B14F-4D97-AF65-F5344CB8AC3E}">
        <p14:creationId xmlns:p14="http://schemas.microsoft.com/office/powerpoint/2010/main" val="18904650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7E907E8-13D1-492A-AFF1-651396353BEC}" type="slidenum">
              <a:rPr lang="en-IN" smtClean="0"/>
              <a:pPr/>
              <a:t>71</a:t>
            </a:fld>
            <a:endParaRPr lang="en-IN"/>
          </a:p>
        </p:txBody>
      </p:sp>
    </p:spTree>
    <p:extLst>
      <p:ext uri="{BB962C8B-B14F-4D97-AF65-F5344CB8AC3E}">
        <p14:creationId xmlns:p14="http://schemas.microsoft.com/office/powerpoint/2010/main" val="16563730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74D1CFE-0B83-4201-A2A5-546E12068107}" type="slidenum">
              <a:rPr lang="en-US" sz="1000" smtClean="0">
                <a:latin typeface="Arial" panose="020B0604020202020204" pitchFamily="34" charset="0"/>
              </a:rPr>
              <a:pPr>
                <a:spcBef>
                  <a:spcPct val="0"/>
                </a:spcBef>
              </a:pPr>
              <a:t>74</a:t>
            </a:fld>
            <a:endParaRPr lang="en-US" sz="1000">
              <a:latin typeface="Arial" panose="020B0604020202020204" pitchFamily="34" charset="0"/>
            </a:endParaRPr>
          </a:p>
        </p:txBody>
      </p:sp>
    </p:spTree>
    <p:extLst>
      <p:ext uri="{BB962C8B-B14F-4D97-AF65-F5344CB8AC3E}">
        <p14:creationId xmlns:p14="http://schemas.microsoft.com/office/powerpoint/2010/main" val="13551522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542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E7194DF-3280-4706-9A20-8954CFC12B9E}" type="slidenum">
              <a:rPr lang="en-US" sz="1000" smtClean="0">
                <a:latin typeface="Arial" panose="020B0604020202020204" pitchFamily="34" charset="0"/>
              </a:rPr>
              <a:pPr>
                <a:spcBef>
                  <a:spcPct val="0"/>
                </a:spcBef>
              </a:pPr>
              <a:t>75</a:t>
            </a:fld>
            <a:endParaRPr lang="en-US" sz="1000">
              <a:latin typeface="Arial" panose="020B0604020202020204" pitchFamily="34" charset="0"/>
            </a:endParaRPr>
          </a:p>
        </p:txBody>
      </p:sp>
    </p:spTree>
    <p:extLst>
      <p:ext uri="{BB962C8B-B14F-4D97-AF65-F5344CB8AC3E}">
        <p14:creationId xmlns:p14="http://schemas.microsoft.com/office/powerpoint/2010/main" val="629555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3DE82C-7E62-4ACE-A3C7-E97429960AA7}" type="slidenum">
              <a:rPr lang="en-US" sz="1000" smtClean="0">
                <a:latin typeface="Arial" panose="020B0604020202020204" pitchFamily="34" charset="0"/>
              </a:rPr>
              <a:pPr>
                <a:spcBef>
                  <a:spcPct val="0"/>
                </a:spcBef>
              </a:pPr>
              <a:t>51</a:t>
            </a:fld>
            <a:endParaRPr lang="en-US" sz="1000">
              <a:latin typeface="Arial" panose="020B0604020202020204" pitchFamily="34" charset="0"/>
            </a:endParaRPr>
          </a:p>
        </p:txBody>
      </p:sp>
    </p:spTree>
    <p:extLst>
      <p:ext uri="{BB962C8B-B14F-4D97-AF65-F5344CB8AC3E}">
        <p14:creationId xmlns:p14="http://schemas.microsoft.com/office/powerpoint/2010/main" val="2245368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ADDB51A-EA9F-43E4-8016-4D36AEBAA745}" type="slidenum">
              <a:rPr lang="en-US" sz="1000" smtClean="0">
                <a:latin typeface="Arial" panose="020B0604020202020204" pitchFamily="34" charset="0"/>
              </a:rPr>
              <a:pPr>
                <a:spcBef>
                  <a:spcPct val="0"/>
                </a:spcBef>
              </a:pPr>
              <a:t>77</a:t>
            </a:fld>
            <a:endParaRPr lang="en-US" sz="1000">
              <a:latin typeface="Arial" panose="020B0604020202020204" pitchFamily="34" charset="0"/>
            </a:endParaRPr>
          </a:p>
        </p:txBody>
      </p:sp>
    </p:spTree>
    <p:extLst>
      <p:ext uri="{BB962C8B-B14F-4D97-AF65-F5344CB8AC3E}">
        <p14:creationId xmlns:p14="http://schemas.microsoft.com/office/powerpoint/2010/main" val="167017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E75A2A3-3C18-4ADF-89AC-FCD7F0572BEB}" type="slidenum">
              <a:rPr lang="en-US" sz="1000" smtClean="0">
                <a:latin typeface="Arial" panose="020B0604020202020204" pitchFamily="34" charset="0"/>
              </a:rPr>
              <a:pPr>
                <a:spcBef>
                  <a:spcPct val="0"/>
                </a:spcBef>
              </a:pPr>
              <a:t>78</a:t>
            </a:fld>
            <a:endParaRPr lang="en-US" sz="1000">
              <a:latin typeface="Arial" panose="020B0604020202020204" pitchFamily="34" charset="0"/>
            </a:endParaRPr>
          </a:p>
        </p:txBody>
      </p:sp>
    </p:spTree>
    <p:extLst>
      <p:ext uri="{BB962C8B-B14F-4D97-AF65-F5344CB8AC3E}">
        <p14:creationId xmlns:p14="http://schemas.microsoft.com/office/powerpoint/2010/main" val="160911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CF5FFAE-1312-4E40-8004-C5BADDAB816B}" type="slidenum">
              <a:rPr lang="en-US" sz="1000" smtClean="0">
                <a:latin typeface="Arial" panose="020B0604020202020204" pitchFamily="34" charset="0"/>
              </a:rPr>
              <a:pPr>
                <a:spcBef>
                  <a:spcPct val="0"/>
                </a:spcBef>
              </a:pPr>
              <a:t>79</a:t>
            </a:fld>
            <a:endParaRPr lang="en-US" sz="1000">
              <a:latin typeface="Arial" panose="020B0604020202020204" pitchFamily="34" charset="0"/>
            </a:endParaRPr>
          </a:p>
        </p:txBody>
      </p:sp>
    </p:spTree>
    <p:extLst>
      <p:ext uri="{BB962C8B-B14F-4D97-AF65-F5344CB8AC3E}">
        <p14:creationId xmlns:p14="http://schemas.microsoft.com/office/powerpoint/2010/main" val="59149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A5DD70E-458E-424E-94FC-F69E25B9699C}" type="slidenum">
              <a:rPr lang="en-US" sz="1000" smtClean="0">
                <a:latin typeface="Arial" panose="020B0604020202020204" pitchFamily="34" charset="0"/>
              </a:rPr>
              <a:pPr>
                <a:spcBef>
                  <a:spcPct val="0"/>
                </a:spcBef>
              </a:pPr>
              <a:t>80</a:t>
            </a:fld>
            <a:endParaRPr lang="en-US" sz="1000">
              <a:latin typeface="Arial" panose="020B0604020202020204" pitchFamily="34" charset="0"/>
            </a:endParaRPr>
          </a:p>
        </p:txBody>
      </p:sp>
    </p:spTree>
    <p:extLst>
      <p:ext uri="{BB962C8B-B14F-4D97-AF65-F5344CB8AC3E}">
        <p14:creationId xmlns:p14="http://schemas.microsoft.com/office/powerpoint/2010/main" val="4053134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4C3B46F-5817-4922-8C5E-BB543180913D}" type="slidenum">
              <a:rPr lang="en-US" sz="1000" smtClean="0">
                <a:latin typeface="Arial" panose="020B0604020202020204" pitchFamily="34" charset="0"/>
              </a:rPr>
              <a:pPr>
                <a:spcBef>
                  <a:spcPct val="0"/>
                </a:spcBef>
              </a:pPr>
              <a:t>81</a:t>
            </a:fld>
            <a:endParaRPr lang="en-US" sz="1000">
              <a:latin typeface="Arial" panose="020B0604020202020204" pitchFamily="34" charset="0"/>
            </a:endParaRPr>
          </a:p>
        </p:txBody>
      </p:sp>
    </p:spTree>
    <p:extLst>
      <p:ext uri="{BB962C8B-B14F-4D97-AF65-F5344CB8AC3E}">
        <p14:creationId xmlns:p14="http://schemas.microsoft.com/office/powerpoint/2010/main" val="3786859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42E27B2-F9F3-43E0-AAEB-32788834036C}" type="slidenum">
              <a:rPr lang="en-US" sz="1000" smtClean="0">
                <a:latin typeface="Arial" panose="020B0604020202020204" pitchFamily="34" charset="0"/>
              </a:rPr>
              <a:pPr>
                <a:spcBef>
                  <a:spcPct val="0"/>
                </a:spcBef>
              </a:pPr>
              <a:t>82</a:t>
            </a:fld>
            <a:endParaRPr lang="en-US" sz="1000">
              <a:latin typeface="Arial" panose="020B0604020202020204" pitchFamily="34" charset="0"/>
            </a:endParaRPr>
          </a:p>
        </p:txBody>
      </p:sp>
    </p:spTree>
    <p:extLst>
      <p:ext uri="{BB962C8B-B14F-4D97-AF65-F5344CB8AC3E}">
        <p14:creationId xmlns:p14="http://schemas.microsoft.com/office/powerpoint/2010/main" val="22080782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8A685AC-ABEF-4D05-B7F2-CC2568AD119A}" type="slidenum">
              <a:rPr lang="en-US" sz="1000" smtClean="0">
                <a:latin typeface="Arial" panose="020B0604020202020204" pitchFamily="34" charset="0"/>
              </a:rPr>
              <a:pPr>
                <a:spcBef>
                  <a:spcPct val="0"/>
                </a:spcBef>
              </a:pPr>
              <a:t>83</a:t>
            </a:fld>
            <a:endParaRPr lang="en-US" sz="1000">
              <a:latin typeface="Arial" panose="020B0604020202020204" pitchFamily="34" charset="0"/>
            </a:endParaRPr>
          </a:p>
        </p:txBody>
      </p:sp>
    </p:spTree>
    <p:extLst>
      <p:ext uri="{BB962C8B-B14F-4D97-AF65-F5344CB8AC3E}">
        <p14:creationId xmlns:p14="http://schemas.microsoft.com/office/powerpoint/2010/main" val="3578334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3D0D456-C3E0-4D83-9F30-88DA6FF6346D}" type="slidenum">
              <a:rPr lang="en-US" sz="1000" smtClean="0">
                <a:latin typeface="Arial" panose="020B0604020202020204" pitchFamily="34" charset="0"/>
              </a:rPr>
              <a:pPr>
                <a:spcBef>
                  <a:spcPct val="0"/>
                </a:spcBef>
              </a:pPr>
              <a:t>84</a:t>
            </a:fld>
            <a:endParaRPr lang="en-US" sz="1000">
              <a:latin typeface="Arial" panose="020B0604020202020204" pitchFamily="34" charset="0"/>
            </a:endParaRPr>
          </a:p>
        </p:txBody>
      </p:sp>
    </p:spTree>
    <p:extLst>
      <p:ext uri="{BB962C8B-B14F-4D97-AF65-F5344CB8AC3E}">
        <p14:creationId xmlns:p14="http://schemas.microsoft.com/office/powerpoint/2010/main" val="1121111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E69DF9F-3A05-4A77-A962-DE5252F96A9E}" type="slidenum">
              <a:rPr lang="en-US" sz="1000" smtClean="0">
                <a:latin typeface="Arial" panose="020B0604020202020204" pitchFamily="34" charset="0"/>
              </a:rPr>
              <a:pPr>
                <a:spcBef>
                  <a:spcPct val="0"/>
                </a:spcBef>
              </a:pPr>
              <a:t>85</a:t>
            </a:fld>
            <a:endParaRPr lang="en-US" sz="1000">
              <a:latin typeface="Arial" panose="020B0604020202020204" pitchFamily="34" charset="0"/>
            </a:endParaRPr>
          </a:p>
        </p:txBody>
      </p:sp>
    </p:spTree>
    <p:extLst>
      <p:ext uri="{BB962C8B-B14F-4D97-AF65-F5344CB8AC3E}">
        <p14:creationId xmlns:p14="http://schemas.microsoft.com/office/powerpoint/2010/main" val="14571509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8A04887-DF75-4F28-85B8-7F9A6AC54D09}" type="slidenum">
              <a:rPr lang="en-US" sz="1000" smtClean="0">
                <a:latin typeface="Arial" panose="020B0604020202020204" pitchFamily="34" charset="0"/>
              </a:rPr>
              <a:pPr>
                <a:spcBef>
                  <a:spcPct val="0"/>
                </a:spcBef>
              </a:pPr>
              <a:t>86</a:t>
            </a:fld>
            <a:endParaRPr lang="en-US" sz="1000">
              <a:latin typeface="Arial" panose="020B0604020202020204" pitchFamily="34" charset="0"/>
            </a:endParaRPr>
          </a:p>
        </p:txBody>
      </p:sp>
    </p:spTree>
    <p:extLst>
      <p:ext uri="{BB962C8B-B14F-4D97-AF65-F5344CB8AC3E}">
        <p14:creationId xmlns:p14="http://schemas.microsoft.com/office/powerpoint/2010/main" val="3537190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D938E9-E8A5-40C1-8915-A11AFAC32F10}" type="slidenum">
              <a:rPr lang="en-US" sz="1000" smtClean="0">
                <a:latin typeface="Arial" panose="020B0604020202020204" pitchFamily="34" charset="0"/>
              </a:rPr>
              <a:pPr>
                <a:spcBef>
                  <a:spcPct val="0"/>
                </a:spcBef>
              </a:pPr>
              <a:t>52</a:t>
            </a:fld>
            <a:endParaRPr lang="en-US" sz="1000">
              <a:latin typeface="Arial" panose="020B0604020202020204" pitchFamily="34" charset="0"/>
            </a:endParaRPr>
          </a:p>
        </p:txBody>
      </p:sp>
    </p:spTree>
    <p:extLst>
      <p:ext uri="{BB962C8B-B14F-4D97-AF65-F5344CB8AC3E}">
        <p14:creationId xmlns:p14="http://schemas.microsoft.com/office/powerpoint/2010/main" val="38480910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F51E737-F1CC-424C-A6B3-C0FDF05A917C}" type="slidenum">
              <a:rPr lang="en-US" sz="1000" smtClean="0">
                <a:latin typeface="Arial" panose="020B0604020202020204" pitchFamily="34" charset="0"/>
              </a:rPr>
              <a:pPr>
                <a:spcBef>
                  <a:spcPct val="0"/>
                </a:spcBef>
              </a:pPr>
              <a:t>87</a:t>
            </a:fld>
            <a:endParaRPr lang="en-US" sz="1000">
              <a:latin typeface="Arial" panose="020B0604020202020204" pitchFamily="34" charset="0"/>
            </a:endParaRPr>
          </a:p>
        </p:txBody>
      </p:sp>
    </p:spTree>
    <p:extLst>
      <p:ext uri="{BB962C8B-B14F-4D97-AF65-F5344CB8AC3E}">
        <p14:creationId xmlns:p14="http://schemas.microsoft.com/office/powerpoint/2010/main" val="4240372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849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6B0F520-2F2A-494F-B9AA-DAE3D1C5D486}" type="slidenum">
              <a:rPr lang="en-US" sz="1000" smtClean="0">
                <a:latin typeface="Arial" panose="020B0604020202020204" pitchFamily="34" charset="0"/>
              </a:rPr>
              <a:pPr>
                <a:spcBef>
                  <a:spcPct val="0"/>
                </a:spcBef>
              </a:pPr>
              <a:t>88</a:t>
            </a:fld>
            <a:endParaRPr lang="en-US" sz="1000">
              <a:latin typeface="Arial" panose="020B0604020202020204" pitchFamily="34" charset="0"/>
            </a:endParaRPr>
          </a:p>
        </p:txBody>
      </p:sp>
    </p:spTree>
    <p:extLst>
      <p:ext uri="{BB962C8B-B14F-4D97-AF65-F5344CB8AC3E}">
        <p14:creationId xmlns:p14="http://schemas.microsoft.com/office/powerpoint/2010/main" val="27246691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CC635D4-FB5A-4E61-A45B-A9622837494D}" type="slidenum">
              <a:rPr lang="en-US" sz="1000" smtClean="0">
                <a:latin typeface="Arial" panose="020B0604020202020204" pitchFamily="34" charset="0"/>
              </a:rPr>
              <a:pPr>
                <a:spcBef>
                  <a:spcPct val="0"/>
                </a:spcBef>
              </a:pPr>
              <a:t>89</a:t>
            </a:fld>
            <a:endParaRPr lang="en-US" sz="1000">
              <a:latin typeface="Arial" panose="020B0604020202020204" pitchFamily="34" charset="0"/>
            </a:endParaRPr>
          </a:p>
        </p:txBody>
      </p:sp>
    </p:spTree>
    <p:extLst>
      <p:ext uri="{BB962C8B-B14F-4D97-AF65-F5344CB8AC3E}">
        <p14:creationId xmlns:p14="http://schemas.microsoft.com/office/powerpoint/2010/main" val="31561897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1B088C-913E-4353-A997-D0BA7AB4161D}" type="slidenum">
              <a:rPr lang="en-US" sz="1000" smtClean="0">
                <a:latin typeface="Arial" panose="020B0604020202020204" pitchFamily="34" charset="0"/>
              </a:rPr>
              <a:pPr>
                <a:spcBef>
                  <a:spcPct val="0"/>
                </a:spcBef>
              </a:pPr>
              <a:t>90</a:t>
            </a:fld>
            <a:endParaRPr lang="en-US" sz="1000">
              <a:latin typeface="Arial" panose="020B0604020202020204" pitchFamily="34" charset="0"/>
            </a:endParaRPr>
          </a:p>
        </p:txBody>
      </p:sp>
    </p:spTree>
    <p:extLst>
      <p:ext uri="{BB962C8B-B14F-4D97-AF65-F5344CB8AC3E}">
        <p14:creationId xmlns:p14="http://schemas.microsoft.com/office/powerpoint/2010/main" val="34596362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911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FA217D-4D7B-4B36-AB4E-3A2EF0098581}" type="slidenum">
              <a:rPr lang="en-US" sz="1000" smtClean="0">
                <a:latin typeface="Arial" panose="020B0604020202020204" pitchFamily="34" charset="0"/>
              </a:rPr>
              <a:pPr>
                <a:spcBef>
                  <a:spcPct val="0"/>
                </a:spcBef>
              </a:pPr>
              <a:t>91</a:t>
            </a:fld>
            <a:endParaRPr lang="en-US" sz="1000">
              <a:latin typeface="Arial" panose="020B0604020202020204" pitchFamily="34" charset="0"/>
            </a:endParaRPr>
          </a:p>
        </p:txBody>
      </p:sp>
    </p:spTree>
    <p:extLst>
      <p:ext uri="{BB962C8B-B14F-4D97-AF65-F5344CB8AC3E}">
        <p14:creationId xmlns:p14="http://schemas.microsoft.com/office/powerpoint/2010/main" val="2169058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D63B029-F07C-4AA5-85D2-A50A766BFCD8}" type="slidenum">
              <a:rPr lang="en-US" sz="1000" smtClean="0">
                <a:latin typeface="Arial" panose="020B0604020202020204" pitchFamily="34" charset="0"/>
              </a:rPr>
              <a:pPr>
                <a:spcBef>
                  <a:spcPct val="0"/>
                </a:spcBef>
              </a:pPr>
              <a:t>92</a:t>
            </a:fld>
            <a:endParaRPr lang="en-US" sz="1000">
              <a:latin typeface="Arial" panose="020B0604020202020204" pitchFamily="34" charset="0"/>
            </a:endParaRPr>
          </a:p>
        </p:txBody>
      </p:sp>
    </p:spTree>
    <p:extLst>
      <p:ext uri="{BB962C8B-B14F-4D97-AF65-F5344CB8AC3E}">
        <p14:creationId xmlns:p14="http://schemas.microsoft.com/office/powerpoint/2010/main" val="40084362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0355C7C-D8FD-401F-BD5B-FFF1B1424458}" type="slidenum">
              <a:rPr lang="en-US" sz="1000" smtClean="0">
                <a:latin typeface="Arial" panose="020B0604020202020204" pitchFamily="34" charset="0"/>
              </a:rPr>
              <a:pPr>
                <a:spcBef>
                  <a:spcPct val="0"/>
                </a:spcBef>
              </a:pPr>
              <a:t>93</a:t>
            </a:fld>
            <a:endParaRPr lang="en-US" sz="1000">
              <a:latin typeface="Arial" panose="020B0604020202020204" pitchFamily="34" charset="0"/>
            </a:endParaRPr>
          </a:p>
        </p:txBody>
      </p:sp>
    </p:spTree>
    <p:extLst>
      <p:ext uri="{BB962C8B-B14F-4D97-AF65-F5344CB8AC3E}">
        <p14:creationId xmlns:p14="http://schemas.microsoft.com/office/powerpoint/2010/main" val="14594180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2F556DD-3ADE-4D92-81FB-5508355DB5F9}" type="slidenum">
              <a:rPr lang="en-US" sz="1000" smtClean="0">
                <a:latin typeface="Arial" panose="020B0604020202020204" pitchFamily="34" charset="0"/>
              </a:rPr>
              <a:pPr>
                <a:spcBef>
                  <a:spcPct val="0"/>
                </a:spcBef>
              </a:pPr>
              <a:t>94</a:t>
            </a:fld>
            <a:endParaRPr lang="en-US" sz="1000">
              <a:latin typeface="Arial" panose="020B0604020202020204" pitchFamily="34" charset="0"/>
            </a:endParaRPr>
          </a:p>
        </p:txBody>
      </p:sp>
    </p:spTree>
    <p:extLst>
      <p:ext uri="{BB962C8B-B14F-4D97-AF65-F5344CB8AC3E}">
        <p14:creationId xmlns:p14="http://schemas.microsoft.com/office/powerpoint/2010/main" val="3658224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A4C29CA-6C87-4115-A092-B3DC19D78788}" type="slidenum">
              <a:rPr lang="en-US" sz="1000" smtClean="0">
                <a:latin typeface="Arial" panose="020B0604020202020204" pitchFamily="34" charset="0"/>
              </a:rPr>
              <a:pPr>
                <a:spcBef>
                  <a:spcPct val="0"/>
                </a:spcBef>
              </a:pPr>
              <a:t>96</a:t>
            </a:fld>
            <a:endParaRPr lang="en-US" sz="1000">
              <a:latin typeface="Arial" panose="020B0604020202020204" pitchFamily="34" charset="0"/>
            </a:endParaRPr>
          </a:p>
        </p:txBody>
      </p:sp>
    </p:spTree>
    <p:extLst>
      <p:ext uri="{BB962C8B-B14F-4D97-AF65-F5344CB8AC3E}">
        <p14:creationId xmlns:p14="http://schemas.microsoft.com/office/powerpoint/2010/main" val="7921008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5E0F877-67ED-4328-9BF4-3B86497AFB3D}" type="slidenum">
              <a:rPr lang="en-US" sz="1000" smtClean="0">
                <a:latin typeface="Arial" panose="020B0604020202020204" pitchFamily="34" charset="0"/>
              </a:rPr>
              <a:pPr>
                <a:spcBef>
                  <a:spcPct val="0"/>
                </a:spcBef>
              </a:pPr>
              <a:t>97</a:t>
            </a:fld>
            <a:endParaRPr lang="en-US" sz="1000">
              <a:latin typeface="Arial" panose="020B0604020202020204" pitchFamily="34" charset="0"/>
            </a:endParaRPr>
          </a:p>
        </p:txBody>
      </p:sp>
    </p:spTree>
    <p:extLst>
      <p:ext uri="{BB962C8B-B14F-4D97-AF65-F5344CB8AC3E}">
        <p14:creationId xmlns:p14="http://schemas.microsoft.com/office/powerpoint/2010/main" val="3524111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A8931E9-0808-4CAD-85FB-5040A79DF813}" type="slidenum">
              <a:rPr lang="en-US" sz="1000" smtClean="0">
                <a:latin typeface="Arial" panose="020B0604020202020204" pitchFamily="34" charset="0"/>
              </a:rPr>
              <a:pPr>
                <a:spcBef>
                  <a:spcPct val="0"/>
                </a:spcBef>
              </a:pPr>
              <a:t>53</a:t>
            </a:fld>
            <a:endParaRPr lang="en-US" sz="1000">
              <a:latin typeface="Arial" panose="020B0604020202020204" pitchFamily="34" charset="0"/>
            </a:endParaRPr>
          </a:p>
        </p:txBody>
      </p:sp>
    </p:spTree>
    <p:extLst>
      <p:ext uri="{BB962C8B-B14F-4D97-AF65-F5344CB8AC3E}">
        <p14:creationId xmlns:p14="http://schemas.microsoft.com/office/powerpoint/2010/main" val="20656776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DF7B171-3B8B-4D6C-8C31-F8DFFDD26920}" type="slidenum">
              <a:rPr lang="en-US" sz="1000" smtClean="0">
                <a:latin typeface="Arial" panose="020B0604020202020204" pitchFamily="34" charset="0"/>
              </a:rPr>
              <a:pPr>
                <a:spcBef>
                  <a:spcPct val="0"/>
                </a:spcBef>
              </a:pPr>
              <a:t>98</a:t>
            </a:fld>
            <a:endParaRPr lang="en-US" sz="1000">
              <a:latin typeface="Arial" panose="020B0604020202020204" pitchFamily="34" charset="0"/>
            </a:endParaRPr>
          </a:p>
        </p:txBody>
      </p:sp>
    </p:spTree>
    <p:extLst>
      <p:ext uri="{BB962C8B-B14F-4D97-AF65-F5344CB8AC3E}">
        <p14:creationId xmlns:p14="http://schemas.microsoft.com/office/powerpoint/2010/main" val="29227914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EBDFD62-4A39-4D06-A551-89042C8D9D8A}" type="slidenum">
              <a:rPr lang="en-US" sz="1000" smtClean="0">
                <a:latin typeface="Arial" panose="020B0604020202020204" pitchFamily="34" charset="0"/>
              </a:rPr>
              <a:pPr>
                <a:spcBef>
                  <a:spcPct val="0"/>
                </a:spcBef>
              </a:pPr>
              <a:t>99</a:t>
            </a:fld>
            <a:endParaRPr lang="en-US" sz="1000">
              <a:latin typeface="Arial" panose="020B0604020202020204" pitchFamily="34" charset="0"/>
            </a:endParaRPr>
          </a:p>
        </p:txBody>
      </p:sp>
    </p:spTree>
    <p:extLst>
      <p:ext uri="{BB962C8B-B14F-4D97-AF65-F5344CB8AC3E}">
        <p14:creationId xmlns:p14="http://schemas.microsoft.com/office/powerpoint/2010/main" val="35512804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9B3BAFC-2663-480A-BCB8-8AC9048CB21F}" type="slidenum">
              <a:rPr lang="en-US" sz="1000" smtClean="0">
                <a:latin typeface="Arial" panose="020B0604020202020204" pitchFamily="34" charset="0"/>
              </a:rPr>
              <a:pPr>
                <a:spcBef>
                  <a:spcPct val="0"/>
                </a:spcBef>
              </a:pPr>
              <a:t>100</a:t>
            </a:fld>
            <a:endParaRPr lang="en-US" sz="1000">
              <a:latin typeface="Arial" panose="020B0604020202020204" pitchFamily="34" charset="0"/>
            </a:endParaRPr>
          </a:p>
        </p:txBody>
      </p:sp>
    </p:spTree>
    <p:extLst>
      <p:ext uri="{BB962C8B-B14F-4D97-AF65-F5344CB8AC3E}">
        <p14:creationId xmlns:p14="http://schemas.microsoft.com/office/powerpoint/2010/main" val="29896744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132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8A05CF2-7D59-4BBE-9773-0C2FCC09E977}" type="slidenum">
              <a:rPr lang="en-US" sz="1000" smtClean="0">
                <a:latin typeface="Arial" panose="020B0604020202020204" pitchFamily="34" charset="0"/>
              </a:rPr>
              <a:pPr>
                <a:spcBef>
                  <a:spcPct val="0"/>
                </a:spcBef>
              </a:pPr>
              <a:t>102</a:t>
            </a:fld>
            <a:endParaRPr lang="en-US" sz="1000">
              <a:latin typeface="Arial" panose="020B0604020202020204" pitchFamily="34" charset="0"/>
            </a:endParaRPr>
          </a:p>
        </p:txBody>
      </p:sp>
    </p:spTree>
    <p:extLst>
      <p:ext uri="{BB962C8B-B14F-4D97-AF65-F5344CB8AC3E}">
        <p14:creationId xmlns:p14="http://schemas.microsoft.com/office/powerpoint/2010/main" val="3168776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1341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D28345A-39A9-42F3-AF8F-C8EFD222E7B1}" type="slidenum">
              <a:rPr lang="en-US" sz="1000" smtClean="0">
                <a:latin typeface="Arial" panose="020B0604020202020204" pitchFamily="34" charset="0"/>
              </a:rPr>
              <a:pPr>
                <a:spcBef>
                  <a:spcPct val="0"/>
                </a:spcBef>
              </a:pPr>
              <a:t>103</a:t>
            </a:fld>
            <a:endParaRPr lang="en-US" sz="1000">
              <a:latin typeface="Arial" panose="020B0604020202020204" pitchFamily="34" charset="0"/>
            </a:endParaRPr>
          </a:p>
        </p:txBody>
      </p:sp>
    </p:spTree>
    <p:extLst>
      <p:ext uri="{BB962C8B-B14F-4D97-AF65-F5344CB8AC3E}">
        <p14:creationId xmlns:p14="http://schemas.microsoft.com/office/powerpoint/2010/main" val="10208088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136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87F96B6-8CF9-46C3-9D45-F0E647A0B9FC}" type="slidenum">
              <a:rPr lang="en-US" sz="1000" smtClean="0">
                <a:latin typeface="Arial" panose="020B0604020202020204" pitchFamily="34" charset="0"/>
              </a:rPr>
              <a:pPr>
                <a:spcBef>
                  <a:spcPct val="0"/>
                </a:spcBef>
              </a:pPr>
              <a:t>104</a:t>
            </a:fld>
            <a:endParaRPr lang="en-US" sz="1000">
              <a:latin typeface="Arial" panose="020B0604020202020204" pitchFamily="34" charset="0"/>
            </a:endParaRPr>
          </a:p>
        </p:txBody>
      </p:sp>
    </p:spTree>
    <p:extLst>
      <p:ext uri="{BB962C8B-B14F-4D97-AF65-F5344CB8AC3E}">
        <p14:creationId xmlns:p14="http://schemas.microsoft.com/office/powerpoint/2010/main" val="3350582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DD978E1-BC9C-476C-8742-DF076A3ADA4A}" type="slidenum">
              <a:rPr lang="en-US" sz="1000" smtClean="0">
                <a:latin typeface="Arial" panose="020B0604020202020204" pitchFamily="34" charset="0"/>
              </a:rPr>
              <a:pPr>
                <a:spcBef>
                  <a:spcPct val="0"/>
                </a:spcBef>
              </a:pPr>
              <a:t>105</a:t>
            </a:fld>
            <a:endParaRPr lang="en-US" sz="1000">
              <a:latin typeface="Arial" panose="020B0604020202020204" pitchFamily="34" charset="0"/>
            </a:endParaRPr>
          </a:p>
        </p:txBody>
      </p:sp>
    </p:spTree>
    <p:extLst>
      <p:ext uri="{BB962C8B-B14F-4D97-AF65-F5344CB8AC3E}">
        <p14:creationId xmlns:p14="http://schemas.microsoft.com/office/powerpoint/2010/main" val="7724287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140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547C73E-723C-4C31-AD45-5B3B924689C9}" type="slidenum">
              <a:rPr lang="en-US" sz="1000" smtClean="0">
                <a:latin typeface="Arial" panose="020B0604020202020204" pitchFamily="34" charset="0"/>
              </a:rPr>
              <a:pPr>
                <a:spcBef>
                  <a:spcPct val="0"/>
                </a:spcBef>
              </a:pPr>
              <a:t>106</a:t>
            </a:fld>
            <a:endParaRPr lang="en-US" sz="1000">
              <a:latin typeface="Arial" panose="020B0604020202020204" pitchFamily="34" charset="0"/>
            </a:endParaRPr>
          </a:p>
        </p:txBody>
      </p:sp>
    </p:spTree>
    <p:extLst>
      <p:ext uri="{BB962C8B-B14F-4D97-AF65-F5344CB8AC3E}">
        <p14:creationId xmlns:p14="http://schemas.microsoft.com/office/powerpoint/2010/main" val="865239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0E3943C-F534-4E64-A3B3-3A895733761A}" type="slidenum">
              <a:rPr lang="en-US" altLang="en-US" sz="1000" smtClean="0">
                <a:latin typeface="Arial" panose="020B0604020202020204" pitchFamily="34" charset="0"/>
              </a:rPr>
              <a:pPr>
                <a:spcBef>
                  <a:spcPct val="0"/>
                </a:spcBef>
              </a:pPr>
              <a:t>107</a:t>
            </a:fld>
            <a:endParaRPr lang="en-US" altLang="en-US" sz="1000">
              <a:latin typeface="Arial" panose="020B0604020202020204" pitchFamily="34" charset="0"/>
            </a:endParaRPr>
          </a:p>
        </p:txBody>
      </p:sp>
      <p:sp>
        <p:nvSpPr>
          <p:cNvPr id="1423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21982386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DAF43C-210C-4495-B691-7723CB5BBE3F}" type="slidenum">
              <a:rPr lang="en-US" altLang="en-US" sz="1000" smtClean="0">
                <a:latin typeface="Arial" panose="020B0604020202020204" pitchFamily="34" charset="0"/>
              </a:rPr>
              <a:pPr>
                <a:spcBef>
                  <a:spcPct val="0"/>
                </a:spcBef>
              </a:pPr>
              <a:t>108</a:t>
            </a:fld>
            <a:endParaRPr lang="en-US" altLang="en-US" sz="1000">
              <a:latin typeface="Arial" panose="020B0604020202020204" pitchFamily="34" charset="0"/>
            </a:endParaRPr>
          </a:p>
        </p:txBody>
      </p:sp>
      <p:sp>
        <p:nvSpPr>
          <p:cNvPr id="1443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27768681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D06EE1D-3B72-4476-9A95-53A66385F2A3}" type="slidenum">
              <a:rPr lang="en-US" sz="1000" smtClean="0">
                <a:latin typeface="Arial" panose="020B0604020202020204" pitchFamily="34" charset="0"/>
              </a:rPr>
              <a:pPr>
                <a:spcBef>
                  <a:spcPct val="0"/>
                </a:spcBef>
              </a:pPr>
              <a:t>56</a:t>
            </a:fld>
            <a:endParaRPr lang="en-US" sz="1000">
              <a:latin typeface="Arial" panose="020B0604020202020204" pitchFamily="34" charset="0"/>
            </a:endParaRPr>
          </a:p>
        </p:txBody>
      </p:sp>
    </p:spTree>
    <p:extLst>
      <p:ext uri="{BB962C8B-B14F-4D97-AF65-F5344CB8AC3E}">
        <p14:creationId xmlns:p14="http://schemas.microsoft.com/office/powerpoint/2010/main" val="3314100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You can safely remove this slide. This slide design was provided by SlideModel.com – You can download more templates, shapes and elements for PowerPoint from http://slidemodel.com</a:t>
            </a:r>
          </a:p>
        </p:txBody>
      </p:sp>
      <p:sp>
        <p:nvSpPr>
          <p:cNvPr id="147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01221DC-37EB-46C6-8C47-5C21AA67E70A}" type="slidenum">
              <a:rPr lang="en-US" sz="1000" smtClean="0">
                <a:solidFill>
                  <a:srgbClr val="000000"/>
                </a:solidFill>
                <a:latin typeface="Arial" panose="020B0604020202020204" pitchFamily="34" charset="0"/>
              </a:rPr>
              <a:pPr>
                <a:spcBef>
                  <a:spcPct val="0"/>
                </a:spcBef>
              </a:pPr>
              <a:t>110</a:t>
            </a:fld>
            <a:endParaRPr lang="en-US" sz="1000">
              <a:solidFill>
                <a:srgbClr val="000000"/>
              </a:solidFill>
              <a:latin typeface="Arial" panose="020B0604020202020204" pitchFamily="34" charset="0"/>
            </a:endParaRPr>
          </a:p>
        </p:txBody>
      </p:sp>
    </p:spTree>
    <p:extLst>
      <p:ext uri="{BB962C8B-B14F-4D97-AF65-F5344CB8AC3E}">
        <p14:creationId xmlns:p14="http://schemas.microsoft.com/office/powerpoint/2010/main" val="909533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8FFEBE2-A7A6-4323-ADCE-28F7EB4013CA}" type="slidenum">
              <a:rPr lang="en-US" sz="1000" smtClean="0">
                <a:latin typeface="Arial" panose="020B0604020202020204" pitchFamily="34" charset="0"/>
              </a:rPr>
              <a:pPr>
                <a:spcBef>
                  <a:spcPct val="0"/>
                </a:spcBef>
              </a:pPr>
              <a:t>57</a:t>
            </a:fld>
            <a:endParaRPr lang="en-US" sz="1000">
              <a:latin typeface="Arial" panose="020B0604020202020204" pitchFamily="34" charset="0"/>
            </a:endParaRPr>
          </a:p>
        </p:txBody>
      </p:sp>
    </p:spTree>
    <p:extLst>
      <p:ext uri="{BB962C8B-B14F-4D97-AF65-F5344CB8AC3E}">
        <p14:creationId xmlns:p14="http://schemas.microsoft.com/office/powerpoint/2010/main" val="3649245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B8B8C98-229A-41EE-9C46-D0FF54FBA0AD}" type="slidenum">
              <a:rPr lang="en-US" sz="1000" smtClean="0">
                <a:latin typeface="Arial" panose="020B0604020202020204" pitchFamily="34" charset="0"/>
              </a:rPr>
              <a:pPr>
                <a:spcBef>
                  <a:spcPct val="0"/>
                </a:spcBef>
              </a:pPr>
              <a:t>58</a:t>
            </a:fld>
            <a:endParaRPr lang="en-US" sz="1000">
              <a:latin typeface="Arial" panose="020B0604020202020204" pitchFamily="34" charset="0"/>
            </a:endParaRPr>
          </a:p>
        </p:txBody>
      </p:sp>
    </p:spTree>
    <p:extLst>
      <p:ext uri="{BB962C8B-B14F-4D97-AF65-F5344CB8AC3E}">
        <p14:creationId xmlns:p14="http://schemas.microsoft.com/office/powerpoint/2010/main" val="2850551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4B3F54F-2F2E-4E00-94AA-C929600B9F2A}" type="slidenum">
              <a:rPr lang="en-IN" smtClean="0"/>
              <a:pPr/>
              <a:t>59</a:t>
            </a:fld>
            <a:endParaRPr lang="en-IN"/>
          </a:p>
        </p:txBody>
      </p:sp>
    </p:spTree>
    <p:extLst>
      <p:ext uri="{BB962C8B-B14F-4D97-AF65-F5344CB8AC3E}">
        <p14:creationId xmlns:p14="http://schemas.microsoft.com/office/powerpoint/2010/main" val="3694790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https://www.cs.usfca.edu/~galles/visualization/Search.html</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EBD48F5-F19F-4053-9653-0B1E16146BE4}" type="slidenum">
              <a:rPr lang="en-US" sz="1000" smtClean="0">
                <a:latin typeface="Arial" panose="020B0604020202020204" pitchFamily="34" charset="0"/>
              </a:rPr>
              <a:pPr>
                <a:spcBef>
                  <a:spcPct val="0"/>
                </a:spcBef>
              </a:pPr>
              <a:t>60</a:t>
            </a:fld>
            <a:endParaRPr lang="en-US" sz="1000">
              <a:latin typeface="Arial" panose="020B0604020202020204" pitchFamily="34" charset="0"/>
            </a:endParaRPr>
          </a:p>
        </p:txBody>
      </p:sp>
    </p:spTree>
    <p:extLst>
      <p:ext uri="{BB962C8B-B14F-4D97-AF65-F5344CB8AC3E}">
        <p14:creationId xmlns:p14="http://schemas.microsoft.com/office/powerpoint/2010/main" val="1827281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E26295E-BA26-4910-AEC8-29B181B94BDA}"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856494" y="6357836"/>
            <a:ext cx="2743200" cy="365125"/>
          </a:xfrm>
          <a:prstGeom prst="rect">
            <a:avLst/>
          </a:prstGeom>
        </p:spPr>
        <p:txBody>
          <a:bodyPr/>
          <a:lstStyle/>
          <a:p>
            <a:fld id="{B4AE030F-A107-43BC-B637-1E157535BDF0}" type="slidenum">
              <a:rPr lang="en-US" smtClean="0"/>
              <a:t>‹#›</a:t>
            </a:fld>
            <a:endParaRPr lang="en-US"/>
          </a:p>
        </p:txBody>
      </p:sp>
    </p:spTree>
    <p:extLst>
      <p:ext uri="{BB962C8B-B14F-4D97-AF65-F5344CB8AC3E}">
        <p14:creationId xmlns:p14="http://schemas.microsoft.com/office/powerpoint/2010/main" val="4035592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6295E-BA26-4910-AEC8-29B181B94BDA}"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856494" y="6357836"/>
            <a:ext cx="2743200" cy="365125"/>
          </a:xfrm>
          <a:prstGeom prst="rect">
            <a:avLst/>
          </a:prstGeom>
        </p:spPr>
        <p:txBody>
          <a:bodyPr/>
          <a:lstStyle/>
          <a:p>
            <a:fld id="{B4AE030F-A107-43BC-B637-1E157535BDF0}" type="slidenum">
              <a:rPr lang="en-US" smtClean="0"/>
              <a:t>‹#›</a:t>
            </a:fld>
            <a:endParaRPr lang="en-US"/>
          </a:p>
        </p:txBody>
      </p:sp>
    </p:spTree>
    <p:extLst>
      <p:ext uri="{BB962C8B-B14F-4D97-AF65-F5344CB8AC3E}">
        <p14:creationId xmlns:p14="http://schemas.microsoft.com/office/powerpoint/2010/main" val="2628284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6295E-BA26-4910-AEC8-29B181B94BDA}"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856494" y="6357836"/>
            <a:ext cx="2743200" cy="365125"/>
          </a:xfrm>
          <a:prstGeom prst="rect">
            <a:avLst/>
          </a:prstGeom>
        </p:spPr>
        <p:txBody>
          <a:bodyPr/>
          <a:lstStyle/>
          <a:p>
            <a:fld id="{B4AE030F-A107-43BC-B637-1E157535BDF0}" type="slidenum">
              <a:rPr lang="en-US" smtClean="0"/>
              <a:t>‹#›</a:t>
            </a:fld>
            <a:endParaRPr lang="en-US"/>
          </a:p>
        </p:txBody>
      </p:sp>
    </p:spTree>
    <p:extLst>
      <p:ext uri="{BB962C8B-B14F-4D97-AF65-F5344CB8AC3E}">
        <p14:creationId xmlns:p14="http://schemas.microsoft.com/office/powerpoint/2010/main" val="118586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18672" y="2870638"/>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vl1pPr>
          </a:lstStyle>
          <a:p>
            <a:pPr>
              <a:defRPr/>
            </a:pPr>
            <a:fld id="{56BD1DEE-E8C7-4078-984B-191F570986D0}" type="datetimeFigureOut">
              <a:rPr lang="en-US"/>
              <a:pPr>
                <a:defRPr/>
              </a:pPr>
              <a:t>8/3/2023</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8856494" y="6357836"/>
            <a:ext cx="2743200" cy="365125"/>
          </a:xfrm>
          <a:prstGeom prst="rect">
            <a:avLst/>
          </a:prstGeom>
        </p:spPr>
        <p:txBody>
          <a:bodyPr/>
          <a:lstStyle>
            <a:lvl1pPr>
              <a:defRPr/>
            </a:lvl1pPr>
          </a:lstStyle>
          <a:p>
            <a:pPr>
              <a:defRPr/>
            </a:pPr>
            <a:fld id="{57C8C461-8CEF-4249-9203-E26EA2DF273A}" type="slidenum">
              <a:rPr lang="en-US"/>
              <a:pPr>
                <a:defRPr/>
              </a:pPr>
              <a:t>‹#›</a:t>
            </a:fld>
            <a:endParaRPr lang="en-US"/>
          </a:p>
        </p:txBody>
      </p:sp>
      <p:pic>
        <p:nvPicPr>
          <p:cNvPr id="6" name="Picture 2" descr="C:\Users\EV REDDY\Desktop\MRUniversity\MRU_Logo_Reverse.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425883" y="48984"/>
            <a:ext cx="713050" cy="66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6501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26295E-BA26-4910-AEC8-29B181B94BDA}" type="datetimeFigureOut">
              <a:rPr lang="en-US" smtClean="0"/>
              <a:t>8/3/2023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856494" y="6357836"/>
            <a:ext cx="2743200" cy="365125"/>
          </a:xfrm>
          <a:prstGeom prst="rect">
            <a:avLst/>
          </a:prstGeom>
        </p:spPr>
        <p:txBody>
          <a:bodyPr/>
          <a:lstStyle/>
          <a:p>
            <a:fld id="{B4AE030F-A107-43BC-B637-1E157535BDF0}" type="slidenum">
              <a:rPr lang="en-US" smtClean="0"/>
              <a:t>‹#›</a:t>
            </a:fld>
            <a:endParaRPr lang="en-US"/>
          </a:p>
        </p:txBody>
      </p:sp>
    </p:spTree>
    <p:extLst>
      <p:ext uri="{BB962C8B-B14F-4D97-AF65-F5344CB8AC3E}">
        <p14:creationId xmlns:p14="http://schemas.microsoft.com/office/powerpoint/2010/main" val="3032499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AB931CC-799F-4FBE-8CF6-60F7AD198954}"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0D84C-C92E-4466-8A51-F761EB64DEE7}" type="slidenum">
              <a:rPr lang="en-US" smtClean="0"/>
              <a:t>‹#›</a:t>
            </a:fld>
            <a:endParaRPr lang="en-US"/>
          </a:p>
        </p:txBody>
      </p:sp>
    </p:spTree>
    <p:extLst>
      <p:ext uri="{BB962C8B-B14F-4D97-AF65-F5344CB8AC3E}">
        <p14:creationId xmlns:p14="http://schemas.microsoft.com/office/powerpoint/2010/main" val="1807973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B931CC-799F-4FBE-8CF6-60F7AD198954}"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0D84C-C92E-4466-8A51-F761EB64DEE7}" type="slidenum">
              <a:rPr lang="en-US" smtClean="0"/>
              <a:t>‹#›</a:t>
            </a:fld>
            <a:endParaRPr lang="en-US"/>
          </a:p>
        </p:txBody>
      </p:sp>
    </p:spTree>
    <p:extLst>
      <p:ext uri="{BB962C8B-B14F-4D97-AF65-F5344CB8AC3E}">
        <p14:creationId xmlns:p14="http://schemas.microsoft.com/office/powerpoint/2010/main" val="2317067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B931CC-799F-4FBE-8CF6-60F7AD198954}"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0D84C-C92E-4466-8A51-F761EB64DEE7}" type="slidenum">
              <a:rPr lang="en-US" smtClean="0"/>
              <a:t>‹#›</a:t>
            </a:fld>
            <a:endParaRPr lang="en-US"/>
          </a:p>
        </p:txBody>
      </p:sp>
    </p:spTree>
    <p:extLst>
      <p:ext uri="{BB962C8B-B14F-4D97-AF65-F5344CB8AC3E}">
        <p14:creationId xmlns:p14="http://schemas.microsoft.com/office/powerpoint/2010/main" val="534654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B931CC-799F-4FBE-8CF6-60F7AD198954}"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0D84C-C92E-4466-8A51-F761EB64DEE7}" type="slidenum">
              <a:rPr lang="en-US" smtClean="0"/>
              <a:t>‹#›</a:t>
            </a:fld>
            <a:endParaRPr lang="en-US"/>
          </a:p>
        </p:txBody>
      </p:sp>
    </p:spTree>
    <p:extLst>
      <p:ext uri="{BB962C8B-B14F-4D97-AF65-F5344CB8AC3E}">
        <p14:creationId xmlns:p14="http://schemas.microsoft.com/office/powerpoint/2010/main" val="41890692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B931CC-799F-4FBE-8CF6-60F7AD198954}" type="datetimeFigureOut">
              <a:rPr lang="en-US" smtClean="0"/>
              <a:t>8/3/2023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40D84C-C92E-4466-8A51-F761EB64DEE7}" type="slidenum">
              <a:rPr lang="en-US" smtClean="0"/>
              <a:t>‹#›</a:t>
            </a:fld>
            <a:endParaRPr lang="en-US"/>
          </a:p>
        </p:txBody>
      </p:sp>
    </p:spTree>
    <p:extLst>
      <p:ext uri="{BB962C8B-B14F-4D97-AF65-F5344CB8AC3E}">
        <p14:creationId xmlns:p14="http://schemas.microsoft.com/office/powerpoint/2010/main" val="27626420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B931CC-799F-4FBE-8CF6-60F7AD198954}" type="datetimeFigureOut">
              <a:rPr lang="en-US" smtClean="0"/>
              <a:t>8/3/2023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40D84C-C92E-4466-8A51-F761EB64DEE7}" type="slidenum">
              <a:rPr lang="en-US" smtClean="0"/>
              <a:t>‹#›</a:t>
            </a:fld>
            <a:endParaRPr lang="en-US"/>
          </a:p>
        </p:txBody>
      </p:sp>
    </p:spTree>
    <p:extLst>
      <p:ext uri="{BB962C8B-B14F-4D97-AF65-F5344CB8AC3E}">
        <p14:creationId xmlns:p14="http://schemas.microsoft.com/office/powerpoint/2010/main" val="3359033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26295E-BA26-4910-AEC8-29B181B94BDA}" type="datetimeFigureOut">
              <a:rPr lang="en-US" smtClean="0"/>
              <a:t>8/3/2023</a:t>
            </a:fld>
            <a:endParaRPr lang="en-US"/>
          </a:p>
        </p:txBody>
      </p:sp>
      <p:sp>
        <p:nvSpPr>
          <p:cNvPr id="6" name="Slide Number Placeholder 5"/>
          <p:cNvSpPr>
            <a:spLocks noGrp="1"/>
          </p:cNvSpPr>
          <p:nvPr>
            <p:ph type="sldNum" sz="quarter" idx="12"/>
          </p:nvPr>
        </p:nvSpPr>
        <p:spPr>
          <a:xfrm>
            <a:off x="8856494" y="6357836"/>
            <a:ext cx="2743200" cy="365125"/>
          </a:xfrm>
          <a:prstGeom prst="rect">
            <a:avLst/>
          </a:prstGeom>
        </p:spPr>
        <p:txBody>
          <a:bodyPr/>
          <a:lstStyle/>
          <a:p>
            <a:fld id="{B4AE030F-A107-43BC-B637-1E157535BDF0}" type="slidenum">
              <a:rPr lang="en-US" smtClean="0"/>
              <a:t>‹#›</a:t>
            </a:fld>
            <a:endParaRPr lang="en-US"/>
          </a:p>
        </p:txBody>
      </p:sp>
    </p:spTree>
    <p:extLst>
      <p:ext uri="{BB962C8B-B14F-4D97-AF65-F5344CB8AC3E}">
        <p14:creationId xmlns:p14="http://schemas.microsoft.com/office/powerpoint/2010/main" val="5997995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B931CC-799F-4FBE-8CF6-60F7AD198954}" type="datetimeFigureOut">
              <a:rPr lang="en-US" smtClean="0"/>
              <a:t>8/3/2023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40D84C-C92E-4466-8A51-F761EB64DEE7}" type="slidenum">
              <a:rPr lang="en-US" smtClean="0"/>
              <a:t>‹#›</a:t>
            </a:fld>
            <a:endParaRPr lang="en-US"/>
          </a:p>
        </p:txBody>
      </p:sp>
    </p:spTree>
    <p:extLst>
      <p:ext uri="{BB962C8B-B14F-4D97-AF65-F5344CB8AC3E}">
        <p14:creationId xmlns:p14="http://schemas.microsoft.com/office/powerpoint/2010/main" val="25441384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B931CC-799F-4FBE-8CF6-60F7AD198954}"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0D84C-C92E-4466-8A51-F761EB64DEE7}" type="slidenum">
              <a:rPr lang="en-US" smtClean="0"/>
              <a:t>‹#›</a:t>
            </a:fld>
            <a:endParaRPr lang="en-US"/>
          </a:p>
        </p:txBody>
      </p:sp>
    </p:spTree>
    <p:extLst>
      <p:ext uri="{BB962C8B-B14F-4D97-AF65-F5344CB8AC3E}">
        <p14:creationId xmlns:p14="http://schemas.microsoft.com/office/powerpoint/2010/main" val="29953490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B931CC-799F-4FBE-8CF6-60F7AD198954}"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0D84C-C92E-4466-8A51-F761EB64DEE7}" type="slidenum">
              <a:rPr lang="en-US" smtClean="0"/>
              <a:t>‹#›</a:t>
            </a:fld>
            <a:endParaRPr lang="en-US"/>
          </a:p>
        </p:txBody>
      </p:sp>
    </p:spTree>
    <p:extLst>
      <p:ext uri="{BB962C8B-B14F-4D97-AF65-F5344CB8AC3E}">
        <p14:creationId xmlns:p14="http://schemas.microsoft.com/office/powerpoint/2010/main" val="1356254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B931CC-799F-4FBE-8CF6-60F7AD198954}"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0D84C-C92E-4466-8A51-F761EB64DEE7}" type="slidenum">
              <a:rPr lang="en-US" smtClean="0"/>
              <a:t>‹#›</a:t>
            </a:fld>
            <a:endParaRPr lang="en-US"/>
          </a:p>
        </p:txBody>
      </p:sp>
    </p:spTree>
    <p:extLst>
      <p:ext uri="{BB962C8B-B14F-4D97-AF65-F5344CB8AC3E}">
        <p14:creationId xmlns:p14="http://schemas.microsoft.com/office/powerpoint/2010/main" val="40987742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B931CC-799F-4FBE-8CF6-60F7AD198954}"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0D84C-C92E-4466-8A51-F761EB64DEE7}" type="slidenum">
              <a:rPr lang="en-US" smtClean="0"/>
              <a:t>‹#›</a:t>
            </a:fld>
            <a:endParaRPr lang="en-US"/>
          </a:p>
        </p:txBody>
      </p:sp>
    </p:spTree>
    <p:extLst>
      <p:ext uri="{BB962C8B-B14F-4D97-AF65-F5344CB8AC3E}">
        <p14:creationId xmlns:p14="http://schemas.microsoft.com/office/powerpoint/2010/main" val="65704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26295E-BA26-4910-AEC8-29B181B94BDA}"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856494" y="6357836"/>
            <a:ext cx="2743200" cy="365125"/>
          </a:xfrm>
          <a:prstGeom prst="rect">
            <a:avLst/>
          </a:prstGeom>
        </p:spPr>
        <p:txBody>
          <a:bodyPr/>
          <a:lstStyle/>
          <a:p>
            <a:fld id="{B4AE030F-A107-43BC-B637-1E157535BDF0}" type="slidenum">
              <a:rPr lang="en-US" smtClean="0"/>
              <a:t>‹#›</a:t>
            </a:fld>
            <a:endParaRPr lang="en-US"/>
          </a:p>
        </p:txBody>
      </p:sp>
    </p:spTree>
    <p:extLst>
      <p:ext uri="{BB962C8B-B14F-4D97-AF65-F5344CB8AC3E}">
        <p14:creationId xmlns:p14="http://schemas.microsoft.com/office/powerpoint/2010/main" val="3796540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26295E-BA26-4910-AEC8-29B181B94BDA}"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856494" y="6357836"/>
            <a:ext cx="2743200" cy="365125"/>
          </a:xfrm>
          <a:prstGeom prst="rect">
            <a:avLst/>
          </a:prstGeom>
        </p:spPr>
        <p:txBody>
          <a:bodyPr/>
          <a:lstStyle/>
          <a:p>
            <a:fld id="{B4AE030F-A107-43BC-B637-1E157535BDF0}" type="slidenum">
              <a:rPr lang="en-US" smtClean="0"/>
              <a:t>‹#›</a:t>
            </a:fld>
            <a:endParaRPr lang="en-US"/>
          </a:p>
        </p:txBody>
      </p:sp>
    </p:spTree>
    <p:extLst>
      <p:ext uri="{BB962C8B-B14F-4D97-AF65-F5344CB8AC3E}">
        <p14:creationId xmlns:p14="http://schemas.microsoft.com/office/powerpoint/2010/main" val="94597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26295E-BA26-4910-AEC8-29B181B94BDA}" type="datetimeFigureOut">
              <a:rPr lang="en-US" smtClean="0"/>
              <a:t>8/3/2023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856494" y="6357836"/>
            <a:ext cx="2743200" cy="365125"/>
          </a:xfrm>
          <a:prstGeom prst="rect">
            <a:avLst/>
          </a:prstGeom>
        </p:spPr>
        <p:txBody>
          <a:bodyPr/>
          <a:lstStyle/>
          <a:p>
            <a:fld id="{B4AE030F-A107-43BC-B637-1E157535BDF0}" type="slidenum">
              <a:rPr lang="en-US" smtClean="0"/>
              <a:t>‹#›</a:t>
            </a:fld>
            <a:endParaRPr lang="en-US"/>
          </a:p>
        </p:txBody>
      </p:sp>
    </p:spTree>
    <p:extLst>
      <p:ext uri="{BB962C8B-B14F-4D97-AF65-F5344CB8AC3E}">
        <p14:creationId xmlns:p14="http://schemas.microsoft.com/office/powerpoint/2010/main" val="2377604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E26295E-BA26-4910-AEC8-29B181B94BDA}" type="datetimeFigureOut">
              <a:rPr lang="en-US" smtClean="0"/>
              <a:t>8/3/2023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856494" y="6357836"/>
            <a:ext cx="2743200" cy="365125"/>
          </a:xfrm>
          <a:prstGeom prst="rect">
            <a:avLst/>
          </a:prstGeom>
        </p:spPr>
        <p:txBody>
          <a:bodyPr/>
          <a:lstStyle/>
          <a:p>
            <a:fld id="{B4AE030F-A107-43BC-B637-1E157535BDF0}" type="slidenum">
              <a:rPr lang="en-US" smtClean="0"/>
              <a:t>‹#›</a:t>
            </a:fld>
            <a:endParaRPr lang="en-US"/>
          </a:p>
        </p:txBody>
      </p:sp>
    </p:spTree>
    <p:extLst>
      <p:ext uri="{BB962C8B-B14F-4D97-AF65-F5344CB8AC3E}">
        <p14:creationId xmlns:p14="http://schemas.microsoft.com/office/powerpoint/2010/main" val="418169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26295E-BA26-4910-AEC8-29B181B94BDA}" type="datetimeFigureOut">
              <a:rPr lang="en-US" smtClean="0"/>
              <a:t>8/3/2023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856494" y="6357836"/>
            <a:ext cx="2743200" cy="365125"/>
          </a:xfrm>
          <a:prstGeom prst="rect">
            <a:avLst/>
          </a:prstGeom>
        </p:spPr>
        <p:txBody>
          <a:bodyPr/>
          <a:lstStyle/>
          <a:p>
            <a:fld id="{B4AE030F-A107-43BC-B637-1E157535BDF0}" type="slidenum">
              <a:rPr lang="en-US" smtClean="0"/>
              <a:t>‹#›</a:t>
            </a:fld>
            <a:endParaRPr lang="en-US"/>
          </a:p>
        </p:txBody>
      </p:sp>
    </p:spTree>
    <p:extLst>
      <p:ext uri="{BB962C8B-B14F-4D97-AF65-F5344CB8AC3E}">
        <p14:creationId xmlns:p14="http://schemas.microsoft.com/office/powerpoint/2010/main" val="301737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26295E-BA26-4910-AEC8-29B181B94BDA}"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856494" y="6357836"/>
            <a:ext cx="2743200" cy="365125"/>
          </a:xfrm>
          <a:prstGeom prst="rect">
            <a:avLst/>
          </a:prstGeom>
        </p:spPr>
        <p:txBody>
          <a:bodyPr/>
          <a:lstStyle/>
          <a:p>
            <a:fld id="{B4AE030F-A107-43BC-B637-1E157535BDF0}" type="slidenum">
              <a:rPr lang="en-US" smtClean="0"/>
              <a:t>‹#›</a:t>
            </a:fld>
            <a:endParaRPr lang="en-US"/>
          </a:p>
        </p:txBody>
      </p:sp>
    </p:spTree>
    <p:extLst>
      <p:ext uri="{BB962C8B-B14F-4D97-AF65-F5344CB8AC3E}">
        <p14:creationId xmlns:p14="http://schemas.microsoft.com/office/powerpoint/2010/main" val="248338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E26295E-BA26-4910-AEC8-29B181B94BDA}" type="datetimeFigureOut">
              <a:rPr lang="en-US" smtClean="0"/>
              <a:t>8/3/2023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856494" y="6357836"/>
            <a:ext cx="2743200" cy="365125"/>
          </a:xfrm>
          <a:prstGeom prst="rect">
            <a:avLst/>
          </a:prstGeom>
        </p:spPr>
        <p:txBody>
          <a:bodyPr/>
          <a:lstStyle/>
          <a:p>
            <a:fld id="{B4AE030F-A107-43BC-B637-1E157535BDF0}" type="slidenum">
              <a:rPr lang="en-US" smtClean="0"/>
              <a:t>‹#›</a:t>
            </a:fld>
            <a:endParaRPr lang="en-US"/>
          </a:p>
        </p:txBody>
      </p:sp>
    </p:spTree>
    <p:extLst>
      <p:ext uri="{BB962C8B-B14F-4D97-AF65-F5344CB8AC3E}">
        <p14:creationId xmlns:p14="http://schemas.microsoft.com/office/powerpoint/2010/main" val="1472542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26295E-BA26-4910-AEC8-29B181B94BDA}" type="datetimeFigureOut">
              <a:rPr lang="en-US" smtClean="0"/>
              <a:t>8/3/2023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8" name="Picture 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1346449" y="11339"/>
            <a:ext cx="838352" cy="503011"/>
          </a:xfrm>
          <a:prstGeom prst="rect">
            <a:avLst/>
          </a:prstGeom>
        </p:spPr>
      </p:pic>
      <p:grpSp>
        <p:nvGrpSpPr>
          <p:cNvPr id="9" name="Group 8"/>
          <p:cNvGrpSpPr/>
          <p:nvPr userDrawn="1"/>
        </p:nvGrpSpPr>
        <p:grpSpPr>
          <a:xfrm>
            <a:off x="238125" y="6432550"/>
            <a:ext cx="11761642" cy="292100"/>
            <a:chOff x="71898" y="6459814"/>
            <a:chExt cx="12036135" cy="344640"/>
          </a:xfrm>
        </p:grpSpPr>
        <p:sp>
          <p:nvSpPr>
            <p:cNvPr id="10" name="Rectangle 9"/>
            <p:cNvSpPr/>
            <p:nvPr userDrawn="1"/>
          </p:nvSpPr>
          <p:spPr>
            <a:xfrm>
              <a:off x="8822724" y="6459814"/>
              <a:ext cx="3285309" cy="344640"/>
            </a:xfrm>
            <a:prstGeom prst="rect">
              <a:avLst/>
            </a:prstGeom>
            <a:solidFill>
              <a:srgbClr val="C00000"/>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IN" altLang="ko-KR" sz="1500" b="1" dirty="0">
                  <a:solidFill>
                    <a:schemeClr val="bg1"/>
                  </a:solidFill>
                </a:rPr>
                <a:t>Department Freshman Engineering</a:t>
              </a:r>
              <a:endParaRPr lang="ko-KR" altLang="en-US" sz="1500" b="1" dirty="0">
                <a:solidFill>
                  <a:schemeClr val="bg1"/>
                </a:solidFill>
              </a:endParaRPr>
            </a:p>
          </p:txBody>
        </p:sp>
        <p:sp>
          <p:nvSpPr>
            <p:cNvPr id="11" name="Round Diagonal Corner Rectangle 10"/>
            <p:cNvSpPr/>
            <p:nvPr userDrawn="1"/>
          </p:nvSpPr>
          <p:spPr>
            <a:xfrm>
              <a:off x="71898" y="6470347"/>
              <a:ext cx="3928639" cy="318980"/>
            </a:xfrm>
            <a:prstGeom prst="round2Diag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Data Structures using Python</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12" name="Round Diagonal Corner Rectangle 11"/>
            <p:cNvSpPr/>
            <p:nvPr userDrawn="1"/>
          </p:nvSpPr>
          <p:spPr>
            <a:xfrm>
              <a:off x="4447311" y="6470347"/>
              <a:ext cx="3928639" cy="318980"/>
            </a:xfrm>
            <a:prstGeom prst="round2DiagRect">
              <a:avLst/>
            </a:prstGeom>
            <a:solidFill>
              <a:srgbClr val="002060"/>
            </a:solidFill>
            <a:ln/>
          </p:spPr>
          <p:style>
            <a:lnRef idx="2">
              <a:schemeClr val="accent6">
                <a:shade val="50000"/>
              </a:schemeClr>
            </a:lnRef>
            <a:fillRef idx="1">
              <a:schemeClr val="accent6"/>
            </a:fillRef>
            <a:effectRef idx="0">
              <a:schemeClr val="accent6"/>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lang="en-IN" altLang="ko-KR" sz="2000" dirty="0" err="1">
                  <a:ln w="18415" cmpd="sng">
                    <a:solidFill>
                      <a:srgbClr val="FFFFFF"/>
                    </a:solidFill>
                    <a:prstDash val="solid"/>
                  </a:ln>
                  <a:solidFill>
                    <a:srgbClr val="FFFFFF"/>
                  </a:solidFill>
                  <a:effectLst>
                    <a:outerShdw blurRad="63500" dir="3600000" algn="tl" rotWithShape="0">
                      <a:srgbClr val="000000">
                        <a:alpha val="70000"/>
                      </a:srgbClr>
                    </a:outerShdw>
                  </a:effectLst>
                </a:rPr>
                <a:t>Dr.</a:t>
              </a:r>
              <a:r>
                <a:rPr lang="en-IN" altLang="ko-KR" sz="2000" dirty="0">
                  <a:ln w="18415" cmpd="sng">
                    <a:solidFill>
                      <a:srgbClr val="FFFFFF"/>
                    </a:solidFill>
                    <a:prstDash val="solid"/>
                  </a:ln>
                  <a:solidFill>
                    <a:srgbClr val="FFFFFF"/>
                  </a:solidFill>
                  <a:effectLst>
                    <a:outerShdw blurRad="63500" dir="3600000" algn="tl" rotWithShape="0">
                      <a:srgbClr val="000000">
                        <a:alpha val="70000"/>
                      </a:srgbClr>
                    </a:outerShdw>
                  </a:effectLst>
                </a:rPr>
                <a:t> P. Praveen Kumar</a:t>
              </a:r>
              <a:endParaRPr lang="ko-KR"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grpSp>
    </p:spTree>
    <p:extLst>
      <p:ext uri="{BB962C8B-B14F-4D97-AF65-F5344CB8AC3E}">
        <p14:creationId xmlns:p14="http://schemas.microsoft.com/office/powerpoint/2010/main" val="1772444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B931CC-799F-4FBE-8CF6-60F7AD198954}" type="datetimeFigureOut">
              <a:rPr lang="en-US" smtClean="0"/>
              <a:t>8/3/2023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40D84C-C92E-4466-8A51-F761EB64DEE7}" type="slidenum">
              <a:rPr lang="en-US" smtClean="0"/>
              <a:t>‹#›</a:t>
            </a:fld>
            <a:endParaRPr lang="en-US"/>
          </a:p>
        </p:txBody>
      </p:sp>
    </p:spTree>
    <p:extLst>
      <p:ext uri="{BB962C8B-B14F-4D97-AF65-F5344CB8AC3E}">
        <p14:creationId xmlns:p14="http://schemas.microsoft.com/office/powerpoint/2010/main" val="258499418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s://www.programiz.com/dsa/sorting-algorithm"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programiz.com/python-programming/de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wmf"/><Relationship Id="rId5" Type="http://schemas.openxmlformats.org/officeDocument/2006/relationships/oleObject" Target="../embeddings/oleObject4.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6.bin"/></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22.wmf"/><Relationship Id="rId4" Type="http://schemas.openxmlformats.org/officeDocument/2006/relationships/oleObject" Target="../embeddings/oleObject9.bin"/></Relationships>
</file>

<file path=ppt/slides/_rels/slide7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4" name="Picture 2" descr="C:\Users\EV REDDY\Desktop\MRUniversity\MRU_Logo_Rever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376" y="2205038"/>
            <a:ext cx="186055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5" name="TextBox 1"/>
          <p:cNvSpPr txBox="1">
            <a:spLocks noChangeArrowheads="1"/>
          </p:cNvSpPr>
          <p:nvPr/>
        </p:nvSpPr>
        <p:spPr bwMode="auto">
          <a:xfrm>
            <a:off x="807410" y="1016479"/>
            <a:ext cx="1056448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US" sz="5400" b="1" dirty="0">
                <a:solidFill>
                  <a:srgbClr val="FFFF00"/>
                </a:solidFill>
                <a:latin typeface="+mn-lt"/>
                <a:cs typeface="Arial" panose="020B0604020202020204" pitchFamily="34" charset="0"/>
              </a:rPr>
              <a:t>Data Structures and Its Applications</a:t>
            </a:r>
            <a:endParaRPr lang="en-US" sz="5400" dirty="0">
              <a:solidFill>
                <a:srgbClr val="FFFF00"/>
              </a:solidFill>
              <a:latin typeface="+mn-lt"/>
            </a:endParaRPr>
          </a:p>
        </p:txBody>
      </p:sp>
    </p:spTree>
    <p:extLst>
      <p:ext uri="{BB962C8B-B14F-4D97-AF65-F5344CB8AC3E}">
        <p14:creationId xmlns:p14="http://schemas.microsoft.com/office/powerpoint/2010/main" val="2564771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41C1-38A1-62B5-642A-2DDC06858CE5}"/>
              </a:ext>
            </a:extLst>
          </p:cNvPr>
          <p:cNvSpPr>
            <a:spLocks noGrp="1"/>
          </p:cNvSpPr>
          <p:nvPr>
            <p:ph type="title"/>
          </p:nvPr>
        </p:nvSpPr>
        <p:spPr/>
        <p:txBody>
          <a:bodyPr/>
          <a:lstStyle/>
          <a:p>
            <a:pPr algn="just"/>
            <a:r>
              <a:rPr lang="en-US" b="0" i="0" dirty="0">
                <a:solidFill>
                  <a:srgbClr val="C00000"/>
                </a:solidFill>
                <a:effectLst/>
              </a:rPr>
              <a:t>Why should we learn Data Structures?</a:t>
            </a:r>
          </a:p>
        </p:txBody>
      </p:sp>
      <p:sp>
        <p:nvSpPr>
          <p:cNvPr id="3" name="Content Placeholder 2">
            <a:extLst>
              <a:ext uri="{FF2B5EF4-FFF2-40B4-BE49-F238E27FC236}">
                <a16:creationId xmlns:a16="http://schemas.microsoft.com/office/drawing/2014/main" id="{CACD3190-BFD7-E6C1-7253-85EF606637BB}"/>
              </a:ext>
            </a:extLst>
          </p:cNvPr>
          <p:cNvSpPr>
            <a:spLocks noGrp="1"/>
          </p:cNvSpPr>
          <p:nvPr>
            <p:ph idx="1"/>
          </p:nvPr>
        </p:nvSpPr>
        <p:spPr/>
        <p:txBody>
          <a:bodyPr/>
          <a:lstStyle/>
          <a:p>
            <a:pPr marL="457200" indent="-457200" algn="just">
              <a:buFont typeface="+mj-lt"/>
              <a:buAutoNum type="arabicPeriod"/>
            </a:pPr>
            <a:r>
              <a:rPr lang="en-US" b="0" i="0" dirty="0">
                <a:solidFill>
                  <a:srgbClr val="000000"/>
                </a:solidFill>
                <a:effectLst/>
                <a:latin typeface="+mj-lt"/>
              </a:rPr>
              <a:t>Data Structures and Algorithms are two of the key aspects of Computer Science.</a:t>
            </a:r>
          </a:p>
          <a:p>
            <a:pPr marL="457200" indent="-457200" algn="just">
              <a:buFont typeface="+mj-lt"/>
              <a:buAutoNum type="arabicPeriod"/>
            </a:pPr>
            <a:r>
              <a:rPr lang="en-US" b="0" i="0" dirty="0">
                <a:solidFill>
                  <a:srgbClr val="000000"/>
                </a:solidFill>
                <a:effectLst/>
                <a:latin typeface="+mj-lt"/>
              </a:rPr>
              <a:t>Data Structures allow us to organize and store data, whereas Algorithms allow us to process that data meaningfully.</a:t>
            </a:r>
          </a:p>
          <a:p>
            <a:pPr marL="457200" indent="-457200" algn="just">
              <a:buFont typeface="+mj-lt"/>
              <a:buAutoNum type="arabicPeriod"/>
            </a:pPr>
            <a:r>
              <a:rPr lang="en-US" b="0" i="0" dirty="0">
                <a:solidFill>
                  <a:srgbClr val="000000"/>
                </a:solidFill>
                <a:effectLst/>
                <a:latin typeface="+mj-lt"/>
              </a:rPr>
              <a:t>Learning Data Structures and Algorithms will help us become better Programmers.</a:t>
            </a:r>
          </a:p>
          <a:p>
            <a:pPr marL="457200" indent="-457200" algn="just">
              <a:buFont typeface="+mj-lt"/>
              <a:buAutoNum type="arabicPeriod"/>
            </a:pPr>
            <a:r>
              <a:rPr lang="en-US" b="0" i="0" dirty="0">
                <a:solidFill>
                  <a:srgbClr val="000000"/>
                </a:solidFill>
                <a:effectLst/>
                <a:latin typeface="+mj-lt"/>
              </a:rPr>
              <a:t>We will be able to write code that is more effective and reliable.</a:t>
            </a:r>
          </a:p>
          <a:p>
            <a:pPr marL="457200" indent="-457200" algn="just">
              <a:buFont typeface="+mj-lt"/>
              <a:buAutoNum type="arabicPeriod"/>
            </a:pPr>
            <a:r>
              <a:rPr lang="en-US" b="0" i="0" dirty="0">
                <a:solidFill>
                  <a:srgbClr val="000000"/>
                </a:solidFill>
                <a:effectLst/>
                <a:latin typeface="+mj-lt"/>
              </a:rPr>
              <a:t>We will also be able to solve problems more quickly and efficiently</a:t>
            </a:r>
          </a:p>
        </p:txBody>
      </p:sp>
      <p:sp>
        <p:nvSpPr>
          <p:cNvPr id="4" name="Date Placeholder 3"/>
          <p:cNvSpPr>
            <a:spLocks noGrp="1"/>
          </p:cNvSpPr>
          <p:nvPr>
            <p:ph type="dt" sz="half" idx="10"/>
          </p:nvPr>
        </p:nvSpPr>
        <p:spPr/>
        <p:txBody>
          <a:bodyPr/>
          <a:lstStyle/>
          <a:p>
            <a:fld id="{1AF25F12-3080-472F-910F-8A0FA2C3E096}" type="datetime1">
              <a:rPr lang="en-US" smtClean="0"/>
              <a:t>8/3/2023</a:t>
            </a:fld>
            <a:endParaRPr lang="en-US"/>
          </a:p>
        </p:txBody>
      </p:sp>
      <p:sp>
        <p:nvSpPr>
          <p:cNvPr id="5" name="Slide Number Placeholder 4"/>
          <p:cNvSpPr>
            <a:spLocks noGrp="1"/>
          </p:cNvSpPr>
          <p:nvPr>
            <p:ph type="sldNum" sz="quarter" idx="12"/>
          </p:nvPr>
        </p:nvSpPr>
        <p:spPr/>
        <p:txBody>
          <a:bodyPr/>
          <a:lstStyle/>
          <a:p>
            <a:fld id="{180F97CC-1B2C-4CDD-B440-99F5F8B230B9}" type="slidenum">
              <a:rPr lang="en-US" smtClean="0"/>
              <a:t>10</a:t>
            </a:fld>
            <a:endParaRPr lang="en-US"/>
          </a:p>
        </p:txBody>
      </p:sp>
    </p:spTree>
    <p:extLst>
      <p:ext uri="{BB962C8B-B14F-4D97-AF65-F5344CB8AC3E}">
        <p14:creationId xmlns:p14="http://schemas.microsoft.com/office/powerpoint/2010/main" val="294180225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chemeClr val="tx2">
                    <a:lumMod val="75000"/>
                  </a:schemeClr>
                </a:solidFill>
              </a:rPr>
              <a:t>Selection Sort</a:t>
            </a:r>
            <a:endParaRPr lang="en-US" dirty="0">
              <a:solidFill>
                <a:schemeClr val="tx2">
                  <a:lumMod val="75000"/>
                </a:schemeClr>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solidFill>
            <a:srgbClr val="00FFFF"/>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6868" name="TextBox 28"/>
          <p:cNvSpPr txBox="1">
            <a:spLocks noChangeArrowheads="1"/>
          </p:cNvSpPr>
          <p:nvPr/>
        </p:nvSpPr>
        <p:spPr bwMode="auto">
          <a:xfrm>
            <a:off x="304801" y="1295400"/>
            <a:ext cx="11506200" cy="5016500"/>
          </a:xfrm>
          <a:prstGeom prst="rect">
            <a:avLst/>
          </a:prstGeom>
          <a:noFill/>
          <a:ln w="9525">
            <a:noFill/>
            <a:miter lim="800000"/>
            <a:headEnd/>
            <a:tailEnd/>
          </a:ln>
        </p:spPr>
        <p:txBody>
          <a:bodyPr>
            <a:spAutoFit/>
          </a:bodyPr>
          <a:lstStyle/>
          <a:p>
            <a:pPr eaLnBrk="1" hangingPunct="1">
              <a:defRPr/>
            </a:pPr>
            <a:r>
              <a:rPr lang="en-US" sz="2000" dirty="0">
                <a:latin typeface="+mj-lt"/>
              </a:rPr>
              <a:t>def </a:t>
            </a:r>
            <a:r>
              <a:rPr lang="en-US" sz="2000" dirty="0" err="1">
                <a:latin typeface="+mj-lt"/>
              </a:rPr>
              <a:t>SelectionSort</a:t>
            </a:r>
            <a:r>
              <a:rPr lang="en-US" sz="2000" dirty="0">
                <a:latin typeface="+mj-lt"/>
              </a:rPr>
              <a:t>( A ):</a:t>
            </a:r>
          </a:p>
          <a:p>
            <a:pPr eaLnBrk="1" hangingPunct="1">
              <a:defRPr/>
            </a:pPr>
            <a:r>
              <a:rPr lang="en-US" sz="2000" dirty="0">
                <a:latin typeface="+mj-lt"/>
              </a:rPr>
              <a:t>	for </a:t>
            </a:r>
            <a:r>
              <a:rPr lang="en-US" sz="2000" dirty="0" err="1">
                <a:latin typeface="+mj-lt"/>
              </a:rPr>
              <a:t>i</a:t>
            </a:r>
            <a:r>
              <a:rPr lang="en-US" sz="2000" dirty="0">
                <a:latin typeface="+mj-lt"/>
              </a:rPr>
              <a:t> in range( </a:t>
            </a:r>
            <a:r>
              <a:rPr lang="en-US" sz="2000" dirty="0" err="1">
                <a:latin typeface="+mj-lt"/>
              </a:rPr>
              <a:t>len</a:t>
            </a:r>
            <a:r>
              <a:rPr lang="en-US" sz="2000" dirty="0">
                <a:latin typeface="+mj-lt"/>
              </a:rPr>
              <a:t>( A ) ):</a:t>
            </a:r>
          </a:p>
          <a:p>
            <a:pPr eaLnBrk="1" hangingPunct="1">
              <a:defRPr/>
            </a:pPr>
            <a:r>
              <a:rPr lang="en-US" sz="2000" dirty="0">
                <a:latin typeface="+mj-lt"/>
              </a:rPr>
              <a:t>		least = </a:t>
            </a:r>
            <a:r>
              <a:rPr lang="en-US" sz="2000" dirty="0" err="1">
                <a:latin typeface="+mj-lt"/>
              </a:rPr>
              <a:t>i</a:t>
            </a:r>
            <a:endParaRPr lang="en-US" sz="2000" dirty="0">
              <a:latin typeface="+mj-lt"/>
            </a:endParaRPr>
          </a:p>
          <a:p>
            <a:pPr eaLnBrk="1" hangingPunct="1">
              <a:defRPr/>
            </a:pPr>
            <a:r>
              <a:rPr lang="en-US" sz="2000" dirty="0">
                <a:latin typeface="+mj-lt"/>
              </a:rPr>
              <a:t>		for k in range( </a:t>
            </a:r>
            <a:r>
              <a:rPr lang="en-US" sz="2000" dirty="0" err="1">
                <a:latin typeface="+mj-lt"/>
              </a:rPr>
              <a:t>i</a:t>
            </a:r>
            <a:r>
              <a:rPr lang="en-US" sz="2000" dirty="0">
                <a:latin typeface="+mj-lt"/>
              </a:rPr>
              <a:t> + 1 , </a:t>
            </a:r>
            <a:r>
              <a:rPr lang="en-US" sz="2000" dirty="0" err="1">
                <a:latin typeface="+mj-lt"/>
              </a:rPr>
              <a:t>len</a:t>
            </a:r>
            <a:r>
              <a:rPr lang="en-US" sz="2000" dirty="0">
                <a:latin typeface="+mj-lt"/>
              </a:rPr>
              <a:t>( A)):</a:t>
            </a:r>
          </a:p>
          <a:p>
            <a:pPr eaLnBrk="1" hangingPunct="1">
              <a:defRPr/>
            </a:pPr>
            <a:r>
              <a:rPr lang="en-US" sz="2000" dirty="0">
                <a:latin typeface="+mj-lt"/>
              </a:rPr>
              <a:t>			if A[k] &lt; A[least]:</a:t>
            </a:r>
          </a:p>
          <a:p>
            <a:pPr eaLnBrk="1" hangingPunct="1">
              <a:defRPr/>
            </a:pPr>
            <a:r>
              <a:rPr lang="en-US" sz="2000" dirty="0">
                <a:latin typeface="+mj-lt"/>
              </a:rPr>
              <a:t>				least = k</a:t>
            </a:r>
          </a:p>
          <a:p>
            <a:pPr eaLnBrk="1" hangingPunct="1">
              <a:defRPr/>
            </a:pPr>
            <a:r>
              <a:rPr lang="en-US" sz="2000" dirty="0">
                <a:latin typeface="+mj-lt"/>
              </a:rPr>
              <a:t>		swap( A, least, </a:t>
            </a:r>
            <a:r>
              <a:rPr lang="en-US" sz="2000" dirty="0" err="1">
                <a:latin typeface="+mj-lt"/>
              </a:rPr>
              <a:t>i</a:t>
            </a:r>
            <a:r>
              <a:rPr lang="en-US" sz="2000" dirty="0">
                <a:latin typeface="+mj-lt"/>
              </a:rPr>
              <a:t> )</a:t>
            </a:r>
          </a:p>
          <a:p>
            <a:pPr eaLnBrk="1" hangingPunct="1">
              <a:defRPr/>
            </a:pPr>
            <a:r>
              <a:rPr lang="en-US" sz="2000" dirty="0">
                <a:latin typeface="+mj-lt"/>
              </a:rPr>
              <a:t> </a:t>
            </a:r>
          </a:p>
          <a:p>
            <a:pPr eaLnBrk="1" hangingPunct="1">
              <a:defRPr/>
            </a:pPr>
            <a:r>
              <a:rPr lang="en-US" sz="2000" dirty="0">
                <a:latin typeface="+mj-lt"/>
              </a:rPr>
              <a:t>def swap( A, x, y ):	</a:t>
            </a:r>
          </a:p>
          <a:p>
            <a:pPr eaLnBrk="1" hangingPunct="1">
              <a:defRPr/>
            </a:pPr>
            <a:r>
              <a:rPr lang="en-US" sz="2000" dirty="0">
                <a:latin typeface="+mj-lt"/>
              </a:rPr>
              <a:t>	temp= A[x]</a:t>
            </a:r>
          </a:p>
          <a:p>
            <a:pPr eaLnBrk="1" hangingPunct="1">
              <a:defRPr/>
            </a:pPr>
            <a:r>
              <a:rPr lang="en-US" sz="2000" dirty="0">
                <a:latin typeface="+mj-lt"/>
              </a:rPr>
              <a:t>	A[x] = A[y]</a:t>
            </a:r>
          </a:p>
          <a:p>
            <a:pPr eaLnBrk="1" hangingPunct="1">
              <a:defRPr/>
            </a:pPr>
            <a:r>
              <a:rPr lang="en-US" sz="2000" dirty="0">
                <a:latin typeface="+mj-lt"/>
              </a:rPr>
              <a:t>	A[y] =temp</a:t>
            </a:r>
          </a:p>
          <a:p>
            <a:pPr eaLnBrk="1" hangingPunct="1">
              <a:defRPr/>
            </a:pPr>
            <a:r>
              <a:rPr lang="en-US" sz="2000" dirty="0">
                <a:latin typeface="+mj-lt"/>
              </a:rPr>
              <a:t> </a:t>
            </a:r>
          </a:p>
          <a:p>
            <a:pPr eaLnBrk="1" hangingPunct="1">
              <a:defRPr/>
            </a:pPr>
            <a:r>
              <a:rPr lang="en-US" sz="2000" dirty="0">
                <a:latin typeface="+mj-lt"/>
              </a:rPr>
              <a:t>A= [54,26,93,17,77,31,44,55,20]</a:t>
            </a:r>
          </a:p>
          <a:p>
            <a:pPr eaLnBrk="1" hangingPunct="1">
              <a:defRPr/>
            </a:pPr>
            <a:r>
              <a:rPr lang="en-US" sz="2000" dirty="0" err="1">
                <a:latin typeface="+mj-lt"/>
              </a:rPr>
              <a:t>SelectionSort</a:t>
            </a:r>
            <a:r>
              <a:rPr lang="en-US" sz="2000" dirty="0">
                <a:latin typeface="+mj-lt"/>
              </a:rPr>
              <a:t>(A)</a:t>
            </a:r>
          </a:p>
          <a:p>
            <a:pPr eaLnBrk="1" hangingPunct="1">
              <a:defRPr/>
            </a:pPr>
            <a:r>
              <a:rPr lang="en-US" sz="2000" dirty="0">
                <a:latin typeface="+mj-lt"/>
              </a:rPr>
              <a:t>print(A)</a:t>
            </a:r>
          </a:p>
        </p:txBody>
      </p:sp>
    </p:spTree>
    <p:extLst>
      <p:ext uri="{BB962C8B-B14F-4D97-AF65-F5344CB8AC3E}">
        <p14:creationId xmlns:p14="http://schemas.microsoft.com/office/powerpoint/2010/main" val="23766056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ChangeArrowheads="1"/>
          </p:cNvSpPr>
          <p:nvPr/>
        </p:nvSpPr>
        <p:spPr bwMode="auto">
          <a:xfrm>
            <a:off x="533401" y="2133601"/>
            <a:ext cx="9601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sz="1800">
                <a:latin typeface="Times New Roman" panose="02020603050405020304" pitchFamily="18" charset="0"/>
                <a:cs typeface="Times New Roman" panose="02020603050405020304" pitchFamily="18" charset="0"/>
              </a:rPr>
              <a:t>Worst Case Time Complexity [ Big-O ]: </a:t>
            </a:r>
            <a:r>
              <a:rPr lang="en-US" sz="1800" b="1">
                <a:latin typeface="Times New Roman" panose="02020603050405020304" pitchFamily="18" charset="0"/>
                <a:cs typeface="Times New Roman" panose="02020603050405020304" pitchFamily="18" charset="0"/>
              </a:rPr>
              <a:t>O(n</a:t>
            </a:r>
            <a:r>
              <a:rPr lang="en-US" sz="1800" b="1" baseline="30000">
                <a:latin typeface="Times New Roman" panose="02020603050405020304" pitchFamily="18" charset="0"/>
                <a:cs typeface="Times New Roman" panose="02020603050405020304" pitchFamily="18" charset="0"/>
              </a:rPr>
              <a:t>2</a:t>
            </a:r>
            <a:r>
              <a:rPr lang="en-US" sz="1800" b="1">
                <a:latin typeface="Times New Roman" panose="02020603050405020304" pitchFamily="18" charset="0"/>
                <a:cs typeface="Times New Roman" panose="02020603050405020304" pitchFamily="18" charset="0"/>
              </a:rPr>
              <a:t>)</a:t>
            </a:r>
            <a:endParaRPr lang="en-US" sz="1800">
              <a:latin typeface="Times New Roman" panose="02020603050405020304" pitchFamily="18" charset="0"/>
              <a:cs typeface="Times New Roman" panose="02020603050405020304" pitchFamily="18" charset="0"/>
            </a:endParaRPr>
          </a:p>
          <a:p>
            <a:pPr eaLnBrk="1" hangingPunct="1">
              <a:lnSpc>
                <a:spcPct val="150000"/>
              </a:lnSpc>
              <a:spcBef>
                <a:spcPct val="0"/>
              </a:spcBef>
              <a:buFontTx/>
              <a:buNone/>
            </a:pPr>
            <a:r>
              <a:rPr lang="en-US" sz="1800">
                <a:latin typeface="Times New Roman" panose="02020603050405020304" pitchFamily="18" charset="0"/>
                <a:cs typeface="Times New Roman" panose="02020603050405020304" pitchFamily="18" charset="0"/>
              </a:rPr>
              <a:t>Best Case Time Complexity [Big-omega]: </a:t>
            </a:r>
            <a:r>
              <a:rPr lang="en-US" sz="1800" b="1">
                <a:latin typeface="Times New Roman" panose="02020603050405020304" pitchFamily="18" charset="0"/>
                <a:cs typeface="Times New Roman" panose="02020603050405020304" pitchFamily="18" charset="0"/>
              </a:rPr>
              <a:t>O(n</a:t>
            </a:r>
            <a:r>
              <a:rPr lang="en-US" sz="1800" b="1" baseline="30000">
                <a:latin typeface="Times New Roman" panose="02020603050405020304" pitchFamily="18" charset="0"/>
                <a:cs typeface="Times New Roman" panose="02020603050405020304" pitchFamily="18" charset="0"/>
              </a:rPr>
              <a:t>2</a:t>
            </a:r>
            <a:r>
              <a:rPr lang="en-US" sz="1800" b="1">
                <a:latin typeface="Times New Roman" panose="02020603050405020304" pitchFamily="18" charset="0"/>
                <a:cs typeface="Times New Roman" panose="02020603050405020304" pitchFamily="18" charset="0"/>
              </a:rPr>
              <a:t>)</a:t>
            </a:r>
            <a:endParaRPr lang="en-US" sz="1800">
              <a:latin typeface="Times New Roman" panose="02020603050405020304" pitchFamily="18" charset="0"/>
              <a:cs typeface="Times New Roman" panose="02020603050405020304" pitchFamily="18" charset="0"/>
            </a:endParaRPr>
          </a:p>
          <a:p>
            <a:pPr eaLnBrk="1" hangingPunct="1">
              <a:lnSpc>
                <a:spcPct val="150000"/>
              </a:lnSpc>
              <a:spcBef>
                <a:spcPct val="0"/>
              </a:spcBef>
              <a:buFontTx/>
              <a:buNone/>
            </a:pPr>
            <a:r>
              <a:rPr lang="en-US" sz="1800">
                <a:latin typeface="Times New Roman" panose="02020603050405020304" pitchFamily="18" charset="0"/>
                <a:cs typeface="Times New Roman" panose="02020603050405020304" pitchFamily="18" charset="0"/>
              </a:rPr>
              <a:t>Average Time Complexity [Big-theta]: </a:t>
            </a:r>
            <a:r>
              <a:rPr lang="en-US" sz="1800" b="1">
                <a:latin typeface="Times New Roman" panose="02020603050405020304" pitchFamily="18" charset="0"/>
                <a:cs typeface="Times New Roman" panose="02020603050405020304" pitchFamily="18" charset="0"/>
              </a:rPr>
              <a:t>O(n</a:t>
            </a:r>
            <a:r>
              <a:rPr lang="en-US" sz="1800" b="1" baseline="30000">
                <a:latin typeface="Times New Roman" panose="02020603050405020304" pitchFamily="18" charset="0"/>
                <a:cs typeface="Times New Roman" panose="02020603050405020304" pitchFamily="18" charset="0"/>
              </a:rPr>
              <a:t>2</a:t>
            </a:r>
            <a:r>
              <a:rPr lang="en-US" sz="1800" b="1">
                <a:latin typeface="Times New Roman" panose="02020603050405020304" pitchFamily="18" charset="0"/>
                <a:cs typeface="Times New Roman" panose="02020603050405020304" pitchFamily="18" charset="0"/>
              </a:rPr>
              <a:t>)</a:t>
            </a:r>
            <a:endParaRPr lang="en-US" sz="1800">
              <a:latin typeface="Times New Roman" panose="02020603050405020304" pitchFamily="18" charset="0"/>
              <a:cs typeface="Times New Roman" panose="02020603050405020304" pitchFamily="18" charset="0"/>
            </a:endParaRPr>
          </a:p>
          <a:p>
            <a:pPr eaLnBrk="1" hangingPunct="1">
              <a:lnSpc>
                <a:spcPct val="150000"/>
              </a:lnSpc>
              <a:spcBef>
                <a:spcPct val="0"/>
              </a:spcBef>
              <a:buFontTx/>
              <a:buNone/>
            </a:pPr>
            <a:r>
              <a:rPr lang="en-US" sz="1800">
                <a:latin typeface="Times New Roman" panose="02020603050405020304" pitchFamily="18" charset="0"/>
                <a:cs typeface="Times New Roman" panose="02020603050405020304" pitchFamily="18" charset="0"/>
              </a:rPr>
              <a:t>Space Complexity: </a:t>
            </a:r>
            <a:r>
              <a:rPr lang="en-US" sz="1800" b="1">
                <a:latin typeface="Times New Roman" panose="02020603050405020304" pitchFamily="18" charset="0"/>
                <a:cs typeface="Times New Roman" panose="02020603050405020304" pitchFamily="18" charset="0"/>
              </a:rPr>
              <a:t>O(1)</a:t>
            </a:r>
            <a:endParaRPr lang="en-US" sz="1800">
              <a:latin typeface="Times New Roman" panose="02020603050405020304" pitchFamily="18" charset="0"/>
              <a:cs typeface="Times New Roman" panose="02020603050405020304" pitchFamily="18" charset="0"/>
            </a:endParaRPr>
          </a:p>
          <a:p>
            <a:pPr eaLnBrk="1" hangingPunct="1">
              <a:spcBef>
                <a:spcPct val="0"/>
              </a:spcBef>
              <a:buFontTx/>
              <a:buNone/>
            </a:pPr>
            <a:br>
              <a:rPr lang="en-US" sz="1800">
                <a:latin typeface="Arial" panose="020B0604020202020204" pitchFamily="34" charset="0"/>
              </a:rPr>
            </a:br>
            <a:endParaRPr lang="en-IN" sz="1800">
              <a:latin typeface="Times New Roman" panose="02020603050405020304" pitchFamily="18" charset="0"/>
              <a:cs typeface="Times New Roman" panose="02020603050405020304" pitchFamily="18" charset="0"/>
            </a:endParaRPr>
          </a:p>
        </p:txBody>
      </p:sp>
      <p:sp>
        <p:nvSpPr>
          <p:cNvPr id="111619" name="TextBox 4"/>
          <p:cNvSpPr txBox="1">
            <a:spLocks noChangeArrowheads="1"/>
          </p:cNvSpPr>
          <p:nvPr/>
        </p:nvSpPr>
        <p:spPr bwMode="auto">
          <a:xfrm>
            <a:off x="533401" y="1219200"/>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b="1" u="sng">
                <a:solidFill>
                  <a:srgbClr val="FF0000"/>
                </a:solidFill>
                <a:latin typeface="Times New Roman" panose="02020603050405020304" pitchFamily="18" charset="0"/>
                <a:cs typeface="Times New Roman" panose="02020603050405020304" pitchFamily="18" charset="0"/>
              </a:rPr>
              <a:t>Time &amp; Space Complexity: Selection Sort</a:t>
            </a:r>
            <a:endParaRPr lang="en-IN" sz="1800" b="1" u="sng">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49828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rgbClr val="FFC000"/>
                </a:solidFill>
              </a:rPr>
              <a:t>Merge Sort</a:t>
            </a:r>
            <a:endParaRPr lang="en-US" dirty="0">
              <a:solidFill>
                <a:srgbClr val="FFC000"/>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03" name="Rectangle 3"/>
          <p:cNvSpPr txBox="1">
            <a:spLocks noChangeArrowheads="1"/>
          </p:cNvSpPr>
          <p:nvPr/>
        </p:nvSpPr>
        <p:spPr bwMode="auto">
          <a:xfrm>
            <a:off x="533401" y="1295400"/>
            <a:ext cx="10896600" cy="4572000"/>
          </a:xfrm>
          <a:prstGeom prst="rect">
            <a:avLst/>
          </a:prstGeom>
          <a:noFill/>
          <a:ln w="9525">
            <a:noFill/>
            <a:miter lim="800000"/>
            <a:headEnd/>
            <a:tailEnd/>
          </a:ln>
        </p:spPr>
        <p:txBody>
          <a:bodyPr/>
          <a:lstStyle/>
          <a:p>
            <a:pPr marL="225425" indent="-225425">
              <a:buFont typeface="Arial" pitchFamily="34" charset="0"/>
              <a:buChar char="•"/>
              <a:defRPr/>
            </a:pPr>
            <a:r>
              <a:rPr lang="en-US" sz="2000" dirty="0">
                <a:latin typeface="+mj-lt"/>
                <a:cs typeface="Arial" charset="0"/>
              </a:rPr>
              <a:t>Merge sort is based on </a:t>
            </a:r>
            <a:r>
              <a:rPr lang="en-US" sz="2000" b="1" i="1" dirty="0">
                <a:latin typeface="+mj-lt"/>
                <a:cs typeface="Arial" charset="0"/>
              </a:rPr>
              <a:t>Divide and conquer</a:t>
            </a:r>
            <a:r>
              <a:rPr lang="en-US" sz="2000" dirty="0">
                <a:latin typeface="+mj-lt"/>
                <a:cs typeface="Arial" charset="0"/>
              </a:rPr>
              <a:t> method.</a:t>
            </a:r>
          </a:p>
          <a:p>
            <a:pPr marL="225425" indent="-225425">
              <a:buFont typeface="Arial" pitchFamily="34" charset="0"/>
              <a:buChar char="•"/>
              <a:defRPr/>
            </a:pPr>
            <a:endParaRPr lang="en-US" sz="2000" dirty="0">
              <a:latin typeface="+mj-lt"/>
              <a:cs typeface="Arial" charset="0"/>
            </a:endParaRPr>
          </a:p>
          <a:p>
            <a:pPr marL="225425" indent="-225425">
              <a:buFont typeface="Arial" pitchFamily="34" charset="0"/>
              <a:buChar char="•"/>
              <a:defRPr/>
            </a:pPr>
            <a:r>
              <a:rPr lang="en-US" sz="2000" dirty="0">
                <a:latin typeface="+mj-lt"/>
                <a:cs typeface="Arial" charset="0"/>
              </a:rPr>
              <a:t>It takes the list to be sorted and divide it in half to create two unsorted lists.</a:t>
            </a:r>
          </a:p>
          <a:p>
            <a:pPr marL="225425" indent="-225425">
              <a:buFont typeface="Arial" pitchFamily="34" charset="0"/>
              <a:buChar char="•"/>
              <a:defRPr/>
            </a:pPr>
            <a:endParaRPr lang="en-US" sz="2000" dirty="0">
              <a:latin typeface="+mj-lt"/>
              <a:cs typeface="Arial" charset="0"/>
            </a:endParaRPr>
          </a:p>
          <a:p>
            <a:pPr marL="225425" indent="-225425">
              <a:buFont typeface="Arial" pitchFamily="34" charset="0"/>
              <a:buChar char="•"/>
              <a:defRPr/>
            </a:pPr>
            <a:r>
              <a:rPr lang="en-US" sz="2000" dirty="0">
                <a:latin typeface="+mj-lt"/>
                <a:cs typeface="Arial" charset="0"/>
              </a:rPr>
              <a:t>The two unsorted lists are then sorted and merged to get a sorted list. The two unsorted lists are sorted by continually calling the merge-sort algorithm; </a:t>
            </a:r>
          </a:p>
          <a:p>
            <a:pPr marL="225425" indent="-225425">
              <a:buFont typeface="Arial" pitchFamily="34" charset="0"/>
              <a:buChar char="•"/>
              <a:defRPr/>
            </a:pPr>
            <a:r>
              <a:rPr lang="en-US" sz="2000" dirty="0">
                <a:latin typeface="+mj-lt"/>
                <a:cs typeface="Arial" charset="0"/>
              </a:rPr>
              <a:t> </a:t>
            </a:r>
          </a:p>
          <a:p>
            <a:pPr marL="225425" indent="-225425">
              <a:buFont typeface="Arial" pitchFamily="34" charset="0"/>
              <a:buChar char="•"/>
              <a:defRPr/>
            </a:pPr>
            <a:r>
              <a:rPr lang="en-US" sz="2000" dirty="0">
                <a:latin typeface="+mj-lt"/>
                <a:cs typeface="Arial" charset="0"/>
              </a:rPr>
              <a:t>We eventually get a list of size 1 which is already sorted. The two lists of size 1 are then merged.</a:t>
            </a:r>
          </a:p>
          <a:p>
            <a:pPr eaLnBrk="1" hangingPunct="1">
              <a:defRPr/>
            </a:pPr>
            <a:r>
              <a:rPr lang="en-US" sz="2000" dirty="0">
                <a:latin typeface="Arial" charset="0"/>
                <a:cs typeface="Arial" charset="0"/>
              </a:rPr>
              <a:t> </a:t>
            </a:r>
          </a:p>
        </p:txBody>
      </p:sp>
    </p:spTree>
    <p:extLst>
      <p:ext uri="{BB962C8B-B14F-4D97-AF65-F5344CB8AC3E}">
        <p14:creationId xmlns:p14="http://schemas.microsoft.com/office/powerpoint/2010/main" val="32018734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rgbClr val="FFC000"/>
                </a:solidFill>
              </a:rPr>
              <a:t>Merge Sort</a:t>
            </a:r>
            <a:endParaRPr lang="en-US" dirty="0">
              <a:solidFill>
                <a:srgbClr val="FFC000"/>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03" name="Rectangle 3"/>
          <p:cNvSpPr txBox="1">
            <a:spLocks noChangeArrowheads="1"/>
          </p:cNvSpPr>
          <p:nvPr/>
        </p:nvSpPr>
        <p:spPr bwMode="auto">
          <a:xfrm>
            <a:off x="533401" y="1295400"/>
            <a:ext cx="10896600" cy="4572000"/>
          </a:xfrm>
          <a:prstGeom prst="rect">
            <a:avLst/>
          </a:prstGeom>
          <a:noFill/>
          <a:ln w="9525">
            <a:noFill/>
            <a:miter lim="800000"/>
            <a:headEnd/>
            <a:tailEnd/>
          </a:ln>
        </p:spPr>
        <p:txBody>
          <a:bodyPr/>
          <a:lstStyle/>
          <a:p>
            <a:pPr eaLnBrk="1" hangingPunct="1">
              <a:defRPr/>
            </a:pPr>
            <a:r>
              <a:rPr lang="en-US" sz="2000" b="1" dirty="0">
                <a:latin typeface="+mj-lt"/>
                <a:cs typeface="Arial" charset="0"/>
              </a:rPr>
              <a:t>Merge Sort Procedure:</a:t>
            </a:r>
            <a:endParaRPr lang="en-US" sz="2000" dirty="0">
              <a:latin typeface="+mj-lt"/>
              <a:cs typeface="Arial" charset="0"/>
            </a:endParaRPr>
          </a:p>
          <a:p>
            <a:pPr eaLnBrk="1" hangingPunct="1">
              <a:defRPr/>
            </a:pPr>
            <a:endParaRPr lang="en-US" sz="2000" dirty="0">
              <a:latin typeface="+mj-lt"/>
              <a:cs typeface="Arial" charset="0"/>
            </a:endParaRPr>
          </a:p>
          <a:p>
            <a:pPr eaLnBrk="1" hangingPunct="1">
              <a:lnSpc>
                <a:spcPct val="200000"/>
              </a:lnSpc>
              <a:defRPr/>
            </a:pPr>
            <a:r>
              <a:rPr lang="en-US" sz="2000" dirty="0">
                <a:latin typeface="+mj-lt"/>
                <a:cs typeface="Arial" charset="0"/>
              </a:rPr>
              <a:t>This works as follows :</a:t>
            </a:r>
          </a:p>
          <a:p>
            <a:pPr eaLnBrk="1" hangingPunct="1">
              <a:lnSpc>
                <a:spcPct val="200000"/>
              </a:lnSpc>
              <a:defRPr/>
            </a:pPr>
            <a:r>
              <a:rPr lang="en-US" sz="2000" dirty="0">
                <a:latin typeface="+mj-lt"/>
                <a:cs typeface="Arial" charset="0"/>
              </a:rPr>
              <a:t>1. Divide the input which we have to sort into two parts in the middle. Call it the left part and right part.</a:t>
            </a:r>
          </a:p>
          <a:p>
            <a:pPr eaLnBrk="1" hangingPunct="1">
              <a:lnSpc>
                <a:spcPct val="200000"/>
              </a:lnSpc>
              <a:defRPr/>
            </a:pPr>
            <a:r>
              <a:rPr lang="en-US" sz="2000" dirty="0">
                <a:latin typeface="+mj-lt"/>
                <a:cs typeface="Arial" charset="0"/>
              </a:rPr>
              <a:t>2. Sort each of them separately. Note that here sort does not mean to sort it using some other method.</a:t>
            </a:r>
          </a:p>
          <a:p>
            <a:pPr eaLnBrk="1" hangingPunct="1">
              <a:lnSpc>
                <a:spcPct val="200000"/>
              </a:lnSpc>
              <a:defRPr/>
            </a:pPr>
            <a:r>
              <a:rPr lang="en-US" sz="2000" dirty="0">
                <a:latin typeface="+mj-lt"/>
                <a:cs typeface="Arial" charset="0"/>
              </a:rPr>
              <a:t>We use the same function recursively.</a:t>
            </a:r>
          </a:p>
          <a:p>
            <a:pPr eaLnBrk="1" hangingPunct="1">
              <a:lnSpc>
                <a:spcPct val="200000"/>
              </a:lnSpc>
              <a:defRPr/>
            </a:pPr>
            <a:r>
              <a:rPr lang="en-US" sz="2000" dirty="0">
                <a:latin typeface="+mj-lt"/>
                <a:cs typeface="Arial" charset="0"/>
              </a:rPr>
              <a:t>3. Then merge the two sorted parts.</a:t>
            </a:r>
          </a:p>
          <a:p>
            <a:pPr eaLnBrk="1" hangingPunct="1">
              <a:defRPr/>
            </a:pPr>
            <a:r>
              <a:rPr lang="en-US" sz="2000" dirty="0">
                <a:latin typeface="Arial" charset="0"/>
                <a:cs typeface="Arial" charset="0"/>
              </a:rPr>
              <a:t> </a:t>
            </a:r>
          </a:p>
        </p:txBody>
      </p:sp>
    </p:spTree>
    <p:extLst>
      <p:ext uri="{BB962C8B-B14F-4D97-AF65-F5344CB8AC3E}">
        <p14:creationId xmlns:p14="http://schemas.microsoft.com/office/powerpoint/2010/main" val="76789418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rgbClr val="FFC000"/>
                </a:solidFill>
              </a:rPr>
              <a:t>Merge Sort</a:t>
            </a:r>
            <a:endParaRPr lang="en-US" dirty="0">
              <a:solidFill>
                <a:srgbClr val="FFC000"/>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35172" name="Rectangle 3"/>
          <p:cNvSpPr txBox="1">
            <a:spLocks noChangeArrowheads="1"/>
          </p:cNvSpPr>
          <p:nvPr/>
        </p:nvSpPr>
        <p:spPr bwMode="auto">
          <a:xfrm>
            <a:off x="533401" y="1295400"/>
            <a:ext cx="10896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000" b="1">
                <a:latin typeface="Arial" panose="020B0604020202020204" pitchFamily="34" charset="0"/>
              </a:rPr>
              <a:t>Step-by-step example:</a:t>
            </a:r>
            <a:endParaRPr lang="en-US" sz="2000">
              <a:latin typeface="Arial" panose="020B0604020202020204" pitchFamily="34" charset="0"/>
            </a:endParaRPr>
          </a:p>
          <a:p>
            <a:pPr eaLnBrk="1" hangingPunct="1">
              <a:spcBef>
                <a:spcPct val="0"/>
              </a:spcBef>
              <a:buFontTx/>
              <a:buNone/>
            </a:pPr>
            <a:r>
              <a:rPr lang="en-US" sz="2000">
                <a:latin typeface="Arial" panose="020B0604020202020204" pitchFamily="34" charset="0"/>
              </a:rPr>
              <a:t> </a:t>
            </a:r>
          </a:p>
        </p:txBody>
      </p:sp>
      <p:pic>
        <p:nvPicPr>
          <p:cNvPr id="1351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901" y="1563688"/>
            <a:ext cx="5143500"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73651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rgbClr val="FFC000"/>
                </a:solidFill>
              </a:rPr>
              <a:t>Merge Sort</a:t>
            </a:r>
            <a:endParaRPr lang="en-US" dirty="0">
              <a:solidFill>
                <a:srgbClr val="FFC000"/>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solidFill>
            <a:srgbClr val="FFFFCC"/>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03" name="Rectangle 3"/>
          <p:cNvSpPr txBox="1">
            <a:spLocks noChangeArrowheads="1"/>
          </p:cNvSpPr>
          <p:nvPr/>
        </p:nvSpPr>
        <p:spPr bwMode="auto">
          <a:xfrm>
            <a:off x="533401" y="1295400"/>
            <a:ext cx="10896600" cy="4572000"/>
          </a:xfrm>
          <a:prstGeom prst="rect">
            <a:avLst/>
          </a:prstGeom>
          <a:noFill/>
          <a:ln w="9525">
            <a:noFill/>
            <a:miter lim="800000"/>
            <a:headEnd/>
            <a:tailEnd/>
          </a:ln>
        </p:spPr>
        <p:txBody>
          <a:bodyPr/>
          <a:lstStyle/>
          <a:p>
            <a:pPr eaLnBrk="1" hangingPunct="1">
              <a:defRPr/>
            </a:pPr>
            <a:r>
              <a:rPr lang="en-US" sz="2000" b="1" dirty="0">
                <a:latin typeface="Arial" charset="0"/>
                <a:cs typeface="Arial" charset="0"/>
              </a:rPr>
              <a:t>Important Notes</a:t>
            </a:r>
            <a:endParaRPr lang="en-US" sz="2000" dirty="0">
              <a:latin typeface="Arial" charset="0"/>
              <a:cs typeface="Arial" charset="0"/>
            </a:endParaRPr>
          </a:p>
          <a:p>
            <a:pPr eaLnBrk="1" hangingPunct="1">
              <a:defRPr/>
            </a:pPr>
            <a:r>
              <a:rPr lang="en-US" sz="2000" dirty="0">
                <a:latin typeface="Arial" charset="0"/>
                <a:cs typeface="Arial" charset="0"/>
              </a:rPr>
              <a:t>Merging  is the process of combining two sorted files to make one bigger sorted file.</a:t>
            </a:r>
          </a:p>
          <a:p>
            <a:pPr eaLnBrk="1" hangingPunct="1">
              <a:defRPr/>
            </a:pPr>
            <a:endParaRPr lang="en-US" sz="2000" dirty="0">
              <a:latin typeface="Arial" charset="0"/>
              <a:cs typeface="Arial" charset="0"/>
            </a:endParaRPr>
          </a:p>
          <a:p>
            <a:pPr eaLnBrk="1" hangingPunct="1">
              <a:defRPr/>
            </a:pPr>
            <a:r>
              <a:rPr lang="en-US" sz="2000" dirty="0">
                <a:latin typeface="Arial" charset="0"/>
                <a:cs typeface="Arial" charset="0"/>
              </a:rPr>
              <a:t>Selection is the process of dividing a file into two parts: k smallest elements and  a - k largest elements.</a:t>
            </a:r>
          </a:p>
          <a:p>
            <a:pPr eaLnBrk="1" hangingPunct="1">
              <a:defRPr/>
            </a:pPr>
            <a:endParaRPr lang="en-US" sz="2000" dirty="0">
              <a:latin typeface="Arial" charset="0"/>
              <a:cs typeface="Arial" charset="0"/>
            </a:endParaRPr>
          </a:p>
          <a:p>
            <a:pPr eaLnBrk="1" hangingPunct="1">
              <a:defRPr/>
            </a:pPr>
            <a:r>
              <a:rPr lang="en-US" sz="2000" dirty="0">
                <a:latin typeface="Arial" charset="0"/>
                <a:cs typeface="Arial" charset="0"/>
              </a:rPr>
              <a:t>• Selection and merging are opposite operations</a:t>
            </a:r>
          </a:p>
          <a:p>
            <a:pPr marL="854075" indent="-223838">
              <a:buFont typeface="Wingdings" pitchFamily="2" charset="2"/>
              <a:buChar char="ü"/>
              <a:defRPr/>
            </a:pPr>
            <a:r>
              <a:rPr lang="en-US" sz="2000" dirty="0">
                <a:latin typeface="Arial" charset="0"/>
                <a:cs typeface="Arial" charset="0"/>
              </a:rPr>
              <a:t>	selection splits a list into two lists	</a:t>
            </a:r>
          </a:p>
          <a:p>
            <a:pPr marL="854075" indent="-223838">
              <a:buFont typeface="Wingdings" pitchFamily="2" charset="2"/>
              <a:buChar char="ü"/>
              <a:defRPr/>
            </a:pPr>
            <a:r>
              <a:rPr lang="en-US" sz="2000" dirty="0">
                <a:latin typeface="Arial" charset="0"/>
                <a:cs typeface="Arial" charset="0"/>
              </a:rPr>
              <a:t>	merging joins two files to make one file</a:t>
            </a:r>
          </a:p>
          <a:p>
            <a:pPr marL="854075" indent="-223838">
              <a:buFont typeface="Wingdings" pitchFamily="2" charset="2"/>
              <a:buChar char="ü"/>
              <a:defRPr/>
            </a:pPr>
            <a:endParaRPr lang="en-US" sz="2000" dirty="0">
              <a:latin typeface="Arial" charset="0"/>
              <a:cs typeface="Arial" charset="0"/>
            </a:endParaRPr>
          </a:p>
          <a:p>
            <a:pPr eaLnBrk="1" hangingPunct="1">
              <a:defRPr/>
            </a:pPr>
            <a:r>
              <a:rPr lang="en-US" sz="2000" dirty="0">
                <a:latin typeface="Arial" charset="0"/>
                <a:cs typeface="Arial" charset="0"/>
              </a:rPr>
              <a:t>• Merge sort accesses the data in a sequential manner</a:t>
            </a:r>
          </a:p>
          <a:p>
            <a:pPr eaLnBrk="1" hangingPunct="1">
              <a:defRPr/>
            </a:pPr>
            <a:endParaRPr lang="en-US" sz="2000" dirty="0">
              <a:latin typeface="Arial" charset="0"/>
              <a:cs typeface="Arial" charset="0"/>
            </a:endParaRPr>
          </a:p>
          <a:p>
            <a:pPr eaLnBrk="1" hangingPunct="1">
              <a:defRPr/>
            </a:pPr>
            <a:endParaRPr lang="en-US" sz="2000" dirty="0">
              <a:latin typeface="Arial" charset="0"/>
              <a:cs typeface="Arial" charset="0"/>
            </a:endParaRPr>
          </a:p>
          <a:p>
            <a:pPr eaLnBrk="1" hangingPunct="1">
              <a:defRPr/>
            </a:pPr>
            <a:r>
              <a:rPr lang="en-US" sz="2000" dirty="0">
                <a:latin typeface="Arial" charset="0"/>
                <a:cs typeface="Arial" charset="0"/>
              </a:rPr>
              <a:t> </a:t>
            </a:r>
          </a:p>
        </p:txBody>
      </p:sp>
    </p:spTree>
    <p:extLst>
      <p:ext uri="{BB962C8B-B14F-4D97-AF65-F5344CB8AC3E}">
        <p14:creationId xmlns:p14="http://schemas.microsoft.com/office/powerpoint/2010/main" val="69442614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rgbClr val="FFC000"/>
                </a:solidFill>
              </a:rPr>
              <a:t>Merge Sort</a:t>
            </a:r>
            <a:endParaRPr lang="en-US" dirty="0">
              <a:solidFill>
                <a:srgbClr val="FFC000"/>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03" name="Rectangle 3"/>
          <p:cNvSpPr txBox="1">
            <a:spLocks noChangeArrowheads="1"/>
          </p:cNvSpPr>
          <p:nvPr/>
        </p:nvSpPr>
        <p:spPr bwMode="auto">
          <a:xfrm>
            <a:off x="381001" y="1295400"/>
            <a:ext cx="6400800" cy="4953000"/>
          </a:xfrm>
          <a:prstGeom prst="rect">
            <a:avLst/>
          </a:prstGeom>
          <a:solidFill>
            <a:srgbClr val="FFFFCC"/>
          </a:solidFill>
          <a:ln w="9525">
            <a:solidFill>
              <a:schemeClr val="tx1"/>
            </a:solidFill>
            <a:miter lim="800000"/>
            <a:headEnd/>
            <a:tailEnd/>
          </a:ln>
        </p:spPr>
        <p:txBody>
          <a:bodyPr/>
          <a:lstStyle/>
          <a:p>
            <a:pPr eaLnBrk="1" hangingPunct="1">
              <a:defRPr/>
            </a:pPr>
            <a:r>
              <a:rPr lang="en-US" sz="2000" dirty="0">
                <a:latin typeface="+mj-lt"/>
                <a:cs typeface="Arial" charset="0"/>
              </a:rPr>
              <a:t>def </a:t>
            </a:r>
            <a:r>
              <a:rPr lang="en-US" sz="2000" dirty="0" err="1">
                <a:latin typeface="+mj-lt"/>
                <a:cs typeface="Arial" charset="0"/>
              </a:rPr>
              <a:t>MergeSort</a:t>
            </a:r>
            <a:r>
              <a:rPr lang="en-US" sz="2000" dirty="0">
                <a:latin typeface="+mj-lt"/>
                <a:cs typeface="Arial" charset="0"/>
              </a:rPr>
              <a:t>(A):</a:t>
            </a:r>
          </a:p>
          <a:p>
            <a:pPr eaLnBrk="1" hangingPunct="1">
              <a:defRPr/>
            </a:pPr>
            <a:r>
              <a:rPr lang="en-US" sz="2000" dirty="0">
                <a:latin typeface="+mj-lt"/>
                <a:cs typeface="Arial" charset="0"/>
              </a:rPr>
              <a:t>	if </a:t>
            </a:r>
            <a:r>
              <a:rPr lang="en-US" sz="2000" dirty="0" err="1">
                <a:latin typeface="+mj-lt"/>
                <a:cs typeface="Arial" charset="0"/>
              </a:rPr>
              <a:t>len</a:t>
            </a:r>
            <a:r>
              <a:rPr lang="en-US" sz="2000" dirty="0">
                <a:latin typeface="+mj-lt"/>
                <a:cs typeface="Arial" charset="0"/>
              </a:rPr>
              <a:t>(A)&gt; 1:</a:t>
            </a:r>
          </a:p>
          <a:p>
            <a:pPr eaLnBrk="1" hangingPunct="1">
              <a:defRPr/>
            </a:pPr>
            <a:r>
              <a:rPr lang="en-US" sz="2000" dirty="0">
                <a:latin typeface="+mj-lt"/>
                <a:cs typeface="Arial" charset="0"/>
              </a:rPr>
              <a:t>		mid = </a:t>
            </a:r>
            <a:r>
              <a:rPr lang="en-US" sz="2000" dirty="0" err="1">
                <a:latin typeface="+mj-lt"/>
                <a:cs typeface="Arial" charset="0"/>
              </a:rPr>
              <a:t>len</a:t>
            </a:r>
            <a:r>
              <a:rPr lang="en-US" sz="2000" dirty="0">
                <a:latin typeface="+mj-lt"/>
                <a:cs typeface="Arial" charset="0"/>
              </a:rPr>
              <a:t>(A)//2</a:t>
            </a:r>
          </a:p>
          <a:p>
            <a:pPr eaLnBrk="1" hangingPunct="1">
              <a:defRPr/>
            </a:pPr>
            <a:r>
              <a:rPr lang="en-US" sz="2000" dirty="0">
                <a:latin typeface="+mj-lt"/>
                <a:cs typeface="Arial" charset="0"/>
              </a:rPr>
              <a:t>		</a:t>
            </a:r>
            <a:r>
              <a:rPr lang="en-US" sz="2000" dirty="0" err="1">
                <a:latin typeface="+mj-lt"/>
                <a:cs typeface="Arial" charset="0"/>
              </a:rPr>
              <a:t>lefthalf</a:t>
            </a:r>
            <a:r>
              <a:rPr lang="en-US" sz="2000" dirty="0">
                <a:latin typeface="+mj-lt"/>
                <a:cs typeface="Arial" charset="0"/>
              </a:rPr>
              <a:t> = A[:mid]</a:t>
            </a:r>
          </a:p>
          <a:p>
            <a:pPr eaLnBrk="1" hangingPunct="1">
              <a:defRPr/>
            </a:pPr>
            <a:r>
              <a:rPr lang="en-US" sz="2000" dirty="0">
                <a:latin typeface="+mj-lt"/>
                <a:cs typeface="Arial" charset="0"/>
              </a:rPr>
              <a:t>		</a:t>
            </a:r>
            <a:r>
              <a:rPr lang="en-US" sz="2000" dirty="0" err="1">
                <a:latin typeface="+mj-lt"/>
                <a:cs typeface="Arial" charset="0"/>
              </a:rPr>
              <a:t>righthalf</a:t>
            </a:r>
            <a:r>
              <a:rPr lang="en-US" sz="2000" dirty="0">
                <a:latin typeface="+mj-lt"/>
                <a:cs typeface="Arial" charset="0"/>
              </a:rPr>
              <a:t> = A[mid:]</a:t>
            </a:r>
          </a:p>
          <a:p>
            <a:pPr eaLnBrk="1" hangingPunct="1">
              <a:defRPr/>
            </a:pPr>
            <a:r>
              <a:rPr lang="en-US" sz="2000" dirty="0">
                <a:latin typeface="+mj-lt"/>
                <a:cs typeface="Arial" charset="0"/>
              </a:rPr>
              <a:t>		</a:t>
            </a:r>
            <a:r>
              <a:rPr lang="en-US" sz="2000" dirty="0" err="1">
                <a:latin typeface="+mj-lt"/>
                <a:cs typeface="Arial" charset="0"/>
              </a:rPr>
              <a:t>MergeSort</a:t>
            </a:r>
            <a:r>
              <a:rPr lang="en-US" sz="2000" dirty="0">
                <a:latin typeface="+mj-lt"/>
                <a:cs typeface="Arial" charset="0"/>
              </a:rPr>
              <a:t>(</a:t>
            </a:r>
            <a:r>
              <a:rPr lang="en-US" sz="2000" dirty="0" err="1">
                <a:latin typeface="+mj-lt"/>
                <a:cs typeface="Arial" charset="0"/>
              </a:rPr>
              <a:t>lefthalf</a:t>
            </a:r>
            <a:r>
              <a:rPr lang="en-US" sz="2000" dirty="0">
                <a:latin typeface="+mj-lt"/>
                <a:cs typeface="Arial" charset="0"/>
              </a:rPr>
              <a:t>)</a:t>
            </a:r>
          </a:p>
          <a:p>
            <a:pPr eaLnBrk="1" hangingPunct="1">
              <a:defRPr/>
            </a:pPr>
            <a:r>
              <a:rPr lang="en-US" sz="2000" dirty="0">
                <a:latin typeface="+mj-lt"/>
                <a:cs typeface="Arial" charset="0"/>
              </a:rPr>
              <a:t>		</a:t>
            </a:r>
            <a:r>
              <a:rPr lang="en-US" sz="2000" dirty="0" err="1">
                <a:latin typeface="+mj-lt"/>
                <a:cs typeface="Arial" charset="0"/>
              </a:rPr>
              <a:t>MergeSort</a:t>
            </a:r>
            <a:r>
              <a:rPr lang="en-US" sz="2000" dirty="0">
                <a:latin typeface="+mj-lt"/>
                <a:cs typeface="Arial" charset="0"/>
              </a:rPr>
              <a:t>(</a:t>
            </a:r>
            <a:r>
              <a:rPr lang="en-US" sz="2000" dirty="0" err="1">
                <a:latin typeface="+mj-lt"/>
                <a:cs typeface="Arial" charset="0"/>
              </a:rPr>
              <a:t>righthalf</a:t>
            </a:r>
            <a:r>
              <a:rPr lang="en-US" sz="2000" dirty="0">
                <a:latin typeface="+mj-lt"/>
                <a:cs typeface="Arial" charset="0"/>
              </a:rPr>
              <a:t>)</a:t>
            </a:r>
          </a:p>
          <a:p>
            <a:pPr eaLnBrk="1" hangingPunct="1">
              <a:defRPr/>
            </a:pPr>
            <a:r>
              <a:rPr lang="en-US" sz="2000" dirty="0">
                <a:latin typeface="+mj-lt"/>
                <a:cs typeface="Arial" charset="0"/>
              </a:rPr>
              <a:t>		</a:t>
            </a:r>
            <a:r>
              <a:rPr lang="en-US" sz="2000" dirty="0" err="1">
                <a:latin typeface="+mj-lt"/>
                <a:cs typeface="Arial" charset="0"/>
              </a:rPr>
              <a:t>i</a:t>
            </a:r>
            <a:r>
              <a:rPr lang="en-US" sz="2000" dirty="0">
                <a:latin typeface="+mj-lt"/>
                <a:cs typeface="Arial" charset="0"/>
              </a:rPr>
              <a:t>=j=k=0</a:t>
            </a:r>
          </a:p>
          <a:p>
            <a:pPr eaLnBrk="1" hangingPunct="1">
              <a:defRPr/>
            </a:pPr>
            <a:r>
              <a:rPr lang="en-US" sz="2000" dirty="0">
                <a:latin typeface="+mj-lt"/>
                <a:cs typeface="Arial" charset="0"/>
              </a:rPr>
              <a:t>		while </a:t>
            </a:r>
            <a:r>
              <a:rPr lang="en-US" sz="2000" dirty="0" err="1">
                <a:latin typeface="+mj-lt"/>
                <a:cs typeface="Arial" charset="0"/>
              </a:rPr>
              <a:t>i</a:t>
            </a:r>
            <a:r>
              <a:rPr lang="en-US" sz="2000" dirty="0">
                <a:latin typeface="+mj-lt"/>
                <a:cs typeface="Arial" charset="0"/>
              </a:rPr>
              <a:t>&lt;</a:t>
            </a:r>
            <a:r>
              <a:rPr lang="en-US" sz="2000" dirty="0" err="1">
                <a:latin typeface="+mj-lt"/>
                <a:cs typeface="Arial" charset="0"/>
              </a:rPr>
              <a:t>len</a:t>
            </a:r>
            <a:r>
              <a:rPr lang="en-US" sz="2000" dirty="0">
                <a:latin typeface="+mj-lt"/>
                <a:cs typeface="Arial" charset="0"/>
              </a:rPr>
              <a:t>(</a:t>
            </a:r>
            <a:r>
              <a:rPr lang="en-US" sz="2000" dirty="0" err="1">
                <a:latin typeface="+mj-lt"/>
                <a:cs typeface="Arial" charset="0"/>
              </a:rPr>
              <a:t>lefthalf</a:t>
            </a:r>
            <a:r>
              <a:rPr lang="en-US" sz="2000" dirty="0">
                <a:latin typeface="+mj-lt"/>
                <a:cs typeface="Arial" charset="0"/>
              </a:rPr>
              <a:t>) and j&lt;</a:t>
            </a:r>
            <a:r>
              <a:rPr lang="en-US" sz="2000" dirty="0" err="1">
                <a:latin typeface="+mj-lt"/>
                <a:cs typeface="Arial" charset="0"/>
              </a:rPr>
              <a:t>len</a:t>
            </a:r>
            <a:r>
              <a:rPr lang="en-US" sz="2000" dirty="0">
                <a:latin typeface="+mj-lt"/>
                <a:cs typeface="Arial" charset="0"/>
              </a:rPr>
              <a:t>(</a:t>
            </a:r>
            <a:r>
              <a:rPr lang="en-US" sz="2000" dirty="0" err="1">
                <a:latin typeface="+mj-lt"/>
                <a:cs typeface="Arial" charset="0"/>
              </a:rPr>
              <a:t>righthalf</a:t>
            </a:r>
            <a:r>
              <a:rPr lang="en-US" sz="2000" dirty="0">
                <a:latin typeface="+mj-lt"/>
                <a:cs typeface="Arial" charset="0"/>
              </a:rPr>
              <a:t>):</a:t>
            </a:r>
          </a:p>
          <a:p>
            <a:pPr eaLnBrk="1" hangingPunct="1">
              <a:defRPr/>
            </a:pPr>
            <a:r>
              <a:rPr lang="en-US" sz="2000" dirty="0">
                <a:latin typeface="+mj-lt"/>
                <a:cs typeface="Arial" charset="0"/>
              </a:rPr>
              <a:t>			if </a:t>
            </a:r>
            <a:r>
              <a:rPr lang="en-US" sz="2000" dirty="0" err="1">
                <a:latin typeface="+mj-lt"/>
                <a:cs typeface="Arial" charset="0"/>
              </a:rPr>
              <a:t>lefthalf</a:t>
            </a:r>
            <a:r>
              <a:rPr lang="en-US" sz="2000" dirty="0">
                <a:latin typeface="+mj-lt"/>
                <a:cs typeface="Arial" charset="0"/>
              </a:rPr>
              <a:t>[</a:t>
            </a:r>
            <a:r>
              <a:rPr lang="en-US" sz="2000" dirty="0" err="1">
                <a:latin typeface="+mj-lt"/>
                <a:cs typeface="Arial" charset="0"/>
              </a:rPr>
              <a:t>i</a:t>
            </a:r>
            <a:r>
              <a:rPr lang="en-US" sz="2000" dirty="0">
                <a:latin typeface="+mj-lt"/>
                <a:cs typeface="Arial" charset="0"/>
              </a:rPr>
              <a:t>]&lt;</a:t>
            </a:r>
            <a:r>
              <a:rPr lang="en-US" sz="2000" dirty="0" err="1">
                <a:latin typeface="+mj-lt"/>
                <a:cs typeface="Arial" charset="0"/>
              </a:rPr>
              <a:t>righthalf</a:t>
            </a:r>
            <a:r>
              <a:rPr lang="en-US" sz="2000" dirty="0">
                <a:latin typeface="+mj-lt"/>
                <a:cs typeface="Arial" charset="0"/>
              </a:rPr>
              <a:t>[j]:</a:t>
            </a:r>
          </a:p>
          <a:p>
            <a:pPr eaLnBrk="1" hangingPunct="1">
              <a:defRPr/>
            </a:pPr>
            <a:r>
              <a:rPr lang="en-US" sz="2000" dirty="0">
                <a:latin typeface="+mj-lt"/>
                <a:cs typeface="Arial" charset="0"/>
              </a:rPr>
              <a:t>				A[k]=</a:t>
            </a:r>
            <a:r>
              <a:rPr lang="en-US" sz="2000" dirty="0" err="1">
                <a:latin typeface="+mj-lt"/>
                <a:cs typeface="Arial" charset="0"/>
              </a:rPr>
              <a:t>lefthalf</a:t>
            </a:r>
            <a:r>
              <a:rPr lang="en-US" sz="2000" dirty="0">
                <a:latin typeface="+mj-lt"/>
                <a:cs typeface="Arial" charset="0"/>
              </a:rPr>
              <a:t>[</a:t>
            </a:r>
            <a:r>
              <a:rPr lang="en-US" sz="2000" dirty="0" err="1">
                <a:latin typeface="+mj-lt"/>
                <a:cs typeface="Arial" charset="0"/>
              </a:rPr>
              <a:t>i</a:t>
            </a:r>
            <a:r>
              <a:rPr lang="en-US" sz="2000" dirty="0">
                <a:latin typeface="+mj-lt"/>
                <a:cs typeface="Arial" charset="0"/>
              </a:rPr>
              <a:t>]</a:t>
            </a:r>
          </a:p>
          <a:p>
            <a:pPr eaLnBrk="1" hangingPunct="1">
              <a:defRPr/>
            </a:pPr>
            <a:r>
              <a:rPr lang="en-US" sz="2000" dirty="0">
                <a:latin typeface="+mj-lt"/>
                <a:cs typeface="Arial" charset="0"/>
              </a:rPr>
              <a:t>				</a:t>
            </a:r>
            <a:r>
              <a:rPr lang="en-US" sz="2000" dirty="0" err="1">
                <a:latin typeface="+mj-lt"/>
                <a:cs typeface="Arial" charset="0"/>
              </a:rPr>
              <a:t>i</a:t>
            </a:r>
            <a:r>
              <a:rPr lang="en-US" sz="2000" dirty="0">
                <a:latin typeface="+mj-lt"/>
                <a:cs typeface="Arial" charset="0"/>
              </a:rPr>
              <a:t>=i+1</a:t>
            </a:r>
          </a:p>
          <a:p>
            <a:pPr eaLnBrk="1" hangingPunct="1">
              <a:defRPr/>
            </a:pPr>
            <a:r>
              <a:rPr lang="en-US" sz="2000" dirty="0">
                <a:latin typeface="+mj-lt"/>
                <a:cs typeface="Arial" charset="0"/>
              </a:rPr>
              <a:t>			else:</a:t>
            </a:r>
          </a:p>
          <a:p>
            <a:pPr eaLnBrk="1" hangingPunct="1">
              <a:defRPr/>
            </a:pPr>
            <a:r>
              <a:rPr lang="en-US" sz="2000" dirty="0">
                <a:latin typeface="+mj-lt"/>
                <a:cs typeface="Arial" charset="0"/>
              </a:rPr>
              <a:t>				A[k]=</a:t>
            </a:r>
            <a:r>
              <a:rPr lang="en-US" sz="2000" dirty="0" err="1">
                <a:latin typeface="+mj-lt"/>
                <a:cs typeface="Arial" charset="0"/>
              </a:rPr>
              <a:t>righthalf</a:t>
            </a:r>
            <a:r>
              <a:rPr lang="en-US" sz="2000" dirty="0">
                <a:latin typeface="+mj-lt"/>
                <a:cs typeface="Arial" charset="0"/>
              </a:rPr>
              <a:t>[j]</a:t>
            </a:r>
          </a:p>
          <a:p>
            <a:pPr eaLnBrk="1" hangingPunct="1">
              <a:defRPr/>
            </a:pPr>
            <a:r>
              <a:rPr lang="en-US" sz="2000" dirty="0">
                <a:latin typeface="+mj-lt"/>
                <a:cs typeface="Arial" charset="0"/>
              </a:rPr>
              <a:t>				j=j+1</a:t>
            </a:r>
          </a:p>
          <a:p>
            <a:pPr eaLnBrk="1" hangingPunct="1">
              <a:defRPr/>
            </a:pPr>
            <a:r>
              <a:rPr lang="en-US" sz="2000" dirty="0">
                <a:latin typeface="+mj-lt"/>
                <a:cs typeface="Arial" charset="0"/>
              </a:rPr>
              <a:t>			k=k+ 1</a:t>
            </a:r>
          </a:p>
          <a:p>
            <a:pPr eaLnBrk="1" hangingPunct="1">
              <a:defRPr/>
            </a:pPr>
            <a:r>
              <a:rPr lang="en-US" sz="2000" dirty="0">
                <a:latin typeface="Arial" charset="0"/>
                <a:cs typeface="Arial" charset="0"/>
              </a:rPr>
              <a:t> </a:t>
            </a:r>
          </a:p>
          <a:p>
            <a:pPr eaLnBrk="1" hangingPunct="1">
              <a:defRPr/>
            </a:pPr>
            <a:r>
              <a:rPr lang="en-US" sz="2000" dirty="0">
                <a:latin typeface="Arial" charset="0"/>
                <a:cs typeface="Arial" charset="0"/>
              </a:rPr>
              <a:t>	</a:t>
            </a:r>
          </a:p>
          <a:p>
            <a:pPr eaLnBrk="1" hangingPunct="1">
              <a:defRPr/>
            </a:pPr>
            <a:endParaRPr lang="en-US" sz="2000" dirty="0">
              <a:latin typeface="Arial" charset="0"/>
              <a:cs typeface="Arial" charset="0"/>
            </a:endParaRPr>
          </a:p>
          <a:p>
            <a:pPr eaLnBrk="1" hangingPunct="1">
              <a:defRPr/>
            </a:pPr>
            <a:r>
              <a:rPr lang="en-US" sz="2000" dirty="0">
                <a:latin typeface="Arial" charset="0"/>
                <a:cs typeface="Arial" charset="0"/>
              </a:rPr>
              <a:t> </a:t>
            </a:r>
          </a:p>
        </p:txBody>
      </p:sp>
      <p:sp>
        <p:nvSpPr>
          <p:cNvPr id="5" name="TextBox 4"/>
          <p:cNvSpPr txBox="1"/>
          <p:nvPr/>
        </p:nvSpPr>
        <p:spPr>
          <a:xfrm>
            <a:off x="6934201" y="1295400"/>
            <a:ext cx="4876800" cy="4986338"/>
          </a:xfrm>
          <a:prstGeom prst="rect">
            <a:avLst/>
          </a:prstGeom>
          <a:solidFill>
            <a:srgbClr val="FFFFCC"/>
          </a:solidFill>
          <a:ln w="6350">
            <a:solidFill>
              <a:schemeClr val="tx1"/>
            </a:solidFill>
          </a:ln>
        </p:spPr>
        <p:txBody>
          <a:bodyPr>
            <a:spAutoFit/>
          </a:bodyPr>
          <a:lstStyle/>
          <a:p>
            <a:pPr eaLnBrk="1" hangingPunct="1">
              <a:defRPr/>
            </a:pPr>
            <a:r>
              <a:rPr lang="en-US" sz="2000" dirty="0">
                <a:latin typeface="+mj-lt"/>
                <a:cs typeface="Arial" charset="0"/>
              </a:rPr>
              <a:t>	while </a:t>
            </a:r>
            <a:r>
              <a:rPr lang="en-US" sz="2000" dirty="0" err="1">
                <a:latin typeface="+mj-lt"/>
                <a:cs typeface="Arial" charset="0"/>
              </a:rPr>
              <a:t>i</a:t>
            </a:r>
            <a:r>
              <a:rPr lang="en-US" sz="2000" dirty="0">
                <a:latin typeface="+mj-lt"/>
                <a:cs typeface="Arial" charset="0"/>
              </a:rPr>
              <a:t>&lt;</a:t>
            </a:r>
            <a:r>
              <a:rPr lang="en-US" sz="2000" dirty="0" err="1">
                <a:latin typeface="+mj-lt"/>
                <a:cs typeface="Arial" charset="0"/>
              </a:rPr>
              <a:t>len</a:t>
            </a:r>
            <a:r>
              <a:rPr lang="en-US" sz="2000" dirty="0">
                <a:latin typeface="+mj-lt"/>
                <a:cs typeface="Arial" charset="0"/>
              </a:rPr>
              <a:t>(</a:t>
            </a:r>
            <a:r>
              <a:rPr lang="en-US" sz="2000" dirty="0" err="1">
                <a:latin typeface="+mj-lt"/>
                <a:cs typeface="Arial" charset="0"/>
              </a:rPr>
              <a:t>lefthalf</a:t>
            </a:r>
            <a:r>
              <a:rPr lang="en-US" sz="2000" dirty="0">
                <a:latin typeface="+mj-lt"/>
                <a:cs typeface="Arial" charset="0"/>
              </a:rPr>
              <a:t>):</a:t>
            </a:r>
          </a:p>
          <a:p>
            <a:pPr eaLnBrk="1" hangingPunct="1">
              <a:defRPr/>
            </a:pPr>
            <a:r>
              <a:rPr lang="en-US" sz="2000" dirty="0">
                <a:latin typeface="+mj-lt"/>
                <a:cs typeface="Arial" charset="0"/>
              </a:rPr>
              <a:t>			A[k]=</a:t>
            </a:r>
            <a:r>
              <a:rPr lang="en-US" sz="2000" dirty="0" err="1">
                <a:latin typeface="+mj-lt"/>
                <a:cs typeface="Arial" charset="0"/>
              </a:rPr>
              <a:t>lefthalf</a:t>
            </a:r>
            <a:r>
              <a:rPr lang="en-US" sz="2000" dirty="0">
                <a:latin typeface="+mj-lt"/>
                <a:cs typeface="Arial" charset="0"/>
              </a:rPr>
              <a:t>[</a:t>
            </a:r>
            <a:r>
              <a:rPr lang="en-US" sz="2000" dirty="0" err="1">
                <a:latin typeface="+mj-lt"/>
                <a:cs typeface="Arial" charset="0"/>
              </a:rPr>
              <a:t>i</a:t>
            </a:r>
            <a:r>
              <a:rPr lang="en-US" sz="2000" dirty="0">
                <a:latin typeface="+mj-lt"/>
                <a:cs typeface="Arial" charset="0"/>
              </a:rPr>
              <a:t>]</a:t>
            </a:r>
          </a:p>
          <a:p>
            <a:pPr eaLnBrk="1" hangingPunct="1">
              <a:defRPr/>
            </a:pPr>
            <a:r>
              <a:rPr lang="en-US" sz="2000" dirty="0">
                <a:latin typeface="+mj-lt"/>
                <a:cs typeface="Arial" charset="0"/>
              </a:rPr>
              <a:t>			</a:t>
            </a:r>
            <a:r>
              <a:rPr lang="en-US" sz="2000" dirty="0" err="1">
                <a:latin typeface="+mj-lt"/>
                <a:cs typeface="Arial" charset="0"/>
              </a:rPr>
              <a:t>i</a:t>
            </a:r>
            <a:r>
              <a:rPr lang="en-US" sz="2000" dirty="0">
                <a:latin typeface="+mj-lt"/>
                <a:cs typeface="Arial" charset="0"/>
              </a:rPr>
              <a:t>=i+1</a:t>
            </a:r>
          </a:p>
          <a:p>
            <a:pPr eaLnBrk="1" hangingPunct="1">
              <a:defRPr/>
            </a:pPr>
            <a:r>
              <a:rPr lang="en-US" sz="2000" dirty="0">
                <a:latin typeface="+mj-lt"/>
                <a:cs typeface="Arial" charset="0"/>
              </a:rPr>
              <a:t>			k=k+1</a:t>
            </a:r>
          </a:p>
          <a:p>
            <a:pPr eaLnBrk="1" hangingPunct="1">
              <a:defRPr/>
            </a:pPr>
            <a:r>
              <a:rPr lang="en-US" sz="2000" dirty="0">
                <a:latin typeface="+mj-lt"/>
                <a:cs typeface="Arial" charset="0"/>
              </a:rPr>
              <a:t>	while j&lt;</a:t>
            </a:r>
            <a:r>
              <a:rPr lang="en-US" sz="2000" dirty="0" err="1">
                <a:latin typeface="+mj-lt"/>
                <a:cs typeface="Arial" charset="0"/>
              </a:rPr>
              <a:t>len</a:t>
            </a:r>
            <a:r>
              <a:rPr lang="en-US" sz="2000" dirty="0">
                <a:latin typeface="+mj-lt"/>
                <a:cs typeface="Arial" charset="0"/>
              </a:rPr>
              <a:t>(</a:t>
            </a:r>
            <a:r>
              <a:rPr lang="en-US" sz="2000" dirty="0" err="1">
                <a:latin typeface="+mj-lt"/>
                <a:cs typeface="Arial" charset="0"/>
              </a:rPr>
              <a:t>righthalf</a:t>
            </a:r>
            <a:r>
              <a:rPr lang="en-US" sz="2000" dirty="0">
                <a:latin typeface="+mj-lt"/>
                <a:cs typeface="Arial" charset="0"/>
              </a:rPr>
              <a:t>):</a:t>
            </a:r>
          </a:p>
          <a:p>
            <a:pPr eaLnBrk="1" hangingPunct="1">
              <a:defRPr/>
            </a:pPr>
            <a:r>
              <a:rPr lang="en-US" sz="2000" dirty="0">
                <a:latin typeface="+mj-lt"/>
                <a:cs typeface="Arial" charset="0"/>
              </a:rPr>
              <a:t>			A[k]=</a:t>
            </a:r>
            <a:r>
              <a:rPr lang="en-US" sz="2000" dirty="0" err="1">
                <a:latin typeface="+mj-lt"/>
                <a:cs typeface="Arial" charset="0"/>
              </a:rPr>
              <a:t>righthalf</a:t>
            </a:r>
            <a:r>
              <a:rPr lang="en-US" sz="2000" dirty="0">
                <a:latin typeface="+mj-lt"/>
                <a:cs typeface="Arial" charset="0"/>
              </a:rPr>
              <a:t>[j]</a:t>
            </a:r>
          </a:p>
          <a:p>
            <a:pPr eaLnBrk="1" hangingPunct="1">
              <a:defRPr/>
            </a:pPr>
            <a:r>
              <a:rPr lang="en-US" sz="2000" dirty="0">
                <a:latin typeface="+mj-lt"/>
                <a:cs typeface="Arial" charset="0"/>
              </a:rPr>
              <a:t>			j=j+1</a:t>
            </a:r>
          </a:p>
          <a:p>
            <a:pPr eaLnBrk="1" hangingPunct="1">
              <a:defRPr/>
            </a:pPr>
            <a:r>
              <a:rPr lang="en-US" sz="2000" dirty="0">
                <a:latin typeface="+mj-lt"/>
                <a:cs typeface="Arial" charset="0"/>
              </a:rPr>
              <a:t>			k=k+1</a:t>
            </a:r>
          </a:p>
          <a:p>
            <a:pPr eaLnBrk="1" hangingPunct="1">
              <a:defRPr/>
            </a:pPr>
            <a:r>
              <a:rPr lang="en-US" sz="2000" dirty="0">
                <a:latin typeface="+mj-lt"/>
                <a:cs typeface="Arial" charset="0"/>
              </a:rPr>
              <a:t> </a:t>
            </a:r>
          </a:p>
          <a:p>
            <a:pPr eaLnBrk="1" hangingPunct="1">
              <a:defRPr/>
            </a:pPr>
            <a:r>
              <a:rPr lang="en-US" sz="2000" dirty="0">
                <a:latin typeface="+mj-lt"/>
                <a:cs typeface="Arial" charset="0"/>
              </a:rPr>
              <a:t>A = [534,246,933, 127,277,321,454,565,220]</a:t>
            </a:r>
          </a:p>
          <a:p>
            <a:pPr eaLnBrk="1" hangingPunct="1">
              <a:defRPr/>
            </a:pPr>
            <a:r>
              <a:rPr lang="en-US" sz="2000" dirty="0" err="1">
                <a:latin typeface="+mj-lt"/>
                <a:cs typeface="Arial" charset="0"/>
              </a:rPr>
              <a:t>MergeSort</a:t>
            </a:r>
            <a:r>
              <a:rPr lang="en-US" sz="2000" dirty="0">
                <a:latin typeface="+mj-lt"/>
                <a:cs typeface="Arial" charset="0"/>
              </a:rPr>
              <a:t>(A)</a:t>
            </a:r>
          </a:p>
          <a:p>
            <a:pPr eaLnBrk="1" hangingPunct="1">
              <a:defRPr/>
            </a:pPr>
            <a:r>
              <a:rPr lang="en-US" sz="2000" dirty="0">
                <a:latin typeface="+mj-lt"/>
                <a:cs typeface="Arial" charset="0"/>
              </a:rPr>
              <a:t>print(A)</a:t>
            </a:r>
          </a:p>
          <a:p>
            <a:pPr eaLnBrk="1" hangingPunct="1">
              <a:defRPr/>
            </a:pPr>
            <a:endParaRPr lang="en-US" sz="2000" dirty="0">
              <a:latin typeface="+mj-lt"/>
              <a:cs typeface="Arial" charset="0"/>
            </a:endParaRPr>
          </a:p>
          <a:p>
            <a:pPr eaLnBrk="1" hangingPunct="1">
              <a:defRPr/>
            </a:pPr>
            <a:endParaRPr lang="en-US" sz="2000" dirty="0">
              <a:latin typeface="+mj-lt"/>
              <a:cs typeface="Arial" charset="0"/>
            </a:endParaRPr>
          </a:p>
          <a:p>
            <a:pPr eaLnBrk="1" hangingPunct="1">
              <a:defRPr/>
            </a:pPr>
            <a:endParaRPr lang="en-US" sz="2000" dirty="0">
              <a:latin typeface="+mj-lt"/>
              <a:cs typeface="Arial" charset="0"/>
            </a:endParaRPr>
          </a:p>
          <a:p>
            <a:pPr eaLnBrk="1" hangingPunct="1">
              <a:defRPr/>
            </a:pPr>
            <a:endParaRPr lang="en-US" dirty="0">
              <a:latin typeface="Arial" charset="0"/>
              <a:cs typeface="Arial" charset="0"/>
            </a:endParaRPr>
          </a:p>
        </p:txBody>
      </p:sp>
    </p:spTree>
    <p:extLst>
      <p:ext uri="{BB962C8B-B14F-4D97-AF65-F5344CB8AC3E}">
        <p14:creationId xmlns:p14="http://schemas.microsoft.com/office/powerpoint/2010/main" val="120487753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0"/>
          <p:cNvSpPr>
            <a:spLocks noGrp="1" noChangeArrowheads="1"/>
          </p:cNvSpPr>
          <p:nvPr>
            <p:ph type="title"/>
          </p:nvPr>
        </p:nvSpPr>
        <p:spPr/>
        <p:txBody>
          <a:bodyPr/>
          <a:lstStyle/>
          <a:p>
            <a:pPr algn="l" eaLnBrk="1" hangingPunct="1"/>
            <a:r>
              <a:rPr lang="en-US" altLang="en-US"/>
              <a:t>Quick Sort</a:t>
            </a:r>
          </a:p>
        </p:txBody>
      </p:sp>
      <p:sp>
        <p:nvSpPr>
          <p:cNvPr id="33" name="Rectangle 32"/>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 name="Rectangle 2"/>
          <p:cNvSpPr/>
          <p:nvPr/>
        </p:nvSpPr>
        <p:spPr>
          <a:xfrm>
            <a:off x="223838" y="1295401"/>
            <a:ext cx="11506200" cy="4094163"/>
          </a:xfrm>
          <a:prstGeom prst="rect">
            <a:avLst/>
          </a:prstGeom>
        </p:spPr>
        <p:txBody>
          <a:bodyPr>
            <a:spAutoFit/>
          </a:bodyPr>
          <a:lstStyle/>
          <a:p>
            <a:pPr eaLnBrk="1" hangingPunct="1">
              <a:defRPr/>
            </a:pPr>
            <a:r>
              <a:rPr lang="en-US" b="1" dirty="0">
                <a:latin typeface="Arial" charset="0"/>
                <a:cs typeface="Arial" charset="0"/>
              </a:rPr>
              <a:t>Quick Sort Procedure:</a:t>
            </a:r>
            <a:endParaRPr lang="en-US" dirty="0">
              <a:latin typeface="Arial" charset="0"/>
              <a:cs typeface="Arial" charset="0"/>
            </a:endParaRPr>
          </a:p>
          <a:p>
            <a:pPr eaLnBrk="1" hangingPunct="1">
              <a:defRPr/>
            </a:pPr>
            <a:endParaRPr lang="en-US" dirty="0">
              <a:latin typeface="Arial" charset="0"/>
              <a:cs typeface="Arial" charset="0"/>
            </a:endParaRPr>
          </a:p>
          <a:p>
            <a:pPr marL="342900" indent="-342900">
              <a:lnSpc>
                <a:spcPct val="200000"/>
              </a:lnSpc>
              <a:buFont typeface="+mj-lt"/>
              <a:buAutoNum type="arabicPeriod"/>
              <a:defRPr/>
            </a:pPr>
            <a:r>
              <a:rPr lang="en-US" sz="1600" dirty="0">
                <a:latin typeface="+mj-lt"/>
                <a:cs typeface="Arial" charset="0"/>
              </a:rPr>
              <a:t>Quicksort is </a:t>
            </a:r>
            <a:r>
              <a:rPr lang="en-US" sz="1600" dirty="0">
                <a:latin typeface="+mj-lt"/>
                <a:cs typeface="Arial" charset="0"/>
                <a:hlinkClick r:id="rId3"/>
              </a:rPr>
              <a:t>a sorting algorithm</a:t>
            </a:r>
            <a:r>
              <a:rPr lang="en-US" sz="1600" dirty="0">
                <a:latin typeface="+mj-lt"/>
                <a:cs typeface="Arial" charset="0"/>
              </a:rPr>
              <a:t> based on the divide and conquer approach where</a:t>
            </a:r>
          </a:p>
          <a:p>
            <a:pPr marL="342900" indent="-342900">
              <a:lnSpc>
                <a:spcPct val="200000"/>
              </a:lnSpc>
              <a:buFont typeface="+mj-lt"/>
              <a:buAutoNum type="arabicPeriod"/>
              <a:defRPr/>
            </a:pPr>
            <a:r>
              <a:rPr lang="en-US" sz="1600" dirty="0">
                <a:latin typeface="+mj-lt"/>
                <a:cs typeface="Arial" charset="0"/>
              </a:rPr>
              <a:t>An array is divided into sub arrays by selecting a pivot element (element selected from the array).</a:t>
            </a:r>
            <a:br>
              <a:rPr lang="en-US" sz="1600" dirty="0">
                <a:latin typeface="+mj-lt"/>
                <a:cs typeface="Arial" charset="0"/>
              </a:rPr>
            </a:br>
            <a:r>
              <a:rPr lang="en-US" sz="1600" dirty="0">
                <a:latin typeface="+mj-lt"/>
                <a:cs typeface="Arial" charset="0"/>
              </a:rPr>
              <a:t>While dividing the array, the pivot element should be positioned in such a way that elements less than pivot are kept on the left side and elements greater than pivot are on the right side of the pivot.</a:t>
            </a:r>
          </a:p>
          <a:p>
            <a:pPr marL="342900" indent="-342900">
              <a:lnSpc>
                <a:spcPct val="200000"/>
              </a:lnSpc>
              <a:buFont typeface="+mj-lt"/>
              <a:buAutoNum type="arabicPeriod"/>
              <a:defRPr/>
            </a:pPr>
            <a:r>
              <a:rPr lang="en-US" sz="1600" dirty="0">
                <a:latin typeface="+mj-lt"/>
                <a:cs typeface="Arial" charset="0"/>
              </a:rPr>
              <a:t>The left and right sub arrays are also divided using the same approach. This process continues until each </a:t>
            </a:r>
            <a:r>
              <a:rPr lang="en-US" sz="1600" dirty="0" err="1">
                <a:latin typeface="+mj-lt"/>
                <a:cs typeface="Arial" charset="0"/>
              </a:rPr>
              <a:t>subarray</a:t>
            </a:r>
            <a:r>
              <a:rPr lang="en-US" sz="1600" dirty="0">
                <a:latin typeface="+mj-lt"/>
                <a:cs typeface="Arial" charset="0"/>
              </a:rPr>
              <a:t> contains a single element.</a:t>
            </a:r>
          </a:p>
          <a:p>
            <a:pPr marL="342900" indent="-342900">
              <a:lnSpc>
                <a:spcPct val="200000"/>
              </a:lnSpc>
              <a:buFont typeface="+mj-lt"/>
              <a:buAutoNum type="arabicPeriod"/>
              <a:defRPr/>
            </a:pPr>
            <a:r>
              <a:rPr lang="en-US" sz="1600" dirty="0">
                <a:latin typeface="+mj-lt"/>
                <a:cs typeface="Arial" charset="0"/>
              </a:rPr>
              <a:t>At this point, elements are already sorted. Finally, elements are combined to form a sorted array.</a:t>
            </a:r>
          </a:p>
        </p:txBody>
      </p:sp>
    </p:spTree>
    <p:extLst>
      <p:ext uri="{BB962C8B-B14F-4D97-AF65-F5344CB8AC3E}">
        <p14:creationId xmlns:p14="http://schemas.microsoft.com/office/powerpoint/2010/main" val="380988181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62"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327" y="3429000"/>
            <a:ext cx="6696075"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3" name="Rectangle 30"/>
          <p:cNvSpPr>
            <a:spLocks noGrp="1" noChangeArrowheads="1"/>
          </p:cNvSpPr>
          <p:nvPr>
            <p:ph type="title"/>
          </p:nvPr>
        </p:nvSpPr>
        <p:spPr>
          <a:xfrm>
            <a:off x="611189" y="46038"/>
            <a:ext cx="10969625" cy="792162"/>
          </a:xfrm>
        </p:spPr>
        <p:txBody>
          <a:bodyPr/>
          <a:lstStyle/>
          <a:p>
            <a:pPr algn="l" eaLnBrk="1" hangingPunct="1"/>
            <a:r>
              <a:rPr lang="en-US" altLang="en-US"/>
              <a:t>Quick Sort</a:t>
            </a:r>
          </a:p>
        </p:txBody>
      </p:sp>
      <p:sp>
        <p:nvSpPr>
          <p:cNvPr id="33" name="Rectangle 32"/>
          <p:cNvSpPr/>
          <p:nvPr/>
        </p:nvSpPr>
        <p:spPr>
          <a:xfrm>
            <a:off x="201613" y="685801"/>
            <a:ext cx="11734800" cy="5846763"/>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 name="Rectangle 2"/>
          <p:cNvSpPr/>
          <p:nvPr/>
        </p:nvSpPr>
        <p:spPr>
          <a:xfrm>
            <a:off x="407988" y="990601"/>
            <a:ext cx="11506200" cy="4524375"/>
          </a:xfrm>
          <a:prstGeom prst="rect">
            <a:avLst/>
          </a:prstGeom>
        </p:spPr>
        <p:txBody>
          <a:bodyPr>
            <a:spAutoFit/>
          </a:bodyPr>
          <a:lstStyle/>
          <a:p>
            <a:pPr eaLnBrk="1" hangingPunct="1">
              <a:defRPr/>
            </a:pPr>
            <a:r>
              <a:rPr lang="en-US" b="1" dirty="0">
                <a:latin typeface="Arial" charset="0"/>
                <a:cs typeface="Arial" charset="0"/>
              </a:rPr>
              <a:t>1. Select the Pivot Element</a:t>
            </a:r>
            <a:endParaRPr lang="en-US" dirty="0">
              <a:latin typeface="Arial" charset="0"/>
              <a:cs typeface="Arial" charset="0"/>
            </a:endParaRPr>
          </a:p>
          <a:p>
            <a:pPr eaLnBrk="1" hangingPunct="1">
              <a:defRPr/>
            </a:pPr>
            <a:r>
              <a:rPr lang="en-US" dirty="0">
                <a:latin typeface="+mj-lt"/>
                <a:cs typeface="Arial" charset="0"/>
              </a:rPr>
              <a:t>There are different variations of quicksort where the pivot element is selected from different positions. Here, we will be selecting the rightmost element of the array as the pivot element.</a:t>
            </a:r>
          </a:p>
          <a:p>
            <a:pPr eaLnBrk="1" hangingPunct="1">
              <a:defRPr/>
            </a:pPr>
            <a:r>
              <a:rPr lang="en-US" b="1" dirty="0">
                <a:latin typeface="Arial" charset="0"/>
                <a:cs typeface="Arial" charset="0"/>
              </a:rPr>
              <a:t>2. Rearrange the Array</a:t>
            </a:r>
            <a:endParaRPr lang="en-US" dirty="0">
              <a:latin typeface="Arial" charset="0"/>
              <a:cs typeface="Arial" charset="0"/>
            </a:endParaRPr>
          </a:p>
          <a:p>
            <a:pPr eaLnBrk="1" hangingPunct="1">
              <a:defRPr/>
            </a:pPr>
            <a:r>
              <a:rPr lang="en-US" dirty="0">
                <a:latin typeface="Arial" charset="0"/>
                <a:cs typeface="Arial" charset="0"/>
              </a:rPr>
              <a:t>Now the elements of the array are rearranged so that elements that are smaller than the pivot are put on the left and the elements greater than the pivot are put on the right.</a:t>
            </a:r>
          </a:p>
          <a:p>
            <a:pPr eaLnBrk="1" hangingPunct="1">
              <a:defRPr/>
            </a:pPr>
            <a:r>
              <a:rPr lang="en-US" b="1" dirty="0">
                <a:latin typeface="Arial" charset="0"/>
                <a:cs typeface="Arial" charset="0"/>
              </a:rPr>
              <a:t>3. The key process in quicksort is partition</a:t>
            </a:r>
          </a:p>
          <a:p>
            <a:pPr eaLnBrk="1" hangingPunct="1">
              <a:defRPr/>
            </a:pPr>
            <a:r>
              <a:rPr lang="en-US" dirty="0">
                <a:latin typeface="Arial" charset="0"/>
                <a:cs typeface="Arial" charset="0"/>
              </a:rPr>
              <a:t>Target of partitions is, given an array and an element x of array as pivot, put x at its correct position in sorted array and put all smaller elements (smaller than x) before x, and put all greater elements (greater than x) after x. All this should be done in linear time.</a:t>
            </a:r>
          </a:p>
          <a:p>
            <a:pPr marL="342900" indent="-342900">
              <a:lnSpc>
                <a:spcPct val="200000"/>
              </a:lnSpc>
              <a:buFont typeface="+mj-lt"/>
              <a:buAutoNum type="arabicPeriod"/>
              <a:defRPr/>
            </a:pPr>
            <a:endParaRPr lang="en-US" dirty="0">
              <a:latin typeface="+mj-lt"/>
              <a:cs typeface="Arial" charset="0"/>
            </a:endParaRPr>
          </a:p>
          <a:p>
            <a:pPr eaLnBrk="1" hangingPunct="1">
              <a:lnSpc>
                <a:spcPct val="200000"/>
              </a:lnSpc>
              <a:defRPr/>
            </a:pPr>
            <a:endParaRPr lang="en-US" dirty="0">
              <a:latin typeface="+mj-lt"/>
              <a:cs typeface="Arial" charset="0"/>
            </a:endParaRPr>
          </a:p>
          <a:p>
            <a:pPr eaLnBrk="1" hangingPunct="1">
              <a:defRPr/>
            </a:pPr>
            <a:endParaRPr lang="en-US" dirty="0">
              <a:latin typeface="Arial" charset="0"/>
              <a:cs typeface="Arial" charset="0"/>
            </a:endParaRPr>
          </a:p>
          <a:p>
            <a:pPr eaLnBrk="1" hangingPunct="1">
              <a:defRPr/>
            </a:pPr>
            <a:endParaRPr lang="en-US" dirty="0">
              <a:latin typeface="Arial" charset="0"/>
              <a:cs typeface="Arial" charset="0"/>
            </a:endParaRPr>
          </a:p>
        </p:txBody>
      </p:sp>
    </p:spTree>
    <p:extLst>
      <p:ext uri="{BB962C8B-B14F-4D97-AF65-F5344CB8AC3E}">
        <p14:creationId xmlns:p14="http://schemas.microsoft.com/office/powerpoint/2010/main" val="22479864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le 1"/>
          <p:cNvSpPr>
            <a:spLocks noGrp="1"/>
          </p:cNvSpPr>
          <p:nvPr>
            <p:ph type="title"/>
          </p:nvPr>
        </p:nvSpPr>
        <p:spPr>
          <a:xfrm>
            <a:off x="611189" y="274638"/>
            <a:ext cx="10969625" cy="868362"/>
          </a:xfrm>
        </p:spPr>
        <p:txBody>
          <a:bodyPr/>
          <a:lstStyle/>
          <a:p>
            <a:r>
              <a:rPr lang="en-US" altLang="en-US"/>
              <a:t>Quick Sort</a:t>
            </a:r>
            <a:endParaRPr lang="en-IN"/>
          </a:p>
        </p:txBody>
      </p:sp>
      <p:sp>
        <p:nvSpPr>
          <p:cNvPr id="3" name="Content Placeholder 2"/>
          <p:cNvSpPr>
            <a:spLocks noGrp="1"/>
          </p:cNvSpPr>
          <p:nvPr>
            <p:ph idx="1"/>
          </p:nvPr>
        </p:nvSpPr>
        <p:spPr>
          <a:xfrm>
            <a:off x="611189" y="1600201"/>
            <a:ext cx="4875213" cy="4525963"/>
          </a:xfrm>
          <a:solidFill>
            <a:schemeClr val="accent3">
              <a:lumMod val="20000"/>
              <a:lumOff val="80000"/>
            </a:schemeClr>
          </a:solidFill>
          <a:ln w="25400">
            <a:solidFill>
              <a:schemeClr val="tx1">
                <a:lumMod val="95000"/>
                <a:lumOff val="5000"/>
              </a:schemeClr>
            </a:solidFill>
          </a:ln>
        </p:spPr>
        <p:txBody>
          <a:bodyPr/>
          <a:lstStyle/>
          <a:p>
            <a:pPr marL="0" indent="0">
              <a:buNone/>
              <a:defRPr/>
            </a:pPr>
            <a:r>
              <a:rPr lang="en-IN" sz="1600" dirty="0" err="1"/>
              <a:t>def</a:t>
            </a:r>
            <a:r>
              <a:rPr lang="en-IN" sz="1600" dirty="0"/>
              <a:t> partition(start, end, array):</a:t>
            </a:r>
            <a:br>
              <a:rPr lang="en-IN" sz="1600" dirty="0"/>
            </a:br>
            <a:r>
              <a:rPr lang="en-IN" sz="1600" dirty="0"/>
              <a:t>    </a:t>
            </a:r>
            <a:r>
              <a:rPr lang="en-IN" sz="1600" dirty="0" err="1"/>
              <a:t>pivot_index</a:t>
            </a:r>
            <a:r>
              <a:rPr lang="en-IN" sz="1600" dirty="0"/>
              <a:t> = start</a:t>
            </a:r>
            <a:br>
              <a:rPr lang="en-IN" sz="1600" dirty="0"/>
            </a:br>
            <a:r>
              <a:rPr lang="en-IN" sz="1600" dirty="0"/>
              <a:t>    pivot = array[</a:t>
            </a:r>
            <a:r>
              <a:rPr lang="en-IN" sz="1600" dirty="0" err="1"/>
              <a:t>pivot_index</a:t>
            </a:r>
            <a:r>
              <a:rPr lang="en-IN" sz="1600" dirty="0"/>
              <a:t>]</a:t>
            </a:r>
            <a:br>
              <a:rPr lang="en-IN" sz="1600" dirty="0"/>
            </a:br>
            <a:r>
              <a:rPr lang="en-IN" sz="1600" dirty="0"/>
              <a:t>    while start &lt; end:</a:t>
            </a:r>
            <a:br>
              <a:rPr lang="en-IN" sz="1600" dirty="0"/>
            </a:br>
            <a:r>
              <a:rPr lang="en-IN" sz="1600" dirty="0"/>
              <a:t>        while start &lt; </a:t>
            </a:r>
            <a:r>
              <a:rPr lang="en-IN" sz="1600" dirty="0" err="1"/>
              <a:t>len</a:t>
            </a:r>
            <a:r>
              <a:rPr lang="en-IN" sz="1600" dirty="0"/>
              <a:t>(array) and array[start] &lt;= pivot:</a:t>
            </a:r>
            <a:br>
              <a:rPr lang="en-IN" sz="1600" dirty="0"/>
            </a:br>
            <a:r>
              <a:rPr lang="en-IN" sz="1600" dirty="0"/>
              <a:t>            start += 1</a:t>
            </a:r>
            <a:br>
              <a:rPr lang="en-IN" sz="1600" dirty="0"/>
            </a:br>
            <a:r>
              <a:rPr lang="en-IN" sz="1600" dirty="0"/>
              <a:t>        while array[end] &gt; pivot:</a:t>
            </a:r>
            <a:br>
              <a:rPr lang="en-IN" sz="1600" dirty="0"/>
            </a:br>
            <a:r>
              <a:rPr lang="en-IN" sz="1600" dirty="0"/>
              <a:t>            end -= 1</a:t>
            </a:r>
            <a:br>
              <a:rPr lang="en-IN" sz="1600" dirty="0"/>
            </a:br>
            <a:r>
              <a:rPr lang="en-IN" sz="1600" dirty="0"/>
              <a:t>        if (start &lt; end):</a:t>
            </a:r>
            <a:br>
              <a:rPr lang="en-IN" sz="1600" dirty="0"/>
            </a:br>
            <a:r>
              <a:rPr lang="en-IN" sz="1600" dirty="0"/>
              <a:t>            array[start], array[end] = array[end], array[start]</a:t>
            </a:r>
            <a:br>
              <a:rPr lang="en-IN" sz="1600" dirty="0"/>
            </a:br>
            <a:br>
              <a:rPr lang="en-IN" sz="1600" dirty="0"/>
            </a:br>
            <a:r>
              <a:rPr lang="en-IN" sz="1600" dirty="0"/>
              <a:t>    array[end], array[</a:t>
            </a:r>
            <a:r>
              <a:rPr lang="en-IN" sz="1600" dirty="0" err="1"/>
              <a:t>pivot_index</a:t>
            </a:r>
            <a:r>
              <a:rPr lang="en-IN" sz="1600" dirty="0"/>
              <a:t>] = array[</a:t>
            </a:r>
            <a:r>
              <a:rPr lang="en-IN" sz="1600" dirty="0" err="1"/>
              <a:t>pivot_index</a:t>
            </a:r>
            <a:r>
              <a:rPr lang="en-IN" sz="1600" dirty="0"/>
              <a:t>], array[end]</a:t>
            </a:r>
            <a:br>
              <a:rPr lang="en-IN" sz="1600" dirty="0"/>
            </a:br>
            <a:r>
              <a:rPr lang="en-IN" sz="1600" dirty="0"/>
              <a:t>    return end</a:t>
            </a:r>
            <a:br>
              <a:rPr lang="en-IN" sz="1200" dirty="0"/>
            </a:br>
            <a:endParaRPr lang="en-IN" sz="1200" dirty="0"/>
          </a:p>
        </p:txBody>
      </p:sp>
      <p:sp>
        <p:nvSpPr>
          <p:cNvPr id="5" name="Content Placeholder 2"/>
          <p:cNvSpPr txBox="1">
            <a:spLocks/>
          </p:cNvSpPr>
          <p:nvPr/>
        </p:nvSpPr>
        <p:spPr bwMode="auto">
          <a:xfrm>
            <a:off x="6034088" y="1600201"/>
            <a:ext cx="5562600" cy="4525963"/>
          </a:xfrm>
          <a:prstGeom prst="rect">
            <a:avLst/>
          </a:prstGeom>
          <a:solidFill>
            <a:schemeClr val="tx2">
              <a:lumMod val="20000"/>
              <a:lumOff val="80000"/>
            </a:schemeClr>
          </a:solidFill>
          <a:ln w="25400">
            <a:solidFill>
              <a:schemeClr val="tx1">
                <a:lumMod val="95000"/>
                <a:lumOff val="5000"/>
              </a:schemeClr>
            </a:solidFill>
          </a:ln>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br>
              <a:rPr lang="en-IN" sz="1200" dirty="0"/>
            </a:br>
            <a:br>
              <a:rPr lang="en-IN" sz="1600" dirty="0"/>
            </a:br>
            <a:r>
              <a:rPr lang="en-IN" sz="1600" dirty="0" err="1"/>
              <a:t>def</a:t>
            </a:r>
            <a:r>
              <a:rPr lang="en-IN" sz="1600" dirty="0"/>
              <a:t> </a:t>
            </a:r>
            <a:r>
              <a:rPr lang="en-IN" sz="1600" dirty="0" err="1"/>
              <a:t>quick_sort</a:t>
            </a:r>
            <a:r>
              <a:rPr lang="en-IN" sz="1600" dirty="0"/>
              <a:t>(start, end, array):</a:t>
            </a:r>
            <a:br>
              <a:rPr lang="en-IN" sz="1600" dirty="0"/>
            </a:br>
            <a:r>
              <a:rPr lang="en-IN" sz="1600" dirty="0"/>
              <a:t>    if (start &lt; end):</a:t>
            </a:r>
            <a:br>
              <a:rPr lang="en-IN" sz="1600" dirty="0"/>
            </a:br>
            <a:r>
              <a:rPr lang="en-IN" sz="1600" dirty="0"/>
              <a:t>        p = partition(start, end, array)</a:t>
            </a:r>
            <a:br>
              <a:rPr lang="en-IN" sz="1600" dirty="0"/>
            </a:br>
            <a:r>
              <a:rPr lang="en-IN" sz="1600" dirty="0"/>
              <a:t>        </a:t>
            </a:r>
            <a:r>
              <a:rPr lang="en-IN" sz="1600" dirty="0" err="1"/>
              <a:t>quick_sort</a:t>
            </a:r>
            <a:r>
              <a:rPr lang="en-IN" sz="1600" dirty="0"/>
              <a:t>(start, p - 1, array)</a:t>
            </a:r>
            <a:br>
              <a:rPr lang="en-IN" sz="1600" dirty="0"/>
            </a:br>
            <a:r>
              <a:rPr lang="en-IN" sz="1600" dirty="0"/>
              <a:t>        </a:t>
            </a:r>
            <a:r>
              <a:rPr lang="en-IN" sz="1600" dirty="0" err="1"/>
              <a:t>quick_sort</a:t>
            </a:r>
            <a:r>
              <a:rPr lang="en-IN" sz="1600" dirty="0"/>
              <a:t>(p + 1, end, array)</a:t>
            </a:r>
            <a:br>
              <a:rPr lang="en-IN" sz="1600" dirty="0"/>
            </a:br>
            <a:br>
              <a:rPr lang="en-IN" sz="1600" dirty="0"/>
            </a:br>
            <a:r>
              <a:rPr lang="en-IN" sz="1600" dirty="0"/>
              <a:t>array = [10, 17, 8, 9, 16, 5]</a:t>
            </a:r>
            <a:br>
              <a:rPr lang="en-IN" sz="1600" dirty="0"/>
            </a:br>
            <a:r>
              <a:rPr lang="en-IN" sz="1600" dirty="0" err="1"/>
              <a:t>quick_sort</a:t>
            </a:r>
            <a:r>
              <a:rPr lang="en-IN" sz="1600" dirty="0"/>
              <a:t>(0, </a:t>
            </a:r>
            <a:r>
              <a:rPr lang="en-IN" sz="1600" dirty="0" err="1"/>
              <a:t>len</a:t>
            </a:r>
            <a:r>
              <a:rPr lang="en-IN" sz="1600" dirty="0"/>
              <a:t>(array) - 1, array)</a:t>
            </a:r>
            <a:br>
              <a:rPr lang="en-IN" sz="1600" dirty="0"/>
            </a:br>
            <a:r>
              <a:rPr lang="en-IN" sz="1600" dirty="0"/>
              <a:t>print(</a:t>
            </a:r>
            <a:r>
              <a:rPr lang="en-IN" sz="1600" dirty="0" err="1"/>
              <a:t>f'Sorted</a:t>
            </a:r>
            <a:r>
              <a:rPr lang="en-IN" sz="1600" dirty="0"/>
              <a:t> array: {array}')</a:t>
            </a:r>
          </a:p>
        </p:txBody>
      </p:sp>
    </p:spTree>
    <p:extLst>
      <p:ext uri="{BB962C8B-B14F-4D97-AF65-F5344CB8AC3E}">
        <p14:creationId xmlns:p14="http://schemas.microsoft.com/office/powerpoint/2010/main" val="3396897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A5B8-D961-0490-8E30-2AD8E745D6DE}"/>
              </a:ext>
            </a:extLst>
          </p:cNvPr>
          <p:cNvSpPr>
            <a:spLocks noGrp="1"/>
          </p:cNvSpPr>
          <p:nvPr>
            <p:ph type="title"/>
          </p:nvPr>
        </p:nvSpPr>
        <p:spPr>
          <a:xfrm>
            <a:off x="838200" y="299811"/>
            <a:ext cx="10515600" cy="1325563"/>
          </a:xfrm>
        </p:spPr>
        <p:txBody>
          <a:bodyPr/>
          <a:lstStyle/>
          <a:p>
            <a:r>
              <a:rPr lang="en-US" b="1" dirty="0">
                <a:solidFill>
                  <a:srgbClr val="C00000"/>
                </a:solidFill>
              </a:rPr>
              <a:t>Applications:</a:t>
            </a:r>
          </a:p>
        </p:txBody>
      </p:sp>
      <p:sp>
        <p:nvSpPr>
          <p:cNvPr id="3" name="Content Placeholder 2">
            <a:extLst>
              <a:ext uri="{FF2B5EF4-FFF2-40B4-BE49-F238E27FC236}">
                <a16:creationId xmlns:a16="http://schemas.microsoft.com/office/drawing/2014/main" id="{A01572C8-8E7F-03A1-E156-EED1644F9AC4}"/>
              </a:ext>
            </a:extLst>
          </p:cNvPr>
          <p:cNvSpPr>
            <a:spLocks noGrp="1"/>
          </p:cNvSpPr>
          <p:nvPr>
            <p:ph idx="1"/>
          </p:nvPr>
        </p:nvSpPr>
        <p:spPr>
          <a:xfrm>
            <a:off x="337457" y="1890939"/>
            <a:ext cx="11201400" cy="4351338"/>
          </a:xfrm>
        </p:spPr>
        <p:txBody>
          <a:bodyPr>
            <a:normAutofit fontScale="92500" lnSpcReduction="10000"/>
          </a:bodyPr>
          <a:lstStyle/>
          <a:p>
            <a:pPr algn="just">
              <a:buFont typeface="Wingdings" panose="05000000000000000000" pitchFamily="2" charset="2"/>
              <a:buChar char="§"/>
            </a:pPr>
            <a:r>
              <a:rPr lang="en-US" b="1" dirty="0"/>
              <a:t>2D Arrays</a:t>
            </a:r>
            <a:r>
              <a:rPr lang="en-US" dirty="0"/>
              <a:t>	</a:t>
            </a:r>
            <a:r>
              <a:rPr lang="en-US" dirty="0">
                <a:sym typeface="Wingdings" panose="05000000000000000000" pitchFamily="2" charset="2"/>
              </a:rPr>
              <a:t>image Processing, Sudoku, Chess. </a:t>
            </a:r>
          </a:p>
          <a:p>
            <a:pPr algn="just">
              <a:buFont typeface="Wingdings" panose="05000000000000000000" pitchFamily="2" charset="2"/>
              <a:buChar char="§"/>
            </a:pPr>
            <a:r>
              <a:rPr lang="en-US" b="1" dirty="0">
                <a:sym typeface="Wingdings" panose="05000000000000000000" pitchFamily="2" charset="2"/>
              </a:rPr>
              <a:t>Stack</a:t>
            </a:r>
            <a:r>
              <a:rPr lang="en-US" dirty="0">
                <a:sym typeface="Wingdings" panose="05000000000000000000" pitchFamily="2" charset="2"/>
              </a:rPr>
              <a:t>	 redo, undo, browsing history, call history</a:t>
            </a:r>
          </a:p>
          <a:p>
            <a:pPr algn="just">
              <a:buFont typeface="Wingdings" panose="05000000000000000000" pitchFamily="2" charset="2"/>
              <a:buChar char="§"/>
            </a:pPr>
            <a:r>
              <a:rPr lang="en-US" b="1" dirty="0">
                <a:sym typeface="Wingdings" panose="05000000000000000000" pitchFamily="2" charset="2"/>
              </a:rPr>
              <a:t>Queue</a:t>
            </a:r>
            <a:r>
              <a:rPr lang="en-US" dirty="0">
                <a:sym typeface="Wingdings" panose="05000000000000000000" pitchFamily="2" charset="2"/>
              </a:rPr>
              <a:t>	Circular queue-switch </a:t>
            </a:r>
            <a:r>
              <a:rPr lang="en-US" dirty="0" err="1">
                <a:sym typeface="Wingdings" panose="05000000000000000000" pitchFamily="2" charset="2"/>
              </a:rPr>
              <a:t>bw</a:t>
            </a:r>
            <a:r>
              <a:rPr lang="en-US" dirty="0">
                <a:sym typeface="Wingdings" panose="05000000000000000000" pitchFamily="2" charset="2"/>
              </a:rPr>
              <a:t> </a:t>
            </a:r>
            <a:r>
              <a:rPr lang="en-US" dirty="0" err="1">
                <a:sym typeface="Wingdings" panose="05000000000000000000" pitchFamily="2" charset="2"/>
              </a:rPr>
              <a:t>apps,FCFS</a:t>
            </a:r>
            <a:r>
              <a:rPr lang="en-US" dirty="0">
                <a:sym typeface="Wingdings" panose="05000000000000000000" pitchFamily="2" charset="2"/>
              </a:rPr>
              <a:t>, printer que.</a:t>
            </a:r>
          </a:p>
          <a:p>
            <a:pPr algn="just">
              <a:buFont typeface="Wingdings" panose="05000000000000000000" pitchFamily="2" charset="2"/>
              <a:buChar char="§"/>
            </a:pPr>
            <a:r>
              <a:rPr lang="en-US" b="1" dirty="0">
                <a:sym typeface="Wingdings" panose="05000000000000000000" pitchFamily="2" charset="2"/>
              </a:rPr>
              <a:t>Linked list	</a:t>
            </a:r>
            <a:r>
              <a:rPr lang="en-US" dirty="0">
                <a:sym typeface="Wingdings" panose="05000000000000000000" pitchFamily="2" charset="2"/>
              </a:rPr>
              <a:t>previous page, next page (browser)</a:t>
            </a:r>
          </a:p>
          <a:p>
            <a:pPr algn="just">
              <a:buFont typeface="Wingdings" panose="05000000000000000000" pitchFamily="2" charset="2"/>
              <a:buChar char="§"/>
            </a:pPr>
            <a:r>
              <a:rPr lang="en-US" b="1" dirty="0">
                <a:sym typeface="Wingdings" panose="05000000000000000000" pitchFamily="2" charset="2"/>
              </a:rPr>
              <a:t>Double LL</a:t>
            </a:r>
            <a:r>
              <a:rPr lang="en-US" dirty="0">
                <a:sym typeface="Wingdings" panose="05000000000000000000" pitchFamily="2" charset="2"/>
              </a:rPr>
              <a:t>	music player(previous song, next song), gallery(</a:t>
            </a:r>
            <a:r>
              <a:rPr lang="en-US" dirty="0" err="1">
                <a:sym typeface="Wingdings" panose="05000000000000000000" pitchFamily="2" charset="2"/>
              </a:rPr>
              <a:t>prev.img,next</a:t>
            </a:r>
            <a:r>
              <a:rPr lang="en-US" dirty="0">
                <a:sym typeface="Wingdings" panose="05000000000000000000" pitchFamily="2" charset="2"/>
              </a:rPr>
              <a:t> </a:t>
            </a:r>
            <a:r>
              <a:rPr lang="en-US" dirty="0" err="1">
                <a:sym typeface="Wingdings" panose="05000000000000000000" pitchFamily="2" charset="2"/>
              </a:rPr>
              <a:t>img</a:t>
            </a:r>
            <a:r>
              <a:rPr lang="en-US" dirty="0">
                <a:sym typeface="Wingdings" panose="05000000000000000000" pitchFamily="2" charset="2"/>
              </a:rPr>
              <a:t>)</a:t>
            </a:r>
          </a:p>
          <a:p>
            <a:pPr algn="just">
              <a:buFont typeface="Wingdings" panose="05000000000000000000" pitchFamily="2" charset="2"/>
              <a:buChar char="§"/>
            </a:pPr>
            <a:r>
              <a:rPr lang="en-US" b="1" dirty="0">
                <a:sym typeface="Wingdings" panose="05000000000000000000" pitchFamily="2" charset="2"/>
              </a:rPr>
              <a:t>Graph</a:t>
            </a:r>
            <a:r>
              <a:rPr lang="en-US" dirty="0">
                <a:sym typeface="Wingdings" panose="05000000000000000000" pitchFamily="2" charset="2"/>
              </a:rPr>
              <a:t>	fb, </a:t>
            </a:r>
            <a:r>
              <a:rPr lang="en-US" dirty="0" err="1">
                <a:sym typeface="Wingdings" panose="05000000000000000000" pitchFamily="2" charset="2"/>
              </a:rPr>
              <a:t>linkedin</a:t>
            </a:r>
            <a:r>
              <a:rPr lang="en-US" dirty="0">
                <a:sym typeface="Wingdings" panose="05000000000000000000" pitchFamily="2" charset="2"/>
              </a:rPr>
              <a:t>, social networking sites(users),fb graph </a:t>
            </a:r>
            <a:r>
              <a:rPr lang="en-US" dirty="0" err="1">
                <a:sym typeface="Wingdings" panose="05000000000000000000" pitchFamily="2" charset="2"/>
              </a:rPr>
              <a:t>api</a:t>
            </a:r>
            <a:r>
              <a:rPr lang="en-US" dirty="0">
                <a:sym typeface="Wingdings" panose="05000000000000000000" pitchFamily="2" charset="2"/>
              </a:rPr>
              <a:t>, googles 			knowledge </a:t>
            </a:r>
            <a:r>
              <a:rPr lang="en-US" dirty="0" err="1">
                <a:sym typeface="Wingdings" panose="05000000000000000000" pitchFamily="2" charset="2"/>
              </a:rPr>
              <a:t>api</a:t>
            </a:r>
            <a:r>
              <a:rPr lang="en-US" dirty="0">
                <a:sym typeface="Wingdings" panose="05000000000000000000" pitchFamily="2" charset="2"/>
              </a:rPr>
              <a:t>, google maps, yahoo and apple maps uses graphs to 			show the shortest path using BFS algo.</a:t>
            </a:r>
          </a:p>
          <a:p>
            <a:pPr algn="just">
              <a:buFont typeface="Wingdings" panose="05000000000000000000" pitchFamily="2" charset="2"/>
              <a:buChar char="§"/>
            </a:pPr>
            <a:r>
              <a:rPr lang="en-US" b="1" dirty="0">
                <a:sym typeface="Wingdings" panose="05000000000000000000" pitchFamily="2" charset="2"/>
              </a:rPr>
              <a:t>Tree	</a:t>
            </a:r>
            <a:r>
              <a:rPr lang="en-US" dirty="0">
                <a:sym typeface="Wingdings" panose="05000000000000000000" pitchFamily="2" charset="2"/>
              </a:rPr>
              <a:t>	Representation file structure in File explorer, auto suggestion, 			decision based ML.</a:t>
            </a:r>
          </a:p>
        </p:txBody>
      </p:sp>
      <p:sp>
        <p:nvSpPr>
          <p:cNvPr id="4" name="Rectangle 3">
            <a:extLst>
              <a:ext uri="{FF2B5EF4-FFF2-40B4-BE49-F238E27FC236}">
                <a16:creationId xmlns:a16="http://schemas.microsoft.com/office/drawing/2014/main" id="{2B03E5B8-6DC9-F40F-B6F1-2662D04D6900}"/>
              </a:ext>
            </a:extLst>
          </p:cNvPr>
          <p:cNvSpPr/>
          <p:nvPr/>
        </p:nvSpPr>
        <p:spPr>
          <a:xfrm>
            <a:off x="239486" y="1668918"/>
            <a:ext cx="1937657" cy="435133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7324F45F-226F-4F91-A1D1-A55769481C68}" type="datetime1">
              <a:rPr lang="en-US" smtClean="0"/>
              <a:t>8/3/2023</a:t>
            </a:fld>
            <a:endParaRPr lang="en-US"/>
          </a:p>
        </p:txBody>
      </p:sp>
      <p:sp>
        <p:nvSpPr>
          <p:cNvPr id="6" name="Slide Number Placeholder 5"/>
          <p:cNvSpPr>
            <a:spLocks noGrp="1"/>
          </p:cNvSpPr>
          <p:nvPr>
            <p:ph type="sldNum" sz="quarter" idx="12"/>
          </p:nvPr>
        </p:nvSpPr>
        <p:spPr/>
        <p:txBody>
          <a:bodyPr/>
          <a:lstStyle/>
          <a:p>
            <a:fld id="{180F97CC-1B2C-4CDD-B440-99F5F8B230B9}" type="slidenum">
              <a:rPr lang="en-US" smtClean="0"/>
              <a:t>11</a:t>
            </a:fld>
            <a:endParaRPr lang="en-US"/>
          </a:p>
        </p:txBody>
      </p:sp>
    </p:spTree>
    <p:extLst>
      <p:ext uri="{BB962C8B-B14F-4D97-AF65-F5344CB8AC3E}">
        <p14:creationId xmlns:p14="http://schemas.microsoft.com/office/powerpoint/2010/main" val="411611953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4" name="Picture 2" descr="C:\Users\EV REDDY\Desktop\MRUniversity\MRU_Logo_Revers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376" y="2205038"/>
            <a:ext cx="1860550" cy="174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6435" name="TextBox 1"/>
          <p:cNvSpPr txBox="1">
            <a:spLocks noChangeArrowheads="1"/>
          </p:cNvSpPr>
          <p:nvPr/>
        </p:nvSpPr>
        <p:spPr bwMode="auto">
          <a:xfrm>
            <a:off x="4495802" y="4191000"/>
            <a:ext cx="3373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dirty="0">
                <a:solidFill>
                  <a:schemeClr val="bg1"/>
                </a:solidFill>
                <a:latin typeface="Arial" panose="020B0604020202020204" pitchFamily="34" charset="0"/>
              </a:rPr>
              <a:t>www.mallareddyuniversity.ac.in</a:t>
            </a:r>
          </a:p>
        </p:txBody>
      </p:sp>
    </p:spTree>
    <p:extLst>
      <p:ext uri="{BB962C8B-B14F-4D97-AF65-F5344CB8AC3E}">
        <p14:creationId xmlns:p14="http://schemas.microsoft.com/office/powerpoint/2010/main" val="394578634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B81E2-A1F7-BFB8-5B5E-881003BEE7DE}"/>
              </a:ext>
            </a:extLst>
          </p:cNvPr>
          <p:cNvSpPr>
            <a:spLocks noGrp="1"/>
          </p:cNvSpPr>
          <p:nvPr>
            <p:ph type="title"/>
          </p:nvPr>
        </p:nvSpPr>
        <p:spPr>
          <a:xfrm>
            <a:off x="481013" y="3752849"/>
            <a:ext cx="3290887" cy="2452687"/>
          </a:xfrm>
        </p:spPr>
        <p:txBody>
          <a:bodyPr anchor="ctr">
            <a:normAutofit/>
          </a:bodyPr>
          <a:lstStyle/>
          <a:p>
            <a:r>
              <a:rPr lang="en-US" sz="3600">
                <a:cs typeface="Calibri Light"/>
              </a:rPr>
              <a:t>Searching Techniques</a:t>
            </a:r>
            <a:endParaRPr lang="en-US" sz="3600"/>
          </a:p>
        </p:txBody>
      </p:sp>
      <p:pic>
        <p:nvPicPr>
          <p:cNvPr id="4" name="Picture 4" descr="A picture containing histogram&#10;&#10;Description automatically generated">
            <a:extLst>
              <a:ext uri="{FF2B5EF4-FFF2-40B4-BE49-F238E27FC236}">
                <a16:creationId xmlns:a16="http://schemas.microsoft.com/office/drawing/2014/main" id="{A6307F7B-EA13-0FCE-03AB-2675306920F3}"/>
              </a:ext>
            </a:extLst>
          </p:cNvPr>
          <p:cNvPicPr>
            <a:picLocks noChangeAspect="1"/>
          </p:cNvPicPr>
          <p:nvPr/>
        </p:nvPicPr>
        <p:blipFill rotWithShape="1">
          <a:blip r:embed="rId2"/>
          <a:srcRect t="6030" b="10587"/>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E39C92DE-2BFE-E6AD-529D-AF1490291E4B}"/>
              </a:ext>
            </a:extLst>
          </p:cNvPr>
          <p:cNvSpPr>
            <a:spLocks noGrp="1"/>
          </p:cNvSpPr>
          <p:nvPr>
            <p:ph idx="1"/>
          </p:nvPr>
        </p:nvSpPr>
        <p:spPr>
          <a:xfrm>
            <a:off x="3114274" y="4174540"/>
            <a:ext cx="8861451" cy="2474881"/>
          </a:xfrm>
        </p:spPr>
        <p:txBody>
          <a:bodyPr vert="horz" lIns="91440" tIns="45720" rIns="91440" bIns="45720" rtlCol="0" anchor="ctr">
            <a:noAutofit/>
          </a:bodyPr>
          <a:lstStyle/>
          <a:p>
            <a:r>
              <a:rPr lang="en-US" sz="2400" dirty="0">
                <a:latin typeface="Consolas"/>
                <a:ea typeface="+mn-lt"/>
                <a:cs typeface="+mn-lt"/>
              </a:rPr>
              <a:t>Searching Algorithms are designed to check for an element or retrieve an element from any data structure where it is stored.</a:t>
            </a:r>
          </a:p>
          <a:p>
            <a:r>
              <a:rPr lang="en-US" sz="2400" dirty="0">
                <a:latin typeface="Consolas"/>
                <a:ea typeface="+mn-lt"/>
                <a:cs typeface="+mn-lt"/>
              </a:rPr>
              <a:t>Based on the type of search operation, these algorithms are generally classified into two categories:</a:t>
            </a:r>
            <a:endParaRPr lang="en-US" sz="2400" dirty="0">
              <a:latin typeface="Consolas"/>
              <a:cs typeface="Calibri"/>
            </a:endParaRPr>
          </a:p>
          <a:p>
            <a:pPr marL="514350" indent="-514350">
              <a:buAutoNum type="arabicPeriod"/>
            </a:pPr>
            <a:r>
              <a:rPr lang="en-US" sz="2400" b="1" dirty="0">
                <a:latin typeface="Consolas"/>
                <a:ea typeface="+mn-lt"/>
                <a:cs typeface="+mn-lt"/>
              </a:rPr>
              <a:t>Sequential Search</a:t>
            </a:r>
            <a:r>
              <a:rPr lang="en-US" sz="2400" dirty="0">
                <a:latin typeface="Consolas"/>
                <a:ea typeface="+mn-lt"/>
                <a:cs typeface="+mn-lt"/>
              </a:rPr>
              <a:t>: In this, the list or array is traversed sequentially and every element is checked. For example: Linear Search.</a:t>
            </a:r>
          </a:p>
          <a:p>
            <a:endParaRPr lang="en-US" sz="2400" dirty="0">
              <a:latin typeface="Consolas"/>
              <a:cs typeface="Calibri"/>
            </a:endParaRPr>
          </a:p>
        </p:txBody>
      </p:sp>
    </p:spTree>
    <p:extLst>
      <p:ext uri="{BB962C8B-B14F-4D97-AF65-F5344CB8AC3E}">
        <p14:creationId xmlns:p14="http://schemas.microsoft.com/office/powerpoint/2010/main" val="81846684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A6E0C4-386D-F4C9-FA9E-DEA07A040616}"/>
              </a:ext>
            </a:extLst>
          </p:cNvPr>
          <p:cNvSpPr>
            <a:spLocks noGrp="1"/>
          </p:cNvSpPr>
          <p:nvPr>
            <p:ph idx="1"/>
          </p:nvPr>
        </p:nvSpPr>
        <p:spPr>
          <a:xfrm>
            <a:off x="517526" y="870608"/>
            <a:ext cx="11339570" cy="5121778"/>
          </a:xfrm>
        </p:spPr>
        <p:txBody>
          <a:bodyPr vert="horz" lIns="91440" tIns="45720" rIns="91440" bIns="45720" rtlCol="0" anchor="t">
            <a:normAutofit/>
          </a:bodyPr>
          <a:lstStyle/>
          <a:p>
            <a:pPr marL="0" indent="0" defTabSz="896112">
              <a:spcBef>
                <a:spcPts val="980"/>
              </a:spcBef>
              <a:buNone/>
            </a:pPr>
            <a:r>
              <a:rPr lang="en-US" sz="2400" b="1" kern="1200" dirty="0">
                <a:latin typeface="Consolas"/>
                <a:ea typeface="+mn-lt"/>
                <a:cs typeface="+mn-lt"/>
              </a:rPr>
              <a:t>Step 1: First, read the search element (Target element) in the array.</a:t>
            </a:r>
            <a:br>
              <a:rPr lang="en-US" sz="2400" b="1" kern="1200" dirty="0">
                <a:latin typeface="Consolas"/>
                <a:ea typeface="+mn-lt"/>
                <a:cs typeface="+mn-lt"/>
              </a:rPr>
            </a:br>
            <a:r>
              <a:rPr lang="en-US" sz="2400" b="1" kern="1200" dirty="0">
                <a:latin typeface="Consolas"/>
                <a:ea typeface="+mn-lt"/>
                <a:cs typeface="+mn-lt"/>
              </a:rPr>
              <a:t>Step 2: In the second step compare the search element with the first element in the array.</a:t>
            </a:r>
            <a:br>
              <a:rPr lang="en-US" sz="2400" b="1" kern="1200" dirty="0">
                <a:latin typeface="Consolas"/>
                <a:ea typeface="+mn-lt"/>
                <a:cs typeface="+mn-lt"/>
              </a:rPr>
            </a:br>
            <a:r>
              <a:rPr lang="en-US" sz="2400" b="1" kern="1200" dirty="0">
                <a:latin typeface="Consolas"/>
                <a:ea typeface="+mn-lt"/>
                <a:cs typeface="+mn-lt"/>
              </a:rPr>
              <a:t>Step 3: If both are matched, display “Target element is found” and terminate the Linear Search function.</a:t>
            </a:r>
            <a:br>
              <a:rPr lang="en-US" sz="2400" b="1" kern="1200" dirty="0">
                <a:latin typeface="Consolas"/>
                <a:ea typeface="+mn-lt"/>
                <a:cs typeface="+mn-lt"/>
              </a:rPr>
            </a:br>
            <a:r>
              <a:rPr lang="en-US" sz="2400" b="1" kern="1200" dirty="0">
                <a:latin typeface="Consolas"/>
                <a:ea typeface="+mn-lt"/>
                <a:cs typeface="+mn-lt"/>
              </a:rPr>
              <a:t>Step 4: If both are not matched, compare the search element with the next element in the array.</a:t>
            </a:r>
            <a:br>
              <a:rPr lang="en-US" sz="2400" b="1" kern="1200" dirty="0">
                <a:latin typeface="Consolas"/>
                <a:ea typeface="+mn-lt"/>
                <a:cs typeface="+mn-lt"/>
              </a:rPr>
            </a:br>
            <a:r>
              <a:rPr lang="en-US" sz="2400" b="1" kern="1200" dirty="0">
                <a:latin typeface="Consolas"/>
                <a:ea typeface="+mn-lt"/>
                <a:cs typeface="+mn-lt"/>
              </a:rPr>
              <a:t>Step 5: In this step, repeat steps 3 and 4 until the search (Target) element is compared with the last element of the array.</a:t>
            </a:r>
            <a:br>
              <a:rPr lang="en-US" sz="2400" b="1" kern="1200" dirty="0">
                <a:latin typeface="Consolas"/>
                <a:ea typeface="+mn-lt"/>
                <a:cs typeface="+mn-lt"/>
              </a:rPr>
            </a:br>
            <a:r>
              <a:rPr lang="en-US" sz="2400" b="1" kern="1200" dirty="0">
                <a:latin typeface="Consolas"/>
                <a:ea typeface="+mn-lt"/>
                <a:cs typeface="+mn-lt"/>
              </a:rPr>
              <a:t>Step 6 – If the last element in the list does not match, the Linear Search Function will be terminated, and the message “Element is not found” will be displayed.</a:t>
            </a:r>
            <a:endParaRPr lang="en-US" sz="2400">
              <a:latin typeface="Consolas"/>
              <a:cs typeface="Calibri" panose="020F0502020204030204"/>
            </a:endParaRPr>
          </a:p>
        </p:txBody>
      </p:sp>
      <p:sp>
        <p:nvSpPr>
          <p:cNvPr id="4" name="TextBox 3">
            <a:extLst>
              <a:ext uri="{FF2B5EF4-FFF2-40B4-BE49-F238E27FC236}">
                <a16:creationId xmlns:a16="http://schemas.microsoft.com/office/drawing/2014/main" id="{514E4EC2-EC61-9296-CBC7-FB545A41565A}"/>
              </a:ext>
            </a:extLst>
          </p:cNvPr>
          <p:cNvSpPr txBox="1"/>
          <p:nvPr/>
        </p:nvSpPr>
        <p:spPr>
          <a:xfrm>
            <a:off x="3944172" y="182320"/>
            <a:ext cx="502790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896112">
              <a:spcAft>
                <a:spcPts val="600"/>
              </a:spcAft>
            </a:pPr>
            <a:r>
              <a:rPr lang="en-US" sz="2800" b="1" kern="1200" dirty="0">
                <a:latin typeface="Times New Roman"/>
                <a:ea typeface="+mn-lt"/>
                <a:cs typeface="+mn-lt"/>
              </a:rPr>
              <a:t>Linear Search Algorithm</a:t>
            </a:r>
            <a:endParaRPr lang="en-US" sz="2800">
              <a:latin typeface="Times New Roman"/>
              <a:cs typeface="Calibri"/>
            </a:endParaRPr>
          </a:p>
        </p:txBody>
      </p:sp>
      <p:sp>
        <p:nvSpPr>
          <p:cNvPr id="5" name="TextBox 4">
            <a:extLst>
              <a:ext uri="{FF2B5EF4-FFF2-40B4-BE49-F238E27FC236}">
                <a16:creationId xmlns:a16="http://schemas.microsoft.com/office/drawing/2014/main" id="{4E86634D-4E72-6FFF-5D2E-B345C1E1B1F2}"/>
              </a:ext>
            </a:extLst>
          </p:cNvPr>
          <p:cNvSpPr txBox="1"/>
          <p:nvPr/>
        </p:nvSpPr>
        <p:spPr>
          <a:xfrm>
            <a:off x="519974" y="5328506"/>
            <a:ext cx="1115897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000" dirty="0">
                <a:latin typeface="Consolas"/>
                <a:cs typeface="Arial"/>
              </a:rPr>
              <a:t>Linear Search is defined as a sequential search algorithm that starts at one end and goes through each element of a list until the desired element is found, otherwise the search continues till the end of the data set. It is the easiest searching algorithm.​</a:t>
            </a:r>
          </a:p>
        </p:txBody>
      </p:sp>
    </p:spTree>
    <p:extLst>
      <p:ext uri="{BB962C8B-B14F-4D97-AF65-F5344CB8AC3E}">
        <p14:creationId xmlns:p14="http://schemas.microsoft.com/office/powerpoint/2010/main" val="241897149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7" name="Group 26">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8" name="Freeform: Shape 27">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AF9B334-10E5-A701-9F03-852E15BC6984}"/>
              </a:ext>
            </a:extLst>
          </p:cNvPr>
          <p:cNvSpPr>
            <a:spLocks noGrp="1"/>
          </p:cNvSpPr>
          <p:nvPr>
            <p:ph type="title"/>
          </p:nvPr>
        </p:nvSpPr>
        <p:spPr>
          <a:xfrm>
            <a:off x="225789" y="1257809"/>
            <a:ext cx="5409310" cy="4371974"/>
          </a:xfrm>
        </p:spPr>
        <p:txBody>
          <a:bodyPr vert="horz" lIns="91440" tIns="45720" rIns="91440" bIns="45720" rtlCol="0" anchor="ctr">
            <a:noAutofit/>
          </a:bodyPr>
          <a:lstStyle/>
          <a:p>
            <a:r>
              <a:rPr lang="en-US" sz="2200" dirty="0">
                <a:solidFill>
                  <a:schemeClr val="tx2"/>
                </a:solidFill>
                <a:latin typeface="Times New Roman"/>
                <a:ea typeface="+mj-lt"/>
                <a:cs typeface="+mj-lt"/>
              </a:rPr>
              <a:t>Follow the given steps to solve the problem:</a:t>
            </a:r>
            <a:endParaRPr lang="en-US" sz="2200">
              <a:solidFill>
                <a:schemeClr val="tx2"/>
              </a:solidFill>
              <a:latin typeface="Times New Roman"/>
              <a:cs typeface="Calibri Light"/>
            </a:endParaRPr>
          </a:p>
          <a:p>
            <a:pPr marL="285750" indent="-285750">
              <a:buFont typeface="Arial"/>
              <a:buChar char="•"/>
            </a:pPr>
            <a:r>
              <a:rPr lang="en-US" sz="2200" dirty="0">
                <a:solidFill>
                  <a:schemeClr val="tx2"/>
                </a:solidFill>
                <a:latin typeface="Times New Roman"/>
                <a:ea typeface="+mj-lt"/>
                <a:cs typeface="+mj-lt"/>
              </a:rPr>
              <a:t>Set the first element of the array as the current element.</a:t>
            </a:r>
            <a:endParaRPr lang="en-US" sz="2200">
              <a:solidFill>
                <a:schemeClr val="tx2"/>
              </a:solidFill>
              <a:latin typeface="Times New Roman"/>
              <a:cs typeface="Times New Roman"/>
            </a:endParaRPr>
          </a:p>
          <a:p>
            <a:pPr marL="285750" indent="-285750">
              <a:buFont typeface="Arial"/>
              <a:buChar char="•"/>
            </a:pPr>
            <a:r>
              <a:rPr lang="en-US" sz="2200" dirty="0">
                <a:solidFill>
                  <a:schemeClr val="tx2"/>
                </a:solidFill>
                <a:latin typeface="Times New Roman"/>
                <a:ea typeface="+mj-lt"/>
                <a:cs typeface="+mj-lt"/>
              </a:rPr>
              <a:t>If the current element is the target element, return its index.</a:t>
            </a:r>
            <a:endParaRPr lang="en-US" sz="2200">
              <a:solidFill>
                <a:schemeClr val="tx2"/>
              </a:solidFill>
              <a:latin typeface="Times New Roman"/>
              <a:cs typeface="Times New Roman"/>
            </a:endParaRPr>
          </a:p>
          <a:p>
            <a:pPr marL="285750" indent="-285750">
              <a:buFont typeface="Arial"/>
              <a:buChar char="•"/>
            </a:pPr>
            <a:r>
              <a:rPr lang="en-US" sz="2200" dirty="0">
                <a:solidFill>
                  <a:schemeClr val="tx2"/>
                </a:solidFill>
                <a:latin typeface="Times New Roman"/>
                <a:ea typeface="+mj-lt"/>
                <a:cs typeface="+mj-lt"/>
              </a:rPr>
              <a:t>If the current element is not the target element and if there are more elements in the array, set the current element to the next element and repeat step 2.</a:t>
            </a:r>
            <a:endParaRPr lang="en-US" sz="2200">
              <a:solidFill>
                <a:schemeClr val="tx2"/>
              </a:solidFill>
              <a:latin typeface="Times New Roman"/>
              <a:cs typeface="Times New Roman"/>
            </a:endParaRPr>
          </a:p>
          <a:p>
            <a:pPr marL="285750" indent="-285750">
              <a:buFont typeface="Arial"/>
              <a:buChar char="•"/>
            </a:pPr>
            <a:r>
              <a:rPr lang="en-US" sz="2200" dirty="0">
                <a:solidFill>
                  <a:schemeClr val="tx2"/>
                </a:solidFill>
                <a:latin typeface="Times New Roman"/>
                <a:ea typeface="+mj-lt"/>
                <a:cs typeface="+mj-lt"/>
              </a:rPr>
              <a:t>If the current element is not the target element and there are no more elements in the array, return -1 to indicate that the element was not found.</a:t>
            </a:r>
            <a:endParaRPr lang="en-US" sz="2200">
              <a:solidFill>
                <a:schemeClr val="tx2"/>
              </a:solidFill>
              <a:latin typeface="Times New Roman"/>
              <a:cs typeface="Times New Roman"/>
            </a:endParaRPr>
          </a:p>
          <a:p>
            <a:endParaRPr lang="en-US" sz="2200" dirty="0">
              <a:solidFill>
                <a:schemeClr val="tx2"/>
              </a:solidFill>
              <a:latin typeface="Times New Roman"/>
              <a:ea typeface="+mj-lt"/>
              <a:cs typeface="+mj-lt"/>
            </a:endParaRPr>
          </a:p>
        </p:txBody>
      </p:sp>
      <p:sp>
        <p:nvSpPr>
          <p:cNvPr id="17" name="Content Placeholder 2">
            <a:extLst>
              <a:ext uri="{FF2B5EF4-FFF2-40B4-BE49-F238E27FC236}">
                <a16:creationId xmlns:a16="http://schemas.microsoft.com/office/drawing/2014/main" id="{A086A9C4-44BA-2DB6-D92F-91010306A7F3}"/>
              </a:ext>
            </a:extLst>
          </p:cNvPr>
          <p:cNvSpPr>
            <a:spLocks noGrp="1"/>
          </p:cNvSpPr>
          <p:nvPr>
            <p:ph idx="1"/>
          </p:nvPr>
        </p:nvSpPr>
        <p:spPr>
          <a:xfrm>
            <a:off x="6231384" y="804672"/>
            <a:ext cx="5679903" cy="5230368"/>
          </a:xfrm>
        </p:spPr>
        <p:txBody>
          <a:bodyPr vert="horz" lIns="91440" tIns="45720" rIns="91440" bIns="45720" rtlCol="0" anchor="ctr">
            <a:normAutofit/>
          </a:bodyPr>
          <a:lstStyle/>
          <a:p>
            <a:r>
              <a:rPr lang="en-US" sz="2200" dirty="0">
                <a:solidFill>
                  <a:schemeClr val="tx2"/>
                </a:solidFill>
                <a:latin typeface="Times New Roman"/>
                <a:ea typeface="+mn-lt"/>
                <a:cs typeface="+mn-lt"/>
              </a:rPr>
              <a:t>Given an array </a:t>
            </a:r>
            <a:r>
              <a:rPr lang="en-US" sz="2200" b="1" dirty="0" err="1">
                <a:solidFill>
                  <a:schemeClr val="tx2"/>
                </a:solidFill>
                <a:latin typeface="Times New Roman"/>
                <a:ea typeface="+mn-lt"/>
                <a:cs typeface="+mn-lt"/>
              </a:rPr>
              <a:t>arr</a:t>
            </a:r>
            <a:r>
              <a:rPr lang="en-US" sz="2200" b="1" dirty="0">
                <a:solidFill>
                  <a:schemeClr val="tx2"/>
                </a:solidFill>
                <a:latin typeface="Times New Roman"/>
                <a:ea typeface="+mn-lt"/>
                <a:cs typeface="+mn-lt"/>
              </a:rPr>
              <a:t>[]</a:t>
            </a:r>
            <a:r>
              <a:rPr lang="en-US" sz="2200" dirty="0">
                <a:solidFill>
                  <a:schemeClr val="tx2"/>
                </a:solidFill>
                <a:latin typeface="Times New Roman"/>
                <a:ea typeface="+mn-lt"/>
                <a:cs typeface="+mn-lt"/>
              </a:rPr>
              <a:t> of </a:t>
            </a:r>
            <a:r>
              <a:rPr lang="en-US" sz="2200" b="1" dirty="0">
                <a:solidFill>
                  <a:schemeClr val="tx2"/>
                </a:solidFill>
                <a:latin typeface="Times New Roman"/>
                <a:ea typeface="+mn-lt"/>
                <a:cs typeface="+mn-lt"/>
              </a:rPr>
              <a:t>N</a:t>
            </a:r>
            <a:r>
              <a:rPr lang="en-US" sz="2200" dirty="0">
                <a:solidFill>
                  <a:schemeClr val="tx2"/>
                </a:solidFill>
                <a:latin typeface="Times New Roman"/>
                <a:ea typeface="+mn-lt"/>
                <a:cs typeface="+mn-lt"/>
              </a:rPr>
              <a:t> elements, the task is to write a function to search a given element</a:t>
            </a:r>
            <a:r>
              <a:rPr lang="en-US" sz="2200" b="1" dirty="0">
                <a:solidFill>
                  <a:schemeClr val="tx2"/>
                </a:solidFill>
                <a:latin typeface="Times New Roman"/>
                <a:ea typeface="+mn-lt"/>
                <a:cs typeface="+mn-lt"/>
              </a:rPr>
              <a:t> x</a:t>
            </a:r>
            <a:r>
              <a:rPr lang="en-US" sz="2200" dirty="0">
                <a:solidFill>
                  <a:schemeClr val="tx2"/>
                </a:solidFill>
                <a:latin typeface="Times New Roman"/>
                <a:ea typeface="+mn-lt"/>
                <a:cs typeface="+mn-lt"/>
              </a:rPr>
              <a:t> in </a:t>
            </a:r>
            <a:r>
              <a:rPr lang="en-US" sz="2200" b="1" dirty="0" err="1">
                <a:solidFill>
                  <a:schemeClr val="tx2"/>
                </a:solidFill>
                <a:latin typeface="Times New Roman"/>
                <a:ea typeface="+mn-lt"/>
                <a:cs typeface="+mn-lt"/>
              </a:rPr>
              <a:t>arr</a:t>
            </a:r>
            <a:r>
              <a:rPr lang="en-US" sz="2200" b="1" dirty="0">
                <a:solidFill>
                  <a:schemeClr val="tx2"/>
                </a:solidFill>
                <a:latin typeface="Times New Roman"/>
                <a:ea typeface="+mn-lt"/>
                <a:cs typeface="+mn-lt"/>
              </a:rPr>
              <a:t>[]</a:t>
            </a:r>
            <a:r>
              <a:rPr lang="en-US" sz="2200" dirty="0">
                <a:solidFill>
                  <a:schemeClr val="tx2"/>
                </a:solidFill>
                <a:latin typeface="Times New Roman"/>
                <a:ea typeface="+mn-lt"/>
                <a:cs typeface="+mn-lt"/>
              </a:rPr>
              <a:t>.</a:t>
            </a:r>
          </a:p>
          <a:p>
            <a:r>
              <a:rPr lang="en-US" sz="2200" b="1" dirty="0">
                <a:solidFill>
                  <a:schemeClr val="tx2"/>
                </a:solidFill>
                <a:latin typeface="Times New Roman"/>
                <a:ea typeface="+mn-lt"/>
                <a:cs typeface="+mn-lt"/>
              </a:rPr>
              <a:t>Examples:</a:t>
            </a:r>
          </a:p>
          <a:p>
            <a:r>
              <a:rPr lang="en-US" sz="2200" b="1" i="1" dirty="0">
                <a:solidFill>
                  <a:schemeClr val="tx2"/>
                </a:solidFill>
                <a:latin typeface="Times New Roman"/>
                <a:ea typeface="+mn-lt"/>
                <a:cs typeface="+mn-lt"/>
              </a:rPr>
              <a:t>Input:</a:t>
            </a:r>
            <a:r>
              <a:rPr lang="en-US" sz="2200" i="1" dirty="0">
                <a:solidFill>
                  <a:schemeClr val="tx2"/>
                </a:solidFill>
                <a:latin typeface="Times New Roman"/>
                <a:ea typeface="+mn-lt"/>
                <a:cs typeface="+mn-lt"/>
              </a:rPr>
              <a:t> </a:t>
            </a:r>
            <a:r>
              <a:rPr lang="en-US" sz="2200" i="1" dirty="0" err="1">
                <a:solidFill>
                  <a:schemeClr val="tx2"/>
                </a:solidFill>
                <a:latin typeface="Times New Roman"/>
                <a:ea typeface="+mn-lt"/>
                <a:cs typeface="+mn-lt"/>
              </a:rPr>
              <a:t>arr</a:t>
            </a:r>
            <a:r>
              <a:rPr lang="en-US" sz="2200" i="1" dirty="0">
                <a:solidFill>
                  <a:schemeClr val="tx2"/>
                </a:solidFill>
                <a:latin typeface="Times New Roman"/>
                <a:ea typeface="+mn-lt"/>
                <a:cs typeface="+mn-lt"/>
              </a:rPr>
              <a:t>[] = {10, 20, 80, 30, 60, 50,110, 100, 130, 170}, x = 110;</a:t>
            </a:r>
            <a:br>
              <a:rPr lang="en-US" sz="2200" i="1" dirty="0">
                <a:latin typeface="Times New Roman"/>
                <a:ea typeface="+mn-lt"/>
                <a:cs typeface="+mn-lt"/>
              </a:rPr>
            </a:br>
            <a:r>
              <a:rPr lang="en-US" sz="2200" i="1" dirty="0">
                <a:solidFill>
                  <a:schemeClr val="tx2"/>
                </a:solidFill>
                <a:latin typeface="Times New Roman"/>
                <a:ea typeface="+mn-lt"/>
                <a:cs typeface="+mn-lt"/>
              </a:rPr>
              <a:t>Output: 6</a:t>
            </a:r>
            <a:br>
              <a:rPr lang="en-US" sz="2200" i="1" dirty="0">
                <a:latin typeface="Times New Roman"/>
                <a:ea typeface="+mn-lt"/>
                <a:cs typeface="+mn-lt"/>
              </a:rPr>
            </a:br>
            <a:r>
              <a:rPr lang="en-US" sz="2200" i="1" dirty="0">
                <a:solidFill>
                  <a:schemeClr val="tx2"/>
                </a:solidFill>
                <a:latin typeface="Times New Roman"/>
                <a:ea typeface="+mn-lt"/>
                <a:cs typeface="+mn-lt"/>
              </a:rPr>
              <a:t>Explanation: Element x is present at index 6</a:t>
            </a:r>
            <a:endParaRPr lang="en-US" sz="2200" b="1" dirty="0">
              <a:solidFill>
                <a:schemeClr val="tx2"/>
              </a:solidFill>
              <a:latin typeface="Times New Roman"/>
              <a:cs typeface="Calibri"/>
            </a:endParaRPr>
          </a:p>
          <a:p>
            <a:r>
              <a:rPr lang="en-US" sz="2200" b="1" i="1" dirty="0">
                <a:solidFill>
                  <a:schemeClr val="tx2"/>
                </a:solidFill>
                <a:latin typeface="Times New Roman"/>
                <a:ea typeface="+mn-lt"/>
                <a:cs typeface="+mn-lt"/>
              </a:rPr>
              <a:t>Input:</a:t>
            </a:r>
            <a:r>
              <a:rPr lang="en-US" sz="2200" i="1" dirty="0">
                <a:solidFill>
                  <a:schemeClr val="tx2"/>
                </a:solidFill>
                <a:latin typeface="Times New Roman"/>
                <a:ea typeface="+mn-lt"/>
                <a:cs typeface="+mn-lt"/>
              </a:rPr>
              <a:t> </a:t>
            </a:r>
            <a:r>
              <a:rPr lang="en-US" sz="2200" i="1" err="1">
                <a:solidFill>
                  <a:schemeClr val="tx2"/>
                </a:solidFill>
                <a:latin typeface="Times New Roman"/>
                <a:ea typeface="+mn-lt"/>
                <a:cs typeface="+mn-lt"/>
              </a:rPr>
              <a:t>arr</a:t>
            </a:r>
            <a:r>
              <a:rPr lang="en-US" sz="2200" i="1" dirty="0">
                <a:solidFill>
                  <a:schemeClr val="tx2"/>
                </a:solidFill>
                <a:latin typeface="Times New Roman"/>
                <a:ea typeface="+mn-lt"/>
                <a:cs typeface="+mn-lt"/>
              </a:rPr>
              <a:t>[] = {10, 20, 80, 30, 60, 50,110, 100, 130, 170}, x = 175;</a:t>
            </a:r>
            <a:br>
              <a:rPr lang="en-US" sz="2200" i="1" dirty="0">
                <a:latin typeface="Times New Roman"/>
                <a:ea typeface="+mn-lt"/>
                <a:cs typeface="+mn-lt"/>
              </a:rPr>
            </a:br>
            <a:r>
              <a:rPr lang="en-US" sz="2200" i="1" dirty="0">
                <a:solidFill>
                  <a:schemeClr val="tx2"/>
                </a:solidFill>
                <a:latin typeface="Times New Roman"/>
                <a:ea typeface="+mn-lt"/>
                <a:cs typeface="+mn-lt"/>
              </a:rPr>
              <a:t>Output: -1</a:t>
            </a:r>
            <a:br>
              <a:rPr lang="en-US" sz="2200" i="1" dirty="0">
                <a:latin typeface="Times New Roman"/>
                <a:ea typeface="+mn-lt"/>
                <a:cs typeface="+mn-lt"/>
              </a:rPr>
            </a:br>
            <a:r>
              <a:rPr lang="en-US" sz="2200" i="1" dirty="0">
                <a:solidFill>
                  <a:schemeClr val="tx2"/>
                </a:solidFill>
                <a:latin typeface="Times New Roman"/>
                <a:ea typeface="+mn-lt"/>
                <a:cs typeface="+mn-lt"/>
              </a:rPr>
              <a:t>Explanation: Element x is not present in </a:t>
            </a:r>
            <a:r>
              <a:rPr lang="en-US" sz="2200" i="1" err="1">
                <a:solidFill>
                  <a:schemeClr val="tx2"/>
                </a:solidFill>
                <a:latin typeface="Times New Roman"/>
                <a:ea typeface="+mn-lt"/>
                <a:cs typeface="+mn-lt"/>
              </a:rPr>
              <a:t>arr</a:t>
            </a:r>
            <a:r>
              <a:rPr lang="en-US" sz="2200" i="1" dirty="0">
                <a:solidFill>
                  <a:schemeClr val="tx2"/>
                </a:solidFill>
                <a:latin typeface="Times New Roman"/>
                <a:ea typeface="+mn-lt"/>
                <a:cs typeface="+mn-lt"/>
              </a:rPr>
              <a:t>[].</a:t>
            </a:r>
            <a:endParaRPr lang="en-US" sz="2200">
              <a:solidFill>
                <a:schemeClr val="tx2"/>
              </a:solidFill>
              <a:latin typeface="Times New Roman"/>
              <a:cs typeface="Times New Roman"/>
            </a:endParaRPr>
          </a:p>
          <a:p>
            <a:endParaRPr lang="en-US" sz="2200" b="1" dirty="0">
              <a:solidFill>
                <a:schemeClr val="tx2"/>
              </a:solidFill>
              <a:latin typeface="Times New Roman"/>
              <a:cs typeface="Calibri"/>
            </a:endParaRPr>
          </a:p>
        </p:txBody>
      </p:sp>
    </p:spTree>
    <p:extLst>
      <p:ext uri="{BB962C8B-B14F-4D97-AF65-F5344CB8AC3E}">
        <p14:creationId xmlns:p14="http://schemas.microsoft.com/office/powerpoint/2010/main" val="29503435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3A62-EFB9-4128-FCC9-C38C725554D4}"/>
              </a:ext>
            </a:extLst>
          </p:cNvPr>
          <p:cNvSpPr>
            <a:spLocks noGrp="1"/>
          </p:cNvSpPr>
          <p:nvPr>
            <p:ph type="title"/>
          </p:nvPr>
        </p:nvSpPr>
        <p:spPr/>
        <p:txBody>
          <a:bodyPr/>
          <a:lstStyle/>
          <a:p>
            <a:r>
              <a:rPr lang="en-US" dirty="0">
                <a:latin typeface="Consolas"/>
                <a:cs typeface="Calibri Light"/>
              </a:rPr>
              <a:t>Linear Search Implementation</a:t>
            </a:r>
            <a:endParaRPr lang="en-US">
              <a:latin typeface="Consolas"/>
            </a:endParaRPr>
          </a:p>
        </p:txBody>
      </p:sp>
      <p:sp>
        <p:nvSpPr>
          <p:cNvPr id="4" name="TextBox 3">
            <a:extLst>
              <a:ext uri="{FF2B5EF4-FFF2-40B4-BE49-F238E27FC236}">
                <a16:creationId xmlns:a16="http://schemas.microsoft.com/office/drawing/2014/main" id="{D22B5CD6-4BC6-849D-DE33-067DB864CC95}"/>
              </a:ext>
            </a:extLst>
          </p:cNvPr>
          <p:cNvSpPr txBox="1"/>
          <p:nvPr/>
        </p:nvSpPr>
        <p:spPr>
          <a:xfrm>
            <a:off x="5101700" y="2297837"/>
            <a:ext cx="679733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 Driver Code</a:t>
            </a:r>
          </a:p>
          <a:p>
            <a:r>
              <a:rPr lang="en-US" dirty="0">
                <a:latin typeface="Consolas"/>
              </a:rPr>
              <a:t>if __name__ == "__main__":</a:t>
            </a:r>
          </a:p>
          <a:p>
            <a:r>
              <a:rPr lang="en-US" dirty="0">
                <a:latin typeface="Consolas"/>
              </a:rPr>
              <a:t>    </a:t>
            </a:r>
            <a:r>
              <a:rPr lang="en-US" dirty="0" err="1">
                <a:latin typeface="Consolas"/>
              </a:rPr>
              <a:t>arr</a:t>
            </a:r>
            <a:r>
              <a:rPr lang="en-US" dirty="0">
                <a:latin typeface="Consolas"/>
              </a:rPr>
              <a:t> = [2, 3, 4, 10, 40]</a:t>
            </a:r>
          </a:p>
          <a:p>
            <a:r>
              <a:rPr lang="en-US" dirty="0">
                <a:latin typeface="Consolas"/>
              </a:rPr>
              <a:t>    x = 10</a:t>
            </a:r>
          </a:p>
          <a:p>
            <a:r>
              <a:rPr lang="en-US" dirty="0">
                <a:latin typeface="Consolas"/>
              </a:rPr>
              <a:t>    N = </a:t>
            </a:r>
            <a:r>
              <a:rPr lang="en-US" dirty="0" err="1">
                <a:latin typeface="Consolas"/>
              </a:rPr>
              <a:t>len</a:t>
            </a:r>
            <a:r>
              <a:rPr lang="en-US" dirty="0">
                <a:latin typeface="Consolas"/>
              </a:rPr>
              <a:t>(</a:t>
            </a:r>
            <a:r>
              <a:rPr lang="en-US" dirty="0" err="1">
                <a:latin typeface="Consolas"/>
              </a:rPr>
              <a:t>arr</a:t>
            </a:r>
            <a:r>
              <a:rPr lang="en-US" dirty="0">
                <a:latin typeface="Consolas"/>
              </a:rPr>
              <a:t>)</a:t>
            </a:r>
          </a:p>
          <a:p>
            <a:endParaRPr lang="en-US" dirty="0">
              <a:latin typeface="Consolas"/>
            </a:endParaRPr>
          </a:p>
          <a:p>
            <a:r>
              <a:rPr lang="en-US" dirty="0">
                <a:latin typeface="Consolas"/>
              </a:rPr>
              <a:t>    # Function call</a:t>
            </a:r>
          </a:p>
          <a:p>
            <a:r>
              <a:rPr lang="en-US" dirty="0">
                <a:latin typeface="Consolas"/>
              </a:rPr>
              <a:t>    result = search(</a:t>
            </a:r>
            <a:r>
              <a:rPr lang="en-US" dirty="0" err="1">
                <a:latin typeface="Consolas"/>
              </a:rPr>
              <a:t>arr</a:t>
            </a:r>
            <a:r>
              <a:rPr lang="en-US" dirty="0">
                <a:latin typeface="Consolas"/>
              </a:rPr>
              <a:t>, N, x)</a:t>
            </a:r>
          </a:p>
          <a:p>
            <a:r>
              <a:rPr lang="en-US" dirty="0">
                <a:latin typeface="Consolas"/>
              </a:rPr>
              <a:t>    if(result == -1):</a:t>
            </a:r>
          </a:p>
          <a:p>
            <a:r>
              <a:rPr lang="en-US" dirty="0">
                <a:latin typeface="Consolas"/>
              </a:rPr>
              <a:t>        print("Element is not present in array")</a:t>
            </a:r>
          </a:p>
          <a:p>
            <a:r>
              <a:rPr lang="en-US" dirty="0">
                <a:latin typeface="Consolas"/>
              </a:rPr>
              <a:t>    else:</a:t>
            </a:r>
          </a:p>
          <a:p>
            <a:r>
              <a:rPr lang="en-US" dirty="0">
                <a:latin typeface="Consolas"/>
              </a:rPr>
              <a:t>        print("Element is present at index", result)</a:t>
            </a:r>
          </a:p>
        </p:txBody>
      </p:sp>
      <p:sp>
        <p:nvSpPr>
          <p:cNvPr id="7" name="TextBox 6">
            <a:extLst>
              <a:ext uri="{FF2B5EF4-FFF2-40B4-BE49-F238E27FC236}">
                <a16:creationId xmlns:a16="http://schemas.microsoft.com/office/drawing/2014/main" id="{EB676221-BD1B-FE7A-8227-E8424899C8D4}"/>
              </a:ext>
            </a:extLst>
          </p:cNvPr>
          <p:cNvSpPr txBox="1"/>
          <p:nvPr/>
        </p:nvSpPr>
        <p:spPr>
          <a:xfrm>
            <a:off x="803429" y="2238653"/>
            <a:ext cx="392688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def search(</a:t>
            </a:r>
            <a:r>
              <a:rPr lang="en-US" dirty="0" err="1">
                <a:latin typeface="Consolas"/>
              </a:rPr>
              <a:t>arr</a:t>
            </a:r>
            <a:r>
              <a:rPr lang="en-US" dirty="0">
                <a:latin typeface="Consolas"/>
              </a:rPr>
              <a:t>, N, x):</a:t>
            </a:r>
          </a:p>
          <a:p>
            <a:endParaRPr lang="en-US" dirty="0">
              <a:latin typeface="Consolas"/>
            </a:endParaRPr>
          </a:p>
          <a:p>
            <a:r>
              <a:rPr lang="en-US" dirty="0">
                <a:latin typeface="Consolas"/>
              </a:rPr>
              <a:t>    for </a:t>
            </a:r>
            <a:r>
              <a:rPr lang="en-US" dirty="0" err="1">
                <a:latin typeface="Consolas"/>
              </a:rPr>
              <a:t>i</a:t>
            </a:r>
            <a:r>
              <a:rPr lang="en-US" dirty="0">
                <a:latin typeface="Consolas"/>
              </a:rPr>
              <a:t> in range(0, N):</a:t>
            </a:r>
          </a:p>
          <a:p>
            <a:r>
              <a:rPr lang="en-US" dirty="0">
                <a:latin typeface="Consolas"/>
              </a:rPr>
              <a:t>        if (</a:t>
            </a:r>
            <a:r>
              <a:rPr lang="en-US" dirty="0" err="1">
                <a:latin typeface="Consolas"/>
              </a:rPr>
              <a:t>arr</a:t>
            </a:r>
            <a:r>
              <a:rPr lang="en-US" dirty="0">
                <a:latin typeface="Consolas"/>
              </a:rPr>
              <a:t>[</a:t>
            </a:r>
            <a:r>
              <a:rPr lang="en-US" dirty="0" err="1">
                <a:latin typeface="Consolas"/>
              </a:rPr>
              <a:t>i</a:t>
            </a:r>
            <a:r>
              <a:rPr lang="en-US" dirty="0">
                <a:latin typeface="Consolas"/>
              </a:rPr>
              <a:t>] == x):</a:t>
            </a:r>
          </a:p>
          <a:p>
            <a:r>
              <a:rPr lang="en-US" dirty="0">
                <a:latin typeface="Consolas"/>
              </a:rPr>
              <a:t>            return </a:t>
            </a:r>
            <a:r>
              <a:rPr lang="en-US" dirty="0" err="1">
                <a:latin typeface="Consolas"/>
              </a:rPr>
              <a:t>i</a:t>
            </a:r>
            <a:endParaRPr lang="en-US">
              <a:latin typeface="Consolas"/>
            </a:endParaRPr>
          </a:p>
          <a:p>
            <a:r>
              <a:rPr lang="en-US" dirty="0">
                <a:latin typeface="Consolas"/>
              </a:rPr>
              <a:t>    return -1</a:t>
            </a:r>
          </a:p>
        </p:txBody>
      </p:sp>
      <p:sp>
        <p:nvSpPr>
          <p:cNvPr id="3" name="TextBox 2">
            <a:extLst>
              <a:ext uri="{FF2B5EF4-FFF2-40B4-BE49-F238E27FC236}">
                <a16:creationId xmlns:a16="http://schemas.microsoft.com/office/drawing/2014/main" id="{F74F93C3-8D38-E6B9-DCAB-0D0F3FBAE8B5}"/>
              </a:ext>
            </a:extLst>
          </p:cNvPr>
          <p:cNvSpPr txBox="1"/>
          <p:nvPr/>
        </p:nvSpPr>
        <p:spPr>
          <a:xfrm>
            <a:off x="4730545" y="5953432"/>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FF0000"/>
                </a:solidFill>
                <a:latin typeface="urw-din"/>
              </a:rPr>
              <a:t>Time complexity: </a:t>
            </a:r>
            <a:r>
              <a:rPr lang="en-US" dirty="0">
                <a:solidFill>
                  <a:srgbClr val="FF0000"/>
                </a:solidFill>
                <a:latin typeface="urw-din"/>
              </a:rPr>
              <a:t>O(N)</a:t>
            </a:r>
            <a:br>
              <a:rPr lang="en-US" dirty="0">
                <a:solidFill>
                  <a:srgbClr val="FF0000"/>
                </a:solidFill>
              </a:rPr>
            </a:br>
            <a:r>
              <a:rPr lang="en-US" b="1" dirty="0">
                <a:solidFill>
                  <a:srgbClr val="FF0000"/>
                </a:solidFill>
                <a:latin typeface="urw-din"/>
              </a:rPr>
              <a:t>Auxiliary Space: </a:t>
            </a:r>
            <a:r>
              <a:rPr lang="en-US" dirty="0">
                <a:solidFill>
                  <a:srgbClr val="FF0000"/>
                </a:solidFill>
                <a:latin typeface="urw-din"/>
              </a:rPr>
              <a:t>O(1)</a:t>
            </a:r>
            <a:endParaRPr lang="en-US" dirty="0">
              <a:solidFill>
                <a:srgbClr val="FF0000"/>
              </a:solidFill>
              <a:cs typeface="Calibri"/>
            </a:endParaRPr>
          </a:p>
        </p:txBody>
      </p:sp>
    </p:spTree>
    <p:extLst>
      <p:ext uri="{BB962C8B-B14F-4D97-AF65-F5344CB8AC3E}">
        <p14:creationId xmlns:p14="http://schemas.microsoft.com/office/powerpoint/2010/main" val="156856418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3631-ED53-7873-3C34-8AE766884CFE}"/>
              </a:ext>
            </a:extLst>
          </p:cNvPr>
          <p:cNvSpPr>
            <a:spLocks noGrp="1"/>
          </p:cNvSpPr>
          <p:nvPr>
            <p:ph type="title"/>
          </p:nvPr>
        </p:nvSpPr>
        <p:spPr/>
        <p:txBody>
          <a:bodyPr/>
          <a:lstStyle/>
          <a:p>
            <a:r>
              <a:rPr lang="en-US" b="1" dirty="0">
                <a:latin typeface="Consolas"/>
              </a:rPr>
              <a:t>Using “in” keyword in python:</a:t>
            </a:r>
            <a:endParaRPr lang="en-US">
              <a:latin typeface="Consolas"/>
              <a:cs typeface="Calibri Light"/>
            </a:endParaRPr>
          </a:p>
        </p:txBody>
      </p:sp>
      <p:sp>
        <p:nvSpPr>
          <p:cNvPr id="4" name="TextBox 3">
            <a:extLst>
              <a:ext uri="{FF2B5EF4-FFF2-40B4-BE49-F238E27FC236}">
                <a16:creationId xmlns:a16="http://schemas.microsoft.com/office/drawing/2014/main" id="{8966FBE1-C80C-5076-FD91-01132A7438E5}"/>
              </a:ext>
            </a:extLst>
          </p:cNvPr>
          <p:cNvSpPr txBox="1"/>
          <p:nvPr/>
        </p:nvSpPr>
        <p:spPr>
          <a:xfrm>
            <a:off x="840658" y="1713271"/>
            <a:ext cx="105598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onsolas"/>
              </a:rPr>
              <a:t>The approach: </a:t>
            </a:r>
            <a:r>
              <a:rPr lang="en-US" sz="2000" dirty="0">
                <a:latin typeface="Consolas"/>
              </a:rPr>
              <a:t>we use a list instead of a vector or </a:t>
            </a:r>
            <a:r>
              <a:rPr lang="en-US" sz="2000" dirty="0" err="1">
                <a:latin typeface="Consolas"/>
              </a:rPr>
              <a:t>ArrayList</a:t>
            </a:r>
            <a:r>
              <a:rPr lang="en-US" sz="2000" dirty="0">
                <a:latin typeface="Consolas"/>
              </a:rPr>
              <a:t>, and we can use the “in” keyword to check if an element is present in the list.</a:t>
            </a:r>
            <a:endParaRPr lang="en-US" sz="2000">
              <a:latin typeface="Consolas"/>
              <a:cs typeface="Calibri"/>
            </a:endParaRPr>
          </a:p>
        </p:txBody>
      </p:sp>
      <p:sp>
        <p:nvSpPr>
          <p:cNvPr id="5" name="TextBox 4">
            <a:extLst>
              <a:ext uri="{FF2B5EF4-FFF2-40B4-BE49-F238E27FC236}">
                <a16:creationId xmlns:a16="http://schemas.microsoft.com/office/drawing/2014/main" id="{6EF1892F-D010-8B09-3F7B-9BB198D2764E}"/>
              </a:ext>
            </a:extLst>
          </p:cNvPr>
          <p:cNvSpPr txBox="1"/>
          <p:nvPr/>
        </p:nvSpPr>
        <p:spPr>
          <a:xfrm>
            <a:off x="1559642" y="2770239"/>
            <a:ext cx="907271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v = [5, 15, 6, 9, 4] # create a list with initial values</a:t>
            </a:r>
          </a:p>
          <a:p>
            <a:r>
              <a:rPr lang="en-US" dirty="0">
                <a:latin typeface="Consolas"/>
              </a:rPr>
              <a:t>key = 4 # variable to store the element to be searched</a:t>
            </a:r>
          </a:p>
          <a:p>
            <a:r>
              <a:rPr lang="en-US" dirty="0">
                <a:latin typeface="Consolas"/>
              </a:rPr>
              <a:t>if key in v: # check if the element is present in the list</a:t>
            </a:r>
          </a:p>
          <a:p>
            <a:r>
              <a:rPr lang="en-US" dirty="0">
                <a:latin typeface="Consolas"/>
              </a:rPr>
              <a:t>    print(key, "is present in the list")</a:t>
            </a:r>
          </a:p>
          <a:p>
            <a:r>
              <a:rPr lang="en-US" dirty="0">
                <a:latin typeface="Consolas"/>
              </a:rPr>
              <a:t>else:</a:t>
            </a:r>
          </a:p>
          <a:p>
            <a:r>
              <a:rPr lang="en-US" dirty="0">
                <a:latin typeface="Consolas"/>
              </a:rPr>
              <a:t>    print(key, "is not present in the list")</a:t>
            </a:r>
          </a:p>
        </p:txBody>
      </p:sp>
    </p:spTree>
    <p:extLst>
      <p:ext uri="{BB962C8B-B14F-4D97-AF65-F5344CB8AC3E}">
        <p14:creationId xmlns:p14="http://schemas.microsoft.com/office/powerpoint/2010/main" val="133402214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82AF-7CDA-B092-2BA7-96030EC205F5}"/>
              </a:ext>
            </a:extLst>
          </p:cNvPr>
          <p:cNvSpPr>
            <a:spLocks noGrp="1"/>
          </p:cNvSpPr>
          <p:nvPr>
            <p:ph type="title"/>
          </p:nvPr>
        </p:nvSpPr>
        <p:spPr/>
        <p:txBody>
          <a:bodyPr/>
          <a:lstStyle/>
          <a:p>
            <a:r>
              <a:rPr lang="en-US" b="1" dirty="0">
                <a:latin typeface="Consolas"/>
              </a:rPr>
              <a:t>Linear Search Recursive Approach:</a:t>
            </a:r>
            <a:endParaRPr lang="en-US">
              <a:latin typeface="Consolas"/>
            </a:endParaRPr>
          </a:p>
        </p:txBody>
      </p:sp>
      <p:sp>
        <p:nvSpPr>
          <p:cNvPr id="3" name="Content Placeholder 2">
            <a:extLst>
              <a:ext uri="{FF2B5EF4-FFF2-40B4-BE49-F238E27FC236}">
                <a16:creationId xmlns:a16="http://schemas.microsoft.com/office/drawing/2014/main" id="{87B69386-939E-E372-B5CD-C0F1294BE7C1}"/>
              </a:ext>
            </a:extLst>
          </p:cNvPr>
          <p:cNvSpPr>
            <a:spLocks noGrp="1"/>
          </p:cNvSpPr>
          <p:nvPr>
            <p:ph idx="1"/>
          </p:nvPr>
        </p:nvSpPr>
        <p:spPr/>
        <p:txBody>
          <a:bodyPr vert="horz" lIns="91440" tIns="45720" rIns="91440" bIns="45720" rtlCol="0" anchor="t">
            <a:normAutofit/>
          </a:bodyPr>
          <a:lstStyle/>
          <a:p>
            <a:r>
              <a:rPr lang="en-US" dirty="0">
                <a:latin typeface="Consolas"/>
                <a:ea typeface="+mn-lt"/>
                <a:cs typeface="+mn-lt"/>
              </a:rPr>
              <a:t>Follow the given steps to solve the problem:</a:t>
            </a:r>
            <a:endParaRPr lang="en-US" dirty="0">
              <a:latin typeface="Consolas"/>
              <a:cs typeface="Calibri" panose="020F0502020204030204"/>
            </a:endParaRPr>
          </a:p>
          <a:p>
            <a:r>
              <a:rPr lang="en-US" dirty="0">
                <a:latin typeface="Consolas"/>
                <a:ea typeface="+mn-lt"/>
                <a:cs typeface="+mn-lt"/>
              </a:rPr>
              <a:t>If the size of the array is zero then, return -1, representing that the element is not found. This can also be treated as the base condition of a recursion call.</a:t>
            </a:r>
            <a:endParaRPr lang="en-US" dirty="0">
              <a:latin typeface="Consolas"/>
            </a:endParaRPr>
          </a:p>
          <a:p>
            <a:r>
              <a:rPr lang="en-US" dirty="0">
                <a:latin typeface="Consolas"/>
                <a:ea typeface="+mn-lt"/>
                <a:cs typeface="+mn-lt"/>
              </a:rPr>
              <a:t>Otherwise, check if the element at the current index in the array is equal to the key or not </a:t>
            </a:r>
            <a:r>
              <a:rPr lang="en-US" dirty="0" err="1">
                <a:latin typeface="Consolas"/>
                <a:ea typeface="+mn-lt"/>
                <a:cs typeface="+mn-lt"/>
              </a:rPr>
              <a:t>i.e</a:t>
            </a:r>
            <a:r>
              <a:rPr lang="en-US" dirty="0">
                <a:latin typeface="Consolas"/>
                <a:ea typeface="+mn-lt"/>
                <a:cs typeface="+mn-lt"/>
              </a:rPr>
              <a:t>,</a:t>
            </a:r>
            <a:r>
              <a:rPr lang="en-US" b="1" dirty="0">
                <a:latin typeface="Consolas"/>
                <a:ea typeface="+mn-lt"/>
                <a:cs typeface="+mn-lt"/>
              </a:rPr>
              <a:t> </a:t>
            </a:r>
            <a:r>
              <a:rPr lang="en-US" dirty="0" err="1">
                <a:latin typeface="Consolas"/>
                <a:ea typeface="+mn-lt"/>
                <a:cs typeface="+mn-lt"/>
              </a:rPr>
              <a:t>arr</a:t>
            </a:r>
            <a:r>
              <a:rPr lang="en-US" dirty="0">
                <a:latin typeface="Consolas"/>
                <a:ea typeface="+mn-lt"/>
                <a:cs typeface="+mn-lt"/>
              </a:rPr>
              <a:t>[size – 1] == key</a:t>
            </a:r>
            <a:endParaRPr lang="en-US" dirty="0">
              <a:latin typeface="Consolas"/>
            </a:endParaRPr>
          </a:p>
          <a:p>
            <a:pPr lvl="1"/>
            <a:r>
              <a:rPr lang="en-US" dirty="0">
                <a:latin typeface="Consolas"/>
                <a:ea typeface="+mn-lt"/>
                <a:cs typeface="+mn-lt"/>
              </a:rPr>
              <a:t>If equal, then return the index of the found key.</a:t>
            </a:r>
            <a:endParaRPr lang="en-US" dirty="0">
              <a:latin typeface="Consolas"/>
            </a:endParaRPr>
          </a:p>
          <a:p>
            <a:endParaRPr lang="en-US" dirty="0">
              <a:latin typeface="Consolas"/>
              <a:cs typeface="Calibri"/>
            </a:endParaRPr>
          </a:p>
        </p:txBody>
      </p:sp>
    </p:spTree>
    <p:extLst>
      <p:ext uri="{BB962C8B-B14F-4D97-AF65-F5344CB8AC3E}">
        <p14:creationId xmlns:p14="http://schemas.microsoft.com/office/powerpoint/2010/main" val="339483850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D38159-DED7-5089-9B79-F2C91D00137D}"/>
              </a:ext>
            </a:extLst>
          </p:cNvPr>
          <p:cNvSpPr txBox="1"/>
          <p:nvPr/>
        </p:nvSpPr>
        <p:spPr>
          <a:xfrm>
            <a:off x="717756" y="428932"/>
            <a:ext cx="10707328"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def </a:t>
            </a:r>
            <a:r>
              <a:rPr lang="en-US" dirty="0" err="1">
                <a:latin typeface="Consolas"/>
              </a:rPr>
              <a:t>linear_search</a:t>
            </a:r>
            <a:r>
              <a:rPr lang="en-US" dirty="0">
                <a:latin typeface="Consolas"/>
              </a:rPr>
              <a:t>(</a:t>
            </a:r>
            <a:r>
              <a:rPr lang="en-US" dirty="0" err="1">
                <a:latin typeface="Consolas"/>
              </a:rPr>
              <a:t>arr</a:t>
            </a:r>
            <a:r>
              <a:rPr lang="en-US" dirty="0">
                <a:latin typeface="Consolas"/>
              </a:rPr>
              <a:t>, key, size):</a:t>
            </a:r>
            <a:endParaRPr lang="en-US">
              <a:latin typeface="Consolas"/>
            </a:endParaRPr>
          </a:p>
          <a:p>
            <a:r>
              <a:rPr lang="en-US" dirty="0">
                <a:latin typeface="Consolas"/>
              </a:rPr>
              <a:t>    # If the array is empty we will return -1</a:t>
            </a:r>
            <a:endParaRPr lang="en-US" dirty="0">
              <a:latin typeface="Consolas"/>
              <a:cs typeface="Calibri"/>
            </a:endParaRPr>
          </a:p>
          <a:p>
            <a:r>
              <a:rPr lang="en-US" dirty="0">
                <a:latin typeface="Consolas"/>
              </a:rPr>
              <a:t>    if (size == 0):</a:t>
            </a:r>
            <a:endParaRPr lang="en-US" dirty="0">
              <a:latin typeface="Consolas"/>
              <a:cs typeface="Calibri"/>
            </a:endParaRPr>
          </a:p>
          <a:p>
            <a:r>
              <a:rPr lang="en-US" dirty="0">
                <a:latin typeface="Consolas"/>
              </a:rPr>
              <a:t>        return -1</a:t>
            </a:r>
            <a:endParaRPr lang="en-US" dirty="0">
              <a:latin typeface="Consolas"/>
              <a:cs typeface="Calibri"/>
            </a:endParaRPr>
          </a:p>
          <a:p>
            <a:r>
              <a:rPr lang="en-US" dirty="0">
                <a:latin typeface="Consolas"/>
              </a:rPr>
              <a:t>    </a:t>
            </a:r>
            <a:r>
              <a:rPr lang="en-US" dirty="0" err="1">
                <a:latin typeface="Consolas"/>
              </a:rPr>
              <a:t>elif</a:t>
            </a:r>
            <a:r>
              <a:rPr lang="en-US" dirty="0">
                <a:latin typeface="Consolas"/>
              </a:rPr>
              <a:t> (</a:t>
            </a:r>
            <a:r>
              <a:rPr lang="en-US" dirty="0" err="1">
                <a:latin typeface="Consolas"/>
              </a:rPr>
              <a:t>arr</a:t>
            </a:r>
            <a:r>
              <a:rPr lang="en-US" dirty="0">
                <a:latin typeface="Consolas"/>
              </a:rPr>
              <a:t>[size - 1] == key):</a:t>
            </a:r>
            <a:endParaRPr lang="en-US">
              <a:latin typeface="Consolas"/>
              <a:cs typeface="Calibri"/>
            </a:endParaRPr>
          </a:p>
          <a:p>
            <a:r>
              <a:rPr lang="en-US" dirty="0">
                <a:latin typeface="Consolas"/>
              </a:rPr>
              <a:t>    # Return the index of found key.</a:t>
            </a:r>
            <a:endParaRPr lang="en-US" dirty="0">
              <a:latin typeface="Consolas"/>
              <a:cs typeface="Calibri"/>
            </a:endParaRPr>
          </a:p>
          <a:p>
            <a:r>
              <a:rPr lang="en-US" dirty="0">
                <a:latin typeface="Consolas"/>
              </a:rPr>
              <a:t>        return size - 1</a:t>
            </a:r>
            <a:endParaRPr lang="en-US" dirty="0">
              <a:latin typeface="Consolas"/>
              <a:cs typeface="Calibri"/>
            </a:endParaRPr>
          </a:p>
          <a:p>
            <a:r>
              <a:rPr lang="en-US" dirty="0">
                <a:latin typeface="Consolas"/>
              </a:rPr>
              <a:t>    else:</a:t>
            </a:r>
            <a:endParaRPr lang="en-US" dirty="0">
              <a:latin typeface="Consolas"/>
              <a:cs typeface="Calibri"/>
            </a:endParaRPr>
          </a:p>
          <a:p>
            <a:r>
              <a:rPr lang="en-US" dirty="0">
                <a:latin typeface="Consolas"/>
              </a:rPr>
              <a:t>        return </a:t>
            </a:r>
            <a:r>
              <a:rPr lang="en-US" dirty="0" err="1">
                <a:latin typeface="Consolas"/>
              </a:rPr>
              <a:t>linear_search</a:t>
            </a:r>
            <a:r>
              <a:rPr lang="en-US" dirty="0">
                <a:latin typeface="Consolas"/>
              </a:rPr>
              <a:t>(</a:t>
            </a:r>
            <a:r>
              <a:rPr lang="en-US" dirty="0" err="1">
                <a:latin typeface="Consolas"/>
              </a:rPr>
              <a:t>arr</a:t>
            </a:r>
            <a:r>
              <a:rPr lang="en-US" dirty="0">
                <a:latin typeface="Consolas"/>
              </a:rPr>
              <a:t>, key, size - 1)</a:t>
            </a:r>
            <a:endParaRPr lang="en-US">
              <a:latin typeface="Consolas"/>
              <a:cs typeface="Calibri"/>
            </a:endParaRPr>
          </a:p>
          <a:p>
            <a:endParaRPr lang="en-US" dirty="0">
              <a:latin typeface="Consolas"/>
            </a:endParaRPr>
          </a:p>
          <a:p>
            <a:endParaRPr lang="en-US" dirty="0">
              <a:latin typeface="Consolas"/>
            </a:endParaRPr>
          </a:p>
          <a:p>
            <a:r>
              <a:rPr lang="en-US" dirty="0">
                <a:latin typeface="Consolas"/>
              </a:rPr>
              <a:t># Driver's code</a:t>
            </a:r>
            <a:endParaRPr lang="en-US">
              <a:latin typeface="Consolas"/>
              <a:cs typeface="Calibri"/>
            </a:endParaRPr>
          </a:p>
          <a:p>
            <a:r>
              <a:rPr lang="en-US" dirty="0">
                <a:latin typeface="Consolas"/>
              </a:rPr>
              <a:t>    if __name__ == "__main__":</a:t>
            </a:r>
            <a:endParaRPr lang="en-US" dirty="0">
              <a:latin typeface="Consolas"/>
              <a:cs typeface="Calibri"/>
            </a:endParaRPr>
          </a:p>
          <a:p>
            <a:r>
              <a:rPr lang="en-US" dirty="0">
                <a:latin typeface="Consolas"/>
              </a:rPr>
              <a:t>    </a:t>
            </a:r>
            <a:r>
              <a:rPr lang="en-US" dirty="0" err="1">
                <a:latin typeface="Consolas"/>
              </a:rPr>
              <a:t>arr</a:t>
            </a:r>
            <a:r>
              <a:rPr lang="en-US" dirty="0">
                <a:latin typeface="Consolas"/>
              </a:rPr>
              <a:t> = [5, 15, 6, 9, 4]</a:t>
            </a:r>
            <a:endParaRPr lang="en-US">
              <a:latin typeface="Consolas"/>
              <a:cs typeface="Calibri"/>
            </a:endParaRPr>
          </a:p>
          <a:p>
            <a:r>
              <a:rPr lang="en-US" dirty="0">
                <a:latin typeface="Consolas"/>
              </a:rPr>
              <a:t>    key = 4</a:t>
            </a:r>
            <a:endParaRPr lang="en-US" dirty="0">
              <a:latin typeface="Consolas"/>
              <a:cs typeface="Calibri"/>
            </a:endParaRPr>
          </a:p>
          <a:p>
            <a:r>
              <a:rPr lang="en-US" dirty="0">
                <a:latin typeface="Consolas"/>
              </a:rPr>
              <a:t>    size = </a:t>
            </a:r>
            <a:r>
              <a:rPr lang="en-US" dirty="0" err="1">
                <a:latin typeface="Consolas"/>
              </a:rPr>
              <a:t>len</a:t>
            </a:r>
            <a:r>
              <a:rPr lang="en-US" dirty="0">
                <a:latin typeface="Consolas"/>
              </a:rPr>
              <a:t>(</a:t>
            </a:r>
            <a:r>
              <a:rPr lang="en-US" dirty="0" err="1">
                <a:latin typeface="Consolas"/>
              </a:rPr>
              <a:t>arr</a:t>
            </a:r>
            <a:r>
              <a:rPr lang="en-US" dirty="0">
                <a:latin typeface="Consolas"/>
              </a:rPr>
              <a:t>)</a:t>
            </a:r>
            <a:endParaRPr lang="en-US">
              <a:latin typeface="Consolas"/>
              <a:cs typeface="Calibri"/>
            </a:endParaRPr>
          </a:p>
          <a:p>
            <a:r>
              <a:rPr lang="en-US" dirty="0">
                <a:latin typeface="Consolas"/>
              </a:rPr>
              <a:t>    </a:t>
            </a:r>
            <a:r>
              <a:rPr lang="en-US" dirty="0" err="1">
                <a:latin typeface="Consolas"/>
              </a:rPr>
              <a:t>ans</a:t>
            </a:r>
            <a:r>
              <a:rPr lang="en-US" dirty="0">
                <a:latin typeface="Consolas"/>
              </a:rPr>
              <a:t> = </a:t>
            </a:r>
            <a:r>
              <a:rPr lang="en-US" dirty="0" err="1">
                <a:latin typeface="Consolas"/>
              </a:rPr>
              <a:t>linear_search</a:t>
            </a:r>
            <a:r>
              <a:rPr lang="en-US" dirty="0">
                <a:latin typeface="Consolas"/>
              </a:rPr>
              <a:t>(</a:t>
            </a:r>
            <a:r>
              <a:rPr lang="en-US" dirty="0" err="1">
                <a:latin typeface="Consolas"/>
              </a:rPr>
              <a:t>arr</a:t>
            </a:r>
            <a:r>
              <a:rPr lang="en-US" dirty="0">
                <a:latin typeface="Consolas"/>
              </a:rPr>
              <a:t>, key, size) # Calling the Function</a:t>
            </a:r>
            <a:endParaRPr lang="en-US">
              <a:latin typeface="Consolas"/>
              <a:cs typeface="Calibri"/>
            </a:endParaRPr>
          </a:p>
          <a:p>
            <a:r>
              <a:rPr lang="en-US" dirty="0">
                <a:latin typeface="Consolas"/>
              </a:rPr>
              <a:t>    if </a:t>
            </a:r>
            <a:r>
              <a:rPr lang="en-US" dirty="0" err="1">
                <a:latin typeface="Consolas"/>
              </a:rPr>
              <a:t>ans</a:t>
            </a:r>
            <a:r>
              <a:rPr lang="en-US" dirty="0">
                <a:latin typeface="Consolas"/>
              </a:rPr>
              <a:t> != -1:</a:t>
            </a:r>
            <a:endParaRPr lang="en-US">
              <a:latin typeface="Consolas"/>
              <a:cs typeface="Calibri"/>
            </a:endParaRPr>
          </a:p>
          <a:p>
            <a:r>
              <a:rPr lang="en-US" dirty="0">
                <a:latin typeface="Consolas"/>
              </a:rPr>
              <a:t>        print("The element", key, "is found at",</a:t>
            </a:r>
            <a:r>
              <a:rPr lang="en-US" dirty="0" err="1">
                <a:latin typeface="Consolas"/>
              </a:rPr>
              <a:t>ans</a:t>
            </a:r>
            <a:r>
              <a:rPr lang="en-US" dirty="0">
                <a:latin typeface="Consolas"/>
              </a:rPr>
              <a:t>, "index of the given array.")</a:t>
            </a:r>
            <a:endParaRPr lang="en-US" dirty="0">
              <a:latin typeface="Consolas"/>
              <a:cs typeface="Calibri"/>
            </a:endParaRPr>
          </a:p>
          <a:p>
            <a:r>
              <a:rPr lang="en-US" dirty="0">
                <a:latin typeface="Consolas"/>
              </a:rPr>
              <a:t>    else:</a:t>
            </a:r>
            <a:endParaRPr lang="en-US" dirty="0">
              <a:latin typeface="Consolas"/>
              <a:cs typeface="Calibri"/>
            </a:endParaRPr>
          </a:p>
          <a:p>
            <a:r>
              <a:rPr lang="en-US" dirty="0">
                <a:latin typeface="Consolas"/>
              </a:rPr>
              <a:t>        print("The element", key, "is not found.")</a:t>
            </a:r>
          </a:p>
        </p:txBody>
      </p:sp>
    </p:spTree>
    <p:extLst>
      <p:ext uri="{BB962C8B-B14F-4D97-AF65-F5344CB8AC3E}">
        <p14:creationId xmlns:p14="http://schemas.microsoft.com/office/powerpoint/2010/main" val="236191434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4DFEA5-ED1C-D4EA-E5A5-D909116578E5}"/>
              </a:ext>
            </a:extLst>
          </p:cNvPr>
          <p:cNvSpPr txBox="1"/>
          <p:nvPr/>
        </p:nvSpPr>
        <p:spPr>
          <a:xfrm>
            <a:off x="570271" y="644013"/>
            <a:ext cx="1105145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Space Complexity</a:t>
            </a:r>
          </a:p>
          <a:p>
            <a:pPr marL="285750" indent="-285750">
              <a:buFont typeface="Arial"/>
              <a:buChar char="•"/>
            </a:pPr>
            <a:r>
              <a:rPr lang="en-US" dirty="0">
                <a:latin typeface="Consolas"/>
              </a:rPr>
              <a:t>Space complexity for linear search is O (n) as it does not use any extra space where </a:t>
            </a:r>
            <a:br>
              <a:rPr lang="en-US" dirty="0">
                <a:latin typeface="Consolas"/>
              </a:rPr>
            </a:br>
            <a:r>
              <a:rPr lang="en-US" dirty="0">
                <a:latin typeface="Consolas"/>
              </a:rPr>
              <a:t>n is the number of elements in an array.</a:t>
            </a:r>
            <a:endParaRPr lang="en-US" dirty="0">
              <a:latin typeface="Calibri" panose="020F0502020204030204"/>
              <a:cs typeface="Calibri" panose="020F0502020204030204"/>
            </a:endParaRPr>
          </a:p>
          <a:p>
            <a:pPr marL="285750" indent="-285750">
              <a:buFont typeface="Arial"/>
              <a:buChar char="•"/>
            </a:pPr>
            <a:r>
              <a:rPr lang="en-US" b="1" dirty="0">
                <a:latin typeface="Consolas"/>
              </a:rPr>
              <a:t>Time Complexity</a:t>
            </a:r>
            <a:br>
              <a:rPr lang="en-US" dirty="0">
                <a:latin typeface="Consolas"/>
              </a:rPr>
            </a:br>
            <a:r>
              <a:rPr lang="en-US" dirty="0">
                <a:latin typeface="Consolas"/>
              </a:rPr>
              <a:t>Best- case complexity = O (1) occurs when the search element is present at the first element in the search array.</a:t>
            </a:r>
            <a:br>
              <a:rPr lang="en-US" dirty="0">
                <a:latin typeface="Consolas"/>
              </a:rPr>
            </a:br>
            <a:r>
              <a:rPr lang="en-US" dirty="0">
                <a:latin typeface="Consolas"/>
              </a:rPr>
              <a:t>Worst- case complexity = O (n) occurs when the search element is not present in the </a:t>
            </a:r>
            <a:br>
              <a:rPr lang="en-US" dirty="0">
                <a:latin typeface="Consolas"/>
              </a:rPr>
            </a:br>
            <a:r>
              <a:rPr lang="en-US" dirty="0">
                <a:latin typeface="Consolas"/>
              </a:rPr>
              <a:t>set of elements or array.</a:t>
            </a:r>
            <a:br>
              <a:rPr lang="en-US" dirty="0">
                <a:latin typeface="Consolas"/>
              </a:rPr>
            </a:br>
            <a:r>
              <a:rPr lang="en-US" dirty="0">
                <a:latin typeface="Consolas"/>
              </a:rPr>
              <a:t>Average complexity = O (n) is referred to when the element is present somewhere </a:t>
            </a:r>
            <a:br>
              <a:rPr lang="en-US" dirty="0">
                <a:latin typeface="Consolas"/>
              </a:rPr>
            </a:br>
            <a:r>
              <a:rPr lang="en-US" dirty="0">
                <a:latin typeface="Consolas"/>
              </a:rPr>
              <a:t>in the search array</a:t>
            </a:r>
            <a:endParaRPr lang="en-US">
              <a:cs typeface="Calibri" panose="020F0502020204030204"/>
            </a:endParaRPr>
          </a:p>
          <a:p>
            <a:pPr marL="285750" indent="-285750">
              <a:buFont typeface="Arial"/>
              <a:buChar char="•"/>
            </a:pPr>
            <a:endParaRPr lang="en-US" dirty="0">
              <a:latin typeface="Consolas"/>
            </a:endParaRPr>
          </a:p>
          <a:p>
            <a:r>
              <a:rPr lang="en-US" b="1" dirty="0">
                <a:latin typeface="Consolas"/>
              </a:rPr>
              <a:t>Time Complexity: </a:t>
            </a:r>
            <a:r>
              <a:rPr lang="en-US" dirty="0">
                <a:latin typeface="Consolas"/>
              </a:rPr>
              <a:t>O(N)</a:t>
            </a:r>
            <a:br>
              <a:rPr lang="en-US" dirty="0">
                <a:latin typeface="Consolas"/>
              </a:rPr>
            </a:br>
            <a:r>
              <a:rPr lang="en-US" b="1" dirty="0">
                <a:latin typeface="Consolas"/>
              </a:rPr>
              <a:t>Auxiliary Space: </a:t>
            </a:r>
            <a:r>
              <a:rPr lang="en-US" dirty="0">
                <a:latin typeface="Consolas"/>
              </a:rPr>
              <a:t>O(N), for using recursive stack space. </a:t>
            </a:r>
          </a:p>
        </p:txBody>
      </p:sp>
    </p:spTree>
    <p:extLst>
      <p:ext uri="{BB962C8B-B14F-4D97-AF65-F5344CB8AC3E}">
        <p14:creationId xmlns:p14="http://schemas.microsoft.com/office/powerpoint/2010/main" val="394235315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9E5C1-756C-4783-8491-22C8EDBDB1D7}"/>
              </a:ext>
            </a:extLst>
          </p:cNvPr>
          <p:cNvSpPr>
            <a:spLocks noGrp="1"/>
          </p:cNvSpPr>
          <p:nvPr>
            <p:ph type="title"/>
          </p:nvPr>
        </p:nvSpPr>
        <p:spPr/>
        <p:txBody>
          <a:bodyPr/>
          <a:lstStyle/>
          <a:p>
            <a:r>
              <a:rPr lang="en-US" b="1" dirty="0">
                <a:latin typeface="Consolas"/>
              </a:rPr>
              <a:t>Advantages of Linear Search:</a:t>
            </a:r>
            <a:endParaRPr lang="en-US">
              <a:latin typeface="Consolas"/>
              <a:cs typeface="Calibri Light"/>
            </a:endParaRPr>
          </a:p>
        </p:txBody>
      </p:sp>
      <p:sp>
        <p:nvSpPr>
          <p:cNvPr id="3" name="Content Placeholder 2">
            <a:extLst>
              <a:ext uri="{FF2B5EF4-FFF2-40B4-BE49-F238E27FC236}">
                <a16:creationId xmlns:a16="http://schemas.microsoft.com/office/drawing/2014/main" id="{1E1D85F6-BB55-F9EA-89B5-C5E81F79CD6E}"/>
              </a:ext>
            </a:extLst>
          </p:cNvPr>
          <p:cNvSpPr>
            <a:spLocks noGrp="1"/>
          </p:cNvSpPr>
          <p:nvPr>
            <p:ph idx="1"/>
          </p:nvPr>
        </p:nvSpPr>
        <p:spPr>
          <a:xfrm>
            <a:off x="838200" y="1690431"/>
            <a:ext cx="10515600" cy="4351338"/>
          </a:xfrm>
        </p:spPr>
        <p:txBody>
          <a:bodyPr vert="horz" lIns="91440" tIns="45720" rIns="91440" bIns="45720" rtlCol="0" anchor="t">
            <a:normAutofit/>
          </a:bodyPr>
          <a:lstStyle/>
          <a:p>
            <a:r>
              <a:rPr lang="en-US" sz="2600" dirty="0">
                <a:latin typeface="Consolas"/>
                <a:ea typeface="+mn-lt"/>
                <a:cs typeface="+mn-lt"/>
              </a:rPr>
              <a:t>Linear search is simple to implement and easy to understand.</a:t>
            </a:r>
            <a:endParaRPr lang="en-US" sz="2600">
              <a:latin typeface="Consolas"/>
              <a:cs typeface="Calibri" panose="020F0502020204030204"/>
            </a:endParaRPr>
          </a:p>
          <a:p>
            <a:r>
              <a:rPr lang="en-US" sz="2600" dirty="0">
                <a:latin typeface="Consolas"/>
                <a:ea typeface="+mn-lt"/>
                <a:cs typeface="+mn-lt"/>
              </a:rPr>
              <a:t>Linear search can be used irrespective of whether the array is sorted or not. It can be used on arrays of any data type.</a:t>
            </a:r>
            <a:endParaRPr lang="en-US" sz="2600">
              <a:latin typeface="Consolas"/>
            </a:endParaRPr>
          </a:p>
          <a:p>
            <a:r>
              <a:rPr lang="en-US" sz="2600" dirty="0">
                <a:latin typeface="Consolas"/>
                <a:ea typeface="+mn-lt"/>
                <a:cs typeface="+mn-lt"/>
              </a:rPr>
              <a:t>Does not require any additional memory.</a:t>
            </a:r>
            <a:endParaRPr lang="en-US" sz="2600">
              <a:latin typeface="Consolas"/>
            </a:endParaRPr>
          </a:p>
          <a:p>
            <a:r>
              <a:rPr lang="en-US" sz="2600" dirty="0">
                <a:latin typeface="Consolas"/>
                <a:ea typeface="+mn-lt"/>
                <a:cs typeface="+mn-lt"/>
              </a:rPr>
              <a:t>It is a well suited algorithm for small datasets.</a:t>
            </a:r>
            <a:endParaRPr lang="en-US" sz="2600">
              <a:latin typeface="Consolas"/>
            </a:endParaRPr>
          </a:p>
          <a:p>
            <a:endParaRPr lang="en-US" sz="2600" dirty="0">
              <a:latin typeface="Consolas"/>
              <a:cs typeface="Calibri"/>
            </a:endParaRPr>
          </a:p>
        </p:txBody>
      </p:sp>
    </p:spTree>
    <p:extLst>
      <p:ext uri="{BB962C8B-B14F-4D97-AF65-F5344CB8AC3E}">
        <p14:creationId xmlns:p14="http://schemas.microsoft.com/office/powerpoint/2010/main" val="1702897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EA21-A839-7BA5-3EA6-6C0A5144F4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BCE198-CEB9-9B64-3098-5B073CA81F66}"/>
              </a:ext>
            </a:extLst>
          </p:cNvPr>
          <p:cNvSpPr>
            <a:spLocks noGrp="1"/>
          </p:cNvSpPr>
          <p:nvPr>
            <p:ph idx="1"/>
          </p:nvPr>
        </p:nvSpPr>
        <p:spPr/>
        <p:txBody>
          <a:bodyPr/>
          <a:lstStyle/>
          <a:p>
            <a:endParaRPr lang="en-US"/>
          </a:p>
        </p:txBody>
      </p:sp>
      <p:pic>
        <p:nvPicPr>
          <p:cNvPr id="1026" name="Picture 2" descr="Data types vs data structure">
            <a:extLst>
              <a:ext uri="{FF2B5EF4-FFF2-40B4-BE49-F238E27FC236}">
                <a16:creationId xmlns:a16="http://schemas.microsoft.com/office/drawing/2014/main" id="{BBB8C25B-7D5A-CF8B-741C-D2835C778E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21" y="415926"/>
            <a:ext cx="11797536" cy="6027468"/>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p>
            <a:fld id="{E66B3E96-0288-48B0-B9B2-56C2347C67CB}" type="datetime1">
              <a:rPr lang="en-US" smtClean="0"/>
              <a:t>8/3/2023</a:t>
            </a:fld>
            <a:endParaRPr lang="en-US"/>
          </a:p>
        </p:txBody>
      </p:sp>
      <p:sp>
        <p:nvSpPr>
          <p:cNvPr id="5" name="Slide Number Placeholder 4"/>
          <p:cNvSpPr>
            <a:spLocks noGrp="1"/>
          </p:cNvSpPr>
          <p:nvPr>
            <p:ph type="sldNum" sz="quarter" idx="12"/>
          </p:nvPr>
        </p:nvSpPr>
        <p:spPr/>
        <p:txBody>
          <a:bodyPr/>
          <a:lstStyle/>
          <a:p>
            <a:fld id="{180F97CC-1B2C-4CDD-B440-99F5F8B230B9}" type="slidenum">
              <a:rPr lang="en-US" smtClean="0"/>
              <a:t>12</a:t>
            </a:fld>
            <a:endParaRPr lang="en-US"/>
          </a:p>
        </p:txBody>
      </p:sp>
    </p:spTree>
    <p:extLst>
      <p:ext uri="{BB962C8B-B14F-4D97-AF65-F5344CB8AC3E}">
        <p14:creationId xmlns:p14="http://schemas.microsoft.com/office/powerpoint/2010/main" val="319514480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50C86-B64E-D8D6-9604-EAD1DC77904F}"/>
              </a:ext>
            </a:extLst>
          </p:cNvPr>
          <p:cNvSpPr>
            <a:spLocks noGrp="1"/>
          </p:cNvSpPr>
          <p:nvPr>
            <p:ph type="title"/>
          </p:nvPr>
        </p:nvSpPr>
        <p:spPr/>
        <p:txBody>
          <a:bodyPr/>
          <a:lstStyle/>
          <a:p>
            <a:r>
              <a:rPr lang="en-US" b="1" dirty="0">
                <a:latin typeface="Consolas"/>
              </a:rPr>
              <a:t>Drawbacks of Linear Search:</a:t>
            </a:r>
            <a:endParaRPr lang="en-US">
              <a:latin typeface="Consolas"/>
              <a:cs typeface="Calibri Light"/>
            </a:endParaRPr>
          </a:p>
          <a:p>
            <a:endParaRPr lang="en-US" dirty="0">
              <a:latin typeface="Consolas"/>
              <a:cs typeface="Calibri Light"/>
            </a:endParaRPr>
          </a:p>
        </p:txBody>
      </p:sp>
      <p:sp>
        <p:nvSpPr>
          <p:cNvPr id="3" name="Content Placeholder 2">
            <a:extLst>
              <a:ext uri="{FF2B5EF4-FFF2-40B4-BE49-F238E27FC236}">
                <a16:creationId xmlns:a16="http://schemas.microsoft.com/office/drawing/2014/main" id="{9A37C3F9-5EA9-C563-6357-C69C16672652}"/>
              </a:ext>
            </a:extLst>
          </p:cNvPr>
          <p:cNvSpPr>
            <a:spLocks noGrp="1"/>
          </p:cNvSpPr>
          <p:nvPr>
            <p:ph idx="1"/>
          </p:nvPr>
        </p:nvSpPr>
        <p:spPr>
          <a:xfrm>
            <a:off x="838200" y="1407754"/>
            <a:ext cx="10515600" cy="4351338"/>
          </a:xfrm>
        </p:spPr>
        <p:txBody>
          <a:bodyPr vert="horz" lIns="91440" tIns="45720" rIns="91440" bIns="45720" rtlCol="0" anchor="t">
            <a:normAutofit/>
          </a:bodyPr>
          <a:lstStyle/>
          <a:p>
            <a:r>
              <a:rPr lang="en-US" dirty="0">
                <a:latin typeface="Consolas"/>
                <a:ea typeface="+mn-lt"/>
                <a:cs typeface="+mn-lt"/>
              </a:rPr>
              <a:t>Linear search has a time complexity of O(n), which in turn makes it slow for large datasets.</a:t>
            </a:r>
            <a:endParaRPr lang="en-US">
              <a:latin typeface="Consolas"/>
              <a:cs typeface="Calibri" panose="020F0502020204030204"/>
            </a:endParaRPr>
          </a:p>
          <a:p>
            <a:r>
              <a:rPr lang="en-US" dirty="0">
                <a:latin typeface="Consolas"/>
                <a:ea typeface="+mn-lt"/>
                <a:cs typeface="+mn-lt"/>
              </a:rPr>
              <a:t>Not suitable for large array.</a:t>
            </a:r>
            <a:endParaRPr lang="en-US">
              <a:latin typeface="Consolas"/>
            </a:endParaRPr>
          </a:p>
          <a:p>
            <a:r>
              <a:rPr lang="en-US" dirty="0">
                <a:latin typeface="Consolas"/>
                <a:ea typeface="+mn-lt"/>
                <a:cs typeface="+mn-lt"/>
              </a:rPr>
              <a:t>Linear search can be less efficient than other algorithms, such as hash tables.</a:t>
            </a:r>
            <a:endParaRPr lang="en-US">
              <a:latin typeface="Consolas"/>
            </a:endParaRPr>
          </a:p>
          <a:p>
            <a:br>
              <a:rPr lang="en-US" dirty="0"/>
            </a:br>
            <a:endParaRPr lang="en-US">
              <a:latin typeface="Consolas"/>
            </a:endParaRPr>
          </a:p>
        </p:txBody>
      </p:sp>
    </p:spTree>
    <p:extLst>
      <p:ext uri="{BB962C8B-B14F-4D97-AF65-F5344CB8AC3E}">
        <p14:creationId xmlns:p14="http://schemas.microsoft.com/office/powerpoint/2010/main" val="314629692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71F0C-90E1-24A7-09D8-6DA9CFE739F9}"/>
              </a:ext>
            </a:extLst>
          </p:cNvPr>
          <p:cNvSpPr>
            <a:spLocks noGrp="1"/>
          </p:cNvSpPr>
          <p:nvPr>
            <p:ph type="title"/>
          </p:nvPr>
        </p:nvSpPr>
        <p:spPr/>
        <p:txBody>
          <a:bodyPr/>
          <a:lstStyle/>
          <a:p>
            <a:r>
              <a:rPr lang="en-US" b="1" dirty="0">
                <a:latin typeface="Consolas"/>
              </a:rPr>
              <a:t>When to use Linear Search:</a:t>
            </a:r>
            <a:endParaRPr lang="en-US">
              <a:latin typeface="Consolas"/>
              <a:cs typeface="Calibri Light"/>
            </a:endParaRPr>
          </a:p>
          <a:p>
            <a:endParaRPr lang="en-US" dirty="0">
              <a:latin typeface="Consolas"/>
              <a:cs typeface="Calibri Light"/>
            </a:endParaRPr>
          </a:p>
        </p:txBody>
      </p:sp>
      <p:sp>
        <p:nvSpPr>
          <p:cNvPr id="3" name="Content Placeholder 2">
            <a:extLst>
              <a:ext uri="{FF2B5EF4-FFF2-40B4-BE49-F238E27FC236}">
                <a16:creationId xmlns:a16="http://schemas.microsoft.com/office/drawing/2014/main" id="{F13872D2-405D-8DCA-A490-344BDD1D381F}"/>
              </a:ext>
            </a:extLst>
          </p:cNvPr>
          <p:cNvSpPr>
            <a:spLocks noGrp="1"/>
          </p:cNvSpPr>
          <p:nvPr>
            <p:ph idx="1"/>
          </p:nvPr>
        </p:nvSpPr>
        <p:spPr/>
        <p:txBody>
          <a:bodyPr vert="horz" lIns="91440" tIns="45720" rIns="91440" bIns="45720" rtlCol="0" anchor="t">
            <a:normAutofit/>
          </a:bodyPr>
          <a:lstStyle/>
          <a:p>
            <a:r>
              <a:rPr lang="en-US" dirty="0">
                <a:latin typeface="Consolas"/>
                <a:ea typeface="+mn-lt"/>
                <a:cs typeface="+mn-lt"/>
              </a:rPr>
              <a:t>When we are dealing with a small dataset.</a:t>
            </a:r>
            <a:endParaRPr lang="en-US">
              <a:latin typeface="Consolas"/>
              <a:cs typeface="Calibri" panose="020F0502020204030204"/>
            </a:endParaRPr>
          </a:p>
          <a:p>
            <a:r>
              <a:rPr lang="en-US" dirty="0">
                <a:latin typeface="Consolas"/>
                <a:ea typeface="+mn-lt"/>
                <a:cs typeface="+mn-lt"/>
              </a:rPr>
              <a:t>When you need to find an exact value.</a:t>
            </a:r>
            <a:endParaRPr lang="en-US">
              <a:latin typeface="Consolas"/>
            </a:endParaRPr>
          </a:p>
          <a:p>
            <a:r>
              <a:rPr lang="en-US" dirty="0">
                <a:latin typeface="Consolas"/>
                <a:ea typeface="+mn-lt"/>
                <a:cs typeface="+mn-lt"/>
              </a:rPr>
              <a:t>When you are searching a dataset stored in contiguous memory.</a:t>
            </a:r>
            <a:endParaRPr lang="en-US">
              <a:latin typeface="Consolas"/>
            </a:endParaRPr>
          </a:p>
          <a:p>
            <a:r>
              <a:rPr lang="en-US" dirty="0">
                <a:latin typeface="Consolas"/>
                <a:ea typeface="+mn-lt"/>
                <a:cs typeface="+mn-lt"/>
              </a:rPr>
              <a:t>When you want to implement a simple algorithm.</a:t>
            </a:r>
            <a:endParaRPr lang="en-US">
              <a:latin typeface="Consolas"/>
            </a:endParaRPr>
          </a:p>
          <a:p>
            <a:br>
              <a:rPr lang="en-US" dirty="0"/>
            </a:br>
            <a:endParaRPr lang="en-US">
              <a:latin typeface="Consolas"/>
            </a:endParaRPr>
          </a:p>
        </p:txBody>
      </p:sp>
    </p:spTree>
    <p:extLst>
      <p:ext uri="{BB962C8B-B14F-4D97-AF65-F5344CB8AC3E}">
        <p14:creationId xmlns:p14="http://schemas.microsoft.com/office/powerpoint/2010/main" val="283152889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818E-83FF-D07D-4F6D-8813D781D70C}"/>
              </a:ext>
            </a:extLst>
          </p:cNvPr>
          <p:cNvSpPr>
            <a:spLocks noGrp="1"/>
          </p:cNvSpPr>
          <p:nvPr>
            <p:ph type="title"/>
          </p:nvPr>
        </p:nvSpPr>
        <p:spPr/>
        <p:txBody>
          <a:bodyPr/>
          <a:lstStyle/>
          <a:p>
            <a:r>
              <a:rPr lang="en-US" b="1" dirty="0">
                <a:latin typeface="Consolas"/>
              </a:rPr>
              <a:t>Summary:</a:t>
            </a:r>
            <a:endParaRPr lang="en-US">
              <a:latin typeface="Consolas"/>
            </a:endParaRPr>
          </a:p>
          <a:p>
            <a:endParaRPr lang="en-US" dirty="0">
              <a:latin typeface="Consolas"/>
              <a:cs typeface="Calibri Light"/>
            </a:endParaRPr>
          </a:p>
        </p:txBody>
      </p:sp>
      <p:sp>
        <p:nvSpPr>
          <p:cNvPr id="3" name="Content Placeholder 2">
            <a:extLst>
              <a:ext uri="{FF2B5EF4-FFF2-40B4-BE49-F238E27FC236}">
                <a16:creationId xmlns:a16="http://schemas.microsoft.com/office/drawing/2014/main" id="{3FA89354-9835-5569-7B42-BD4936049953}"/>
              </a:ext>
            </a:extLst>
          </p:cNvPr>
          <p:cNvSpPr>
            <a:spLocks noGrp="1"/>
          </p:cNvSpPr>
          <p:nvPr>
            <p:ph idx="1"/>
          </p:nvPr>
        </p:nvSpPr>
        <p:spPr>
          <a:xfrm>
            <a:off x="838200" y="1469206"/>
            <a:ext cx="10515600" cy="4351338"/>
          </a:xfrm>
        </p:spPr>
        <p:txBody>
          <a:bodyPr vert="horz" lIns="91440" tIns="45720" rIns="91440" bIns="45720" rtlCol="0" anchor="t">
            <a:normAutofit/>
          </a:bodyPr>
          <a:lstStyle/>
          <a:p>
            <a:r>
              <a:rPr lang="en-US" sz="2600" dirty="0">
                <a:latin typeface="Consolas"/>
                <a:ea typeface="+mn-lt"/>
                <a:cs typeface="+mn-lt"/>
              </a:rPr>
              <a:t>Linear search is a simple and flexible algorithm for finding whether an element is present within an array.</a:t>
            </a:r>
            <a:endParaRPr lang="en-US" sz="2600">
              <a:latin typeface="Consolas"/>
              <a:cs typeface="Calibri" panose="020F0502020204030204"/>
            </a:endParaRPr>
          </a:p>
          <a:p>
            <a:r>
              <a:rPr lang="en-US" sz="2600" dirty="0">
                <a:latin typeface="Consolas"/>
                <a:ea typeface="+mn-lt"/>
                <a:cs typeface="+mn-lt"/>
              </a:rPr>
              <a:t>It sequentially examines each element of the array.</a:t>
            </a:r>
            <a:endParaRPr lang="en-US" sz="2600">
              <a:latin typeface="Consolas"/>
            </a:endParaRPr>
          </a:p>
          <a:p>
            <a:r>
              <a:rPr lang="en-US" sz="2600" dirty="0">
                <a:latin typeface="Consolas"/>
                <a:ea typeface="+mn-lt"/>
                <a:cs typeface="+mn-lt"/>
              </a:rPr>
              <a:t> The time complexity of linear search is O(n).</a:t>
            </a:r>
            <a:endParaRPr lang="en-US" sz="2600">
              <a:latin typeface="Consolas"/>
            </a:endParaRPr>
          </a:p>
          <a:p>
            <a:r>
              <a:rPr lang="en-US" sz="2600" dirty="0">
                <a:latin typeface="Consolas"/>
                <a:ea typeface="+mn-lt"/>
                <a:cs typeface="+mn-lt"/>
              </a:rPr>
              <a:t>It is used for searching databases, lists, and arrays.</a:t>
            </a:r>
            <a:endParaRPr lang="en-US" sz="2600">
              <a:latin typeface="Consolas"/>
            </a:endParaRPr>
          </a:p>
          <a:p>
            <a:endParaRPr lang="en-US" sz="2600" dirty="0">
              <a:latin typeface="Consolas"/>
              <a:cs typeface="Calibri"/>
            </a:endParaRPr>
          </a:p>
        </p:txBody>
      </p:sp>
    </p:spTree>
    <p:extLst>
      <p:ext uri="{BB962C8B-B14F-4D97-AF65-F5344CB8AC3E}">
        <p14:creationId xmlns:p14="http://schemas.microsoft.com/office/powerpoint/2010/main" val="391433947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6B8C1-1A4B-3443-13E4-883703E3E5EA}"/>
              </a:ext>
            </a:extLst>
          </p:cNvPr>
          <p:cNvSpPr>
            <a:spLocks noGrp="1"/>
          </p:cNvSpPr>
          <p:nvPr>
            <p:ph type="title"/>
          </p:nvPr>
        </p:nvSpPr>
        <p:spPr>
          <a:xfrm>
            <a:off x="630268" y="525982"/>
            <a:ext cx="4297779" cy="638109"/>
          </a:xfrm>
        </p:spPr>
        <p:txBody>
          <a:bodyPr anchor="b">
            <a:normAutofit/>
          </a:bodyPr>
          <a:lstStyle/>
          <a:p>
            <a:r>
              <a:rPr lang="en-US" sz="3600" dirty="0">
                <a:latin typeface="Times New Roman"/>
                <a:cs typeface="Calibri Light"/>
              </a:rPr>
              <a:t>Binary Search</a:t>
            </a:r>
            <a:endParaRPr lang="en-US" sz="3600" dirty="0">
              <a:latin typeface="Times New Roman"/>
              <a:cs typeface="Times New Roman"/>
            </a:endParaRPr>
          </a:p>
        </p:txBody>
      </p:sp>
      <p:sp>
        <p:nvSpPr>
          <p:cNvPr id="16"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FFD3527-7291-C024-018E-C3E216B581F2}"/>
              </a:ext>
            </a:extLst>
          </p:cNvPr>
          <p:cNvSpPr>
            <a:spLocks noGrp="1"/>
          </p:cNvSpPr>
          <p:nvPr>
            <p:ph idx="1"/>
          </p:nvPr>
        </p:nvSpPr>
        <p:spPr>
          <a:xfrm>
            <a:off x="326950" y="2038499"/>
            <a:ext cx="5133760" cy="3489749"/>
          </a:xfrm>
        </p:spPr>
        <p:txBody>
          <a:bodyPr vert="horz" lIns="91440" tIns="45720" rIns="91440" bIns="45720" rtlCol="0" anchor="ctr">
            <a:noAutofit/>
          </a:bodyPr>
          <a:lstStyle/>
          <a:p>
            <a:r>
              <a:rPr lang="en-US" sz="2400" b="1" dirty="0">
                <a:latin typeface="Times New Roman"/>
                <a:ea typeface="+mn-lt"/>
                <a:cs typeface="+mn-lt"/>
              </a:rPr>
              <a:t>Interval Search</a:t>
            </a:r>
            <a:r>
              <a:rPr lang="en-US" sz="2400" dirty="0">
                <a:latin typeface="Times New Roman"/>
                <a:ea typeface="+mn-lt"/>
                <a:cs typeface="+mn-lt"/>
              </a:rPr>
              <a:t>: These algorithms are specifically designed for searching in sorted data-structures. </a:t>
            </a:r>
          </a:p>
          <a:p>
            <a:r>
              <a:rPr lang="en-US" sz="2400" dirty="0">
                <a:latin typeface="Times New Roman"/>
                <a:ea typeface="+mn-lt"/>
                <a:cs typeface="+mn-lt"/>
              </a:rPr>
              <a:t>These type of searching algorithms are much more efficient than Linear Search as they repeatedly target the center of the search structure and divide the search space in half. </a:t>
            </a:r>
          </a:p>
          <a:p>
            <a:r>
              <a:rPr lang="en-US" sz="2400" dirty="0">
                <a:latin typeface="Times New Roman"/>
                <a:ea typeface="+mn-lt"/>
                <a:cs typeface="+mn-lt"/>
              </a:rPr>
              <a:t>For Example: Binary Search.</a:t>
            </a:r>
            <a:endParaRPr lang="en-US" sz="2400">
              <a:latin typeface="Times New Roman"/>
              <a:cs typeface="Calibri"/>
            </a:endParaRPr>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picture containing chart&#10;&#10;Description automatically generated">
            <a:extLst>
              <a:ext uri="{FF2B5EF4-FFF2-40B4-BE49-F238E27FC236}">
                <a16:creationId xmlns:a16="http://schemas.microsoft.com/office/drawing/2014/main" id="{08C4C0B2-3F52-B980-2859-34B5224848EF}"/>
              </a:ext>
            </a:extLst>
          </p:cNvPr>
          <p:cNvPicPr>
            <a:picLocks noChangeAspect="1"/>
          </p:cNvPicPr>
          <p:nvPr/>
        </p:nvPicPr>
        <p:blipFill>
          <a:blip r:embed="rId2"/>
          <a:stretch>
            <a:fillRect/>
          </a:stretch>
        </p:blipFill>
        <p:spPr>
          <a:xfrm>
            <a:off x="5987738" y="1743755"/>
            <a:ext cx="5628018" cy="3137619"/>
          </a:xfrm>
          <a:prstGeom prst="rect">
            <a:avLst/>
          </a:prstGeom>
        </p:spPr>
      </p:pic>
    </p:spTree>
    <p:extLst>
      <p:ext uri="{BB962C8B-B14F-4D97-AF65-F5344CB8AC3E}">
        <p14:creationId xmlns:p14="http://schemas.microsoft.com/office/powerpoint/2010/main" val="269365014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D6F2B-C606-C638-B4BD-0261E0EA3C5C}"/>
              </a:ext>
            </a:extLst>
          </p:cNvPr>
          <p:cNvSpPr>
            <a:spLocks noGrp="1"/>
          </p:cNvSpPr>
          <p:nvPr>
            <p:ph type="title"/>
          </p:nvPr>
        </p:nvSpPr>
        <p:spPr>
          <a:xfrm>
            <a:off x="838200" y="365125"/>
            <a:ext cx="10515600" cy="634119"/>
          </a:xfrm>
        </p:spPr>
        <p:txBody>
          <a:bodyPr>
            <a:normAutofit fontScale="90000"/>
          </a:bodyPr>
          <a:lstStyle/>
          <a:p>
            <a:r>
              <a:rPr lang="en-US" dirty="0">
                <a:latin typeface="Consolas"/>
                <a:cs typeface="Calibri Light"/>
              </a:rPr>
              <a:t>Binary Search</a:t>
            </a:r>
          </a:p>
        </p:txBody>
      </p:sp>
      <p:sp>
        <p:nvSpPr>
          <p:cNvPr id="3" name="Content Placeholder 2">
            <a:extLst>
              <a:ext uri="{FF2B5EF4-FFF2-40B4-BE49-F238E27FC236}">
                <a16:creationId xmlns:a16="http://schemas.microsoft.com/office/drawing/2014/main" id="{87CE43A6-3973-9A4B-53EB-0B72BC29A9E4}"/>
              </a:ext>
            </a:extLst>
          </p:cNvPr>
          <p:cNvSpPr>
            <a:spLocks noGrp="1"/>
          </p:cNvSpPr>
          <p:nvPr>
            <p:ph idx="1"/>
          </p:nvPr>
        </p:nvSpPr>
        <p:spPr>
          <a:xfrm>
            <a:off x="838200" y="1162630"/>
            <a:ext cx="10515600" cy="5381449"/>
          </a:xfrm>
        </p:spPr>
        <p:txBody>
          <a:bodyPr vert="horz" lIns="91440" tIns="45720" rIns="91440" bIns="45720" rtlCol="0" anchor="t">
            <a:normAutofit lnSpcReduction="10000"/>
          </a:bodyPr>
          <a:lstStyle/>
          <a:p>
            <a:pPr algn="just"/>
            <a:r>
              <a:rPr lang="en-US" sz="2600" b="1" dirty="0">
                <a:latin typeface="Consolas"/>
                <a:ea typeface="+mn-lt"/>
                <a:cs typeface="+mn-lt"/>
              </a:rPr>
              <a:t>Binary Search</a:t>
            </a:r>
            <a:r>
              <a:rPr lang="en-US" sz="2600" dirty="0">
                <a:latin typeface="Consolas"/>
                <a:ea typeface="+mn-lt"/>
                <a:cs typeface="+mn-lt"/>
              </a:rPr>
              <a:t> is a searching algorithm used in a sorted array by </a:t>
            </a:r>
            <a:r>
              <a:rPr lang="en-US" sz="2600" b="1" dirty="0">
                <a:latin typeface="Consolas"/>
                <a:ea typeface="+mn-lt"/>
                <a:cs typeface="+mn-lt"/>
              </a:rPr>
              <a:t>repeatedly dividing the search interval in half</a:t>
            </a:r>
            <a:r>
              <a:rPr lang="en-US" sz="2600" dirty="0">
                <a:latin typeface="Consolas"/>
                <a:ea typeface="+mn-lt"/>
                <a:cs typeface="+mn-lt"/>
              </a:rPr>
              <a:t>. The idea of binary search is to use the information that the array is sorted and reduce the time complexity to O(Log n). </a:t>
            </a:r>
          </a:p>
          <a:p>
            <a:pPr algn="just"/>
            <a:r>
              <a:rPr lang="en-US" sz="2600" b="1" dirty="0">
                <a:latin typeface="Consolas"/>
                <a:ea typeface="+mn-lt"/>
                <a:cs typeface="+mn-lt"/>
              </a:rPr>
              <a:t>Step-by-step Binary Search Algorithm:</a:t>
            </a:r>
            <a:r>
              <a:rPr lang="en-US" sz="2600" dirty="0">
                <a:latin typeface="Consolas"/>
                <a:ea typeface="+mn-lt"/>
                <a:cs typeface="+mn-lt"/>
              </a:rPr>
              <a:t> We basically ignore half of the elements just after one comparison.</a:t>
            </a:r>
          </a:p>
          <a:p>
            <a:pPr algn="just"/>
            <a:r>
              <a:rPr lang="en-US" sz="2600" dirty="0">
                <a:latin typeface="Consolas"/>
                <a:ea typeface="+mn-lt"/>
                <a:cs typeface="+mn-lt"/>
              </a:rPr>
              <a:t>Compare x with the middle element.</a:t>
            </a:r>
            <a:endParaRPr lang="en-US" sz="2600">
              <a:latin typeface="Consolas"/>
              <a:cs typeface="Calibri"/>
            </a:endParaRPr>
          </a:p>
          <a:p>
            <a:pPr algn="just"/>
            <a:r>
              <a:rPr lang="en-US" sz="2600" dirty="0">
                <a:latin typeface="Consolas"/>
                <a:ea typeface="+mn-lt"/>
                <a:cs typeface="+mn-lt"/>
              </a:rPr>
              <a:t>If x matches with the middle element, we return the mid index.</a:t>
            </a:r>
            <a:endParaRPr lang="en-US">
              <a:latin typeface="Consolas"/>
            </a:endParaRPr>
          </a:p>
          <a:p>
            <a:pPr algn="just"/>
            <a:r>
              <a:rPr lang="en-US" sz="2600" dirty="0">
                <a:latin typeface="Consolas"/>
                <a:ea typeface="+mn-lt"/>
                <a:cs typeface="+mn-lt"/>
              </a:rPr>
              <a:t>Else If x is greater than the mid element, then x can only lie in the right half subarray after the mid element. So we recur for the right half.</a:t>
            </a:r>
            <a:endParaRPr lang="en-US">
              <a:latin typeface="Consolas"/>
            </a:endParaRPr>
          </a:p>
          <a:p>
            <a:pPr algn="just"/>
            <a:r>
              <a:rPr lang="en-US" sz="2600" dirty="0">
                <a:latin typeface="Consolas"/>
                <a:ea typeface="+mn-lt"/>
                <a:cs typeface="+mn-lt"/>
              </a:rPr>
              <a:t>Else (x is smaller) recur for the left half.</a:t>
            </a:r>
            <a:endParaRPr lang="en-US" dirty="0">
              <a:latin typeface="Consolas"/>
            </a:endParaRPr>
          </a:p>
          <a:p>
            <a:pPr algn="just"/>
            <a:endParaRPr lang="en-US" sz="2600" dirty="0">
              <a:latin typeface="Calibri"/>
              <a:cs typeface="Calibri"/>
            </a:endParaRPr>
          </a:p>
        </p:txBody>
      </p:sp>
    </p:spTree>
    <p:extLst>
      <p:ext uri="{BB962C8B-B14F-4D97-AF65-F5344CB8AC3E}">
        <p14:creationId xmlns:p14="http://schemas.microsoft.com/office/powerpoint/2010/main" val="268286504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2AD2-D485-6953-32F2-07191AE9816D}"/>
              </a:ext>
            </a:extLst>
          </p:cNvPr>
          <p:cNvSpPr>
            <a:spLocks noGrp="1"/>
          </p:cNvSpPr>
          <p:nvPr>
            <p:ph type="title"/>
          </p:nvPr>
        </p:nvSpPr>
        <p:spPr>
          <a:xfrm>
            <a:off x="838200" y="365125"/>
            <a:ext cx="10515600" cy="649596"/>
          </a:xfrm>
        </p:spPr>
        <p:txBody>
          <a:bodyPr/>
          <a:lstStyle/>
          <a:p>
            <a:r>
              <a:rPr lang="en-US" sz="3200" b="1" dirty="0">
                <a:latin typeface="Consolas"/>
                <a:ea typeface="+mj-lt"/>
                <a:cs typeface="+mj-lt"/>
              </a:rPr>
              <a:t>Binary Search Algorithm:</a:t>
            </a:r>
            <a:r>
              <a:rPr lang="en-US" sz="3200" dirty="0">
                <a:latin typeface="Consolas"/>
                <a:ea typeface="+mj-lt"/>
                <a:cs typeface="+mj-lt"/>
              </a:rPr>
              <a:t> </a:t>
            </a:r>
            <a:endParaRPr lang="en-US" sz="3200">
              <a:latin typeface="Consolas"/>
              <a:cs typeface="Calibri Light"/>
            </a:endParaRPr>
          </a:p>
        </p:txBody>
      </p:sp>
      <p:sp>
        <p:nvSpPr>
          <p:cNvPr id="3" name="Content Placeholder 2">
            <a:extLst>
              <a:ext uri="{FF2B5EF4-FFF2-40B4-BE49-F238E27FC236}">
                <a16:creationId xmlns:a16="http://schemas.microsoft.com/office/drawing/2014/main" id="{9BBAE3B5-FB0D-AD40-716E-0B60BC564837}"/>
              </a:ext>
            </a:extLst>
          </p:cNvPr>
          <p:cNvSpPr>
            <a:spLocks noGrp="1"/>
          </p:cNvSpPr>
          <p:nvPr>
            <p:ph idx="1"/>
          </p:nvPr>
        </p:nvSpPr>
        <p:spPr>
          <a:xfrm>
            <a:off x="838200" y="1149657"/>
            <a:ext cx="10515600" cy="4351338"/>
          </a:xfrm>
        </p:spPr>
        <p:txBody>
          <a:bodyPr vert="horz" lIns="91440" tIns="45720" rIns="91440" bIns="45720" rtlCol="0" anchor="t">
            <a:noAutofit/>
          </a:bodyPr>
          <a:lstStyle/>
          <a:p>
            <a:r>
              <a:rPr lang="en-US" sz="2300" dirty="0">
                <a:latin typeface="Consolas"/>
                <a:ea typeface="+mn-lt"/>
                <a:cs typeface="+mn-lt"/>
              </a:rPr>
              <a:t>The basic steps to perform Binary Search are</a:t>
            </a:r>
          </a:p>
          <a:p>
            <a:pPr marL="457200" indent="-457200">
              <a:buAutoNum type="arabicPeriod"/>
            </a:pPr>
            <a:r>
              <a:rPr lang="en-US" sz="2300" dirty="0">
                <a:latin typeface="Consolas"/>
                <a:ea typeface="+mn-lt"/>
                <a:cs typeface="+mn-lt"/>
              </a:rPr>
              <a:t>Sort the array in ascending order.</a:t>
            </a:r>
          </a:p>
          <a:p>
            <a:pPr marL="457200" indent="-457200">
              <a:buAutoNum type="arabicPeriod"/>
            </a:pPr>
            <a:r>
              <a:rPr lang="en-US" sz="2300" dirty="0">
                <a:latin typeface="Consolas"/>
                <a:ea typeface="+mn-lt"/>
                <a:cs typeface="+mn-lt"/>
              </a:rPr>
              <a:t>Set the low index to the first element of the array and the high index to the last element.</a:t>
            </a:r>
            <a:endParaRPr lang="en-US" sz="2300">
              <a:latin typeface="Consolas"/>
            </a:endParaRPr>
          </a:p>
          <a:p>
            <a:pPr marL="457200" indent="-457200">
              <a:buAutoNum type="arabicPeriod"/>
            </a:pPr>
            <a:r>
              <a:rPr lang="en-US" sz="2300" dirty="0">
                <a:latin typeface="Consolas"/>
                <a:ea typeface="+mn-lt"/>
                <a:cs typeface="+mn-lt"/>
              </a:rPr>
              <a:t>Set the middle index to the average of the low and high indices.</a:t>
            </a:r>
            <a:endParaRPr lang="en-US" sz="2300">
              <a:latin typeface="Consolas"/>
            </a:endParaRPr>
          </a:p>
          <a:p>
            <a:pPr marL="457200" indent="-457200">
              <a:buAutoNum type="arabicPeriod"/>
            </a:pPr>
            <a:r>
              <a:rPr lang="en-US" sz="2300" dirty="0">
                <a:latin typeface="Consolas"/>
                <a:ea typeface="+mn-lt"/>
                <a:cs typeface="+mn-lt"/>
              </a:rPr>
              <a:t>If the element at the middle index is the target element, return the middle index.</a:t>
            </a:r>
            <a:endParaRPr lang="en-US" sz="2300">
              <a:latin typeface="Consolas"/>
            </a:endParaRPr>
          </a:p>
          <a:p>
            <a:pPr marL="457200" indent="-457200">
              <a:buAutoNum type="arabicPeriod"/>
            </a:pPr>
            <a:r>
              <a:rPr lang="en-US" sz="2300" dirty="0">
                <a:latin typeface="Consolas"/>
                <a:ea typeface="+mn-lt"/>
                <a:cs typeface="+mn-lt"/>
              </a:rPr>
              <a:t>If the target element is less than the element at the middle index, set the high index to the middle index – 1.</a:t>
            </a:r>
            <a:endParaRPr lang="en-US" sz="2300">
              <a:latin typeface="Consolas"/>
            </a:endParaRPr>
          </a:p>
          <a:p>
            <a:pPr marL="457200" indent="-457200">
              <a:buAutoNum type="arabicPeriod"/>
            </a:pPr>
            <a:r>
              <a:rPr lang="en-US" sz="2300" dirty="0">
                <a:latin typeface="Consolas"/>
                <a:ea typeface="+mn-lt"/>
                <a:cs typeface="+mn-lt"/>
              </a:rPr>
              <a:t>If the target element is greater than the element at the middle index, set the low index to the middle index + 1.</a:t>
            </a:r>
            <a:endParaRPr lang="en-US" sz="2300">
              <a:latin typeface="Consolas"/>
            </a:endParaRPr>
          </a:p>
          <a:p>
            <a:pPr marL="457200" indent="-457200">
              <a:buAutoNum type="arabicPeriod"/>
            </a:pPr>
            <a:r>
              <a:rPr lang="en-US" sz="2300" dirty="0">
                <a:latin typeface="Consolas"/>
                <a:ea typeface="+mn-lt"/>
                <a:cs typeface="+mn-lt"/>
              </a:rPr>
              <a:t>Repeat steps 3-6 until the element is found or it is clear that the element is not present in the array.</a:t>
            </a:r>
            <a:endParaRPr lang="en-US" sz="2300">
              <a:latin typeface="Consolas"/>
            </a:endParaRPr>
          </a:p>
          <a:p>
            <a:endParaRPr lang="en-US" sz="2300" dirty="0">
              <a:latin typeface="Consolas"/>
              <a:ea typeface="+mn-lt"/>
              <a:cs typeface="+mn-lt"/>
            </a:endParaRPr>
          </a:p>
        </p:txBody>
      </p:sp>
    </p:spTree>
    <p:extLst>
      <p:ext uri="{BB962C8B-B14F-4D97-AF65-F5344CB8AC3E}">
        <p14:creationId xmlns:p14="http://schemas.microsoft.com/office/powerpoint/2010/main" val="231261851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6F5C56-A9CD-B4F4-E6F8-8B26E54B2E3B}"/>
              </a:ext>
            </a:extLst>
          </p:cNvPr>
          <p:cNvSpPr>
            <a:spLocks noGrp="1"/>
          </p:cNvSpPr>
          <p:nvPr>
            <p:ph idx="1"/>
          </p:nvPr>
        </p:nvSpPr>
        <p:spPr>
          <a:xfrm>
            <a:off x="1946572" y="500352"/>
            <a:ext cx="8298853" cy="1783903"/>
          </a:xfrm>
        </p:spPr>
        <p:txBody>
          <a:bodyPr vert="horz" lIns="91440" tIns="45720" rIns="91440" bIns="45720" rtlCol="0" anchor="ctr">
            <a:normAutofit/>
          </a:bodyPr>
          <a:lstStyle/>
          <a:p>
            <a:pPr algn="ctr"/>
            <a:r>
              <a:rPr lang="en-US" sz="2400" dirty="0">
                <a:latin typeface="Consolas"/>
                <a:ea typeface="+mn-lt"/>
                <a:cs typeface="+mn-lt"/>
              </a:rPr>
              <a:t>Binary Search Algorithm can be implemented in the following two ways</a:t>
            </a:r>
          </a:p>
          <a:p>
            <a:pPr algn="ctr"/>
            <a:r>
              <a:rPr lang="en-US" sz="2400" dirty="0">
                <a:latin typeface="Consolas"/>
                <a:ea typeface="+mn-lt"/>
                <a:cs typeface="+mn-lt"/>
              </a:rPr>
              <a:t>Iterative Method</a:t>
            </a:r>
            <a:endParaRPr lang="en-US" sz="2400" dirty="0">
              <a:latin typeface="Consolas"/>
              <a:cs typeface="Calibri"/>
            </a:endParaRPr>
          </a:p>
          <a:p>
            <a:pPr algn="ctr"/>
            <a:r>
              <a:rPr lang="en-US" sz="2400" dirty="0">
                <a:latin typeface="Consolas"/>
                <a:ea typeface="+mn-lt"/>
                <a:cs typeface="+mn-lt"/>
              </a:rPr>
              <a:t>Recursive Method</a:t>
            </a:r>
            <a:endParaRPr lang="en-US" sz="2400">
              <a:latin typeface="Consolas"/>
            </a:endParaRPr>
          </a:p>
          <a:p>
            <a:pPr algn="ctr"/>
            <a:endParaRPr lang="en-US" sz="2400" dirty="0">
              <a:latin typeface="Consolas"/>
              <a:cs typeface="Calibri"/>
            </a:endParaRPr>
          </a:p>
        </p:txBody>
      </p:sp>
      <p:pic>
        <p:nvPicPr>
          <p:cNvPr id="6" name="Picture 6" descr="Text&#10;&#10;Description automatically generated">
            <a:extLst>
              <a:ext uri="{FF2B5EF4-FFF2-40B4-BE49-F238E27FC236}">
                <a16:creationId xmlns:a16="http://schemas.microsoft.com/office/drawing/2014/main" id="{3A2302AD-1856-9505-C716-7F8578D36831}"/>
              </a:ext>
            </a:extLst>
          </p:cNvPr>
          <p:cNvPicPr>
            <a:picLocks noChangeAspect="1"/>
          </p:cNvPicPr>
          <p:nvPr/>
        </p:nvPicPr>
        <p:blipFill>
          <a:blip r:embed="rId2"/>
          <a:stretch>
            <a:fillRect/>
          </a:stretch>
        </p:blipFill>
        <p:spPr>
          <a:xfrm>
            <a:off x="1944659" y="2179371"/>
            <a:ext cx="8296584" cy="3899393"/>
          </a:xfrm>
          <a:prstGeom prst="rect">
            <a:avLst/>
          </a:prstGeom>
        </p:spPr>
      </p:pic>
    </p:spTree>
    <p:extLst>
      <p:ext uri="{BB962C8B-B14F-4D97-AF65-F5344CB8AC3E}">
        <p14:creationId xmlns:p14="http://schemas.microsoft.com/office/powerpoint/2010/main" val="42367470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41690A0E-5DAE-C1D7-9BC5-25F39E531CA0}"/>
              </a:ext>
            </a:extLst>
          </p:cNvPr>
          <p:cNvPicPr>
            <a:picLocks noChangeAspect="1"/>
          </p:cNvPicPr>
          <p:nvPr/>
        </p:nvPicPr>
        <p:blipFill>
          <a:blip r:embed="rId2"/>
          <a:stretch>
            <a:fillRect/>
          </a:stretch>
        </p:blipFill>
        <p:spPr>
          <a:xfrm>
            <a:off x="2036233" y="1522394"/>
            <a:ext cx="8119532" cy="4765713"/>
          </a:xfrm>
          <a:prstGeom prst="rect">
            <a:avLst/>
          </a:prstGeom>
        </p:spPr>
      </p:pic>
      <p:sp>
        <p:nvSpPr>
          <p:cNvPr id="3" name="TextBox 2">
            <a:extLst>
              <a:ext uri="{FF2B5EF4-FFF2-40B4-BE49-F238E27FC236}">
                <a16:creationId xmlns:a16="http://schemas.microsoft.com/office/drawing/2014/main" id="{A7B63C24-73F0-5A10-B5C7-5A3BFBD91A0D}"/>
              </a:ext>
            </a:extLst>
          </p:cNvPr>
          <p:cNvSpPr txBox="1"/>
          <p:nvPr/>
        </p:nvSpPr>
        <p:spPr>
          <a:xfrm>
            <a:off x="2029178" y="476955"/>
            <a:ext cx="811953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onsolas"/>
              </a:rPr>
              <a:t>Recursive Method (The recursive method follows the divide and conquer approach)</a:t>
            </a:r>
            <a:endParaRPr lang="en-US" sz="2400">
              <a:latin typeface="Consolas"/>
            </a:endParaRPr>
          </a:p>
        </p:txBody>
      </p:sp>
    </p:spTree>
    <p:extLst>
      <p:ext uri="{BB962C8B-B14F-4D97-AF65-F5344CB8AC3E}">
        <p14:creationId xmlns:p14="http://schemas.microsoft.com/office/powerpoint/2010/main" val="201159099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EFCA-7344-3640-5E13-BB1BC9C9F109}"/>
              </a:ext>
            </a:extLst>
          </p:cNvPr>
          <p:cNvSpPr>
            <a:spLocks noGrp="1"/>
          </p:cNvSpPr>
          <p:nvPr>
            <p:ph type="title"/>
          </p:nvPr>
        </p:nvSpPr>
        <p:spPr>
          <a:xfrm>
            <a:off x="513644" y="2411236"/>
            <a:ext cx="3572935" cy="535342"/>
          </a:xfrm>
        </p:spPr>
        <p:txBody>
          <a:bodyPr>
            <a:normAutofit fontScale="90000"/>
          </a:bodyPr>
          <a:lstStyle/>
          <a:p>
            <a:r>
              <a:rPr lang="en-US" sz="3200" dirty="0">
                <a:latin typeface="Consolas"/>
                <a:cs typeface="Calibri Light"/>
              </a:rPr>
              <a:t>Python implementation: </a:t>
            </a:r>
            <a:r>
              <a:rPr lang="en-US" sz="3200" b="1" dirty="0">
                <a:latin typeface="Consolas"/>
                <a:ea typeface="+mj-lt"/>
                <a:cs typeface="+mj-lt"/>
              </a:rPr>
              <a:t>Recursive implementation of Binary Search</a:t>
            </a:r>
            <a:endParaRPr lang="en-US" sz="3200">
              <a:latin typeface="Consolas"/>
            </a:endParaRPr>
          </a:p>
        </p:txBody>
      </p:sp>
      <p:sp>
        <p:nvSpPr>
          <p:cNvPr id="4" name="TextBox 3">
            <a:extLst>
              <a:ext uri="{FF2B5EF4-FFF2-40B4-BE49-F238E27FC236}">
                <a16:creationId xmlns:a16="http://schemas.microsoft.com/office/drawing/2014/main" id="{BCA80E46-70E1-C7CB-3086-0432B826F302}"/>
              </a:ext>
            </a:extLst>
          </p:cNvPr>
          <p:cNvSpPr txBox="1"/>
          <p:nvPr/>
        </p:nvSpPr>
        <p:spPr>
          <a:xfrm>
            <a:off x="4569178" y="74788"/>
            <a:ext cx="6976533"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def</a:t>
            </a:r>
            <a:r>
              <a:rPr lang="en-US" dirty="0">
                <a:latin typeface="Consolas"/>
              </a:rPr>
              <a:t> </a:t>
            </a:r>
            <a:r>
              <a:rPr lang="en-US" dirty="0" err="1">
                <a:latin typeface="Consolas"/>
              </a:rPr>
              <a:t>binarySearch</a:t>
            </a:r>
            <a:r>
              <a:rPr lang="en-US" dirty="0">
                <a:latin typeface="Consolas"/>
              </a:rPr>
              <a:t>(</a:t>
            </a:r>
            <a:r>
              <a:rPr lang="en-US" dirty="0" err="1">
                <a:latin typeface="Consolas"/>
              </a:rPr>
              <a:t>arr</a:t>
            </a:r>
            <a:r>
              <a:rPr lang="en-US" dirty="0">
                <a:latin typeface="Consolas"/>
              </a:rPr>
              <a:t>, l, r, x):</a:t>
            </a:r>
          </a:p>
          <a:p>
            <a:endParaRPr lang="en-US" dirty="0">
              <a:latin typeface="Consolas"/>
            </a:endParaRPr>
          </a:p>
          <a:p>
            <a:r>
              <a:rPr lang="en-US" dirty="0">
                <a:latin typeface="Consolas"/>
              </a:rPr>
              <a:t>    # Check base case</a:t>
            </a:r>
          </a:p>
          <a:p>
            <a:r>
              <a:rPr lang="en-US" dirty="0">
                <a:latin typeface="Consolas"/>
              </a:rPr>
              <a:t>    </a:t>
            </a:r>
            <a:r>
              <a:rPr lang="en-US" b="1" dirty="0">
                <a:latin typeface="Consolas"/>
              </a:rPr>
              <a:t>if</a:t>
            </a:r>
            <a:r>
              <a:rPr lang="en-US" dirty="0">
                <a:latin typeface="Consolas"/>
              </a:rPr>
              <a:t> r &gt;</a:t>
            </a:r>
            <a:r>
              <a:rPr lang="en-US" b="1" dirty="0">
                <a:latin typeface="Consolas"/>
              </a:rPr>
              <a:t>=</a:t>
            </a:r>
            <a:r>
              <a:rPr lang="en-US" dirty="0">
                <a:latin typeface="Consolas"/>
              </a:rPr>
              <a:t> l:</a:t>
            </a:r>
          </a:p>
          <a:p>
            <a:endParaRPr lang="en-US" dirty="0">
              <a:latin typeface="Consolas"/>
            </a:endParaRPr>
          </a:p>
          <a:p>
            <a:r>
              <a:rPr lang="en-US" dirty="0">
                <a:latin typeface="Consolas"/>
              </a:rPr>
              <a:t>        mid </a:t>
            </a:r>
            <a:r>
              <a:rPr lang="en-US" b="1" dirty="0">
                <a:latin typeface="Consolas"/>
              </a:rPr>
              <a:t>=</a:t>
            </a:r>
            <a:r>
              <a:rPr lang="en-US" dirty="0">
                <a:latin typeface="Consolas"/>
              </a:rPr>
              <a:t> l </a:t>
            </a:r>
            <a:r>
              <a:rPr lang="en-US" b="1" dirty="0">
                <a:latin typeface="Consolas"/>
              </a:rPr>
              <a:t>+</a:t>
            </a:r>
            <a:r>
              <a:rPr lang="en-US" dirty="0">
                <a:latin typeface="Consolas"/>
              </a:rPr>
              <a:t> (r </a:t>
            </a:r>
            <a:r>
              <a:rPr lang="en-US" b="1" dirty="0">
                <a:latin typeface="Consolas"/>
              </a:rPr>
              <a:t>-</a:t>
            </a:r>
            <a:r>
              <a:rPr lang="en-US" dirty="0">
                <a:latin typeface="Consolas"/>
              </a:rPr>
              <a:t> l) </a:t>
            </a:r>
            <a:r>
              <a:rPr lang="en-US" b="1" dirty="0">
                <a:latin typeface="Consolas"/>
              </a:rPr>
              <a:t>//</a:t>
            </a:r>
            <a:r>
              <a:rPr lang="en-US" dirty="0">
                <a:latin typeface="Consolas"/>
              </a:rPr>
              <a:t> 2</a:t>
            </a:r>
          </a:p>
          <a:p>
            <a:endParaRPr lang="en-US" dirty="0">
              <a:latin typeface="Consolas"/>
            </a:endParaRPr>
          </a:p>
          <a:p>
            <a:r>
              <a:rPr lang="en-US" dirty="0">
                <a:latin typeface="Consolas"/>
              </a:rPr>
              <a:t>        # If element is present at the middle itself</a:t>
            </a:r>
          </a:p>
          <a:p>
            <a:r>
              <a:rPr lang="en-US" dirty="0">
                <a:latin typeface="Consolas"/>
              </a:rPr>
              <a:t>        </a:t>
            </a:r>
            <a:r>
              <a:rPr lang="en-US" b="1" dirty="0">
                <a:latin typeface="Consolas"/>
              </a:rPr>
              <a:t>if</a:t>
            </a:r>
            <a:r>
              <a:rPr lang="en-US" dirty="0">
                <a:latin typeface="Consolas"/>
              </a:rPr>
              <a:t> </a:t>
            </a:r>
            <a:r>
              <a:rPr lang="en-US" dirty="0" err="1">
                <a:latin typeface="Consolas"/>
              </a:rPr>
              <a:t>arr</a:t>
            </a:r>
            <a:r>
              <a:rPr lang="en-US" dirty="0">
                <a:latin typeface="Consolas"/>
              </a:rPr>
              <a:t>[mid] </a:t>
            </a:r>
            <a:r>
              <a:rPr lang="en-US" b="1" dirty="0">
                <a:latin typeface="Consolas"/>
              </a:rPr>
              <a:t>==</a:t>
            </a:r>
            <a:r>
              <a:rPr lang="en-US" dirty="0">
                <a:latin typeface="Consolas"/>
              </a:rPr>
              <a:t> x:</a:t>
            </a:r>
          </a:p>
          <a:p>
            <a:r>
              <a:rPr lang="en-US" dirty="0">
                <a:latin typeface="Consolas"/>
              </a:rPr>
              <a:t>            </a:t>
            </a:r>
            <a:r>
              <a:rPr lang="en-US" b="1" dirty="0">
                <a:latin typeface="Consolas"/>
              </a:rPr>
              <a:t>return</a:t>
            </a:r>
            <a:r>
              <a:rPr lang="en-US" dirty="0">
                <a:latin typeface="Consolas"/>
              </a:rPr>
              <a:t> mid</a:t>
            </a:r>
          </a:p>
          <a:p>
            <a:endParaRPr lang="en-US" dirty="0">
              <a:latin typeface="Consolas"/>
            </a:endParaRPr>
          </a:p>
          <a:p>
            <a:r>
              <a:rPr lang="en-US" dirty="0">
                <a:latin typeface="Consolas"/>
              </a:rPr>
              <a:t>        # If element is smaller than mid, then it</a:t>
            </a:r>
          </a:p>
          <a:p>
            <a:r>
              <a:rPr lang="en-US" dirty="0">
                <a:latin typeface="Consolas"/>
              </a:rPr>
              <a:t>        # can only be present in left subarray</a:t>
            </a:r>
          </a:p>
          <a:p>
            <a:r>
              <a:rPr lang="en-US" dirty="0">
                <a:latin typeface="Consolas"/>
              </a:rPr>
              <a:t>        </a:t>
            </a:r>
            <a:r>
              <a:rPr lang="en-US" b="1" dirty="0" err="1">
                <a:latin typeface="Consolas"/>
              </a:rPr>
              <a:t>elif</a:t>
            </a:r>
            <a:r>
              <a:rPr lang="en-US" dirty="0">
                <a:latin typeface="Consolas"/>
              </a:rPr>
              <a:t> </a:t>
            </a:r>
            <a:r>
              <a:rPr lang="en-US" dirty="0" err="1">
                <a:latin typeface="Consolas"/>
              </a:rPr>
              <a:t>arr</a:t>
            </a:r>
            <a:r>
              <a:rPr lang="en-US" dirty="0">
                <a:latin typeface="Consolas"/>
              </a:rPr>
              <a:t>[mid] &gt; x:</a:t>
            </a:r>
          </a:p>
          <a:p>
            <a:r>
              <a:rPr lang="en-US" dirty="0">
                <a:latin typeface="Consolas"/>
              </a:rPr>
              <a:t>            </a:t>
            </a:r>
            <a:r>
              <a:rPr lang="en-US" b="1" dirty="0">
                <a:latin typeface="Consolas"/>
              </a:rPr>
              <a:t>return</a:t>
            </a:r>
            <a:r>
              <a:rPr lang="en-US" dirty="0">
                <a:latin typeface="Consolas"/>
              </a:rPr>
              <a:t> </a:t>
            </a:r>
            <a:r>
              <a:rPr lang="en-US" dirty="0" err="1">
                <a:latin typeface="Consolas"/>
              </a:rPr>
              <a:t>binarySearch</a:t>
            </a:r>
            <a:r>
              <a:rPr lang="en-US" dirty="0">
                <a:latin typeface="Consolas"/>
              </a:rPr>
              <a:t>(</a:t>
            </a:r>
            <a:r>
              <a:rPr lang="en-US" dirty="0" err="1">
                <a:latin typeface="Consolas"/>
              </a:rPr>
              <a:t>arr</a:t>
            </a:r>
            <a:r>
              <a:rPr lang="en-US" dirty="0">
                <a:latin typeface="Consolas"/>
              </a:rPr>
              <a:t>, l, mid</a:t>
            </a:r>
            <a:r>
              <a:rPr lang="en-US" b="1" dirty="0">
                <a:latin typeface="Consolas"/>
              </a:rPr>
              <a:t>-</a:t>
            </a:r>
            <a:r>
              <a:rPr lang="en-US" dirty="0">
                <a:latin typeface="Consolas"/>
              </a:rPr>
              <a:t>1, x)</a:t>
            </a:r>
          </a:p>
          <a:p>
            <a:endParaRPr lang="en-US" dirty="0">
              <a:latin typeface="Consolas"/>
            </a:endParaRPr>
          </a:p>
          <a:p>
            <a:r>
              <a:rPr lang="en-US" dirty="0">
                <a:latin typeface="Consolas"/>
              </a:rPr>
              <a:t>        # Else the element can only be present</a:t>
            </a:r>
          </a:p>
          <a:p>
            <a:r>
              <a:rPr lang="en-US" dirty="0">
                <a:latin typeface="Consolas"/>
              </a:rPr>
              <a:t>        # in right subarray</a:t>
            </a:r>
          </a:p>
          <a:p>
            <a:r>
              <a:rPr lang="en-US" dirty="0">
                <a:latin typeface="Consolas"/>
              </a:rPr>
              <a:t>        </a:t>
            </a:r>
            <a:r>
              <a:rPr lang="en-US" b="1" dirty="0">
                <a:latin typeface="Consolas"/>
              </a:rPr>
              <a:t>else</a:t>
            </a:r>
            <a:r>
              <a:rPr lang="en-US" dirty="0">
                <a:latin typeface="Consolas"/>
              </a:rPr>
              <a:t>:</a:t>
            </a:r>
          </a:p>
          <a:p>
            <a:r>
              <a:rPr lang="en-US" dirty="0">
                <a:latin typeface="Consolas"/>
              </a:rPr>
              <a:t>            </a:t>
            </a:r>
            <a:r>
              <a:rPr lang="en-US" b="1" dirty="0">
                <a:latin typeface="Consolas"/>
              </a:rPr>
              <a:t>return</a:t>
            </a:r>
            <a:r>
              <a:rPr lang="en-US" dirty="0">
                <a:latin typeface="Consolas"/>
              </a:rPr>
              <a:t> </a:t>
            </a:r>
            <a:r>
              <a:rPr lang="en-US" dirty="0" err="1">
                <a:latin typeface="Consolas"/>
              </a:rPr>
              <a:t>binarySearch</a:t>
            </a:r>
            <a:r>
              <a:rPr lang="en-US" dirty="0">
                <a:latin typeface="Consolas"/>
              </a:rPr>
              <a:t>(</a:t>
            </a:r>
            <a:r>
              <a:rPr lang="en-US" dirty="0" err="1">
                <a:latin typeface="Consolas"/>
              </a:rPr>
              <a:t>arr</a:t>
            </a:r>
            <a:r>
              <a:rPr lang="en-US" dirty="0">
                <a:latin typeface="Consolas"/>
              </a:rPr>
              <a:t>, mid </a:t>
            </a:r>
            <a:r>
              <a:rPr lang="en-US" b="1" dirty="0">
                <a:latin typeface="Consolas"/>
              </a:rPr>
              <a:t>+</a:t>
            </a:r>
            <a:r>
              <a:rPr lang="en-US" dirty="0">
                <a:latin typeface="Consolas"/>
              </a:rPr>
              <a:t> 1, r, x)</a:t>
            </a:r>
          </a:p>
          <a:p>
            <a:endParaRPr lang="en-US" dirty="0">
              <a:latin typeface="Consolas"/>
            </a:endParaRPr>
          </a:p>
          <a:p>
            <a:r>
              <a:rPr lang="en-US" dirty="0">
                <a:latin typeface="Consolas"/>
              </a:rPr>
              <a:t>    </a:t>
            </a:r>
            <a:r>
              <a:rPr lang="en-US" b="1" dirty="0">
                <a:latin typeface="Consolas"/>
              </a:rPr>
              <a:t>else</a:t>
            </a:r>
            <a:r>
              <a:rPr lang="en-US" dirty="0">
                <a:latin typeface="Consolas"/>
              </a:rPr>
              <a:t>:</a:t>
            </a:r>
          </a:p>
          <a:p>
            <a:r>
              <a:rPr lang="en-US" dirty="0">
                <a:latin typeface="Consolas"/>
              </a:rPr>
              <a:t>        # Element is not present in the array</a:t>
            </a:r>
          </a:p>
          <a:p>
            <a:r>
              <a:rPr lang="en-US" dirty="0">
                <a:latin typeface="Consolas"/>
              </a:rPr>
              <a:t>        </a:t>
            </a:r>
            <a:r>
              <a:rPr lang="en-US" b="1" dirty="0">
                <a:latin typeface="Consolas"/>
              </a:rPr>
              <a:t>return</a:t>
            </a:r>
            <a:r>
              <a:rPr lang="en-US" dirty="0">
                <a:latin typeface="Consolas"/>
              </a:rPr>
              <a:t> </a:t>
            </a:r>
            <a:r>
              <a:rPr lang="en-US" b="1" dirty="0">
                <a:latin typeface="Consolas"/>
              </a:rPr>
              <a:t>-</a:t>
            </a:r>
            <a:r>
              <a:rPr lang="en-US" dirty="0">
                <a:latin typeface="Consolas"/>
              </a:rPr>
              <a:t>1</a:t>
            </a:r>
          </a:p>
        </p:txBody>
      </p:sp>
    </p:spTree>
    <p:extLst>
      <p:ext uri="{BB962C8B-B14F-4D97-AF65-F5344CB8AC3E}">
        <p14:creationId xmlns:p14="http://schemas.microsoft.com/office/powerpoint/2010/main" val="218935749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B612CA-91F8-54C6-3051-776E49D42D00}"/>
              </a:ext>
            </a:extLst>
          </p:cNvPr>
          <p:cNvSpPr txBox="1"/>
          <p:nvPr/>
        </p:nvSpPr>
        <p:spPr>
          <a:xfrm>
            <a:off x="808568" y="462845"/>
            <a:ext cx="1057486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onsolas"/>
              </a:rPr>
              <a:t># Driver Code</a:t>
            </a:r>
          </a:p>
          <a:p>
            <a:r>
              <a:rPr lang="en-US" sz="2400" dirty="0" err="1">
                <a:latin typeface="Consolas"/>
              </a:rPr>
              <a:t>arr</a:t>
            </a:r>
            <a:r>
              <a:rPr lang="en-US" sz="2400" dirty="0">
                <a:latin typeface="Consolas"/>
              </a:rPr>
              <a:t> = [2, 3, 4, 10, 40]</a:t>
            </a:r>
          </a:p>
          <a:p>
            <a:r>
              <a:rPr lang="en-US" sz="2400" dirty="0">
                <a:latin typeface="Consolas"/>
              </a:rPr>
              <a:t>x = 10</a:t>
            </a:r>
          </a:p>
          <a:p>
            <a:endParaRPr lang="en-US" sz="2400" dirty="0">
              <a:latin typeface="Consolas"/>
            </a:endParaRPr>
          </a:p>
          <a:p>
            <a:r>
              <a:rPr lang="en-US" sz="2400" dirty="0">
                <a:latin typeface="Consolas"/>
              </a:rPr>
              <a:t># Function call</a:t>
            </a:r>
          </a:p>
          <a:p>
            <a:r>
              <a:rPr lang="en-US" sz="2400" dirty="0">
                <a:latin typeface="Consolas"/>
              </a:rPr>
              <a:t>result = </a:t>
            </a:r>
            <a:r>
              <a:rPr lang="en-US" sz="2400" dirty="0" err="1">
                <a:latin typeface="Consolas"/>
              </a:rPr>
              <a:t>binarySearch</a:t>
            </a:r>
            <a:r>
              <a:rPr lang="en-US" sz="2400" dirty="0">
                <a:latin typeface="Consolas"/>
              </a:rPr>
              <a:t>(</a:t>
            </a:r>
            <a:r>
              <a:rPr lang="en-US" sz="2400" dirty="0" err="1">
                <a:latin typeface="Consolas"/>
              </a:rPr>
              <a:t>arr</a:t>
            </a:r>
            <a:r>
              <a:rPr lang="en-US" sz="2400" dirty="0">
                <a:latin typeface="Consolas"/>
              </a:rPr>
              <a:t>, 0, </a:t>
            </a:r>
            <a:r>
              <a:rPr lang="en-US" sz="2400" dirty="0" err="1">
                <a:latin typeface="Consolas"/>
              </a:rPr>
              <a:t>len</a:t>
            </a:r>
            <a:r>
              <a:rPr lang="en-US" sz="2400" dirty="0">
                <a:latin typeface="Consolas"/>
              </a:rPr>
              <a:t>(</a:t>
            </a:r>
            <a:r>
              <a:rPr lang="en-US" sz="2400" dirty="0" err="1">
                <a:latin typeface="Consolas"/>
              </a:rPr>
              <a:t>arr</a:t>
            </a:r>
            <a:r>
              <a:rPr lang="en-US" sz="2400" dirty="0">
                <a:latin typeface="Consolas"/>
              </a:rPr>
              <a:t>)-1, x)</a:t>
            </a:r>
          </a:p>
          <a:p>
            <a:endParaRPr lang="en-US" sz="2400" dirty="0">
              <a:latin typeface="Consolas"/>
            </a:endParaRPr>
          </a:p>
          <a:p>
            <a:r>
              <a:rPr lang="en-US" sz="2400" dirty="0">
                <a:latin typeface="Consolas"/>
              </a:rPr>
              <a:t>if result != -1:</a:t>
            </a:r>
          </a:p>
          <a:p>
            <a:r>
              <a:rPr lang="en-US" sz="2400" dirty="0">
                <a:latin typeface="Consolas"/>
              </a:rPr>
              <a:t>    print("Element is present at index % d" % result)</a:t>
            </a:r>
          </a:p>
          <a:p>
            <a:r>
              <a:rPr lang="en-US" sz="2400" dirty="0">
                <a:latin typeface="Consolas"/>
              </a:rPr>
              <a:t>else:</a:t>
            </a:r>
          </a:p>
          <a:p>
            <a:r>
              <a:rPr lang="en-US" sz="2400" dirty="0">
                <a:latin typeface="Consolas"/>
              </a:rPr>
              <a:t>    print("Element is not present in array")</a:t>
            </a:r>
          </a:p>
        </p:txBody>
      </p:sp>
      <p:sp>
        <p:nvSpPr>
          <p:cNvPr id="3" name="TextBox 2">
            <a:extLst>
              <a:ext uri="{FF2B5EF4-FFF2-40B4-BE49-F238E27FC236}">
                <a16:creationId xmlns:a16="http://schemas.microsoft.com/office/drawing/2014/main" id="{4B8E48FF-4AA2-3168-FB46-61C1D33D7CC9}"/>
              </a:ext>
            </a:extLst>
          </p:cNvPr>
          <p:cNvSpPr txBox="1"/>
          <p:nvPr/>
        </p:nvSpPr>
        <p:spPr>
          <a:xfrm>
            <a:off x="3574345" y="4964289"/>
            <a:ext cx="504331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onsolas"/>
              </a:rPr>
              <a:t>Time Complexity:</a:t>
            </a:r>
            <a:r>
              <a:rPr lang="en-US" sz="2400" dirty="0">
                <a:latin typeface="Consolas"/>
              </a:rPr>
              <a:t> O(log n)</a:t>
            </a:r>
            <a:br>
              <a:rPr lang="en-US" sz="2400" dirty="0">
                <a:latin typeface="Consolas"/>
              </a:rPr>
            </a:br>
            <a:r>
              <a:rPr lang="en-US" sz="2400" b="1" dirty="0">
                <a:latin typeface="Consolas"/>
              </a:rPr>
              <a:t>Auxiliary Space:</a:t>
            </a:r>
            <a:r>
              <a:rPr lang="en-US" sz="2400" dirty="0">
                <a:latin typeface="Consolas"/>
              </a:rPr>
              <a:t> O(log n)</a:t>
            </a:r>
            <a:endParaRPr lang="en-US" sz="2400">
              <a:latin typeface="Consolas"/>
              <a:cs typeface="Calibri"/>
            </a:endParaRPr>
          </a:p>
        </p:txBody>
      </p:sp>
    </p:spTree>
    <p:extLst>
      <p:ext uri="{BB962C8B-B14F-4D97-AF65-F5344CB8AC3E}">
        <p14:creationId xmlns:p14="http://schemas.microsoft.com/office/powerpoint/2010/main" val="889272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3075C9AE-BCB9-59FB-9F17-0D5FC4B37FA5}"/>
              </a:ext>
            </a:extLst>
          </p:cNvPr>
          <p:cNvGraphicFramePr>
            <a:graphicFrameLocks noGrp="1"/>
          </p:cNvGraphicFramePr>
          <p:nvPr>
            <p:ph idx="1"/>
          </p:nvPr>
        </p:nvGraphicFramePr>
        <p:xfrm>
          <a:off x="707570" y="664028"/>
          <a:ext cx="10515600" cy="5713911"/>
        </p:xfrm>
        <a:graphic>
          <a:graphicData uri="http://schemas.openxmlformats.org/drawingml/2006/table">
            <a:tbl>
              <a:tblPr>
                <a:tableStyleId>{5940675A-B579-460E-94D1-54222C63F5DA}</a:tableStyleId>
              </a:tblPr>
              <a:tblGrid>
                <a:gridCol w="5257800">
                  <a:extLst>
                    <a:ext uri="{9D8B030D-6E8A-4147-A177-3AD203B41FA5}">
                      <a16:colId xmlns:a16="http://schemas.microsoft.com/office/drawing/2014/main" val="1264418078"/>
                    </a:ext>
                  </a:extLst>
                </a:gridCol>
                <a:gridCol w="5257800">
                  <a:extLst>
                    <a:ext uri="{9D8B030D-6E8A-4147-A177-3AD203B41FA5}">
                      <a16:colId xmlns:a16="http://schemas.microsoft.com/office/drawing/2014/main" val="1375984791"/>
                    </a:ext>
                  </a:extLst>
                </a:gridCol>
              </a:tblGrid>
              <a:tr h="410239">
                <a:tc>
                  <a:txBody>
                    <a:bodyPr/>
                    <a:lstStyle/>
                    <a:p>
                      <a:pPr algn="ctr" fontAlgn="t"/>
                      <a:r>
                        <a:rPr lang="en-US" sz="2400" b="1" dirty="0">
                          <a:solidFill>
                            <a:srgbClr val="000000"/>
                          </a:solidFill>
                          <a:effectLst/>
                        </a:rPr>
                        <a:t>Data type</a:t>
                      </a:r>
                      <a:endParaRPr lang="en-US" sz="2400" b="1" dirty="0">
                        <a:solidFill>
                          <a:srgbClr val="000000"/>
                        </a:solidFill>
                        <a:effectLst/>
                        <a:latin typeface="times new roman" panose="02020603050405020304" pitchFamily="18" charset="0"/>
                      </a:endParaRPr>
                    </a:p>
                  </a:txBody>
                  <a:tcPr marL="36876" marR="36876" marT="36876" marB="36876"/>
                </a:tc>
                <a:tc>
                  <a:txBody>
                    <a:bodyPr/>
                    <a:lstStyle/>
                    <a:p>
                      <a:pPr algn="ctr" fontAlgn="t"/>
                      <a:r>
                        <a:rPr lang="en-US" sz="2400" b="1" dirty="0">
                          <a:solidFill>
                            <a:srgbClr val="000000"/>
                          </a:solidFill>
                          <a:effectLst/>
                        </a:rPr>
                        <a:t>Data structure</a:t>
                      </a:r>
                      <a:endParaRPr lang="en-US" sz="2400" b="1" dirty="0">
                        <a:solidFill>
                          <a:srgbClr val="000000"/>
                        </a:solidFill>
                        <a:effectLst/>
                        <a:latin typeface="times new roman" panose="02020603050405020304" pitchFamily="18" charset="0"/>
                      </a:endParaRPr>
                    </a:p>
                  </a:txBody>
                  <a:tcPr marL="36876" marR="36876" marT="36876" marB="36876"/>
                </a:tc>
                <a:extLst>
                  <a:ext uri="{0D108BD9-81ED-4DB2-BD59-A6C34878D82A}">
                    <a16:rowId xmlns:a16="http://schemas.microsoft.com/office/drawing/2014/main" val="2926335368"/>
                  </a:ext>
                </a:extLst>
              </a:tr>
              <a:tr h="1374536">
                <a:tc>
                  <a:txBody>
                    <a:bodyPr/>
                    <a:lstStyle/>
                    <a:p>
                      <a:pPr algn="just" fontAlgn="t"/>
                      <a:r>
                        <a:rPr lang="en-US" sz="2000" b="1" dirty="0">
                          <a:solidFill>
                            <a:schemeClr val="tx1"/>
                          </a:solidFill>
                          <a:effectLst/>
                          <a:latin typeface="+mj-lt"/>
                        </a:rPr>
                        <a:t>A data type is a classification of data that defines the type of value that a variable can hold. In other words, it is a way to specify the data type that a variable can store. </a:t>
                      </a:r>
                    </a:p>
                  </a:txBody>
                  <a:tcPr marL="24584" marR="24584" marT="24584" marB="24584"/>
                </a:tc>
                <a:tc>
                  <a:txBody>
                    <a:bodyPr/>
                    <a:lstStyle/>
                    <a:p>
                      <a:pPr algn="just" fontAlgn="t"/>
                      <a:r>
                        <a:rPr lang="en-US" sz="2000" b="1" dirty="0">
                          <a:solidFill>
                            <a:schemeClr val="tx1"/>
                          </a:solidFill>
                          <a:effectLst/>
                          <a:latin typeface="+mj-lt"/>
                        </a:rPr>
                        <a:t>A Data structure is a collection of data of similar or different data types. This collection of data can be represented using an object and can be used throughout the program.</a:t>
                      </a:r>
                    </a:p>
                  </a:txBody>
                  <a:tcPr marL="24584" marR="24584" marT="24584" marB="24584"/>
                </a:tc>
                <a:extLst>
                  <a:ext uri="{0D108BD9-81ED-4DB2-BD59-A6C34878D82A}">
                    <a16:rowId xmlns:a16="http://schemas.microsoft.com/office/drawing/2014/main" val="2613028707"/>
                  </a:ext>
                </a:extLst>
              </a:tr>
              <a:tr h="713910">
                <a:tc>
                  <a:txBody>
                    <a:bodyPr/>
                    <a:lstStyle/>
                    <a:p>
                      <a:pPr algn="just" fontAlgn="t"/>
                      <a:r>
                        <a:rPr lang="en-US" sz="2000" b="1">
                          <a:solidFill>
                            <a:schemeClr val="tx1"/>
                          </a:solidFill>
                          <a:effectLst/>
                          <a:latin typeface="+mj-lt"/>
                        </a:rPr>
                        <a:t>The implementation of data type is known as an abstract implementation.</a:t>
                      </a:r>
                    </a:p>
                  </a:txBody>
                  <a:tcPr marL="24584" marR="24584" marT="24584" marB="24584"/>
                </a:tc>
                <a:tc>
                  <a:txBody>
                    <a:bodyPr/>
                    <a:lstStyle/>
                    <a:p>
                      <a:pPr algn="just" fontAlgn="t"/>
                      <a:r>
                        <a:rPr lang="en-US" sz="2000" b="1" dirty="0">
                          <a:solidFill>
                            <a:schemeClr val="tx1"/>
                          </a:solidFill>
                          <a:effectLst/>
                          <a:latin typeface="+mj-lt"/>
                        </a:rPr>
                        <a:t>The implementation of data structure is known as a concrete implementation.</a:t>
                      </a:r>
                    </a:p>
                  </a:txBody>
                  <a:tcPr marL="24584" marR="24584" marT="24584" marB="24584"/>
                </a:tc>
                <a:extLst>
                  <a:ext uri="{0D108BD9-81ED-4DB2-BD59-A6C34878D82A}">
                    <a16:rowId xmlns:a16="http://schemas.microsoft.com/office/drawing/2014/main" val="2443497859"/>
                  </a:ext>
                </a:extLst>
              </a:tr>
              <a:tr h="713910">
                <a:tc>
                  <a:txBody>
                    <a:bodyPr/>
                    <a:lstStyle/>
                    <a:p>
                      <a:pPr algn="just" fontAlgn="t"/>
                      <a:r>
                        <a:rPr lang="en-US" sz="2000" b="1" dirty="0">
                          <a:solidFill>
                            <a:schemeClr val="tx1"/>
                          </a:solidFill>
                          <a:effectLst/>
                          <a:latin typeface="+mj-lt"/>
                        </a:rPr>
                        <a:t>It can hold value but not data. Therefore, we can say that it is data-less.</a:t>
                      </a:r>
                    </a:p>
                  </a:txBody>
                  <a:tcPr marL="24584" marR="24584" marT="24584" marB="24584"/>
                </a:tc>
                <a:tc>
                  <a:txBody>
                    <a:bodyPr/>
                    <a:lstStyle/>
                    <a:p>
                      <a:pPr algn="just" fontAlgn="t"/>
                      <a:r>
                        <a:rPr lang="en-US" sz="2000" b="1" dirty="0">
                          <a:solidFill>
                            <a:schemeClr val="tx1"/>
                          </a:solidFill>
                          <a:effectLst/>
                          <a:latin typeface="+mj-lt"/>
                        </a:rPr>
                        <a:t>It can hold multiple types of data within a single object.</a:t>
                      </a:r>
                    </a:p>
                  </a:txBody>
                  <a:tcPr marL="24584" marR="24584" marT="24584" marB="24584"/>
                </a:tc>
                <a:extLst>
                  <a:ext uri="{0D108BD9-81ED-4DB2-BD59-A6C34878D82A}">
                    <a16:rowId xmlns:a16="http://schemas.microsoft.com/office/drawing/2014/main" val="3276311744"/>
                  </a:ext>
                </a:extLst>
              </a:tr>
              <a:tr h="1044223">
                <a:tc>
                  <a:txBody>
                    <a:bodyPr/>
                    <a:lstStyle/>
                    <a:p>
                      <a:pPr algn="just" fontAlgn="t"/>
                      <a:r>
                        <a:rPr lang="en-US" sz="2000" b="1">
                          <a:solidFill>
                            <a:schemeClr val="tx1"/>
                          </a:solidFill>
                          <a:effectLst/>
                          <a:latin typeface="+mj-lt"/>
                        </a:rPr>
                        <a:t>In case of data type, a value can be assigned directly to the variables.</a:t>
                      </a:r>
                    </a:p>
                  </a:txBody>
                  <a:tcPr marL="24584" marR="24584" marT="24584" marB="24584"/>
                </a:tc>
                <a:tc>
                  <a:txBody>
                    <a:bodyPr/>
                    <a:lstStyle/>
                    <a:p>
                      <a:pPr algn="just" fontAlgn="t"/>
                      <a:r>
                        <a:rPr lang="en-US" sz="2000" b="1" dirty="0">
                          <a:solidFill>
                            <a:schemeClr val="tx1"/>
                          </a:solidFill>
                          <a:effectLst/>
                          <a:latin typeface="+mj-lt"/>
                        </a:rPr>
                        <a:t>In the case of data structure, some operations are used to assign the data to the data structure object.</a:t>
                      </a:r>
                    </a:p>
                  </a:txBody>
                  <a:tcPr marL="24584" marR="24584" marT="24584" marB="24584"/>
                </a:tc>
                <a:extLst>
                  <a:ext uri="{0D108BD9-81ED-4DB2-BD59-A6C34878D82A}">
                    <a16:rowId xmlns:a16="http://schemas.microsoft.com/office/drawing/2014/main" val="3772328120"/>
                  </a:ext>
                </a:extLst>
              </a:tr>
              <a:tr h="713910">
                <a:tc>
                  <a:txBody>
                    <a:bodyPr/>
                    <a:lstStyle/>
                    <a:p>
                      <a:pPr algn="just" fontAlgn="t"/>
                      <a:r>
                        <a:rPr lang="en-US" sz="2000" b="1">
                          <a:solidFill>
                            <a:schemeClr val="tx1"/>
                          </a:solidFill>
                          <a:effectLst/>
                          <a:latin typeface="+mj-lt"/>
                        </a:rPr>
                        <a:t>`There is no problem in the time complexity.</a:t>
                      </a:r>
                    </a:p>
                  </a:txBody>
                  <a:tcPr marL="24584" marR="24584" marT="24584" marB="24584"/>
                </a:tc>
                <a:tc>
                  <a:txBody>
                    <a:bodyPr/>
                    <a:lstStyle/>
                    <a:p>
                      <a:pPr algn="just" fontAlgn="t"/>
                      <a:r>
                        <a:rPr lang="en-US" sz="2000" b="1" dirty="0">
                          <a:solidFill>
                            <a:schemeClr val="tx1"/>
                          </a:solidFill>
                          <a:effectLst/>
                          <a:latin typeface="+mj-lt"/>
                        </a:rPr>
                        <a:t>When we deal with a data structure object, time complexity plays an important role.</a:t>
                      </a:r>
                    </a:p>
                  </a:txBody>
                  <a:tcPr marL="24584" marR="24584" marT="24584" marB="24584"/>
                </a:tc>
                <a:extLst>
                  <a:ext uri="{0D108BD9-81ED-4DB2-BD59-A6C34878D82A}">
                    <a16:rowId xmlns:a16="http://schemas.microsoft.com/office/drawing/2014/main" val="433393608"/>
                  </a:ext>
                </a:extLst>
              </a:tr>
              <a:tr h="713910">
                <a:tc>
                  <a:txBody>
                    <a:bodyPr/>
                    <a:lstStyle/>
                    <a:p>
                      <a:pPr algn="just" fontAlgn="t"/>
                      <a:r>
                        <a:rPr lang="en-US" sz="2000" b="1">
                          <a:solidFill>
                            <a:schemeClr val="tx1"/>
                          </a:solidFill>
                          <a:effectLst/>
                          <a:latin typeface="+mj-lt"/>
                        </a:rPr>
                        <a:t>The examples of data type are int, float, char.</a:t>
                      </a:r>
                    </a:p>
                  </a:txBody>
                  <a:tcPr marL="24584" marR="24584" marT="24584" marB="24584"/>
                </a:tc>
                <a:tc>
                  <a:txBody>
                    <a:bodyPr/>
                    <a:lstStyle/>
                    <a:p>
                      <a:pPr algn="just" fontAlgn="t"/>
                      <a:r>
                        <a:rPr lang="en-US" sz="2000" b="1" dirty="0">
                          <a:solidFill>
                            <a:schemeClr val="tx1"/>
                          </a:solidFill>
                          <a:effectLst/>
                          <a:latin typeface="+mj-lt"/>
                        </a:rPr>
                        <a:t>The examples of data structure are arrays, Linked lists, stack, queue, tree, graph.</a:t>
                      </a:r>
                    </a:p>
                  </a:txBody>
                  <a:tcPr marL="24584" marR="24584" marT="24584" marB="24584"/>
                </a:tc>
                <a:extLst>
                  <a:ext uri="{0D108BD9-81ED-4DB2-BD59-A6C34878D82A}">
                    <a16:rowId xmlns:a16="http://schemas.microsoft.com/office/drawing/2014/main" val="1110482223"/>
                  </a:ext>
                </a:extLst>
              </a:tr>
            </a:tbl>
          </a:graphicData>
        </a:graphic>
      </p:graphicFrame>
      <p:sp>
        <p:nvSpPr>
          <p:cNvPr id="2" name="Date Placeholder 1"/>
          <p:cNvSpPr>
            <a:spLocks noGrp="1"/>
          </p:cNvSpPr>
          <p:nvPr>
            <p:ph type="dt" sz="half" idx="10"/>
          </p:nvPr>
        </p:nvSpPr>
        <p:spPr/>
        <p:txBody>
          <a:bodyPr/>
          <a:lstStyle/>
          <a:p>
            <a:fld id="{D8D01605-BCEF-4045-BFC7-56F630F633EB}" type="datetime1">
              <a:rPr lang="en-US" smtClean="0"/>
              <a:t>8/3/2023</a:t>
            </a:fld>
            <a:endParaRPr lang="en-US"/>
          </a:p>
        </p:txBody>
      </p:sp>
      <p:sp>
        <p:nvSpPr>
          <p:cNvPr id="3" name="Slide Number Placeholder 2"/>
          <p:cNvSpPr>
            <a:spLocks noGrp="1"/>
          </p:cNvSpPr>
          <p:nvPr>
            <p:ph type="sldNum" sz="quarter" idx="12"/>
          </p:nvPr>
        </p:nvSpPr>
        <p:spPr/>
        <p:txBody>
          <a:bodyPr/>
          <a:lstStyle/>
          <a:p>
            <a:fld id="{180F97CC-1B2C-4CDD-B440-99F5F8B230B9}" type="slidenum">
              <a:rPr lang="en-US" smtClean="0"/>
              <a:t>13</a:t>
            </a:fld>
            <a:endParaRPr lang="en-US"/>
          </a:p>
        </p:txBody>
      </p:sp>
    </p:spTree>
    <p:extLst>
      <p:ext uri="{BB962C8B-B14F-4D97-AF65-F5344CB8AC3E}">
        <p14:creationId xmlns:p14="http://schemas.microsoft.com/office/powerpoint/2010/main" val="202626502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E139BC7-B40A-2786-EAD8-ADA573783A0D}"/>
              </a:ext>
            </a:extLst>
          </p:cNvPr>
          <p:cNvSpPr>
            <a:spLocks noGrp="1"/>
          </p:cNvSpPr>
          <p:nvPr>
            <p:ph type="title"/>
          </p:nvPr>
        </p:nvSpPr>
        <p:spPr>
          <a:xfrm>
            <a:off x="513644" y="2411236"/>
            <a:ext cx="3361269" cy="535342"/>
          </a:xfrm>
        </p:spPr>
        <p:txBody>
          <a:bodyPr vert="horz" lIns="91440" tIns="45720" rIns="91440" bIns="45720" rtlCol="0" anchor="ctr">
            <a:noAutofit/>
          </a:bodyPr>
          <a:lstStyle/>
          <a:p>
            <a:r>
              <a:rPr lang="en-US" sz="2800" dirty="0">
                <a:latin typeface="Consolas"/>
                <a:cs typeface="Calibri Light"/>
              </a:rPr>
              <a:t>Python implementation: </a:t>
            </a:r>
            <a:r>
              <a:rPr lang="en-US" sz="2800" b="1" dirty="0">
                <a:latin typeface="Consolas"/>
                <a:ea typeface="+mj-lt"/>
                <a:cs typeface="+mj-lt"/>
              </a:rPr>
              <a:t> Iterative Approach to Binary Search</a:t>
            </a:r>
            <a:endParaRPr lang="en-US" sz="2800" b="1">
              <a:latin typeface="Consolas"/>
              <a:cs typeface="Calibri Light"/>
            </a:endParaRPr>
          </a:p>
        </p:txBody>
      </p:sp>
      <p:sp>
        <p:nvSpPr>
          <p:cNvPr id="9" name="TextBox 8">
            <a:extLst>
              <a:ext uri="{FF2B5EF4-FFF2-40B4-BE49-F238E27FC236}">
                <a16:creationId xmlns:a16="http://schemas.microsoft.com/office/drawing/2014/main" id="{B7E9243B-1992-9444-4FB8-7CCFE5889CE8}"/>
              </a:ext>
            </a:extLst>
          </p:cNvPr>
          <p:cNvSpPr txBox="1"/>
          <p:nvPr/>
        </p:nvSpPr>
        <p:spPr>
          <a:xfrm>
            <a:off x="4837289" y="893233"/>
            <a:ext cx="5269089"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Consolas"/>
              </a:rPr>
              <a:t>def </a:t>
            </a:r>
            <a:r>
              <a:rPr lang="en-US" b="1" dirty="0" err="1">
                <a:latin typeface="Consolas"/>
              </a:rPr>
              <a:t>binarySearch</a:t>
            </a:r>
            <a:r>
              <a:rPr lang="en-US" b="1" dirty="0">
                <a:latin typeface="Consolas"/>
              </a:rPr>
              <a:t>(v, </a:t>
            </a:r>
            <a:r>
              <a:rPr lang="en-US" b="1" dirty="0" err="1">
                <a:latin typeface="Consolas"/>
              </a:rPr>
              <a:t>To_Find</a:t>
            </a:r>
            <a:r>
              <a:rPr lang="en-US" b="1" dirty="0">
                <a:latin typeface="Consolas"/>
              </a:rPr>
              <a:t>):</a:t>
            </a:r>
          </a:p>
          <a:p>
            <a:r>
              <a:rPr lang="en-US" b="1" dirty="0">
                <a:latin typeface="Consolas"/>
              </a:rPr>
              <a:t>    lo = 0</a:t>
            </a:r>
          </a:p>
          <a:p>
            <a:r>
              <a:rPr lang="en-US" b="1" dirty="0">
                <a:latin typeface="Consolas"/>
              </a:rPr>
              <a:t>    hi = </a:t>
            </a:r>
            <a:r>
              <a:rPr lang="en-US" b="1" dirty="0" err="1">
                <a:latin typeface="Consolas"/>
              </a:rPr>
              <a:t>len</a:t>
            </a:r>
            <a:r>
              <a:rPr lang="en-US" b="1" dirty="0">
                <a:latin typeface="Consolas"/>
              </a:rPr>
              <a:t>(v) - 1</a:t>
            </a:r>
          </a:p>
          <a:p>
            <a:endParaRPr lang="en-US" b="1" dirty="0">
              <a:latin typeface="Consolas"/>
            </a:endParaRPr>
          </a:p>
          <a:p>
            <a:r>
              <a:rPr lang="en-US" b="1" dirty="0">
                <a:latin typeface="Consolas"/>
              </a:rPr>
              <a:t>    # for mid=lo-(hi-lo)/2</a:t>
            </a:r>
          </a:p>
          <a:p>
            <a:r>
              <a:rPr lang="en-US" b="1" dirty="0">
                <a:latin typeface="Consolas"/>
              </a:rPr>
              <a:t>    while hi - lo &gt; 1:</a:t>
            </a:r>
          </a:p>
          <a:p>
            <a:r>
              <a:rPr lang="en-US" b="1" dirty="0">
                <a:latin typeface="Consolas"/>
              </a:rPr>
              <a:t>        mid = (hi + lo) // 2</a:t>
            </a:r>
          </a:p>
          <a:p>
            <a:r>
              <a:rPr lang="en-US" b="1" dirty="0">
                <a:latin typeface="Consolas"/>
              </a:rPr>
              <a:t>        if v[mid] &lt; </a:t>
            </a:r>
            <a:r>
              <a:rPr lang="en-US" b="1" dirty="0" err="1">
                <a:latin typeface="Consolas"/>
              </a:rPr>
              <a:t>To_Find</a:t>
            </a:r>
            <a:r>
              <a:rPr lang="en-US" b="1" dirty="0">
                <a:latin typeface="Consolas"/>
              </a:rPr>
              <a:t>:</a:t>
            </a:r>
          </a:p>
          <a:p>
            <a:r>
              <a:rPr lang="en-US" b="1" dirty="0">
                <a:latin typeface="Consolas"/>
              </a:rPr>
              <a:t>            lo = mid + 1</a:t>
            </a:r>
          </a:p>
          <a:p>
            <a:r>
              <a:rPr lang="en-US" b="1" dirty="0">
                <a:latin typeface="Consolas"/>
              </a:rPr>
              <a:t>        else:</a:t>
            </a:r>
          </a:p>
          <a:p>
            <a:r>
              <a:rPr lang="en-US" b="1" dirty="0">
                <a:latin typeface="Consolas"/>
              </a:rPr>
              <a:t>            hi = mid</a:t>
            </a:r>
          </a:p>
          <a:p>
            <a:endParaRPr lang="en-US" b="1" dirty="0">
              <a:latin typeface="Consolas"/>
            </a:endParaRPr>
          </a:p>
          <a:p>
            <a:r>
              <a:rPr lang="en-US" b="1" dirty="0">
                <a:latin typeface="Consolas"/>
              </a:rPr>
              <a:t>    if v[lo] == </a:t>
            </a:r>
            <a:r>
              <a:rPr lang="en-US" b="1" dirty="0" err="1">
                <a:latin typeface="Consolas"/>
              </a:rPr>
              <a:t>To_Find</a:t>
            </a:r>
            <a:r>
              <a:rPr lang="en-US" b="1" dirty="0">
                <a:latin typeface="Consolas"/>
              </a:rPr>
              <a:t>:</a:t>
            </a:r>
          </a:p>
          <a:p>
            <a:r>
              <a:rPr lang="en-US" b="1" dirty="0">
                <a:latin typeface="Consolas"/>
              </a:rPr>
              <a:t>        print("Found At Index", lo)</a:t>
            </a:r>
          </a:p>
          <a:p>
            <a:r>
              <a:rPr lang="en-US" b="1" dirty="0">
                <a:latin typeface="Consolas"/>
              </a:rPr>
              <a:t>    </a:t>
            </a:r>
            <a:r>
              <a:rPr lang="en-US" b="1" dirty="0" err="1">
                <a:latin typeface="Consolas"/>
              </a:rPr>
              <a:t>elif</a:t>
            </a:r>
            <a:r>
              <a:rPr lang="en-US" b="1" dirty="0">
                <a:latin typeface="Consolas"/>
              </a:rPr>
              <a:t> v[hi] == </a:t>
            </a:r>
            <a:r>
              <a:rPr lang="en-US" b="1" dirty="0" err="1">
                <a:latin typeface="Consolas"/>
              </a:rPr>
              <a:t>To_Find</a:t>
            </a:r>
            <a:r>
              <a:rPr lang="en-US" b="1" dirty="0">
                <a:latin typeface="Consolas"/>
              </a:rPr>
              <a:t>:</a:t>
            </a:r>
          </a:p>
          <a:p>
            <a:r>
              <a:rPr lang="en-US" b="1" dirty="0">
                <a:latin typeface="Consolas"/>
              </a:rPr>
              <a:t>        print("Found At Index", hi)</a:t>
            </a:r>
          </a:p>
          <a:p>
            <a:r>
              <a:rPr lang="en-US" b="1" dirty="0">
                <a:latin typeface="Consolas"/>
              </a:rPr>
              <a:t>    else:</a:t>
            </a:r>
          </a:p>
          <a:p>
            <a:r>
              <a:rPr lang="en-US" b="1" dirty="0">
                <a:latin typeface="Consolas"/>
              </a:rPr>
              <a:t>        print("Not Found")</a:t>
            </a:r>
          </a:p>
        </p:txBody>
      </p:sp>
    </p:spTree>
    <p:extLst>
      <p:ext uri="{BB962C8B-B14F-4D97-AF65-F5344CB8AC3E}">
        <p14:creationId xmlns:p14="http://schemas.microsoft.com/office/powerpoint/2010/main" val="279806776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E2880E-30FB-E369-9FA9-3DB1598B1C25}"/>
              </a:ext>
            </a:extLst>
          </p:cNvPr>
          <p:cNvSpPr txBox="1"/>
          <p:nvPr/>
        </p:nvSpPr>
        <p:spPr>
          <a:xfrm>
            <a:off x="815622" y="448733"/>
            <a:ext cx="6454422"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onsolas"/>
              </a:rPr>
              <a:t>if</a:t>
            </a:r>
            <a:r>
              <a:rPr lang="en-US" sz="2000" dirty="0">
                <a:latin typeface="Consolas"/>
              </a:rPr>
              <a:t> __name__ </a:t>
            </a:r>
            <a:r>
              <a:rPr lang="en-US" sz="2000" b="1" dirty="0">
                <a:latin typeface="Consolas"/>
              </a:rPr>
              <a:t>==</a:t>
            </a:r>
            <a:r>
              <a:rPr lang="en-US" sz="2000" dirty="0">
                <a:latin typeface="Consolas"/>
              </a:rPr>
              <a:t> '__main__':</a:t>
            </a:r>
          </a:p>
          <a:p>
            <a:r>
              <a:rPr lang="en-US" sz="2000" dirty="0">
                <a:latin typeface="Consolas"/>
              </a:rPr>
              <a:t>    v </a:t>
            </a:r>
            <a:r>
              <a:rPr lang="en-US" sz="2000" b="1" dirty="0">
                <a:latin typeface="Consolas"/>
              </a:rPr>
              <a:t>=</a:t>
            </a:r>
            <a:r>
              <a:rPr lang="en-US" sz="2000" dirty="0">
                <a:latin typeface="Consolas"/>
              </a:rPr>
              <a:t> [1, 3, 4, 5, 6]</a:t>
            </a:r>
          </a:p>
          <a:p>
            <a:endParaRPr lang="en-US" sz="2000" dirty="0">
              <a:latin typeface="Consolas"/>
            </a:endParaRPr>
          </a:p>
          <a:p>
            <a:r>
              <a:rPr lang="en-US" sz="2000" dirty="0">
                <a:latin typeface="Consolas"/>
              </a:rPr>
              <a:t>    </a:t>
            </a:r>
            <a:r>
              <a:rPr lang="en-US" sz="2000" dirty="0" err="1">
                <a:latin typeface="Consolas"/>
              </a:rPr>
              <a:t>To_Find</a:t>
            </a:r>
            <a:r>
              <a:rPr lang="en-US" sz="2000" dirty="0">
                <a:latin typeface="Consolas"/>
              </a:rPr>
              <a:t> </a:t>
            </a:r>
            <a:r>
              <a:rPr lang="en-US" sz="2000" b="1" dirty="0">
                <a:latin typeface="Consolas"/>
              </a:rPr>
              <a:t>=</a:t>
            </a:r>
            <a:r>
              <a:rPr lang="en-US" sz="2000" dirty="0">
                <a:latin typeface="Consolas"/>
              </a:rPr>
              <a:t> 1</a:t>
            </a:r>
          </a:p>
          <a:p>
            <a:r>
              <a:rPr lang="en-US" sz="2000" dirty="0">
                <a:latin typeface="Consolas"/>
              </a:rPr>
              <a:t>    </a:t>
            </a:r>
            <a:r>
              <a:rPr lang="en-US" sz="2000" dirty="0" err="1">
                <a:latin typeface="Consolas"/>
              </a:rPr>
              <a:t>binarySearch</a:t>
            </a:r>
            <a:r>
              <a:rPr lang="en-US" sz="2000" dirty="0">
                <a:latin typeface="Consolas"/>
              </a:rPr>
              <a:t>(v, </a:t>
            </a:r>
            <a:r>
              <a:rPr lang="en-US" sz="2000" dirty="0" err="1">
                <a:latin typeface="Consolas"/>
              </a:rPr>
              <a:t>To_Find</a:t>
            </a:r>
            <a:r>
              <a:rPr lang="en-US" sz="2000" dirty="0">
                <a:latin typeface="Consolas"/>
              </a:rPr>
              <a:t>)</a:t>
            </a:r>
          </a:p>
          <a:p>
            <a:endParaRPr lang="en-US" sz="2000" dirty="0">
              <a:latin typeface="Consolas"/>
            </a:endParaRPr>
          </a:p>
          <a:p>
            <a:r>
              <a:rPr lang="en-US" sz="2000" dirty="0">
                <a:latin typeface="Consolas"/>
              </a:rPr>
              <a:t>    </a:t>
            </a:r>
            <a:r>
              <a:rPr lang="en-US" sz="2000" dirty="0" err="1">
                <a:latin typeface="Consolas"/>
              </a:rPr>
              <a:t>To_Find</a:t>
            </a:r>
            <a:r>
              <a:rPr lang="en-US" sz="2000" dirty="0">
                <a:latin typeface="Consolas"/>
              </a:rPr>
              <a:t> </a:t>
            </a:r>
            <a:r>
              <a:rPr lang="en-US" sz="2000" b="1" dirty="0">
                <a:latin typeface="Consolas"/>
              </a:rPr>
              <a:t>=</a:t>
            </a:r>
            <a:r>
              <a:rPr lang="en-US" sz="2000" dirty="0">
                <a:latin typeface="Consolas"/>
              </a:rPr>
              <a:t> 6</a:t>
            </a:r>
          </a:p>
          <a:p>
            <a:r>
              <a:rPr lang="en-US" sz="2000" dirty="0">
                <a:latin typeface="Consolas"/>
              </a:rPr>
              <a:t>    </a:t>
            </a:r>
            <a:r>
              <a:rPr lang="en-US" sz="2000" dirty="0" err="1">
                <a:latin typeface="Consolas"/>
              </a:rPr>
              <a:t>binarySearch</a:t>
            </a:r>
            <a:r>
              <a:rPr lang="en-US" sz="2000" dirty="0">
                <a:latin typeface="Consolas"/>
              </a:rPr>
              <a:t>(v, </a:t>
            </a:r>
            <a:r>
              <a:rPr lang="en-US" sz="2000" dirty="0" err="1">
                <a:latin typeface="Consolas"/>
              </a:rPr>
              <a:t>To_Find</a:t>
            </a:r>
            <a:r>
              <a:rPr lang="en-US" sz="2000" dirty="0">
                <a:latin typeface="Consolas"/>
              </a:rPr>
              <a:t>)</a:t>
            </a:r>
          </a:p>
          <a:p>
            <a:endParaRPr lang="en-US" sz="2000" dirty="0">
              <a:latin typeface="Consolas"/>
            </a:endParaRPr>
          </a:p>
          <a:p>
            <a:r>
              <a:rPr lang="en-US" sz="2000" dirty="0">
                <a:latin typeface="Consolas"/>
              </a:rPr>
              <a:t>    </a:t>
            </a:r>
            <a:r>
              <a:rPr lang="en-US" sz="2000" dirty="0" err="1">
                <a:latin typeface="Consolas"/>
              </a:rPr>
              <a:t>To_Find</a:t>
            </a:r>
            <a:r>
              <a:rPr lang="en-US" sz="2000" dirty="0">
                <a:latin typeface="Consolas"/>
              </a:rPr>
              <a:t> </a:t>
            </a:r>
            <a:r>
              <a:rPr lang="en-US" sz="2000" b="1" dirty="0">
                <a:latin typeface="Consolas"/>
              </a:rPr>
              <a:t>=</a:t>
            </a:r>
            <a:r>
              <a:rPr lang="en-US" sz="2000" dirty="0">
                <a:latin typeface="Consolas"/>
              </a:rPr>
              <a:t> 10</a:t>
            </a:r>
          </a:p>
          <a:p>
            <a:r>
              <a:rPr lang="en-US" sz="2000" dirty="0">
                <a:latin typeface="Consolas"/>
              </a:rPr>
              <a:t>    </a:t>
            </a:r>
            <a:r>
              <a:rPr lang="en-US" sz="2000" dirty="0" err="1">
                <a:latin typeface="Consolas"/>
              </a:rPr>
              <a:t>binarySearch</a:t>
            </a:r>
            <a:r>
              <a:rPr lang="en-US" sz="2000" dirty="0">
                <a:latin typeface="Consolas"/>
              </a:rPr>
              <a:t>(v, </a:t>
            </a:r>
            <a:r>
              <a:rPr lang="en-US" sz="2000" dirty="0" err="1">
                <a:latin typeface="Consolas"/>
              </a:rPr>
              <a:t>To_Find</a:t>
            </a:r>
            <a:r>
              <a:rPr lang="en-US" sz="2000" dirty="0">
                <a:latin typeface="Consolas"/>
              </a:rPr>
              <a:t>)</a:t>
            </a:r>
          </a:p>
        </p:txBody>
      </p:sp>
      <p:sp>
        <p:nvSpPr>
          <p:cNvPr id="3" name="TextBox 2">
            <a:extLst>
              <a:ext uri="{FF2B5EF4-FFF2-40B4-BE49-F238E27FC236}">
                <a16:creationId xmlns:a16="http://schemas.microsoft.com/office/drawing/2014/main" id="{F5A9765A-BD32-D306-9629-333EAA3E9350}"/>
              </a:ext>
            </a:extLst>
          </p:cNvPr>
          <p:cNvSpPr txBox="1"/>
          <p:nvPr/>
        </p:nvSpPr>
        <p:spPr>
          <a:xfrm>
            <a:off x="3666067" y="4625622"/>
            <a:ext cx="469053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onsolas"/>
              </a:rPr>
              <a:t>Time Complexity:</a:t>
            </a:r>
            <a:r>
              <a:rPr lang="en-US" sz="2400" dirty="0">
                <a:latin typeface="Consolas"/>
              </a:rPr>
              <a:t> O (log n)</a:t>
            </a:r>
            <a:br>
              <a:rPr lang="en-US" sz="2400" dirty="0">
                <a:latin typeface="Consolas"/>
              </a:rPr>
            </a:br>
            <a:r>
              <a:rPr lang="en-US" sz="2400" b="1" dirty="0">
                <a:latin typeface="Consolas"/>
              </a:rPr>
              <a:t>Auxiliary Space:</a:t>
            </a:r>
            <a:r>
              <a:rPr lang="en-US" sz="2400" dirty="0">
                <a:latin typeface="Consolas"/>
              </a:rPr>
              <a:t> O (1)</a:t>
            </a:r>
            <a:endParaRPr lang="en-US" sz="2400">
              <a:latin typeface="Consolas"/>
            </a:endParaRPr>
          </a:p>
        </p:txBody>
      </p:sp>
    </p:spTree>
    <p:extLst>
      <p:ext uri="{BB962C8B-B14F-4D97-AF65-F5344CB8AC3E}">
        <p14:creationId xmlns:p14="http://schemas.microsoft.com/office/powerpoint/2010/main" val="46085690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2CF5D-BBFE-0A57-A061-2BFFAA057158}"/>
              </a:ext>
            </a:extLst>
          </p:cNvPr>
          <p:cNvSpPr>
            <a:spLocks noGrp="1"/>
          </p:cNvSpPr>
          <p:nvPr>
            <p:ph type="title"/>
          </p:nvPr>
        </p:nvSpPr>
        <p:spPr>
          <a:xfrm>
            <a:off x="838200" y="365125"/>
            <a:ext cx="10515600" cy="690563"/>
          </a:xfrm>
        </p:spPr>
        <p:txBody>
          <a:bodyPr>
            <a:normAutofit fontScale="90000"/>
          </a:bodyPr>
          <a:lstStyle/>
          <a:p>
            <a:r>
              <a:rPr lang="en-US" b="1" dirty="0"/>
              <a:t>Advantages of Binary Search:</a:t>
            </a:r>
            <a:endParaRPr lang="en-US">
              <a:cs typeface="Calibri Light"/>
            </a:endParaRPr>
          </a:p>
        </p:txBody>
      </p:sp>
      <p:sp>
        <p:nvSpPr>
          <p:cNvPr id="3" name="Content Placeholder 2">
            <a:extLst>
              <a:ext uri="{FF2B5EF4-FFF2-40B4-BE49-F238E27FC236}">
                <a16:creationId xmlns:a16="http://schemas.microsoft.com/office/drawing/2014/main" id="{CDE4398F-5851-F32B-5A8D-B6BC3A6DEEA0}"/>
              </a:ext>
            </a:extLst>
          </p:cNvPr>
          <p:cNvSpPr>
            <a:spLocks noGrp="1"/>
          </p:cNvSpPr>
          <p:nvPr>
            <p:ph idx="1"/>
          </p:nvPr>
        </p:nvSpPr>
        <p:spPr>
          <a:xfrm>
            <a:off x="838200" y="1303514"/>
            <a:ext cx="10684933" cy="4873449"/>
          </a:xfrm>
        </p:spPr>
        <p:txBody>
          <a:bodyPr vert="horz" lIns="91440" tIns="45720" rIns="91440" bIns="45720" rtlCol="0" anchor="t">
            <a:normAutofit fontScale="77500" lnSpcReduction="20000"/>
          </a:bodyPr>
          <a:lstStyle/>
          <a:p>
            <a:r>
              <a:rPr lang="en-US" dirty="0">
                <a:latin typeface="Consolas"/>
                <a:ea typeface="+mn-lt"/>
                <a:cs typeface="+mn-lt"/>
              </a:rPr>
              <a:t>Binary search is faster than linear search, especially for large arrays. As the size of the array increases, the time it takes to perform a linear search increases linearly, while the time it takes to perform a binary search increases logarithmically.</a:t>
            </a:r>
            <a:endParaRPr lang="en-US" dirty="0">
              <a:latin typeface="Consolas"/>
              <a:cs typeface="Calibri" panose="020F0502020204030204"/>
            </a:endParaRPr>
          </a:p>
          <a:p>
            <a:r>
              <a:rPr lang="en-US" dirty="0">
                <a:latin typeface="Consolas"/>
                <a:ea typeface="+mn-lt"/>
                <a:cs typeface="+mn-lt"/>
              </a:rPr>
              <a:t>Binary search is more efficient than other searching algorithms that have a similar time complexity, such as interpolation search or exponential search.</a:t>
            </a:r>
            <a:endParaRPr lang="en-US" dirty="0">
              <a:latin typeface="Consolas"/>
            </a:endParaRPr>
          </a:p>
          <a:p>
            <a:r>
              <a:rPr lang="en-US" dirty="0">
                <a:latin typeface="Consolas"/>
                <a:ea typeface="+mn-lt"/>
                <a:cs typeface="+mn-lt"/>
              </a:rPr>
              <a:t>Binary search is relatively simple to implement and easy to understand, making it a good choice for many applications.</a:t>
            </a:r>
            <a:endParaRPr lang="en-US" dirty="0">
              <a:latin typeface="Consolas"/>
            </a:endParaRPr>
          </a:p>
          <a:p>
            <a:r>
              <a:rPr lang="en-US" dirty="0">
                <a:latin typeface="Consolas"/>
                <a:ea typeface="+mn-lt"/>
                <a:cs typeface="+mn-lt"/>
              </a:rPr>
              <a:t>Binary search can be used on both sorted arrays and sorted linked lists, making it a flexible algorithm.</a:t>
            </a:r>
            <a:endParaRPr lang="en-US" dirty="0">
              <a:latin typeface="Consolas"/>
            </a:endParaRPr>
          </a:p>
          <a:p>
            <a:r>
              <a:rPr lang="en-US" dirty="0">
                <a:latin typeface="Consolas"/>
                <a:ea typeface="+mn-lt"/>
                <a:cs typeface="+mn-lt"/>
              </a:rPr>
              <a:t>Binary search is well-suited for searching large datasets that are stored in external memory, such as on a hard drive or in the cloud.</a:t>
            </a:r>
            <a:endParaRPr lang="en-US" dirty="0">
              <a:latin typeface="Consolas"/>
            </a:endParaRPr>
          </a:p>
          <a:p>
            <a:r>
              <a:rPr lang="en-US" dirty="0">
                <a:latin typeface="Consolas"/>
                <a:ea typeface="+mn-lt"/>
                <a:cs typeface="+mn-lt"/>
              </a:rPr>
              <a:t>Binary search can be used as a building block for more complex algorithms, such as those used in computer graphics and machine learning.</a:t>
            </a:r>
            <a:endParaRPr lang="en-US" dirty="0">
              <a:latin typeface="Consolas"/>
            </a:endParaRPr>
          </a:p>
          <a:p>
            <a:endParaRPr lang="en-US" dirty="0">
              <a:latin typeface="Consolas"/>
              <a:cs typeface="Calibri"/>
            </a:endParaRPr>
          </a:p>
        </p:txBody>
      </p:sp>
    </p:spTree>
    <p:extLst>
      <p:ext uri="{BB962C8B-B14F-4D97-AF65-F5344CB8AC3E}">
        <p14:creationId xmlns:p14="http://schemas.microsoft.com/office/powerpoint/2010/main" val="115104534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75B02-3A2F-DD8D-3F09-119775BC7CA1}"/>
              </a:ext>
            </a:extLst>
          </p:cNvPr>
          <p:cNvSpPr>
            <a:spLocks noGrp="1"/>
          </p:cNvSpPr>
          <p:nvPr>
            <p:ph type="title"/>
          </p:nvPr>
        </p:nvSpPr>
        <p:spPr>
          <a:xfrm>
            <a:off x="838200" y="365125"/>
            <a:ext cx="10515600" cy="648230"/>
          </a:xfrm>
        </p:spPr>
        <p:txBody>
          <a:bodyPr>
            <a:normAutofit fontScale="90000"/>
          </a:bodyPr>
          <a:lstStyle/>
          <a:p>
            <a:r>
              <a:rPr lang="en-US" b="1" dirty="0"/>
              <a:t>Drawbacks of Binary Search:</a:t>
            </a:r>
            <a:endParaRPr lang="en-US" dirty="0"/>
          </a:p>
        </p:txBody>
      </p:sp>
      <p:sp>
        <p:nvSpPr>
          <p:cNvPr id="3" name="Content Placeholder 2">
            <a:extLst>
              <a:ext uri="{FF2B5EF4-FFF2-40B4-BE49-F238E27FC236}">
                <a16:creationId xmlns:a16="http://schemas.microsoft.com/office/drawing/2014/main" id="{88AB5090-21ED-B6F0-2247-7057C9F1F0F1}"/>
              </a:ext>
            </a:extLst>
          </p:cNvPr>
          <p:cNvSpPr>
            <a:spLocks noGrp="1"/>
          </p:cNvSpPr>
          <p:nvPr>
            <p:ph idx="1"/>
          </p:nvPr>
        </p:nvSpPr>
        <p:spPr>
          <a:xfrm>
            <a:off x="781756" y="1289403"/>
            <a:ext cx="10896599" cy="4887560"/>
          </a:xfrm>
        </p:spPr>
        <p:txBody>
          <a:bodyPr vert="horz" lIns="91440" tIns="45720" rIns="91440" bIns="45720" rtlCol="0" anchor="t">
            <a:normAutofit fontScale="85000" lnSpcReduction="20000"/>
          </a:bodyPr>
          <a:lstStyle/>
          <a:p>
            <a:r>
              <a:rPr lang="en-US" dirty="0">
                <a:latin typeface="Consolas"/>
                <a:ea typeface="+mn-lt"/>
                <a:cs typeface="+mn-lt"/>
              </a:rPr>
              <a:t>We require the array to be sorted. If the array is not sorted, we must first sort it before performing the search. This adds an additional O(n log n) time complexity for the sorting step, which can make binary search less efficient for very small arrays.</a:t>
            </a:r>
            <a:endParaRPr lang="en-US" dirty="0">
              <a:latin typeface="Consolas"/>
              <a:cs typeface="Calibri" panose="020F0502020204030204"/>
            </a:endParaRPr>
          </a:p>
          <a:p>
            <a:r>
              <a:rPr lang="en-US" dirty="0">
                <a:latin typeface="Consolas"/>
                <a:ea typeface="+mn-lt"/>
                <a:cs typeface="+mn-lt"/>
              </a:rPr>
              <a:t>Binary search requires that the array being searched be stored in contiguous memory locations. This can be a problem if the array is too large to fit in memory, or if the array is stored on external memory such as a hard drive or in the cloud.</a:t>
            </a:r>
            <a:endParaRPr lang="en-US" dirty="0">
              <a:latin typeface="Consolas"/>
            </a:endParaRPr>
          </a:p>
          <a:p>
            <a:r>
              <a:rPr lang="en-US" dirty="0">
                <a:latin typeface="Consolas"/>
                <a:ea typeface="+mn-lt"/>
                <a:cs typeface="+mn-lt"/>
              </a:rPr>
              <a:t>Binary search requires that the elements of the array be comparable, meaning that they must be able to be ordered. This can be a problem if the elements of the array are not naturally ordered, or if the ordering is not well-defined.</a:t>
            </a:r>
            <a:endParaRPr lang="en-US" dirty="0">
              <a:latin typeface="Consolas"/>
            </a:endParaRPr>
          </a:p>
          <a:p>
            <a:r>
              <a:rPr lang="en-US" dirty="0">
                <a:latin typeface="Consolas"/>
                <a:ea typeface="+mn-lt"/>
                <a:cs typeface="+mn-lt"/>
              </a:rPr>
              <a:t>Binary search can be less efficient than other algorithms, such as hash tables, for searching very large datasets that do not fit in memory.</a:t>
            </a:r>
            <a:endParaRPr lang="en-US" dirty="0">
              <a:latin typeface="Consolas"/>
            </a:endParaRPr>
          </a:p>
          <a:p>
            <a:endParaRPr lang="en-US" dirty="0">
              <a:latin typeface="Consolas"/>
              <a:cs typeface="Calibri"/>
            </a:endParaRPr>
          </a:p>
        </p:txBody>
      </p:sp>
    </p:spTree>
    <p:extLst>
      <p:ext uri="{BB962C8B-B14F-4D97-AF65-F5344CB8AC3E}">
        <p14:creationId xmlns:p14="http://schemas.microsoft.com/office/powerpoint/2010/main" val="376951786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4AE2B-9754-490E-3078-8082EAD404FF}"/>
              </a:ext>
            </a:extLst>
          </p:cNvPr>
          <p:cNvSpPr>
            <a:spLocks noGrp="1"/>
          </p:cNvSpPr>
          <p:nvPr>
            <p:ph type="title"/>
          </p:nvPr>
        </p:nvSpPr>
        <p:spPr/>
        <p:txBody>
          <a:bodyPr/>
          <a:lstStyle/>
          <a:p>
            <a:r>
              <a:rPr lang="en-US" b="1" dirty="0"/>
              <a:t>Applications of Binary search:</a:t>
            </a:r>
            <a:endParaRPr lang="en-US">
              <a:cs typeface="Calibri Light"/>
            </a:endParaRPr>
          </a:p>
        </p:txBody>
      </p:sp>
      <p:sp>
        <p:nvSpPr>
          <p:cNvPr id="3" name="Content Placeholder 2">
            <a:extLst>
              <a:ext uri="{FF2B5EF4-FFF2-40B4-BE49-F238E27FC236}">
                <a16:creationId xmlns:a16="http://schemas.microsoft.com/office/drawing/2014/main" id="{52BB6625-1943-5B78-5139-4F4F873040E0}"/>
              </a:ext>
            </a:extLst>
          </p:cNvPr>
          <p:cNvSpPr>
            <a:spLocks noGrp="1"/>
          </p:cNvSpPr>
          <p:nvPr>
            <p:ph idx="1"/>
          </p:nvPr>
        </p:nvSpPr>
        <p:spPr>
          <a:xfrm>
            <a:off x="838200" y="1599848"/>
            <a:ext cx="10515600" cy="4577115"/>
          </a:xfrm>
        </p:spPr>
        <p:txBody>
          <a:bodyPr vert="horz" lIns="91440" tIns="45720" rIns="91440" bIns="45720" rtlCol="0" anchor="t">
            <a:noAutofit/>
          </a:bodyPr>
          <a:lstStyle/>
          <a:p>
            <a:r>
              <a:rPr lang="en-US" sz="2400" dirty="0">
                <a:latin typeface="Consolas"/>
                <a:ea typeface="+mn-lt"/>
                <a:cs typeface="+mn-lt"/>
              </a:rPr>
              <a:t>Searching in machine learning: Binary search can be used as a building block for more complex algorithms used in machine learning, such as algorithms for training neural networks or finding the optimal hyperparameters for a model.</a:t>
            </a:r>
            <a:endParaRPr lang="en-US" sz="2400">
              <a:latin typeface="Consolas"/>
              <a:cs typeface="Calibri" panose="020F0502020204030204"/>
            </a:endParaRPr>
          </a:p>
          <a:p>
            <a:r>
              <a:rPr lang="en-US" sz="2400" dirty="0">
                <a:latin typeface="Consolas"/>
                <a:ea typeface="+mn-lt"/>
                <a:cs typeface="+mn-lt"/>
              </a:rPr>
              <a:t>Commonly used in Competitive Programming.</a:t>
            </a:r>
            <a:endParaRPr lang="en-US" sz="2400">
              <a:latin typeface="Consolas"/>
            </a:endParaRPr>
          </a:p>
          <a:p>
            <a:r>
              <a:rPr lang="en-US" sz="2400" dirty="0">
                <a:latin typeface="Consolas"/>
                <a:ea typeface="+mn-lt"/>
                <a:cs typeface="+mn-lt"/>
              </a:rPr>
              <a:t>Can be used for searching in computer graphics. Binary search can be used as a building block for more complex algorithms used in computer graphics, such as algorithms for ray tracing or texture mapping.</a:t>
            </a:r>
            <a:endParaRPr lang="en-US" sz="2400">
              <a:latin typeface="Consolas"/>
            </a:endParaRPr>
          </a:p>
          <a:p>
            <a:r>
              <a:rPr lang="en-US" sz="2400" dirty="0">
                <a:latin typeface="Consolas"/>
                <a:ea typeface="+mn-lt"/>
                <a:cs typeface="+mn-lt"/>
              </a:rPr>
              <a:t>Can be used for searching a database. Binary search can be used to efficiently search a database of records, such as a customer database or a product catalog.</a:t>
            </a:r>
            <a:endParaRPr lang="en-US" sz="2400">
              <a:latin typeface="Consolas"/>
            </a:endParaRPr>
          </a:p>
          <a:p>
            <a:endParaRPr lang="en-US" sz="2400" dirty="0">
              <a:latin typeface="Consolas"/>
              <a:cs typeface="Calibri"/>
            </a:endParaRPr>
          </a:p>
        </p:txBody>
      </p:sp>
    </p:spTree>
    <p:extLst>
      <p:ext uri="{BB962C8B-B14F-4D97-AF65-F5344CB8AC3E}">
        <p14:creationId xmlns:p14="http://schemas.microsoft.com/office/powerpoint/2010/main" val="21044361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8BCA-A79B-E6F8-3958-DD00F6ACA1BB}"/>
              </a:ext>
            </a:extLst>
          </p:cNvPr>
          <p:cNvSpPr>
            <a:spLocks noGrp="1"/>
          </p:cNvSpPr>
          <p:nvPr>
            <p:ph type="title"/>
          </p:nvPr>
        </p:nvSpPr>
        <p:spPr/>
        <p:txBody>
          <a:bodyPr/>
          <a:lstStyle/>
          <a:p>
            <a:r>
              <a:rPr lang="en-US" b="1" dirty="0">
                <a:latin typeface="Consolas"/>
              </a:rPr>
              <a:t>When to use Binary Search:</a:t>
            </a:r>
            <a:endParaRPr lang="en-US">
              <a:latin typeface="Consolas"/>
              <a:cs typeface="Calibri Light"/>
            </a:endParaRPr>
          </a:p>
        </p:txBody>
      </p:sp>
      <p:sp>
        <p:nvSpPr>
          <p:cNvPr id="3" name="Content Placeholder 2">
            <a:extLst>
              <a:ext uri="{FF2B5EF4-FFF2-40B4-BE49-F238E27FC236}">
                <a16:creationId xmlns:a16="http://schemas.microsoft.com/office/drawing/2014/main" id="{22FB14D3-6439-D29E-678D-CF0384D3C608}"/>
              </a:ext>
            </a:extLst>
          </p:cNvPr>
          <p:cNvSpPr>
            <a:spLocks noGrp="1"/>
          </p:cNvSpPr>
          <p:nvPr>
            <p:ph idx="1"/>
          </p:nvPr>
        </p:nvSpPr>
        <p:spPr/>
        <p:txBody>
          <a:bodyPr vert="horz" lIns="91440" tIns="45720" rIns="91440" bIns="45720" rtlCol="0" anchor="t">
            <a:normAutofit/>
          </a:bodyPr>
          <a:lstStyle/>
          <a:p>
            <a:r>
              <a:rPr lang="en-US" dirty="0">
                <a:latin typeface="Consolas"/>
                <a:ea typeface="+mn-lt"/>
                <a:cs typeface="+mn-lt"/>
              </a:rPr>
              <a:t>When searching a large dataset as it has a time complexity of O(log n), which means that it is much faster than linear search.</a:t>
            </a:r>
            <a:endParaRPr lang="en-US" dirty="0">
              <a:latin typeface="Consolas"/>
              <a:cs typeface="Calibri" panose="020F0502020204030204"/>
            </a:endParaRPr>
          </a:p>
          <a:p>
            <a:r>
              <a:rPr lang="en-US" dirty="0">
                <a:latin typeface="Consolas"/>
                <a:ea typeface="+mn-lt"/>
                <a:cs typeface="+mn-lt"/>
              </a:rPr>
              <a:t>When the dataset is sorted.</a:t>
            </a:r>
            <a:endParaRPr lang="en-US" dirty="0">
              <a:latin typeface="Consolas"/>
            </a:endParaRPr>
          </a:p>
          <a:p>
            <a:r>
              <a:rPr lang="en-US" dirty="0">
                <a:latin typeface="Consolas"/>
                <a:ea typeface="+mn-lt"/>
                <a:cs typeface="+mn-lt"/>
              </a:rPr>
              <a:t>When data is stored in contiguous memory.</a:t>
            </a:r>
            <a:endParaRPr lang="en-US" dirty="0">
              <a:latin typeface="Consolas"/>
            </a:endParaRPr>
          </a:p>
          <a:p>
            <a:r>
              <a:rPr lang="en-US" dirty="0">
                <a:latin typeface="Consolas"/>
                <a:ea typeface="+mn-lt"/>
                <a:cs typeface="+mn-lt"/>
              </a:rPr>
              <a:t>Data does not have a complex structure or relationships.</a:t>
            </a:r>
            <a:endParaRPr lang="en-US" dirty="0">
              <a:latin typeface="Consolas"/>
            </a:endParaRPr>
          </a:p>
          <a:p>
            <a:endParaRPr lang="en-US" dirty="0">
              <a:latin typeface="Consolas"/>
              <a:cs typeface="Calibri"/>
            </a:endParaRPr>
          </a:p>
        </p:txBody>
      </p:sp>
    </p:spTree>
    <p:extLst>
      <p:ext uri="{BB962C8B-B14F-4D97-AF65-F5344CB8AC3E}">
        <p14:creationId xmlns:p14="http://schemas.microsoft.com/office/powerpoint/2010/main" val="178765935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51DE-150D-4E82-698F-304770268DAC}"/>
              </a:ext>
            </a:extLst>
          </p:cNvPr>
          <p:cNvSpPr>
            <a:spLocks noGrp="1"/>
          </p:cNvSpPr>
          <p:nvPr>
            <p:ph type="title"/>
          </p:nvPr>
        </p:nvSpPr>
        <p:spPr/>
        <p:txBody>
          <a:bodyPr/>
          <a:lstStyle/>
          <a:p>
            <a:r>
              <a:rPr lang="en-US" b="1" dirty="0">
                <a:latin typeface="Consolas"/>
              </a:rPr>
              <a:t>Summary:</a:t>
            </a:r>
            <a:endParaRPr lang="en-US">
              <a:latin typeface="Consolas"/>
            </a:endParaRPr>
          </a:p>
        </p:txBody>
      </p:sp>
      <p:sp>
        <p:nvSpPr>
          <p:cNvPr id="3" name="Content Placeholder 2">
            <a:extLst>
              <a:ext uri="{FF2B5EF4-FFF2-40B4-BE49-F238E27FC236}">
                <a16:creationId xmlns:a16="http://schemas.microsoft.com/office/drawing/2014/main" id="{E4BF739A-B3BB-B730-A554-6755D07D09FB}"/>
              </a:ext>
            </a:extLst>
          </p:cNvPr>
          <p:cNvSpPr>
            <a:spLocks noGrp="1"/>
          </p:cNvSpPr>
          <p:nvPr>
            <p:ph idx="1"/>
          </p:nvPr>
        </p:nvSpPr>
        <p:spPr/>
        <p:txBody>
          <a:bodyPr vert="horz" lIns="91440" tIns="45720" rIns="91440" bIns="45720" rtlCol="0" anchor="t">
            <a:normAutofit/>
          </a:bodyPr>
          <a:lstStyle/>
          <a:p>
            <a:r>
              <a:rPr lang="en-US" dirty="0">
                <a:latin typeface="Consolas"/>
                <a:ea typeface="+mn-lt"/>
                <a:cs typeface="+mn-lt"/>
              </a:rPr>
              <a:t>Binary search is an efficient algorithm for finding an element within a sorted array.</a:t>
            </a:r>
            <a:endParaRPr lang="en-US" dirty="0">
              <a:latin typeface="Consolas"/>
              <a:cs typeface="Calibri" panose="020F0502020204030204"/>
            </a:endParaRPr>
          </a:p>
          <a:p>
            <a:r>
              <a:rPr lang="en-US" dirty="0">
                <a:latin typeface="Consolas"/>
                <a:ea typeface="+mn-lt"/>
                <a:cs typeface="+mn-lt"/>
              </a:rPr>
              <a:t>The time complexity of the binary search is O(log n).</a:t>
            </a:r>
            <a:endParaRPr lang="en-US" dirty="0">
              <a:latin typeface="Consolas"/>
            </a:endParaRPr>
          </a:p>
          <a:p>
            <a:r>
              <a:rPr lang="en-US" dirty="0">
                <a:latin typeface="Consolas"/>
                <a:ea typeface="+mn-lt"/>
                <a:cs typeface="+mn-lt"/>
              </a:rPr>
              <a:t>One of the main drawbacks of binary search is that the array must be sorted.</a:t>
            </a:r>
            <a:endParaRPr lang="en-US" dirty="0">
              <a:latin typeface="Consolas"/>
            </a:endParaRPr>
          </a:p>
          <a:p>
            <a:r>
              <a:rPr lang="en-US" dirty="0">
                <a:latin typeface="Consolas"/>
                <a:ea typeface="+mn-lt"/>
                <a:cs typeface="+mn-lt"/>
              </a:rPr>
              <a:t>Useful algorithm for building more complex algorithms in computer graphics and machine learning.</a:t>
            </a:r>
            <a:endParaRPr lang="en-US" dirty="0">
              <a:latin typeface="Consolas"/>
            </a:endParaRPr>
          </a:p>
          <a:p>
            <a:endParaRPr lang="en-US" dirty="0">
              <a:latin typeface="Consolas"/>
              <a:cs typeface="Calibri"/>
            </a:endParaRPr>
          </a:p>
        </p:txBody>
      </p:sp>
    </p:spTree>
    <p:extLst>
      <p:ext uri="{BB962C8B-B14F-4D97-AF65-F5344CB8AC3E}">
        <p14:creationId xmlns:p14="http://schemas.microsoft.com/office/powerpoint/2010/main" val="99942813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21F4-F85F-F1D5-7980-B6D41307249F}"/>
              </a:ext>
            </a:extLst>
          </p:cNvPr>
          <p:cNvSpPr>
            <a:spLocks noGrp="1"/>
          </p:cNvSpPr>
          <p:nvPr>
            <p:ph type="ctrTitle"/>
          </p:nvPr>
        </p:nvSpPr>
        <p:spPr/>
        <p:txBody>
          <a:bodyPr/>
          <a:lstStyle/>
          <a:p>
            <a:r>
              <a:rPr lang="en-US" dirty="0">
                <a:cs typeface="Calibri Light"/>
              </a:rPr>
              <a:t>Sorting Techniques</a:t>
            </a:r>
            <a:endParaRPr lang="en-US" dirty="0"/>
          </a:p>
        </p:txBody>
      </p:sp>
      <p:sp>
        <p:nvSpPr>
          <p:cNvPr id="3" name="Subtitle 2">
            <a:extLst>
              <a:ext uri="{FF2B5EF4-FFF2-40B4-BE49-F238E27FC236}">
                <a16:creationId xmlns:a16="http://schemas.microsoft.com/office/drawing/2014/main" id="{7E79DD56-61A2-2559-2431-E6655ED4D97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293471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77D21-0AF0-FF49-D842-F97AF0A86BF1}"/>
              </a:ext>
            </a:extLst>
          </p:cNvPr>
          <p:cNvSpPr>
            <a:spLocks noGrp="1"/>
          </p:cNvSpPr>
          <p:nvPr>
            <p:ph type="title"/>
          </p:nvPr>
        </p:nvSpPr>
        <p:spPr>
          <a:xfrm>
            <a:off x="838200" y="365125"/>
            <a:ext cx="10515600" cy="509135"/>
          </a:xfrm>
        </p:spPr>
        <p:txBody>
          <a:bodyPr>
            <a:normAutofit fontScale="90000"/>
          </a:bodyPr>
          <a:lstStyle/>
          <a:p>
            <a:r>
              <a:rPr lang="en-US" sz="3600" dirty="0">
                <a:latin typeface="Consolas"/>
              </a:rPr>
              <a:t>Bubble Sort</a:t>
            </a:r>
          </a:p>
        </p:txBody>
      </p:sp>
      <p:sp>
        <p:nvSpPr>
          <p:cNvPr id="3" name="Content Placeholder 2">
            <a:extLst>
              <a:ext uri="{FF2B5EF4-FFF2-40B4-BE49-F238E27FC236}">
                <a16:creationId xmlns:a16="http://schemas.microsoft.com/office/drawing/2014/main" id="{71FBBDEF-A1EC-11E1-8483-BF597D42C2BA}"/>
              </a:ext>
            </a:extLst>
          </p:cNvPr>
          <p:cNvSpPr>
            <a:spLocks noGrp="1"/>
          </p:cNvSpPr>
          <p:nvPr>
            <p:ph idx="1"/>
          </p:nvPr>
        </p:nvSpPr>
        <p:spPr>
          <a:xfrm>
            <a:off x="838200" y="1085397"/>
            <a:ext cx="10515600" cy="5091566"/>
          </a:xfrm>
        </p:spPr>
        <p:txBody>
          <a:bodyPr vert="horz" lIns="91440" tIns="45720" rIns="91440" bIns="45720" rtlCol="0" anchor="t">
            <a:normAutofit/>
          </a:bodyPr>
          <a:lstStyle/>
          <a:p>
            <a:pPr algn="just"/>
            <a:r>
              <a:rPr lang="en-US" sz="2400" b="1" dirty="0">
                <a:latin typeface="Consolas"/>
                <a:ea typeface="+mn-lt"/>
                <a:cs typeface="+mn-lt"/>
              </a:rPr>
              <a:t>Bubble sort</a:t>
            </a:r>
            <a:r>
              <a:rPr lang="en-US" sz="2400" dirty="0">
                <a:latin typeface="Consolas"/>
                <a:ea typeface="+mn-lt"/>
                <a:cs typeface="+mn-lt"/>
              </a:rPr>
              <a:t> is a sorting algorithm that compares two adjacent elements and swaps them until they are in the intended order.</a:t>
            </a:r>
            <a:endParaRPr lang="en-US" sz="2400">
              <a:latin typeface="Consolas"/>
              <a:cs typeface="Calibri" panose="020F0502020204030204"/>
            </a:endParaRPr>
          </a:p>
          <a:p>
            <a:pPr algn="just"/>
            <a:r>
              <a:rPr lang="en-US" sz="2400" dirty="0">
                <a:latin typeface="Consolas"/>
                <a:ea typeface="+mn-lt"/>
                <a:cs typeface="+mn-lt"/>
              </a:rPr>
              <a:t>Just like the movement of air bubbles in the water that rise up to the surface, each element of the array move to the end in each iteration. Therefore, it is called a bubble sort.</a:t>
            </a:r>
            <a:endParaRPr lang="en-US" sz="2400">
              <a:latin typeface="Consolas"/>
            </a:endParaRPr>
          </a:p>
          <a:p>
            <a:pPr algn="just"/>
            <a:endParaRPr lang="en-US" sz="2400" dirty="0">
              <a:latin typeface="Consolas"/>
              <a:cs typeface="Calibri"/>
            </a:endParaRPr>
          </a:p>
          <a:p>
            <a:pPr algn="just"/>
            <a:endParaRPr lang="en-US" sz="2400" dirty="0">
              <a:latin typeface="Consolas"/>
              <a:cs typeface="Calibri"/>
            </a:endParaRPr>
          </a:p>
        </p:txBody>
      </p:sp>
    </p:spTree>
    <p:extLst>
      <p:ext uri="{BB962C8B-B14F-4D97-AF65-F5344CB8AC3E}">
        <p14:creationId xmlns:p14="http://schemas.microsoft.com/office/powerpoint/2010/main" val="369185484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57EC9-D346-C646-6DD4-02ADDB63A41C}"/>
              </a:ext>
            </a:extLst>
          </p:cNvPr>
          <p:cNvSpPr>
            <a:spLocks noGrp="1"/>
          </p:cNvSpPr>
          <p:nvPr>
            <p:ph type="title"/>
          </p:nvPr>
        </p:nvSpPr>
        <p:spPr>
          <a:xfrm>
            <a:off x="838200" y="365125"/>
            <a:ext cx="10515600" cy="672420"/>
          </a:xfrm>
        </p:spPr>
        <p:txBody>
          <a:bodyPr>
            <a:normAutofit/>
          </a:bodyPr>
          <a:lstStyle/>
          <a:p>
            <a:r>
              <a:rPr lang="en-US" sz="3600" dirty="0">
                <a:latin typeface="Consolas"/>
              </a:rPr>
              <a:t>Working of Bubble Sort</a:t>
            </a:r>
          </a:p>
        </p:txBody>
      </p:sp>
      <p:sp>
        <p:nvSpPr>
          <p:cNvPr id="3" name="Content Placeholder 2">
            <a:extLst>
              <a:ext uri="{FF2B5EF4-FFF2-40B4-BE49-F238E27FC236}">
                <a16:creationId xmlns:a16="http://schemas.microsoft.com/office/drawing/2014/main" id="{CC929A0C-6CE4-38DC-E510-F51EFEE0A479}"/>
              </a:ext>
            </a:extLst>
          </p:cNvPr>
          <p:cNvSpPr>
            <a:spLocks noGrp="1"/>
          </p:cNvSpPr>
          <p:nvPr>
            <p:ph idx="1"/>
          </p:nvPr>
        </p:nvSpPr>
        <p:spPr>
          <a:xfrm>
            <a:off x="838200" y="1128940"/>
            <a:ext cx="7127290" cy="5152653"/>
          </a:xfrm>
        </p:spPr>
        <p:txBody>
          <a:bodyPr vert="horz" lIns="91440" tIns="45720" rIns="91440" bIns="45720" rtlCol="0" anchor="t">
            <a:normAutofit/>
          </a:bodyPr>
          <a:lstStyle/>
          <a:p>
            <a:pPr marL="0" indent="0">
              <a:buNone/>
            </a:pPr>
            <a:r>
              <a:rPr lang="en-US" sz="2400" dirty="0">
                <a:latin typeface="Consolas"/>
                <a:ea typeface="+mn-lt"/>
                <a:cs typeface="+mn-lt"/>
              </a:rPr>
              <a:t>Suppose we are trying to sort the elements in </a:t>
            </a:r>
            <a:r>
              <a:rPr lang="en-US" sz="2400" b="1" dirty="0">
                <a:latin typeface="Consolas"/>
                <a:ea typeface="+mn-lt"/>
                <a:cs typeface="+mn-lt"/>
              </a:rPr>
              <a:t>ascending order</a:t>
            </a:r>
            <a:r>
              <a:rPr lang="en-US" sz="2400" dirty="0">
                <a:latin typeface="Consolas"/>
                <a:ea typeface="+mn-lt"/>
                <a:cs typeface="+mn-lt"/>
              </a:rPr>
              <a:t>.</a:t>
            </a:r>
            <a:endParaRPr lang="en-US" sz="2400">
              <a:latin typeface="Consolas"/>
              <a:cs typeface="Calibri" panose="020F0502020204030204"/>
            </a:endParaRPr>
          </a:p>
          <a:p>
            <a:pPr marL="457200" indent="-457200">
              <a:buAutoNum type="arabicPeriod"/>
            </a:pPr>
            <a:r>
              <a:rPr lang="en-US" sz="2400" b="1" dirty="0">
                <a:latin typeface="Consolas"/>
                <a:ea typeface="+mn-lt"/>
                <a:cs typeface="+mn-lt"/>
              </a:rPr>
              <a:t>First Iteration (Compare and Swap)</a:t>
            </a:r>
            <a:endParaRPr lang="en-US" sz="2400" dirty="0">
              <a:latin typeface="Consolas"/>
              <a:cs typeface="Calibri" panose="020F0502020204030204"/>
            </a:endParaRPr>
          </a:p>
          <a:p>
            <a:pPr marL="914400" lvl="1" indent="-457200">
              <a:buAutoNum type="arabicPeriod"/>
            </a:pPr>
            <a:r>
              <a:rPr lang="en-US" dirty="0">
                <a:latin typeface="Consolas"/>
                <a:ea typeface="+mn-lt"/>
                <a:cs typeface="+mn-lt"/>
              </a:rPr>
              <a:t>Starting from the first index, compare the first and the second elements.</a:t>
            </a:r>
            <a:endParaRPr lang="en-US">
              <a:latin typeface="Consolas"/>
            </a:endParaRPr>
          </a:p>
          <a:p>
            <a:pPr marL="914400" lvl="1" indent="-457200">
              <a:buAutoNum type="arabicPeriod"/>
            </a:pPr>
            <a:r>
              <a:rPr lang="en-US" dirty="0">
                <a:latin typeface="Consolas"/>
                <a:ea typeface="+mn-lt"/>
                <a:cs typeface="+mn-lt"/>
              </a:rPr>
              <a:t>If the first element is greater than the second element, they are swapped.</a:t>
            </a:r>
            <a:endParaRPr lang="en-US">
              <a:latin typeface="Consolas"/>
            </a:endParaRPr>
          </a:p>
          <a:p>
            <a:pPr marL="914400" lvl="1" indent="-457200">
              <a:buAutoNum type="arabicPeriod"/>
            </a:pPr>
            <a:r>
              <a:rPr lang="en-US" dirty="0">
                <a:latin typeface="Consolas"/>
                <a:ea typeface="+mn-lt"/>
                <a:cs typeface="+mn-lt"/>
              </a:rPr>
              <a:t>Now, compare the second and the third elements. Swap them if they are not in order.</a:t>
            </a:r>
            <a:endParaRPr lang="en-US">
              <a:latin typeface="Consolas"/>
            </a:endParaRPr>
          </a:p>
          <a:p>
            <a:pPr marL="914400" lvl="1" indent="-457200">
              <a:buAutoNum type="arabicPeriod"/>
            </a:pPr>
            <a:r>
              <a:rPr lang="en-US" dirty="0">
                <a:latin typeface="Consolas"/>
                <a:ea typeface="+mn-lt"/>
                <a:cs typeface="+mn-lt"/>
              </a:rPr>
              <a:t>The above process goes on until the last element.</a:t>
            </a:r>
            <a:endParaRPr lang="en-US" dirty="0">
              <a:latin typeface="Consolas"/>
            </a:endParaRPr>
          </a:p>
        </p:txBody>
      </p:sp>
      <p:pic>
        <p:nvPicPr>
          <p:cNvPr id="4" name="Picture 4">
            <a:extLst>
              <a:ext uri="{FF2B5EF4-FFF2-40B4-BE49-F238E27FC236}">
                <a16:creationId xmlns:a16="http://schemas.microsoft.com/office/drawing/2014/main" id="{16F7F192-5CB4-E498-CF28-C4FD69A37DF6}"/>
              </a:ext>
            </a:extLst>
          </p:cNvPr>
          <p:cNvPicPr>
            <a:picLocks noChangeAspect="1"/>
          </p:cNvPicPr>
          <p:nvPr/>
        </p:nvPicPr>
        <p:blipFill>
          <a:blip r:embed="rId2"/>
          <a:stretch>
            <a:fillRect/>
          </a:stretch>
        </p:blipFill>
        <p:spPr>
          <a:xfrm>
            <a:off x="8157099" y="1038457"/>
            <a:ext cx="3764132" cy="5062213"/>
          </a:xfrm>
          <a:prstGeom prst="rect">
            <a:avLst/>
          </a:prstGeom>
        </p:spPr>
      </p:pic>
    </p:spTree>
    <p:extLst>
      <p:ext uri="{BB962C8B-B14F-4D97-AF65-F5344CB8AC3E}">
        <p14:creationId xmlns:p14="http://schemas.microsoft.com/office/powerpoint/2010/main" val="979214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5557-77E9-FBB2-AA48-0F647369FA0B}"/>
              </a:ext>
            </a:extLst>
          </p:cNvPr>
          <p:cNvSpPr>
            <a:spLocks noGrp="1"/>
          </p:cNvSpPr>
          <p:nvPr>
            <p:ph type="title"/>
          </p:nvPr>
        </p:nvSpPr>
        <p:spPr/>
        <p:txBody>
          <a:bodyPr/>
          <a:lstStyle/>
          <a:p>
            <a:pPr algn="ctr"/>
            <a:r>
              <a:rPr lang="en-US" b="1" dirty="0">
                <a:solidFill>
                  <a:srgbClr val="C00000"/>
                </a:solidFill>
              </a:rPr>
              <a:t>Classification of data structures</a:t>
            </a:r>
          </a:p>
        </p:txBody>
      </p:sp>
      <p:pic>
        <p:nvPicPr>
          <p:cNvPr id="1028" name="Picture 4">
            <a:extLst>
              <a:ext uri="{FF2B5EF4-FFF2-40B4-BE49-F238E27FC236}">
                <a16:creationId xmlns:a16="http://schemas.microsoft.com/office/drawing/2014/main" id="{3678532A-A855-BE39-660A-27F296C34A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334" y="1216275"/>
            <a:ext cx="7279796" cy="5281837"/>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p:cNvSpPr>
            <a:spLocks noGrp="1"/>
          </p:cNvSpPr>
          <p:nvPr>
            <p:ph type="dt" sz="half" idx="10"/>
          </p:nvPr>
        </p:nvSpPr>
        <p:spPr/>
        <p:txBody>
          <a:bodyPr/>
          <a:lstStyle/>
          <a:p>
            <a:fld id="{946ABDC0-87A2-4E8F-B220-F84F6489CD88}" type="datetime1">
              <a:rPr lang="en-US" smtClean="0"/>
              <a:t>8/3/2023</a:t>
            </a:fld>
            <a:endParaRPr lang="en-US"/>
          </a:p>
        </p:txBody>
      </p:sp>
      <p:sp>
        <p:nvSpPr>
          <p:cNvPr id="4" name="Slide Number Placeholder 3"/>
          <p:cNvSpPr>
            <a:spLocks noGrp="1"/>
          </p:cNvSpPr>
          <p:nvPr>
            <p:ph type="sldNum" sz="quarter" idx="12"/>
          </p:nvPr>
        </p:nvSpPr>
        <p:spPr/>
        <p:txBody>
          <a:bodyPr/>
          <a:lstStyle/>
          <a:p>
            <a:fld id="{180F97CC-1B2C-4CDD-B440-99F5F8B230B9}" type="slidenum">
              <a:rPr lang="en-US" smtClean="0"/>
              <a:t>14</a:t>
            </a:fld>
            <a:endParaRPr lang="en-US"/>
          </a:p>
        </p:txBody>
      </p:sp>
    </p:spTree>
    <p:extLst>
      <p:ext uri="{BB962C8B-B14F-4D97-AF65-F5344CB8AC3E}">
        <p14:creationId xmlns:p14="http://schemas.microsoft.com/office/powerpoint/2010/main" val="153540598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73A6D2-0542-4376-7A08-6EEE9C64BAF1}"/>
              </a:ext>
            </a:extLst>
          </p:cNvPr>
          <p:cNvSpPr txBox="1"/>
          <p:nvPr/>
        </p:nvSpPr>
        <p:spPr>
          <a:xfrm>
            <a:off x="625876" y="448322"/>
            <a:ext cx="598354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Consolas"/>
              </a:rPr>
              <a:t>2. Remaining Iteration</a:t>
            </a:r>
            <a:endParaRPr lang="en-US" sz="3600">
              <a:latin typeface="Consolas"/>
            </a:endParaRPr>
          </a:p>
        </p:txBody>
      </p:sp>
      <p:sp>
        <p:nvSpPr>
          <p:cNvPr id="4" name="TextBox 3">
            <a:extLst>
              <a:ext uri="{FF2B5EF4-FFF2-40B4-BE49-F238E27FC236}">
                <a16:creationId xmlns:a16="http://schemas.microsoft.com/office/drawing/2014/main" id="{98B32A68-F4E5-4EFD-2714-CDFE825DCE57}"/>
              </a:ext>
            </a:extLst>
          </p:cNvPr>
          <p:cNvSpPr txBox="1"/>
          <p:nvPr/>
        </p:nvSpPr>
        <p:spPr>
          <a:xfrm>
            <a:off x="625876" y="1217721"/>
            <a:ext cx="1020044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latin typeface="Consolas"/>
              </a:rPr>
              <a:t>The same process goes on for the remaining iterations.</a:t>
            </a:r>
            <a:endParaRPr lang="en-US" sz="2400">
              <a:latin typeface="Consolas"/>
              <a:cs typeface="Calibri" panose="020F0502020204030204"/>
            </a:endParaRPr>
          </a:p>
          <a:p>
            <a:pPr marL="342900" indent="-342900">
              <a:buFont typeface="Arial"/>
              <a:buChar char="•"/>
            </a:pPr>
            <a:r>
              <a:rPr lang="en-US" sz="2400" dirty="0">
                <a:latin typeface="Consolas"/>
              </a:rPr>
              <a:t>After each iteration, the largest element among the unsorted elements is placed at the end.</a:t>
            </a:r>
          </a:p>
        </p:txBody>
      </p:sp>
      <p:pic>
        <p:nvPicPr>
          <p:cNvPr id="5" name="Picture 5" descr="Graphical user interface, application&#10;&#10;Description automatically generated">
            <a:extLst>
              <a:ext uri="{FF2B5EF4-FFF2-40B4-BE49-F238E27FC236}">
                <a16:creationId xmlns:a16="http://schemas.microsoft.com/office/drawing/2014/main" id="{A8BA8F54-EB88-CDB3-1659-FA0885938582}"/>
              </a:ext>
            </a:extLst>
          </p:cNvPr>
          <p:cNvPicPr>
            <a:picLocks noChangeAspect="1"/>
          </p:cNvPicPr>
          <p:nvPr/>
        </p:nvPicPr>
        <p:blipFill>
          <a:blip r:embed="rId2"/>
          <a:stretch>
            <a:fillRect/>
          </a:stretch>
        </p:blipFill>
        <p:spPr>
          <a:xfrm>
            <a:off x="625876" y="2224912"/>
            <a:ext cx="4074850" cy="4501826"/>
          </a:xfrm>
          <a:prstGeom prst="rect">
            <a:avLst/>
          </a:prstGeom>
        </p:spPr>
      </p:pic>
      <p:sp>
        <p:nvSpPr>
          <p:cNvPr id="6" name="TextBox 5">
            <a:extLst>
              <a:ext uri="{FF2B5EF4-FFF2-40B4-BE49-F238E27FC236}">
                <a16:creationId xmlns:a16="http://schemas.microsoft.com/office/drawing/2014/main" id="{15947EB1-E23D-D2F4-337D-7E79BFF7BC6B}"/>
              </a:ext>
            </a:extLst>
          </p:cNvPr>
          <p:cNvSpPr txBox="1"/>
          <p:nvPr/>
        </p:nvSpPr>
        <p:spPr>
          <a:xfrm>
            <a:off x="5109099" y="2667740"/>
            <a:ext cx="676774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dirty="0">
                <a:latin typeface="Consolas"/>
              </a:rPr>
              <a:t>In each iteration, the comparison takes place up to the last unsorted element.</a:t>
            </a:r>
            <a:endParaRPr lang="en-US"/>
          </a:p>
        </p:txBody>
      </p:sp>
      <p:pic>
        <p:nvPicPr>
          <p:cNvPr id="7" name="Picture 7" descr="Graphical user interface, application&#10;&#10;Description automatically generated">
            <a:extLst>
              <a:ext uri="{FF2B5EF4-FFF2-40B4-BE49-F238E27FC236}">
                <a16:creationId xmlns:a16="http://schemas.microsoft.com/office/drawing/2014/main" id="{35052212-E453-4B72-084C-F865759C3E52}"/>
              </a:ext>
            </a:extLst>
          </p:cNvPr>
          <p:cNvPicPr>
            <a:picLocks noChangeAspect="1"/>
          </p:cNvPicPr>
          <p:nvPr/>
        </p:nvPicPr>
        <p:blipFill>
          <a:blip r:embed="rId3"/>
          <a:stretch>
            <a:fillRect/>
          </a:stretch>
        </p:blipFill>
        <p:spPr>
          <a:xfrm>
            <a:off x="5234866" y="3614834"/>
            <a:ext cx="3586578" cy="3112817"/>
          </a:xfrm>
          <a:prstGeom prst="rect">
            <a:avLst/>
          </a:prstGeom>
        </p:spPr>
      </p:pic>
    </p:spTree>
    <p:extLst>
      <p:ext uri="{BB962C8B-B14F-4D97-AF65-F5344CB8AC3E}">
        <p14:creationId xmlns:p14="http://schemas.microsoft.com/office/powerpoint/2010/main" val="25527469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FEC017-466E-5AE3-5CFD-A178030C83D4}"/>
              </a:ext>
            </a:extLst>
          </p:cNvPr>
          <p:cNvSpPr txBox="1"/>
          <p:nvPr/>
        </p:nvSpPr>
        <p:spPr>
          <a:xfrm>
            <a:off x="551895" y="448322"/>
            <a:ext cx="1108820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onsolas"/>
              </a:rPr>
              <a:t>The array is sorted when all the unsorted elements are placed at their correct positions.</a:t>
            </a:r>
          </a:p>
        </p:txBody>
      </p:sp>
      <p:pic>
        <p:nvPicPr>
          <p:cNvPr id="3" name="Picture 3">
            <a:extLst>
              <a:ext uri="{FF2B5EF4-FFF2-40B4-BE49-F238E27FC236}">
                <a16:creationId xmlns:a16="http://schemas.microsoft.com/office/drawing/2014/main" id="{1E6F1595-06DA-F20B-B637-0EAE14B6D4D7}"/>
              </a:ext>
            </a:extLst>
          </p:cNvPr>
          <p:cNvPicPr>
            <a:picLocks noChangeAspect="1"/>
          </p:cNvPicPr>
          <p:nvPr/>
        </p:nvPicPr>
        <p:blipFill>
          <a:blip r:embed="rId2"/>
          <a:stretch>
            <a:fillRect/>
          </a:stretch>
        </p:blipFill>
        <p:spPr>
          <a:xfrm>
            <a:off x="4110361" y="1276134"/>
            <a:ext cx="3978675" cy="2515401"/>
          </a:xfrm>
          <a:prstGeom prst="rect">
            <a:avLst/>
          </a:prstGeom>
        </p:spPr>
      </p:pic>
    </p:spTree>
    <p:extLst>
      <p:ext uri="{BB962C8B-B14F-4D97-AF65-F5344CB8AC3E}">
        <p14:creationId xmlns:p14="http://schemas.microsoft.com/office/powerpoint/2010/main" val="238470772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8C2BA8D5-CFE2-7871-0ED2-F6ADA27FE6F7}"/>
              </a:ext>
            </a:extLst>
          </p:cNvPr>
          <p:cNvPicPr>
            <a:picLocks noChangeAspect="1"/>
          </p:cNvPicPr>
          <p:nvPr/>
        </p:nvPicPr>
        <p:blipFill>
          <a:blip r:embed="rId2"/>
          <a:stretch>
            <a:fillRect/>
          </a:stretch>
        </p:blipFill>
        <p:spPr>
          <a:xfrm>
            <a:off x="9365322" y="217503"/>
            <a:ext cx="2442597" cy="6415596"/>
          </a:xfrm>
          <a:prstGeom prst="rect">
            <a:avLst/>
          </a:prstGeom>
        </p:spPr>
      </p:pic>
      <p:sp>
        <p:nvSpPr>
          <p:cNvPr id="3" name="TextBox 1">
            <a:extLst>
              <a:ext uri="{FF2B5EF4-FFF2-40B4-BE49-F238E27FC236}">
                <a16:creationId xmlns:a16="http://schemas.microsoft.com/office/drawing/2014/main" id="{653C1947-2C7B-4892-CFDE-CCD2AC9AD5EA}"/>
              </a:ext>
            </a:extLst>
          </p:cNvPr>
          <p:cNvSpPr txBox="1"/>
          <p:nvPr/>
        </p:nvSpPr>
        <p:spPr>
          <a:xfrm>
            <a:off x="226380" y="270769"/>
            <a:ext cx="5939161"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dirty="0">
                <a:solidFill>
                  <a:srgbClr val="25265E"/>
                </a:solidFill>
                <a:latin typeface="Consolas"/>
              </a:rPr>
              <a:t>Bubble Sort Algorithm</a:t>
            </a:r>
          </a:p>
        </p:txBody>
      </p:sp>
      <p:sp>
        <p:nvSpPr>
          <p:cNvPr id="4" name="TextBox 2">
            <a:extLst>
              <a:ext uri="{FF2B5EF4-FFF2-40B4-BE49-F238E27FC236}">
                <a16:creationId xmlns:a16="http://schemas.microsoft.com/office/drawing/2014/main" id="{E1B3912B-2144-78D5-7E3C-449EA028BDC9}"/>
              </a:ext>
            </a:extLst>
          </p:cNvPr>
          <p:cNvSpPr txBox="1"/>
          <p:nvPr/>
        </p:nvSpPr>
        <p:spPr>
          <a:xfrm>
            <a:off x="2135079" y="1099352"/>
            <a:ext cx="8055005" cy="163121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err="1">
                <a:latin typeface="Consolas"/>
              </a:rPr>
              <a:t>bubbleSort</a:t>
            </a:r>
            <a:r>
              <a:rPr lang="en-US" sz="2000" dirty="0">
                <a:latin typeface="Consolas"/>
              </a:rPr>
              <a:t>(array) </a:t>
            </a:r>
          </a:p>
          <a:p>
            <a:r>
              <a:rPr lang="en-US" sz="2000" dirty="0">
                <a:latin typeface="Consolas"/>
              </a:rPr>
              <a:t>    for </a:t>
            </a:r>
            <a:r>
              <a:rPr lang="en-US" sz="2000" dirty="0" err="1">
                <a:latin typeface="Consolas"/>
              </a:rPr>
              <a:t>i</a:t>
            </a:r>
            <a:r>
              <a:rPr lang="en-US" sz="2000" dirty="0">
                <a:latin typeface="Consolas"/>
              </a:rPr>
              <a:t> &lt;- 1 to indexOfLastUnsortedElement-1       </a:t>
            </a:r>
          </a:p>
          <a:p>
            <a:r>
              <a:rPr lang="en-US" sz="2000" dirty="0">
                <a:latin typeface="Consolas"/>
              </a:rPr>
              <a:t>        if </a:t>
            </a:r>
            <a:r>
              <a:rPr lang="en-US" sz="2000" dirty="0" err="1">
                <a:latin typeface="Consolas"/>
              </a:rPr>
              <a:t>leftElement</a:t>
            </a:r>
            <a:r>
              <a:rPr lang="en-US" sz="2000" dirty="0">
                <a:latin typeface="Consolas"/>
              </a:rPr>
              <a:t> &gt; </a:t>
            </a:r>
            <a:r>
              <a:rPr lang="en-US" sz="2000" dirty="0" err="1">
                <a:latin typeface="Consolas"/>
              </a:rPr>
              <a:t>rightElement</a:t>
            </a:r>
            <a:r>
              <a:rPr lang="en-US" sz="2000" dirty="0">
                <a:latin typeface="Consolas"/>
              </a:rPr>
              <a:t> </a:t>
            </a:r>
            <a:endParaRPr lang="en-US"/>
          </a:p>
          <a:p>
            <a:r>
              <a:rPr lang="en-US" sz="2000" dirty="0">
                <a:latin typeface="Consolas"/>
              </a:rPr>
              <a:t>            swap </a:t>
            </a:r>
            <a:r>
              <a:rPr lang="en-US" sz="2000" dirty="0" err="1">
                <a:latin typeface="Consolas"/>
              </a:rPr>
              <a:t>leftElement</a:t>
            </a:r>
            <a:r>
              <a:rPr lang="en-US" sz="2000" dirty="0">
                <a:latin typeface="Consolas"/>
              </a:rPr>
              <a:t> and </a:t>
            </a:r>
            <a:r>
              <a:rPr lang="en-US" sz="2000" dirty="0" err="1">
                <a:latin typeface="Consolas"/>
              </a:rPr>
              <a:t>rightElement</a:t>
            </a:r>
            <a:r>
              <a:rPr lang="en-US" sz="2000" dirty="0">
                <a:latin typeface="Consolas"/>
              </a:rPr>
              <a:t> </a:t>
            </a:r>
          </a:p>
          <a:p>
            <a:r>
              <a:rPr lang="en-US" sz="2000" dirty="0">
                <a:latin typeface="Consolas"/>
              </a:rPr>
              <a:t>end </a:t>
            </a:r>
            <a:r>
              <a:rPr lang="en-US" sz="2000" dirty="0" err="1">
                <a:latin typeface="Consolas"/>
              </a:rPr>
              <a:t>bubbleSort</a:t>
            </a:r>
          </a:p>
        </p:txBody>
      </p:sp>
    </p:spTree>
    <p:extLst>
      <p:ext uri="{BB962C8B-B14F-4D97-AF65-F5344CB8AC3E}">
        <p14:creationId xmlns:p14="http://schemas.microsoft.com/office/powerpoint/2010/main" val="12843484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6D4F4-98DF-A0AB-6A6C-0098C567B56B}"/>
              </a:ext>
            </a:extLst>
          </p:cNvPr>
          <p:cNvSpPr>
            <a:spLocks noGrp="1"/>
          </p:cNvSpPr>
          <p:nvPr>
            <p:ph type="title"/>
          </p:nvPr>
        </p:nvSpPr>
        <p:spPr>
          <a:xfrm>
            <a:off x="838200" y="365125"/>
            <a:ext cx="10515600" cy="704127"/>
          </a:xfrm>
        </p:spPr>
        <p:txBody>
          <a:bodyPr>
            <a:normAutofit/>
          </a:bodyPr>
          <a:lstStyle/>
          <a:p>
            <a:r>
              <a:rPr lang="en-US" sz="3600" dirty="0">
                <a:latin typeface="Consolas"/>
              </a:rPr>
              <a:t>Bubble Sort Code in Python</a:t>
            </a:r>
          </a:p>
        </p:txBody>
      </p:sp>
      <p:sp>
        <p:nvSpPr>
          <p:cNvPr id="4" name="TextBox 3">
            <a:extLst>
              <a:ext uri="{FF2B5EF4-FFF2-40B4-BE49-F238E27FC236}">
                <a16:creationId xmlns:a16="http://schemas.microsoft.com/office/drawing/2014/main" id="{7E7110CB-8E1D-8852-46E2-5B6BD427277B}"/>
              </a:ext>
            </a:extLst>
          </p:cNvPr>
          <p:cNvSpPr txBox="1"/>
          <p:nvPr/>
        </p:nvSpPr>
        <p:spPr>
          <a:xfrm>
            <a:off x="840419" y="1350885"/>
            <a:ext cx="9919315"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onsolas"/>
              </a:rPr>
              <a:t>def </a:t>
            </a:r>
            <a:r>
              <a:rPr lang="en-US" sz="2400" dirty="0" err="1">
                <a:latin typeface="Consolas"/>
              </a:rPr>
              <a:t>bubbleSort</a:t>
            </a:r>
            <a:r>
              <a:rPr lang="en-US" sz="2400" dirty="0">
                <a:latin typeface="Consolas"/>
              </a:rPr>
              <a:t>(array): </a:t>
            </a:r>
            <a:endParaRPr lang="en-US" sz="2400">
              <a:latin typeface="Consolas"/>
              <a:cs typeface="Calibri" panose="020F0502020204030204"/>
            </a:endParaRPr>
          </a:p>
          <a:p>
            <a:r>
              <a:rPr lang="en-US" sz="2400" dirty="0">
                <a:latin typeface="Consolas"/>
              </a:rPr>
              <a:t>    for </a:t>
            </a:r>
            <a:r>
              <a:rPr lang="en-US" sz="2400" dirty="0" err="1">
                <a:latin typeface="Consolas"/>
              </a:rPr>
              <a:t>i</a:t>
            </a:r>
            <a:r>
              <a:rPr lang="en-US" sz="2400" dirty="0">
                <a:latin typeface="Consolas"/>
              </a:rPr>
              <a:t> in range(</a:t>
            </a:r>
            <a:r>
              <a:rPr lang="en-US" sz="2400" dirty="0" err="1">
                <a:latin typeface="Consolas"/>
              </a:rPr>
              <a:t>len</a:t>
            </a:r>
            <a:r>
              <a:rPr lang="en-US" sz="2400" dirty="0">
                <a:latin typeface="Consolas"/>
              </a:rPr>
              <a:t>(array)):</a:t>
            </a:r>
            <a:endParaRPr lang="en-US" sz="2400">
              <a:latin typeface="Consolas"/>
              <a:cs typeface="Calibri"/>
            </a:endParaRPr>
          </a:p>
          <a:p>
            <a:r>
              <a:rPr lang="en-US" sz="2400" dirty="0">
                <a:latin typeface="Consolas"/>
              </a:rPr>
              <a:t>        for j in range(0, </a:t>
            </a:r>
            <a:r>
              <a:rPr lang="en-US" sz="2400" dirty="0" err="1">
                <a:latin typeface="Consolas"/>
              </a:rPr>
              <a:t>len</a:t>
            </a:r>
            <a:r>
              <a:rPr lang="en-US" sz="2400" dirty="0">
                <a:latin typeface="Consolas"/>
              </a:rPr>
              <a:t>(array) - </a:t>
            </a:r>
            <a:r>
              <a:rPr lang="en-US" sz="2400" dirty="0" err="1">
                <a:latin typeface="Consolas"/>
              </a:rPr>
              <a:t>i</a:t>
            </a:r>
            <a:r>
              <a:rPr lang="en-US" sz="2400" dirty="0">
                <a:latin typeface="Consolas"/>
              </a:rPr>
              <a:t> - 1):</a:t>
            </a:r>
            <a:endParaRPr lang="en-US" sz="2400">
              <a:latin typeface="Consolas"/>
              <a:cs typeface="Calibri"/>
            </a:endParaRPr>
          </a:p>
          <a:p>
            <a:r>
              <a:rPr lang="en-US" sz="2400" dirty="0">
                <a:latin typeface="Consolas"/>
              </a:rPr>
              <a:t>            if array[j] &gt; array[j + 1]:</a:t>
            </a:r>
            <a:endParaRPr lang="en-US" sz="2400">
              <a:latin typeface="Consolas"/>
              <a:cs typeface="Calibri"/>
            </a:endParaRPr>
          </a:p>
          <a:p>
            <a:r>
              <a:rPr lang="en-US" sz="2400" dirty="0">
                <a:latin typeface="Consolas"/>
              </a:rPr>
              <a:t>                temp = array[j] </a:t>
            </a:r>
            <a:endParaRPr lang="en-US" sz="2400">
              <a:latin typeface="Consolas"/>
              <a:cs typeface="Calibri"/>
            </a:endParaRPr>
          </a:p>
          <a:p>
            <a:r>
              <a:rPr lang="en-US" sz="2400" dirty="0">
                <a:latin typeface="Consolas"/>
              </a:rPr>
              <a:t>                array[j] = array[j+1] </a:t>
            </a:r>
            <a:endParaRPr lang="en-US" sz="2400">
              <a:latin typeface="Consolas"/>
              <a:cs typeface="Calibri"/>
            </a:endParaRPr>
          </a:p>
          <a:p>
            <a:r>
              <a:rPr lang="en-US" sz="2400" dirty="0">
                <a:latin typeface="Consolas"/>
              </a:rPr>
              <a:t>                array[j+1] = temp </a:t>
            </a:r>
            <a:endParaRPr lang="en-US" sz="2400">
              <a:latin typeface="Consolas"/>
              <a:cs typeface="Calibri"/>
            </a:endParaRPr>
          </a:p>
        </p:txBody>
      </p:sp>
      <p:sp>
        <p:nvSpPr>
          <p:cNvPr id="5" name="TextBox 4">
            <a:extLst>
              <a:ext uri="{FF2B5EF4-FFF2-40B4-BE49-F238E27FC236}">
                <a16:creationId xmlns:a16="http://schemas.microsoft.com/office/drawing/2014/main" id="{60C42513-AACF-3A27-F9EF-2B7D6C2D4490}"/>
              </a:ext>
            </a:extLst>
          </p:cNvPr>
          <p:cNvSpPr txBox="1"/>
          <p:nvPr/>
        </p:nvSpPr>
        <p:spPr>
          <a:xfrm>
            <a:off x="840419" y="4310109"/>
            <a:ext cx="1015605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onsolas"/>
              </a:rPr>
              <a:t>data = [-2, 45, 0, 11, -9] </a:t>
            </a:r>
            <a:endParaRPr lang="en-US" sz="2400">
              <a:latin typeface="Consolas"/>
              <a:cs typeface="Calibri"/>
            </a:endParaRPr>
          </a:p>
          <a:p>
            <a:r>
              <a:rPr lang="en-US" sz="2400" dirty="0">
                <a:latin typeface="Consolas"/>
              </a:rPr>
              <a:t>Sorted_1 = </a:t>
            </a:r>
            <a:r>
              <a:rPr lang="en-US" sz="2400" dirty="0" err="1">
                <a:latin typeface="Consolas"/>
              </a:rPr>
              <a:t>bubbleSort</a:t>
            </a:r>
            <a:r>
              <a:rPr lang="en-US" sz="2400" dirty="0">
                <a:latin typeface="Consolas"/>
              </a:rPr>
              <a:t>(data) </a:t>
            </a:r>
            <a:endParaRPr lang="en-US" sz="2400">
              <a:latin typeface="Consolas"/>
              <a:cs typeface="Calibri"/>
            </a:endParaRPr>
          </a:p>
          <a:p>
            <a:r>
              <a:rPr lang="en-US" sz="2400" dirty="0">
                <a:latin typeface="Consolas"/>
              </a:rPr>
              <a:t>print('Sorted Array in Ascending Order:', </a:t>
            </a:r>
            <a:r>
              <a:rPr lang="en-US" sz="2400" dirty="0">
                <a:latin typeface="Consolas"/>
                <a:ea typeface="+mn-lt"/>
                <a:cs typeface="+mn-lt"/>
              </a:rPr>
              <a:t>Sorted_1</a:t>
            </a:r>
            <a:r>
              <a:rPr lang="en-US" sz="2400" dirty="0">
                <a:latin typeface="Consolas"/>
              </a:rPr>
              <a:t>) </a:t>
            </a:r>
            <a:endParaRPr lang="en-US" sz="2400">
              <a:latin typeface="Consolas"/>
              <a:cs typeface="Calibri"/>
            </a:endParaRPr>
          </a:p>
        </p:txBody>
      </p:sp>
    </p:spTree>
    <p:extLst>
      <p:ext uri="{BB962C8B-B14F-4D97-AF65-F5344CB8AC3E}">
        <p14:creationId xmlns:p14="http://schemas.microsoft.com/office/powerpoint/2010/main" val="62923660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5F48B-4513-47F3-A3B1-CFB250B73D6C}"/>
              </a:ext>
            </a:extLst>
          </p:cNvPr>
          <p:cNvSpPr>
            <a:spLocks noGrp="1"/>
          </p:cNvSpPr>
          <p:nvPr>
            <p:ph type="title"/>
          </p:nvPr>
        </p:nvSpPr>
        <p:spPr>
          <a:xfrm>
            <a:off x="838200" y="365125"/>
            <a:ext cx="10515600" cy="615350"/>
          </a:xfrm>
        </p:spPr>
        <p:txBody>
          <a:bodyPr>
            <a:normAutofit/>
          </a:bodyPr>
          <a:lstStyle/>
          <a:p>
            <a:r>
              <a:rPr lang="en-US" sz="3600" dirty="0">
                <a:latin typeface="Consolas"/>
              </a:rPr>
              <a:t>Optimized Bubble Sort Algorithm</a:t>
            </a:r>
          </a:p>
        </p:txBody>
      </p:sp>
      <p:sp>
        <p:nvSpPr>
          <p:cNvPr id="3" name="Content Placeholder 2">
            <a:extLst>
              <a:ext uri="{FF2B5EF4-FFF2-40B4-BE49-F238E27FC236}">
                <a16:creationId xmlns:a16="http://schemas.microsoft.com/office/drawing/2014/main" id="{CF46CEAB-6019-2FBB-A7D7-48C7EB8DB4DC}"/>
              </a:ext>
            </a:extLst>
          </p:cNvPr>
          <p:cNvSpPr>
            <a:spLocks noGrp="1"/>
          </p:cNvSpPr>
          <p:nvPr>
            <p:ph idx="1"/>
          </p:nvPr>
        </p:nvSpPr>
        <p:spPr>
          <a:xfrm>
            <a:off x="838200" y="1248577"/>
            <a:ext cx="10515600" cy="4277357"/>
          </a:xfrm>
        </p:spPr>
        <p:txBody>
          <a:bodyPr vert="horz" lIns="91440" tIns="45720" rIns="91440" bIns="45720" rtlCol="0" anchor="t">
            <a:normAutofit/>
          </a:bodyPr>
          <a:lstStyle/>
          <a:p>
            <a:pPr algn="just"/>
            <a:r>
              <a:rPr lang="en-US" sz="2400" dirty="0">
                <a:latin typeface="Consolas"/>
                <a:ea typeface="+mn-lt"/>
                <a:cs typeface="+mn-lt"/>
              </a:rPr>
              <a:t>In the above algorithm, all the comparisons are made even if the array is already sorted.</a:t>
            </a:r>
            <a:endParaRPr lang="en-US" sz="2400">
              <a:latin typeface="Consolas"/>
              <a:cs typeface="Calibri" panose="020F0502020204030204"/>
            </a:endParaRPr>
          </a:p>
          <a:p>
            <a:pPr algn="just"/>
            <a:r>
              <a:rPr lang="en-US" sz="2400" dirty="0">
                <a:latin typeface="Consolas"/>
                <a:ea typeface="+mn-lt"/>
                <a:cs typeface="+mn-lt"/>
              </a:rPr>
              <a:t>This increases the execution time.</a:t>
            </a:r>
            <a:endParaRPr lang="en-US" sz="2400">
              <a:latin typeface="Consolas"/>
            </a:endParaRPr>
          </a:p>
          <a:p>
            <a:pPr algn="just"/>
            <a:r>
              <a:rPr lang="en-US" sz="2400" dirty="0">
                <a:latin typeface="Consolas"/>
                <a:ea typeface="+mn-lt"/>
                <a:cs typeface="+mn-lt"/>
              </a:rPr>
              <a:t>To solve this, we can introduce an extra variable </a:t>
            </a:r>
            <a:r>
              <a:rPr lang="en-US" sz="2400" u="sng" dirty="0">
                <a:latin typeface="Consolas"/>
                <a:ea typeface="+mn-lt"/>
                <a:cs typeface="+mn-lt"/>
              </a:rPr>
              <a:t>swapped</a:t>
            </a:r>
            <a:r>
              <a:rPr lang="en-US" sz="2400" dirty="0">
                <a:latin typeface="Consolas"/>
                <a:ea typeface="+mn-lt"/>
                <a:cs typeface="+mn-lt"/>
              </a:rPr>
              <a:t>. The value of </a:t>
            </a:r>
            <a:r>
              <a:rPr lang="en-US" sz="2400" u="sng" dirty="0">
                <a:latin typeface="Consolas"/>
                <a:ea typeface="+mn-lt"/>
                <a:cs typeface="+mn-lt"/>
              </a:rPr>
              <a:t>swapped</a:t>
            </a:r>
            <a:r>
              <a:rPr lang="en-US" sz="2400" dirty="0">
                <a:latin typeface="Consolas"/>
                <a:ea typeface="+mn-lt"/>
                <a:cs typeface="+mn-lt"/>
              </a:rPr>
              <a:t> is set true if there occurs swapping of elements. Otherwise, it is set </a:t>
            </a:r>
            <a:r>
              <a:rPr lang="en-US" sz="2400" b="1" dirty="0">
                <a:latin typeface="Consolas"/>
                <a:ea typeface="+mn-lt"/>
                <a:cs typeface="+mn-lt"/>
              </a:rPr>
              <a:t>false</a:t>
            </a:r>
            <a:r>
              <a:rPr lang="en-US" sz="2400" dirty="0">
                <a:latin typeface="Consolas"/>
                <a:ea typeface="+mn-lt"/>
                <a:cs typeface="+mn-lt"/>
              </a:rPr>
              <a:t>.</a:t>
            </a:r>
            <a:endParaRPr lang="en-US" sz="2400">
              <a:latin typeface="Consolas"/>
            </a:endParaRPr>
          </a:p>
          <a:p>
            <a:pPr algn="just"/>
            <a:r>
              <a:rPr lang="en-US" sz="2400" dirty="0">
                <a:latin typeface="Consolas"/>
                <a:ea typeface="+mn-lt"/>
                <a:cs typeface="+mn-lt"/>
              </a:rPr>
              <a:t>After an iteration, if there is no swapping, the value of </a:t>
            </a:r>
            <a:r>
              <a:rPr lang="en-US" sz="2400" u="sng" dirty="0">
                <a:latin typeface="Consolas"/>
                <a:ea typeface="+mn-lt"/>
                <a:cs typeface="+mn-lt"/>
              </a:rPr>
              <a:t>swapped</a:t>
            </a:r>
            <a:r>
              <a:rPr lang="en-US" sz="2400" dirty="0">
                <a:latin typeface="Consolas"/>
                <a:ea typeface="+mn-lt"/>
                <a:cs typeface="+mn-lt"/>
              </a:rPr>
              <a:t> will be </a:t>
            </a:r>
            <a:r>
              <a:rPr lang="en-US" sz="2400" b="1" dirty="0">
                <a:latin typeface="Consolas"/>
                <a:ea typeface="+mn-lt"/>
                <a:cs typeface="+mn-lt"/>
              </a:rPr>
              <a:t>false</a:t>
            </a:r>
            <a:r>
              <a:rPr lang="en-US" sz="2400" dirty="0">
                <a:latin typeface="Consolas"/>
                <a:ea typeface="+mn-lt"/>
                <a:cs typeface="+mn-lt"/>
              </a:rPr>
              <a:t>. This means elements are already sorted and there is no need to perform further iterations.</a:t>
            </a:r>
            <a:endParaRPr lang="en-US" sz="2400">
              <a:latin typeface="Consolas"/>
            </a:endParaRPr>
          </a:p>
          <a:p>
            <a:pPr algn="just"/>
            <a:r>
              <a:rPr lang="en-US" sz="2400" dirty="0">
                <a:latin typeface="Consolas"/>
                <a:ea typeface="+mn-lt"/>
                <a:cs typeface="+mn-lt"/>
              </a:rPr>
              <a:t>This will reduce the execution time and helps to optimize the bubble sort.</a:t>
            </a:r>
            <a:endParaRPr lang="en-US" sz="2400">
              <a:latin typeface="Consolas"/>
            </a:endParaRPr>
          </a:p>
          <a:p>
            <a:pPr marL="0" indent="0" algn="just">
              <a:buNone/>
            </a:pPr>
            <a:endParaRPr lang="en-US" sz="2400" dirty="0">
              <a:latin typeface="Consolas"/>
              <a:cs typeface="Calibri"/>
            </a:endParaRPr>
          </a:p>
        </p:txBody>
      </p:sp>
    </p:spTree>
    <p:extLst>
      <p:ext uri="{BB962C8B-B14F-4D97-AF65-F5344CB8AC3E}">
        <p14:creationId xmlns:p14="http://schemas.microsoft.com/office/powerpoint/2010/main" val="126330431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E9564-22D2-4896-9191-30057411E191}"/>
              </a:ext>
            </a:extLst>
          </p:cNvPr>
          <p:cNvSpPr>
            <a:spLocks noGrp="1"/>
          </p:cNvSpPr>
          <p:nvPr>
            <p:ph type="title"/>
          </p:nvPr>
        </p:nvSpPr>
        <p:spPr>
          <a:xfrm>
            <a:off x="838200" y="365125"/>
            <a:ext cx="10515600" cy="630146"/>
          </a:xfrm>
        </p:spPr>
        <p:txBody>
          <a:bodyPr>
            <a:normAutofit/>
          </a:bodyPr>
          <a:lstStyle/>
          <a:p>
            <a:r>
              <a:rPr lang="en-US" sz="3600" dirty="0">
                <a:latin typeface="Consolas"/>
              </a:rPr>
              <a:t>Optimized Bubble Sort in Python</a:t>
            </a:r>
          </a:p>
        </p:txBody>
      </p:sp>
      <p:sp>
        <p:nvSpPr>
          <p:cNvPr id="3" name="Content Placeholder 2">
            <a:extLst>
              <a:ext uri="{FF2B5EF4-FFF2-40B4-BE49-F238E27FC236}">
                <a16:creationId xmlns:a16="http://schemas.microsoft.com/office/drawing/2014/main" id="{F8CE58B2-FEB4-EC9F-313F-82A3E50276BE}"/>
              </a:ext>
            </a:extLst>
          </p:cNvPr>
          <p:cNvSpPr>
            <a:spLocks noGrp="1"/>
          </p:cNvSpPr>
          <p:nvPr>
            <p:ph idx="1"/>
          </p:nvPr>
        </p:nvSpPr>
        <p:spPr>
          <a:xfrm>
            <a:off x="349928" y="1174596"/>
            <a:ext cx="10515600" cy="5046755"/>
          </a:xfrm>
        </p:spPr>
        <p:txBody>
          <a:bodyPr vert="horz" lIns="91440" tIns="45720" rIns="91440" bIns="45720" rtlCol="0" anchor="t">
            <a:noAutofit/>
          </a:bodyPr>
          <a:lstStyle/>
          <a:p>
            <a:pPr marL="0" indent="0">
              <a:buNone/>
            </a:pPr>
            <a:r>
              <a:rPr lang="en-US" sz="2000" dirty="0">
                <a:latin typeface="Consolas"/>
                <a:ea typeface="+mn-lt"/>
                <a:cs typeface="+mn-lt"/>
              </a:rPr>
              <a:t>def </a:t>
            </a:r>
            <a:r>
              <a:rPr lang="en-US" sz="2000" dirty="0" err="1">
                <a:latin typeface="Consolas"/>
                <a:ea typeface="+mn-lt"/>
                <a:cs typeface="+mn-lt"/>
              </a:rPr>
              <a:t>bubbleSort</a:t>
            </a:r>
            <a:r>
              <a:rPr lang="en-US" sz="2000" dirty="0">
                <a:latin typeface="Consolas"/>
                <a:ea typeface="+mn-lt"/>
                <a:cs typeface="+mn-lt"/>
              </a:rPr>
              <a:t>(array):
  for </a:t>
            </a:r>
            <a:r>
              <a:rPr lang="en-US" sz="2000" dirty="0" err="1">
                <a:latin typeface="Consolas"/>
                <a:ea typeface="+mn-lt"/>
                <a:cs typeface="+mn-lt"/>
              </a:rPr>
              <a:t>i</a:t>
            </a:r>
            <a:r>
              <a:rPr lang="en-US" sz="2000" dirty="0">
                <a:latin typeface="Consolas"/>
                <a:ea typeface="+mn-lt"/>
                <a:cs typeface="+mn-lt"/>
              </a:rPr>
              <a:t> in range(</a:t>
            </a:r>
            <a:r>
              <a:rPr lang="en-US" sz="2000" dirty="0" err="1">
                <a:latin typeface="Consolas"/>
                <a:ea typeface="+mn-lt"/>
                <a:cs typeface="+mn-lt"/>
              </a:rPr>
              <a:t>len</a:t>
            </a:r>
            <a:r>
              <a:rPr lang="en-US" sz="2000" dirty="0">
                <a:latin typeface="Consolas"/>
                <a:ea typeface="+mn-lt"/>
                <a:cs typeface="+mn-lt"/>
              </a:rPr>
              <a:t>(array)):
    # keep track of swapping
    swapped = False
     for j in range(0, </a:t>
            </a:r>
            <a:r>
              <a:rPr lang="en-US" sz="2000" dirty="0" err="1">
                <a:latin typeface="Consolas"/>
                <a:ea typeface="+mn-lt"/>
                <a:cs typeface="+mn-lt"/>
              </a:rPr>
              <a:t>len</a:t>
            </a:r>
            <a:r>
              <a:rPr lang="en-US" sz="2000" dirty="0">
                <a:latin typeface="Consolas"/>
                <a:ea typeface="+mn-lt"/>
                <a:cs typeface="+mn-lt"/>
              </a:rPr>
              <a:t>(array) - </a:t>
            </a:r>
            <a:r>
              <a:rPr lang="en-US" sz="2000" dirty="0" err="1">
                <a:latin typeface="Consolas"/>
                <a:ea typeface="+mn-lt"/>
                <a:cs typeface="+mn-lt"/>
              </a:rPr>
              <a:t>i</a:t>
            </a:r>
            <a:r>
              <a:rPr lang="en-US" sz="2000" dirty="0">
                <a:latin typeface="Consolas"/>
                <a:ea typeface="+mn-lt"/>
                <a:cs typeface="+mn-lt"/>
              </a:rPr>
              <a:t> - 1):
       if array[j] &gt; array[j + 1]:
        temp = array[j]
        array[j] = array[j+1]
        array[j+1] = temp
        swapped = True
    # no swapping means the array is already sorted
    if not swapped:
      break
</a:t>
            </a:r>
          </a:p>
        </p:txBody>
      </p:sp>
      <p:sp>
        <p:nvSpPr>
          <p:cNvPr id="4" name="TextBox 3">
            <a:extLst>
              <a:ext uri="{FF2B5EF4-FFF2-40B4-BE49-F238E27FC236}">
                <a16:creationId xmlns:a16="http://schemas.microsoft.com/office/drawing/2014/main" id="{F3C292AC-BDB5-5654-F526-0CBC712FE08F}"/>
              </a:ext>
            </a:extLst>
          </p:cNvPr>
          <p:cNvSpPr txBox="1"/>
          <p:nvPr/>
        </p:nvSpPr>
        <p:spPr>
          <a:xfrm>
            <a:off x="7118413" y="2374534"/>
            <a:ext cx="507358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nsolas"/>
              </a:rPr>
              <a:t>data = [-2, 45, 0, 11, -9] </a:t>
            </a:r>
            <a:endParaRPr lang="en-US" dirty="0"/>
          </a:p>
          <a:p>
            <a:r>
              <a:rPr lang="en-US" sz="2000" dirty="0">
                <a:latin typeface="Consolas"/>
              </a:rPr>
              <a:t>Sorted_1 = </a:t>
            </a:r>
            <a:r>
              <a:rPr lang="en-US" sz="2000" dirty="0" err="1">
                <a:latin typeface="Consolas"/>
              </a:rPr>
              <a:t>bubbleSort</a:t>
            </a:r>
            <a:r>
              <a:rPr lang="en-US" sz="2000" dirty="0">
                <a:latin typeface="Consolas"/>
              </a:rPr>
              <a:t>(data) print('Sorted Array in Ascending Order:', </a:t>
            </a:r>
            <a:r>
              <a:rPr lang="en-US" sz="2000" dirty="0">
                <a:ea typeface="+mn-lt"/>
                <a:cs typeface="+mn-lt"/>
              </a:rPr>
              <a:t>Sorted_1</a:t>
            </a:r>
            <a:r>
              <a:rPr lang="en-US" sz="2000" dirty="0">
                <a:latin typeface="Consolas"/>
              </a:rPr>
              <a:t>)</a:t>
            </a:r>
            <a:endParaRPr lang="en-US" dirty="0"/>
          </a:p>
        </p:txBody>
      </p:sp>
    </p:spTree>
    <p:extLst>
      <p:ext uri="{BB962C8B-B14F-4D97-AF65-F5344CB8AC3E}">
        <p14:creationId xmlns:p14="http://schemas.microsoft.com/office/powerpoint/2010/main" val="141652931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93E5278-10A6-4FC6-C79D-E5DC46429423}"/>
              </a:ext>
            </a:extLst>
          </p:cNvPr>
          <p:cNvGraphicFramePr>
            <a:graphicFrameLocks noGrp="1"/>
          </p:cNvGraphicFramePr>
          <p:nvPr/>
        </p:nvGraphicFramePr>
        <p:xfrm>
          <a:off x="2465614" y="1865811"/>
          <a:ext cx="7239000" cy="3017520"/>
        </p:xfrm>
        <a:graphic>
          <a:graphicData uri="http://schemas.openxmlformats.org/drawingml/2006/table">
            <a:tbl>
              <a:tblPr firstRow="1" bandRow="1">
                <a:tableStyleId>{5C22544A-7EE6-4342-B048-85BDC9FD1C3A}</a:tableStyleId>
              </a:tblPr>
              <a:tblGrid>
                <a:gridCol w="3619500">
                  <a:extLst>
                    <a:ext uri="{9D8B030D-6E8A-4147-A177-3AD203B41FA5}">
                      <a16:colId xmlns:a16="http://schemas.microsoft.com/office/drawing/2014/main" val="1558931365"/>
                    </a:ext>
                  </a:extLst>
                </a:gridCol>
                <a:gridCol w="3619500">
                  <a:extLst>
                    <a:ext uri="{9D8B030D-6E8A-4147-A177-3AD203B41FA5}">
                      <a16:colId xmlns:a16="http://schemas.microsoft.com/office/drawing/2014/main" val="2736684820"/>
                    </a:ext>
                  </a:extLst>
                </a:gridCol>
              </a:tblGrid>
              <a:tr h="0">
                <a:tc>
                  <a:txBody>
                    <a:bodyPr/>
                    <a:lstStyle/>
                    <a:p>
                      <a:pPr algn="l"/>
                      <a:r>
                        <a:rPr lang="en-US">
                          <a:effectLst/>
                        </a:rPr>
                        <a:t>Time Complexity</a:t>
                      </a:r>
                      <a:endParaRPr lang="en-US" b="0">
                        <a:effectLst/>
                      </a:endParaRPr>
                    </a:p>
                  </a:txBody>
                  <a:tcPr marL="228600" marR="228600" marT="114300" marB="114300" anchor="ctr"/>
                </a:tc>
                <a:tc>
                  <a:txBody>
                    <a:bodyPr/>
                    <a:lstStyle/>
                    <a:p>
                      <a:r>
                        <a:rPr lang="en-US">
                          <a:effectLst/>
                        </a:rPr>
                        <a:t> </a:t>
                      </a:r>
                    </a:p>
                  </a:txBody>
                  <a:tcPr marL="228600" marR="228600" marT="114300" marB="114300" anchor="ctr"/>
                </a:tc>
                <a:extLst>
                  <a:ext uri="{0D108BD9-81ED-4DB2-BD59-A6C34878D82A}">
                    <a16:rowId xmlns:a16="http://schemas.microsoft.com/office/drawing/2014/main" val="513143584"/>
                  </a:ext>
                </a:extLst>
              </a:tr>
              <a:tr h="0">
                <a:tc>
                  <a:txBody>
                    <a:bodyPr/>
                    <a:lstStyle/>
                    <a:p>
                      <a:r>
                        <a:rPr lang="en-US">
                          <a:effectLst/>
                        </a:rPr>
                        <a:t>Best</a:t>
                      </a:r>
                    </a:p>
                  </a:txBody>
                  <a:tcPr marL="228600" marR="228600" marT="114300" marB="114300" anchor="ctr"/>
                </a:tc>
                <a:tc>
                  <a:txBody>
                    <a:bodyPr/>
                    <a:lstStyle/>
                    <a:p>
                      <a:r>
                        <a:rPr lang="en-US">
                          <a:effectLst/>
                        </a:rPr>
                        <a:t>O(n)</a:t>
                      </a:r>
                    </a:p>
                  </a:txBody>
                  <a:tcPr marL="228600" marR="228600" marT="114300" marB="114300" anchor="ctr"/>
                </a:tc>
                <a:extLst>
                  <a:ext uri="{0D108BD9-81ED-4DB2-BD59-A6C34878D82A}">
                    <a16:rowId xmlns:a16="http://schemas.microsoft.com/office/drawing/2014/main" val="3560775570"/>
                  </a:ext>
                </a:extLst>
              </a:tr>
              <a:tr h="0">
                <a:tc>
                  <a:txBody>
                    <a:bodyPr/>
                    <a:lstStyle/>
                    <a:p>
                      <a:r>
                        <a:rPr lang="en-US">
                          <a:effectLst/>
                        </a:rPr>
                        <a:t>Worst</a:t>
                      </a:r>
                    </a:p>
                  </a:txBody>
                  <a:tcPr marL="228600" marR="228600" marT="114300" marB="114300" anchor="ctr"/>
                </a:tc>
                <a:tc>
                  <a:txBody>
                    <a:bodyPr/>
                    <a:lstStyle/>
                    <a:p>
                      <a:r>
                        <a:rPr lang="en-US">
                          <a:effectLst/>
                        </a:rPr>
                        <a:t>O(n2)</a:t>
                      </a:r>
                    </a:p>
                  </a:txBody>
                  <a:tcPr marL="228600" marR="228600" marT="114300" marB="114300" anchor="ctr"/>
                </a:tc>
                <a:extLst>
                  <a:ext uri="{0D108BD9-81ED-4DB2-BD59-A6C34878D82A}">
                    <a16:rowId xmlns:a16="http://schemas.microsoft.com/office/drawing/2014/main" val="2948392057"/>
                  </a:ext>
                </a:extLst>
              </a:tr>
              <a:tr h="0">
                <a:tc>
                  <a:txBody>
                    <a:bodyPr/>
                    <a:lstStyle/>
                    <a:p>
                      <a:r>
                        <a:rPr lang="en-US">
                          <a:effectLst/>
                        </a:rPr>
                        <a:t>Average</a:t>
                      </a:r>
                    </a:p>
                  </a:txBody>
                  <a:tcPr marL="228600" marR="228600" marT="114300" marB="114300" anchor="ctr"/>
                </a:tc>
                <a:tc>
                  <a:txBody>
                    <a:bodyPr/>
                    <a:lstStyle/>
                    <a:p>
                      <a:r>
                        <a:rPr lang="en-US">
                          <a:effectLst/>
                        </a:rPr>
                        <a:t>O(n2)</a:t>
                      </a:r>
                    </a:p>
                  </a:txBody>
                  <a:tcPr marL="228600" marR="228600" marT="114300" marB="114300" anchor="ctr"/>
                </a:tc>
                <a:extLst>
                  <a:ext uri="{0D108BD9-81ED-4DB2-BD59-A6C34878D82A}">
                    <a16:rowId xmlns:a16="http://schemas.microsoft.com/office/drawing/2014/main" val="2720163563"/>
                  </a:ext>
                </a:extLst>
              </a:tr>
              <a:tr h="0">
                <a:tc>
                  <a:txBody>
                    <a:bodyPr/>
                    <a:lstStyle/>
                    <a:p>
                      <a:pPr algn="l"/>
                      <a:r>
                        <a:rPr lang="en-US">
                          <a:effectLst/>
                        </a:rPr>
                        <a:t>Space Complexity</a:t>
                      </a:r>
                      <a:endParaRPr lang="en-US" b="0">
                        <a:effectLst/>
                      </a:endParaRPr>
                    </a:p>
                  </a:txBody>
                  <a:tcPr marL="228600" marR="228600" marT="114300" marB="114300" anchor="ctr"/>
                </a:tc>
                <a:tc>
                  <a:txBody>
                    <a:bodyPr/>
                    <a:lstStyle/>
                    <a:p>
                      <a:r>
                        <a:rPr lang="en-US">
                          <a:effectLst/>
                        </a:rPr>
                        <a:t>O(1)</a:t>
                      </a:r>
                    </a:p>
                  </a:txBody>
                  <a:tcPr marL="228600" marR="228600" marT="114300" marB="114300" anchor="ctr"/>
                </a:tc>
                <a:extLst>
                  <a:ext uri="{0D108BD9-81ED-4DB2-BD59-A6C34878D82A}">
                    <a16:rowId xmlns:a16="http://schemas.microsoft.com/office/drawing/2014/main" val="3275808039"/>
                  </a:ext>
                </a:extLst>
              </a:tr>
              <a:tr h="0">
                <a:tc>
                  <a:txBody>
                    <a:bodyPr/>
                    <a:lstStyle/>
                    <a:p>
                      <a:pPr algn="l"/>
                      <a:r>
                        <a:rPr lang="en-US">
                          <a:effectLst/>
                        </a:rPr>
                        <a:t>Stability</a:t>
                      </a:r>
                      <a:endParaRPr lang="en-US" b="0">
                        <a:effectLst/>
                      </a:endParaRPr>
                    </a:p>
                  </a:txBody>
                  <a:tcPr marL="228600" marR="228600" marT="114300" marB="114300" anchor="ctr"/>
                </a:tc>
                <a:tc>
                  <a:txBody>
                    <a:bodyPr/>
                    <a:lstStyle/>
                    <a:p>
                      <a:r>
                        <a:rPr lang="en-US">
                          <a:effectLst/>
                        </a:rPr>
                        <a:t>Yes</a:t>
                      </a:r>
                    </a:p>
                  </a:txBody>
                  <a:tcPr marL="228600" marR="228600" marT="114300" marB="114300" anchor="ctr"/>
                </a:tc>
                <a:extLst>
                  <a:ext uri="{0D108BD9-81ED-4DB2-BD59-A6C34878D82A}">
                    <a16:rowId xmlns:a16="http://schemas.microsoft.com/office/drawing/2014/main" val="1133975141"/>
                  </a:ext>
                </a:extLst>
              </a:tr>
            </a:tbl>
          </a:graphicData>
        </a:graphic>
      </p:graphicFrame>
      <p:sp>
        <p:nvSpPr>
          <p:cNvPr id="4" name="TextBox 3">
            <a:extLst>
              <a:ext uri="{FF2B5EF4-FFF2-40B4-BE49-F238E27FC236}">
                <a16:creationId xmlns:a16="http://schemas.microsoft.com/office/drawing/2014/main" id="{BF3FE985-9E92-9DFE-CBB2-FAD11E7B3CAC}"/>
              </a:ext>
            </a:extLst>
          </p:cNvPr>
          <p:cNvSpPr txBox="1"/>
          <p:nvPr/>
        </p:nvSpPr>
        <p:spPr>
          <a:xfrm>
            <a:off x="2405743" y="1143000"/>
            <a:ext cx="478971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25265E"/>
                </a:solidFill>
                <a:latin typeface="Consolas"/>
              </a:rPr>
              <a:t>Bubble Sort Complexity</a:t>
            </a:r>
          </a:p>
          <a:p>
            <a:endParaRPr lang="en-US" sz="2800" dirty="0">
              <a:solidFill>
                <a:srgbClr val="25265E"/>
              </a:solidFill>
              <a:latin typeface="Consolas"/>
            </a:endParaRPr>
          </a:p>
        </p:txBody>
      </p:sp>
    </p:spTree>
    <p:extLst>
      <p:ext uri="{BB962C8B-B14F-4D97-AF65-F5344CB8AC3E}">
        <p14:creationId xmlns:p14="http://schemas.microsoft.com/office/powerpoint/2010/main" val="256025365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0007D-A653-DC71-5474-2E4405409F6B}"/>
              </a:ext>
            </a:extLst>
          </p:cNvPr>
          <p:cNvSpPr>
            <a:spLocks noGrp="1"/>
          </p:cNvSpPr>
          <p:nvPr>
            <p:ph type="title"/>
          </p:nvPr>
        </p:nvSpPr>
        <p:spPr>
          <a:xfrm>
            <a:off x="604684" y="303673"/>
            <a:ext cx="10515600" cy="588144"/>
          </a:xfrm>
        </p:spPr>
        <p:txBody>
          <a:bodyPr>
            <a:normAutofit/>
          </a:bodyPr>
          <a:lstStyle/>
          <a:p>
            <a:r>
              <a:rPr lang="en-US" sz="3600" b="1" dirty="0">
                <a:latin typeface="Consolas"/>
              </a:rPr>
              <a:t>Complexity in Detail</a:t>
            </a:r>
            <a:endParaRPr lang="en-US" sz="3600">
              <a:latin typeface="Consolas"/>
            </a:endParaRPr>
          </a:p>
        </p:txBody>
      </p:sp>
      <p:graphicFrame>
        <p:nvGraphicFramePr>
          <p:cNvPr id="5" name="Table 4">
            <a:extLst>
              <a:ext uri="{FF2B5EF4-FFF2-40B4-BE49-F238E27FC236}">
                <a16:creationId xmlns:a16="http://schemas.microsoft.com/office/drawing/2014/main" id="{BF465330-B50A-9124-A578-7AE7D8D4F7B1}"/>
              </a:ext>
            </a:extLst>
          </p:cNvPr>
          <p:cNvGraphicFramePr>
            <a:graphicFrameLocks noGrp="1"/>
          </p:cNvGraphicFramePr>
          <p:nvPr/>
        </p:nvGraphicFramePr>
        <p:xfrm>
          <a:off x="768145" y="1364225"/>
          <a:ext cx="7239000" cy="3058323"/>
        </p:xfrm>
        <a:graphic>
          <a:graphicData uri="http://schemas.openxmlformats.org/drawingml/2006/table">
            <a:tbl>
              <a:tblPr firstRow="1" bandRow="1">
                <a:tableStyleId>{5C22544A-7EE6-4342-B048-85BDC9FD1C3A}</a:tableStyleId>
              </a:tblPr>
              <a:tblGrid>
                <a:gridCol w="3619500">
                  <a:extLst>
                    <a:ext uri="{9D8B030D-6E8A-4147-A177-3AD203B41FA5}">
                      <a16:colId xmlns:a16="http://schemas.microsoft.com/office/drawing/2014/main" val="3649216663"/>
                    </a:ext>
                  </a:extLst>
                </a:gridCol>
                <a:gridCol w="3619500">
                  <a:extLst>
                    <a:ext uri="{9D8B030D-6E8A-4147-A177-3AD203B41FA5}">
                      <a16:colId xmlns:a16="http://schemas.microsoft.com/office/drawing/2014/main" val="714175829"/>
                    </a:ext>
                  </a:extLst>
                </a:gridCol>
              </a:tblGrid>
              <a:tr h="540774">
                <a:tc>
                  <a:txBody>
                    <a:bodyPr/>
                    <a:lstStyle/>
                    <a:p>
                      <a:pPr algn="l"/>
                      <a:r>
                        <a:rPr lang="en-US">
                          <a:effectLst/>
                        </a:rPr>
                        <a:t>Cycle</a:t>
                      </a:r>
                      <a:endParaRPr lang="en-US" b="0">
                        <a:effectLst/>
                      </a:endParaRPr>
                    </a:p>
                  </a:txBody>
                  <a:tcPr marL="228600" marR="228600" marT="114300" marB="114300" anchor="ctr"/>
                </a:tc>
                <a:tc>
                  <a:txBody>
                    <a:bodyPr/>
                    <a:lstStyle/>
                    <a:p>
                      <a:pPr algn="l"/>
                      <a:r>
                        <a:rPr lang="en-US">
                          <a:effectLst/>
                        </a:rPr>
                        <a:t>Number of Comparisons</a:t>
                      </a:r>
                      <a:endParaRPr lang="en-US" b="0">
                        <a:effectLst/>
                      </a:endParaRPr>
                    </a:p>
                  </a:txBody>
                  <a:tcPr marL="228600" marR="228600" marT="114300" marB="114300" anchor="ctr"/>
                </a:tc>
                <a:extLst>
                  <a:ext uri="{0D108BD9-81ED-4DB2-BD59-A6C34878D82A}">
                    <a16:rowId xmlns:a16="http://schemas.microsoft.com/office/drawing/2014/main" val="2042466342"/>
                  </a:ext>
                </a:extLst>
              </a:tr>
              <a:tr h="503903">
                <a:tc>
                  <a:txBody>
                    <a:bodyPr/>
                    <a:lstStyle/>
                    <a:p>
                      <a:r>
                        <a:rPr lang="en-US">
                          <a:effectLst/>
                        </a:rPr>
                        <a:t>1st</a:t>
                      </a:r>
                    </a:p>
                  </a:txBody>
                  <a:tcPr marL="228600" marR="228600" marT="114300" marB="114300" anchor="ctr"/>
                </a:tc>
                <a:tc>
                  <a:txBody>
                    <a:bodyPr/>
                    <a:lstStyle/>
                    <a:p>
                      <a:r>
                        <a:rPr lang="en-US">
                          <a:effectLst/>
                        </a:rPr>
                        <a:t>(n-1)</a:t>
                      </a:r>
                    </a:p>
                  </a:txBody>
                  <a:tcPr marL="228600" marR="228600" marT="114300" marB="114300" anchor="ctr"/>
                </a:tc>
                <a:extLst>
                  <a:ext uri="{0D108BD9-81ED-4DB2-BD59-A6C34878D82A}">
                    <a16:rowId xmlns:a16="http://schemas.microsoft.com/office/drawing/2014/main" val="857715224"/>
                  </a:ext>
                </a:extLst>
              </a:tr>
              <a:tr h="503903">
                <a:tc>
                  <a:txBody>
                    <a:bodyPr/>
                    <a:lstStyle/>
                    <a:p>
                      <a:r>
                        <a:rPr lang="en-US">
                          <a:effectLst/>
                        </a:rPr>
                        <a:t>2nd</a:t>
                      </a:r>
                    </a:p>
                  </a:txBody>
                  <a:tcPr marL="228600" marR="228600" marT="114300" marB="114300" anchor="ctr"/>
                </a:tc>
                <a:tc>
                  <a:txBody>
                    <a:bodyPr/>
                    <a:lstStyle/>
                    <a:p>
                      <a:r>
                        <a:rPr lang="en-US">
                          <a:effectLst/>
                        </a:rPr>
                        <a:t>(n-2)</a:t>
                      </a:r>
                    </a:p>
                  </a:txBody>
                  <a:tcPr marL="228600" marR="228600" marT="114300" marB="114300" anchor="ctr"/>
                </a:tc>
                <a:extLst>
                  <a:ext uri="{0D108BD9-81ED-4DB2-BD59-A6C34878D82A}">
                    <a16:rowId xmlns:a16="http://schemas.microsoft.com/office/drawing/2014/main" val="704746465"/>
                  </a:ext>
                </a:extLst>
              </a:tr>
              <a:tr h="0">
                <a:tc>
                  <a:txBody>
                    <a:bodyPr/>
                    <a:lstStyle/>
                    <a:p>
                      <a:r>
                        <a:rPr lang="en-US">
                          <a:effectLst/>
                        </a:rPr>
                        <a:t>3rd</a:t>
                      </a:r>
                    </a:p>
                  </a:txBody>
                  <a:tcPr marL="228600" marR="228600" marT="114300" marB="114300" anchor="ctr"/>
                </a:tc>
                <a:tc>
                  <a:txBody>
                    <a:bodyPr/>
                    <a:lstStyle/>
                    <a:p>
                      <a:r>
                        <a:rPr lang="en-US">
                          <a:effectLst/>
                        </a:rPr>
                        <a:t>(n-3)</a:t>
                      </a:r>
                    </a:p>
                  </a:txBody>
                  <a:tcPr marL="228600" marR="228600" marT="114300" marB="114300" anchor="ctr"/>
                </a:tc>
                <a:extLst>
                  <a:ext uri="{0D108BD9-81ED-4DB2-BD59-A6C34878D82A}">
                    <a16:rowId xmlns:a16="http://schemas.microsoft.com/office/drawing/2014/main" val="2348413804"/>
                  </a:ext>
                </a:extLst>
              </a:tr>
              <a:tr h="503903">
                <a:tc>
                  <a:txBody>
                    <a:bodyPr/>
                    <a:lstStyle/>
                    <a:p>
                      <a:r>
                        <a:rPr lang="en-US">
                          <a:effectLst/>
                        </a:rPr>
                        <a:t>.......</a:t>
                      </a:r>
                    </a:p>
                  </a:txBody>
                  <a:tcPr marL="228600" marR="228600" marT="114300" marB="114300" anchor="ctr"/>
                </a:tc>
                <a:tc>
                  <a:txBody>
                    <a:bodyPr/>
                    <a:lstStyle/>
                    <a:p>
                      <a:r>
                        <a:rPr lang="en-US">
                          <a:effectLst/>
                        </a:rPr>
                        <a:t>......</a:t>
                      </a:r>
                    </a:p>
                  </a:txBody>
                  <a:tcPr marL="228600" marR="228600" marT="114300" marB="114300" anchor="ctr"/>
                </a:tc>
                <a:extLst>
                  <a:ext uri="{0D108BD9-81ED-4DB2-BD59-A6C34878D82A}">
                    <a16:rowId xmlns:a16="http://schemas.microsoft.com/office/drawing/2014/main" val="1776697852"/>
                  </a:ext>
                </a:extLst>
              </a:tr>
              <a:tr h="0">
                <a:tc>
                  <a:txBody>
                    <a:bodyPr/>
                    <a:lstStyle/>
                    <a:p>
                      <a:r>
                        <a:rPr lang="en-US">
                          <a:effectLst/>
                        </a:rPr>
                        <a:t>last</a:t>
                      </a:r>
                    </a:p>
                  </a:txBody>
                  <a:tcPr marL="228600" marR="228600" marT="114300" marB="114300" anchor="ctr"/>
                </a:tc>
                <a:tc>
                  <a:txBody>
                    <a:bodyPr/>
                    <a:lstStyle/>
                    <a:p>
                      <a:r>
                        <a:rPr lang="en-US">
                          <a:effectLst/>
                        </a:rPr>
                        <a:t>1</a:t>
                      </a:r>
                    </a:p>
                  </a:txBody>
                  <a:tcPr marL="228600" marR="228600" marT="114300" marB="114300" anchor="ctr"/>
                </a:tc>
                <a:extLst>
                  <a:ext uri="{0D108BD9-81ED-4DB2-BD59-A6C34878D82A}">
                    <a16:rowId xmlns:a16="http://schemas.microsoft.com/office/drawing/2014/main" val="848577414"/>
                  </a:ext>
                </a:extLst>
              </a:tr>
            </a:tbl>
          </a:graphicData>
        </a:graphic>
      </p:graphicFrame>
      <p:sp>
        <p:nvSpPr>
          <p:cNvPr id="6" name="TextBox 5">
            <a:extLst>
              <a:ext uri="{FF2B5EF4-FFF2-40B4-BE49-F238E27FC236}">
                <a16:creationId xmlns:a16="http://schemas.microsoft.com/office/drawing/2014/main" id="{857C26C0-D1EB-2DF2-D2BE-A9CB7D61744A}"/>
              </a:ext>
            </a:extLst>
          </p:cNvPr>
          <p:cNvSpPr txBox="1"/>
          <p:nvPr/>
        </p:nvSpPr>
        <p:spPr>
          <a:xfrm>
            <a:off x="662448" y="895965"/>
            <a:ext cx="54347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euclid_circular_a"/>
              </a:rPr>
              <a:t>Bubble Sort compares the adjacent elements.</a:t>
            </a:r>
          </a:p>
          <a:p>
            <a:endParaRPr lang="en-US">
              <a:solidFill>
                <a:srgbClr val="25265E"/>
              </a:solidFill>
              <a:latin typeface="euclid_circular_a"/>
            </a:endParaRPr>
          </a:p>
        </p:txBody>
      </p:sp>
      <p:sp>
        <p:nvSpPr>
          <p:cNvPr id="7" name="TextBox 6">
            <a:extLst>
              <a:ext uri="{FF2B5EF4-FFF2-40B4-BE49-F238E27FC236}">
                <a16:creationId xmlns:a16="http://schemas.microsoft.com/office/drawing/2014/main" id="{E2F2C963-F9C2-56B3-A56C-33D03CCF1564}"/>
              </a:ext>
            </a:extLst>
          </p:cNvPr>
          <p:cNvSpPr txBox="1"/>
          <p:nvPr/>
        </p:nvSpPr>
        <p:spPr>
          <a:xfrm>
            <a:off x="687029" y="4564626"/>
            <a:ext cx="10824086"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Hence, the number of comparisons is</a:t>
            </a:r>
          </a:p>
          <a:p>
            <a:r>
              <a:rPr lang="en-US" dirty="0">
                <a:latin typeface="Consolas"/>
              </a:rPr>
              <a:t>(n-1) + (n-2) + (n-3) +.....+ 1 = n(n-1)/2, nearly equals to n2</a:t>
            </a:r>
            <a:endParaRPr lang="en-US" dirty="0">
              <a:latin typeface="Consolas"/>
              <a:cs typeface="Calibri"/>
            </a:endParaRPr>
          </a:p>
          <a:p>
            <a:r>
              <a:rPr lang="en-US" dirty="0">
                <a:latin typeface="Consolas"/>
              </a:rPr>
              <a:t>Hence, </a:t>
            </a:r>
            <a:r>
              <a:rPr lang="en-US" b="1" dirty="0">
                <a:latin typeface="Consolas"/>
              </a:rPr>
              <a:t>Complexity:</a:t>
            </a:r>
            <a:r>
              <a:rPr lang="en-US" dirty="0">
                <a:latin typeface="Consolas"/>
              </a:rPr>
              <a:t> O(n2)</a:t>
            </a:r>
          </a:p>
          <a:p>
            <a:r>
              <a:rPr lang="en-US" dirty="0">
                <a:latin typeface="Consolas"/>
              </a:rPr>
              <a:t>Also, if we observe the code, bubble sort requires two loops. Hence, the complexity is n*n = n2</a:t>
            </a:r>
          </a:p>
        </p:txBody>
      </p:sp>
    </p:spTree>
    <p:extLst>
      <p:ext uri="{BB962C8B-B14F-4D97-AF65-F5344CB8AC3E}">
        <p14:creationId xmlns:p14="http://schemas.microsoft.com/office/powerpoint/2010/main" val="152098941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9C55B1-FB32-31D0-EDB7-9B4C1D5BF008}"/>
              </a:ext>
            </a:extLst>
          </p:cNvPr>
          <p:cNvSpPr txBox="1"/>
          <p:nvPr/>
        </p:nvSpPr>
        <p:spPr>
          <a:xfrm>
            <a:off x="545690" y="336755"/>
            <a:ext cx="10891683"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25265E"/>
                </a:solidFill>
                <a:latin typeface="Consolas"/>
              </a:rPr>
              <a:t>1. Time Complexities</a:t>
            </a:r>
          </a:p>
          <a:p>
            <a:endParaRPr lang="en-US" sz="2000" b="1" dirty="0">
              <a:solidFill>
                <a:srgbClr val="25265E"/>
              </a:solidFill>
              <a:latin typeface="Consolas"/>
            </a:endParaRPr>
          </a:p>
          <a:p>
            <a:pPr marL="342900" indent="-342900">
              <a:buFont typeface="Arial"/>
              <a:buChar char="•"/>
            </a:pPr>
            <a:r>
              <a:rPr lang="en-US" sz="2000" b="1" dirty="0">
                <a:latin typeface="Consolas"/>
              </a:rPr>
              <a:t>Worst Case Complexity:</a:t>
            </a:r>
            <a:r>
              <a:rPr lang="en-US" sz="2000" dirty="0">
                <a:latin typeface="Consolas"/>
              </a:rPr>
              <a:t> O(n2)</a:t>
            </a:r>
            <a:br>
              <a:rPr lang="en-US" sz="2000" dirty="0">
                <a:latin typeface="Consolas"/>
              </a:rPr>
            </a:br>
            <a:r>
              <a:rPr lang="en-US" sz="2000" dirty="0">
                <a:latin typeface="Consolas"/>
              </a:rPr>
              <a:t>If we want to sort in ascending order and the array is in descending order then the worst case occurs.</a:t>
            </a:r>
          </a:p>
          <a:p>
            <a:pPr marL="342900" indent="-342900">
              <a:buFont typeface="Arial"/>
              <a:buChar char="•"/>
            </a:pPr>
            <a:r>
              <a:rPr lang="en-US" sz="2000" b="1" dirty="0">
                <a:latin typeface="Consolas"/>
              </a:rPr>
              <a:t>Best Case Complexity:</a:t>
            </a:r>
            <a:r>
              <a:rPr lang="en-US" sz="2000" dirty="0">
                <a:latin typeface="Consolas"/>
              </a:rPr>
              <a:t> O(n)</a:t>
            </a:r>
            <a:br>
              <a:rPr lang="en-US" sz="2000" dirty="0">
                <a:latin typeface="Consolas"/>
              </a:rPr>
            </a:br>
            <a:r>
              <a:rPr lang="en-US" sz="2000" dirty="0">
                <a:latin typeface="Consolas"/>
              </a:rPr>
              <a:t>If the array is already sorted, then there is no need for sorting.</a:t>
            </a:r>
          </a:p>
          <a:p>
            <a:pPr marL="342900" indent="-342900">
              <a:buFont typeface="Arial"/>
              <a:buChar char="•"/>
            </a:pPr>
            <a:r>
              <a:rPr lang="en-US" sz="2000" b="1" dirty="0">
                <a:latin typeface="Consolas"/>
              </a:rPr>
              <a:t>Average Case Complexity: </a:t>
            </a:r>
            <a:r>
              <a:rPr lang="en-US" sz="2000" dirty="0">
                <a:latin typeface="Consolas"/>
              </a:rPr>
              <a:t>O(n2)</a:t>
            </a:r>
            <a:br>
              <a:rPr lang="en-US" sz="2000" dirty="0">
                <a:latin typeface="Consolas"/>
              </a:rPr>
            </a:br>
            <a:r>
              <a:rPr lang="en-US" sz="2000" dirty="0">
                <a:latin typeface="Consolas"/>
              </a:rPr>
              <a:t>It occurs when the elements of the array are in jumbled order (neither ascending nor descending).</a:t>
            </a:r>
          </a:p>
        </p:txBody>
      </p:sp>
      <p:sp>
        <p:nvSpPr>
          <p:cNvPr id="3" name="TextBox 2">
            <a:extLst>
              <a:ext uri="{FF2B5EF4-FFF2-40B4-BE49-F238E27FC236}">
                <a16:creationId xmlns:a16="http://schemas.microsoft.com/office/drawing/2014/main" id="{3BCF4BF5-C315-D2CB-60B0-D4412AAC004F}"/>
              </a:ext>
            </a:extLst>
          </p:cNvPr>
          <p:cNvSpPr txBox="1"/>
          <p:nvPr/>
        </p:nvSpPr>
        <p:spPr>
          <a:xfrm>
            <a:off x="545691" y="3888658"/>
            <a:ext cx="10891683"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25265E"/>
                </a:solidFill>
                <a:latin typeface="Consolas"/>
              </a:rPr>
              <a:t>2. Space Complexity</a:t>
            </a:r>
          </a:p>
          <a:p>
            <a:endParaRPr lang="en-US" sz="2000" b="1" dirty="0">
              <a:solidFill>
                <a:srgbClr val="25265E"/>
              </a:solidFill>
              <a:latin typeface="Consolas"/>
            </a:endParaRPr>
          </a:p>
          <a:p>
            <a:pPr marL="342900" indent="-342900">
              <a:buFont typeface="Arial"/>
              <a:buChar char="•"/>
            </a:pPr>
            <a:r>
              <a:rPr lang="en-US" sz="2000" dirty="0">
                <a:latin typeface="Consolas"/>
              </a:rPr>
              <a:t>Space complexity is O(1) because an extra variable is used for swapping.</a:t>
            </a:r>
          </a:p>
          <a:p>
            <a:pPr marL="342900" indent="-342900">
              <a:buFont typeface="Arial"/>
              <a:buChar char="•"/>
            </a:pPr>
            <a:r>
              <a:rPr lang="en-US" sz="2000" dirty="0">
                <a:latin typeface="Consolas"/>
              </a:rPr>
              <a:t>In the </a:t>
            </a:r>
            <a:r>
              <a:rPr lang="en-US" sz="2000" b="1" dirty="0">
                <a:latin typeface="Consolas"/>
              </a:rPr>
              <a:t>optimized bubble sort algorithm</a:t>
            </a:r>
            <a:r>
              <a:rPr lang="en-US" sz="2000" dirty="0">
                <a:latin typeface="Consolas"/>
              </a:rPr>
              <a:t>, two extra variables are used. Hence, the space complexity will be O(2).</a:t>
            </a:r>
          </a:p>
        </p:txBody>
      </p:sp>
    </p:spTree>
    <p:extLst>
      <p:ext uri="{BB962C8B-B14F-4D97-AF65-F5344CB8AC3E}">
        <p14:creationId xmlns:p14="http://schemas.microsoft.com/office/powerpoint/2010/main" val="5187206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06A97-C947-ACCA-9A13-7B9B9AA476F3}"/>
              </a:ext>
            </a:extLst>
          </p:cNvPr>
          <p:cNvSpPr txBox="1"/>
          <p:nvPr/>
        </p:nvSpPr>
        <p:spPr>
          <a:xfrm>
            <a:off x="975852" y="1074174"/>
            <a:ext cx="790513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5265E"/>
                </a:solidFill>
                <a:latin typeface="Consolas"/>
              </a:rPr>
              <a:t>Bubble Sort Applications</a:t>
            </a:r>
          </a:p>
          <a:p>
            <a:endParaRPr lang="en-US" sz="3600" b="1" dirty="0">
              <a:solidFill>
                <a:srgbClr val="25265E"/>
              </a:solidFill>
              <a:latin typeface="Consolas"/>
            </a:endParaRPr>
          </a:p>
          <a:p>
            <a:r>
              <a:rPr lang="en-US" sz="2400" dirty="0">
                <a:latin typeface="Consolas"/>
              </a:rPr>
              <a:t>Bubble sort is used if</a:t>
            </a:r>
          </a:p>
          <a:p>
            <a:pPr marL="342900" indent="-342900">
              <a:buFont typeface="Arial"/>
              <a:buChar char="•"/>
            </a:pPr>
            <a:r>
              <a:rPr lang="en-US" sz="2400" dirty="0">
                <a:latin typeface="Consolas"/>
              </a:rPr>
              <a:t>complexity does not matter</a:t>
            </a:r>
          </a:p>
          <a:p>
            <a:pPr marL="342900" indent="-342900">
              <a:buFont typeface="Arial"/>
              <a:buChar char="•"/>
            </a:pPr>
            <a:r>
              <a:rPr lang="en-US" sz="2400" dirty="0">
                <a:latin typeface="Consolas"/>
              </a:rPr>
              <a:t>short and simple code is preferred</a:t>
            </a:r>
          </a:p>
        </p:txBody>
      </p:sp>
    </p:spTree>
    <p:extLst>
      <p:ext uri="{BB962C8B-B14F-4D97-AF65-F5344CB8AC3E}">
        <p14:creationId xmlns:p14="http://schemas.microsoft.com/office/powerpoint/2010/main" val="931555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5557-77E9-FBB2-AA48-0F647369FA0B}"/>
              </a:ext>
            </a:extLst>
          </p:cNvPr>
          <p:cNvSpPr>
            <a:spLocks noGrp="1"/>
          </p:cNvSpPr>
          <p:nvPr>
            <p:ph type="title"/>
          </p:nvPr>
        </p:nvSpPr>
        <p:spPr/>
        <p:txBody>
          <a:bodyPr/>
          <a:lstStyle/>
          <a:p>
            <a:pPr algn="ctr"/>
            <a:r>
              <a:rPr lang="en-US" b="1" dirty="0">
                <a:solidFill>
                  <a:srgbClr val="C00000"/>
                </a:solidFill>
              </a:rPr>
              <a:t>Classification of data structures</a:t>
            </a:r>
          </a:p>
        </p:txBody>
      </p:sp>
      <p:sp>
        <p:nvSpPr>
          <p:cNvPr id="12" name="TextBox 11">
            <a:extLst>
              <a:ext uri="{FF2B5EF4-FFF2-40B4-BE49-F238E27FC236}">
                <a16:creationId xmlns:a16="http://schemas.microsoft.com/office/drawing/2014/main" id="{7B2DEF28-1007-FCE8-8273-B8680885EC8E}"/>
              </a:ext>
            </a:extLst>
          </p:cNvPr>
          <p:cNvSpPr txBox="1"/>
          <p:nvPr/>
        </p:nvSpPr>
        <p:spPr>
          <a:xfrm>
            <a:off x="1528328" y="1814736"/>
            <a:ext cx="9609462" cy="2400657"/>
          </a:xfrm>
          <a:prstGeom prst="rect">
            <a:avLst/>
          </a:prstGeom>
          <a:noFill/>
        </p:spPr>
        <p:txBody>
          <a:bodyPr wrap="square">
            <a:spAutoFit/>
          </a:bodyPr>
          <a:lstStyle/>
          <a:p>
            <a:pPr marL="109538">
              <a:spcBef>
                <a:spcPts val="600"/>
              </a:spcBef>
              <a:spcAft>
                <a:spcPts val="1200"/>
              </a:spcAft>
              <a:tabLst>
                <a:tab pos="285750" algn="l"/>
              </a:tabLst>
            </a:pPr>
            <a:r>
              <a:rPr lang="en-US" sz="2400" b="0" i="0" dirty="0">
                <a:effectLst/>
                <a:latin typeface="Roboto" panose="02000000000000000000" pitchFamily="2" charset="0"/>
              </a:rPr>
              <a:t>Data Structures are normally divided into two broad categories:</a:t>
            </a:r>
          </a:p>
          <a:p>
            <a:pPr marL="109538">
              <a:spcBef>
                <a:spcPts val="600"/>
              </a:spcBef>
              <a:spcAft>
                <a:spcPts val="1200"/>
              </a:spcAft>
              <a:tabLst>
                <a:tab pos="285750" algn="l"/>
              </a:tabLst>
            </a:pPr>
            <a:br>
              <a:rPr lang="en-US" sz="2400" dirty="0"/>
            </a:br>
            <a:r>
              <a:rPr lang="en-US" sz="2400" dirty="0"/>
              <a:t>		</a:t>
            </a:r>
            <a:r>
              <a:rPr lang="en-US" sz="2400" b="1" i="0" dirty="0">
                <a:effectLst/>
                <a:latin typeface="Roboto" panose="02000000000000000000" pitchFamily="2" charset="0"/>
              </a:rPr>
              <a:t>(1)</a:t>
            </a:r>
            <a:r>
              <a:rPr lang="en-US" sz="2400" b="0" i="0" dirty="0">
                <a:effectLst/>
                <a:latin typeface="Roboto" panose="02000000000000000000" pitchFamily="2" charset="0"/>
              </a:rPr>
              <a:t>  Primitive Data Structures</a:t>
            </a:r>
          </a:p>
          <a:p>
            <a:pPr marL="109538">
              <a:spcBef>
                <a:spcPts val="600"/>
              </a:spcBef>
              <a:spcAft>
                <a:spcPts val="1200"/>
              </a:spcAft>
              <a:tabLst>
                <a:tab pos="285750" algn="l"/>
              </a:tabLst>
            </a:pPr>
            <a:br>
              <a:rPr lang="en-US" sz="2400" dirty="0"/>
            </a:br>
            <a:r>
              <a:rPr lang="en-US" sz="2400" dirty="0"/>
              <a:t>		</a:t>
            </a:r>
            <a:r>
              <a:rPr lang="en-US" sz="2400" b="1" i="0" dirty="0">
                <a:effectLst/>
                <a:latin typeface="Roboto" panose="02000000000000000000" pitchFamily="2" charset="0"/>
              </a:rPr>
              <a:t>(2)</a:t>
            </a:r>
            <a:r>
              <a:rPr lang="en-US" sz="2400" b="0" i="0" dirty="0">
                <a:effectLst/>
                <a:latin typeface="Roboto" panose="02000000000000000000" pitchFamily="2" charset="0"/>
              </a:rPr>
              <a:t>  Non-Primitive Data Structures</a:t>
            </a:r>
            <a:endParaRPr lang="en-US" sz="2400" dirty="0"/>
          </a:p>
        </p:txBody>
      </p:sp>
      <p:sp>
        <p:nvSpPr>
          <p:cNvPr id="3" name="Date Placeholder 2"/>
          <p:cNvSpPr>
            <a:spLocks noGrp="1"/>
          </p:cNvSpPr>
          <p:nvPr>
            <p:ph type="dt" sz="half" idx="10"/>
          </p:nvPr>
        </p:nvSpPr>
        <p:spPr/>
        <p:txBody>
          <a:bodyPr/>
          <a:lstStyle/>
          <a:p>
            <a:fld id="{5C1C72FA-DB7D-48C3-90F0-E3432D31388B}" type="datetime1">
              <a:rPr lang="en-US" smtClean="0"/>
              <a:t>8/3/2023</a:t>
            </a:fld>
            <a:endParaRPr lang="en-US"/>
          </a:p>
        </p:txBody>
      </p:sp>
      <p:sp>
        <p:nvSpPr>
          <p:cNvPr id="4" name="Slide Number Placeholder 3"/>
          <p:cNvSpPr>
            <a:spLocks noGrp="1"/>
          </p:cNvSpPr>
          <p:nvPr>
            <p:ph type="sldNum" sz="quarter" idx="12"/>
          </p:nvPr>
        </p:nvSpPr>
        <p:spPr/>
        <p:txBody>
          <a:bodyPr/>
          <a:lstStyle/>
          <a:p>
            <a:fld id="{180F97CC-1B2C-4CDD-B440-99F5F8B230B9}" type="slidenum">
              <a:rPr lang="en-US" smtClean="0"/>
              <a:t>15</a:t>
            </a:fld>
            <a:endParaRPr lang="en-US"/>
          </a:p>
        </p:txBody>
      </p:sp>
    </p:spTree>
    <p:extLst>
      <p:ext uri="{BB962C8B-B14F-4D97-AF65-F5344CB8AC3E}">
        <p14:creationId xmlns:p14="http://schemas.microsoft.com/office/powerpoint/2010/main" val="128682735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712D87-CA46-7E47-31A8-572CFC966999}"/>
              </a:ext>
            </a:extLst>
          </p:cNvPr>
          <p:cNvSpPr txBox="1"/>
          <p:nvPr/>
        </p:nvSpPr>
        <p:spPr>
          <a:xfrm>
            <a:off x="2641190" y="2807110"/>
            <a:ext cx="690961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25265E"/>
                </a:solidFill>
                <a:latin typeface="Consolas"/>
              </a:rPr>
              <a:t>Selection Sort Algorithm</a:t>
            </a:r>
          </a:p>
          <a:p>
            <a:endParaRPr lang="en-US" sz="4000" dirty="0">
              <a:latin typeface="Consolas"/>
            </a:endParaRPr>
          </a:p>
        </p:txBody>
      </p:sp>
    </p:spTree>
    <p:extLst>
      <p:ext uri="{BB962C8B-B14F-4D97-AF65-F5344CB8AC3E}">
        <p14:creationId xmlns:p14="http://schemas.microsoft.com/office/powerpoint/2010/main" val="392186364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696FD9-6106-C86F-2182-6613E5814921}"/>
              </a:ext>
            </a:extLst>
          </p:cNvPr>
          <p:cNvSpPr txBox="1"/>
          <p:nvPr/>
        </p:nvSpPr>
        <p:spPr>
          <a:xfrm>
            <a:off x="668594" y="422787"/>
            <a:ext cx="1092855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dirty="0">
                <a:latin typeface="Consolas"/>
              </a:rPr>
              <a:t>Selection sort is a sorting algorithm that selects the smallest element from an unsorted list in each iteration and places that element at the beginning of the unsorted list.</a:t>
            </a:r>
            <a:endParaRPr lang="en-US">
              <a:cs typeface="Calibri" panose="020F0502020204030204"/>
            </a:endParaRPr>
          </a:p>
        </p:txBody>
      </p:sp>
      <p:pic>
        <p:nvPicPr>
          <p:cNvPr id="3" name="Picture 3" descr="A picture containing timeline&#10;&#10;Description automatically generated">
            <a:extLst>
              <a:ext uri="{FF2B5EF4-FFF2-40B4-BE49-F238E27FC236}">
                <a16:creationId xmlns:a16="http://schemas.microsoft.com/office/drawing/2014/main" id="{A88C394B-071C-729F-2CE6-DC88489B7C66}"/>
              </a:ext>
            </a:extLst>
          </p:cNvPr>
          <p:cNvPicPr>
            <a:picLocks noChangeAspect="1"/>
          </p:cNvPicPr>
          <p:nvPr/>
        </p:nvPicPr>
        <p:blipFill>
          <a:blip r:embed="rId2"/>
          <a:stretch>
            <a:fillRect/>
          </a:stretch>
        </p:blipFill>
        <p:spPr>
          <a:xfrm>
            <a:off x="3916005" y="3042622"/>
            <a:ext cx="4427588" cy="1141463"/>
          </a:xfrm>
          <a:prstGeom prst="rect">
            <a:avLst/>
          </a:prstGeom>
        </p:spPr>
      </p:pic>
      <p:sp>
        <p:nvSpPr>
          <p:cNvPr id="4" name="TextBox 3">
            <a:extLst>
              <a:ext uri="{FF2B5EF4-FFF2-40B4-BE49-F238E27FC236}">
                <a16:creationId xmlns:a16="http://schemas.microsoft.com/office/drawing/2014/main" id="{C428C092-BACC-9186-F12F-7DEE898295B8}"/>
              </a:ext>
            </a:extLst>
          </p:cNvPr>
          <p:cNvSpPr txBox="1"/>
          <p:nvPr/>
        </p:nvSpPr>
        <p:spPr>
          <a:xfrm>
            <a:off x="668594" y="1952932"/>
            <a:ext cx="1049839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25265E"/>
                </a:solidFill>
                <a:latin typeface="Consolas"/>
              </a:rPr>
              <a:t>Working of Selection Sort</a:t>
            </a:r>
          </a:p>
          <a:p>
            <a:endParaRPr lang="en-US" sz="2400" b="1" dirty="0">
              <a:solidFill>
                <a:srgbClr val="25265E"/>
              </a:solidFill>
              <a:latin typeface="Consolas"/>
            </a:endParaRPr>
          </a:p>
          <a:p>
            <a:pPr>
              <a:buAutoNum type="arabicPeriod"/>
            </a:pPr>
            <a:r>
              <a:rPr lang="en-US" sz="2400" dirty="0">
                <a:latin typeface="Consolas"/>
              </a:rPr>
              <a:t>Set the first element as minimum.</a:t>
            </a:r>
          </a:p>
        </p:txBody>
      </p:sp>
      <p:sp>
        <p:nvSpPr>
          <p:cNvPr id="5" name="TextBox 4">
            <a:extLst>
              <a:ext uri="{FF2B5EF4-FFF2-40B4-BE49-F238E27FC236}">
                <a16:creationId xmlns:a16="http://schemas.microsoft.com/office/drawing/2014/main" id="{E6237694-8EF7-C8F8-7A1E-5828904650CE}"/>
              </a:ext>
            </a:extLst>
          </p:cNvPr>
          <p:cNvSpPr txBox="1"/>
          <p:nvPr/>
        </p:nvSpPr>
        <p:spPr>
          <a:xfrm>
            <a:off x="3833351" y="3986981"/>
            <a:ext cx="459903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nsolas"/>
              </a:rPr>
              <a:t>Select first element as minimum​</a:t>
            </a:r>
          </a:p>
        </p:txBody>
      </p:sp>
    </p:spTree>
    <p:extLst>
      <p:ext uri="{BB962C8B-B14F-4D97-AF65-F5344CB8AC3E}">
        <p14:creationId xmlns:p14="http://schemas.microsoft.com/office/powerpoint/2010/main" val="102271682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85B2B621-F6C9-9654-F3CA-5E6E801698D0}"/>
              </a:ext>
            </a:extLst>
          </p:cNvPr>
          <p:cNvPicPr>
            <a:picLocks noChangeAspect="1"/>
          </p:cNvPicPr>
          <p:nvPr/>
        </p:nvPicPr>
        <p:blipFill>
          <a:blip r:embed="rId2"/>
          <a:stretch>
            <a:fillRect/>
          </a:stretch>
        </p:blipFill>
        <p:spPr>
          <a:xfrm>
            <a:off x="4101042" y="2965097"/>
            <a:ext cx="3848805" cy="3383138"/>
          </a:xfrm>
          <a:prstGeom prst="rect">
            <a:avLst/>
          </a:prstGeom>
        </p:spPr>
      </p:pic>
      <p:sp>
        <p:nvSpPr>
          <p:cNvPr id="3" name="TextBox 2">
            <a:extLst>
              <a:ext uri="{FF2B5EF4-FFF2-40B4-BE49-F238E27FC236}">
                <a16:creationId xmlns:a16="http://schemas.microsoft.com/office/drawing/2014/main" id="{6642BB70-C41F-B252-50B9-C37EA789CD19}"/>
              </a:ext>
            </a:extLst>
          </p:cNvPr>
          <p:cNvSpPr txBox="1"/>
          <p:nvPr/>
        </p:nvSpPr>
        <p:spPr>
          <a:xfrm>
            <a:off x="957644" y="287594"/>
            <a:ext cx="10602178"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onsolas"/>
              </a:rPr>
              <a:t>2. Compare minimum with the second element. If the second element is smaller than minimum, assign the second element as minimum.</a:t>
            </a:r>
            <a:br>
              <a:rPr lang="en-US" sz="2400" dirty="0">
                <a:latin typeface="Consolas"/>
              </a:rPr>
            </a:br>
            <a:br>
              <a:rPr lang="en-US" sz="2400" dirty="0">
                <a:latin typeface="Consolas"/>
              </a:rPr>
            </a:br>
            <a:r>
              <a:rPr lang="en-US" sz="2400" dirty="0">
                <a:latin typeface="Consolas"/>
              </a:rPr>
              <a:t>Compare minimum with the third element. Again, if the third element is smaller, then assign minimum to the third element otherwise do nothing. The process goes on until the last element.</a:t>
            </a:r>
            <a:endParaRPr lang="en-US"/>
          </a:p>
        </p:txBody>
      </p:sp>
      <p:sp>
        <p:nvSpPr>
          <p:cNvPr id="4" name="TextBox 3">
            <a:extLst>
              <a:ext uri="{FF2B5EF4-FFF2-40B4-BE49-F238E27FC236}">
                <a16:creationId xmlns:a16="http://schemas.microsoft.com/office/drawing/2014/main" id="{718B9A73-16F8-144A-2FAD-234167FEDD57}"/>
              </a:ext>
            </a:extLst>
          </p:cNvPr>
          <p:cNvSpPr txBox="1"/>
          <p:nvPr/>
        </p:nvSpPr>
        <p:spPr>
          <a:xfrm>
            <a:off x="2925233" y="6276623"/>
            <a:ext cx="634153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nsolas"/>
              </a:rPr>
              <a:t>Compare minimum with the remaining elements​</a:t>
            </a:r>
          </a:p>
        </p:txBody>
      </p:sp>
    </p:spTree>
    <p:extLst>
      <p:ext uri="{BB962C8B-B14F-4D97-AF65-F5344CB8AC3E}">
        <p14:creationId xmlns:p14="http://schemas.microsoft.com/office/powerpoint/2010/main" val="201288456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A3502FE-D190-1F68-3671-41047C8CEF1E}"/>
              </a:ext>
            </a:extLst>
          </p:cNvPr>
          <p:cNvPicPr>
            <a:picLocks noChangeAspect="1"/>
          </p:cNvPicPr>
          <p:nvPr/>
        </p:nvPicPr>
        <p:blipFill>
          <a:blip r:embed="rId2"/>
          <a:stretch>
            <a:fillRect/>
          </a:stretch>
        </p:blipFill>
        <p:spPr>
          <a:xfrm>
            <a:off x="3593041" y="1345142"/>
            <a:ext cx="4935361" cy="1818216"/>
          </a:xfrm>
          <a:prstGeom prst="rect">
            <a:avLst/>
          </a:prstGeom>
        </p:spPr>
      </p:pic>
      <p:sp>
        <p:nvSpPr>
          <p:cNvPr id="3" name="TextBox 2">
            <a:extLst>
              <a:ext uri="{FF2B5EF4-FFF2-40B4-BE49-F238E27FC236}">
                <a16:creationId xmlns:a16="http://schemas.microsoft.com/office/drawing/2014/main" id="{AAA1FEE1-DFC3-347B-B0E8-AEE00F74AC26}"/>
              </a:ext>
            </a:extLst>
          </p:cNvPr>
          <p:cNvSpPr txBox="1"/>
          <p:nvPr/>
        </p:nvSpPr>
        <p:spPr>
          <a:xfrm>
            <a:off x="843844" y="462844"/>
            <a:ext cx="991164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onsolas"/>
              </a:rPr>
              <a:t>3. After each iteration, minimum is placed in the front of the unsorted list.</a:t>
            </a:r>
            <a:endParaRPr lang="en-US"/>
          </a:p>
        </p:txBody>
      </p:sp>
      <p:sp>
        <p:nvSpPr>
          <p:cNvPr id="4" name="TextBox 3">
            <a:extLst>
              <a:ext uri="{FF2B5EF4-FFF2-40B4-BE49-F238E27FC236}">
                <a16:creationId xmlns:a16="http://schemas.microsoft.com/office/drawing/2014/main" id="{C6F70153-31C1-9513-6F91-CF082448502D}"/>
              </a:ext>
            </a:extLst>
          </p:cNvPr>
          <p:cNvSpPr txBox="1"/>
          <p:nvPr/>
        </p:nvSpPr>
        <p:spPr>
          <a:xfrm>
            <a:off x="4075289" y="2960510"/>
            <a:ext cx="414019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nsolas"/>
              </a:rPr>
              <a:t>Swap the first with minimum​</a:t>
            </a:r>
          </a:p>
        </p:txBody>
      </p:sp>
    </p:spTree>
    <p:extLst>
      <p:ext uri="{BB962C8B-B14F-4D97-AF65-F5344CB8AC3E}">
        <p14:creationId xmlns:p14="http://schemas.microsoft.com/office/powerpoint/2010/main" val="406340758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2996B5-DC7D-DD45-9E04-D20029AFE1DF}"/>
              </a:ext>
            </a:extLst>
          </p:cNvPr>
          <p:cNvSpPr txBox="1"/>
          <p:nvPr/>
        </p:nvSpPr>
        <p:spPr>
          <a:xfrm>
            <a:off x="716845" y="279400"/>
            <a:ext cx="1096997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latin typeface="Consolas"/>
              </a:rPr>
              <a:t>For each iteration, indexing starts from the first unsorted element. Step 1 to 3 are repeated until all the elements are placed at their correct positions.</a:t>
            </a:r>
            <a:endParaRPr lang="en-US"/>
          </a:p>
        </p:txBody>
      </p:sp>
      <p:pic>
        <p:nvPicPr>
          <p:cNvPr id="3" name="Picture 3">
            <a:extLst>
              <a:ext uri="{FF2B5EF4-FFF2-40B4-BE49-F238E27FC236}">
                <a16:creationId xmlns:a16="http://schemas.microsoft.com/office/drawing/2014/main" id="{7E29C3E9-9065-4775-B981-C430C15A59BF}"/>
              </a:ext>
            </a:extLst>
          </p:cNvPr>
          <p:cNvPicPr>
            <a:picLocks noChangeAspect="1"/>
          </p:cNvPicPr>
          <p:nvPr/>
        </p:nvPicPr>
        <p:blipFill>
          <a:blip r:embed="rId2"/>
          <a:stretch>
            <a:fillRect/>
          </a:stretch>
        </p:blipFill>
        <p:spPr>
          <a:xfrm>
            <a:off x="1041400" y="1482231"/>
            <a:ext cx="4330700" cy="4993112"/>
          </a:xfrm>
          <a:prstGeom prst="rect">
            <a:avLst/>
          </a:prstGeom>
        </p:spPr>
      </p:pic>
      <p:sp>
        <p:nvSpPr>
          <p:cNvPr id="4" name="TextBox 3">
            <a:extLst>
              <a:ext uri="{FF2B5EF4-FFF2-40B4-BE49-F238E27FC236}">
                <a16:creationId xmlns:a16="http://schemas.microsoft.com/office/drawing/2014/main" id="{6D4B48A7-B576-4371-3418-96F2BAB0F8C5}"/>
              </a:ext>
            </a:extLst>
          </p:cNvPr>
          <p:cNvSpPr txBox="1"/>
          <p:nvPr/>
        </p:nvSpPr>
        <p:spPr>
          <a:xfrm>
            <a:off x="1577622" y="6276621"/>
            <a:ext cx="360397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nsolas"/>
              </a:rPr>
              <a:t>The first iteration</a:t>
            </a:r>
          </a:p>
        </p:txBody>
      </p:sp>
      <p:pic>
        <p:nvPicPr>
          <p:cNvPr id="5" name="Picture 5" descr="Graphical user interface, application&#10;&#10;Description automatically generated">
            <a:extLst>
              <a:ext uri="{FF2B5EF4-FFF2-40B4-BE49-F238E27FC236}">
                <a16:creationId xmlns:a16="http://schemas.microsoft.com/office/drawing/2014/main" id="{11EDB50A-AB95-6A60-052C-D3829555D559}"/>
              </a:ext>
            </a:extLst>
          </p:cNvPr>
          <p:cNvPicPr>
            <a:picLocks noChangeAspect="1"/>
          </p:cNvPicPr>
          <p:nvPr/>
        </p:nvPicPr>
        <p:blipFill>
          <a:blip r:embed="rId3"/>
          <a:stretch>
            <a:fillRect/>
          </a:stretch>
        </p:blipFill>
        <p:spPr>
          <a:xfrm>
            <a:off x="6093178" y="1479212"/>
            <a:ext cx="5247922" cy="5007298"/>
          </a:xfrm>
          <a:prstGeom prst="rect">
            <a:avLst/>
          </a:prstGeom>
        </p:spPr>
      </p:pic>
      <p:sp>
        <p:nvSpPr>
          <p:cNvPr id="6" name="TextBox 1">
            <a:extLst>
              <a:ext uri="{FF2B5EF4-FFF2-40B4-BE49-F238E27FC236}">
                <a16:creationId xmlns:a16="http://schemas.microsoft.com/office/drawing/2014/main" id="{3D37B306-5BB6-1585-166F-F2D429F2771C}"/>
              </a:ext>
            </a:extLst>
          </p:cNvPr>
          <p:cNvSpPr txBox="1"/>
          <p:nvPr/>
        </p:nvSpPr>
        <p:spPr>
          <a:xfrm>
            <a:off x="7222067" y="629073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euclid_circular_a"/>
              </a:rPr>
              <a:t>The second iteration</a:t>
            </a:r>
            <a:endParaRPr lang="en-US"/>
          </a:p>
        </p:txBody>
      </p:sp>
    </p:spTree>
    <p:extLst>
      <p:ext uri="{BB962C8B-B14F-4D97-AF65-F5344CB8AC3E}">
        <p14:creationId xmlns:p14="http://schemas.microsoft.com/office/powerpoint/2010/main" val="311030761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raphical user interface, application, Teams&#10;&#10;Description automatically generated">
            <a:extLst>
              <a:ext uri="{FF2B5EF4-FFF2-40B4-BE49-F238E27FC236}">
                <a16:creationId xmlns:a16="http://schemas.microsoft.com/office/drawing/2014/main" id="{FC1A6363-097D-A0F0-D612-78A14F401746}"/>
              </a:ext>
            </a:extLst>
          </p:cNvPr>
          <p:cNvPicPr>
            <a:picLocks noChangeAspect="1"/>
          </p:cNvPicPr>
          <p:nvPr/>
        </p:nvPicPr>
        <p:blipFill>
          <a:blip r:embed="rId2"/>
          <a:stretch>
            <a:fillRect/>
          </a:stretch>
        </p:blipFill>
        <p:spPr>
          <a:xfrm>
            <a:off x="399344" y="318063"/>
            <a:ext cx="5699477" cy="4457981"/>
          </a:xfrm>
          <a:prstGeom prst="rect">
            <a:avLst/>
          </a:prstGeom>
        </p:spPr>
      </p:pic>
      <p:sp>
        <p:nvSpPr>
          <p:cNvPr id="5" name="TextBox 4">
            <a:extLst>
              <a:ext uri="{FF2B5EF4-FFF2-40B4-BE49-F238E27FC236}">
                <a16:creationId xmlns:a16="http://schemas.microsoft.com/office/drawing/2014/main" id="{B6673185-422F-CF94-DC52-898B2DFDC1F8}"/>
              </a:ext>
            </a:extLst>
          </p:cNvPr>
          <p:cNvSpPr txBox="1"/>
          <p:nvPr/>
        </p:nvSpPr>
        <p:spPr>
          <a:xfrm>
            <a:off x="2071511" y="46820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euclid_circular_a"/>
              </a:rPr>
              <a:t>The third iteration</a:t>
            </a:r>
            <a:endParaRPr lang="en-US"/>
          </a:p>
        </p:txBody>
      </p:sp>
      <p:pic>
        <p:nvPicPr>
          <p:cNvPr id="7" name="Picture 7" descr="Graphical user interface, application&#10;&#10;Description automatically generated">
            <a:extLst>
              <a:ext uri="{FF2B5EF4-FFF2-40B4-BE49-F238E27FC236}">
                <a16:creationId xmlns:a16="http://schemas.microsoft.com/office/drawing/2014/main" id="{E37BB8F8-5B74-41FB-61D8-FF5B40EE19DF}"/>
              </a:ext>
            </a:extLst>
          </p:cNvPr>
          <p:cNvPicPr>
            <a:picLocks noChangeAspect="1"/>
          </p:cNvPicPr>
          <p:nvPr/>
        </p:nvPicPr>
        <p:blipFill>
          <a:blip r:embed="rId3"/>
          <a:stretch>
            <a:fillRect/>
          </a:stretch>
        </p:blipFill>
        <p:spPr>
          <a:xfrm>
            <a:off x="7052733" y="1290110"/>
            <a:ext cx="4457699" cy="2640891"/>
          </a:xfrm>
          <a:prstGeom prst="rect">
            <a:avLst/>
          </a:prstGeom>
        </p:spPr>
      </p:pic>
      <p:sp>
        <p:nvSpPr>
          <p:cNvPr id="8" name="TextBox 1">
            <a:extLst>
              <a:ext uri="{FF2B5EF4-FFF2-40B4-BE49-F238E27FC236}">
                <a16:creationId xmlns:a16="http://schemas.microsoft.com/office/drawing/2014/main" id="{167A2B31-329B-C787-15CD-7D6CE5C55F68}"/>
              </a:ext>
            </a:extLst>
          </p:cNvPr>
          <p:cNvSpPr txBox="1"/>
          <p:nvPr/>
        </p:nvSpPr>
        <p:spPr>
          <a:xfrm>
            <a:off x="8435622" y="3927122"/>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atin typeface="euclid_circular_a"/>
              </a:rPr>
              <a:t>The fourth iteration</a:t>
            </a:r>
            <a:endParaRPr lang="en-US"/>
          </a:p>
        </p:txBody>
      </p:sp>
    </p:spTree>
    <p:extLst>
      <p:ext uri="{BB962C8B-B14F-4D97-AF65-F5344CB8AC3E}">
        <p14:creationId xmlns:p14="http://schemas.microsoft.com/office/powerpoint/2010/main" val="222828496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1D486FB-67E3-5448-04A7-857F02377B02}"/>
              </a:ext>
            </a:extLst>
          </p:cNvPr>
          <p:cNvSpPr txBox="1"/>
          <p:nvPr/>
        </p:nvSpPr>
        <p:spPr>
          <a:xfrm>
            <a:off x="886178" y="519289"/>
            <a:ext cx="685658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5265E"/>
                </a:solidFill>
                <a:latin typeface="Consolas"/>
              </a:rPr>
              <a:t>Selection Sort Algorithm</a:t>
            </a:r>
          </a:p>
        </p:txBody>
      </p:sp>
      <p:sp>
        <p:nvSpPr>
          <p:cNvPr id="5" name="TextBox 4">
            <a:extLst>
              <a:ext uri="{FF2B5EF4-FFF2-40B4-BE49-F238E27FC236}">
                <a16:creationId xmlns:a16="http://schemas.microsoft.com/office/drawing/2014/main" id="{3E5559E1-ED63-3138-131B-D4AE2B2AC2EE}"/>
              </a:ext>
            </a:extLst>
          </p:cNvPr>
          <p:cNvSpPr txBox="1"/>
          <p:nvPr/>
        </p:nvSpPr>
        <p:spPr>
          <a:xfrm>
            <a:off x="1972733" y="1492956"/>
            <a:ext cx="8796866"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err="1">
                <a:latin typeface="Consolas"/>
              </a:rPr>
              <a:t>selectionSort</a:t>
            </a:r>
            <a:r>
              <a:rPr lang="en-US" sz="2400" dirty="0">
                <a:latin typeface="Consolas"/>
              </a:rPr>
              <a:t>(array, size) </a:t>
            </a:r>
            <a:endParaRPr lang="en-US" sz="2400">
              <a:latin typeface="Consolas"/>
              <a:cs typeface="Calibri"/>
            </a:endParaRPr>
          </a:p>
          <a:p>
            <a:r>
              <a:rPr lang="en-US" sz="2400" dirty="0">
                <a:latin typeface="Consolas"/>
              </a:rPr>
              <a:t>    repeat (size - 1) times </a:t>
            </a:r>
            <a:endParaRPr lang="en-US" sz="2400">
              <a:latin typeface="Consolas"/>
              <a:cs typeface="Calibri"/>
            </a:endParaRPr>
          </a:p>
          <a:p>
            <a:r>
              <a:rPr lang="en-US" sz="2400" dirty="0">
                <a:latin typeface="Consolas"/>
              </a:rPr>
              <a:t>    set the first unsorted element as the minimum      for each of the unsorted elements </a:t>
            </a:r>
            <a:endParaRPr lang="en-US" sz="2400" dirty="0">
              <a:latin typeface="Consolas"/>
              <a:cs typeface="Calibri"/>
            </a:endParaRPr>
          </a:p>
          <a:p>
            <a:r>
              <a:rPr lang="en-US" sz="2400" dirty="0">
                <a:latin typeface="Consolas"/>
              </a:rPr>
              <a:t>        if element &lt; </a:t>
            </a:r>
            <a:r>
              <a:rPr lang="en-US" sz="2400" dirty="0" err="1">
                <a:latin typeface="Consolas"/>
              </a:rPr>
              <a:t>currentMinimum</a:t>
            </a:r>
            <a:r>
              <a:rPr lang="en-US" sz="2400" dirty="0">
                <a:latin typeface="Consolas"/>
              </a:rPr>
              <a:t> </a:t>
            </a:r>
            <a:endParaRPr lang="en-US" sz="2400">
              <a:latin typeface="Consolas"/>
              <a:cs typeface="Calibri"/>
            </a:endParaRPr>
          </a:p>
          <a:p>
            <a:r>
              <a:rPr lang="en-US" sz="2400" dirty="0">
                <a:latin typeface="Consolas"/>
              </a:rPr>
              <a:t>           set element as new minimum </a:t>
            </a:r>
            <a:endParaRPr lang="en-US" sz="2400" dirty="0">
              <a:latin typeface="Consolas"/>
              <a:cs typeface="Calibri"/>
            </a:endParaRPr>
          </a:p>
          <a:p>
            <a:r>
              <a:rPr lang="en-US" sz="2400" dirty="0">
                <a:latin typeface="Consolas"/>
              </a:rPr>
              <a:t>    swap minimum with first unsorted position </a:t>
            </a:r>
            <a:endParaRPr lang="en-US" sz="2400" dirty="0">
              <a:latin typeface="Consolas"/>
              <a:cs typeface="Calibri"/>
            </a:endParaRPr>
          </a:p>
          <a:p>
            <a:r>
              <a:rPr lang="en-US" sz="2400" dirty="0">
                <a:latin typeface="Consolas"/>
              </a:rPr>
              <a:t>end </a:t>
            </a:r>
            <a:r>
              <a:rPr lang="en-US" sz="2400" dirty="0" err="1">
                <a:latin typeface="Consolas"/>
              </a:rPr>
              <a:t>selectionSort</a:t>
            </a:r>
            <a:endParaRPr lang="en-US" sz="2400" dirty="0">
              <a:latin typeface="Consolas"/>
              <a:cs typeface="Calibri"/>
            </a:endParaRPr>
          </a:p>
        </p:txBody>
      </p:sp>
    </p:spTree>
    <p:extLst>
      <p:ext uri="{BB962C8B-B14F-4D97-AF65-F5344CB8AC3E}">
        <p14:creationId xmlns:p14="http://schemas.microsoft.com/office/powerpoint/2010/main" val="28860680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25C28C-D6A4-36CA-4756-8FFFEC97E53F}"/>
              </a:ext>
            </a:extLst>
          </p:cNvPr>
          <p:cNvSpPr txBox="1"/>
          <p:nvPr/>
        </p:nvSpPr>
        <p:spPr>
          <a:xfrm>
            <a:off x="575733" y="293511"/>
            <a:ext cx="86416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rgbClr val="25265E"/>
                </a:solidFill>
                <a:latin typeface="Consolas"/>
              </a:rPr>
              <a:t>Selection Sort Code in Python</a:t>
            </a:r>
          </a:p>
        </p:txBody>
      </p:sp>
      <p:sp>
        <p:nvSpPr>
          <p:cNvPr id="3" name="TextBox 2">
            <a:extLst>
              <a:ext uri="{FF2B5EF4-FFF2-40B4-BE49-F238E27FC236}">
                <a16:creationId xmlns:a16="http://schemas.microsoft.com/office/drawing/2014/main" id="{11D5463A-47F8-BE21-EAA2-673D9E99473D}"/>
              </a:ext>
            </a:extLst>
          </p:cNvPr>
          <p:cNvSpPr txBox="1"/>
          <p:nvPr/>
        </p:nvSpPr>
        <p:spPr>
          <a:xfrm>
            <a:off x="857955" y="1196622"/>
            <a:ext cx="1047608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nsolas"/>
              </a:rPr>
              <a:t>def </a:t>
            </a:r>
            <a:r>
              <a:rPr lang="en-US" sz="2000" dirty="0" err="1">
                <a:latin typeface="Consolas"/>
              </a:rPr>
              <a:t>selectionSort</a:t>
            </a:r>
            <a:r>
              <a:rPr lang="en-US" sz="2000" dirty="0">
                <a:latin typeface="Consolas"/>
              </a:rPr>
              <a:t>(array, size): </a:t>
            </a:r>
            <a:endParaRPr lang="en-US" sz="2000">
              <a:latin typeface="Consolas"/>
              <a:cs typeface="Calibri"/>
            </a:endParaRPr>
          </a:p>
          <a:p>
            <a:r>
              <a:rPr lang="en-US" sz="2000" dirty="0">
                <a:latin typeface="Consolas"/>
              </a:rPr>
              <a:t>    for step in range(size): </a:t>
            </a:r>
            <a:endParaRPr lang="en-US" sz="2000">
              <a:latin typeface="Consolas"/>
              <a:cs typeface="Calibri"/>
            </a:endParaRPr>
          </a:p>
          <a:p>
            <a:r>
              <a:rPr lang="en-US" sz="2000" dirty="0">
                <a:latin typeface="Consolas"/>
              </a:rPr>
              <a:t>        </a:t>
            </a:r>
            <a:r>
              <a:rPr lang="en-US" sz="2000" dirty="0" err="1">
                <a:latin typeface="Consolas"/>
              </a:rPr>
              <a:t>min_idx</a:t>
            </a:r>
            <a:r>
              <a:rPr lang="en-US" sz="2000" dirty="0">
                <a:latin typeface="Consolas"/>
              </a:rPr>
              <a:t> = step </a:t>
            </a:r>
            <a:endParaRPr lang="en-US" sz="2000">
              <a:latin typeface="Consolas"/>
              <a:cs typeface="Calibri"/>
            </a:endParaRPr>
          </a:p>
          <a:p>
            <a:r>
              <a:rPr lang="en-US" sz="2000" dirty="0">
                <a:latin typeface="Consolas"/>
              </a:rPr>
              <a:t>        for </a:t>
            </a:r>
            <a:r>
              <a:rPr lang="en-US" sz="2000" dirty="0" err="1">
                <a:latin typeface="Consolas"/>
              </a:rPr>
              <a:t>i</a:t>
            </a:r>
            <a:r>
              <a:rPr lang="en-US" sz="2000" dirty="0">
                <a:latin typeface="Consolas"/>
              </a:rPr>
              <a:t> in range(step + 1, size):  </a:t>
            </a:r>
            <a:endParaRPr lang="en-US" sz="2000">
              <a:latin typeface="Consolas"/>
              <a:cs typeface="Calibri"/>
            </a:endParaRPr>
          </a:p>
          <a:p>
            <a:r>
              <a:rPr lang="en-US" sz="2000" dirty="0">
                <a:latin typeface="Consolas"/>
              </a:rPr>
              <a:t>            if array[</a:t>
            </a:r>
            <a:r>
              <a:rPr lang="en-US" sz="2000" dirty="0" err="1">
                <a:latin typeface="Consolas"/>
              </a:rPr>
              <a:t>i</a:t>
            </a:r>
            <a:r>
              <a:rPr lang="en-US" sz="2000" dirty="0">
                <a:latin typeface="Consolas"/>
              </a:rPr>
              <a:t>] &lt; array[</a:t>
            </a:r>
            <a:r>
              <a:rPr lang="en-US" sz="2000" dirty="0" err="1">
                <a:latin typeface="Consolas"/>
              </a:rPr>
              <a:t>min_idx</a:t>
            </a:r>
            <a:r>
              <a:rPr lang="en-US" sz="2000" dirty="0">
                <a:latin typeface="Consolas"/>
              </a:rPr>
              <a:t>]: </a:t>
            </a:r>
            <a:endParaRPr lang="en-US" sz="2000">
              <a:latin typeface="Consolas"/>
              <a:cs typeface="Calibri"/>
            </a:endParaRPr>
          </a:p>
          <a:p>
            <a:r>
              <a:rPr lang="en-US" sz="2000" dirty="0">
                <a:latin typeface="Consolas"/>
              </a:rPr>
              <a:t>                </a:t>
            </a:r>
            <a:r>
              <a:rPr lang="en-US" sz="2000" dirty="0" err="1">
                <a:latin typeface="Consolas"/>
              </a:rPr>
              <a:t>min_idx</a:t>
            </a:r>
            <a:r>
              <a:rPr lang="en-US" sz="2000" dirty="0">
                <a:latin typeface="Consolas"/>
              </a:rPr>
              <a:t> = </a:t>
            </a:r>
            <a:r>
              <a:rPr lang="en-US" sz="2000" dirty="0" err="1">
                <a:latin typeface="Consolas"/>
              </a:rPr>
              <a:t>i</a:t>
            </a:r>
            <a:r>
              <a:rPr lang="en-US" sz="2000" dirty="0">
                <a:latin typeface="Consolas"/>
              </a:rPr>
              <a:t> </a:t>
            </a:r>
            <a:endParaRPr lang="en-US" sz="2000">
              <a:latin typeface="Consolas"/>
              <a:cs typeface="Calibri"/>
            </a:endParaRPr>
          </a:p>
          <a:p>
            <a:r>
              <a:rPr lang="en-US" sz="2000" dirty="0">
                <a:latin typeface="Consolas"/>
              </a:rPr>
              <a:t>        # put min at the correct position </a:t>
            </a:r>
            <a:endParaRPr lang="en-US" sz="2000">
              <a:latin typeface="Consolas"/>
              <a:cs typeface="Calibri"/>
            </a:endParaRPr>
          </a:p>
          <a:p>
            <a:r>
              <a:rPr lang="en-US" sz="2000" dirty="0">
                <a:latin typeface="Consolas"/>
              </a:rPr>
              <a:t>        (array[step],array[</a:t>
            </a:r>
            <a:r>
              <a:rPr lang="en-US" sz="2000" dirty="0" err="1">
                <a:latin typeface="Consolas"/>
              </a:rPr>
              <a:t>min_idx</a:t>
            </a:r>
            <a:r>
              <a:rPr lang="en-US" sz="2000" dirty="0">
                <a:latin typeface="Consolas"/>
              </a:rPr>
              <a:t>]) = (array[</a:t>
            </a:r>
            <a:r>
              <a:rPr lang="en-US" sz="2000" dirty="0" err="1">
                <a:latin typeface="Consolas"/>
              </a:rPr>
              <a:t>min_idx</a:t>
            </a:r>
            <a:r>
              <a:rPr lang="en-US" sz="2000" dirty="0">
                <a:latin typeface="Consolas"/>
              </a:rPr>
              <a:t>], array[step]) </a:t>
            </a:r>
            <a:endParaRPr lang="en-US" sz="2000">
              <a:latin typeface="Consolas"/>
              <a:cs typeface="Calibri"/>
            </a:endParaRPr>
          </a:p>
        </p:txBody>
      </p:sp>
      <p:sp>
        <p:nvSpPr>
          <p:cNvPr id="4" name="TextBox 3">
            <a:extLst>
              <a:ext uri="{FF2B5EF4-FFF2-40B4-BE49-F238E27FC236}">
                <a16:creationId xmlns:a16="http://schemas.microsoft.com/office/drawing/2014/main" id="{A620024C-BA3A-E91A-E7F0-2DBF8C1E39B2}"/>
              </a:ext>
            </a:extLst>
          </p:cNvPr>
          <p:cNvSpPr txBox="1"/>
          <p:nvPr/>
        </p:nvSpPr>
        <p:spPr>
          <a:xfrm>
            <a:off x="970844" y="4244622"/>
            <a:ext cx="7625643"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nsolas"/>
              </a:rPr>
              <a:t>data = [-2, 45, 0, 11, -9] </a:t>
            </a:r>
            <a:endParaRPr lang="en-US" sz="2000">
              <a:latin typeface="Consolas"/>
              <a:cs typeface="Calibri"/>
            </a:endParaRPr>
          </a:p>
          <a:p>
            <a:r>
              <a:rPr lang="en-US" sz="2000" dirty="0">
                <a:latin typeface="Consolas"/>
              </a:rPr>
              <a:t>size = </a:t>
            </a:r>
            <a:r>
              <a:rPr lang="en-US" sz="2000" dirty="0" err="1">
                <a:latin typeface="Consolas"/>
              </a:rPr>
              <a:t>len</a:t>
            </a:r>
            <a:r>
              <a:rPr lang="en-US" sz="2000" dirty="0">
                <a:latin typeface="Consolas"/>
              </a:rPr>
              <a:t>(data) </a:t>
            </a:r>
            <a:endParaRPr lang="en-US" sz="2000">
              <a:latin typeface="Consolas"/>
              <a:cs typeface="Calibri"/>
            </a:endParaRPr>
          </a:p>
          <a:p>
            <a:r>
              <a:rPr lang="en-US" sz="2000" dirty="0" err="1">
                <a:latin typeface="Consolas"/>
              </a:rPr>
              <a:t>Se_sorted</a:t>
            </a:r>
            <a:r>
              <a:rPr lang="en-US" sz="2000" dirty="0">
                <a:latin typeface="Consolas"/>
              </a:rPr>
              <a:t> = </a:t>
            </a:r>
            <a:r>
              <a:rPr lang="en-US" sz="2000" dirty="0" err="1">
                <a:latin typeface="Consolas"/>
              </a:rPr>
              <a:t>selectionSort</a:t>
            </a:r>
            <a:r>
              <a:rPr lang="en-US" sz="2000" dirty="0">
                <a:latin typeface="Consolas"/>
              </a:rPr>
              <a:t>(data, size) </a:t>
            </a:r>
            <a:endParaRPr lang="en-US" sz="2000" dirty="0">
              <a:latin typeface="Consolas"/>
              <a:cs typeface="Calibri"/>
            </a:endParaRPr>
          </a:p>
          <a:p>
            <a:r>
              <a:rPr lang="en-US" sz="2000" dirty="0">
                <a:latin typeface="Consolas"/>
              </a:rPr>
              <a:t>print('Sorted Array in Ascending Order:', </a:t>
            </a:r>
            <a:r>
              <a:rPr lang="en-US" sz="2000" dirty="0" err="1">
                <a:latin typeface="Consolas"/>
                <a:ea typeface="+mn-lt"/>
                <a:cs typeface="+mn-lt"/>
              </a:rPr>
              <a:t>Se_sorted</a:t>
            </a:r>
            <a:r>
              <a:rPr lang="en-US" sz="2000" dirty="0">
                <a:latin typeface="Consolas"/>
              </a:rPr>
              <a:t>) </a:t>
            </a:r>
            <a:endParaRPr lang="en-US" sz="2000">
              <a:latin typeface="Consolas"/>
              <a:cs typeface="Calibri"/>
            </a:endParaRPr>
          </a:p>
        </p:txBody>
      </p:sp>
    </p:spTree>
    <p:extLst>
      <p:ext uri="{BB962C8B-B14F-4D97-AF65-F5344CB8AC3E}">
        <p14:creationId xmlns:p14="http://schemas.microsoft.com/office/powerpoint/2010/main" val="297243011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843BACB-3B42-607C-0C88-95DABDF1C035}"/>
              </a:ext>
            </a:extLst>
          </p:cNvPr>
          <p:cNvGraphicFramePr>
            <a:graphicFrameLocks noGrp="1"/>
          </p:cNvGraphicFramePr>
          <p:nvPr/>
        </p:nvGraphicFramePr>
        <p:xfrm>
          <a:off x="670278" y="1144129"/>
          <a:ext cx="7239000" cy="3017520"/>
        </p:xfrm>
        <a:graphic>
          <a:graphicData uri="http://schemas.openxmlformats.org/drawingml/2006/table">
            <a:tbl>
              <a:tblPr firstRow="1" bandRow="1">
                <a:tableStyleId>{5C22544A-7EE6-4342-B048-85BDC9FD1C3A}</a:tableStyleId>
              </a:tblPr>
              <a:tblGrid>
                <a:gridCol w="3619500">
                  <a:extLst>
                    <a:ext uri="{9D8B030D-6E8A-4147-A177-3AD203B41FA5}">
                      <a16:colId xmlns:a16="http://schemas.microsoft.com/office/drawing/2014/main" val="3272273076"/>
                    </a:ext>
                  </a:extLst>
                </a:gridCol>
                <a:gridCol w="3619500">
                  <a:extLst>
                    <a:ext uri="{9D8B030D-6E8A-4147-A177-3AD203B41FA5}">
                      <a16:colId xmlns:a16="http://schemas.microsoft.com/office/drawing/2014/main" val="334265670"/>
                    </a:ext>
                  </a:extLst>
                </a:gridCol>
              </a:tblGrid>
              <a:tr h="0">
                <a:tc>
                  <a:txBody>
                    <a:bodyPr/>
                    <a:lstStyle/>
                    <a:p>
                      <a:pPr algn="l"/>
                      <a:r>
                        <a:rPr lang="en-US">
                          <a:effectLst/>
                        </a:rPr>
                        <a:t>Time Complexity</a:t>
                      </a:r>
                      <a:endParaRPr lang="en-US" b="0">
                        <a:effectLst/>
                      </a:endParaRPr>
                    </a:p>
                  </a:txBody>
                  <a:tcPr marL="228600" marR="228600" marT="114300" marB="114300" anchor="ctr"/>
                </a:tc>
                <a:tc>
                  <a:txBody>
                    <a:bodyPr/>
                    <a:lstStyle/>
                    <a:p>
                      <a:r>
                        <a:rPr lang="en-US">
                          <a:effectLst/>
                        </a:rPr>
                        <a:t> </a:t>
                      </a:r>
                    </a:p>
                  </a:txBody>
                  <a:tcPr marL="228600" marR="228600" marT="114300" marB="114300" anchor="ctr"/>
                </a:tc>
                <a:extLst>
                  <a:ext uri="{0D108BD9-81ED-4DB2-BD59-A6C34878D82A}">
                    <a16:rowId xmlns:a16="http://schemas.microsoft.com/office/drawing/2014/main" val="454833807"/>
                  </a:ext>
                </a:extLst>
              </a:tr>
              <a:tr h="0">
                <a:tc>
                  <a:txBody>
                    <a:bodyPr/>
                    <a:lstStyle/>
                    <a:p>
                      <a:r>
                        <a:rPr lang="en-US">
                          <a:effectLst/>
                        </a:rPr>
                        <a:t>Best</a:t>
                      </a:r>
                    </a:p>
                  </a:txBody>
                  <a:tcPr marL="228600" marR="228600" marT="114300" marB="114300" anchor="ctr"/>
                </a:tc>
                <a:tc>
                  <a:txBody>
                    <a:bodyPr/>
                    <a:lstStyle/>
                    <a:p>
                      <a:r>
                        <a:rPr lang="en-US">
                          <a:effectLst/>
                        </a:rPr>
                        <a:t>O(n2)</a:t>
                      </a:r>
                    </a:p>
                  </a:txBody>
                  <a:tcPr marL="228600" marR="228600" marT="114300" marB="114300" anchor="ctr"/>
                </a:tc>
                <a:extLst>
                  <a:ext uri="{0D108BD9-81ED-4DB2-BD59-A6C34878D82A}">
                    <a16:rowId xmlns:a16="http://schemas.microsoft.com/office/drawing/2014/main" val="3625559565"/>
                  </a:ext>
                </a:extLst>
              </a:tr>
              <a:tr h="0">
                <a:tc>
                  <a:txBody>
                    <a:bodyPr/>
                    <a:lstStyle/>
                    <a:p>
                      <a:r>
                        <a:rPr lang="en-US">
                          <a:effectLst/>
                        </a:rPr>
                        <a:t>Worst</a:t>
                      </a:r>
                    </a:p>
                  </a:txBody>
                  <a:tcPr marL="228600" marR="228600" marT="114300" marB="114300" anchor="ctr"/>
                </a:tc>
                <a:tc>
                  <a:txBody>
                    <a:bodyPr/>
                    <a:lstStyle/>
                    <a:p>
                      <a:r>
                        <a:rPr lang="en-US">
                          <a:effectLst/>
                        </a:rPr>
                        <a:t>O(n2)</a:t>
                      </a:r>
                    </a:p>
                  </a:txBody>
                  <a:tcPr marL="228600" marR="228600" marT="114300" marB="114300" anchor="ctr"/>
                </a:tc>
                <a:extLst>
                  <a:ext uri="{0D108BD9-81ED-4DB2-BD59-A6C34878D82A}">
                    <a16:rowId xmlns:a16="http://schemas.microsoft.com/office/drawing/2014/main" val="1543754"/>
                  </a:ext>
                </a:extLst>
              </a:tr>
              <a:tr h="0">
                <a:tc>
                  <a:txBody>
                    <a:bodyPr/>
                    <a:lstStyle/>
                    <a:p>
                      <a:r>
                        <a:rPr lang="en-US">
                          <a:effectLst/>
                        </a:rPr>
                        <a:t>Average</a:t>
                      </a:r>
                    </a:p>
                  </a:txBody>
                  <a:tcPr marL="228600" marR="228600" marT="114300" marB="114300" anchor="ctr"/>
                </a:tc>
                <a:tc>
                  <a:txBody>
                    <a:bodyPr/>
                    <a:lstStyle/>
                    <a:p>
                      <a:r>
                        <a:rPr lang="en-US">
                          <a:effectLst/>
                        </a:rPr>
                        <a:t>O(n2)</a:t>
                      </a:r>
                    </a:p>
                  </a:txBody>
                  <a:tcPr marL="228600" marR="228600" marT="114300" marB="114300" anchor="ctr"/>
                </a:tc>
                <a:extLst>
                  <a:ext uri="{0D108BD9-81ED-4DB2-BD59-A6C34878D82A}">
                    <a16:rowId xmlns:a16="http://schemas.microsoft.com/office/drawing/2014/main" val="216443834"/>
                  </a:ext>
                </a:extLst>
              </a:tr>
              <a:tr h="0">
                <a:tc>
                  <a:txBody>
                    <a:bodyPr/>
                    <a:lstStyle/>
                    <a:p>
                      <a:pPr algn="l"/>
                      <a:r>
                        <a:rPr lang="en-US">
                          <a:effectLst/>
                        </a:rPr>
                        <a:t>Space Complexity</a:t>
                      </a:r>
                      <a:endParaRPr lang="en-US" b="0">
                        <a:effectLst/>
                      </a:endParaRPr>
                    </a:p>
                  </a:txBody>
                  <a:tcPr marL="228600" marR="228600" marT="114300" marB="114300" anchor="ctr"/>
                </a:tc>
                <a:tc>
                  <a:txBody>
                    <a:bodyPr/>
                    <a:lstStyle/>
                    <a:p>
                      <a:r>
                        <a:rPr lang="en-US">
                          <a:effectLst/>
                        </a:rPr>
                        <a:t>O(1)</a:t>
                      </a:r>
                    </a:p>
                  </a:txBody>
                  <a:tcPr marL="228600" marR="228600" marT="114300" marB="114300" anchor="ctr"/>
                </a:tc>
                <a:extLst>
                  <a:ext uri="{0D108BD9-81ED-4DB2-BD59-A6C34878D82A}">
                    <a16:rowId xmlns:a16="http://schemas.microsoft.com/office/drawing/2014/main" val="3765811432"/>
                  </a:ext>
                </a:extLst>
              </a:tr>
              <a:tr h="0">
                <a:tc>
                  <a:txBody>
                    <a:bodyPr/>
                    <a:lstStyle/>
                    <a:p>
                      <a:pPr algn="l"/>
                      <a:r>
                        <a:rPr lang="en-US">
                          <a:effectLst/>
                        </a:rPr>
                        <a:t>Stability</a:t>
                      </a:r>
                      <a:endParaRPr lang="en-US" b="0">
                        <a:effectLst/>
                      </a:endParaRPr>
                    </a:p>
                  </a:txBody>
                  <a:tcPr marL="228600" marR="228600" marT="114300" marB="114300" anchor="ctr"/>
                </a:tc>
                <a:tc>
                  <a:txBody>
                    <a:bodyPr/>
                    <a:lstStyle/>
                    <a:p>
                      <a:r>
                        <a:rPr lang="en-US">
                          <a:effectLst/>
                        </a:rPr>
                        <a:t>No</a:t>
                      </a:r>
                    </a:p>
                  </a:txBody>
                  <a:tcPr marL="228600" marR="228600" marT="114300" marB="114300" anchor="ctr"/>
                </a:tc>
                <a:extLst>
                  <a:ext uri="{0D108BD9-81ED-4DB2-BD59-A6C34878D82A}">
                    <a16:rowId xmlns:a16="http://schemas.microsoft.com/office/drawing/2014/main" val="1988375455"/>
                  </a:ext>
                </a:extLst>
              </a:tr>
            </a:tbl>
          </a:graphicData>
        </a:graphic>
      </p:graphicFrame>
      <p:sp>
        <p:nvSpPr>
          <p:cNvPr id="4" name="TextBox 3">
            <a:extLst>
              <a:ext uri="{FF2B5EF4-FFF2-40B4-BE49-F238E27FC236}">
                <a16:creationId xmlns:a16="http://schemas.microsoft.com/office/drawing/2014/main" id="{C679528E-A80B-2493-7EB1-C12E53073BF2}"/>
              </a:ext>
            </a:extLst>
          </p:cNvPr>
          <p:cNvSpPr txBox="1"/>
          <p:nvPr/>
        </p:nvSpPr>
        <p:spPr>
          <a:xfrm>
            <a:off x="561622" y="448733"/>
            <a:ext cx="625686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25265E"/>
                </a:solidFill>
                <a:latin typeface="Consolas"/>
              </a:rPr>
              <a:t>Selection Sort Complexity</a:t>
            </a:r>
          </a:p>
        </p:txBody>
      </p:sp>
    </p:spTree>
    <p:extLst>
      <p:ext uri="{BB962C8B-B14F-4D97-AF65-F5344CB8AC3E}">
        <p14:creationId xmlns:p14="http://schemas.microsoft.com/office/powerpoint/2010/main" val="231752890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EC665F-02E2-74A3-1FC0-6078772E802C}"/>
              </a:ext>
            </a:extLst>
          </p:cNvPr>
          <p:cNvSpPr txBox="1"/>
          <p:nvPr/>
        </p:nvSpPr>
        <p:spPr>
          <a:xfrm>
            <a:off x="1069622" y="815622"/>
            <a:ext cx="10532532"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25265E"/>
                </a:solidFill>
                <a:latin typeface="Consolas"/>
              </a:rPr>
              <a:t>Selection Sort Applications</a:t>
            </a:r>
          </a:p>
          <a:p>
            <a:endParaRPr lang="en-US" sz="3200" b="1" dirty="0">
              <a:solidFill>
                <a:srgbClr val="25265E"/>
              </a:solidFill>
              <a:latin typeface="Consolas"/>
            </a:endParaRPr>
          </a:p>
          <a:p>
            <a:r>
              <a:rPr lang="en-US" sz="2400" dirty="0">
                <a:latin typeface="Consolas"/>
              </a:rPr>
              <a:t>The selection sort is used when</a:t>
            </a:r>
          </a:p>
          <a:p>
            <a:pPr marL="342900" indent="-342900">
              <a:buFont typeface="Arial"/>
              <a:buChar char="•"/>
            </a:pPr>
            <a:r>
              <a:rPr lang="en-US" sz="2400" dirty="0">
                <a:latin typeface="Consolas"/>
              </a:rPr>
              <a:t>a small list is to be sorted</a:t>
            </a:r>
          </a:p>
          <a:p>
            <a:pPr marL="342900" indent="-342900">
              <a:buFont typeface="Arial"/>
              <a:buChar char="•"/>
            </a:pPr>
            <a:r>
              <a:rPr lang="en-US" sz="2400" dirty="0">
                <a:latin typeface="Consolas"/>
              </a:rPr>
              <a:t>cost of swapping does not matter</a:t>
            </a:r>
          </a:p>
          <a:p>
            <a:pPr marL="342900" indent="-342900">
              <a:buFont typeface="Arial"/>
              <a:buChar char="•"/>
            </a:pPr>
            <a:r>
              <a:rPr lang="en-US" sz="2400" dirty="0">
                <a:latin typeface="Consolas"/>
              </a:rPr>
              <a:t>checking of all the elements is compulsory</a:t>
            </a:r>
          </a:p>
          <a:p>
            <a:pPr marL="342900" indent="-342900">
              <a:buFont typeface="Arial"/>
              <a:buChar char="•"/>
            </a:pPr>
            <a:r>
              <a:rPr lang="en-US" sz="2400" dirty="0">
                <a:latin typeface="Consolas"/>
              </a:rPr>
              <a:t>cost of writing to a memory matters like in flash memory (number of writes/swaps is O(n) as compared to O(n2) of bubble sort)</a:t>
            </a:r>
          </a:p>
        </p:txBody>
      </p:sp>
    </p:spTree>
    <p:extLst>
      <p:ext uri="{BB962C8B-B14F-4D97-AF65-F5344CB8AC3E}">
        <p14:creationId xmlns:p14="http://schemas.microsoft.com/office/powerpoint/2010/main" val="3553903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5557-77E9-FBB2-AA48-0F647369FA0B}"/>
              </a:ext>
            </a:extLst>
          </p:cNvPr>
          <p:cNvSpPr>
            <a:spLocks noGrp="1"/>
          </p:cNvSpPr>
          <p:nvPr>
            <p:ph type="title"/>
          </p:nvPr>
        </p:nvSpPr>
        <p:spPr/>
        <p:txBody>
          <a:bodyPr/>
          <a:lstStyle/>
          <a:p>
            <a:pPr algn="ctr"/>
            <a:r>
              <a:rPr lang="en-US" b="1" dirty="0">
                <a:solidFill>
                  <a:srgbClr val="C00000"/>
                </a:solidFill>
              </a:rPr>
              <a:t>Classification of data structures</a:t>
            </a:r>
          </a:p>
        </p:txBody>
      </p:sp>
      <p:sp>
        <p:nvSpPr>
          <p:cNvPr id="10" name="TextBox 9">
            <a:extLst>
              <a:ext uri="{FF2B5EF4-FFF2-40B4-BE49-F238E27FC236}">
                <a16:creationId xmlns:a16="http://schemas.microsoft.com/office/drawing/2014/main" id="{67736AD3-6C5F-4FD7-412E-84ACFC1A9051}"/>
              </a:ext>
            </a:extLst>
          </p:cNvPr>
          <p:cNvSpPr txBox="1"/>
          <p:nvPr/>
        </p:nvSpPr>
        <p:spPr>
          <a:xfrm>
            <a:off x="1103784" y="1690688"/>
            <a:ext cx="6097836" cy="461665"/>
          </a:xfrm>
          <a:prstGeom prst="rect">
            <a:avLst/>
          </a:prstGeom>
          <a:noFill/>
        </p:spPr>
        <p:txBody>
          <a:bodyPr wrap="square">
            <a:spAutoFit/>
          </a:bodyPr>
          <a:lstStyle/>
          <a:p>
            <a:pPr algn="l"/>
            <a:r>
              <a:rPr lang="en-US" sz="2400" b="1" i="0" dirty="0">
                <a:solidFill>
                  <a:srgbClr val="C00000"/>
                </a:solidFill>
                <a:effectLst/>
                <a:latin typeface="Arial" panose="020B0604020202020204" pitchFamily="34" charset="0"/>
              </a:rPr>
              <a:t>Primitive Data Structures</a:t>
            </a:r>
          </a:p>
        </p:txBody>
      </p:sp>
      <p:sp>
        <p:nvSpPr>
          <p:cNvPr id="14" name="TextBox 13">
            <a:extLst>
              <a:ext uri="{FF2B5EF4-FFF2-40B4-BE49-F238E27FC236}">
                <a16:creationId xmlns:a16="http://schemas.microsoft.com/office/drawing/2014/main" id="{32E94AD0-245E-BE14-BB89-ABD1E05C2A53}"/>
              </a:ext>
            </a:extLst>
          </p:cNvPr>
          <p:cNvSpPr txBox="1"/>
          <p:nvPr/>
        </p:nvSpPr>
        <p:spPr>
          <a:xfrm>
            <a:off x="1648070" y="2348984"/>
            <a:ext cx="9178888" cy="4143891"/>
          </a:xfrm>
          <a:prstGeom prst="rect">
            <a:avLst/>
          </a:prstGeom>
          <a:noFill/>
        </p:spPr>
        <p:txBody>
          <a:bodyPr wrap="square">
            <a:spAutoFit/>
          </a:bodyPr>
          <a:lstStyle/>
          <a:p>
            <a:pPr marL="342900" indent="-342900">
              <a:lnSpc>
                <a:spcPct val="150000"/>
              </a:lnSpc>
              <a:spcAft>
                <a:spcPts val="600"/>
              </a:spcAft>
              <a:buFont typeface="Wingdings" panose="05000000000000000000" pitchFamily="2" charset="2"/>
              <a:buChar char="§"/>
            </a:pPr>
            <a:r>
              <a:rPr lang="en-US" sz="2400" dirty="0"/>
              <a:t>Primitive Data Structures are the data structures consisting of the numbers and the characters that come in-built into programs.</a:t>
            </a:r>
          </a:p>
          <a:p>
            <a:pPr marL="342900" indent="-342900">
              <a:lnSpc>
                <a:spcPct val="150000"/>
              </a:lnSpc>
              <a:spcAft>
                <a:spcPts val="600"/>
              </a:spcAft>
              <a:buFont typeface="Wingdings" panose="05000000000000000000" pitchFamily="2" charset="2"/>
              <a:buChar char="§"/>
            </a:pPr>
            <a:r>
              <a:rPr lang="en-US" sz="2400" dirty="0"/>
              <a:t>These data structures can be manipulated or operated directly by machine-level instructions.</a:t>
            </a:r>
          </a:p>
          <a:p>
            <a:pPr>
              <a:lnSpc>
                <a:spcPct val="150000"/>
              </a:lnSpc>
              <a:spcAft>
                <a:spcPts val="600"/>
              </a:spcAft>
            </a:pPr>
            <a:r>
              <a:rPr lang="en-US" sz="2400" dirty="0"/>
              <a:t>	</a:t>
            </a:r>
            <a:r>
              <a:rPr lang="en-US" sz="2400" b="1" dirty="0"/>
              <a:t>Ex: Integer, Float, Character, and Boolean etc.</a:t>
            </a:r>
          </a:p>
          <a:p>
            <a:pPr marL="342900" indent="-342900">
              <a:lnSpc>
                <a:spcPct val="150000"/>
              </a:lnSpc>
              <a:spcAft>
                <a:spcPts val="600"/>
              </a:spcAft>
              <a:buFont typeface="Wingdings" panose="05000000000000000000" pitchFamily="2" charset="2"/>
              <a:buChar char="§"/>
            </a:pPr>
            <a:r>
              <a:rPr lang="en-US" sz="2400" dirty="0"/>
              <a:t>These data types are also called Simple data types, as they contain characters that can't be divided further.</a:t>
            </a:r>
          </a:p>
        </p:txBody>
      </p:sp>
      <p:sp>
        <p:nvSpPr>
          <p:cNvPr id="3" name="Date Placeholder 2"/>
          <p:cNvSpPr>
            <a:spLocks noGrp="1"/>
          </p:cNvSpPr>
          <p:nvPr>
            <p:ph type="dt" sz="half" idx="10"/>
          </p:nvPr>
        </p:nvSpPr>
        <p:spPr/>
        <p:txBody>
          <a:bodyPr/>
          <a:lstStyle/>
          <a:p>
            <a:fld id="{0F8C0B2C-65D0-4699-A3AA-B5EB836BEA2C}" type="datetime1">
              <a:rPr lang="en-US" smtClean="0"/>
              <a:t>8/3/2023</a:t>
            </a:fld>
            <a:endParaRPr lang="en-US"/>
          </a:p>
        </p:txBody>
      </p:sp>
      <p:sp>
        <p:nvSpPr>
          <p:cNvPr id="4" name="Slide Number Placeholder 3"/>
          <p:cNvSpPr>
            <a:spLocks noGrp="1"/>
          </p:cNvSpPr>
          <p:nvPr>
            <p:ph type="sldNum" sz="quarter" idx="12"/>
          </p:nvPr>
        </p:nvSpPr>
        <p:spPr/>
        <p:txBody>
          <a:bodyPr/>
          <a:lstStyle/>
          <a:p>
            <a:fld id="{180F97CC-1B2C-4CDD-B440-99F5F8B230B9}" type="slidenum">
              <a:rPr lang="en-US" smtClean="0"/>
              <a:t>16</a:t>
            </a:fld>
            <a:endParaRPr lang="en-US"/>
          </a:p>
        </p:txBody>
      </p:sp>
    </p:spTree>
    <p:extLst>
      <p:ext uri="{BB962C8B-B14F-4D97-AF65-F5344CB8AC3E}">
        <p14:creationId xmlns:p14="http://schemas.microsoft.com/office/powerpoint/2010/main" val="212013318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216D9A-3BC5-C557-0908-AC3641CAA257}"/>
              </a:ext>
            </a:extLst>
          </p:cNvPr>
          <p:cNvSpPr txBox="1"/>
          <p:nvPr/>
        </p:nvSpPr>
        <p:spPr>
          <a:xfrm>
            <a:off x="589844" y="349956"/>
            <a:ext cx="10927644"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25265E"/>
                </a:solidFill>
                <a:latin typeface="Consolas"/>
              </a:rPr>
              <a:t>Insertion Sort Algorithm</a:t>
            </a:r>
          </a:p>
          <a:p>
            <a:endParaRPr lang="en-US" sz="3200" b="1" dirty="0">
              <a:solidFill>
                <a:srgbClr val="25265E"/>
              </a:solidFill>
              <a:latin typeface="Consolas"/>
            </a:endParaRPr>
          </a:p>
          <a:p>
            <a:pPr marL="342900" indent="-342900">
              <a:buFont typeface="Arial"/>
              <a:buChar char="•"/>
            </a:pPr>
            <a:r>
              <a:rPr lang="en-US" sz="2400" dirty="0">
                <a:latin typeface="Consolas"/>
              </a:rPr>
              <a:t>Insertion sort is a sorting algorithm that places an unsorted element at its suitable place in each iteration.</a:t>
            </a:r>
          </a:p>
          <a:p>
            <a:pPr marL="342900" indent="-342900">
              <a:buFont typeface="Arial"/>
              <a:buChar char="•"/>
            </a:pPr>
            <a:r>
              <a:rPr lang="en-US" sz="2400" dirty="0">
                <a:latin typeface="Consolas"/>
              </a:rPr>
              <a:t>Insertion sort works similarly as we sort cards in our hand in a card game.</a:t>
            </a:r>
          </a:p>
          <a:p>
            <a:pPr marL="342900" indent="-342900">
              <a:buFont typeface="Arial"/>
              <a:buChar char="•"/>
            </a:pPr>
            <a:r>
              <a:rPr lang="en-US" sz="2400" dirty="0">
                <a:latin typeface="Consolas"/>
              </a:rPr>
              <a:t>We assume that the first card is already sorted then, we select an unsorted card. If the unsorted card is greater than the card in hand, it is placed on the right otherwise, to the left. In the same way, other unsorted cards are taken and put in their right place.</a:t>
            </a:r>
          </a:p>
        </p:txBody>
      </p:sp>
    </p:spTree>
    <p:extLst>
      <p:ext uri="{BB962C8B-B14F-4D97-AF65-F5344CB8AC3E}">
        <p14:creationId xmlns:p14="http://schemas.microsoft.com/office/powerpoint/2010/main" val="406508353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BBFD3F-B818-E426-C784-EABF1A1781FB}"/>
              </a:ext>
            </a:extLst>
          </p:cNvPr>
          <p:cNvSpPr txBox="1"/>
          <p:nvPr/>
        </p:nvSpPr>
        <p:spPr>
          <a:xfrm>
            <a:off x="349955" y="392289"/>
            <a:ext cx="611575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25265E"/>
                </a:solidFill>
                <a:latin typeface="Consolas"/>
              </a:rPr>
              <a:t>Working of Insertion Sort</a:t>
            </a:r>
          </a:p>
        </p:txBody>
      </p:sp>
      <p:pic>
        <p:nvPicPr>
          <p:cNvPr id="3" name="Picture 3" descr="A picture containing diagram&#10;&#10;Description automatically generated">
            <a:extLst>
              <a:ext uri="{FF2B5EF4-FFF2-40B4-BE49-F238E27FC236}">
                <a16:creationId xmlns:a16="http://schemas.microsoft.com/office/drawing/2014/main" id="{BE22C99E-C5B0-F21E-3BD3-0540A478709B}"/>
              </a:ext>
            </a:extLst>
          </p:cNvPr>
          <p:cNvPicPr>
            <a:picLocks noChangeAspect="1"/>
          </p:cNvPicPr>
          <p:nvPr/>
        </p:nvPicPr>
        <p:blipFill>
          <a:blip r:embed="rId2"/>
          <a:stretch>
            <a:fillRect/>
          </a:stretch>
        </p:blipFill>
        <p:spPr>
          <a:xfrm>
            <a:off x="1222374" y="1337909"/>
            <a:ext cx="4356805" cy="1120069"/>
          </a:xfrm>
          <a:prstGeom prst="rect">
            <a:avLst/>
          </a:prstGeom>
        </p:spPr>
      </p:pic>
      <p:sp>
        <p:nvSpPr>
          <p:cNvPr id="4" name="TextBox 3">
            <a:extLst>
              <a:ext uri="{FF2B5EF4-FFF2-40B4-BE49-F238E27FC236}">
                <a16:creationId xmlns:a16="http://schemas.microsoft.com/office/drawing/2014/main" id="{4E5F3E69-7DFA-681E-893F-70E643896ECC}"/>
              </a:ext>
            </a:extLst>
          </p:cNvPr>
          <p:cNvSpPr txBox="1"/>
          <p:nvPr/>
        </p:nvSpPr>
        <p:spPr>
          <a:xfrm>
            <a:off x="491067" y="1069622"/>
            <a:ext cx="8669866"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onsolas"/>
              </a:rPr>
              <a:t>Suppose we need to sort the following array.</a:t>
            </a:r>
          </a:p>
          <a:p>
            <a:endParaRPr lang="en-US" sz="2400" dirty="0">
              <a:latin typeface="Consolas"/>
              <a:cs typeface="Calibri"/>
            </a:endParaRPr>
          </a:p>
        </p:txBody>
      </p:sp>
      <p:sp>
        <p:nvSpPr>
          <p:cNvPr id="5" name="TextBox 4">
            <a:extLst>
              <a:ext uri="{FF2B5EF4-FFF2-40B4-BE49-F238E27FC236}">
                <a16:creationId xmlns:a16="http://schemas.microsoft.com/office/drawing/2014/main" id="{E54C3B92-C9B0-2D8E-0BE8-2BD2EDAD6FB1}"/>
              </a:ext>
            </a:extLst>
          </p:cNvPr>
          <p:cNvSpPr txBox="1"/>
          <p:nvPr/>
        </p:nvSpPr>
        <p:spPr>
          <a:xfrm>
            <a:off x="2142066" y="2452511"/>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nsolas"/>
              </a:rPr>
              <a:t>Initial array</a:t>
            </a:r>
          </a:p>
        </p:txBody>
      </p:sp>
      <p:sp>
        <p:nvSpPr>
          <p:cNvPr id="6" name="TextBox 5">
            <a:extLst>
              <a:ext uri="{FF2B5EF4-FFF2-40B4-BE49-F238E27FC236}">
                <a16:creationId xmlns:a16="http://schemas.microsoft.com/office/drawing/2014/main" id="{D5D61B00-6B2D-4528-3886-A4C3AD8BCA96}"/>
              </a:ext>
            </a:extLst>
          </p:cNvPr>
          <p:cNvSpPr txBox="1"/>
          <p:nvPr/>
        </p:nvSpPr>
        <p:spPr>
          <a:xfrm>
            <a:off x="491067" y="3016956"/>
            <a:ext cx="6186310"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sz="2400" dirty="0">
                <a:latin typeface="Consolas"/>
              </a:rPr>
              <a:t>The first element in the array is assumed to be sorted. Take the second element and store it separately in key.</a:t>
            </a:r>
            <a:br>
              <a:rPr lang="en-US" sz="2400" dirty="0">
                <a:latin typeface="Consolas"/>
              </a:rPr>
            </a:br>
            <a:br>
              <a:rPr lang="en-US" sz="2400" dirty="0">
                <a:latin typeface="Consolas"/>
              </a:rPr>
            </a:br>
            <a:r>
              <a:rPr lang="en-US" sz="2400" dirty="0">
                <a:latin typeface="Consolas"/>
              </a:rPr>
              <a:t>Compare key with the first element. If the first element is greater than key, then key is placed in front of the first element.</a:t>
            </a:r>
            <a:endParaRPr lang="en-US">
              <a:cs typeface="Calibri" panose="020F0502020204030204"/>
            </a:endParaRPr>
          </a:p>
        </p:txBody>
      </p:sp>
      <p:pic>
        <p:nvPicPr>
          <p:cNvPr id="7" name="Picture 7" descr="Graphical user interface, application&#10;&#10;Description automatically generated">
            <a:extLst>
              <a:ext uri="{FF2B5EF4-FFF2-40B4-BE49-F238E27FC236}">
                <a16:creationId xmlns:a16="http://schemas.microsoft.com/office/drawing/2014/main" id="{252A2028-D37B-3784-C973-407972899264}"/>
              </a:ext>
            </a:extLst>
          </p:cNvPr>
          <p:cNvPicPr>
            <a:picLocks noChangeAspect="1"/>
          </p:cNvPicPr>
          <p:nvPr/>
        </p:nvPicPr>
        <p:blipFill>
          <a:blip r:embed="rId3"/>
          <a:stretch>
            <a:fillRect/>
          </a:stretch>
        </p:blipFill>
        <p:spPr>
          <a:xfrm>
            <a:off x="7151512" y="1896949"/>
            <a:ext cx="4478865" cy="3995433"/>
          </a:xfrm>
          <a:prstGeom prst="rect">
            <a:avLst/>
          </a:prstGeom>
        </p:spPr>
      </p:pic>
      <p:sp>
        <p:nvSpPr>
          <p:cNvPr id="8" name="TextBox 7">
            <a:extLst>
              <a:ext uri="{FF2B5EF4-FFF2-40B4-BE49-F238E27FC236}">
                <a16:creationId xmlns:a16="http://schemas.microsoft.com/office/drawing/2014/main" id="{DDABD24D-752A-1F50-73ED-7A8AA9F38E28}"/>
              </a:ext>
            </a:extLst>
          </p:cNvPr>
          <p:cNvSpPr txBox="1"/>
          <p:nvPr/>
        </p:nvSpPr>
        <p:spPr>
          <a:xfrm>
            <a:off x="6953956" y="5839178"/>
            <a:ext cx="511386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If the first element is greater than key, then key is placed in front of the first element.</a:t>
            </a:r>
          </a:p>
        </p:txBody>
      </p:sp>
    </p:spTree>
    <p:extLst>
      <p:ext uri="{BB962C8B-B14F-4D97-AF65-F5344CB8AC3E}">
        <p14:creationId xmlns:p14="http://schemas.microsoft.com/office/powerpoint/2010/main" val="244588416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FAE1A3-695C-672D-C8C0-8F96F63958F2}"/>
              </a:ext>
            </a:extLst>
          </p:cNvPr>
          <p:cNvSpPr txBox="1"/>
          <p:nvPr/>
        </p:nvSpPr>
        <p:spPr>
          <a:xfrm>
            <a:off x="632178" y="364067"/>
            <a:ext cx="5339644"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onsolas"/>
              </a:rPr>
              <a:t>2. Now, the first two elements are sorted.</a:t>
            </a:r>
            <a:br>
              <a:rPr lang="en-US" sz="2400" dirty="0">
                <a:latin typeface="Consolas"/>
              </a:rPr>
            </a:br>
            <a:br>
              <a:rPr lang="en-US" sz="2400" dirty="0">
                <a:latin typeface="Consolas"/>
              </a:rPr>
            </a:br>
            <a:r>
              <a:rPr lang="en-US" sz="2400" dirty="0">
                <a:latin typeface="Consolas"/>
              </a:rPr>
              <a:t>   Take the third element and compare it the elements on the left of it. Placed it just behind the element smaller than it. If there is no element smaller than it, then place it at the beginning of the array.</a:t>
            </a:r>
            <a:endParaRPr lang="en-US" dirty="0">
              <a:cs typeface="Calibri" panose="020F0502020204030204"/>
            </a:endParaRPr>
          </a:p>
        </p:txBody>
      </p:sp>
      <p:pic>
        <p:nvPicPr>
          <p:cNvPr id="3" name="Picture 3" descr="Graphical user interface, application&#10;&#10;Description automatically generated">
            <a:extLst>
              <a:ext uri="{FF2B5EF4-FFF2-40B4-BE49-F238E27FC236}">
                <a16:creationId xmlns:a16="http://schemas.microsoft.com/office/drawing/2014/main" id="{58415EF9-917F-CE85-5056-ABD3EAB00274}"/>
              </a:ext>
            </a:extLst>
          </p:cNvPr>
          <p:cNvPicPr>
            <a:picLocks noChangeAspect="1"/>
          </p:cNvPicPr>
          <p:nvPr/>
        </p:nvPicPr>
        <p:blipFill>
          <a:blip r:embed="rId2"/>
          <a:stretch>
            <a:fillRect/>
          </a:stretch>
        </p:blipFill>
        <p:spPr>
          <a:xfrm>
            <a:off x="6170789" y="195947"/>
            <a:ext cx="5389033" cy="5943993"/>
          </a:xfrm>
          <a:prstGeom prst="rect">
            <a:avLst/>
          </a:prstGeom>
        </p:spPr>
      </p:pic>
      <p:sp>
        <p:nvSpPr>
          <p:cNvPr id="4" name="TextBox 3">
            <a:extLst>
              <a:ext uri="{FF2B5EF4-FFF2-40B4-BE49-F238E27FC236}">
                <a16:creationId xmlns:a16="http://schemas.microsoft.com/office/drawing/2014/main" id="{6124FCDB-2D50-A152-B959-858281AA8C7A}"/>
              </a:ext>
            </a:extLst>
          </p:cNvPr>
          <p:cNvSpPr txBox="1"/>
          <p:nvPr/>
        </p:nvSpPr>
        <p:spPr>
          <a:xfrm>
            <a:off x="8153400" y="590973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euclid_circular_a"/>
              </a:rPr>
              <a:t>Place 1 at the beginning</a:t>
            </a:r>
            <a:endParaRPr lang="en-US"/>
          </a:p>
        </p:txBody>
      </p:sp>
    </p:spTree>
    <p:extLst>
      <p:ext uri="{BB962C8B-B14F-4D97-AF65-F5344CB8AC3E}">
        <p14:creationId xmlns:p14="http://schemas.microsoft.com/office/powerpoint/2010/main" val="141862632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3E6CE7-5645-E933-826D-C4AEA2F4CB81}"/>
              </a:ext>
            </a:extLst>
          </p:cNvPr>
          <p:cNvSpPr txBox="1"/>
          <p:nvPr/>
        </p:nvSpPr>
        <p:spPr>
          <a:xfrm>
            <a:off x="618067" y="321734"/>
            <a:ext cx="423897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onsolas"/>
              </a:rPr>
              <a:t>3. Similarly, place every unsorted element at its correct position.</a:t>
            </a:r>
          </a:p>
        </p:txBody>
      </p:sp>
      <p:pic>
        <p:nvPicPr>
          <p:cNvPr id="3" name="Picture 3" descr="Graphical user interface, application&#10;&#10;Description automatically generated">
            <a:extLst>
              <a:ext uri="{FF2B5EF4-FFF2-40B4-BE49-F238E27FC236}">
                <a16:creationId xmlns:a16="http://schemas.microsoft.com/office/drawing/2014/main" id="{246DD245-03CD-D400-8384-FEBE229C1963}"/>
              </a:ext>
            </a:extLst>
          </p:cNvPr>
          <p:cNvPicPr>
            <a:picLocks noChangeAspect="1"/>
          </p:cNvPicPr>
          <p:nvPr/>
        </p:nvPicPr>
        <p:blipFill>
          <a:blip r:embed="rId2"/>
          <a:stretch>
            <a:fillRect/>
          </a:stretch>
        </p:blipFill>
        <p:spPr>
          <a:xfrm>
            <a:off x="681567" y="1633211"/>
            <a:ext cx="4111977" cy="4558186"/>
          </a:xfrm>
          <a:prstGeom prst="rect">
            <a:avLst/>
          </a:prstGeom>
        </p:spPr>
      </p:pic>
      <p:sp>
        <p:nvSpPr>
          <p:cNvPr id="4" name="TextBox 3">
            <a:extLst>
              <a:ext uri="{FF2B5EF4-FFF2-40B4-BE49-F238E27FC236}">
                <a16:creationId xmlns:a16="http://schemas.microsoft.com/office/drawing/2014/main" id="{338DA596-5588-C1E3-BC1F-E2B0ECCA9C8B}"/>
              </a:ext>
            </a:extLst>
          </p:cNvPr>
          <p:cNvSpPr txBox="1"/>
          <p:nvPr/>
        </p:nvSpPr>
        <p:spPr>
          <a:xfrm>
            <a:off x="2029178" y="628367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euclid_circular_a"/>
              </a:rPr>
              <a:t>Place 4 behind 1</a:t>
            </a:r>
            <a:endParaRPr lang="en-US"/>
          </a:p>
        </p:txBody>
      </p:sp>
      <p:pic>
        <p:nvPicPr>
          <p:cNvPr id="5" name="Picture 5" descr="Graphical user interface, application&#10;&#10;Description automatically generated">
            <a:extLst>
              <a:ext uri="{FF2B5EF4-FFF2-40B4-BE49-F238E27FC236}">
                <a16:creationId xmlns:a16="http://schemas.microsoft.com/office/drawing/2014/main" id="{786E48C2-625C-2611-320B-3DA3B427A089}"/>
              </a:ext>
            </a:extLst>
          </p:cNvPr>
          <p:cNvPicPr>
            <a:picLocks noChangeAspect="1"/>
          </p:cNvPicPr>
          <p:nvPr/>
        </p:nvPicPr>
        <p:blipFill>
          <a:blip r:embed="rId3"/>
          <a:stretch>
            <a:fillRect/>
          </a:stretch>
        </p:blipFill>
        <p:spPr>
          <a:xfrm>
            <a:off x="6333067" y="255671"/>
            <a:ext cx="4549422" cy="6022102"/>
          </a:xfrm>
          <a:prstGeom prst="rect">
            <a:avLst/>
          </a:prstGeom>
        </p:spPr>
      </p:pic>
      <p:sp>
        <p:nvSpPr>
          <p:cNvPr id="6" name="TextBox 5">
            <a:extLst>
              <a:ext uri="{FF2B5EF4-FFF2-40B4-BE49-F238E27FC236}">
                <a16:creationId xmlns:a16="http://schemas.microsoft.com/office/drawing/2014/main" id="{4008E8CA-9711-414E-3B4D-780116B8E2EF}"/>
              </a:ext>
            </a:extLst>
          </p:cNvPr>
          <p:cNvSpPr txBox="1"/>
          <p:nvPr/>
        </p:nvSpPr>
        <p:spPr>
          <a:xfrm>
            <a:off x="6862234" y="6283678"/>
            <a:ext cx="444358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euclid_circular_a"/>
              </a:rPr>
              <a:t>Place 3 behind 1 and the array is sorted</a:t>
            </a:r>
            <a:endParaRPr lang="en-US"/>
          </a:p>
        </p:txBody>
      </p:sp>
    </p:spTree>
    <p:extLst>
      <p:ext uri="{BB962C8B-B14F-4D97-AF65-F5344CB8AC3E}">
        <p14:creationId xmlns:p14="http://schemas.microsoft.com/office/powerpoint/2010/main" val="400089856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5D0DB-12EA-DB44-FBF3-11A2A0AA9B12}"/>
              </a:ext>
            </a:extLst>
          </p:cNvPr>
          <p:cNvSpPr>
            <a:spLocks noGrp="1"/>
          </p:cNvSpPr>
          <p:nvPr>
            <p:ph type="title"/>
          </p:nvPr>
        </p:nvSpPr>
        <p:spPr>
          <a:xfrm>
            <a:off x="457200" y="365125"/>
            <a:ext cx="10515600" cy="605897"/>
          </a:xfrm>
        </p:spPr>
        <p:txBody>
          <a:bodyPr>
            <a:normAutofit/>
          </a:bodyPr>
          <a:lstStyle/>
          <a:p>
            <a:r>
              <a:rPr lang="en-US" sz="3600" b="1" dirty="0">
                <a:solidFill>
                  <a:srgbClr val="25265E"/>
                </a:solidFill>
                <a:latin typeface="Consolas"/>
                <a:ea typeface="+mj-lt"/>
                <a:cs typeface="+mj-lt"/>
              </a:rPr>
              <a:t>Insertion Sort in Python</a:t>
            </a:r>
            <a:endParaRPr lang="en-US" sz="3600">
              <a:latin typeface="Consolas"/>
              <a:ea typeface="+mj-lt"/>
              <a:cs typeface="+mj-lt"/>
            </a:endParaRPr>
          </a:p>
        </p:txBody>
      </p:sp>
      <p:sp>
        <p:nvSpPr>
          <p:cNvPr id="3" name="Content Placeholder 2">
            <a:extLst>
              <a:ext uri="{FF2B5EF4-FFF2-40B4-BE49-F238E27FC236}">
                <a16:creationId xmlns:a16="http://schemas.microsoft.com/office/drawing/2014/main" id="{14556A62-6880-46D4-7A42-1D52CA53FD8C}"/>
              </a:ext>
            </a:extLst>
          </p:cNvPr>
          <p:cNvSpPr>
            <a:spLocks noGrp="1"/>
          </p:cNvSpPr>
          <p:nvPr>
            <p:ph idx="1"/>
          </p:nvPr>
        </p:nvSpPr>
        <p:spPr>
          <a:xfrm>
            <a:off x="760589" y="1105959"/>
            <a:ext cx="9908822" cy="3222449"/>
          </a:xfrm>
        </p:spPr>
        <p:txBody>
          <a:bodyPr vert="horz" lIns="91440" tIns="45720" rIns="91440" bIns="45720" rtlCol="0" anchor="t">
            <a:noAutofit/>
          </a:bodyPr>
          <a:lstStyle/>
          <a:p>
            <a:pPr marL="0" indent="0">
              <a:buNone/>
            </a:pPr>
            <a:r>
              <a:rPr lang="en-US" sz="2400" dirty="0">
                <a:latin typeface="Consolas"/>
                <a:ea typeface="+mn-lt"/>
                <a:cs typeface="+mn-lt"/>
              </a:rPr>
              <a:t>def </a:t>
            </a:r>
            <a:r>
              <a:rPr lang="en-US" sz="2400" dirty="0" err="1">
                <a:latin typeface="Consolas"/>
                <a:ea typeface="+mn-lt"/>
                <a:cs typeface="+mn-lt"/>
              </a:rPr>
              <a:t>insertionSort</a:t>
            </a:r>
            <a:r>
              <a:rPr lang="en-US" sz="2400" dirty="0">
                <a:latin typeface="Consolas"/>
                <a:ea typeface="+mn-lt"/>
                <a:cs typeface="+mn-lt"/>
              </a:rPr>
              <a:t>(array):
    for step in range(1, </a:t>
            </a:r>
            <a:r>
              <a:rPr lang="en-US" sz="2400" dirty="0" err="1">
                <a:latin typeface="Consolas"/>
                <a:ea typeface="+mn-lt"/>
                <a:cs typeface="+mn-lt"/>
              </a:rPr>
              <a:t>len</a:t>
            </a:r>
            <a:r>
              <a:rPr lang="en-US" sz="2400" dirty="0">
                <a:latin typeface="Consolas"/>
                <a:ea typeface="+mn-lt"/>
                <a:cs typeface="+mn-lt"/>
              </a:rPr>
              <a:t>(array)):
        key = array[step]
        j = step - 1        
        while j &gt;= 0 and key &lt; array[j]:
            array[j + 1] = array[j]
            j = j - 1
        array[j + 1] = key</a:t>
            </a:r>
          </a:p>
          <a:p>
            <a:pPr marL="0" indent="0">
              <a:buNone/>
            </a:pPr>
            <a:endParaRPr lang="en-US" sz="2400" dirty="0">
              <a:latin typeface="Consolas"/>
              <a:ea typeface="+mn-lt"/>
              <a:cs typeface="+mn-lt"/>
            </a:endParaRPr>
          </a:p>
          <a:p>
            <a:pPr marL="0" indent="0">
              <a:buNone/>
            </a:pPr>
            <a:r>
              <a:rPr lang="en-US" sz="2400" dirty="0">
                <a:latin typeface="Consolas"/>
                <a:ea typeface="+mn-lt"/>
                <a:cs typeface="+mn-lt"/>
              </a:rPr>
              <a:t>data = [9, 5, 1, 4, 3]
</a:t>
            </a:r>
            <a:r>
              <a:rPr lang="en-US" sz="2400" dirty="0" err="1">
                <a:latin typeface="Consolas"/>
                <a:ea typeface="+mn-lt"/>
                <a:cs typeface="+mn-lt"/>
              </a:rPr>
              <a:t>In_sorted</a:t>
            </a:r>
            <a:r>
              <a:rPr lang="en-US" sz="2400" dirty="0">
                <a:latin typeface="Consolas"/>
                <a:ea typeface="+mn-lt"/>
                <a:cs typeface="+mn-lt"/>
              </a:rPr>
              <a:t> = </a:t>
            </a:r>
            <a:r>
              <a:rPr lang="en-US" sz="2400" dirty="0" err="1">
                <a:latin typeface="Consolas"/>
                <a:ea typeface="+mn-lt"/>
                <a:cs typeface="+mn-lt"/>
              </a:rPr>
              <a:t>insertionSort</a:t>
            </a:r>
            <a:r>
              <a:rPr lang="en-US" sz="2400" dirty="0">
                <a:latin typeface="Consolas"/>
                <a:ea typeface="+mn-lt"/>
                <a:cs typeface="+mn-lt"/>
              </a:rPr>
              <a:t>(data)
print('Sorted Array in Ascending Order:', </a:t>
            </a:r>
            <a:r>
              <a:rPr lang="en-US" sz="2400" dirty="0" err="1">
                <a:latin typeface="Consolas"/>
                <a:ea typeface="+mn-lt"/>
                <a:cs typeface="+mn-lt"/>
              </a:rPr>
              <a:t>In_sorted</a:t>
            </a:r>
            <a:r>
              <a:rPr lang="en-US" sz="2400" dirty="0">
                <a:latin typeface="Consolas"/>
                <a:ea typeface="+mn-lt"/>
                <a:cs typeface="+mn-lt"/>
              </a:rPr>
              <a:t>)</a:t>
            </a:r>
            <a:endParaRPr lang="en-US" sz="2400" dirty="0">
              <a:latin typeface="Consolas"/>
              <a:cs typeface="Calibri"/>
            </a:endParaRPr>
          </a:p>
        </p:txBody>
      </p:sp>
    </p:spTree>
    <p:extLst>
      <p:ext uri="{BB962C8B-B14F-4D97-AF65-F5344CB8AC3E}">
        <p14:creationId xmlns:p14="http://schemas.microsoft.com/office/powerpoint/2010/main" val="237717219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ABC4ABD1-77FB-EAB6-EDA7-C6CBCAC4F730}"/>
              </a:ext>
            </a:extLst>
          </p:cNvPr>
          <p:cNvGraphicFramePr>
            <a:graphicFrameLocks noGrp="1"/>
          </p:cNvGraphicFramePr>
          <p:nvPr/>
        </p:nvGraphicFramePr>
        <p:xfrm>
          <a:off x="783167" y="1115907"/>
          <a:ext cx="7239000" cy="3017520"/>
        </p:xfrm>
        <a:graphic>
          <a:graphicData uri="http://schemas.openxmlformats.org/drawingml/2006/table">
            <a:tbl>
              <a:tblPr firstRow="1" bandRow="1">
                <a:tableStyleId>{5C22544A-7EE6-4342-B048-85BDC9FD1C3A}</a:tableStyleId>
              </a:tblPr>
              <a:tblGrid>
                <a:gridCol w="3619500">
                  <a:extLst>
                    <a:ext uri="{9D8B030D-6E8A-4147-A177-3AD203B41FA5}">
                      <a16:colId xmlns:a16="http://schemas.microsoft.com/office/drawing/2014/main" val="2589238270"/>
                    </a:ext>
                  </a:extLst>
                </a:gridCol>
                <a:gridCol w="3619500">
                  <a:extLst>
                    <a:ext uri="{9D8B030D-6E8A-4147-A177-3AD203B41FA5}">
                      <a16:colId xmlns:a16="http://schemas.microsoft.com/office/drawing/2014/main" val="1684168563"/>
                    </a:ext>
                  </a:extLst>
                </a:gridCol>
              </a:tblGrid>
              <a:tr h="0">
                <a:tc>
                  <a:txBody>
                    <a:bodyPr/>
                    <a:lstStyle/>
                    <a:p>
                      <a:pPr algn="l"/>
                      <a:r>
                        <a:rPr lang="en-US">
                          <a:effectLst/>
                        </a:rPr>
                        <a:t>Time Complexity</a:t>
                      </a:r>
                      <a:endParaRPr lang="en-US" b="0">
                        <a:effectLst/>
                      </a:endParaRPr>
                    </a:p>
                  </a:txBody>
                  <a:tcPr marL="228600" marR="228600" marT="114300" marB="114300" anchor="ctr"/>
                </a:tc>
                <a:tc>
                  <a:txBody>
                    <a:bodyPr/>
                    <a:lstStyle/>
                    <a:p>
                      <a:r>
                        <a:rPr lang="en-US">
                          <a:effectLst/>
                        </a:rPr>
                        <a:t> </a:t>
                      </a:r>
                    </a:p>
                  </a:txBody>
                  <a:tcPr marL="228600" marR="228600" marT="114300" marB="114300" anchor="ctr"/>
                </a:tc>
                <a:extLst>
                  <a:ext uri="{0D108BD9-81ED-4DB2-BD59-A6C34878D82A}">
                    <a16:rowId xmlns:a16="http://schemas.microsoft.com/office/drawing/2014/main" val="3602752688"/>
                  </a:ext>
                </a:extLst>
              </a:tr>
              <a:tr h="0">
                <a:tc>
                  <a:txBody>
                    <a:bodyPr/>
                    <a:lstStyle/>
                    <a:p>
                      <a:r>
                        <a:rPr lang="en-US">
                          <a:effectLst/>
                        </a:rPr>
                        <a:t>Best</a:t>
                      </a:r>
                    </a:p>
                  </a:txBody>
                  <a:tcPr marL="228600" marR="228600" marT="114300" marB="114300" anchor="ctr"/>
                </a:tc>
                <a:tc>
                  <a:txBody>
                    <a:bodyPr/>
                    <a:lstStyle/>
                    <a:p>
                      <a:r>
                        <a:rPr lang="en-US">
                          <a:effectLst/>
                        </a:rPr>
                        <a:t>O(n)</a:t>
                      </a:r>
                    </a:p>
                  </a:txBody>
                  <a:tcPr marL="228600" marR="228600" marT="114300" marB="114300" anchor="ctr"/>
                </a:tc>
                <a:extLst>
                  <a:ext uri="{0D108BD9-81ED-4DB2-BD59-A6C34878D82A}">
                    <a16:rowId xmlns:a16="http://schemas.microsoft.com/office/drawing/2014/main" val="1199875670"/>
                  </a:ext>
                </a:extLst>
              </a:tr>
              <a:tr h="0">
                <a:tc>
                  <a:txBody>
                    <a:bodyPr/>
                    <a:lstStyle/>
                    <a:p>
                      <a:r>
                        <a:rPr lang="en-US">
                          <a:effectLst/>
                        </a:rPr>
                        <a:t>Worst</a:t>
                      </a:r>
                    </a:p>
                  </a:txBody>
                  <a:tcPr marL="228600" marR="228600" marT="114300" marB="114300" anchor="ctr"/>
                </a:tc>
                <a:tc>
                  <a:txBody>
                    <a:bodyPr/>
                    <a:lstStyle/>
                    <a:p>
                      <a:r>
                        <a:rPr lang="en-US">
                          <a:effectLst/>
                        </a:rPr>
                        <a:t>O(n2)</a:t>
                      </a:r>
                    </a:p>
                  </a:txBody>
                  <a:tcPr marL="228600" marR="228600" marT="114300" marB="114300" anchor="ctr"/>
                </a:tc>
                <a:extLst>
                  <a:ext uri="{0D108BD9-81ED-4DB2-BD59-A6C34878D82A}">
                    <a16:rowId xmlns:a16="http://schemas.microsoft.com/office/drawing/2014/main" val="2538226520"/>
                  </a:ext>
                </a:extLst>
              </a:tr>
              <a:tr h="0">
                <a:tc>
                  <a:txBody>
                    <a:bodyPr/>
                    <a:lstStyle/>
                    <a:p>
                      <a:r>
                        <a:rPr lang="en-US">
                          <a:effectLst/>
                        </a:rPr>
                        <a:t>Average</a:t>
                      </a:r>
                    </a:p>
                  </a:txBody>
                  <a:tcPr marL="228600" marR="228600" marT="114300" marB="114300" anchor="ctr"/>
                </a:tc>
                <a:tc>
                  <a:txBody>
                    <a:bodyPr/>
                    <a:lstStyle/>
                    <a:p>
                      <a:r>
                        <a:rPr lang="en-US">
                          <a:effectLst/>
                        </a:rPr>
                        <a:t>O(n2)</a:t>
                      </a:r>
                    </a:p>
                  </a:txBody>
                  <a:tcPr marL="228600" marR="228600" marT="114300" marB="114300" anchor="ctr"/>
                </a:tc>
                <a:extLst>
                  <a:ext uri="{0D108BD9-81ED-4DB2-BD59-A6C34878D82A}">
                    <a16:rowId xmlns:a16="http://schemas.microsoft.com/office/drawing/2014/main" val="3971246157"/>
                  </a:ext>
                </a:extLst>
              </a:tr>
              <a:tr h="0">
                <a:tc>
                  <a:txBody>
                    <a:bodyPr/>
                    <a:lstStyle/>
                    <a:p>
                      <a:pPr algn="l"/>
                      <a:r>
                        <a:rPr lang="en-US">
                          <a:effectLst/>
                        </a:rPr>
                        <a:t>Space Complexity</a:t>
                      </a:r>
                      <a:endParaRPr lang="en-US" b="0">
                        <a:effectLst/>
                      </a:endParaRPr>
                    </a:p>
                  </a:txBody>
                  <a:tcPr marL="228600" marR="228600" marT="114300" marB="114300" anchor="ctr"/>
                </a:tc>
                <a:tc>
                  <a:txBody>
                    <a:bodyPr/>
                    <a:lstStyle/>
                    <a:p>
                      <a:r>
                        <a:rPr lang="en-US">
                          <a:effectLst/>
                        </a:rPr>
                        <a:t>O(1)</a:t>
                      </a:r>
                    </a:p>
                  </a:txBody>
                  <a:tcPr marL="228600" marR="228600" marT="114300" marB="114300" anchor="ctr"/>
                </a:tc>
                <a:extLst>
                  <a:ext uri="{0D108BD9-81ED-4DB2-BD59-A6C34878D82A}">
                    <a16:rowId xmlns:a16="http://schemas.microsoft.com/office/drawing/2014/main" val="3710291535"/>
                  </a:ext>
                </a:extLst>
              </a:tr>
              <a:tr h="0">
                <a:tc>
                  <a:txBody>
                    <a:bodyPr/>
                    <a:lstStyle/>
                    <a:p>
                      <a:pPr algn="l"/>
                      <a:r>
                        <a:rPr lang="en-US">
                          <a:effectLst/>
                        </a:rPr>
                        <a:t>Stability</a:t>
                      </a:r>
                      <a:endParaRPr lang="en-US" b="0">
                        <a:effectLst/>
                      </a:endParaRPr>
                    </a:p>
                  </a:txBody>
                  <a:tcPr marL="228600" marR="228600" marT="114300" marB="114300" anchor="ctr"/>
                </a:tc>
                <a:tc>
                  <a:txBody>
                    <a:bodyPr/>
                    <a:lstStyle/>
                    <a:p>
                      <a:r>
                        <a:rPr lang="en-US">
                          <a:effectLst/>
                        </a:rPr>
                        <a:t>Yes </a:t>
                      </a:r>
                    </a:p>
                  </a:txBody>
                  <a:tcPr marL="228600" marR="228600" marT="114300" marB="114300" anchor="ctr"/>
                </a:tc>
                <a:extLst>
                  <a:ext uri="{0D108BD9-81ED-4DB2-BD59-A6C34878D82A}">
                    <a16:rowId xmlns:a16="http://schemas.microsoft.com/office/drawing/2014/main" val="2004164182"/>
                  </a:ext>
                </a:extLst>
              </a:tr>
            </a:tbl>
          </a:graphicData>
        </a:graphic>
      </p:graphicFrame>
      <p:sp>
        <p:nvSpPr>
          <p:cNvPr id="4" name="TextBox 3">
            <a:extLst>
              <a:ext uri="{FF2B5EF4-FFF2-40B4-BE49-F238E27FC236}">
                <a16:creationId xmlns:a16="http://schemas.microsoft.com/office/drawing/2014/main" id="{F372982B-51A5-BF44-6FB0-75DFC4B25C69}"/>
              </a:ext>
            </a:extLst>
          </p:cNvPr>
          <p:cNvSpPr txBox="1"/>
          <p:nvPr/>
        </p:nvSpPr>
        <p:spPr>
          <a:xfrm>
            <a:off x="603956" y="335844"/>
            <a:ext cx="644031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25265E"/>
                </a:solidFill>
                <a:latin typeface="Consolas"/>
              </a:rPr>
              <a:t>Insertion Sort Complexity</a:t>
            </a:r>
          </a:p>
        </p:txBody>
      </p:sp>
      <p:sp>
        <p:nvSpPr>
          <p:cNvPr id="5" name="TextBox 4">
            <a:extLst>
              <a:ext uri="{FF2B5EF4-FFF2-40B4-BE49-F238E27FC236}">
                <a16:creationId xmlns:a16="http://schemas.microsoft.com/office/drawing/2014/main" id="{9BC433CA-626D-C36A-7E53-40D2C4CB707E}"/>
              </a:ext>
            </a:extLst>
          </p:cNvPr>
          <p:cNvSpPr txBox="1"/>
          <p:nvPr/>
        </p:nvSpPr>
        <p:spPr>
          <a:xfrm>
            <a:off x="603956" y="4286956"/>
            <a:ext cx="9855199"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25265E"/>
                </a:solidFill>
                <a:latin typeface="Consolas"/>
              </a:rPr>
              <a:t>Insertion Sort Applications</a:t>
            </a:r>
          </a:p>
          <a:p>
            <a:endParaRPr lang="en-US" sz="2800" b="1" dirty="0">
              <a:solidFill>
                <a:srgbClr val="25265E"/>
              </a:solidFill>
              <a:latin typeface="Consolas"/>
            </a:endParaRPr>
          </a:p>
          <a:p>
            <a:r>
              <a:rPr lang="en-US" sz="2400" dirty="0">
                <a:latin typeface="Consolas"/>
              </a:rPr>
              <a:t>The insertion sort is used when:</a:t>
            </a:r>
          </a:p>
          <a:p>
            <a:pPr marL="342900" indent="-342900">
              <a:buFont typeface="Arial"/>
              <a:buChar char="•"/>
            </a:pPr>
            <a:r>
              <a:rPr lang="en-US" sz="2400" dirty="0">
                <a:latin typeface="Consolas"/>
              </a:rPr>
              <a:t>the array is has a small number of elements</a:t>
            </a:r>
          </a:p>
          <a:p>
            <a:pPr marL="342900" indent="-342900">
              <a:buFont typeface="Arial"/>
              <a:buChar char="•"/>
            </a:pPr>
            <a:r>
              <a:rPr lang="en-US" sz="2400" dirty="0">
                <a:latin typeface="Consolas"/>
              </a:rPr>
              <a:t>there are only a few elements left to be sorted</a:t>
            </a:r>
          </a:p>
        </p:txBody>
      </p:sp>
    </p:spTree>
    <p:extLst>
      <p:ext uri="{BB962C8B-B14F-4D97-AF65-F5344CB8AC3E}">
        <p14:creationId xmlns:p14="http://schemas.microsoft.com/office/powerpoint/2010/main" val="323202261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FE7DD55-05AE-F617-DA9B-7612160879DF}"/>
              </a:ext>
            </a:extLst>
          </p:cNvPr>
          <p:cNvSpPr txBox="1"/>
          <p:nvPr/>
        </p:nvSpPr>
        <p:spPr>
          <a:xfrm>
            <a:off x="527191" y="2872899"/>
            <a:ext cx="4483477" cy="332066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2400" b="1" dirty="0">
                <a:latin typeface="Consolas"/>
              </a:rPr>
              <a:t>Merge Sort Algorithm</a:t>
            </a:r>
          </a:p>
          <a:p>
            <a:pPr indent="-228600">
              <a:lnSpc>
                <a:spcPct val="90000"/>
              </a:lnSpc>
              <a:spcAft>
                <a:spcPts val="600"/>
              </a:spcAft>
              <a:buFont typeface="Arial" panose="020B0604020202020204" pitchFamily="34" charset="0"/>
              <a:buChar char="•"/>
            </a:pPr>
            <a:endParaRPr lang="en-US" sz="2000" dirty="0">
              <a:latin typeface="Consolas"/>
            </a:endParaRPr>
          </a:p>
          <a:p>
            <a:pPr marL="342900" indent="-228600">
              <a:lnSpc>
                <a:spcPct val="90000"/>
              </a:lnSpc>
              <a:spcAft>
                <a:spcPts val="600"/>
              </a:spcAft>
              <a:buFont typeface="Arial" panose="020B0604020202020204" pitchFamily="34" charset="0"/>
              <a:buChar char="•"/>
            </a:pPr>
            <a:r>
              <a:rPr lang="en-US" sz="2000" dirty="0">
                <a:latin typeface="Consolas"/>
              </a:rPr>
              <a:t>Merge Sort is based on the principle of Divide and Conquer Algorithm.</a:t>
            </a:r>
          </a:p>
          <a:p>
            <a:pPr marL="342900" indent="-228600">
              <a:lnSpc>
                <a:spcPct val="90000"/>
              </a:lnSpc>
              <a:spcAft>
                <a:spcPts val="600"/>
              </a:spcAft>
              <a:buFont typeface="Arial" panose="020B0604020202020204" pitchFamily="34" charset="0"/>
              <a:buChar char="•"/>
            </a:pPr>
            <a:r>
              <a:rPr lang="en-US" sz="2000" dirty="0">
                <a:latin typeface="Consolas"/>
              </a:rPr>
              <a:t>Here, a problem is divided into multiple sub-problems. Each sub-problem is solved individually. Finally, sub-problems are combined to form the final solution.</a:t>
            </a:r>
          </a:p>
        </p:txBody>
      </p:sp>
      <p:pic>
        <p:nvPicPr>
          <p:cNvPr id="3" name="Picture 3" descr="Diagram, Teams&#10;&#10;Description automatically generated">
            <a:extLst>
              <a:ext uri="{FF2B5EF4-FFF2-40B4-BE49-F238E27FC236}">
                <a16:creationId xmlns:a16="http://schemas.microsoft.com/office/drawing/2014/main" id="{2FC3B6DB-E684-5349-FB0C-6E7A245BF048}"/>
              </a:ext>
            </a:extLst>
          </p:cNvPr>
          <p:cNvPicPr>
            <a:picLocks noChangeAspect="1"/>
          </p:cNvPicPr>
          <p:nvPr/>
        </p:nvPicPr>
        <p:blipFill rotWithShape="1">
          <a:blip r:embed="rId2"/>
          <a:srcRect t="1300" r="1" b="4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44375691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3762A1-1B1C-C03C-6E57-95A49FBBCE10}"/>
              </a:ext>
            </a:extLst>
          </p:cNvPr>
          <p:cNvSpPr txBox="1"/>
          <p:nvPr/>
        </p:nvSpPr>
        <p:spPr>
          <a:xfrm>
            <a:off x="561622" y="335844"/>
            <a:ext cx="5960533"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25265E"/>
                </a:solidFill>
                <a:latin typeface="Consolas"/>
              </a:rPr>
              <a:t>Divide and Conquer Strategy</a:t>
            </a:r>
          </a:p>
          <a:p>
            <a:endParaRPr lang="en-US" sz="2400" b="1" dirty="0">
              <a:solidFill>
                <a:srgbClr val="25265E"/>
              </a:solidFill>
              <a:latin typeface="Consolas"/>
            </a:endParaRPr>
          </a:p>
          <a:p>
            <a:pPr marL="342900" indent="-342900">
              <a:buFont typeface="Arial"/>
              <a:buChar char="•"/>
            </a:pPr>
            <a:r>
              <a:rPr lang="en-US" sz="2400" dirty="0">
                <a:latin typeface="Consolas"/>
              </a:rPr>
              <a:t>Using the </a:t>
            </a:r>
            <a:r>
              <a:rPr lang="en-US" sz="2400" b="1" dirty="0">
                <a:latin typeface="Consolas"/>
              </a:rPr>
              <a:t>Divide and Conquer</a:t>
            </a:r>
            <a:r>
              <a:rPr lang="en-US" sz="2400" dirty="0">
                <a:latin typeface="Consolas"/>
              </a:rPr>
              <a:t> technique, we divide a problem into subproblems. When the solution to each subproblem is ready, we 'combine' the results from the subproblems to solve the main problem.</a:t>
            </a:r>
          </a:p>
          <a:p>
            <a:endParaRPr lang="en-US" sz="2400" dirty="0">
              <a:latin typeface="Consolas"/>
            </a:endParaRPr>
          </a:p>
          <a:p>
            <a:pPr marL="342900" indent="-342900">
              <a:buFont typeface="Arial"/>
              <a:buChar char="•"/>
            </a:pPr>
            <a:r>
              <a:rPr lang="en-US" sz="2400" dirty="0">
                <a:latin typeface="Consolas"/>
              </a:rPr>
              <a:t>Suppose we had to sort an array A. A subproblem would be to sort a sub-section of this array starting at index p and ending at index r, denoted as A[</a:t>
            </a:r>
            <a:r>
              <a:rPr lang="en-US" sz="2400" dirty="0" err="1">
                <a:latin typeface="Consolas"/>
              </a:rPr>
              <a:t>p..r</a:t>
            </a:r>
            <a:r>
              <a:rPr lang="en-US" sz="2400" dirty="0">
                <a:latin typeface="Consolas"/>
              </a:rPr>
              <a:t>].</a:t>
            </a:r>
          </a:p>
        </p:txBody>
      </p:sp>
      <p:sp>
        <p:nvSpPr>
          <p:cNvPr id="3" name="TextBox 2">
            <a:extLst>
              <a:ext uri="{FF2B5EF4-FFF2-40B4-BE49-F238E27FC236}">
                <a16:creationId xmlns:a16="http://schemas.microsoft.com/office/drawing/2014/main" id="{39B40E18-6ADE-B0BD-E11D-256CE75AF491}"/>
              </a:ext>
            </a:extLst>
          </p:cNvPr>
          <p:cNvSpPr txBox="1"/>
          <p:nvPr/>
        </p:nvSpPr>
        <p:spPr>
          <a:xfrm>
            <a:off x="6671734" y="568677"/>
            <a:ext cx="5290254"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euclid_circular_a"/>
              </a:rPr>
              <a:t>Divide</a:t>
            </a:r>
          </a:p>
          <a:p>
            <a:pPr marL="285750" indent="-285750">
              <a:buFont typeface="Arial"/>
              <a:buChar char="•"/>
            </a:pPr>
            <a:r>
              <a:rPr lang="en-US" dirty="0">
                <a:latin typeface="Consolas"/>
              </a:rPr>
              <a:t>If q is the half-way point between p and r, then we can split the subarray A[</a:t>
            </a:r>
            <a:r>
              <a:rPr lang="en-US" dirty="0" err="1">
                <a:latin typeface="Consolas"/>
              </a:rPr>
              <a:t>p..r</a:t>
            </a:r>
            <a:r>
              <a:rPr lang="en-US" dirty="0">
                <a:latin typeface="Consolas"/>
              </a:rPr>
              <a:t>] into two arrays A[</a:t>
            </a:r>
            <a:r>
              <a:rPr lang="en-US" dirty="0" err="1">
                <a:latin typeface="Consolas"/>
              </a:rPr>
              <a:t>p..q</a:t>
            </a:r>
            <a:r>
              <a:rPr lang="en-US" dirty="0">
                <a:latin typeface="Consolas"/>
              </a:rPr>
              <a:t>] and A[q+1, r].</a:t>
            </a:r>
          </a:p>
          <a:p>
            <a:endParaRPr lang="en-US" dirty="0">
              <a:latin typeface="euclid_circular_a"/>
            </a:endParaRPr>
          </a:p>
          <a:p>
            <a:r>
              <a:rPr lang="en-US" b="1" dirty="0">
                <a:latin typeface="euclid_circular_a"/>
              </a:rPr>
              <a:t>Conquer</a:t>
            </a:r>
          </a:p>
          <a:p>
            <a:pPr marL="285750" indent="-285750">
              <a:buFont typeface="Arial"/>
              <a:buChar char="•"/>
            </a:pPr>
            <a:r>
              <a:rPr lang="en-US" dirty="0">
                <a:latin typeface="Consolas"/>
              </a:rPr>
              <a:t>In the conquer step, we try to sort both the subarrays A[</a:t>
            </a:r>
            <a:r>
              <a:rPr lang="en-US" dirty="0" err="1">
                <a:latin typeface="Consolas"/>
              </a:rPr>
              <a:t>p..q</a:t>
            </a:r>
            <a:r>
              <a:rPr lang="en-US" dirty="0">
                <a:latin typeface="Consolas"/>
              </a:rPr>
              <a:t>] and A[q+1, r]. If we haven't yet reached the base case, we again divide both these subarrays and try to sort them.</a:t>
            </a:r>
          </a:p>
          <a:p>
            <a:endParaRPr lang="en-US" dirty="0">
              <a:latin typeface="euclid_circular_a"/>
            </a:endParaRPr>
          </a:p>
          <a:p>
            <a:r>
              <a:rPr lang="en-US" b="1" dirty="0">
                <a:latin typeface="euclid_circular_a"/>
              </a:rPr>
              <a:t>Combine</a:t>
            </a:r>
          </a:p>
          <a:p>
            <a:pPr marL="285750" indent="-285750">
              <a:buFont typeface="Arial"/>
              <a:buChar char="•"/>
            </a:pPr>
            <a:r>
              <a:rPr lang="en-US" dirty="0">
                <a:latin typeface="Consolas"/>
              </a:rPr>
              <a:t>When the conquer step reaches the base step and we get two sorted subarrays A[</a:t>
            </a:r>
            <a:r>
              <a:rPr lang="en-US" dirty="0" err="1">
                <a:latin typeface="Consolas"/>
              </a:rPr>
              <a:t>p..q</a:t>
            </a:r>
            <a:r>
              <a:rPr lang="en-US" dirty="0">
                <a:latin typeface="Consolas"/>
              </a:rPr>
              <a:t>] and A[q+1, r] for array A[</a:t>
            </a:r>
            <a:r>
              <a:rPr lang="en-US" dirty="0" err="1">
                <a:latin typeface="Consolas"/>
              </a:rPr>
              <a:t>p..r</a:t>
            </a:r>
            <a:r>
              <a:rPr lang="en-US" dirty="0">
                <a:latin typeface="Consolas"/>
              </a:rPr>
              <a:t>], we combine the results by creating a sorted array A[</a:t>
            </a:r>
            <a:r>
              <a:rPr lang="en-US" dirty="0" err="1">
                <a:latin typeface="Consolas"/>
              </a:rPr>
              <a:t>p..r</a:t>
            </a:r>
            <a:r>
              <a:rPr lang="en-US" dirty="0">
                <a:latin typeface="Consolas"/>
              </a:rPr>
              <a:t>] from two sorted subarrays A[</a:t>
            </a:r>
            <a:r>
              <a:rPr lang="en-US" dirty="0" err="1">
                <a:latin typeface="Consolas"/>
              </a:rPr>
              <a:t>p..q</a:t>
            </a:r>
            <a:r>
              <a:rPr lang="en-US" dirty="0">
                <a:latin typeface="Consolas"/>
              </a:rPr>
              <a:t>] and A[q+1, r].</a:t>
            </a:r>
          </a:p>
        </p:txBody>
      </p:sp>
    </p:spTree>
    <p:extLst>
      <p:ext uri="{BB962C8B-B14F-4D97-AF65-F5344CB8AC3E}">
        <p14:creationId xmlns:p14="http://schemas.microsoft.com/office/powerpoint/2010/main" val="9213211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B387FE-B5E8-F9B7-81E4-55256466FB66}"/>
              </a:ext>
            </a:extLst>
          </p:cNvPr>
          <p:cNvSpPr txBox="1"/>
          <p:nvPr/>
        </p:nvSpPr>
        <p:spPr>
          <a:xfrm>
            <a:off x="646289" y="420511"/>
            <a:ext cx="1115342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err="1">
                <a:solidFill>
                  <a:srgbClr val="25265E"/>
                </a:solidFill>
                <a:latin typeface="Consolas"/>
              </a:rPr>
              <a:t>MergeSort</a:t>
            </a:r>
            <a:r>
              <a:rPr lang="en-US" sz="3600" b="1" dirty="0">
                <a:solidFill>
                  <a:srgbClr val="25265E"/>
                </a:solidFill>
                <a:latin typeface="Consolas"/>
              </a:rPr>
              <a:t> Algorithm</a:t>
            </a:r>
          </a:p>
          <a:p>
            <a:endParaRPr lang="en-US" sz="3600" b="1" dirty="0">
              <a:solidFill>
                <a:srgbClr val="25265E"/>
              </a:solidFill>
              <a:latin typeface="Consolas"/>
            </a:endParaRPr>
          </a:p>
          <a:p>
            <a:pPr marL="342900" indent="-342900">
              <a:buFont typeface="Arial"/>
              <a:buChar char="•"/>
            </a:pPr>
            <a:r>
              <a:rPr lang="en-US" sz="2400" dirty="0">
                <a:latin typeface="Consolas"/>
              </a:rPr>
              <a:t>The </a:t>
            </a:r>
            <a:r>
              <a:rPr lang="en-US" sz="2400" dirty="0" err="1">
                <a:latin typeface="Consolas"/>
              </a:rPr>
              <a:t>MergeSort</a:t>
            </a:r>
            <a:r>
              <a:rPr lang="en-US" sz="2400" dirty="0">
                <a:latin typeface="Consolas"/>
              </a:rPr>
              <a:t> function repeatedly divides the array into two halves until we reach a stage where we try to perform </a:t>
            </a:r>
            <a:r>
              <a:rPr lang="en-US" sz="2400" dirty="0" err="1">
                <a:latin typeface="Consolas"/>
              </a:rPr>
              <a:t>MergeSort</a:t>
            </a:r>
            <a:r>
              <a:rPr lang="en-US" sz="2400" dirty="0">
                <a:latin typeface="Consolas"/>
              </a:rPr>
              <a:t> on a subarray of size 1 i.e. p == r.</a:t>
            </a:r>
          </a:p>
          <a:p>
            <a:pPr marL="342900" indent="-342900">
              <a:buFont typeface="Arial"/>
              <a:buChar char="•"/>
            </a:pPr>
            <a:r>
              <a:rPr lang="en-US" sz="2400" dirty="0">
                <a:latin typeface="Consolas"/>
              </a:rPr>
              <a:t>After that, the merge function comes into play and combines the sorted arrays into larger arrays until the whole array is merged.</a:t>
            </a:r>
          </a:p>
        </p:txBody>
      </p:sp>
      <p:sp>
        <p:nvSpPr>
          <p:cNvPr id="3" name="TextBox 2">
            <a:extLst>
              <a:ext uri="{FF2B5EF4-FFF2-40B4-BE49-F238E27FC236}">
                <a16:creationId xmlns:a16="http://schemas.microsoft.com/office/drawing/2014/main" id="{613B70DF-FCE8-A944-BD55-C563400854EC}"/>
              </a:ext>
            </a:extLst>
          </p:cNvPr>
          <p:cNvSpPr txBox="1"/>
          <p:nvPr/>
        </p:nvSpPr>
        <p:spPr>
          <a:xfrm>
            <a:off x="3524955" y="3835400"/>
            <a:ext cx="570653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latin typeface="Consolas"/>
              </a:rPr>
              <a:t>MergeSort</a:t>
            </a:r>
            <a:r>
              <a:rPr lang="en-US" sz="2000" dirty="0">
                <a:latin typeface="Consolas"/>
              </a:rPr>
              <a:t>(A, p, r): </a:t>
            </a:r>
            <a:endParaRPr lang="en-US"/>
          </a:p>
          <a:p>
            <a:r>
              <a:rPr lang="en-US" sz="2000" dirty="0">
                <a:latin typeface="Consolas"/>
              </a:rPr>
              <a:t>    if p &gt; r </a:t>
            </a:r>
            <a:endParaRPr lang="en-US" dirty="0">
              <a:latin typeface="Calibri" panose="020F0502020204030204"/>
              <a:cs typeface="Calibri" panose="020F0502020204030204"/>
            </a:endParaRPr>
          </a:p>
          <a:p>
            <a:r>
              <a:rPr lang="en-US" sz="2000" dirty="0">
                <a:latin typeface="Consolas"/>
              </a:rPr>
              <a:t>        return </a:t>
            </a:r>
            <a:endParaRPr lang="en-US">
              <a:latin typeface="Calibri" panose="020F0502020204030204"/>
              <a:cs typeface="Calibri"/>
            </a:endParaRPr>
          </a:p>
          <a:p>
            <a:r>
              <a:rPr lang="en-US" sz="2000" dirty="0">
                <a:latin typeface="Consolas"/>
              </a:rPr>
              <a:t>    q = (</a:t>
            </a:r>
            <a:r>
              <a:rPr lang="en-US" sz="2000" dirty="0" err="1">
                <a:latin typeface="Consolas"/>
              </a:rPr>
              <a:t>p+r</a:t>
            </a:r>
            <a:r>
              <a:rPr lang="en-US" sz="2000" dirty="0">
                <a:latin typeface="Consolas"/>
              </a:rPr>
              <a:t>)/2 </a:t>
            </a:r>
            <a:endParaRPr lang="en-US" dirty="0">
              <a:latin typeface="Calibri" panose="020F0502020204030204"/>
              <a:cs typeface="Calibri"/>
            </a:endParaRPr>
          </a:p>
          <a:p>
            <a:r>
              <a:rPr lang="en-US" sz="2000" dirty="0">
                <a:latin typeface="Consolas"/>
              </a:rPr>
              <a:t>    </a:t>
            </a:r>
            <a:r>
              <a:rPr lang="en-US" sz="2000" dirty="0" err="1">
                <a:latin typeface="Consolas"/>
              </a:rPr>
              <a:t>mergeSort</a:t>
            </a:r>
            <a:r>
              <a:rPr lang="en-US" sz="2000" dirty="0">
                <a:latin typeface="Consolas"/>
              </a:rPr>
              <a:t>(A, p, q)             </a:t>
            </a:r>
            <a:endParaRPr lang="en-US" dirty="0">
              <a:latin typeface="Calibri" panose="020F0502020204030204"/>
              <a:cs typeface="Calibri"/>
            </a:endParaRPr>
          </a:p>
          <a:p>
            <a:r>
              <a:rPr lang="en-US" sz="2000" dirty="0">
                <a:latin typeface="Consolas"/>
              </a:rPr>
              <a:t>    </a:t>
            </a:r>
            <a:r>
              <a:rPr lang="en-US" sz="2000" dirty="0" err="1">
                <a:latin typeface="Consolas"/>
              </a:rPr>
              <a:t>mergeSort</a:t>
            </a:r>
            <a:r>
              <a:rPr lang="en-US" sz="2000" dirty="0">
                <a:latin typeface="Consolas"/>
              </a:rPr>
              <a:t>(A, q+1, r)</a:t>
            </a:r>
            <a:endParaRPr lang="en-US">
              <a:latin typeface="Calibri" panose="020F0502020204030204"/>
              <a:cs typeface="Calibri"/>
            </a:endParaRPr>
          </a:p>
          <a:p>
            <a:r>
              <a:rPr lang="en-US" sz="2000" dirty="0">
                <a:latin typeface="Consolas"/>
              </a:rPr>
              <a:t>    merge(A, p, q, r)</a:t>
            </a:r>
            <a:endParaRPr lang="en-US" dirty="0">
              <a:cs typeface="Calibri"/>
            </a:endParaRPr>
          </a:p>
        </p:txBody>
      </p:sp>
    </p:spTree>
    <p:extLst>
      <p:ext uri="{BB962C8B-B14F-4D97-AF65-F5344CB8AC3E}">
        <p14:creationId xmlns:p14="http://schemas.microsoft.com/office/powerpoint/2010/main" val="153396117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DBE9F0-4D49-35DD-E04C-57D093122571}"/>
              </a:ext>
            </a:extLst>
          </p:cNvPr>
          <p:cNvSpPr txBox="1"/>
          <p:nvPr/>
        </p:nvSpPr>
        <p:spPr>
          <a:xfrm>
            <a:off x="589845" y="476955"/>
            <a:ext cx="5170309"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latin typeface="Consolas"/>
              </a:rPr>
              <a:t>To sort an entire array, we need to call </a:t>
            </a:r>
            <a:endParaRPr lang="en-US" dirty="0">
              <a:latin typeface="Calibri" panose="020F0502020204030204"/>
              <a:cs typeface="Calibri" panose="020F0502020204030204"/>
            </a:endParaRPr>
          </a:p>
          <a:p>
            <a:r>
              <a:rPr lang="en-US" sz="2400" dirty="0" err="1">
                <a:latin typeface="Consolas"/>
              </a:rPr>
              <a:t>MergeSort</a:t>
            </a:r>
            <a:r>
              <a:rPr lang="en-US" sz="2400" dirty="0">
                <a:latin typeface="Consolas"/>
              </a:rPr>
              <a:t>(A, 0, length(A)-1).</a:t>
            </a:r>
            <a:endParaRPr lang="en-US" dirty="0">
              <a:cs typeface="Calibri"/>
            </a:endParaRPr>
          </a:p>
          <a:p>
            <a:pPr marL="342900" indent="-342900">
              <a:buFont typeface="Arial"/>
              <a:buChar char="•"/>
            </a:pPr>
            <a:endParaRPr lang="en-US" sz="2400" dirty="0">
              <a:latin typeface="Consolas"/>
            </a:endParaRPr>
          </a:p>
          <a:p>
            <a:pPr marL="342900" indent="-342900">
              <a:buFont typeface="Arial"/>
              <a:buChar char="•"/>
            </a:pPr>
            <a:r>
              <a:rPr lang="en-US" sz="2400" dirty="0">
                <a:latin typeface="Consolas"/>
              </a:rPr>
              <a:t>As shown in the image below, the merge sort algorithm recursively divides the array into halves until we reach the base case of array with 1 element. After that, the merge function picks up the sorted sub-arrays and merges them to gradually sort the entire array.</a:t>
            </a:r>
          </a:p>
        </p:txBody>
      </p:sp>
      <p:pic>
        <p:nvPicPr>
          <p:cNvPr id="3" name="Picture 3" descr="A picture containing text, watch&#10;&#10;Description automatically generated">
            <a:extLst>
              <a:ext uri="{FF2B5EF4-FFF2-40B4-BE49-F238E27FC236}">
                <a16:creationId xmlns:a16="http://schemas.microsoft.com/office/drawing/2014/main" id="{956F8652-FEEE-3266-E4F7-05618E9B2B7A}"/>
              </a:ext>
            </a:extLst>
          </p:cNvPr>
          <p:cNvPicPr>
            <a:picLocks noChangeAspect="1"/>
          </p:cNvPicPr>
          <p:nvPr/>
        </p:nvPicPr>
        <p:blipFill>
          <a:blip r:embed="rId2"/>
          <a:stretch>
            <a:fillRect/>
          </a:stretch>
        </p:blipFill>
        <p:spPr>
          <a:xfrm>
            <a:off x="5500511" y="1381938"/>
            <a:ext cx="6383866" cy="3938902"/>
          </a:xfrm>
          <a:prstGeom prst="rect">
            <a:avLst/>
          </a:prstGeom>
        </p:spPr>
      </p:pic>
    </p:spTree>
    <p:extLst>
      <p:ext uri="{BB962C8B-B14F-4D97-AF65-F5344CB8AC3E}">
        <p14:creationId xmlns:p14="http://schemas.microsoft.com/office/powerpoint/2010/main" val="817040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B2D61C-1AF2-531A-C104-6C0C0ABB0DE7}"/>
              </a:ext>
            </a:extLst>
          </p:cNvPr>
          <p:cNvSpPr>
            <a:spLocks noGrp="1"/>
          </p:cNvSpPr>
          <p:nvPr>
            <p:ph idx="1"/>
          </p:nvPr>
        </p:nvSpPr>
        <p:spPr/>
        <p:txBody>
          <a:bodyPr>
            <a:normAutofit/>
          </a:bodyPr>
          <a:lstStyle/>
          <a:p>
            <a:pPr marL="0" indent="0">
              <a:lnSpc>
                <a:spcPct val="100000"/>
              </a:lnSpc>
              <a:spcAft>
                <a:spcPts val="1200"/>
              </a:spcAft>
              <a:buNone/>
            </a:pPr>
            <a:r>
              <a:rPr lang="en-US" b="1" dirty="0">
                <a:solidFill>
                  <a:srgbClr val="C00000"/>
                </a:solidFill>
              </a:rPr>
              <a:t>Non-Primitive Data Structures</a:t>
            </a:r>
          </a:p>
          <a:p>
            <a:pPr marL="517525" indent="-517525">
              <a:buFont typeface="Wingdings" panose="05000000000000000000" pitchFamily="2" charset="2"/>
              <a:buChar char="v"/>
            </a:pPr>
            <a:r>
              <a:rPr lang="en-US" dirty="0"/>
              <a:t>Non-Primitive Data Structures are the complex data structures which are derived from Primitive Data Structures.</a:t>
            </a:r>
          </a:p>
          <a:p>
            <a:pPr marL="517525" indent="-517525">
              <a:buFont typeface="Wingdings" panose="05000000000000000000" pitchFamily="2" charset="2"/>
              <a:buChar char="v"/>
            </a:pPr>
            <a:r>
              <a:rPr lang="en-US" dirty="0"/>
              <a:t>These data structures can't be manipulated or operated directly by machine-level instructions.</a:t>
            </a:r>
          </a:p>
          <a:p>
            <a:pPr marL="517525" indent="-517525">
              <a:buFont typeface="Wingdings" panose="05000000000000000000" pitchFamily="2" charset="2"/>
              <a:buChar char="v"/>
            </a:pPr>
            <a:r>
              <a:rPr lang="en-US" dirty="0"/>
              <a:t>The focus of these data structures is on forming a set of data elements that is either homogeneous (same data type) or heterogeneous (different data types).</a:t>
            </a:r>
          </a:p>
          <a:p>
            <a:pPr marL="0" indent="0">
              <a:buNone/>
            </a:pPr>
            <a:endParaRPr lang="en-US" dirty="0"/>
          </a:p>
        </p:txBody>
      </p:sp>
      <p:sp>
        <p:nvSpPr>
          <p:cNvPr id="4" name="Title 1">
            <a:extLst>
              <a:ext uri="{FF2B5EF4-FFF2-40B4-BE49-F238E27FC236}">
                <a16:creationId xmlns:a16="http://schemas.microsoft.com/office/drawing/2014/main" id="{C56E9B58-980A-FC35-5159-33546A8F5443}"/>
              </a:ext>
            </a:extLst>
          </p:cNvPr>
          <p:cNvSpPr txBox="1">
            <a:spLocks/>
          </p:cNvSpPr>
          <p:nvPr/>
        </p:nvSpPr>
        <p:spPr>
          <a:xfrm>
            <a:off x="990600" y="5186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C00000"/>
                </a:solidFill>
              </a:rPr>
              <a:t>Classification of data structures</a:t>
            </a:r>
          </a:p>
        </p:txBody>
      </p:sp>
      <p:sp>
        <p:nvSpPr>
          <p:cNvPr id="5" name="Date Placeholder 4"/>
          <p:cNvSpPr>
            <a:spLocks noGrp="1"/>
          </p:cNvSpPr>
          <p:nvPr>
            <p:ph type="dt" sz="half" idx="10"/>
          </p:nvPr>
        </p:nvSpPr>
        <p:spPr/>
        <p:txBody>
          <a:bodyPr/>
          <a:lstStyle/>
          <a:p>
            <a:fld id="{797F8915-EF42-483D-9129-FF9B2365F076}" type="datetime1">
              <a:rPr lang="en-US" smtClean="0"/>
              <a:t>8/3/2023</a:t>
            </a:fld>
            <a:endParaRPr lang="en-US"/>
          </a:p>
        </p:txBody>
      </p:sp>
      <p:sp>
        <p:nvSpPr>
          <p:cNvPr id="6" name="Slide Number Placeholder 5"/>
          <p:cNvSpPr>
            <a:spLocks noGrp="1"/>
          </p:cNvSpPr>
          <p:nvPr>
            <p:ph type="sldNum" sz="quarter" idx="12"/>
          </p:nvPr>
        </p:nvSpPr>
        <p:spPr/>
        <p:txBody>
          <a:bodyPr/>
          <a:lstStyle/>
          <a:p>
            <a:fld id="{180F97CC-1B2C-4CDD-B440-99F5F8B230B9}" type="slidenum">
              <a:rPr lang="en-US" smtClean="0"/>
              <a:t>17</a:t>
            </a:fld>
            <a:endParaRPr lang="en-US"/>
          </a:p>
        </p:txBody>
      </p:sp>
    </p:spTree>
    <p:extLst>
      <p:ext uri="{BB962C8B-B14F-4D97-AF65-F5344CB8AC3E}">
        <p14:creationId xmlns:p14="http://schemas.microsoft.com/office/powerpoint/2010/main" val="172684201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80685F-DA8F-9C73-9B79-E3282383EB5A}"/>
              </a:ext>
            </a:extLst>
          </p:cNvPr>
          <p:cNvSpPr txBox="1"/>
          <p:nvPr/>
        </p:nvSpPr>
        <p:spPr>
          <a:xfrm>
            <a:off x="702733" y="406400"/>
            <a:ext cx="596053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25265E"/>
                </a:solidFill>
                <a:latin typeface="Consolas"/>
              </a:rPr>
              <a:t>The merge Step of Merge Sort</a:t>
            </a:r>
          </a:p>
        </p:txBody>
      </p:sp>
      <p:sp>
        <p:nvSpPr>
          <p:cNvPr id="3" name="TextBox 2">
            <a:extLst>
              <a:ext uri="{FF2B5EF4-FFF2-40B4-BE49-F238E27FC236}">
                <a16:creationId xmlns:a16="http://schemas.microsoft.com/office/drawing/2014/main" id="{4EC32FF7-7BC7-7DFB-C14A-7EC892B3CEC1}"/>
              </a:ext>
            </a:extLst>
          </p:cNvPr>
          <p:cNvSpPr txBox="1"/>
          <p:nvPr/>
        </p:nvSpPr>
        <p:spPr>
          <a:xfrm>
            <a:off x="702733" y="970844"/>
            <a:ext cx="10885311"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latin typeface="Consolas"/>
              </a:rPr>
              <a:t>Every recursive algorithm is dependent on a base case and the ability to combine the results from base cases. Merge sort is no different. The most important part of the merge sort algorithm is, you guessed it, merge step.</a:t>
            </a:r>
            <a:endParaRPr lang="en-US" sz="2400">
              <a:latin typeface="Consolas"/>
            </a:endParaRPr>
          </a:p>
          <a:p>
            <a:pPr marL="342900" indent="-342900">
              <a:buFont typeface="Arial"/>
              <a:buChar char="•"/>
            </a:pPr>
            <a:r>
              <a:rPr lang="en-US" sz="2400" dirty="0">
                <a:latin typeface="Consolas"/>
              </a:rPr>
              <a:t>The merge step is the solution to the simple problem of merging two sorted lists(arrays) to build one large sorted list(array).</a:t>
            </a:r>
            <a:endParaRPr lang="en-US" sz="2400">
              <a:latin typeface="Consolas"/>
            </a:endParaRPr>
          </a:p>
          <a:p>
            <a:pPr marL="342900" indent="-342900">
              <a:buFont typeface="Arial"/>
              <a:buChar char="•"/>
            </a:pPr>
            <a:r>
              <a:rPr lang="en-US" sz="2400" dirty="0">
                <a:latin typeface="Consolas"/>
                <a:ea typeface="+mn-lt"/>
                <a:cs typeface="+mn-lt"/>
              </a:rPr>
              <a:t>The algorithm maintains three pointers, one for each of the two arrays and one for maintaining the current index of the final sorted array.</a:t>
            </a:r>
            <a:br>
              <a:rPr lang="en-US" dirty="0"/>
            </a:br>
            <a:endParaRPr lang="en-US" sz="2400" dirty="0">
              <a:latin typeface="Consolas"/>
            </a:endParaRPr>
          </a:p>
        </p:txBody>
      </p:sp>
    </p:spTree>
    <p:extLst>
      <p:ext uri="{BB962C8B-B14F-4D97-AF65-F5344CB8AC3E}">
        <p14:creationId xmlns:p14="http://schemas.microsoft.com/office/powerpoint/2010/main" val="274984681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CD5B6743-416A-DCF2-C176-029DFD1CC988}"/>
              </a:ext>
            </a:extLst>
          </p:cNvPr>
          <p:cNvPicPr>
            <a:picLocks noChangeAspect="1"/>
          </p:cNvPicPr>
          <p:nvPr/>
        </p:nvPicPr>
        <p:blipFill>
          <a:blip r:embed="rId2"/>
          <a:stretch>
            <a:fillRect/>
          </a:stretch>
        </p:blipFill>
        <p:spPr>
          <a:xfrm>
            <a:off x="2607733" y="245953"/>
            <a:ext cx="6976533" cy="6182648"/>
          </a:xfrm>
          <a:prstGeom prst="rect">
            <a:avLst/>
          </a:prstGeom>
        </p:spPr>
      </p:pic>
    </p:spTree>
    <p:extLst>
      <p:ext uri="{BB962C8B-B14F-4D97-AF65-F5344CB8AC3E}">
        <p14:creationId xmlns:p14="http://schemas.microsoft.com/office/powerpoint/2010/main" val="101243433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699A63-36E6-A643-782F-4A85DA4F01AC}"/>
              </a:ext>
            </a:extLst>
          </p:cNvPr>
          <p:cNvSpPr txBox="1"/>
          <p:nvPr/>
        </p:nvSpPr>
        <p:spPr>
          <a:xfrm>
            <a:off x="745067" y="321733"/>
            <a:ext cx="848642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25265E"/>
                </a:solidFill>
                <a:latin typeface="Consolas"/>
              </a:rPr>
              <a:t>Writing the Code for Merge Algorithm</a:t>
            </a:r>
          </a:p>
        </p:txBody>
      </p:sp>
      <p:sp>
        <p:nvSpPr>
          <p:cNvPr id="3" name="TextBox 2">
            <a:extLst>
              <a:ext uri="{FF2B5EF4-FFF2-40B4-BE49-F238E27FC236}">
                <a16:creationId xmlns:a16="http://schemas.microsoft.com/office/drawing/2014/main" id="{541244DA-21A0-083F-8F8D-AB3D0E4EBFBC}"/>
              </a:ext>
            </a:extLst>
          </p:cNvPr>
          <p:cNvSpPr txBox="1"/>
          <p:nvPr/>
        </p:nvSpPr>
        <p:spPr>
          <a:xfrm>
            <a:off x="843844" y="1126067"/>
            <a:ext cx="10433755" cy="4739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nsolas"/>
              </a:rPr>
              <a:t>Our task is to merge two subarrays A[</a:t>
            </a:r>
            <a:r>
              <a:rPr lang="en-US" sz="2000" dirty="0" err="1">
                <a:latin typeface="Consolas"/>
              </a:rPr>
              <a:t>p..q</a:t>
            </a:r>
            <a:r>
              <a:rPr lang="en-US" sz="2000" dirty="0">
                <a:latin typeface="Consolas"/>
              </a:rPr>
              <a:t>] and A[q+1..r] to create a sorted array A[</a:t>
            </a:r>
            <a:r>
              <a:rPr lang="en-US" sz="2000" dirty="0" err="1">
                <a:latin typeface="Consolas"/>
              </a:rPr>
              <a:t>p..r</a:t>
            </a:r>
            <a:r>
              <a:rPr lang="en-US" sz="2000" dirty="0">
                <a:latin typeface="Consolas"/>
              </a:rPr>
              <a:t>]. So the inputs to the function are A, p, q and r</a:t>
            </a:r>
          </a:p>
          <a:p>
            <a:endParaRPr lang="en-US" sz="2000" dirty="0">
              <a:latin typeface="Consolas"/>
            </a:endParaRPr>
          </a:p>
          <a:p>
            <a:r>
              <a:rPr lang="en-US" sz="2200" dirty="0">
                <a:latin typeface="Consolas"/>
              </a:rPr>
              <a:t>The merge function works as follows:</a:t>
            </a:r>
          </a:p>
          <a:p>
            <a:pPr>
              <a:buAutoNum type="arabicPeriod"/>
            </a:pPr>
            <a:r>
              <a:rPr lang="en-US" sz="2200" dirty="0">
                <a:latin typeface="Consolas"/>
              </a:rPr>
              <a:t>Create copies of the subarrays L &lt;- A[</a:t>
            </a:r>
            <a:r>
              <a:rPr lang="en-US" sz="2200" dirty="0" err="1">
                <a:latin typeface="Consolas"/>
              </a:rPr>
              <a:t>p..q</a:t>
            </a:r>
            <a:r>
              <a:rPr lang="en-US" sz="2200" dirty="0">
                <a:latin typeface="Consolas"/>
              </a:rPr>
              <a:t>] and M &lt;- A[q+1..r].</a:t>
            </a:r>
          </a:p>
          <a:p>
            <a:pPr>
              <a:buAutoNum type="arabicPeriod"/>
            </a:pPr>
            <a:r>
              <a:rPr lang="en-US" sz="2200" dirty="0">
                <a:latin typeface="Consolas"/>
              </a:rPr>
              <a:t>Create three pointers </a:t>
            </a:r>
            <a:r>
              <a:rPr lang="en-US" sz="2200" dirty="0" err="1">
                <a:latin typeface="Consolas"/>
              </a:rPr>
              <a:t>i</a:t>
            </a:r>
            <a:r>
              <a:rPr lang="en-US" sz="2200" dirty="0">
                <a:latin typeface="Consolas"/>
              </a:rPr>
              <a:t>, j and k</a:t>
            </a:r>
          </a:p>
          <a:p>
            <a:pPr lvl="1">
              <a:buAutoNum type="arabicPeriod"/>
            </a:pPr>
            <a:r>
              <a:rPr lang="en-US" sz="2200" dirty="0" err="1">
                <a:latin typeface="Consolas"/>
              </a:rPr>
              <a:t>i</a:t>
            </a:r>
            <a:r>
              <a:rPr lang="en-US" sz="2200" dirty="0">
                <a:latin typeface="Consolas"/>
              </a:rPr>
              <a:t> maintains current index of L, starting at 1</a:t>
            </a:r>
          </a:p>
          <a:p>
            <a:pPr lvl="1">
              <a:buAutoNum type="arabicPeriod"/>
            </a:pPr>
            <a:r>
              <a:rPr lang="en-US" sz="2200" dirty="0">
                <a:latin typeface="Consolas"/>
              </a:rPr>
              <a:t>j maintains current index of M, starting at 1</a:t>
            </a:r>
          </a:p>
          <a:p>
            <a:pPr lvl="1">
              <a:buAutoNum type="arabicPeriod"/>
            </a:pPr>
            <a:r>
              <a:rPr lang="en-US" sz="2200" dirty="0">
                <a:latin typeface="Consolas"/>
              </a:rPr>
              <a:t>k maintains the current index of A[</a:t>
            </a:r>
            <a:r>
              <a:rPr lang="en-US" sz="2200" dirty="0" err="1">
                <a:latin typeface="Consolas"/>
              </a:rPr>
              <a:t>p..q</a:t>
            </a:r>
            <a:r>
              <a:rPr lang="en-US" sz="2200" dirty="0">
                <a:latin typeface="Consolas"/>
              </a:rPr>
              <a:t>], starting at p.</a:t>
            </a:r>
          </a:p>
          <a:p>
            <a:pPr>
              <a:buAutoNum type="arabicPeriod"/>
            </a:pPr>
            <a:r>
              <a:rPr lang="en-US" sz="2200" dirty="0">
                <a:latin typeface="Consolas"/>
              </a:rPr>
              <a:t>Until we reach the end of either L or M, pick the larger among the elements from L and M and place them in the correct position at A[</a:t>
            </a:r>
            <a:r>
              <a:rPr lang="en-US" sz="2200" dirty="0" err="1">
                <a:latin typeface="Consolas"/>
              </a:rPr>
              <a:t>p..q</a:t>
            </a:r>
            <a:r>
              <a:rPr lang="en-US" sz="2200" dirty="0">
                <a:latin typeface="Consolas"/>
              </a:rPr>
              <a:t>]</a:t>
            </a:r>
          </a:p>
          <a:p>
            <a:pPr>
              <a:buAutoNum type="arabicPeriod"/>
            </a:pPr>
            <a:r>
              <a:rPr lang="en-US" sz="2200" dirty="0">
                <a:latin typeface="Consolas"/>
              </a:rPr>
              <a:t>When we run out of elements in either L or M, pick up the remaining elements and put in A[</a:t>
            </a:r>
            <a:r>
              <a:rPr lang="en-US" sz="2200" dirty="0" err="1">
                <a:latin typeface="Consolas"/>
              </a:rPr>
              <a:t>p..q</a:t>
            </a:r>
            <a:r>
              <a:rPr lang="en-US" sz="2200" dirty="0">
                <a:latin typeface="Consolas"/>
              </a:rPr>
              <a:t>]</a:t>
            </a:r>
          </a:p>
        </p:txBody>
      </p:sp>
    </p:spTree>
    <p:extLst>
      <p:ext uri="{BB962C8B-B14F-4D97-AF65-F5344CB8AC3E}">
        <p14:creationId xmlns:p14="http://schemas.microsoft.com/office/powerpoint/2010/main" val="367711277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90587A-C9D8-ABC0-CB05-626575B048D8}"/>
              </a:ext>
            </a:extLst>
          </p:cNvPr>
          <p:cNvSpPr>
            <a:spLocks noGrp="1"/>
          </p:cNvSpPr>
          <p:nvPr>
            <p:ph idx="1"/>
          </p:nvPr>
        </p:nvSpPr>
        <p:spPr>
          <a:xfrm>
            <a:off x="599722" y="890844"/>
            <a:ext cx="5393267" cy="4972226"/>
          </a:xfrm>
        </p:spPr>
        <p:txBody>
          <a:bodyPr vert="horz" lIns="91440" tIns="45720" rIns="91440" bIns="45720" rtlCol="0" anchor="t">
            <a:noAutofit/>
          </a:bodyPr>
          <a:lstStyle/>
          <a:p>
            <a:pPr marL="0" indent="0">
              <a:buNone/>
            </a:pPr>
            <a:r>
              <a:rPr lang="en-US" sz="1800" dirty="0">
                <a:latin typeface="Consolas"/>
                <a:ea typeface="+mn-lt"/>
                <a:cs typeface="+mn-lt"/>
              </a:rPr>
              <a:t>def </a:t>
            </a:r>
            <a:r>
              <a:rPr lang="en-US" sz="1800" dirty="0" err="1">
                <a:latin typeface="Consolas"/>
                <a:ea typeface="+mn-lt"/>
                <a:cs typeface="+mn-lt"/>
              </a:rPr>
              <a:t>mergeSort</a:t>
            </a:r>
            <a:r>
              <a:rPr lang="en-US" sz="1800" dirty="0">
                <a:latin typeface="Consolas"/>
                <a:ea typeface="+mn-lt"/>
                <a:cs typeface="+mn-lt"/>
              </a:rPr>
              <a:t>(array):
    if </a:t>
            </a:r>
            <a:r>
              <a:rPr lang="en-US" sz="1800" dirty="0" err="1">
                <a:latin typeface="Consolas"/>
                <a:ea typeface="+mn-lt"/>
                <a:cs typeface="+mn-lt"/>
              </a:rPr>
              <a:t>len</a:t>
            </a:r>
            <a:r>
              <a:rPr lang="en-US" sz="1800" dirty="0">
                <a:latin typeface="Consolas"/>
                <a:ea typeface="+mn-lt"/>
                <a:cs typeface="+mn-lt"/>
              </a:rPr>
              <a:t>(array) &gt; 1:
        r = </a:t>
            </a:r>
            <a:r>
              <a:rPr lang="en-US" sz="1800" dirty="0" err="1">
                <a:latin typeface="Consolas"/>
                <a:ea typeface="+mn-lt"/>
                <a:cs typeface="+mn-lt"/>
              </a:rPr>
              <a:t>len</a:t>
            </a:r>
            <a:r>
              <a:rPr lang="en-US" sz="1800" dirty="0">
                <a:latin typeface="Consolas"/>
                <a:ea typeface="+mn-lt"/>
                <a:cs typeface="+mn-lt"/>
              </a:rPr>
              <a:t>(array)//2
        L = array[:r]
        M = array[r:]
        </a:t>
            </a:r>
            <a:r>
              <a:rPr lang="en-US" sz="1800" dirty="0" err="1">
                <a:latin typeface="Consolas"/>
                <a:ea typeface="+mn-lt"/>
                <a:cs typeface="+mn-lt"/>
              </a:rPr>
              <a:t>mergeSort</a:t>
            </a:r>
            <a:r>
              <a:rPr lang="en-US" sz="1800" dirty="0">
                <a:latin typeface="Consolas"/>
                <a:ea typeface="+mn-lt"/>
                <a:cs typeface="+mn-lt"/>
              </a:rPr>
              <a:t>(L)
        </a:t>
            </a:r>
            <a:r>
              <a:rPr lang="en-US" sz="1800" dirty="0" err="1">
                <a:latin typeface="Consolas"/>
                <a:ea typeface="+mn-lt"/>
                <a:cs typeface="+mn-lt"/>
              </a:rPr>
              <a:t>mergeSort</a:t>
            </a:r>
            <a:r>
              <a:rPr lang="en-US" sz="1800" dirty="0">
                <a:latin typeface="Consolas"/>
                <a:ea typeface="+mn-lt"/>
                <a:cs typeface="+mn-lt"/>
              </a:rPr>
              <a:t>(M)
        </a:t>
            </a:r>
            <a:r>
              <a:rPr lang="en-US" sz="1800" dirty="0" err="1">
                <a:latin typeface="Consolas"/>
                <a:ea typeface="+mn-lt"/>
                <a:cs typeface="+mn-lt"/>
              </a:rPr>
              <a:t>i</a:t>
            </a:r>
            <a:r>
              <a:rPr lang="en-US" sz="1800" dirty="0">
                <a:latin typeface="Consolas"/>
                <a:ea typeface="+mn-lt"/>
                <a:cs typeface="+mn-lt"/>
              </a:rPr>
              <a:t> = j = k = 0
        while </a:t>
            </a:r>
            <a:r>
              <a:rPr lang="en-US" sz="1800" dirty="0" err="1">
                <a:latin typeface="Consolas"/>
                <a:ea typeface="+mn-lt"/>
                <a:cs typeface="+mn-lt"/>
              </a:rPr>
              <a:t>i</a:t>
            </a:r>
            <a:r>
              <a:rPr lang="en-US" sz="1800" dirty="0">
                <a:latin typeface="Consolas"/>
                <a:ea typeface="+mn-lt"/>
                <a:cs typeface="+mn-lt"/>
              </a:rPr>
              <a:t> &lt; </a:t>
            </a:r>
            <a:r>
              <a:rPr lang="en-US" sz="1800" dirty="0" err="1">
                <a:latin typeface="Consolas"/>
                <a:ea typeface="+mn-lt"/>
                <a:cs typeface="+mn-lt"/>
              </a:rPr>
              <a:t>len</a:t>
            </a:r>
            <a:r>
              <a:rPr lang="en-US" sz="1800" dirty="0">
                <a:latin typeface="Consolas"/>
                <a:ea typeface="+mn-lt"/>
                <a:cs typeface="+mn-lt"/>
              </a:rPr>
              <a:t>(L) and j &lt; </a:t>
            </a:r>
            <a:r>
              <a:rPr lang="en-US" sz="1800" dirty="0" err="1">
                <a:latin typeface="Consolas"/>
                <a:ea typeface="+mn-lt"/>
                <a:cs typeface="+mn-lt"/>
              </a:rPr>
              <a:t>len</a:t>
            </a:r>
            <a:r>
              <a:rPr lang="en-US" sz="1800" dirty="0">
                <a:latin typeface="Consolas"/>
                <a:ea typeface="+mn-lt"/>
                <a:cs typeface="+mn-lt"/>
              </a:rPr>
              <a:t>(M):
            if L[</a:t>
            </a:r>
            <a:r>
              <a:rPr lang="en-US" sz="1800" dirty="0" err="1">
                <a:latin typeface="Consolas"/>
                <a:ea typeface="+mn-lt"/>
                <a:cs typeface="+mn-lt"/>
              </a:rPr>
              <a:t>i</a:t>
            </a:r>
            <a:r>
              <a:rPr lang="en-US" sz="1800" dirty="0">
                <a:latin typeface="Consolas"/>
                <a:ea typeface="+mn-lt"/>
                <a:cs typeface="+mn-lt"/>
              </a:rPr>
              <a:t>] &lt; M[j]:
                array[k] = L[</a:t>
            </a:r>
            <a:r>
              <a:rPr lang="en-US" sz="1800" dirty="0" err="1">
                <a:latin typeface="Consolas"/>
                <a:ea typeface="+mn-lt"/>
                <a:cs typeface="+mn-lt"/>
              </a:rPr>
              <a:t>i</a:t>
            </a:r>
            <a:r>
              <a:rPr lang="en-US" sz="1800" dirty="0">
                <a:latin typeface="Consolas"/>
                <a:ea typeface="+mn-lt"/>
                <a:cs typeface="+mn-lt"/>
              </a:rPr>
              <a:t>]
                </a:t>
            </a:r>
            <a:r>
              <a:rPr lang="en-US" sz="1800" dirty="0" err="1">
                <a:latin typeface="Consolas"/>
                <a:ea typeface="+mn-lt"/>
                <a:cs typeface="+mn-lt"/>
              </a:rPr>
              <a:t>i</a:t>
            </a:r>
            <a:r>
              <a:rPr lang="en-US" sz="1800" dirty="0">
                <a:latin typeface="Consolas"/>
                <a:ea typeface="+mn-lt"/>
                <a:cs typeface="+mn-lt"/>
              </a:rPr>
              <a:t> += 1
            else:
                array[k] = M[j]
                j += 1
            k += 1
</a:t>
            </a:r>
            <a:endParaRPr lang="en-US" sz="1800" dirty="0">
              <a:latin typeface="Consolas"/>
            </a:endParaRPr>
          </a:p>
        </p:txBody>
      </p:sp>
      <p:sp>
        <p:nvSpPr>
          <p:cNvPr id="4" name="TextBox 1">
            <a:extLst>
              <a:ext uri="{FF2B5EF4-FFF2-40B4-BE49-F238E27FC236}">
                <a16:creationId xmlns:a16="http://schemas.microsoft.com/office/drawing/2014/main" id="{74F18136-8322-D09D-8257-108D934F5F14}"/>
              </a:ext>
            </a:extLst>
          </p:cNvPr>
          <p:cNvSpPr txBox="1"/>
          <p:nvPr/>
        </p:nvSpPr>
        <p:spPr>
          <a:xfrm>
            <a:off x="413456" y="306069"/>
            <a:ext cx="6750755"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dirty="0">
                <a:solidFill>
                  <a:srgbClr val="25265E"/>
                </a:solidFill>
                <a:latin typeface="Consolas"/>
              </a:rPr>
              <a:t>Merge Sort Code in Python</a:t>
            </a:r>
          </a:p>
        </p:txBody>
      </p:sp>
      <p:sp>
        <p:nvSpPr>
          <p:cNvPr id="5" name="TextBox 4">
            <a:extLst>
              <a:ext uri="{FF2B5EF4-FFF2-40B4-BE49-F238E27FC236}">
                <a16:creationId xmlns:a16="http://schemas.microsoft.com/office/drawing/2014/main" id="{E3AE6C6E-7636-FA9E-A59D-43286AA372F7}"/>
              </a:ext>
            </a:extLst>
          </p:cNvPr>
          <p:cNvSpPr txBox="1"/>
          <p:nvPr/>
        </p:nvSpPr>
        <p:spPr>
          <a:xfrm>
            <a:off x="7931149" y="307338"/>
            <a:ext cx="310303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while </a:t>
            </a:r>
            <a:r>
              <a:rPr lang="en-US" dirty="0" err="1">
                <a:latin typeface="Consolas"/>
              </a:rPr>
              <a:t>i</a:t>
            </a:r>
            <a:r>
              <a:rPr lang="en-US" dirty="0">
                <a:latin typeface="Consolas"/>
              </a:rPr>
              <a:t> &lt; </a:t>
            </a:r>
            <a:r>
              <a:rPr lang="en-US" dirty="0" err="1">
                <a:latin typeface="Consolas"/>
              </a:rPr>
              <a:t>len</a:t>
            </a:r>
            <a:r>
              <a:rPr lang="en-US" dirty="0">
                <a:latin typeface="Consolas"/>
              </a:rPr>
              <a:t>(L): </a:t>
            </a:r>
            <a:endParaRPr lang="en-US" dirty="0"/>
          </a:p>
          <a:p>
            <a:r>
              <a:rPr lang="en-US" dirty="0">
                <a:latin typeface="Consolas"/>
              </a:rPr>
              <a:t>    array[k] = L[</a:t>
            </a:r>
            <a:r>
              <a:rPr lang="en-US" dirty="0" err="1">
                <a:latin typeface="Consolas"/>
              </a:rPr>
              <a:t>i</a:t>
            </a:r>
            <a:r>
              <a:rPr lang="en-US" dirty="0">
                <a:latin typeface="Consolas"/>
              </a:rPr>
              <a:t>] </a:t>
            </a:r>
            <a:endParaRPr lang="en-US" dirty="0">
              <a:latin typeface="Calibri" panose="020F0502020204030204"/>
              <a:cs typeface="Calibri" panose="020F0502020204030204"/>
            </a:endParaRPr>
          </a:p>
          <a:p>
            <a:r>
              <a:rPr lang="en-US" dirty="0">
                <a:latin typeface="Consolas"/>
              </a:rPr>
              <a:t>    </a:t>
            </a:r>
            <a:r>
              <a:rPr lang="en-US" dirty="0" err="1">
                <a:latin typeface="Consolas"/>
              </a:rPr>
              <a:t>i</a:t>
            </a:r>
            <a:r>
              <a:rPr lang="en-US" dirty="0">
                <a:latin typeface="Consolas"/>
              </a:rPr>
              <a:t> += 1 </a:t>
            </a:r>
            <a:endParaRPr lang="en-US" dirty="0">
              <a:latin typeface="Calibri" panose="020F0502020204030204"/>
              <a:cs typeface="Calibri"/>
            </a:endParaRPr>
          </a:p>
          <a:p>
            <a:r>
              <a:rPr lang="en-US" dirty="0">
                <a:latin typeface="Consolas"/>
              </a:rPr>
              <a:t>    k += 1 </a:t>
            </a:r>
            <a:endParaRPr lang="en-US" dirty="0">
              <a:latin typeface="Calibri" panose="020F0502020204030204"/>
              <a:cs typeface="Calibri"/>
            </a:endParaRPr>
          </a:p>
          <a:p>
            <a:endParaRPr lang="en-US" dirty="0">
              <a:latin typeface="Consolas"/>
            </a:endParaRPr>
          </a:p>
          <a:p>
            <a:r>
              <a:rPr lang="en-US" dirty="0">
                <a:latin typeface="Consolas"/>
              </a:rPr>
              <a:t>while j &lt; </a:t>
            </a:r>
            <a:r>
              <a:rPr lang="en-US" dirty="0" err="1">
                <a:latin typeface="Consolas"/>
              </a:rPr>
              <a:t>len</a:t>
            </a:r>
            <a:r>
              <a:rPr lang="en-US" dirty="0">
                <a:latin typeface="Consolas"/>
              </a:rPr>
              <a:t>(M): </a:t>
            </a:r>
            <a:endParaRPr lang="en-US" dirty="0">
              <a:latin typeface="Calibri" panose="020F0502020204030204"/>
              <a:cs typeface="Calibri"/>
            </a:endParaRPr>
          </a:p>
          <a:p>
            <a:r>
              <a:rPr lang="en-US" dirty="0">
                <a:latin typeface="Consolas"/>
              </a:rPr>
              <a:t>    array[k] = M[j] </a:t>
            </a:r>
            <a:endParaRPr lang="en-US" dirty="0">
              <a:latin typeface="Calibri" panose="020F0502020204030204"/>
              <a:cs typeface="Calibri"/>
            </a:endParaRPr>
          </a:p>
          <a:p>
            <a:r>
              <a:rPr lang="en-US" dirty="0">
                <a:latin typeface="Consolas"/>
              </a:rPr>
              <a:t>    j += 1 </a:t>
            </a:r>
            <a:endParaRPr lang="en-US" dirty="0">
              <a:latin typeface="Calibri" panose="020F0502020204030204"/>
              <a:cs typeface="Calibri"/>
            </a:endParaRPr>
          </a:p>
          <a:p>
            <a:r>
              <a:rPr lang="en-US" dirty="0">
                <a:latin typeface="Consolas"/>
              </a:rPr>
              <a:t>    k += 1</a:t>
            </a:r>
            <a:endParaRPr lang="en-US" dirty="0">
              <a:cs typeface="Calibri"/>
            </a:endParaRPr>
          </a:p>
        </p:txBody>
      </p:sp>
      <p:sp>
        <p:nvSpPr>
          <p:cNvPr id="6" name="TextBox 5">
            <a:extLst>
              <a:ext uri="{FF2B5EF4-FFF2-40B4-BE49-F238E27FC236}">
                <a16:creationId xmlns:a16="http://schemas.microsoft.com/office/drawing/2014/main" id="{B23694C5-E59E-A4CE-2707-83229D336CAB}"/>
              </a:ext>
            </a:extLst>
          </p:cNvPr>
          <p:cNvSpPr txBox="1"/>
          <p:nvPr/>
        </p:nvSpPr>
        <p:spPr>
          <a:xfrm>
            <a:off x="7100992" y="3376957"/>
            <a:ext cx="4763346"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onsolas"/>
              </a:rPr>
              <a:t># Print the array </a:t>
            </a:r>
            <a:endParaRPr lang="en-US" dirty="0">
              <a:latin typeface="Consolas"/>
              <a:cs typeface="Calibri"/>
            </a:endParaRPr>
          </a:p>
          <a:p>
            <a:r>
              <a:rPr lang="en-US" dirty="0">
                <a:latin typeface="Consolas"/>
              </a:rPr>
              <a:t>def </a:t>
            </a:r>
            <a:r>
              <a:rPr lang="en-US" dirty="0" err="1">
                <a:latin typeface="Consolas"/>
              </a:rPr>
              <a:t>printList</a:t>
            </a:r>
            <a:r>
              <a:rPr lang="en-US" dirty="0">
                <a:latin typeface="Consolas"/>
              </a:rPr>
              <a:t>(array):</a:t>
            </a:r>
            <a:endParaRPr lang="en-US" dirty="0">
              <a:latin typeface="Consolas"/>
              <a:cs typeface="Calibri"/>
            </a:endParaRPr>
          </a:p>
          <a:p>
            <a:r>
              <a:rPr lang="en-US" dirty="0">
                <a:latin typeface="Consolas"/>
              </a:rPr>
              <a:t>    for </a:t>
            </a:r>
            <a:r>
              <a:rPr lang="en-US" dirty="0" err="1">
                <a:latin typeface="Consolas"/>
              </a:rPr>
              <a:t>i</a:t>
            </a:r>
            <a:r>
              <a:rPr lang="en-US" dirty="0">
                <a:latin typeface="Consolas"/>
              </a:rPr>
              <a:t> in range(</a:t>
            </a:r>
            <a:r>
              <a:rPr lang="en-US" dirty="0" err="1">
                <a:latin typeface="Consolas"/>
              </a:rPr>
              <a:t>len</a:t>
            </a:r>
            <a:r>
              <a:rPr lang="en-US" dirty="0">
                <a:latin typeface="Consolas"/>
              </a:rPr>
              <a:t>(array)):</a:t>
            </a:r>
            <a:endParaRPr lang="en-US" dirty="0">
              <a:latin typeface="Consolas"/>
              <a:cs typeface="Calibri"/>
            </a:endParaRPr>
          </a:p>
          <a:p>
            <a:r>
              <a:rPr lang="en-US" dirty="0">
                <a:latin typeface="Consolas"/>
              </a:rPr>
              <a:t>       print(array[</a:t>
            </a:r>
            <a:r>
              <a:rPr lang="en-US" dirty="0" err="1">
                <a:latin typeface="Consolas"/>
              </a:rPr>
              <a:t>i</a:t>
            </a:r>
            <a:r>
              <a:rPr lang="en-US" dirty="0">
                <a:latin typeface="Consolas"/>
              </a:rPr>
              <a:t>], end=" ")</a:t>
            </a:r>
            <a:endParaRPr lang="en-US" dirty="0">
              <a:latin typeface="Consolas"/>
              <a:cs typeface="Calibri"/>
            </a:endParaRPr>
          </a:p>
          <a:p>
            <a:r>
              <a:rPr lang="en-US" dirty="0">
                <a:latin typeface="Consolas"/>
              </a:rPr>
              <a:t>    print() </a:t>
            </a:r>
            <a:endParaRPr lang="en-US" dirty="0">
              <a:latin typeface="Consolas"/>
              <a:cs typeface="Calibri"/>
            </a:endParaRPr>
          </a:p>
          <a:p>
            <a:endParaRPr lang="en-US" dirty="0">
              <a:latin typeface="Consolas"/>
            </a:endParaRPr>
          </a:p>
          <a:p>
            <a:r>
              <a:rPr lang="en-US" dirty="0">
                <a:latin typeface="Consolas"/>
              </a:rPr>
              <a:t># Driver program </a:t>
            </a:r>
            <a:endParaRPr lang="en-US" dirty="0">
              <a:latin typeface="Consolas"/>
              <a:cs typeface="Calibri"/>
            </a:endParaRPr>
          </a:p>
          <a:p>
            <a:r>
              <a:rPr lang="en-US" dirty="0">
                <a:latin typeface="Consolas"/>
              </a:rPr>
              <a:t>if __name__ == '__main__': </a:t>
            </a:r>
            <a:endParaRPr lang="en-US" dirty="0">
              <a:latin typeface="Consolas"/>
              <a:cs typeface="Calibri"/>
            </a:endParaRPr>
          </a:p>
          <a:p>
            <a:r>
              <a:rPr lang="en-US" dirty="0">
                <a:latin typeface="Consolas"/>
              </a:rPr>
              <a:t>array = [6, 5, 12, 10, 9, 1] </a:t>
            </a:r>
            <a:r>
              <a:rPr lang="en-US" dirty="0" err="1">
                <a:latin typeface="Consolas"/>
              </a:rPr>
              <a:t>mergeSort</a:t>
            </a:r>
            <a:r>
              <a:rPr lang="en-US" dirty="0">
                <a:latin typeface="Consolas"/>
              </a:rPr>
              <a:t>(array) </a:t>
            </a:r>
            <a:endParaRPr lang="en-US" dirty="0">
              <a:latin typeface="Consolas"/>
              <a:cs typeface="Calibri"/>
            </a:endParaRPr>
          </a:p>
          <a:p>
            <a:r>
              <a:rPr lang="en-US" dirty="0">
                <a:latin typeface="Consolas"/>
              </a:rPr>
              <a:t>print("Sorted array is: ", array)</a:t>
            </a:r>
            <a:endParaRPr lang="en-US" dirty="0">
              <a:latin typeface="Consolas"/>
              <a:cs typeface="Calibri"/>
            </a:endParaRPr>
          </a:p>
        </p:txBody>
      </p:sp>
    </p:spTree>
    <p:extLst>
      <p:ext uri="{BB962C8B-B14F-4D97-AF65-F5344CB8AC3E}">
        <p14:creationId xmlns:p14="http://schemas.microsoft.com/office/powerpoint/2010/main" val="265141258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62172F3-34DF-197A-EA1C-48A3244552CE}"/>
              </a:ext>
            </a:extLst>
          </p:cNvPr>
          <p:cNvGraphicFramePr>
            <a:graphicFrameLocks noGrp="1"/>
          </p:cNvGraphicFramePr>
          <p:nvPr/>
        </p:nvGraphicFramePr>
        <p:xfrm>
          <a:off x="769056" y="1144129"/>
          <a:ext cx="7239000" cy="3017520"/>
        </p:xfrm>
        <a:graphic>
          <a:graphicData uri="http://schemas.openxmlformats.org/drawingml/2006/table">
            <a:tbl>
              <a:tblPr firstRow="1" bandRow="1">
                <a:tableStyleId>{5C22544A-7EE6-4342-B048-85BDC9FD1C3A}</a:tableStyleId>
              </a:tblPr>
              <a:tblGrid>
                <a:gridCol w="3619500">
                  <a:extLst>
                    <a:ext uri="{9D8B030D-6E8A-4147-A177-3AD203B41FA5}">
                      <a16:colId xmlns:a16="http://schemas.microsoft.com/office/drawing/2014/main" val="121639591"/>
                    </a:ext>
                  </a:extLst>
                </a:gridCol>
                <a:gridCol w="3619500">
                  <a:extLst>
                    <a:ext uri="{9D8B030D-6E8A-4147-A177-3AD203B41FA5}">
                      <a16:colId xmlns:a16="http://schemas.microsoft.com/office/drawing/2014/main" val="2347734783"/>
                    </a:ext>
                  </a:extLst>
                </a:gridCol>
              </a:tblGrid>
              <a:tr h="0">
                <a:tc>
                  <a:txBody>
                    <a:bodyPr/>
                    <a:lstStyle/>
                    <a:p>
                      <a:pPr algn="l"/>
                      <a:r>
                        <a:rPr lang="en-US">
                          <a:effectLst/>
                        </a:rPr>
                        <a:t>Time Complexity</a:t>
                      </a:r>
                      <a:endParaRPr lang="en-US" b="0">
                        <a:effectLst/>
                      </a:endParaRPr>
                    </a:p>
                  </a:txBody>
                  <a:tcPr marL="228600" marR="228600" marT="114300" marB="114300" anchor="ctr"/>
                </a:tc>
                <a:tc>
                  <a:txBody>
                    <a:bodyPr/>
                    <a:lstStyle/>
                    <a:p>
                      <a:r>
                        <a:rPr lang="en-US">
                          <a:effectLst/>
                        </a:rPr>
                        <a:t> </a:t>
                      </a:r>
                    </a:p>
                  </a:txBody>
                  <a:tcPr marL="228600" marR="228600" marT="114300" marB="114300" anchor="ctr"/>
                </a:tc>
                <a:extLst>
                  <a:ext uri="{0D108BD9-81ED-4DB2-BD59-A6C34878D82A}">
                    <a16:rowId xmlns:a16="http://schemas.microsoft.com/office/drawing/2014/main" val="3498536074"/>
                  </a:ext>
                </a:extLst>
              </a:tr>
              <a:tr h="0">
                <a:tc>
                  <a:txBody>
                    <a:bodyPr/>
                    <a:lstStyle/>
                    <a:p>
                      <a:r>
                        <a:rPr lang="en-US">
                          <a:effectLst/>
                        </a:rPr>
                        <a:t>Best</a:t>
                      </a:r>
                    </a:p>
                  </a:txBody>
                  <a:tcPr marL="228600" marR="228600" marT="114300" marB="114300" anchor="ctr"/>
                </a:tc>
                <a:tc>
                  <a:txBody>
                    <a:bodyPr/>
                    <a:lstStyle/>
                    <a:p>
                      <a:r>
                        <a:rPr lang="en-US">
                          <a:effectLst/>
                        </a:rPr>
                        <a:t>O(n*log n)</a:t>
                      </a:r>
                    </a:p>
                  </a:txBody>
                  <a:tcPr marL="228600" marR="228600" marT="114300" marB="114300" anchor="ctr"/>
                </a:tc>
                <a:extLst>
                  <a:ext uri="{0D108BD9-81ED-4DB2-BD59-A6C34878D82A}">
                    <a16:rowId xmlns:a16="http://schemas.microsoft.com/office/drawing/2014/main" val="2528937151"/>
                  </a:ext>
                </a:extLst>
              </a:tr>
              <a:tr h="0">
                <a:tc>
                  <a:txBody>
                    <a:bodyPr/>
                    <a:lstStyle/>
                    <a:p>
                      <a:r>
                        <a:rPr lang="en-US">
                          <a:effectLst/>
                        </a:rPr>
                        <a:t>Worst</a:t>
                      </a:r>
                    </a:p>
                  </a:txBody>
                  <a:tcPr marL="228600" marR="228600" marT="114300" marB="114300" anchor="ctr"/>
                </a:tc>
                <a:tc>
                  <a:txBody>
                    <a:bodyPr/>
                    <a:lstStyle/>
                    <a:p>
                      <a:r>
                        <a:rPr lang="en-US">
                          <a:effectLst/>
                        </a:rPr>
                        <a:t>O(n*log n)</a:t>
                      </a:r>
                    </a:p>
                  </a:txBody>
                  <a:tcPr marL="228600" marR="228600" marT="114300" marB="114300" anchor="ctr"/>
                </a:tc>
                <a:extLst>
                  <a:ext uri="{0D108BD9-81ED-4DB2-BD59-A6C34878D82A}">
                    <a16:rowId xmlns:a16="http://schemas.microsoft.com/office/drawing/2014/main" val="3829476805"/>
                  </a:ext>
                </a:extLst>
              </a:tr>
              <a:tr h="0">
                <a:tc>
                  <a:txBody>
                    <a:bodyPr/>
                    <a:lstStyle/>
                    <a:p>
                      <a:r>
                        <a:rPr lang="en-US">
                          <a:effectLst/>
                        </a:rPr>
                        <a:t>Average</a:t>
                      </a:r>
                    </a:p>
                  </a:txBody>
                  <a:tcPr marL="228600" marR="228600" marT="114300" marB="114300" anchor="ctr"/>
                </a:tc>
                <a:tc>
                  <a:txBody>
                    <a:bodyPr/>
                    <a:lstStyle/>
                    <a:p>
                      <a:r>
                        <a:rPr lang="en-US">
                          <a:effectLst/>
                        </a:rPr>
                        <a:t>O(n*log n)</a:t>
                      </a:r>
                    </a:p>
                  </a:txBody>
                  <a:tcPr marL="228600" marR="228600" marT="114300" marB="114300" anchor="ctr"/>
                </a:tc>
                <a:extLst>
                  <a:ext uri="{0D108BD9-81ED-4DB2-BD59-A6C34878D82A}">
                    <a16:rowId xmlns:a16="http://schemas.microsoft.com/office/drawing/2014/main" val="1495439906"/>
                  </a:ext>
                </a:extLst>
              </a:tr>
              <a:tr h="0">
                <a:tc>
                  <a:txBody>
                    <a:bodyPr/>
                    <a:lstStyle/>
                    <a:p>
                      <a:pPr algn="l"/>
                      <a:r>
                        <a:rPr lang="en-US">
                          <a:effectLst/>
                        </a:rPr>
                        <a:t>Space Complexity</a:t>
                      </a:r>
                      <a:endParaRPr lang="en-US" b="0">
                        <a:effectLst/>
                      </a:endParaRPr>
                    </a:p>
                  </a:txBody>
                  <a:tcPr marL="228600" marR="228600" marT="114300" marB="114300" anchor="ctr"/>
                </a:tc>
                <a:tc>
                  <a:txBody>
                    <a:bodyPr/>
                    <a:lstStyle/>
                    <a:p>
                      <a:r>
                        <a:rPr lang="en-US">
                          <a:effectLst/>
                        </a:rPr>
                        <a:t>O(n)</a:t>
                      </a:r>
                    </a:p>
                  </a:txBody>
                  <a:tcPr marL="228600" marR="228600" marT="114300" marB="114300" anchor="ctr"/>
                </a:tc>
                <a:extLst>
                  <a:ext uri="{0D108BD9-81ED-4DB2-BD59-A6C34878D82A}">
                    <a16:rowId xmlns:a16="http://schemas.microsoft.com/office/drawing/2014/main" val="3928584834"/>
                  </a:ext>
                </a:extLst>
              </a:tr>
              <a:tr h="0">
                <a:tc>
                  <a:txBody>
                    <a:bodyPr/>
                    <a:lstStyle/>
                    <a:p>
                      <a:pPr algn="l"/>
                      <a:r>
                        <a:rPr lang="en-US">
                          <a:effectLst/>
                        </a:rPr>
                        <a:t>Stability</a:t>
                      </a:r>
                      <a:endParaRPr lang="en-US" b="0">
                        <a:effectLst/>
                      </a:endParaRPr>
                    </a:p>
                  </a:txBody>
                  <a:tcPr marL="228600" marR="228600" marT="114300" marB="114300" anchor="ctr"/>
                </a:tc>
                <a:tc>
                  <a:txBody>
                    <a:bodyPr/>
                    <a:lstStyle/>
                    <a:p>
                      <a:r>
                        <a:rPr lang="en-US">
                          <a:effectLst/>
                        </a:rPr>
                        <a:t>Yes</a:t>
                      </a:r>
                    </a:p>
                  </a:txBody>
                  <a:tcPr marL="228600" marR="228600" marT="114300" marB="114300" anchor="ctr"/>
                </a:tc>
                <a:extLst>
                  <a:ext uri="{0D108BD9-81ED-4DB2-BD59-A6C34878D82A}">
                    <a16:rowId xmlns:a16="http://schemas.microsoft.com/office/drawing/2014/main" val="2382277431"/>
                  </a:ext>
                </a:extLst>
              </a:tr>
            </a:tbl>
          </a:graphicData>
        </a:graphic>
      </p:graphicFrame>
      <p:sp>
        <p:nvSpPr>
          <p:cNvPr id="5" name="TextBox 4">
            <a:extLst>
              <a:ext uri="{FF2B5EF4-FFF2-40B4-BE49-F238E27FC236}">
                <a16:creationId xmlns:a16="http://schemas.microsoft.com/office/drawing/2014/main" id="{220CDBEA-B855-4E40-0668-8C956009E88B}"/>
              </a:ext>
            </a:extLst>
          </p:cNvPr>
          <p:cNvSpPr txBox="1"/>
          <p:nvPr/>
        </p:nvSpPr>
        <p:spPr>
          <a:xfrm>
            <a:off x="519289" y="420511"/>
            <a:ext cx="463408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25265E"/>
                </a:solidFill>
                <a:latin typeface="Consolas"/>
              </a:rPr>
              <a:t>Merge Sort Complexity</a:t>
            </a:r>
          </a:p>
          <a:p>
            <a:endParaRPr lang="en-US" sz="2800" dirty="0">
              <a:solidFill>
                <a:srgbClr val="25265E"/>
              </a:solidFill>
              <a:latin typeface="Consolas"/>
            </a:endParaRPr>
          </a:p>
        </p:txBody>
      </p:sp>
      <p:sp>
        <p:nvSpPr>
          <p:cNvPr id="6" name="TextBox 5">
            <a:extLst>
              <a:ext uri="{FF2B5EF4-FFF2-40B4-BE49-F238E27FC236}">
                <a16:creationId xmlns:a16="http://schemas.microsoft.com/office/drawing/2014/main" id="{DC819BED-F94D-9B62-EAAE-F99227F80DFF}"/>
              </a:ext>
            </a:extLst>
          </p:cNvPr>
          <p:cNvSpPr txBox="1"/>
          <p:nvPr/>
        </p:nvSpPr>
        <p:spPr>
          <a:xfrm>
            <a:off x="646289" y="4329289"/>
            <a:ext cx="666608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25265E"/>
                </a:solidFill>
                <a:latin typeface="Consolas"/>
              </a:rPr>
              <a:t>Merge Sort Applications</a:t>
            </a:r>
          </a:p>
          <a:p>
            <a:pPr>
              <a:buChar char="•"/>
            </a:pPr>
            <a:r>
              <a:rPr lang="en-US" sz="2400" dirty="0">
                <a:latin typeface="Consolas"/>
              </a:rPr>
              <a:t>Inversion count problem</a:t>
            </a:r>
          </a:p>
          <a:p>
            <a:pPr>
              <a:buChar char="•"/>
            </a:pPr>
            <a:r>
              <a:rPr lang="en-US" sz="2400" dirty="0">
                <a:latin typeface="Consolas"/>
              </a:rPr>
              <a:t>External sorting</a:t>
            </a:r>
          </a:p>
          <a:p>
            <a:pPr>
              <a:buChar char="•"/>
            </a:pPr>
            <a:r>
              <a:rPr lang="en-US" sz="2400" dirty="0">
                <a:latin typeface="Consolas"/>
              </a:rPr>
              <a:t>E-commerce applications</a:t>
            </a:r>
          </a:p>
        </p:txBody>
      </p:sp>
    </p:spTree>
    <p:extLst>
      <p:ext uri="{BB962C8B-B14F-4D97-AF65-F5344CB8AC3E}">
        <p14:creationId xmlns:p14="http://schemas.microsoft.com/office/powerpoint/2010/main" val="11808372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03B596-C68E-D950-0B57-8DA55D856A22}"/>
              </a:ext>
            </a:extLst>
          </p:cNvPr>
          <p:cNvSpPr txBox="1"/>
          <p:nvPr/>
        </p:nvSpPr>
        <p:spPr>
          <a:xfrm>
            <a:off x="554567" y="406399"/>
            <a:ext cx="11082866" cy="60631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25265E"/>
                </a:solidFill>
                <a:latin typeface="Consolas"/>
              </a:rPr>
              <a:t>Quicksort Algorithm</a:t>
            </a:r>
          </a:p>
          <a:p>
            <a:endParaRPr lang="en-US" sz="2400" dirty="0">
              <a:latin typeface="Consolas"/>
            </a:endParaRPr>
          </a:p>
          <a:p>
            <a:r>
              <a:rPr lang="en-US" sz="2400" dirty="0">
                <a:solidFill>
                  <a:srgbClr val="25265E"/>
                </a:solidFill>
                <a:latin typeface="Consolas"/>
              </a:rPr>
              <a:t>Quicksort is </a:t>
            </a:r>
            <a:r>
              <a:rPr lang="en-US" sz="2400" dirty="0">
                <a:solidFill>
                  <a:srgbClr val="0556F3"/>
                </a:solidFill>
                <a:latin typeface="Consolas"/>
              </a:rPr>
              <a:t>a sorting algorithm</a:t>
            </a:r>
            <a:r>
              <a:rPr lang="en-US" sz="2400" dirty="0">
                <a:solidFill>
                  <a:srgbClr val="25265E"/>
                </a:solidFill>
                <a:latin typeface="Consolas"/>
              </a:rPr>
              <a:t> based on the </a:t>
            </a:r>
            <a:r>
              <a:rPr lang="en-US" sz="2400" b="1" dirty="0">
                <a:solidFill>
                  <a:srgbClr val="25265E"/>
                </a:solidFill>
                <a:latin typeface="Consolas"/>
              </a:rPr>
              <a:t>divide and conquer approach</a:t>
            </a:r>
            <a:r>
              <a:rPr lang="en-US" sz="2400" dirty="0">
                <a:solidFill>
                  <a:srgbClr val="25265E"/>
                </a:solidFill>
                <a:latin typeface="Consolas"/>
              </a:rPr>
              <a:t> where</a:t>
            </a:r>
          </a:p>
          <a:p>
            <a:pPr>
              <a:buAutoNum type="arabicPeriod"/>
            </a:pPr>
            <a:r>
              <a:rPr lang="en-US" sz="2400" dirty="0">
                <a:solidFill>
                  <a:srgbClr val="25265E"/>
                </a:solidFill>
                <a:latin typeface="Consolas"/>
              </a:rPr>
              <a:t>An array is divided into subarrays by selecting a </a:t>
            </a:r>
            <a:r>
              <a:rPr lang="en-US" sz="2400" b="1" dirty="0">
                <a:solidFill>
                  <a:srgbClr val="25265E"/>
                </a:solidFill>
                <a:latin typeface="Consolas"/>
              </a:rPr>
              <a:t>pivot element</a:t>
            </a:r>
            <a:r>
              <a:rPr lang="en-US" sz="2400" dirty="0">
                <a:solidFill>
                  <a:srgbClr val="25265E"/>
                </a:solidFill>
                <a:latin typeface="Consolas"/>
              </a:rPr>
              <a:t> (element selected from the array).</a:t>
            </a:r>
            <a:br>
              <a:rPr lang="en-US" sz="2400" dirty="0">
                <a:latin typeface="Consolas"/>
              </a:rPr>
            </a:br>
            <a:br>
              <a:rPr lang="en-US" sz="2400" dirty="0">
                <a:latin typeface="Consolas"/>
              </a:rPr>
            </a:br>
            <a:r>
              <a:rPr lang="en-US" sz="2400" dirty="0">
                <a:solidFill>
                  <a:srgbClr val="25265E"/>
                </a:solidFill>
                <a:latin typeface="Consolas"/>
              </a:rPr>
              <a:t>While dividing the array, the pivot element should be positioned in such a way that elements less than pivot are kept on the left side and elements greater than pivot are on the right side of the pivot.</a:t>
            </a:r>
          </a:p>
          <a:p>
            <a:pPr>
              <a:buAutoNum type="arabicPeriod"/>
            </a:pPr>
            <a:r>
              <a:rPr lang="en-US" sz="2400" dirty="0">
                <a:solidFill>
                  <a:srgbClr val="25265E"/>
                </a:solidFill>
                <a:latin typeface="Consolas"/>
              </a:rPr>
              <a:t>The left and right subarrays are also divided using the same approach. This process continues until each subarray contains a single element.</a:t>
            </a:r>
          </a:p>
          <a:p>
            <a:pPr>
              <a:buAutoNum type="arabicPeriod"/>
            </a:pPr>
            <a:r>
              <a:rPr lang="en-US" sz="2400" dirty="0">
                <a:solidFill>
                  <a:srgbClr val="25265E"/>
                </a:solidFill>
                <a:latin typeface="Consolas"/>
              </a:rPr>
              <a:t>At this point, elements are already sorted. Finally, elements are combined to form a sorted array.</a:t>
            </a:r>
          </a:p>
        </p:txBody>
      </p:sp>
    </p:spTree>
    <p:extLst>
      <p:ext uri="{BB962C8B-B14F-4D97-AF65-F5344CB8AC3E}">
        <p14:creationId xmlns:p14="http://schemas.microsoft.com/office/powerpoint/2010/main" val="11760307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diagram&#10;&#10;Description automatically generated">
            <a:extLst>
              <a:ext uri="{FF2B5EF4-FFF2-40B4-BE49-F238E27FC236}">
                <a16:creationId xmlns:a16="http://schemas.microsoft.com/office/drawing/2014/main" id="{E67B48A7-21DA-1915-85F6-CF022B3C33B7}"/>
              </a:ext>
            </a:extLst>
          </p:cNvPr>
          <p:cNvPicPr>
            <a:picLocks noChangeAspect="1"/>
          </p:cNvPicPr>
          <p:nvPr/>
        </p:nvPicPr>
        <p:blipFill>
          <a:blip r:embed="rId2"/>
          <a:stretch>
            <a:fillRect/>
          </a:stretch>
        </p:blipFill>
        <p:spPr>
          <a:xfrm>
            <a:off x="2825751" y="2339623"/>
            <a:ext cx="6533444" cy="1247422"/>
          </a:xfrm>
          <a:prstGeom prst="rect">
            <a:avLst/>
          </a:prstGeom>
        </p:spPr>
      </p:pic>
      <p:sp>
        <p:nvSpPr>
          <p:cNvPr id="3" name="TextBox 2">
            <a:extLst>
              <a:ext uri="{FF2B5EF4-FFF2-40B4-BE49-F238E27FC236}">
                <a16:creationId xmlns:a16="http://schemas.microsoft.com/office/drawing/2014/main" id="{1F9CF6CC-07FE-318B-FDE7-B6B7B9130F21}"/>
              </a:ext>
            </a:extLst>
          </p:cNvPr>
          <p:cNvSpPr txBox="1"/>
          <p:nvPr/>
        </p:nvSpPr>
        <p:spPr>
          <a:xfrm>
            <a:off x="787400" y="187678"/>
            <a:ext cx="1061719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solidFill>
                  <a:srgbClr val="25265E"/>
                </a:solidFill>
                <a:latin typeface="Consolas"/>
              </a:rPr>
              <a:t>Working of Quicksort Algorithm</a:t>
            </a:r>
            <a:endParaRPr lang="en-US"/>
          </a:p>
          <a:p>
            <a:pPr algn="just"/>
            <a:endParaRPr lang="en-US" sz="2400" b="1" dirty="0">
              <a:solidFill>
                <a:srgbClr val="25265E"/>
              </a:solidFill>
              <a:latin typeface="Consolas"/>
            </a:endParaRPr>
          </a:p>
          <a:p>
            <a:pPr algn="just"/>
            <a:r>
              <a:rPr lang="en-US" sz="2400" b="1" dirty="0">
                <a:latin typeface="Consolas"/>
              </a:rPr>
              <a:t>1. Select the Pivot Element</a:t>
            </a:r>
          </a:p>
          <a:p>
            <a:pPr algn="just"/>
            <a:r>
              <a:rPr lang="en-US" sz="2400" dirty="0">
                <a:latin typeface="Consolas"/>
              </a:rPr>
              <a:t>There are different variations of quicksort where the pivot element is selected from different positions. Here, we will be selecting the rightmost element of the array as the pivot element.</a:t>
            </a:r>
          </a:p>
        </p:txBody>
      </p:sp>
      <p:sp>
        <p:nvSpPr>
          <p:cNvPr id="4" name="TextBox 3">
            <a:extLst>
              <a:ext uri="{FF2B5EF4-FFF2-40B4-BE49-F238E27FC236}">
                <a16:creationId xmlns:a16="http://schemas.microsoft.com/office/drawing/2014/main" id="{28AA82ED-FF8B-0406-9227-3760C2767174}"/>
              </a:ext>
            </a:extLst>
          </p:cNvPr>
          <p:cNvSpPr txBox="1"/>
          <p:nvPr/>
        </p:nvSpPr>
        <p:spPr>
          <a:xfrm>
            <a:off x="4336345" y="3242733"/>
            <a:ext cx="36886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Select a pivot element</a:t>
            </a:r>
            <a:endParaRPr lang="en-US"/>
          </a:p>
        </p:txBody>
      </p:sp>
      <p:pic>
        <p:nvPicPr>
          <p:cNvPr id="5" name="Picture 5" descr="A picture containing graphical user interface&#10;&#10;Description automatically generated">
            <a:extLst>
              <a:ext uri="{FF2B5EF4-FFF2-40B4-BE49-F238E27FC236}">
                <a16:creationId xmlns:a16="http://schemas.microsoft.com/office/drawing/2014/main" id="{E6B67CC6-5946-7742-CDD7-245B79FB75EB}"/>
              </a:ext>
            </a:extLst>
          </p:cNvPr>
          <p:cNvPicPr>
            <a:picLocks noChangeAspect="1"/>
          </p:cNvPicPr>
          <p:nvPr/>
        </p:nvPicPr>
        <p:blipFill>
          <a:blip r:embed="rId3"/>
          <a:stretch>
            <a:fillRect/>
          </a:stretch>
        </p:blipFill>
        <p:spPr>
          <a:xfrm>
            <a:off x="3185583" y="5091289"/>
            <a:ext cx="6307666" cy="1205088"/>
          </a:xfrm>
          <a:prstGeom prst="rect">
            <a:avLst/>
          </a:prstGeom>
        </p:spPr>
      </p:pic>
      <p:sp>
        <p:nvSpPr>
          <p:cNvPr id="6" name="TextBox 5">
            <a:extLst>
              <a:ext uri="{FF2B5EF4-FFF2-40B4-BE49-F238E27FC236}">
                <a16:creationId xmlns:a16="http://schemas.microsoft.com/office/drawing/2014/main" id="{24A5CD09-49F5-E106-D225-385A8CA8B383}"/>
              </a:ext>
            </a:extLst>
          </p:cNvPr>
          <p:cNvSpPr txBox="1"/>
          <p:nvPr/>
        </p:nvSpPr>
        <p:spPr>
          <a:xfrm>
            <a:off x="787400" y="3708400"/>
            <a:ext cx="1061719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onsolas"/>
              </a:rPr>
              <a:t>2. Rearrange the Array</a:t>
            </a:r>
          </a:p>
          <a:p>
            <a:r>
              <a:rPr lang="en-US" sz="2200" dirty="0">
                <a:latin typeface="Consolas"/>
              </a:rPr>
              <a:t>Now the elements of the array are rearranged so that elements that are smaller than the pivot are put on the left and the elements greater than the pivot are put on the right.</a:t>
            </a:r>
          </a:p>
        </p:txBody>
      </p:sp>
      <p:sp>
        <p:nvSpPr>
          <p:cNvPr id="7" name="TextBox 6">
            <a:extLst>
              <a:ext uri="{FF2B5EF4-FFF2-40B4-BE49-F238E27FC236}">
                <a16:creationId xmlns:a16="http://schemas.microsoft.com/office/drawing/2014/main" id="{22631ED4-3F7F-2D30-6372-6E010A43C914}"/>
              </a:ext>
            </a:extLst>
          </p:cNvPr>
          <p:cNvSpPr txBox="1"/>
          <p:nvPr/>
        </p:nvSpPr>
        <p:spPr>
          <a:xfrm>
            <a:off x="787401" y="6163733"/>
            <a:ext cx="111110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Put all the smaller elements on the left and greater on the right of pivot element</a:t>
            </a:r>
            <a:endParaRPr lang="en-US"/>
          </a:p>
        </p:txBody>
      </p:sp>
    </p:spTree>
    <p:extLst>
      <p:ext uri="{BB962C8B-B14F-4D97-AF65-F5344CB8AC3E}">
        <p14:creationId xmlns:p14="http://schemas.microsoft.com/office/powerpoint/2010/main" val="214571106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text, application&#10;&#10;Description automatically generated">
            <a:extLst>
              <a:ext uri="{FF2B5EF4-FFF2-40B4-BE49-F238E27FC236}">
                <a16:creationId xmlns:a16="http://schemas.microsoft.com/office/drawing/2014/main" id="{82D06ECE-0B56-522A-AA31-463C9BB537D5}"/>
              </a:ext>
            </a:extLst>
          </p:cNvPr>
          <p:cNvPicPr>
            <a:picLocks noChangeAspect="1"/>
          </p:cNvPicPr>
          <p:nvPr/>
        </p:nvPicPr>
        <p:blipFill>
          <a:blip r:embed="rId2"/>
          <a:stretch>
            <a:fillRect/>
          </a:stretch>
        </p:blipFill>
        <p:spPr>
          <a:xfrm>
            <a:off x="3254375" y="1553985"/>
            <a:ext cx="5686777" cy="1657349"/>
          </a:xfrm>
          <a:prstGeom prst="rect">
            <a:avLst/>
          </a:prstGeom>
        </p:spPr>
      </p:pic>
      <p:pic>
        <p:nvPicPr>
          <p:cNvPr id="3" name="Picture 3" descr="A picture containing graphical user interface&#10;&#10;Description automatically generated">
            <a:extLst>
              <a:ext uri="{FF2B5EF4-FFF2-40B4-BE49-F238E27FC236}">
                <a16:creationId xmlns:a16="http://schemas.microsoft.com/office/drawing/2014/main" id="{1E854611-2DEC-E9DA-9AF1-DB05A529BF6E}"/>
              </a:ext>
            </a:extLst>
          </p:cNvPr>
          <p:cNvPicPr>
            <a:picLocks noChangeAspect="1"/>
          </p:cNvPicPr>
          <p:nvPr/>
        </p:nvPicPr>
        <p:blipFill>
          <a:blip r:embed="rId3"/>
          <a:stretch>
            <a:fillRect/>
          </a:stretch>
        </p:blipFill>
        <p:spPr>
          <a:xfrm>
            <a:off x="3263195" y="4363861"/>
            <a:ext cx="5686777" cy="1657349"/>
          </a:xfrm>
          <a:prstGeom prst="rect">
            <a:avLst/>
          </a:prstGeom>
        </p:spPr>
      </p:pic>
      <p:sp>
        <p:nvSpPr>
          <p:cNvPr id="4" name="TextBox 3">
            <a:extLst>
              <a:ext uri="{FF2B5EF4-FFF2-40B4-BE49-F238E27FC236}">
                <a16:creationId xmlns:a16="http://schemas.microsoft.com/office/drawing/2014/main" id="{F02368D9-D454-2F16-BC78-400C5FB71756}"/>
              </a:ext>
            </a:extLst>
          </p:cNvPr>
          <p:cNvSpPr txBox="1"/>
          <p:nvPr/>
        </p:nvSpPr>
        <p:spPr>
          <a:xfrm>
            <a:off x="505178" y="215902"/>
            <a:ext cx="11181644"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onsolas"/>
              </a:rPr>
              <a:t>Here's how we rearrange the array:</a:t>
            </a:r>
          </a:p>
          <a:p>
            <a:pPr>
              <a:buAutoNum type="alphaLcPeriod"/>
            </a:pPr>
            <a:r>
              <a:rPr lang="en-US" sz="2400" dirty="0">
                <a:latin typeface="Consolas"/>
              </a:rPr>
              <a:t>A pointer is fixed at the pivot element. The pivot element is compared with the elements beginning from the first index.</a:t>
            </a:r>
          </a:p>
          <a:p>
            <a:pPr>
              <a:buAutoNum type="alphaLcPeriod"/>
            </a:pPr>
            <a:endParaRPr lang="en-US" sz="2400" dirty="0">
              <a:latin typeface="Consolas"/>
            </a:endParaRPr>
          </a:p>
          <a:p>
            <a:pPr>
              <a:buAutoNum type="alphaLcPeriod"/>
            </a:pPr>
            <a:endParaRPr lang="en-US" sz="2400" dirty="0">
              <a:latin typeface="Consolas"/>
            </a:endParaRPr>
          </a:p>
          <a:p>
            <a:pPr>
              <a:buAutoNum type="alphaLcPeriod"/>
            </a:pPr>
            <a:endParaRPr lang="en-US" sz="2400" dirty="0">
              <a:latin typeface="Consolas"/>
            </a:endParaRPr>
          </a:p>
          <a:p>
            <a:pPr>
              <a:buAutoNum type="alphaLcPeriod"/>
            </a:pPr>
            <a:endParaRPr lang="en-US" sz="2400" dirty="0">
              <a:latin typeface="Consolas"/>
            </a:endParaRPr>
          </a:p>
          <a:p>
            <a:pPr>
              <a:buAutoNum type="alphaLcPeriod"/>
            </a:pPr>
            <a:endParaRPr lang="en-US" sz="2400" dirty="0">
              <a:latin typeface="Consolas"/>
            </a:endParaRPr>
          </a:p>
          <a:p>
            <a:pPr>
              <a:buAutoNum type="alphaLcPeriod"/>
            </a:pPr>
            <a:endParaRPr lang="en-US" sz="2400" dirty="0">
              <a:latin typeface="Consolas"/>
            </a:endParaRPr>
          </a:p>
          <a:p>
            <a:pPr>
              <a:buAutoNum type="alphaLcPeriod"/>
            </a:pPr>
            <a:r>
              <a:rPr lang="en-US" sz="2400" dirty="0">
                <a:latin typeface="Consolas"/>
              </a:rPr>
              <a:t>If the element is greater than the pivot element, a second pointer is set for that element.</a:t>
            </a:r>
          </a:p>
        </p:txBody>
      </p:sp>
      <p:sp>
        <p:nvSpPr>
          <p:cNvPr id="5" name="TextBox 4">
            <a:extLst>
              <a:ext uri="{FF2B5EF4-FFF2-40B4-BE49-F238E27FC236}">
                <a16:creationId xmlns:a16="http://schemas.microsoft.com/office/drawing/2014/main" id="{25C4724B-1723-13FE-B292-6DF2D73386B3}"/>
              </a:ext>
            </a:extLst>
          </p:cNvPr>
          <p:cNvSpPr txBox="1"/>
          <p:nvPr/>
        </p:nvSpPr>
        <p:spPr>
          <a:xfrm>
            <a:off x="1803400" y="2960511"/>
            <a:ext cx="92766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Comparison of pivot element with element beginning from the first index</a:t>
            </a:r>
            <a:endParaRPr lang="en-US"/>
          </a:p>
        </p:txBody>
      </p:sp>
      <p:sp>
        <p:nvSpPr>
          <p:cNvPr id="6" name="TextBox 5">
            <a:extLst>
              <a:ext uri="{FF2B5EF4-FFF2-40B4-BE49-F238E27FC236}">
                <a16:creationId xmlns:a16="http://schemas.microsoft.com/office/drawing/2014/main" id="{31E90777-9E7D-B6E6-7017-6C2A200EC11E}"/>
              </a:ext>
            </a:extLst>
          </p:cNvPr>
          <p:cNvSpPr txBox="1"/>
          <p:nvPr/>
        </p:nvSpPr>
        <p:spPr>
          <a:xfrm>
            <a:off x="970845" y="5775678"/>
            <a:ext cx="105748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onsolas"/>
              </a:rPr>
              <a:t>If the element is greater than the pivot element, a second pointer is set for that element.​</a:t>
            </a:r>
            <a:endParaRPr lang="en-US"/>
          </a:p>
        </p:txBody>
      </p:sp>
    </p:spTree>
    <p:extLst>
      <p:ext uri="{BB962C8B-B14F-4D97-AF65-F5344CB8AC3E}">
        <p14:creationId xmlns:p14="http://schemas.microsoft.com/office/powerpoint/2010/main" val="186824571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DCC0F6C-6D87-40DE-53FC-10B720D77603}"/>
              </a:ext>
            </a:extLst>
          </p:cNvPr>
          <p:cNvPicPr>
            <a:picLocks noChangeAspect="1"/>
          </p:cNvPicPr>
          <p:nvPr/>
        </p:nvPicPr>
        <p:blipFill>
          <a:blip r:embed="rId2"/>
          <a:stretch>
            <a:fillRect/>
          </a:stretch>
        </p:blipFill>
        <p:spPr>
          <a:xfrm>
            <a:off x="714375" y="2682875"/>
            <a:ext cx="5372804" cy="3446638"/>
          </a:xfrm>
          <a:prstGeom prst="rect">
            <a:avLst/>
          </a:prstGeom>
        </p:spPr>
      </p:pic>
      <p:sp>
        <p:nvSpPr>
          <p:cNvPr id="3" name="TextBox 2">
            <a:extLst>
              <a:ext uri="{FF2B5EF4-FFF2-40B4-BE49-F238E27FC236}">
                <a16:creationId xmlns:a16="http://schemas.microsoft.com/office/drawing/2014/main" id="{800AF324-AF20-6F64-4550-83865CF4793B}"/>
              </a:ext>
            </a:extLst>
          </p:cNvPr>
          <p:cNvSpPr txBox="1"/>
          <p:nvPr/>
        </p:nvSpPr>
        <p:spPr>
          <a:xfrm>
            <a:off x="688622" y="265289"/>
            <a:ext cx="556542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latin typeface="Consolas"/>
              </a:rPr>
              <a:t>Now, pivot is compared with other elements. If an element smaller than the pivot element is reached, the smaller element is swapped with the greater element found earlier.</a:t>
            </a:r>
            <a:endParaRPr lang="en-US"/>
          </a:p>
        </p:txBody>
      </p:sp>
      <p:sp>
        <p:nvSpPr>
          <p:cNvPr id="4" name="TextBox 3">
            <a:extLst>
              <a:ext uri="{FF2B5EF4-FFF2-40B4-BE49-F238E27FC236}">
                <a16:creationId xmlns:a16="http://schemas.microsoft.com/office/drawing/2014/main" id="{7A58C9F2-BBFC-ED57-8BB4-83B4E5EE504E}"/>
              </a:ext>
            </a:extLst>
          </p:cNvPr>
          <p:cNvSpPr txBox="1"/>
          <p:nvPr/>
        </p:nvSpPr>
        <p:spPr>
          <a:xfrm>
            <a:off x="1196623" y="6121400"/>
            <a:ext cx="42883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euclid_circular_a"/>
              </a:rPr>
              <a:t>Pivot is compared with other elements.​</a:t>
            </a:r>
            <a:endParaRPr lang="en-US"/>
          </a:p>
        </p:txBody>
      </p:sp>
      <p:pic>
        <p:nvPicPr>
          <p:cNvPr id="5" name="Picture 5" descr="Graphical user interface, application&#10;&#10;Description automatically generated">
            <a:extLst>
              <a:ext uri="{FF2B5EF4-FFF2-40B4-BE49-F238E27FC236}">
                <a16:creationId xmlns:a16="http://schemas.microsoft.com/office/drawing/2014/main" id="{B009C759-B22C-B986-FC42-2E00E0A1C9FC}"/>
              </a:ext>
            </a:extLst>
          </p:cNvPr>
          <p:cNvPicPr>
            <a:picLocks noChangeAspect="1"/>
          </p:cNvPicPr>
          <p:nvPr/>
        </p:nvPicPr>
        <p:blipFill>
          <a:blip r:embed="rId3"/>
          <a:stretch>
            <a:fillRect/>
          </a:stretch>
        </p:blipFill>
        <p:spPr>
          <a:xfrm>
            <a:off x="6436431" y="2680758"/>
            <a:ext cx="5443361" cy="2498372"/>
          </a:xfrm>
          <a:prstGeom prst="rect">
            <a:avLst/>
          </a:prstGeom>
        </p:spPr>
      </p:pic>
      <p:sp>
        <p:nvSpPr>
          <p:cNvPr id="6" name="TextBox 5">
            <a:extLst>
              <a:ext uri="{FF2B5EF4-FFF2-40B4-BE49-F238E27FC236}">
                <a16:creationId xmlns:a16="http://schemas.microsoft.com/office/drawing/2014/main" id="{5F29028A-30B6-BE01-E495-1E3A5E4D23AD}"/>
              </a:ext>
            </a:extLst>
          </p:cNvPr>
          <p:cNvSpPr txBox="1"/>
          <p:nvPr/>
        </p:nvSpPr>
        <p:spPr>
          <a:xfrm>
            <a:off x="6290733" y="265289"/>
            <a:ext cx="543842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latin typeface="Consolas"/>
              </a:rPr>
              <a:t>Again, the process is repeated to set the next greater element as the second pointer. And, swap it with another smaller element.</a:t>
            </a:r>
            <a:endParaRPr lang="en-US"/>
          </a:p>
        </p:txBody>
      </p:sp>
      <p:sp>
        <p:nvSpPr>
          <p:cNvPr id="7" name="TextBox 6">
            <a:extLst>
              <a:ext uri="{FF2B5EF4-FFF2-40B4-BE49-F238E27FC236}">
                <a16:creationId xmlns:a16="http://schemas.microsoft.com/office/drawing/2014/main" id="{0552A64E-0EF7-5C27-9DD8-430BAA252BFF}"/>
              </a:ext>
            </a:extLst>
          </p:cNvPr>
          <p:cNvSpPr txBox="1"/>
          <p:nvPr/>
        </p:nvSpPr>
        <p:spPr>
          <a:xfrm>
            <a:off x="6714067" y="5105400"/>
            <a:ext cx="48880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euclid_circular_a"/>
              </a:rPr>
              <a:t>The process is repeated to set the next greater element as the second pointer.</a:t>
            </a:r>
            <a:endParaRPr lang="en-US"/>
          </a:p>
        </p:txBody>
      </p:sp>
    </p:spTree>
    <p:extLst>
      <p:ext uri="{BB962C8B-B14F-4D97-AF65-F5344CB8AC3E}">
        <p14:creationId xmlns:p14="http://schemas.microsoft.com/office/powerpoint/2010/main" val="66697698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B5EB6147-DF5D-99A4-3D18-667BB1E4DAC6}"/>
              </a:ext>
            </a:extLst>
          </p:cNvPr>
          <p:cNvPicPr>
            <a:picLocks noChangeAspect="1"/>
          </p:cNvPicPr>
          <p:nvPr/>
        </p:nvPicPr>
        <p:blipFill>
          <a:blip r:embed="rId2"/>
          <a:stretch>
            <a:fillRect/>
          </a:stretch>
        </p:blipFill>
        <p:spPr>
          <a:xfrm>
            <a:off x="2689930" y="794631"/>
            <a:ext cx="7306027" cy="2023180"/>
          </a:xfrm>
          <a:prstGeom prst="rect">
            <a:avLst/>
          </a:prstGeom>
        </p:spPr>
      </p:pic>
      <p:sp>
        <p:nvSpPr>
          <p:cNvPr id="3" name="TextBox 2">
            <a:extLst>
              <a:ext uri="{FF2B5EF4-FFF2-40B4-BE49-F238E27FC236}">
                <a16:creationId xmlns:a16="http://schemas.microsoft.com/office/drawing/2014/main" id="{57CBD9D7-5989-31AA-6CFC-528FA15EEC8F}"/>
              </a:ext>
            </a:extLst>
          </p:cNvPr>
          <p:cNvSpPr txBox="1"/>
          <p:nvPr/>
        </p:nvSpPr>
        <p:spPr>
          <a:xfrm>
            <a:off x="829733" y="293511"/>
            <a:ext cx="1085708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latin typeface="Consolas"/>
              </a:rPr>
              <a:t>The process goes on until the second last element is reached.</a:t>
            </a:r>
            <a:endParaRPr lang="en-US"/>
          </a:p>
        </p:txBody>
      </p:sp>
      <p:sp>
        <p:nvSpPr>
          <p:cNvPr id="5" name="TextBox 4">
            <a:extLst>
              <a:ext uri="{FF2B5EF4-FFF2-40B4-BE49-F238E27FC236}">
                <a16:creationId xmlns:a16="http://schemas.microsoft.com/office/drawing/2014/main" id="{78666EB0-38B5-B5FF-089D-FE28DAF866F9}"/>
              </a:ext>
            </a:extLst>
          </p:cNvPr>
          <p:cNvSpPr txBox="1"/>
          <p:nvPr/>
        </p:nvSpPr>
        <p:spPr>
          <a:xfrm>
            <a:off x="829733" y="2734733"/>
            <a:ext cx="110546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latin typeface="Consolas"/>
              </a:rPr>
              <a:t>Finally, the pivot element is swapped with the second pointer.</a:t>
            </a:r>
            <a:endParaRPr lang="en-US"/>
          </a:p>
        </p:txBody>
      </p:sp>
      <p:pic>
        <p:nvPicPr>
          <p:cNvPr id="6" name="Picture 6" descr="Graphical user interface, text, application&#10;&#10;Description automatically generated">
            <a:extLst>
              <a:ext uri="{FF2B5EF4-FFF2-40B4-BE49-F238E27FC236}">
                <a16:creationId xmlns:a16="http://schemas.microsoft.com/office/drawing/2014/main" id="{D276785C-6E0F-6D8F-E235-35D6E4C06B84}"/>
              </a:ext>
            </a:extLst>
          </p:cNvPr>
          <p:cNvPicPr>
            <a:picLocks noChangeAspect="1"/>
          </p:cNvPicPr>
          <p:nvPr/>
        </p:nvPicPr>
        <p:blipFill>
          <a:blip r:embed="rId3"/>
          <a:stretch>
            <a:fillRect/>
          </a:stretch>
        </p:blipFill>
        <p:spPr>
          <a:xfrm>
            <a:off x="2762955" y="3195271"/>
            <a:ext cx="7096477" cy="1977347"/>
          </a:xfrm>
          <a:prstGeom prst="rect">
            <a:avLst/>
          </a:prstGeom>
        </p:spPr>
      </p:pic>
    </p:spTree>
    <p:extLst>
      <p:ext uri="{BB962C8B-B14F-4D97-AF65-F5344CB8AC3E}">
        <p14:creationId xmlns:p14="http://schemas.microsoft.com/office/powerpoint/2010/main" val="1977427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7E568C-71A1-AD82-4242-499601544C02}"/>
              </a:ext>
            </a:extLst>
          </p:cNvPr>
          <p:cNvSpPr>
            <a:spLocks noGrp="1"/>
          </p:cNvSpPr>
          <p:nvPr>
            <p:ph idx="1"/>
          </p:nvPr>
        </p:nvSpPr>
        <p:spPr/>
        <p:txBody>
          <a:bodyPr>
            <a:normAutofit/>
          </a:bodyPr>
          <a:lstStyle/>
          <a:p>
            <a:pPr marL="403225" indent="-403225" algn="just">
              <a:spcAft>
                <a:spcPts val="1200"/>
              </a:spcAft>
              <a:buFont typeface="Wingdings" panose="05000000000000000000" pitchFamily="2" charset="2"/>
              <a:buChar char="Ø"/>
            </a:pPr>
            <a:r>
              <a:rPr lang="en-US" dirty="0"/>
              <a:t>The choice of data structure depends on the problem to be solved and the operations to be performed on the data. </a:t>
            </a:r>
          </a:p>
          <a:p>
            <a:pPr marL="403225" indent="-403225" algn="just">
              <a:spcAft>
                <a:spcPts val="1200"/>
              </a:spcAft>
              <a:buFont typeface="Wingdings" panose="05000000000000000000" pitchFamily="2" charset="2"/>
              <a:buChar char="Ø"/>
            </a:pPr>
            <a:r>
              <a:rPr lang="en-US" dirty="0"/>
              <a:t>Different data structures have different strengths and weaknesses and are suitable for different scenarios. </a:t>
            </a:r>
          </a:p>
          <a:p>
            <a:pPr marL="403225" indent="-403225" algn="just">
              <a:spcAft>
                <a:spcPts val="1200"/>
              </a:spcAft>
              <a:buFont typeface="Wingdings" panose="05000000000000000000" pitchFamily="2" charset="2"/>
              <a:buChar char="Ø"/>
            </a:pPr>
            <a:r>
              <a:rPr lang="en-US" dirty="0"/>
              <a:t>Understanding the different types of data structures and their characteristics is important for efficient algorithm design and implementation.</a:t>
            </a:r>
          </a:p>
        </p:txBody>
      </p:sp>
      <p:sp>
        <p:nvSpPr>
          <p:cNvPr id="4" name="Title 1">
            <a:extLst>
              <a:ext uri="{FF2B5EF4-FFF2-40B4-BE49-F238E27FC236}">
                <a16:creationId xmlns:a16="http://schemas.microsoft.com/office/drawing/2014/main" id="{E85C84F2-B28A-1957-2D72-8DCBEBD045B9}"/>
              </a:ext>
            </a:extLst>
          </p:cNvPr>
          <p:cNvSpPr txBox="1">
            <a:spLocks/>
          </p:cNvSpPr>
          <p:nvPr/>
        </p:nvSpPr>
        <p:spPr>
          <a:xfrm>
            <a:off x="990600" y="5186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C00000"/>
                </a:solidFill>
              </a:rPr>
              <a:t>Non-Primitive Data Structures</a:t>
            </a:r>
          </a:p>
        </p:txBody>
      </p:sp>
      <p:sp>
        <p:nvSpPr>
          <p:cNvPr id="5" name="Date Placeholder 4"/>
          <p:cNvSpPr>
            <a:spLocks noGrp="1"/>
          </p:cNvSpPr>
          <p:nvPr>
            <p:ph type="dt" sz="half" idx="10"/>
          </p:nvPr>
        </p:nvSpPr>
        <p:spPr/>
        <p:txBody>
          <a:bodyPr/>
          <a:lstStyle/>
          <a:p>
            <a:fld id="{BC3A2A34-E183-48CC-9AC9-09E22120D5BA}" type="datetime1">
              <a:rPr lang="en-US" smtClean="0"/>
              <a:t>8/3/2023</a:t>
            </a:fld>
            <a:endParaRPr lang="en-US"/>
          </a:p>
        </p:txBody>
      </p:sp>
      <p:sp>
        <p:nvSpPr>
          <p:cNvPr id="6" name="Slide Number Placeholder 5"/>
          <p:cNvSpPr>
            <a:spLocks noGrp="1"/>
          </p:cNvSpPr>
          <p:nvPr>
            <p:ph type="sldNum" sz="quarter" idx="12"/>
          </p:nvPr>
        </p:nvSpPr>
        <p:spPr/>
        <p:txBody>
          <a:bodyPr/>
          <a:lstStyle/>
          <a:p>
            <a:fld id="{180F97CC-1B2C-4CDD-B440-99F5F8B230B9}" type="slidenum">
              <a:rPr lang="en-US" smtClean="0"/>
              <a:t>18</a:t>
            </a:fld>
            <a:endParaRPr lang="en-US"/>
          </a:p>
        </p:txBody>
      </p:sp>
    </p:spTree>
    <p:extLst>
      <p:ext uri="{BB962C8B-B14F-4D97-AF65-F5344CB8AC3E}">
        <p14:creationId xmlns:p14="http://schemas.microsoft.com/office/powerpoint/2010/main" val="114154431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857D0D71-EB05-9240-EC28-D175EF4231FD}"/>
              </a:ext>
            </a:extLst>
          </p:cNvPr>
          <p:cNvPicPr>
            <a:picLocks noChangeAspect="1"/>
          </p:cNvPicPr>
          <p:nvPr/>
        </p:nvPicPr>
        <p:blipFill>
          <a:blip r:embed="rId2"/>
          <a:stretch>
            <a:fillRect/>
          </a:stretch>
        </p:blipFill>
        <p:spPr>
          <a:xfrm>
            <a:off x="1088321" y="1513592"/>
            <a:ext cx="7835194" cy="4465813"/>
          </a:xfrm>
          <a:prstGeom prst="rect">
            <a:avLst/>
          </a:prstGeom>
        </p:spPr>
      </p:pic>
      <p:sp>
        <p:nvSpPr>
          <p:cNvPr id="3" name="TextBox 2">
            <a:extLst>
              <a:ext uri="{FF2B5EF4-FFF2-40B4-BE49-F238E27FC236}">
                <a16:creationId xmlns:a16="http://schemas.microsoft.com/office/drawing/2014/main" id="{14EE73DC-A3E7-C3DA-8CB8-90CCAE20F1E9}"/>
              </a:ext>
            </a:extLst>
          </p:cNvPr>
          <p:cNvSpPr txBox="1"/>
          <p:nvPr/>
        </p:nvSpPr>
        <p:spPr>
          <a:xfrm>
            <a:off x="773289" y="364067"/>
            <a:ext cx="10645422"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Consolas"/>
              </a:rPr>
              <a:t>3. Divide Subarrays</a:t>
            </a:r>
          </a:p>
          <a:p>
            <a:pPr marL="342900" indent="-342900">
              <a:buFont typeface="Arial"/>
              <a:buChar char="•"/>
            </a:pPr>
            <a:r>
              <a:rPr lang="en-US" sz="2400" dirty="0">
                <a:latin typeface="Consolas"/>
              </a:rPr>
              <a:t>Pivot elements are again chosen for the left and the right sub-parts separately. And, </a:t>
            </a:r>
            <a:r>
              <a:rPr lang="en-US" sz="2400" b="1" dirty="0">
                <a:latin typeface="Consolas"/>
              </a:rPr>
              <a:t>step 2</a:t>
            </a:r>
            <a:r>
              <a:rPr lang="en-US" sz="2400" dirty="0">
                <a:latin typeface="Consolas"/>
              </a:rPr>
              <a:t> is repeated.</a:t>
            </a:r>
          </a:p>
          <a:p>
            <a:endParaRPr lang="en-US" dirty="0">
              <a:cs typeface="Calibri"/>
            </a:endParaRPr>
          </a:p>
        </p:txBody>
      </p:sp>
      <p:sp>
        <p:nvSpPr>
          <p:cNvPr id="4" name="TextBox 3">
            <a:extLst>
              <a:ext uri="{FF2B5EF4-FFF2-40B4-BE49-F238E27FC236}">
                <a16:creationId xmlns:a16="http://schemas.microsoft.com/office/drawing/2014/main" id="{5DECD4A5-E7B0-FBC1-7C7B-FABC02CB2FED}"/>
              </a:ext>
            </a:extLst>
          </p:cNvPr>
          <p:cNvSpPr txBox="1"/>
          <p:nvPr/>
        </p:nvSpPr>
        <p:spPr>
          <a:xfrm>
            <a:off x="1238955" y="6036733"/>
            <a:ext cx="75409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Select pivot element of in each half and put at correct place using recursion</a:t>
            </a:r>
          </a:p>
        </p:txBody>
      </p:sp>
      <p:sp>
        <p:nvSpPr>
          <p:cNvPr id="5" name="TextBox 4">
            <a:extLst>
              <a:ext uri="{FF2B5EF4-FFF2-40B4-BE49-F238E27FC236}">
                <a16:creationId xmlns:a16="http://schemas.microsoft.com/office/drawing/2014/main" id="{E453A82A-EC40-B1F5-2196-0658680CD17C}"/>
              </a:ext>
            </a:extLst>
          </p:cNvPr>
          <p:cNvSpPr txBox="1"/>
          <p:nvPr/>
        </p:nvSpPr>
        <p:spPr>
          <a:xfrm>
            <a:off x="9183511" y="2974622"/>
            <a:ext cx="2743200"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nsolas"/>
              </a:rPr>
              <a:t>The subarrays are divided until each subarray is formed of a single element. At this point, the array is already sorted.</a:t>
            </a:r>
          </a:p>
          <a:p>
            <a:endParaRPr lang="en-US" sz="2000" dirty="0">
              <a:latin typeface="Consolas"/>
            </a:endParaRPr>
          </a:p>
        </p:txBody>
      </p:sp>
    </p:spTree>
    <p:extLst>
      <p:ext uri="{BB962C8B-B14F-4D97-AF65-F5344CB8AC3E}">
        <p14:creationId xmlns:p14="http://schemas.microsoft.com/office/powerpoint/2010/main" val="272149687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1DAF0F-4631-A778-72D7-C4C4108D78F3}"/>
              </a:ext>
            </a:extLst>
          </p:cNvPr>
          <p:cNvSpPr txBox="1"/>
          <p:nvPr/>
        </p:nvSpPr>
        <p:spPr>
          <a:xfrm>
            <a:off x="547512" y="110066"/>
            <a:ext cx="1053253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25265E"/>
                </a:solidFill>
                <a:latin typeface="Consolas"/>
              </a:rPr>
              <a:t>Visual Illustration of Quicksort Algorithm</a:t>
            </a:r>
          </a:p>
        </p:txBody>
      </p:sp>
      <p:pic>
        <p:nvPicPr>
          <p:cNvPr id="3" name="Picture 3" descr="Graphical user interface, application, Teams&#10;&#10;Description automatically generated">
            <a:extLst>
              <a:ext uri="{FF2B5EF4-FFF2-40B4-BE49-F238E27FC236}">
                <a16:creationId xmlns:a16="http://schemas.microsoft.com/office/drawing/2014/main" id="{D78B3628-C974-D4DA-912D-A57F0D0E88A7}"/>
              </a:ext>
            </a:extLst>
          </p:cNvPr>
          <p:cNvPicPr>
            <a:picLocks noChangeAspect="1"/>
          </p:cNvPicPr>
          <p:nvPr/>
        </p:nvPicPr>
        <p:blipFill>
          <a:blip r:embed="rId2"/>
          <a:stretch>
            <a:fillRect/>
          </a:stretch>
        </p:blipFill>
        <p:spPr>
          <a:xfrm>
            <a:off x="425097" y="545042"/>
            <a:ext cx="11430000" cy="3019425"/>
          </a:xfrm>
          <a:prstGeom prst="rect">
            <a:avLst/>
          </a:prstGeom>
        </p:spPr>
      </p:pic>
      <p:pic>
        <p:nvPicPr>
          <p:cNvPr id="4" name="Picture 4" descr="Graphical user interface, application&#10;&#10;Description automatically generated">
            <a:extLst>
              <a:ext uri="{FF2B5EF4-FFF2-40B4-BE49-F238E27FC236}">
                <a16:creationId xmlns:a16="http://schemas.microsoft.com/office/drawing/2014/main" id="{8B09FF2C-4A67-8227-C705-DCF4C0FC3565}"/>
              </a:ext>
            </a:extLst>
          </p:cNvPr>
          <p:cNvPicPr>
            <a:picLocks noChangeAspect="1"/>
          </p:cNvPicPr>
          <p:nvPr/>
        </p:nvPicPr>
        <p:blipFill>
          <a:blip r:embed="rId3"/>
          <a:stretch>
            <a:fillRect/>
          </a:stretch>
        </p:blipFill>
        <p:spPr>
          <a:xfrm>
            <a:off x="850194" y="3446640"/>
            <a:ext cx="9666112" cy="3252964"/>
          </a:xfrm>
          <a:prstGeom prst="rect">
            <a:avLst/>
          </a:prstGeom>
        </p:spPr>
      </p:pic>
      <p:sp>
        <p:nvSpPr>
          <p:cNvPr id="5" name="TextBox 4">
            <a:extLst>
              <a:ext uri="{FF2B5EF4-FFF2-40B4-BE49-F238E27FC236}">
                <a16:creationId xmlns:a16="http://schemas.microsoft.com/office/drawing/2014/main" id="{8642CE2F-09F4-4D13-5680-D4F1380C96E7}"/>
              </a:ext>
            </a:extLst>
          </p:cNvPr>
          <p:cNvSpPr txBox="1"/>
          <p:nvPr/>
        </p:nvSpPr>
        <p:spPr>
          <a:xfrm>
            <a:off x="5514623" y="6318956"/>
            <a:ext cx="5847645" cy="383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Sorting the elements on the right of pivot using recursion</a:t>
            </a:r>
            <a:endParaRPr lang="en-US" dirty="0">
              <a:latin typeface="euclid_circular_a"/>
            </a:endParaRPr>
          </a:p>
        </p:txBody>
      </p:sp>
      <p:sp>
        <p:nvSpPr>
          <p:cNvPr id="6" name="TextBox 5">
            <a:extLst>
              <a:ext uri="{FF2B5EF4-FFF2-40B4-BE49-F238E27FC236}">
                <a16:creationId xmlns:a16="http://schemas.microsoft.com/office/drawing/2014/main" id="{A4F15019-F1F4-7EB0-005A-A079544B8FF0}"/>
              </a:ext>
            </a:extLst>
          </p:cNvPr>
          <p:cNvSpPr txBox="1"/>
          <p:nvPr/>
        </p:nvSpPr>
        <p:spPr>
          <a:xfrm>
            <a:off x="3355622" y="3080456"/>
            <a:ext cx="60734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Sorting the elements on the left of pivot using recursion</a:t>
            </a:r>
          </a:p>
        </p:txBody>
      </p:sp>
    </p:spTree>
    <p:extLst>
      <p:ext uri="{BB962C8B-B14F-4D97-AF65-F5344CB8AC3E}">
        <p14:creationId xmlns:p14="http://schemas.microsoft.com/office/powerpoint/2010/main" val="77380618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E661DC-2F37-AE46-90A1-B88381BDCD09}"/>
              </a:ext>
            </a:extLst>
          </p:cNvPr>
          <p:cNvSpPr>
            <a:spLocks noGrp="1"/>
          </p:cNvSpPr>
          <p:nvPr>
            <p:ph idx="1"/>
          </p:nvPr>
        </p:nvSpPr>
        <p:spPr>
          <a:xfrm>
            <a:off x="685518" y="969646"/>
            <a:ext cx="10515600" cy="5113337"/>
          </a:xfrm>
        </p:spPr>
        <p:txBody>
          <a:bodyPr vert="horz" lIns="91440" tIns="45720" rIns="91440" bIns="45720" rtlCol="0" anchor="t">
            <a:noAutofit/>
          </a:bodyPr>
          <a:lstStyle/>
          <a:p>
            <a:pPr marL="0" indent="0">
              <a:buNone/>
            </a:pPr>
            <a:r>
              <a:rPr lang="en-US" sz="2000" dirty="0">
                <a:latin typeface="Consolas"/>
                <a:ea typeface="+mn-lt"/>
                <a:cs typeface="+mn-lt"/>
              </a:rPr>
              <a:t>def partition(array, low, high):
  # choose the rightmost element as pivot
  pivot = array[high]
  # pointer for greater element
  </a:t>
            </a:r>
            <a:r>
              <a:rPr lang="en-US" sz="2000" dirty="0" err="1">
                <a:latin typeface="Consolas"/>
                <a:ea typeface="+mn-lt"/>
                <a:cs typeface="+mn-lt"/>
              </a:rPr>
              <a:t>i</a:t>
            </a:r>
            <a:r>
              <a:rPr lang="en-US" sz="2000" dirty="0">
                <a:latin typeface="Consolas"/>
                <a:ea typeface="+mn-lt"/>
                <a:cs typeface="+mn-lt"/>
              </a:rPr>
              <a:t> = low - 1
  # traverse through all elements
  # compare each element with pivot
  for j in range(low, high):
    if array[j] &lt;= pivot:
      # if element smaller than pivot is found
      # swap it with the greater element pointed by </a:t>
            </a:r>
            <a:r>
              <a:rPr lang="en-US" sz="2000" dirty="0" err="1">
                <a:latin typeface="Consolas"/>
                <a:ea typeface="+mn-lt"/>
                <a:cs typeface="+mn-lt"/>
              </a:rPr>
              <a:t>i</a:t>
            </a:r>
            <a:r>
              <a:rPr lang="en-US" sz="2000" dirty="0">
                <a:latin typeface="Consolas"/>
                <a:ea typeface="+mn-lt"/>
                <a:cs typeface="+mn-lt"/>
              </a:rPr>
              <a:t>
      </a:t>
            </a:r>
            <a:r>
              <a:rPr lang="en-US" sz="2000" dirty="0" err="1">
                <a:latin typeface="Consolas"/>
                <a:ea typeface="+mn-lt"/>
                <a:cs typeface="+mn-lt"/>
              </a:rPr>
              <a:t>i</a:t>
            </a:r>
            <a:r>
              <a:rPr lang="en-US" sz="2000" dirty="0">
                <a:latin typeface="Consolas"/>
                <a:ea typeface="+mn-lt"/>
                <a:cs typeface="+mn-lt"/>
              </a:rPr>
              <a:t> = </a:t>
            </a:r>
            <a:r>
              <a:rPr lang="en-US" sz="2000" dirty="0" err="1">
                <a:latin typeface="Consolas"/>
                <a:ea typeface="+mn-lt"/>
                <a:cs typeface="+mn-lt"/>
              </a:rPr>
              <a:t>i</a:t>
            </a:r>
            <a:r>
              <a:rPr lang="en-US" sz="2000" dirty="0">
                <a:latin typeface="Consolas"/>
                <a:ea typeface="+mn-lt"/>
                <a:cs typeface="+mn-lt"/>
              </a:rPr>
              <a:t> + 1
      # swapping element at </a:t>
            </a:r>
            <a:r>
              <a:rPr lang="en-US" sz="2000" dirty="0" err="1">
                <a:latin typeface="Consolas"/>
                <a:ea typeface="+mn-lt"/>
                <a:cs typeface="+mn-lt"/>
              </a:rPr>
              <a:t>i</a:t>
            </a:r>
            <a:r>
              <a:rPr lang="en-US" sz="2000" dirty="0">
                <a:latin typeface="Consolas"/>
                <a:ea typeface="+mn-lt"/>
                <a:cs typeface="+mn-lt"/>
              </a:rPr>
              <a:t> with element at j
      (array[</a:t>
            </a:r>
            <a:r>
              <a:rPr lang="en-US" sz="2000" dirty="0" err="1">
                <a:latin typeface="Consolas"/>
                <a:ea typeface="+mn-lt"/>
                <a:cs typeface="+mn-lt"/>
              </a:rPr>
              <a:t>i</a:t>
            </a:r>
            <a:r>
              <a:rPr lang="en-US" sz="2000" dirty="0">
                <a:latin typeface="Consolas"/>
                <a:ea typeface="+mn-lt"/>
                <a:cs typeface="+mn-lt"/>
              </a:rPr>
              <a:t>], array[j]) = (array[j], array[</a:t>
            </a:r>
            <a:r>
              <a:rPr lang="en-US" sz="2000" dirty="0" err="1">
                <a:latin typeface="Consolas"/>
                <a:ea typeface="+mn-lt"/>
                <a:cs typeface="+mn-lt"/>
              </a:rPr>
              <a:t>i</a:t>
            </a:r>
            <a:r>
              <a:rPr lang="en-US" sz="2000" dirty="0">
                <a:latin typeface="Consolas"/>
                <a:ea typeface="+mn-lt"/>
                <a:cs typeface="+mn-lt"/>
              </a:rPr>
              <a:t>])
</a:t>
            </a:r>
            <a:endParaRPr lang="en-US" sz="2000" dirty="0">
              <a:latin typeface="Consolas"/>
              <a:cs typeface="Calibri"/>
            </a:endParaRPr>
          </a:p>
        </p:txBody>
      </p:sp>
      <p:sp>
        <p:nvSpPr>
          <p:cNvPr id="4" name="TextBox 1">
            <a:extLst>
              <a:ext uri="{FF2B5EF4-FFF2-40B4-BE49-F238E27FC236}">
                <a16:creationId xmlns:a16="http://schemas.microsoft.com/office/drawing/2014/main" id="{C2C513A5-200B-91B8-A5BA-7C75662DB0C3}"/>
              </a:ext>
            </a:extLst>
          </p:cNvPr>
          <p:cNvSpPr txBox="1"/>
          <p:nvPr/>
        </p:nvSpPr>
        <p:spPr>
          <a:xfrm>
            <a:off x="3397956" y="279401"/>
            <a:ext cx="539608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solidFill>
                  <a:srgbClr val="25265E"/>
                </a:solidFill>
                <a:latin typeface="Consolas"/>
              </a:rPr>
              <a:t>Quicksort Code in Python</a:t>
            </a:r>
          </a:p>
        </p:txBody>
      </p:sp>
    </p:spTree>
    <p:extLst>
      <p:ext uri="{BB962C8B-B14F-4D97-AF65-F5344CB8AC3E}">
        <p14:creationId xmlns:p14="http://schemas.microsoft.com/office/powerpoint/2010/main" val="182451379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EA818D-2A76-E3E2-45EB-E6FBB0BCB739}"/>
              </a:ext>
            </a:extLst>
          </p:cNvPr>
          <p:cNvSpPr txBox="1"/>
          <p:nvPr/>
        </p:nvSpPr>
        <p:spPr>
          <a:xfrm>
            <a:off x="745067" y="307623"/>
            <a:ext cx="9460086" cy="163121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latin typeface="Consolas"/>
              </a:rPr>
              <a:t>  # swap the pivot element with the greater element specified by </a:t>
            </a:r>
            <a:r>
              <a:rPr lang="en-US" sz="2000" err="1">
                <a:latin typeface="Consolas"/>
              </a:rPr>
              <a:t>i</a:t>
            </a:r>
            <a:r>
              <a:rPr lang="en-US" sz="2000" dirty="0">
                <a:latin typeface="Consolas"/>
                <a:cs typeface="Calibri"/>
              </a:rPr>
              <a:t>​</a:t>
            </a:r>
            <a:br>
              <a:rPr lang="en-US" sz="2000" dirty="0">
                <a:latin typeface="Consolas"/>
                <a:cs typeface="Calibri"/>
              </a:rPr>
            </a:br>
            <a:r>
              <a:rPr lang="en-US" sz="2000" dirty="0">
                <a:latin typeface="Consolas"/>
              </a:rPr>
              <a:t>  (array[</a:t>
            </a:r>
            <a:r>
              <a:rPr lang="en-US" sz="2000" err="1">
                <a:latin typeface="Consolas"/>
              </a:rPr>
              <a:t>i</a:t>
            </a:r>
            <a:r>
              <a:rPr lang="en-US" sz="2000" dirty="0">
                <a:latin typeface="Consolas"/>
              </a:rPr>
              <a:t> + 1], array[high]) = (array[high], array[</a:t>
            </a:r>
            <a:r>
              <a:rPr lang="en-US" sz="2000" err="1">
                <a:latin typeface="Consolas"/>
              </a:rPr>
              <a:t>i</a:t>
            </a:r>
            <a:r>
              <a:rPr lang="en-US" sz="2000" dirty="0">
                <a:latin typeface="Consolas"/>
              </a:rPr>
              <a:t> + 1])</a:t>
            </a:r>
            <a:r>
              <a:rPr lang="en-US" sz="2000" dirty="0">
                <a:latin typeface="Consolas"/>
                <a:cs typeface="Calibri"/>
              </a:rPr>
              <a:t>​</a:t>
            </a:r>
            <a:br>
              <a:rPr lang="en-US" sz="2000" dirty="0">
                <a:latin typeface="Consolas"/>
                <a:cs typeface="Calibri"/>
              </a:rPr>
            </a:br>
            <a:r>
              <a:rPr lang="en-US" sz="2000" dirty="0">
                <a:latin typeface="Consolas"/>
                <a:cs typeface="Calibri"/>
              </a:rPr>
              <a:t>​</a:t>
            </a:r>
            <a:br>
              <a:rPr lang="en-US" sz="2000" dirty="0">
                <a:latin typeface="Consolas"/>
                <a:cs typeface="Calibri"/>
              </a:rPr>
            </a:br>
            <a:r>
              <a:rPr lang="en-US" sz="2000" dirty="0">
                <a:latin typeface="Consolas"/>
              </a:rPr>
              <a:t>  # return the position from where partition is done</a:t>
            </a:r>
            <a:r>
              <a:rPr lang="en-US" sz="2000" dirty="0">
                <a:latin typeface="Consolas"/>
                <a:cs typeface="Calibri"/>
              </a:rPr>
              <a:t>​</a:t>
            </a:r>
            <a:br>
              <a:rPr lang="en-US" sz="2000" dirty="0">
                <a:latin typeface="Consolas"/>
                <a:cs typeface="Calibri"/>
              </a:rPr>
            </a:br>
            <a:r>
              <a:rPr lang="en-US" sz="2000" dirty="0">
                <a:latin typeface="Consolas"/>
              </a:rPr>
              <a:t>  return </a:t>
            </a:r>
            <a:r>
              <a:rPr lang="en-US" sz="2000" dirty="0" err="1">
                <a:latin typeface="Consolas"/>
              </a:rPr>
              <a:t>i</a:t>
            </a:r>
            <a:r>
              <a:rPr lang="en-US" sz="2000" dirty="0">
                <a:latin typeface="Consolas"/>
              </a:rPr>
              <a:t> + 1</a:t>
            </a:r>
          </a:p>
        </p:txBody>
      </p:sp>
      <p:sp>
        <p:nvSpPr>
          <p:cNvPr id="3" name="TextBox 2">
            <a:extLst>
              <a:ext uri="{FF2B5EF4-FFF2-40B4-BE49-F238E27FC236}">
                <a16:creationId xmlns:a16="http://schemas.microsoft.com/office/drawing/2014/main" id="{AE7CF063-21E2-C565-CCD4-53C4EF57900E}"/>
              </a:ext>
            </a:extLst>
          </p:cNvPr>
          <p:cNvSpPr txBox="1"/>
          <p:nvPr/>
        </p:nvSpPr>
        <p:spPr>
          <a:xfrm>
            <a:off x="970845" y="2149122"/>
            <a:ext cx="10250311"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onsolas"/>
              </a:rPr>
              <a:t># function to perform quicksort​</a:t>
            </a:r>
            <a:br>
              <a:rPr lang="en-US" sz="2000" dirty="0">
                <a:latin typeface="Consolas"/>
              </a:rPr>
            </a:br>
            <a:r>
              <a:rPr lang="en-US" sz="2000" dirty="0">
                <a:latin typeface="Consolas"/>
              </a:rPr>
              <a:t>def </a:t>
            </a:r>
            <a:r>
              <a:rPr lang="en-US" sz="2000" dirty="0" err="1">
                <a:latin typeface="Consolas"/>
              </a:rPr>
              <a:t>quickSort</a:t>
            </a:r>
            <a:r>
              <a:rPr lang="en-US" sz="2000" dirty="0">
                <a:latin typeface="Consolas"/>
              </a:rPr>
              <a:t>(array, low, high):​</a:t>
            </a:r>
            <a:br>
              <a:rPr lang="en-US" sz="2000" dirty="0">
                <a:latin typeface="Consolas"/>
              </a:rPr>
            </a:br>
            <a:r>
              <a:rPr lang="en-US" sz="2000" dirty="0">
                <a:latin typeface="Consolas"/>
              </a:rPr>
              <a:t>  if low &lt; high:​</a:t>
            </a:r>
            <a:br>
              <a:rPr lang="en-US" sz="2000" dirty="0">
                <a:latin typeface="Consolas"/>
              </a:rPr>
            </a:br>
            <a:r>
              <a:rPr lang="en-US" sz="2000" dirty="0">
                <a:latin typeface="Consolas"/>
              </a:rPr>
              <a:t>​</a:t>
            </a:r>
            <a:br>
              <a:rPr lang="en-US" sz="2000" dirty="0">
                <a:latin typeface="Consolas"/>
              </a:rPr>
            </a:br>
            <a:r>
              <a:rPr lang="en-US" sz="2000" dirty="0">
                <a:latin typeface="Consolas"/>
              </a:rPr>
              <a:t>    # find pivot element such that​</a:t>
            </a:r>
            <a:br>
              <a:rPr lang="en-US" sz="2000" dirty="0">
                <a:latin typeface="Consolas"/>
              </a:rPr>
            </a:br>
            <a:r>
              <a:rPr lang="en-US" sz="2000" dirty="0">
                <a:latin typeface="Consolas"/>
              </a:rPr>
              <a:t>    # element smaller than pivot are on the left​</a:t>
            </a:r>
            <a:br>
              <a:rPr lang="en-US" sz="2000" dirty="0">
                <a:latin typeface="Consolas"/>
              </a:rPr>
            </a:br>
            <a:r>
              <a:rPr lang="en-US" sz="2000" dirty="0">
                <a:latin typeface="Consolas"/>
              </a:rPr>
              <a:t>    # element greater than pivot are on the right​</a:t>
            </a:r>
            <a:br>
              <a:rPr lang="en-US" sz="2000" dirty="0">
                <a:latin typeface="Consolas"/>
              </a:rPr>
            </a:br>
            <a:r>
              <a:rPr lang="en-US" sz="2000" dirty="0">
                <a:latin typeface="Consolas"/>
              </a:rPr>
              <a:t>    pi = partition(array, low, high)​</a:t>
            </a:r>
            <a:br>
              <a:rPr lang="en-US" sz="2000" dirty="0">
                <a:latin typeface="Consolas"/>
              </a:rPr>
            </a:br>
            <a:r>
              <a:rPr lang="en-US" sz="2000" dirty="0">
                <a:latin typeface="Consolas"/>
              </a:rPr>
              <a:t>​</a:t>
            </a:r>
            <a:br>
              <a:rPr lang="en-US" sz="2000" dirty="0">
                <a:latin typeface="Consolas"/>
              </a:rPr>
            </a:br>
            <a:r>
              <a:rPr lang="en-US" sz="2000" dirty="0">
                <a:latin typeface="Consolas"/>
              </a:rPr>
              <a:t>    # recursive call on the left of pivot​</a:t>
            </a:r>
            <a:br>
              <a:rPr lang="en-US" sz="2000" dirty="0">
                <a:latin typeface="Consolas"/>
              </a:rPr>
            </a:br>
            <a:r>
              <a:rPr lang="en-US" sz="2000" dirty="0">
                <a:latin typeface="Consolas"/>
              </a:rPr>
              <a:t>    </a:t>
            </a:r>
            <a:r>
              <a:rPr lang="en-US" sz="2000" dirty="0" err="1">
                <a:latin typeface="Consolas"/>
              </a:rPr>
              <a:t>quickSort</a:t>
            </a:r>
            <a:r>
              <a:rPr lang="en-US" sz="2000" dirty="0">
                <a:latin typeface="Consolas"/>
              </a:rPr>
              <a:t>(array, low, pi - 1)​</a:t>
            </a:r>
            <a:br>
              <a:rPr lang="en-US" sz="2000" dirty="0">
                <a:latin typeface="Consolas"/>
              </a:rPr>
            </a:br>
            <a:r>
              <a:rPr lang="en-US" sz="2000" dirty="0">
                <a:latin typeface="Consolas"/>
              </a:rPr>
              <a:t>​</a:t>
            </a:r>
            <a:br>
              <a:rPr lang="en-US" sz="2000" dirty="0">
                <a:latin typeface="Consolas"/>
              </a:rPr>
            </a:br>
            <a:r>
              <a:rPr lang="en-US" sz="2000" dirty="0">
                <a:latin typeface="Consolas"/>
              </a:rPr>
              <a:t>    # recursive call on the right of pivot​</a:t>
            </a:r>
            <a:br>
              <a:rPr lang="en-US" sz="2000" dirty="0">
                <a:latin typeface="Consolas"/>
              </a:rPr>
            </a:br>
            <a:r>
              <a:rPr lang="en-US" sz="2000" dirty="0">
                <a:latin typeface="Consolas"/>
              </a:rPr>
              <a:t>    </a:t>
            </a:r>
            <a:r>
              <a:rPr lang="en-US" sz="2000" dirty="0" err="1">
                <a:latin typeface="Consolas"/>
              </a:rPr>
              <a:t>quickSort</a:t>
            </a:r>
            <a:r>
              <a:rPr lang="en-US" sz="2000" dirty="0">
                <a:latin typeface="Consolas"/>
              </a:rPr>
              <a:t>(array, pi + 1, high)</a:t>
            </a:r>
          </a:p>
        </p:txBody>
      </p:sp>
    </p:spTree>
    <p:extLst>
      <p:ext uri="{BB962C8B-B14F-4D97-AF65-F5344CB8AC3E}">
        <p14:creationId xmlns:p14="http://schemas.microsoft.com/office/powerpoint/2010/main" val="60565721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10B9B1-09D1-704B-66D2-CAAB18C7621E}"/>
              </a:ext>
            </a:extLst>
          </p:cNvPr>
          <p:cNvSpPr>
            <a:spLocks noGrp="1"/>
          </p:cNvSpPr>
          <p:nvPr>
            <p:ph idx="1"/>
          </p:nvPr>
        </p:nvSpPr>
        <p:spPr>
          <a:xfrm>
            <a:off x="767644" y="576792"/>
            <a:ext cx="10515600" cy="2855561"/>
          </a:xfrm>
        </p:spPr>
        <p:txBody>
          <a:bodyPr vert="horz" lIns="91440" tIns="45720" rIns="91440" bIns="45720" rtlCol="0" anchor="t">
            <a:noAutofit/>
          </a:bodyPr>
          <a:lstStyle/>
          <a:p>
            <a:pPr marL="0" indent="0">
              <a:buNone/>
            </a:pPr>
            <a:r>
              <a:rPr lang="en-US" sz="2000" dirty="0">
                <a:latin typeface="Consolas"/>
                <a:ea typeface="+mn-lt"/>
                <a:cs typeface="+mn-lt"/>
              </a:rPr>
              <a:t>data = [8, 7, 2, 1, 0, 9, 6]</a:t>
            </a:r>
            <a:br>
              <a:rPr lang="en-US" sz="2000" dirty="0">
                <a:latin typeface="Consolas"/>
                <a:ea typeface="+mn-lt"/>
                <a:cs typeface="+mn-lt"/>
              </a:rPr>
            </a:br>
            <a:r>
              <a:rPr lang="en-US" sz="2000" dirty="0">
                <a:latin typeface="Consolas"/>
                <a:ea typeface="+mn-lt"/>
                <a:cs typeface="+mn-lt"/>
              </a:rPr>
              <a:t>print("Unsorted Array")</a:t>
            </a:r>
            <a:br>
              <a:rPr lang="en-US" sz="2000" dirty="0">
                <a:latin typeface="Consolas"/>
                <a:ea typeface="+mn-lt"/>
                <a:cs typeface="+mn-lt"/>
              </a:rPr>
            </a:br>
            <a:r>
              <a:rPr lang="en-US" sz="2000" dirty="0">
                <a:latin typeface="Consolas"/>
                <a:ea typeface="+mn-lt"/>
                <a:cs typeface="+mn-lt"/>
              </a:rPr>
              <a:t>print(data)</a:t>
            </a:r>
            <a:br>
              <a:rPr lang="en-US" sz="2000" dirty="0">
                <a:latin typeface="Consolas"/>
                <a:ea typeface="+mn-lt"/>
                <a:cs typeface="+mn-lt"/>
              </a:rPr>
            </a:br>
            <a:br>
              <a:rPr lang="en-US" sz="2000" dirty="0">
                <a:latin typeface="Consolas"/>
                <a:ea typeface="+mn-lt"/>
                <a:cs typeface="+mn-lt"/>
              </a:rPr>
            </a:br>
            <a:r>
              <a:rPr lang="en-US" sz="2000" dirty="0">
                <a:latin typeface="Consolas"/>
                <a:ea typeface="+mn-lt"/>
                <a:cs typeface="+mn-lt"/>
              </a:rPr>
              <a:t>size = </a:t>
            </a:r>
            <a:r>
              <a:rPr lang="en-US" sz="2000" dirty="0" err="1">
                <a:latin typeface="Consolas"/>
                <a:ea typeface="+mn-lt"/>
                <a:cs typeface="+mn-lt"/>
              </a:rPr>
              <a:t>len</a:t>
            </a:r>
            <a:r>
              <a:rPr lang="en-US" sz="2000" dirty="0">
                <a:latin typeface="Consolas"/>
                <a:ea typeface="+mn-lt"/>
                <a:cs typeface="+mn-lt"/>
              </a:rPr>
              <a:t>(data)</a:t>
            </a:r>
            <a:br>
              <a:rPr lang="en-US" sz="2000" dirty="0">
                <a:latin typeface="Consolas"/>
                <a:ea typeface="+mn-lt"/>
                <a:cs typeface="+mn-lt"/>
              </a:rPr>
            </a:br>
            <a:br>
              <a:rPr lang="en-US" sz="2000" dirty="0">
                <a:latin typeface="Consolas"/>
                <a:ea typeface="+mn-lt"/>
                <a:cs typeface="+mn-lt"/>
              </a:rPr>
            </a:br>
            <a:r>
              <a:rPr lang="en-US" sz="2000" dirty="0" err="1">
                <a:latin typeface="Consolas"/>
                <a:ea typeface="+mn-lt"/>
                <a:cs typeface="+mn-lt"/>
              </a:rPr>
              <a:t>quickSort</a:t>
            </a:r>
            <a:r>
              <a:rPr lang="en-US" sz="2000" dirty="0">
                <a:latin typeface="Consolas"/>
                <a:ea typeface="+mn-lt"/>
                <a:cs typeface="+mn-lt"/>
              </a:rPr>
              <a:t>(data, 0, size - 1)</a:t>
            </a:r>
            <a:br>
              <a:rPr lang="en-US" sz="2000" dirty="0">
                <a:latin typeface="Consolas"/>
                <a:ea typeface="+mn-lt"/>
                <a:cs typeface="+mn-lt"/>
              </a:rPr>
            </a:br>
            <a:br>
              <a:rPr lang="en-US" sz="2000" dirty="0">
                <a:latin typeface="Consolas"/>
                <a:ea typeface="+mn-lt"/>
                <a:cs typeface="+mn-lt"/>
              </a:rPr>
            </a:br>
            <a:r>
              <a:rPr lang="en-US" sz="2000" dirty="0">
                <a:latin typeface="Consolas"/>
                <a:ea typeface="+mn-lt"/>
                <a:cs typeface="+mn-lt"/>
              </a:rPr>
              <a:t>print('Sorted Array in Ascending Order:')</a:t>
            </a:r>
            <a:br>
              <a:rPr lang="en-US" sz="2000" dirty="0">
                <a:latin typeface="Consolas"/>
                <a:ea typeface="+mn-lt"/>
                <a:cs typeface="+mn-lt"/>
              </a:rPr>
            </a:br>
            <a:r>
              <a:rPr lang="en-US" sz="2000" dirty="0">
                <a:latin typeface="Consolas"/>
                <a:ea typeface="+mn-lt"/>
                <a:cs typeface="+mn-lt"/>
              </a:rPr>
              <a:t>print(data)</a:t>
            </a:r>
            <a:endParaRPr lang="en-US" sz="2000">
              <a:latin typeface="Consolas"/>
            </a:endParaRPr>
          </a:p>
        </p:txBody>
      </p:sp>
    </p:spTree>
    <p:extLst>
      <p:ext uri="{BB962C8B-B14F-4D97-AF65-F5344CB8AC3E}">
        <p14:creationId xmlns:p14="http://schemas.microsoft.com/office/powerpoint/2010/main" val="77448207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6C628D9-C4CB-4A0E-9669-998A99C19A7E}"/>
              </a:ext>
            </a:extLst>
          </p:cNvPr>
          <p:cNvGraphicFramePr>
            <a:graphicFrameLocks noGrp="1"/>
          </p:cNvGraphicFramePr>
          <p:nvPr/>
        </p:nvGraphicFramePr>
        <p:xfrm>
          <a:off x="698500" y="1172351"/>
          <a:ext cx="7239000" cy="3017520"/>
        </p:xfrm>
        <a:graphic>
          <a:graphicData uri="http://schemas.openxmlformats.org/drawingml/2006/table">
            <a:tbl>
              <a:tblPr firstRow="1" bandRow="1">
                <a:tableStyleId>{5C22544A-7EE6-4342-B048-85BDC9FD1C3A}</a:tableStyleId>
              </a:tblPr>
              <a:tblGrid>
                <a:gridCol w="3619500">
                  <a:extLst>
                    <a:ext uri="{9D8B030D-6E8A-4147-A177-3AD203B41FA5}">
                      <a16:colId xmlns:a16="http://schemas.microsoft.com/office/drawing/2014/main" val="1247262034"/>
                    </a:ext>
                  </a:extLst>
                </a:gridCol>
                <a:gridCol w="3619500">
                  <a:extLst>
                    <a:ext uri="{9D8B030D-6E8A-4147-A177-3AD203B41FA5}">
                      <a16:colId xmlns:a16="http://schemas.microsoft.com/office/drawing/2014/main" val="1434902234"/>
                    </a:ext>
                  </a:extLst>
                </a:gridCol>
              </a:tblGrid>
              <a:tr h="0">
                <a:tc>
                  <a:txBody>
                    <a:bodyPr/>
                    <a:lstStyle/>
                    <a:p>
                      <a:pPr algn="l"/>
                      <a:r>
                        <a:rPr lang="en-US">
                          <a:effectLst/>
                        </a:rPr>
                        <a:t>Time Complexity</a:t>
                      </a:r>
                      <a:endParaRPr lang="en-US" b="0">
                        <a:effectLst/>
                      </a:endParaRPr>
                    </a:p>
                  </a:txBody>
                  <a:tcPr marL="228600" marR="228600" marT="114300" marB="114300" anchor="ctr"/>
                </a:tc>
                <a:tc>
                  <a:txBody>
                    <a:bodyPr/>
                    <a:lstStyle/>
                    <a:p>
                      <a:r>
                        <a:rPr lang="en-US">
                          <a:effectLst/>
                        </a:rPr>
                        <a:t> </a:t>
                      </a:r>
                    </a:p>
                  </a:txBody>
                  <a:tcPr marL="228600" marR="228600" marT="114300" marB="114300" anchor="ctr"/>
                </a:tc>
                <a:extLst>
                  <a:ext uri="{0D108BD9-81ED-4DB2-BD59-A6C34878D82A}">
                    <a16:rowId xmlns:a16="http://schemas.microsoft.com/office/drawing/2014/main" val="1826701120"/>
                  </a:ext>
                </a:extLst>
              </a:tr>
              <a:tr h="0">
                <a:tc>
                  <a:txBody>
                    <a:bodyPr/>
                    <a:lstStyle/>
                    <a:p>
                      <a:r>
                        <a:rPr lang="en-US">
                          <a:effectLst/>
                        </a:rPr>
                        <a:t>Best</a:t>
                      </a:r>
                    </a:p>
                  </a:txBody>
                  <a:tcPr marL="228600" marR="228600" marT="114300" marB="114300" anchor="ctr"/>
                </a:tc>
                <a:tc>
                  <a:txBody>
                    <a:bodyPr/>
                    <a:lstStyle/>
                    <a:p>
                      <a:r>
                        <a:rPr lang="en-US">
                          <a:effectLst/>
                        </a:rPr>
                        <a:t>O(n*log n)</a:t>
                      </a:r>
                    </a:p>
                  </a:txBody>
                  <a:tcPr marL="228600" marR="228600" marT="114300" marB="114300" anchor="ctr"/>
                </a:tc>
                <a:extLst>
                  <a:ext uri="{0D108BD9-81ED-4DB2-BD59-A6C34878D82A}">
                    <a16:rowId xmlns:a16="http://schemas.microsoft.com/office/drawing/2014/main" val="3832074528"/>
                  </a:ext>
                </a:extLst>
              </a:tr>
              <a:tr h="0">
                <a:tc>
                  <a:txBody>
                    <a:bodyPr/>
                    <a:lstStyle/>
                    <a:p>
                      <a:r>
                        <a:rPr lang="en-US">
                          <a:effectLst/>
                        </a:rPr>
                        <a:t>Worst</a:t>
                      </a:r>
                    </a:p>
                  </a:txBody>
                  <a:tcPr marL="228600" marR="228600" marT="114300" marB="114300" anchor="ctr"/>
                </a:tc>
                <a:tc>
                  <a:txBody>
                    <a:bodyPr/>
                    <a:lstStyle/>
                    <a:p>
                      <a:r>
                        <a:rPr lang="en-US">
                          <a:effectLst/>
                        </a:rPr>
                        <a:t>O(n2)</a:t>
                      </a:r>
                    </a:p>
                  </a:txBody>
                  <a:tcPr marL="228600" marR="228600" marT="114300" marB="114300" anchor="ctr"/>
                </a:tc>
                <a:extLst>
                  <a:ext uri="{0D108BD9-81ED-4DB2-BD59-A6C34878D82A}">
                    <a16:rowId xmlns:a16="http://schemas.microsoft.com/office/drawing/2014/main" val="1825735359"/>
                  </a:ext>
                </a:extLst>
              </a:tr>
              <a:tr h="0">
                <a:tc>
                  <a:txBody>
                    <a:bodyPr/>
                    <a:lstStyle/>
                    <a:p>
                      <a:r>
                        <a:rPr lang="en-US">
                          <a:effectLst/>
                        </a:rPr>
                        <a:t>Average</a:t>
                      </a:r>
                    </a:p>
                  </a:txBody>
                  <a:tcPr marL="228600" marR="228600" marT="114300" marB="114300" anchor="ctr"/>
                </a:tc>
                <a:tc>
                  <a:txBody>
                    <a:bodyPr/>
                    <a:lstStyle/>
                    <a:p>
                      <a:r>
                        <a:rPr lang="en-US">
                          <a:effectLst/>
                        </a:rPr>
                        <a:t>O(n*log n)</a:t>
                      </a:r>
                    </a:p>
                  </a:txBody>
                  <a:tcPr marL="228600" marR="228600" marT="114300" marB="114300" anchor="ctr"/>
                </a:tc>
                <a:extLst>
                  <a:ext uri="{0D108BD9-81ED-4DB2-BD59-A6C34878D82A}">
                    <a16:rowId xmlns:a16="http://schemas.microsoft.com/office/drawing/2014/main" val="1605905582"/>
                  </a:ext>
                </a:extLst>
              </a:tr>
              <a:tr h="0">
                <a:tc>
                  <a:txBody>
                    <a:bodyPr/>
                    <a:lstStyle/>
                    <a:p>
                      <a:pPr algn="l"/>
                      <a:r>
                        <a:rPr lang="en-US">
                          <a:effectLst/>
                        </a:rPr>
                        <a:t>Space Complexity</a:t>
                      </a:r>
                      <a:endParaRPr lang="en-US" b="0">
                        <a:effectLst/>
                      </a:endParaRPr>
                    </a:p>
                  </a:txBody>
                  <a:tcPr marL="228600" marR="228600" marT="114300" marB="114300" anchor="ctr"/>
                </a:tc>
                <a:tc>
                  <a:txBody>
                    <a:bodyPr/>
                    <a:lstStyle/>
                    <a:p>
                      <a:r>
                        <a:rPr lang="en-US">
                          <a:effectLst/>
                        </a:rPr>
                        <a:t>O(log n)</a:t>
                      </a:r>
                    </a:p>
                  </a:txBody>
                  <a:tcPr marL="228600" marR="228600" marT="114300" marB="114300" anchor="ctr"/>
                </a:tc>
                <a:extLst>
                  <a:ext uri="{0D108BD9-81ED-4DB2-BD59-A6C34878D82A}">
                    <a16:rowId xmlns:a16="http://schemas.microsoft.com/office/drawing/2014/main" val="4201941547"/>
                  </a:ext>
                </a:extLst>
              </a:tr>
              <a:tr h="0">
                <a:tc>
                  <a:txBody>
                    <a:bodyPr/>
                    <a:lstStyle/>
                    <a:p>
                      <a:pPr algn="l"/>
                      <a:r>
                        <a:rPr lang="en-US">
                          <a:effectLst/>
                        </a:rPr>
                        <a:t>Stability</a:t>
                      </a:r>
                      <a:endParaRPr lang="en-US" b="0">
                        <a:effectLst/>
                      </a:endParaRPr>
                    </a:p>
                  </a:txBody>
                  <a:tcPr marL="228600" marR="228600" marT="114300" marB="114300" anchor="ctr"/>
                </a:tc>
                <a:tc>
                  <a:txBody>
                    <a:bodyPr/>
                    <a:lstStyle/>
                    <a:p>
                      <a:r>
                        <a:rPr lang="en-US">
                          <a:effectLst/>
                        </a:rPr>
                        <a:t>No</a:t>
                      </a:r>
                    </a:p>
                  </a:txBody>
                  <a:tcPr marL="228600" marR="228600" marT="114300" marB="114300" anchor="ctr"/>
                </a:tc>
                <a:extLst>
                  <a:ext uri="{0D108BD9-81ED-4DB2-BD59-A6C34878D82A}">
                    <a16:rowId xmlns:a16="http://schemas.microsoft.com/office/drawing/2014/main" val="3089787363"/>
                  </a:ext>
                </a:extLst>
              </a:tr>
            </a:tbl>
          </a:graphicData>
        </a:graphic>
      </p:graphicFrame>
      <p:sp>
        <p:nvSpPr>
          <p:cNvPr id="4" name="TextBox 3">
            <a:extLst>
              <a:ext uri="{FF2B5EF4-FFF2-40B4-BE49-F238E27FC236}">
                <a16:creationId xmlns:a16="http://schemas.microsoft.com/office/drawing/2014/main" id="{59EB68E7-03EF-A1C7-B2FC-E302310713DA}"/>
              </a:ext>
            </a:extLst>
          </p:cNvPr>
          <p:cNvSpPr txBox="1"/>
          <p:nvPr/>
        </p:nvSpPr>
        <p:spPr>
          <a:xfrm>
            <a:off x="533400" y="420511"/>
            <a:ext cx="443653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solidFill>
                  <a:srgbClr val="25265E"/>
                </a:solidFill>
                <a:latin typeface="Consolas"/>
              </a:rPr>
              <a:t>Quicksort Complexity</a:t>
            </a:r>
          </a:p>
          <a:p>
            <a:endParaRPr lang="en-US" sz="2800" dirty="0">
              <a:solidFill>
                <a:srgbClr val="25265E"/>
              </a:solidFill>
              <a:latin typeface="Consolas"/>
            </a:endParaRPr>
          </a:p>
        </p:txBody>
      </p:sp>
      <p:sp>
        <p:nvSpPr>
          <p:cNvPr id="5" name="TextBox 4">
            <a:extLst>
              <a:ext uri="{FF2B5EF4-FFF2-40B4-BE49-F238E27FC236}">
                <a16:creationId xmlns:a16="http://schemas.microsoft.com/office/drawing/2014/main" id="{62747219-7F79-7121-8118-186800B431BA}"/>
              </a:ext>
            </a:extLst>
          </p:cNvPr>
          <p:cNvSpPr txBox="1"/>
          <p:nvPr/>
        </p:nvSpPr>
        <p:spPr>
          <a:xfrm>
            <a:off x="533400" y="4286956"/>
            <a:ext cx="8712199"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25265E"/>
                </a:solidFill>
                <a:latin typeface="Consolas"/>
              </a:rPr>
              <a:t>Quicksort Applications</a:t>
            </a:r>
          </a:p>
          <a:p>
            <a:r>
              <a:rPr lang="en-US" sz="2000" dirty="0">
                <a:latin typeface="Consolas"/>
              </a:rPr>
              <a:t>Quicksort algorithm is used when</a:t>
            </a:r>
          </a:p>
          <a:p>
            <a:pPr marL="285750" indent="-285750">
              <a:buFont typeface="Arial"/>
              <a:buChar char="•"/>
            </a:pPr>
            <a:r>
              <a:rPr lang="en-US" sz="2000" dirty="0">
                <a:latin typeface="Consolas"/>
              </a:rPr>
              <a:t>the programming language is good for recursion</a:t>
            </a:r>
          </a:p>
          <a:p>
            <a:pPr marL="285750" indent="-285750">
              <a:buFont typeface="Arial"/>
              <a:buChar char="•"/>
            </a:pPr>
            <a:r>
              <a:rPr lang="en-US" sz="2000" dirty="0">
                <a:latin typeface="Consolas"/>
              </a:rPr>
              <a:t>time complexity matters</a:t>
            </a:r>
          </a:p>
          <a:p>
            <a:pPr marL="285750" indent="-285750">
              <a:buFont typeface="Arial"/>
              <a:buChar char="•"/>
            </a:pPr>
            <a:r>
              <a:rPr lang="en-US" sz="2000" dirty="0">
                <a:latin typeface="Consolas"/>
              </a:rPr>
              <a:t>space complexity matters</a:t>
            </a:r>
          </a:p>
        </p:txBody>
      </p:sp>
    </p:spTree>
    <p:extLst>
      <p:ext uri="{BB962C8B-B14F-4D97-AF65-F5344CB8AC3E}">
        <p14:creationId xmlns:p14="http://schemas.microsoft.com/office/powerpoint/2010/main" val="1488987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7E568C-71A1-AD82-4242-499601544C02}"/>
              </a:ext>
            </a:extLst>
          </p:cNvPr>
          <p:cNvSpPr>
            <a:spLocks noGrp="1"/>
          </p:cNvSpPr>
          <p:nvPr>
            <p:ph idx="1"/>
          </p:nvPr>
        </p:nvSpPr>
        <p:spPr/>
        <p:txBody>
          <a:bodyPr>
            <a:normAutofit/>
          </a:bodyPr>
          <a:lstStyle/>
          <a:p>
            <a:pPr marL="0" indent="0">
              <a:spcAft>
                <a:spcPts val="1200"/>
              </a:spcAft>
              <a:buNone/>
            </a:pPr>
            <a:endParaRPr lang="en-US" dirty="0"/>
          </a:p>
          <a:p>
            <a:pPr marL="0" indent="0">
              <a:lnSpc>
                <a:spcPct val="100000"/>
              </a:lnSpc>
              <a:spcBef>
                <a:spcPts val="1800"/>
              </a:spcBef>
              <a:spcAft>
                <a:spcPts val="1800"/>
              </a:spcAft>
              <a:buNone/>
            </a:pPr>
            <a:r>
              <a:rPr lang="en-US" dirty="0"/>
              <a:t>	Based on the structure and arrangement of data, data structures are divided into two sub-categories -</a:t>
            </a:r>
          </a:p>
          <a:p>
            <a:pPr marL="914400" lvl="2" indent="0">
              <a:spcAft>
                <a:spcPts val="1200"/>
              </a:spcAft>
              <a:buNone/>
            </a:pPr>
            <a:r>
              <a:rPr lang="en-US" sz="2800" dirty="0"/>
              <a:t>		1. Linear Data Structures</a:t>
            </a:r>
          </a:p>
          <a:p>
            <a:pPr marL="914400" lvl="2" indent="0">
              <a:spcAft>
                <a:spcPts val="1200"/>
              </a:spcAft>
              <a:buNone/>
            </a:pPr>
            <a:r>
              <a:rPr lang="en-US" sz="2800" dirty="0"/>
              <a:t>		2. Non-Linear Data Structures</a:t>
            </a:r>
          </a:p>
        </p:txBody>
      </p:sp>
      <p:sp>
        <p:nvSpPr>
          <p:cNvPr id="4" name="Title 1">
            <a:extLst>
              <a:ext uri="{FF2B5EF4-FFF2-40B4-BE49-F238E27FC236}">
                <a16:creationId xmlns:a16="http://schemas.microsoft.com/office/drawing/2014/main" id="{E85C84F2-B28A-1957-2D72-8DCBEBD045B9}"/>
              </a:ext>
            </a:extLst>
          </p:cNvPr>
          <p:cNvSpPr txBox="1">
            <a:spLocks/>
          </p:cNvSpPr>
          <p:nvPr/>
        </p:nvSpPr>
        <p:spPr>
          <a:xfrm>
            <a:off x="990600" y="5186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C00000"/>
                </a:solidFill>
              </a:rPr>
              <a:t>Non-Primitive Data Structures</a:t>
            </a:r>
          </a:p>
        </p:txBody>
      </p:sp>
      <p:sp>
        <p:nvSpPr>
          <p:cNvPr id="5" name="Date Placeholder 4"/>
          <p:cNvSpPr>
            <a:spLocks noGrp="1"/>
          </p:cNvSpPr>
          <p:nvPr>
            <p:ph type="dt" sz="half" idx="10"/>
          </p:nvPr>
        </p:nvSpPr>
        <p:spPr/>
        <p:txBody>
          <a:bodyPr/>
          <a:lstStyle/>
          <a:p>
            <a:fld id="{B57F006E-B3FA-4DC0-9418-7A94D3BCAE49}" type="datetime1">
              <a:rPr lang="en-US" smtClean="0"/>
              <a:t>8/3/2023</a:t>
            </a:fld>
            <a:endParaRPr lang="en-US"/>
          </a:p>
        </p:txBody>
      </p:sp>
      <p:sp>
        <p:nvSpPr>
          <p:cNvPr id="6" name="Slide Number Placeholder 5"/>
          <p:cNvSpPr>
            <a:spLocks noGrp="1"/>
          </p:cNvSpPr>
          <p:nvPr>
            <p:ph type="sldNum" sz="quarter" idx="12"/>
          </p:nvPr>
        </p:nvSpPr>
        <p:spPr/>
        <p:txBody>
          <a:bodyPr/>
          <a:lstStyle/>
          <a:p>
            <a:fld id="{180F97CC-1B2C-4CDD-B440-99F5F8B230B9}" type="slidenum">
              <a:rPr lang="en-US" smtClean="0"/>
              <a:t>19</a:t>
            </a:fld>
            <a:endParaRPr lang="en-US"/>
          </a:p>
        </p:txBody>
      </p:sp>
    </p:spTree>
    <p:extLst>
      <p:ext uri="{BB962C8B-B14F-4D97-AF65-F5344CB8AC3E}">
        <p14:creationId xmlns:p14="http://schemas.microsoft.com/office/powerpoint/2010/main" val="233037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0926E-F0A6-A74B-B6E5-052FCCD03234}"/>
              </a:ext>
            </a:extLst>
          </p:cNvPr>
          <p:cNvSpPr>
            <a:spLocks noGrp="1"/>
          </p:cNvSpPr>
          <p:nvPr>
            <p:ph type="title"/>
          </p:nvPr>
        </p:nvSpPr>
        <p:spPr/>
        <p:txBody>
          <a:bodyPr>
            <a:normAutofit/>
          </a:bodyPr>
          <a:lstStyle/>
          <a:p>
            <a:pPr algn="ctr"/>
            <a:r>
              <a:rPr lang="en-US" sz="3200" b="1" dirty="0">
                <a:solidFill>
                  <a:srgbClr val="C00000"/>
                </a:solidFill>
                <a:effectLst/>
                <a:latin typeface="Calibri" panose="020F0502020204030204" pitchFamily="34" charset="0"/>
                <a:ea typeface="Calibri" panose="020F0502020204030204" pitchFamily="34" charset="0"/>
                <a:cs typeface="Mangal" panose="02040503050203030202" pitchFamily="18" charset="0"/>
              </a:rPr>
              <a:t>UNIT – I</a:t>
            </a:r>
            <a:r>
              <a:rPr lang="en-US" sz="3200" dirty="0">
                <a:solidFill>
                  <a:srgbClr val="C00000"/>
                </a:solidFill>
                <a:effectLst/>
                <a:latin typeface="Calibri" panose="020F0502020204030204" pitchFamily="34" charset="0"/>
                <a:ea typeface="Calibri" panose="020F0502020204030204" pitchFamily="34" charset="0"/>
                <a:cs typeface="Mangal" panose="02040503050203030202" pitchFamily="18" charset="0"/>
              </a:rPr>
              <a:t> </a:t>
            </a:r>
            <a:endParaRPr lang="en-US" sz="6600" dirty="0"/>
          </a:p>
        </p:txBody>
      </p:sp>
      <p:sp>
        <p:nvSpPr>
          <p:cNvPr id="3" name="Content Placeholder 2">
            <a:extLst>
              <a:ext uri="{FF2B5EF4-FFF2-40B4-BE49-F238E27FC236}">
                <a16:creationId xmlns:a16="http://schemas.microsoft.com/office/drawing/2014/main" id="{7EB1052A-F1AD-441A-3AC0-3224BB235232}"/>
              </a:ext>
            </a:extLst>
          </p:cNvPr>
          <p:cNvSpPr>
            <a:spLocks noGrp="1"/>
          </p:cNvSpPr>
          <p:nvPr>
            <p:ph idx="1"/>
          </p:nvPr>
        </p:nvSpPr>
        <p:spPr>
          <a:xfrm>
            <a:off x="838200" y="1524000"/>
            <a:ext cx="10515600" cy="4652963"/>
          </a:xfrm>
        </p:spPr>
        <p:txBody>
          <a:bodyPr>
            <a:normAutofit lnSpcReduction="10000"/>
          </a:bodyPr>
          <a:lstStyle/>
          <a:p>
            <a:pPr marL="576263" marR="0" indent="0">
              <a:lnSpc>
                <a:spcPct val="110000"/>
              </a:lnSpc>
              <a:spcBef>
                <a:spcPts val="0"/>
              </a:spcBef>
              <a:buNone/>
            </a:pPr>
            <a:r>
              <a:rPr lang="en-US" sz="2400" b="1" dirty="0">
                <a:effectLst/>
                <a:latin typeface="Calibri" panose="020F0502020204030204" pitchFamily="34" charset="0"/>
                <a:ea typeface="Calibri" panose="020F0502020204030204" pitchFamily="34" charset="0"/>
                <a:cs typeface="Mangal" panose="02040503050203030202" pitchFamily="18" charset="0"/>
              </a:rPr>
              <a:t>Data Structures:</a:t>
            </a:r>
            <a:r>
              <a:rPr lang="en-US" sz="2400" dirty="0">
                <a:effectLst/>
                <a:latin typeface="Calibri" panose="020F0502020204030204" pitchFamily="34" charset="0"/>
                <a:ea typeface="Calibri" panose="020F0502020204030204" pitchFamily="34" charset="0"/>
                <a:cs typeface="Mangal" panose="02040503050203030202" pitchFamily="18" charset="0"/>
              </a:rPr>
              <a:t> 								Introduction, Difference between data type and data structure, Need of Data structure, Classification of Data structures, Linear vs. Non-linear Data Structures. </a:t>
            </a:r>
          </a:p>
          <a:p>
            <a:pPr marL="576263" marR="0" indent="0">
              <a:lnSpc>
                <a:spcPct val="110000"/>
              </a:lnSpc>
              <a:spcBef>
                <a:spcPts val="0"/>
              </a:spcBef>
              <a:buNone/>
            </a:pPr>
            <a:r>
              <a:rPr lang="en-US" sz="2400" b="1" dirty="0">
                <a:effectLst/>
                <a:latin typeface="Calibri" panose="020F0502020204030204" pitchFamily="34" charset="0"/>
                <a:ea typeface="Calibri" panose="020F0502020204030204" pitchFamily="34" charset="0"/>
                <a:cs typeface="Mangal" panose="02040503050203030202" pitchFamily="18" charset="0"/>
              </a:rPr>
              <a:t>Types of Data Structures in Python</a:t>
            </a:r>
            <a:r>
              <a:rPr lang="en-US" sz="2400" dirty="0">
                <a:effectLst/>
                <a:latin typeface="Calibri" panose="020F0502020204030204" pitchFamily="34" charset="0"/>
                <a:ea typeface="Calibri" panose="020F0502020204030204" pitchFamily="34" charset="0"/>
                <a:cs typeface="Mangal" panose="02040503050203030202" pitchFamily="18" charset="0"/>
              </a:rPr>
              <a:t>:							 Built-in and User-defined data structures. </a:t>
            </a:r>
          </a:p>
          <a:p>
            <a:pPr marL="576263" marR="0" indent="0">
              <a:lnSpc>
                <a:spcPct val="110000"/>
              </a:lnSpc>
              <a:spcBef>
                <a:spcPts val="0"/>
              </a:spcBef>
              <a:buNone/>
            </a:pPr>
            <a:r>
              <a:rPr lang="en-US" sz="2400" b="1" dirty="0">
                <a:effectLst/>
                <a:latin typeface="Calibri" panose="020F0502020204030204" pitchFamily="34" charset="0"/>
                <a:ea typeface="Calibri" panose="020F0502020204030204" pitchFamily="34" charset="0"/>
                <a:cs typeface="Mangal" panose="02040503050203030202" pitchFamily="18" charset="0"/>
              </a:rPr>
              <a:t>Static Linear Data Structure:</a:t>
            </a:r>
            <a:r>
              <a:rPr lang="en-US" sz="2400" dirty="0">
                <a:effectLst/>
                <a:latin typeface="Calibri" panose="020F0502020204030204" pitchFamily="34" charset="0"/>
                <a:ea typeface="Calibri" panose="020F0502020204030204" pitchFamily="34" charset="0"/>
                <a:cs typeface="Mangal" panose="02040503050203030202" pitchFamily="18" charset="0"/>
              </a:rPr>
              <a:t> 							Arrays- Characteristics of an Array, Applications of Arrays. Arrays vs. List. </a:t>
            </a:r>
          </a:p>
          <a:p>
            <a:pPr marL="576263" marR="0" indent="0">
              <a:lnSpc>
                <a:spcPct val="110000"/>
              </a:lnSpc>
              <a:spcBef>
                <a:spcPts val="0"/>
              </a:spcBef>
              <a:buNone/>
            </a:pPr>
            <a:r>
              <a:rPr lang="en-US" sz="2400" b="1" dirty="0">
                <a:effectLst/>
                <a:latin typeface="Calibri" panose="020F0502020204030204" pitchFamily="34" charset="0"/>
                <a:ea typeface="Calibri" panose="020F0502020204030204" pitchFamily="34" charset="0"/>
                <a:cs typeface="Mangal" panose="02040503050203030202" pitchFamily="18" charset="0"/>
              </a:rPr>
              <a:t>Searching</a:t>
            </a:r>
            <a:r>
              <a:rPr lang="en-US" sz="2400" dirty="0">
                <a:effectLst/>
                <a:latin typeface="Calibri" panose="020F0502020204030204" pitchFamily="34" charset="0"/>
                <a:ea typeface="Calibri" panose="020F0502020204030204" pitchFamily="34" charset="0"/>
                <a:cs typeface="Mangal" panose="02040503050203030202" pitchFamily="18" charset="0"/>
              </a:rPr>
              <a:t>: </a:t>
            </a:r>
          </a:p>
          <a:p>
            <a:pPr marL="576263" marR="0" indent="0">
              <a:lnSpc>
                <a:spcPct val="110000"/>
              </a:lnSpc>
              <a:spcBef>
                <a:spcPts val="0"/>
              </a:spcBef>
              <a:buNone/>
            </a:pPr>
            <a:r>
              <a:rPr lang="en-US" sz="2400" dirty="0">
                <a:effectLst/>
                <a:latin typeface="Calibri" panose="020F0502020204030204" pitchFamily="34" charset="0"/>
                <a:ea typeface="Calibri" panose="020F0502020204030204" pitchFamily="34" charset="0"/>
                <a:cs typeface="Mangal" panose="02040503050203030202" pitchFamily="18" charset="0"/>
              </a:rPr>
              <a:t>	Linear Search, Binary search. </a:t>
            </a:r>
          </a:p>
          <a:p>
            <a:pPr marL="576263" marR="0" indent="0">
              <a:lnSpc>
                <a:spcPct val="110000"/>
              </a:lnSpc>
              <a:spcBef>
                <a:spcPts val="0"/>
              </a:spcBef>
              <a:buNone/>
            </a:pPr>
            <a:r>
              <a:rPr lang="en-US" sz="2400" b="1" dirty="0">
                <a:effectLst/>
                <a:latin typeface="Calibri" panose="020F0502020204030204" pitchFamily="34" charset="0"/>
                <a:ea typeface="Calibri" panose="020F0502020204030204" pitchFamily="34" charset="0"/>
                <a:cs typeface="Mangal" panose="02040503050203030202" pitchFamily="18" charset="0"/>
              </a:rPr>
              <a:t>Sorting</a:t>
            </a:r>
            <a:r>
              <a:rPr lang="en-US" sz="2400" dirty="0">
                <a:effectLst/>
                <a:latin typeface="Calibri" panose="020F0502020204030204" pitchFamily="34" charset="0"/>
                <a:ea typeface="Calibri" panose="020F0502020204030204" pitchFamily="34" charset="0"/>
                <a:cs typeface="Mangal" panose="02040503050203030202" pitchFamily="18" charset="0"/>
              </a:rPr>
              <a:t>: </a:t>
            </a:r>
          </a:p>
          <a:p>
            <a:pPr marL="576263" marR="0" indent="0">
              <a:lnSpc>
                <a:spcPct val="110000"/>
              </a:lnSpc>
              <a:spcBef>
                <a:spcPts val="0"/>
              </a:spcBef>
              <a:buNone/>
            </a:pPr>
            <a:r>
              <a:rPr lang="en-US" sz="2400" dirty="0">
                <a:effectLst/>
                <a:latin typeface="Calibri" panose="020F0502020204030204" pitchFamily="34" charset="0"/>
                <a:ea typeface="Calibri" panose="020F0502020204030204" pitchFamily="34" charset="0"/>
                <a:cs typeface="Mangal" panose="02040503050203030202" pitchFamily="18" charset="0"/>
              </a:rPr>
              <a:t>	Merge Sort, Bubble Sort, Selection Sort and Quick Sort</a:t>
            </a:r>
          </a:p>
        </p:txBody>
      </p:sp>
      <p:sp>
        <p:nvSpPr>
          <p:cNvPr id="4" name="Date Placeholder 3"/>
          <p:cNvSpPr>
            <a:spLocks noGrp="1"/>
          </p:cNvSpPr>
          <p:nvPr>
            <p:ph type="dt" sz="half" idx="10"/>
          </p:nvPr>
        </p:nvSpPr>
        <p:spPr/>
        <p:txBody>
          <a:bodyPr/>
          <a:lstStyle/>
          <a:p>
            <a:fld id="{74A3EFEA-4FB5-446B-9471-C18E3D09A627}" type="datetime1">
              <a:rPr lang="en-US" smtClean="0"/>
              <a:t>8/3/2023</a:t>
            </a:fld>
            <a:endParaRPr lang="en-US"/>
          </a:p>
        </p:txBody>
      </p:sp>
      <p:sp>
        <p:nvSpPr>
          <p:cNvPr id="5" name="Slide Number Placeholder 4"/>
          <p:cNvSpPr>
            <a:spLocks noGrp="1"/>
          </p:cNvSpPr>
          <p:nvPr>
            <p:ph type="sldNum" sz="quarter" idx="12"/>
          </p:nvPr>
        </p:nvSpPr>
        <p:spPr/>
        <p:txBody>
          <a:bodyPr/>
          <a:lstStyle/>
          <a:p>
            <a:fld id="{180F97CC-1B2C-4CDD-B440-99F5F8B230B9}" type="slidenum">
              <a:rPr lang="en-US" smtClean="0"/>
              <a:t>2</a:t>
            </a:fld>
            <a:endParaRPr lang="en-US"/>
          </a:p>
        </p:txBody>
      </p:sp>
    </p:spTree>
    <p:extLst>
      <p:ext uri="{BB962C8B-B14F-4D97-AF65-F5344CB8AC3E}">
        <p14:creationId xmlns:p14="http://schemas.microsoft.com/office/powerpoint/2010/main" val="3136749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7E568C-71A1-AD82-4242-499601544C02}"/>
              </a:ext>
            </a:extLst>
          </p:cNvPr>
          <p:cNvSpPr>
            <a:spLocks noGrp="1"/>
          </p:cNvSpPr>
          <p:nvPr>
            <p:ph idx="1"/>
          </p:nvPr>
        </p:nvSpPr>
        <p:spPr/>
        <p:txBody>
          <a:bodyPr>
            <a:normAutofit fontScale="92500" lnSpcReduction="10000"/>
          </a:bodyPr>
          <a:lstStyle/>
          <a:p>
            <a:pPr marL="0" indent="0" algn="just">
              <a:buNone/>
            </a:pPr>
            <a:r>
              <a:rPr lang="en-US" b="1" i="0" dirty="0">
                <a:solidFill>
                  <a:srgbClr val="610B4B"/>
                </a:solidFill>
                <a:effectLst/>
                <a:latin typeface="+mj-lt"/>
              </a:rPr>
              <a:t>Linear Data Structures:</a:t>
            </a:r>
          </a:p>
          <a:p>
            <a:pPr marL="511175" indent="-392113" algn="just">
              <a:buFont typeface="Wingdings" panose="05000000000000000000" pitchFamily="2" charset="2"/>
              <a:buChar char="Ø"/>
            </a:pPr>
            <a:r>
              <a:rPr lang="en-US" b="0" i="0" dirty="0">
                <a:effectLst/>
                <a:latin typeface="+mj-lt"/>
              </a:rPr>
              <a:t>A data structure that preserves a linear connection among its data elements is known as a Linear Data Structure. </a:t>
            </a:r>
          </a:p>
          <a:p>
            <a:pPr marL="511175" indent="-392113" algn="just">
              <a:buFont typeface="Wingdings" panose="05000000000000000000" pitchFamily="2" charset="2"/>
              <a:buChar char="Ø"/>
            </a:pPr>
            <a:r>
              <a:rPr lang="en-US" b="0" i="0" dirty="0">
                <a:effectLst/>
                <a:latin typeface="+mj-lt"/>
              </a:rPr>
              <a:t>The arrangement of the data is done linearly, where each element consists of unique successors and predecessors except the first and the last data element. </a:t>
            </a:r>
          </a:p>
          <a:p>
            <a:pPr marL="511175" indent="-392113" algn="just">
              <a:buFont typeface="Wingdings" panose="05000000000000000000" pitchFamily="2" charset="2"/>
              <a:buChar char="Ø"/>
            </a:pPr>
            <a:r>
              <a:rPr lang="en-US" b="0" i="0" dirty="0">
                <a:effectLst/>
                <a:latin typeface="+mj-lt"/>
              </a:rPr>
              <a:t>However, it is not necessarily true in the case of memory, as the arrangement may not be sequential.</a:t>
            </a:r>
          </a:p>
          <a:p>
            <a:pPr marL="511175" indent="-392113" algn="just">
              <a:buFont typeface="Wingdings" panose="05000000000000000000" pitchFamily="2" charset="2"/>
              <a:buChar char="Ø"/>
            </a:pPr>
            <a:r>
              <a:rPr lang="en-US" b="0" i="0" dirty="0">
                <a:effectLst/>
                <a:latin typeface="+mj-lt"/>
              </a:rPr>
              <a:t>Linear data structures are one-dimensional and can be traversed sequentially from the first to the last element.</a:t>
            </a:r>
          </a:p>
          <a:p>
            <a:pPr marL="0" indent="0" algn="just">
              <a:buNone/>
            </a:pPr>
            <a:r>
              <a:rPr lang="en-US" b="1" i="0" dirty="0">
                <a:effectLst/>
                <a:latin typeface="+mj-lt"/>
              </a:rPr>
              <a:t>	Ex:</a:t>
            </a:r>
            <a:r>
              <a:rPr lang="en-US" b="0" i="0" dirty="0">
                <a:effectLst/>
                <a:latin typeface="+mj-lt"/>
              </a:rPr>
              <a:t> Arrays, lists, stack, queue, etc.</a:t>
            </a:r>
          </a:p>
        </p:txBody>
      </p:sp>
      <p:sp>
        <p:nvSpPr>
          <p:cNvPr id="4" name="Title 1">
            <a:extLst>
              <a:ext uri="{FF2B5EF4-FFF2-40B4-BE49-F238E27FC236}">
                <a16:creationId xmlns:a16="http://schemas.microsoft.com/office/drawing/2014/main" id="{E85C84F2-B28A-1957-2D72-8DCBEBD045B9}"/>
              </a:ext>
            </a:extLst>
          </p:cNvPr>
          <p:cNvSpPr txBox="1">
            <a:spLocks/>
          </p:cNvSpPr>
          <p:nvPr/>
        </p:nvSpPr>
        <p:spPr>
          <a:xfrm>
            <a:off x="990600" y="5186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C00000"/>
                </a:solidFill>
              </a:rPr>
              <a:t>Non-Primitive Data Structures</a:t>
            </a:r>
          </a:p>
        </p:txBody>
      </p:sp>
      <p:pic>
        <p:nvPicPr>
          <p:cNvPr id="6" name="Picture 5">
            <a:extLst>
              <a:ext uri="{FF2B5EF4-FFF2-40B4-BE49-F238E27FC236}">
                <a16:creationId xmlns:a16="http://schemas.microsoft.com/office/drawing/2014/main" id="{9AB7753A-79AE-765C-EB66-F80C1A4923BB}"/>
              </a:ext>
            </a:extLst>
          </p:cNvPr>
          <p:cNvPicPr>
            <a:picLocks noChangeAspect="1"/>
          </p:cNvPicPr>
          <p:nvPr/>
        </p:nvPicPr>
        <p:blipFill>
          <a:blip r:embed="rId2"/>
          <a:stretch>
            <a:fillRect/>
          </a:stretch>
        </p:blipFill>
        <p:spPr>
          <a:xfrm>
            <a:off x="9425130" y="135039"/>
            <a:ext cx="2399726" cy="19566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Date Placeholder 4"/>
          <p:cNvSpPr>
            <a:spLocks noGrp="1"/>
          </p:cNvSpPr>
          <p:nvPr>
            <p:ph type="dt" sz="half" idx="10"/>
          </p:nvPr>
        </p:nvSpPr>
        <p:spPr/>
        <p:txBody>
          <a:bodyPr/>
          <a:lstStyle/>
          <a:p>
            <a:fld id="{BFF345DD-A48A-4DDB-AE78-A1688476DCE9}" type="datetime1">
              <a:rPr lang="en-US" smtClean="0"/>
              <a:t>8/3/2023</a:t>
            </a:fld>
            <a:endParaRPr lang="en-US"/>
          </a:p>
        </p:txBody>
      </p:sp>
      <p:sp>
        <p:nvSpPr>
          <p:cNvPr id="7" name="Slide Number Placeholder 6"/>
          <p:cNvSpPr>
            <a:spLocks noGrp="1"/>
          </p:cNvSpPr>
          <p:nvPr>
            <p:ph type="sldNum" sz="quarter" idx="12"/>
          </p:nvPr>
        </p:nvSpPr>
        <p:spPr/>
        <p:txBody>
          <a:bodyPr/>
          <a:lstStyle/>
          <a:p>
            <a:fld id="{180F97CC-1B2C-4CDD-B440-99F5F8B230B9}" type="slidenum">
              <a:rPr lang="en-US" smtClean="0"/>
              <a:t>20</a:t>
            </a:fld>
            <a:endParaRPr lang="en-US"/>
          </a:p>
        </p:txBody>
      </p:sp>
    </p:spTree>
    <p:extLst>
      <p:ext uri="{BB962C8B-B14F-4D97-AF65-F5344CB8AC3E}">
        <p14:creationId xmlns:p14="http://schemas.microsoft.com/office/powerpoint/2010/main" val="4819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7E568C-71A1-AD82-4242-499601544C02}"/>
              </a:ext>
            </a:extLst>
          </p:cNvPr>
          <p:cNvSpPr>
            <a:spLocks noGrp="1"/>
          </p:cNvSpPr>
          <p:nvPr>
            <p:ph idx="1"/>
          </p:nvPr>
        </p:nvSpPr>
        <p:spPr/>
        <p:txBody>
          <a:bodyPr>
            <a:normAutofit/>
          </a:bodyPr>
          <a:lstStyle/>
          <a:p>
            <a:pPr marL="0" indent="0" algn="just">
              <a:buNone/>
            </a:pPr>
            <a:r>
              <a:rPr lang="en-US" b="0" i="0" dirty="0">
                <a:solidFill>
                  <a:srgbClr val="333333"/>
                </a:solidFill>
                <a:effectLst/>
                <a:latin typeface="+mj-lt"/>
              </a:rPr>
              <a:t>Based on memory allocation, the Linear Data Structures are further classified into two types:</a:t>
            </a:r>
          </a:p>
          <a:p>
            <a:pPr marL="0" indent="0" algn="just">
              <a:buNone/>
            </a:pPr>
            <a:r>
              <a:rPr lang="en-US" dirty="0">
                <a:solidFill>
                  <a:srgbClr val="333333"/>
                </a:solidFill>
                <a:latin typeface="+mj-lt"/>
              </a:rPr>
              <a:t>		1. Static Data Structure</a:t>
            </a:r>
          </a:p>
          <a:p>
            <a:pPr marL="0" indent="0" algn="just">
              <a:buNone/>
            </a:pPr>
            <a:r>
              <a:rPr lang="en-US" dirty="0">
                <a:solidFill>
                  <a:srgbClr val="333333"/>
                </a:solidFill>
                <a:latin typeface="+mj-lt"/>
              </a:rPr>
              <a:t>		2. Dynamic Data Structure</a:t>
            </a:r>
          </a:p>
        </p:txBody>
      </p:sp>
      <p:sp>
        <p:nvSpPr>
          <p:cNvPr id="4" name="Title 1">
            <a:extLst>
              <a:ext uri="{FF2B5EF4-FFF2-40B4-BE49-F238E27FC236}">
                <a16:creationId xmlns:a16="http://schemas.microsoft.com/office/drawing/2014/main" id="{E85C84F2-B28A-1957-2D72-8DCBEBD045B9}"/>
              </a:ext>
            </a:extLst>
          </p:cNvPr>
          <p:cNvSpPr txBox="1">
            <a:spLocks/>
          </p:cNvSpPr>
          <p:nvPr/>
        </p:nvSpPr>
        <p:spPr>
          <a:xfrm>
            <a:off x="990600" y="5186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C00000"/>
                </a:solidFill>
              </a:rPr>
              <a:t>Non-Primitive Data Structures</a:t>
            </a:r>
          </a:p>
        </p:txBody>
      </p:sp>
      <p:sp>
        <p:nvSpPr>
          <p:cNvPr id="5" name="Date Placeholder 4"/>
          <p:cNvSpPr>
            <a:spLocks noGrp="1"/>
          </p:cNvSpPr>
          <p:nvPr>
            <p:ph type="dt" sz="half" idx="10"/>
          </p:nvPr>
        </p:nvSpPr>
        <p:spPr/>
        <p:txBody>
          <a:bodyPr/>
          <a:lstStyle/>
          <a:p>
            <a:fld id="{B81D4837-C73B-45A7-8919-D658561473D3}" type="datetime1">
              <a:rPr lang="en-US" smtClean="0"/>
              <a:t>8/3/2023</a:t>
            </a:fld>
            <a:endParaRPr lang="en-US"/>
          </a:p>
        </p:txBody>
      </p:sp>
      <p:sp>
        <p:nvSpPr>
          <p:cNvPr id="6" name="Slide Number Placeholder 5"/>
          <p:cNvSpPr>
            <a:spLocks noGrp="1"/>
          </p:cNvSpPr>
          <p:nvPr>
            <p:ph type="sldNum" sz="quarter" idx="12"/>
          </p:nvPr>
        </p:nvSpPr>
        <p:spPr/>
        <p:txBody>
          <a:bodyPr/>
          <a:lstStyle/>
          <a:p>
            <a:fld id="{180F97CC-1B2C-4CDD-B440-99F5F8B230B9}" type="slidenum">
              <a:rPr lang="en-US" smtClean="0"/>
              <a:t>21</a:t>
            </a:fld>
            <a:endParaRPr lang="en-US"/>
          </a:p>
        </p:txBody>
      </p:sp>
    </p:spTree>
    <p:extLst>
      <p:ext uri="{BB962C8B-B14F-4D97-AF65-F5344CB8AC3E}">
        <p14:creationId xmlns:p14="http://schemas.microsoft.com/office/powerpoint/2010/main" val="7019367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7E568C-71A1-AD82-4242-499601544C02}"/>
              </a:ext>
            </a:extLst>
          </p:cNvPr>
          <p:cNvSpPr>
            <a:spLocks noGrp="1"/>
          </p:cNvSpPr>
          <p:nvPr>
            <p:ph idx="1"/>
          </p:nvPr>
        </p:nvSpPr>
        <p:spPr/>
        <p:txBody>
          <a:bodyPr>
            <a:normAutofit/>
          </a:bodyPr>
          <a:lstStyle/>
          <a:p>
            <a:pPr marL="0" indent="0" algn="just">
              <a:buNone/>
            </a:pPr>
            <a:r>
              <a:rPr lang="en-US" sz="2800" b="1" i="0" dirty="0">
                <a:effectLst/>
                <a:latin typeface="+mj-lt"/>
              </a:rPr>
              <a:t>Static Data Structures:</a:t>
            </a:r>
            <a:r>
              <a:rPr lang="en-US" sz="2800" b="0" i="0" dirty="0">
                <a:effectLst/>
                <a:latin typeface="+mj-lt"/>
              </a:rPr>
              <a:t> </a:t>
            </a:r>
          </a:p>
          <a:p>
            <a:pPr marL="0" indent="0" algn="just">
              <a:lnSpc>
                <a:spcPct val="100000"/>
              </a:lnSpc>
              <a:spcAft>
                <a:spcPts val="1200"/>
              </a:spcAft>
              <a:buNone/>
            </a:pPr>
            <a:r>
              <a:rPr lang="en-US" sz="2800" b="0" i="0" dirty="0">
                <a:effectLst/>
                <a:latin typeface="+mj-lt"/>
              </a:rPr>
              <a:t>	The data structures having a fixed size are known as Static Data Structures. The memory for these data structures is allocated at the compiler time, and their size cannot be changed by the user after being compiled; </a:t>
            </a:r>
          </a:p>
          <a:p>
            <a:pPr marL="0" indent="0">
              <a:lnSpc>
                <a:spcPct val="100000"/>
              </a:lnSpc>
              <a:spcAft>
                <a:spcPts val="1200"/>
              </a:spcAft>
              <a:buNone/>
            </a:pPr>
            <a:r>
              <a:rPr lang="en-US" dirty="0">
                <a:latin typeface="+mj-lt"/>
              </a:rPr>
              <a:t>	H</a:t>
            </a:r>
            <a:r>
              <a:rPr lang="en-US" sz="2800" b="0" i="0" dirty="0">
                <a:effectLst/>
                <a:latin typeface="+mj-lt"/>
              </a:rPr>
              <a:t>owever, the data stored in them can be altered.</a:t>
            </a:r>
            <a:br>
              <a:rPr lang="en-US" sz="2800" b="0" i="0" dirty="0">
                <a:effectLst/>
                <a:latin typeface="+mj-lt"/>
              </a:rPr>
            </a:br>
            <a:r>
              <a:rPr lang="en-US" sz="2800" b="0" i="0" dirty="0">
                <a:effectLst/>
                <a:latin typeface="+mj-lt"/>
              </a:rPr>
              <a:t>The </a:t>
            </a:r>
            <a:r>
              <a:rPr lang="en-US" sz="2800" b="1" i="0" dirty="0">
                <a:effectLst/>
                <a:latin typeface="+mj-lt"/>
              </a:rPr>
              <a:t>Array</a:t>
            </a:r>
            <a:r>
              <a:rPr lang="en-US" sz="2800" b="0" i="0" dirty="0">
                <a:effectLst/>
                <a:latin typeface="+mj-lt"/>
              </a:rPr>
              <a:t> is the best example of the Static Data Structure as they have a fixed size, and its data can be modified later.</a:t>
            </a:r>
          </a:p>
        </p:txBody>
      </p:sp>
      <p:sp>
        <p:nvSpPr>
          <p:cNvPr id="4" name="Title 1">
            <a:extLst>
              <a:ext uri="{FF2B5EF4-FFF2-40B4-BE49-F238E27FC236}">
                <a16:creationId xmlns:a16="http://schemas.microsoft.com/office/drawing/2014/main" id="{E85C84F2-B28A-1957-2D72-8DCBEBD045B9}"/>
              </a:ext>
            </a:extLst>
          </p:cNvPr>
          <p:cNvSpPr txBox="1">
            <a:spLocks/>
          </p:cNvSpPr>
          <p:nvPr/>
        </p:nvSpPr>
        <p:spPr>
          <a:xfrm>
            <a:off x="990600" y="5186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lgn="ctr">
              <a:buNone/>
            </a:pPr>
            <a:r>
              <a:rPr lang="en-US" b="0" i="0" dirty="0">
                <a:solidFill>
                  <a:srgbClr val="C00000"/>
                </a:solidFill>
                <a:effectLst/>
                <a:latin typeface="erdana"/>
              </a:rPr>
              <a:t>Linear Data Structures</a:t>
            </a:r>
          </a:p>
        </p:txBody>
      </p:sp>
      <p:sp>
        <p:nvSpPr>
          <p:cNvPr id="5" name="Date Placeholder 4"/>
          <p:cNvSpPr>
            <a:spLocks noGrp="1"/>
          </p:cNvSpPr>
          <p:nvPr>
            <p:ph type="dt" sz="half" idx="10"/>
          </p:nvPr>
        </p:nvSpPr>
        <p:spPr/>
        <p:txBody>
          <a:bodyPr/>
          <a:lstStyle/>
          <a:p>
            <a:fld id="{FFEA47E7-977F-4F6A-89D1-D71C898F5E93}" type="datetime1">
              <a:rPr lang="en-US" smtClean="0"/>
              <a:t>8/3/2023</a:t>
            </a:fld>
            <a:endParaRPr lang="en-US"/>
          </a:p>
        </p:txBody>
      </p:sp>
      <p:sp>
        <p:nvSpPr>
          <p:cNvPr id="6" name="Slide Number Placeholder 5"/>
          <p:cNvSpPr>
            <a:spLocks noGrp="1"/>
          </p:cNvSpPr>
          <p:nvPr>
            <p:ph type="sldNum" sz="quarter" idx="12"/>
          </p:nvPr>
        </p:nvSpPr>
        <p:spPr/>
        <p:txBody>
          <a:bodyPr/>
          <a:lstStyle/>
          <a:p>
            <a:fld id="{180F97CC-1B2C-4CDD-B440-99F5F8B230B9}" type="slidenum">
              <a:rPr lang="en-US" smtClean="0"/>
              <a:t>22</a:t>
            </a:fld>
            <a:endParaRPr lang="en-US"/>
          </a:p>
        </p:txBody>
      </p:sp>
    </p:spTree>
    <p:extLst>
      <p:ext uri="{BB962C8B-B14F-4D97-AF65-F5344CB8AC3E}">
        <p14:creationId xmlns:p14="http://schemas.microsoft.com/office/powerpoint/2010/main" val="3732239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7527984" cy="609600"/>
          </a:xfrm>
        </p:spPr>
        <p:txBody>
          <a:bodyPr rtlCol="0">
            <a:normAutofit fontScale="90000"/>
          </a:bodyPr>
          <a:lstStyle/>
          <a:p>
            <a:pPr algn="ctr"/>
            <a:r>
              <a:rPr lang="en-US" b="0" i="0" dirty="0">
                <a:solidFill>
                  <a:srgbClr val="C00000"/>
                </a:solidFill>
                <a:effectLst/>
                <a:latin typeface="erdana"/>
              </a:rPr>
              <a:t>Static Linear Data Structures</a:t>
            </a:r>
          </a:p>
        </p:txBody>
      </p:sp>
      <p:grpSp>
        <p:nvGrpSpPr>
          <p:cNvPr id="7171"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173" name="Content Placeholder 7"/>
          <p:cNvSpPr>
            <a:spLocks noGrp="1"/>
          </p:cNvSpPr>
          <p:nvPr>
            <p:ph idx="1"/>
          </p:nvPr>
        </p:nvSpPr>
        <p:spPr>
          <a:xfrm>
            <a:off x="609602" y="1371600"/>
            <a:ext cx="10969625" cy="5029200"/>
          </a:xfrm>
        </p:spPr>
        <p:txBody>
          <a:bodyPr/>
          <a:lstStyle/>
          <a:p>
            <a:pPr>
              <a:lnSpc>
                <a:spcPct val="150000"/>
              </a:lnSpc>
              <a:buFont typeface="Arial" charset="0"/>
              <a:buChar char="•"/>
              <a:defRPr/>
            </a:pPr>
            <a:r>
              <a:rPr lang="en-US" sz="2000" dirty="0"/>
              <a:t>An array is a collection of items stored at contiguous memory locations </a:t>
            </a:r>
          </a:p>
          <a:p>
            <a:pPr>
              <a:lnSpc>
                <a:spcPct val="150000"/>
              </a:lnSpc>
              <a:buFont typeface="Arial" charset="0"/>
              <a:buChar char="•"/>
              <a:defRPr/>
            </a:pPr>
            <a:r>
              <a:rPr lang="en-US" sz="2000" dirty="0"/>
              <a:t>The idea is to store multiple items of the same type together </a:t>
            </a:r>
          </a:p>
          <a:p>
            <a:pPr>
              <a:buFont typeface="Arial" charset="0"/>
              <a:buChar char="•"/>
              <a:defRPr/>
            </a:pPr>
            <a:r>
              <a:rPr lang="en-US" sz="2000" dirty="0"/>
              <a:t>Arrays are used to store multiple values in one single variable</a:t>
            </a:r>
          </a:p>
          <a:p>
            <a:pPr>
              <a:buFont typeface="Arial" charset="0"/>
              <a:buChar char="•"/>
              <a:defRPr/>
            </a:pPr>
            <a:r>
              <a:rPr lang="en-US" sz="2000" dirty="0"/>
              <a:t>Arrays can be multidimensional, and all elements in an array need to be of the </a:t>
            </a:r>
            <a:r>
              <a:rPr lang="en-US" sz="2000" b="1" dirty="0"/>
              <a:t>same type</a:t>
            </a:r>
            <a:r>
              <a:rPr lang="en-US" sz="2000" dirty="0"/>
              <a:t>, all integers or all floats</a:t>
            </a:r>
          </a:p>
          <a:p>
            <a:pPr>
              <a:buFont typeface="Arial" charset="0"/>
              <a:buChar char="•"/>
              <a:defRPr/>
            </a:pPr>
            <a:r>
              <a:rPr lang="en-US" sz="2000" dirty="0"/>
              <a:t>A user can treat lists as arrays.</a:t>
            </a:r>
          </a:p>
          <a:p>
            <a:pPr>
              <a:buFont typeface="Arial" charset="0"/>
              <a:buChar char="•"/>
              <a:defRPr/>
            </a:pPr>
            <a:r>
              <a:rPr lang="en-US" sz="2000" dirty="0"/>
              <a:t>Most of the data structures make use of arrays to implement their algorithms. Following are the important terms to understand the concept of Array.</a:t>
            </a:r>
          </a:p>
          <a:p>
            <a:pPr>
              <a:buFont typeface="Arial" charset="0"/>
              <a:buChar char="•"/>
              <a:defRPr/>
            </a:pPr>
            <a:r>
              <a:rPr lang="en-US" sz="2000" b="1" dirty="0"/>
              <a:t>Element</a:t>
            </a:r>
            <a:r>
              <a:rPr lang="en-US" sz="2000" dirty="0"/>
              <a:t>− Each item stored in an array is called an element.</a:t>
            </a:r>
          </a:p>
          <a:p>
            <a:pPr>
              <a:buFont typeface="Arial" charset="0"/>
              <a:buChar char="•"/>
              <a:defRPr/>
            </a:pPr>
            <a:r>
              <a:rPr lang="en-US" sz="2000" b="1" dirty="0"/>
              <a:t>Index </a:t>
            </a:r>
            <a:r>
              <a:rPr lang="en-US" sz="2000" dirty="0"/>
              <a:t>− Each location of an element in an array has a numerical index, which is used to identify the element.</a:t>
            </a:r>
          </a:p>
          <a:p>
            <a:pPr marL="457200" indent="-457200" algn="just">
              <a:lnSpc>
                <a:spcPct val="150000"/>
              </a:lnSpc>
              <a:buFont typeface="Wingdings" panose="05000000000000000000" pitchFamily="2" charset="2"/>
              <a:buChar char="v"/>
              <a:defRPr/>
            </a:pPr>
            <a:endParaRPr lang="en-US" sz="2000" dirty="0">
              <a:latin typeface="Times New Roman" panose="02020603050405020304" pitchFamily="18" charset="0"/>
              <a:cs typeface="Times New Roman" panose="02020603050405020304" pitchFamily="18" charset="0"/>
            </a:endParaRPr>
          </a:p>
          <a:p>
            <a:pPr>
              <a:buFont typeface="Arial" charset="0"/>
              <a:buChar char="•"/>
              <a:defRPr/>
            </a:pPr>
            <a:endParaRPr lang="en-US" sz="2000" dirty="0"/>
          </a:p>
        </p:txBody>
      </p:sp>
    </p:spTree>
    <p:extLst>
      <p:ext uri="{BB962C8B-B14F-4D97-AF65-F5344CB8AC3E}">
        <p14:creationId xmlns:p14="http://schemas.microsoft.com/office/powerpoint/2010/main" val="1533834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8195"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173" name="Content Placeholder 7"/>
          <p:cNvSpPr>
            <a:spLocks noGrp="1"/>
          </p:cNvSpPr>
          <p:nvPr>
            <p:ph idx="1"/>
          </p:nvPr>
        </p:nvSpPr>
        <p:spPr>
          <a:xfrm>
            <a:off x="609602" y="1371600"/>
            <a:ext cx="10969625" cy="5029200"/>
          </a:xfrm>
        </p:spPr>
        <p:txBody>
          <a:bodyPr>
            <a:normAutofit lnSpcReduction="10000"/>
          </a:bodyPr>
          <a:lstStyle/>
          <a:p>
            <a:pPr>
              <a:buFont typeface="Arial" charset="0"/>
              <a:buNone/>
              <a:defRPr/>
            </a:pPr>
            <a:r>
              <a:rPr lang="en-US" sz="2000" b="1" dirty="0"/>
              <a:t>	Array Representation</a:t>
            </a:r>
          </a:p>
          <a:p>
            <a:pPr>
              <a:buFont typeface="Arial" charset="0"/>
              <a:buChar char="•"/>
              <a:defRPr/>
            </a:pPr>
            <a:r>
              <a:rPr lang="en-US" sz="2000" dirty="0"/>
              <a:t>Arrays can be declared in various ways in different languages. Below is an illustration.</a:t>
            </a:r>
          </a:p>
          <a:p>
            <a:pPr>
              <a:buFont typeface="Arial" charset="0"/>
              <a:buChar char="•"/>
              <a:defRPr/>
            </a:pPr>
            <a:endParaRPr lang="en-US" sz="2000" dirty="0"/>
          </a:p>
          <a:p>
            <a:pPr>
              <a:buFont typeface="Arial" charset="0"/>
              <a:buChar char="•"/>
              <a:defRPr/>
            </a:pPr>
            <a:endParaRPr lang="en-US" sz="2000" dirty="0"/>
          </a:p>
          <a:p>
            <a:pPr>
              <a:buFont typeface="Arial" charset="0"/>
              <a:buChar char="•"/>
              <a:defRPr/>
            </a:pPr>
            <a:endParaRPr lang="en-US" sz="2000" dirty="0"/>
          </a:p>
          <a:p>
            <a:pPr>
              <a:buFont typeface="Arial" charset="0"/>
              <a:buChar char="•"/>
              <a:defRPr/>
            </a:pPr>
            <a:endParaRPr lang="en-US" sz="2000" dirty="0"/>
          </a:p>
          <a:p>
            <a:pPr>
              <a:buFont typeface="Arial" charset="0"/>
              <a:buChar char="•"/>
              <a:defRPr/>
            </a:pPr>
            <a:endParaRPr lang="en-US" sz="2000" dirty="0"/>
          </a:p>
          <a:p>
            <a:pPr>
              <a:buFont typeface="Arial" charset="0"/>
              <a:buChar char="•"/>
              <a:defRPr/>
            </a:pPr>
            <a:endParaRPr lang="en-US" sz="2000" dirty="0"/>
          </a:p>
          <a:p>
            <a:pPr>
              <a:buFont typeface="Arial" charset="0"/>
              <a:buChar char="•"/>
              <a:defRPr/>
            </a:pPr>
            <a:endParaRPr lang="en-US" sz="2000" dirty="0"/>
          </a:p>
          <a:p>
            <a:pPr>
              <a:buFont typeface="Arial" charset="0"/>
              <a:buChar char="•"/>
              <a:defRPr/>
            </a:pPr>
            <a:r>
              <a:rPr lang="en-US" sz="2000" dirty="0"/>
              <a:t>As per the above illustration, following are the important points to be considered.</a:t>
            </a:r>
          </a:p>
          <a:p>
            <a:pPr>
              <a:buFont typeface="Arial" charset="0"/>
              <a:buChar char="•"/>
              <a:defRPr/>
            </a:pPr>
            <a:r>
              <a:rPr lang="en-US" sz="2000" dirty="0"/>
              <a:t>Index starts with 0.</a:t>
            </a:r>
          </a:p>
          <a:p>
            <a:pPr>
              <a:buFont typeface="Arial" charset="0"/>
              <a:buChar char="•"/>
              <a:defRPr/>
            </a:pPr>
            <a:r>
              <a:rPr lang="en-US" sz="2000" dirty="0"/>
              <a:t>Array length is 10 which means it can store 10 elements.</a:t>
            </a:r>
          </a:p>
          <a:p>
            <a:pPr>
              <a:buFont typeface="Arial" charset="0"/>
              <a:buChar char="•"/>
              <a:defRPr/>
            </a:pPr>
            <a:r>
              <a:rPr lang="en-US" sz="2000" dirty="0"/>
              <a:t>Each element can be accessed via its index. For example, we can fetch an element at index 6 as 9.</a:t>
            </a:r>
          </a:p>
          <a:p>
            <a:pPr marL="457200" indent="-457200" algn="just">
              <a:lnSpc>
                <a:spcPct val="150000"/>
              </a:lnSpc>
              <a:buFont typeface="Wingdings" panose="05000000000000000000" pitchFamily="2" charset="2"/>
              <a:buChar char="v"/>
              <a:defRPr/>
            </a:pPr>
            <a:endParaRPr lang="en-US" sz="2000" dirty="0">
              <a:latin typeface="Times New Roman" panose="02020603050405020304" pitchFamily="18" charset="0"/>
              <a:cs typeface="Times New Roman" panose="02020603050405020304" pitchFamily="18" charset="0"/>
            </a:endParaRPr>
          </a:p>
          <a:p>
            <a:pPr>
              <a:buFont typeface="Arial" charset="0"/>
              <a:buChar char="•"/>
              <a:defRPr/>
            </a:pPr>
            <a:endParaRPr lang="en-US" sz="2000" dirty="0"/>
          </a:p>
        </p:txBody>
      </p:sp>
      <p:pic>
        <p:nvPicPr>
          <p:cNvPr id="8198" name="Picture 2" descr="Array Declar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1" y="2057400"/>
            <a:ext cx="44196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4" descr="Array Represent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1" y="3429000"/>
            <a:ext cx="4660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6239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7E568C-71A1-AD82-4242-499601544C02}"/>
              </a:ext>
            </a:extLst>
          </p:cNvPr>
          <p:cNvSpPr>
            <a:spLocks noGrp="1"/>
          </p:cNvSpPr>
          <p:nvPr>
            <p:ph idx="1"/>
          </p:nvPr>
        </p:nvSpPr>
        <p:spPr/>
        <p:txBody>
          <a:bodyPr>
            <a:normAutofit fontScale="92500" lnSpcReduction="20000"/>
          </a:bodyPr>
          <a:lstStyle/>
          <a:p>
            <a:pPr marL="0" lvl="4" indent="0" algn="just">
              <a:buNone/>
            </a:pPr>
            <a:r>
              <a:rPr lang="en-US" sz="2800" b="1" i="0" dirty="0">
                <a:effectLst/>
                <a:latin typeface="erdana"/>
              </a:rPr>
              <a:t>Arrays can be classified into different types:</a:t>
            </a:r>
          </a:p>
          <a:p>
            <a:pPr marL="0" lvl="4" indent="0" algn="just">
              <a:buNone/>
            </a:pPr>
            <a:endParaRPr lang="en-US" sz="2800" b="1" i="0" dirty="0">
              <a:effectLst/>
              <a:latin typeface="erdana"/>
            </a:endParaRPr>
          </a:p>
          <a:p>
            <a:pPr marL="0" lvl="4" indent="0" algn="just">
              <a:lnSpc>
                <a:spcPct val="100000"/>
              </a:lnSpc>
              <a:spcBef>
                <a:spcPts val="600"/>
              </a:spcBef>
              <a:spcAft>
                <a:spcPts val="600"/>
              </a:spcAft>
              <a:buNone/>
            </a:pPr>
            <a:r>
              <a:rPr lang="en-US" sz="2800" b="1" i="0" dirty="0">
                <a:effectLst/>
                <a:latin typeface="erdana"/>
              </a:rPr>
              <a:t>One-Dimensional Array: </a:t>
            </a:r>
            <a:r>
              <a:rPr lang="en-US" sz="2800" i="0" dirty="0">
                <a:effectLst/>
                <a:latin typeface="erdana"/>
              </a:rPr>
              <a:t>An Array with only one row of data elements is known as a One-Dimensional Array. It is stored in ascending storage location.</a:t>
            </a:r>
          </a:p>
          <a:p>
            <a:pPr marL="0" lvl="4" indent="0" algn="just">
              <a:lnSpc>
                <a:spcPct val="100000"/>
              </a:lnSpc>
              <a:spcBef>
                <a:spcPts val="600"/>
              </a:spcBef>
              <a:spcAft>
                <a:spcPts val="600"/>
              </a:spcAft>
              <a:buNone/>
            </a:pPr>
            <a:r>
              <a:rPr lang="en-US" sz="2800" b="1" i="0" dirty="0">
                <a:effectLst/>
                <a:latin typeface="erdana"/>
              </a:rPr>
              <a:t>Two-Dimensional Array: </a:t>
            </a:r>
            <a:r>
              <a:rPr lang="en-US" sz="2800" i="0" dirty="0">
                <a:effectLst/>
                <a:latin typeface="erdana"/>
              </a:rPr>
              <a:t>An Array consisting of multiple rows and columns of data elements is called a Two-Dimensional Array. It is also known as a Matrix.</a:t>
            </a:r>
          </a:p>
          <a:p>
            <a:pPr marL="0" lvl="4" indent="0" algn="just">
              <a:lnSpc>
                <a:spcPct val="100000"/>
              </a:lnSpc>
              <a:spcBef>
                <a:spcPts val="600"/>
              </a:spcBef>
              <a:spcAft>
                <a:spcPts val="600"/>
              </a:spcAft>
              <a:buNone/>
            </a:pPr>
            <a:r>
              <a:rPr lang="en-US" sz="2800" b="1" i="0" dirty="0">
                <a:effectLst/>
                <a:latin typeface="erdana"/>
              </a:rPr>
              <a:t>Multidimensional Array: </a:t>
            </a:r>
            <a:r>
              <a:rPr lang="en-US" sz="2800" i="0" dirty="0">
                <a:effectLst/>
                <a:latin typeface="erdana"/>
              </a:rPr>
              <a:t>We can define Multidimensional Array as an Array of Arrays. Multidimensional Arrays are not bounded to two indices or two dimensions as they can include as many indices are per the need.</a:t>
            </a:r>
          </a:p>
        </p:txBody>
      </p:sp>
      <p:sp>
        <p:nvSpPr>
          <p:cNvPr id="4" name="Title 1">
            <a:extLst>
              <a:ext uri="{FF2B5EF4-FFF2-40B4-BE49-F238E27FC236}">
                <a16:creationId xmlns:a16="http://schemas.microsoft.com/office/drawing/2014/main" id="{E85C84F2-B28A-1957-2D72-8DCBEBD045B9}"/>
              </a:ext>
            </a:extLst>
          </p:cNvPr>
          <p:cNvSpPr txBox="1">
            <a:spLocks/>
          </p:cNvSpPr>
          <p:nvPr/>
        </p:nvSpPr>
        <p:spPr>
          <a:xfrm>
            <a:off x="990600" y="51865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indent="0" algn="ctr">
              <a:buNone/>
            </a:pPr>
            <a:r>
              <a:rPr lang="en-US" b="0" i="0" dirty="0">
                <a:solidFill>
                  <a:srgbClr val="C00000"/>
                </a:solidFill>
                <a:effectLst/>
                <a:latin typeface="erdana"/>
              </a:rPr>
              <a:t> Static Linear Data Structures(</a:t>
            </a:r>
            <a:r>
              <a:rPr lang="en-US" b="0" i="0" dirty="0" err="1">
                <a:solidFill>
                  <a:srgbClr val="C00000"/>
                </a:solidFill>
                <a:effectLst/>
                <a:latin typeface="erdana"/>
              </a:rPr>
              <a:t>Contd</a:t>
            </a:r>
            <a:r>
              <a:rPr lang="en-US" b="0" i="0" dirty="0">
                <a:solidFill>
                  <a:srgbClr val="C00000"/>
                </a:solidFill>
                <a:effectLst/>
                <a:latin typeface="erdana"/>
              </a:rPr>
              <a:t>…)</a:t>
            </a:r>
          </a:p>
        </p:txBody>
      </p:sp>
      <p:sp>
        <p:nvSpPr>
          <p:cNvPr id="5" name="Date Placeholder 4"/>
          <p:cNvSpPr>
            <a:spLocks noGrp="1"/>
          </p:cNvSpPr>
          <p:nvPr>
            <p:ph type="dt" sz="half" idx="10"/>
          </p:nvPr>
        </p:nvSpPr>
        <p:spPr/>
        <p:txBody>
          <a:bodyPr/>
          <a:lstStyle/>
          <a:p>
            <a:fld id="{EC076EDF-8049-4C40-80E1-3FA864E169F2}" type="datetime1">
              <a:rPr lang="en-US" smtClean="0"/>
              <a:t>8/3/2023</a:t>
            </a:fld>
            <a:endParaRPr lang="en-US"/>
          </a:p>
        </p:txBody>
      </p:sp>
      <p:sp>
        <p:nvSpPr>
          <p:cNvPr id="6" name="Slide Number Placeholder 5"/>
          <p:cNvSpPr>
            <a:spLocks noGrp="1"/>
          </p:cNvSpPr>
          <p:nvPr>
            <p:ph type="sldNum" sz="quarter" idx="12"/>
          </p:nvPr>
        </p:nvSpPr>
        <p:spPr/>
        <p:txBody>
          <a:bodyPr/>
          <a:lstStyle/>
          <a:p>
            <a:fld id="{180F97CC-1B2C-4CDD-B440-99F5F8B230B9}" type="slidenum">
              <a:rPr lang="en-US" smtClean="0"/>
              <a:t>25</a:t>
            </a:fld>
            <a:endParaRPr lang="en-US"/>
          </a:p>
        </p:txBody>
      </p:sp>
    </p:spTree>
    <p:extLst>
      <p:ext uri="{BB962C8B-B14F-4D97-AF65-F5344CB8AC3E}">
        <p14:creationId xmlns:p14="http://schemas.microsoft.com/office/powerpoint/2010/main" val="2803384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9219"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173" name="Content Placeholder 7"/>
          <p:cNvSpPr>
            <a:spLocks noGrp="1"/>
          </p:cNvSpPr>
          <p:nvPr>
            <p:ph idx="1"/>
          </p:nvPr>
        </p:nvSpPr>
        <p:spPr>
          <a:xfrm>
            <a:off x="609602" y="1371600"/>
            <a:ext cx="10969625" cy="5029200"/>
          </a:xfrm>
        </p:spPr>
        <p:txBody>
          <a:bodyPr/>
          <a:lstStyle/>
          <a:p>
            <a:pPr>
              <a:buFont typeface="Arial" charset="0"/>
              <a:buNone/>
              <a:defRPr/>
            </a:pPr>
            <a:r>
              <a:rPr lang="en-US" sz="2400" b="1" dirty="0"/>
              <a:t>	Basic Operations</a:t>
            </a:r>
          </a:p>
          <a:p>
            <a:pPr>
              <a:buFont typeface="Arial" charset="0"/>
              <a:buNone/>
              <a:defRPr/>
            </a:pPr>
            <a:r>
              <a:rPr lang="en-US" sz="2000" dirty="0"/>
              <a:t>Following are the basic operations supported by an array.</a:t>
            </a:r>
          </a:p>
          <a:p>
            <a:pPr>
              <a:buFont typeface="Arial" charset="0"/>
              <a:buChar char="•"/>
              <a:defRPr/>
            </a:pPr>
            <a:r>
              <a:rPr lang="en-US" sz="2000" b="1" dirty="0"/>
              <a:t>Traverse</a:t>
            </a:r>
            <a:r>
              <a:rPr lang="en-US" sz="2000" dirty="0"/>
              <a:t> − print all the array elements one by one.</a:t>
            </a:r>
          </a:p>
          <a:p>
            <a:pPr>
              <a:buFont typeface="Arial" charset="0"/>
              <a:buChar char="•"/>
              <a:defRPr/>
            </a:pPr>
            <a:r>
              <a:rPr lang="en-US" sz="2000" b="1" dirty="0"/>
              <a:t>Insertion</a:t>
            </a:r>
            <a:r>
              <a:rPr lang="en-US" sz="2000" dirty="0"/>
              <a:t> − Adds an element at the given index.</a:t>
            </a:r>
          </a:p>
          <a:p>
            <a:pPr>
              <a:buFont typeface="Arial" charset="0"/>
              <a:buChar char="•"/>
              <a:defRPr/>
            </a:pPr>
            <a:r>
              <a:rPr lang="en-US" sz="2000" b="1" dirty="0"/>
              <a:t>Deletion</a:t>
            </a:r>
            <a:r>
              <a:rPr lang="en-US" sz="2000" dirty="0"/>
              <a:t> − Deletes an element at the given index.</a:t>
            </a:r>
          </a:p>
          <a:p>
            <a:pPr>
              <a:buFont typeface="Arial" charset="0"/>
              <a:buChar char="•"/>
              <a:defRPr/>
            </a:pPr>
            <a:r>
              <a:rPr lang="en-US" sz="2000" b="1" dirty="0"/>
              <a:t>Search</a:t>
            </a:r>
            <a:r>
              <a:rPr lang="en-US" sz="2000" dirty="0"/>
              <a:t> − Searches an element using the given index or by the value.</a:t>
            </a:r>
          </a:p>
          <a:p>
            <a:pPr>
              <a:buFont typeface="Arial" charset="0"/>
              <a:buChar char="•"/>
              <a:defRPr/>
            </a:pPr>
            <a:r>
              <a:rPr lang="en-US" sz="2000" b="1" dirty="0"/>
              <a:t>Update</a:t>
            </a:r>
            <a:r>
              <a:rPr lang="en-US" sz="2000" dirty="0"/>
              <a:t> − Updates an element at the given index.</a:t>
            </a:r>
          </a:p>
          <a:p>
            <a:pPr marL="457200" indent="-457200" algn="just">
              <a:lnSpc>
                <a:spcPct val="150000"/>
              </a:lnSpc>
              <a:buFont typeface="Wingdings" panose="05000000000000000000" pitchFamily="2" charset="2"/>
              <a:buChar char="v"/>
              <a:defRPr/>
            </a:pPr>
            <a:endParaRPr lang="en-US" sz="2000" dirty="0">
              <a:latin typeface="Times New Roman" panose="02020603050405020304" pitchFamily="18" charset="0"/>
              <a:cs typeface="Times New Roman" panose="02020603050405020304" pitchFamily="18" charset="0"/>
            </a:endParaRPr>
          </a:p>
          <a:p>
            <a:pPr>
              <a:buFont typeface="Arial" charset="0"/>
              <a:buChar char="•"/>
              <a:defRPr/>
            </a:pPr>
            <a:endParaRPr lang="en-US" sz="2000" dirty="0"/>
          </a:p>
        </p:txBody>
      </p:sp>
    </p:spTree>
    <p:extLst>
      <p:ext uri="{BB962C8B-B14F-4D97-AF65-F5344CB8AC3E}">
        <p14:creationId xmlns:p14="http://schemas.microsoft.com/office/powerpoint/2010/main" val="1238496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10243"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173" name="Content Placeholder 7"/>
          <p:cNvSpPr>
            <a:spLocks noGrp="1"/>
          </p:cNvSpPr>
          <p:nvPr>
            <p:ph idx="1"/>
          </p:nvPr>
        </p:nvSpPr>
        <p:spPr>
          <a:xfrm>
            <a:off x="609602" y="1371600"/>
            <a:ext cx="10969625" cy="5029200"/>
          </a:xfrm>
        </p:spPr>
        <p:txBody>
          <a:bodyPr>
            <a:normAutofit lnSpcReduction="10000"/>
          </a:bodyPr>
          <a:lstStyle/>
          <a:p>
            <a:pPr algn="just">
              <a:buFont typeface="Arial" charset="0"/>
              <a:buNone/>
              <a:defRPr/>
            </a:pPr>
            <a:r>
              <a:rPr lang="en-US" sz="2400" b="1" dirty="0">
                <a:latin typeface="Times New Roman" panose="02020603050405020304" pitchFamily="18" charset="0"/>
                <a:cs typeface="Times New Roman" panose="02020603050405020304" pitchFamily="18" charset="0"/>
              </a:rPr>
              <a:t> Advantages</a:t>
            </a:r>
          </a:p>
          <a:p>
            <a:pPr algn="just">
              <a:buFont typeface="Arial" charset="0"/>
              <a:buChar char="•"/>
              <a:defRPr/>
            </a:pPr>
            <a:r>
              <a:rPr lang="en-US" sz="2400" dirty="0">
                <a:latin typeface="Times New Roman" panose="02020603050405020304" pitchFamily="18" charset="0"/>
                <a:cs typeface="Times New Roman" panose="02020603050405020304" pitchFamily="18" charset="0"/>
              </a:rPr>
              <a:t>In an array, accessing an element is very easy by using the index number.</a:t>
            </a:r>
          </a:p>
          <a:p>
            <a:pPr algn="just">
              <a:buFont typeface="Arial" charset="0"/>
              <a:buChar char="•"/>
              <a:defRPr/>
            </a:pPr>
            <a:r>
              <a:rPr lang="en-US" sz="2400" dirty="0">
                <a:latin typeface="Times New Roman" panose="02020603050405020304" pitchFamily="18" charset="0"/>
                <a:cs typeface="Times New Roman" panose="02020603050405020304" pitchFamily="18" charset="0"/>
              </a:rPr>
              <a:t>The search process can be applied to an array easily</a:t>
            </a:r>
          </a:p>
          <a:p>
            <a:pPr algn="just">
              <a:buFont typeface="Arial" charset="0"/>
              <a:buChar char="•"/>
              <a:defRPr/>
            </a:pPr>
            <a:r>
              <a:rPr lang="en-US" sz="2400" dirty="0">
                <a:latin typeface="Times New Roman" panose="02020603050405020304" pitchFamily="18" charset="0"/>
                <a:cs typeface="Times New Roman" panose="02020603050405020304" pitchFamily="18" charset="0"/>
              </a:rPr>
              <a:t>2D Array is used to represent matrices</a:t>
            </a:r>
          </a:p>
          <a:p>
            <a:pPr algn="just">
              <a:buFont typeface="Arial" charset="0"/>
              <a:buChar char="•"/>
              <a:defRPr/>
            </a:pPr>
            <a:r>
              <a:rPr lang="en-US" sz="2400" dirty="0">
                <a:latin typeface="Times New Roman" panose="02020603050405020304" pitchFamily="18" charset="0"/>
                <a:cs typeface="Times New Roman" panose="02020603050405020304" pitchFamily="18" charset="0"/>
              </a:rPr>
              <a:t>For any reason a user wishes to store multiple values of similar type then the Array can be used and utilized efficiently</a:t>
            </a:r>
          </a:p>
          <a:p>
            <a:pPr algn="just">
              <a:buFont typeface="Wingdings" panose="05000000000000000000" pitchFamily="2" charset="2"/>
              <a:buChar char="ü"/>
              <a:defRPr/>
            </a:pPr>
            <a:endParaRPr lang="en-US" sz="1100" dirty="0">
              <a:latin typeface="Times New Roman" panose="02020603050405020304" pitchFamily="18" charset="0"/>
              <a:cs typeface="Times New Roman" panose="02020603050405020304" pitchFamily="18" charset="0"/>
            </a:endParaRPr>
          </a:p>
          <a:p>
            <a:pPr algn="just">
              <a:buFont typeface="Arial" charset="0"/>
              <a:buNone/>
              <a:defRPr/>
            </a:pPr>
            <a:r>
              <a:rPr lang="en-US" sz="2400" b="1" dirty="0">
                <a:latin typeface="Times New Roman" panose="02020603050405020304" pitchFamily="18" charset="0"/>
                <a:cs typeface="Times New Roman" panose="02020603050405020304" pitchFamily="18" charset="0"/>
              </a:rPr>
              <a:t>Disadvantages</a:t>
            </a:r>
          </a:p>
          <a:p>
            <a:pPr algn="just">
              <a:buFont typeface="Arial" charset="0"/>
              <a:buChar char="•"/>
              <a:defRPr/>
            </a:pPr>
            <a:r>
              <a:rPr lang="en-US" sz="2400" dirty="0">
                <a:latin typeface="Times New Roman" panose="02020603050405020304" pitchFamily="18" charset="0"/>
                <a:cs typeface="Times New Roman" panose="02020603050405020304" pitchFamily="18" charset="0"/>
              </a:rPr>
              <a:t>Array size is fixed</a:t>
            </a:r>
          </a:p>
          <a:p>
            <a:pPr algn="just">
              <a:buFont typeface="Arial" charset="0"/>
              <a:buChar char="•"/>
              <a:defRPr/>
            </a:pPr>
            <a:r>
              <a:rPr lang="en-US" sz="2400" dirty="0">
                <a:latin typeface="Times New Roman" panose="02020603050405020304" pitchFamily="18" charset="0"/>
                <a:cs typeface="Times New Roman" panose="02020603050405020304" pitchFamily="18" charset="0"/>
              </a:rPr>
              <a:t>Array is homogeneous  -  only one type of value can be store in the array (</a:t>
            </a:r>
            <a:r>
              <a:rPr lang="en-US" sz="2400" dirty="0" err="1">
                <a:latin typeface="Times New Roman" panose="02020603050405020304" pitchFamily="18" charset="0"/>
                <a:cs typeface="Times New Roman" panose="02020603050405020304" pitchFamily="18" charset="0"/>
              </a:rPr>
              <a:t>eg</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a:t>
            </a:r>
          </a:p>
          <a:p>
            <a:pPr algn="just">
              <a:buFont typeface="Arial" charset="0"/>
              <a:buChar char="•"/>
              <a:defRPr/>
            </a:pPr>
            <a:r>
              <a:rPr lang="en-US" sz="2400" dirty="0">
                <a:latin typeface="Times New Roman" panose="02020603050405020304" pitchFamily="18" charset="0"/>
                <a:cs typeface="Times New Roman" panose="02020603050405020304" pitchFamily="18" charset="0"/>
              </a:rPr>
              <a:t>Array is Contiguous blocks of memory</a:t>
            </a:r>
          </a:p>
          <a:p>
            <a:pPr algn="just">
              <a:buFont typeface="Arial" charset="0"/>
              <a:buChar char="•"/>
              <a:defRPr/>
            </a:pPr>
            <a:r>
              <a:rPr lang="en-US" sz="2400" dirty="0">
                <a:latin typeface="Times New Roman" panose="02020603050405020304" pitchFamily="18" charset="0"/>
                <a:cs typeface="Times New Roman" panose="02020603050405020304" pitchFamily="18" charset="0"/>
              </a:rPr>
              <a:t>Insertion and deletion are not easy in Array</a:t>
            </a:r>
          </a:p>
          <a:p>
            <a:pPr algn="just">
              <a:buFont typeface="Wingdings" panose="05000000000000000000" pitchFamily="2" charset="2"/>
              <a:buChar char="ü"/>
              <a:defRPr/>
            </a:pPr>
            <a:endParaRPr lang="en-US" sz="24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v"/>
              <a:defRPr/>
            </a:pPr>
            <a:endParaRPr lang="en-US" sz="2000" dirty="0">
              <a:latin typeface="Times New Roman" panose="02020603050405020304" pitchFamily="18" charset="0"/>
              <a:cs typeface="Times New Roman" panose="02020603050405020304" pitchFamily="18" charset="0"/>
            </a:endParaRPr>
          </a:p>
          <a:p>
            <a:pPr>
              <a:buFont typeface="Arial" charset="0"/>
              <a:buChar char="•"/>
              <a:defRPr/>
            </a:pPr>
            <a:endParaRPr lang="en-US" sz="2000" dirty="0"/>
          </a:p>
        </p:txBody>
      </p:sp>
    </p:spTree>
    <p:extLst>
      <p:ext uri="{BB962C8B-B14F-4D97-AF65-F5344CB8AC3E}">
        <p14:creationId xmlns:p14="http://schemas.microsoft.com/office/powerpoint/2010/main" val="2326184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11267"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173" name="Content Placeholder 7"/>
          <p:cNvSpPr>
            <a:spLocks noGrp="1"/>
          </p:cNvSpPr>
          <p:nvPr>
            <p:ph idx="1"/>
          </p:nvPr>
        </p:nvSpPr>
        <p:spPr>
          <a:xfrm>
            <a:off x="609602" y="1371600"/>
            <a:ext cx="10969625" cy="5029200"/>
          </a:xfrm>
        </p:spPr>
        <p:txBody>
          <a:bodyPr/>
          <a:lstStyle/>
          <a:p>
            <a:pPr>
              <a:buFont typeface="Arial" charset="0"/>
              <a:buChar char="•"/>
              <a:defRPr/>
            </a:pPr>
            <a:r>
              <a:rPr lang="en-US" sz="2400" b="1" dirty="0"/>
              <a:t>Python Lists Vs array Module as Arrays</a:t>
            </a:r>
            <a:endParaRPr lang="en-US" sz="2400" dirty="0"/>
          </a:p>
          <a:p>
            <a:pPr>
              <a:buFont typeface="Arial" charset="0"/>
              <a:buChar char="•"/>
              <a:defRPr/>
            </a:pPr>
            <a:r>
              <a:rPr lang="en-US" sz="2000" dirty="0"/>
              <a:t>We can treat lists as arrays. However, we cannot constrain the type of elements stored in a list. </a:t>
            </a:r>
          </a:p>
          <a:p>
            <a:pPr>
              <a:buFont typeface="Arial" charset="0"/>
              <a:buChar char="•"/>
              <a:defRPr/>
            </a:pPr>
            <a:r>
              <a:rPr lang="en-US" sz="2000" dirty="0"/>
              <a:t>For example:</a:t>
            </a:r>
          </a:p>
          <a:p>
            <a:pPr>
              <a:buFont typeface="Arial" charset="0"/>
              <a:buNone/>
              <a:defRPr/>
            </a:pPr>
            <a:r>
              <a:rPr lang="en-US" sz="2000" dirty="0"/>
              <a:t>		a = [1, 3.5, "Hello"] </a:t>
            </a:r>
          </a:p>
          <a:p>
            <a:pPr>
              <a:buFont typeface="Arial" charset="0"/>
              <a:buChar char="•"/>
              <a:defRPr/>
            </a:pPr>
            <a:endParaRPr lang="en-US" sz="2000" dirty="0"/>
          </a:p>
          <a:p>
            <a:pPr>
              <a:buFont typeface="Arial" charset="0"/>
              <a:buChar char="•"/>
              <a:defRPr/>
            </a:pPr>
            <a:r>
              <a:rPr lang="en-US" sz="2000" dirty="0"/>
              <a:t>If you create arrays using </a:t>
            </a:r>
            <a:r>
              <a:rPr lang="en-US" sz="2000" b="1" dirty="0"/>
              <a:t>array</a:t>
            </a:r>
            <a:r>
              <a:rPr lang="en-US" sz="2000" dirty="0"/>
              <a:t> module, all elements of the array must be of the same numeric type.</a:t>
            </a:r>
          </a:p>
          <a:p>
            <a:pPr>
              <a:buFont typeface="Arial" charset="0"/>
              <a:buChar char="•"/>
              <a:defRPr/>
            </a:pPr>
            <a:r>
              <a:rPr lang="en-US" sz="2000" dirty="0"/>
              <a:t>import array as </a:t>
            </a:r>
            <a:r>
              <a:rPr lang="en-US" sz="2000" dirty="0" err="1"/>
              <a:t>arr</a:t>
            </a:r>
            <a:endParaRPr lang="en-US" sz="2000" dirty="0"/>
          </a:p>
          <a:p>
            <a:pPr>
              <a:buFont typeface="Arial" charset="0"/>
              <a:buChar char="•"/>
              <a:defRPr/>
            </a:pPr>
            <a:r>
              <a:rPr lang="en-US" sz="2000" dirty="0"/>
              <a:t>a = </a:t>
            </a:r>
            <a:r>
              <a:rPr lang="en-US" sz="2000" dirty="0" err="1"/>
              <a:t>arr.array</a:t>
            </a:r>
            <a:r>
              <a:rPr lang="en-US" sz="2000" dirty="0"/>
              <a:t>('d', [1, 3.5, "Hello"])   // Error</a:t>
            </a:r>
          </a:p>
          <a:p>
            <a:pPr algn="just">
              <a:buFont typeface="Wingdings" panose="05000000000000000000" pitchFamily="2" charset="2"/>
              <a:buChar char="ü"/>
              <a:defRPr/>
            </a:pPr>
            <a:endParaRPr lang="en-US" sz="24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v"/>
              <a:defRPr/>
            </a:pPr>
            <a:endParaRPr lang="en-US" sz="2000" dirty="0">
              <a:latin typeface="Times New Roman" panose="02020603050405020304" pitchFamily="18" charset="0"/>
              <a:cs typeface="Times New Roman" panose="02020603050405020304" pitchFamily="18" charset="0"/>
            </a:endParaRPr>
          </a:p>
          <a:p>
            <a:pPr>
              <a:buFont typeface="Arial" charset="0"/>
              <a:buChar char="•"/>
              <a:defRPr/>
            </a:pPr>
            <a:endParaRPr lang="en-US" sz="2000" dirty="0"/>
          </a:p>
        </p:txBody>
      </p:sp>
    </p:spTree>
    <p:extLst>
      <p:ext uri="{BB962C8B-B14F-4D97-AF65-F5344CB8AC3E}">
        <p14:creationId xmlns:p14="http://schemas.microsoft.com/office/powerpoint/2010/main" val="87173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12291"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173" name="Content Placeholder 7"/>
          <p:cNvSpPr>
            <a:spLocks noGrp="1"/>
          </p:cNvSpPr>
          <p:nvPr>
            <p:ph idx="1"/>
          </p:nvPr>
        </p:nvSpPr>
        <p:spPr>
          <a:xfrm>
            <a:off x="609602" y="1371600"/>
            <a:ext cx="10969625" cy="5029200"/>
          </a:xfrm>
        </p:spPr>
        <p:txBody>
          <a:bodyPr/>
          <a:lstStyle/>
          <a:p>
            <a:pPr algn="just">
              <a:buFont typeface="Arial" charset="0"/>
              <a:buNone/>
              <a:defRPr/>
            </a:pPr>
            <a:r>
              <a:rPr lang="en-US" sz="2400" b="1" dirty="0">
                <a:latin typeface="Times New Roman" panose="02020603050405020304" pitchFamily="18" charset="0"/>
                <a:cs typeface="Times New Roman" panose="02020603050405020304" pitchFamily="18" charset="0"/>
              </a:rPr>
              <a:t>Creating an Array</a:t>
            </a:r>
          </a:p>
          <a:p>
            <a:pPr>
              <a:buFont typeface="Arial" charset="0"/>
              <a:buChar char="•"/>
              <a:defRPr/>
            </a:pPr>
            <a:r>
              <a:rPr lang="en-US" sz="2400" dirty="0"/>
              <a:t>Array is created in Python by importing </a:t>
            </a:r>
            <a:r>
              <a:rPr lang="en-US" sz="2400" b="1" dirty="0"/>
              <a:t>array</a:t>
            </a:r>
            <a:r>
              <a:rPr lang="en-US" sz="2400" dirty="0"/>
              <a:t> module to the python program. </a:t>
            </a:r>
          </a:p>
          <a:p>
            <a:pPr>
              <a:buFont typeface="Arial" charset="0"/>
              <a:buChar char="•"/>
              <a:defRPr/>
            </a:pPr>
            <a:r>
              <a:rPr lang="en-US" sz="2400" dirty="0"/>
              <a:t>Then the array is declared as shown below.</a:t>
            </a:r>
          </a:p>
          <a:p>
            <a:pPr>
              <a:buFont typeface="Arial" charset="0"/>
              <a:buNone/>
              <a:defRPr/>
            </a:pPr>
            <a:r>
              <a:rPr lang="en-US" sz="2400" dirty="0"/>
              <a:t>		from array import * </a:t>
            </a:r>
          </a:p>
          <a:p>
            <a:pPr>
              <a:buFont typeface="Arial" charset="0"/>
              <a:buNone/>
              <a:defRPr/>
            </a:pPr>
            <a:r>
              <a:rPr lang="en-US" sz="2400" dirty="0"/>
              <a:t>		</a:t>
            </a:r>
            <a:r>
              <a:rPr lang="en-US" sz="2400" dirty="0" err="1"/>
              <a:t>arrayName</a:t>
            </a:r>
            <a:r>
              <a:rPr lang="en-US" sz="2400" dirty="0"/>
              <a:t> = array(</a:t>
            </a:r>
            <a:r>
              <a:rPr lang="en-US" sz="2400" dirty="0" err="1"/>
              <a:t>typecode</a:t>
            </a:r>
            <a:r>
              <a:rPr lang="en-US" sz="2400" dirty="0"/>
              <a:t>, [</a:t>
            </a:r>
            <a:r>
              <a:rPr lang="en-US" sz="2400" dirty="0" err="1"/>
              <a:t>Initializers</a:t>
            </a:r>
            <a:r>
              <a:rPr lang="en-US" sz="2400" dirty="0"/>
              <a:t>])</a:t>
            </a:r>
          </a:p>
          <a:p>
            <a:pPr>
              <a:buFont typeface="Arial" charset="0"/>
              <a:buNone/>
              <a:defRPr/>
            </a:pPr>
            <a:r>
              <a:rPr lang="en-US" sz="2400" dirty="0">
                <a:latin typeface="Times New Roman" panose="02020603050405020304" pitchFamily="18" charset="0"/>
                <a:cs typeface="Times New Roman" panose="02020603050405020304" pitchFamily="18" charset="0"/>
              </a:rPr>
              <a:t>                                               or</a:t>
            </a:r>
          </a:p>
          <a:p>
            <a:pPr>
              <a:buFont typeface="Arial" charset="0"/>
              <a:buNone/>
              <a:defRPr/>
            </a:pPr>
            <a:r>
              <a:rPr lang="en-US" sz="2400" dirty="0">
                <a:latin typeface="Times New Roman" panose="02020603050405020304" pitchFamily="18" charset="0"/>
                <a:cs typeface="Times New Roman" panose="02020603050405020304" pitchFamily="18" charset="0"/>
              </a:rPr>
              <a:t>		import array</a:t>
            </a:r>
          </a:p>
          <a:p>
            <a:pPr>
              <a:buFont typeface="Arial" charset="0"/>
              <a:buNone/>
              <a:defRPr/>
            </a:pPr>
            <a:r>
              <a:rPr lang="en-US" sz="2400" dirty="0">
                <a:latin typeface="Times New Roman" panose="02020603050405020304" pitchFamily="18" charset="0"/>
                <a:cs typeface="Times New Roman" panose="02020603050405020304" pitchFamily="18" charset="0"/>
              </a:rPr>
              <a:t>		</a:t>
            </a:r>
            <a:r>
              <a:rPr lang="en-US" sz="2400" dirty="0" err="1"/>
              <a:t>arrayName</a:t>
            </a:r>
            <a:r>
              <a:rPr lang="en-US" sz="2400" dirty="0"/>
              <a:t> = </a:t>
            </a:r>
            <a:r>
              <a:rPr lang="en-US" sz="2400" dirty="0" err="1"/>
              <a:t>array.array</a:t>
            </a:r>
            <a:r>
              <a:rPr lang="en-US" sz="2400" dirty="0"/>
              <a:t>(type code, [</a:t>
            </a:r>
            <a:r>
              <a:rPr lang="en-US" sz="2400" dirty="0" err="1"/>
              <a:t>array,items</a:t>
            </a:r>
            <a:r>
              <a:rPr lang="en-US" sz="2400" dirty="0"/>
              <a:t>])</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defRPr/>
            </a:pPr>
            <a:endParaRPr lang="en-US" sz="24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v"/>
              <a:defRPr/>
            </a:pPr>
            <a:endParaRPr lang="en-US" sz="2000" dirty="0">
              <a:latin typeface="Times New Roman" panose="02020603050405020304" pitchFamily="18" charset="0"/>
              <a:cs typeface="Times New Roman" panose="02020603050405020304" pitchFamily="18" charset="0"/>
            </a:endParaRPr>
          </a:p>
          <a:p>
            <a:pPr>
              <a:buFont typeface="Arial" charset="0"/>
              <a:buChar char="•"/>
              <a:defRPr/>
            </a:pPr>
            <a:endParaRPr lang="en-US" sz="2000" dirty="0"/>
          </a:p>
        </p:txBody>
      </p:sp>
    </p:spTree>
    <p:extLst>
      <p:ext uri="{BB962C8B-B14F-4D97-AF65-F5344CB8AC3E}">
        <p14:creationId xmlns:p14="http://schemas.microsoft.com/office/powerpoint/2010/main" val="373752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71E22-BCC1-4F0C-C420-43206F8717D2}"/>
              </a:ext>
            </a:extLst>
          </p:cNvPr>
          <p:cNvSpPr>
            <a:spLocks noGrp="1"/>
          </p:cNvSpPr>
          <p:nvPr>
            <p:ph type="title"/>
          </p:nvPr>
        </p:nvSpPr>
        <p:spPr/>
        <p:txBody>
          <a:bodyPr/>
          <a:lstStyle/>
          <a:p>
            <a:pPr algn="ctr"/>
            <a:r>
              <a:rPr lang="en-US" b="1" dirty="0">
                <a:solidFill>
                  <a:srgbClr val="C00000"/>
                </a:solidFill>
              </a:rPr>
              <a:t>Introduction</a:t>
            </a:r>
          </a:p>
        </p:txBody>
      </p:sp>
      <p:sp>
        <p:nvSpPr>
          <p:cNvPr id="3" name="Content Placeholder 2">
            <a:extLst>
              <a:ext uri="{FF2B5EF4-FFF2-40B4-BE49-F238E27FC236}">
                <a16:creationId xmlns:a16="http://schemas.microsoft.com/office/drawing/2014/main" id="{E28D0A8F-6E91-5F1A-9F3A-5C02F6DA4B6B}"/>
              </a:ext>
            </a:extLst>
          </p:cNvPr>
          <p:cNvSpPr>
            <a:spLocks noGrp="1"/>
          </p:cNvSpPr>
          <p:nvPr>
            <p:ph idx="1"/>
          </p:nvPr>
        </p:nvSpPr>
        <p:spPr/>
        <p:txBody>
          <a:bodyPr>
            <a:normAutofit fontScale="92500" lnSpcReduction="10000"/>
          </a:bodyPr>
          <a:lstStyle/>
          <a:p>
            <a:pPr marL="0" indent="0">
              <a:buNone/>
            </a:pPr>
            <a:r>
              <a:rPr lang="en-US" b="1" dirty="0"/>
              <a:t>What is Data?</a:t>
            </a:r>
          </a:p>
          <a:p>
            <a:pPr marL="0" indent="0" algn="just">
              <a:buNone/>
            </a:pPr>
            <a:r>
              <a:rPr lang="en-US" dirty="0"/>
              <a:t>The quantities, characters or symbols on which operations are performed by a computer, which may be stored or transmitted in the form of electrical signal or recorded on magnetic, optical or mechanical recording media.</a:t>
            </a:r>
          </a:p>
          <a:p>
            <a:pPr marL="0" indent="0">
              <a:buNone/>
            </a:pPr>
            <a:r>
              <a:rPr lang="en-US" dirty="0"/>
              <a:t>			</a:t>
            </a:r>
          </a:p>
          <a:p>
            <a:pPr marL="0" indent="0">
              <a:buNone/>
            </a:pPr>
            <a:r>
              <a:rPr lang="en-US" dirty="0"/>
              <a:t>				</a:t>
            </a:r>
            <a:r>
              <a:rPr lang="en-US" dirty="0" err="1"/>
              <a:t>Data</a:t>
            </a:r>
            <a:r>
              <a:rPr lang="en-US" dirty="0" err="1">
                <a:sym typeface="Wingdings" panose="05000000000000000000" pitchFamily="2" charset="2"/>
              </a:rPr>
              <a:t>Information</a:t>
            </a:r>
            <a:r>
              <a:rPr lang="en-US" dirty="0">
                <a:sym typeface="Wingdings" panose="05000000000000000000" pitchFamily="2" charset="2"/>
              </a:rPr>
              <a:t> ?</a:t>
            </a:r>
          </a:p>
          <a:p>
            <a:pPr marL="0" indent="0">
              <a:buNone/>
            </a:pPr>
            <a:endParaRPr lang="en-US" dirty="0">
              <a:sym typeface="Wingdings" panose="05000000000000000000" pitchFamily="2" charset="2"/>
            </a:endParaRPr>
          </a:p>
          <a:p>
            <a:pPr marL="0" indent="0">
              <a:buNone/>
            </a:pPr>
            <a:r>
              <a:rPr lang="en-US" dirty="0" err="1">
                <a:sym typeface="Wingdings" panose="05000000000000000000" pitchFamily="2" charset="2"/>
              </a:rPr>
              <a:t>aymnemsiaryus</a:t>
            </a:r>
            <a:r>
              <a:rPr lang="en-US" dirty="0">
                <a:sym typeface="Wingdings" panose="05000000000000000000" pitchFamily="2" charset="2"/>
              </a:rPr>
              <a:t> ------------------Data</a:t>
            </a:r>
          </a:p>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endParaRPr lang="en-US" dirty="0"/>
          </a:p>
        </p:txBody>
      </p:sp>
      <p:sp>
        <p:nvSpPr>
          <p:cNvPr id="8" name="TextBox 7">
            <a:extLst>
              <a:ext uri="{FF2B5EF4-FFF2-40B4-BE49-F238E27FC236}">
                <a16:creationId xmlns:a16="http://schemas.microsoft.com/office/drawing/2014/main" id="{8B079D2F-3802-C53A-21F4-5C65C8FBBAF9}"/>
              </a:ext>
            </a:extLst>
          </p:cNvPr>
          <p:cNvSpPr txBox="1"/>
          <p:nvPr/>
        </p:nvSpPr>
        <p:spPr>
          <a:xfrm>
            <a:off x="5627914" y="4580268"/>
            <a:ext cx="7195457" cy="461665"/>
          </a:xfrm>
          <a:prstGeom prst="rect">
            <a:avLst/>
          </a:prstGeom>
          <a:noFill/>
        </p:spPr>
        <p:txBody>
          <a:bodyPr wrap="square">
            <a:spAutoFit/>
          </a:bodyPr>
          <a:lstStyle/>
          <a:p>
            <a:pPr marL="0" indent="0">
              <a:buNone/>
            </a:pPr>
            <a:r>
              <a:rPr lang="en-US" sz="2400" dirty="0">
                <a:solidFill>
                  <a:srgbClr val="C00000"/>
                </a:solidFill>
                <a:sym typeface="Wingdings" panose="05000000000000000000" pitchFamily="2" charset="2"/>
              </a:rPr>
              <a:t>I am a Students-------Information(Processed Data)</a:t>
            </a:r>
          </a:p>
        </p:txBody>
      </p:sp>
      <p:sp>
        <p:nvSpPr>
          <p:cNvPr id="10" name="TextBox 9">
            <a:extLst>
              <a:ext uri="{FF2B5EF4-FFF2-40B4-BE49-F238E27FC236}">
                <a16:creationId xmlns:a16="http://schemas.microsoft.com/office/drawing/2014/main" id="{A764674E-3D96-7A1B-F82D-A6370BB4C993}"/>
              </a:ext>
            </a:extLst>
          </p:cNvPr>
          <p:cNvSpPr txBox="1"/>
          <p:nvPr/>
        </p:nvSpPr>
        <p:spPr>
          <a:xfrm>
            <a:off x="838200" y="5308264"/>
            <a:ext cx="10961914" cy="420371"/>
          </a:xfrm>
          <a:prstGeom prst="rect">
            <a:avLst/>
          </a:prstGeom>
          <a:noFill/>
        </p:spPr>
        <p:txBody>
          <a:bodyPr wrap="square">
            <a:spAutoFit/>
          </a:bodyPr>
          <a:lstStyle/>
          <a:p>
            <a:pPr>
              <a:lnSpc>
                <a:spcPct val="80000"/>
              </a:lnSpc>
              <a:spcBef>
                <a:spcPts val="1000"/>
              </a:spcBef>
            </a:pPr>
            <a:r>
              <a:rPr lang="en-US" sz="2600" dirty="0">
                <a:sym typeface="Wingdings" panose="05000000000000000000" pitchFamily="2" charset="2"/>
              </a:rPr>
              <a:t>To provide appropriate way to structure the data, </a:t>
            </a:r>
            <a:r>
              <a:rPr lang="en-US" sz="2600" b="1" dirty="0">
                <a:sym typeface="Wingdings" panose="05000000000000000000" pitchFamily="2" charset="2"/>
              </a:rPr>
              <a:t>Data Structures </a:t>
            </a:r>
            <a:r>
              <a:rPr lang="en-US" sz="2600" dirty="0">
                <a:sym typeface="Wingdings" panose="05000000000000000000" pitchFamily="2" charset="2"/>
              </a:rPr>
              <a:t>is required.</a:t>
            </a:r>
          </a:p>
        </p:txBody>
      </p:sp>
      <p:sp>
        <p:nvSpPr>
          <p:cNvPr id="4" name="Date Placeholder 3"/>
          <p:cNvSpPr>
            <a:spLocks noGrp="1"/>
          </p:cNvSpPr>
          <p:nvPr>
            <p:ph type="dt" sz="half" idx="10"/>
          </p:nvPr>
        </p:nvSpPr>
        <p:spPr/>
        <p:txBody>
          <a:bodyPr/>
          <a:lstStyle/>
          <a:p>
            <a:fld id="{68A61F76-62C5-4C73-83E9-8DFB1360D4C7}" type="datetime1">
              <a:rPr lang="en-US" smtClean="0"/>
              <a:t>8/3/2023</a:t>
            </a:fld>
            <a:endParaRPr lang="en-US"/>
          </a:p>
        </p:txBody>
      </p:sp>
      <p:sp>
        <p:nvSpPr>
          <p:cNvPr id="5" name="Slide Number Placeholder 4"/>
          <p:cNvSpPr>
            <a:spLocks noGrp="1"/>
          </p:cNvSpPr>
          <p:nvPr>
            <p:ph type="sldNum" sz="quarter" idx="12"/>
          </p:nvPr>
        </p:nvSpPr>
        <p:spPr/>
        <p:txBody>
          <a:bodyPr/>
          <a:lstStyle/>
          <a:p>
            <a:fld id="{180F97CC-1B2C-4CDD-B440-99F5F8B230B9}" type="slidenum">
              <a:rPr lang="en-US" smtClean="0"/>
              <a:t>3</a:t>
            </a:fld>
            <a:endParaRPr lang="en-US"/>
          </a:p>
        </p:txBody>
      </p:sp>
    </p:spTree>
    <p:extLst>
      <p:ext uri="{BB962C8B-B14F-4D97-AF65-F5344CB8AC3E}">
        <p14:creationId xmlns:p14="http://schemas.microsoft.com/office/powerpoint/2010/main" val="26096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13315"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173" name="Content Placeholder 7"/>
          <p:cNvSpPr>
            <a:spLocks noGrp="1"/>
          </p:cNvSpPr>
          <p:nvPr>
            <p:ph idx="1"/>
          </p:nvPr>
        </p:nvSpPr>
        <p:spPr>
          <a:xfrm>
            <a:off x="609602" y="1371600"/>
            <a:ext cx="10969625" cy="5029200"/>
          </a:xfrm>
        </p:spPr>
        <p:txBody>
          <a:bodyPr/>
          <a:lstStyle/>
          <a:p>
            <a:pPr>
              <a:buFont typeface="Arial" charset="0"/>
              <a:buChar char="•"/>
              <a:defRPr/>
            </a:pPr>
            <a:r>
              <a:rPr lang="en-US" sz="2400" b="1" dirty="0"/>
              <a:t>Array Syntax</a:t>
            </a:r>
          </a:p>
          <a:p>
            <a:pPr marL="457200" indent="-457200">
              <a:buFont typeface="+mj-lt"/>
              <a:buAutoNum type="arabicPeriod"/>
              <a:defRPr/>
            </a:pPr>
            <a:r>
              <a:rPr lang="en-US" sz="2000" b="1" dirty="0"/>
              <a:t>Identifier</a:t>
            </a:r>
            <a:r>
              <a:rPr lang="en-US" sz="2000" dirty="0"/>
              <a:t>: specify a name like usually, you do for variables</a:t>
            </a:r>
          </a:p>
          <a:p>
            <a:pPr marL="457200" indent="-457200">
              <a:buFont typeface="+mj-lt"/>
              <a:buAutoNum type="arabicPeriod"/>
              <a:defRPr/>
            </a:pPr>
            <a:r>
              <a:rPr lang="en-US" sz="2000" b="1" dirty="0"/>
              <a:t>Module</a:t>
            </a:r>
            <a:r>
              <a:rPr lang="en-US" sz="2000" dirty="0"/>
              <a:t>: Python has a special module for creating array in Python, called "array" – you must import it before using it</a:t>
            </a:r>
          </a:p>
          <a:p>
            <a:pPr marL="457200" indent="-457200">
              <a:buFont typeface="+mj-lt"/>
              <a:buAutoNum type="arabicPeriod"/>
              <a:defRPr/>
            </a:pPr>
            <a:r>
              <a:rPr lang="en-US" sz="2000" b="1" dirty="0"/>
              <a:t>Method</a:t>
            </a:r>
            <a:r>
              <a:rPr lang="en-US" sz="2000" dirty="0"/>
              <a:t>: the array module has a method for initializing the array. It takes two arguments, type code, and elements.</a:t>
            </a:r>
          </a:p>
          <a:p>
            <a:pPr marL="457200" indent="-457200">
              <a:buFont typeface="+mj-lt"/>
              <a:buAutoNum type="arabicPeriod"/>
              <a:defRPr/>
            </a:pPr>
            <a:r>
              <a:rPr lang="en-US" sz="2000" b="1" dirty="0"/>
              <a:t>Type Code</a:t>
            </a:r>
            <a:r>
              <a:rPr lang="en-US" sz="2000" dirty="0"/>
              <a:t>: specify the data type using the type codes available (see list below)</a:t>
            </a:r>
          </a:p>
          <a:p>
            <a:pPr marL="457200" indent="-457200">
              <a:buFont typeface="+mj-lt"/>
              <a:buAutoNum type="arabicPeriod"/>
              <a:defRPr/>
            </a:pPr>
            <a:r>
              <a:rPr lang="en-US" sz="2000" b="1" dirty="0"/>
              <a:t>Elements</a:t>
            </a:r>
            <a:r>
              <a:rPr lang="en-US" sz="2000" dirty="0"/>
              <a:t>: specify the array elements within the square brackets, for example [130,450,103]</a:t>
            </a:r>
          </a:p>
          <a:p>
            <a:pPr algn="just">
              <a:buFont typeface="Wingdings" panose="05000000000000000000" pitchFamily="2" charset="2"/>
              <a:buChar char="ü"/>
              <a:defRPr/>
            </a:pPr>
            <a:endParaRPr lang="en-US" sz="24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v"/>
              <a:defRPr/>
            </a:pPr>
            <a:endParaRPr lang="en-US" sz="2000" dirty="0">
              <a:latin typeface="Times New Roman" panose="02020603050405020304" pitchFamily="18" charset="0"/>
              <a:cs typeface="Times New Roman" panose="02020603050405020304" pitchFamily="18" charset="0"/>
            </a:endParaRPr>
          </a:p>
          <a:p>
            <a:pPr>
              <a:buFont typeface="Arial" charset="0"/>
              <a:buChar char="•"/>
              <a:defRPr/>
            </a:pPr>
            <a:endParaRPr lang="en-US" sz="2000" dirty="0"/>
          </a:p>
        </p:txBody>
      </p:sp>
      <p:pic>
        <p:nvPicPr>
          <p:cNvPr id="13318" name="Picture 2" descr="https://www.guru99.com/images/2/062620_0550_PythonArray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2" y="4419600"/>
            <a:ext cx="74390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2099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14339"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173" name="Content Placeholder 7"/>
          <p:cNvSpPr>
            <a:spLocks noGrp="1"/>
          </p:cNvSpPr>
          <p:nvPr>
            <p:ph idx="1"/>
          </p:nvPr>
        </p:nvSpPr>
        <p:spPr>
          <a:xfrm>
            <a:off x="304801" y="1371600"/>
            <a:ext cx="4876800" cy="5029200"/>
          </a:xfrm>
        </p:spPr>
        <p:txBody>
          <a:bodyPr/>
          <a:lstStyle/>
          <a:p>
            <a:pPr>
              <a:lnSpc>
                <a:spcPct val="150000"/>
              </a:lnSpc>
              <a:buFont typeface="Arial" charset="0"/>
              <a:buChar char="•"/>
              <a:defRPr/>
            </a:pPr>
            <a:r>
              <a:rPr lang="en-US" sz="2000" b="1" dirty="0" err="1"/>
              <a:t>Typecode</a:t>
            </a:r>
            <a:r>
              <a:rPr lang="en-US" sz="2000" dirty="0"/>
              <a:t> are the codes that are used to define the type of value the array will hold. Some common </a:t>
            </a:r>
            <a:r>
              <a:rPr lang="en-US" sz="2000" dirty="0" err="1"/>
              <a:t>typecodes</a:t>
            </a:r>
            <a:r>
              <a:rPr lang="en-US" sz="2000" dirty="0"/>
              <a:t> used are</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Wingdings" panose="05000000000000000000" pitchFamily="2" charset="2"/>
              <a:buChar char="v"/>
              <a:defRPr/>
            </a:pPr>
            <a:endParaRPr lang="en-US" sz="2000" dirty="0">
              <a:latin typeface="Times New Roman" panose="02020603050405020304" pitchFamily="18" charset="0"/>
              <a:cs typeface="Times New Roman" panose="02020603050405020304" pitchFamily="18" charset="0"/>
            </a:endParaRPr>
          </a:p>
          <a:p>
            <a:pPr>
              <a:buFont typeface="Arial" charset="0"/>
              <a:buChar char="•"/>
              <a:defRPr/>
            </a:pPr>
            <a:endParaRPr lang="en-US" sz="2000" dirty="0"/>
          </a:p>
        </p:txBody>
      </p:sp>
      <p:graphicFrame>
        <p:nvGraphicFramePr>
          <p:cNvPr id="10" name="Table 9"/>
          <p:cNvGraphicFramePr>
            <a:graphicFrameLocks noGrp="1"/>
          </p:cNvGraphicFramePr>
          <p:nvPr/>
        </p:nvGraphicFramePr>
        <p:xfrm>
          <a:off x="5181602" y="1219200"/>
          <a:ext cx="6780213" cy="5241924"/>
        </p:xfrm>
        <a:graphic>
          <a:graphicData uri="http://schemas.openxmlformats.org/drawingml/2006/table">
            <a:tbl>
              <a:tblPr/>
              <a:tblGrid>
                <a:gridCol w="995662">
                  <a:extLst>
                    <a:ext uri="{9D8B030D-6E8A-4147-A177-3AD203B41FA5}">
                      <a16:colId xmlns:a16="http://schemas.microsoft.com/office/drawing/2014/main" val="20000"/>
                    </a:ext>
                  </a:extLst>
                </a:gridCol>
                <a:gridCol w="2394445">
                  <a:extLst>
                    <a:ext uri="{9D8B030D-6E8A-4147-A177-3AD203B41FA5}">
                      <a16:colId xmlns:a16="http://schemas.microsoft.com/office/drawing/2014/main" val="20001"/>
                    </a:ext>
                  </a:extLst>
                </a:gridCol>
                <a:gridCol w="1695053">
                  <a:extLst>
                    <a:ext uri="{9D8B030D-6E8A-4147-A177-3AD203B41FA5}">
                      <a16:colId xmlns:a16="http://schemas.microsoft.com/office/drawing/2014/main" val="20002"/>
                    </a:ext>
                  </a:extLst>
                </a:gridCol>
                <a:gridCol w="1695053">
                  <a:extLst>
                    <a:ext uri="{9D8B030D-6E8A-4147-A177-3AD203B41FA5}">
                      <a16:colId xmlns:a16="http://schemas.microsoft.com/office/drawing/2014/main" val="20003"/>
                    </a:ext>
                  </a:extLst>
                </a:gridCol>
              </a:tblGrid>
              <a:tr h="740900">
                <a:tc>
                  <a:txBody>
                    <a:bodyPr/>
                    <a:lstStyle/>
                    <a:p>
                      <a:pPr marL="0" marR="0">
                        <a:lnSpc>
                          <a:spcPct val="115000"/>
                        </a:lnSpc>
                        <a:spcBef>
                          <a:spcPts val="0"/>
                        </a:spcBef>
                        <a:spcAft>
                          <a:spcPts val="0"/>
                        </a:spcAft>
                      </a:pPr>
                      <a:r>
                        <a:rPr lang="en-US" sz="1400" dirty="0">
                          <a:solidFill>
                            <a:srgbClr val="252830"/>
                          </a:solidFill>
                          <a:latin typeface="Arial"/>
                          <a:ea typeface="Times New Roman"/>
                          <a:cs typeface="Times New Roman"/>
                        </a:rPr>
                        <a:t>Type code</a:t>
                      </a:r>
                      <a:endParaRPr lang="en-US" sz="1400" dirty="0">
                        <a:latin typeface="Verdana"/>
                        <a:ea typeface="Calibri"/>
                        <a:cs typeface="Times New Roman"/>
                      </a:endParaRPr>
                    </a:p>
                  </a:txBody>
                  <a:tcPr marL="86360" marR="69215" marT="129537" marB="120647"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EAEAEC"/>
                    </a:solidFill>
                  </a:tcPr>
                </a:tc>
                <a:tc>
                  <a:txBody>
                    <a:bodyPr/>
                    <a:lstStyle/>
                    <a:p>
                      <a:pPr marL="0" marR="0">
                        <a:lnSpc>
                          <a:spcPct val="115000"/>
                        </a:lnSpc>
                        <a:spcBef>
                          <a:spcPts val="0"/>
                        </a:spcBef>
                        <a:spcAft>
                          <a:spcPts val="0"/>
                        </a:spcAft>
                      </a:pPr>
                      <a:r>
                        <a:rPr lang="en-US" sz="1400" dirty="0">
                          <a:solidFill>
                            <a:srgbClr val="252830"/>
                          </a:solidFill>
                          <a:latin typeface="Arial"/>
                          <a:ea typeface="Times New Roman"/>
                          <a:cs typeface="Times New Roman"/>
                        </a:rPr>
                        <a:t>C Type</a:t>
                      </a:r>
                      <a:endParaRPr lang="en-US" sz="1400" dirty="0">
                        <a:latin typeface="Verdana"/>
                        <a:ea typeface="Calibri"/>
                        <a:cs typeface="Times New Roman"/>
                      </a:endParaRPr>
                    </a:p>
                  </a:txBody>
                  <a:tcPr marL="86360" marR="69215" marT="129537" marB="120647"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EAEAEC"/>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Python Type</a:t>
                      </a:r>
                      <a:endParaRPr lang="en-US" sz="1400">
                        <a:latin typeface="Verdana"/>
                        <a:ea typeface="Calibri"/>
                        <a:cs typeface="Times New Roman"/>
                      </a:endParaRPr>
                    </a:p>
                  </a:txBody>
                  <a:tcPr marL="86360" marR="69215" marT="129537" marB="120647"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EAEAEC"/>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Minimum size in bytes</a:t>
                      </a:r>
                      <a:endParaRPr lang="en-US" sz="1400">
                        <a:latin typeface="Verdana"/>
                        <a:ea typeface="Calibri"/>
                        <a:cs typeface="Times New Roman"/>
                      </a:endParaRPr>
                    </a:p>
                  </a:txBody>
                  <a:tcPr marL="86360" marR="69215" marT="129537" marB="120647"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EAEAEC"/>
                    </a:solidFill>
                  </a:tcPr>
                </a:tc>
                <a:extLst>
                  <a:ext uri="{0D108BD9-81ED-4DB2-BD59-A6C34878D82A}">
                    <a16:rowId xmlns:a16="http://schemas.microsoft.com/office/drawing/2014/main" val="10000"/>
                  </a:ext>
                </a:extLst>
              </a:tr>
              <a:tr h="409184">
                <a:tc>
                  <a:txBody>
                    <a:bodyPr/>
                    <a:lstStyle/>
                    <a:p>
                      <a:pPr marL="0" marR="0">
                        <a:lnSpc>
                          <a:spcPct val="115000"/>
                        </a:lnSpc>
                        <a:spcBef>
                          <a:spcPts val="0"/>
                        </a:spcBef>
                        <a:spcAft>
                          <a:spcPts val="0"/>
                        </a:spcAft>
                      </a:pPr>
                      <a:r>
                        <a:rPr lang="en-US" sz="1400" dirty="0">
                          <a:solidFill>
                            <a:srgbClr val="252830"/>
                          </a:solidFill>
                          <a:latin typeface="Consolas"/>
                          <a:ea typeface="Times New Roman"/>
                          <a:cs typeface="Times New Roman"/>
                        </a:rPr>
                        <a:t>'b'</a:t>
                      </a:r>
                      <a:endParaRPr lang="en-US" sz="2000" dirty="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252830"/>
                          </a:solidFill>
                          <a:latin typeface="Arial"/>
                          <a:ea typeface="Times New Roman"/>
                          <a:cs typeface="Times New Roman"/>
                        </a:rPr>
                        <a:t>signed char</a:t>
                      </a:r>
                      <a:endParaRPr lang="en-US" sz="1400" dirty="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int</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252830"/>
                          </a:solidFill>
                          <a:latin typeface="Arial"/>
                          <a:ea typeface="Times New Roman"/>
                          <a:cs typeface="Times New Roman"/>
                        </a:rPr>
                        <a:t>1</a:t>
                      </a:r>
                      <a:endParaRPr lang="en-US" sz="1400" dirty="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09184">
                <a:tc>
                  <a:txBody>
                    <a:bodyPr/>
                    <a:lstStyle/>
                    <a:p>
                      <a:pPr marL="0" marR="0">
                        <a:lnSpc>
                          <a:spcPct val="115000"/>
                        </a:lnSpc>
                        <a:spcBef>
                          <a:spcPts val="0"/>
                        </a:spcBef>
                        <a:spcAft>
                          <a:spcPts val="0"/>
                        </a:spcAft>
                      </a:pPr>
                      <a:r>
                        <a:rPr lang="en-US" sz="1400" dirty="0">
                          <a:solidFill>
                            <a:srgbClr val="252830"/>
                          </a:solidFill>
                          <a:latin typeface="Consolas"/>
                          <a:ea typeface="Times New Roman"/>
                          <a:cs typeface="Times New Roman"/>
                        </a:rPr>
                        <a:t>'B'</a:t>
                      </a:r>
                      <a:endParaRPr lang="en-US" sz="2000" dirty="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252830"/>
                          </a:solidFill>
                          <a:latin typeface="Arial"/>
                          <a:ea typeface="Times New Roman"/>
                          <a:cs typeface="Times New Roman"/>
                        </a:rPr>
                        <a:t>unsigned char</a:t>
                      </a:r>
                      <a:endParaRPr lang="en-US" sz="1400" dirty="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int</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1</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09184">
                <a:tc>
                  <a:txBody>
                    <a:bodyPr/>
                    <a:lstStyle/>
                    <a:p>
                      <a:pPr marL="0" marR="0">
                        <a:lnSpc>
                          <a:spcPct val="115000"/>
                        </a:lnSpc>
                        <a:spcBef>
                          <a:spcPts val="0"/>
                        </a:spcBef>
                        <a:spcAft>
                          <a:spcPts val="0"/>
                        </a:spcAft>
                      </a:pPr>
                      <a:r>
                        <a:rPr lang="en-US" sz="1400" dirty="0">
                          <a:solidFill>
                            <a:srgbClr val="252830"/>
                          </a:solidFill>
                          <a:latin typeface="Consolas"/>
                          <a:ea typeface="Times New Roman"/>
                          <a:cs typeface="Times New Roman"/>
                        </a:rPr>
                        <a:t>'u'</a:t>
                      </a:r>
                      <a:endParaRPr lang="en-US" sz="2000" dirty="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Py_UNICODE</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Unicode character</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2</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09184">
                <a:tc>
                  <a:txBody>
                    <a:bodyPr/>
                    <a:lstStyle/>
                    <a:p>
                      <a:pPr marL="0" marR="0">
                        <a:lnSpc>
                          <a:spcPct val="115000"/>
                        </a:lnSpc>
                        <a:spcBef>
                          <a:spcPts val="0"/>
                        </a:spcBef>
                        <a:spcAft>
                          <a:spcPts val="0"/>
                        </a:spcAft>
                      </a:pPr>
                      <a:r>
                        <a:rPr lang="en-US" sz="1400" dirty="0">
                          <a:solidFill>
                            <a:srgbClr val="252830"/>
                          </a:solidFill>
                          <a:latin typeface="Consolas"/>
                          <a:ea typeface="Times New Roman"/>
                          <a:cs typeface="Times New Roman"/>
                        </a:rPr>
                        <a:t>'h'</a:t>
                      </a:r>
                      <a:endParaRPr lang="en-US" sz="2000" dirty="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252830"/>
                          </a:solidFill>
                          <a:latin typeface="Arial"/>
                          <a:ea typeface="Times New Roman"/>
                          <a:cs typeface="Times New Roman"/>
                        </a:rPr>
                        <a:t>signed short</a:t>
                      </a:r>
                      <a:endParaRPr lang="en-US" sz="1400" dirty="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int</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2</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09184">
                <a:tc>
                  <a:txBody>
                    <a:bodyPr/>
                    <a:lstStyle/>
                    <a:p>
                      <a:pPr marL="0" marR="0">
                        <a:lnSpc>
                          <a:spcPct val="115000"/>
                        </a:lnSpc>
                        <a:spcBef>
                          <a:spcPts val="0"/>
                        </a:spcBef>
                        <a:spcAft>
                          <a:spcPts val="0"/>
                        </a:spcAft>
                      </a:pPr>
                      <a:r>
                        <a:rPr lang="en-US" sz="1400" dirty="0">
                          <a:solidFill>
                            <a:srgbClr val="252830"/>
                          </a:solidFill>
                          <a:latin typeface="Consolas"/>
                          <a:ea typeface="Times New Roman"/>
                          <a:cs typeface="Times New Roman"/>
                        </a:rPr>
                        <a:t>'H'</a:t>
                      </a:r>
                      <a:endParaRPr lang="en-US" sz="2000" dirty="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unsigned short</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int</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2</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09184">
                <a:tc>
                  <a:txBody>
                    <a:bodyPr/>
                    <a:lstStyle/>
                    <a:p>
                      <a:pPr marL="0" marR="0">
                        <a:lnSpc>
                          <a:spcPct val="115000"/>
                        </a:lnSpc>
                        <a:spcBef>
                          <a:spcPts val="0"/>
                        </a:spcBef>
                        <a:spcAft>
                          <a:spcPts val="0"/>
                        </a:spcAft>
                      </a:pPr>
                      <a:r>
                        <a:rPr lang="en-US" sz="1400" dirty="0">
                          <a:solidFill>
                            <a:srgbClr val="252830"/>
                          </a:solidFill>
                          <a:latin typeface="Consolas"/>
                          <a:ea typeface="Times New Roman"/>
                          <a:cs typeface="Times New Roman"/>
                        </a:rPr>
                        <a:t>'</a:t>
                      </a:r>
                      <a:r>
                        <a:rPr lang="en-US" sz="1400" dirty="0" err="1">
                          <a:solidFill>
                            <a:srgbClr val="252830"/>
                          </a:solidFill>
                          <a:latin typeface="Consolas"/>
                          <a:ea typeface="Times New Roman"/>
                          <a:cs typeface="Times New Roman"/>
                        </a:rPr>
                        <a:t>i</a:t>
                      </a:r>
                      <a:r>
                        <a:rPr lang="en-US" sz="1400" dirty="0">
                          <a:solidFill>
                            <a:srgbClr val="252830"/>
                          </a:solidFill>
                          <a:latin typeface="Consolas"/>
                          <a:ea typeface="Times New Roman"/>
                          <a:cs typeface="Times New Roman"/>
                        </a:rPr>
                        <a:t>'</a:t>
                      </a:r>
                      <a:endParaRPr lang="en-US" sz="2000" dirty="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252830"/>
                          </a:solidFill>
                          <a:latin typeface="Arial"/>
                          <a:ea typeface="Times New Roman"/>
                          <a:cs typeface="Times New Roman"/>
                        </a:rPr>
                        <a:t>signed </a:t>
                      </a:r>
                      <a:r>
                        <a:rPr lang="en-US" sz="1400" dirty="0" err="1">
                          <a:solidFill>
                            <a:srgbClr val="252830"/>
                          </a:solidFill>
                          <a:latin typeface="Arial"/>
                          <a:ea typeface="Times New Roman"/>
                          <a:cs typeface="Times New Roman"/>
                        </a:rPr>
                        <a:t>int</a:t>
                      </a:r>
                      <a:endParaRPr lang="en-US" sz="1400" dirty="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int</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2</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409184">
                <a:tc>
                  <a:txBody>
                    <a:bodyPr/>
                    <a:lstStyle/>
                    <a:p>
                      <a:pPr marL="0" marR="0">
                        <a:lnSpc>
                          <a:spcPct val="115000"/>
                        </a:lnSpc>
                        <a:spcBef>
                          <a:spcPts val="0"/>
                        </a:spcBef>
                        <a:spcAft>
                          <a:spcPts val="0"/>
                        </a:spcAft>
                      </a:pPr>
                      <a:r>
                        <a:rPr lang="en-US" sz="1400" dirty="0">
                          <a:solidFill>
                            <a:srgbClr val="252830"/>
                          </a:solidFill>
                          <a:latin typeface="Consolas"/>
                          <a:ea typeface="Times New Roman"/>
                          <a:cs typeface="Times New Roman"/>
                        </a:rPr>
                        <a:t>'I'</a:t>
                      </a:r>
                      <a:endParaRPr lang="en-US" sz="2000" dirty="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252830"/>
                          </a:solidFill>
                          <a:latin typeface="Arial"/>
                          <a:ea typeface="Times New Roman"/>
                          <a:cs typeface="Times New Roman"/>
                        </a:rPr>
                        <a:t>unsigned </a:t>
                      </a:r>
                      <a:r>
                        <a:rPr lang="en-US" sz="1400" dirty="0" err="1">
                          <a:solidFill>
                            <a:srgbClr val="252830"/>
                          </a:solidFill>
                          <a:latin typeface="Arial"/>
                          <a:ea typeface="Times New Roman"/>
                          <a:cs typeface="Times New Roman"/>
                        </a:rPr>
                        <a:t>int</a:t>
                      </a:r>
                      <a:endParaRPr lang="en-US" sz="1400" dirty="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int</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2</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409184">
                <a:tc>
                  <a:txBody>
                    <a:bodyPr/>
                    <a:lstStyle/>
                    <a:p>
                      <a:pPr marL="0" marR="0">
                        <a:lnSpc>
                          <a:spcPct val="115000"/>
                        </a:lnSpc>
                        <a:spcBef>
                          <a:spcPts val="0"/>
                        </a:spcBef>
                        <a:spcAft>
                          <a:spcPts val="0"/>
                        </a:spcAft>
                      </a:pPr>
                      <a:r>
                        <a:rPr lang="en-US" sz="1400" dirty="0">
                          <a:solidFill>
                            <a:srgbClr val="252830"/>
                          </a:solidFill>
                          <a:latin typeface="Consolas"/>
                          <a:ea typeface="Times New Roman"/>
                          <a:cs typeface="Times New Roman"/>
                        </a:rPr>
                        <a:t>'l'</a:t>
                      </a:r>
                      <a:endParaRPr lang="en-US" sz="2000" dirty="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signed long</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int</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4</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409184">
                <a:tc>
                  <a:txBody>
                    <a:bodyPr/>
                    <a:lstStyle/>
                    <a:p>
                      <a:pPr marL="0" marR="0">
                        <a:lnSpc>
                          <a:spcPct val="115000"/>
                        </a:lnSpc>
                        <a:spcBef>
                          <a:spcPts val="0"/>
                        </a:spcBef>
                        <a:spcAft>
                          <a:spcPts val="0"/>
                        </a:spcAft>
                      </a:pPr>
                      <a:r>
                        <a:rPr lang="en-US" sz="1400" dirty="0">
                          <a:solidFill>
                            <a:srgbClr val="252830"/>
                          </a:solidFill>
                          <a:latin typeface="Consolas"/>
                          <a:ea typeface="Times New Roman"/>
                          <a:cs typeface="Times New Roman"/>
                        </a:rPr>
                        <a:t>'L'</a:t>
                      </a:r>
                      <a:endParaRPr lang="en-US" sz="2000" dirty="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unsigned long</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int</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4</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409184">
                <a:tc>
                  <a:txBody>
                    <a:bodyPr/>
                    <a:lstStyle/>
                    <a:p>
                      <a:pPr marL="0" marR="0">
                        <a:lnSpc>
                          <a:spcPct val="115000"/>
                        </a:lnSpc>
                        <a:spcBef>
                          <a:spcPts val="0"/>
                        </a:spcBef>
                        <a:spcAft>
                          <a:spcPts val="0"/>
                        </a:spcAft>
                      </a:pPr>
                      <a:r>
                        <a:rPr lang="en-US" sz="1400" dirty="0">
                          <a:solidFill>
                            <a:srgbClr val="252830"/>
                          </a:solidFill>
                          <a:latin typeface="Consolas"/>
                          <a:ea typeface="Times New Roman"/>
                          <a:cs typeface="Times New Roman"/>
                        </a:rPr>
                        <a:t>'f'</a:t>
                      </a:r>
                      <a:endParaRPr lang="en-US" sz="2000" dirty="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252830"/>
                          </a:solidFill>
                          <a:latin typeface="Arial"/>
                          <a:ea typeface="Times New Roman"/>
                          <a:cs typeface="Times New Roman"/>
                        </a:rPr>
                        <a:t>float</a:t>
                      </a:r>
                      <a:endParaRPr lang="en-US" sz="1400" dirty="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float</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4</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409184">
                <a:tc>
                  <a:txBody>
                    <a:bodyPr/>
                    <a:lstStyle/>
                    <a:p>
                      <a:pPr marL="0" marR="0">
                        <a:lnSpc>
                          <a:spcPct val="115000"/>
                        </a:lnSpc>
                        <a:spcBef>
                          <a:spcPts val="0"/>
                        </a:spcBef>
                        <a:spcAft>
                          <a:spcPts val="0"/>
                        </a:spcAft>
                      </a:pPr>
                      <a:r>
                        <a:rPr lang="en-US" sz="1400" dirty="0">
                          <a:solidFill>
                            <a:srgbClr val="252830"/>
                          </a:solidFill>
                          <a:latin typeface="Consolas"/>
                          <a:ea typeface="Times New Roman"/>
                          <a:cs typeface="Times New Roman"/>
                        </a:rPr>
                        <a:t>'d'</a:t>
                      </a:r>
                      <a:endParaRPr lang="en-US" sz="2000" dirty="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252830"/>
                          </a:solidFill>
                          <a:latin typeface="Arial"/>
                          <a:ea typeface="Times New Roman"/>
                          <a:cs typeface="Times New Roman"/>
                        </a:rPr>
                        <a:t>double</a:t>
                      </a:r>
                      <a:endParaRPr lang="en-US" sz="1400" dirty="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a:solidFill>
                            <a:srgbClr val="252830"/>
                          </a:solidFill>
                          <a:latin typeface="Arial"/>
                          <a:ea typeface="Times New Roman"/>
                          <a:cs typeface="Times New Roman"/>
                        </a:rPr>
                        <a:t>float</a:t>
                      </a:r>
                      <a:endParaRPr lang="en-US" sz="140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tc>
                  <a:txBody>
                    <a:bodyPr/>
                    <a:lstStyle/>
                    <a:p>
                      <a:pPr marL="0" marR="0">
                        <a:lnSpc>
                          <a:spcPct val="115000"/>
                        </a:lnSpc>
                        <a:spcBef>
                          <a:spcPts val="0"/>
                        </a:spcBef>
                        <a:spcAft>
                          <a:spcPts val="0"/>
                        </a:spcAft>
                      </a:pPr>
                      <a:r>
                        <a:rPr lang="en-US" sz="1400" dirty="0">
                          <a:solidFill>
                            <a:srgbClr val="252830"/>
                          </a:solidFill>
                          <a:latin typeface="Arial"/>
                          <a:ea typeface="Times New Roman"/>
                          <a:cs typeface="Times New Roman"/>
                        </a:rPr>
                        <a:t>8</a:t>
                      </a:r>
                      <a:endParaRPr lang="en-US" sz="1400" dirty="0">
                        <a:latin typeface="Verdana"/>
                        <a:ea typeface="Calibri"/>
                        <a:cs typeface="Times New Roman"/>
                      </a:endParaRPr>
                    </a:p>
                  </a:txBody>
                  <a:tcPr marL="86360" marR="69215" marT="86358" marB="77468" anchor="ctr">
                    <a:lnL w="12700" cap="flat" cmpd="sng" algn="ctr">
                      <a:solidFill>
                        <a:srgbClr val="EAEAEC"/>
                      </a:solidFill>
                      <a:prstDash val="solid"/>
                      <a:round/>
                      <a:headEnd type="none" w="med" len="med"/>
                      <a:tailEnd type="none" w="med" len="med"/>
                    </a:lnL>
                    <a:lnR w="12700" cap="flat" cmpd="sng" algn="ctr">
                      <a:solidFill>
                        <a:srgbClr val="EAEAEC"/>
                      </a:solidFill>
                      <a:prstDash val="solid"/>
                      <a:round/>
                      <a:headEnd type="none" w="med" len="med"/>
                      <a:tailEnd type="none" w="med" len="med"/>
                    </a:lnR>
                    <a:lnT w="12700" cap="flat" cmpd="sng" algn="ctr">
                      <a:solidFill>
                        <a:srgbClr val="EAEAEC"/>
                      </a:solidFill>
                      <a:prstDash val="solid"/>
                      <a:round/>
                      <a:headEnd type="none" w="med" len="med"/>
                      <a:tailEnd type="none" w="med" len="med"/>
                    </a:lnT>
                    <a:lnB w="12700" cap="flat" cmpd="sng" algn="ctr">
                      <a:solidFill>
                        <a:srgbClr val="EAEAEC"/>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788048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15363"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173" name="Content Placeholder 7"/>
          <p:cNvSpPr>
            <a:spLocks noGrp="1"/>
          </p:cNvSpPr>
          <p:nvPr>
            <p:ph idx="1"/>
          </p:nvPr>
        </p:nvSpPr>
        <p:spPr>
          <a:xfrm>
            <a:off x="533402" y="1295400"/>
            <a:ext cx="10969625" cy="5029200"/>
          </a:xfrm>
        </p:spPr>
        <p:txBody>
          <a:bodyPr>
            <a:normAutofit fontScale="92500" lnSpcReduction="10000"/>
          </a:bodyPr>
          <a:lstStyle/>
          <a:p>
            <a:pPr algn="just">
              <a:buFont typeface="Arial" charset="0"/>
              <a:buNone/>
              <a:defRPr/>
            </a:pPr>
            <a:r>
              <a:rPr lang="en-US" sz="2400" b="1" dirty="0"/>
              <a:t>Creating Array</a:t>
            </a:r>
          </a:p>
          <a:p>
            <a:pPr algn="just">
              <a:buFont typeface="Arial" charset="0"/>
              <a:buNone/>
              <a:defRPr/>
            </a:pPr>
            <a:r>
              <a:rPr lang="en-US" sz="2400" dirty="0"/>
              <a:t>	</a:t>
            </a:r>
            <a:r>
              <a:rPr lang="en-US" sz="2000" dirty="0"/>
              <a:t>lets create and print an array using python.</a:t>
            </a:r>
          </a:p>
          <a:p>
            <a:pPr algn="just">
              <a:buFont typeface="Arial" charset="0"/>
              <a:buNone/>
              <a:defRPr/>
            </a:pPr>
            <a:r>
              <a:rPr lang="en-US" sz="2000" dirty="0"/>
              <a:t>	from array import * </a:t>
            </a:r>
          </a:p>
          <a:p>
            <a:pPr algn="just">
              <a:buFont typeface="Arial" charset="0"/>
              <a:buNone/>
              <a:defRPr/>
            </a:pPr>
            <a:r>
              <a:rPr lang="en-US" sz="2000" dirty="0"/>
              <a:t>	array1 = </a:t>
            </a:r>
            <a:r>
              <a:rPr lang="en-US" sz="2000" b="1" dirty="0"/>
              <a:t>array</a:t>
            </a:r>
            <a:r>
              <a:rPr lang="en-US" sz="2000" dirty="0"/>
              <a:t>('</a:t>
            </a:r>
            <a:r>
              <a:rPr lang="en-US" sz="2000" dirty="0" err="1"/>
              <a:t>i</a:t>
            </a:r>
            <a:r>
              <a:rPr lang="en-US" sz="2000" dirty="0"/>
              <a:t>', [10,20,30,40,50])   #array method</a:t>
            </a:r>
          </a:p>
          <a:p>
            <a:pPr algn="just">
              <a:buFont typeface="Arial" charset="0"/>
              <a:buNone/>
              <a:defRPr/>
            </a:pPr>
            <a:r>
              <a:rPr lang="en-US" sz="2000" dirty="0"/>
              <a:t>	for x in array1: </a:t>
            </a:r>
          </a:p>
          <a:p>
            <a:pPr algn="just">
              <a:buFont typeface="Arial" charset="0"/>
              <a:buNone/>
              <a:defRPr/>
            </a:pPr>
            <a:r>
              <a:rPr lang="en-US" sz="2000" dirty="0"/>
              <a:t>		print(x)</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None/>
              <a:defRPr/>
            </a:pPr>
            <a:r>
              <a:rPr lang="en-US" sz="2400" b="1" dirty="0"/>
              <a:t>Accessing Array Element</a:t>
            </a:r>
          </a:p>
          <a:p>
            <a:pPr>
              <a:buFont typeface="Arial" charset="0"/>
              <a:buChar char="•"/>
              <a:defRPr/>
            </a:pPr>
            <a:r>
              <a:rPr lang="en-US" sz="2000" dirty="0"/>
              <a:t>We can access each element of an array using the index of the element. </a:t>
            </a:r>
          </a:p>
          <a:p>
            <a:pPr>
              <a:buFont typeface="Arial" charset="0"/>
              <a:buChar char="•"/>
              <a:defRPr/>
            </a:pPr>
            <a:r>
              <a:rPr lang="en-US" sz="2000" dirty="0"/>
              <a:t>The below code shows how</a:t>
            </a:r>
          </a:p>
          <a:p>
            <a:pPr indent="692150">
              <a:buNone/>
              <a:defRPr/>
            </a:pPr>
            <a:r>
              <a:rPr lang="en-US" sz="2000" dirty="0"/>
              <a:t>from array import * </a:t>
            </a:r>
          </a:p>
          <a:p>
            <a:pPr indent="692150">
              <a:buNone/>
              <a:defRPr/>
            </a:pPr>
            <a:r>
              <a:rPr lang="en-US" sz="2000" dirty="0"/>
              <a:t>array1 = array('</a:t>
            </a:r>
            <a:r>
              <a:rPr lang="en-US" sz="2000" dirty="0" err="1"/>
              <a:t>i</a:t>
            </a:r>
            <a:r>
              <a:rPr lang="en-US" sz="2000" dirty="0"/>
              <a:t>', [10,20,30,40,50]) </a:t>
            </a:r>
          </a:p>
          <a:p>
            <a:pPr indent="692150">
              <a:buNone/>
              <a:defRPr/>
            </a:pPr>
            <a:r>
              <a:rPr lang="en-US" sz="2000" dirty="0"/>
              <a:t>print (array1[0]) </a:t>
            </a:r>
          </a:p>
          <a:p>
            <a:pPr indent="692150">
              <a:buNone/>
              <a:defRPr/>
            </a:pPr>
            <a:r>
              <a:rPr lang="en-US" sz="2000" dirty="0"/>
              <a:t>print (array1[2])</a:t>
            </a:r>
            <a:endParaRPr lang="en-US" sz="2000" dirty="0">
              <a:latin typeface="Times New Roman" panose="02020603050405020304" pitchFamily="18" charset="0"/>
              <a:cs typeface="Times New Roman" panose="02020603050405020304" pitchFamily="18" charset="0"/>
            </a:endParaRPr>
          </a:p>
          <a:p>
            <a:pPr>
              <a:buFont typeface="Arial" charset="0"/>
              <a:buChar char="•"/>
              <a:defRPr/>
            </a:pPr>
            <a:endParaRPr lang="en-US" sz="2000" dirty="0"/>
          </a:p>
        </p:txBody>
      </p:sp>
    </p:spTree>
    <p:extLst>
      <p:ext uri="{BB962C8B-B14F-4D97-AF65-F5344CB8AC3E}">
        <p14:creationId xmlns:p14="http://schemas.microsoft.com/office/powerpoint/2010/main" val="3259075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16387"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173" name="Content Placeholder 7"/>
          <p:cNvSpPr>
            <a:spLocks noGrp="1"/>
          </p:cNvSpPr>
          <p:nvPr>
            <p:ph idx="1"/>
          </p:nvPr>
        </p:nvSpPr>
        <p:spPr>
          <a:xfrm>
            <a:off x="533402" y="1295400"/>
            <a:ext cx="10969625" cy="5029200"/>
          </a:xfrm>
        </p:spPr>
        <p:txBody>
          <a:bodyPr>
            <a:normAutofit lnSpcReduction="10000"/>
          </a:bodyPr>
          <a:lstStyle/>
          <a:p>
            <a:pPr>
              <a:buFont typeface="Arial" charset="0"/>
              <a:buNone/>
              <a:defRPr/>
            </a:pPr>
            <a:r>
              <a:rPr lang="en-US" sz="2400" b="1" dirty="0"/>
              <a:t>Insertion Operation</a:t>
            </a:r>
          </a:p>
          <a:p>
            <a:pPr>
              <a:buFont typeface="Arial" charset="0"/>
              <a:buChar char="•"/>
              <a:defRPr/>
            </a:pPr>
            <a:r>
              <a:rPr lang="en-US" sz="2000" dirty="0"/>
              <a:t>Insert operation is to insert one or more data elements into an array. </a:t>
            </a:r>
          </a:p>
          <a:p>
            <a:pPr>
              <a:buFont typeface="Arial" charset="0"/>
              <a:buChar char="•"/>
              <a:defRPr/>
            </a:pPr>
            <a:r>
              <a:rPr lang="en-US" sz="2000" dirty="0"/>
              <a:t>Based on the requirement, a new element can be added at the beginning, end, or any given index of array.</a:t>
            </a:r>
          </a:p>
          <a:p>
            <a:pPr>
              <a:buFont typeface="Arial" charset="0"/>
              <a:buChar char="•"/>
              <a:defRPr/>
            </a:pPr>
            <a:r>
              <a:rPr lang="en-US" sz="2000" dirty="0"/>
              <a:t>Here, we add a data element at the middle of the array using the python in-built </a:t>
            </a:r>
            <a:r>
              <a:rPr lang="en-US" sz="2000" b="1" dirty="0"/>
              <a:t>insert() method</a:t>
            </a:r>
            <a:r>
              <a:rPr lang="en-US" sz="2000" dirty="0"/>
              <a:t>.</a:t>
            </a:r>
          </a:p>
          <a:p>
            <a:pPr indent="406400">
              <a:buNone/>
              <a:defRPr/>
            </a:pPr>
            <a:r>
              <a:rPr lang="en-US" sz="2000" dirty="0"/>
              <a:t>from array import * </a:t>
            </a:r>
          </a:p>
          <a:p>
            <a:pPr indent="406400">
              <a:buNone/>
              <a:defRPr/>
            </a:pPr>
            <a:r>
              <a:rPr lang="en-US" sz="2000" dirty="0"/>
              <a:t>array1 = array('</a:t>
            </a:r>
            <a:r>
              <a:rPr lang="en-US" sz="2000" dirty="0" err="1"/>
              <a:t>i</a:t>
            </a:r>
            <a:r>
              <a:rPr lang="en-US" sz="2000" dirty="0"/>
              <a:t>', [10,20,30,40,50]) </a:t>
            </a:r>
          </a:p>
          <a:p>
            <a:pPr indent="406400">
              <a:buNone/>
              <a:defRPr/>
            </a:pPr>
            <a:r>
              <a:rPr lang="en-US" sz="2000" b="1" dirty="0"/>
              <a:t>array1.insert(1,60) 			#</a:t>
            </a:r>
            <a:r>
              <a:rPr lang="en-US" sz="2000" dirty="0"/>
              <a:t> </a:t>
            </a:r>
            <a:r>
              <a:rPr lang="en-US" sz="2000" dirty="0" err="1"/>
              <a:t>arrayName.insert</a:t>
            </a:r>
            <a:r>
              <a:rPr lang="en-US" sz="2000" dirty="0"/>
              <a:t>(index, value) </a:t>
            </a:r>
            <a:endParaRPr lang="en-US" sz="2000" b="1" dirty="0"/>
          </a:p>
          <a:p>
            <a:pPr indent="406400">
              <a:buNone/>
              <a:defRPr/>
            </a:pPr>
            <a:r>
              <a:rPr lang="en-US" sz="2000" dirty="0"/>
              <a:t>for x in array1: </a:t>
            </a:r>
          </a:p>
          <a:p>
            <a:pPr>
              <a:buFont typeface="Arial" charset="0"/>
              <a:buNone/>
              <a:defRPr/>
            </a:pPr>
            <a:r>
              <a:rPr lang="en-US" sz="2000" dirty="0"/>
              <a:t>		print(x)</a:t>
            </a:r>
          </a:p>
          <a:p>
            <a:pPr>
              <a:buFont typeface="Arial" charset="0"/>
              <a:buNone/>
              <a:defRPr/>
            </a:pPr>
            <a:endParaRPr lang="en-US" sz="2000" dirty="0"/>
          </a:p>
          <a:p>
            <a:pPr>
              <a:buFont typeface="Arial" charset="0"/>
              <a:buNone/>
              <a:defRPr/>
            </a:pPr>
            <a:r>
              <a:rPr lang="en-US" sz="2000" dirty="0"/>
              <a:t> </a:t>
            </a:r>
            <a:r>
              <a:rPr lang="en-US" sz="2000" b="1" u="sng" dirty="0"/>
              <a:t>append()</a:t>
            </a:r>
            <a:r>
              <a:rPr lang="en-US" sz="2000" dirty="0"/>
              <a:t> is also used to add the value mentioned in its arguments at the end of the array.</a:t>
            </a:r>
          </a:p>
          <a:p>
            <a:pPr>
              <a:buFont typeface="Arial" charset="0"/>
              <a:buNone/>
              <a:defRPr/>
            </a:pPr>
            <a:r>
              <a:rPr lang="en-US" sz="2000" dirty="0"/>
              <a:t>array1.append(70)</a:t>
            </a:r>
          </a:p>
        </p:txBody>
      </p:sp>
    </p:spTree>
    <p:extLst>
      <p:ext uri="{BB962C8B-B14F-4D97-AF65-F5344CB8AC3E}">
        <p14:creationId xmlns:p14="http://schemas.microsoft.com/office/powerpoint/2010/main" val="2711045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17411"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173" name="Content Placeholder 7"/>
          <p:cNvSpPr>
            <a:spLocks noGrp="1"/>
          </p:cNvSpPr>
          <p:nvPr>
            <p:ph idx="1"/>
          </p:nvPr>
        </p:nvSpPr>
        <p:spPr>
          <a:xfrm>
            <a:off x="533402" y="1295400"/>
            <a:ext cx="10969625" cy="5029200"/>
          </a:xfrm>
        </p:spPr>
        <p:txBody>
          <a:bodyPr/>
          <a:lstStyle/>
          <a:p>
            <a:pPr>
              <a:buFont typeface="Arial" charset="0"/>
              <a:buChar char="•"/>
              <a:defRPr/>
            </a:pPr>
            <a:r>
              <a:rPr lang="en-US" sz="2000" dirty="0"/>
              <a:t>We can add one item to a list using append() method or add several items using extend()method.</a:t>
            </a:r>
          </a:p>
          <a:p>
            <a:pPr indent="450850">
              <a:buNone/>
              <a:defRPr/>
            </a:pPr>
            <a:endParaRPr lang="en-US" sz="2000" dirty="0"/>
          </a:p>
          <a:p>
            <a:pPr indent="450850">
              <a:buNone/>
              <a:defRPr/>
            </a:pPr>
            <a:r>
              <a:rPr lang="en-US" sz="2000" dirty="0"/>
              <a:t>import array as </a:t>
            </a:r>
            <a:r>
              <a:rPr lang="en-US" sz="2000" dirty="0" err="1"/>
              <a:t>arr</a:t>
            </a:r>
            <a:endParaRPr lang="en-US" sz="2000" dirty="0"/>
          </a:p>
          <a:p>
            <a:pPr indent="450850">
              <a:buNone/>
              <a:defRPr/>
            </a:pPr>
            <a:r>
              <a:rPr lang="en-US" sz="2000" dirty="0"/>
              <a:t> numbers = </a:t>
            </a:r>
            <a:r>
              <a:rPr lang="en-US" sz="2000" dirty="0" err="1"/>
              <a:t>arr.array</a:t>
            </a:r>
            <a:r>
              <a:rPr lang="en-US" sz="2000" dirty="0"/>
              <a:t>('</a:t>
            </a:r>
            <a:r>
              <a:rPr lang="en-US" sz="2000" dirty="0" err="1"/>
              <a:t>i</a:t>
            </a:r>
            <a:r>
              <a:rPr lang="en-US" sz="2000" dirty="0"/>
              <a:t>', [1, 2, 3])</a:t>
            </a:r>
          </a:p>
          <a:p>
            <a:pPr indent="450850">
              <a:buNone/>
              <a:defRPr/>
            </a:pPr>
            <a:r>
              <a:rPr lang="en-US" sz="2000" dirty="0"/>
              <a:t> </a:t>
            </a:r>
            <a:r>
              <a:rPr lang="en-US" sz="2000" b="1" dirty="0" err="1"/>
              <a:t>numbers.append</a:t>
            </a:r>
            <a:r>
              <a:rPr lang="en-US" sz="2000" b="1" dirty="0"/>
              <a:t>(4)</a:t>
            </a:r>
          </a:p>
          <a:p>
            <a:pPr indent="450850">
              <a:buNone/>
              <a:defRPr/>
            </a:pPr>
            <a:r>
              <a:rPr lang="en-US" sz="2000" dirty="0"/>
              <a:t>print(numbers)     # Output: array('</a:t>
            </a:r>
            <a:r>
              <a:rPr lang="en-US" sz="2000" dirty="0" err="1"/>
              <a:t>i</a:t>
            </a:r>
            <a:r>
              <a:rPr lang="en-US" sz="2000" dirty="0"/>
              <a:t>', [1, 2, 3, 4])</a:t>
            </a:r>
          </a:p>
          <a:p>
            <a:pPr indent="450850">
              <a:buNone/>
              <a:defRPr/>
            </a:pPr>
            <a:r>
              <a:rPr lang="en-US" sz="2000" dirty="0"/>
              <a:t> </a:t>
            </a:r>
          </a:p>
          <a:p>
            <a:pPr indent="450850">
              <a:buNone/>
              <a:defRPr/>
            </a:pPr>
            <a:r>
              <a:rPr lang="en-US" sz="2000" dirty="0"/>
              <a:t># extend() appends </a:t>
            </a:r>
            <a:r>
              <a:rPr lang="en-US" sz="2000" dirty="0" err="1"/>
              <a:t>iterable</a:t>
            </a:r>
            <a:r>
              <a:rPr lang="en-US" sz="2000" dirty="0"/>
              <a:t> to the end of the array</a:t>
            </a:r>
          </a:p>
          <a:p>
            <a:pPr indent="450850">
              <a:buNone/>
              <a:defRPr/>
            </a:pPr>
            <a:r>
              <a:rPr lang="en-US" sz="2000" b="1" dirty="0" err="1"/>
              <a:t>numbers.extend</a:t>
            </a:r>
            <a:r>
              <a:rPr lang="en-US" sz="2000" b="1" dirty="0"/>
              <a:t>([5, 6, 7]) </a:t>
            </a:r>
          </a:p>
          <a:p>
            <a:pPr indent="450850">
              <a:buNone/>
              <a:defRPr/>
            </a:pPr>
            <a:r>
              <a:rPr lang="en-US" sz="2000" dirty="0"/>
              <a:t>print(numbers)     # Output: array('</a:t>
            </a:r>
            <a:r>
              <a:rPr lang="en-US" sz="2000" dirty="0" err="1"/>
              <a:t>i</a:t>
            </a:r>
            <a:r>
              <a:rPr lang="en-US" sz="2000" dirty="0"/>
              <a:t>', [1, 2, 3, 4, 5, 6, 7])</a:t>
            </a:r>
          </a:p>
        </p:txBody>
      </p:sp>
    </p:spTree>
    <p:extLst>
      <p:ext uri="{BB962C8B-B14F-4D97-AF65-F5344CB8AC3E}">
        <p14:creationId xmlns:p14="http://schemas.microsoft.com/office/powerpoint/2010/main" val="2681819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18435"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173" name="Content Placeholder 7"/>
          <p:cNvSpPr>
            <a:spLocks noGrp="1"/>
          </p:cNvSpPr>
          <p:nvPr>
            <p:ph idx="1"/>
          </p:nvPr>
        </p:nvSpPr>
        <p:spPr>
          <a:xfrm>
            <a:off x="533402" y="1295400"/>
            <a:ext cx="10969625" cy="5029200"/>
          </a:xfrm>
        </p:spPr>
        <p:txBody>
          <a:bodyPr/>
          <a:lstStyle/>
          <a:p>
            <a:pPr>
              <a:buFont typeface="Arial" charset="0"/>
              <a:buChar char="•"/>
              <a:defRPr/>
            </a:pPr>
            <a:r>
              <a:rPr lang="en-US" sz="2000" dirty="0"/>
              <a:t>We can concatenate two arrays using + operator.</a:t>
            </a:r>
          </a:p>
          <a:p>
            <a:pPr indent="855663">
              <a:buNone/>
              <a:defRPr/>
            </a:pPr>
            <a:r>
              <a:rPr lang="en-US" sz="2000" dirty="0"/>
              <a:t> </a:t>
            </a:r>
          </a:p>
          <a:p>
            <a:pPr indent="855663">
              <a:buNone/>
              <a:defRPr/>
            </a:pPr>
            <a:r>
              <a:rPr lang="en-US" sz="2000" dirty="0"/>
              <a:t>import array as </a:t>
            </a:r>
            <a:r>
              <a:rPr lang="en-US" sz="2000" dirty="0" err="1"/>
              <a:t>arr</a:t>
            </a:r>
            <a:endParaRPr lang="en-US" sz="2000" dirty="0"/>
          </a:p>
          <a:p>
            <a:pPr indent="855663">
              <a:buNone/>
              <a:defRPr/>
            </a:pPr>
            <a:r>
              <a:rPr lang="en-US" sz="2000" dirty="0"/>
              <a:t> </a:t>
            </a:r>
          </a:p>
          <a:p>
            <a:pPr indent="855663">
              <a:buNone/>
              <a:defRPr/>
            </a:pPr>
            <a:r>
              <a:rPr lang="en-US" sz="2000" dirty="0"/>
              <a:t>odd = </a:t>
            </a:r>
            <a:r>
              <a:rPr lang="en-US" sz="2000" dirty="0" err="1"/>
              <a:t>arr.array</a:t>
            </a:r>
            <a:r>
              <a:rPr lang="en-US" sz="2000" dirty="0"/>
              <a:t>('</a:t>
            </a:r>
            <a:r>
              <a:rPr lang="en-US" sz="2000" dirty="0" err="1"/>
              <a:t>i</a:t>
            </a:r>
            <a:r>
              <a:rPr lang="en-US" sz="2000" dirty="0"/>
              <a:t>', [1, 3, 5])</a:t>
            </a:r>
          </a:p>
          <a:p>
            <a:pPr indent="855663">
              <a:buNone/>
              <a:defRPr/>
            </a:pPr>
            <a:r>
              <a:rPr lang="en-US" sz="2000" dirty="0"/>
              <a:t>even = </a:t>
            </a:r>
            <a:r>
              <a:rPr lang="en-US" sz="2000" dirty="0" err="1"/>
              <a:t>arr.array</a:t>
            </a:r>
            <a:r>
              <a:rPr lang="en-US" sz="2000" dirty="0"/>
              <a:t>('</a:t>
            </a:r>
            <a:r>
              <a:rPr lang="en-US" sz="2000" dirty="0" err="1"/>
              <a:t>i</a:t>
            </a:r>
            <a:r>
              <a:rPr lang="en-US" sz="2000" dirty="0"/>
              <a:t>', [2, 4, 6])</a:t>
            </a:r>
          </a:p>
          <a:p>
            <a:pPr indent="855663">
              <a:buNone/>
              <a:defRPr/>
            </a:pPr>
            <a:r>
              <a:rPr lang="en-US" sz="2000" dirty="0"/>
              <a:t> </a:t>
            </a:r>
          </a:p>
          <a:p>
            <a:pPr indent="855663">
              <a:buNone/>
              <a:defRPr/>
            </a:pPr>
            <a:r>
              <a:rPr lang="en-US" sz="2000" dirty="0"/>
              <a:t>numbers = </a:t>
            </a:r>
            <a:r>
              <a:rPr lang="en-US" sz="2000" dirty="0" err="1"/>
              <a:t>arr.array</a:t>
            </a:r>
            <a:r>
              <a:rPr lang="en-US" sz="2000" dirty="0"/>
              <a:t>('</a:t>
            </a:r>
            <a:r>
              <a:rPr lang="en-US" sz="2000" dirty="0" err="1"/>
              <a:t>i</a:t>
            </a:r>
            <a:r>
              <a:rPr lang="en-US" sz="2000" dirty="0"/>
              <a:t>')   	# creating empty array of integer</a:t>
            </a:r>
          </a:p>
          <a:p>
            <a:pPr indent="855663">
              <a:buNone/>
              <a:defRPr/>
            </a:pPr>
            <a:r>
              <a:rPr lang="en-US" sz="2000" dirty="0"/>
              <a:t>numbers = </a:t>
            </a:r>
            <a:r>
              <a:rPr lang="en-US" sz="2000" b="1" dirty="0"/>
              <a:t>odd + even</a:t>
            </a:r>
          </a:p>
          <a:p>
            <a:pPr indent="855663">
              <a:buNone/>
              <a:defRPr/>
            </a:pPr>
            <a:r>
              <a:rPr lang="en-US" sz="2000" dirty="0"/>
              <a:t> </a:t>
            </a:r>
          </a:p>
          <a:p>
            <a:pPr indent="855663">
              <a:buNone/>
              <a:defRPr/>
            </a:pPr>
            <a:r>
              <a:rPr lang="en-US" sz="2000" dirty="0"/>
              <a:t>print(numbers)    </a:t>
            </a:r>
          </a:p>
        </p:txBody>
      </p:sp>
    </p:spTree>
    <p:extLst>
      <p:ext uri="{BB962C8B-B14F-4D97-AF65-F5344CB8AC3E}">
        <p14:creationId xmlns:p14="http://schemas.microsoft.com/office/powerpoint/2010/main" val="4235281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19459"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173" name="Content Placeholder 7"/>
          <p:cNvSpPr>
            <a:spLocks noGrp="1"/>
          </p:cNvSpPr>
          <p:nvPr>
            <p:ph idx="1"/>
          </p:nvPr>
        </p:nvSpPr>
        <p:spPr>
          <a:xfrm>
            <a:off x="533402" y="1295400"/>
            <a:ext cx="10969625" cy="5029200"/>
          </a:xfrm>
        </p:spPr>
        <p:txBody>
          <a:bodyPr>
            <a:normAutofit lnSpcReduction="10000"/>
          </a:bodyPr>
          <a:lstStyle/>
          <a:p>
            <a:pPr>
              <a:buFont typeface="Arial" charset="0"/>
              <a:buNone/>
              <a:defRPr/>
            </a:pPr>
            <a:r>
              <a:rPr lang="en-US" sz="2400" b="1" dirty="0"/>
              <a:t>Deletion Operation</a:t>
            </a:r>
          </a:p>
          <a:p>
            <a:pPr>
              <a:buFont typeface="Arial" charset="0"/>
              <a:buChar char="•"/>
              <a:defRPr/>
            </a:pPr>
            <a:r>
              <a:rPr lang="en-US" sz="2000" dirty="0"/>
              <a:t>Deletion refers to removing an existing element from the array and re-organizing all elements of an array.</a:t>
            </a:r>
          </a:p>
          <a:p>
            <a:pPr>
              <a:buFont typeface="Arial" charset="0"/>
              <a:buChar char="•"/>
              <a:defRPr/>
            </a:pPr>
            <a:r>
              <a:rPr lang="en-US" sz="2000" dirty="0"/>
              <a:t>Here, we remove a data element at the middle of the array using the python in-built </a:t>
            </a:r>
            <a:r>
              <a:rPr lang="en-US" sz="2000" b="1" dirty="0"/>
              <a:t>remove() </a:t>
            </a:r>
            <a:r>
              <a:rPr lang="en-US" sz="2000" dirty="0"/>
              <a:t>method.</a:t>
            </a:r>
          </a:p>
          <a:p>
            <a:pPr indent="406400">
              <a:buNone/>
              <a:defRPr/>
            </a:pPr>
            <a:r>
              <a:rPr lang="en-US" sz="2000" dirty="0"/>
              <a:t>from array import * </a:t>
            </a:r>
          </a:p>
          <a:p>
            <a:pPr indent="406400">
              <a:buNone/>
              <a:defRPr/>
            </a:pPr>
            <a:r>
              <a:rPr lang="en-US" sz="2000" dirty="0"/>
              <a:t>array1 = array('</a:t>
            </a:r>
            <a:r>
              <a:rPr lang="en-US" sz="2000" dirty="0" err="1"/>
              <a:t>i</a:t>
            </a:r>
            <a:r>
              <a:rPr lang="en-US" sz="2000" dirty="0"/>
              <a:t>', [10,20,30,40,50]) </a:t>
            </a:r>
          </a:p>
          <a:p>
            <a:pPr indent="406400">
              <a:buNone/>
              <a:defRPr/>
            </a:pPr>
            <a:r>
              <a:rPr lang="en-US" sz="2000" b="1" dirty="0"/>
              <a:t>array1.remove(40) 	#</a:t>
            </a:r>
            <a:r>
              <a:rPr lang="en-US" sz="2000" dirty="0"/>
              <a:t>You can also use the 'del' statement of Python. Del array1[index]</a:t>
            </a:r>
            <a:endParaRPr lang="en-US" sz="2000" b="1" dirty="0"/>
          </a:p>
          <a:p>
            <a:pPr indent="406400">
              <a:buNone/>
              <a:defRPr/>
            </a:pPr>
            <a:r>
              <a:rPr lang="en-US" sz="2000" dirty="0"/>
              <a:t>for x in array1: </a:t>
            </a:r>
          </a:p>
          <a:p>
            <a:pPr>
              <a:buFont typeface="Arial" charset="0"/>
              <a:buNone/>
              <a:defRPr/>
            </a:pPr>
            <a:r>
              <a:rPr lang="en-US" sz="2000" dirty="0"/>
              <a:t>		print(x)</a:t>
            </a:r>
          </a:p>
          <a:p>
            <a:pPr>
              <a:buFont typeface="Arial" charset="0"/>
              <a:buNone/>
              <a:defRPr/>
            </a:pPr>
            <a:r>
              <a:rPr lang="en-US" sz="2000" dirty="0"/>
              <a:t>Error arises if element doesn’t exist in the set</a:t>
            </a:r>
          </a:p>
          <a:p>
            <a:pPr>
              <a:buFont typeface="Arial" charset="0"/>
              <a:buNone/>
              <a:defRPr/>
            </a:pPr>
            <a:r>
              <a:rPr lang="en-US" sz="2000" b="1" u="sng" dirty="0"/>
              <a:t>pop()</a:t>
            </a:r>
            <a:r>
              <a:rPr lang="en-US" sz="2000" dirty="0"/>
              <a:t> function can also be used to </a:t>
            </a:r>
            <a:r>
              <a:rPr lang="en-US" sz="2000" b="1" dirty="0"/>
              <a:t>remove and return an element from the array</a:t>
            </a:r>
            <a:r>
              <a:rPr lang="en-US" sz="2000" dirty="0"/>
              <a:t>, but by default it </a:t>
            </a:r>
          </a:p>
          <a:p>
            <a:pPr>
              <a:buFont typeface="Arial" charset="0"/>
              <a:buNone/>
              <a:defRPr/>
            </a:pPr>
            <a:r>
              <a:rPr lang="en-US" sz="2000" dirty="0"/>
              <a:t>removes only the </a:t>
            </a:r>
            <a:r>
              <a:rPr lang="en-US" sz="2000" b="1" dirty="0"/>
              <a:t>last element of the array</a:t>
            </a:r>
            <a:r>
              <a:rPr lang="en-US" sz="2000" dirty="0"/>
              <a:t>, to remove element from a </a:t>
            </a:r>
            <a:r>
              <a:rPr lang="en-US" sz="2000" b="1" dirty="0"/>
              <a:t>specific position </a:t>
            </a:r>
            <a:r>
              <a:rPr lang="en-US" sz="2000" dirty="0"/>
              <a:t>of the array, </a:t>
            </a:r>
          </a:p>
          <a:p>
            <a:pPr>
              <a:buFont typeface="Arial" charset="0"/>
              <a:buNone/>
              <a:defRPr/>
            </a:pPr>
            <a:r>
              <a:rPr lang="en-US" sz="2000" dirty="0"/>
              <a:t>index of the element is passed as an argument to the pop() method.</a:t>
            </a:r>
          </a:p>
        </p:txBody>
      </p:sp>
    </p:spTree>
    <p:extLst>
      <p:ext uri="{BB962C8B-B14F-4D97-AF65-F5344CB8AC3E}">
        <p14:creationId xmlns:p14="http://schemas.microsoft.com/office/powerpoint/2010/main" val="873643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20483"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173" name="Content Placeholder 7"/>
          <p:cNvSpPr>
            <a:spLocks noGrp="1"/>
          </p:cNvSpPr>
          <p:nvPr>
            <p:ph idx="1"/>
          </p:nvPr>
        </p:nvSpPr>
        <p:spPr>
          <a:xfrm>
            <a:off x="533402" y="1295400"/>
            <a:ext cx="10969625" cy="5029200"/>
          </a:xfrm>
        </p:spPr>
        <p:txBody>
          <a:bodyPr/>
          <a:lstStyle/>
          <a:p>
            <a:pPr>
              <a:buFont typeface="Arial" charset="0"/>
              <a:buNone/>
              <a:defRPr/>
            </a:pPr>
            <a:r>
              <a:rPr lang="en-US" sz="2400" b="1" dirty="0"/>
              <a:t>Deletion Operation</a:t>
            </a:r>
          </a:p>
          <a:p>
            <a:pPr>
              <a:buFont typeface="Arial" charset="0"/>
              <a:buChar char="•"/>
              <a:defRPr/>
            </a:pPr>
            <a:r>
              <a:rPr lang="en-US" sz="2000" dirty="0"/>
              <a:t>We can delete one or more items from an array using </a:t>
            </a:r>
            <a:r>
              <a:rPr lang="en-US" sz="2000" dirty="0">
                <a:hlinkClick r:id="rId2" tooltip="Python del statement"/>
              </a:rPr>
              <a:t>Python's del statement</a:t>
            </a:r>
            <a:r>
              <a:rPr lang="en-US" sz="2000" dirty="0"/>
              <a:t>.</a:t>
            </a:r>
          </a:p>
          <a:p>
            <a:pPr indent="406400">
              <a:buNone/>
              <a:defRPr/>
            </a:pPr>
            <a:r>
              <a:rPr lang="en-US" sz="2000" dirty="0"/>
              <a:t> </a:t>
            </a:r>
          </a:p>
          <a:p>
            <a:pPr indent="406400">
              <a:buNone/>
              <a:defRPr/>
            </a:pPr>
            <a:r>
              <a:rPr lang="en-US" sz="2000" dirty="0"/>
              <a:t>import array as </a:t>
            </a:r>
            <a:r>
              <a:rPr lang="en-US" sz="2000" dirty="0" err="1"/>
              <a:t>arr</a:t>
            </a:r>
            <a:endParaRPr lang="en-US" sz="2000" dirty="0"/>
          </a:p>
          <a:p>
            <a:pPr indent="406400">
              <a:buNone/>
              <a:defRPr/>
            </a:pPr>
            <a:r>
              <a:rPr lang="en-US" sz="2000" dirty="0"/>
              <a:t> </a:t>
            </a:r>
          </a:p>
          <a:p>
            <a:pPr indent="406400">
              <a:buNone/>
              <a:defRPr/>
            </a:pPr>
            <a:r>
              <a:rPr lang="en-US" sz="2000" dirty="0"/>
              <a:t>number = </a:t>
            </a:r>
            <a:r>
              <a:rPr lang="en-US" sz="2000" dirty="0" err="1"/>
              <a:t>arr.array</a:t>
            </a:r>
            <a:r>
              <a:rPr lang="en-US" sz="2000" dirty="0"/>
              <a:t>('</a:t>
            </a:r>
            <a:r>
              <a:rPr lang="en-US" sz="2000" dirty="0" err="1"/>
              <a:t>i</a:t>
            </a:r>
            <a:r>
              <a:rPr lang="en-US" sz="2000" dirty="0"/>
              <a:t>', [1, 2, 3, 3, 4])</a:t>
            </a:r>
          </a:p>
          <a:p>
            <a:pPr indent="406400">
              <a:buNone/>
              <a:defRPr/>
            </a:pPr>
            <a:r>
              <a:rPr lang="en-US" sz="2000" dirty="0"/>
              <a:t> </a:t>
            </a:r>
          </a:p>
          <a:p>
            <a:pPr indent="406400">
              <a:buNone/>
              <a:defRPr/>
            </a:pPr>
            <a:r>
              <a:rPr lang="en-US" sz="2000" b="1" dirty="0"/>
              <a:t>del number[2] </a:t>
            </a:r>
            <a:r>
              <a:rPr lang="en-US" sz="2000" dirty="0"/>
              <a:t># removing third element</a:t>
            </a:r>
          </a:p>
          <a:p>
            <a:pPr indent="406400">
              <a:buNone/>
              <a:defRPr/>
            </a:pPr>
            <a:r>
              <a:rPr lang="en-US" sz="2000" dirty="0"/>
              <a:t>print(number) # Output: array('</a:t>
            </a:r>
            <a:r>
              <a:rPr lang="en-US" sz="2000" dirty="0" err="1"/>
              <a:t>i</a:t>
            </a:r>
            <a:r>
              <a:rPr lang="en-US" sz="2000" dirty="0"/>
              <a:t>', [1, 2, 3, 4])</a:t>
            </a:r>
          </a:p>
          <a:p>
            <a:pPr indent="406400">
              <a:buNone/>
              <a:defRPr/>
            </a:pPr>
            <a:r>
              <a:rPr lang="en-US" sz="2000" dirty="0"/>
              <a:t> </a:t>
            </a:r>
          </a:p>
          <a:p>
            <a:pPr indent="406400">
              <a:buNone/>
              <a:defRPr/>
            </a:pPr>
            <a:r>
              <a:rPr lang="en-US" sz="2000" b="1" dirty="0"/>
              <a:t>del number </a:t>
            </a:r>
            <a:r>
              <a:rPr lang="en-US" sz="2000" dirty="0"/>
              <a:t># deleting entire array</a:t>
            </a:r>
          </a:p>
          <a:p>
            <a:pPr indent="406400">
              <a:buNone/>
              <a:defRPr/>
            </a:pPr>
            <a:r>
              <a:rPr lang="en-US" sz="2000" dirty="0"/>
              <a:t>print(number) # Error: array is not defined</a:t>
            </a:r>
          </a:p>
        </p:txBody>
      </p:sp>
    </p:spTree>
    <p:extLst>
      <p:ext uri="{BB962C8B-B14F-4D97-AF65-F5344CB8AC3E}">
        <p14:creationId xmlns:p14="http://schemas.microsoft.com/office/powerpoint/2010/main" val="769093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21507"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1509" name="Content Placeholder 7"/>
          <p:cNvSpPr>
            <a:spLocks noGrp="1"/>
          </p:cNvSpPr>
          <p:nvPr>
            <p:ph idx="1"/>
          </p:nvPr>
        </p:nvSpPr>
        <p:spPr>
          <a:xfrm>
            <a:off x="533402" y="1295400"/>
            <a:ext cx="10969625" cy="5029200"/>
          </a:xfrm>
        </p:spPr>
        <p:txBody>
          <a:bodyPr/>
          <a:lstStyle/>
          <a:p>
            <a:pPr>
              <a:buFont typeface="Arial" panose="020B0604020202020204" pitchFamily="34" charset="0"/>
              <a:buNone/>
            </a:pPr>
            <a:r>
              <a:rPr lang="en-US" sz="2400" b="1"/>
              <a:t>Search Operation</a:t>
            </a:r>
          </a:p>
          <a:p>
            <a:r>
              <a:rPr lang="en-US" sz="2000"/>
              <a:t>You can perform a search for an array element based on its value or its index.</a:t>
            </a:r>
          </a:p>
          <a:p>
            <a:r>
              <a:rPr lang="en-US" sz="2000"/>
              <a:t>Here, we search a data element using the python in-built </a:t>
            </a:r>
            <a:r>
              <a:rPr lang="en-US" sz="2000" b="1"/>
              <a:t>index() </a:t>
            </a:r>
            <a:r>
              <a:rPr lang="en-US" sz="2000"/>
              <a:t>method.</a:t>
            </a:r>
          </a:p>
          <a:p>
            <a:pPr>
              <a:buFont typeface="Arial" panose="020B0604020202020204" pitchFamily="34" charset="0"/>
              <a:buNone/>
            </a:pPr>
            <a:r>
              <a:rPr lang="en-US" sz="2000"/>
              <a:t>from array import * </a:t>
            </a:r>
          </a:p>
          <a:p>
            <a:pPr>
              <a:buFont typeface="Arial" panose="020B0604020202020204" pitchFamily="34" charset="0"/>
              <a:buNone/>
            </a:pPr>
            <a:r>
              <a:rPr lang="en-US" sz="2000"/>
              <a:t>array1 = array('i', [10,20,30,40,50]) </a:t>
            </a:r>
          </a:p>
          <a:p>
            <a:pPr>
              <a:buFont typeface="Arial" panose="020B0604020202020204" pitchFamily="34" charset="0"/>
              <a:buNone/>
            </a:pPr>
            <a:r>
              <a:rPr lang="en-US" sz="2000"/>
              <a:t>print (</a:t>
            </a:r>
            <a:r>
              <a:rPr lang="en-US" sz="2000" b="1"/>
              <a:t>array1.index(40))</a:t>
            </a:r>
          </a:p>
          <a:p>
            <a:pPr>
              <a:buFont typeface="Arial" panose="020B0604020202020204" pitchFamily="34" charset="0"/>
              <a:buNone/>
            </a:pPr>
            <a:endParaRPr lang="en-US" sz="2000"/>
          </a:p>
          <a:p>
            <a:pPr>
              <a:buFont typeface="Arial" panose="020B0604020202020204" pitchFamily="34" charset="0"/>
              <a:buNone/>
            </a:pPr>
            <a:r>
              <a:rPr lang="en-US" sz="2000"/>
              <a:t>it produces the following result which shows the index of the element.</a:t>
            </a:r>
          </a:p>
          <a:p>
            <a:pPr>
              <a:buFont typeface="Arial" panose="020B0604020202020204" pitchFamily="34" charset="0"/>
              <a:buNone/>
            </a:pPr>
            <a:r>
              <a:rPr lang="en-US" sz="2000"/>
              <a:t>If the value is not present in the array then the program returns an error.</a:t>
            </a:r>
          </a:p>
        </p:txBody>
      </p:sp>
    </p:spTree>
    <p:extLst>
      <p:ext uri="{BB962C8B-B14F-4D97-AF65-F5344CB8AC3E}">
        <p14:creationId xmlns:p14="http://schemas.microsoft.com/office/powerpoint/2010/main" val="10687050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22531"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173" name="Content Placeholder 7"/>
          <p:cNvSpPr>
            <a:spLocks noGrp="1"/>
          </p:cNvSpPr>
          <p:nvPr>
            <p:ph idx="1"/>
          </p:nvPr>
        </p:nvSpPr>
        <p:spPr>
          <a:xfrm>
            <a:off x="533402" y="1295400"/>
            <a:ext cx="10969625" cy="5029200"/>
          </a:xfrm>
        </p:spPr>
        <p:txBody>
          <a:bodyPr/>
          <a:lstStyle/>
          <a:p>
            <a:pPr>
              <a:buFont typeface="Arial" charset="0"/>
              <a:buNone/>
              <a:defRPr/>
            </a:pPr>
            <a:r>
              <a:rPr lang="en-US" sz="2400" b="1" dirty="0"/>
              <a:t>Update Operation</a:t>
            </a:r>
          </a:p>
          <a:p>
            <a:pPr>
              <a:buFont typeface="Arial" charset="0"/>
              <a:buChar char="•"/>
              <a:defRPr/>
            </a:pPr>
            <a:r>
              <a:rPr lang="en-US" sz="2000" dirty="0"/>
              <a:t>Update operation refers to updating an existing element from the array at a given index.</a:t>
            </a:r>
          </a:p>
          <a:p>
            <a:pPr>
              <a:buFont typeface="Arial" charset="0"/>
              <a:buChar char="•"/>
              <a:defRPr/>
            </a:pPr>
            <a:r>
              <a:rPr lang="en-US" sz="2000" dirty="0"/>
              <a:t>Here, we simply reassign a new value to the desired index we want to update.</a:t>
            </a:r>
          </a:p>
          <a:p>
            <a:pPr indent="976313">
              <a:buNone/>
              <a:defRPr/>
            </a:pPr>
            <a:r>
              <a:rPr lang="en-US" sz="2000" dirty="0"/>
              <a:t>from array import * </a:t>
            </a:r>
          </a:p>
          <a:p>
            <a:pPr indent="976313">
              <a:buNone/>
              <a:defRPr/>
            </a:pPr>
            <a:r>
              <a:rPr lang="en-US" sz="2000" dirty="0"/>
              <a:t>array1 = array('</a:t>
            </a:r>
            <a:r>
              <a:rPr lang="en-US" sz="2000" dirty="0" err="1"/>
              <a:t>i</a:t>
            </a:r>
            <a:r>
              <a:rPr lang="en-US" sz="2000" dirty="0"/>
              <a:t>', [10,20,30,40,50]) </a:t>
            </a:r>
          </a:p>
          <a:p>
            <a:pPr indent="976313">
              <a:buNone/>
              <a:defRPr/>
            </a:pPr>
            <a:r>
              <a:rPr lang="en-US" sz="2000" b="1" dirty="0"/>
              <a:t>array1[2] = 80 </a:t>
            </a:r>
          </a:p>
          <a:p>
            <a:pPr indent="976313">
              <a:buNone/>
              <a:defRPr/>
            </a:pPr>
            <a:r>
              <a:rPr lang="en-US" sz="2000" dirty="0"/>
              <a:t>for x in array1: </a:t>
            </a:r>
          </a:p>
          <a:p>
            <a:pPr indent="976313">
              <a:buNone/>
              <a:defRPr/>
            </a:pPr>
            <a:r>
              <a:rPr lang="en-US" sz="2000" dirty="0"/>
              <a:t>	print(x)</a:t>
            </a:r>
          </a:p>
        </p:txBody>
      </p:sp>
    </p:spTree>
    <p:extLst>
      <p:ext uri="{BB962C8B-B14F-4D97-AF65-F5344CB8AC3E}">
        <p14:creationId xmlns:p14="http://schemas.microsoft.com/office/powerpoint/2010/main" val="1517696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41C1-38A1-62B5-642A-2DDC06858CE5}"/>
              </a:ext>
            </a:extLst>
          </p:cNvPr>
          <p:cNvSpPr>
            <a:spLocks noGrp="1"/>
          </p:cNvSpPr>
          <p:nvPr>
            <p:ph type="title"/>
          </p:nvPr>
        </p:nvSpPr>
        <p:spPr/>
        <p:txBody>
          <a:bodyPr/>
          <a:lstStyle/>
          <a:p>
            <a:r>
              <a:rPr lang="en-US" b="1" dirty="0">
                <a:solidFill>
                  <a:srgbClr val="C00000"/>
                </a:solidFill>
              </a:rPr>
              <a:t>Introduction(</a:t>
            </a:r>
            <a:r>
              <a:rPr lang="en-US" b="1" dirty="0" err="1">
                <a:solidFill>
                  <a:srgbClr val="C00000"/>
                </a:solidFill>
              </a:rPr>
              <a:t>contnd</a:t>
            </a:r>
            <a:r>
              <a:rPr lang="en-US" b="1" dirty="0">
                <a:solidFill>
                  <a:srgbClr val="C00000"/>
                </a:solidFill>
              </a:rPr>
              <a:t>…)</a:t>
            </a:r>
            <a:endParaRPr lang="en-US" dirty="0"/>
          </a:p>
        </p:txBody>
      </p:sp>
      <p:sp>
        <p:nvSpPr>
          <p:cNvPr id="3" name="Content Placeholder 2">
            <a:extLst>
              <a:ext uri="{FF2B5EF4-FFF2-40B4-BE49-F238E27FC236}">
                <a16:creationId xmlns:a16="http://schemas.microsoft.com/office/drawing/2014/main" id="{CACD3190-BFD7-E6C1-7253-85EF606637BB}"/>
              </a:ext>
            </a:extLst>
          </p:cNvPr>
          <p:cNvSpPr>
            <a:spLocks noGrp="1"/>
          </p:cNvSpPr>
          <p:nvPr>
            <p:ph idx="1"/>
          </p:nvPr>
        </p:nvSpPr>
        <p:spPr/>
        <p:txBody>
          <a:bodyPr>
            <a:normAutofit/>
          </a:bodyPr>
          <a:lstStyle/>
          <a:p>
            <a:pPr marL="0" indent="0" algn="just">
              <a:buNone/>
            </a:pPr>
            <a:r>
              <a:rPr lang="en-US" b="1" dirty="0"/>
              <a:t>What is Data Structure?</a:t>
            </a:r>
          </a:p>
          <a:p>
            <a:pPr marL="0" indent="0" algn="just">
              <a:spcAft>
                <a:spcPts val="1200"/>
              </a:spcAft>
              <a:buNone/>
            </a:pPr>
            <a:r>
              <a:rPr lang="en-US" dirty="0"/>
              <a:t>	A data structure is a way of organizing and storing data in a computer so that it can be accessed and used efficiently.</a:t>
            </a:r>
          </a:p>
          <a:p>
            <a:pPr marL="457200" algn="just">
              <a:buFont typeface="Wingdings" panose="05000000000000000000" pitchFamily="2" charset="2"/>
              <a:buChar char="§"/>
            </a:pPr>
            <a:r>
              <a:rPr lang="en-US" dirty="0"/>
              <a:t>The main idea behind using data structures is to minimize the time and space complexities. </a:t>
            </a:r>
          </a:p>
          <a:p>
            <a:pPr marL="457200" algn="just">
              <a:buFont typeface="Wingdings" panose="05000000000000000000" pitchFamily="2" charset="2"/>
              <a:buChar char="§"/>
            </a:pPr>
            <a:r>
              <a:rPr lang="en-US" dirty="0"/>
              <a:t>An efficient data structure takes minimum memory space and requires minimum time to execute the data.</a:t>
            </a:r>
          </a:p>
        </p:txBody>
      </p:sp>
      <p:sp>
        <p:nvSpPr>
          <p:cNvPr id="4" name="Date Placeholder 3"/>
          <p:cNvSpPr>
            <a:spLocks noGrp="1"/>
          </p:cNvSpPr>
          <p:nvPr>
            <p:ph type="dt" sz="half" idx="10"/>
          </p:nvPr>
        </p:nvSpPr>
        <p:spPr/>
        <p:txBody>
          <a:bodyPr/>
          <a:lstStyle/>
          <a:p>
            <a:fld id="{4D94AD9F-F179-4361-B8EC-55B8F347955B}" type="datetime1">
              <a:rPr lang="en-US" smtClean="0"/>
              <a:t>8/3/2023</a:t>
            </a:fld>
            <a:endParaRPr lang="en-US"/>
          </a:p>
        </p:txBody>
      </p:sp>
      <p:sp>
        <p:nvSpPr>
          <p:cNvPr id="5" name="Slide Number Placeholder 4"/>
          <p:cNvSpPr>
            <a:spLocks noGrp="1"/>
          </p:cNvSpPr>
          <p:nvPr>
            <p:ph type="sldNum" sz="quarter" idx="12"/>
          </p:nvPr>
        </p:nvSpPr>
        <p:spPr/>
        <p:txBody>
          <a:bodyPr/>
          <a:lstStyle/>
          <a:p>
            <a:fld id="{180F97CC-1B2C-4CDD-B440-99F5F8B230B9}" type="slidenum">
              <a:rPr lang="en-US" smtClean="0"/>
              <a:t>4</a:t>
            </a:fld>
            <a:endParaRPr lang="en-US"/>
          </a:p>
        </p:txBody>
      </p:sp>
    </p:spTree>
    <p:extLst>
      <p:ext uri="{BB962C8B-B14F-4D97-AF65-F5344CB8AC3E}">
        <p14:creationId xmlns:p14="http://schemas.microsoft.com/office/powerpoint/2010/main" val="1211953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23555"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173" name="Content Placeholder 7"/>
          <p:cNvSpPr>
            <a:spLocks noGrp="1"/>
          </p:cNvSpPr>
          <p:nvPr>
            <p:ph idx="1"/>
          </p:nvPr>
        </p:nvSpPr>
        <p:spPr>
          <a:xfrm>
            <a:off x="533402" y="1295400"/>
            <a:ext cx="10969625" cy="5029200"/>
          </a:xfrm>
        </p:spPr>
        <p:txBody>
          <a:bodyPr/>
          <a:lstStyle/>
          <a:p>
            <a:pPr>
              <a:buFont typeface="Arial" charset="0"/>
              <a:buChar char="•"/>
              <a:defRPr/>
            </a:pPr>
            <a:r>
              <a:rPr lang="en-US" sz="2000" b="1" dirty="0"/>
              <a:t>How to change or add elements?</a:t>
            </a:r>
          </a:p>
          <a:p>
            <a:pPr>
              <a:buFont typeface="Arial" charset="0"/>
              <a:buChar char="•"/>
              <a:defRPr/>
            </a:pPr>
            <a:r>
              <a:rPr lang="en-US" sz="2000" dirty="0"/>
              <a:t>Arrays are mutable; their elements can be changed in a similar way like lists.</a:t>
            </a:r>
          </a:p>
          <a:p>
            <a:pPr indent="976313">
              <a:buNone/>
              <a:defRPr/>
            </a:pPr>
            <a:r>
              <a:rPr lang="en-US" sz="2000" dirty="0"/>
              <a:t>import array as </a:t>
            </a:r>
            <a:r>
              <a:rPr lang="en-US" sz="2000" dirty="0" err="1"/>
              <a:t>arr</a:t>
            </a:r>
            <a:endParaRPr lang="en-US" sz="2000" dirty="0"/>
          </a:p>
          <a:p>
            <a:pPr indent="976313">
              <a:buNone/>
              <a:defRPr/>
            </a:pPr>
            <a:r>
              <a:rPr lang="en-US" sz="2000" dirty="0"/>
              <a:t>numbers = </a:t>
            </a:r>
            <a:r>
              <a:rPr lang="en-US" sz="2000" dirty="0" err="1"/>
              <a:t>arr.array</a:t>
            </a:r>
            <a:r>
              <a:rPr lang="en-US" sz="2000" dirty="0"/>
              <a:t>('</a:t>
            </a:r>
            <a:r>
              <a:rPr lang="en-US" sz="2000" dirty="0" err="1"/>
              <a:t>i</a:t>
            </a:r>
            <a:r>
              <a:rPr lang="en-US" sz="2000" dirty="0"/>
              <a:t>', [1, 2, 3, 5, 7, 10])</a:t>
            </a:r>
          </a:p>
          <a:p>
            <a:pPr indent="976313">
              <a:buNone/>
              <a:defRPr/>
            </a:pPr>
            <a:r>
              <a:rPr lang="en-US" sz="2000" dirty="0"/>
              <a:t># changing first element</a:t>
            </a:r>
          </a:p>
          <a:p>
            <a:pPr indent="976313">
              <a:buNone/>
              <a:defRPr/>
            </a:pPr>
            <a:r>
              <a:rPr lang="en-US" sz="2000" b="1" dirty="0"/>
              <a:t>numbers[0] = 0    </a:t>
            </a:r>
          </a:p>
          <a:p>
            <a:pPr indent="976313">
              <a:buNone/>
              <a:defRPr/>
            </a:pPr>
            <a:r>
              <a:rPr lang="en-US" sz="2000" dirty="0"/>
              <a:t>print(numbers)     # Output: array('</a:t>
            </a:r>
            <a:r>
              <a:rPr lang="en-US" sz="2000" dirty="0" err="1"/>
              <a:t>i</a:t>
            </a:r>
            <a:r>
              <a:rPr lang="en-US" sz="2000" dirty="0"/>
              <a:t>', [0, 2, 3, 5, 7, 10])</a:t>
            </a:r>
          </a:p>
          <a:p>
            <a:pPr indent="976313">
              <a:buNone/>
              <a:defRPr/>
            </a:pPr>
            <a:r>
              <a:rPr lang="en-US" sz="2000" dirty="0"/>
              <a:t># changing 3rd to 5th element</a:t>
            </a:r>
          </a:p>
          <a:p>
            <a:pPr indent="976313">
              <a:buNone/>
              <a:defRPr/>
            </a:pPr>
            <a:r>
              <a:rPr lang="en-US" sz="2000" b="1" dirty="0"/>
              <a:t>numbers[2:5] = </a:t>
            </a:r>
            <a:r>
              <a:rPr lang="en-US" sz="2000" b="1" dirty="0" err="1"/>
              <a:t>arr.array</a:t>
            </a:r>
            <a:r>
              <a:rPr lang="en-US" sz="2000" b="1" dirty="0"/>
              <a:t>('</a:t>
            </a:r>
            <a:r>
              <a:rPr lang="en-US" sz="2000" b="1" dirty="0" err="1"/>
              <a:t>i</a:t>
            </a:r>
            <a:r>
              <a:rPr lang="en-US" sz="2000" b="1" dirty="0"/>
              <a:t>', [4, 6, 8])   </a:t>
            </a:r>
          </a:p>
          <a:p>
            <a:pPr indent="976313">
              <a:buNone/>
              <a:defRPr/>
            </a:pPr>
            <a:r>
              <a:rPr lang="en-US" sz="2000" dirty="0"/>
              <a:t>print(numbers)     # Output: array('</a:t>
            </a:r>
            <a:r>
              <a:rPr lang="en-US" sz="2000" dirty="0" err="1"/>
              <a:t>i</a:t>
            </a:r>
            <a:r>
              <a:rPr lang="en-US" sz="2000" dirty="0"/>
              <a:t>', [0, 2, 4, 6, 8, 10])</a:t>
            </a:r>
          </a:p>
          <a:p>
            <a:pPr>
              <a:buFont typeface="Arial" charset="0"/>
              <a:buChar char="•"/>
              <a:defRPr/>
            </a:pPr>
            <a:endParaRPr lang="en-US" sz="2400" dirty="0"/>
          </a:p>
        </p:txBody>
      </p:sp>
    </p:spTree>
    <p:extLst>
      <p:ext uri="{BB962C8B-B14F-4D97-AF65-F5344CB8AC3E}">
        <p14:creationId xmlns:p14="http://schemas.microsoft.com/office/powerpoint/2010/main" val="979160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24579"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4581" name="Content Placeholder 7"/>
          <p:cNvSpPr>
            <a:spLocks noGrp="1"/>
          </p:cNvSpPr>
          <p:nvPr>
            <p:ph idx="1"/>
          </p:nvPr>
        </p:nvSpPr>
        <p:spPr>
          <a:xfrm>
            <a:off x="533402" y="1295400"/>
            <a:ext cx="10969625" cy="5029200"/>
          </a:xfrm>
        </p:spPr>
        <p:txBody>
          <a:bodyPr/>
          <a:lstStyle/>
          <a:p>
            <a:r>
              <a:rPr lang="en-US" sz="2400" b="1"/>
              <a:t>Slicing of a Array</a:t>
            </a:r>
          </a:p>
          <a:p>
            <a:r>
              <a:rPr lang="en-US" sz="2400"/>
              <a:t> </a:t>
            </a:r>
            <a:r>
              <a:rPr lang="en-US" sz="2000"/>
              <a:t>There are multiple ways to print the whole array with all the elements, but to print a specific range of elements from the array, we use </a:t>
            </a:r>
            <a:r>
              <a:rPr lang="en-US" sz="2000" u="sng"/>
              <a:t>Slice operation</a:t>
            </a:r>
            <a:r>
              <a:rPr lang="en-US" sz="2000"/>
              <a:t>. </a:t>
            </a:r>
          </a:p>
          <a:p>
            <a:endParaRPr lang="en-US" sz="2000"/>
          </a:p>
          <a:p>
            <a:r>
              <a:rPr lang="en-US" sz="2000"/>
              <a:t>Slice operation is performed on array with the use of colon(:). </a:t>
            </a:r>
          </a:p>
          <a:p>
            <a:pPr lvl="1"/>
            <a:r>
              <a:rPr lang="en-US" sz="2000"/>
              <a:t>To print elements from beginning to a range use [:Index]</a:t>
            </a:r>
          </a:p>
          <a:p>
            <a:pPr lvl="1"/>
            <a:r>
              <a:rPr lang="en-US" sz="2000"/>
              <a:t>to print elements from end use [:-Index]</a:t>
            </a:r>
          </a:p>
          <a:p>
            <a:pPr lvl="1"/>
            <a:r>
              <a:rPr lang="en-US" sz="2000"/>
              <a:t>to print elements from specific Index till the end use [Index:]</a:t>
            </a:r>
          </a:p>
          <a:p>
            <a:pPr lvl="1"/>
            <a:r>
              <a:rPr lang="en-US" sz="2000"/>
              <a:t>to print elements within a range, use [</a:t>
            </a:r>
            <a:r>
              <a:rPr lang="en-US" sz="2000" b="1"/>
              <a:t>Start Index:End Index</a:t>
            </a:r>
            <a:r>
              <a:rPr lang="en-US" sz="2000"/>
              <a:t>] and </a:t>
            </a:r>
          </a:p>
          <a:p>
            <a:pPr lvl="1"/>
            <a:r>
              <a:rPr lang="en-US" sz="2000"/>
              <a:t>to print whole List with the use of slicing operation, use [:]. </a:t>
            </a:r>
          </a:p>
          <a:p>
            <a:pPr lvl="1"/>
            <a:r>
              <a:rPr lang="en-US" sz="2000"/>
              <a:t>Further, to print whole array in reverse order, use </a:t>
            </a:r>
            <a:r>
              <a:rPr lang="en-US" sz="2000" b="1"/>
              <a:t>[::-1</a:t>
            </a:r>
            <a:r>
              <a:rPr lang="en-US" sz="2000"/>
              <a:t>].</a:t>
            </a:r>
            <a:endParaRPr lang="en-US" sz="2000" b="1"/>
          </a:p>
        </p:txBody>
      </p:sp>
    </p:spTree>
    <p:extLst>
      <p:ext uri="{BB962C8B-B14F-4D97-AF65-F5344CB8AC3E}">
        <p14:creationId xmlns:p14="http://schemas.microsoft.com/office/powerpoint/2010/main" val="25299158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25603"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5605" name="Content Placeholder 7"/>
          <p:cNvSpPr>
            <a:spLocks noGrp="1"/>
          </p:cNvSpPr>
          <p:nvPr>
            <p:ph idx="1"/>
          </p:nvPr>
        </p:nvSpPr>
        <p:spPr>
          <a:xfrm>
            <a:off x="533402" y="1295400"/>
            <a:ext cx="10969625" cy="5029200"/>
          </a:xfrm>
        </p:spPr>
        <p:txBody>
          <a:bodyPr/>
          <a:lstStyle/>
          <a:p>
            <a:pPr>
              <a:buFont typeface="Arial" panose="020B0604020202020204" pitchFamily="34" charset="0"/>
              <a:buNone/>
            </a:pPr>
            <a:r>
              <a:rPr lang="en-US" sz="2000"/>
              <a:t>import array as arr</a:t>
            </a:r>
          </a:p>
          <a:p>
            <a:pPr>
              <a:buFont typeface="Arial" panose="020B0604020202020204" pitchFamily="34" charset="0"/>
              <a:buNone/>
            </a:pPr>
            <a:r>
              <a:rPr lang="en-US" sz="2000"/>
              <a:t> </a:t>
            </a:r>
          </a:p>
          <a:p>
            <a:pPr>
              <a:buFont typeface="Arial" panose="020B0604020202020204" pitchFamily="34" charset="0"/>
              <a:buNone/>
            </a:pPr>
            <a:r>
              <a:rPr lang="en-US" sz="2000"/>
              <a:t>numbers_list = [2, 5, 62, 5, 42, 52, 48, 5]</a:t>
            </a:r>
          </a:p>
          <a:p>
            <a:pPr>
              <a:buFont typeface="Arial" panose="020B0604020202020204" pitchFamily="34" charset="0"/>
              <a:buNone/>
            </a:pPr>
            <a:r>
              <a:rPr lang="en-US" sz="2000"/>
              <a:t>numbers_array = arr.array('i', numbers_list)</a:t>
            </a:r>
          </a:p>
          <a:p>
            <a:pPr>
              <a:buFont typeface="Arial" panose="020B0604020202020204" pitchFamily="34" charset="0"/>
              <a:buNone/>
            </a:pPr>
            <a:r>
              <a:rPr lang="en-US" sz="2000"/>
              <a:t> </a:t>
            </a:r>
          </a:p>
          <a:p>
            <a:pPr>
              <a:buFont typeface="Arial" panose="020B0604020202020204" pitchFamily="34" charset="0"/>
              <a:buNone/>
            </a:pPr>
            <a:r>
              <a:rPr lang="en-US" sz="2000"/>
              <a:t>print(numbers_array[2:5]) # 3rd to 5th</a:t>
            </a:r>
          </a:p>
          <a:p>
            <a:pPr>
              <a:buFont typeface="Arial" panose="020B0604020202020204" pitchFamily="34" charset="0"/>
              <a:buNone/>
            </a:pPr>
            <a:r>
              <a:rPr lang="en-US" sz="2000"/>
              <a:t>print(numbers_array[:-5]) # beginning to 4th</a:t>
            </a:r>
          </a:p>
          <a:p>
            <a:pPr>
              <a:buFont typeface="Arial" panose="020B0604020202020204" pitchFamily="34" charset="0"/>
              <a:buNone/>
            </a:pPr>
            <a:r>
              <a:rPr lang="en-US" sz="2000"/>
              <a:t>print(numbers_array[5:])  # 6th to end</a:t>
            </a:r>
          </a:p>
          <a:p>
            <a:pPr>
              <a:buFont typeface="Arial" panose="020B0604020202020204" pitchFamily="34" charset="0"/>
              <a:buNone/>
            </a:pPr>
            <a:r>
              <a:rPr lang="en-US" sz="2000"/>
              <a:t>print(numbers_array[:])   # beginning to end</a:t>
            </a:r>
          </a:p>
          <a:p>
            <a:endParaRPr lang="en-US" sz="2400"/>
          </a:p>
        </p:txBody>
      </p:sp>
    </p:spTree>
    <p:extLst>
      <p:ext uri="{BB962C8B-B14F-4D97-AF65-F5344CB8AC3E}">
        <p14:creationId xmlns:p14="http://schemas.microsoft.com/office/powerpoint/2010/main" val="326105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26627"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6629" name="Content Placeholder 7"/>
          <p:cNvSpPr>
            <a:spLocks noGrp="1"/>
          </p:cNvSpPr>
          <p:nvPr>
            <p:ph idx="1"/>
          </p:nvPr>
        </p:nvSpPr>
        <p:spPr/>
        <p:txBody>
          <a:bodyPr/>
          <a:lstStyle/>
          <a:p>
            <a:endParaRPr lang="en-US"/>
          </a:p>
        </p:txBody>
      </p:sp>
      <p:pic>
        <p:nvPicPr>
          <p:cNvPr id="26630" name="Picture 2" descr="Python Array Module - How to Create and Import Array in Python - DataFla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2" y="1295400"/>
            <a:ext cx="9464675"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38326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27651"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173" name="Content Placeholder 7"/>
          <p:cNvSpPr>
            <a:spLocks noGrp="1"/>
          </p:cNvSpPr>
          <p:nvPr>
            <p:ph idx="1"/>
          </p:nvPr>
        </p:nvSpPr>
        <p:spPr>
          <a:xfrm>
            <a:off x="533402" y="1295400"/>
            <a:ext cx="10969625" cy="5029200"/>
          </a:xfrm>
        </p:spPr>
        <p:txBody>
          <a:bodyPr/>
          <a:lstStyle/>
          <a:p>
            <a:pPr>
              <a:buFont typeface="Arial" charset="0"/>
              <a:buNone/>
              <a:defRPr/>
            </a:pPr>
            <a:r>
              <a:rPr lang="en-US" b="1" dirty="0"/>
              <a:t>	Types of arrays</a:t>
            </a:r>
          </a:p>
          <a:p>
            <a:pPr indent="736600">
              <a:buFont typeface="Arial" charset="0"/>
              <a:buChar char="•"/>
              <a:defRPr/>
            </a:pPr>
            <a:r>
              <a:rPr lang="en-US" sz="2400" dirty="0"/>
              <a:t>One dimensional</a:t>
            </a:r>
          </a:p>
          <a:p>
            <a:pPr indent="736600">
              <a:buFont typeface="Arial" charset="0"/>
              <a:buChar char="•"/>
              <a:defRPr/>
            </a:pPr>
            <a:r>
              <a:rPr lang="en-US" sz="2400" dirty="0"/>
              <a:t>Two Dimensional</a:t>
            </a:r>
          </a:p>
          <a:p>
            <a:pPr indent="736600">
              <a:buFont typeface="Arial" charset="0"/>
              <a:buChar char="•"/>
              <a:defRPr/>
            </a:pPr>
            <a:r>
              <a:rPr lang="en-US" sz="2400" dirty="0"/>
              <a:t>Multi Dimensional</a:t>
            </a:r>
            <a:endParaRPr lang="en-US" dirty="0"/>
          </a:p>
        </p:txBody>
      </p:sp>
    </p:spTree>
    <p:extLst>
      <p:ext uri="{BB962C8B-B14F-4D97-AF65-F5344CB8AC3E}">
        <p14:creationId xmlns:p14="http://schemas.microsoft.com/office/powerpoint/2010/main" val="35166069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28675"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173" name="Content Placeholder 7"/>
          <p:cNvSpPr>
            <a:spLocks noGrp="1"/>
          </p:cNvSpPr>
          <p:nvPr>
            <p:ph idx="1"/>
          </p:nvPr>
        </p:nvSpPr>
        <p:spPr>
          <a:xfrm>
            <a:off x="533402" y="1295400"/>
            <a:ext cx="10969625" cy="5029200"/>
          </a:xfrm>
        </p:spPr>
        <p:txBody>
          <a:bodyPr/>
          <a:lstStyle/>
          <a:p>
            <a:pPr>
              <a:buFont typeface="Arial" charset="0"/>
              <a:buNone/>
              <a:defRPr/>
            </a:pPr>
            <a:r>
              <a:rPr lang="en-US" sz="2000" b="1" dirty="0"/>
              <a:t>Two dimensional array </a:t>
            </a:r>
            <a:r>
              <a:rPr lang="en-US" sz="2000" dirty="0"/>
              <a:t>is an array within an array.</a:t>
            </a:r>
          </a:p>
          <a:p>
            <a:pPr>
              <a:buFont typeface="Arial" charset="0"/>
              <a:buNone/>
              <a:defRPr/>
            </a:pPr>
            <a:r>
              <a:rPr lang="en-US" sz="2000" dirty="0"/>
              <a:t> It is an array of arrays. </a:t>
            </a:r>
          </a:p>
          <a:p>
            <a:pPr>
              <a:buFont typeface="Arial" charset="0"/>
              <a:buNone/>
              <a:defRPr/>
            </a:pPr>
            <a:r>
              <a:rPr lang="en-US" sz="2000" dirty="0"/>
              <a:t>In this type of array the position of an data element is referred by two indices instead of one.</a:t>
            </a:r>
          </a:p>
          <a:p>
            <a:pPr>
              <a:buFont typeface="Arial" charset="0"/>
              <a:buNone/>
              <a:defRPr/>
            </a:pPr>
            <a:endParaRPr lang="en-US" sz="1600" dirty="0">
              <a:latin typeface="+mj-lt"/>
            </a:endParaRPr>
          </a:p>
          <a:p>
            <a:pPr>
              <a:buFont typeface="Arial" charset="0"/>
              <a:buNone/>
              <a:defRPr/>
            </a:pPr>
            <a:r>
              <a:rPr lang="en-US" sz="2000" dirty="0"/>
              <a:t>Consider the example of recording temperatures 4 times a day, every day. </a:t>
            </a:r>
          </a:p>
          <a:p>
            <a:pPr>
              <a:buFont typeface="Arial" charset="0"/>
              <a:buNone/>
              <a:defRPr/>
            </a:pPr>
            <a:r>
              <a:rPr lang="en-US" sz="2000" dirty="0"/>
              <a:t>Some times the recording instrument may be faulty and we fail to record data.</a:t>
            </a:r>
          </a:p>
          <a:p>
            <a:pPr>
              <a:buFont typeface="Arial" charset="0"/>
              <a:buNone/>
              <a:defRPr/>
            </a:pPr>
            <a:r>
              <a:rPr lang="en-US" sz="2000" dirty="0"/>
              <a:t>Day 1 - 11 12 5 2 </a:t>
            </a:r>
          </a:p>
          <a:p>
            <a:pPr>
              <a:buFont typeface="Arial" charset="0"/>
              <a:buNone/>
              <a:defRPr/>
            </a:pPr>
            <a:r>
              <a:rPr lang="en-US" sz="2000" dirty="0"/>
              <a:t>Day 2 - 15 6 10 </a:t>
            </a:r>
          </a:p>
          <a:p>
            <a:pPr>
              <a:buFont typeface="Arial" charset="0"/>
              <a:buNone/>
              <a:defRPr/>
            </a:pPr>
            <a:r>
              <a:rPr lang="en-US" sz="2000" dirty="0"/>
              <a:t>Day 3 - 10 8 12 5 </a:t>
            </a:r>
          </a:p>
          <a:p>
            <a:pPr>
              <a:buFont typeface="Arial" charset="0"/>
              <a:buNone/>
              <a:defRPr/>
            </a:pPr>
            <a:r>
              <a:rPr lang="en-US" sz="2000" dirty="0"/>
              <a:t>Day 4 - 12 15 8 6</a:t>
            </a:r>
          </a:p>
          <a:p>
            <a:pPr>
              <a:buFont typeface="Arial" charset="0"/>
              <a:buNone/>
              <a:defRPr/>
            </a:pPr>
            <a:endParaRPr lang="en-US" sz="2000" dirty="0"/>
          </a:p>
          <a:p>
            <a:pPr>
              <a:buFont typeface="Arial" charset="0"/>
              <a:buNone/>
              <a:defRPr/>
            </a:pPr>
            <a:r>
              <a:rPr lang="en-US" sz="2000" dirty="0"/>
              <a:t>T = [[11, 12, 5, 2], [15, 6,10], [10, 8, 12, 5], [12,15,8,6]]</a:t>
            </a:r>
          </a:p>
          <a:p>
            <a:pPr>
              <a:buFont typeface="Arial" charset="0"/>
              <a:buNone/>
              <a:defRPr/>
            </a:pPr>
            <a:endParaRPr lang="en-US" sz="2000" dirty="0"/>
          </a:p>
        </p:txBody>
      </p:sp>
      <p:sp>
        <p:nvSpPr>
          <p:cNvPr id="8" name="TextBox 7"/>
          <p:cNvSpPr txBox="1"/>
          <p:nvPr/>
        </p:nvSpPr>
        <p:spPr>
          <a:xfrm>
            <a:off x="6477001" y="3505200"/>
            <a:ext cx="5410200" cy="1754188"/>
          </a:xfrm>
          <a:prstGeom prst="rect">
            <a:avLst/>
          </a:prstGeom>
          <a:noFill/>
          <a:ln>
            <a:solidFill>
              <a:schemeClr val="tx1">
                <a:lumMod val="75000"/>
                <a:lumOff val="25000"/>
              </a:schemeClr>
            </a:solidFill>
          </a:ln>
        </p:spPr>
        <p:txBody>
          <a:bodyPr>
            <a:spAutoFit/>
          </a:bodyPr>
          <a:lstStyle/>
          <a:p>
            <a:pPr>
              <a:defRPr/>
            </a:pPr>
            <a:endParaRPr lang="en-US" dirty="0">
              <a:latin typeface="+mj-lt"/>
              <a:cs typeface="Arial" charset="0"/>
            </a:endParaRPr>
          </a:p>
          <a:p>
            <a:pPr>
              <a:defRPr/>
            </a:pPr>
            <a:r>
              <a:rPr lang="fr-FR" dirty="0" err="1">
                <a:latin typeface="+mj-lt"/>
                <a:cs typeface="Arial" charset="0"/>
              </a:rPr>
              <a:t>from</a:t>
            </a:r>
            <a:r>
              <a:rPr lang="fr-FR" dirty="0">
                <a:latin typeface="+mj-lt"/>
                <a:cs typeface="Arial" charset="0"/>
              </a:rPr>
              <a:t> </a:t>
            </a:r>
            <a:r>
              <a:rPr lang="fr-FR" dirty="0" err="1">
                <a:latin typeface="+mj-lt"/>
                <a:cs typeface="Arial" charset="0"/>
              </a:rPr>
              <a:t>array</a:t>
            </a:r>
            <a:r>
              <a:rPr lang="fr-FR" dirty="0">
                <a:latin typeface="+mj-lt"/>
                <a:cs typeface="Arial" charset="0"/>
              </a:rPr>
              <a:t> import * </a:t>
            </a:r>
          </a:p>
          <a:p>
            <a:pPr>
              <a:defRPr/>
            </a:pPr>
            <a:r>
              <a:rPr lang="fr-FR" dirty="0">
                <a:latin typeface="+mj-lt"/>
                <a:cs typeface="Arial" charset="0"/>
              </a:rPr>
              <a:t>T = [[11, 12, 5, 2], [15, 6,10], [10, 8, 12, 5], [12,15,8,6]] </a:t>
            </a:r>
          </a:p>
          <a:p>
            <a:pPr>
              <a:defRPr/>
            </a:pPr>
            <a:r>
              <a:rPr lang="fr-FR" dirty="0" err="1">
                <a:latin typeface="+mj-lt"/>
                <a:cs typeface="Arial" charset="0"/>
              </a:rPr>
              <a:t>print</a:t>
            </a:r>
            <a:r>
              <a:rPr lang="fr-FR" dirty="0">
                <a:latin typeface="+mj-lt"/>
                <a:cs typeface="Arial" charset="0"/>
              </a:rPr>
              <a:t>(T[0]) </a:t>
            </a:r>
          </a:p>
          <a:p>
            <a:pPr>
              <a:defRPr/>
            </a:pPr>
            <a:r>
              <a:rPr lang="fr-FR" dirty="0" err="1">
                <a:latin typeface="+mj-lt"/>
                <a:cs typeface="Arial" charset="0"/>
              </a:rPr>
              <a:t>print</a:t>
            </a:r>
            <a:r>
              <a:rPr lang="fr-FR" dirty="0">
                <a:latin typeface="+mj-lt"/>
                <a:cs typeface="Arial" charset="0"/>
              </a:rPr>
              <a:t>(T[1][2])</a:t>
            </a:r>
          </a:p>
          <a:p>
            <a:pPr>
              <a:defRPr/>
            </a:pPr>
            <a:endParaRPr lang="en-US" dirty="0">
              <a:latin typeface="+mj-lt"/>
              <a:cs typeface="Arial" charset="0"/>
            </a:endParaRPr>
          </a:p>
        </p:txBody>
      </p:sp>
    </p:spTree>
    <p:extLst>
      <p:ext uri="{BB962C8B-B14F-4D97-AF65-F5344CB8AC3E}">
        <p14:creationId xmlns:p14="http://schemas.microsoft.com/office/powerpoint/2010/main" val="31784723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29699"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173" name="Content Placeholder 7"/>
          <p:cNvSpPr>
            <a:spLocks noGrp="1"/>
          </p:cNvSpPr>
          <p:nvPr>
            <p:ph idx="1"/>
          </p:nvPr>
        </p:nvSpPr>
        <p:spPr>
          <a:xfrm>
            <a:off x="533402" y="1295400"/>
            <a:ext cx="10969625" cy="5029200"/>
          </a:xfrm>
        </p:spPr>
        <p:txBody>
          <a:bodyPr/>
          <a:lstStyle/>
          <a:p>
            <a:pPr>
              <a:buFont typeface="Arial" charset="0"/>
              <a:buChar char="•"/>
              <a:defRPr/>
            </a:pPr>
            <a:r>
              <a:rPr lang="en-US" sz="2000" dirty="0"/>
              <a:t>To print out the entire two dimensional array we can use python for loop as shown below. </a:t>
            </a:r>
          </a:p>
          <a:p>
            <a:pPr>
              <a:buFont typeface="Arial" charset="0"/>
              <a:buChar char="•"/>
              <a:defRPr/>
            </a:pPr>
            <a:r>
              <a:rPr lang="en-US" sz="2000" dirty="0"/>
              <a:t>We use end of line to print out the values in different rows.</a:t>
            </a:r>
          </a:p>
          <a:p>
            <a:pPr indent="631825">
              <a:buNone/>
              <a:defRPr/>
            </a:pPr>
            <a:r>
              <a:rPr lang="en-US" sz="2000" dirty="0"/>
              <a:t>from array import * </a:t>
            </a:r>
          </a:p>
          <a:p>
            <a:pPr indent="631825">
              <a:buNone/>
              <a:defRPr/>
            </a:pPr>
            <a:r>
              <a:rPr lang="en-US" sz="2000" dirty="0"/>
              <a:t>T = [[11, 12, 5, 2], [15, 6,10], [10, 8, 12, 5], [12,15,8,6]] </a:t>
            </a:r>
          </a:p>
          <a:p>
            <a:pPr indent="631825">
              <a:buNone/>
              <a:defRPr/>
            </a:pPr>
            <a:r>
              <a:rPr lang="en-US" sz="2000" dirty="0"/>
              <a:t>for r in T: </a:t>
            </a:r>
          </a:p>
          <a:p>
            <a:pPr indent="631825">
              <a:buNone/>
              <a:defRPr/>
            </a:pPr>
            <a:r>
              <a:rPr lang="en-US" sz="2000" dirty="0"/>
              <a:t>	for c in r: </a:t>
            </a:r>
          </a:p>
          <a:p>
            <a:pPr indent="631825">
              <a:buNone/>
              <a:defRPr/>
            </a:pPr>
            <a:r>
              <a:rPr lang="en-US" sz="2000" dirty="0"/>
              <a:t>		print(</a:t>
            </a:r>
            <a:r>
              <a:rPr lang="en-US" sz="2000" dirty="0" err="1"/>
              <a:t>c,end</a:t>
            </a:r>
            <a:r>
              <a:rPr lang="en-US" sz="2000" dirty="0"/>
              <a:t> = " ")</a:t>
            </a:r>
          </a:p>
          <a:p>
            <a:pPr indent="631825">
              <a:buNone/>
              <a:defRPr/>
            </a:pPr>
            <a:r>
              <a:rPr lang="en-US" sz="2000" dirty="0"/>
              <a:t>	 print()</a:t>
            </a:r>
          </a:p>
          <a:p>
            <a:pPr indent="-222250">
              <a:buNone/>
              <a:defRPr/>
            </a:pPr>
            <a:r>
              <a:rPr lang="en-US" sz="2000" b="1" dirty="0"/>
              <a:t>Inserting Values in Two Dimensional Array</a:t>
            </a:r>
          </a:p>
          <a:p>
            <a:pPr indent="-222250">
              <a:buNone/>
              <a:defRPr/>
            </a:pPr>
            <a:r>
              <a:rPr lang="en-US" sz="2000" dirty="0" err="1"/>
              <a:t>T.insert</a:t>
            </a:r>
            <a:r>
              <a:rPr lang="en-US" sz="2000" dirty="0"/>
              <a:t>(2, [0,5,11,13,6])</a:t>
            </a:r>
          </a:p>
          <a:p>
            <a:pPr indent="-222250">
              <a:buNone/>
              <a:defRPr/>
            </a:pPr>
            <a:r>
              <a:rPr lang="en-US" sz="2000" b="1" dirty="0"/>
              <a:t>Updating Values in Two Dimensional Array</a:t>
            </a:r>
          </a:p>
          <a:p>
            <a:pPr indent="-222250">
              <a:buNone/>
              <a:defRPr/>
            </a:pPr>
            <a:r>
              <a:rPr lang="en-US" sz="2000" dirty="0"/>
              <a:t>T[2] = [11,9] T[0][3] = 7</a:t>
            </a:r>
          </a:p>
        </p:txBody>
      </p:sp>
    </p:spTree>
    <p:extLst>
      <p:ext uri="{BB962C8B-B14F-4D97-AF65-F5344CB8AC3E}">
        <p14:creationId xmlns:p14="http://schemas.microsoft.com/office/powerpoint/2010/main" val="39922921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30723"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173" name="Content Placeholder 7"/>
          <p:cNvSpPr>
            <a:spLocks noGrp="1"/>
          </p:cNvSpPr>
          <p:nvPr>
            <p:ph idx="1"/>
          </p:nvPr>
        </p:nvSpPr>
        <p:spPr>
          <a:xfrm>
            <a:off x="533402" y="1295400"/>
            <a:ext cx="10969625" cy="5029200"/>
          </a:xfrm>
        </p:spPr>
        <p:txBody>
          <a:bodyPr>
            <a:normAutofit fontScale="92500" lnSpcReduction="20000"/>
          </a:bodyPr>
          <a:lstStyle/>
          <a:p>
            <a:pPr>
              <a:buFont typeface="Arial" charset="0"/>
              <a:buNone/>
              <a:defRPr/>
            </a:pPr>
            <a:r>
              <a:rPr lang="en-US" sz="2000" dirty="0"/>
              <a:t>Here are few more examples related to Python matrices using nested lists.</a:t>
            </a:r>
          </a:p>
          <a:p>
            <a:pPr>
              <a:buFont typeface="Arial" charset="0"/>
              <a:buNone/>
              <a:defRPr/>
            </a:pPr>
            <a:endParaRPr lang="en-US" sz="1050" dirty="0"/>
          </a:p>
          <a:p>
            <a:pPr>
              <a:buFont typeface="Arial" charset="0"/>
              <a:buNone/>
              <a:defRPr/>
            </a:pPr>
            <a:r>
              <a:rPr lang="en-US" sz="2000" dirty="0"/>
              <a:t>Add two matrix</a:t>
            </a:r>
          </a:p>
          <a:p>
            <a:pPr>
              <a:buFont typeface="Arial" charset="0"/>
              <a:buNone/>
              <a:defRPr/>
            </a:pPr>
            <a:r>
              <a:rPr lang="en-US" sz="2000" dirty="0"/>
              <a:t>X = [[12,7,3],</a:t>
            </a:r>
          </a:p>
          <a:p>
            <a:pPr>
              <a:buFont typeface="Arial" charset="0"/>
              <a:buNone/>
              <a:defRPr/>
            </a:pPr>
            <a:r>
              <a:rPr lang="en-US" sz="2000" dirty="0"/>
              <a:t>    [4 ,5,6],</a:t>
            </a:r>
          </a:p>
          <a:p>
            <a:pPr>
              <a:buFont typeface="Arial" charset="0"/>
              <a:buNone/>
              <a:defRPr/>
            </a:pPr>
            <a:r>
              <a:rPr lang="en-US" sz="2000" dirty="0"/>
              <a:t>    [7 ,8,9]]</a:t>
            </a:r>
          </a:p>
          <a:p>
            <a:pPr>
              <a:buFont typeface="Arial" charset="0"/>
              <a:buNone/>
              <a:defRPr/>
            </a:pPr>
            <a:endParaRPr lang="en-US" sz="2000" dirty="0"/>
          </a:p>
          <a:p>
            <a:pPr>
              <a:buFont typeface="Arial" charset="0"/>
              <a:buNone/>
              <a:defRPr/>
            </a:pPr>
            <a:r>
              <a:rPr lang="en-US" sz="2000" dirty="0"/>
              <a:t> Y = [[5,8,1],</a:t>
            </a:r>
          </a:p>
          <a:p>
            <a:pPr>
              <a:buFont typeface="Arial" charset="0"/>
              <a:buNone/>
              <a:defRPr/>
            </a:pPr>
            <a:r>
              <a:rPr lang="en-US" sz="2000" dirty="0"/>
              <a:t>    [6,7,3],</a:t>
            </a:r>
          </a:p>
          <a:p>
            <a:pPr>
              <a:buFont typeface="Arial" charset="0"/>
              <a:buNone/>
              <a:defRPr/>
            </a:pPr>
            <a:r>
              <a:rPr lang="en-US" sz="2000" dirty="0"/>
              <a:t>    [4,5,9]]</a:t>
            </a:r>
          </a:p>
          <a:p>
            <a:pPr>
              <a:buFont typeface="Arial" charset="0"/>
              <a:buNone/>
              <a:defRPr/>
            </a:pPr>
            <a:endParaRPr lang="en-US" sz="2000" dirty="0"/>
          </a:p>
          <a:p>
            <a:pPr>
              <a:buFont typeface="Arial" charset="0"/>
              <a:buNone/>
              <a:defRPr/>
            </a:pPr>
            <a:r>
              <a:rPr lang="en-US" sz="2000" dirty="0"/>
              <a:t>result = [[0,0,0],</a:t>
            </a:r>
          </a:p>
          <a:p>
            <a:pPr>
              <a:buFont typeface="Arial" charset="0"/>
              <a:buNone/>
              <a:defRPr/>
            </a:pPr>
            <a:r>
              <a:rPr lang="en-US" sz="2000" dirty="0"/>
              <a:t>         [0,0,0],</a:t>
            </a:r>
          </a:p>
          <a:p>
            <a:pPr>
              <a:buFont typeface="Arial" charset="0"/>
              <a:buNone/>
              <a:defRPr/>
            </a:pPr>
            <a:r>
              <a:rPr lang="en-US" sz="2000" dirty="0"/>
              <a:t>         [0,0,0]]</a:t>
            </a:r>
          </a:p>
          <a:p>
            <a:pPr>
              <a:buFont typeface="Arial" charset="0"/>
              <a:buNone/>
              <a:defRPr/>
            </a:pPr>
            <a:r>
              <a:rPr lang="en-US" sz="1800" dirty="0"/>
              <a:t> </a:t>
            </a:r>
          </a:p>
        </p:txBody>
      </p:sp>
      <p:sp>
        <p:nvSpPr>
          <p:cNvPr id="8" name="TextBox 7"/>
          <p:cNvSpPr txBox="1"/>
          <p:nvPr/>
        </p:nvSpPr>
        <p:spPr>
          <a:xfrm>
            <a:off x="5410201" y="1828801"/>
            <a:ext cx="5334000" cy="4062413"/>
          </a:xfrm>
          <a:prstGeom prst="rect">
            <a:avLst/>
          </a:prstGeom>
          <a:noFill/>
        </p:spPr>
        <p:txBody>
          <a:bodyPr>
            <a:spAutoFit/>
          </a:bodyPr>
          <a:lstStyle/>
          <a:p>
            <a:pPr>
              <a:lnSpc>
                <a:spcPct val="150000"/>
              </a:lnSpc>
              <a:defRPr/>
            </a:pPr>
            <a:r>
              <a:rPr lang="en-US" sz="2000" dirty="0">
                <a:latin typeface="+mj-lt"/>
                <a:cs typeface="Arial" charset="0"/>
              </a:rPr>
              <a:t># iterate through rows</a:t>
            </a:r>
          </a:p>
          <a:p>
            <a:pPr>
              <a:lnSpc>
                <a:spcPct val="150000"/>
              </a:lnSpc>
              <a:defRPr/>
            </a:pPr>
            <a:r>
              <a:rPr lang="en-US" sz="2000" dirty="0">
                <a:latin typeface="+mj-lt"/>
                <a:cs typeface="Arial" charset="0"/>
              </a:rPr>
              <a:t>for </a:t>
            </a:r>
            <a:r>
              <a:rPr lang="en-US" sz="2000" dirty="0" err="1">
                <a:latin typeface="+mj-lt"/>
                <a:cs typeface="Arial" charset="0"/>
              </a:rPr>
              <a:t>i</a:t>
            </a:r>
            <a:r>
              <a:rPr lang="en-US" sz="2000" dirty="0">
                <a:latin typeface="+mj-lt"/>
                <a:cs typeface="Arial" charset="0"/>
              </a:rPr>
              <a:t> in range(</a:t>
            </a:r>
            <a:r>
              <a:rPr lang="en-US" sz="2000" dirty="0" err="1">
                <a:latin typeface="+mj-lt"/>
                <a:cs typeface="Arial" charset="0"/>
              </a:rPr>
              <a:t>len</a:t>
            </a:r>
            <a:r>
              <a:rPr lang="en-US" sz="2000" dirty="0">
                <a:latin typeface="+mj-lt"/>
                <a:cs typeface="Arial" charset="0"/>
              </a:rPr>
              <a:t>(X)):</a:t>
            </a:r>
          </a:p>
          <a:p>
            <a:pPr>
              <a:lnSpc>
                <a:spcPct val="150000"/>
              </a:lnSpc>
              <a:defRPr/>
            </a:pPr>
            <a:r>
              <a:rPr lang="en-US" sz="2000" dirty="0">
                <a:latin typeface="+mj-lt"/>
                <a:cs typeface="Arial" charset="0"/>
              </a:rPr>
              <a:t>   # iterate through columns</a:t>
            </a:r>
          </a:p>
          <a:p>
            <a:pPr>
              <a:lnSpc>
                <a:spcPct val="150000"/>
              </a:lnSpc>
              <a:defRPr/>
            </a:pPr>
            <a:r>
              <a:rPr lang="en-US" sz="2000" dirty="0">
                <a:latin typeface="+mj-lt"/>
                <a:cs typeface="Arial" charset="0"/>
              </a:rPr>
              <a:t>   for j in range(</a:t>
            </a:r>
            <a:r>
              <a:rPr lang="en-US" sz="2000" dirty="0" err="1">
                <a:latin typeface="+mj-lt"/>
                <a:cs typeface="Arial" charset="0"/>
              </a:rPr>
              <a:t>len</a:t>
            </a:r>
            <a:r>
              <a:rPr lang="en-US" sz="2000" dirty="0">
                <a:latin typeface="+mj-lt"/>
                <a:cs typeface="Arial" charset="0"/>
              </a:rPr>
              <a:t>(X[0])):</a:t>
            </a:r>
          </a:p>
          <a:p>
            <a:pPr>
              <a:lnSpc>
                <a:spcPct val="150000"/>
              </a:lnSpc>
              <a:defRPr/>
            </a:pPr>
            <a:r>
              <a:rPr lang="en-US" sz="2000" dirty="0">
                <a:latin typeface="+mj-lt"/>
                <a:cs typeface="Arial" charset="0"/>
              </a:rPr>
              <a:t>       result[</a:t>
            </a:r>
            <a:r>
              <a:rPr lang="en-US" sz="2000" dirty="0" err="1">
                <a:latin typeface="+mj-lt"/>
                <a:cs typeface="Arial" charset="0"/>
              </a:rPr>
              <a:t>i</a:t>
            </a:r>
            <a:r>
              <a:rPr lang="en-US" sz="2000" dirty="0">
                <a:latin typeface="+mj-lt"/>
                <a:cs typeface="Arial" charset="0"/>
              </a:rPr>
              <a:t>][j] = X[</a:t>
            </a:r>
            <a:r>
              <a:rPr lang="en-US" sz="2000" dirty="0" err="1">
                <a:latin typeface="+mj-lt"/>
                <a:cs typeface="Arial" charset="0"/>
              </a:rPr>
              <a:t>i</a:t>
            </a:r>
            <a:r>
              <a:rPr lang="en-US" sz="2000" dirty="0">
                <a:latin typeface="+mj-lt"/>
                <a:cs typeface="Arial" charset="0"/>
              </a:rPr>
              <a:t>][j] + Y[</a:t>
            </a:r>
            <a:r>
              <a:rPr lang="en-US" sz="2000" dirty="0" err="1">
                <a:latin typeface="+mj-lt"/>
                <a:cs typeface="Arial" charset="0"/>
              </a:rPr>
              <a:t>i</a:t>
            </a:r>
            <a:r>
              <a:rPr lang="en-US" sz="2000" dirty="0">
                <a:latin typeface="+mj-lt"/>
                <a:cs typeface="Arial" charset="0"/>
              </a:rPr>
              <a:t>][j]</a:t>
            </a:r>
          </a:p>
          <a:p>
            <a:pPr>
              <a:lnSpc>
                <a:spcPct val="150000"/>
              </a:lnSpc>
              <a:defRPr/>
            </a:pPr>
            <a:r>
              <a:rPr lang="en-US" sz="2000" dirty="0">
                <a:latin typeface="+mj-lt"/>
                <a:cs typeface="Arial" charset="0"/>
              </a:rPr>
              <a:t> </a:t>
            </a:r>
          </a:p>
          <a:p>
            <a:pPr>
              <a:lnSpc>
                <a:spcPct val="150000"/>
              </a:lnSpc>
              <a:defRPr/>
            </a:pPr>
            <a:r>
              <a:rPr lang="en-US" sz="2000" dirty="0">
                <a:latin typeface="+mj-lt"/>
                <a:cs typeface="Arial" charset="0"/>
              </a:rPr>
              <a:t>for r in result:</a:t>
            </a:r>
          </a:p>
          <a:p>
            <a:pPr>
              <a:lnSpc>
                <a:spcPct val="150000"/>
              </a:lnSpc>
              <a:defRPr/>
            </a:pPr>
            <a:r>
              <a:rPr lang="en-US" sz="2000" dirty="0">
                <a:latin typeface="+mj-lt"/>
                <a:cs typeface="Arial" charset="0"/>
              </a:rPr>
              <a:t>   print(r)</a:t>
            </a:r>
          </a:p>
          <a:p>
            <a:pPr>
              <a:defRPr/>
            </a:pPr>
            <a:endParaRPr lang="en-US" dirty="0">
              <a:latin typeface="Arial" charset="0"/>
              <a:cs typeface="Arial" charset="0"/>
            </a:endParaRPr>
          </a:p>
        </p:txBody>
      </p:sp>
    </p:spTree>
    <p:extLst>
      <p:ext uri="{BB962C8B-B14F-4D97-AF65-F5344CB8AC3E}">
        <p14:creationId xmlns:p14="http://schemas.microsoft.com/office/powerpoint/2010/main" val="33955413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31747"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173" name="Content Placeholder 7"/>
          <p:cNvSpPr>
            <a:spLocks noGrp="1"/>
          </p:cNvSpPr>
          <p:nvPr>
            <p:ph idx="1"/>
          </p:nvPr>
        </p:nvSpPr>
        <p:spPr>
          <a:xfrm>
            <a:off x="533402" y="1295400"/>
            <a:ext cx="10969625" cy="5029200"/>
          </a:xfrm>
        </p:spPr>
        <p:txBody>
          <a:bodyPr>
            <a:normAutofit fontScale="92500" lnSpcReduction="10000"/>
          </a:bodyPr>
          <a:lstStyle/>
          <a:p>
            <a:pPr>
              <a:buFont typeface="Arial" charset="0"/>
              <a:buChar char="•"/>
              <a:defRPr/>
            </a:pPr>
            <a:r>
              <a:rPr lang="en-US" sz="2000" dirty="0"/>
              <a:t># Program to transpose a matrix using nested loop</a:t>
            </a:r>
          </a:p>
          <a:p>
            <a:pPr indent="227013">
              <a:buNone/>
              <a:defRPr/>
            </a:pPr>
            <a:r>
              <a:rPr lang="en-US" sz="2000" dirty="0"/>
              <a:t> </a:t>
            </a:r>
          </a:p>
          <a:p>
            <a:pPr indent="227013">
              <a:buNone/>
              <a:defRPr/>
            </a:pPr>
            <a:r>
              <a:rPr lang="en-US" sz="2000" dirty="0"/>
              <a:t>X = [[12,7],    [4 ,5],    [3 ,8]]</a:t>
            </a:r>
          </a:p>
          <a:p>
            <a:pPr indent="227013">
              <a:buNone/>
              <a:defRPr/>
            </a:pPr>
            <a:r>
              <a:rPr lang="en-US" sz="2000" dirty="0"/>
              <a:t> result = [[0,0,0],</a:t>
            </a:r>
          </a:p>
          <a:p>
            <a:pPr indent="227013">
              <a:buNone/>
              <a:defRPr/>
            </a:pPr>
            <a:r>
              <a:rPr lang="en-US" sz="2000" dirty="0"/>
              <a:t>         [0,0,0]]</a:t>
            </a:r>
          </a:p>
          <a:p>
            <a:pPr indent="227013">
              <a:buNone/>
              <a:defRPr/>
            </a:pPr>
            <a:r>
              <a:rPr lang="en-US" sz="2000" dirty="0"/>
              <a:t> </a:t>
            </a:r>
          </a:p>
          <a:p>
            <a:pPr indent="227013">
              <a:buNone/>
              <a:defRPr/>
            </a:pPr>
            <a:r>
              <a:rPr lang="en-US" sz="2000" dirty="0"/>
              <a:t># iterate through rows</a:t>
            </a:r>
          </a:p>
          <a:p>
            <a:pPr indent="227013">
              <a:buNone/>
              <a:defRPr/>
            </a:pPr>
            <a:r>
              <a:rPr lang="en-US" sz="2000" dirty="0"/>
              <a:t>for </a:t>
            </a:r>
            <a:r>
              <a:rPr lang="en-US" sz="2000" dirty="0" err="1"/>
              <a:t>i</a:t>
            </a:r>
            <a:r>
              <a:rPr lang="en-US" sz="2000" dirty="0"/>
              <a:t> in range(</a:t>
            </a:r>
            <a:r>
              <a:rPr lang="en-US" sz="2000" dirty="0" err="1"/>
              <a:t>len</a:t>
            </a:r>
            <a:r>
              <a:rPr lang="en-US" sz="2000" dirty="0"/>
              <a:t>(X)):</a:t>
            </a:r>
          </a:p>
          <a:p>
            <a:pPr indent="227013">
              <a:buNone/>
              <a:defRPr/>
            </a:pPr>
            <a:r>
              <a:rPr lang="en-US" sz="2000" dirty="0"/>
              <a:t>   # iterate through columns</a:t>
            </a:r>
          </a:p>
          <a:p>
            <a:pPr indent="227013">
              <a:buNone/>
              <a:defRPr/>
            </a:pPr>
            <a:r>
              <a:rPr lang="en-US" sz="2000" dirty="0"/>
              <a:t>   for j in range(</a:t>
            </a:r>
            <a:r>
              <a:rPr lang="en-US" sz="2000" dirty="0" err="1"/>
              <a:t>len</a:t>
            </a:r>
            <a:r>
              <a:rPr lang="en-US" sz="2000" dirty="0"/>
              <a:t>(X[0])):</a:t>
            </a:r>
          </a:p>
          <a:p>
            <a:pPr indent="227013">
              <a:buNone/>
              <a:defRPr/>
            </a:pPr>
            <a:r>
              <a:rPr lang="en-US" sz="2000" dirty="0"/>
              <a:t>       result[j][</a:t>
            </a:r>
            <a:r>
              <a:rPr lang="en-US" sz="2000" dirty="0" err="1"/>
              <a:t>i</a:t>
            </a:r>
            <a:r>
              <a:rPr lang="en-US" sz="2000" dirty="0"/>
              <a:t>] = X[</a:t>
            </a:r>
            <a:r>
              <a:rPr lang="en-US" sz="2000" dirty="0" err="1"/>
              <a:t>i</a:t>
            </a:r>
            <a:r>
              <a:rPr lang="en-US" sz="2000" dirty="0"/>
              <a:t>][j]</a:t>
            </a:r>
          </a:p>
          <a:p>
            <a:pPr indent="227013">
              <a:buNone/>
              <a:defRPr/>
            </a:pPr>
            <a:r>
              <a:rPr lang="en-US" sz="2000" dirty="0"/>
              <a:t>for r in result:</a:t>
            </a:r>
          </a:p>
          <a:p>
            <a:pPr indent="227013">
              <a:buNone/>
              <a:defRPr/>
            </a:pPr>
            <a:r>
              <a:rPr lang="en-US" sz="2000" dirty="0"/>
              <a:t>   print(r)</a:t>
            </a:r>
          </a:p>
          <a:p>
            <a:pPr>
              <a:buFont typeface="Arial" charset="0"/>
              <a:buNone/>
              <a:defRPr/>
            </a:pPr>
            <a:r>
              <a:rPr lang="en-US" sz="1800" dirty="0"/>
              <a:t> </a:t>
            </a:r>
          </a:p>
        </p:txBody>
      </p:sp>
    </p:spTree>
    <p:extLst>
      <p:ext uri="{BB962C8B-B14F-4D97-AF65-F5344CB8AC3E}">
        <p14:creationId xmlns:p14="http://schemas.microsoft.com/office/powerpoint/2010/main" val="9673168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Arrays</a:t>
            </a:r>
            <a:endParaRPr lang="en-US" dirty="0">
              <a:solidFill>
                <a:srgbClr val="FF0000"/>
              </a:solidFill>
              <a:latin typeface="Times New Roman" pitchFamily="18" charset="0"/>
              <a:cs typeface="Times New Roman" pitchFamily="18" charset="0"/>
            </a:endParaRPr>
          </a:p>
        </p:txBody>
      </p:sp>
      <p:grpSp>
        <p:nvGrpSpPr>
          <p:cNvPr id="32771"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173" name="Content Placeholder 7"/>
          <p:cNvSpPr>
            <a:spLocks noGrp="1"/>
          </p:cNvSpPr>
          <p:nvPr>
            <p:ph idx="1"/>
          </p:nvPr>
        </p:nvSpPr>
        <p:spPr>
          <a:xfrm>
            <a:off x="533402" y="1295400"/>
            <a:ext cx="10969625" cy="5029200"/>
          </a:xfrm>
        </p:spPr>
        <p:txBody>
          <a:bodyPr/>
          <a:lstStyle/>
          <a:p>
            <a:pPr>
              <a:buFont typeface="Arial" charset="0"/>
              <a:buChar char="•"/>
              <a:defRPr/>
            </a:pPr>
            <a:r>
              <a:rPr lang="en-US" sz="2000" dirty="0"/>
              <a:t># Program to multiply two matrices using nested loops</a:t>
            </a:r>
          </a:p>
          <a:p>
            <a:pPr indent="346075">
              <a:buNone/>
              <a:defRPr/>
            </a:pPr>
            <a:r>
              <a:rPr lang="en-US" sz="2000" dirty="0"/>
              <a:t> </a:t>
            </a:r>
          </a:p>
          <a:p>
            <a:pPr indent="346075">
              <a:buNone/>
              <a:defRPr/>
            </a:pPr>
            <a:r>
              <a:rPr lang="en-US" sz="2000" dirty="0"/>
              <a:t># 3x3 matrix</a:t>
            </a:r>
          </a:p>
          <a:p>
            <a:pPr indent="346075">
              <a:buNone/>
              <a:defRPr/>
            </a:pPr>
            <a:r>
              <a:rPr lang="en-US" sz="2000" dirty="0"/>
              <a:t>X = [[12,7,3], [4 ,5,6], [7 ,8,9]]</a:t>
            </a:r>
          </a:p>
          <a:p>
            <a:pPr indent="346075">
              <a:buNone/>
              <a:defRPr/>
            </a:pPr>
            <a:endParaRPr lang="en-US" sz="2000" dirty="0"/>
          </a:p>
          <a:p>
            <a:pPr indent="346075">
              <a:buNone/>
              <a:defRPr/>
            </a:pPr>
            <a:r>
              <a:rPr lang="en-US" sz="2000" dirty="0"/>
              <a:t># 3x4 matrix</a:t>
            </a:r>
          </a:p>
          <a:p>
            <a:pPr indent="346075">
              <a:buNone/>
              <a:defRPr/>
            </a:pPr>
            <a:r>
              <a:rPr lang="en-US" sz="2000" dirty="0"/>
              <a:t>Y = [[5,8,1,2], [6,7,3,0], [4,5,9,1]]</a:t>
            </a:r>
          </a:p>
          <a:p>
            <a:pPr indent="346075">
              <a:buNone/>
              <a:defRPr/>
            </a:pPr>
            <a:endParaRPr lang="en-US" sz="2000" dirty="0"/>
          </a:p>
          <a:p>
            <a:pPr indent="346075">
              <a:buNone/>
              <a:defRPr/>
            </a:pPr>
            <a:r>
              <a:rPr lang="en-US" sz="2000" dirty="0"/>
              <a:t># result is 3x4</a:t>
            </a:r>
          </a:p>
          <a:p>
            <a:pPr indent="346075">
              <a:buNone/>
              <a:defRPr/>
            </a:pPr>
            <a:r>
              <a:rPr lang="en-US" sz="2000" dirty="0"/>
              <a:t>result = [[0,0,0,0],[0,0,0,0],[0,0,0,0]]</a:t>
            </a:r>
          </a:p>
          <a:p>
            <a:pPr indent="346075">
              <a:buNone/>
              <a:defRPr/>
            </a:pPr>
            <a:r>
              <a:rPr lang="en-US" sz="1800" dirty="0"/>
              <a:t> </a:t>
            </a:r>
          </a:p>
        </p:txBody>
      </p:sp>
      <p:sp>
        <p:nvSpPr>
          <p:cNvPr id="8" name="TextBox 7"/>
          <p:cNvSpPr txBox="1"/>
          <p:nvPr/>
        </p:nvSpPr>
        <p:spPr>
          <a:xfrm>
            <a:off x="6629401" y="1981200"/>
            <a:ext cx="5105400" cy="3416300"/>
          </a:xfrm>
          <a:prstGeom prst="rect">
            <a:avLst/>
          </a:prstGeom>
          <a:noFill/>
        </p:spPr>
        <p:txBody>
          <a:bodyPr>
            <a:spAutoFit/>
          </a:bodyPr>
          <a:lstStyle/>
          <a:p>
            <a:pPr indent="346075">
              <a:defRPr/>
            </a:pPr>
            <a:r>
              <a:rPr lang="en-US" sz="2000" dirty="0">
                <a:latin typeface="+mj-lt"/>
                <a:cs typeface="Arial" charset="0"/>
              </a:rPr>
              <a:t># iterate through rows of X</a:t>
            </a:r>
          </a:p>
          <a:p>
            <a:pPr indent="346075">
              <a:defRPr/>
            </a:pPr>
            <a:r>
              <a:rPr lang="en-US" sz="2000" dirty="0">
                <a:latin typeface="+mj-lt"/>
                <a:cs typeface="Arial" charset="0"/>
              </a:rPr>
              <a:t>for </a:t>
            </a:r>
            <a:r>
              <a:rPr lang="en-US" sz="2000" dirty="0" err="1">
                <a:latin typeface="+mj-lt"/>
                <a:cs typeface="Arial" charset="0"/>
              </a:rPr>
              <a:t>i</a:t>
            </a:r>
            <a:r>
              <a:rPr lang="en-US" sz="2000" dirty="0">
                <a:latin typeface="+mj-lt"/>
                <a:cs typeface="Arial" charset="0"/>
              </a:rPr>
              <a:t> in range(</a:t>
            </a:r>
            <a:r>
              <a:rPr lang="en-US" sz="2000" dirty="0" err="1">
                <a:latin typeface="+mj-lt"/>
                <a:cs typeface="Arial" charset="0"/>
              </a:rPr>
              <a:t>len</a:t>
            </a:r>
            <a:r>
              <a:rPr lang="en-US" sz="2000" dirty="0">
                <a:latin typeface="+mj-lt"/>
                <a:cs typeface="Arial" charset="0"/>
              </a:rPr>
              <a:t>(X)):</a:t>
            </a:r>
          </a:p>
          <a:p>
            <a:pPr indent="346075">
              <a:defRPr/>
            </a:pPr>
            <a:r>
              <a:rPr lang="en-US" sz="2000" dirty="0">
                <a:latin typeface="+mj-lt"/>
                <a:cs typeface="Arial" charset="0"/>
              </a:rPr>
              <a:t>   # iterate through columns of Y</a:t>
            </a:r>
          </a:p>
          <a:p>
            <a:pPr indent="346075">
              <a:defRPr/>
            </a:pPr>
            <a:r>
              <a:rPr lang="en-US" sz="2000" dirty="0">
                <a:latin typeface="+mj-lt"/>
                <a:cs typeface="Arial" charset="0"/>
              </a:rPr>
              <a:t>   for j in range(</a:t>
            </a:r>
            <a:r>
              <a:rPr lang="en-US" sz="2000" dirty="0" err="1">
                <a:latin typeface="+mj-lt"/>
                <a:cs typeface="Arial" charset="0"/>
              </a:rPr>
              <a:t>len</a:t>
            </a:r>
            <a:r>
              <a:rPr lang="en-US" sz="2000" dirty="0">
                <a:latin typeface="+mj-lt"/>
                <a:cs typeface="Arial" charset="0"/>
              </a:rPr>
              <a:t>(Y[0])):</a:t>
            </a:r>
          </a:p>
          <a:p>
            <a:pPr indent="346075">
              <a:defRPr/>
            </a:pPr>
            <a:r>
              <a:rPr lang="en-US" sz="2000" dirty="0">
                <a:latin typeface="+mj-lt"/>
                <a:cs typeface="Arial" charset="0"/>
              </a:rPr>
              <a:t>       # iterate through rows of Y</a:t>
            </a:r>
          </a:p>
          <a:p>
            <a:pPr indent="346075">
              <a:defRPr/>
            </a:pPr>
            <a:r>
              <a:rPr lang="en-US" sz="2000" dirty="0">
                <a:latin typeface="+mj-lt"/>
                <a:cs typeface="Arial" charset="0"/>
              </a:rPr>
              <a:t>       for k in range(</a:t>
            </a:r>
            <a:r>
              <a:rPr lang="en-US" sz="2000" dirty="0" err="1">
                <a:latin typeface="+mj-lt"/>
                <a:cs typeface="Arial" charset="0"/>
              </a:rPr>
              <a:t>len</a:t>
            </a:r>
            <a:r>
              <a:rPr lang="en-US" sz="2000" dirty="0">
                <a:latin typeface="+mj-lt"/>
                <a:cs typeface="Arial" charset="0"/>
              </a:rPr>
              <a:t>(Y)):</a:t>
            </a:r>
          </a:p>
          <a:p>
            <a:pPr indent="346075">
              <a:defRPr/>
            </a:pPr>
            <a:r>
              <a:rPr lang="en-US" sz="2000" dirty="0">
                <a:latin typeface="+mj-lt"/>
                <a:cs typeface="Arial" charset="0"/>
              </a:rPr>
              <a:t>           result[</a:t>
            </a:r>
            <a:r>
              <a:rPr lang="en-US" sz="2000" dirty="0" err="1">
                <a:latin typeface="+mj-lt"/>
                <a:cs typeface="Arial" charset="0"/>
              </a:rPr>
              <a:t>i</a:t>
            </a:r>
            <a:r>
              <a:rPr lang="en-US" sz="2000" dirty="0">
                <a:latin typeface="+mj-lt"/>
                <a:cs typeface="Arial" charset="0"/>
              </a:rPr>
              <a:t>][j] += X[</a:t>
            </a:r>
            <a:r>
              <a:rPr lang="en-US" sz="2000" dirty="0" err="1">
                <a:latin typeface="+mj-lt"/>
                <a:cs typeface="Arial" charset="0"/>
              </a:rPr>
              <a:t>i</a:t>
            </a:r>
            <a:r>
              <a:rPr lang="en-US" sz="2000" dirty="0">
                <a:latin typeface="+mj-lt"/>
                <a:cs typeface="Arial" charset="0"/>
              </a:rPr>
              <a:t>][k] * Y[k][j]</a:t>
            </a:r>
          </a:p>
          <a:p>
            <a:pPr indent="346075">
              <a:defRPr/>
            </a:pPr>
            <a:r>
              <a:rPr lang="en-US" sz="2000" dirty="0">
                <a:latin typeface="+mj-lt"/>
                <a:cs typeface="Arial" charset="0"/>
              </a:rPr>
              <a:t> </a:t>
            </a:r>
          </a:p>
          <a:p>
            <a:pPr indent="346075">
              <a:defRPr/>
            </a:pPr>
            <a:r>
              <a:rPr lang="en-US" sz="2000" dirty="0">
                <a:latin typeface="+mj-lt"/>
                <a:cs typeface="Arial" charset="0"/>
              </a:rPr>
              <a:t>for r in result:</a:t>
            </a:r>
          </a:p>
          <a:p>
            <a:pPr indent="346075">
              <a:defRPr/>
            </a:pPr>
            <a:r>
              <a:rPr lang="en-US" sz="2000" dirty="0">
                <a:latin typeface="+mj-lt"/>
                <a:cs typeface="Arial" charset="0"/>
              </a:rPr>
              <a:t>   print(r)</a:t>
            </a:r>
          </a:p>
          <a:p>
            <a:pPr>
              <a:defRPr/>
            </a:pPr>
            <a:endParaRPr lang="en-US" dirty="0">
              <a:latin typeface="Arial" charset="0"/>
              <a:cs typeface="Arial" charset="0"/>
            </a:endParaRPr>
          </a:p>
        </p:txBody>
      </p:sp>
    </p:spTree>
    <p:extLst>
      <p:ext uri="{BB962C8B-B14F-4D97-AF65-F5344CB8AC3E}">
        <p14:creationId xmlns:p14="http://schemas.microsoft.com/office/powerpoint/2010/main" val="220470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41C1-38A1-62B5-642A-2DDC06858CE5}"/>
              </a:ext>
            </a:extLst>
          </p:cNvPr>
          <p:cNvSpPr>
            <a:spLocks noGrp="1"/>
          </p:cNvSpPr>
          <p:nvPr>
            <p:ph type="title"/>
          </p:nvPr>
        </p:nvSpPr>
        <p:spPr/>
        <p:txBody>
          <a:bodyPr/>
          <a:lstStyle/>
          <a:p>
            <a:r>
              <a:rPr lang="en-US" b="1" dirty="0">
                <a:solidFill>
                  <a:srgbClr val="C00000"/>
                </a:solidFill>
              </a:rPr>
              <a:t>Introduction(</a:t>
            </a:r>
            <a:r>
              <a:rPr lang="en-US" b="1" dirty="0" err="1">
                <a:solidFill>
                  <a:srgbClr val="C00000"/>
                </a:solidFill>
              </a:rPr>
              <a:t>contnd</a:t>
            </a:r>
            <a:r>
              <a:rPr lang="en-US" b="1" dirty="0">
                <a:solidFill>
                  <a:srgbClr val="C00000"/>
                </a:solidFill>
              </a:rPr>
              <a:t>…)</a:t>
            </a:r>
            <a:endParaRPr lang="en-US" dirty="0"/>
          </a:p>
        </p:txBody>
      </p:sp>
      <p:sp>
        <p:nvSpPr>
          <p:cNvPr id="3" name="Content Placeholder 2">
            <a:extLst>
              <a:ext uri="{FF2B5EF4-FFF2-40B4-BE49-F238E27FC236}">
                <a16:creationId xmlns:a16="http://schemas.microsoft.com/office/drawing/2014/main" id="{CACD3190-BFD7-E6C1-7253-85EF606637BB}"/>
              </a:ext>
            </a:extLst>
          </p:cNvPr>
          <p:cNvSpPr>
            <a:spLocks noGrp="1"/>
          </p:cNvSpPr>
          <p:nvPr>
            <p:ph idx="1"/>
          </p:nvPr>
        </p:nvSpPr>
        <p:spPr/>
        <p:txBody>
          <a:bodyPr/>
          <a:lstStyle/>
          <a:p>
            <a:pPr algn="just">
              <a:buFont typeface="Wingdings" panose="05000000000000000000" pitchFamily="2" charset="2"/>
              <a:buChar char="§"/>
            </a:pPr>
            <a:r>
              <a:rPr lang="en-US" b="0" i="0" dirty="0">
                <a:effectLst/>
                <a:latin typeface="+mj-lt"/>
              </a:rPr>
              <a:t>Data Structures are the main part of many Computer Science Algorithms as they allow the programmers to manage the data in an effective way.</a:t>
            </a:r>
          </a:p>
          <a:p>
            <a:pPr algn="just">
              <a:buFont typeface="Wingdings" panose="05000000000000000000" pitchFamily="2" charset="2"/>
              <a:buChar char="§"/>
            </a:pPr>
            <a:r>
              <a:rPr lang="en-US" b="0" i="0" dirty="0">
                <a:effectLst/>
                <a:latin typeface="+mj-lt"/>
              </a:rPr>
              <a:t>It plays a crucial role in improving the performance of a program or software, as the main objective of the software is to store and retrieve the user's data as fast as possible.</a:t>
            </a:r>
            <a:endParaRPr lang="en-US" dirty="0">
              <a:latin typeface="+mj-lt"/>
            </a:endParaRPr>
          </a:p>
        </p:txBody>
      </p:sp>
      <p:sp>
        <p:nvSpPr>
          <p:cNvPr id="4" name="Date Placeholder 3"/>
          <p:cNvSpPr>
            <a:spLocks noGrp="1"/>
          </p:cNvSpPr>
          <p:nvPr>
            <p:ph type="dt" sz="half" idx="10"/>
          </p:nvPr>
        </p:nvSpPr>
        <p:spPr/>
        <p:txBody>
          <a:bodyPr/>
          <a:lstStyle/>
          <a:p>
            <a:fld id="{B0FA5A07-8AAD-49D8-96F9-F83A8E5AA0F8}" type="datetime1">
              <a:rPr lang="en-US" smtClean="0"/>
              <a:t>8/3/2023</a:t>
            </a:fld>
            <a:endParaRPr lang="en-US"/>
          </a:p>
        </p:txBody>
      </p:sp>
      <p:sp>
        <p:nvSpPr>
          <p:cNvPr id="5" name="Slide Number Placeholder 4"/>
          <p:cNvSpPr>
            <a:spLocks noGrp="1"/>
          </p:cNvSpPr>
          <p:nvPr>
            <p:ph type="sldNum" sz="quarter" idx="12"/>
          </p:nvPr>
        </p:nvSpPr>
        <p:spPr/>
        <p:txBody>
          <a:bodyPr/>
          <a:lstStyle/>
          <a:p>
            <a:fld id="{180F97CC-1B2C-4CDD-B440-99F5F8B230B9}" type="slidenum">
              <a:rPr lang="en-US" smtClean="0"/>
              <a:t>5</a:t>
            </a:fld>
            <a:endParaRPr lang="en-US"/>
          </a:p>
        </p:txBody>
      </p:sp>
    </p:spTree>
    <p:extLst>
      <p:ext uri="{BB962C8B-B14F-4D97-AF65-F5344CB8AC3E}">
        <p14:creationId xmlns:p14="http://schemas.microsoft.com/office/powerpoint/2010/main" val="2219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1" y="1219200"/>
            <a:ext cx="11506200" cy="5181600"/>
          </a:xfrm>
        </p:spPr>
        <p:txBody>
          <a:bodyPr rtlCol="0">
            <a:normAutofit fontScale="85000" lnSpcReduction="20000"/>
          </a:bodyPr>
          <a:lstStyle/>
          <a:p>
            <a:pPr>
              <a:buFont typeface="Arial" charset="0"/>
              <a:buNone/>
              <a:defRPr/>
            </a:pPr>
            <a:r>
              <a:rPr lang="en-US" sz="2000" b="1" dirty="0"/>
              <a:t>	SEARCHING</a:t>
            </a:r>
            <a:endParaRPr lang="en-US" sz="2000" dirty="0"/>
          </a:p>
          <a:p>
            <a:pPr>
              <a:buFont typeface="Arial" charset="0"/>
              <a:buNone/>
              <a:defRPr/>
            </a:pPr>
            <a:r>
              <a:rPr lang="en-US" sz="2000" b="1" dirty="0"/>
              <a:t>	</a:t>
            </a:r>
            <a:r>
              <a:rPr lang="en-US" sz="1900" b="1" dirty="0"/>
              <a:t>Types of Searching</a:t>
            </a:r>
            <a:endParaRPr lang="en-US" sz="1900" dirty="0"/>
          </a:p>
          <a:p>
            <a:pPr marL="630238" indent="119063">
              <a:buFont typeface="Wingdings" pitchFamily="2" charset="2"/>
              <a:buChar char="Ø"/>
              <a:defRPr/>
            </a:pPr>
            <a:r>
              <a:rPr lang="en-US" sz="1900" dirty="0"/>
              <a:t>	</a:t>
            </a:r>
            <a:r>
              <a:rPr lang="en-US" sz="1900" dirty="0">
                <a:solidFill>
                  <a:srgbClr val="FF0000"/>
                </a:solidFill>
              </a:rPr>
              <a:t>Unordered Linear Search</a:t>
            </a:r>
          </a:p>
          <a:p>
            <a:pPr marL="630238" indent="119063">
              <a:buFont typeface="Wingdings" pitchFamily="2" charset="2"/>
              <a:buChar char="Ø"/>
              <a:defRPr/>
            </a:pPr>
            <a:r>
              <a:rPr lang="en-US" sz="1900" dirty="0"/>
              <a:t>	Sorted/Ordered Linear Search</a:t>
            </a:r>
          </a:p>
          <a:p>
            <a:pPr marL="630238" indent="119063">
              <a:buFont typeface="Wingdings" pitchFamily="2" charset="2"/>
              <a:buChar char="Ø"/>
              <a:defRPr/>
            </a:pPr>
            <a:r>
              <a:rPr lang="en-US" sz="1900" dirty="0"/>
              <a:t>	</a:t>
            </a:r>
            <a:r>
              <a:rPr lang="en-US" sz="1900" dirty="0">
                <a:solidFill>
                  <a:srgbClr val="FF0000"/>
                </a:solidFill>
              </a:rPr>
              <a:t>Binary Search</a:t>
            </a:r>
          </a:p>
          <a:p>
            <a:pPr>
              <a:buFont typeface="Arial" charset="0"/>
              <a:buNone/>
              <a:defRPr/>
            </a:pPr>
            <a:endParaRPr lang="en-US" sz="1900" b="1" dirty="0"/>
          </a:p>
          <a:p>
            <a:pPr>
              <a:buFont typeface="Arial" charset="0"/>
              <a:buNone/>
              <a:defRPr/>
            </a:pPr>
            <a:r>
              <a:rPr lang="en-US" sz="1900" b="1" dirty="0"/>
              <a:t>	SORTING Techniques</a:t>
            </a:r>
          </a:p>
          <a:p>
            <a:pPr>
              <a:buFont typeface="Arial" charset="0"/>
              <a:buNone/>
              <a:defRPr/>
            </a:pPr>
            <a:r>
              <a:rPr lang="en-US" sz="1900" b="1" dirty="0"/>
              <a:t>	</a:t>
            </a:r>
            <a:r>
              <a:rPr lang="en-US" sz="1900" dirty="0"/>
              <a:t>classifying sorting algorithms</a:t>
            </a:r>
          </a:p>
          <a:p>
            <a:pPr marL="630238" indent="119063">
              <a:buFont typeface="Wingdings" pitchFamily="2" charset="2"/>
              <a:buChar char="Ø"/>
              <a:defRPr/>
            </a:pPr>
            <a:r>
              <a:rPr lang="en-US" sz="1900" dirty="0"/>
              <a:t>Internal Sort</a:t>
            </a:r>
          </a:p>
          <a:p>
            <a:pPr marL="630238" indent="119063">
              <a:buFont typeface="Wingdings" pitchFamily="2" charset="2"/>
              <a:buChar char="Ø"/>
              <a:defRPr/>
            </a:pPr>
            <a:r>
              <a:rPr lang="en-US" sz="1900" dirty="0"/>
              <a:t>External Sort</a:t>
            </a:r>
          </a:p>
          <a:p>
            <a:pPr marL="630238" indent="0">
              <a:buNone/>
              <a:defRPr/>
            </a:pPr>
            <a:endParaRPr lang="en-US" sz="1900" dirty="0"/>
          </a:p>
          <a:p>
            <a:pPr marL="344488" indent="0">
              <a:buNone/>
              <a:defRPr/>
            </a:pPr>
            <a:r>
              <a:rPr lang="en-US" sz="1900" b="1" dirty="0"/>
              <a:t>Types of </a:t>
            </a:r>
            <a:r>
              <a:rPr lang="en-US" sz="1900" b="1" dirty="0" err="1"/>
              <a:t>Sortings</a:t>
            </a:r>
            <a:endParaRPr lang="en-US" sz="1900" dirty="0"/>
          </a:p>
          <a:p>
            <a:pPr marL="630238" indent="119063">
              <a:buFont typeface="Wingdings" pitchFamily="2" charset="2"/>
              <a:buChar char="Ø"/>
              <a:defRPr/>
            </a:pPr>
            <a:r>
              <a:rPr lang="en-US" sz="1900" dirty="0">
                <a:solidFill>
                  <a:srgbClr val="FF0000"/>
                </a:solidFill>
              </a:rPr>
              <a:t>Bubble Sort</a:t>
            </a:r>
          </a:p>
          <a:p>
            <a:pPr marL="630238" indent="119063">
              <a:buFont typeface="Wingdings" pitchFamily="2" charset="2"/>
              <a:buChar char="Ø"/>
              <a:defRPr/>
            </a:pPr>
            <a:r>
              <a:rPr lang="en-US" sz="1900" dirty="0"/>
              <a:t>Insertion Sort</a:t>
            </a:r>
          </a:p>
          <a:p>
            <a:pPr marL="630238" indent="119063">
              <a:buFont typeface="Wingdings" pitchFamily="2" charset="2"/>
              <a:buChar char="Ø"/>
              <a:defRPr/>
            </a:pPr>
            <a:r>
              <a:rPr lang="en-US" sz="1900" dirty="0">
                <a:solidFill>
                  <a:srgbClr val="FF0000"/>
                </a:solidFill>
              </a:rPr>
              <a:t>Selection Sort</a:t>
            </a:r>
          </a:p>
          <a:p>
            <a:pPr marL="630238" indent="119063">
              <a:buFont typeface="Wingdings" pitchFamily="2" charset="2"/>
              <a:buChar char="Ø"/>
              <a:defRPr/>
            </a:pPr>
            <a:r>
              <a:rPr lang="en-US" sz="1900" dirty="0">
                <a:solidFill>
                  <a:srgbClr val="FF0000"/>
                </a:solidFill>
              </a:rPr>
              <a:t>Merge Sort </a:t>
            </a:r>
          </a:p>
          <a:p>
            <a:pPr marL="630238" indent="119063">
              <a:buFont typeface="Wingdings" pitchFamily="2" charset="2"/>
              <a:buChar char="Ø"/>
              <a:defRPr/>
            </a:pPr>
            <a:r>
              <a:rPr lang="en-US" sz="1900" dirty="0">
                <a:solidFill>
                  <a:srgbClr val="FF0000"/>
                </a:solidFill>
              </a:rPr>
              <a:t>Quick Sort</a:t>
            </a:r>
          </a:p>
          <a:p>
            <a:pPr>
              <a:buFont typeface="Arial" charset="0"/>
              <a:buNone/>
              <a:defRPr/>
            </a:pPr>
            <a:endParaRPr lang="en-US" sz="2000" dirty="0"/>
          </a:p>
          <a:p>
            <a:pPr>
              <a:lnSpc>
                <a:spcPct val="170000"/>
              </a:lnSpc>
              <a:buNone/>
              <a:defRPr/>
            </a:pPr>
            <a:endParaRPr lang="en-US" sz="7200" b="1" dirty="0"/>
          </a:p>
          <a:p>
            <a:pPr>
              <a:lnSpc>
                <a:spcPct val="170000"/>
              </a:lnSpc>
              <a:buNone/>
              <a:defRPr/>
            </a:pPr>
            <a:endParaRPr lang="en-US" sz="7200" dirty="0"/>
          </a:p>
          <a:p>
            <a:pPr>
              <a:defRPr/>
            </a:pPr>
            <a:endParaRPr lang="en-US" dirty="0"/>
          </a:p>
        </p:txBody>
      </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40681579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Searching</a:t>
            </a:r>
            <a:endParaRPr lang="en-US" dirty="0">
              <a:solidFill>
                <a:srgbClr val="FF0000"/>
              </a:solidFill>
              <a:latin typeface="Times New Roman" pitchFamily="18" charset="0"/>
              <a:cs typeface="Times New Roman" pitchFamily="18" charset="0"/>
            </a:endParaRPr>
          </a:p>
        </p:txBody>
      </p:sp>
      <p:grpSp>
        <p:nvGrpSpPr>
          <p:cNvPr id="9219"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9221" name="Content Placeholder 7"/>
          <p:cNvSpPr>
            <a:spLocks noGrp="1"/>
          </p:cNvSpPr>
          <p:nvPr>
            <p:ph idx="1"/>
          </p:nvPr>
        </p:nvSpPr>
        <p:spPr>
          <a:xfrm>
            <a:off x="609602" y="1371600"/>
            <a:ext cx="10969625" cy="5029200"/>
          </a:xfrm>
        </p:spPr>
        <p:txBody>
          <a:bodyPr/>
          <a:lstStyle/>
          <a:p>
            <a:pPr>
              <a:buFont typeface="Arial" panose="020B0604020202020204" pitchFamily="34" charset="0"/>
              <a:buNone/>
            </a:pPr>
            <a:r>
              <a:rPr lang="en-US" sz="2000" b="1"/>
              <a:t>	What is Searching?</a:t>
            </a:r>
            <a:endParaRPr lang="en-US" sz="2000"/>
          </a:p>
          <a:p>
            <a:r>
              <a:rPr lang="en-US" sz="2000"/>
              <a:t>In computer science, searching is the process of finding an item with specified properties from a collection of items. </a:t>
            </a:r>
          </a:p>
          <a:p>
            <a:r>
              <a:rPr lang="en-US" sz="2000"/>
              <a:t>The items may be stored as records in a database, simple data elements in arrays, text in files, nodes in trees, vertices and edges in graphs, or they may be elements of other search spaces.</a:t>
            </a:r>
          </a:p>
          <a:p>
            <a:endParaRPr lang="en-US" sz="2000"/>
          </a:p>
          <a:p>
            <a:r>
              <a:rPr lang="en-US" sz="2000" b="1"/>
              <a:t>Why do we need Searching?</a:t>
            </a:r>
            <a:endParaRPr lang="en-US" sz="2000"/>
          </a:p>
          <a:p>
            <a:r>
              <a:rPr lang="en-US" sz="2000"/>
              <a:t>We know that today’s computers store a lot of information. To retrieve this information proficiently we need very efficient searching algorithms.</a:t>
            </a:r>
          </a:p>
          <a:p>
            <a:r>
              <a:rPr lang="en-US" sz="2000"/>
              <a:t>There are certain ways of organizing the data that improves the searching process. </a:t>
            </a:r>
          </a:p>
          <a:p>
            <a:r>
              <a:rPr lang="en-US" sz="2000"/>
              <a:t>That means, if we keep the data in proper order, it is easy to search the required element. </a:t>
            </a:r>
          </a:p>
          <a:p>
            <a:r>
              <a:rPr lang="en-US" sz="2000"/>
              <a:t>Sorting and Searching is one of the techniques for making the elements ordered. </a:t>
            </a:r>
          </a:p>
          <a:p>
            <a:endParaRPr lang="en-US" sz="2000"/>
          </a:p>
        </p:txBody>
      </p:sp>
    </p:spTree>
    <p:extLst>
      <p:ext uri="{BB962C8B-B14F-4D97-AF65-F5344CB8AC3E}">
        <p14:creationId xmlns:p14="http://schemas.microsoft.com/office/powerpoint/2010/main" val="1123373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Searching</a:t>
            </a:r>
            <a:endParaRPr lang="en-US" dirty="0">
              <a:solidFill>
                <a:srgbClr val="FF0000"/>
              </a:solidFill>
              <a:latin typeface="Times New Roman" pitchFamily="18" charset="0"/>
              <a:cs typeface="Times New Roman" pitchFamily="18" charset="0"/>
            </a:endParaRPr>
          </a:p>
        </p:txBody>
      </p:sp>
      <p:grpSp>
        <p:nvGrpSpPr>
          <p:cNvPr id="11267"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1269" name="Content Placeholder 7"/>
          <p:cNvSpPr>
            <a:spLocks noGrp="1"/>
          </p:cNvSpPr>
          <p:nvPr>
            <p:ph idx="1"/>
          </p:nvPr>
        </p:nvSpPr>
        <p:spPr>
          <a:xfrm>
            <a:off x="609602" y="1371600"/>
            <a:ext cx="10969625" cy="5029200"/>
          </a:xfrm>
        </p:spPr>
        <p:txBody>
          <a:bodyPr/>
          <a:lstStyle/>
          <a:p>
            <a:pPr>
              <a:buFont typeface="Arial" panose="020B0604020202020204" pitchFamily="34" charset="0"/>
              <a:buNone/>
            </a:pPr>
            <a:r>
              <a:rPr lang="en-US" sz="2000" b="1"/>
              <a:t>	Types of Searching</a:t>
            </a:r>
            <a:endParaRPr lang="en-US" sz="2000"/>
          </a:p>
          <a:p>
            <a:pPr>
              <a:buFont typeface="Arial" panose="020B0604020202020204" pitchFamily="34" charset="0"/>
              <a:buNone/>
            </a:pPr>
            <a:r>
              <a:rPr lang="en-US" sz="2000"/>
              <a:t>	Following are the types of searches. </a:t>
            </a:r>
          </a:p>
          <a:p>
            <a:pPr>
              <a:buFont typeface="Arial" panose="020B0604020202020204" pitchFamily="34" charset="0"/>
              <a:buNone/>
            </a:pPr>
            <a:r>
              <a:rPr lang="en-US" sz="2000"/>
              <a:t>		•</a:t>
            </a:r>
            <a:r>
              <a:rPr lang="en-US" sz="2000">
                <a:solidFill>
                  <a:srgbClr val="FF0000"/>
                </a:solidFill>
              </a:rPr>
              <a:t> Unordered Linear Search</a:t>
            </a:r>
          </a:p>
          <a:p>
            <a:pPr>
              <a:buFont typeface="Arial" panose="020B0604020202020204" pitchFamily="34" charset="0"/>
              <a:buNone/>
            </a:pPr>
            <a:r>
              <a:rPr lang="en-US" sz="2000">
                <a:solidFill>
                  <a:srgbClr val="FF0000"/>
                </a:solidFill>
              </a:rPr>
              <a:t>		• Sorted/Ordered Linear Search</a:t>
            </a:r>
          </a:p>
          <a:p>
            <a:pPr>
              <a:buFont typeface="Arial" panose="020B0604020202020204" pitchFamily="34" charset="0"/>
              <a:buNone/>
            </a:pPr>
            <a:r>
              <a:rPr lang="en-US" sz="2000">
                <a:solidFill>
                  <a:srgbClr val="FF0000"/>
                </a:solidFill>
              </a:rPr>
              <a:t>		• Binary Search</a:t>
            </a:r>
          </a:p>
          <a:p>
            <a:pPr>
              <a:buFont typeface="Arial" panose="020B0604020202020204" pitchFamily="34" charset="0"/>
              <a:buNone/>
            </a:pPr>
            <a:r>
              <a:rPr lang="en-US" sz="2000"/>
              <a:t>		• Symbol Tables and Hashing</a:t>
            </a:r>
          </a:p>
          <a:p>
            <a:pPr>
              <a:buFont typeface="Arial" panose="020B0604020202020204" pitchFamily="34" charset="0"/>
              <a:buNone/>
            </a:pPr>
            <a:r>
              <a:rPr lang="en-US" sz="2000"/>
              <a:t>		• String Searching Algorithms: Tries, Ternary Search and Suffix Trees</a:t>
            </a:r>
          </a:p>
          <a:p>
            <a:endParaRPr lang="en-US" sz="2000"/>
          </a:p>
        </p:txBody>
      </p:sp>
    </p:spTree>
    <p:extLst>
      <p:ext uri="{BB962C8B-B14F-4D97-AF65-F5344CB8AC3E}">
        <p14:creationId xmlns:p14="http://schemas.microsoft.com/office/powerpoint/2010/main" val="16383297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rgbClr val="FF0000"/>
                </a:solidFill>
              </a:rPr>
              <a:t>Searching</a:t>
            </a:r>
            <a:endParaRPr lang="en-US" dirty="0">
              <a:solidFill>
                <a:srgbClr val="FF0000"/>
              </a:solidFill>
              <a:latin typeface="Times New Roman" pitchFamily="18" charset="0"/>
              <a:cs typeface="Times New Roman" pitchFamily="18" charset="0"/>
            </a:endParaRPr>
          </a:p>
        </p:txBody>
      </p:sp>
      <p:grpSp>
        <p:nvGrpSpPr>
          <p:cNvPr id="13315"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8197" name="Content Placeholder 7"/>
          <p:cNvSpPr>
            <a:spLocks noGrp="1"/>
          </p:cNvSpPr>
          <p:nvPr>
            <p:ph idx="1"/>
          </p:nvPr>
        </p:nvSpPr>
        <p:spPr>
          <a:xfrm>
            <a:off x="609602" y="1371600"/>
            <a:ext cx="10969625" cy="5029200"/>
          </a:xfrm>
        </p:spPr>
        <p:txBody>
          <a:bodyPr/>
          <a:lstStyle/>
          <a:p>
            <a:pPr marL="457200" indent="-457200">
              <a:buFont typeface="Arial" charset="0"/>
              <a:buChar char="•"/>
              <a:defRPr/>
            </a:pPr>
            <a:r>
              <a:rPr lang="en-US" sz="2400" dirty="0"/>
              <a:t>A search </a:t>
            </a:r>
            <a:r>
              <a:rPr lang="en-US" sz="2400" dirty="0">
                <a:solidFill>
                  <a:srgbClr val="3333FF"/>
                </a:solidFill>
              </a:rPr>
              <a:t>traverses</a:t>
            </a:r>
            <a:r>
              <a:rPr lang="en-US" sz="2400" dirty="0"/>
              <a:t> the collection until</a:t>
            </a:r>
          </a:p>
          <a:p>
            <a:pPr marL="914400" lvl="1" indent="-457200">
              <a:buFont typeface="Arial" charset="0"/>
              <a:buChar char="–"/>
              <a:defRPr/>
            </a:pPr>
            <a:r>
              <a:rPr lang="en-US" dirty="0"/>
              <a:t>The desired element is </a:t>
            </a:r>
            <a:r>
              <a:rPr lang="en-US" dirty="0">
                <a:solidFill>
                  <a:srgbClr val="3333FF"/>
                </a:solidFill>
              </a:rPr>
              <a:t>found</a:t>
            </a:r>
            <a:r>
              <a:rPr lang="en-US" dirty="0"/>
              <a:t> </a:t>
            </a:r>
          </a:p>
          <a:p>
            <a:pPr marL="914400" lvl="1" indent="-457200">
              <a:buFont typeface="Arial" charset="0"/>
              <a:buChar char="–"/>
              <a:defRPr/>
            </a:pPr>
            <a:r>
              <a:rPr lang="en-US" dirty="0"/>
              <a:t>Or the collection is </a:t>
            </a:r>
            <a:r>
              <a:rPr lang="en-US" dirty="0">
                <a:solidFill>
                  <a:srgbClr val="3333FF"/>
                </a:solidFill>
              </a:rPr>
              <a:t>exhausted</a:t>
            </a:r>
          </a:p>
          <a:p>
            <a:pPr marL="914400" lvl="1" indent="-457200">
              <a:buFont typeface="Arial" charset="0"/>
              <a:buChar char="–"/>
              <a:defRPr/>
            </a:pPr>
            <a:endParaRPr lang="en-US" dirty="0"/>
          </a:p>
          <a:p>
            <a:pPr marL="457200" indent="-457200">
              <a:buFont typeface="Arial" charset="0"/>
              <a:buChar char="•"/>
              <a:defRPr/>
            </a:pPr>
            <a:r>
              <a:rPr lang="en-US" sz="2400" dirty="0"/>
              <a:t>If the collection is </a:t>
            </a:r>
            <a:r>
              <a:rPr lang="en-US" sz="2400" dirty="0">
                <a:solidFill>
                  <a:srgbClr val="FF0033"/>
                </a:solidFill>
              </a:rPr>
              <a:t>ordered</a:t>
            </a:r>
            <a:r>
              <a:rPr lang="en-US" sz="2400" dirty="0"/>
              <a:t>, I might not have to look at all elements</a:t>
            </a:r>
          </a:p>
          <a:p>
            <a:pPr marL="914400" lvl="1" indent="-457200">
              <a:buFont typeface="Arial" charset="0"/>
              <a:buChar char="–"/>
              <a:defRPr/>
            </a:pPr>
            <a:r>
              <a:rPr lang="en-US" dirty="0"/>
              <a:t>I can </a:t>
            </a:r>
            <a:r>
              <a:rPr lang="en-US" dirty="0">
                <a:solidFill>
                  <a:srgbClr val="FF0033"/>
                </a:solidFill>
              </a:rPr>
              <a:t>stop looking when I know the element cannot be in the collection</a:t>
            </a:r>
            <a:r>
              <a:rPr lang="en-US" dirty="0"/>
              <a:t>.</a:t>
            </a:r>
          </a:p>
          <a:p>
            <a:pPr>
              <a:buFont typeface="Arial" charset="0"/>
              <a:buChar char="•"/>
              <a:defRPr/>
            </a:pPr>
            <a:endParaRPr lang="en-US" sz="2000" dirty="0"/>
          </a:p>
        </p:txBody>
      </p:sp>
    </p:spTree>
    <p:extLst>
      <p:ext uri="{BB962C8B-B14F-4D97-AF65-F5344CB8AC3E}">
        <p14:creationId xmlns:p14="http://schemas.microsoft.com/office/powerpoint/2010/main" val="21909920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8F3B772-DF35-45B4-A8BB-7A4E1B836EA2}" type="slidenum">
              <a:rPr lang="en-IN" sz="1200">
                <a:solidFill>
                  <a:srgbClr val="7F7F7F"/>
                </a:solidFill>
              </a:rPr>
              <a:pPr>
                <a:spcBef>
                  <a:spcPct val="0"/>
                </a:spcBef>
                <a:buFontTx/>
                <a:buNone/>
              </a:pPr>
              <a:t>54</a:t>
            </a:fld>
            <a:endParaRPr lang="en-IN" sz="1200">
              <a:solidFill>
                <a:srgbClr val="7F7F7F"/>
              </a:solidFill>
            </a:endParaRPr>
          </a:p>
        </p:txBody>
      </p:sp>
      <p:sp>
        <p:nvSpPr>
          <p:cNvPr id="6" name="Date Placeholder 5"/>
          <p:cNvSpPr>
            <a:spLocks noGrp="1"/>
          </p:cNvSpPr>
          <p:nvPr>
            <p:ph type="dt" sz="quarter" idx="10"/>
          </p:nvPr>
        </p:nvSpPr>
        <p:spPr/>
        <p:txBody>
          <a:bodyPr/>
          <a:lstStyle/>
          <a:p>
            <a:pPr>
              <a:defRPr/>
            </a:pPr>
            <a:fld id="{12EC5FFB-48D5-4E92-86A0-60593ACCEB60}" type="datetime1">
              <a:rPr lang="en-US" smtClean="0">
                <a:solidFill>
                  <a:prstClr val="black">
                    <a:lumMod val="50000"/>
                    <a:lumOff val="50000"/>
                  </a:prstClr>
                </a:solidFill>
              </a:rPr>
              <a:pPr>
                <a:defRPr/>
              </a:pPr>
              <a:t>8/3/2023</a:t>
            </a:fld>
            <a:endParaRPr lang="en-IN">
              <a:solidFill>
                <a:prstClr val="black">
                  <a:lumMod val="50000"/>
                  <a:lumOff val="50000"/>
                </a:prstClr>
              </a:solidFill>
            </a:endParaRPr>
          </a:p>
        </p:txBody>
      </p:sp>
      <p:graphicFrame>
        <p:nvGraphicFramePr>
          <p:cNvPr id="16388" name="Object 4">
            <a:hlinkClick r:id="rId2" action="ppaction://hlinksldjump"/>
          </p:cNvPr>
          <p:cNvGraphicFramePr>
            <a:graphicFrameLocks noChangeAspect="1"/>
          </p:cNvGraphicFramePr>
          <p:nvPr/>
        </p:nvGraphicFramePr>
        <p:xfrm>
          <a:off x="2136776" y="153988"/>
          <a:ext cx="7631112" cy="5942012"/>
        </p:xfrm>
        <a:graphic>
          <a:graphicData uri="http://schemas.openxmlformats.org/presentationml/2006/ole">
            <mc:AlternateContent xmlns:mc="http://schemas.openxmlformats.org/markup-compatibility/2006">
              <mc:Choice xmlns:v="urn:schemas-microsoft-com:vml" Requires="v">
                <p:oleObj name="VISIO" r:id="rId3" imgW="6894360" imgH="7237440" progId="Visio.Drawing.5">
                  <p:embed/>
                </p:oleObj>
              </mc:Choice>
              <mc:Fallback>
                <p:oleObj name="VISIO" r:id="rId3" imgW="6894360" imgH="7237440" progId="Visio.Drawing.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6776" y="153988"/>
                        <a:ext cx="7631112" cy="594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706246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5076" y="2997200"/>
            <a:ext cx="7486650" cy="1143000"/>
          </a:xfrm>
        </p:spPr>
        <p:txBody>
          <a:bodyPr>
            <a:normAutofit/>
          </a:bodyPr>
          <a:lstStyle/>
          <a:p>
            <a:pPr>
              <a:defRPr/>
            </a:pPr>
            <a:r>
              <a:rPr lang="en-US" sz="3999" dirty="0">
                <a:solidFill>
                  <a:srgbClr val="0070C0"/>
                </a:solidFill>
                <a:latin typeface="Times New Roman" pitchFamily="18" charset="0"/>
                <a:cs typeface="Times New Roman" pitchFamily="18" charset="0"/>
              </a:rPr>
              <a:t>Linear Search</a:t>
            </a:r>
          </a:p>
        </p:txBody>
      </p:sp>
      <p:sp>
        <p:nvSpPr>
          <p:cNvPr id="1741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1470111-D328-45F6-A724-8579F9CD8F7E}" type="slidenum">
              <a:rPr lang="en-IN" sz="1200">
                <a:solidFill>
                  <a:srgbClr val="7F7F7F"/>
                </a:solidFill>
              </a:rPr>
              <a:pPr>
                <a:spcBef>
                  <a:spcPct val="0"/>
                </a:spcBef>
                <a:buFontTx/>
                <a:buNone/>
              </a:pPr>
              <a:t>55</a:t>
            </a:fld>
            <a:endParaRPr lang="en-IN" sz="1200">
              <a:solidFill>
                <a:srgbClr val="7F7F7F"/>
              </a:solidFill>
            </a:endParaRPr>
          </a:p>
        </p:txBody>
      </p:sp>
      <p:sp>
        <p:nvSpPr>
          <p:cNvPr id="6" name="Date Placeholder 5"/>
          <p:cNvSpPr>
            <a:spLocks noGrp="1"/>
          </p:cNvSpPr>
          <p:nvPr>
            <p:ph type="dt" sz="quarter" idx="10"/>
          </p:nvPr>
        </p:nvSpPr>
        <p:spPr/>
        <p:txBody>
          <a:bodyPr/>
          <a:lstStyle/>
          <a:p>
            <a:pPr>
              <a:defRPr/>
            </a:pPr>
            <a:fld id="{59D181D1-20EF-478F-86FE-176C8FF4728E}" type="datetime1">
              <a:rPr lang="en-US" smtClean="0">
                <a:solidFill>
                  <a:prstClr val="black">
                    <a:lumMod val="50000"/>
                    <a:lumOff val="50000"/>
                  </a:prstClr>
                </a:solidFill>
              </a:rPr>
              <a:pPr>
                <a:defRPr/>
              </a:pPr>
              <a:t>8/3/2023</a:t>
            </a:fld>
            <a:endParaRPr lang="en-IN">
              <a:solidFill>
                <a:prstClr val="black">
                  <a:lumMod val="50000"/>
                  <a:lumOff val="50000"/>
                </a:prstClr>
              </a:solidFill>
            </a:endParaRPr>
          </a:p>
        </p:txBody>
      </p:sp>
    </p:spTree>
    <p:extLst>
      <p:ext uri="{BB962C8B-B14F-4D97-AF65-F5344CB8AC3E}">
        <p14:creationId xmlns:p14="http://schemas.microsoft.com/office/powerpoint/2010/main" val="3592386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76200"/>
            <a:ext cx="3810000" cy="609600"/>
          </a:xfrm>
        </p:spPr>
        <p:txBody>
          <a:bodyPr rtlCol="0">
            <a:normAutofit fontScale="90000"/>
          </a:bodyPr>
          <a:lstStyle/>
          <a:p>
            <a:pPr>
              <a:defRPr/>
            </a:pPr>
            <a:r>
              <a:rPr lang="en-US" b="1" dirty="0">
                <a:solidFill>
                  <a:schemeClr val="tx2">
                    <a:lumMod val="75000"/>
                  </a:schemeClr>
                </a:solidFill>
              </a:rPr>
              <a:t>Linear Search</a:t>
            </a:r>
            <a:endParaRPr lang="en-US" dirty="0">
              <a:solidFill>
                <a:schemeClr val="tx2">
                  <a:lumMod val="75000"/>
                </a:schemeClr>
              </a:solidFill>
              <a:latin typeface="Times New Roman" pitchFamily="18" charset="0"/>
              <a:cs typeface="Times New Roman" pitchFamily="18" charset="0"/>
            </a:endParaRPr>
          </a:p>
        </p:txBody>
      </p:sp>
      <p:grpSp>
        <p:nvGrpSpPr>
          <p:cNvPr id="25603" name="Group 3"/>
          <p:cNvGrpSpPr>
            <a:grpSpLocks/>
          </p:cNvGrpSpPr>
          <p:nvPr/>
        </p:nvGrpSpPr>
        <p:grpSpPr bwMode="auto">
          <a:xfrm>
            <a:off x="685801" y="685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9144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5605" name="Content Placeholder 7"/>
          <p:cNvSpPr>
            <a:spLocks noGrp="1"/>
          </p:cNvSpPr>
          <p:nvPr>
            <p:ph idx="1"/>
          </p:nvPr>
        </p:nvSpPr>
        <p:spPr>
          <a:xfrm>
            <a:off x="609602" y="914400"/>
            <a:ext cx="10969625" cy="5594350"/>
          </a:xfrm>
        </p:spPr>
        <p:txBody>
          <a:bodyPr/>
          <a:lstStyle/>
          <a:p>
            <a:pPr>
              <a:buFont typeface="Arial" panose="020B0604020202020204" pitchFamily="34" charset="0"/>
              <a:buNone/>
            </a:pPr>
            <a:endParaRPr lang="en-US" sz="2000"/>
          </a:p>
        </p:txBody>
      </p:sp>
      <p:sp>
        <p:nvSpPr>
          <p:cNvPr id="25606" name="Rectangle 3"/>
          <p:cNvSpPr>
            <a:spLocks noChangeArrowheads="1"/>
          </p:cNvSpPr>
          <p:nvPr/>
        </p:nvSpPr>
        <p:spPr bwMode="auto">
          <a:xfrm>
            <a:off x="3581401" y="1447800"/>
            <a:ext cx="6400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25607" name="Text Box 4"/>
          <p:cNvSpPr txBox="1">
            <a:spLocks noChangeArrowheads="1"/>
          </p:cNvSpPr>
          <p:nvPr/>
        </p:nvSpPr>
        <p:spPr bwMode="auto">
          <a:xfrm>
            <a:off x="2178051" y="1371600"/>
            <a:ext cx="1416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000">
                <a:latin typeface="Courier New" panose="02070309020205020404" pitchFamily="49" charset="0"/>
                <a:ea typeface="MS PGothic" panose="020B0600070205080204" pitchFamily="34" charset="-128"/>
              </a:rPr>
              <a:t>my_array</a:t>
            </a:r>
          </a:p>
        </p:txBody>
      </p:sp>
      <p:sp>
        <p:nvSpPr>
          <p:cNvPr id="25608" name="Rectangle 5"/>
          <p:cNvSpPr>
            <a:spLocks noChangeArrowheads="1"/>
          </p:cNvSpPr>
          <p:nvPr/>
        </p:nvSpPr>
        <p:spPr bwMode="auto">
          <a:xfrm>
            <a:off x="3581401" y="14478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7</a:t>
            </a:r>
          </a:p>
        </p:txBody>
      </p:sp>
      <p:sp>
        <p:nvSpPr>
          <p:cNvPr id="25609" name="Rectangle 6"/>
          <p:cNvSpPr>
            <a:spLocks noChangeArrowheads="1"/>
          </p:cNvSpPr>
          <p:nvPr/>
        </p:nvSpPr>
        <p:spPr bwMode="auto">
          <a:xfrm>
            <a:off x="4648201" y="14478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12</a:t>
            </a:r>
          </a:p>
        </p:txBody>
      </p:sp>
      <p:sp>
        <p:nvSpPr>
          <p:cNvPr id="25610" name="Rectangle 7"/>
          <p:cNvSpPr>
            <a:spLocks noChangeArrowheads="1"/>
          </p:cNvSpPr>
          <p:nvPr/>
        </p:nvSpPr>
        <p:spPr bwMode="auto">
          <a:xfrm>
            <a:off x="5715001" y="14478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5</a:t>
            </a:r>
          </a:p>
        </p:txBody>
      </p:sp>
      <p:sp>
        <p:nvSpPr>
          <p:cNvPr id="25611" name="Rectangle 8"/>
          <p:cNvSpPr>
            <a:spLocks noChangeArrowheads="1"/>
          </p:cNvSpPr>
          <p:nvPr/>
        </p:nvSpPr>
        <p:spPr bwMode="auto">
          <a:xfrm>
            <a:off x="6781801" y="14478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22</a:t>
            </a:r>
          </a:p>
        </p:txBody>
      </p:sp>
      <p:sp>
        <p:nvSpPr>
          <p:cNvPr id="25612" name="Rectangle 9"/>
          <p:cNvSpPr>
            <a:spLocks noChangeArrowheads="1"/>
          </p:cNvSpPr>
          <p:nvPr/>
        </p:nvSpPr>
        <p:spPr bwMode="auto">
          <a:xfrm>
            <a:off x="7848601" y="14478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13</a:t>
            </a:r>
          </a:p>
        </p:txBody>
      </p:sp>
      <p:sp>
        <p:nvSpPr>
          <p:cNvPr id="25613" name="Rectangle 10"/>
          <p:cNvSpPr>
            <a:spLocks noChangeArrowheads="1"/>
          </p:cNvSpPr>
          <p:nvPr/>
        </p:nvSpPr>
        <p:spPr bwMode="auto">
          <a:xfrm>
            <a:off x="8915401" y="14478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32</a:t>
            </a:r>
          </a:p>
        </p:txBody>
      </p:sp>
      <p:sp>
        <p:nvSpPr>
          <p:cNvPr id="25614" name="Text Box 11"/>
          <p:cNvSpPr txBox="1">
            <a:spLocks noChangeArrowheads="1"/>
          </p:cNvSpPr>
          <p:nvPr/>
        </p:nvSpPr>
        <p:spPr bwMode="auto">
          <a:xfrm>
            <a:off x="3862388" y="21336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solidFill>
                  <a:srgbClr val="3333FF"/>
                </a:solidFill>
                <a:latin typeface="Arial" panose="020B0604020202020204" pitchFamily="34" charset="0"/>
                <a:ea typeface="MS PGothic" panose="020B0600070205080204" pitchFamily="34" charset="-128"/>
              </a:rPr>
              <a:t>1</a:t>
            </a:r>
          </a:p>
        </p:txBody>
      </p:sp>
      <p:sp>
        <p:nvSpPr>
          <p:cNvPr id="25615" name="Text Box 12"/>
          <p:cNvSpPr txBox="1">
            <a:spLocks noChangeArrowheads="1"/>
          </p:cNvSpPr>
          <p:nvPr/>
        </p:nvSpPr>
        <p:spPr bwMode="auto">
          <a:xfrm>
            <a:off x="5029202" y="21336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2</a:t>
            </a:r>
          </a:p>
        </p:txBody>
      </p:sp>
      <p:sp>
        <p:nvSpPr>
          <p:cNvPr id="25616" name="Text Box 13"/>
          <p:cNvSpPr txBox="1">
            <a:spLocks noChangeArrowheads="1"/>
          </p:cNvSpPr>
          <p:nvPr/>
        </p:nvSpPr>
        <p:spPr bwMode="auto">
          <a:xfrm>
            <a:off x="6096002" y="21336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3</a:t>
            </a:r>
          </a:p>
        </p:txBody>
      </p:sp>
      <p:sp>
        <p:nvSpPr>
          <p:cNvPr id="25617" name="Text Box 14"/>
          <p:cNvSpPr txBox="1">
            <a:spLocks noChangeArrowheads="1"/>
          </p:cNvSpPr>
          <p:nvPr/>
        </p:nvSpPr>
        <p:spPr bwMode="auto">
          <a:xfrm>
            <a:off x="7162802" y="21336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4</a:t>
            </a:r>
          </a:p>
        </p:txBody>
      </p:sp>
      <p:sp>
        <p:nvSpPr>
          <p:cNvPr id="25618" name="Text Box 15"/>
          <p:cNvSpPr txBox="1">
            <a:spLocks noChangeArrowheads="1"/>
          </p:cNvSpPr>
          <p:nvPr/>
        </p:nvSpPr>
        <p:spPr bwMode="auto">
          <a:xfrm>
            <a:off x="8229602" y="21336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5</a:t>
            </a:r>
          </a:p>
        </p:txBody>
      </p:sp>
      <p:sp>
        <p:nvSpPr>
          <p:cNvPr id="25619" name="Text Box 16"/>
          <p:cNvSpPr txBox="1">
            <a:spLocks noChangeArrowheads="1"/>
          </p:cNvSpPr>
          <p:nvPr/>
        </p:nvSpPr>
        <p:spPr bwMode="auto">
          <a:xfrm>
            <a:off x="9296402" y="21336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6</a:t>
            </a:r>
          </a:p>
        </p:txBody>
      </p:sp>
      <p:sp>
        <p:nvSpPr>
          <p:cNvPr id="25620" name="Text Box 17"/>
          <p:cNvSpPr txBox="1">
            <a:spLocks noChangeArrowheads="1"/>
          </p:cNvSpPr>
          <p:nvPr/>
        </p:nvSpPr>
        <p:spPr bwMode="auto">
          <a:xfrm>
            <a:off x="1863726" y="2057400"/>
            <a:ext cx="1293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target = 13</a:t>
            </a:r>
          </a:p>
        </p:txBody>
      </p:sp>
      <p:sp>
        <p:nvSpPr>
          <p:cNvPr id="25621" name="Rectangle 3"/>
          <p:cNvSpPr>
            <a:spLocks noChangeArrowheads="1"/>
          </p:cNvSpPr>
          <p:nvPr/>
        </p:nvSpPr>
        <p:spPr bwMode="auto">
          <a:xfrm>
            <a:off x="3505201" y="2667000"/>
            <a:ext cx="6400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25622" name="Text Box 4"/>
          <p:cNvSpPr txBox="1">
            <a:spLocks noChangeArrowheads="1"/>
          </p:cNvSpPr>
          <p:nvPr/>
        </p:nvSpPr>
        <p:spPr bwMode="auto">
          <a:xfrm>
            <a:off x="2133601" y="2590800"/>
            <a:ext cx="1416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000">
                <a:latin typeface="Courier New" panose="02070309020205020404" pitchFamily="49" charset="0"/>
                <a:ea typeface="MS PGothic" panose="020B0600070205080204" pitchFamily="34" charset="-128"/>
              </a:rPr>
              <a:t>my_array</a:t>
            </a:r>
          </a:p>
        </p:txBody>
      </p:sp>
      <p:sp>
        <p:nvSpPr>
          <p:cNvPr id="25623" name="Rectangle 5"/>
          <p:cNvSpPr>
            <a:spLocks noChangeArrowheads="1"/>
          </p:cNvSpPr>
          <p:nvPr/>
        </p:nvSpPr>
        <p:spPr bwMode="auto">
          <a:xfrm>
            <a:off x="3505201" y="26670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solidFill>
                  <a:srgbClr val="3333FF"/>
                </a:solidFill>
                <a:latin typeface="Arial" panose="020B0604020202020204" pitchFamily="34" charset="0"/>
                <a:ea typeface="MS PGothic" panose="020B0600070205080204" pitchFamily="34" charset="-128"/>
              </a:rPr>
              <a:t>7</a:t>
            </a:r>
          </a:p>
        </p:txBody>
      </p:sp>
      <p:sp>
        <p:nvSpPr>
          <p:cNvPr id="25624" name="Rectangle 6"/>
          <p:cNvSpPr>
            <a:spLocks noChangeArrowheads="1"/>
          </p:cNvSpPr>
          <p:nvPr/>
        </p:nvSpPr>
        <p:spPr bwMode="auto">
          <a:xfrm>
            <a:off x="4572001" y="26670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12</a:t>
            </a:r>
          </a:p>
        </p:txBody>
      </p:sp>
      <p:sp>
        <p:nvSpPr>
          <p:cNvPr id="25625" name="Rectangle 7"/>
          <p:cNvSpPr>
            <a:spLocks noChangeArrowheads="1"/>
          </p:cNvSpPr>
          <p:nvPr/>
        </p:nvSpPr>
        <p:spPr bwMode="auto">
          <a:xfrm>
            <a:off x="5638801" y="26670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5</a:t>
            </a:r>
          </a:p>
        </p:txBody>
      </p:sp>
      <p:sp>
        <p:nvSpPr>
          <p:cNvPr id="25626" name="Rectangle 8"/>
          <p:cNvSpPr>
            <a:spLocks noChangeArrowheads="1"/>
          </p:cNvSpPr>
          <p:nvPr/>
        </p:nvSpPr>
        <p:spPr bwMode="auto">
          <a:xfrm>
            <a:off x="6705601" y="26670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22</a:t>
            </a:r>
          </a:p>
        </p:txBody>
      </p:sp>
      <p:sp>
        <p:nvSpPr>
          <p:cNvPr id="25627" name="Rectangle 9"/>
          <p:cNvSpPr>
            <a:spLocks noChangeArrowheads="1"/>
          </p:cNvSpPr>
          <p:nvPr/>
        </p:nvSpPr>
        <p:spPr bwMode="auto">
          <a:xfrm>
            <a:off x="7772401" y="26670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13</a:t>
            </a:r>
          </a:p>
        </p:txBody>
      </p:sp>
      <p:sp>
        <p:nvSpPr>
          <p:cNvPr id="25628" name="Rectangle 10"/>
          <p:cNvSpPr>
            <a:spLocks noChangeArrowheads="1"/>
          </p:cNvSpPr>
          <p:nvPr/>
        </p:nvSpPr>
        <p:spPr bwMode="auto">
          <a:xfrm>
            <a:off x="8839201" y="26670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32</a:t>
            </a:r>
          </a:p>
        </p:txBody>
      </p:sp>
      <p:sp>
        <p:nvSpPr>
          <p:cNvPr id="25629" name="Text Box 11"/>
          <p:cNvSpPr txBox="1">
            <a:spLocks noChangeArrowheads="1"/>
          </p:cNvSpPr>
          <p:nvPr/>
        </p:nvSpPr>
        <p:spPr bwMode="auto">
          <a:xfrm>
            <a:off x="3786188" y="33528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solidFill>
                  <a:srgbClr val="3333FF"/>
                </a:solidFill>
                <a:latin typeface="Arial" panose="020B0604020202020204" pitchFamily="34" charset="0"/>
                <a:ea typeface="MS PGothic" panose="020B0600070205080204" pitchFamily="34" charset="-128"/>
              </a:rPr>
              <a:t>1</a:t>
            </a:r>
          </a:p>
        </p:txBody>
      </p:sp>
      <p:sp>
        <p:nvSpPr>
          <p:cNvPr id="25630" name="Text Box 12"/>
          <p:cNvSpPr txBox="1">
            <a:spLocks noChangeArrowheads="1"/>
          </p:cNvSpPr>
          <p:nvPr/>
        </p:nvSpPr>
        <p:spPr bwMode="auto">
          <a:xfrm>
            <a:off x="4953002" y="33528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2</a:t>
            </a:r>
          </a:p>
        </p:txBody>
      </p:sp>
      <p:sp>
        <p:nvSpPr>
          <p:cNvPr id="25631" name="Text Box 13"/>
          <p:cNvSpPr txBox="1">
            <a:spLocks noChangeArrowheads="1"/>
          </p:cNvSpPr>
          <p:nvPr/>
        </p:nvSpPr>
        <p:spPr bwMode="auto">
          <a:xfrm>
            <a:off x="6019802" y="33528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3</a:t>
            </a:r>
          </a:p>
        </p:txBody>
      </p:sp>
      <p:sp>
        <p:nvSpPr>
          <p:cNvPr id="25632" name="Text Box 14"/>
          <p:cNvSpPr txBox="1">
            <a:spLocks noChangeArrowheads="1"/>
          </p:cNvSpPr>
          <p:nvPr/>
        </p:nvSpPr>
        <p:spPr bwMode="auto">
          <a:xfrm>
            <a:off x="7086602" y="33528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4</a:t>
            </a:r>
          </a:p>
        </p:txBody>
      </p:sp>
      <p:sp>
        <p:nvSpPr>
          <p:cNvPr id="25633" name="Text Box 15"/>
          <p:cNvSpPr txBox="1">
            <a:spLocks noChangeArrowheads="1"/>
          </p:cNvSpPr>
          <p:nvPr/>
        </p:nvSpPr>
        <p:spPr bwMode="auto">
          <a:xfrm>
            <a:off x="8153402" y="33528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5</a:t>
            </a:r>
          </a:p>
        </p:txBody>
      </p:sp>
      <p:sp>
        <p:nvSpPr>
          <p:cNvPr id="25634" name="Text Box 16"/>
          <p:cNvSpPr txBox="1">
            <a:spLocks noChangeArrowheads="1"/>
          </p:cNvSpPr>
          <p:nvPr/>
        </p:nvSpPr>
        <p:spPr bwMode="auto">
          <a:xfrm>
            <a:off x="9220202" y="33528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6</a:t>
            </a:r>
          </a:p>
        </p:txBody>
      </p:sp>
      <p:sp>
        <p:nvSpPr>
          <p:cNvPr id="25635" name="Text Box 17"/>
          <p:cNvSpPr txBox="1">
            <a:spLocks noChangeArrowheads="1"/>
          </p:cNvSpPr>
          <p:nvPr/>
        </p:nvSpPr>
        <p:spPr bwMode="auto">
          <a:xfrm>
            <a:off x="1787526" y="3276600"/>
            <a:ext cx="1293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solidFill>
                  <a:srgbClr val="3333FF"/>
                </a:solidFill>
                <a:latin typeface="Arial" panose="020B0604020202020204" pitchFamily="34" charset="0"/>
                <a:ea typeface="MS PGothic" panose="020B0600070205080204" pitchFamily="34" charset="-128"/>
              </a:rPr>
              <a:t>target = 13</a:t>
            </a:r>
          </a:p>
        </p:txBody>
      </p:sp>
      <p:sp>
        <p:nvSpPr>
          <p:cNvPr id="25636" name="Oval 18"/>
          <p:cNvSpPr>
            <a:spLocks noChangeArrowheads="1"/>
          </p:cNvSpPr>
          <p:nvPr/>
        </p:nvSpPr>
        <p:spPr bwMode="auto">
          <a:xfrm>
            <a:off x="2668588" y="3232150"/>
            <a:ext cx="609600" cy="609600"/>
          </a:xfrm>
          <a:prstGeom prst="ellipse">
            <a:avLst/>
          </a:prstGeom>
          <a:noFill/>
          <a:ln w="76200">
            <a:solidFill>
              <a:srgbClr val="FF00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25637" name="Oval 19"/>
          <p:cNvSpPr>
            <a:spLocks noChangeArrowheads="1"/>
          </p:cNvSpPr>
          <p:nvPr/>
        </p:nvSpPr>
        <p:spPr bwMode="auto">
          <a:xfrm>
            <a:off x="3471863" y="2698750"/>
            <a:ext cx="609600" cy="609600"/>
          </a:xfrm>
          <a:prstGeom prst="ellipse">
            <a:avLst/>
          </a:prstGeom>
          <a:noFill/>
          <a:ln w="76200">
            <a:solidFill>
              <a:srgbClr val="FF00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25638" name="Rectangle 3"/>
          <p:cNvSpPr>
            <a:spLocks noChangeArrowheads="1"/>
          </p:cNvSpPr>
          <p:nvPr/>
        </p:nvSpPr>
        <p:spPr bwMode="auto">
          <a:xfrm>
            <a:off x="3505201" y="4114800"/>
            <a:ext cx="6400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25639" name="Text Box 4"/>
          <p:cNvSpPr txBox="1">
            <a:spLocks noChangeArrowheads="1"/>
          </p:cNvSpPr>
          <p:nvPr/>
        </p:nvSpPr>
        <p:spPr bwMode="auto">
          <a:xfrm>
            <a:off x="2133601" y="4038600"/>
            <a:ext cx="1416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000">
                <a:latin typeface="Courier New" panose="02070309020205020404" pitchFamily="49" charset="0"/>
                <a:ea typeface="MS PGothic" panose="020B0600070205080204" pitchFamily="34" charset="-128"/>
              </a:rPr>
              <a:t>my_array</a:t>
            </a:r>
          </a:p>
        </p:txBody>
      </p:sp>
      <p:sp>
        <p:nvSpPr>
          <p:cNvPr id="25640" name="Rectangle 5"/>
          <p:cNvSpPr>
            <a:spLocks noChangeArrowheads="1"/>
          </p:cNvSpPr>
          <p:nvPr/>
        </p:nvSpPr>
        <p:spPr bwMode="auto">
          <a:xfrm>
            <a:off x="3505201" y="41148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7</a:t>
            </a:r>
          </a:p>
        </p:txBody>
      </p:sp>
      <p:sp>
        <p:nvSpPr>
          <p:cNvPr id="25641" name="Rectangle 6"/>
          <p:cNvSpPr>
            <a:spLocks noChangeArrowheads="1"/>
          </p:cNvSpPr>
          <p:nvPr/>
        </p:nvSpPr>
        <p:spPr bwMode="auto">
          <a:xfrm>
            <a:off x="4572001" y="41148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solidFill>
                  <a:srgbClr val="3333FF"/>
                </a:solidFill>
                <a:latin typeface="Arial" panose="020B0604020202020204" pitchFamily="34" charset="0"/>
                <a:ea typeface="MS PGothic" panose="020B0600070205080204" pitchFamily="34" charset="-128"/>
              </a:rPr>
              <a:t>12</a:t>
            </a:r>
          </a:p>
        </p:txBody>
      </p:sp>
      <p:sp>
        <p:nvSpPr>
          <p:cNvPr id="25642" name="Rectangle 7"/>
          <p:cNvSpPr>
            <a:spLocks noChangeArrowheads="1"/>
          </p:cNvSpPr>
          <p:nvPr/>
        </p:nvSpPr>
        <p:spPr bwMode="auto">
          <a:xfrm>
            <a:off x="5638801" y="41148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5</a:t>
            </a:r>
          </a:p>
        </p:txBody>
      </p:sp>
      <p:sp>
        <p:nvSpPr>
          <p:cNvPr id="25643" name="Rectangle 8"/>
          <p:cNvSpPr>
            <a:spLocks noChangeArrowheads="1"/>
          </p:cNvSpPr>
          <p:nvPr/>
        </p:nvSpPr>
        <p:spPr bwMode="auto">
          <a:xfrm>
            <a:off x="6705601" y="41148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22</a:t>
            </a:r>
          </a:p>
        </p:txBody>
      </p:sp>
      <p:sp>
        <p:nvSpPr>
          <p:cNvPr id="25644" name="Rectangle 9"/>
          <p:cNvSpPr>
            <a:spLocks noChangeArrowheads="1"/>
          </p:cNvSpPr>
          <p:nvPr/>
        </p:nvSpPr>
        <p:spPr bwMode="auto">
          <a:xfrm>
            <a:off x="7772401" y="41148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13</a:t>
            </a:r>
          </a:p>
        </p:txBody>
      </p:sp>
      <p:sp>
        <p:nvSpPr>
          <p:cNvPr id="25645" name="Rectangle 10"/>
          <p:cNvSpPr>
            <a:spLocks noChangeArrowheads="1"/>
          </p:cNvSpPr>
          <p:nvPr/>
        </p:nvSpPr>
        <p:spPr bwMode="auto">
          <a:xfrm>
            <a:off x="8839201" y="41148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32</a:t>
            </a:r>
          </a:p>
        </p:txBody>
      </p:sp>
      <p:sp>
        <p:nvSpPr>
          <p:cNvPr id="25646" name="Text Box 11"/>
          <p:cNvSpPr txBox="1">
            <a:spLocks noChangeArrowheads="1"/>
          </p:cNvSpPr>
          <p:nvPr/>
        </p:nvSpPr>
        <p:spPr bwMode="auto">
          <a:xfrm>
            <a:off x="3786188" y="48006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1</a:t>
            </a:r>
          </a:p>
        </p:txBody>
      </p:sp>
      <p:sp>
        <p:nvSpPr>
          <p:cNvPr id="25647" name="Text Box 12"/>
          <p:cNvSpPr txBox="1">
            <a:spLocks noChangeArrowheads="1"/>
          </p:cNvSpPr>
          <p:nvPr/>
        </p:nvSpPr>
        <p:spPr bwMode="auto">
          <a:xfrm>
            <a:off x="4953002" y="48006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solidFill>
                  <a:srgbClr val="3333FF"/>
                </a:solidFill>
                <a:latin typeface="Arial" panose="020B0604020202020204" pitchFamily="34" charset="0"/>
                <a:ea typeface="MS PGothic" panose="020B0600070205080204" pitchFamily="34" charset="-128"/>
              </a:rPr>
              <a:t>2</a:t>
            </a:r>
          </a:p>
        </p:txBody>
      </p:sp>
      <p:sp>
        <p:nvSpPr>
          <p:cNvPr id="25648" name="Text Box 13"/>
          <p:cNvSpPr txBox="1">
            <a:spLocks noChangeArrowheads="1"/>
          </p:cNvSpPr>
          <p:nvPr/>
        </p:nvSpPr>
        <p:spPr bwMode="auto">
          <a:xfrm>
            <a:off x="6019802" y="48006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3</a:t>
            </a:r>
          </a:p>
        </p:txBody>
      </p:sp>
      <p:sp>
        <p:nvSpPr>
          <p:cNvPr id="25649" name="Text Box 14"/>
          <p:cNvSpPr txBox="1">
            <a:spLocks noChangeArrowheads="1"/>
          </p:cNvSpPr>
          <p:nvPr/>
        </p:nvSpPr>
        <p:spPr bwMode="auto">
          <a:xfrm>
            <a:off x="7086602" y="48006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4</a:t>
            </a:r>
          </a:p>
        </p:txBody>
      </p:sp>
      <p:sp>
        <p:nvSpPr>
          <p:cNvPr id="25650" name="Text Box 15"/>
          <p:cNvSpPr txBox="1">
            <a:spLocks noChangeArrowheads="1"/>
          </p:cNvSpPr>
          <p:nvPr/>
        </p:nvSpPr>
        <p:spPr bwMode="auto">
          <a:xfrm>
            <a:off x="8153402" y="48006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5</a:t>
            </a:r>
          </a:p>
        </p:txBody>
      </p:sp>
      <p:sp>
        <p:nvSpPr>
          <p:cNvPr id="25651" name="Text Box 16"/>
          <p:cNvSpPr txBox="1">
            <a:spLocks noChangeArrowheads="1"/>
          </p:cNvSpPr>
          <p:nvPr/>
        </p:nvSpPr>
        <p:spPr bwMode="auto">
          <a:xfrm>
            <a:off x="9220202" y="48006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6</a:t>
            </a:r>
          </a:p>
        </p:txBody>
      </p:sp>
      <p:sp>
        <p:nvSpPr>
          <p:cNvPr id="25652" name="Text Box 17"/>
          <p:cNvSpPr txBox="1">
            <a:spLocks noChangeArrowheads="1"/>
          </p:cNvSpPr>
          <p:nvPr/>
        </p:nvSpPr>
        <p:spPr bwMode="auto">
          <a:xfrm>
            <a:off x="1787526" y="4724400"/>
            <a:ext cx="1293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solidFill>
                  <a:srgbClr val="3333FF"/>
                </a:solidFill>
                <a:latin typeface="Arial" panose="020B0604020202020204" pitchFamily="34" charset="0"/>
                <a:ea typeface="MS PGothic" panose="020B0600070205080204" pitchFamily="34" charset="-128"/>
              </a:rPr>
              <a:t>target = 13</a:t>
            </a:r>
          </a:p>
        </p:txBody>
      </p:sp>
      <p:sp>
        <p:nvSpPr>
          <p:cNvPr id="25653" name="Oval 18"/>
          <p:cNvSpPr>
            <a:spLocks noChangeArrowheads="1"/>
          </p:cNvSpPr>
          <p:nvPr/>
        </p:nvSpPr>
        <p:spPr bwMode="auto">
          <a:xfrm>
            <a:off x="2603501" y="4679950"/>
            <a:ext cx="609600" cy="609600"/>
          </a:xfrm>
          <a:prstGeom prst="ellipse">
            <a:avLst/>
          </a:prstGeom>
          <a:noFill/>
          <a:ln w="76200">
            <a:solidFill>
              <a:srgbClr val="FF00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25654" name="Oval 19"/>
          <p:cNvSpPr>
            <a:spLocks noChangeArrowheads="1"/>
          </p:cNvSpPr>
          <p:nvPr/>
        </p:nvSpPr>
        <p:spPr bwMode="auto">
          <a:xfrm>
            <a:off x="4648201" y="4130675"/>
            <a:ext cx="609600" cy="609600"/>
          </a:xfrm>
          <a:prstGeom prst="ellipse">
            <a:avLst/>
          </a:prstGeom>
          <a:noFill/>
          <a:ln w="76200">
            <a:solidFill>
              <a:srgbClr val="FF00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25655" name="Rectangle 3"/>
          <p:cNvSpPr>
            <a:spLocks noChangeArrowheads="1"/>
          </p:cNvSpPr>
          <p:nvPr/>
        </p:nvSpPr>
        <p:spPr bwMode="auto">
          <a:xfrm>
            <a:off x="3506788" y="5334000"/>
            <a:ext cx="6400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25656" name="Text Box 4"/>
          <p:cNvSpPr txBox="1">
            <a:spLocks noChangeArrowheads="1"/>
          </p:cNvSpPr>
          <p:nvPr/>
        </p:nvSpPr>
        <p:spPr bwMode="auto">
          <a:xfrm>
            <a:off x="2135188" y="5257800"/>
            <a:ext cx="1416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000">
                <a:latin typeface="Courier New" panose="02070309020205020404" pitchFamily="49" charset="0"/>
                <a:ea typeface="MS PGothic" panose="020B0600070205080204" pitchFamily="34" charset="-128"/>
              </a:rPr>
              <a:t>my_array</a:t>
            </a:r>
          </a:p>
        </p:txBody>
      </p:sp>
      <p:sp>
        <p:nvSpPr>
          <p:cNvPr id="25657" name="Rectangle 5"/>
          <p:cNvSpPr>
            <a:spLocks noChangeArrowheads="1"/>
          </p:cNvSpPr>
          <p:nvPr/>
        </p:nvSpPr>
        <p:spPr bwMode="auto">
          <a:xfrm>
            <a:off x="3506788" y="53340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7</a:t>
            </a:r>
          </a:p>
        </p:txBody>
      </p:sp>
      <p:sp>
        <p:nvSpPr>
          <p:cNvPr id="25658" name="Rectangle 6"/>
          <p:cNvSpPr>
            <a:spLocks noChangeArrowheads="1"/>
          </p:cNvSpPr>
          <p:nvPr/>
        </p:nvSpPr>
        <p:spPr bwMode="auto">
          <a:xfrm>
            <a:off x="4573588" y="53340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12</a:t>
            </a:r>
          </a:p>
        </p:txBody>
      </p:sp>
      <p:sp>
        <p:nvSpPr>
          <p:cNvPr id="25659" name="Rectangle 7"/>
          <p:cNvSpPr>
            <a:spLocks noChangeArrowheads="1"/>
          </p:cNvSpPr>
          <p:nvPr/>
        </p:nvSpPr>
        <p:spPr bwMode="auto">
          <a:xfrm>
            <a:off x="5640388" y="53340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solidFill>
                  <a:srgbClr val="3333FF"/>
                </a:solidFill>
                <a:latin typeface="Arial" panose="020B0604020202020204" pitchFamily="34" charset="0"/>
                <a:ea typeface="MS PGothic" panose="020B0600070205080204" pitchFamily="34" charset="-128"/>
              </a:rPr>
              <a:t>5</a:t>
            </a:r>
          </a:p>
        </p:txBody>
      </p:sp>
      <p:sp>
        <p:nvSpPr>
          <p:cNvPr id="25660" name="Rectangle 8"/>
          <p:cNvSpPr>
            <a:spLocks noChangeArrowheads="1"/>
          </p:cNvSpPr>
          <p:nvPr/>
        </p:nvSpPr>
        <p:spPr bwMode="auto">
          <a:xfrm>
            <a:off x="6707188" y="53340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22</a:t>
            </a:r>
          </a:p>
        </p:txBody>
      </p:sp>
      <p:sp>
        <p:nvSpPr>
          <p:cNvPr id="25661" name="Rectangle 9"/>
          <p:cNvSpPr>
            <a:spLocks noChangeArrowheads="1"/>
          </p:cNvSpPr>
          <p:nvPr/>
        </p:nvSpPr>
        <p:spPr bwMode="auto">
          <a:xfrm>
            <a:off x="7773988" y="53340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13</a:t>
            </a:r>
          </a:p>
        </p:txBody>
      </p:sp>
      <p:sp>
        <p:nvSpPr>
          <p:cNvPr id="25662" name="Rectangle 10"/>
          <p:cNvSpPr>
            <a:spLocks noChangeArrowheads="1"/>
          </p:cNvSpPr>
          <p:nvPr/>
        </p:nvSpPr>
        <p:spPr bwMode="auto">
          <a:xfrm>
            <a:off x="8840788" y="53340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32</a:t>
            </a:r>
          </a:p>
        </p:txBody>
      </p:sp>
      <p:sp>
        <p:nvSpPr>
          <p:cNvPr id="25663" name="Text Box 11"/>
          <p:cNvSpPr txBox="1">
            <a:spLocks noChangeArrowheads="1"/>
          </p:cNvSpPr>
          <p:nvPr/>
        </p:nvSpPr>
        <p:spPr bwMode="auto">
          <a:xfrm>
            <a:off x="3787777" y="60198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1</a:t>
            </a:r>
          </a:p>
        </p:txBody>
      </p:sp>
      <p:sp>
        <p:nvSpPr>
          <p:cNvPr id="25664" name="Text Box 12"/>
          <p:cNvSpPr txBox="1">
            <a:spLocks noChangeArrowheads="1"/>
          </p:cNvSpPr>
          <p:nvPr/>
        </p:nvSpPr>
        <p:spPr bwMode="auto">
          <a:xfrm>
            <a:off x="4954588" y="60198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2</a:t>
            </a:r>
          </a:p>
        </p:txBody>
      </p:sp>
      <p:sp>
        <p:nvSpPr>
          <p:cNvPr id="25665" name="Text Box 13"/>
          <p:cNvSpPr txBox="1">
            <a:spLocks noChangeArrowheads="1"/>
          </p:cNvSpPr>
          <p:nvPr/>
        </p:nvSpPr>
        <p:spPr bwMode="auto">
          <a:xfrm>
            <a:off x="6021388" y="60198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solidFill>
                  <a:srgbClr val="3333FF"/>
                </a:solidFill>
                <a:latin typeface="Arial" panose="020B0604020202020204" pitchFamily="34" charset="0"/>
                <a:ea typeface="MS PGothic" panose="020B0600070205080204" pitchFamily="34" charset="-128"/>
              </a:rPr>
              <a:t>3</a:t>
            </a:r>
          </a:p>
        </p:txBody>
      </p:sp>
      <p:sp>
        <p:nvSpPr>
          <p:cNvPr id="25666" name="Text Box 14"/>
          <p:cNvSpPr txBox="1">
            <a:spLocks noChangeArrowheads="1"/>
          </p:cNvSpPr>
          <p:nvPr/>
        </p:nvSpPr>
        <p:spPr bwMode="auto">
          <a:xfrm>
            <a:off x="7088188" y="60198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4</a:t>
            </a:r>
          </a:p>
        </p:txBody>
      </p:sp>
      <p:sp>
        <p:nvSpPr>
          <p:cNvPr id="25667" name="Text Box 15"/>
          <p:cNvSpPr txBox="1">
            <a:spLocks noChangeArrowheads="1"/>
          </p:cNvSpPr>
          <p:nvPr/>
        </p:nvSpPr>
        <p:spPr bwMode="auto">
          <a:xfrm>
            <a:off x="8154988" y="60198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5</a:t>
            </a:r>
          </a:p>
        </p:txBody>
      </p:sp>
      <p:sp>
        <p:nvSpPr>
          <p:cNvPr id="25668" name="Text Box 16"/>
          <p:cNvSpPr txBox="1">
            <a:spLocks noChangeArrowheads="1"/>
          </p:cNvSpPr>
          <p:nvPr/>
        </p:nvSpPr>
        <p:spPr bwMode="auto">
          <a:xfrm>
            <a:off x="9221788" y="60198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6</a:t>
            </a:r>
          </a:p>
        </p:txBody>
      </p:sp>
      <p:sp>
        <p:nvSpPr>
          <p:cNvPr id="25669" name="Text Box 17"/>
          <p:cNvSpPr txBox="1">
            <a:spLocks noChangeArrowheads="1"/>
          </p:cNvSpPr>
          <p:nvPr/>
        </p:nvSpPr>
        <p:spPr bwMode="auto">
          <a:xfrm>
            <a:off x="1789114" y="5943600"/>
            <a:ext cx="12938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solidFill>
                  <a:srgbClr val="3333FF"/>
                </a:solidFill>
                <a:latin typeface="Arial" panose="020B0604020202020204" pitchFamily="34" charset="0"/>
                <a:ea typeface="MS PGothic" panose="020B0600070205080204" pitchFamily="34" charset="-128"/>
              </a:rPr>
              <a:t>target = 13</a:t>
            </a:r>
          </a:p>
        </p:txBody>
      </p:sp>
      <p:sp>
        <p:nvSpPr>
          <p:cNvPr id="25670" name="Oval 18"/>
          <p:cNvSpPr>
            <a:spLocks noChangeArrowheads="1"/>
          </p:cNvSpPr>
          <p:nvPr/>
        </p:nvSpPr>
        <p:spPr bwMode="auto">
          <a:xfrm>
            <a:off x="2660651" y="5899150"/>
            <a:ext cx="609600" cy="609600"/>
          </a:xfrm>
          <a:prstGeom prst="ellipse">
            <a:avLst/>
          </a:prstGeom>
          <a:noFill/>
          <a:ln w="76200">
            <a:solidFill>
              <a:srgbClr val="FF00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25671" name="Oval 19"/>
          <p:cNvSpPr>
            <a:spLocks noChangeArrowheads="1"/>
          </p:cNvSpPr>
          <p:nvPr/>
        </p:nvSpPr>
        <p:spPr bwMode="auto">
          <a:xfrm>
            <a:off x="5556251" y="5405438"/>
            <a:ext cx="609600" cy="609600"/>
          </a:xfrm>
          <a:prstGeom prst="ellipse">
            <a:avLst/>
          </a:prstGeom>
          <a:noFill/>
          <a:ln w="76200">
            <a:solidFill>
              <a:srgbClr val="FF00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Tree>
    <p:extLst>
      <p:ext uri="{BB962C8B-B14F-4D97-AF65-F5344CB8AC3E}">
        <p14:creationId xmlns:p14="http://schemas.microsoft.com/office/powerpoint/2010/main" val="4042140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chemeClr val="tx2">
                    <a:lumMod val="75000"/>
                  </a:schemeClr>
                </a:solidFill>
              </a:rPr>
              <a:t>Linear Search</a:t>
            </a:r>
            <a:endParaRPr lang="en-US" dirty="0">
              <a:solidFill>
                <a:schemeClr val="tx2">
                  <a:lumMod val="75000"/>
                </a:schemeClr>
              </a:solidFill>
              <a:latin typeface="Times New Roman" pitchFamily="18" charset="0"/>
              <a:cs typeface="Times New Roman" pitchFamily="18" charset="0"/>
            </a:endParaRPr>
          </a:p>
        </p:txBody>
      </p:sp>
      <p:grpSp>
        <p:nvGrpSpPr>
          <p:cNvPr id="27651"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27653" name="Content Placeholder 7"/>
          <p:cNvSpPr>
            <a:spLocks noGrp="1"/>
          </p:cNvSpPr>
          <p:nvPr>
            <p:ph idx="1"/>
          </p:nvPr>
        </p:nvSpPr>
        <p:spPr>
          <a:xfrm>
            <a:off x="609602" y="1371600"/>
            <a:ext cx="10969625" cy="5029200"/>
          </a:xfrm>
        </p:spPr>
        <p:txBody>
          <a:bodyPr/>
          <a:lstStyle/>
          <a:p>
            <a:pPr>
              <a:buFont typeface="Arial" panose="020B0604020202020204" pitchFamily="34" charset="0"/>
              <a:buNone/>
            </a:pPr>
            <a:r>
              <a:rPr lang="en-US" sz="2000" b="1"/>
              <a:t>	</a:t>
            </a:r>
            <a:endParaRPr lang="en-US" sz="2000"/>
          </a:p>
        </p:txBody>
      </p:sp>
      <p:sp>
        <p:nvSpPr>
          <p:cNvPr id="27654" name="Rectangle 3"/>
          <p:cNvSpPr>
            <a:spLocks noChangeArrowheads="1"/>
          </p:cNvSpPr>
          <p:nvPr/>
        </p:nvSpPr>
        <p:spPr bwMode="auto">
          <a:xfrm>
            <a:off x="3429001" y="1524000"/>
            <a:ext cx="6400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27655" name="Text Box 4"/>
          <p:cNvSpPr txBox="1">
            <a:spLocks noChangeArrowheads="1"/>
          </p:cNvSpPr>
          <p:nvPr/>
        </p:nvSpPr>
        <p:spPr bwMode="auto">
          <a:xfrm>
            <a:off x="2057401" y="1447800"/>
            <a:ext cx="1416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000">
                <a:latin typeface="Courier New" panose="02070309020205020404" pitchFamily="49" charset="0"/>
                <a:ea typeface="MS PGothic" panose="020B0600070205080204" pitchFamily="34" charset="-128"/>
              </a:rPr>
              <a:t>my_array</a:t>
            </a:r>
          </a:p>
        </p:txBody>
      </p:sp>
      <p:sp>
        <p:nvSpPr>
          <p:cNvPr id="27656" name="Rectangle 5"/>
          <p:cNvSpPr>
            <a:spLocks noChangeArrowheads="1"/>
          </p:cNvSpPr>
          <p:nvPr/>
        </p:nvSpPr>
        <p:spPr bwMode="auto">
          <a:xfrm>
            <a:off x="3429001" y="15240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7</a:t>
            </a:r>
          </a:p>
        </p:txBody>
      </p:sp>
      <p:sp>
        <p:nvSpPr>
          <p:cNvPr id="27657" name="Rectangle 6"/>
          <p:cNvSpPr>
            <a:spLocks noChangeArrowheads="1"/>
          </p:cNvSpPr>
          <p:nvPr/>
        </p:nvSpPr>
        <p:spPr bwMode="auto">
          <a:xfrm>
            <a:off x="4495801" y="15240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12</a:t>
            </a:r>
          </a:p>
        </p:txBody>
      </p:sp>
      <p:sp>
        <p:nvSpPr>
          <p:cNvPr id="27658" name="Rectangle 7"/>
          <p:cNvSpPr>
            <a:spLocks noChangeArrowheads="1"/>
          </p:cNvSpPr>
          <p:nvPr/>
        </p:nvSpPr>
        <p:spPr bwMode="auto">
          <a:xfrm>
            <a:off x="5562601" y="15240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5</a:t>
            </a:r>
          </a:p>
        </p:txBody>
      </p:sp>
      <p:sp>
        <p:nvSpPr>
          <p:cNvPr id="27659" name="Rectangle 8"/>
          <p:cNvSpPr>
            <a:spLocks noChangeArrowheads="1"/>
          </p:cNvSpPr>
          <p:nvPr/>
        </p:nvSpPr>
        <p:spPr bwMode="auto">
          <a:xfrm>
            <a:off x="6629401" y="15240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solidFill>
                  <a:srgbClr val="3333FF"/>
                </a:solidFill>
                <a:latin typeface="Arial" panose="020B0604020202020204" pitchFamily="34" charset="0"/>
                <a:ea typeface="MS PGothic" panose="020B0600070205080204" pitchFamily="34" charset="-128"/>
              </a:rPr>
              <a:t>22</a:t>
            </a:r>
          </a:p>
        </p:txBody>
      </p:sp>
      <p:sp>
        <p:nvSpPr>
          <p:cNvPr id="27660" name="Rectangle 9"/>
          <p:cNvSpPr>
            <a:spLocks noChangeArrowheads="1"/>
          </p:cNvSpPr>
          <p:nvPr/>
        </p:nvSpPr>
        <p:spPr bwMode="auto">
          <a:xfrm>
            <a:off x="7696201" y="15240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13</a:t>
            </a:r>
          </a:p>
        </p:txBody>
      </p:sp>
      <p:sp>
        <p:nvSpPr>
          <p:cNvPr id="27661" name="Rectangle 10"/>
          <p:cNvSpPr>
            <a:spLocks noChangeArrowheads="1"/>
          </p:cNvSpPr>
          <p:nvPr/>
        </p:nvSpPr>
        <p:spPr bwMode="auto">
          <a:xfrm>
            <a:off x="8763001" y="15240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32</a:t>
            </a:r>
          </a:p>
        </p:txBody>
      </p:sp>
      <p:sp>
        <p:nvSpPr>
          <p:cNvPr id="27662" name="Text Box 11"/>
          <p:cNvSpPr txBox="1">
            <a:spLocks noChangeArrowheads="1"/>
          </p:cNvSpPr>
          <p:nvPr/>
        </p:nvSpPr>
        <p:spPr bwMode="auto">
          <a:xfrm>
            <a:off x="3709988" y="22098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1</a:t>
            </a:r>
          </a:p>
        </p:txBody>
      </p:sp>
      <p:sp>
        <p:nvSpPr>
          <p:cNvPr id="27663" name="Text Box 12"/>
          <p:cNvSpPr txBox="1">
            <a:spLocks noChangeArrowheads="1"/>
          </p:cNvSpPr>
          <p:nvPr/>
        </p:nvSpPr>
        <p:spPr bwMode="auto">
          <a:xfrm>
            <a:off x="4876802" y="22098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2</a:t>
            </a:r>
          </a:p>
        </p:txBody>
      </p:sp>
      <p:sp>
        <p:nvSpPr>
          <p:cNvPr id="27664" name="Text Box 13"/>
          <p:cNvSpPr txBox="1">
            <a:spLocks noChangeArrowheads="1"/>
          </p:cNvSpPr>
          <p:nvPr/>
        </p:nvSpPr>
        <p:spPr bwMode="auto">
          <a:xfrm>
            <a:off x="5943602" y="22098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3</a:t>
            </a:r>
          </a:p>
        </p:txBody>
      </p:sp>
      <p:sp>
        <p:nvSpPr>
          <p:cNvPr id="27665" name="Text Box 14"/>
          <p:cNvSpPr txBox="1">
            <a:spLocks noChangeArrowheads="1"/>
          </p:cNvSpPr>
          <p:nvPr/>
        </p:nvSpPr>
        <p:spPr bwMode="auto">
          <a:xfrm>
            <a:off x="7010402" y="22098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solidFill>
                  <a:srgbClr val="3333FF"/>
                </a:solidFill>
                <a:latin typeface="Arial" panose="020B0604020202020204" pitchFamily="34" charset="0"/>
                <a:ea typeface="MS PGothic" panose="020B0600070205080204" pitchFamily="34" charset="-128"/>
              </a:rPr>
              <a:t>4</a:t>
            </a:r>
          </a:p>
        </p:txBody>
      </p:sp>
      <p:sp>
        <p:nvSpPr>
          <p:cNvPr id="27666" name="Text Box 15"/>
          <p:cNvSpPr txBox="1">
            <a:spLocks noChangeArrowheads="1"/>
          </p:cNvSpPr>
          <p:nvPr/>
        </p:nvSpPr>
        <p:spPr bwMode="auto">
          <a:xfrm>
            <a:off x="8077202" y="22098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5</a:t>
            </a:r>
          </a:p>
        </p:txBody>
      </p:sp>
      <p:sp>
        <p:nvSpPr>
          <p:cNvPr id="27667" name="Text Box 16"/>
          <p:cNvSpPr txBox="1">
            <a:spLocks noChangeArrowheads="1"/>
          </p:cNvSpPr>
          <p:nvPr/>
        </p:nvSpPr>
        <p:spPr bwMode="auto">
          <a:xfrm>
            <a:off x="9144002" y="22098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6</a:t>
            </a:r>
          </a:p>
        </p:txBody>
      </p:sp>
      <p:sp>
        <p:nvSpPr>
          <p:cNvPr id="27668" name="Text Box 17"/>
          <p:cNvSpPr txBox="1">
            <a:spLocks noChangeArrowheads="1"/>
          </p:cNvSpPr>
          <p:nvPr/>
        </p:nvSpPr>
        <p:spPr bwMode="auto">
          <a:xfrm>
            <a:off x="1711326" y="2133600"/>
            <a:ext cx="1293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solidFill>
                  <a:srgbClr val="3333FF"/>
                </a:solidFill>
                <a:latin typeface="Arial" panose="020B0604020202020204" pitchFamily="34" charset="0"/>
                <a:ea typeface="MS PGothic" panose="020B0600070205080204" pitchFamily="34" charset="-128"/>
              </a:rPr>
              <a:t>target = 13</a:t>
            </a:r>
          </a:p>
        </p:txBody>
      </p:sp>
      <p:sp>
        <p:nvSpPr>
          <p:cNvPr id="27669" name="Oval 18"/>
          <p:cNvSpPr>
            <a:spLocks noChangeArrowheads="1"/>
          </p:cNvSpPr>
          <p:nvPr/>
        </p:nvSpPr>
        <p:spPr bwMode="auto">
          <a:xfrm>
            <a:off x="2517776" y="2089150"/>
            <a:ext cx="609600" cy="609600"/>
          </a:xfrm>
          <a:prstGeom prst="ellipse">
            <a:avLst/>
          </a:prstGeom>
          <a:noFill/>
          <a:ln w="76200">
            <a:solidFill>
              <a:srgbClr val="FF00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27670" name="Oval 19"/>
          <p:cNvSpPr>
            <a:spLocks noChangeArrowheads="1"/>
          </p:cNvSpPr>
          <p:nvPr/>
        </p:nvSpPr>
        <p:spPr bwMode="auto">
          <a:xfrm>
            <a:off x="6597651" y="1539875"/>
            <a:ext cx="609600" cy="609600"/>
          </a:xfrm>
          <a:prstGeom prst="ellipse">
            <a:avLst/>
          </a:prstGeom>
          <a:noFill/>
          <a:ln w="76200">
            <a:solidFill>
              <a:srgbClr val="FF00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27671" name="Rectangle 3"/>
          <p:cNvSpPr>
            <a:spLocks noChangeArrowheads="1"/>
          </p:cNvSpPr>
          <p:nvPr/>
        </p:nvSpPr>
        <p:spPr bwMode="auto">
          <a:xfrm>
            <a:off x="3429001" y="2895600"/>
            <a:ext cx="6400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27672" name="Text Box 4"/>
          <p:cNvSpPr txBox="1">
            <a:spLocks noChangeArrowheads="1"/>
          </p:cNvSpPr>
          <p:nvPr/>
        </p:nvSpPr>
        <p:spPr bwMode="auto">
          <a:xfrm>
            <a:off x="2057401" y="2819400"/>
            <a:ext cx="14160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000">
                <a:latin typeface="Courier New" panose="02070309020205020404" pitchFamily="49" charset="0"/>
                <a:ea typeface="MS PGothic" panose="020B0600070205080204" pitchFamily="34" charset="-128"/>
              </a:rPr>
              <a:t>my_array</a:t>
            </a:r>
          </a:p>
        </p:txBody>
      </p:sp>
      <p:sp>
        <p:nvSpPr>
          <p:cNvPr id="27673" name="Rectangle 5"/>
          <p:cNvSpPr>
            <a:spLocks noChangeArrowheads="1"/>
          </p:cNvSpPr>
          <p:nvPr/>
        </p:nvSpPr>
        <p:spPr bwMode="auto">
          <a:xfrm>
            <a:off x="3429001" y="28956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7</a:t>
            </a:r>
          </a:p>
        </p:txBody>
      </p:sp>
      <p:sp>
        <p:nvSpPr>
          <p:cNvPr id="27674" name="Rectangle 6"/>
          <p:cNvSpPr>
            <a:spLocks noChangeArrowheads="1"/>
          </p:cNvSpPr>
          <p:nvPr/>
        </p:nvSpPr>
        <p:spPr bwMode="auto">
          <a:xfrm>
            <a:off x="4495801" y="28956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12</a:t>
            </a:r>
          </a:p>
        </p:txBody>
      </p:sp>
      <p:sp>
        <p:nvSpPr>
          <p:cNvPr id="27675" name="Rectangle 7"/>
          <p:cNvSpPr>
            <a:spLocks noChangeArrowheads="1"/>
          </p:cNvSpPr>
          <p:nvPr/>
        </p:nvSpPr>
        <p:spPr bwMode="auto">
          <a:xfrm>
            <a:off x="5562601" y="28956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5</a:t>
            </a:r>
          </a:p>
        </p:txBody>
      </p:sp>
      <p:sp>
        <p:nvSpPr>
          <p:cNvPr id="27676" name="Rectangle 8"/>
          <p:cNvSpPr>
            <a:spLocks noChangeArrowheads="1"/>
          </p:cNvSpPr>
          <p:nvPr/>
        </p:nvSpPr>
        <p:spPr bwMode="auto">
          <a:xfrm>
            <a:off x="6629401" y="28956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22</a:t>
            </a:r>
          </a:p>
        </p:txBody>
      </p:sp>
      <p:sp>
        <p:nvSpPr>
          <p:cNvPr id="27677" name="Rectangle 9"/>
          <p:cNvSpPr>
            <a:spLocks noChangeArrowheads="1"/>
          </p:cNvSpPr>
          <p:nvPr/>
        </p:nvSpPr>
        <p:spPr bwMode="auto">
          <a:xfrm>
            <a:off x="7696201" y="28956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solidFill>
                  <a:srgbClr val="3333FF"/>
                </a:solidFill>
                <a:latin typeface="Arial" panose="020B0604020202020204" pitchFamily="34" charset="0"/>
                <a:ea typeface="MS PGothic" panose="020B0600070205080204" pitchFamily="34" charset="-128"/>
              </a:rPr>
              <a:t>13</a:t>
            </a:r>
          </a:p>
        </p:txBody>
      </p:sp>
      <p:sp>
        <p:nvSpPr>
          <p:cNvPr id="27678" name="Rectangle 10"/>
          <p:cNvSpPr>
            <a:spLocks noChangeArrowheads="1"/>
          </p:cNvSpPr>
          <p:nvPr/>
        </p:nvSpPr>
        <p:spPr bwMode="auto">
          <a:xfrm>
            <a:off x="8763001" y="2895600"/>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32</a:t>
            </a:r>
          </a:p>
        </p:txBody>
      </p:sp>
      <p:sp>
        <p:nvSpPr>
          <p:cNvPr id="27679" name="Text Box 11"/>
          <p:cNvSpPr txBox="1">
            <a:spLocks noChangeArrowheads="1"/>
          </p:cNvSpPr>
          <p:nvPr/>
        </p:nvSpPr>
        <p:spPr bwMode="auto">
          <a:xfrm>
            <a:off x="3709988" y="35814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1</a:t>
            </a:r>
          </a:p>
        </p:txBody>
      </p:sp>
      <p:sp>
        <p:nvSpPr>
          <p:cNvPr id="27680" name="Text Box 12"/>
          <p:cNvSpPr txBox="1">
            <a:spLocks noChangeArrowheads="1"/>
          </p:cNvSpPr>
          <p:nvPr/>
        </p:nvSpPr>
        <p:spPr bwMode="auto">
          <a:xfrm>
            <a:off x="4876802" y="35814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2</a:t>
            </a:r>
          </a:p>
        </p:txBody>
      </p:sp>
      <p:sp>
        <p:nvSpPr>
          <p:cNvPr id="27681" name="Text Box 13"/>
          <p:cNvSpPr txBox="1">
            <a:spLocks noChangeArrowheads="1"/>
          </p:cNvSpPr>
          <p:nvPr/>
        </p:nvSpPr>
        <p:spPr bwMode="auto">
          <a:xfrm>
            <a:off x="5943602" y="35814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3</a:t>
            </a:r>
          </a:p>
        </p:txBody>
      </p:sp>
      <p:sp>
        <p:nvSpPr>
          <p:cNvPr id="27682" name="Text Box 14"/>
          <p:cNvSpPr txBox="1">
            <a:spLocks noChangeArrowheads="1"/>
          </p:cNvSpPr>
          <p:nvPr/>
        </p:nvSpPr>
        <p:spPr bwMode="auto">
          <a:xfrm>
            <a:off x="7010402" y="35814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4</a:t>
            </a:r>
          </a:p>
        </p:txBody>
      </p:sp>
      <p:sp>
        <p:nvSpPr>
          <p:cNvPr id="27683" name="Text Box 15"/>
          <p:cNvSpPr txBox="1">
            <a:spLocks noChangeArrowheads="1"/>
          </p:cNvSpPr>
          <p:nvPr/>
        </p:nvSpPr>
        <p:spPr bwMode="auto">
          <a:xfrm>
            <a:off x="8077202" y="35814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solidFill>
                  <a:srgbClr val="3333FF"/>
                </a:solidFill>
                <a:latin typeface="Arial" panose="020B0604020202020204" pitchFamily="34" charset="0"/>
                <a:ea typeface="MS PGothic" panose="020B0600070205080204" pitchFamily="34" charset="-128"/>
              </a:rPr>
              <a:t>5</a:t>
            </a:r>
          </a:p>
        </p:txBody>
      </p:sp>
      <p:sp>
        <p:nvSpPr>
          <p:cNvPr id="27684" name="Text Box 16"/>
          <p:cNvSpPr txBox="1">
            <a:spLocks noChangeArrowheads="1"/>
          </p:cNvSpPr>
          <p:nvPr/>
        </p:nvSpPr>
        <p:spPr bwMode="auto">
          <a:xfrm>
            <a:off x="9144002" y="3581400"/>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6</a:t>
            </a:r>
          </a:p>
        </p:txBody>
      </p:sp>
      <p:sp>
        <p:nvSpPr>
          <p:cNvPr id="27685" name="Text Box 17"/>
          <p:cNvSpPr txBox="1">
            <a:spLocks noChangeArrowheads="1"/>
          </p:cNvSpPr>
          <p:nvPr/>
        </p:nvSpPr>
        <p:spPr bwMode="auto">
          <a:xfrm>
            <a:off x="1711326" y="3505200"/>
            <a:ext cx="1293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solidFill>
                  <a:srgbClr val="3333FF"/>
                </a:solidFill>
                <a:latin typeface="Arial" panose="020B0604020202020204" pitchFamily="34" charset="0"/>
                <a:ea typeface="MS PGothic" panose="020B0600070205080204" pitchFamily="34" charset="-128"/>
              </a:rPr>
              <a:t>target = 13</a:t>
            </a:r>
          </a:p>
        </p:txBody>
      </p:sp>
      <p:sp>
        <p:nvSpPr>
          <p:cNvPr id="27686" name="Oval 18"/>
          <p:cNvSpPr>
            <a:spLocks noChangeArrowheads="1"/>
          </p:cNvSpPr>
          <p:nvPr/>
        </p:nvSpPr>
        <p:spPr bwMode="auto">
          <a:xfrm>
            <a:off x="2559051" y="3460750"/>
            <a:ext cx="609600" cy="609600"/>
          </a:xfrm>
          <a:prstGeom prst="ellipse">
            <a:avLst/>
          </a:prstGeom>
          <a:noFill/>
          <a:ln w="76200">
            <a:solidFill>
              <a:srgbClr val="FF00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27687" name="Oval 19"/>
          <p:cNvSpPr>
            <a:spLocks noChangeArrowheads="1"/>
          </p:cNvSpPr>
          <p:nvPr/>
        </p:nvSpPr>
        <p:spPr bwMode="auto">
          <a:xfrm>
            <a:off x="7699376" y="2927350"/>
            <a:ext cx="609600" cy="609600"/>
          </a:xfrm>
          <a:prstGeom prst="ellipse">
            <a:avLst/>
          </a:prstGeom>
          <a:noFill/>
          <a:ln w="76200">
            <a:solidFill>
              <a:srgbClr val="FF00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27688" name="AutoShape 21"/>
          <p:cNvSpPr>
            <a:spLocks noChangeArrowheads="1"/>
          </p:cNvSpPr>
          <p:nvPr/>
        </p:nvSpPr>
        <p:spPr bwMode="auto">
          <a:xfrm>
            <a:off x="4343401" y="4419600"/>
            <a:ext cx="4343400" cy="1447800"/>
          </a:xfrm>
          <a:prstGeom prst="flowChartDocument">
            <a:avLst/>
          </a:prstGeom>
          <a:solidFill>
            <a:schemeClr val="accent1"/>
          </a:solidFill>
          <a:ln w="762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Target data found</a:t>
            </a:r>
          </a:p>
        </p:txBody>
      </p:sp>
    </p:spTree>
    <p:extLst>
      <p:ext uri="{BB962C8B-B14F-4D97-AF65-F5344CB8AC3E}">
        <p14:creationId xmlns:p14="http://schemas.microsoft.com/office/powerpoint/2010/main" val="19029162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776" y="152400"/>
            <a:ext cx="3810000" cy="609600"/>
          </a:xfrm>
        </p:spPr>
        <p:txBody>
          <a:bodyPr rtlCol="0">
            <a:normAutofit fontScale="90000"/>
          </a:bodyPr>
          <a:lstStyle/>
          <a:p>
            <a:pPr>
              <a:defRPr/>
            </a:pPr>
            <a:r>
              <a:rPr lang="en-US" b="1" dirty="0">
                <a:solidFill>
                  <a:schemeClr val="tx2">
                    <a:lumMod val="75000"/>
                  </a:schemeClr>
                </a:solidFill>
              </a:rPr>
              <a:t>Linear Search</a:t>
            </a:r>
            <a:endParaRPr lang="en-US" dirty="0">
              <a:solidFill>
                <a:schemeClr val="tx2">
                  <a:lumMod val="75000"/>
                </a:schemeClr>
              </a:solidFill>
              <a:latin typeface="Times New Roman" pitchFamily="18" charset="0"/>
              <a:cs typeface="Times New Roman" pitchFamily="18" charset="0"/>
            </a:endParaRPr>
          </a:p>
        </p:txBody>
      </p:sp>
      <p:grpSp>
        <p:nvGrpSpPr>
          <p:cNvPr id="29699" name="Group 3"/>
          <p:cNvGrpSpPr>
            <a:grpSpLocks/>
          </p:cNvGrpSpPr>
          <p:nvPr/>
        </p:nvGrpSpPr>
        <p:grpSpPr bwMode="auto">
          <a:xfrm>
            <a:off x="685801" y="7620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9906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9221" name="Content Placeholder 7"/>
          <p:cNvSpPr>
            <a:spLocks noGrp="1"/>
          </p:cNvSpPr>
          <p:nvPr>
            <p:ph idx="1"/>
          </p:nvPr>
        </p:nvSpPr>
        <p:spPr>
          <a:xfrm>
            <a:off x="611189" y="995363"/>
            <a:ext cx="10969625" cy="5029200"/>
          </a:xfrm>
        </p:spPr>
        <p:txBody>
          <a:bodyPr>
            <a:normAutofit lnSpcReduction="10000"/>
          </a:bodyPr>
          <a:lstStyle/>
          <a:p>
            <a:pPr>
              <a:buFont typeface="Arial" charset="0"/>
              <a:buNone/>
              <a:defRPr/>
            </a:pPr>
            <a:r>
              <a:rPr lang="en-US" sz="2400" b="1" dirty="0">
                <a:solidFill>
                  <a:schemeClr val="accent6">
                    <a:lumMod val="75000"/>
                  </a:schemeClr>
                </a:solidFill>
              </a:rPr>
              <a:t>      </a:t>
            </a:r>
            <a:r>
              <a:rPr lang="en-US" sz="2400" b="1" u="sng" dirty="0">
                <a:solidFill>
                  <a:schemeClr val="accent6">
                    <a:lumMod val="75000"/>
                  </a:schemeClr>
                </a:solidFill>
              </a:rPr>
              <a:t> Unordered Linear Search</a:t>
            </a:r>
            <a:endParaRPr lang="en-US" sz="2400" u="sng" dirty="0">
              <a:solidFill>
                <a:schemeClr val="accent6">
                  <a:lumMod val="75000"/>
                </a:schemeClr>
              </a:solidFill>
            </a:endParaRPr>
          </a:p>
          <a:p>
            <a:pPr>
              <a:buFont typeface="Arial" charset="0"/>
              <a:buChar char="•"/>
              <a:defRPr/>
            </a:pPr>
            <a:r>
              <a:rPr lang="en-US" sz="2000" dirty="0"/>
              <a:t>Let us assume we are given an array where the order of the elements is not known. </a:t>
            </a:r>
          </a:p>
          <a:p>
            <a:pPr>
              <a:buFont typeface="Arial" charset="0"/>
              <a:buChar char="•"/>
              <a:defRPr/>
            </a:pPr>
            <a:r>
              <a:rPr lang="en-US" sz="2000" dirty="0"/>
              <a:t>That means the elements of the array are not sorted. </a:t>
            </a:r>
          </a:p>
          <a:p>
            <a:pPr>
              <a:buFont typeface="Arial" charset="0"/>
              <a:buChar char="•"/>
              <a:defRPr/>
            </a:pPr>
            <a:r>
              <a:rPr lang="en-US" sz="2000" dirty="0"/>
              <a:t>In this case, to search for an element we have to scan the complete array and see if the element is there in the given list or not.</a:t>
            </a:r>
          </a:p>
          <a:p>
            <a:pPr>
              <a:buFont typeface="Arial" charset="0"/>
              <a:buNone/>
              <a:defRPr/>
            </a:pPr>
            <a:r>
              <a:rPr lang="en-US" sz="2000" dirty="0"/>
              <a:t>	</a:t>
            </a:r>
            <a:r>
              <a:rPr lang="en-US" sz="2000" b="1" dirty="0"/>
              <a:t>def </a:t>
            </a:r>
            <a:r>
              <a:rPr lang="en-US" sz="2000" b="1" dirty="0" err="1"/>
              <a:t>UnOrderedLinearSearch</a:t>
            </a:r>
            <a:r>
              <a:rPr lang="en-US" sz="2000" b="1" dirty="0"/>
              <a:t> (</a:t>
            </a:r>
            <a:r>
              <a:rPr lang="en-US" sz="2000" b="1" dirty="0" err="1"/>
              <a:t>numbersList</a:t>
            </a:r>
            <a:r>
              <a:rPr lang="en-US" sz="2000" b="1" dirty="0"/>
              <a:t>, value):</a:t>
            </a:r>
          </a:p>
          <a:p>
            <a:pPr>
              <a:buFont typeface="Arial" charset="0"/>
              <a:buNone/>
              <a:defRPr/>
            </a:pPr>
            <a:r>
              <a:rPr lang="en-US" sz="2000" b="1" dirty="0"/>
              <a:t>		for </a:t>
            </a:r>
            <a:r>
              <a:rPr lang="en-US" sz="2000" b="1" dirty="0" err="1"/>
              <a:t>i</a:t>
            </a:r>
            <a:r>
              <a:rPr lang="en-US" sz="2000" b="1" dirty="0"/>
              <a:t> in range(</a:t>
            </a:r>
            <a:r>
              <a:rPr lang="en-US" sz="2000" b="1" dirty="0" err="1"/>
              <a:t>len</a:t>
            </a:r>
            <a:r>
              <a:rPr lang="en-US" sz="2000" b="1" dirty="0"/>
              <a:t>(</a:t>
            </a:r>
            <a:r>
              <a:rPr lang="en-US" sz="2000" b="1" dirty="0" err="1"/>
              <a:t>numbersList</a:t>
            </a:r>
            <a:r>
              <a:rPr lang="en-US" sz="2000" b="1" dirty="0"/>
              <a:t>)):</a:t>
            </a:r>
          </a:p>
          <a:p>
            <a:pPr>
              <a:buFont typeface="Arial" charset="0"/>
              <a:buNone/>
              <a:defRPr/>
            </a:pPr>
            <a:r>
              <a:rPr lang="en-US" sz="2000" b="1" dirty="0"/>
              <a:t>			if </a:t>
            </a:r>
            <a:r>
              <a:rPr lang="en-US" sz="2000" b="1" dirty="0" err="1"/>
              <a:t>numbersList</a:t>
            </a:r>
            <a:r>
              <a:rPr lang="en-US" sz="2000" b="1" dirty="0"/>
              <a:t>[</a:t>
            </a:r>
            <a:r>
              <a:rPr lang="en-US" sz="2000" b="1" dirty="0" err="1"/>
              <a:t>i</a:t>
            </a:r>
            <a:r>
              <a:rPr lang="en-US" sz="2000" b="1" dirty="0"/>
              <a:t>] == value:</a:t>
            </a:r>
          </a:p>
          <a:p>
            <a:pPr>
              <a:buFont typeface="Arial" charset="0"/>
              <a:buNone/>
              <a:defRPr/>
            </a:pPr>
            <a:r>
              <a:rPr lang="en-US" sz="2000" b="1" dirty="0"/>
              <a:t>				return </a:t>
            </a:r>
            <a:r>
              <a:rPr lang="en-US" sz="2000" b="1" dirty="0" err="1"/>
              <a:t>i</a:t>
            </a:r>
            <a:endParaRPr lang="en-US" sz="2000" b="1" dirty="0"/>
          </a:p>
          <a:p>
            <a:pPr>
              <a:buFont typeface="Arial" charset="0"/>
              <a:buNone/>
              <a:defRPr/>
            </a:pPr>
            <a:r>
              <a:rPr lang="en-US" sz="2000" b="1" dirty="0"/>
              <a:t>		return -1</a:t>
            </a:r>
          </a:p>
          <a:p>
            <a:pPr>
              <a:buFont typeface="Arial" charset="0"/>
              <a:buChar char="•"/>
              <a:defRPr/>
            </a:pPr>
            <a:endParaRPr lang="en-US" sz="2000" b="1" dirty="0"/>
          </a:p>
          <a:p>
            <a:pPr>
              <a:buFont typeface="Arial" charset="0"/>
              <a:buNone/>
              <a:defRPr/>
            </a:pPr>
            <a:r>
              <a:rPr lang="en-US" sz="2000" b="1" dirty="0"/>
              <a:t>	A= [534,246,933,127,277,321,454,565,220]</a:t>
            </a:r>
          </a:p>
          <a:p>
            <a:pPr>
              <a:buFont typeface="Arial" charset="0"/>
              <a:buNone/>
              <a:defRPr/>
            </a:pPr>
            <a:r>
              <a:rPr lang="en-US" sz="2000" b="1" dirty="0"/>
              <a:t>	print(</a:t>
            </a:r>
            <a:r>
              <a:rPr lang="en-US" sz="2000" b="1" dirty="0" err="1"/>
              <a:t>UnOrderedLinearSearch</a:t>
            </a:r>
            <a:r>
              <a:rPr lang="en-US" sz="2000" b="1" dirty="0"/>
              <a:t>(A,277))</a:t>
            </a:r>
          </a:p>
        </p:txBody>
      </p:sp>
    </p:spTree>
    <p:extLst>
      <p:ext uri="{BB962C8B-B14F-4D97-AF65-F5344CB8AC3E}">
        <p14:creationId xmlns:p14="http://schemas.microsoft.com/office/powerpoint/2010/main" val="9456095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976" y="188913"/>
            <a:ext cx="8710612" cy="1143000"/>
          </a:xfrm>
        </p:spPr>
        <p:txBody>
          <a:bodyPr>
            <a:normAutofit/>
          </a:bodyPr>
          <a:lstStyle/>
          <a:p>
            <a:pPr>
              <a:defRPr/>
            </a:pPr>
            <a:r>
              <a:rPr lang="en-US" sz="3999" dirty="0">
                <a:solidFill>
                  <a:srgbClr val="7030A0"/>
                </a:solidFill>
                <a:latin typeface="Times New Roman" pitchFamily="18" charset="0"/>
                <a:cs typeface="Times New Roman" pitchFamily="18" charset="0"/>
              </a:rPr>
              <a:t>Flowchart: Sequential Search with Array</a:t>
            </a:r>
            <a:endParaRPr lang="en-IN" sz="3999" dirty="0">
              <a:solidFill>
                <a:srgbClr val="7030A0"/>
              </a:solidFill>
              <a:latin typeface="Times New Roman" pitchFamily="18" charset="0"/>
              <a:cs typeface="Times New Roman" pitchFamily="18" charset="0"/>
            </a:endParaRPr>
          </a:p>
        </p:txBody>
      </p:sp>
      <p:sp>
        <p:nvSpPr>
          <p:cNvPr id="1945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69A6440-1276-450C-9609-BF8EF27BE08E}" type="slidenum">
              <a:rPr lang="en-IN" sz="1200">
                <a:solidFill>
                  <a:srgbClr val="7F7F7F"/>
                </a:solidFill>
              </a:rPr>
              <a:pPr>
                <a:spcBef>
                  <a:spcPct val="0"/>
                </a:spcBef>
                <a:buFontTx/>
                <a:buNone/>
              </a:pPr>
              <a:t>59</a:t>
            </a:fld>
            <a:endParaRPr lang="en-IN" sz="1200">
              <a:solidFill>
                <a:srgbClr val="7F7F7F"/>
              </a:solidFill>
            </a:endParaRPr>
          </a:p>
        </p:txBody>
      </p:sp>
      <p:sp>
        <p:nvSpPr>
          <p:cNvPr id="6" name="Date Placeholder 5"/>
          <p:cNvSpPr>
            <a:spLocks noGrp="1"/>
          </p:cNvSpPr>
          <p:nvPr>
            <p:ph type="dt" sz="quarter" idx="10"/>
          </p:nvPr>
        </p:nvSpPr>
        <p:spPr/>
        <p:txBody>
          <a:bodyPr/>
          <a:lstStyle/>
          <a:p>
            <a:pPr>
              <a:defRPr/>
            </a:pPr>
            <a:fld id="{F2FA3930-16C1-4AD7-91FA-8C9A1FCD9DA4}" type="datetime1">
              <a:rPr lang="en-US" smtClean="0">
                <a:solidFill>
                  <a:prstClr val="black">
                    <a:lumMod val="50000"/>
                    <a:lumOff val="50000"/>
                  </a:prstClr>
                </a:solidFill>
              </a:rPr>
              <a:pPr>
                <a:defRPr/>
              </a:pPr>
              <a:t>8/3/2023</a:t>
            </a:fld>
            <a:endParaRPr lang="en-IN" dirty="0">
              <a:solidFill>
                <a:prstClr val="black">
                  <a:lumMod val="50000"/>
                  <a:lumOff val="50000"/>
                </a:prstClr>
              </a:solidFill>
            </a:endParaRPr>
          </a:p>
        </p:txBody>
      </p:sp>
      <p:graphicFrame>
        <p:nvGraphicFramePr>
          <p:cNvPr id="7" name="Object 4"/>
          <p:cNvGraphicFramePr>
            <a:graphicFrameLocks noChangeAspect="1"/>
          </p:cNvGraphicFramePr>
          <p:nvPr/>
        </p:nvGraphicFramePr>
        <p:xfrm>
          <a:off x="2928938" y="1000126"/>
          <a:ext cx="5881688" cy="4881563"/>
        </p:xfrm>
        <a:graphic>
          <a:graphicData uri="http://schemas.openxmlformats.org/presentationml/2006/ole">
            <mc:AlternateContent xmlns:mc="http://schemas.openxmlformats.org/markup-compatibility/2006">
              <mc:Choice xmlns:v="urn:schemas-microsoft-com:vml" Requires="v">
                <p:oleObj name="Visio" r:id="rId3" imgW="3838463" imgH="3187625" progId="Visio.Drawing.11">
                  <p:embed/>
                </p:oleObj>
              </mc:Choice>
              <mc:Fallback>
                <p:oleObj name="Visio" r:id="rId3" imgW="3838463" imgH="3187625"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938" y="1000126"/>
                        <a:ext cx="5881688" cy="488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06649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41C1-38A1-62B5-642A-2DDC06858CE5}"/>
              </a:ext>
            </a:extLst>
          </p:cNvPr>
          <p:cNvSpPr>
            <a:spLocks noGrp="1"/>
          </p:cNvSpPr>
          <p:nvPr>
            <p:ph type="title"/>
          </p:nvPr>
        </p:nvSpPr>
        <p:spPr/>
        <p:txBody>
          <a:bodyPr/>
          <a:lstStyle/>
          <a:p>
            <a:r>
              <a:rPr lang="en-US" b="1" dirty="0">
                <a:solidFill>
                  <a:srgbClr val="C00000"/>
                </a:solidFill>
              </a:rPr>
              <a:t>Need of Data Structure</a:t>
            </a:r>
          </a:p>
        </p:txBody>
      </p:sp>
      <p:sp>
        <p:nvSpPr>
          <p:cNvPr id="3" name="Content Placeholder 2">
            <a:extLst>
              <a:ext uri="{FF2B5EF4-FFF2-40B4-BE49-F238E27FC236}">
                <a16:creationId xmlns:a16="http://schemas.microsoft.com/office/drawing/2014/main" id="{CACD3190-BFD7-E6C1-7253-85EF606637BB}"/>
              </a:ext>
            </a:extLst>
          </p:cNvPr>
          <p:cNvSpPr>
            <a:spLocks noGrp="1"/>
          </p:cNvSpPr>
          <p:nvPr>
            <p:ph idx="1"/>
          </p:nvPr>
        </p:nvSpPr>
        <p:spPr/>
        <p:txBody>
          <a:bodyPr>
            <a:normAutofit lnSpcReduction="10000"/>
          </a:bodyPr>
          <a:lstStyle/>
          <a:p>
            <a:pPr marL="0" indent="0">
              <a:buNone/>
            </a:pPr>
            <a:r>
              <a:rPr lang="en-US" b="0" i="0" dirty="0">
                <a:effectLst/>
                <a:latin typeface="+mj-lt"/>
              </a:rPr>
              <a:t>As applications are becoming more complex and the amount of data is increasing every day, </a:t>
            </a:r>
          </a:p>
          <a:p>
            <a:pPr marL="0" indent="0">
              <a:buNone/>
            </a:pPr>
            <a:r>
              <a:rPr lang="en-US" b="0" i="0" dirty="0">
                <a:effectLst/>
                <a:latin typeface="+mj-lt"/>
              </a:rPr>
              <a:t>which may lead to problems with </a:t>
            </a:r>
          </a:p>
          <a:p>
            <a:pPr marL="914400" lvl="2" indent="0">
              <a:buNone/>
            </a:pPr>
            <a:r>
              <a:rPr lang="en-US" sz="2800" dirty="0">
                <a:latin typeface="+mj-lt"/>
              </a:rPr>
              <a:t>1.</a:t>
            </a:r>
            <a:r>
              <a:rPr lang="en-US" sz="2800" b="0" i="0" dirty="0">
                <a:effectLst/>
                <a:latin typeface="+mj-lt"/>
              </a:rPr>
              <a:t>data searching, </a:t>
            </a:r>
          </a:p>
          <a:p>
            <a:pPr marL="914400" lvl="2" indent="0">
              <a:buNone/>
            </a:pPr>
            <a:r>
              <a:rPr lang="en-US" sz="2800" b="0" i="0" dirty="0">
                <a:effectLst/>
                <a:latin typeface="+mj-lt"/>
              </a:rPr>
              <a:t>2.processing speed, </a:t>
            </a:r>
          </a:p>
          <a:p>
            <a:pPr marL="914400" lvl="2" indent="0">
              <a:buNone/>
            </a:pPr>
            <a:r>
              <a:rPr lang="en-US" sz="2800" b="0" i="0" dirty="0">
                <a:effectLst/>
                <a:latin typeface="+mj-lt"/>
              </a:rPr>
              <a:t>3.multiple requests handling and many more. </a:t>
            </a:r>
          </a:p>
          <a:p>
            <a:pPr marL="403225" indent="-403225">
              <a:lnSpc>
                <a:spcPct val="110000"/>
              </a:lnSpc>
              <a:spcBef>
                <a:spcPts val="0"/>
              </a:spcBef>
              <a:buFont typeface="Wingdings" panose="05000000000000000000" pitchFamily="2" charset="2"/>
              <a:buChar char="Ø"/>
            </a:pPr>
            <a:r>
              <a:rPr lang="en-US" b="0" i="0" dirty="0">
                <a:effectLst/>
                <a:latin typeface="+mj-lt"/>
              </a:rPr>
              <a:t>Data Structures support different methods to organize, manage, and store data efficiently. </a:t>
            </a:r>
          </a:p>
          <a:p>
            <a:pPr marL="403225" indent="-403225">
              <a:lnSpc>
                <a:spcPct val="110000"/>
              </a:lnSpc>
              <a:spcBef>
                <a:spcPts val="0"/>
              </a:spcBef>
              <a:buFont typeface="Wingdings" panose="05000000000000000000" pitchFamily="2" charset="2"/>
              <a:buChar char="Ø"/>
            </a:pPr>
            <a:r>
              <a:rPr lang="en-US" b="0" i="0" dirty="0">
                <a:effectLst/>
                <a:latin typeface="+mj-lt"/>
              </a:rPr>
              <a:t>With the help of Data Structures, we can easily traverse the data items.</a:t>
            </a:r>
          </a:p>
        </p:txBody>
      </p:sp>
      <p:sp>
        <p:nvSpPr>
          <p:cNvPr id="4" name="Date Placeholder 3"/>
          <p:cNvSpPr>
            <a:spLocks noGrp="1"/>
          </p:cNvSpPr>
          <p:nvPr>
            <p:ph type="dt" sz="half" idx="10"/>
          </p:nvPr>
        </p:nvSpPr>
        <p:spPr/>
        <p:txBody>
          <a:bodyPr/>
          <a:lstStyle/>
          <a:p>
            <a:fld id="{0E4D1E9D-1A92-4216-B3DE-01D72B1B05E3}" type="datetime1">
              <a:rPr lang="en-US" smtClean="0"/>
              <a:t>8/3/2023</a:t>
            </a:fld>
            <a:endParaRPr lang="en-US"/>
          </a:p>
        </p:txBody>
      </p:sp>
      <p:sp>
        <p:nvSpPr>
          <p:cNvPr id="5" name="Slide Number Placeholder 4"/>
          <p:cNvSpPr>
            <a:spLocks noGrp="1"/>
          </p:cNvSpPr>
          <p:nvPr>
            <p:ph type="sldNum" sz="quarter" idx="12"/>
          </p:nvPr>
        </p:nvSpPr>
        <p:spPr/>
        <p:txBody>
          <a:bodyPr/>
          <a:lstStyle/>
          <a:p>
            <a:fld id="{180F97CC-1B2C-4CDD-B440-99F5F8B230B9}" type="slidenum">
              <a:rPr lang="en-US" smtClean="0"/>
              <a:t>6</a:t>
            </a:fld>
            <a:endParaRPr lang="en-US"/>
          </a:p>
        </p:txBody>
      </p:sp>
    </p:spTree>
    <p:extLst>
      <p:ext uri="{BB962C8B-B14F-4D97-AF65-F5344CB8AC3E}">
        <p14:creationId xmlns:p14="http://schemas.microsoft.com/office/powerpoint/2010/main" val="25011166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152400"/>
            <a:ext cx="3810000" cy="609600"/>
          </a:xfrm>
        </p:spPr>
        <p:txBody>
          <a:bodyPr rtlCol="0">
            <a:normAutofit fontScale="90000"/>
          </a:bodyPr>
          <a:lstStyle/>
          <a:p>
            <a:pPr>
              <a:defRPr/>
            </a:pPr>
            <a:r>
              <a:rPr lang="en-US" b="1" dirty="0">
                <a:solidFill>
                  <a:schemeClr val="tx2">
                    <a:lumMod val="75000"/>
                  </a:schemeClr>
                </a:solidFill>
              </a:rPr>
              <a:t>Linear Search</a:t>
            </a:r>
            <a:endParaRPr lang="en-US" dirty="0">
              <a:solidFill>
                <a:schemeClr val="tx2">
                  <a:lumMod val="75000"/>
                </a:schemeClr>
              </a:solidFill>
              <a:latin typeface="Times New Roman" pitchFamily="18" charset="0"/>
              <a:cs typeface="Times New Roman" pitchFamily="18" charset="0"/>
            </a:endParaRPr>
          </a:p>
        </p:txBody>
      </p:sp>
      <p:grpSp>
        <p:nvGrpSpPr>
          <p:cNvPr id="31747" name="Group 3"/>
          <p:cNvGrpSpPr>
            <a:grpSpLocks/>
          </p:cNvGrpSpPr>
          <p:nvPr/>
        </p:nvGrpSpPr>
        <p:grpSpPr bwMode="auto">
          <a:xfrm>
            <a:off x="685801" y="7620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9906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1749" name="Content Placeholder 7"/>
          <p:cNvSpPr>
            <a:spLocks noGrp="1"/>
          </p:cNvSpPr>
          <p:nvPr>
            <p:ph idx="1"/>
          </p:nvPr>
        </p:nvSpPr>
        <p:spPr>
          <a:xfrm>
            <a:off x="611189" y="1122363"/>
            <a:ext cx="10969625" cy="5029200"/>
          </a:xfrm>
        </p:spPr>
        <p:txBody>
          <a:bodyPr>
            <a:normAutofit fontScale="92500" lnSpcReduction="10000"/>
          </a:bodyPr>
          <a:lstStyle/>
          <a:p>
            <a:pPr>
              <a:buFont typeface="Arial" panose="020B0604020202020204" pitchFamily="34" charset="0"/>
              <a:buNone/>
            </a:pPr>
            <a:r>
              <a:rPr lang="en-US" sz="2000" b="1"/>
              <a:t>def UnOrderedLinearSearch (numbersList, value):</a:t>
            </a:r>
          </a:p>
          <a:p>
            <a:pPr>
              <a:buFont typeface="Arial" panose="020B0604020202020204" pitchFamily="34" charset="0"/>
              <a:buNone/>
            </a:pPr>
            <a:r>
              <a:rPr lang="en-US" sz="2000" b="1"/>
              <a:t>    for i in range(len(numbersList)):</a:t>
            </a:r>
          </a:p>
          <a:p>
            <a:pPr>
              <a:buFont typeface="Arial" panose="020B0604020202020204" pitchFamily="34" charset="0"/>
              <a:buNone/>
            </a:pPr>
            <a:r>
              <a:rPr lang="en-US" sz="2000" b="1"/>
              <a:t>        if numbersList[i] == value:</a:t>
            </a:r>
          </a:p>
          <a:p>
            <a:pPr>
              <a:buFont typeface="Arial" panose="020B0604020202020204" pitchFamily="34" charset="0"/>
              <a:buNone/>
            </a:pPr>
            <a:r>
              <a:rPr lang="en-US" sz="2000" b="1"/>
              <a:t>            return i</a:t>
            </a:r>
          </a:p>
          <a:p>
            <a:pPr>
              <a:buFont typeface="Arial" panose="020B0604020202020204" pitchFamily="34" charset="0"/>
              <a:buNone/>
            </a:pPr>
            <a:r>
              <a:rPr lang="en-US" sz="2000" b="1"/>
              <a:t>    return -1</a:t>
            </a:r>
          </a:p>
          <a:p>
            <a:pPr>
              <a:buFont typeface="Arial" panose="020B0604020202020204" pitchFamily="34" charset="0"/>
              <a:buNone/>
            </a:pPr>
            <a:endParaRPr lang="en-US" sz="2000" b="1"/>
          </a:p>
          <a:p>
            <a:pPr>
              <a:buFont typeface="Arial" panose="020B0604020202020204" pitchFamily="34" charset="0"/>
              <a:buNone/>
            </a:pPr>
            <a:r>
              <a:rPr lang="en-US" sz="2000" b="1"/>
              <a:t>A=[534,246,933,127,277,321,454,565,220]</a:t>
            </a:r>
          </a:p>
          <a:p>
            <a:pPr>
              <a:buFont typeface="Arial" panose="020B0604020202020204" pitchFamily="34" charset="0"/>
              <a:buNone/>
            </a:pPr>
            <a:r>
              <a:rPr lang="en-US" sz="2000" b="1"/>
              <a:t>print("The elements are:", A)</a:t>
            </a:r>
          </a:p>
          <a:p>
            <a:pPr>
              <a:buFont typeface="Arial" panose="020B0604020202020204" pitchFamily="34" charset="0"/>
              <a:buNone/>
            </a:pPr>
            <a:r>
              <a:rPr lang="en-US" sz="2000" b="1"/>
              <a:t>key=int(input("Enter the element to be searched:"))</a:t>
            </a:r>
          </a:p>
          <a:p>
            <a:pPr>
              <a:buFont typeface="Arial" panose="020B0604020202020204" pitchFamily="34" charset="0"/>
              <a:buNone/>
            </a:pPr>
            <a:r>
              <a:rPr lang="en-US" sz="2000" b="1"/>
              <a:t>status=UnOrderedLinearSearch(A,key)</a:t>
            </a:r>
          </a:p>
          <a:p>
            <a:pPr>
              <a:buFont typeface="Arial" panose="020B0604020202020204" pitchFamily="34" charset="0"/>
              <a:buNone/>
            </a:pPr>
            <a:r>
              <a:rPr lang="en-US" sz="2000" b="1"/>
              <a:t>if(status!=-1):</a:t>
            </a:r>
          </a:p>
          <a:p>
            <a:pPr>
              <a:buFont typeface="Arial" panose="020B0604020202020204" pitchFamily="34" charset="0"/>
              <a:buNone/>
            </a:pPr>
            <a:r>
              <a:rPr lang="en-US" sz="2000" b="1"/>
              <a:t>    print("Element found at %i location" %status)</a:t>
            </a:r>
          </a:p>
          <a:p>
            <a:pPr>
              <a:buFont typeface="Arial" panose="020B0604020202020204" pitchFamily="34" charset="0"/>
              <a:buNone/>
            </a:pPr>
            <a:r>
              <a:rPr lang="en-US" sz="2000" b="1"/>
              <a:t>else:</a:t>
            </a:r>
          </a:p>
          <a:p>
            <a:pPr>
              <a:buFont typeface="Arial" panose="020B0604020202020204" pitchFamily="34" charset="0"/>
              <a:buNone/>
            </a:pPr>
            <a:r>
              <a:rPr lang="en-US" sz="2000" b="1"/>
              <a:t>    print("Element not found in the list")</a:t>
            </a:r>
            <a:endParaRPr lang="en-US" sz="1800" b="1"/>
          </a:p>
        </p:txBody>
      </p:sp>
    </p:spTree>
    <p:extLst>
      <p:ext uri="{BB962C8B-B14F-4D97-AF65-F5344CB8AC3E}">
        <p14:creationId xmlns:p14="http://schemas.microsoft.com/office/powerpoint/2010/main" val="5523763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76200"/>
            <a:ext cx="3810000" cy="609600"/>
          </a:xfrm>
        </p:spPr>
        <p:txBody>
          <a:bodyPr rtlCol="0">
            <a:normAutofit fontScale="90000"/>
          </a:bodyPr>
          <a:lstStyle/>
          <a:p>
            <a:pPr>
              <a:defRPr/>
            </a:pPr>
            <a:r>
              <a:rPr lang="en-US" b="1" dirty="0">
                <a:solidFill>
                  <a:schemeClr val="tx2">
                    <a:lumMod val="75000"/>
                  </a:schemeClr>
                </a:solidFill>
              </a:rPr>
              <a:t>Linear Search</a:t>
            </a:r>
            <a:endParaRPr lang="en-US" dirty="0">
              <a:solidFill>
                <a:schemeClr val="tx2">
                  <a:lumMod val="75000"/>
                </a:schemeClr>
              </a:solidFill>
              <a:latin typeface="Times New Roman" pitchFamily="18" charset="0"/>
              <a:cs typeface="Times New Roman" pitchFamily="18" charset="0"/>
            </a:endParaRPr>
          </a:p>
        </p:txBody>
      </p:sp>
      <p:grpSp>
        <p:nvGrpSpPr>
          <p:cNvPr id="33795" name="Group 3"/>
          <p:cNvGrpSpPr>
            <a:grpSpLocks/>
          </p:cNvGrpSpPr>
          <p:nvPr/>
        </p:nvGrpSpPr>
        <p:grpSpPr bwMode="auto">
          <a:xfrm>
            <a:off x="685801" y="685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9144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0245" name="Content Placeholder 7"/>
          <p:cNvSpPr>
            <a:spLocks noGrp="1"/>
          </p:cNvSpPr>
          <p:nvPr>
            <p:ph idx="1"/>
          </p:nvPr>
        </p:nvSpPr>
        <p:spPr>
          <a:xfrm>
            <a:off x="611189" y="1066800"/>
            <a:ext cx="10969625" cy="5029200"/>
          </a:xfrm>
        </p:spPr>
        <p:txBody>
          <a:bodyPr>
            <a:normAutofit lnSpcReduction="10000"/>
          </a:bodyPr>
          <a:lstStyle/>
          <a:p>
            <a:pPr>
              <a:buFont typeface="Arial" charset="0"/>
              <a:buNone/>
              <a:defRPr/>
            </a:pPr>
            <a:r>
              <a:rPr lang="en-US" sz="2000" b="1" dirty="0"/>
              <a:t>	</a:t>
            </a:r>
            <a:r>
              <a:rPr lang="en-US" sz="2400" b="1" u="sng" dirty="0">
                <a:solidFill>
                  <a:schemeClr val="accent2">
                    <a:lumMod val="75000"/>
                  </a:schemeClr>
                </a:solidFill>
              </a:rPr>
              <a:t>Sorted/Ordered Linear Search</a:t>
            </a:r>
            <a:endParaRPr lang="en-US" sz="2000" u="sng" dirty="0">
              <a:solidFill>
                <a:schemeClr val="accent2">
                  <a:lumMod val="75000"/>
                </a:schemeClr>
              </a:solidFill>
            </a:endParaRPr>
          </a:p>
          <a:p>
            <a:pPr>
              <a:buFont typeface="Arial" charset="0"/>
              <a:buChar char="•"/>
              <a:defRPr/>
            </a:pPr>
            <a:r>
              <a:rPr lang="en-US" sz="2000" dirty="0"/>
              <a:t>If the elements of the array are already sorted, then in many cases we don't have to scan the complete array to see if the element is there in the given array or not. </a:t>
            </a:r>
          </a:p>
          <a:p>
            <a:pPr>
              <a:buFont typeface="Arial" charset="0"/>
              <a:buChar char="•"/>
              <a:defRPr/>
            </a:pPr>
            <a:r>
              <a:rPr lang="en-US" sz="2000" dirty="0"/>
              <a:t>In the algorithm below, it can be seen that, at any point if the value at A[</a:t>
            </a:r>
            <a:r>
              <a:rPr lang="en-US" sz="2000" dirty="0" err="1"/>
              <a:t>i</a:t>
            </a:r>
            <a:r>
              <a:rPr lang="en-US" sz="2000" dirty="0"/>
              <a:t>] is greater than the data to be searched, then we just return - 1 without searching the remaining array.</a:t>
            </a:r>
          </a:p>
          <a:p>
            <a:pPr>
              <a:buFont typeface="Arial" charset="0"/>
              <a:buNone/>
              <a:defRPr/>
            </a:pPr>
            <a:r>
              <a:rPr lang="en-US" sz="2000" dirty="0"/>
              <a:t>	</a:t>
            </a:r>
            <a:r>
              <a:rPr lang="en-US" sz="2000" b="1" dirty="0"/>
              <a:t>def </a:t>
            </a:r>
            <a:r>
              <a:rPr lang="en-US" sz="2000" b="1" dirty="0" err="1"/>
              <a:t>OrderedLinearSearch</a:t>
            </a:r>
            <a:r>
              <a:rPr lang="en-US" sz="2000" b="1" dirty="0"/>
              <a:t> (</a:t>
            </a:r>
            <a:r>
              <a:rPr lang="en-US" sz="2000" b="1" dirty="0" err="1"/>
              <a:t>numbersList</a:t>
            </a:r>
            <a:r>
              <a:rPr lang="en-US" sz="2000" b="1" dirty="0"/>
              <a:t>, value):</a:t>
            </a:r>
          </a:p>
          <a:p>
            <a:pPr>
              <a:buFont typeface="Arial" charset="0"/>
              <a:buNone/>
              <a:defRPr/>
            </a:pPr>
            <a:r>
              <a:rPr lang="en-US" sz="2000" b="1" dirty="0"/>
              <a:t>		for </a:t>
            </a:r>
            <a:r>
              <a:rPr lang="en-US" sz="2000" b="1" dirty="0" err="1"/>
              <a:t>i</a:t>
            </a:r>
            <a:r>
              <a:rPr lang="en-US" sz="2000" b="1" dirty="0"/>
              <a:t> in range(</a:t>
            </a:r>
            <a:r>
              <a:rPr lang="en-US" sz="2000" b="1" dirty="0" err="1"/>
              <a:t>len</a:t>
            </a:r>
            <a:r>
              <a:rPr lang="en-US" sz="2000" b="1" dirty="0"/>
              <a:t>(</a:t>
            </a:r>
            <a:r>
              <a:rPr lang="en-US" sz="2000" b="1" dirty="0" err="1"/>
              <a:t>numbersList</a:t>
            </a:r>
            <a:r>
              <a:rPr lang="en-US" sz="2000" b="1" dirty="0"/>
              <a:t>)):</a:t>
            </a:r>
          </a:p>
          <a:p>
            <a:pPr>
              <a:buFont typeface="Arial" charset="0"/>
              <a:buNone/>
              <a:defRPr/>
            </a:pPr>
            <a:r>
              <a:rPr lang="en-US" sz="2000" b="1" dirty="0"/>
              <a:t>			if </a:t>
            </a:r>
            <a:r>
              <a:rPr lang="en-US" sz="2000" b="1" dirty="0" err="1"/>
              <a:t>numbersList</a:t>
            </a:r>
            <a:r>
              <a:rPr lang="en-US" sz="2000" b="1" dirty="0"/>
              <a:t>[</a:t>
            </a:r>
            <a:r>
              <a:rPr lang="en-US" sz="2000" b="1" dirty="0" err="1"/>
              <a:t>i</a:t>
            </a:r>
            <a:r>
              <a:rPr lang="en-US" sz="2000" b="1" dirty="0"/>
              <a:t>] == value:</a:t>
            </a:r>
          </a:p>
          <a:p>
            <a:pPr>
              <a:buFont typeface="Arial" charset="0"/>
              <a:buNone/>
              <a:defRPr/>
            </a:pPr>
            <a:r>
              <a:rPr lang="en-US" sz="2000" b="1" dirty="0"/>
              <a:t>				return </a:t>
            </a:r>
            <a:r>
              <a:rPr lang="en-US" sz="2000" b="1" dirty="0" err="1"/>
              <a:t>i</a:t>
            </a:r>
            <a:endParaRPr lang="en-US" sz="2000" b="1" dirty="0"/>
          </a:p>
          <a:p>
            <a:pPr>
              <a:buFont typeface="Arial" charset="0"/>
              <a:buNone/>
              <a:defRPr/>
            </a:pPr>
            <a:r>
              <a:rPr lang="en-US" sz="2000" b="1" dirty="0"/>
              <a:t>			</a:t>
            </a:r>
            <a:r>
              <a:rPr lang="en-US" sz="2000" b="1" dirty="0" err="1">
                <a:solidFill>
                  <a:srgbClr val="FF0000"/>
                </a:solidFill>
              </a:rPr>
              <a:t>elif</a:t>
            </a:r>
            <a:r>
              <a:rPr lang="en-US" sz="2000" b="1" dirty="0">
                <a:solidFill>
                  <a:srgbClr val="FF0000"/>
                </a:solidFill>
              </a:rPr>
              <a:t> </a:t>
            </a:r>
            <a:r>
              <a:rPr lang="en-US" sz="2000" b="1" dirty="0" err="1">
                <a:solidFill>
                  <a:srgbClr val="FF0000"/>
                </a:solidFill>
              </a:rPr>
              <a:t>numbersList</a:t>
            </a:r>
            <a:r>
              <a:rPr lang="en-US" sz="2000" b="1" dirty="0">
                <a:solidFill>
                  <a:srgbClr val="FF0000"/>
                </a:solidFill>
              </a:rPr>
              <a:t>[</a:t>
            </a:r>
            <a:r>
              <a:rPr lang="en-US" sz="2000" b="1" dirty="0" err="1">
                <a:solidFill>
                  <a:srgbClr val="FF0000"/>
                </a:solidFill>
              </a:rPr>
              <a:t>i</a:t>
            </a:r>
            <a:r>
              <a:rPr lang="en-US" sz="2000" b="1" dirty="0">
                <a:solidFill>
                  <a:srgbClr val="FF0000"/>
                </a:solidFill>
              </a:rPr>
              <a:t>] &gt; value:</a:t>
            </a:r>
          </a:p>
          <a:p>
            <a:pPr>
              <a:buFont typeface="Arial" charset="0"/>
              <a:buNone/>
              <a:defRPr/>
            </a:pPr>
            <a:r>
              <a:rPr lang="en-US" sz="2000" b="1" dirty="0"/>
              <a:t>				return </a:t>
            </a:r>
          </a:p>
          <a:p>
            <a:pPr>
              <a:buFont typeface="Arial" charset="0"/>
              <a:buNone/>
              <a:defRPr/>
            </a:pPr>
            <a:r>
              <a:rPr lang="en-US" sz="2000" b="1" dirty="0"/>
              <a:t>		return – 1</a:t>
            </a:r>
          </a:p>
          <a:p>
            <a:pPr>
              <a:buFont typeface="Arial" charset="0"/>
              <a:buChar char="•"/>
              <a:defRPr/>
            </a:pPr>
            <a:r>
              <a:rPr lang="en-US" sz="2000" b="1" dirty="0"/>
              <a:t>A= [34,46,93,127,277,321,454,565,1220]</a:t>
            </a:r>
          </a:p>
          <a:p>
            <a:pPr>
              <a:buFont typeface="Arial" charset="0"/>
              <a:buChar char="•"/>
              <a:defRPr/>
            </a:pPr>
            <a:r>
              <a:rPr lang="en-US" sz="2000" b="1" dirty="0"/>
              <a:t>print(</a:t>
            </a:r>
            <a:r>
              <a:rPr lang="en-US" sz="2000" b="1" dirty="0" err="1"/>
              <a:t>OrderedLinearSearch</a:t>
            </a:r>
            <a:r>
              <a:rPr lang="en-US" sz="2000" b="1" dirty="0"/>
              <a:t>(A,565))</a:t>
            </a:r>
          </a:p>
        </p:txBody>
      </p:sp>
    </p:spTree>
    <p:extLst>
      <p:ext uri="{BB962C8B-B14F-4D97-AF65-F5344CB8AC3E}">
        <p14:creationId xmlns:p14="http://schemas.microsoft.com/office/powerpoint/2010/main" val="2967295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chemeClr val="tx2">
                    <a:lumMod val="75000"/>
                  </a:schemeClr>
                </a:solidFill>
              </a:rPr>
              <a:t>Linear Search</a:t>
            </a:r>
            <a:endParaRPr lang="en-US" dirty="0">
              <a:solidFill>
                <a:schemeClr val="tx2">
                  <a:lumMod val="75000"/>
                </a:schemeClr>
              </a:solidFill>
              <a:latin typeface="Times New Roman" pitchFamily="18" charset="0"/>
              <a:cs typeface="Times New Roman" pitchFamily="18" charset="0"/>
            </a:endParaRPr>
          </a:p>
        </p:txBody>
      </p:sp>
      <p:grpSp>
        <p:nvGrpSpPr>
          <p:cNvPr id="35843"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5845" name="Content Placeholder 7"/>
          <p:cNvSpPr>
            <a:spLocks noGrp="1"/>
          </p:cNvSpPr>
          <p:nvPr>
            <p:ph idx="1"/>
          </p:nvPr>
        </p:nvSpPr>
        <p:spPr>
          <a:xfrm>
            <a:off x="609602" y="1371600"/>
            <a:ext cx="10969625" cy="5029200"/>
          </a:xfrm>
        </p:spPr>
        <p:txBody>
          <a:bodyPr/>
          <a:lstStyle/>
          <a:p>
            <a:pPr>
              <a:buFont typeface="Arial" panose="020B0604020202020204" pitchFamily="34" charset="0"/>
              <a:buNone/>
            </a:pPr>
            <a:r>
              <a:rPr lang="en-US">
                <a:solidFill>
                  <a:srgbClr val="92D050"/>
                </a:solidFill>
              </a:rPr>
              <a:t>Linear Search Analysis: Worst Case</a:t>
            </a:r>
          </a:p>
          <a:p>
            <a:pPr>
              <a:buFont typeface="Arial" panose="020B0604020202020204" pitchFamily="34" charset="0"/>
              <a:buNone/>
            </a:pPr>
            <a:endParaRPr lang="en-US">
              <a:solidFill>
                <a:srgbClr val="92D050"/>
              </a:solidFill>
            </a:endParaRPr>
          </a:p>
          <a:p>
            <a:pPr>
              <a:buFont typeface="Arial" panose="020B0604020202020204" pitchFamily="34" charset="0"/>
              <a:buNone/>
            </a:pPr>
            <a:endParaRPr lang="en-US">
              <a:solidFill>
                <a:srgbClr val="92D050"/>
              </a:solidFill>
            </a:endParaRPr>
          </a:p>
          <a:p>
            <a:pPr>
              <a:buFont typeface="Arial" panose="020B0604020202020204" pitchFamily="34" charset="0"/>
              <a:buNone/>
            </a:pPr>
            <a:endParaRPr lang="en-US">
              <a:solidFill>
                <a:srgbClr val="92D050"/>
              </a:solidFill>
            </a:endParaRPr>
          </a:p>
          <a:p>
            <a:pPr>
              <a:buFont typeface="Arial" panose="020B0604020202020204" pitchFamily="34" charset="0"/>
              <a:buNone/>
            </a:pPr>
            <a:endParaRPr lang="en-US">
              <a:solidFill>
                <a:srgbClr val="92D050"/>
              </a:solidFill>
            </a:endParaRPr>
          </a:p>
          <a:p>
            <a:pPr>
              <a:buFont typeface="Arial" panose="020B0604020202020204" pitchFamily="34" charset="0"/>
              <a:buNone/>
            </a:pPr>
            <a:r>
              <a:rPr lang="en-US">
                <a:solidFill>
                  <a:srgbClr val="92D050"/>
                </a:solidFill>
              </a:rPr>
              <a:t>Linear Search Analysis: </a:t>
            </a:r>
            <a:r>
              <a:rPr lang="en-US">
                <a:solidFill>
                  <a:srgbClr val="FF0000"/>
                </a:solidFill>
              </a:rPr>
              <a:t>Best Case</a:t>
            </a:r>
          </a:p>
          <a:p>
            <a:pPr>
              <a:buFont typeface="Arial" panose="020B0604020202020204" pitchFamily="34" charset="0"/>
              <a:buNone/>
            </a:pPr>
            <a:endParaRPr lang="en-US">
              <a:solidFill>
                <a:srgbClr val="92D050"/>
              </a:solidFill>
            </a:endParaRPr>
          </a:p>
        </p:txBody>
      </p:sp>
      <p:sp>
        <p:nvSpPr>
          <p:cNvPr id="35846" name="TextBox 3"/>
          <p:cNvSpPr txBox="1">
            <a:spLocks noChangeArrowheads="1"/>
          </p:cNvSpPr>
          <p:nvPr/>
        </p:nvSpPr>
        <p:spPr bwMode="auto">
          <a:xfrm>
            <a:off x="1676402" y="1981201"/>
            <a:ext cx="7597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solidFill>
                  <a:srgbClr val="800000"/>
                </a:solidFill>
                <a:latin typeface="Arial" panose="020B0604020202020204" pitchFamily="34" charset="0"/>
                <a:ea typeface="MS PGothic" panose="020B0600070205080204" pitchFamily="34" charset="-128"/>
              </a:rPr>
              <a:t>Worst Case: </a:t>
            </a:r>
            <a:r>
              <a:rPr lang="en-US" altLang="en-US" sz="2400" b="1">
                <a:latin typeface="Arial" panose="020B0604020202020204" pitchFamily="34" charset="0"/>
                <a:ea typeface="MS PGothic" panose="020B0600070205080204" pitchFamily="34" charset="-128"/>
              </a:rPr>
              <a:t>match with the last item (or no match)</a:t>
            </a:r>
          </a:p>
        </p:txBody>
      </p:sp>
      <p:sp>
        <p:nvSpPr>
          <p:cNvPr id="35847" name="Rectangle 3"/>
          <p:cNvSpPr>
            <a:spLocks noChangeArrowheads="1"/>
          </p:cNvSpPr>
          <p:nvPr/>
        </p:nvSpPr>
        <p:spPr bwMode="auto">
          <a:xfrm>
            <a:off x="3638551" y="2595563"/>
            <a:ext cx="6400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35848" name="Rectangle 5"/>
          <p:cNvSpPr>
            <a:spLocks noChangeArrowheads="1"/>
          </p:cNvSpPr>
          <p:nvPr/>
        </p:nvSpPr>
        <p:spPr bwMode="auto">
          <a:xfrm>
            <a:off x="3638551" y="2595563"/>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7</a:t>
            </a:r>
          </a:p>
        </p:txBody>
      </p:sp>
      <p:sp>
        <p:nvSpPr>
          <p:cNvPr id="35849" name="Rectangle 6"/>
          <p:cNvSpPr>
            <a:spLocks noChangeArrowheads="1"/>
          </p:cNvSpPr>
          <p:nvPr/>
        </p:nvSpPr>
        <p:spPr bwMode="auto">
          <a:xfrm>
            <a:off x="4705351" y="2595563"/>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12</a:t>
            </a:r>
          </a:p>
        </p:txBody>
      </p:sp>
      <p:sp>
        <p:nvSpPr>
          <p:cNvPr id="35850" name="Rectangle 7"/>
          <p:cNvSpPr>
            <a:spLocks noChangeArrowheads="1"/>
          </p:cNvSpPr>
          <p:nvPr/>
        </p:nvSpPr>
        <p:spPr bwMode="auto">
          <a:xfrm>
            <a:off x="5772151" y="2595563"/>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5</a:t>
            </a:r>
          </a:p>
        </p:txBody>
      </p:sp>
      <p:sp>
        <p:nvSpPr>
          <p:cNvPr id="35851" name="Rectangle 8"/>
          <p:cNvSpPr>
            <a:spLocks noChangeArrowheads="1"/>
          </p:cNvSpPr>
          <p:nvPr/>
        </p:nvSpPr>
        <p:spPr bwMode="auto">
          <a:xfrm>
            <a:off x="6838951" y="2595563"/>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22</a:t>
            </a:r>
          </a:p>
        </p:txBody>
      </p:sp>
      <p:sp>
        <p:nvSpPr>
          <p:cNvPr id="35852" name="Rectangle 9"/>
          <p:cNvSpPr>
            <a:spLocks noChangeArrowheads="1"/>
          </p:cNvSpPr>
          <p:nvPr/>
        </p:nvSpPr>
        <p:spPr bwMode="auto">
          <a:xfrm>
            <a:off x="7905751" y="2595563"/>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13</a:t>
            </a:r>
          </a:p>
        </p:txBody>
      </p:sp>
      <p:sp>
        <p:nvSpPr>
          <p:cNvPr id="35853" name="Rectangle 10"/>
          <p:cNvSpPr>
            <a:spLocks noChangeArrowheads="1"/>
          </p:cNvSpPr>
          <p:nvPr/>
        </p:nvSpPr>
        <p:spPr bwMode="auto">
          <a:xfrm>
            <a:off x="8972551" y="2595563"/>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solidFill>
                  <a:srgbClr val="0000FF"/>
                </a:solidFill>
                <a:latin typeface="Arial" panose="020B0604020202020204" pitchFamily="34" charset="0"/>
                <a:ea typeface="MS PGothic" panose="020B0600070205080204" pitchFamily="34" charset="-128"/>
              </a:rPr>
              <a:t>32</a:t>
            </a:r>
          </a:p>
        </p:txBody>
      </p:sp>
      <p:sp>
        <p:nvSpPr>
          <p:cNvPr id="35854" name="Text Box 17"/>
          <p:cNvSpPr txBox="1">
            <a:spLocks noChangeArrowheads="1"/>
          </p:cNvSpPr>
          <p:nvPr/>
        </p:nvSpPr>
        <p:spPr bwMode="auto">
          <a:xfrm>
            <a:off x="1870076" y="3205164"/>
            <a:ext cx="13573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solidFill>
                  <a:srgbClr val="3333FF"/>
                </a:solidFill>
                <a:latin typeface="Arial" panose="020B0604020202020204" pitchFamily="34" charset="0"/>
                <a:ea typeface="MS PGothic" panose="020B0600070205080204" pitchFamily="34" charset="-128"/>
              </a:rPr>
              <a:t>target =  32</a:t>
            </a:r>
          </a:p>
        </p:txBody>
      </p:sp>
      <p:sp>
        <p:nvSpPr>
          <p:cNvPr id="35855" name="Oval 18"/>
          <p:cNvSpPr>
            <a:spLocks noChangeArrowheads="1"/>
          </p:cNvSpPr>
          <p:nvPr/>
        </p:nvSpPr>
        <p:spPr bwMode="auto">
          <a:xfrm>
            <a:off x="2762251" y="3124200"/>
            <a:ext cx="609600" cy="609600"/>
          </a:xfrm>
          <a:prstGeom prst="ellipse">
            <a:avLst/>
          </a:prstGeom>
          <a:noFill/>
          <a:ln w="76200">
            <a:solidFill>
              <a:srgbClr val="FF00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35856" name="Oval 19"/>
          <p:cNvSpPr>
            <a:spLocks noChangeArrowheads="1"/>
          </p:cNvSpPr>
          <p:nvPr/>
        </p:nvSpPr>
        <p:spPr bwMode="auto">
          <a:xfrm>
            <a:off x="8934451" y="2633663"/>
            <a:ext cx="609600" cy="609600"/>
          </a:xfrm>
          <a:prstGeom prst="ellipse">
            <a:avLst/>
          </a:prstGeom>
          <a:noFill/>
          <a:ln w="76200">
            <a:solidFill>
              <a:srgbClr val="FF00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19" name="Rounded Rectangular Callout 18"/>
          <p:cNvSpPr/>
          <p:nvPr/>
        </p:nvSpPr>
        <p:spPr bwMode="auto">
          <a:xfrm>
            <a:off x="8991601" y="1295400"/>
            <a:ext cx="2057400" cy="609600"/>
          </a:xfrm>
          <a:prstGeom prst="wedgeRoundRectCallout">
            <a:avLst>
              <a:gd name="adj1" fmla="val -63684"/>
              <a:gd name="adj2" fmla="val 87048"/>
              <a:gd name="adj3" fmla="val 16667"/>
            </a:avLst>
          </a:prstGeom>
          <a:solidFill>
            <a:schemeClr val="accent1">
              <a:lumMod val="40000"/>
              <a:lumOff val="60000"/>
            </a:schemeClr>
          </a:solidFill>
          <a:ln w="76200" cap="flat" cmpd="sng" algn="ctr">
            <a:solidFill>
              <a:srgbClr val="3333FF"/>
            </a:solidFill>
            <a:prstDash val="solid"/>
            <a:round/>
            <a:headEnd type="none" w="med" len="med"/>
            <a:tailEnd type="none" w="med" len="med"/>
          </a:ln>
          <a:effectLst/>
        </p:spPr>
        <p:txBody>
          <a:bodyPr wrap="none" anchor="ctr"/>
          <a:lstStyle/>
          <a:p>
            <a:pPr eaLnBrk="1" hangingPunct="1">
              <a:defRPr/>
            </a:pPr>
            <a:r>
              <a:rPr lang="en-US" dirty="0">
                <a:latin typeface="Arial" charset="0"/>
                <a:ea typeface="ＭＳ Ｐゴシック" charset="0"/>
                <a:cs typeface="ＭＳ Ｐゴシック" charset="0"/>
              </a:rPr>
              <a:t>Worst Case:</a:t>
            </a:r>
          </a:p>
          <a:p>
            <a:pPr eaLnBrk="1" hangingPunct="1">
              <a:defRPr/>
            </a:pPr>
            <a:r>
              <a:rPr lang="en-US" dirty="0">
                <a:latin typeface="Arial" charset="0"/>
                <a:ea typeface="ＭＳ Ｐゴシック" charset="0"/>
                <a:cs typeface="ＭＳ Ｐゴシック" charset="0"/>
                <a:sym typeface="Wingdings"/>
              </a:rPr>
              <a:t>   N comparisons</a:t>
            </a:r>
            <a:endParaRPr lang="en-US" dirty="0">
              <a:latin typeface="Arial" charset="0"/>
              <a:ea typeface="ＭＳ Ｐゴシック" charset="0"/>
              <a:cs typeface="ＭＳ Ｐゴシック" charset="0"/>
            </a:endParaRPr>
          </a:p>
        </p:txBody>
      </p:sp>
      <p:sp>
        <p:nvSpPr>
          <p:cNvPr id="35858" name="TextBox 3"/>
          <p:cNvSpPr txBox="1">
            <a:spLocks noChangeArrowheads="1"/>
          </p:cNvSpPr>
          <p:nvPr/>
        </p:nvSpPr>
        <p:spPr bwMode="auto">
          <a:xfrm>
            <a:off x="1676402" y="4419601"/>
            <a:ext cx="54006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solidFill>
                  <a:srgbClr val="800000"/>
                </a:solidFill>
                <a:latin typeface="Arial" panose="020B0604020202020204" pitchFamily="34" charset="0"/>
                <a:ea typeface="MS PGothic" panose="020B0600070205080204" pitchFamily="34" charset="-128"/>
              </a:rPr>
              <a:t>Best Case: </a:t>
            </a:r>
            <a:r>
              <a:rPr lang="en-US" altLang="en-US" sz="2400" b="1">
                <a:latin typeface="Arial" panose="020B0604020202020204" pitchFamily="34" charset="0"/>
                <a:ea typeface="MS PGothic" panose="020B0600070205080204" pitchFamily="34" charset="-128"/>
              </a:rPr>
              <a:t>match with the first item</a:t>
            </a:r>
          </a:p>
        </p:txBody>
      </p:sp>
      <p:sp>
        <p:nvSpPr>
          <p:cNvPr id="35859" name="Rectangle 3"/>
          <p:cNvSpPr>
            <a:spLocks noChangeArrowheads="1"/>
          </p:cNvSpPr>
          <p:nvPr/>
        </p:nvSpPr>
        <p:spPr bwMode="auto">
          <a:xfrm>
            <a:off x="3429001" y="5033963"/>
            <a:ext cx="6400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35860" name="Rectangle 5"/>
          <p:cNvSpPr>
            <a:spLocks noChangeArrowheads="1"/>
          </p:cNvSpPr>
          <p:nvPr/>
        </p:nvSpPr>
        <p:spPr bwMode="auto">
          <a:xfrm>
            <a:off x="3429001" y="5033963"/>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solidFill>
                  <a:srgbClr val="3333FF"/>
                </a:solidFill>
                <a:latin typeface="Arial" panose="020B0604020202020204" pitchFamily="34" charset="0"/>
                <a:ea typeface="MS PGothic" panose="020B0600070205080204" pitchFamily="34" charset="-128"/>
              </a:rPr>
              <a:t>7</a:t>
            </a:r>
          </a:p>
        </p:txBody>
      </p:sp>
      <p:sp>
        <p:nvSpPr>
          <p:cNvPr id="35861" name="Rectangle 6"/>
          <p:cNvSpPr>
            <a:spLocks noChangeArrowheads="1"/>
          </p:cNvSpPr>
          <p:nvPr/>
        </p:nvSpPr>
        <p:spPr bwMode="auto">
          <a:xfrm>
            <a:off x="4495801" y="5033963"/>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12</a:t>
            </a:r>
          </a:p>
        </p:txBody>
      </p:sp>
      <p:sp>
        <p:nvSpPr>
          <p:cNvPr id="35862" name="Rectangle 7"/>
          <p:cNvSpPr>
            <a:spLocks noChangeArrowheads="1"/>
          </p:cNvSpPr>
          <p:nvPr/>
        </p:nvSpPr>
        <p:spPr bwMode="auto">
          <a:xfrm>
            <a:off x="5562601" y="5033963"/>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5</a:t>
            </a:r>
          </a:p>
        </p:txBody>
      </p:sp>
      <p:sp>
        <p:nvSpPr>
          <p:cNvPr id="35863" name="Rectangle 8"/>
          <p:cNvSpPr>
            <a:spLocks noChangeArrowheads="1"/>
          </p:cNvSpPr>
          <p:nvPr/>
        </p:nvSpPr>
        <p:spPr bwMode="auto">
          <a:xfrm>
            <a:off x="6629401" y="5033963"/>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22</a:t>
            </a:r>
          </a:p>
        </p:txBody>
      </p:sp>
      <p:sp>
        <p:nvSpPr>
          <p:cNvPr id="35864" name="Rectangle 9"/>
          <p:cNvSpPr>
            <a:spLocks noChangeArrowheads="1"/>
          </p:cNvSpPr>
          <p:nvPr/>
        </p:nvSpPr>
        <p:spPr bwMode="auto">
          <a:xfrm>
            <a:off x="7696201" y="5033963"/>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13</a:t>
            </a:r>
          </a:p>
        </p:txBody>
      </p:sp>
      <p:sp>
        <p:nvSpPr>
          <p:cNvPr id="35865" name="Rectangle 10"/>
          <p:cNvSpPr>
            <a:spLocks noChangeArrowheads="1"/>
          </p:cNvSpPr>
          <p:nvPr/>
        </p:nvSpPr>
        <p:spPr bwMode="auto">
          <a:xfrm>
            <a:off x="8763001" y="5033963"/>
            <a:ext cx="1066800" cy="685800"/>
          </a:xfrm>
          <a:prstGeom prst="rect">
            <a:avLst/>
          </a:prstGeom>
          <a:noFill/>
          <a:ln w="381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32</a:t>
            </a:r>
          </a:p>
        </p:txBody>
      </p:sp>
      <p:sp>
        <p:nvSpPr>
          <p:cNvPr id="35866" name="Text Box 17"/>
          <p:cNvSpPr txBox="1">
            <a:spLocks noChangeArrowheads="1"/>
          </p:cNvSpPr>
          <p:nvPr/>
        </p:nvSpPr>
        <p:spPr bwMode="auto">
          <a:xfrm>
            <a:off x="1746251" y="5643564"/>
            <a:ext cx="12303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solidFill>
                  <a:srgbClr val="3333FF"/>
                </a:solidFill>
                <a:latin typeface="Arial" panose="020B0604020202020204" pitchFamily="34" charset="0"/>
                <a:ea typeface="MS PGothic" panose="020B0600070205080204" pitchFamily="34" charset="-128"/>
              </a:rPr>
              <a:t>target =  7</a:t>
            </a:r>
          </a:p>
        </p:txBody>
      </p:sp>
      <p:sp>
        <p:nvSpPr>
          <p:cNvPr id="35867" name="Oval 18"/>
          <p:cNvSpPr>
            <a:spLocks noChangeArrowheads="1"/>
          </p:cNvSpPr>
          <p:nvPr/>
        </p:nvSpPr>
        <p:spPr bwMode="auto">
          <a:xfrm>
            <a:off x="2614613" y="5522913"/>
            <a:ext cx="609600" cy="609600"/>
          </a:xfrm>
          <a:prstGeom prst="ellipse">
            <a:avLst/>
          </a:prstGeom>
          <a:noFill/>
          <a:ln w="76200">
            <a:solidFill>
              <a:srgbClr val="FF00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35868" name="Oval 19"/>
          <p:cNvSpPr>
            <a:spLocks noChangeArrowheads="1"/>
          </p:cNvSpPr>
          <p:nvPr/>
        </p:nvSpPr>
        <p:spPr bwMode="auto">
          <a:xfrm>
            <a:off x="3390901" y="5072063"/>
            <a:ext cx="609600" cy="609600"/>
          </a:xfrm>
          <a:prstGeom prst="ellipse">
            <a:avLst/>
          </a:prstGeom>
          <a:noFill/>
          <a:ln w="76200">
            <a:solidFill>
              <a:srgbClr val="FF00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32" name="Rounded Rectangular Callout 31"/>
          <p:cNvSpPr/>
          <p:nvPr/>
        </p:nvSpPr>
        <p:spPr bwMode="auto">
          <a:xfrm>
            <a:off x="7848602" y="3886200"/>
            <a:ext cx="1906587" cy="685800"/>
          </a:xfrm>
          <a:prstGeom prst="wedgeRoundRectCallout">
            <a:avLst>
              <a:gd name="adj1" fmla="val -90100"/>
              <a:gd name="adj2" fmla="val 74752"/>
              <a:gd name="adj3" fmla="val 16667"/>
            </a:avLst>
          </a:prstGeom>
          <a:solidFill>
            <a:schemeClr val="accent1">
              <a:lumMod val="40000"/>
              <a:lumOff val="60000"/>
            </a:schemeClr>
          </a:solidFill>
          <a:ln w="76200" cap="flat" cmpd="sng" algn="ctr">
            <a:solidFill>
              <a:srgbClr val="3333FF"/>
            </a:solidFill>
            <a:prstDash val="solid"/>
            <a:round/>
            <a:headEnd type="none" w="med" len="med"/>
            <a:tailEnd type="none" w="med" len="med"/>
          </a:ln>
          <a:effectLst/>
        </p:spPr>
        <p:txBody>
          <a:bodyPr wrap="none" anchor="ctr"/>
          <a:lstStyle/>
          <a:p>
            <a:pPr eaLnBrk="1" hangingPunct="1">
              <a:defRPr/>
            </a:pPr>
            <a:r>
              <a:rPr lang="en-US" dirty="0">
                <a:latin typeface="Arial" charset="0"/>
                <a:ea typeface="ＭＳ Ｐゴシック" charset="0"/>
                <a:cs typeface="ＭＳ Ｐゴシック" charset="0"/>
              </a:rPr>
              <a:t>Best Case:</a:t>
            </a:r>
          </a:p>
          <a:p>
            <a:pPr eaLnBrk="1" hangingPunct="1">
              <a:defRPr/>
            </a:pPr>
            <a:r>
              <a:rPr lang="en-US" dirty="0">
                <a:latin typeface="Arial" charset="0"/>
                <a:ea typeface="ＭＳ Ｐゴシック" charset="0"/>
                <a:cs typeface="ＭＳ Ｐゴシック" charset="0"/>
                <a:sym typeface="Wingdings"/>
              </a:rPr>
              <a:t>   1 comparison</a:t>
            </a:r>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9140696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976" y="188913"/>
            <a:ext cx="8710612" cy="792162"/>
          </a:xfrm>
        </p:spPr>
        <p:txBody>
          <a:bodyPr>
            <a:normAutofit/>
          </a:bodyPr>
          <a:lstStyle/>
          <a:p>
            <a:pPr>
              <a:defRPr/>
            </a:pPr>
            <a:r>
              <a:rPr lang="en-US" sz="3999" dirty="0">
                <a:solidFill>
                  <a:srgbClr val="7030A0"/>
                </a:solidFill>
                <a:latin typeface="Times New Roman" panose="02020603050405020304" pitchFamily="18" charset="0"/>
                <a:cs typeface="Times New Roman" panose="02020603050405020304" pitchFamily="18" charset="0"/>
              </a:rPr>
              <a:t>Complexity Analysis </a:t>
            </a:r>
            <a:endParaRPr lang="en-IN" sz="3999" dirty="0">
              <a:solidFill>
                <a:srgbClr val="7030A0"/>
              </a:solidFill>
              <a:latin typeface="Times New Roman" panose="02020603050405020304" pitchFamily="18" charset="0"/>
              <a:cs typeface="Times New Roman" panose="02020603050405020304" pitchFamily="18" charset="0"/>
            </a:endParaRPr>
          </a:p>
        </p:txBody>
      </p:sp>
      <p:sp>
        <p:nvSpPr>
          <p:cNvPr id="21507" name="Content Placeholder 2"/>
          <p:cNvSpPr>
            <a:spLocks noGrp="1"/>
          </p:cNvSpPr>
          <p:nvPr>
            <p:ph idx="4294967295"/>
          </p:nvPr>
        </p:nvSpPr>
        <p:spPr>
          <a:xfrm>
            <a:off x="1982789" y="1485900"/>
            <a:ext cx="8361363" cy="4751388"/>
          </a:xfrm>
        </p:spPr>
        <p:txBody>
          <a:bodyPr/>
          <a:lstStyle/>
          <a:p>
            <a:r>
              <a:rPr lang="en-IN">
                <a:solidFill>
                  <a:srgbClr val="002060"/>
                </a:solidFill>
                <a:latin typeface="Times New Roman" panose="02020603050405020304" pitchFamily="18" charset="0"/>
                <a:cs typeface="Times New Roman" panose="02020603050405020304" pitchFamily="18" charset="0"/>
              </a:rPr>
              <a:t>Case 1: The key matches with the first element</a:t>
            </a:r>
          </a:p>
          <a:p>
            <a:pPr lvl="1">
              <a:buFont typeface="Arial" panose="020B0604020202020204" pitchFamily="34" charset="0"/>
              <a:buChar char="•"/>
            </a:pPr>
            <a:r>
              <a:rPr lang="en-IN">
                <a:solidFill>
                  <a:srgbClr val="002060"/>
                </a:solidFill>
                <a:latin typeface="Times New Roman" panose="02020603050405020304" pitchFamily="18" charset="0"/>
                <a:cs typeface="Times New Roman" panose="02020603050405020304" pitchFamily="18" charset="0"/>
              </a:rPr>
              <a:t>T(n) = 1 </a:t>
            </a:r>
          </a:p>
          <a:p>
            <a:r>
              <a:rPr lang="en-IN">
                <a:solidFill>
                  <a:srgbClr val="002060"/>
                </a:solidFill>
                <a:latin typeface="Times New Roman" panose="02020603050405020304" pitchFamily="18" charset="0"/>
                <a:cs typeface="Times New Roman" panose="02020603050405020304" pitchFamily="18" charset="0"/>
              </a:rPr>
              <a:t>Case 2: Key does not exist</a:t>
            </a:r>
          </a:p>
          <a:p>
            <a:pPr lvl="1">
              <a:buFont typeface="Arial" panose="020B0604020202020204" pitchFamily="34" charset="0"/>
              <a:buChar char="•"/>
            </a:pPr>
            <a:r>
              <a:rPr lang="en-IN">
                <a:solidFill>
                  <a:srgbClr val="002060"/>
                </a:solidFill>
                <a:latin typeface="Times New Roman" panose="02020603050405020304" pitchFamily="18" charset="0"/>
                <a:cs typeface="Times New Roman" panose="02020603050405020304" pitchFamily="18" charset="0"/>
              </a:rPr>
              <a:t>T(n) = n </a:t>
            </a:r>
          </a:p>
          <a:p>
            <a:r>
              <a:rPr lang="en-IN">
                <a:solidFill>
                  <a:srgbClr val="002060"/>
                </a:solidFill>
                <a:latin typeface="Times New Roman" panose="02020603050405020304" pitchFamily="18" charset="0"/>
                <a:cs typeface="Times New Roman" panose="02020603050405020304" pitchFamily="18" charset="0"/>
              </a:rPr>
              <a:t>Case 3: The key is present at any location in the array </a:t>
            </a:r>
          </a:p>
        </p:txBody>
      </p:sp>
      <p:sp>
        <p:nvSpPr>
          <p:cNvPr id="2150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617B896-E88E-468D-BD49-C032A99FCFC8}" type="slidenum">
              <a:rPr lang="en-IN" sz="1200">
                <a:solidFill>
                  <a:srgbClr val="7F7F7F"/>
                </a:solidFill>
              </a:rPr>
              <a:pPr>
                <a:spcBef>
                  <a:spcPct val="0"/>
                </a:spcBef>
                <a:buFontTx/>
                <a:buNone/>
              </a:pPr>
              <a:t>63</a:t>
            </a:fld>
            <a:endParaRPr lang="en-IN" sz="1200">
              <a:solidFill>
                <a:srgbClr val="7F7F7F"/>
              </a:solidFill>
            </a:endParaRPr>
          </a:p>
        </p:txBody>
      </p:sp>
      <p:sp>
        <p:nvSpPr>
          <p:cNvPr id="6" name="Date Placeholder 5"/>
          <p:cNvSpPr>
            <a:spLocks noGrp="1"/>
          </p:cNvSpPr>
          <p:nvPr>
            <p:ph type="dt" sz="quarter" idx="10"/>
          </p:nvPr>
        </p:nvSpPr>
        <p:spPr/>
        <p:txBody>
          <a:bodyPr/>
          <a:lstStyle/>
          <a:p>
            <a:pPr>
              <a:defRPr/>
            </a:pPr>
            <a:fld id="{42F6E356-D026-45F5-BEF5-28EF98AE3256}" type="datetime1">
              <a:rPr lang="en-US" smtClean="0">
                <a:solidFill>
                  <a:prstClr val="black">
                    <a:lumMod val="50000"/>
                    <a:lumOff val="50000"/>
                  </a:prstClr>
                </a:solidFill>
              </a:rPr>
              <a:pPr>
                <a:defRPr/>
              </a:pPr>
              <a:t>8/3/2023</a:t>
            </a:fld>
            <a:endParaRPr lang="en-IN" dirty="0">
              <a:solidFill>
                <a:prstClr val="black">
                  <a:lumMod val="50000"/>
                  <a:lumOff val="50000"/>
                </a:prstClr>
              </a:solidFill>
            </a:endParaRPr>
          </a:p>
        </p:txBody>
      </p:sp>
      <p:graphicFrame>
        <p:nvGraphicFramePr>
          <p:cNvPr id="21510" name="Object 6"/>
          <p:cNvGraphicFramePr>
            <a:graphicFrameLocks noChangeAspect="1"/>
          </p:cNvGraphicFramePr>
          <p:nvPr/>
        </p:nvGraphicFramePr>
        <p:xfrm>
          <a:off x="3733801" y="3860800"/>
          <a:ext cx="1371600" cy="661988"/>
        </p:xfrm>
        <a:graphic>
          <a:graphicData uri="http://schemas.openxmlformats.org/presentationml/2006/ole">
            <mc:AlternateContent xmlns:mc="http://schemas.openxmlformats.org/markup-compatibility/2006">
              <mc:Choice xmlns:v="urn:schemas-microsoft-com:vml" Requires="v">
                <p:oleObj name="Equation" r:id="rId3" imgW="812447" imgH="393529" progId="Equation.3">
                  <p:embed/>
                </p:oleObj>
              </mc:Choice>
              <mc:Fallback>
                <p:oleObj name="Equation" r:id="rId3" imgW="812447" imgH="39352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1" y="3860800"/>
                        <a:ext cx="1371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1" name="Object 8"/>
          <p:cNvGraphicFramePr>
            <a:graphicFrameLocks noChangeAspect="1"/>
          </p:cNvGraphicFramePr>
          <p:nvPr/>
        </p:nvGraphicFramePr>
        <p:xfrm>
          <a:off x="5943601" y="4622801"/>
          <a:ext cx="2590800" cy="595313"/>
        </p:xfrm>
        <a:graphic>
          <a:graphicData uri="http://schemas.openxmlformats.org/presentationml/2006/ole">
            <mc:AlternateContent xmlns:mc="http://schemas.openxmlformats.org/markup-compatibility/2006">
              <mc:Choice xmlns:v="urn:schemas-microsoft-com:vml" Requires="v">
                <p:oleObj name="Equation" r:id="rId5" imgW="1447800" imgH="330200" progId="Equation.3">
                  <p:embed/>
                </p:oleObj>
              </mc:Choice>
              <mc:Fallback>
                <p:oleObj name="Equation" r:id="rId5" imgW="1447800" imgH="330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1" y="4622801"/>
                        <a:ext cx="25908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2" name="Object 10"/>
          <p:cNvGraphicFramePr>
            <a:graphicFrameLocks noChangeAspect="1"/>
          </p:cNvGraphicFramePr>
          <p:nvPr/>
        </p:nvGraphicFramePr>
        <p:xfrm>
          <a:off x="3779838" y="4724400"/>
          <a:ext cx="1143000" cy="615950"/>
        </p:xfrm>
        <a:graphic>
          <a:graphicData uri="http://schemas.openxmlformats.org/presentationml/2006/ole">
            <mc:AlternateContent xmlns:mc="http://schemas.openxmlformats.org/markup-compatibility/2006">
              <mc:Choice xmlns:v="urn:schemas-microsoft-com:vml" Requires="v">
                <p:oleObj name="Equation" r:id="rId7" imgW="723586" imgH="393529" progId="Equation.3">
                  <p:embed/>
                </p:oleObj>
              </mc:Choice>
              <mc:Fallback>
                <p:oleObj name="Equation" r:id="rId7" imgW="723586" imgH="39352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4724400"/>
                        <a:ext cx="1143000"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13" name="Object 12"/>
          <p:cNvGraphicFramePr>
            <a:graphicFrameLocks noChangeAspect="1"/>
          </p:cNvGraphicFramePr>
          <p:nvPr/>
        </p:nvGraphicFramePr>
        <p:xfrm>
          <a:off x="3733801" y="5461001"/>
          <a:ext cx="1217612" cy="601663"/>
        </p:xfrm>
        <a:graphic>
          <a:graphicData uri="http://schemas.openxmlformats.org/presentationml/2006/ole">
            <mc:AlternateContent xmlns:mc="http://schemas.openxmlformats.org/markup-compatibility/2006">
              <mc:Choice xmlns:v="urn:schemas-microsoft-com:vml" Requires="v">
                <p:oleObj name="Equation" r:id="rId9" imgW="672808" imgH="330057" progId="Equation.3">
                  <p:embed/>
                </p:oleObj>
              </mc:Choice>
              <mc:Fallback>
                <p:oleObj name="Equation" r:id="rId9" imgW="672808" imgH="330057"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33801" y="5461001"/>
                        <a:ext cx="121761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639197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976" y="188914"/>
            <a:ext cx="8710612" cy="936625"/>
          </a:xfrm>
        </p:spPr>
        <p:txBody>
          <a:bodyPr>
            <a:normAutofit/>
          </a:bodyPr>
          <a:lstStyle/>
          <a:p>
            <a:pPr>
              <a:defRPr/>
            </a:pPr>
            <a:r>
              <a:rPr lang="en-US" sz="3999" dirty="0">
                <a:solidFill>
                  <a:srgbClr val="7030A0"/>
                </a:solidFill>
                <a:latin typeface="Times New Roman" panose="02020603050405020304" pitchFamily="18" charset="0"/>
                <a:cs typeface="Times New Roman" panose="02020603050405020304" pitchFamily="18" charset="0"/>
              </a:rPr>
              <a:t>Complexity Analysis : </a:t>
            </a:r>
            <a:r>
              <a:rPr lang="en-US" sz="3999" dirty="0">
                <a:solidFill>
                  <a:srgbClr val="7030A0"/>
                </a:solidFill>
                <a:latin typeface="Courier New" panose="02070309020205020404" pitchFamily="49" charset="0"/>
                <a:cs typeface="Courier New" panose="02070309020205020404" pitchFamily="49" charset="0"/>
              </a:rPr>
              <a:t>Summary</a:t>
            </a:r>
            <a:endParaRPr lang="en-IN" sz="3999" dirty="0">
              <a:solidFill>
                <a:srgbClr val="7030A0"/>
              </a:solidFill>
              <a:latin typeface="Courier New" panose="02070309020205020404" pitchFamily="49" charset="0"/>
              <a:cs typeface="Courier New" panose="02070309020205020404" pitchFamily="49" charset="0"/>
            </a:endParaRPr>
          </a:p>
        </p:txBody>
      </p:sp>
      <p:sp>
        <p:nvSpPr>
          <p:cNvPr id="2355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67D52AE-BD01-4A59-83ED-4F454A9DC390}" type="slidenum">
              <a:rPr lang="en-IN" sz="1200">
                <a:solidFill>
                  <a:srgbClr val="7F7F7F"/>
                </a:solidFill>
              </a:rPr>
              <a:pPr>
                <a:spcBef>
                  <a:spcPct val="0"/>
                </a:spcBef>
                <a:buFontTx/>
                <a:buNone/>
              </a:pPr>
              <a:t>64</a:t>
            </a:fld>
            <a:endParaRPr lang="en-IN" sz="1200">
              <a:solidFill>
                <a:srgbClr val="7F7F7F"/>
              </a:solidFill>
            </a:endParaRPr>
          </a:p>
        </p:txBody>
      </p:sp>
      <p:sp>
        <p:nvSpPr>
          <p:cNvPr id="6" name="Date Placeholder 5"/>
          <p:cNvSpPr>
            <a:spLocks noGrp="1"/>
          </p:cNvSpPr>
          <p:nvPr>
            <p:ph type="dt" sz="quarter" idx="10"/>
          </p:nvPr>
        </p:nvSpPr>
        <p:spPr/>
        <p:txBody>
          <a:bodyPr/>
          <a:lstStyle/>
          <a:p>
            <a:pPr>
              <a:defRPr/>
            </a:pPr>
            <a:fld id="{D008D4D0-D05F-4373-AF33-2CC56423DC57}" type="datetime1">
              <a:rPr lang="en-US" smtClean="0">
                <a:solidFill>
                  <a:prstClr val="black">
                    <a:lumMod val="50000"/>
                    <a:lumOff val="50000"/>
                  </a:prstClr>
                </a:solidFill>
              </a:rPr>
              <a:pPr>
                <a:defRPr/>
              </a:pPr>
              <a:t>8/3/2023</a:t>
            </a:fld>
            <a:endParaRPr lang="en-IN" dirty="0">
              <a:solidFill>
                <a:prstClr val="black">
                  <a:lumMod val="50000"/>
                  <a:lumOff val="50000"/>
                </a:prstClr>
              </a:solidFill>
            </a:endParaRPr>
          </a:p>
        </p:txBody>
      </p:sp>
      <p:graphicFrame>
        <p:nvGraphicFramePr>
          <p:cNvPr id="15" name="Group 118"/>
          <p:cNvGraphicFramePr>
            <a:graphicFrameLocks noGrp="1"/>
          </p:cNvGraphicFramePr>
          <p:nvPr/>
        </p:nvGraphicFramePr>
        <p:xfrm>
          <a:off x="2136776" y="2179638"/>
          <a:ext cx="7918450" cy="3128962"/>
        </p:xfrm>
        <a:graphic>
          <a:graphicData uri="http://schemas.openxmlformats.org/drawingml/2006/table">
            <a:tbl>
              <a:tblPr/>
              <a:tblGrid>
                <a:gridCol w="1288594">
                  <a:extLst>
                    <a:ext uri="{9D8B030D-6E8A-4147-A177-3AD203B41FA5}">
                      <a16:colId xmlns:a16="http://schemas.microsoft.com/office/drawing/2014/main" val="20000"/>
                    </a:ext>
                  </a:extLst>
                </a:gridCol>
                <a:gridCol w="2007644">
                  <a:extLst>
                    <a:ext uri="{9D8B030D-6E8A-4147-A177-3AD203B41FA5}">
                      <a16:colId xmlns:a16="http://schemas.microsoft.com/office/drawing/2014/main" val="20001"/>
                    </a:ext>
                  </a:extLst>
                </a:gridCol>
                <a:gridCol w="2349372">
                  <a:extLst>
                    <a:ext uri="{9D8B030D-6E8A-4147-A177-3AD203B41FA5}">
                      <a16:colId xmlns:a16="http://schemas.microsoft.com/office/drawing/2014/main" val="20002"/>
                    </a:ext>
                  </a:extLst>
                </a:gridCol>
                <a:gridCol w="2272840">
                  <a:extLst>
                    <a:ext uri="{9D8B030D-6E8A-4147-A177-3AD203B41FA5}">
                      <a16:colId xmlns:a16="http://schemas.microsoft.com/office/drawing/2014/main" val="20003"/>
                    </a:ext>
                  </a:extLst>
                </a:gridCol>
              </a:tblGrid>
              <a:tr h="664656">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Case</a:t>
                      </a: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1412" marR="91412"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Number of key comparisons</a:t>
                      </a:r>
                      <a:endParaRPr kumimoji="0" lang="en-US" altLang="en-US" sz="4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91412" marR="91412"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Asymptotic complexity</a:t>
                      </a:r>
                      <a:endParaRPr kumimoji="0" lang="en-US" altLang="en-US" sz="4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91412" marR="91412"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Remark</a:t>
                      </a:r>
                      <a:endParaRPr kumimoji="0" lang="en-US" altLang="en-US" sz="4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91412" marR="91412"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7815">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Case 1</a:t>
                      </a:r>
                      <a:endParaRPr kumimoji="0" lang="en-US" altLang="en-US" sz="4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91412" marR="91412"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1</a:t>
                      </a:r>
                      <a:endParaRPr kumimoji="0" lang="en-US" altLang="en-US" sz="4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91412" marR="91412"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O(1)</a:t>
                      </a:r>
                      <a:endParaRPr kumimoji="0" lang="en-US" altLang="en-US" sz="4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91412" marR="91412"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Best case</a:t>
                      </a:r>
                      <a:endParaRPr kumimoji="0" lang="en-US" altLang="en-US" sz="4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91412" marR="91412"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91990">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Case 2</a:t>
                      </a:r>
                      <a:endParaRPr kumimoji="0" lang="en-US" altLang="en-US" sz="4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91412" marR="91412"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
                      </a: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1412" marR="91412"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O(</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1412" marR="91412"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Worst case</a:t>
                      </a:r>
                      <a:endParaRPr kumimoji="0" lang="en-US" altLang="en-US" sz="4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91412" marR="91412"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4501">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Case 3</a:t>
                      </a:r>
                      <a:endParaRPr kumimoji="0" lang="en-US" altLang="en-US" sz="4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91412" marR="91412"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5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1412" marR="91412"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 O(</a:t>
                      </a:r>
                      <a:r>
                        <a:rPr kumimoji="0" lang="en-US" altLang="en-US" sz="18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n</a:t>
                      </a:r>
                      <a:r>
                        <a:rPr kumimoji="0" lang="en-US" altLang="en-US" sz="1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4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91412" marR="91412"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cs typeface="Arial" panose="020B0604020202020204" pitchFamily="34" charset="0"/>
                        </a:defRPr>
                      </a:lvl1pPr>
                      <a:lvl2pPr>
                        <a:spcBef>
                          <a:spcPct val="20000"/>
                        </a:spcBef>
                        <a:defRPr sz="2400">
                          <a:solidFill>
                            <a:schemeClr val="tx1"/>
                          </a:solidFill>
                          <a:latin typeface="Arial" panose="020B0604020202020204" pitchFamily="34" charset="0"/>
                          <a:cs typeface="Arial" panose="020B0604020202020204" pitchFamily="34" charset="0"/>
                        </a:defRPr>
                      </a:lvl2pPr>
                      <a:lvl3pPr>
                        <a:spcBef>
                          <a:spcPct val="20000"/>
                        </a:spcBef>
                        <a:defRPr sz="2000">
                          <a:solidFill>
                            <a:schemeClr val="tx1"/>
                          </a:solidFill>
                          <a:latin typeface="Arial" panose="020B0604020202020204" pitchFamily="34" charset="0"/>
                          <a:cs typeface="Arial" panose="020B0604020202020204" pitchFamily="34" charset="0"/>
                        </a:defRPr>
                      </a:lvl3pPr>
                      <a:lvl4pPr>
                        <a:spcBef>
                          <a:spcPct val="20000"/>
                        </a:spcBef>
                        <a:defRPr>
                          <a:solidFill>
                            <a:schemeClr val="tx1"/>
                          </a:solidFill>
                          <a:latin typeface="Arial" panose="020B0604020202020204" pitchFamily="34" charset="0"/>
                          <a:cs typeface="Arial" panose="020B0604020202020204" pitchFamily="34" charset="0"/>
                        </a:defRPr>
                      </a:lvl4pPr>
                      <a:lvl5pPr>
                        <a:spcBef>
                          <a:spcPct val="20000"/>
                        </a:spcBef>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case</a:t>
                      </a: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91412" marR="91412" marT="45714" marB="4571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3584" name="Object 12"/>
          <p:cNvGraphicFramePr>
            <a:graphicFrameLocks noChangeAspect="1"/>
          </p:cNvGraphicFramePr>
          <p:nvPr/>
        </p:nvGraphicFramePr>
        <p:xfrm>
          <a:off x="3863976" y="4610101"/>
          <a:ext cx="1219200" cy="601663"/>
        </p:xfrm>
        <a:graphic>
          <a:graphicData uri="http://schemas.openxmlformats.org/presentationml/2006/ole">
            <mc:AlternateContent xmlns:mc="http://schemas.openxmlformats.org/markup-compatibility/2006">
              <mc:Choice xmlns:v="urn:schemas-microsoft-com:vml" Requires="v">
                <p:oleObj name="Equation" r:id="rId3" imgW="672808" imgH="330057" progId="Equation.3">
                  <p:embed/>
                </p:oleObj>
              </mc:Choice>
              <mc:Fallback>
                <p:oleObj name="Equation" r:id="rId3" imgW="672808" imgH="33005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63976" y="4610101"/>
                        <a:ext cx="1219200"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9291722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chemeClr val="tx2">
                    <a:lumMod val="75000"/>
                  </a:schemeClr>
                </a:solidFill>
              </a:rPr>
              <a:t>Linear Search</a:t>
            </a:r>
            <a:endParaRPr lang="en-US" dirty="0">
              <a:solidFill>
                <a:schemeClr val="tx2">
                  <a:lumMod val="75000"/>
                </a:schemeClr>
              </a:solidFill>
              <a:latin typeface="Times New Roman" pitchFamily="18" charset="0"/>
              <a:cs typeface="Times New Roman" pitchFamily="18" charset="0"/>
            </a:endParaRPr>
          </a:p>
        </p:txBody>
      </p:sp>
      <p:grpSp>
        <p:nvGrpSpPr>
          <p:cNvPr id="37891"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7893" name="Content Placeholder 7"/>
          <p:cNvSpPr>
            <a:spLocks noGrp="1"/>
          </p:cNvSpPr>
          <p:nvPr>
            <p:ph idx="1"/>
          </p:nvPr>
        </p:nvSpPr>
        <p:spPr>
          <a:xfrm>
            <a:off x="609602" y="1371600"/>
            <a:ext cx="10969625" cy="5029200"/>
          </a:xfrm>
        </p:spPr>
        <p:txBody>
          <a:bodyPr/>
          <a:lstStyle/>
          <a:p>
            <a:pPr>
              <a:lnSpc>
                <a:spcPct val="200000"/>
              </a:lnSpc>
            </a:pPr>
            <a:r>
              <a:rPr lang="en-US" sz="2000"/>
              <a:t>Of course we </a:t>
            </a:r>
            <a:r>
              <a:rPr lang="en-US" sz="2000">
                <a:solidFill>
                  <a:srgbClr val="3333FF"/>
                </a:solidFill>
              </a:rPr>
              <a:t>could use our simpler search</a:t>
            </a:r>
            <a:r>
              <a:rPr lang="en-US" sz="2000"/>
              <a:t> and traverse the array</a:t>
            </a:r>
          </a:p>
          <a:p>
            <a:pPr>
              <a:lnSpc>
                <a:spcPct val="200000"/>
              </a:lnSpc>
            </a:pPr>
            <a:r>
              <a:rPr lang="en-US" sz="2000"/>
              <a:t>But we can use the fact that </a:t>
            </a:r>
            <a:r>
              <a:rPr lang="en-US" sz="2000">
                <a:solidFill>
                  <a:srgbClr val="3333FF"/>
                </a:solidFill>
              </a:rPr>
              <a:t>the array is sorted</a:t>
            </a:r>
            <a:r>
              <a:rPr lang="en-US" sz="2000"/>
              <a:t> to our advantage</a:t>
            </a:r>
          </a:p>
          <a:p>
            <a:pPr>
              <a:lnSpc>
                <a:spcPct val="200000"/>
              </a:lnSpc>
            </a:pPr>
            <a:r>
              <a:rPr lang="en-US" sz="2000"/>
              <a:t>This will allow us to </a:t>
            </a:r>
            <a:r>
              <a:rPr lang="en-US" sz="2000">
                <a:solidFill>
                  <a:srgbClr val="3333FF"/>
                </a:solidFill>
              </a:rPr>
              <a:t>reduce the number of comparisons</a:t>
            </a:r>
          </a:p>
        </p:txBody>
      </p:sp>
    </p:spTree>
    <p:extLst>
      <p:ext uri="{BB962C8B-B14F-4D97-AF65-F5344CB8AC3E}">
        <p14:creationId xmlns:p14="http://schemas.microsoft.com/office/powerpoint/2010/main" val="28204158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3810000" cy="609600"/>
          </a:xfrm>
        </p:spPr>
        <p:txBody>
          <a:bodyPr rtlCol="0">
            <a:normAutofit fontScale="90000"/>
          </a:bodyPr>
          <a:lstStyle/>
          <a:p>
            <a:pPr>
              <a:defRPr/>
            </a:pPr>
            <a:r>
              <a:rPr lang="en-US" b="1" dirty="0">
                <a:solidFill>
                  <a:schemeClr val="tx2">
                    <a:lumMod val="75000"/>
                  </a:schemeClr>
                </a:solidFill>
              </a:rPr>
              <a:t>Linear Search</a:t>
            </a:r>
            <a:endParaRPr lang="en-US" dirty="0">
              <a:solidFill>
                <a:schemeClr val="tx2">
                  <a:lumMod val="75000"/>
                </a:schemeClr>
              </a:solidFill>
              <a:latin typeface="Times New Roman" pitchFamily="18" charset="0"/>
              <a:cs typeface="Times New Roman" pitchFamily="18" charset="0"/>
            </a:endParaRPr>
          </a:p>
        </p:txBody>
      </p:sp>
      <p:grpSp>
        <p:nvGrpSpPr>
          <p:cNvPr id="39939" name="Group 3"/>
          <p:cNvGrpSpPr>
            <a:grpSpLocks/>
          </p:cNvGrpSpPr>
          <p:nvPr/>
        </p:nvGrpSpPr>
        <p:grpSpPr bwMode="auto">
          <a:xfrm>
            <a:off x="685801" y="1066801"/>
            <a:ext cx="3117850" cy="85725"/>
            <a:chOff x="261765" y="700096"/>
            <a:chExt cx="3889600" cy="98406"/>
          </a:xfrm>
        </p:grpSpPr>
        <p:cxnSp>
          <p:nvCxnSpPr>
            <p:cNvPr id="5" name="Straight Connector 4"/>
            <p:cNvCxnSpPr/>
            <p:nvPr/>
          </p:nvCxnSpPr>
          <p:spPr>
            <a:xfrm>
              <a:off x="307315" y="749300"/>
              <a:ext cx="3844050"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7237"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0245" name="Content Placeholder 7"/>
          <p:cNvSpPr>
            <a:spLocks noGrp="1"/>
          </p:cNvSpPr>
          <p:nvPr>
            <p:ph idx="1"/>
          </p:nvPr>
        </p:nvSpPr>
        <p:spPr>
          <a:xfrm>
            <a:off x="381002" y="1371600"/>
            <a:ext cx="11198225" cy="5029200"/>
          </a:xfrm>
        </p:spPr>
        <p:txBody>
          <a:bodyPr/>
          <a:lstStyle/>
          <a:p>
            <a:pPr>
              <a:buFont typeface="Arial" charset="0"/>
              <a:buNone/>
              <a:defRPr/>
            </a:pPr>
            <a:r>
              <a:rPr lang="en-US" sz="2000" b="1" dirty="0"/>
              <a:t>    </a:t>
            </a:r>
            <a:r>
              <a:rPr lang="en-US" b="1" dirty="0"/>
              <a:t>Built in Functions</a:t>
            </a:r>
            <a:endParaRPr lang="en-US" sz="2000" b="1" dirty="0"/>
          </a:p>
          <a:p>
            <a:pPr>
              <a:buFont typeface="Arial" charset="0"/>
              <a:buNone/>
              <a:defRPr/>
            </a:pPr>
            <a:r>
              <a:rPr lang="en-US" sz="2000" b="1" dirty="0"/>
              <a:t>A=[534,246,933,127,277,321,454,565,220]</a:t>
            </a:r>
          </a:p>
          <a:p>
            <a:pPr>
              <a:buFont typeface="Arial" charset="0"/>
              <a:buNone/>
              <a:defRPr/>
            </a:pPr>
            <a:r>
              <a:rPr lang="en-US" sz="2000" b="1" dirty="0"/>
              <a:t>print("The elements are:", A)</a:t>
            </a:r>
          </a:p>
          <a:p>
            <a:pPr indent="-177800">
              <a:buNone/>
              <a:defRPr/>
            </a:pPr>
            <a:r>
              <a:rPr lang="en-US" sz="2000" b="1" dirty="0"/>
              <a:t>key=</a:t>
            </a:r>
            <a:r>
              <a:rPr lang="en-US" sz="2000" b="1" dirty="0" err="1"/>
              <a:t>int</a:t>
            </a:r>
            <a:r>
              <a:rPr lang="en-US" sz="2000" b="1" dirty="0"/>
              <a:t>(input("Enter the element to be searched:"))</a:t>
            </a:r>
          </a:p>
          <a:p>
            <a:pPr indent="-177800">
              <a:buNone/>
              <a:defRPr/>
            </a:pPr>
            <a:r>
              <a:rPr lang="en-US" sz="2000" b="1" dirty="0"/>
              <a:t>try:</a:t>
            </a:r>
          </a:p>
          <a:p>
            <a:pPr indent="-177800">
              <a:buNone/>
              <a:defRPr/>
            </a:pPr>
            <a:r>
              <a:rPr lang="en-US" sz="2000" b="1" dirty="0"/>
              <a:t>    </a:t>
            </a:r>
            <a:r>
              <a:rPr lang="en-US" sz="2000" b="1" dirty="0">
                <a:solidFill>
                  <a:srgbClr val="FF0000"/>
                </a:solidFill>
              </a:rPr>
              <a:t>status=</a:t>
            </a:r>
            <a:r>
              <a:rPr lang="en-US" sz="2000" b="1" dirty="0" err="1">
                <a:solidFill>
                  <a:srgbClr val="FF0000"/>
                </a:solidFill>
              </a:rPr>
              <a:t>A.index</a:t>
            </a:r>
            <a:r>
              <a:rPr lang="en-US" sz="2000" b="1" dirty="0">
                <a:solidFill>
                  <a:srgbClr val="FF0000"/>
                </a:solidFill>
              </a:rPr>
              <a:t>(key)</a:t>
            </a:r>
          </a:p>
          <a:p>
            <a:pPr indent="-177800">
              <a:buNone/>
              <a:defRPr/>
            </a:pPr>
            <a:r>
              <a:rPr lang="en-US" sz="2000" b="1" dirty="0"/>
              <a:t>    print("Element found </a:t>
            </a:r>
            <a:r>
              <a:rPr lang="en-US" sz="2000" b="1" dirty="0" err="1"/>
              <a:t>at",status,"location</a:t>
            </a:r>
            <a:r>
              <a:rPr lang="en-US" sz="2000" b="1" dirty="0"/>
              <a:t>")</a:t>
            </a:r>
          </a:p>
          <a:p>
            <a:pPr indent="-177800">
              <a:buNone/>
              <a:defRPr/>
            </a:pPr>
            <a:r>
              <a:rPr lang="en-US" sz="2000" b="1" dirty="0"/>
              <a:t>except:</a:t>
            </a:r>
          </a:p>
          <a:p>
            <a:pPr indent="-177800">
              <a:buNone/>
              <a:defRPr/>
            </a:pPr>
            <a:r>
              <a:rPr lang="en-US" sz="2000" b="1" dirty="0"/>
              <a:t>    print("Element not found in the list"</a:t>
            </a:r>
            <a:r>
              <a:rPr lang="en-US" sz="2000" dirty="0"/>
              <a:t>)</a:t>
            </a:r>
          </a:p>
        </p:txBody>
      </p:sp>
      <p:sp>
        <p:nvSpPr>
          <p:cNvPr id="8" name="TextBox 7"/>
          <p:cNvSpPr txBox="1"/>
          <p:nvPr/>
        </p:nvSpPr>
        <p:spPr>
          <a:xfrm>
            <a:off x="6248401" y="1905000"/>
            <a:ext cx="5562600" cy="3785652"/>
          </a:xfrm>
          <a:prstGeom prst="rect">
            <a:avLst/>
          </a:prstGeom>
          <a:solidFill>
            <a:srgbClr val="92D050"/>
          </a:solidFill>
        </p:spPr>
        <p:txBody>
          <a:bodyPr>
            <a:spAutoFit/>
          </a:bodyPr>
          <a:lstStyle/>
          <a:p>
            <a:pPr eaLnBrk="1" hangingPunct="1">
              <a:lnSpc>
                <a:spcPct val="150000"/>
              </a:lnSpc>
              <a:defRPr/>
            </a:pPr>
            <a:r>
              <a:rPr lang="en-US" sz="2000" b="1" dirty="0">
                <a:latin typeface="+mj-lt"/>
                <a:cs typeface="Arial" charset="0"/>
              </a:rPr>
              <a:t>A=[534,246,933,127,277,321,454,565,220]</a:t>
            </a:r>
          </a:p>
          <a:p>
            <a:pPr eaLnBrk="1" hangingPunct="1">
              <a:lnSpc>
                <a:spcPct val="150000"/>
              </a:lnSpc>
              <a:defRPr/>
            </a:pPr>
            <a:r>
              <a:rPr lang="en-US" sz="2000" b="1" dirty="0">
                <a:latin typeface="+mj-lt"/>
                <a:cs typeface="Arial" charset="0"/>
              </a:rPr>
              <a:t>print("The elements are:", A)</a:t>
            </a:r>
          </a:p>
          <a:p>
            <a:pPr eaLnBrk="1" hangingPunct="1">
              <a:lnSpc>
                <a:spcPct val="150000"/>
              </a:lnSpc>
              <a:defRPr/>
            </a:pPr>
            <a:r>
              <a:rPr lang="en-US" sz="2000" b="1" dirty="0">
                <a:latin typeface="+mj-lt"/>
                <a:cs typeface="Arial" charset="0"/>
              </a:rPr>
              <a:t>key=</a:t>
            </a:r>
            <a:r>
              <a:rPr lang="en-US" sz="2000" b="1" dirty="0" err="1">
                <a:latin typeface="+mj-lt"/>
                <a:cs typeface="Arial" charset="0"/>
              </a:rPr>
              <a:t>int</a:t>
            </a:r>
            <a:r>
              <a:rPr lang="en-US" sz="2000" b="1" dirty="0">
                <a:latin typeface="+mj-lt"/>
                <a:cs typeface="Arial" charset="0"/>
              </a:rPr>
              <a:t>(input("Enter the element to be searched:"))</a:t>
            </a:r>
          </a:p>
          <a:p>
            <a:pPr eaLnBrk="1" hangingPunct="1">
              <a:lnSpc>
                <a:spcPct val="150000"/>
              </a:lnSpc>
              <a:defRPr/>
            </a:pPr>
            <a:r>
              <a:rPr lang="en-US" sz="2000" b="1" dirty="0">
                <a:solidFill>
                  <a:srgbClr val="FF0000"/>
                </a:solidFill>
                <a:latin typeface="+mj-lt"/>
                <a:cs typeface="Arial" charset="0"/>
              </a:rPr>
              <a:t>status=</a:t>
            </a:r>
            <a:r>
              <a:rPr lang="en-US" sz="2000" b="1" dirty="0" err="1">
                <a:solidFill>
                  <a:srgbClr val="FF0000"/>
                </a:solidFill>
                <a:latin typeface="+mj-lt"/>
                <a:cs typeface="Arial" charset="0"/>
              </a:rPr>
              <a:t>A.count</a:t>
            </a:r>
            <a:r>
              <a:rPr lang="en-US" sz="2000" b="1" dirty="0">
                <a:solidFill>
                  <a:srgbClr val="FF0000"/>
                </a:solidFill>
                <a:latin typeface="+mj-lt"/>
                <a:cs typeface="Arial" charset="0"/>
              </a:rPr>
              <a:t> (key)</a:t>
            </a:r>
          </a:p>
          <a:p>
            <a:pPr eaLnBrk="1" hangingPunct="1">
              <a:lnSpc>
                <a:spcPct val="150000"/>
              </a:lnSpc>
              <a:defRPr/>
            </a:pPr>
            <a:r>
              <a:rPr lang="en-US" sz="2000" b="1" dirty="0">
                <a:latin typeface="+mj-lt"/>
                <a:cs typeface="Arial" charset="0"/>
              </a:rPr>
              <a:t>if(status!=0): </a:t>
            </a:r>
          </a:p>
          <a:p>
            <a:pPr eaLnBrk="1" hangingPunct="1">
              <a:lnSpc>
                <a:spcPct val="150000"/>
              </a:lnSpc>
              <a:defRPr/>
            </a:pPr>
            <a:r>
              <a:rPr lang="en-US" sz="2000" b="1" dirty="0">
                <a:latin typeface="+mj-lt"/>
                <a:cs typeface="Arial" charset="0"/>
              </a:rPr>
              <a:t>    print("Element found </a:t>
            </a:r>
            <a:r>
              <a:rPr lang="en-US" sz="2000" b="1" dirty="0" err="1">
                <a:latin typeface="+mj-lt"/>
                <a:cs typeface="Arial" charset="0"/>
              </a:rPr>
              <a:t>at",status,"location</a:t>
            </a:r>
            <a:r>
              <a:rPr lang="en-US" sz="2000" b="1" dirty="0">
                <a:latin typeface="+mj-lt"/>
                <a:cs typeface="Arial" charset="0"/>
              </a:rPr>
              <a:t>")</a:t>
            </a:r>
          </a:p>
          <a:p>
            <a:pPr eaLnBrk="1" hangingPunct="1">
              <a:lnSpc>
                <a:spcPct val="150000"/>
              </a:lnSpc>
              <a:defRPr/>
            </a:pPr>
            <a:r>
              <a:rPr lang="en-US" sz="2000" b="1" dirty="0">
                <a:latin typeface="+mj-lt"/>
                <a:cs typeface="Arial" charset="0"/>
              </a:rPr>
              <a:t>else:</a:t>
            </a:r>
          </a:p>
          <a:p>
            <a:pPr eaLnBrk="1" hangingPunct="1">
              <a:lnSpc>
                <a:spcPct val="150000"/>
              </a:lnSpc>
              <a:defRPr/>
            </a:pPr>
            <a:r>
              <a:rPr lang="en-US" sz="2000" b="1" dirty="0">
                <a:latin typeface="+mj-lt"/>
                <a:cs typeface="Arial" charset="0"/>
              </a:rPr>
              <a:t>    print("Element not found in the list")</a:t>
            </a:r>
          </a:p>
        </p:txBody>
      </p:sp>
    </p:spTree>
    <p:extLst>
      <p:ext uri="{BB962C8B-B14F-4D97-AF65-F5344CB8AC3E}">
        <p14:creationId xmlns:p14="http://schemas.microsoft.com/office/powerpoint/2010/main" val="29276275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5076" y="2997200"/>
            <a:ext cx="7486650" cy="1143000"/>
          </a:xfrm>
        </p:spPr>
        <p:txBody>
          <a:bodyPr>
            <a:normAutofit/>
          </a:bodyPr>
          <a:lstStyle/>
          <a:p>
            <a:pPr>
              <a:defRPr/>
            </a:pPr>
            <a:r>
              <a:rPr lang="en-IN" sz="3999" dirty="0">
                <a:solidFill>
                  <a:srgbClr val="0070C0"/>
                </a:solidFill>
                <a:latin typeface="Times New Roman" pitchFamily="18" charset="0"/>
                <a:cs typeface="Times New Roman" pitchFamily="18" charset="0"/>
              </a:rPr>
              <a:t>Binary Search</a:t>
            </a:r>
          </a:p>
        </p:txBody>
      </p:sp>
      <p:sp>
        <p:nvSpPr>
          <p:cNvPr id="4198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14EE0C9-0D57-421A-9ACB-C7EBB347985E}" type="slidenum">
              <a:rPr lang="en-IN" sz="1200">
                <a:solidFill>
                  <a:srgbClr val="7F7F7F"/>
                </a:solidFill>
              </a:rPr>
              <a:pPr>
                <a:spcBef>
                  <a:spcPct val="0"/>
                </a:spcBef>
                <a:buFontTx/>
                <a:buNone/>
              </a:pPr>
              <a:t>67</a:t>
            </a:fld>
            <a:endParaRPr lang="en-IN" sz="1200">
              <a:solidFill>
                <a:srgbClr val="7F7F7F"/>
              </a:solidFill>
            </a:endParaRPr>
          </a:p>
        </p:txBody>
      </p:sp>
      <p:sp>
        <p:nvSpPr>
          <p:cNvPr id="6" name="Date Placeholder 5"/>
          <p:cNvSpPr>
            <a:spLocks noGrp="1"/>
          </p:cNvSpPr>
          <p:nvPr>
            <p:ph type="dt" sz="quarter" idx="10"/>
          </p:nvPr>
        </p:nvSpPr>
        <p:spPr/>
        <p:txBody>
          <a:bodyPr/>
          <a:lstStyle/>
          <a:p>
            <a:pPr>
              <a:defRPr/>
            </a:pPr>
            <a:fld id="{A6657272-C6D9-4DBF-885E-03C6EBBA1D3B}" type="datetime1">
              <a:rPr lang="en-US" smtClean="0">
                <a:solidFill>
                  <a:prstClr val="black">
                    <a:lumMod val="50000"/>
                    <a:lumOff val="50000"/>
                  </a:prstClr>
                </a:solidFill>
              </a:rPr>
              <a:pPr>
                <a:defRPr/>
              </a:pPr>
              <a:t>8/3/2023</a:t>
            </a:fld>
            <a:endParaRPr lang="en-IN">
              <a:solidFill>
                <a:prstClr val="black">
                  <a:lumMod val="50000"/>
                  <a:lumOff val="50000"/>
                </a:prstClr>
              </a:solidFill>
            </a:endParaRPr>
          </a:p>
        </p:txBody>
      </p:sp>
    </p:spTree>
    <p:extLst>
      <p:ext uri="{BB962C8B-B14F-4D97-AF65-F5344CB8AC3E}">
        <p14:creationId xmlns:p14="http://schemas.microsoft.com/office/powerpoint/2010/main" val="8538605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60338"/>
            <a:ext cx="2438400" cy="609600"/>
          </a:xfrm>
        </p:spPr>
        <p:txBody>
          <a:bodyPr rtlCol="0">
            <a:noAutofit/>
          </a:bodyPr>
          <a:lstStyle/>
          <a:p>
            <a:pPr>
              <a:defRPr/>
            </a:pPr>
            <a:r>
              <a:rPr lang="en-US" sz="2800" b="1" dirty="0">
                <a:solidFill>
                  <a:schemeClr val="tx2">
                    <a:lumMod val="75000"/>
                  </a:schemeClr>
                </a:solidFill>
                <a:latin typeface="Times New Roman" pitchFamily="18" charset="0"/>
                <a:cs typeface="Times New Roman" pitchFamily="18" charset="0"/>
              </a:rPr>
              <a:t>Binary Search</a:t>
            </a:r>
            <a:endParaRPr lang="en-US" sz="2800" dirty="0">
              <a:solidFill>
                <a:schemeClr val="tx2">
                  <a:lumMod val="75000"/>
                </a:schemeClr>
              </a:solidFill>
              <a:latin typeface="Times New Roman" pitchFamily="18" charset="0"/>
              <a:cs typeface="Times New Roman" pitchFamily="18" charset="0"/>
            </a:endParaRPr>
          </a:p>
        </p:txBody>
      </p:sp>
      <p:grpSp>
        <p:nvGrpSpPr>
          <p:cNvPr id="46083" name="Group 3"/>
          <p:cNvGrpSpPr>
            <a:grpSpLocks/>
          </p:cNvGrpSpPr>
          <p:nvPr/>
        </p:nvGrpSpPr>
        <p:grpSpPr bwMode="auto">
          <a:xfrm>
            <a:off x="533401" y="609601"/>
            <a:ext cx="2438400" cy="161925"/>
            <a:chOff x="261765" y="700096"/>
            <a:chExt cx="3889600" cy="98406"/>
          </a:xfrm>
        </p:grpSpPr>
        <p:cxnSp>
          <p:nvCxnSpPr>
            <p:cNvPr id="5" name="Straight Connector 4"/>
            <p:cNvCxnSpPr/>
            <p:nvPr/>
          </p:nvCxnSpPr>
          <p:spPr>
            <a:xfrm>
              <a:off x="307346" y="749299"/>
              <a:ext cx="3844019" cy="0"/>
            </a:xfrm>
            <a:prstGeom prst="line">
              <a:avLst/>
            </a:prstGeom>
          </p:spPr>
          <p:style>
            <a:lnRef idx="2">
              <a:schemeClr val="accent4"/>
            </a:lnRef>
            <a:fillRef idx="0">
              <a:schemeClr val="accent4"/>
            </a:fillRef>
            <a:effectRef idx="1">
              <a:schemeClr val="accent4"/>
            </a:effectRef>
            <a:fontRef idx="minor">
              <a:schemeClr val="tx1"/>
            </a:fontRef>
          </p:style>
        </p:cxnSp>
        <p:sp>
          <p:nvSpPr>
            <p:cNvPr id="6" name="Oval 5"/>
            <p:cNvSpPr/>
            <p:nvPr/>
          </p:nvSpPr>
          <p:spPr>
            <a:xfrm>
              <a:off x="261765" y="700096"/>
              <a:ext cx="78500" cy="984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7" name="Rectangle 6"/>
          <p:cNvSpPr/>
          <p:nvPr/>
        </p:nvSpPr>
        <p:spPr>
          <a:xfrm>
            <a:off x="228601" y="9144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8437" name="Content Placeholder 7"/>
          <p:cNvSpPr>
            <a:spLocks noGrp="1"/>
          </p:cNvSpPr>
          <p:nvPr>
            <p:ph idx="1"/>
          </p:nvPr>
        </p:nvSpPr>
        <p:spPr>
          <a:xfrm>
            <a:off x="381002" y="990600"/>
            <a:ext cx="11198225" cy="5029200"/>
          </a:xfrm>
          <a:solidFill>
            <a:schemeClr val="accent2">
              <a:lumMod val="20000"/>
              <a:lumOff val="80000"/>
            </a:schemeClr>
          </a:solidFill>
        </p:spPr>
        <p:txBody>
          <a:bodyPr>
            <a:normAutofit lnSpcReduction="10000"/>
          </a:bodyPr>
          <a:lstStyle/>
          <a:p>
            <a:pPr>
              <a:buFont typeface="Arial" charset="0"/>
              <a:buChar char="•"/>
              <a:defRPr/>
            </a:pPr>
            <a:r>
              <a:rPr lang="en-US" sz="2000" dirty="0"/>
              <a:t>Let us consider the problem of </a:t>
            </a:r>
            <a:r>
              <a:rPr lang="en-US" sz="2000" b="1" dirty="0"/>
              <a:t>searching a word in a dictionary</a:t>
            </a:r>
            <a:r>
              <a:rPr lang="en-US" sz="2000" dirty="0"/>
              <a:t>.</a:t>
            </a:r>
          </a:p>
          <a:p>
            <a:pPr>
              <a:buFont typeface="Arial" charset="0"/>
              <a:buChar char="•"/>
              <a:defRPr/>
            </a:pPr>
            <a:r>
              <a:rPr lang="en-US" sz="2000" dirty="0"/>
              <a:t>Typically, we directly go to some approximate page [say, middle page] and start searching from that point. </a:t>
            </a:r>
          </a:p>
          <a:p>
            <a:pPr>
              <a:buFont typeface="Arial" charset="0"/>
              <a:buChar char="•"/>
              <a:defRPr/>
            </a:pPr>
            <a:r>
              <a:rPr lang="en-US" sz="2000" dirty="0"/>
              <a:t>If the name that we are searching is the same then the search is complete. </a:t>
            </a:r>
          </a:p>
          <a:p>
            <a:pPr>
              <a:buFont typeface="Arial" charset="0"/>
              <a:buChar char="•"/>
              <a:defRPr/>
            </a:pPr>
            <a:r>
              <a:rPr lang="en-US" sz="2000" dirty="0"/>
              <a:t>If the page </a:t>
            </a:r>
            <a:r>
              <a:rPr lang="en-US" sz="2000" b="1" i="1" dirty="0"/>
              <a:t>is before the selected pages </a:t>
            </a:r>
            <a:r>
              <a:rPr lang="en-US" sz="2000" dirty="0"/>
              <a:t>then apply the same process for the first half; </a:t>
            </a:r>
          </a:p>
          <a:p>
            <a:pPr>
              <a:buFont typeface="Arial" charset="0"/>
              <a:buChar char="•"/>
              <a:defRPr/>
            </a:pPr>
            <a:r>
              <a:rPr lang="en-US" sz="2000" dirty="0"/>
              <a:t>otherwise apply the some process to the second half. </a:t>
            </a:r>
          </a:p>
          <a:p>
            <a:pPr>
              <a:buFont typeface="Arial" charset="0"/>
              <a:buChar char="•"/>
              <a:defRPr/>
            </a:pPr>
            <a:endParaRPr lang="en-US" sz="2000" dirty="0"/>
          </a:p>
          <a:p>
            <a:pPr>
              <a:buFont typeface="Arial" charset="0"/>
              <a:buChar char="•"/>
              <a:defRPr/>
            </a:pPr>
            <a:r>
              <a:rPr lang="en-US" sz="2000" dirty="0"/>
              <a:t>Binary search also works in the same way. </a:t>
            </a:r>
          </a:p>
          <a:p>
            <a:pPr>
              <a:buFont typeface="Arial" charset="0"/>
              <a:buChar char="•"/>
              <a:defRPr/>
            </a:pPr>
            <a:r>
              <a:rPr lang="en-US" sz="2000" dirty="0"/>
              <a:t>The algorithm applying such a strategy is referred to as binary search algorithm.</a:t>
            </a:r>
          </a:p>
          <a:p>
            <a:pPr>
              <a:buFont typeface="Arial" charset="0"/>
              <a:buChar char="•"/>
              <a:defRPr/>
            </a:pPr>
            <a:endParaRPr lang="en-US" sz="2000" b="1" dirty="0"/>
          </a:p>
          <a:p>
            <a:pPr>
              <a:buFont typeface="Arial" charset="0"/>
              <a:buChar char="•"/>
              <a:defRPr/>
            </a:pPr>
            <a:r>
              <a:rPr lang="en-US" altLang="en-US" sz="2000" b="1" dirty="0"/>
              <a:t>Requires a </a:t>
            </a:r>
            <a:r>
              <a:rPr lang="en-US" altLang="en-US" sz="2000" b="1" dirty="0">
                <a:solidFill>
                  <a:srgbClr val="3333FF"/>
                </a:solidFill>
              </a:rPr>
              <a:t>sorted array</a:t>
            </a:r>
            <a:r>
              <a:rPr lang="en-US" altLang="en-US" sz="2000" b="1" dirty="0"/>
              <a:t> or a </a:t>
            </a:r>
            <a:r>
              <a:rPr lang="en-US" altLang="en-US" sz="2000" b="1" i="1" dirty="0">
                <a:solidFill>
                  <a:srgbClr val="800000"/>
                </a:solidFill>
              </a:rPr>
              <a:t>binary search tree</a:t>
            </a:r>
            <a:r>
              <a:rPr lang="en-US" altLang="en-US" sz="2000" b="1" dirty="0">
                <a:solidFill>
                  <a:srgbClr val="3333FF"/>
                </a:solidFill>
              </a:rPr>
              <a:t>.</a:t>
            </a:r>
          </a:p>
          <a:p>
            <a:pPr>
              <a:buFont typeface="Arial" charset="0"/>
              <a:buChar char="•"/>
              <a:defRPr/>
            </a:pPr>
            <a:r>
              <a:rPr lang="en-US" altLang="en-US" sz="2000" b="1" dirty="0"/>
              <a:t>Cuts the </a:t>
            </a:r>
            <a:r>
              <a:rPr lang="ja-JP" altLang="en-US" sz="2000" b="1" dirty="0"/>
              <a:t>“</a:t>
            </a:r>
            <a:r>
              <a:rPr lang="en-US" altLang="ja-JP" sz="2000" b="1" dirty="0"/>
              <a:t>search space</a:t>
            </a:r>
            <a:r>
              <a:rPr lang="ja-JP" altLang="en-US" sz="2000" b="1" dirty="0"/>
              <a:t>”</a:t>
            </a:r>
            <a:r>
              <a:rPr lang="en-US" altLang="ja-JP" sz="2000" b="1" dirty="0"/>
              <a:t> </a:t>
            </a:r>
            <a:r>
              <a:rPr lang="en-US" altLang="ja-JP" sz="2000" b="1" dirty="0">
                <a:solidFill>
                  <a:srgbClr val="3333FF"/>
                </a:solidFill>
              </a:rPr>
              <a:t>in half</a:t>
            </a:r>
            <a:r>
              <a:rPr lang="en-US" altLang="ja-JP" sz="2000" b="1" dirty="0"/>
              <a:t> each time.</a:t>
            </a:r>
          </a:p>
          <a:p>
            <a:pPr>
              <a:buFont typeface="Arial" charset="0"/>
              <a:buChar char="•"/>
              <a:defRPr/>
            </a:pPr>
            <a:r>
              <a:rPr lang="en-US" altLang="en-US" sz="2000" b="1" dirty="0"/>
              <a:t>Keeps cutting the search space in half until the </a:t>
            </a:r>
            <a:r>
              <a:rPr lang="en-US" altLang="en-US" sz="2000" b="1" dirty="0">
                <a:solidFill>
                  <a:srgbClr val="3333FF"/>
                </a:solidFill>
              </a:rPr>
              <a:t>target is found</a:t>
            </a:r>
            <a:r>
              <a:rPr lang="en-US" altLang="en-US" sz="2000" b="1" dirty="0"/>
              <a:t> or has </a:t>
            </a:r>
            <a:r>
              <a:rPr lang="en-US" altLang="en-US" sz="2000" b="1" dirty="0">
                <a:solidFill>
                  <a:srgbClr val="3333FF"/>
                </a:solidFill>
              </a:rPr>
              <a:t>exhausted the all possible locations.</a:t>
            </a:r>
          </a:p>
          <a:p>
            <a:pPr>
              <a:buFont typeface="Arial" charset="0"/>
              <a:buNone/>
              <a:defRPr/>
            </a:pPr>
            <a:endParaRPr lang="en-US" sz="2000" b="1" dirty="0"/>
          </a:p>
        </p:txBody>
      </p:sp>
    </p:spTree>
    <p:extLst>
      <p:ext uri="{BB962C8B-B14F-4D97-AF65-F5344CB8AC3E}">
        <p14:creationId xmlns:p14="http://schemas.microsoft.com/office/powerpoint/2010/main" val="22919109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
          <p:cNvSpPr>
            <a:spLocks noChangeArrowheads="1"/>
          </p:cNvSpPr>
          <p:nvPr/>
        </p:nvSpPr>
        <p:spPr bwMode="auto">
          <a:xfrm>
            <a:off x="249238" y="2192968"/>
            <a:ext cx="6477000" cy="22006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sz="1400">
                <a:solidFill>
                  <a:srgbClr val="333333"/>
                </a:solidFill>
                <a:latin typeface="Times New Roman" panose="02020603050405020304" pitchFamily="18" charset="0"/>
                <a:cs typeface="Times New Roman" panose="02020603050405020304" pitchFamily="18" charset="0"/>
              </a:rPr>
              <a:t>Let the element to search is, </a:t>
            </a:r>
            <a:r>
              <a:rPr lang="en-US" sz="1400" b="1">
                <a:solidFill>
                  <a:srgbClr val="333333"/>
                </a:solidFill>
                <a:latin typeface="Times New Roman" panose="02020603050405020304" pitchFamily="18" charset="0"/>
                <a:cs typeface="Times New Roman" panose="02020603050405020304" pitchFamily="18" charset="0"/>
              </a:rPr>
              <a:t>K = 56</a:t>
            </a:r>
            <a:endParaRPr lang="en-US" sz="1400">
              <a:latin typeface="Times New Roman" panose="02020603050405020304" pitchFamily="18" charset="0"/>
              <a:cs typeface="Times New Roman" panose="02020603050405020304" pitchFamily="18" charset="0"/>
            </a:endParaRPr>
          </a:p>
          <a:p>
            <a:pPr algn="just">
              <a:lnSpc>
                <a:spcPct val="150000"/>
              </a:lnSpc>
              <a:spcBef>
                <a:spcPct val="0"/>
              </a:spcBef>
              <a:buFontTx/>
              <a:buNone/>
            </a:pPr>
            <a:r>
              <a:rPr lang="en-US" sz="1400">
                <a:solidFill>
                  <a:srgbClr val="333333"/>
                </a:solidFill>
                <a:latin typeface="Times New Roman" panose="02020603050405020304" pitchFamily="18" charset="0"/>
                <a:cs typeface="Times New Roman" panose="02020603050405020304" pitchFamily="18" charset="0"/>
              </a:rPr>
              <a:t>We have to use the below formula to calculate the </a:t>
            </a:r>
            <a:r>
              <a:rPr lang="en-US" sz="1400" b="1">
                <a:solidFill>
                  <a:srgbClr val="333333"/>
                </a:solidFill>
                <a:latin typeface="Times New Roman" panose="02020603050405020304" pitchFamily="18" charset="0"/>
                <a:cs typeface="Times New Roman" panose="02020603050405020304" pitchFamily="18" charset="0"/>
              </a:rPr>
              <a:t>mid</a:t>
            </a:r>
            <a:r>
              <a:rPr lang="en-US" sz="1400">
                <a:solidFill>
                  <a:srgbClr val="333333"/>
                </a:solidFill>
                <a:latin typeface="Times New Roman" panose="02020603050405020304" pitchFamily="18" charset="0"/>
                <a:cs typeface="Times New Roman" panose="02020603050405020304" pitchFamily="18" charset="0"/>
              </a:rPr>
              <a:t> of the array –</a:t>
            </a:r>
          </a:p>
          <a:p>
            <a:pPr algn="just">
              <a:lnSpc>
                <a:spcPct val="150000"/>
              </a:lnSpc>
              <a:spcBef>
                <a:spcPct val="0"/>
              </a:spcBef>
              <a:buFontTx/>
              <a:buNone/>
            </a:pPr>
            <a:r>
              <a:rPr lang="en-IN" sz="1400">
                <a:latin typeface="Times New Roman" panose="02020603050405020304" pitchFamily="18" charset="0"/>
                <a:cs typeface="Times New Roman" panose="02020603050405020304" pitchFamily="18" charset="0"/>
              </a:rPr>
              <a:t>mid = (beg + end)/2  </a:t>
            </a:r>
          </a:p>
          <a:p>
            <a:pPr eaLnBrk="1" hangingPunct="1">
              <a:spcBef>
                <a:spcPct val="0"/>
              </a:spcBef>
              <a:buFontTx/>
              <a:buNone/>
            </a:pPr>
            <a:r>
              <a:rPr lang="en-US" sz="1400" b="1">
                <a:latin typeface="Times New Roman" panose="02020603050405020304" pitchFamily="18" charset="0"/>
                <a:cs typeface="Times New Roman" panose="02020603050405020304" pitchFamily="18" charset="0"/>
              </a:rPr>
              <a:t>beg</a:t>
            </a:r>
            <a:r>
              <a:rPr lang="en-US" sz="1400">
                <a:latin typeface="Times New Roman" panose="02020603050405020304" pitchFamily="18" charset="0"/>
                <a:cs typeface="Times New Roman" panose="02020603050405020304" pitchFamily="18" charset="0"/>
              </a:rPr>
              <a:t> = 0</a:t>
            </a:r>
          </a:p>
          <a:p>
            <a:pPr eaLnBrk="1" hangingPunct="1">
              <a:spcBef>
                <a:spcPct val="0"/>
              </a:spcBef>
              <a:buFontTx/>
              <a:buNone/>
            </a:pPr>
            <a:r>
              <a:rPr lang="en-US" sz="1400" b="1">
                <a:latin typeface="Times New Roman" panose="02020603050405020304" pitchFamily="18" charset="0"/>
                <a:cs typeface="Times New Roman" panose="02020603050405020304" pitchFamily="18" charset="0"/>
              </a:rPr>
              <a:t>end</a:t>
            </a:r>
            <a:r>
              <a:rPr lang="en-US" sz="1400">
                <a:latin typeface="Times New Roman" panose="02020603050405020304" pitchFamily="18" charset="0"/>
                <a:cs typeface="Times New Roman" panose="02020603050405020304" pitchFamily="18" charset="0"/>
              </a:rPr>
              <a:t> = 8</a:t>
            </a:r>
          </a:p>
          <a:p>
            <a:pPr eaLnBrk="1" hangingPunct="1">
              <a:spcBef>
                <a:spcPct val="0"/>
              </a:spcBef>
              <a:buFontTx/>
              <a:buNone/>
            </a:pPr>
            <a:r>
              <a:rPr lang="en-US" sz="1400" b="1">
                <a:latin typeface="Times New Roman" panose="02020603050405020304" pitchFamily="18" charset="0"/>
                <a:cs typeface="Times New Roman" panose="02020603050405020304" pitchFamily="18" charset="0"/>
              </a:rPr>
              <a:t>mid</a:t>
            </a:r>
            <a:r>
              <a:rPr lang="en-US" sz="1400">
                <a:latin typeface="Times New Roman" panose="02020603050405020304" pitchFamily="18" charset="0"/>
                <a:cs typeface="Times New Roman" panose="02020603050405020304" pitchFamily="18" charset="0"/>
              </a:rPr>
              <a:t> = (0 + 8)/2 = 4. So, 4 is the mid of the array.</a:t>
            </a:r>
          </a:p>
          <a:p>
            <a:pPr algn="just">
              <a:lnSpc>
                <a:spcPct val="150000"/>
              </a:lnSpc>
              <a:spcBef>
                <a:spcPct val="0"/>
              </a:spcBef>
              <a:buFontTx/>
              <a:buNone/>
            </a:pPr>
            <a:endParaRPr lang="en-IN" sz="1400">
              <a:latin typeface="Times New Roman" panose="02020603050405020304" pitchFamily="18" charset="0"/>
              <a:cs typeface="Times New Roman" panose="02020603050405020304" pitchFamily="18" charset="0"/>
            </a:endParaRPr>
          </a:p>
          <a:p>
            <a:pPr algn="just">
              <a:lnSpc>
                <a:spcPct val="150000"/>
              </a:lnSpc>
              <a:spcBef>
                <a:spcPct val="0"/>
              </a:spcBef>
              <a:buFontTx/>
              <a:buNone/>
            </a:pPr>
            <a:endParaRPr lang="en-US" sz="1200">
              <a:latin typeface="Times New Roman" panose="02020603050405020304" pitchFamily="18" charset="0"/>
              <a:cs typeface="Times New Roman" panose="02020603050405020304" pitchFamily="18" charset="0"/>
            </a:endParaRPr>
          </a:p>
        </p:txBody>
      </p:sp>
      <p:pic>
        <p:nvPicPr>
          <p:cNvPr id="49155" name="Picture 2" descr="Binary Search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022351"/>
            <a:ext cx="52387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Box 4"/>
          <p:cNvSpPr txBox="1">
            <a:spLocks noChangeArrowheads="1"/>
          </p:cNvSpPr>
          <p:nvPr/>
        </p:nvSpPr>
        <p:spPr bwMode="auto">
          <a:xfrm>
            <a:off x="228601" y="152400"/>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b="1" u="sng">
                <a:solidFill>
                  <a:srgbClr val="FF0000"/>
                </a:solidFill>
                <a:latin typeface="Times New Roman" panose="02020603050405020304" pitchFamily="18" charset="0"/>
                <a:cs typeface="Times New Roman" panose="02020603050405020304" pitchFamily="18" charset="0"/>
              </a:rPr>
              <a:t>Example:</a:t>
            </a:r>
            <a:endParaRPr lang="en-IN" sz="1800" b="1" u="sng">
              <a:solidFill>
                <a:srgbClr val="FF0000"/>
              </a:solidFill>
              <a:latin typeface="Times New Roman" panose="02020603050405020304" pitchFamily="18" charset="0"/>
              <a:cs typeface="Times New Roman" panose="02020603050405020304" pitchFamily="18" charset="0"/>
            </a:endParaRPr>
          </a:p>
        </p:txBody>
      </p:sp>
      <p:sp>
        <p:nvSpPr>
          <p:cNvPr id="49157" name="Rectangle 5"/>
          <p:cNvSpPr>
            <a:spLocks noChangeArrowheads="1"/>
          </p:cNvSpPr>
          <p:nvPr/>
        </p:nvSpPr>
        <p:spPr bwMode="auto">
          <a:xfrm>
            <a:off x="382588" y="685800"/>
            <a:ext cx="2967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spcBef>
                <a:spcPct val="0"/>
              </a:spcBef>
              <a:buFontTx/>
              <a:buNone/>
            </a:pPr>
            <a:r>
              <a:rPr lang="en-US" sz="1800">
                <a:solidFill>
                  <a:srgbClr val="333333"/>
                </a:solidFill>
                <a:latin typeface="Times New Roman" panose="02020603050405020304" pitchFamily="18" charset="0"/>
                <a:cs typeface="Times New Roman" panose="02020603050405020304" pitchFamily="18" charset="0"/>
              </a:rPr>
              <a:t>Let the elements of array are -</a:t>
            </a:r>
            <a:endParaRPr lang="en-US" sz="800">
              <a:latin typeface="Times New Roman" panose="02020603050405020304" pitchFamily="18" charset="0"/>
              <a:cs typeface="Times New Roman" panose="02020603050405020304" pitchFamily="18" charset="0"/>
            </a:endParaRPr>
          </a:p>
        </p:txBody>
      </p:sp>
      <p:pic>
        <p:nvPicPr>
          <p:cNvPr id="49158" name="Picture 4" descr="Binary Search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6" y="4114800"/>
            <a:ext cx="5238750"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6" descr="Binary Search Algorith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1" y="1098550"/>
            <a:ext cx="5238750" cy="184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0" name="Picture 8" descr="Binary Search Algorith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65901" y="4191001"/>
            <a:ext cx="5753100"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1" name="TextBox 6"/>
          <p:cNvSpPr txBox="1">
            <a:spLocks noChangeArrowheads="1"/>
          </p:cNvSpPr>
          <p:nvPr/>
        </p:nvSpPr>
        <p:spPr bwMode="auto">
          <a:xfrm>
            <a:off x="225427" y="1981200"/>
            <a:ext cx="1069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b="1">
                <a:solidFill>
                  <a:srgbClr val="FF0000"/>
                </a:solidFill>
                <a:latin typeface="Times New Roman" panose="02020603050405020304" pitchFamily="18" charset="0"/>
                <a:cs typeface="Times New Roman" panose="02020603050405020304" pitchFamily="18" charset="0"/>
              </a:rPr>
              <a:t>Step 1:</a:t>
            </a:r>
            <a:endParaRPr lang="en-IN" sz="1800" b="1">
              <a:solidFill>
                <a:srgbClr val="FF0000"/>
              </a:solidFill>
              <a:latin typeface="Times New Roman" panose="02020603050405020304" pitchFamily="18" charset="0"/>
              <a:cs typeface="Times New Roman" panose="02020603050405020304" pitchFamily="18" charset="0"/>
            </a:endParaRPr>
          </a:p>
        </p:txBody>
      </p:sp>
      <p:sp>
        <p:nvSpPr>
          <p:cNvPr id="49162" name="TextBox 11"/>
          <p:cNvSpPr txBox="1">
            <a:spLocks noChangeArrowheads="1"/>
          </p:cNvSpPr>
          <p:nvPr/>
        </p:nvSpPr>
        <p:spPr bwMode="auto">
          <a:xfrm>
            <a:off x="228602" y="3886200"/>
            <a:ext cx="1069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b="1">
                <a:solidFill>
                  <a:srgbClr val="FF0000"/>
                </a:solidFill>
                <a:latin typeface="Times New Roman" panose="02020603050405020304" pitchFamily="18" charset="0"/>
                <a:cs typeface="Times New Roman" panose="02020603050405020304" pitchFamily="18" charset="0"/>
              </a:rPr>
              <a:t>Step 2:</a:t>
            </a:r>
            <a:endParaRPr lang="en-IN" sz="1800" b="1">
              <a:solidFill>
                <a:srgbClr val="FF0000"/>
              </a:solidFill>
              <a:latin typeface="Times New Roman" panose="02020603050405020304" pitchFamily="18" charset="0"/>
              <a:cs typeface="Times New Roman" panose="02020603050405020304" pitchFamily="18" charset="0"/>
            </a:endParaRPr>
          </a:p>
        </p:txBody>
      </p:sp>
      <p:sp>
        <p:nvSpPr>
          <p:cNvPr id="49163" name="TextBox 12"/>
          <p:cNvSpPr txBox="1">
            <a:spLocks noChangeArrowheads="1"/>
          </p:cNvSpPr>
          <p:nvPr/>
        </p:nvSpPr>
        <p:spPr bwMode="auto">
          <a:xfrm>
            <a:off x="6553202" y="685800"/>
            <a:ext cx="1069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b="1">
                <a:solidFill>
                  <a:srgbClr val="FF0000"/>
                </a:solidFill>
                <a:latin typeface="Times New Roman" panose="02020603050405020304" pitchFamily="18" charset="0"/>
                <a:cs typeface="Times New Roman" panose="02020603050405020304" pitchFamily="18" charset="0"/>
              </a:rPr>
              <a:t>Step 3:</a:t>
            </a:r>
            <a:endParaRPr lang="en-IN" sz="1800" b="1">
              <a:solidFill>
                <a:srgbClr val="FF0000"/>
              </a:solidFill>
              <a:latin typeface="Times New Roman" panose="02020603050405020304" pitchFamily="18" charset="0"/>
              <a:cs typeface="Times New Roman" panose="02020603050405020304" pitchFamily="18" charset="0"/>
            </a:endParaRPr>
          </a:p>
        </p:txBody>
      </p:sp>
      <p:sp>
        <p:nvSpPr>
          <p:cNvPr id="49164" name="TextBox 13"/>
          <p:cNvSpPr txBox="1">
            <a:spLocks noChangeArrowheads="1"/>
          </p:cNvSpPr>
          <p:nvPr/>
        </p:nvSpPr>
        <p:spPr bwMode="auto">
          <a:xfrm>
            <a:off x="6705602" y="3821114"/>
            <a:ext cx="1069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b="1">
                <a:solidFill>
                  <a:srgbClr val="FF0000"/>
                </a:solidFill>
                <a:latin typeface="Times New Roman" panose="02020603050405020304" pitchFamily="18" charset="0"/>
                <a:cs typeface="Times New Roman" panose="02020603050405020304" pitchFamily="18" charset="0"/>
              </a:rPr>
              <a:t>Step 4:</a:t>
            </a:r>
            <a:endParaRPr lang="en-IN" sz="1800" b="1">
              <a:solidFill>
                <a:srgbClr val="FF0000"/>
              </a:solidFill>
              <a:latin typeface="Times New Roman" panose="02020603050405020304" pitchFamily="18" charset="0"/>
              <a:cs typeface="Times New Roman" panose="02020603050405020304" pitchFamily="18" charset="0"/>
            </a:endParaRPr>
          </a:p>
        </p:txBody>
      </p:sp>
      <p:sp>
        <p:nvSpPr>
          <p:cNvPr id="49165" name="Rectangle 7"/>
          <p:cNvSpPr>
            <a:spLocks noChangeArrowheads="1"/>
          </p:cNvSpPr>
          <p:nvPr/>
        </p:nvSpPr>
        <p:spPr bwMode="auto">
          <a:xfrm>
            <a:off x="6097589" y="5867400"/>
            <a:ext cx="60928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b="1">
                <a:latin typeface="Times New Roman" panose="02020603050405020304" pitchFamily="18" charset="0"/>
                <a:cs typeface="Times New Roman" panose="02020603050405020304" pitchFamily="18" charset="0"/>
              </a:rPr>
              <a:t>Now, the element to search is found. So algorithm will return the index of the element matched.</a:t>
            </a:r>
            <a:endParaRPr lang="en-IN" sz="1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3482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41C1-38A1-62B5-642A-2DDC06858CE5}"/>
              </a:ext>
            </a:extLst>
          </p:cNvPr>
          <p:cNvSpPr>
            <a:spLocks noGrp="1"/>
          </p:cNvSpPr>
          <p:nvPr>
            <p:ph type="title"/>
          </p:nvPr>
        </p:nvSpPr>
        <p:spPr/>
        <p:txBody>
          <a:bodyPr/>
          <a:lstStyle/>
          <a:p>
            <a:r>
              <a:rPr lang="en-US" b="1" dirty="0">
                <a:solidFill>
                  <a:srgbClr val="C00000"/>
                </a:solidFill>
              </a:rPr>
              <a:t>Need of Data Structure</a:t>
            </a:r>
          </a:p>
        </p:txBody>
      </p:sp>
      <p:sp>
        <p:nvSpPr>
          <p:cNvPr id="3" name="Content Placeholder 2">
            <a:extLst>
              <a:ext uri="{FF2B5EF4-FFF2-40B4-BE49-F238E27FC236}">
                <a16:creationId xmlns:a16="http://schemas.microsoft.com/office/drawing/2014/main" id="{CACD3190-BFD7-E6C1-7253-85EF606637BB}"/>
              </a:ext>
            </a:extLst>
          </p:cNvPr>
          <p:cNvSpPr>
            <a:spLocks noGrp="1"/>
          </p:cNvSpPr>
          <p:nvPr>
            <p:ph idx="1"/>
          </p:nvPr>
        </p:nvSpPr>
        <p:spPr/>
        <p:txBody>
          <a:bodyPr/>
          <a:lstStyle/>
          <a:p>
            <a:pPr marL="0" indent="0">
              <a:buNone/>
            </a:pPr>
            <a:endParaRPr lang="en-US" b="1" dirty="0"/>
          </a:p>
          <a:p>
            <a:pPr marL="0" indent="0">
              <a:buNone/>
            </a:pPr>
            <a:r>
              <a:rPr lang="en-US" b="1" u="sng" dirty="0" err="1"/>
              <a:t>Eg.</a:t>
            </a:r>
            <a:r>
              <a:rPr lang="en-US" b="1" u="sng" dirty="0"/>
              <a:t> </a:t>
            </a:r>
          </a:p>
          <a:p>
            <a:pPr marL="0" indent="0">
              <a:buNone/>
            </a:pPr>
            <a:r>
              <a:rPr lang="en-US" dirty="0"/>
              <a:t>Student </a:t>
            </a:r>
            <a:r>
              <a:rPr lang="en-US" dirty="0" err="1"/>
              <a:t>rollnumber</a:t>
            </a:r>
            <a:r>
              <a:rPr lang="en-US" dirty="0"/>
              <a:t> in 20000 pages pdf.</a:t>
            </a:r>
          </a:p>
          <a:p>
            <a:pPr marL="0" indent="0">
              <a:buNone/>
            </a:pPr>
            <a:r>
              <a:rPr lang="en-US" dirty="0"/>
              <a:t>Case:1: all the numbers are arranged at random.</a:t>
            </a:r>
          </a:p>
          <a:p>
            <a:pPr marL="0" indent="0">
              <a:buNone/>
            </a:pPr>
            <a:r>
              <a:rPr lang="en-US" dirty="0"/>
              <a:t>Case:2: all the numbers are arranged in an ascending order</a:t>
            </a:r>
          </a:p>
        </p:txBody>
      </p:sp>
      <p:sp>
        <p:nvSpPr>
          <p:cNvPr id="4" name="Date Placeholder 3"/>
          <p:cNvSpPr>
            <a:spLocks noGrp="1"/>
          </p:cNvSpPr>
          <p:nvPr>
            <p:ph type="dt" sz="half" idx="10"/>
          </p:nvPr>
        </p:nvSpPr>
        <p:spPr/>
        <p:txBody>
          <a:bodyPr/>
          <a:lstStyle/>
          <a:p>
            <a:fld id="{5DE98127-2B56-4752-9C09-BE1C1DFBC500}" type="datetime1">
              <a:rPr lang="en-US" smtClean="0"/>
              <a:t>8/3/2023</a:t>
            </a:fld>
            <a:endParaRPr lang="en-US"/>
          </a:p>
        </p:txBody>
      </p:sp>
      <p:sp>
        <p:nvSpPr>
          <p:cNvPr id="5" name="Slide Number Placeholder 4"/>
          <p:cNvSpPr>
            <a:spLocks noGrp="1"/>
          </p:cNvSpPr>
          <p:nvPr>
            <p:ph type="sldNum" sz="quarter" idx="12"/>
          </p:nvPr>
        </p:nvSpPr>
        <p:spPr/>
        <p:txBody>
          <a:bodyPr/>
          <a:lstStyle/>
          <a:p>
            <a:fld id="{180F97CC-1B2C-4CDD-B440-99F5F8B230B9}" type="slidenum">
              <a:rPr lang="en-US" smtClean="0"/>
              <a:t>7</a:t>
            </a:fld>
            <a:endParaRPr lang="en-US"/>
          </a:p>
        </p:txBody>
      </p:sp>
    </p:spTree>
    <p:extLst>
      <p:ext uri="{BB962C8B-B14F-4D97-AF65-F5344CB8AC3E}">
        <p14:creationId xmlns:p14="http://schemas.microsoft.com/office/powerpoint/2010/main" val="1170619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1363" indent="-284163">
              <a:defRPr>
                <a:solidFill>
                  <a:schemeClr val="tx1"/>
                </a:solidFill>
                <a:latin typeface="Arial" panose="020B0604020202020204" pitchFamily="34" charset="0"/>
                <a:cs typeface="Arial" panose="020B0604020202020204" pitchFamily="34" charset="0"/>
              </a:defRPr>
            </a:lvl2pPr>
            <a:lvl3pPr marL="1141413" indent="-227013">
              <a:defRPr>
                <a:solidFill>
                  <a:schemeClr val="tx1"/>
                </a:solidFill>
                <a:latin typeface="Arial" panose="020B0604020202020204" pitchFamily="34" charset="0"/>
                <a:cs typeface="Arial" panose="020B0604020202020204" pitchFamily="34" charset="0"/>
              </a:defRPr>
            </a:lvl3pPr>
            <a:lvl4pPr marL="1598613" indent="-227013">
              <a:defRPr>
                <a:solidFill>
                  <a:schemeClr val="tx1"/>
                </a:solidFill>
                <a:latin typeface="Arial" panose="020B0604020202020204" pitchFamily="34" charset="0"/>
                <a:cs typeface="Arial" panose="020B0604020202020204" pitchFamily="34" charset="0"/>
              </a:defRPr>
            </a:lvl4pPr>
            <a:lvl5pPr marL="2055813" indent="-227013">
              <a:defRPr>
                <a:solidFill>
                  <a:schemeClr val="tx1"/>
                </a:solidFill>
                <a:latin typeface="Arial" panose="020B0604020202020204" pitchFamily="34" charset="0"/>
                <a:cs typeface="Arial" panose="020B0604020202020204" pitchFamily="34" charset="0"/>
              </a:defRPr>
            </a:lvl5pPr>
            <a:lvl6pPr marL="2513013" indent="-227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0213" indent="-227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7413" indent="-227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4613" indent="-227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base">
              <a:spcBef>
                <a:spcPct val="0"/>
              </a:spcBef>
              <a:spcAft>
                <a:spcPct val="0"/>
              </a:spcAft>
            </a:pPr>
            <a:fld id="{90175E87-D88B-42D0-B0DC-DE06D2E40374}" type="datetime1">
              <a:rPr lang="en-US" altLang="en-US" smtClean="0"/>
              <a:pPr fontAlgn="base">
                <a:spcBef>
                  <a:spcPct val="0"/>
                </a:spcBef>
                <a:spcAft>
                  <a:spcPct val="0"/>
                </a:spcAft>
              </a:pPr>
              <a:t>8/3/2023</a:t>
            </a:fld>
            <a:endParaRPr lang="en-US" altLang="en-US"/>
          </a:p>
        </p:txBody>
      </p:sp>
      <p:sp>
        <p:nvSpPr>
          <p:cNvPr id="4301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1363" indent="-284163">
              <a:defRPr>
                <a:solidFill>
                  <a:schemeClr val="tx1"/>
                </a:solidFill>
                <a:latin typeface="Arial" panose="020B0604020202020204" pitchFamily="34" charset="0"/>
                <a:cs typeface="Arial" panose="020B0604020202020204" pitchFamily="34" charset="0"/>
              </a:defRPr>
            </a:lvl2pPr>
            <a:lvl3pPr marL="1141413" indent="-227013">
              <a:defRPr>
                <a:solidFill>
                  <a:schemeClr val="tx1"/>
                </a:solidFill>
                <a:latin typeface="Arial" panose="020B0604020202020204" pitchFamily="34" charset="0"/>
                <a:cs typeface="Arial" panose="020B0604020202020204" pitchFamily="34" charset="0"/>
              </a:defRPr>
            </a:lvl3pPr>
            <a:lvl4pPr marL="1598613" indent="-227013">
              <a:defRPr>
                <a:solidFill>
                  <a:schemeClr val="tx1"/>
                </a:solidFill>
                <a:latin typeface="Arial" panose="020B0604020202020204" pitchFamily="34" charset="0"/>
                <a:cs typeface="Arial" panose="020B0604020202020204" pitchFamily="34" charset="0"/>
              </a:defRPr>
            </a:lvl4pPr>
            <a:lvl5pPr marL="2055813" indent="-227013">
              <a:defRPr>
                <a:solidFill>
                  <a:schemeClr val="tx1"/>
                </a:solidFill>
                <a:latin typeface="Arial" panose="020B0604020202020204" pitchFamily="34" charset="0"/>
                <a:cs typeface="Arial" panose="020B0604020202020204" pitchFamily="34" charset="0"/>
              </a:defRPr>
            </a:lvl5pPr>
            <a:lvl6pPr marL="2513013" indent="-227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0213" indent="-227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7413" indent="-227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4613" indent="-227013"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661023-AD50-4980-9E45-5EFB7B1C70D3}" type="slidenum">
              <a:rPr lang="en-US" altLang="en-US" smtClean="0"/>
              <a:pPr/>
              <a:t>70</a:t>
            </a:fld>
            <a:endParaRPr lang="en-US" altLang="en-US"/>
          </a:p>
        </p:txBody>
      </p:sp>
      <p:sp>
        <p:nvSpPr>
          <p:cNvPr id="43012" name="Rectangle 5"/>
          <p:cNvSpPr>
            <a:spLocks noChangeArrowheads="1"/>
          </p:cNvSpPr>
          <p:nvPr/>
        </p:nvSpPr>
        <p:spPr bwMode="auto">
          <a:xfrm>
            <a:off x="1525588" y="801689"/>
            <a:ext cx="1841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latin typeface="Arial" panose="020B0604020202020204" pitchFamily="34" charset="0"/>
            </a:endParaRPr>
          </a:p>
        </p:txBody>
      </p:sp>
      <p:graphicFrame>
        <p:nvGraphicFramePr>
          <p:cNvPr id="104452" name="Object 4"/>
          <p:cNvGraphicFramePr>
            <a:graphicFrameLocks noChangeAspect="1"/>
          </p:cNvGraphicFramePr>
          <p:nvPr/>
        </p:nvGraphicFramePr>
        <p:xfrm>
          <a:off x="2363789" y="2286000"/>
          <a:ext cx="6931025" cy="1962150"/>
        </p:xfrm>
        <a:graphic>
          <a:graphicData uri="http://schemas.openxmlformats.org/presentationml/2006/ole">
            <mc:AlternateContent xmlns:mc="http://schemas.openxmlformats.org/markup-compatibility/2006">
              <mc:Choice xmlns:v="urn:schemas-microsoft-com:vml" Requires="v">
                <p:oleObj name="VISIO" r:id="rId2" imgW="5667454" imgH="1439305" progId="Visio.Drawing.5">
                  <p:embed/>
                </p:oleObj>
              </mc:Choice>
              <mc:Fallback>
                <p:oleObj name="VISIO" r:id="rId2" imgW="5667454" imgH="1439305" progId="Visio.Drawing.5">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789" y="2286000"/>
                        <a:ext cx="6931025"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4" name="Rectangle 7"/>
          <p:cNvSpPr>
            <a:spLocks noChangeArrowheads="1"/>
          </p:cNvSpPr>
          <p:nvPr/>
        </p:nvSpPr>
        <p:spPr bwMode="auto">
          <a:xfrm>
            <a:off x="1525588" y="801689"/>
            <a:ext cx="1841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latin typeface="Arial" panose="020B0604020202020204" pitchFamily="34" charset="0"/>
            </a:endParaRPr>
          </a:p>
        </p:txBody>
      </p:sp>
      <p:graphicFrame>
        <p:nvGraphicFramePr>
          <p:cNvPr id="104454" name="Object 6"/>
          <p:cNvGraphicFramePr>
            <a:graphicFrameLocks noChangeAspect="1"/>
          </p:cNvGraphicFramePr>
          <p:nvPr/>
        </p:nvGraphicFramePr>
        <p:xfrm>
          <a:off x="2363789" y="1828800"/>
          <a:ext cx="6854825" cy="2590800"/>
        </p:xfrm>
        <a:graphic>
          <a:graphicData uri="http://schemas.openxmlformats.org/presentationml/2006/ole">
            <mc:AlternateContent xmlns:mc="http://schemas.openxmlformats.org/markup-compatibility/2006">
              <mc:Choice xmlns:v="urn:schemas-microsoft-com:vml" Requires="v">
                <p:oleObj name="Visio" r:id="rId4" imgW="5667454" imgH="1930738" progId="Visio.Drawing.11">
                  <p:embed/>
                </p:oleObj>
              </mc:Choice>
              <mc:Fallback>
                <p:oleObj name="Visio" r:id="rId4" imgW="5667454" imgH="1930738"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3789" y="1828800"/>
                        <a:ext cx="68548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6" name="Rectangle 9"/>
          <p:cNvSpPr>
            <a:spLocks noChangeArrowheads="1"/>
          </p:cNvSpPr>
          <p:nvPr/>
        </p:nvSpPr>
        <p:spPr bwMode="auto">
          <a:xfrm>
            <a:off x="1525588" y="801689"/>
            <a:ext cx="1841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IN" altLang="en-US" sz="1800">
              <a:latin typeface="Arial" panose="020B0604020202020204" pitchFamily="34" charset="0"/>
            </a:endParaRPr>
          </a:p>
        </p:txBody>
      </p:sp>
      <p:graphicFrame>
        <p:nvGraphicFramePr>
          <p:cNvPr id="104456" name="Object 8"/>
          <p:cNvGraphicFramePr>
            <a:graphicFrameLocks noChangeAspect="1"/>
          </p:cNvGraphicFramePr>
          <p:nvPr/>
        </p:nvGraphicFramePr>
        <p:xfrm>
          <a:off x="2211389" y="1752600"/>
          <a:ext cx="6931025" cy="2438400"/>
        </p:xfrm>
        <a:graphic>
          <a:graphicData uri="http://schemas.openxmlformats.org/presentationml/2006/ole">
            <mc:AlternateContent xmlns:mc="http://schemas.openxmlformats.org/markup-compatibility/2006">
              <mc:Choice xmlns:v="urn:schemas-microsoft-com:vml" Requires="v">
                <p:oleObj name="VISIO" r:id="rId6" imgW="5667454" imgH="1850100" progId="Visio.Drawing.5">
                  <p:embed/>
                </p:oleObj>
              </mc:Choice>
              <mc:Fallback>
                <p:oleObj name="VISIO" r:id="rId6" imgW="5667454" imgH="1850100" progId="Visio.Drawing.5">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11389" y="1752600"/>
                        <a:ext cx="69310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itle 1"/>
          <p:cNvSpPr txBox="1">
            <a:spLocks/>
          </p:cNvSpPr>
          <p:nvPr/>
        </p:nvSpPr>
        <p:spPr>
          <a:xfrm>
            <a:off x="1704657" y="189484"/>
            <a:ext cx="8710699" cy="1142702"/>
          </a:xfrm>
          <a:prstGeom prst="rect">
            <a:avLst/>
          </a:prstGeom>
          <a:effectLst/>
        </p:spPr>
        <p:txBody>
          <a:bodyPr lIns="91416" tIns="45708" rIns="91416" bIns="45708">
            <a:normAutofit/>
          </a:bodyPr>
          <a:lst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indent="0" algn="l">
              <a:buNone/>
              <a:defRPr/>
            </a:pPr>
            <a:r>
              <a:rPr lang="en-US" sz="3999" dirty="0">
                <a:solidFill>
                  <a:srgbClr val="7030A0"/>
                </a:solidFill>
                <a:latin typeface="Times New Roman" panose="02020603050405020304" pitchFamily="18" charset="0"/>
                <a:cs typeface="Times New Roman" panose="02020603050405020304" pitchFamily="18" charset="0"/>
              </a:rPr>
              <a:t>The Technique</a:t>
            </a:r>
            <a:endParaRPr lang="en-IN" sz="3999"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5239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445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xit" presetSubtype="4" fill="hold" nodeType="clickEffect">
                                  <p:stCondLst>
                                    <p:cond delay="0"/>
                                  </p:stCondLst>
                                  <p:childTnLst>
                                    <p:animEffect transition="out" filter="wipe(down)">
                                      <p:cBhvr>
                                        <p:cTn id="10" dur="500"/>
                                        <p:tgtEl>
                                          <p:spTgt spid="104452"/>
                                        </p:tgtEl>
                                      </p:cBhvr>
                                    </p:animEffect>
                                    <p:set>
                                      <p:cBhvr>
                                        <p:cTn id="11" dur="1" fill="hold">
                                          <p:stCondLst>
                                            <p:cond delay="499"/>
                                          </p:stCondLst>
                                        </p:cTn>
                                        <p:tgtEl>
                                          <p:spTgt spid="104452"/>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0445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4" presetClass="exit" presetSubtype="0" fill="hold" nodeType="clickEffect">
                                  <p:stCondLst>
                                    <p:cond delay="0"/>
                                  </p:stCondLst>
                                  <p:childTnLst>
                                    <p:anim to="" calcmode="lin" valueType="num">
                                      <p:cBhvr>
                                        <p:cTn id="19" dur="1"/>
                                        <p:tgtEl>
                                          <p:spTgt spid="104456"/>
                                        </p:tgtEl>
                                        <p:attrNameLst>
                                          <p:attrName/>
                                        </p:attrNameLst>
                                      </p:cBhvr>
                                    </p:anim>
                                    <p:set>
                                      <p:cBhvr>
                                        <p:cTn id="20" dur="1" fill="hold">
                                          <p:stCondLst>
                                            <p:cond delay="0"/>
                                          </p:stCondLst>
                                        </p:cTn>
                                        <p:tgtEl>
                                          <p:spTgt spid="104456"/>
                                        </p:tgtEl>
                                        <p:attrNameLst>
                                          <p:attrName>style.visibility</p:attrName>
                                        </p:attrNameLst>
                                      </p:cBhvr>
                                      <p:to>
                                        <p:strVal val="hidden"/>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4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4976" y="188913"/>
            <a:ext cx="8710612" cy="1143000"/>
          </a:xfrm>
        </p:spPr>
        <p:txBody>
          <a:bodyPr>
            <a:normAutofit/>
          </a:bodyPr>
          <a:lstStyle/>
          <a:p>
            <a:pPr>
              <a:defRPr/>
            </a:pPr>
            <a:r>
              <a:rPr lang="en-US" sz="3999" dirty="0">
                <a:solidFill>
                  <a:srgbClr val="7030A0"/>
                </a:solidFill>
                <a:latin typeface="Times New Roman" pitchFamily="18" charset="0"/>
                <a:cs typeface="Times New Roman" pitchFamily="18" charset="0"/>
              </a:rPr>
              <a:t>Flowchart: Binary Search with Array</a:t>
            </a:r>
            <a:endParaRPr lang="en-IN" sz="3999" dirty="0">
              <a:solidFill>
                <a:srgbClr val="7030A0"/>
              </a:solidFill>
              <a:latin typeface="Times New Roman" pitchFamily="18" charset="0"/>
              <a:cs typeface="Times New Roman" pitchFamily="18" charset="0"/>
            </a:endParaRPr>
          </a:p>
        </p:txBody>
      </p:sp>
      <p:sp>
        <p:nvSpPr>
          <p:cNvPr id="4403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F3C16D7-1332-4233-BB58-A86FB264D60D}" type="slidenum">
              <a:rPr lang="en-IN" sz="1200">
                <a:solidFill>
                  <a:srgbClr val="7F7F7F"/>
                </a:solidFill>
              </a:rPr>
              <a:pPr>
                <a:spcBef>
                  <a:spcPct val="0"/>
                </a:spcBef>
                <a:buFontTx/>
                <a:buNone/>
              </a:pPr>
              <a:t>71</a:t>
            </a:fld>
            <a:endParaRPr lang="en-IN" sz="1200">
              <a:solidFill>
                <a:srgbClr val="7F7F7F"/>
              </a:solidFill>
            </a:endParaRPr>
          </a:p>
        </p:txBody>
      </p:sp>
      <p:sp>
        <p:nvSpPr>
          <p:cNvPr id="6" name="Date Placeholder 5"/>
          <p:cNvSpPr>
            <a:spLocks noGrp="1"/>
          </p:cNvSpPr>
          <p:nvPr>
            <p:ph type="dt" sz="quarter" idx="10"/>
          </p:nvPr>
        </p:nvSpPr>
        <p:spPr/>
        <p:txBody>
          <a:bodyPr/>
          <a:lstStyle/>
          <a:p>
            <a:pPr>
              <a:defRPr/>
            </a:pPr>
            <a:fld id="{060F3DA5-870B-469C-B64F-74D5301BD0E9}" type="datetime1">
              <a:rPr lang="en-US" smtClean="0">
                <a:solidFill>
                  <a:prstClr val="black">
                    <a:lumMod val="50000"/>
                    <a:lumOff val="50000"/>
                  </a:prstClr>
                </a:solidFill>
              </a:rPr>
              <a:pPr>
                <a:defRPr/>
              </a:pPr>
              <a:t>8/3/2023</a:t>
            </a:fld>
            <a:endParaRPr lang="en-IN" dirty="0">
              <a:solidFill>
                <a:prstClr val="black">
                  <a:lumMod val="50000"/>
                  <a:lumOff val="50000"/>
                </a:prstClr>
              </a:solidFill>
            </a:endParaRPr>
          </a:p>
        </p:txBody>
      </p:sp>
      <p:pic>
        <p:nvPicPr>
          <p:cNvPr id="44037"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51177" y="971550"/>
            <a:ext cx="6016625" cy="540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10675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ChangeArrowheads="1"/>
          </p:cNvSpPr>
          <p:nvPr/>
        </p:nvSpPr>
        <p:spPr bwMode="auto">
          <a:xfrm>
            <a:off x="304802" y="152401"/>
            <a:ext cx="15525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IN" sz="2400" b="1" u="sng">
                <a:solidFill>
                  <a:srgbClr val="FF0000"/>
                </a:solidFill>
                <a:latin typeface="Times New Roman" panose="02020603050405020304" pitchFamily="18" charset="0"/>
                <a:cs typeface="Times New Roman" panose="02020603050405020304" pitchFamily="18" charset="0"/>
              </a:rPr>
              <a:t>Algorithm</a:t>
            </a:r>
          </a:p>
        </p:txBody>
      </p:sp>
      <p:sp>
        <p:nvSpPr>
          <p:cNvPr id="48131" name="Rectangle 4"/>
          <p:cNvSpPr>
            <a:spLocks noChangeArrowheads="1"/>
          </p:cNvSpPr>
          <p:nvPr/>
        </p:nvSpPr>
        <p:spPr bwMode="auto">
          <a:xfrm>
            <a:off x="2362201" y="136525"/>
            <a:ext cx="8763000" cy="619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sz="1400" b="1">
                <a:latin typeface="Times New Roman" panose="02020603050405020304" pitchFamily="18" charset="0"/>
                <a:cs typeface="Times New Roman" panose="02020603050405020304" pitchFamily="18" charset="0"/>
              </a:rPr>
              <a:t>Binary_Search(a, lower_bound, upper_bound, val) // 'a' is the given array, 'lower_bound' is the index of the first array element, 'upper_bound' is the index of the last array element, 'val' is the value to search  </a:t>
            </a:r>
          </a:p>
          <a:p>
            <a:pPr eaLnBrk="1" hangingPunct="1">
              <a:lnSpc>
                <a:spcPct val="150000"/>
              </a:lnSpc>
              <a:spcBef>
                <a:spcPct val="0"/>
              </a:spcBef>
              <a:buFontTx/>
              <a:buNone/>
            </a:pPr>
            <a:r>
              <a:rPr lang="en-US" sz="1400" b="1">
                <a:solidFill>
                  <a:srgbClr val="FF0000"/>
                </a:solidFill>
                <a:latin typeface="Times New Roman" panose="02020603050405020304" pitchFamily="18" charset="0"/>
                <a:cs typeface="Times New Roman" panose="02020603050405020304" pitchFamily="18" charset="0"/>
              </a:rPr>
              <a:t>Step 1</a:t>
            </a:r>
            <a:r>
              <a:rPr lang="en-US" sz="1400" b="1">
                <a:latin typeface="Times New Roman" panose="02020603050405020304" pitchFamily="18" charset="0"/>
                <a:cs typeface="Times New Roman" panose="02020603050405020304" pitchFamily="18" charset="0"/>
              </a:rPr>
              <a:t>: set beg = lower_bound, end = upper_bound, pos = - 1  </a:t>
            </a:r>
          </a:p>
          <a:p>
            <a:pPr eaLnBrk="1" hangingPunct="1">
              <a:lnSpc>
                <a:spcPct val="150000"/>
              </a:lnSpc>
              <a:spcBef>
                <a:spcPct val="0"/>
              </a:spcBef>
              <a:buFontTx/>
              <a:buNone/>
            </a:pPr>
            <a:r>
              <a:rPr lang="en-US" sz="1400" b="1">
                <a:solidFill>
                  <a:srgbClr val="FF0000"/>
                </a:solidFill>
                <a:latin typeface="Times New Roman" panose="02020603050405020304" pitchFamily="18" charset="0"/>
                <a:cs typeface="Times New Roman" panose="02020603050405020304" pitchFamily="18" charset="0"/>
              </a:rPr>
              <a:t>Step 2</a:t>
            </a:r>
            <a:r>
              <a:rPr lang="en-US" sz="1400" b="1">
                <a:latin typeface="Times New Roman" panose="02020603050405020304" pitchFamily="18" charset="0"/>
                <a:cs typeface="Times New Roman" panose="02020603050405020304" pitchFamily="18" charset="0"/>
              </a:rPr>
              <a:t>: repeat steps 3 and 4 while beg &lt;=end  </a:t>
            </a:r>
          </a:p>
          <a:p>
            <a:pPr eaLnBrk="1" hangingPunct="1">
              <a:lnSpc>
                <a:spcPct val="150000"/>
              </a:lnSpc>
              <a:spcBef>
                <a:spcPct val="0"/>
              </a:spcBef>
              <a:buFontTx/>
              <a:buNone/>
            </a:pPr>
            <a:r>
              <a:rPr lang="en-US" sz="1400" b="1">
                <a:solidFill>
                  <a:srgbClr val="FF0000"/>
                </a:solidFill>
                <a:latin typeface="Times New Roman" panose="02020603050405020304" pitchFamily="18" charset="0"/>
                <a:cs typeface="Times New Roman" panose="02020603050405020304" pitchFamily="18" charset="0"/>
              </a:rPr>
              <a:t>Step 3</a:t>
            </a:r>
            <a:r>
              <a:rPr lang="en-US" sz="1400" b="1">
                <a:latin typeface="Times New Roman" panose="02020603050405020304" pitchFamily="18" charset="0"/>
                <a:cs typeface="Times New Roman" panose="02020603050405020304" pitchFamily="18" charset="0"/>
              </a:rPr>
              <a:t>: set mid = (beg + end)/2  </a:t>
            </a:r>
          </a:p>
          <a:p>
            <a:pPr eaLnBrk="1" hangingPunct="1">
              <a:lnSpc>
                <a:spcPct val="150000"/>
              </a:lnSpc>
              <a:spcBef>
                <a:spcPct val="0"/>
              </a:spcBef>
              <a:buFontTx/>
              <a:buNone/>
            </a:pPr>
            <a:r>
              <a:rPr lang="en-US" sz="1400" b="1">
                <a:solidFill>
                  <a:srgbClr val="FF0000"/>
                </a:solidFill>
                <a:latin typeface="Times New Roman" panose="02020603050405020304" pitchFamily="18" charset="0"/>
                <a:cs typeface="Times New Roman" panose="02020603050405020304" pitchFamily="18" charset="0"/>
              </a:rPr>
              <a:t>Step 4</a:t>
            </a:r>
            <a:r>
              <a:rPr lang="en-US" sz="1400" b="1">
                <a:latin typeface="Times New Roman" panose="02020603050405020304" pitchFamily="18" charset="0"/>
                <a:cs typeface="Times New Roman" panose="02020603050405020304" pitchFamily="18" charset="0"/>
              </a:rPr>
              <a:t>: if a[mid] = val  </a:t>
            </a:r>
          </a:p>
          <a:p>
            <a:pPr eaLnBrk="1" hangingPunct="1">
              <a:lnSpc>
                <a:spcPct val="150000"/>
              </a:lnSpc>
              <a:spcBef>
                <a:spcPct val="0"/>
              </a:spcBef>
              <a:buFontTx/>
              <a:buNone/>
            </a:pPr>
            <a:r>
              <a:rPr lang="en-US" sz="1400" b="1">
                <a:latin typeface="Times New Roman" panose="02020603050405020304" pitchFamily="18" charset="0"/>
                <a:cs typeface="Times New Roman" panose="02020603050405020304" pitchFamily="18" charset="0"/>
              </a:rPr>
              <a:t>set pos = mid  </a:t>
            </a:r>
          </a:p>
          <a:p>
            <a:pPr eaLnBrk="1" hangingPunct="1">
              <a:lnSpc>
                <a:spcPct val="150000"/>
              </a:lnSpc>
              <a:spcBef>
                <a:spcPct val="0"/>
              </a:spcBef>
              <a:buFontTx/>
              <a:buNone/>
            </a:pPr>
            <a:r>
              <a:rPr lang="en-US" sz="1400" b="1">
                <a:latin typeface="Times New Roman" panose="02020603050405020304" pitchFamily="18" charset="0"/>
                <a:cs typeface="Times New Roman" panose="02020603050405020304" pitchFamily="18" charset="0"/>
              </a:rPr>
              <a:t>print pos  </a:t>
            </a:r>
          </a:p>
          <a:p>
            <a:pPr eaLnBrk="1" hangingPunct="1">
              <a:lnSpc>
                <a:spcPct val="150000"/>
              </a:lnSpc>
              <a:spcBef>
                <a:spcPct val="0"/>
              </a:spcBef>
              <a:buFontTx/>
              <a:buNone/>
            </a:pPr>
            <a:r>
              <a:rPr lang="en-US" sz="1400" b="1">
                <a:latin typeface="Times New Roman" panose="02020603050405020304" pitchFamily="18" charset="0"/>
                <a:cs typeface="Times New Roman" panose="02020603050405020304" pitchFamily="18" charset="0"/>
              </a:rPr>
              <a:t>go to step 6  </a:t>
            </a:r>
          </a:p>
          <a:p>
            <a:pPr eaLnBrk="1" hangingPunct="1">
              <a:lnSpc>
                <a:spcPct val="150000"/>
              </a:lnSpc>
              <a:spcBef>
                <a:spcPct val="0"/>
              </a:spcBef>
              <a:buFontTx/>
              <a:buNone/>
            </a:pPr>
            <a:r>
              <a:rPr lang="en-US" sz="1400" b="1">
                <a:latin typeface="Times New Roman" panose="02020603050405020304" pitchFamily="18" charset="0"/>
                <a:cs typeface="Times New Roman" panose="02020603050405020304" pitchFamily="18" charset="0"/>
              </a:rPr>
              <a:t>else if a[mid] &gt; val  </a:t>
            </a:r>
          </a:p>
          <a:p>
            <a:pPr eaLnBrk="1" hangingPunct="1">
              <a:lnSpc>
                <a:spcPct val="150000"/>
              </a:lnSpc>
              <a:spcBef>
                <a:spcPct val="0"/>
              </a:spcBef>
              <a:buFontTx/>
              <a:buNone/>
            </a:pPr>
            <a:r>
              <a:rPr lang="en-US" sz="1400" b="1">
                <a:latin typeface="Times New Roman" panose="02020603050405020304" pitchFamily="18" charset="0"/>
                <a:cs typeface="Times New Roman" panose="02020603050405020304" pitchFamily="18" charset="0"/>
              </a:rPr>
              <a:t>set end = mid - 1  </a:t>
            </a:r>
          </a:p>
          <a:p>
            <a:pPr eaLnBrk="1" hangingPunct="1">
              <a:lnSpc>
                <a:spcPct val="150000"/>
              </a:lnSpc>
              <a:spcBef>
                <a:spcPct val="0"/>
              </a:spcBef>
              <a:buFontTx/>
              <a:buNone/>
            </a:pPr>
            <a:r>
              <a:rPr lang="en-US" sz="1400" b="1">
                <a:latin typeface="Times New Roman" panose="02020603050405020304" pitchFamily="18" charset="0"/>
                <a:cs typeface="Times New Roman" panose="02020603050405020304" pitchFamily="18" charset="0"/>
              </a:rPr>
              <a:t>else  </a:t>
            </a:r>
          </a:p>
          <a:p>
            <a:pPr eaLnBrk="1" hangingPunct="1">
              <a:lnSpc>
                <a:spcPct val="150000"/>
              </a:lnSpc>
              <a:spcBef>
                <a:spcPct val="0"/>
              </a:spcBef>
              <a:buFontTx/>
              <a:buNone/>
            </a:pPr>
            <a:r>
              <a:rPr lang="en-US" sz="1400" b="1">
                <a:latin typeface="Times New Roman" panose="02020603050405020304" pitchFamily="18" charset="0"/>
                <a:cs typeface="Times New Roman" panose="02020603050405020304" pitchFamily="18" charset="0"/>
              </a:rPr>
              <a:t>set beg = mid + 1  </a:t>
            </a:r>
          </a:p>
          <a:p>
            <a:pPr eaLnBrk="1" hangingPunct="1">
              <a:lnSpc>
                <a:spcPct val="150000"/>
              </a:lnSpc>
              <a:spcBef>
                <a:spcPct val="0"/>
              </a:spcBef>
              <a:buFontTx/>
              <a:buNone/>
            </a:pPr>
            <a:r>
              <a:rPr lang="en-US" sz="1400" b="1">
                <a:latin typeface="Times New Roman" panose="02020603050405020304" pitchFamily="18" charset="0"/>
                <a:cs typeface="Times New Roman" panose="02020603050405020304" pitchFamily="18" charset="0"/>
              </a:rPr>
              <a:t>[end of if]  </a:t>
            </a:r>
          </a:p>
          <a:p>
            <a:pPr eaLnBrk="1" hangingPunct="1">
              <a:lnSpc>
                <a:spcPct val="150000"/>
              </a:lnSpc>
              <a:spcBef>
                <a:spcPct val="0"/>
              </a:spcBef>
              <a:buFontTx/>
              <a:buNone/>
            </a:pPr>
            <a:r>
              <a:rPr lang="en-US" sz="1400" b="1">
                <a:latin typeface="Times New Roman" panose="02020603050405020304" pitchFamily="18" charset="0"/>
                <a:cs typeface="Times New Roman" panose="02020603050405020304" pitchFamily="18" charset="0"/>
              </a:rPr>
              <a:t>[end of loop]  </a:t>
            </a:r>
          </a:p>
          <a:p>
            <a:pPr eaLnBrk="1" hangingPunct="1">
              <a:lnSpc>
                <a:spcPct val="150000"/>
              </a:lnSpc>
              <a:spcBef>
                <a:spcPct val="0"/>
              </a:spcBef>
              <a:buFontTx/>
              <a:buNone/>
            </a:pPr>
            <a:r>
              <a:rPr lang="en-US" sz="1400" b="1">
                <a:solidFill>
                  <a:srgbClr val="FF0000"/>
                </a:solidFill>
                <a:latin typeface="Times New Roman" panose="02020603050405020304" pitchFamily="18" charset="0"/>
                <a:cs typeface="Times New Roman" panose="02020603050405020304" pitchFamily="18" charset="0"/>
              </a:rPr>
              <a:t>Step 5</a:t>
            </a:r>
            <a:r>
              <a:rPr lang="en-US" sz="1400" b="1">
                <a:latin typeface="Times New Roman" panose="02020603050405020304" pitchFamily="18" charset="0"/>
                <a:cs typeface="Times New Roman" panose="02020603050405020304" pitchFamily="18" charset="0"/>
              </a:rPr>
              <a:t>: if pos = -1  </a:t>
            </a:r>
          </a:p>
          <a:p>
            <a:pPr eaLnBrk="1" hangingPunct="1">
              <a:lnSpc>
                <a:spcPct val="150000"/>
              </a:lnSpc>
              <a:spcBef>
                <a:spcPct val="0"/>
              </a:spcBef>
              <a:buFontTx/>
              <a:buNone/>
            </a:pPr>
            <a:r>
              <a:rPr lang="en-US" sz="1400" b="1">
                <a:latin typeface="Times New Roman" panose="02020603050405020304" pitchFamily="18" charset="0"/>
                <a:cs typeface="Times New Roman" panose="02020603050405020304" pitchFamily="18" charset="0"/>
              </a:rPr>
              <a:t>print "value is not present in the array"  </a:t>
            </a:r>
          </a:p>
          <a:p>
            <a:pPr eaLnBrk="1" hangingPunct="1">
              <a:lnSpc>
                <a:spcPct val="150000"/>
              </a:lnSpc>
              <a:spcBef>
                <a:spcPct val="0"/>
              </a:spcBef>
              <a:buFontTx/>
              <a:buNone/>
            </a:pPr>
            <a:r>
              <a:rPr lang="en-US" sz="1400" b="1">
                <a:latin typeface="Times New Roman" panose="02020603050405020304" pitchFamily="18" charset="0"/>
                <a:cs typeface="Times New Roman" panose="02020603050405020304" pitchFamily="18" charset="0"/>
              </a:rPr>
              <a:t>[end of if]  </a:t>
            </a:r>
          </a:p>
          <a:p>
            <a:pPr eaLnBrk="1" hangingPunct="1">
              <a:lnSpc>
                <a:spcPct val="150000"/>
              </a:lnSpc>
              <a:spcBef>
                <a:spcPct val="0"/>
              </a:spcBef>
              <a:buFontTx/>
              <a:buNone/>
            </a:pPr>
            <a:r>
              <a:rPr lang="en-US" sz="1400" b="1">
                <a:solidFill>
                  <a:srgbClr val="FF0000"/>
                </a:solidFill>
                <a:latin typeface="Times New Roman" panose="02020603050405020304" pitchFamily="18" charset="0"/>
                <a:cs typeface="Times New Roman" panose="02020603050405020304" pitchFamily="18" charset="0"/>
              </a:rPr>
              <a:t>Step 6</a:t>
            </a:r>
            <a:r>
              <a:rPr lang="en-US" sz="1400" b="1">
                <a:latin typeface="Times New Roman" panose="02020603050405020304" pitchFamily="18" charset="0"/>
                <a:cs typeface="Times New Roman" panose="02020603050405020304" pitchFamily="18" charset="0"/>
              </a:rPr>
              <a:t>: exit  </a:t>
            </a:r>
            <a:endParaRPr lang="en-US" sz="16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05598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8401" y="1954213"/>
            <a:ext cx="7772400" cy="1631950"/>
          </a:xfrm>
          <a:prstGeom prst="rect">
            <a:avLst/>
          </a:prstGeom>
        </p:spPr>
        <p:txBody>
          <a:bodyPr>
            <a:spAutoFit/>
          </a:bodyPr>
          <a:lstStyle/>
          <a:p>
            <a:pPr eaLnBrk="1" hangingPunct="1">
              <a:defRPr/>
            </a:pPr>
            <a:r>
              <a:rPr lang="en-US" sz="2000" b="1" dirty="0">
                <a:latin typeface="Times New Roman" pitchFamily="18" charset="0"/>
                <a:cs typeface="Times New Roman" pitchFamily="18" charset="0"/>
              </a:rPr>
              <a:t>There are two methods to implement the binary search algorithm –</a:t>
            </a:r>
          </a:p>
          <a:p>
            <a:pPr eaLnBrk="1" hangingPunct="1">
              <a:defRPr/>
            </a:pPr>
            <a:endParaRPr lang="en-US" sz="2000" b="1" dirty="0">
              <a:latin typeface="Times New Roman" pitchFamily="18" charset="0"/>
              <a:cs typeface="Times New Roman" pitchFamily="18" charset="0"/>
            </a:endParaRPr>
          </a:p>
          <a:p>
            <a:pPr marL="342900" indent="-342900">
              <a:buFont typeface="+mj-lt"/>
              <a:buAutoNum type="arabicPeriod"/>
              <a:defRPr/>
            </a:pPr>
            <a:r>
              <a:rPr lang="en-US" sz="2000" b="1" dirty="0">
                <a:solidFill>
                  <a:srgbClr val="FF0000"/>
                </a:solidFill>
                <a:latin typeface="Times New Roman" pitchFamily="18" charset="0"/>
                <a:cs typeface="Times New Roman" pitchFamily="18" charset="0"/>
              </a:rPr>
              <a:t>Iterative method</a:t>
            </a:r>
          </a:p>
          <a:p>
            <a:pPr marL="342900" indent="-342900">
              <a:buFont typeface="+mj-lt"/>
              <a:buAutoNum type="arabicPeriod"/>
              <a:defRPr/>
            </a:pPr>
            <a:endParaRPr lang="en-US" sz="2000" b="1" dirty="0">
              <a:solidFill>
                <a:srgbClr val="FF0000"/>
              </a:solidFill>
              <a:latin typeface="Times New Roman" pitchFamily="18" charset="0"/>
              <a:cs typeface="Times New Roman" pitchFamily="18" charset="0"/>
            </a:endParaRPr>
          </a:p>
          <a:p>
            <a:pPr marL="342900" indent="-342900">
              <a:buFont typeface="+mj-lt"/>
              <a:buAutoNum type="arabicPeriod"/>
              <a:defRPr/>
            </a:pPr>
            <a:r>
              <a:rPr lang="en-US" sz="2000" b="1" dirty="0">
                <a:solidFill>
                  <a:srgbClr val="FF0000"/>
                </a:solidFill>
                <a:latin typeface="Times New Roman" pitchFamily="18" charset="0"/>
                <a:cs typeface="Times New Roman" pitchFamily="18" charset="0"/>
              </a:rPr>
              <a:t>Recursive method</a:t>
            </a:r>
          </a:p>
        </p:txBody>
      </p:sp>
    </p:spTree>
    <p:extLst>
      <p:ext uri="{BB962C8B-B14F-4D97-AF65-F5344CB8AC3E}">
        <p14:creationId xmlns:p14="http://schemas.microsoft.com/office/powerpoint/2010/main" val="32842535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76201" y="228600"/>
            <a:ext cx="4730750" cy="609600"/>
          </a:xfrm>
        </p:spPr>
        <p:txBody>
          <a:bodyPr/>
          <a:lstStyle/>
          <a:p>
            <a:pPr eaLnBrk="1" hangingPunct="1"/>
            <a:r>
              <a:rPr lang="en-US" sz="2000" b="1" u="sng">
                <a:solidFill>
                  <a:srgbClr val="FF0000"/>
                </a:solidFill>
                <a:latin typeface="Times New Roman" panose="02020603050405020304" pitchFamily="18" charset="0"/>
                <a:cs typeface="Times New Roman" panose="02020603050405020304" pitchFamily="18" charset="0"/>
              </a:rPr>
              <a:t>Binary Search Algorithm: Program</a:t>
            </a:r>
            <a:endParaRPr lang="en-US" sz="2000" u="sng">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07951" y="762000"/>
            <a:ext cx="11734800" cy="5715000"/>
          </a:xfrm>
          <a:prstGeom prst="rect">
            <a:avLst/>
          </a:prstGeom>
          <a:solidFill>
            <a:srgbClr val="92D050"/>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22" name="TextBox 121"/>
          <p:cNvSpPr txBox="1"/>
          <p:nvPr/>
        </p:nvSpPr>
        <p:spPr>
          <a:xfrm>
            <a:off x="374651" y="858839"/>
            <a:ext cx="11201400" cy="4987925"/>
          </a:xfrm>
          <a:prstGeom prst="rect">
            <a:avLst/>
          </a:prstGeom>
          <a:noFill/>
        </p:spPr>
        <p:txBody>
          <a:bodyPr>
            <a:spAutoFit/>
          </a:bodyPr>
          <a:lstStyle/>
          <a:p>
            <a:pPr eaLnBrk="1" hangingPunct="1">
              <a:defRPr/>
            </a:pPr>
            <a:r>
              <a:rPr lang="en-US" sz="2000" dirty="0">
                <a:latin typeface="Arial" charset="0"/>
                <a:cs typeface="Arial" charset="0"/>
              </a:rPr>
              <a:t>#</a:t>
            </a:r>
            <a:r>
              <a:rPr lang="en-US" sz="2000" b="1" dirty="0">
                <a:latin typeface="Arial" charset="0"/>
                <a:cs typeface="Arial" charset="0"/>
              </a:rPr>
              <a:t>Iterative Binary Search</a:t>
            </a:r>
            <a:r>
              <a:rPr lang="en-US" sz="2000" dirty="0">
                <a:latin typeface="Arial" charset="0"/>
                <a:cs typeface="Arial" charset="0"/>
              </a:rPr>
              <a:t> Algorithm</a:t>
            </a:r>
          </a:p>
          <a:p>
            <a:pPr eaLnBrk="1" hangingPunct="1">
              <a:defRPr/>
            </a:pPr>
            <a:endParaRPr lang="en-US" sz="2000" dirty="0">
              <a:latin typeface="+mj-lt"/>
              <a:cs typeface="Arial" charset="0"/>
            </a:endParaRPr>
          </a:p>
          <a:p>
            <a:pPr eaLnBrk="1" hangingPunct="1">
              <a:defRPr/>
            </a:pPr>
            <a:r>
              <a:rPr lang="en-US" sz="2000" b="1" dirty="0">
                <a:latin typeface="Times New Roman" pitchFamily="18" charset="0"/>
                <a:cs typeface="Times New Roman" pitchFamily="18" charset="0"/>
              </a:rPr>
              <a:t>def </a:t>
            </a:r>
            <a:r>
              <a:rPr lang="en-US" sz="2000" b="1" dirty="0" err="1">
                <a:latin typeface="Times New Roman" pitchFamily="18" charset="0"/>
                <a:cs typeface="Times New Roman" pitchFamily="18" charset="0"/>
              </a:rPr>
              <a:t>BinarySearchIterative</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numbersList</a:t>
            </a:r>
            <a:r>
              <a:rPr lang="en-US" sz="2000" b="1" dirty="0">
                <a:latin typeface="Times New Roman" pitchFamily="18" charset="0"/>
                <a:cs typeface="Times New Roman" pitchFamily="18" charset="0"/>
              </a:rPr>
              <a:t>, value):</a:t>
            </a:r>
          </a:p>
          <a:p>
            <a:pPr eaLnBrk="1" hangingPunct="1">
              <a:defRPr/>
            </a:pPr>
            <a:r>
              <a:rPr lang="en-US" sz="2000" b="1" dirty="0">
                <a:latin typeface="Times New Roman" pitchFamily="18" charset="0"/>
                <a:cs typeface="Times New Roman" pitchFamily="18" charset="0"/>
              </a:rPr>
              <a:t>    low = 0</a:t>
            </a:r>
          </a:p>
          <a:p>
            <a:pPr eaLnBrk="1" hangingPunct="1">
              <a:defRPr/>
            </a:pPr>
            <a:r>
              <a:rPr lang="en-US" sz="2000" b="1" dirty="0">
                <a:latin typeface="Times New Roman" pitchFamily="18" charset="0"/>
                <a:cs typeface="Times New Roman" pitchFamily="18" charset="0"/>
              </a:rPr>
              <a:t>    high = </a:t>
            </a:r>
            <a:r>
              <a:rPr lang="en-US" sz="2000" b="1" dirty="0" err="1">
                <a:latin typeface="Times New Roman" pitchFamily="18" charset="0"/>
                <a:cs typeface="Times New Roman" pitchFamily="18" charset="0"/>
              </a:rPr>
              <a:t>len</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numbersList</a:t>
            </a:r>
            <a:r>
              <a:rPr lang="en-US" sz="2000" b="1" dirty="0">
                <a:latin typeface="Times New Roman" pitchFamily="18" charset="0"/>
                <a:cs typeface="Times New Roman" pitchFamily="18" charset="0"/>
              </a:rPr>
              <a:t>)-1</a:t>
            </a:r>
          </a:p>
          <a:p>
            <a:pPr eaLnBrk="1" hangingPunct="1">
              <a:defRPr/>
            </a:pPr>
            <a:r>
              <a:rPr lang="en-US" sz="2000" b="1" dirty="0">
                <a:latin typeface="Times New Roman" pitchFamily="18" charset="0"/>
                <a:cs typeface="Times New Roman" pitchFamily="18" charset="0"/>
              </a:rPr>
              <a:t>    while low &lt;= high:</a:t>
            </a:r>
          </a:p>
          <a:p>
            <a:pPr eaLnBrk="1" hangingPunct="1">
              <a:defRPr/>
            </a:pPr>
            <a:r>
              <a:rPr lang="en-US" sz="2000" b="1" dirty="0">
                <a:latin typeface="Times New Roman" pitchFamily="18" charset="0"/>
                <a:cs typeface="Times New Roman" pitchFamily="18" charset="0"/>
              </a:rPr>
              <a:t>        mid =(</a:t>
            </a:r>
            <a:r>
              <a:rPr lang="en-US" sz="2000" b="1" dirty="0" err="1">
                <a:latin typeface="Times New Roman" pitchFamily="18" charset="0"/>
                <a:cs typeface="Times New Roman" pitchFamily="18" charset="0"/>
              </a:rPr>
              <a:t>low+high</a:t>
            </a:r>
            <a:r>
              <a:rPr lang="en-US" sz="2000" b="1" dirty="0">
                <a:latin typeface="Times New Roman" pitchFamily="18" charset="0"/>
                <a:cs typeface="Times New Roman" pitchFamily="18" charset="0"/>
              </a:rPr>
              <a:t>)//2</a:t>
            </a:r>
          </a:p>
          <a:p>
            <a:pPr eaLnBrk="1" hangingPunct="1">
              <a:defRPr/>
            </a:pPr>
            <a:r>
              <a:rPr lang="en-US" sz="2000" b="1" dirty="0">
                <a:latin typeface="Times New Roman" pitchFamily="18" charset="0"/>
                <a:cs typeface="Times New Roman" pitchFamily="18" charset="0"/>
              </a:rPr>
              <a:t>        if </a:t>
            </a:r>
            <a:r>
              <a:rPr lang="en-US" sz="2000" b="1" dirty="0" err="1">
                <a:latin typeface="Times New Roman" pitchFamily="18" charset="0"/>
                <a:cs typeface="Times New Roman" pitchFamily="18" charset="0"/>
              </a:rPr>
              <a:t>numbersList</a:t>
            </a:r>
            <a:r>
              <a:rPr lang="en-US" sz="2000" b="1" dirty="0">
                <a:latin typeface="Times New Roman" pitchFamily="18" charset="0"/>
                <a:cs typeface="Times New Roman" pitchFamily="18" charset="0"/>
              </a:rPr>
              <a:t>[mid] &gt; value:</a:t>
            </a:r>
          </a:p>
          <a:p>
            <a:pPr eaLnBrk="1" hangingPunct="1">
              <a:defRPr/>
            </a:pPr>
            <a:r>
              <a:rPr lang="en-US" sz="2000" b="1" dirty="0">
                <a:latin typeface="Times New Roman" pitchFamily="18" charset="0"/>
                <a:cs typeface="Times New Roman" pitchFamily="18" charset="0"/>
              </a:rPr>
              <a:t>            high = mid-1</a:t>
            </a:r>
          </a:p>
          <a:p>
            <a:pPr eaLnBrk="1" hangingPunct="1">
              <a:defRPr/>
            </a:pP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elif</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numbersList</a:t>
            </a:r>
            <a:r>
              <a:rPr lang="en-US" sz="2000" b="1" dirty="0">
                <a:latin typeface="Times New Roman" pitchFamily="18" charset="0"/>
                <a:cs typeface="Times New Roman" pitchFamily="18" charset="0"/>
              </a:rPr>
              <a:t>[mid] &lt;value:</a:t>
            </a:r>
          </a:p>
          <a:p>
            <a:pPr eaLnBrk="1" hangingPunct="1">
              <a:defRPr/>
            </a:pPr>
            <a:r>
              <a:rPr lang="en-US" sz="2000" b="1" dirty="0">
                <a:latin typeface="Times New Roman" pitchFamily="18" charset="0"/>
                <a:cs typeface="Times New Roman" pitchFamily="18" charset="0"/>
              </a:rPr>
              <a:t>            low= mid+1</a:t>
            </a:r>
          </a:p>
          <a:p>
            <a:pPr eaLnBrk="1" hangingPunct="1">
              <a:defRPr/>
            </a:pPr>
            <a:r>
              <a:rPr lang="en-US" sz="2000" b="1" dirty="0">
                <a:latin typeface="Times New Roman" pitchFamily="18" charset="0"/>
                <a:cs typeface="Times New Roman" pitchFamily="18" charset="0"/>
              </a:rPr>
              <a:t>        else:</a:t>
            </a:r>
          </a:p>
          <a:p>
            <a:pPr eaLnBrk="1" hangingPunct="1">
              <a:defRPr/>
            </a:pPr>
            <a:r>
              <a:rPr lang="en-US" sz="2000" b="1" dirty="0">
                <a:latin typeface="Times New Roman" pitchFamily="18" charset="0"/>
                <a:cs typeface="Times New Roman" pitchFamily="18" charset="0"/>
              </a:rPr>
              <a:t>            return mid</a:t>
            </a:r>
          </a:p>
          <a:p>
            <a:pPr eaLnBrk="1" hangingPunct="1">
              <a:defRPr/>
            </a:pPr>
            <a:r>
              <a:rPr lang="en-US" sz="2000" dirty="0">
                <a:latin typeface="+mj-lt"/>
                <a:cs typeface="Arial" charset="0"/>
              </a:rPr>
              <a:t>    return -1</a:t>
            </a:r>
          </a:p>
          <a:p>
            <a:pPr eaLnBrk="1" hangingPunct="1">
              <a:defRPr/>
            </a:pPr>
            <a:endParaRPr lang="en-US" sz="2000" dirty="0">
              <a:latin typeface="+mj-lt"/>
              <a:cs typeface="Arial" charset="0"/>
            </a:endParaRPr>
          </a:p>
          <a:p>
            <a:pPr eaLnBrk="1" hangingPunct="1">
              <a:defRPr/>
            </a:pPr>
            <a:endParaRPr lang="en-US" dirty="0">
              <a:latin typeface="Arial" charset="0"/>
              <a:cs typeface="Arial" charset="0"/>
            </a:endParaRPr>
          </a:p>
        </p:txBody>
      </p:sp>
      <p:sp>
        <p:nvSpPr>
          <p:cNvPr id="51205" name="TextBox 7"/>
          <p:cNvSpPr txBox="1">
            <a:spLocks noChangeArrowheads="1"/>
          </p:cNvSpPr>
          <p:nvPr/>
        </p:nvSpPr>
        <p:spPr bwMode="auto">
          <a:xfrm>
            <a:off x="5638801" y="1495426"/>
            <a:ext cx="60960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sz="2000" b="1">
                <a:latin typeface="Times New Roman" panose="02020603050405020304" pitchFamily="18" charset="0"/>
                <a:cs typeface="Times New Roman" panose="02020603050405020304" pitchFamily="18" charset="0"/>
              </a:rPr>
              <a:t>A =[534,246,933,127,277,321,454,565,220]</a:t>
            </a:r>
          </a:p>
          <a:p>
            <a:pPr eaLnBrk="1" hangingPunct="1">
              <a:lnSpc>
                <a:spcPct val="150000"/>
              </a:lnSpc>
              <a:spcBef>
                <a:spcPct val="0"/>
              </a:spcBef>
              <a:buFontTx/>
              <a:buNone/>
            </a:pPr>
            <a:r>
              <a:rPr lang="en-US" sz="2000" b="1">
                <a:latin typeface="Times New Roman" panose="02020603050405020304" pitchFamily="18" charset="0"/>
                <a:cs typeface="Times New Roman" panose="02020603050405020304" pitchFamily="18" charset="0"/>
              </a:rPr>
              <a:t>key=int(input("Enter the element to be searched:"))</a:t>
            </a:r>
          </a:p>
          <a:p>
            <a:pPr eaLnBrk="1" hangingPunct="1">
              <a:lnSpc>
                <a:spcPct val="150000"/>
              </a:lnSpc>
              <a:spcBef>
                <a:spcPct val="0"/>
              </a:spcBef>
              <a:buFontTx/>
              <a:buNone/>
            </a:pPr>
            <a:r>
              <a:rPr lang="en-US" sz="2000" b="1">
                <a:latin typeface="Times New Roman" panose="02020603050405020304" pitchFamily="18" charset="0"/>
                <a:cs typeface="Times New Roman" panose="02020603050405020304" pitchFamily="18" charset="0"/>
              </a:rPr>
              <a:t>status=BinarySearchIterative(A,key)</a:t>
            </a:r>
          </a:p>
          <a:p>
            <a:pPr eaLnBrk="1" hangingPunct="1">
              <a:lnSpc>
                <a:spcPct val="150000"/>
              </a:lnSpc>
              <a:spcBef>
                <a:spcPct val="0"/>
              </a:spcBef>
              <a:buFontTx/>
              <a:buNone/>
            </a:pPr>
            <a:r>
              <a:rPr lang="en-US" sz="2000" b="1">
                <a:latin typeface="Times New Roman" panose="02020603050405020304" pitchFamily="18" charset="0"/>
                <a:cs typeface="Times New Roman" panose="02020603050405020304" pitchFamily="18" charset="0"/>
              </a:rPr>
              <a:t>if(status!=-1): </a:t>
            </a:r>
          </a:p>
          <a:p>
            <a:pPr eaLnBrk="1" hangingPunct="1">
              <a:lnSpc>
                <a:spcPct val="150000"/>
              </a:lnSpc>
              <a:spcBef>
                <a:spcPct val="0"/>
              </a:spcBef>
              <a:buFontTx/>
              <a:buNone/>
            </a:pPr>
            <a:r>
              <a:rPr lang="en-US" sz="2000" b="1">
                <a:latin typeface="Times New Roman" panose="02020603050405020304" pitchFamily="18" charset="0"/>
                <a:cs typeface="Times New Roman" panose="02020603050405020304" pitchFamily="18" charset="0"/>
              </a:rPr>
              <a:t>    print("Element found at %i location" %status)</a:t>
            </a:r>
          </a:p>
          <a:p>
            <a:pPr eaLnBrk="1" hangingPunct="1">
              <a:lnSpc>
                <a:spcPct val="150000"/>
              </a:lnSpc>
              <a:spcBef>
                <a:spcPct val="0"/>
              </a:spcBef>
              <a:buFontTx/>
              <a:buNone/>
            </a:pPr>
            <a:r>
              <a:rPr lang="en-US" sz="2000" b="1">
                <a:latin typeface="Times New Roman" panose="02020603050405020304" pitchFamily="18" charset="0"/>
                <a:cs typeface="Times New Roman" panose="02020603050405020304" pitchFamily="18" charset="0"/>
              </a:rPr>
              <a:t>else:</a:t>
            </a:r>
          </a:p>
          <a:p>
            <a:pPr eaLnBrk="1" hangingPunct="1">
              <a:lnSpc>
                <a:spcPct val="150000"/>
              </a:lnSpc>
              <a:spcBef>
                <a:spcPct val="0"/>
              </a:spcBef>
              <a:buFontTx/>
              <a:buNone/>
            </a:pPr>
            <a:r>
              <a:rPr lang="en-US" sz="2000" b="1">
                <a:latin typeface="Times New Roman" panose="02020603050405020304" pitchFamily="18" charset="0"/>
                <a:cs typeface="Times New Roman" panose="02020603050405020304" pitchFamily="18" charset="0"/>
              </a:rPr>
              <a:t>    print("Element not found in the list")</a:t>
            </a:r>
          </a:p>
        </p:txBody>
      </p:sp>
    </p:spTree>
    <p:extLst>
      <p:ext uri="{BB962C8B-B14F-4D97-AF65-F5344CB8AC3E}">
        <p14:creationId xmlns:p14="http://schemas.microsoft.com/office/powerpoint/2010/main" val="19678723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89" y="76200"/>
            <a:ext cx="12114213" cy="6400800"/>
          </a:xfrm>
          <a:prstGeom prst="rect">
            <a:avLst/>
          </a:prstGeom>
          <a:solidFill>
            <a:schemeClr val="bg2">
              <a:lumMod val="9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3251" name="TextBox 121"/>
          <p:cNvSpPr txBox="1">
            <a:spLocks noChangeArrowheads="1"/>
          </p:cNvSpPr>
          <p:nvPr/>
        </p:nvSpPr>
        <p:spPr bwMode="auto">
          <a:xfrm>
            <a:off x="228601" y="14288"/>
            <a:ext cx="11201400" cy="692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sz="2000" b="1">
                <a:latin typeface="Times New Roman" panose="02020603050405020304" pitchFamily="18" charset="0"/>
                <a:cs typeface="Times New Roman" panose="02020603050405020304" pitchFamily="18" charset="0"/>
              </a:rPr>
              <a:t>#Recursive Binary Search Algorithm</a:t>
            </a:r>
          </a:p>
          <a:p>
            <a:pPr eaLnBrk="1" hangingPunct="1">
              <a:lnSpc>
                <a:spcPct val="150000"/>
              </a:lnSpc>
              <a:spcBef>
                <a:spcPct val="0"/>
              </a:spcBef>
              <a:buFontTx/>
              <a:buNone/>
            </a:pPr>
            <a:r>
              <a:rPr lang="en-US" sz="2000" b="1">
                <a:latin typeface="Times New Roman" panose="02020603050405020304" pitchFamily="18" charset="0"/>
                <a:cs typeface="Times New Roman" panose="02020603050405020304" pitchFamily="18" charset="0"/>
              </a:rPr>
              <a:t>def BinarySearchRecursive(numbersList, value, low= 0, high= -1):</a:t>
            </a:r>
          </a:p>
          <a:p>
            <a:pPr eaLnBrk="1" hangingPunct="1">
              <a:lnSpc>
                <a:spcPct val="150000"/>
              </a:lnSpc>
              <a:spcBef>
                <a:spcPct val="0"/>
              </a:spcBef>
              <a:buFontTx/>
              <a:buNone/>
            </a:pPr>
            <a:r>
              <a:rPr lang="en-US" sz="2000" b="1">
                <a:latin typeface="Times New Roman" panose="02020603050405020304" pitchFamily="18" charset="0"/>
                <a:cs typeface="Times New Roman" panose="02020603050405020304" pitchFamily="18" charset="0"/>
              </a:rPr>
              <a:t>	if not numbersList: return -1</a:t>
            </a:r>
          </a:p>
          <a:p>
            <a:pPr eaLnBrk="1" hangingPunct="1">
              <a:lnSpc>
                <a:spcPct val="150000"/>
              </a:lnSpc>
              <a:spcBef>
                <a:spcPct val="0"/>
              </a:spcBef>
              <a:buFontTx/>
              <a:buNone/>
            </a:pPr>
            <a:r>
              <a:rPr lang="en-US" sz="2000" b="1">
                <a:latin typeface="Times New Roman" panose="02020603050405020304" pitchFamily="18" charset="0"/>
                <a:cs typeface="Times New Roman" panose="02020603050405020304" pitchFamily="18" charset="0"/>
              </a:rPr>
              <a:t>	if(high == -1): high = len(numbersList)- 1</a:t>
            </a:r>
          </a:p>
          <a:p>
            <a:pPr eaLnBrk="1" hangingPunct="1">
              <a:lnSpc>
                <a:spcPct val="150000"/>
              </a:lnSpc>
              <a:spcBef>
                <a:spcPct val="0"/>
              </a:spcBef>
              <a:buFontTx/>
              <a:buNone/>
            </a:pPr>
            <a:r>
              <a:rPr lang="en-US" sz="2000" b="1">
                <a:latin typeface="Times New Roman" panose="02020603050405020304" pitchFamily="18" charset="0"/>
                <a:cs typeface="Times New Roman" panose="02020603050405020304" pitchFamily="18" charset="0"/>
              </a:rPr>
              <a:t>	if low == high:</a:t>
            </a:r>
          </a:p>
          <a:p>
            <a:pPr eaLnBrk="1" hangingPunct="1">
              <a:lnSpc>
                <a:spcPct val="150000"/>
              </a:lnSpc>
              <a:spcBef>
                <a:spcPct val="0"/>
              </a:spcBef>
              <a:buFontTx/>
              <a:buNone/>
            </a:pPr>
            <a:r>
              <a:rPr lang="en-US" sz="2000" b="1">
                <a:latin typeface="Times New Roman" panose="02020603050405020304" pitchFamily="18" charset="0"/>
                <a:cs typeface="Times New Roman" panose="02020603050405020304" pitchFamily="18" charset="0"/>
              </a:rPr>
              <a:t>		if numbersList[low] == value: return low</a:t>
            </a:r>
          </a:p>
          <a:p>
            <a:pPr eaLnBrk="1" hangingPunct="1">
              <a:lnSpc>
                <a:spcPct val="150000"/>
              </a:lnSpc>
              <a:spcBef>
                <a:spcPct val="0"/>
              </a:spcBef>
              <a:buFontTx/>
              <a:buNone/>
            </a:pPr>
            <a:r>
              <a:rPr lang="en-US" sz="2000" b="1">
                <a:latin typeface="Times New Roman" panose="02020603050405020304" pitchFamily="18" charset="0"/>
                <a:cs typeface="Times New Roman" panose="02020603050405020304" pitchFamily="18" charset="0"/>
              </a:rPr>
              <a:t>		else: return - 1</a:t>
            </a:r>
          </a:p>
          <a:p>
            <a:pPr eaLnBrk="1" hangingPunct="1">
              <a:lnSpc>
                <a:spcPct val="150000"/>
              </a:lnSpc>
              <a:spcBef>
                <a:spcPct val="0"/>
              </a:spcBef>
              <a:buFontTx/>
              <a:buNone/>
            </a:pPr>
            <a:r>
              <a:rPr lang="en-US" sz="2000" b="1">
                <a:latin typeface="Times New Roman" panose="02020603050405020304" pitchFamily="18" charset="0"/>
                <a:cs typeface="Times New Roman" panose="02020603050405020304" pitchFamily="18" charset="0"/>
              </a:rPr>
              <a:t>	mid=low + (high-low)//2</a:t>
            </a:r>
          </a:p>
          <a:p>
            <a:pPr eaLnBrk="1" hangingPunct="1">
              <a:lnSpc>
                <a:spcPct val="150000"/>
              </a:lnSpc>
              <a:spcBef>
                <a:spcPct val="0"/>
              </a:spcBef>
              <a:buFontTx/>
              <a:buNone/>
            </a:pPr>
            <a:r>
              <a:rPr lang="en-US" sz="2000" b="1">
                <a:latin typeface="Times New Roman" panose="02020603050405020304" pitchFamily="18" charset="0"/>
                <a:cs typeface="Times New Roman" panose="02020603050405020304" pitchFamily="18" charset="0"/>
              </a:rPr>
              <a:t>	if numbersList[mid] &gt;value: return BinarySearchRecursive(numbersList, value, low, mid-1)</a:t>
            </a:r>
          </a:p>
          <a:p>
            <a:pPr eaLnBrk="1" hangingPunct="1">
              <a:lnSpc>
                <a:spcPct val="150000"/>
              </a:lnSpc>
              <a:spcBef>
                <a:spcPct val="0"/>
              </a:spcBef>
              <a:buFontTx/>
              <a:buNone/>
            </a:pPr>
            <a:r>
              <a:rPr lang="en-US" sz="2000" b="1">
                <a:latin typeface="Times New Roman" panose="02020603050405020304" pitchFamily="18" charset="0"/>
                <a:cs typeface="Times New Roman" panose="02020603050405020304" pitchFamily="18" charset="0"/>
              </a:rPr>
              <a:t>	elif numbersList[mid] &lt; value: return BinarySearchRecursive(numbersList, value, mid+ 1, high)</a:t>
            </a:r>
          </a:p>
          <a:p>
            <a:pPr eaLnBrk="1" hangingPunct="1">
              <a:lnSpc>
                <a:spcPct val="150000"/>
              </a:lnSpc>
              <a:spcBef>
                <a:spcPct val="0"/>
              </a:spcBef>
              <a:buFontTx/>
              <a:buNone/>
            </a:pPr>
            <a:r>
              <a:rPr lang="en-US" sz="2000" b="1">
                <a:latin typeface="Times New Roman" panose="02020603050405020304" pitchFamily="18" charset="0"/>
                <a:cs typeface="Times New Roman" panose="02020603050405020304" pitchFamily="18" charset="0"/>
              </a:rPr>
              <a:t>	else: return mid</a:t>
            </a:r>
          </a:p>
          <a:p>
            <a:pPr eaLnBrk="1" hangingPunct="1">
              <a:lnSpc>
                <a:spcPct val="150000"/>
              </a:lnSpc>
              <a:spcBef>
                <a:spcPct val="0"/>
              </a:spcBef>
              <a:buFontTx/>
              <a:buNone/>
            </a:pPr>
            <a:r>
              <a:rPr lang="en-US" sz="2000" b="1">
                <a:latin typeface="Times New Roman" panose="02020603050405020304" pitchFamily="18" charset="0"/>
                <a:cs typeface="Times New Roman" panose="02020603050405020304" pitchFamily="18" charset="0"/>
              </a:rPr>
              <a:t> A=[534,246,933,127,277,321.454,565,220]</a:t>
            </a:r>
          </a:p>
          <a:p>
            <a:pPr eaLnBrk="1" hangingPunct="1">
              <a:lnSpc>
                <a:spcPct val="150000"/>
              </a:lnSpc>
              <a:spcBef>
                <a:spcPct val="0"/>
              </a:spcBef>
              <a:buFontTx/>
              <a:buNone/>
            </a:pPr>
            <a:r>
              <a:rPr lang="en-US" sz="2000" b="1">
                <a:latin typeface="Times New Roman" panose="02020603050405020304" pitchFamily="18" charset="0"/>
                <a:cs typeface="Times New Roman" panose="02020603050405020304" pitchFamily="18" charset="0"/>
              </a:rPr>
              <a:t>print(BinarySearchRecursive(A,277))</a:t>
            </a:r>
          </a:p>
          <a:p>
            <a:pPr eaLnBrk="1" hangingPunct="1">
              <a:lnSpc>
                <a:spcPct val="150000"/>
              </a:lnSpc>
              <a:spcBef>
                <a:spcPct val="0"/>
              </a:spcBef>
              <a:buFontTx/>
              <a:buNone/>
            </a:pPr>
            <a:endParaRPr lang="en-US" sz="18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13999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914401" y="1371600"/>
          <a:ext cx="10131426" cy="1782782"/>
        </p:xfrm>
        <a:graphic>
          <a:graphicData uri="http://schemas.openxmlformats.org/drawingml/2006/table">
            <a:tbl>
              <a:tblPr/>
              <a:tblGrid>
                <a:gridCol w="5065713">
                  <a:extLst>
                    <a:ext uri="{9D8B030D-6E8A-4147-A177-3AD203B41FA5}">
                      <a16:colId xmlns:a16="http://schemas.microsoft.com/office/drawing/2014/main" val="20000"/>
                    </a:ext>
                  </a:extLst>
                </a:gridCol>
                <a:gridCol w="5065713">
                  <a:extLst>
                    <a:ext uri="{9D8B030D-6E8A-4147-A177-3AD203B41FA5}">
                      <a16:colId xmlns:a16="http://schemas.microsoft.com/office/drawing/2014/main" val="20001"/>
                    </a:ext>
                  </a:extLst>
                </a:gridCol>
              </a:tblGrid>
              <a:tr h="502816">
                <a:tc>
                  <a:txBody>
                    <a:bodyPr/>
                    <a:lstStyle/>
                    <a:p>
                      <a:pPr algn="l" fontAlgn="t"/>
                      <a:r>
                        <a:rPr lang="en-IN" sz="1800" dirty="0">
                          <a:solidFill>
                            <a:srgbClr val="000000"/>
                          </a:solidFill>
                          <a:effectLst/>
                          <a:latin typeface="times new roman"/>
                        </a:rPr>
                        <a:t>Case</a:t>
                      </a:r>
                    </a:p>
                  </a:txBody>
                  <a:tcPr marL="114300" marR="114300" marT="114250" marB="114250">
                    <a:lnL w="9525" cap="flat" cmpd="sng" algn="ctr">
                      <a:solidFill>
                        <a:srgbClr val="C037B6"/>
                      </a:solidFill>
                      <a:prstDash val="solid"/>
                      <a:round/>
                      <a:headEnd type="none" w="med" len="med"/>
                      <a:tailEnd type="none" w="med" len="med"/>
                    </a:lnL>
                    <a:lnR w="9525" cap="flat" cmpd="sng" algn="ctr">
                      <a:solidFill>
                        <a:srgbClr val="C037B6"/>
                      </a:solidFill>
                      <a:prstDash val="solid"/>
                      <a:round/>
                      <a:headEnd type="none" w="med" len="med"/>
                      <a:tailEnd type="none" w="med" len="med"/>
                    </a:lnR>
                    <a:lnT w="9525" cap="flat" cmpd="sng" algn="ctr">
                      <a:solidFill>
                        <a:srgbClr val="C037B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a:solidFill>
                            <a:srgbClr val="000000"/>
                          </a:solidFill>
                          <a:effectLst/>
                          <a:latin typeface="times new roman"/>
                        </a:rPr>
                        <a:t>Time Complexity</a:t>
                      </a:r>
                    </a:p>
                  </a:txBody>
                  <a:tcPr marL="114300" marR="114300" marT="114250" marB="114250">
                    <a:lnL w="9525" cap="flat" cmpd="sng" algn="ctr">
                      <a:solidFill>
                        <a:srgbClr val="C037B6"/>
                      </a:solidFill>
                      <a:prstDash val="solid"/>
                      <a:round/>
                      <a:headEnd type="none" w="med" len="med"/>
                      <a:tailEnd type="none" w="med" len="med"/>
                    </a:lnL>
                    <a:lnR w="9525" cap="flat" cmpd="sng" algn="ctr">
                      <a:solidFill>
                        <a:srgbClr val="C037B6"/>
                      </a:solidFill>
                      <a:prstDash val="solid"/>
                      <a:round/>
                      <a:headEnd type="none" w="med" len="med"/>
                      <a:tailEnd type="none" w="med" len="med"/>
                    </a:lnR>
                    <a:lnT w="9525" cap="flat" cmpd="sng" algn="ctr">
                      <a:solidFill>
                        <a:srgbClr val="C037B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26649">
                <a:tc>
                  <a:txBody>
                    <a:bodyPr/>
                    <a:lstStyle/>
                    <a:p>
                      <a:pPr algn="just" fontAlgn="t"/>
                      <a:r>
                        <a:rPr lang="en-IN" sz="1800" b="1">
                          <a:solidFill>
                            <a:srgbClr val="333333"/>
                          </a:solidFill>
                          <a:effectLst/>
                          <a:latin typeface="inter-bold"/>
                        </a:rPr>
                        <a:t>Best Case</a:t>
                      </a:r>
                      <a:endParaRPr lang="en-IN" sz="1800">
                        <a:solidFill>
                          <a:srgbClr val="333333"/>
                        </a:solidFill>
                        <a:effectLst/>
                        <a:latin typeface="inter-regular"/>
                      </a:endParaRPr>
                    </a:p>
                  </a:txBody>
                  <a:tcPr marL="76200" marR="76200" marT="76167" marB="761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a:solidFill>
                            <a:srgbClr val="333333"/>
                          </a:solidFill>
                          <a:effectLst/>
                          <a:latin typeface="inter-regular"/>
                        </a:rPr>
                        <a:t>O(1)</a:t>
                      </a:r>
                    </a:p>
                  </a:txBody>
                  <a:tcPr marL="76200" marR="76200" marT="76167" marB="761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26649">
                <a:tc>
                  <a:txBody>
                    <a:bodyPr/>
                    <a:lstStyle/>
                    <a:p>
                      <a:pPr algn="just" fontAlgn="t"/>
                      <a:r>
                        <a:rPr lang="en-IN" sz="1800" b="1">
                          <a:solidFill>
                            <a:srgbClr val="333333"/>
                          </a:solidFill>
                          <a:effectLst/>
                          <a:latin typeface="inter-bold"/>
                        </a:rPr>
                        <a:t>Average Case</a:t>
                      </a:r>
                      <a:endParaRPr lang="en-IN" sz="1800">
                        <a:solidFill>
                          <a:srgbClr val="333333"/>
                        </a:solidFill>
                        <a:effectLst/>
                        <a:latin typeface="inter-regular"/>
                      </a:endParaRPr>
                    </a:p>
                  </a:txBody>
                  <a:tcPr marL="76200" marR="76200" marT="76167" marB="761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a:solidFill>
                            <a:srgbClr val="333333"/>
                          </a:solidFill>
                          <a:effectLst/>
                          <a:latin typeface="inter-regular"/>
                        </a:rPr>
                        <a:t>O(logn)</a:t>
                      </a:r>
                    </a:p>
                  </a:txBody>
                  <a:tcPr marL="76200" marR="76200" marT="76167" marB="761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26649">
                <a:tc>
                  <a:txBody>
                    <a:bodyPr/>
                    <a:lstStyle/>
                    <a:p>
                      <a:pPr algn="just" fontAlgn="t"/>
                      <a:r>
                        <a:rPr lang="en-IN" sz="1800" b="1" dirty="0">
                          <a:solidFill>
                            <a:srgbClr val="333333"/>
                          </a:solidFill>
                          <a:effectLst/>
                          <a:latin typeface="inter-bold"/>
                        </a:rPr>
                        <a:t>Worst Case</a:t>
                      </a:r>
                      <a:endParaRPr lang="en-IN" sz="1800" dirty="0">
                        <a:solidFill>
                          <a:srgbClr val="333333"/>
                        </a:solidFill>
                        <a:effectLst/>
                        <a:latin typeface="inter-regular"/>
                      </a:endParaRPr>
                    </a:p>
                  </a:txBody>
                  <a:tcPr marL="76200" marR="76200" marT="76167" marB="761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800" dirty="0">
                          <a:solidFill>
                            <a:srgbClr val="333333"/>
                          </a:solidFill>
                          <a:effectLst/>
                          <a:latin typeface="inter-regular"/>
                        </a:rPr>
                        <a:t>O(</a:t>
                      </a:r>
                      <a:r>
                        <a:rPr lang="en-IN" sz="1800" dirty="0" err="1">
                          <a:solidFill>
                            <a:srgbClr val="333333"/>
                          </a:solidFill>
                          <a:effectLst/>
                          <a:latin typeface="inter-regular"/>
                        </a:rPr>
                        <a:t>logn</a:t>
                      </a:r>
                      <a:r>
                        <a:rPr lang="en-IN" sz="1800" dirty="0">
                          <a:solidFill>
                            <a:srgbClr val="333333"/>
                          </a:solidFill>
                          <a:effectLst/>
                          <a:latin typeface="inter-regular"/>
                        </a:rPr>
                        <a:t>)</a:t>
                      </a:r>
                    </a:p>
                  </a:txBody>
                  <a:tcPr marL="76200" marR="76200" marT="76167" marB="7616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55318" name="Rectangle 1"/>
          <p:cNvSpPr>
            <a:spLocks noChangeArrowheads="1"/>
          </p:cNvSpPr>
          <p:nvPr/>
        </p:nvSpPr>
        <p:spPr bwMode="auto">
          <a:xfrm>
            <a:off x="990601" y="762001"/>
            <a:ext cx="4114800" cy="6000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500">
                <a:solidFill>
                  <a:srgbClr val="610B4B"/>
                </a:solidFill>
                <a:latin typeface="erdana"/>
              </a:rPr>
              <a:t>Time Complexity</a:t>
            </a:r>
          </a:p>
          <a:p>
            <a:pPr>
              <a:spcBef>
                <a:spcPct val="0"/>
              </a:spcBef>
              <a:buFontTx/>
              <a:buNone/>
            </a:pPr>
            <a:endParaRPr lang="en-US" sz="1800">
              <a:latin typeface="Arial" panose="020B0604020202020204" pitchFamily="34" charset="0"/>
            </a:endParaRPr>
          </a:p>
        </p:txBody>
      </p:sp>
      <p:graphicFrame>
        <p:nvGraphicFramePr>
          <p:cNvPr id="6" name="Table 5"/>
          <p:cNvGraphicFramePr>
            <a:graphicFrameLocks noGrp="1"/>
          </p:cNvGraphicFramePr>
          <p:nvPr/>
        </p:nvGraphicFramePr>
        <p:xfrm>
          <a:off x="1030288" y="4106864"/>
          <a:ext cx="10131426" cy="427037"/>
        </p:xfrm>
        <a:graphic>
          <a:graphicData uri="http://schemas.openxmlformats.org/drawingml/2006/table">
            <a:tbl>
              <a:tblPr/>
              <a:tblGrid>
                <a:gridCol w="5065713">
                  <a:extLst>
                    <a:ext uri="{9D8B030D-6E8A-4147-A177-3AD203B41FA5}">
                      <a16:colId xmlns:a16="http://schemas.microsoft.com/office/drawing/2014/main" val="20000"/>
                    </a:ext>
                  </a:extLst>
                </a:gridCol>
                <a:gridCol w="5065713">
                  <a:extLst>
                    <a:ext uri="{9D8B030D-6E8A-4147-A177-3AD203B41FA5}">
                      <a16:colId xmlns:a16="http://schemas.microsoft.com/office/drawing/2014/main" val="20001"/>
                    </a:ext>
                  </a:extLst>
                </a:gridCol>
              </a:tblGrid>
              <a:tr h="427037">
                <a:tc>
                  <a:txBody>
                    <a:bodyPr/>
                    <a:lstStyle/>
                    <a:p>
                      <a:pPr algn="just" fontAlgn="t"/>
                      <a:r>
                        <a:rPr lang="en-IN" sz="1800" b="1">
                          <a:solidFill>
                            <a:srgbClr val="333333"/>
                          </a:solidFill>
                          <a:effectLst/>
                          <a:latin typeface="inter-bold"/>
                        </a:rPr>
                        <a:t>Space Complexity</a:t>
                      </a:r>
                      <a:endParaRPr lang="en-IN" sz="1800">
                        <a:solidFill>
                          <a:srgbClr val="333333"/>
                        </a:solidFill>
                        <a:effectLst/>
                        <a:latin typeface="inter-regular"/>
                      </a:endParaRPr>
                    </a:p>
                  </a:txBody>
                  <a:tcPr marL="76200" marR="76200" marT="76257" marB="76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800" dirty="0">
                          <a:solidFill>
                            <a:srgbClr val="333333"/>
                          </a:solidFill>
                          <a:effectLst/>
                          <a:latin typeface="inter-regular"/>
                        </a:rPr>
                        <a:t>O(1)</a:t>
                      </a:r>
                    </a:p>
                  </a:txBody>
                  <a:tcPr marL="76200" marR="76200" marT="76257" marB="762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0"/>
                  </a:ext>
                </a:extLst>
              </a:tr>
            </a:tbl>
          </a:graphicData>
        </a:graphic>
      </p:graphicFrame>
      <p:sp>
        <p:nvSpPr>
          <p:cNvPr id="55327" name="Rectangle 2"/>
          <p:cNvSpPr>
            <a:spLocks noChangeArrowheads="1"/>
          </p:cNvSpPr>
          <p:nvPr/>
        </p:nvSpPr>
        <p:spPr bwMode="auto">
          <a:xfrm>
            <a:off x="1030288" y="3578181"/>
            <a:ext cx="1737976" cy="6001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sz="1500">
                <a:solidFill>
                  <a:srgbClr val="610B4B"/>
                </a:solidFill>
                <a:latin typeface="erdana"/>
              </a:rPr>
              <a:t>Space Complexity</a:t>
            </a:r>
          </a:p>
          <a:p>
            <a:pPr>
              <a:spcBef>
                <a:spcPct val="0"/>
              </a:spcBef>
              <a:buFontTx/>
              <a:buNone/>
            </a:pPr>
            <a:endParaRPr lang="en-US" sz="1800">
              <a:latin typeface="Arial" panose="020B0604020202020204" pitchFamily="34" charset="0"/>
            </a:endParaRPr>
          </a:p>
        </p:txBody>
      </p:sp>
    </p:spTree>
    <p:extLst>
      <p:ext uri="{BB962C8B-B14F-4D97-AF65-F5344CB8AC3E}">
        <p14:creationId xmlns:p14="http://schemas.microsoft.com/office/powerpoint/2010/main" val="5026630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81001" y="6096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6323" name="TextBox 121"/>
          <p:cNvSpPr txBox="1">
            <a:spLocks noChangeArrowheads="1"/>
          </p:cNvSpPr>
          <p:nvPr/>
        </p:nvSpPr>
        <p:spPr bwMode="auto">
          <a:xfrm>
            <a:off x="533401" y="1524000"/>
            <a:ext cx="1120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000" b="1">
                <a:latin typeface="Arial" panose="020B0604020202020204" pitchFamily="34" charset="0"/>
              </a:rPr>
              <a:t>Binary Search Analysis: Worst Case</a:t>
            </a:r>
          </a:p>
        </p:txBody>
      </p:sp>
      <p:sp>
        <p:nvSpPr>
          <p:cNvPr id="56324" name="TextBox 5"/>
          <p:cNvSpPr txBox="1">
            <a:spLocks noChangeArrowheads="1"/>
          </p:cNvSpPr>
          <p:nvPr/>
        </p:nvSpPr>
        <p:spPr bwMode="auto">
          <a:xfrm>
            <a:off x="762001" y="2209801"/>
            <a:ext cx="8039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solidFill>
                  <a:srgbClr val="800000"/>
                </a:solidFill>
                <a:latin typeface="Arial" panose="020B0604020202020204" pitchFamily="34" charset="0"/>
                <a:ea typeface="MS PGothic" panose="020B0600070205080204" pitchFamily="34" charset="-128"/>
              </a:rPr>
              <a:t>Worst Case: </a:t>
            </a:r>
            <a:r>
              <a:rPr lang="en-US" altLang="en-US" sz="2400" b="1">
                <a:latin typeface="Arial" panose="020B0604020202020204" pitchFamily="34" charset="0"/>
                <a:ea typeface="MS PGothic" panose="020B0600070205080204" pitchFamily="34" charset="-128"/>
              </a:rPr>
              <a:t>divide until reach one item, or no match. </a:t>
            </a:r>
          </a:p>
        </p:txBody>
      </p:sp>
      <p:pic>
        <p:nvPicPr>
          <p:cNvPr id="5632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1726" y="2743200"/>
            <a:ext cx="80391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1"/>
          <p:cNvGrpSpPr>
            <a:grpSpLocks/>
          </p:cNvGrpSpPr>
          <p:nvPr/>
        </p:nvGrpSpPr>
        <p:grpSpPr bwMode="auto">
          <a:xfrm>
            <a:off x="9525001" y="1295400"/>
            <a:ext cx="2379662" cy="2057400"/>
            <a:chOff x="6307038" y="2209800"/>
            <a:chExt cx="2836962" cy="2438400"/>
          </a:xfrm>
        </p:grpSpPr>
        <p:pic>
          <p:nvPicPr>
            <p:cNvPr id="56327" name="Picture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3035300"/>
              <a:ext cx="16129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TextBox 30"/>
            <p:cNvSpPr txBox="1">
              <a:spLocks noChangeArrowheads="1"/>
            </p:cNvSpPr>
            <p:nvPr/>
          </p:nvSpPr>
          <p:spPr bwMode="auto">
            <a:xfrm>
              <a:off x="6307038" y="2209800"/>
              <a:ext cx="2836962" cy="142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solidFill>
                    <a:srgbClr val="800000"/>
                  </a:solidFill>
                  <a:latin typeface="Arial" panose="020B0604020202020204" pitchFamily="34" charset="0"/>
                  <a:ea typeface="MS PGothic" panose="020B0600070205080204" pitchFamily="34" charset="-128"/>
                </a:rPr>
                <a:t>How many comparisons??</a:t>
              </a:r>
            </a:p>
          </p:txBody>
        </p:sp>
      </p:grpSp>
    </p:spTree>
    <p:extLst>
      <p:ext uri="{BB962C8B-B14F-4D97-AF65-F5344CB8AC3E}">
        <p14:creationId xmlns:p14="http://schemas.microsoft.com/office/powerpoint/2010/main" val="36064372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chemeClr val="tx2">
                    <a:lumMod val="75000"/>
                  </a:schemeClr>
                </a:solidFill>
              </a:rPr>
              <a:t>Binary Search Algorithm</a:t>
            </a:r>
            <a:endParaRPr lang="en-US" dirty="0">
              <a:solidFill>
                <a:schemeClr val="tx2">
                  <a:lumMod val="75000"/>
                </a:schemeClr>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58372" name="TextBox 121"/>
          <p:cNvSpPr txBox="1">
            <a:spLocks noChangeArrowheads="1"/>
          </p:cNvSpPr>
          <p:nvPr/>
        </p:nvSpPr>
        <p:spPr bwMode="auto">
          <a:xfrm>
            <a:off x="533401" y="1219200"/>
            <a:ext cx="1120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000" b="1">
                <a:latin typeface="Arial" panose="020B0604020202020204" pitchFamily="34" charset="0"/>
              </a:rPr>
              <a:t>Binary Search Analysis: Worst Case</a:t>
            </a:r>
          </a:p>
        </p:txBody>
      </p:sp>
      <p:sp>
        <p:nvSpPr>
          <p:cNvPr id="58373" name="Content Placeholder 2"/>
          <p:cNvSpPr>
            <a:spLocks noGrp="1"/>
          </p:cNvSpPr>
          <p:nvPr>
            <p:ph idx="1"/>
          </p:nvPr>
        </p:nvSpPr>
        <p:spPr>
          <a:xfrm>
            <a:off x="2287589" y="1524000"/>
            <a:ext cx="9142413" cy="609600"/>
          </a:xfrm>
        </p:spPr>
        <p:txBody>
          <a:bodyPr/>
          <a:lstStyle/>
          <a:p>
            <a:r>
              <a:rPr lang="en-US" altLang="en-US" sz="2000"/>
              <a:t>With each comparison we throw away ½ of the list</a:t>
            </a:r>
          </a:p>
        </p:txBody>
      </p:sp>
      <p:sp>
        <p:nvSpPr>
          <p:cNvPr id="14" name="Oval 13"/>
          <p:cNvSpPr/>
          <p:nvPr/>
        </p:nvSpPr>
        <p:spPr bwMode="auto">
          <a:xfrm>
            <a:off x="2592388" y="2209800"/>
            <a:ext cx="806450" cy="533400"/>
          </a:xfrm>
          <a:prstGeom prst="ellipse">
            <a:avLst/>
          </a:prstGeom>
          <a:solidFill>
            <a:schemeClr val="tx2">
              <a:lumMod val="20000"/>
              <a:lumOff val="80000"/>
            </a:schemeClr>
          </a:solidFill>
          <a:ln w="38100" cap="flat" cmpd="sng" algn="ctr">
            <a:solidFill>
              <a:srgbClr val="3333FF"/>
            </a:solidFill>
            <a:prstDash val="solid"/>
            <a:round/>
            <a:headEnd type="none" w="med" len="med"/>
            <a:tailEnd type="none" w="med" len="med"/>
          </a:ln>
          <a:effectLst/>
        </p:spPr>
        <p:txBody>
          <a:bodyPr wrap="none" anchor="ctr"/>
          <a:lstStyle/>
          <a:p>
            <a:pPr eaLnBrk="1" hangingPunct="1">
              <a:defRPr/>
            </a:pPr>
            <a:r>
              <a:rPr lang="en-US" dirty="0">
                <a:latin typeface="Arial" charset="0"/>
                <a:ea typeface="ＭＳ Ｐゴシック" charset="0"/>
                <a:cs typeface="ＭＳ Ｐゴシック" charset="0"/>
              </a:rPr>
              <a:t>N</a:t>
            </a:r>
          </a:p>
        </p:txBody>
      </p:sp>
      <p:sp>
        <p:nvSpPr>
          <p:cNvPr id="15" name="Oval 14"/>
          <p:cNvSpPr/>
          <p:nvPr/>
        </p:nvSpPr>
        <p:spPr bwMode="auto">
          <a:xfrm>
            <a:off x="2592388" y="3048000"/>
            <a:ext cx="806450" cy="533400"/>
          </a:xfrm>
          <a:prstGeom prst="ellipse">
            <a:avLst/>
          </a:prstGeom>
          <a:solidFill>
            <a:schemeClr val="tx2">
              <a:lumMod val="20000"/>
              <a:lumOff val="80000"/>
            </a:schemeClr>
          </a:solidFill>
          <a:ln w="38100" cap="flat" cmpd="sng" algn="ctr">
            <a:solidFill>
              <a:srgbClr val="3333FF"/>
            </a:solidFill>
            <a:prstDash val="solid"/>
            <a:round/>
            <a:headEnd type="none" w="med" len="med"/>
            <a:tailEnd type="none" w="med" len="med"/>
          </a:ln>
          <a:effectLst/>
        </p:spPr>
        <p:txBody>
          <a:bodyPr wrap="none" anchor="ctr"/>
          <a:lstStyle/>
          <a:p>
            <a:pPr eaLnBrk="1" hangingPunct="1">
              <a:defRPr/>
            </a:pPr>
            <a:r>
              <a:rPr lang="en-US" dirty="0">
                <a:latin typeface="Arial" charset="0"/>
                <a:ea typeface="ＭＳ Ｐゴシック" charset="0"/>
                <a:cs typeface="ＭＳ Ｐゴシック" charset="0"/>
              </a:rPr>
              <a:t>N/2</a:t>
            </a:r>
          </a:p>
        </p:txBody>
      </p:sp>
      <p:sp>
        <p:nvSpPr>
          <p:cNvPr id="16" name="Oval 15"/>
          <p:cNvSpPr/>
          <p:nvPr/>
        </p:nvSpPr>
        <p:spPr bwMode="auto">
          <a:xfrm>
            <a:off x="2592388" y="3886200"/>
            <a:ext cx="806450" cy="533400"/>
          </a:xfrm>
          <a:prstGeom prst="ellipse">
            <a:avLst/>
          </a:prstGeom>
          <a:solidFill>
            <a:schemeClr val="tx2">
              <a:lumMod val="20000"/>
              <a:lumOff val="80000"/>
            </a:schemeClr>
          </a:solidFill>
          <a:ln w="38100" cap="flat" cmpd="sng" algn="ctr">
            <a:solidFill>
              <a:srgbClr val="3333FF"/>
            </a:solidFill>
            <a:prstDash val="solid"/>
            <a:round/>
            <a:headEnd type="none" w="med" len="med"/>
            <a:tailEnd type="none" w="med" len="med"/>
          </a:ln>
          <a:effectLst/>
        </p:spPr>
        <p:txBody>
          <a:bodyPr wrap="none" anchor="ctr"/>
          <a:lstStyle/>
          <a:p>
            <a:pPr eaLnBrk="1" hangingPunct="1">
              <a:defRPr/>
            </a:pPr>
            <a:r>
              <a:rPr lang="en-US" dirty="0">
                <a:latin typeface="Arial" charset="0"/>
                <a:ea typeface="ＭＳ Ｐゴシック" charset="0"/>
                <a:cs typeface="ＭＳ Ｐゴシック" charset="0"/>
              </a:rPr>
              <a:t>N/4</a:t>
            </a:r>
          </a:p>
        </p:txBody>
      </p:sp>
      <p:sp>
        <p:nvSpPr>
          <p:cNvPr id="17" name="Oval 16"/>
          <p:cNvSpPr/>
          <p:nvPr/>
        </p:nvSpPr>
        <p:spPr bwMode="auto">
          <a:xfrm>
            <a:off x="2592388" y="4800600"/>
            <a:ext cx="806450" cy="533400"/>
          </a:xfrm>
          <a:prstGeom prst="ellipse">
            <a:avLst/>
          </a:prstGeom>
          <a:solidFill>
            <a:schemeClr val="tx2">
              <a:lumMod val="20000"/>
              <a:lumOff val="80000"/>
            </a:schemeClr>
          </a:solidFill>
          <a:ln w="38100" cap="flat" cmpd="sng" algn="ctr">
            <a:solidFill>
              <a:srgbClr val="3333FF"/>
            </a:solidFill>
            <a:prstDash val="solid"/>
            <a:round/>
            <a:headEnd type="none" w="med" len="med"/>
            <a:tailEnd type="none" w="med" len="med"/>
          </a:ln>
          <a:effectLst/>
        </p:spPr>
        <p:txBody>
          <a:bodyPr wrap="none" anchor="ctr"/>
          <a:lstStyle/>
          <a:p>
            <a:pPr eaLnBrk="1" hangingPunct="1">
              <a:defRPr/>
            </a:pPr>
            <a:r>
              <a:rPr lang="en-US" dirty="0">
                <a:latin typeface="Arial" charset="0"/>
                <a:ea typeface="ＭＳ Ｐゴシック" charset="0"/>
                <a:cs typeface="ＭＳ Ｐゴシック" charset="0"/>
              </a:rPr>
              <a:t>N/8</a:t>
            </a:r>
          </a:p>
        </p:txBody>
      </p:sp>
      <p:sp>
        <p:nvSpPr>
          <p:cNvPr id="18" name="Oval 17"/>
          <p:cNvSpPr/>
          <p:nvPr/>
        </p:nvSpPr>
        <p:spPr bwMode="auto">
          <a:xfrm>
            <a:off x="2592388" y="5943600"/>
            <a:ext cx="806450" cy="533400"/>
          </a:xfrm>
          <a:prstGeom prst="ellipse">
            <a:avLst/>
          </a:prstGeom>
          <a:solidFill>
            <a:schemeClr val="tx2">
              <a:lumMod val="20000"/>
              <a:lumOff val="80000"/>
            </a:schemeClr>
          </a:solidFill>
          <a:ln w="38100" cap="flat" cmpd="sng" algn="ctr">
            <a:solidFill>
              <a:srgbClr val="3333FF"/>
            </a:solidFill>
            <a:prstDash val="solid"/>
            <a:round/>
            <a:headEnd type="none" w="med" len="med"/>
            <a:tailEnd type="none" w="med" len="med"/>
          </a:ln>
          <a:effectLst/>
        </p:spPr>
        <p:txBody>
          <a:bodyPr wrap="none" anchor="ctr"/>
          <a:lstStyle/>
          <a:p>
            <a:pPr eaLnBrk="1" hangingPunct="1">
              <a:defRPr/>
            </a:pPr>
            <a:r>
              <a:rPr lang="en-US" dirty="0">
                <a:latin typeface="Arial" charset="0"/>
                <a:ea typeface="ＭＳ Ｐゴシック" charset="0"/>
                <a:cs typeface="ＭＳ Ｐゴシック" charset="0"/>
              </a:rPr>
              <a:t>1</a:t>
            </a:r>
          </a:p>
        </p:txBody>
      </p:sp>
      <p:sp>
        <p:nvSpPr>
          <p:cNvPr id="58379" name="TextBox 8"/>
          <p:cNvSpPr txBox="1">
            <a:spLocks noChangeArrowheads="1"/>
          </p:cNvSpPr>
          <p:nvPr/>
        </p:nvSpPr>
        <p:spPr bwMode="auto">
          <a:xfrm>
            <a:off x="3354388" y="2209801"/>
            <a:ext cx="1665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latin typeface="Arial" panose="020B0604020202020204" pitchFamily="34" charset="0"/>
                <a:ea typeface="MS PGothic" panose="020B0600070205080204" pitchFamily="34" charset="-128"/>
              </a:rPr>
              <a:t>…………</a:t>
            </a:r>
          </a:p>
        </p:txBody>
      </p:sp>
      <p:sp>
        <p:nvSpPr>
          <p:cNvPr id="58380" name="TextBox 9"/>
          <p:cNvSpPr txBox="1">
            <a:spLocks noChangeArrowheads="1"/>
          </p:cNvSpPr>
          <p:nvPr/>
        </p:nvSpPr>
        <p:spPr bwMode="auto">
          <a:xfrm>
            <a:off x="4573588" y="2286000"/>
            <a:ext cx="1854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solidFill>
                  <a:srgbClr val="800000"/>
                </a:solidFill>
                <a:latin typeface="Arial" panose="020B0604020202020204" pitchFamily="34" charset="0"/>
                <a:ea typeface="MS PGothic" panose="020B0600070205080204" pitchFamily="34" charset="-128"/>
              </a:rPr>
              <a:t> 1 comparison</a:t>
            </a:r>
          </a:p>
        </p:txBody>
      </p:sp>
      <p:sp>
        <p:nvSpPr>
          <p:cNvPr id="58381" name="TextBox 10"/>
          <p:cNvSpPr txBox="1">
            <a:spLocks noChangeArrowheads="1"/>
          </p:cNvSpPr>
          <p:nvPr/>
        </p:nvSpPr>
        <p:spPr bwMode="auto">
          <a:xfrm>
            <a:off x="3354388" y="3043238"/>
            <a:ext cx="166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latin typeface="Arial" panose="020B0604020202020204" pitchFamily="34" charset="0"/>
                <a:ea typeface="MS PGothic" panose="020B0600070205080204" pitchFamily="34" charset="-128"/>
              </a:rPr>
              <a:t>…………</a:t>
            </a:r>
          </a:p>
        </p:txBody>
      </p:sp>
      <p:sp>
        <p:nvSpPr>
          <p:cNvPr id="58382" name="TextBox 11"/>
          <p:cNvSpPr txBox="1">
            <a:spLocks noChangeArrowheads="1"/>
          </p:cNvSpPr>
          <p:nvPr/>
        </p:nvSpPr>
        <p:spPr bwMode="auto">
          <a:xfrm>
            <a:off x="4573588" y="3119439"/>
            <a:ext cx="1854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solidFill>
                  <a:srgbClr val="800000"/>
                </a:solidFill>
                <a:latin typeface="Arial" panose="020B0604020202020204" pitchFamily="34" charset="0"/>
                <a:ea typeface="MS PGothic" panose="020B0600070205080204" pitchFamily="34" charset="-128"/>
              </a:rPr>
              <a:t> 1 comparison</a:t>
            </a:r>
          </a:p>
        </p:txBody>
      </p:sp>
      <p:sp>
        <p:nvSpPr>
          <p:cNvPr id="58383" name="TextBox 12"/>
          <p:cNvSpPr txBox="1">
            <a:spLocks noChangeArrowheads="1"/>
          </p:cNvSpPr>
          <p:nvPr/>
        </p:nvSpPr>
        <p:spPr bwMode="auto">
          <a:xfrm>
            <a:off x="3354388" y="3881438"/>
            <a:ext cx="166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latin typeface="Arial" panose="020B0604020202020204" pitchFamily="34" charset="0"/>
                <a:ea typeface="MS PGothic" panose="020B0600070205080204" pitchFamily="34" charset="-128"/>
              </a:rPr>
              <a:t>…………</a:t>
            </a:r>
          </a:p>
        </p:txBody>
      </p:sp>
      <p:sp>
        <p:nvSpPr>
          <p:cNvPr id="58384" name="TextBox 13"/>
          <p:cNvSpPr txBox="1">
            <a:spLocks noChangeArrowheads="1"/>
          </p:cNvSpPr>
          <p:nvPr/>
        </p:nvSpPr>
        <p:spPr bwMode="auto">
          <a:xfrm>
            <a:off x="4573588" y="3957639"/>
            <a:ext cx="1854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solidFill>
                  <a:srgbClr val="800000"/>
                </a:solidFill>
                <a:latin typeface="Arial" panose="020B0604020202020204" pitchFamily="34" charset="0"/>
                <a:ea typeface="MS PGothic" panose="020B0600070205080204" pitchFamily="34" charset="-128"/>
              </a:rPr>
              <a:t> 1 comparison</a:t>
            </a:r>
          </a:p>
        </p:txBody>
      </p:sp>
      <p:sp>
        <p:nvSpPr>
          <p:cNvPr id="58385" name="TextBox 14"/>
          <p:cNvSpPr txBox="1">
            <a:spLocks noChangeArrowheads="1"/>
          </p:cNvSpPr>
          <p:nvPr/>
        </p:nvSpPr>
        <p:spPr bwMode="auto">
          <a:xfrm>
            <a:off x="3354388" y="4719638"/>
            <a:ext cx="16652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latin typeface="Arial" panose="020B0604020202020204" pitchFamily="34" charset="0"/>
                <a:ea typeface="MS PGothic" panose="020B0600070205080204" pitchFamily="34" charset="-128"/>
              </a:rPr>
              <a:t>…………</a:t>
            </a:r>
          </a:p>
        </p:txBody>
      </p:sp>
      <p:sp>
        <p:nvSpPr>
          <p:cNvPr id="58386" name="TextBox 15"/>
          <p:cNvSpPr txBox="1">
            <a:spLocks noChangeArrowheads="1"/>
          </p:cNvSpPr>
          <p:nvPr/>
        </p:nvSpPr>
        <p:spPr bwMode="auto">
          <a:xfrm>
            <a:off x="4573588" y="4795839"/>
            <a:ext cx="18542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solidFill>
                  <a:srgbClr val="800000"/>
                </a:solidFill>
                <a:latin typeface="Arial" panose="020B0604020202020204" pitchFamily="34" charset="0"/>
                <a:ea typeface="MS PGothic" panose="020B0600070205080204" pitchFamily="34" charset="-128"/>
              </a:rPr>
              <a:t> 1 comparison</a:t>
            </a:r>
          </a:p>
        </p:txBody>
      </p:sp>
      <p:sp>
        <p:nvSpPr>
          <p:cNvPr id="58387" name="TextBox 16"/>
          <p:cNvSpPr txBox="1">
            <a:spLocks noChangeArrowheads="1"/>
          </p:cNvSpPr>
          <p:nvPr/>
        </p:nvSpPr>
        <p:spPr bwMode="auto">
          <a:xfrm>
            <a:off x="3354388" y="5867401"/>
            <a:ext cx="1665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latin typeface="Arial" panose="020B0604020202020204" pitchFamily="34" charset="0"/>
                <a:ea typeface="MS PGothic" panose="020B0600070205080204" pitchFamily="34" charset="-128"/>
              </a:rPr>
              <a:t>…………</a:t>
            </a:r>
          </a:p>
        </p:txBody>
      </p:sp>
      <p:sp>
        <p:nvSpPr>
          <p:cNvPr id="58388" name="TextBox 17"/>
          <p:cNvSpPr txBox="1">
            <a:spLocks noChangeArrowheads="1"/>
          </p:cNvSpPr>
          <p:nvPr/>
        </p:nvSpPr>
        <p:spPr bwMode="auto">
          <a:xfrm>
            <a:off x="4573588" y="5943600"/>
            <a:ext cx="1854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a:solidFill>
                  <a:srgbClr val="800000"/>
                </a:solidFill>
                <a:latin typeface="Arial" panose="020B0604020202020204" pitchFamily="34" charset="0"/>
                <a:ea typeface="MS PGothic" panose="020B0600070205080204" pitchFamily="34" charset="-128"/>
              </a:rPr>
              <a:t> 1 comparison</a:t>
            </a:r>
          </a:p>
        </p:txBody>
      </p:sp>
      <p:sp>
        <p:nvSpPr>
          <p:cNvPr id="58389" name="TextBox 18"/>
          <p:cNvSpPr txBox="1">
            <a:spLocks noChangeArrowheads="1"/>
          </p:cNvSpPr>
          <p:nvPr/>
        </p:nvSpPr>
        <p:spPr bwMode="auto">
          <a:xfrm>
            <a:off x="2760664" y="5334000"/>
            <a:ext cx="4476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50000"/>
              </a:lnSpc>
              <a:spcBef>
                <a:spcPct val="0"/>
              </a:spcBef>
              <a:buFontTx/>
              <a:buNone/>
            </a:pPr>
            <a:r>
              <a:rPr lang="en-US" altLang="en-US" sz="2000" b="1">
                <a:latin typeface="Arial" panose="020B0604020202020204" pitchFamily="34" charset="0"/>
                <a:ea typeface="MS PGothic" panose="020B0600070205080204" pitchFamily="34" charset="-128"/>
              </a:rPr>
              <a:t>.</a:t>
            </a:r>
          </a:p>
          <a:p>
            <a:pPr eaLnBrk="1" hangingPunct="1">
              <a:lnSpc>
                <a:spcPct val="50000"/>
              </a:lnSpc>
              <a:spcBef>
                <a:spcPct val="0"/>
              </a:spcBef>
              <a:buFontTx/>
              <a:buNone/>
            </a:pPr>
            <a:r>
              <a:rPr lang="en-US" altLang="en-US" sz="2000" b="1">
                <a:latin typeface="Arial" panose="020B0604020202020204" pitchFamily="34" charset="0"/>
                <a:ea typeface="MS PGothic" panose="020B0600070205080204" pitchFamily="34" charset="-128"/>
              </a:rPr>
              <a:t>.</a:t>
            </a:r>
          </a:p>
          <a:p>
            <a:pPr eaLnBrk="1" hangingPunct="1">
              <a:lnSpc>
                <a:spcPct val="50000"/>
              </a:lnSpc>
              <a:spcBef>
                <a:spcPct val="0"/>
              </a:spcBef>
              <a:buFontTx/>
              <a:buNone/>
            </a:pPr>
            <a:r>
              <a:rPr lang="en-US" altLang="en-US" sz="2000" b="1">
                <a:latin typeface="Arial" panose="020B0604020202020204" pitchFamily="34" charset="0"/>
                <a:ea typeface="MS PGothic" panose="020B0600070205080204" pitchFamily="34" charset="-128"/>
              </a:rPr>
              <a:t>.</a:t>
            </a:r>
          </a:p>
        </p:txBody>
      </p:sp>
      <p:sp>
        <p:nvSpPr>
          <p:cNvPr id="30" name="Rounded Rectangular Callout 29"/>
          <p:cNvSpPr/>
          <p:nvPr/>
        </p:nvSpPr>
        <p:spPr bwMode="auto">
          <a:xfrm>
            <a:off x="7088188" y="3200400"/>
            <a:ext cx="3854450" cy="990600"/>
          </a:xfrm>
          <a:prstGeom prst="wedgeRoundRectCallout">
            <a:avLst>
              <a:gd name="adj1" fmla="val -78797"/>
              <a:gd name="adj2" fmla="val 63991"/>
              <a:gd name="adj3" fmla="val 16667"/>
            </a:avLst>
          </a:prstGeom>
          <a:solidFill>
            <a:schemeClr val="accent1">
              <a:lumMod val="40000"/>
              <a:lumOff val="60000"/>
            </a:schemeClr>
          </a:solidFill>
          <a:ln w="76200" cap="flat" cmpd="sng" algn="ctr">
            <a:solidFill>
              <a:srgbClr val="3333FF"/>
            </a:solidFill>
            <a:prstDash val="solid"/>
            <a:round/>
            <a:headEnd type="none" w="med" len="med"/>
            <a:tailEnd type="none" w="med" len="med"/>
          </a:ln>
          <a:effectLst/>
        </p:spPr>
        <p:txBody>
          <a:bodyPr wrap="none" anchor="ctr"/>
          <a:lstStyle/>
          <a:p>
            <a:pPr eaLnBrk="1" hangingPunct="1">
              <a:defRPr/>
            </a:pPr>
            <a:r>
              <a:rPr lang="en-US" sz="2000" dirty="0">
                <a:latin typeface="Arial" charset="0"/>
                <a:ea typeface="ＭＳ Ｐゴシック" charset="0"/>
                <a:cs typeface="ＭＳ Ｐゴシック" charset="0"/>
              </a:rPr>
              <a:t>Number of steps is at </a:t>
            </a:r>
          </a:p>
          <a:p>
            <a:pPr eaLnBrk="1" hangingPunct="1">
              <a:defRPr/>
            </a:pPr>
            <a:r>
              <a:rPr lang="en-US" sz="2000" dirty="0">
                <a:latin typeface="Arial" charset="0"/>
                <a:ea typeface="ＭＳ Ｐゴシック" charset="0"/>
                <a:cs typeface="ＭＳ Ｐゴシック" charset="0"/>
              </a:rPr>
              <a:t>most </a:t>
            </a:r>
            <a:r>
              <a:rPr lang="en-US" sz="2000" dirty="0">
                <a:latin typeface="Arial" charset="0"/>
                <a:ea typeface="ＭＳ Ｐゴシック" charset="0"/>
                <a:cs typeface="ＭＳ Ｐゴシック" charset="0"/>
                <a:sym typeface="Wingdings"/>
              </a:rPr>
              <a:t></a:t>
            </a:r>
            <a:r>
              <a:rPr lang="en-US" sz="2000" i="1" dirty="0">
                <a:solidFill>
                  <a:srgbClr val="FF0000"/>
                </a:solidFill>
                <a:latin typeface="Arial" charset="0"/>
                <a:ea typeface="ＭＳ Ｐゴシック" charset="0"/>
                <a:cs typeface="ＭＳ Ｐゴシック" charset="0"/>
              </a:rPr>
              <a:t>Log</a:t>
            </a:r>
            <a:r>
              <a:rPr lang="en-US" sz="2000" i="1" baseline="-25000" dirty="0">
                <a:solidFill>
                  <a:srgbClr val="FF0000"/>
                </a:solidFill>
                <a:latin typeface="Arial" charset="0"/>
                <a:ea typeface="ＭＳ Ｐゴシック" charset="0"/>
                <a:cs typeface="ＭＳ Ｐゴシック" charset="0"/>
              </a:rPr>
              <a:t>2</a:t>
            </a:r>
            <a:r>
              <a:rPr lang="en-US" sz="2000" i="1" dirty="0">
                <a:solidFill>
                  <a:srgbClr val="FF0000"/>
                </a:solidFill>
                <a:latin typeface="Arial" charset="0"/>
                <a:ea typeface="ＭＳ Ｐゴシック" charset="0"/>
                <a:cs typeface="ＭＳ Ｐゴシック" charset="0"/>
              </a:rPr>
              <a:t>N</a:t>
            </a:r>
          </a:p>
        </p:txBody>
      </p:sp>
    </p:spTree>
    <p:extLst>
      <p:ext uri="{BB962C8B-B14F-4D97-AF65-F5344CB8AC3E}">
        <p14:creationId xmlns:p14="http://schemas.microsoft.com/office/powerpoint/2010/main" val="31567578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chemeClr val="tx2">
                    <a:lumMod val="75000"/>
                  </a:schemeClr>
                </a:solidFill>
              </a:rPr>
              <a:t>Binary Search Algorithm</a:t>
            </a:r>
            <a:endParaRPr lang="en-US" dirty="0">
              <a:solidFill>
                <a:schemeClr val="tx2">
                  <a:lumMod val="75000"/>
                </a:schemeClr>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60420" name="TextBox 121"/>
          <p:cNvSpPr txBox="1">
            <a:spLocks noChangeArrowheads="1"/>
          </p:cNvSpPr>
          <p:nvPr/>
        </p:nvSpPr>
        <p:spPr bwMode="auto">
          <a:xfrm>
            <a:off x="533401" y="1219200"/>
            <a:ext cx="11201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000" b="1">
                <a:latin typeface="Arial" panose="020B0604020202020204" pitchFamily="34" charset="0"/>
              </a:rPr>
              <a:t>Binary Search Analysis: Best Case</a:t>
            </a:r>
          </a:p>
        </p:txBody>
      </p:sp>
      <p:sp>
        <p:nvSpPr>
          <p:cNvPr id="60421" name="Content Placeholder 30"/>
          <p:cNvSpPr>
            <a:spLocks noGrp="1"/>
          </p:cNvSpPr>
          <p:nvPr>
            <p:ph idx="1"/>
          </p:nvPr>
        </p:nvSpPr>
        <p:spPr/>
        <p:txBody>
          <a:bodyPr/>
          <a:lstStyle/>
          <a:p>
            <a:endParaRPr lang="en-US"/>
          </a:p>
        </p:txBody>
      </p:sp>
      <p:sp>
        <p:nvSpPr>
          <p:cNvPr id="60422" name="TextBox 5"/>
          <p:cNvSpPr txBox="1">
            <a:spLocks noChangeArrowheads="1"/>
          </p:cNvSpPr>
          <p:nvPr/>
        </p:nvSpPr>
        <p:spPr bwMode="auto">
          <a:xfrm>
            <a:off x="1295402" y="2209801"/>
            <a:ext cx="6480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solidFill>
                  <a:srgbClr val="800000"/>
                </a:solidFill>
                <a:latin typeface="Arial" panose="020B0604020202020204" pitchFamily="34" charset="0"/>
                <a:ea typeface="MS PGothic" panose="020B0600070205080204" pitchFamily="34" charset="-128"/>
              </a:rPr>
              <a:t>Best Case: </a:t>
            </a:r>
            <a:r>
              <a:rPr lang="en-US" altLang="en-US" sz="2400" b="1">
                <a:latin typeface="Arial" panose="020B0604020202020204" pitchFamily="34" charset="0"/>
                <a:ea typeface="MS PGothic" panose="020B0600070205080204" pitchFamily="34" charset="-128"/>
              </a:rPr>
              <a:t>match from the firs comparison</a:t>
            </a:r>
          </a:p>
        </p:txBody>
      </p:sp>
      <p:grpSp>
        <p:nvGrpSpPr>
          <p:cNvPr id="60423" name="Group 4"/>
          <p:cNvGrpSpPr>
            <a:grpSpLocks/>
          </p:cNvGrpSpPr>
          <p:nvPr/>
        </p:nvGrpSpPr>
        <p:grpSpPr bwMode="auto">
          <a:xfrm>
            <a:off x="2058988" y="2895600"/>
            <a:ext cx="7772400" cy="457200"/>
            <a:chOff x="480" y="2832"/>
            <a:chExt cx="4896" cy="288"/>
          </a:xfrm>
        </p:grpSpPr>
        <p:grpSp>
          <p:nvGrpSpPr>
            <p:cNvPr id="60429" name="Group 5"/>
            <p:cNvGrpSpPr>
              <a:grpSpLocks/>
            </p:cNvGrpSpPr>
            <p:nvPr/>
          </p:nvGrpSpPr>
          <p:grpSpPr bwMode="auto">
            <a:xfrm>
              <a:off x="480" y="2830"/>
              <a:ext cx="2784" cy="288"/>
              <a:chOff x="480" y="2832"/>
              <a:chExt cx="4608" cy="728"/>
            </a:xfrm>
          </p:grpSpPr>
          <p:sp>
            <p:nvSpPr>
              <p:cNvPr id="60437" name="Rectangle 6"/>
              <p:cNvSpPr>
                <a:spLocks noChangeArrowheads="1"/>
              </p:cNvSpPr>
              <p:nvPr/>
            </p:nvSpPr>
            <p:spPr bwMode="auto">
              <a:xfrm>
                <a:off x="480" y="2847"/>
                <a:ext cx="4608" cy="69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60438" name="Line 7"/>
              <p:cNvSpPr>
                <a:spLocks noChangeShapeType="1"/>
              </p:cNvSpPr>
              <p:nvPr/>
            </p:nvSpPr>
            <p:spPr bwMode="auto">
              <a:xfrm>
                <a:off x="2723" y="2855"/>
                <a:ext cx="0" cy="68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439" name="Line 8"/>
              <p:cNvSpPr>
                <a:spLocks noChangeShapeType="1"/>
              </p:cNvSpPr>
              <p:nvPr/>
            </p:nvSpPr>
            <p:spPr bwMode="auto">
              <a:xfrm>
                <a:off x="1577" y="2832"/>
                <a:ext cx="0" cy="71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440" name="Line 9"/>
              <p:cNvSpPr>
                <a:spLocks noChangeShapeType="1"/>
              </p:cNvSpPr>
              <p:nvPr/>
            </p:nvSpPr>
            <p:spPr bwMode="auto">
              <a:xfrm>
                <a:off x="3971" y="2832"/>
                <a:ext cx="0" cy="72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441" name="Line 10"/>
              <p:cNvSpPr>
                <a:spLocks noChangeShapeType="1"/>
              </p:cNvSpPr>
              <p:nvPr/>
            </p:nvSpPr>
            <p:spPr bwMode="auto">
              <a:xfrm>
                <a:off x="996" y="2855"/>
                <a:ext cx="0" cy="68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442" name="Line 11"/>
              <p:cNvSpPr>
                <a:spLocks noChangeShapeType="1"/>
              </p:cNvSpPr>
              <p:nvPr/>
            </p:nvSpPr>
            <p:spPr bwMode="auto">
              <a:xfrm>
                <a:off x="2109" y="2832"/>
                <a:ext cx="0" cy="71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443" name="Line 12"/>
              <p:cNvSpPr>
                <a:spLocks noChangeShapeType="1"/>
              </p:cNvSpPr>
              <p:nvPr/>
            </p:nvSpPr>
            <p:spPr bwMode="auto">
              <a:xfrm>
                <a:off x="3305" y="2837"/>
                <a:ext cx="0" cy="723"/>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444" name="Line 13"/>
              <p:cNvSpPr>
                <a:spLocks noChangeShapeType="1"/>
              </p:cNvSpPr>
              <p:nvPr/>
            </p:nvSpPr>
            <p:spPr bwMode="auto">
              <a:xfrm>
                <a:off x="4519" y="2847"/>
                <a:ext cx="0" cy="70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0430" name="Group 14"/>
            <p:cNvGrpSpPr>
              <a:grpSpLocks/>
            </p:cNvGrpSpPr>
            <p:nvPr/>
          </p:nvGrpSpPr>
          <p:grpSpPr bwMode="auto">
            <a:xfrm>
              <a:off x="3264" y="2832"/>
              <a:ext cx="2112" cy="288"/>
              <a:chOff x="2544" y="3456"/>
              <a:chExt cx="2112" cy="288"/>
            </a:xfrm>
          </p:grpSpPr>
          <p:sp>
            <p:nvSpPr>
              <p:cNvPr id="60431" name="Rectangle 15"/>
              <p:cNvSpPr>
                <a:spLocks noChangeArrowheads="1"/>
              </p:cNvSpPr>
              <p:nvPr/>
            </p:nvSpPr>
            <p:spPr bwMode="auto">
              <a:xfrm>
                <a:off x="2544" y="3462"/>
                <a:ext cx="2112" cy="276"/>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60432" name="Line 16"/>
              <p:cNvSpPr>
                <a:spLocks noChangeShapeType="1"/>
              </p:cNvSpPr>
              <p:nvPr/>
            </p:nvSpPr>
            <p:spPr bwMode="auto">
              <a:xfrm>
                <a:off x="3227" y="3465"/>
                <a:ext cx="0" cy="27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433" name="Line 17"/>
              <p:cNvSpPr>
                <a:spLocks noChangeShapeType="1"/>
              </p:cNvSpPr>
              <p:nvPr/>
            </p:nvSpPr>
            <p:spPr bwMode="auto">
              <a:xfrm>
                <a:off x="3981" y="3456"/>
                <a:ext cx="0" cy="28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434" name="Line 18"/>
              <p:cNvSpPr>
                <a:spLocks noChangeShapeType="1"/>
              </p:cNvSpPr>
              <p:nvPr/>
            </p:nvSpPr>
            <p:spPr bwMode="auto">
              <a:xfrm>
                <a:off x="2856" y="3456"/>
                <a:ext cx="0" cy="28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435" name="Line 19"/>
              <p:cNvSpPr>
                <a:spLocks noChangeShapeType="1"/>
              </p:cNvSpPr>
              <p:nvPr/>
            </p:nvSpPr>
            <p:spPr bwMode="auto">
              <a:xfrm>
                <a:off x="3579" y="3458"/>
                <a:ext cx="0" cy="286"/>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0436" name="Line 20"/>
              <p:cNvSpPr>
                <a:spLocks noChangeShapeType="1"/>
              </p:cNvSpPr>
              <p:nvPr/>
            </p:nvSpPr>
            <p:spPr bwMode="auto">
              <a:xfrm>
                <a:off x="4312" y="3462"/>
                <a:ext cx="0" cy="28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60424" name="Text Box 21"/>
          <p:cNvSpPr txBox="1">
            <a:spLocks noChangeArrowheads="1"/>
          </p:cNvSpPr>
          <p:nvPr/>
        </p:nvSpPr>
        <p:spPr bwMode="auto">
          <a:xfrm>
            <a:off x="2135189" y="2895600"/>
            <a:ext cx="7712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a:latin typeface="Arial" panose="020B0604020202020204" pitchFamily="34" charset="0"/>
                <a:ea typeface="MS PGothic" panose="020B0600070205080204" pitchFamily="34" charset="-128"/>
              </a:rPr>
              <a:t>1     7   	  9       12     33      42    </a:t>
            </a:r>
            <a:r>
              <a:rPr lang="en-US" sz="1800">
                <a:solidFill>
                  <a:srgbClr val="0000FF"/>
                </a:solidFill>
                <a:latin typeface="Arial" panose="020B0604020202020204" pitchFamily="34" charset="0"/>
                <a:ea typeface="MS PGothic" panose="020B0600070205080204" pitchFamily="34" charset="-128"/>
              </a:rPr>
              <a:t>59</a:t>
            </a:r>
            <a:r>
              <a:rPr lang="en-US" sz="1800">
                <a:latin typeface="Arial" panose="020B0604020202020204" pitchFamily="34" charset="0"/>
                <a:ea typeface="MS PGothic" panose="020B0600070205080204" pitchFamily="34" charset="-128"/>
              </a:rPr>
              <a:t>      76   81    84     91      92     93    99</a:t>
            </a:r>
          </a:p>
        </p:txBody>
      </p:sp>
      <p:sp>
        <p:nvSpPr>
          <p:cNvPr id="60425" name="Rectangle 22"/>
          <p:cNvSpPr>
            <a:spLocks noChangeArrowheads="1"/>
          </p:cNvSpPr>
          <p:nvPr/>
        </p:nvSpPr>
        <p:spPr bwMode="auto">
          <a:xfrm>
            <a:off x="1906588" y="2743200"/>
            <a:ext cx="8077200" cy="762000"/>
          </a:xfrm>
          <a:prstGeom prst="rect">
            <a:avLst/>
          </a:prstGeom>
          <a:noFill/>
          <a:ln w="762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60426" name="Rectangle 23"/>
          <p:cNvSpPr>
            <a:spLocks noChangeArrowheads="1"/>
          </p:cNvSpPr>
          <p:nvPr/>
        </p:nvSpPr>
        <p:spPr bwMode="auto">
          <a:xfrm>
            <a:off x="5335588" y="2743200"/>
            <a:ext cx="685800" cy="762000"/>
          </a:xfrm>
          <a:prstGeom prst="rect">
            <a:avLst/>
          </a:prstGeom>
          <a:noFill/>
          <a:ln w="76200">
            <a:solidFill>
              <a:srgbClr val="3333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sz="1800">
              <a:latin typeface="Arial" panose="020B0604020202020204" pitchFamily="34" charset="0"/>
              <a:ea typeface="MS PGothic" panose="020B0600070205080204" pitchFamily="34" charset="-128"/>
            </a:endParaRPr>
          </a:p>
        </p:txBody>
      </p:sp>
      <p:sp>
        <p:nvSpPr>
          <p:cNvPr id="60427" name="TextBox 28"/>
          <p:cNvSpPr txBox="1">
            <a:spLocks noChangeArrowheads="1"/>
          </p:cNvSpPr>
          <p:nvPr/>
        </p:nvSpPr>
        <p:spPr bwMode="auto">
          <a:xfrm>
            <a:off x="1373188" y="3581401"/>
            <a:ext cx="1633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b="1">
                <a:solidFill>
                  <a:srgbClr val="FF0000"/>
                </a:solidFill>
                <a:latin typeface="Arial" panose="020B0604020202020204" pitchFamily="34" charset="0"/>
                <a:ea typeface="MS PGothic" panose="020B0600070205080204" pitchFamily="34" charset="-128"/>
              </a:rPr>
              <a:t>Target: 59</a:t>
            </a:r>
          </a:p>
        </p:txBody>
      </p:sp>
      <p:sp>
        <p:nvSpPr>
          <p:cNvPr id="76" name="Rounded Rectangular Callout 75"/>
          <p:cNvSpPr/>
          <p:nvPr/>
        </p:nvSpPr>
        <p:spPr bwMode="auto">
          <a:xfrm>
            <a:off x="8001001" y="1219200"/>
            <a:ext cx="2133600" cy="533400"/>
          </a:xfrm>
          <a:prstGeom prst="wedgeRoundRectCallout">
            <a:avLst>
              <a:gd name="adj1" fmla="val -48367"/>
              <a:gd name="adj2" fmla="val 232129"/>
              <a:gd name="adj3" fmla="val 16667"/>
            </a:avLst>
          </a:prstGeom>
          <a:solidFill>
            <a:schemeClr val="accent1">
              <a:lumMod val="40000"/>
              <a:lumOff val="60000"/>
            </a:schemeClr>
          </a:solidFill>
          <a:ln w="76200" cap="flat" cmpd="sng" algn="ctr">
            <a:solidFill>
              <a:srgbClr val="3333FF"/>
            </a:solidFill>
            <a:prstDash val="solid"/>
            <a:round/>
            <a:headEnd type="none" w="med" len="med"/>
            <a:tailEnd type="none" w="med" len="med"/>
          </a:ln>
          <a:effectLst/>
        </p:spPr>
        <p:txBody>
          <a:bodyPr wrap="none" anchor="ctr"/>
          <a:lstStyle/>
          <a:p>
            <a:pPr eaLnBrk="1" hangingPunct="1">
              <a:defRPr/>
            </a:pPr>
            <a:r>
              <a:rPr lang="en-US" sz="2000" dirty="0">
                <a:latin typeface="Arial" charset="0"/>
                <a:ea typeface="ＭＳ Ｐゴシック" charset="0"/>
                <a:cs typeface="ＭＳ Ｐゴシック" charset="0"/>
              </a:rPr>
              <a:t>Best Case:</a:t>
            </a:r>
          </a:p>
          <a:p>
            <a:pPr eaLnBrk="1" hangingPunct="1">
              <a:defRPr/>
            </a:pPr>
            <a:r>
              <a:rPr lang="en-US" sz="2000" dirty="0">
                <a:latin typeface="Arial" charset="0"/>
                <a:ea typeface="ＭＳ Ｐゴシック" charset="0"/>
                <a:cs typeface="ＭＳ Ｐゴシック" charset="0"/>
                <a:sym typeface="Wingdings"/>
              </a:rPr>
              <a:t>   1 comparison</a:t>
            </a:r>
            <a:endParaRPr lang="en-US" sz="20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342446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41C1-38A1-62B5-642A-2DDC06858CE5}"/>
              </a:ext>
            </a:extLst>
          </p:cNvPr>
          <p:cNvSpPr>
            <a:spLocks noGrp="1"/>
          </p:cNvSpPr>
          <p:nvPr>
            <p:ph type="title"/>
          </p:nvPr>
        </p:nvSpPr>
        <p:spPr/>
        <p:txBody>
          <a:bodyPr/>
          <a:lstStyle/>
          <a:p>
            <a:r>
              <a:rPr lang="en-US" b="1" dirty="0">
                <a:solidFill>
                  <a:srgbClr val="C00000"/>
                </a:solidFill>
              </a:rPr>
              <a:t>Need of Data Structure</a:t>
            </a:r>
          </a:p>
        </p:txBody>
      </p:sp>
      <p:sp>
        <p:nvSpPr>
          <p:cNvPr id="3" name="Content Placeholder 2">
            <a:extLst>
              <a:ext uri="{FF2B5EF4-FFF2-40B4-BE49-F238E27FC236}">
                <a16:creationId xmlns:a16="http://schemas.microsoft.com/office/drawing/2014/main" id="{CACD3190-BFD7-E6C1-7253-85EF606637BB}"/>
              </a:ext>
            </a:extLst>
          </p:cNvPr>
          <p:cNvSpPr>
            <a:spLocks noGrp="1"/>
          </p:cNvSpPr>
          <p:nvPr>
            <p:ph idx="1"/>
          </p:nvPr>
        </p:nvSpPr>
        <p:spPr/>
        <p:txBody>
          <a:bodyPr/>
          <a:lstStyle/>
          <a:p>
            <a:pPr algn="just" fontAlgn="base">
              <a:buFont typeface="+mj-lt"/>
              <a:buAutoNum type="arabicPeriod"/>
            </a:pPr>
            <a:r>
              <a:rPr lang="en-US" b="1" i="0" dirty="0">
                <a:effectLst/>
                <a:latin typeface="+mj-lt"/>
              </a:rPr>
              <a:t>Efficient data processing:</a:t>
            </a:r>
            <a:r>
              <a:rPr lang="en-US" b="0" i="0" dirty="0">
                <a:effectLst/>
                <a:latin typeface="+mj-lt"/>
              </a:rPr>
              <a:t> Data structures provide a way to organize and store data in a way that allows for efficient retrieval, manipulation, and storage of data. </a:t>
            </a:r>
          </a:p>
          <a:p>
            <a:pPr algn="just" fontAlgn="base">
              <a:buFont typeface="+mj-lt"/>
              <a:buAutoNum type="arabicPeriod"/>
            </a:pPr>
            <a:r>
              <a:rPr lang="en-US" b="1" i="0" dirty="0">
                <a:effectLst/>
                <a:latin typeface="+mj-lt"/>
              </a:rPr>
              <a:t>Memory management:</a:t>
            </a:r>
            <a:r>
              <a:rPr lang="en-US" b="0" i="0" dirty="0">
                <a:effectLst/>
                <a:latin typeface="+mj-lt"/>
              </a:rPr>
              <a:t> Proper use of data structures can help to reduce memory usage and optimize the use of resources. For example, using dynamic arrays can allow for more efficient use of memory than using static arrays.</a:t>
            </a:r>
          </a:p>
          <a:p>
            <a:pPr marL="0" indent="0">
              <a:buNone/>
            </a:pPr>
            <a:endParaRPr lang="en-US" dirty="0"/>
          </a:p>
        </p:txBody>
      </p:sp>
      <p:sp>
        <p:nvSpPr>
          <p:cNvPr id="4" name="Date Placeholder 3"/>
          <p:cNvSpPr>
            <a:spLocks noGrp="1"/>
          </p:cNvSpPr>
          <p:nvPr>
            <p:ph type="dt" sz="half" idx="10"/>
          </p:nvPr>
        </p:nvSpPr>
        <p:spPr/>
        <p:txBody>
          <a:bodyPr/>
          <a:lstStyle/>
          <a:p>
            <a:fld id="{97429534-FF0B-4FDE-9456-A8DCE2D8ED1A}" type="datetime1">
              <a:rPr lang="en-US" smtClean="0"/>
              <a:t>8/3/2023</a:t>
            </a:fld>
            <a:endParaRPr lang="en-US"/>
          </a:p>
        </p:txBody>
      </p:sp>
      <p:sp>
        <p:nvSpPr>
          <p:cNvPr id="5" name="Slide Number Placeholder 4"/>
          <p:cNvSpPr>
            <a:spLocks noGrp="1"/>
          </p:cNvSpPr>
          <p:nvPr>
            <p:ph type="sldNum" sz="quarter" idx="12"/>
          </p:nvPr>
        </p:nvSpPr>
        <p:spPr/>
        <p:txBody>
          <a:bodyPr/>
          <a:lstStyle/>
          <a:p>
            <a:fld id="{180F97CC-1B2C-4CDD-B440-99F5F8B230B9}" type="slidenum">
              <a:rPr lang="en-US" smtClean="0"/>
              <a:t>8</a:t>
            </a:fld>
            <a:endParaRPr lang="en-US"/>
          </a:p>
        </p:txBody>
      </p:sp>
    </p:spTree>
    <p:extLst>
      <p:ext uri="{BB962C8B-B14F-4D97-AF65-F5344CB8AC3E}">
        <p14:creationId xmlns:p14="http://schemas.microsoft.com/office/powerpoint/2010/main" val="16360592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chemeClr val="tx2">
                    <a:lumMod val="75000"/>
                  </a:schemeClr>
                </a:solidFill>
              </a:rPr>
              <a:t>Binary Search Algorithm</a:t>
            </a:r>
            <a:endParaRPr lang="en-US" dirty="0">
              <a:solidFill>
                <a:schemeClr val="tx2">
                  <a:lumMod val="75000"/>
                </a:schemeClr>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62468" name="TextBox 28"/>
          <p:cNvSpPr txBox="1">
            <a:spLocks noChangeArrowheads="1"/>
          </p:cNvSpPr>
          <p:nvPr/>
        </p:nvSpPr>
        <p:spPr bwMode="auto">
          <a:xfrm>
            <a:off x="533401" y="1600201"/>
            <a:ext cx="102108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b="1">
                <a:latin typeface="Arial" panose="020B0604020202020204" pitchFamily="34" charset="0"/>
              </a:rPr>
              <a:t>Binary search </a:t>
            </a:r>
            <a:r>
              <a:rPr lang="en-US" sz="1800" b="1">
                <a:solidFill>
                  <a:srgbClr val="3333FF"/>
                </a:solidFill>
                <a:latin typeface="Arial" panose="020B0604020202020204" pitchFamily="34" charset="0"/>
              </a:rPr>
              <a:t>reduces the work by half</a:t>
            </a:r>
            <a:r>
              <a:rPr lang="en-US" sz="1800" b="1">
                <a:latin typeface="Arial" panose="020B0604020202020204" pitchFamily="34" charset="0"/>
              </a:rPr>
              <a:t> at each comparison</a:t>
            </a:r>
          </a:p>
          <a:p>
            <a:pPr eaLnBrk="1" hangingPunct="1">
              <a:spcBef>
                <a:spcPct val="0"/>
              </a:spcBef>
              <a:buFontTx/>
              <a:buNone/>
            </a:pPr>
            <a:endParaRPr lang="en-US" sz="1800" b="1">
              <a:latin typeface="Arial" panose="020B0604020202020204" pitchFamily="34" charset="0"/>
            </a:endParaRPr>
          </a:p>
          <a:p>
            <a:pPr eaLnBrk="1" hangingPunct="1">
              <a:spcBef>
                <a:spcPct val="0"/>
              </a:spcBef>
              <a:buFontTx/>
              <a:buNone/>
            </a:pPr>
            <a:r>
              <a:rPr lang="en-US" sz="1800" b="1">
                <a:latin typeface="Arial" panose="020B0604020202020204" pitchFamily="34" charset="0"/>
              </a:rPr>
              <a:t>If array is not sorted </a:t>
            </a:r>
            <a:r>
              <a:rPr lang="en-US" sz="1800" b="1">
                <a:latin typeface="Arial" panose="020B0604020202020204" pitchFamily="34" charset="0"/>
                <a:sym typeface="Wingdings" panose="05000000000000000000" pitchFamily="2" charset="2"/>
              </a:rPr>
              <a:t> Linear Search</a:t>
            </a:r>
          </a:p>
          <a:p>
            <a:pPr lvl="1" eaLnBrk="1" hangingPunct="1">
              <a:spcBef>
                <a:spcPct val="0"/>
              </a:spcBef>
              <a:buFontTx/>
              <a:buNone/>
            </a:pPr>
            <a:r>
              <a:rPr lang="en-US" sz="1800" b="1">
                <a:solidFill>
                  <a:srgbClr val="3333FF"/>
                </a:solidFill>
                <a:latin typeface="Arial" panose="020B0604020202020204" pitchFamily="34" charset="0"/>
                <a:sym typeface="Wingdings" panose="05000000000000000000" pitchFamily="2" charset="2"/>
              </a:rPr>
              <a:t>Best Case O(1)</a:t>
            </a:r>
          </a:p>
          <a:p>
            <a:pPr lvl="1" eaLnBrk="1" hangingPunct="1">
              <a:spcBef>
                <a:spcPct val="0"/>
              </a:spcBef>
              <a:buFontTx/>
              <a:buNone/>
            </a:pPr>
            <a:r>
              <a:rPr lang="en-US" sz="1800" b="1">
                <a:solidFill>
                  <a:srgbClr val="3333FF"/>
                </a:solidFill>
                <a:latin typeface="Arial" panose="020B0604020202020204" pitchFamily="34" charset="0"/>
                <a:sym typeface="Wingdings" panose="05000000000000000000" pitchFamily="2" charset="2"/>
              </a:rPr>
              <a:t>Worst Case O(N)</a:t>
            </a:r>
          </a:p>
          <a:p>
            <a:pPr eaLnBrk="1" hangingPunct="1">
              <a:spcBef>
                <a:spcPct val="0"/>
              </a:spcBef>
              <a:buFontTx/>
              <a:buNone/>
            </a:pPr>
            <a:endParaRPr lang="en-US" sz="1800" b="1">
              <a:solidFill>
                <a:srgbClr val="3333FF"/>
              </a:solidFill>
              <a:latin typeface="Arial" panose="020B0604020202020204" pitchFamily="34" charset="0"/>
              <a:sym typeface="Wingdings" panose="05000000000000000000" pitchFamily="2" charset="2"/>
            </a:endParaRPr>
          </a:p>
          <a:p>
            <a:pPr eaLnBrk="1" hangingPunct="1">
              <a:spcBef>
                <a:spcPct val="0"/>
              </a:spcBef>
              <a:buFontTx/>
              <a:buNone/>
            </a:pPr>
            <a:r>
              <a:rPr lang="en-US" sz="1800" b="1">
                <a:latin typeface="Arial" panose="020B0604020202020204" pitchFamily="34" charset="0"/>
                <a:sym typeface="Wingdings" panose="05000000000000000000" pitchFamily="2" charset="2"/>
              </a:rPr>
              <a:t>If array is sorted  Binary search</a:t>
            </a:r>
          </a:p>
          <a:p>
            <a:pPr lvl="1" eaLnBrk="1" hangingPunct="1">
              <a:spcBef>
                <a:spcPct val="0"/>
              </a:spcBef>
              <a:buFontTx/>
              <a:buNone/>
            </a:pPr>
            <a:r>
              <a:rPr lang="en-US" sz="1800" b="1">
                <a:solidFill>
                  <a:srgbClr val="3333FF"/>
                </a:solidFill>
                <a:latin typeface="Arial" panose="020B0604020202020204" pitchFamily="34" charset="0"/>
                <a:sym typeface="Wingdings" panose="05000000000000000000" pitchFamily="2" charset="2"/>
              </a:rPr>
              <a:t>Best Case O(1)</a:t>
            </a:r>
          </a:p>
          <a:p>
            <a:pPr lvl="1" eaLnBrk="1" hangingPunct="1">
              <a:spcBef>
                <a:spcPct val="0"/>
              </a:spcBef>
              <a:buFontTx/>
              <a:buNone/>
            </a:pPr>
            <a:r>
              <a:rPr lang="en-US" sz="1800" b="1">
                <a:solidFill>
                  <a:srgbClr val="3333FF"/>
                </a:solidFill>
                <a:latin typeface="Arial" panose="020B0604020202020204" pitchFamily="34" charset="0"/>
                <a:sym typeface="Wingdings" panose="05000000000000000000" pitchFamily="2" charset="2"/>
              </a:rPr>
              <a:t>Worst Case O(Log</a:t>
            </a:r>
            <a:r>
              <a:rPr lang="en-US" sz="1800" b="1" baseline="-25000">
                <a:solidFill>
                  <a:srgbClr val="3333FF"/>
                </a:solidFill>
                <a:latin typeface="Arial" panose="020B0604020202020204" pitchFamily="34" charset="0"/>
                <a:sym typeface="Wingdings" panose="05000000000000000000" pitchFamily="2" charset="2"/>
              </a:rPr>
              <a:t>2</a:t>
            </a:r>
            <a:r>
              <a:rPr lang="en-US" sz="1800" b="1">
                <a:solidFill>
                  <a:srgbClr val="3333FF"/>
                </a:solidFill>
                <a:latin typeface="Arial" panose="020B0604020202020204" pitchFamily="34" charset="0"/>
                <a:sym typeface="Wingdings" panose="05000000000000000000" pitchFamily="2" charset="2"/>
              </a:rPr>
              <a:t>N)</a:t>
            </a:r>
            <a:endParaRPr lang="en-US" sz="1800" b="1">
              <a:solidFill>
                <a:srgbClr val="3333FF"/>
              </a:solidFill>
              <a:latin typeface="Arial" panose="020B0604020202020204" pitchFamily="34" charset="0"/>
            </a:endParaRPr>
          </a:p>
          <a:p>
            <a:pPr eaLnBrk="1" hangingPunct="1">
              <a:spcBef>
                <a:spcPct val="0"/>
              </a:spcBef>
              <a:buFontTx/>
              <a:buNone/>
            </a:pPr>
            <a:endParaRPr lang="en-US" sz="1800">
              <a:latin typeface="Arial" panose="020B0604020202020204" pitchFamily="34" charset="0"/>
            </a:endParaRPr>
          </a:p>
        </p:txBody>
      </p:sp>
    </p:spTree>
    <p:extLst>
      <p:ext uri="{BB962C8B-B14F-4D97-AF65-F5344CB8AC3E}">
        <p14:creationId xmlns:p14="http://schemas.microsoft.com/office/powerpoint/2010/main" val="28656832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266701" y="152400"/>
            <a:ext cx="1866900" cy="609600"/>
          </a:xfrm>
        </p:spPr>
        <p:txBody>
          <a:bodyPr/>
          <a:lstStyle/>
          <a:p>
            <a:pPr algn="l" eaLnBrk="1" hangingPunct="1"/>
            <a:r>
              <a:rPr lang="en-US" sz="3600" b="1" u="sng">
                <a:solidFill>
                  <a:srgbClr val="FF0000"/>
                </a:solidFill>
                <a:latin typeface="Times New Roman" panose="02020603050405020304" pitchFamily="18" charset="0"/>
                <a:cs typeface="Times New Roman" panose="02020603050405020304" pitchFamily="18" charset="0"/>
              </a:rPr>
              <a:t>Sorting</a:t>
            </a:r>
            <a:endParaRPr lang="en-US" sz="3600" u="sng">
              <a:solidFill>
                <a:srgbClr val="FF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228601" y="914400"/>
            <a:ext cx="11734800" cy="5181600"/>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6868" name="TextBox 28"/>
          <p:cNvSpPr txBox="1">
            <a:spLocks noChangeArrowheads="1"/>
          </p:cNvSpPr>
          <p:nvPr/>
        </p:nvSpPr>
        <p:spPr bwMode="auto">
          <a:xfrm>
            <a:off x="495301" y="1173164"/>
            <a:ext cx="11201400" cy="4664075"/>
          </a:xfrm>
          <a:prstGeom prst="rect">
            <a:avLst/>
          </a:prstGeom>
          <a:noFill/>
          <a:ln w="9525">
            <a:noFill/>
            <a:miter lim="800000"/>
            <a:headEnd/>
            <a:tailEnd/>
          </a:ln>
        </p:spPr>
        <p:txBody>
          <a:bodyPr>
            <a:spAutoFit/>
          </a:bodyPr>
          <a:lstStyle/>
          <a:p>
            <a:pPr marL="0" lvl="1">
              <a:lnSpc>
                <a:spcPct val="93000"/>
              </a:lnSpc>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GB" altLang="en-US" sz="2000" dirty="0">
                <a:latin typeface="+mj-lt"/>
              </a:rPr>
              <a:t>Sorting: an operation that segregates items into groups according to specified criterion. </a:t>
            </a:r>
          </a:p>
          <a:p>
            <a:pPr marL="0" lvl="1">
              <a:lnSpc>
                <a:spcPct val="93000"/>
              </a:lnSpc>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endParaRPr lang="en-GB" altLang="en-US" sz="2000" dirty="0">
              <a:latin typeface="+mj-lt"/>
            </a:endParaRPr>
          </a:p>
          <a:p>
            <a:pPr marL="0" lvl="1">
              <a:lnSpc>
                <a:spcPct val="93000"/>
              </a:lnSpc>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GB" altLang="en-US" sz="2000" dirty="0">
                <a:latin typeface="+mj-lt"/>
              </a:rPr>
              <a:t>A = { 3 1 6 2 1 3 4 5 9 0 }</a:t>
            </a:r>
          </a:p>
          <a:p>
            <a:pPr marL="0" lvl="1">
              <a:lnSpc>
                <a:spcPct val="93000"/>
              </a:lnSpc>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endParaRPr lang="en-GB" altLang="en-US" sz="2000" dirty="0">
              <a:latin typeface="+mj-lt"/>
            </a:endParaRPr>
          </a:p>
          <a:p>
            <a:pPr marL="0" lvl="1">
              <a:lnSpc>
                <a:spcPct val="93000"/>
              </a:lnSpc>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GB" altLang="en-US" sz="2000" dirty="0">
                <a:latin typeface="+mj-lt"/>
              </a:rPr>
              <a:t>A = { 0 1 1 2 3 3 4 5 6 9 }</a:t>
            </a:r>
          </a:p>
          <a:p>
            <a:pPr marL="0" lvl="1">
              <a:lnSpc>
                <a:spcPct val="93000"/>
              </a:lnSpc>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endParaRPr lang="en-GB" altLang="en-US" sz="2000" dirty="0">
              <a:latin typeface="+mj-lt"/>
            </a:endParaRPr>
          </a:p>
          <a:p>
            <a:pPr marL="0" lvl="1">
              <a:lnSpc>
                <a:spcPct val="93000"/>
              </a:lnSpc>
              <a:buFont typeface="Wingdings" pitchFamily="2" charset="2"/>
              <a:buChar char="Ø"/>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dirty="0">
                <a:latin typeface="+mj-lt"/>
              </a:rPr>
              <a:t>  Sorting = ordering.</a:t>
            </a:r>
          </a:p>
          <a:p>
            <a:pPr marL="0" lvl="1">
              <a:lnSpc>
                <a:spcPct val="93000"/>
              </a:lnSpc>
              <a:buFont typeface="Wingdings" pitchFamily="2" charset="2"/>
              <a:buChar char="Ø"/>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dirty="0">
                <a:latin typeface="+mj-lt"/>
              </a:rPr>
              <a:t>  Sorted = ordered based on a particular way.</a:t>
            </a:r>
          </a:p>
          <a:p>
            <a:pPr marL="0" lvl="1">
              <a:lnSpc>
                <a:spcPct val="93000"/>
              </a:lnSpc>
              <a:buFont typeface="Wingdings" pitchFamily="2" charset="2"/>
              <a:buChar char="Ø"/>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dirty="0">
                <a:latin typeface="+mj-lt"/>
              </a:rPr>
              <a:t>  Generally, collections of data are presented in a sorted manner.</a:t>
            </a:r>
          </a:p>
          <a:p>
            <a:pPr marL="0" lvl="1">
              <a:lnSpc>
                <a:spcPct val="93000"/>
              </a:lnSpc>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endParaRPr lang="en-US" altLang="en-US" sz="2000" dirty="0">
              <a:latin typeface="+mj-lt"/>
            </a:endParaRPr>
          </a:p>
          <a:p>
            <a:pPr marL="0" lvl="1">
              <a:lnSpc>
                <a:spcPct val="93000"/>
              </a:lnSpc>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dirty="0">
                <a:latin typeface="+mj-lt"/>
              </a:rPr>
              <a:t>Examples of Sorting:</a:t>
            </a:r>
          </a:p>
          <a:p>
            <a:pPr marL="0" lvl="1">
              <a:lnSpc>
                <a:spcPct val="93000"/>
              </a:lnSpc>
              <a:buFont typeface="Wingdings" pitchFamily="2" charset="2"/>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dirty="0">
                <a:latin typeface="+mj-lt"/>
              </a:rPr>
              <a:t>  Words in a dictionary are sorted (and case distinctions are ignored).</a:t>
            </a:r>
          </a:p>
          <a:p>
            <a:pPr marL="0" lvl="1">
              <a:lnSpc>
                <a:spcPct val="93000"/>
              </a:lnSpc>
              <a:buFont typeface="Wingdings" pitchFamily="2" charset="2"/>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dirty="0">
                <a:latin typeface="+mj-lt"/>
              </a:rPr>
              <a:t>  Files in a directory are often listed in sorted order.</a:t>
            </a:r>
          </a:p>
          <a:p>
            <a:pPr marL="0" lvl="1">
              <a:lnSpc>
                <a:spcPct val="93000"/>
              </a:lnSpc>
              <a:buFont typeface="Wingdings" pitchFamily="2" charset="2"/>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dirty="0">
                <a:latin typeface="+mj-lt"/>
              </a:rPr>
              <a:t>  The index of a book is sorted (and case distinctions are ignored).</a:t>
            </a:r>
          </a:p>
          <a:p>
            <a:pPr marL="0" lvl="1">
              <a:lnSpc>
                <a:spcPct val="93000"/>
              </a:lnSpc>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endParaRPr lang="en-GB" altLang="en-US" sz="2000" dirty="0">
              <a:latin typeface="+mj-lt"/>
            </a:endParaRPr>
          </a:p>
          <a:p>
            <a:pPr eaLnBrk="1" hangingPunct="1">
              <a:defRPr/>
            </a:pPr>
            <a:endParaRPr lang="en-US" dirty="0"/>
          </a:p>
        </p:txBody>
      </p:sp>
    </p:spTree>
    <p:extLst>
      <p:ext uri="{BB962C8B-B14F-4D97-AF65-F5344CB8AC3E}">
        <p14:creationId xmlns:p14="http://schemas.microsoft.com/office/powerpoint/2010/main" val="216619052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chemeClr val="tx2">
                    <a:lumMod val="75000"/>
                  </a:schemeClr>
                </a:solidFill>
              </a:rPr>
              <a:t>Sorting</a:t>
            </a:r>
            <a:endParaRPr lang="en-US" dirty="0">
              <a:solidFill>
                <a:schemeClr val="tx2">
                  <a:lumMod val="75000"/>
                </a:schemeClr>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6868" name="TextBox 28"/>
          <p:cNvSpPr txBox="1">
            <a:spLocks noChangeArrowheads="1"/>
          </p:cNvSpPr>
          <p:nvPr/>
        </p:nvSpPr>
        <p:spPr bwMode="auto">
          <a:xfrm>
            <a:off x="533401" y="1600200"/>
            <a:ext cx="11201400" cy="3232150"/>
          </a:xfrm>
          <a:prstGeom prst="rect">
            <a:avLst/>
          </a:prstGeom>
          <a:noFill/>
          <a:ln w="9525">
            <a:noFill/>
            <a:miter lim="800000"/>
            <a:headEnd/>
            <a:tailEnd/>
          </a:ln>
        </p:spPr>
        <p:txBody>
          <a:bodyPr>
            <a:spAutoFit/>
          </a:bodyPr>
          <a:lstStyle/>
          <a:p>
            <a:pPr marL="0" lvl="1">
              <a:lnSpc>
                <a:spcPct val="93000"/>
              </a:lnSpc>
              <a:buFont typeface="Wingdings" pitchFamily="2" charset="2"/>
              <a:buChar char="v"/>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dirty="0">
                <a:latin typeface="+mj-lt"/>
              </a:rPr>
              <a:t>  Many banks provide statements that list checks in increasing order (by check number).</a:t>
            </a:r>
          </a:p>
          <a:p>
            <a:pPr marL="0" lvl="1">
              <a:lnSpc>
                <a:spcPct val="93000"/>
              </a:lnSpc>
              <a:buFont typeface="Wingdings" pitchFamily="2" charset="2"/>
              <a:buChar char="v"/>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endParaRPr lang="en-US" altLang="en-US" sz="2000" dirty="0">
              <a:latin typeface="+mj-lt"/>
            </a:endParaRPr>
          </a:p>
          <a:p>
            <a:pPr marL="0" lvl="1">
              <a:lnSpc>
                <a:spcPct val="93000"/>
              </a:lnSpc>
              <a:buFont typeface="Wingdings" pitchFamily="2" charset="2"/>
              <a:buChar char="v"/>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dirty="0">
                <a:latin typeface="+mj-lt"/>
              </a:rPr>
              <a:t>  In a newspaper, the calendar of events in a schedule is generally sorted by date.</a:t>
            </a:r>
          </a:p>
          <a:p>
            <a:pPr marL="0" lvl="1">
              <a:lnSpc>
                <a:spcPct val="93000"/>
              </a:lnSpc>
              <a:buFont typeface="Wingdings" pitchFamily="2" charset="2"/>
              <a:buChar char="v"/>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endParaRPr lang="en-US" altLang="en-US" sz="2000" dirty="0">
              <a:latin typeface="+mj-lt"/>
            </a:endParaRPr>
          </a:p>
          <a:p>
            <a:pPr marL="0" lvl="1">
              <a:lnSpc>
                <a:spcPct val="93000"/>
              </a:lnSpc>
              <a:buFont typeface="Wingdings" pitchFamily="2" charset="2"/>
              <a:buChar char="v"/>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dirty="0">
                <a:latin typeface="+mj-lt"/>
              </a:rPr>
              <a:t>  Musical compact disks in a record store are generally sorted by recording artist.</a:t>
            </a:r>
          </a:p>
          <a:p>
            <a:pPr marL="0" lvl="1">
              <a:lnSpc>
                <a:spcPct val="93000"/>
              </a:lnSpc>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endParaRPr lang="en-US" altLang="en-US" sz="2000" dirty="0">
              <a:latin typeface="+mj-lt"/>
            </a:endParaRPr>
          </a:p>
          <a:p>
            <a:pPr marL="0" lvl="1">
              <a:lnSpc>
                <a:spcPct val="93000"/>
              </a:lnSpc>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endParaRPr lang="en-US" altLang="en-US" sz="2000" dirty="0">
              <a:latin typeface="+mj-lt"/>
            </a:endParaRPr>
          </a:p>
          <a:p>
            <a:pPr marL="0" lvl="1">
              <a:lnSpc>
                <a:spcPct val="93000"/>
              </a:lnSpc>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b="1" dirty="0">
                <a:latin typeface="+mj-lt"/>
              </a:rPr>
              <a:t>Why Sorting required?</a:t>
            </a:r>
          </a:p>
          <a:p>
            <a:pPr marL="0" lvl="1">
              <a:lnSpc>
                <a:spcPct val="93000"/>
              </a:lnSpc>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dirty="0">
                <a:latin typeface="+mj-lt"/>
              </a:rPr>
              <a:t>Imagine finding the phone number of your friend in your mobile phone, but the phone book is not sorted.</a:t>
            </a:r>
          </a:p>
          <a:p>
            <a:pPr marL="0" lvl="1">
              <a:lnSpc>
                <a:spcPct val="93000"/>
              </a:lnSpc>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endParaRPr lang="en-GB" altLang="en-US" sz="2000" dirty="0">
              <a:latin typeface="+mj-lt"/>
            </a:endParaRPr>
          </a:p>
          <a:p>
            <a:pPr eaLnBrk="1" hangingPunct="1">
              <a:defRPr/>
            </a:pPr>
            <a:endParaRPr lang="en-US" dirty="0"/>
          </a:p>
        </p:txBody>
      </p:sp>
    </p:spTree>
    <p:extLst>
      <p:ext uri="{BB962C8B-B14F-4D97-AF65-F5344CB8AC3E}">
        <p14:creationId xmlns:p14="http://schemas.microsoft.com/office/powerpoint/2010/main" val="42733484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chemeClr val="tx2">
                    <a:lumMod val="75000"/>
                  </a:schemeClr>
                </a:solidFill>
              </a:rPr>
              <a:t>Sorting</a:t>
            </a:r>
            <a:endParaRPr lang="en-US" dirty="0">
              <a:solidFill>
                <a:schemeClr val="tx2">
                  <a:lumMod val="75000"/>
                </a:schemeClr>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6868" name="TextBox 28"/>
          <p:cNvSpPr txBox="1">
            <a:spLocks noChangeArrowheads="1"/>
          </p:cNvSpPr>
          <p:nvPr/>
        </p:nvSpPr>
        <p:spPr bwMode="auto">
          <a:xfrm>
            <a:off x="533401" y="1600201"/>
            <a:ext cx="11201400" cy="2086725"/>
          </a:xfrm>
          <a:prstGeom prst="rect">
            <a:avLst/>
          </a:prstGeom>
          <a:noFill/>
          <a:ln w="9525">
            <a:noFill/>
            <a:miter lim="800000"/>
            <a:headEnd/>
            <a:tailEnd/>
          </a:ln>
        </p:spPr>
        <p:txBody>
          <a:bodyPr>
            <a:spAutoFit/>
          </a:bodyPr>
          <a:lstStyle/>
          <a:p>
            <a:pPr marL="0" lvl="1">
              <a:lnSpc>
                <a:spcPct val="93000"/>
              </a:lnSpc>
              <a:buFont typeface="Wingdings" pitchFamily="2" charset="2"/>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dirty="0">
                <a:latin typeface="+mj-lt"/>
              </a:rPr>
              <a:t>  Most of the primary sorting algorithms run on different </a:t>
            </a:r>
            <a:r>
              <a:rPr lang="en-US" altLang="en-US" sz="2000" b="1" dirty="0">
                <a:solidFill>
                  <a:srgbClr val="FF0000"/>
                </a:solidFill>
                <a:latin typeface="+mj-lt"/>
              </a:rPr>
              <a:t>space and time complexity</a:t>
            </a:r>
            <a:r>
              <a:rPr lang="en-US" altLang="en-US" sz="2000" dirty="0">
                <a:latin typeface="+mj-lt"/>
              </a:rPr>
              <a:t>. </a:t>
            </a:r>
          </a:p>
          <a:p>
            <a:pPr marL="0" lvl="1">
              <a:lnSpc>
                <a:spcPct val="93000"/>
              </a:lnSpc>
              <a:buFont typeface="Wingdings" pitchFamily="2" charset="2"/>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endParaRPr lang="en-US" altLang="en-US" sz="2000" dirty="0">
              <a:latin typeface="+mj-lt"/>
            </a:endParaRPr>
          </a:p>
          <a:p>
            <a:pPr marL="0" lvl="1">
              <a:lnSpc>
                <a:spcPct val="93000"/>
              </a:lnSpc>
              <a:buFont typeface="Wingdings" pitchFamily="2" charset="2"/>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dirty="0">
                <a:latin typeface="+mj-lt"/>
              </a:rPr>
              <a:t>  Time Complexity is defined to be the time the computer takes to run a program (or algorithm in our case). </a:t>
            </a:r>
          </a:p>
          <a:p>
            <a:pPr marL="0" lvl="1">
              <a:lnSpc>
                <a:spcPct val="93000"/>
              </a:lnSpc>
              <a:buFont typeface="Wingdings" pitchFamily="2" charset="2"/>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endParaRPr lang="en-US" altLang="en-US" sz="2000" dirty="0">
              <a:latin typeface="+mj-lt"/>
            </a:endParaRPr>
          </a:p>
          <a:p>
            <a:pPr marL="0" lvl="1">
              <a:lnSpc>
                <a:spcPct val="93000"/>
              </a:lnSpc>
              <a:buFont typeface="Wingdings" pitchFamily="2" charset="2"/>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dirty="0">
                <a:latin typeface="+mj-lt"/>
              </a:rPr>
              <a:t>  Space complexity is defined to be the amount of memory the computer needs to run a program.</a:t>
            </a:r>
          </a:p>
          <a:p>
            <a:pPr marL="0" lvl="1">
              <a:lnSpc>
                <a:spcPct val="93000"/>
              </a:lnSpc>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endParaRPr lang="en-GB" altLang="en-US" sz="2000" dirty="0">
              <a:latin typeface="+mj-lt"/>
            </a:endParaRPr>
          </a:p>
          <a:p>
            <a:pPr eaLnBrk="1" hangingPunct="1">
              <a:defRPr/>
            </a:pPr>
            <a:endParaRPr lang="en-US" dirty="0"/>
          </a:p>
        </p:txBody>
      </p:sp>
    </p:spTree>
    <p:extLst>
      <p:ext uri="{BB962C8B-B14F-4D97-AF65-F5344CB8AC3E}">
        <p14:creationId xmlns:p14="http://schemas.microsoft.com/office/powerpoint/2010/main" val="32138127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chemeClr val="tx2">
                    <a:lumMod val="75000"/>
                  </a:schemeClr>
                </a:solidFill>
              </a:rPr>
              <a:t>Sorting</a:t>
            </a:r>
            <a:endParaRPr lang="en-US" dirty="0">
              <a:solidFill>
                <a:schemeClr val="tx2">
                  <a:lumMod val="75000"/>
                </a:schemeClr>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5780" name="TextBox 28"/>
          <p:cNvSpPr txBox="1">
            <a:spLocks noChangeArrowheads="1"/>
          </p:cNvSpPr>
          <p:nvPr/>
        </p:nvSpPr>
        <p:spPr bwMode="auto">
          <a:xfrm>
            <a:off x="533401" y="1600200"/>
            <a:ext cx="11201400" cy="409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a:spcBef>
                <a:spcPct val="20000"/>
              </a:spcBef>
              <a:buFont typeface="Arial" panose="020B0604020202020204" pitchFamily="34" charset="0"/>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sz="3200">
                <a:solidFill>
                  <a:schemeClr val="tx1"/>
                </a:solidFill>
                <a:latin typeface="Calibri" panose="020F0502020204030204" pitchFamily="34" charset="0"/>
              </a:defRPr>
            </a:lvl1pPr>
            <a:lvl2pPr>
              <a:spcBef>
                <a:spcPct val="20000"/>
              </a:spcBef>
              <a:buFont typeface="Arial" panose="020B0604020202020204" pitchFamily="34" charset="0"/>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sz="2000">
                <a:solidFill>
                  <a:schemeClr val="tx1"/>
                </a:solidFill>
                <a:latin typeface="Calibri" panose="020F0502020204030204" pitchFamily="34" charset="0"/>
              </a:defRPr>
            </a:lvl9pPr>
          </a:lstStyle>
          <a:p>
            <a:pPr marL="0" lvl="1">
              <a:lnSpc>
                <a:spcPct val="93000"/>
              </a:lnSpc>
              <a:spcBef>
                <a:spcPct val="0"/>
              </a:spcBef>
              <a:buFont typeface="Wingdings" panose="05000000000000000000" pitchFamily="2" charset="2"/>
              <a:buChar char="§"/>
            </a:pPr>
            <a:r>
              <a:rPr lang="en-GB" altLang="en-US" sz="2000" b="1">
                <a:solidFill>
                  <a:srgbClr val="333333"/>
                </a:solidFill>
                <a:latin typeface="Arial" panose="020B0604020202020204" pitchFamily="34" charset="0"/>
              </a:rPr>
              <a:t>   Types of Sorting Algorithms</a:t>
            </a:r>
          </a:p>
          <a:p>
            <a:pPr marL="0" lvl="1">
              <a:lnSpc>
                <a:spcPct val="93000"/>
              </a:lnSpc>
              <a:spcBef>
                <a:spcPct val="0"/>
              </a:spcBef>
              <a:buFont typeface="Wingdings" panose="05000000000000000000" pitchFamily="2" charset="2"/>
              <a:buChar char="§"/>
            </a:pPr>
            <a:endParaRPr lang="en-GB" altLang="en-US" sz="2000" b="1">
              <a:solidFill>
                <a:srgbClr val="333333"/>
              </a:solidFill>
            </a:endParaRPr>
          </a:p>
          <a:p>
            <a:pPr marL="0" lvl="1">
              <a:lnSpc>
                <a:spcPct val="93000"/>
              </a:lnSpc>
              <a:spcBef>
                <a:spcPct val="0"/>
              </a:spcBef>
              <a:buFont typeface="Wingdings" panose="05000000000000000000" pitchFamily="2" charset="2"/>
              <a:buChar char="§"/>
            </a:pPr>
            <a:r>
              <a:rPr lang="en-GB" altLang="en-US" sz="2000">
                <a:latin typeface="Arial" panose="020B0604020202020204" pitchFamily="34" charset="0"/>
              </a:rPr>
              <a:t>There are many, many different types of sorting algorithms, but the primary ones are: </a:t>
            </a:r>
          </a:p>
          <a:p>
            <a:pPr eaLnBrk="1" hangingPunct="1">
              <a:lnSpc>
                <a:spcPct val="93000"/>
              </a:lnSpc>
              <a:spcBef>
                <a:spcPct val="0"/>
              </a:spcBef>
              <a:buClr>
                <a:srgbClr val="000000"/>
              </a:buClr>
              <a:buSzPct val="45000"/>
              <a:buFont typeface="Wingdings" panose="05000000000000000000" pitchFamily="2" charset="2"/>
              <a:buChar char="§"/>
            </a:pPr>
            <a:r>
              <a:rPr lang="en-GB" altLang="en-US" sz="2000"/>
              <a:t>	</a:t>
            </a:r>
            <a:r>
              <a:rPr lang="en-GB" altLang="en-US" sz="2000">
                <a:solidFill>
                  <a:srgbClr val="FF0000"/>
                </a:solidFill>
              </a:rPr>
              <a:t>Bubble Sort</a:t>
            </a:r>
          </a:p>
          <a:p>
            <a:pPr eaLnBrk="1" hangingPunct="1">
              <a:lnSpc>
                <a:spcPct val="93000"/>
              </a:lnSpc>
              <a:spcBef>
                <a:spcPct val="0"/>
              </a:spcBef>
              <a:buClr>
                <a:srgbClr val="000000"/>
              </a:buClr>
              <a:buSzPct val="45000"/>
              <a:buFont typeface="Wingdings" panose="05000000000000000000" pitchFamily="2" charset="2"/>
              <a:buChar char="§"/>
            </a:pPr>
            <a:r>
              <a:rPr lang="en-GB" altLang="en-US" sz="2000">
                <a:solidFill>
                  <a:srgbClr val="FF0000"/>
                </a:solidFill>
              </a:rPr>
              <a:t>	Selection Sort</a:t>
            </a:r>
          </a:p>
          <a:p>
            <a:pPr eaLnBrk="1" hangingPunct="1">
              <a:lnSpc>
                <a:spcPct val="93000"/>
              </a:lnSpc>
              <a:spcBef>
                <a:spcPct val="0"/>
              </a:spcBef>
              <a:buClr>
                <a:srgbClr val="000000"/>
              </a:buClr>
              <a:buSzPct val="45000"/>
              <a:buFont typeface="Wingdings" panose="05000000000000000000" pitchFamily="2" charset="2"/>
              <a:buChar char="§"/>
            </a:pPr>
            <a:r>
              <a:rPr lang="en-GB" altLang="en-US" sz="2000">
                <a:solidFill>
                  <a:srgbClr val="FF0000"/>
                </a:solidFill>
              </a:rPr>
              <a:t>	Insertion Sort</a:t>
            </a:r>
          </a:p>
          <a:p>
            <a:pPr eaLnBrk="1" hangingPunct="1">
              <a:lnSpc>
                <a:spcPct val="93000"/>
              </a:lnSpc>
              <a:spcBef>
                <a:spcPct val="0"/>
              </a:spcBef>
              <a:buClr>
                <a:srgbClr val="000000"/>
              </a:buClr>
              <a:buSzPct val="45000"/>
              <a:buFont typeface="Wingdings" panose="05000000000000000000" pitchFamily="2" charset="2"/>
              <a:buChar char="§"/>
            </a:pPr>
            <a:r>
              <a:rPr lang="en-GB" altLang="en-US" sz="2000">
                <a:solidFill>
                  <a:srgbClr val="FF0000"/>
                </a:solidFill>
              </a:rPr>
              <a:t>	Merge Sort</a:t>
            </a:r>
          </a:p>
          <a:p>
            <a:pPr eaLnBrk="1" hangingPunct="1">
              <a:lnSpc>
                <a:spcPct val="93000"/>
              </a:lnSpc>
              <a:spcBef>
                <a:spcPct val="0"/>
              </a:spcBef>
              <a:buClr>
                <a:srgbClr val="000000"/>
              </a:buClr>
              <a:buSzPct val="45000"/>
              <a:buFont typeface="Wingdings" panose="05000000000000000000" pitchFamily="2" charset="2"/>
              <a:buChar char="§"/>
            </a:pPr>
            <a:r>
              <a:rPr lang="en-GB" altLang="en-US" sz="2000"/>
              <a:t>	Quick Sort</a:t>
            </a:r>
          </a:p>
          <a:p>
            <a:pPr eaLnBrk="1" hangingPunct="1">
              <a:lnSpc>
                <a:spcPct val="93000"/>
              </a:lnSpc>
              <a:spcBef>
                <a:spcPct val="0"/>
              </a:spcBef>
              <a:buClr>
                <a:srgbClr val="000000"/>
              </a:buClr>
              <a:buSzPct val="45000"/>
              <a:buFont typeface="Wingdings" panose="05000000000000000000" pitchFamily="2" charset="2"/>
              <a:buChar char="§"/>
            </a:pPr>
            <a:r>
              <a:rPr lang="en-GB" altLang="en-US" sz="2000"/>
              <a:t>	Shell Sort </a:t>
            </a:r>
          </a:p>
          <a:p>
            <a:pPr eaLnBrk="1" hangingPunct="1">
              <a:lnSpc>
                <a:spcPct val="93000"/>
              </a:lnSpc>
              <a:spcBef>
                <a:spcPct val="0"/>
              </a:spcBef>
              <a:buClr>
                <a:srgbClr val="000000"/>
              </a:buClr>
              <a:buSzPct val="45000"/>
              <a:buFont typeface="Wingdings" panose="05000000000000000000" pitchFamily="2" charset="2"/>
              <a:buChar char="§"/>
            </a:pPr>
            <a:r>
              <a:rPr lang="en-GB" altLang="en-US" sz="2000"/>
              <a:t>	Radix Sort</a:t>
            </a:r>
          </a:p>
          <a:p>
            <a:pPr eaLnBrk="1" hangingPunct="1">
              <a:lnSpc>
                <a:spcPct val="93000"/>
              </a:lnSpc>
              <a:spcBef>
                <a:spcPct val="0"/>
              </a:spcBef>
              <a:buClr>
                <a:srgbClr val="000000"/>
              </a:buClr>
              <a:buSzPct val="45000"/>
              <a:buFont typeface="Wingdings" panose="05000000000000000000" pitchFamily="2" charset="2"/>
              <a:buChar char="§"/>
            </a:pPr>
            <a:r>
              <a:rPr lang="en-GB" altLang="en-US" sz="2000"/>
              <a:t>	Heap Sort</a:t>
            </a:r>
          </a:p>
          <a:p>
            <a:pPr eaLnBrk="1" hangingPunct="1">
              <a:lnSpc>
                <a:spcPct val="93000"/>
              </a:lnSpc>
              <a:spcBef>
                <a:spcPct val="0"/>
              </a:spcBef>
              <a:buClr>
                <a:srgbClr val="000000"/>
              </a:buClr>
              <a:buSzPct val="45000"/>
              <a:buFont typeface="Wingdings" panose="05000000000000000000" pitchFamily="2" charset="2"/>
              <a:buChar char="§"/>
            </a:pPr>
            <a:r>
              <a:rPr lang="en-GB" altLang="en-US" sz="2000"/>
              <a:t>	Bucket Sort</a:t>
            </a:r>
          </a:p>
          <a:p>
            <a:pPr marL="0" lvl="1">
              <a:lnSpc>
                <a:spcPct val="93000"/>
              </a:lnSpc>
              <a:spcBef>
                <a:spcPct val="0"/>
              </a:spcBef>
              <a:buFont typeface="Wingdings" panose="05000000000000000000" pitchFamily="2" charset="2"/>
              <a:buChar char="§"/>
            </a:pPr>
            <a:endParaRPr lang="en-GB" altLang="en-US" sz="2000"/>
          </a:p>
          <a:p>
            <a:pPr eaLnBrk="1" hangingPunct="1">
              <a:spcBef>
                <a:spcPct val="0"/>
              </a:spcBef>
              <a:buFontTx/>
              <a:buNone/>
            </a:pPr>
            <a:endParaRPr lang="en-US" sz="1800">
              <a:latin typeface="Arial" panose="020B0604020202020204" pitchFamily="34" charset="0"/>
            </a:endParaRPr>
          </a:p>
        </p:txBody>
      </p:sp>
    </p:spTree>
    <p:extLst>
      <p:ext uri="{BB962C8B-B14F-4D97-AF65-F5344CB8AC3E}">
        <p14:creationId xmlns:p14="http://schemas.microsoft.com/office/powerpoint/2010/main" val="36785281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chemeClr val="tx2">
                    <a:lumMod val="75000"/>
                  </a:schemeClr>
                </a:solidFill>
              </a:rPr>
              <a:t>Sorting</a:t>
            </a:r>
            <a:endParaRPr lang="en-US" dirty="0">
              <a:solidFill>
                <a:schemeClr val="tx2">
                  <a:lumMod val="75000"/>
                </a:schemeClr>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6868" name="TextBox 28"/>
          <p:cNvSpPr txBox="1">
            <a:spLocks noChangeArrowheads="1"/>
          </p:cNvSpPr>
          <p:nvPr/>
        </p:nvSpPr>
        <p:spPr bwMode="auto">
          <a:xfrm>
            <a:off x="533401" y="1600200"/>
            <a:ext cx="11201400" cy="4090988"/>
          </a:xfrm>
          <a:prstGeom prst="rect">
            <a:avLst/>
          </a:prstGeom>
          <a:noFill/>
          <a:ln w="9525">
            <a:noFill/>
            <a:miter lim="800000"/>
            <a:headEnd/>
            <a:tailEnd/>
          </a:ln>
        </p:spPr>
        <p:txBody>
          <a:bodyPr>
            <a:spAutoFit/>
          </a:bodyPr>
          <a:lstStyle/>
          <a:p>
            <a:pPr marL="0" lvl="1">
              <a:lnSpc>
                <a:spcPct val="93000"/>
              </a:lnSpc>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b="1" dirty="0">
                <a:solidFill>
                  <a:srgbClr val="333333"/>
                </a:solidFill>
                <a:cs typeface="Lucida Sans Unicode" pitchFamily="34" charset="0"/>
              </a:rPr>
              <a:t>Classification of Sorting Algorithms</a:t>
            </a:r>
          </a:p>
          <a:p>
            <a:pPr marL="0" lvl="1">
              <a:lnSpc>
                <a:spcPct val="93000"/>
              </a:lnSpc>
              <a:buFont typeface="Wingdings" pitchFamily="2" charset="2"/>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endParaRPr lang="en-US" altLang="en-US" sz="2000" b="1" dirty="0">
              <a:solidFill>
                <a:srgbClr val="333333"/>
              </a:solidFill>
              <a:cs typeface="Lucida Sans Unicode" pitchFamily="34" charset="0"/>
            </a:endParaRPr>
          </a:p>
          <a:p>
            <a:pPr marL="0" lvl="1">
              <a:lnSpc>
                <a:spcPct val="93000"/>
              </a:lnSpc>
              <a:buFont typeface="Wingdings" pitchFamily="2" charset="2"/>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b="1" dirty="0">
                <a:solidFill>
                  <a:srgbClr val="333333"/>
                </a:solidFill>
                <a:cs typeface="Lucida Sans Unicode" pitchFamily="34" charset="0"/>
              </a:rPr>
              <a:t>Sorting algorithms arc generally categorized based on the following parameters.</a:t>
            </a:r>
            <a:endParaRPr lang="en-US" altLang="en-US" sz="2000" dirty="0">
              <a:solidFill>
                <a:srgbClr val="333333"/>
              </a:solidFill>
              <a:cs typeface="Lucida Sans Unicode" pitchFamily="34" charset="0"/>
            </a:endParaRPr>
          </a:p>
          <a:p>
            <a:pPr marL="457200" lvl="2">
              <a:lnSpc>
                <a:spcPct val="93000"/>
              </a:lnSpc>
              <a:buFont typeface="Arial" pitchFamily="34" charset="0"/>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dirty="0">
                <a:solidFill>
                  <a:srgbClr val="333333"/>
                </a:solidFill>
                <a:cs typeface="Lucida Sans Unicode" pitchFamily="34" charset="0"/>
              </a:rPr>
              <a:t>  By Number of Comparisons</a:t>
            </a:r>
          </a:p>
          <a:p>
            <a:pPr marL="457200" lvl="2">
              <a:lnSpc>
                <a:spcPct val="93000"/>
              </a:lnSpc>
              <a:buFont typeface="Arial" pitchFamily="34" charset="0"/>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dirty="0">
                <a:solidFill>
                  <a:srgbClr val="333333"/>
                </a:solidFill>
                <a:cs typeface="Lucida Sans Unicode" pitchFamily="34" charset="0"/>
              </a:rPr>
              <a:t>  By Number of Swaps</a:t>
            </a:r>
          </a:p>
          <a:p>
            <a:pPr marL="457200" lvl="2">
              <a:lnSpc>
                <a:spcPct val="93000"/>
              </a:lnSpc>
              <a:buFont typeface="Arial" pitchFamily="34" charset="0"/>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dirty="0">
                <a:solidFill>
                  <a:srgbClr val="333333"/>
                </a:solidFill>
                <a:cs typeface="Lucida Sans Unicode" pitchFamily="34" charset="0"/>
              </a:rPr>
              <a:t>  By Memory Usage</a:t>
            </a:r>
          </a:p>
          <a:p>
            <a:pPr marL="457200" lvl="2">
              <a:lnSpc>
                <a:spcPct val="93000"/>
              </a:lnSpc>
              <a:buFont typeface="Arial" pitchFamily="34" charset="0"/>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dirty="0">
                <a:solidFill>
                  <a:srgbClr val="333333"/>
                </a:solidFill>
                <a:cs typeface="Lucida Sans Unicode" pitchFamily="34" charset="0"/>
              </a:rPr>
              <a:t>  By Recursion</a:t>
            </a:r>
          </a:p>
          <a:p>
            <a:pPr marL="457200" lvl="2">
              <a:lnSpc>
                <a:spcPct val="93000"/>
              </a:lnSpc>
              <a:buFont typeface="Arial" pitchFamily="34" charset="0"/>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dirty="0">
                <a:solidFill>
                  <a:srgbClr val="333333"/>
                </a:solidFill>
                <a:cs typeface="Lucida Sans Unicode" pitchFamily="34" charset="0"/>
              </a:rPr>
              <a:t>  By Adaptability</a:t>
            </a:r>
          </a:p>
          <a:p>
            <a:pPr marL="0" lvl="1">
              <a:lnSpc>
                <a:spcPct val="93000"/>
              </a:lnSpc>
              <a:buFont typeface="Wingdings" pitchFamily="2" charset="2"/>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endParaRPr lang="en-US" altLang="en-US" sz="2000" b="1" dirty="0">
              <a:solidFill>
                <a:srgbClr val="333333"/>
              </a:solidFill>
              <a:cs typeface="Lucida Sans Unicode" pitchFamily="34" charset="0"/>
            </a:endParaRPr>
          </a:p>
          <a:p>
            <a:pPr marL="0" lvl="1">
              <a:lnSpc>
                <a:spcPct val="93000"/>
              </a:lnSpc>
              <a:buFont typeface="Wingdings" pitchFamily="2" charset="2"/>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b="1" dirty="0">
                <a:solidFill>
                  <a:srgbClr val="333333"/>
                </a:solidFill>
                <a:cs typeface="Lucida Sans Unicode" pitchFamily="34" charset="0"/>
              </a:rPr>
              <a:t>Another method of c classifying sorting algorithms is:</a:t>
            </a:r>
          </a:p>
          <a:p>
            <a:pPr marL="0" lvl="1">
              <a:lnSpc>
                <a:spcPct val="93000"/>
              </a:lnSpc>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b="1" dirty="0">
                <a:solidFill>
                  <a:srgbClr val="333333"/>
                </a:solidFill>
                <a:cs typeface="Lucida Sans Unicode" pitchFamily="34" charset="0"/>
              </a:rPr>
              <a:t>	        </a:t>
            </a:r>
            <a:r>
              <a:rPr lang="en-US" altLang="en-US" sz="2000" dirty="0">
                <a:solidFill>
                  <a:srgbClr val="333333"/>
                </a:solidFill>
                <a:cs typeface="Lucida Sans Unicode" pitchFamily="34" charset="0"/>
              </a:rPr>
              <a:t>• Internal Sort</a:t>
            </a:r>
          </a:p>
          <a:p>
            <a:pPr marL="0" lvl="1">
              <a:lnSpc>
                <a:spcPct val="93000"/>
              </a:lnSpc>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r>
              <a:rPr lang="en-US" altLang="en-US" sz="2000" dirty="0">
                <a:solidFill>
                  <a:srgbClr val="333333"/>
                </a:solidFill>
                <a:cs typeface="Lucida Sans Unicode" pitchFamily="34" charset="0"/>
              </a:rPr>
              <a:t>        • External Sort</a:t>
            </a:r>
          </a:p>
          <a:p>
            <a:pPr marL="0" lvl="1">
              <a:lnSpc>
                <a:spcPct val="93000"/>
              </a:lnSpc>
              <a:buFont typeface="Wingdings" pitchFamily="2" charset="2"/>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endParaRPr lang="en-GB" altLang="en-US" sz="2000" dirty="0">
              <a:latin typeface="+mj-lt"/>
            </a:endParaRPr>
          </a:p>
          <a:p>
            <a:pPr eaLnBrk="1" hangingPunct="1">
              <a:defRPr/>
            </a:pPr>
            <a:endParaRPr lang="en-US" dirty="0"/>
          </a:p>
        </p:txBody>
      </p:sp>
    </p:spTree>
    <p:extLst>
      <p:ext uri="{BB962C8B-B14F-4D97-AF65-F5344CB8AC3E}">
        <p14:creationId xmlns:p14="http://schemas.microsoft.com/office/powerpoint/2010/main" val="25331950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chemeClr val="tx2">
                    <a:lumMod val="75000"/>
                  </a:schemeClr>
                </a:solidFill>
              </a:rPr>
              <a:t>Sorting</a:t>
            </a:r>
            <a:endParaRPr lang="en-US" dirty="0">
              <a:solidFill>
                <a:schemeClr val="tx2">
                  <a:lumMod val="75000"/>
                </a:schemeClr>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6868" name="TextBox 28"/>
          <p:cNvSpPr txBox="1">
            <a:spLocks noChangeArrowheads="1"/>
          </p:cNvSpPr>
          <p:nvPr/>
        </p:nvSpPr>
        <p:spPr bwMode="auto">
          <a:xfrm>
            <a:off x="533401" y="1600201"/>
            <a:ext cx="11201400" cy="2809875"/>
          </a:xfrm>
          <a:prstGeom prst="rect">
            <a:avLst/>
          </a:prstGeom>
          <a:noFill/>
          <a:ln w="9525">
            <a:noFill/>
            <a:miter lim="800000"/>
            <a:headEnd/>
            <a:tailEnd/>
          </a:ln>
        </p:spPr>
        <p:txBody>
          <a:bodyPr>
            <a:spAutoFit/>
          </a:bodyPr>
          <a:lstStyle/>
          <a:p>
            <a:pPr eaLnBrk="1" hangingPunct="1">
              <a:defRPr/>
            </a:pPr>
            <a:r>
              <a:rPr lang="en-US" sz="2000" b="1" dirty="0"/>
              <a:t>Internal Sort</a:t>
            </a:r>
            <a:endParaRPr lang="en-US" sz="2000" dirty="0"/>
          </a:p>
          <a:p>
            <a:pPr eaLnBrk="1" hangingPunct="1">
              <a:defRPr/>
            </a:pPr>
            <a:r>
              <a:rPr lang="en-US" sz="2000" dirty="0"/>
              <a:t>Sort algorithms that use main memory exclusively during the sort are called internal sorting algorithms. This kind of algorithm assumes high-speed random access to all memory.</a:t>
            </a:r>
          </a:p>
          <a:p>
            <a:pPr eaLnBrk="1" hangingPunct="1">
              <a:defRPr/>
            </a:pPr>
            <a:r>
              <a:rPr lang="en-US" sz="2000" dirty="0"/>
              <a:t> </a:t>
            </a:r>
          </a:p>
          <a:p>
            <a:pPr eaLnBrk="1" hangingPunct="1">
              <a:defRPr/>
            </a:pPr>
            <a:r>
              <a:rPr lang="en-US" sz="2000" b="1" dirty="0"/>
              <a:t>External Sort</a:t>
            </a:r>
            <a:endParaRPr lang="en-US" sz="2000" dirty="0"/>
          </a:p>
          <a:p>
            <a:pPr eaLnBrk="1" hangingPunct="1">
              <a:defRPr/>
            </a:pPr>
            <a:r>
              <a:rPr lang="en-US" sz="2000" dirty="0"/>
              <a:t>Sorting algorithms that use external memory, such as tape or disk, during the sort come under this category</a:t>
            </a:r>
          </a:p>
          <a:p>
            <a:pPr marL="0" lvl="1">
              <a:lnSpc>
                <a:spcPct val="93000"/>
              </a:lnSpc>
              <a:buFont typeface="Wingdings" pitchFamily="2" charset="2"/>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endParaRPr lang="en-GB" altLang="en-US" sz="2000" dirty="0">
              <a:latin typeface="+mj-lt"/>
            </a:endParaRPr>
          </a:p>
          <a:p>
            <a:pPr eaLnBrk="1" hangingPunct="1">
              <a:defRPr/>
            </a:pPr>
            <a:endParaRPr lang="en-US" dirty="0"/>
          </a:p>
        </p:txBody>
      </p:sp>
    </p:spTree>
    <p:extLst>
      <p:ext uri="{BB962C8B-B14F-4D97-AF65-F5344CB8AC3E}">
        <p14:creationId xmlns:p14="http://schemas.microsoft.com/office/powerpoint/2010/main" val="332160272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chemeClr val="tx2">
                    <a:lumMod val="75000"/>
                  </a:schemeClr>
                </a:solidFill>
              </a:rPr>
              <a:t>Sorting</a:t>
            </a:r>
            <a:endParaRPr lang="en-US" dirty="0">
              <a:solidFill>
                <a:schemeClr val="tx2">
                  <a:lumMod val="75000"/>
                </a:schemeClr>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solidFill>
            <a:schemeClr val="accent4">
              <a:lumMod val="20000"/>
              <a:lumOff val="8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6868" name="TextBox 28"/>
          <p:cNvSpPr txBox="1">
            <a:spLocks noChangeArrowheads="1"/>
          </p:cNvSpPr>
          <p:nvPr/>
        </p:nvSpPr>
        <p:spPr bwMode="auto">
          <a:xfrm>
            <a:off x="533401" y="1600201"/>
            <a:ext cx="11201400" cy="3425825"/>
          </a:xfrm>
          <a:prstGeom prst="rect">
            <a:avLst/>
          </a:prstGeom>
          <a:noFill/>
          <a:ln w="9525">
            <a:noFill/>
            <a:miter lim="800000"/>
            <a:headEnd/>
            <a:tailEnd/>
          </a:ln>
        </p:spPr>
        <p:txBody>
          <a:bodyPr>
            <a:spAutoFit/>
          </a:bodyPr>
          <a:lstStyle/>
          <a:p>
            <a:pPr algn="just" eaLnBrk="1" hangingPunct="1">
              <a:buFont typeface="Arial" pitchFamily="34" charset="0"/>
              <a:buChar char="•"/>
              <a:defRPr/>
            </a:pPr>
            <a:r>
              <a:rPr lang="en-US" sz="2000" dirty="0">
                <a:latin typeface="+mj-lt"/>
              </a:rPr>
              <a:t>External sorting is required when the data being sorted do not fit into the main memory of a computing device (usually RAM) and instead they must reside in the slower external memory (usually a hard drive). </a:t>
            </a:r>
          </a:p>
          <a:p>
            <a:pPr algn="just" eaLnBrk="1" hangingPunct="1">
              <a:buFont typeface="Arial" pitchFamily="34" charset="0"/>
              <a:buChar char="•"/>
              <a:defRPr/>
            </a:pPr>
            <a:endParaRPr lang="en-US" sz="2000" dirty="0">
              <a:latin typeface="+mj-lt"/>
            </a:endParaRPr>
          </a:p>
          <a:p>
            <a:pPr algn="just" eaLnBrk="1" hangingPunct="1">
              <a:buFont typeface="Arial" pitchFamily="34" charset="0"/>
              <a:buChar char="•"/>
              <a:defRPr/>
            </a:pPr>
            <a:r>
              <a:rPr lang="en-US" sz="2000" dirty="0">
                <a:latin typeface="+mj-lt"/>
              </a:rPr>
              <a:t>External sorting typically </a:t>
            </a:r>
            <a:r>
              <a:rPr lang="en-US" sz="2000" b="1" dirty="0">
                <a:solidFill>
                  <a:schemeClr val="accent2">
                    <a:lumMod val="75000"/>
                  </a:schemeClr>
                </a:solidFill>
                <a:latin typeface="+mj-lt"/>
              </a:rPr>
              <a:t>uses a hybrid sort-merge strategy.</a:t>
            </a:r>
          </a:p>
          <a:p>
            <a:pPr algn="just" eaLnBrk="1" hangingPunct="1">
              <a:buFont typeface="Arial" pitchFamily="34" charset="0"/>
              <a:buChar char="•"/>
              <a:defRPr/>
            </a:pPr>
            <a:endParaRPr lang="en-US" sz="2000" b="1" dirty="0">
              <a:solidFill>
                <a:schemeClr val="accent2">
                  <a:lumMod val="75000"/>
                </a:schemeClr>
              </a:solidFill>
              <a:latin typeface="+mj-lt"/>
            </a:endParaRPr>
          </a:p>
          <a:p>
            <a:pPr algn="just" eaLnBrk="1" hangingPunct="1">
              <a:buFont typeface="Arial" pitchFamily="34" charset="0"/>
              <a:buChar char="•"/>
              <a:defRPr/>
            </a:pPr>
            <a:r>
              <a:rPr lang="en-US" sz="2000" dirty="0">
                <a:latin typeface="+mj-lt"/>
              </a:rPr>
              <a:t> In the </a:t>
            </a:r>
            <a:r>
              <a:rPr lang="en-US" sz="2000" b="1" dirty="0">
                <a:solidFill>
                  <a:schemeClr val="accent2">
                    <a:lumMod val="75000"/>
                  </a:schemeClr>
                </a:solidFill>
                <a:latin typeface="+mj-lt"/>
              </a:rPr>
              <a:t>sorting phase</a:t>
            </a:r>
            <a:r>
              <a:rPr lang="en-US" sz="2000" dirty="0">
                <a:latin typeface="+mj-lt"/>
              </a:rPr>
              <a:t>, chunks of data small enough to fit in main memory are read, sorted, and written out to a temporary file.</a:t>
            </a:r>
          </a:p>
          <a:p>
            <a:pPr algn="just" eaLnBrk="1" hangingPunct="1">
              <a:buFont typeface="Arial" pitchFamily="34" charset="0"/>
              <a:buChar char="•"/>
              <a:defRPr/>
            </a:pPr>
            <a:endParaRPr lang="en-US" sz="2000" dirty="0">
              <a:latin typeface="+mj-lt"/>
            </a:endParaRPr>
          </a:p>
          <a:p>
            <a:pPr algn="just" eaLnBrk="1" hangingPunct="1">
              <a:buFont typeface="Arial" pitchFamily="34" charset="0"/>
              <a:buChar char="•"/>
              <a:defRPr/>
            </a:pPr>
            <a:r>
              <a:rPr lang="en-US" sz="2000" dirty="0">
                <a:latin typeface="+mj-lt"/>
              </a:rPr>
              <a:t> In the </a:t>
            </a:r>
            <a:r>
              <a:rPr lang="en-US" sz="2000" b="1" dirty="0">
                <a:solidFill>
                  <a:schemeClr val="accent2">
                    <a:lumMod val="75000"/>
                  </a:schemeClr>
                </a:solidFill>
                <a:latin typeface="+mj-lt"/>
              </a:rPr>
              <a:t>merge phase</a:t>
            </a:r>
            <a:r>
              <a:rPr lang="en-US" sz="2000" dirty="0">
                <a:latin typeface="+mj-lt"/>
              </a:rPr>
              <a:t>, the sorted sub-files are combined into a single larger file.</a:t>
            </a:r>
          </a:p>
          <a:p>
            <a:pPr marL="0" lvl="1">
              <a:lnSpc>
                <a:spcPct val="93000"/>
              </a:lnSpc>
              <a:buFont typeface="Wingdings" pitchFamily="2" charset="2"/>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endParaRPr lang="en-GB" altLang="en-US" sz="2000" dirty="0">
              <a:latin typeface="+mj-lt"/>
            </a:endParaRPr>
          </a:p>
          <a:p>
            <a:pPr eaLnBrk="1" hangingPunct="1">
              <a:defRPr/>
            </a:pPr>
            <a:endParaRPr lang="en-US" dirty="0"/>
          </a:p>
        </p:txBody>
      </p:sp>
    </p:spTree>
    <p:extLst>
      <p:ext uri="{BB962C8B-B14F-4D97-AF65-F5344CB8AC3E}">
        <p14:creationId xmlns:p14="http://schemas.microsoft.com/office/powerpoint/2010/main" val="323203399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chemeClr val="tx2">
                    <a:lumMod val="75000"/>
                  </a:schemeClr>
                </a:solidFill>
              </a:rPr>
              <a:t>Bubble Sort</a:t>
            </a:r>
            <a:endParaRPr lang="en-US" dirty="0">
              <a:solidFill>
                <a:schemeClr val="tx2">
                  <a:lumMod val="75000"/>
                </a:schemeClr>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6868" name="TextBox 28"/>
          <p:cNvSpPr txBox="1">
            <a:spLocks noChangeArrowheads="1"/>
          </p:cNvSpPr>
          <p:nvPr/>
        </p:nvSpPr>
        <p:spPr bwMode="auto">
          <a:xfrm>
            <a:off x="304801" y="1295401"/>
            <a:ext cx="11506200" cy="4964113"/>
          </a:xfrm>
          <a:prstGeom prst="rect">
            <a:avLst/>
          </a:prstGeom>
          <a:noFill/>
          <a:ln w="9525">
            <a:noFill/>
            <a:miter lim="800000"/>
            <a:headEnd/>
            <a:tailEnd/>
          </a:ln>
        </p:spPr>
        <p:txBody>
          <a:bodyPr>
            <a:spAutoFit/>
          </a:bodyPr>
          <a:lstStyle/>
          <a:p>
            <a:pPr eaLnBrk="1" hangingPunct="1">
              <a:defRPr/>
            </a:pPr>
            <a:r>
              <a:rPr lang="en-US" sz="2000" dirty="0">
                <a:latin typeface="+mj-lt"/>
              </a:rPr>
              <a:t>This sorting technique is also known as </a:t>
            </a:r>
            <a:r>
              <a:rPr lang="en-US" sz="2000" b="1" i="1" dirty="0">
                <a:latin typeface="+mj-lt"/>
              </a:rPr>
              <a:t>exchange sort.</a:t>
            </a:r>
          </a:p>
          <a:p>
            <a:pPr eaLnBrk="1" hangingPunct="1">
              <a:defRPr/>
            </a:pPr>
            <a:endParaRPr lang="en-US" sz="2000" dirty="0">
              <a:latin typeface="+mj-lt"/>
            </a:endParaRPr>
          </a:p>
          <a:p>
            <a:pPr eaLnBrk="1" hangingPunct="1">
              <a:defRPr/>
            </a:pPr>
            <a:r>
              <a:rPr lang="en-US" sz="2000" dirty="0">
                <a:latin typeface="+mj-lt"/>
              </a:rPr>
              <a:t>Arranges values by iterating over the list several times and in each iteration the larger value gets bubble up to the end of the list. </a:t>
            </a:r>
          </a:p>
          <a:p>
            <a:pPr eaLnBrk="1" hangingPunct="1">
              <a:defRPr/>
            </a:pPr>
            <a:endParaRPr lang="en-US" sz="2000" dirty="0">
              <a:latin typeface="+mj-lt"/>
            </a:endParaRPr>
          </a:p>
          <a:p>
            <a:pPr eaLnBrk="1" hangingPunct="1">
              <a:defRPr/>
            </a:pPr>
            <a:r>
              <a:rPr lang="en-US" sz="2000" dirty="0">
                <a:latin typeface="+mj-lt"/>
              </a:rPr>
              <a:t>This algorithm uses multiple passes and in each pass the first and second data items are compared. </a:t>
            </a:r>
          </a:p>
          <a:p>
            <a:pPr eaLnBrk="1" hangingPunct="1">
              <a:defRPr/>
            </a:pPr>
            <a:endParaRPr lang="en-US" sz="2000" dirty="0">
              <a:latin typeface="+mj-lt"/>
            </a:endParaRPr>
          </a:p>
          <a:p>
            <a:pPr eaLnBrk="1" hangingPunct="1">
              <a:buFont typeface="Wingdings" pitchFamily="2" charset="2"/>
              <a:buChar char="§"/>
              <a:defRPr/>
            </a:pPr>
            <a:r>
              <a:rPr lang="en-US" sz="2000" dirty="0">
                <a:latin typeface="+mj-lt"/>
              </a:rPr>
              <a:t>  If the first data item is bigger than the second, then the two items are swapped.</a:t>
            </a:r>
          </a:p>
          <a:p>
            <a:pPr eaLnBrk="1" hangingPunct="1">
              <a:buFont typeface="Wingdings" pitchFamily="2" charset="2"/>
              <a:buChar char="§"/>
              <a:defRPr/>
            </a:pPr>
            <a:r>
              <a:rPr lang="en-US" sz="2000" dirty="0">
                <a:latin typeface="+mj-lt"/>
              </a:rPr>
              <a:t>  Next the items in second and third position are compared and if the first one is larger than the  second, then they are swapped, </a:t>
            </a:r>
          </a:p>
          <a:p>
            <a:pPr eaLnBrk="1" hangingPunct="1">
              <a:buFont typeface="Wingdings" pitchFamily="2" charset="2"/>
              <a:buChar char="§"/>
              <a:defRPr/>
            </a:pPr>
            <a:r>
              <a:rPr lang="en-US" sz="2000" dirty="0">
                <a:latin typeface="+mj-lt"/>
              </a:rPr>
              <a:t>  otherwise no change in their order. </a:t>
            </a:r>
          </a:p>
          <a:p>
            <a:pPr eaLnBrk="1" hangingPunct="1">
              <a:buFont typeface="Wingdings" pitchFamily="2" charset="2"/>
              <a:buChar char="§"/>
              <a:defRPr/>
            </a:pPr>
            <a:r>
              <a:rPr lang="en-US" sz="2000" dirty="0">
                <a:latin typeface="+mj-lt"/>
              </a:rPr>
              <a:t>  This process continues for each successive pair of data items until all items are sorted.</a:t>
            </a:r>
          </a:p>
          <a:p>
            <a:pPr eaLnBrk="1" hangingPunct="1">
              <a:defRPr/>
            </a:pPr>
            <a:endParaRPr lang="en-US" sz="2000" dirty="0">
              <a:latin typeface="+mj-lt"/>
            </a:endParaRPr>
          </a:p>
          <a:p>
            <a:pPr eaLnBrk="1" hangingPunct="1">
              <a:defRPr/>
            </a:pPr>
            <a:endParaRPr lang="en-US" sz="2000" dirty="0">
              <a:latin typeface="+mj-lt"/>
            </a:endParaRPr>
          </a:p>
          <a:p>
            <a:pPr marL="0" lvl="1">
              <a:lnSpc>
                <a:spcPct val="93000"/>
              </a:lnSpc>
              <a:buFont typeface="Wingdings" pitchFamily="2" charset="2"/>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endParaRPr lang="en-GB" altLang="en-US" sz="2000" dirty="0">
              <a:latin typeface="+mj-lt"/>
            </a:endParaRPr>
          </a:p>
          <a:p>
            <a:pPr eaLnBrk="1" hangingPunct="1">
              <a:defRPr/>
            </a:pPr>
            <a:endParaRPr lang="en-US" dirty="0"/>
          </a:p>
        </p:txBody>
      </p:sp>
    </p:spTree>
    <p:extLst>
      <p:ext uri="{BB962C8B-B14F-4D97-AF65-F5344CB8AC3E}">
        <p14:creationId xmlns:p14="http://schemas.microsoft.com/office/powerpoint/2010/main" val="40178022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chemeClr val="tx2">
                    <a:lumMod val="75000"/>
                  </a:schemeClr>
                </a:solidFill>
              </a:rPr>
              <a:t>Bubble Sort</a:t>
            </a:r>
            <a:endParaRPr lang="en-US" dirty="0">
              <a:solidFill>
                <a:schemeClr val="tx2">
                  <a:lumMod val="75000"/>
                </a:schemeClr>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86020" name="TextBox 28"/>
          <p:cNvSpPr txBox="1">
            <a:spLocks noChangeArrowheads="1"/>
          </p:cNvSpPr>
          <p:nvPr/>
        </p:nvSpPr>
        <p:spPr bwMode="auto">
          <a:xfrm>
            <a:off x="304801" y="1295400"/>
            <a:ext cx="115062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000" b="1">
                <a:latin typeface="Arial" panose="020B0604020202020204" pitchFamily="34" charset="0"/>
              </a:rPr>
              <a:t>Step-by-step example:</a:t>
            </a:r>
            <a:endParaRPr lang="en-US" sz="2000">
              <a:latin typeface="Arial" panose="020B0604020202020204" pitchFamily="34" charset="0"/>
            </a:endParaRPr>
          </a:p>
          <a:p>
            <a:pPr eaLnBrk="1" hangingPunct="1">
              <a:spcBef>
                <a:spcPct val="0"/>
              </a:spcBef>
              <a:buFontTx/>
              <a:buNone/>
            </a:pPr>
            <a:r>
              <a:rPr lang="en-US" sz="2000">
                <a:latin typeface="Arial" panose="020B0604020202020204" pitchFamily="34" charset="0"/>
              </a:rPr>
              <a:t>Let us take the array of numbers "5 1 4 2 8", and sort the array from lowest number to greatest number using bubble sort. </a:t>
            </a:r>
          </a:p>
          <a:p>
            <a:pPr eaLnBrk="1" hangingPunct="1">
              <a:spcBef>
                <a:spcPct val="0"/>
              </a:spcBef>
              <a:buFontTx/>
              <a:buNone/>
            </a:pPr>
            <a:endParaRPr lang="en-US" sz="2000">
              <a:latin typeface="Arial" panose="020B0604020202020204" pitchFamily="34" charset="0"/>
            </a:endParaRPr>
          </a:p>
          <a:p>
            <a:pPr eaLnBrk="1" hangingPunct="1">
              <a:spcBef>
                <a:spcPct val="0"/>
              </a:spcBef>
              <a:buFontTx/>
              <a:buNone/>
            </a:pPr>
            <a:r>
              <a:rPr lang="en-US" sz="2000">
                <a:latin typeface="Arial" panose="020B0604020202020204" pitchFamily="34" charset="0"/>
              </a:rPr>
              <a:t>In each step, elements written in </a:t>
            </a:r>
            <a:r>
              <a:rPr lang="en-US" sz="2000" b="1">
                <a:latin typeface="Arial" panose="020B0604020202020204" pitchFamily="34" charset="0"/>
              </a:rPr>
              <a:t>bold </a:t>
            </a:r>
            <a:r>
              <a:rPr lang="en-US" sz="2000">
                <a:latin typeface="Arial" panose="020B0604020202020204" pitchFamily="34" charset="0"/>
              </a:rPr>
              <a:t>are being compared. </a:t>
            </a:r>
          </a:p>
          <a:p>
            <a:pPr eaLnBrk="1" hangingPunct="1">
              <a:spcBef>
                <a:spcPct val="0"/>
              </a:spcBef>
              <a:buFontTx/>
              <a:buNone/>
            </a:pPr>
            <a:r>
              <a:rPr lang="en-US" sz="2000" b="1">
                <a:latin typeface="Arial" panose="020B0604020202020204" pitchFamily="34" charset="0"/>
              </a:rPr>
              <a:t>First Pass:</a:t>
            </a:r>
            <a:endParaRPr lang="en-US" sz="2000">
              <a:latin typeface="Arial" panose="020B0604020202020204" pitchFamily="34" charset="0"/>
            </a:endParaRPr>
          </a:p>
          <a:p>
            <a:pPr eaLnBrk="1" hangingPunct="1">
              <a:spcBef>
                <a:spcPct val="0"/>
              </a:spcBef>
              <a:buFontTx/>
              <a:buNone/>
            </a:pPr>
            <a:r>
              <a:rPr lang="en-US" sz="2000">
                <a:latin typeface="Arial" panose="020B0604020202020204" pitchFamily="34" charset="0"/>
              </a:rPr>
              <a:t>( </a:t>
            </a:r>
            <a:r>
              <a:rPr lang="en-US" sz="2000" b="1">
                <a:latin typeface="Arial" panose="020B0604020202020204" pitchFamily="34" charset="0"/>
              </a:rPr>
              <a:t>5 1 </a:t>
            </a:r>
            <a:r>
              <a:rPr lang="en-US" sz="2000">
                <a:latin typeface="Arial" panose="020B0604020202020204" pitchFamily="34" charset="0"/>
              </a:rPr>
              <a:t>4 2 8 ) ( </a:t>
            </a:r>
            <a:r>
              <a:rPr lang="en-US" sz="2000" b="1">
                <a:latin typeface="Arial" panose="020B0604020202020204" pitchFamily="34" charset="0"/>
              </a:rPr>
              <a:t>1 5 </a:t>
            </a:r>
            <a:r>
              <a:rPr lang="en-US" sz="2000">
                <a:latin typeface="Arial" panose="020B0604020202020204" pitchFamily="34" charset="0"/>
              </a:rPr>
              <a:t>4 2 8 ), Here, algorithm compares the first two elements, and swaps since 5 &gt; 1.</a:t>
            </a:r>
          </a:p>
          <a:p>
            <a:pPr eaLnBrk="1" hangingPunct="1">
              <a:spcBef>
                <a:spcPct val="0"/>
              </a:spcBef>
              <a:buFontTx/>
              <a:buNone/>
            </a:pPr>
            <a:r>
              <a:rPr lang="en-US" sz="2000">
                <a:latin typeface="Arial" panose="020B0604020202020204" pitchFamily="34" charset="0"/>
              </a:rPr>
              <a:t>( 1 </a:t>
            </a:r>
            <a:r>
              <a:rPr lang="en-US" sz="2000" b="1">
                <a:latin typeface="Arial" panose="020B0604020202020204" pitchFamily="34" charset="0"/>
              </a:rPr>
              <a:t>5 4 </a:t>
            </a:r>
            <a:r>
              <a:rPr lang="en-US" sz="2000">
                <a:latin typeface="Arial" panose="020B0604020202020204" pitchFamily="34" charset="0"/>
              </a:rPr>
              <a:t>2 8 ) ( 1 </a:t>
            </a:r>
            <a:r>
              <a:rPr lang="en-US" sz="2000" b="1">
                <a:latin typeface="Arial" panose="020B0604020202020204" pitchFamily="34" charset="0"/>
              </a:rPr>
              <a:t>4 5 </a:t>
            </a:r>
            <a:r>
              <a:rPr lang="en-US" sz="2000">
                <a:latin typeface="Arial" panose="020B0604020202020204" pitchFamily="34" charset="0"/>
              </a:rPr>
              <a:t>2 8 ), Swap since 5 &gt; 4</a:t>
            </a:r>
          </a:p>
          <a:p>
            <a:pPr eaLnBrk="1" hangingPunct="1">
              <a:spcBef>
                <a:spcPct val="0"/>
              </a:spcBef>
              <a:buFontTx/>
              <a:buNone/>
            </a:pPr>
            <a:r>
              <a:rPr lang="en-US" sz="2000">
                <a:latin typeface="Arial" panose="020B0604020202020204" pitchFamily="34" charset="0"/>
              </a:rPr>
              <a:t>( 1 4 </a:t>
            </a:r>
            <a:r>
              <a:rPr lang="en-US" sz="2000" b="1">
                <a:latin typeface="Arial" panose="020B0604020202020204" pitchFamily="34" charset="0"/>
              </a:rPr>
              <a:t>5 2 </a:t>
            </a:r>
            <a:r>
              <a:rPr lang="en-US" sz="2000">
                <a:latin typeface="Arial" panose="020B0604020202020204" pitchFamily="34" charset="0"/>
              </a:rPr>
              <a:t>8 ) ( 1 4 </a:t>
            </a:r>
            <a:r>
              <a:rPr lang="en-US" sz="2000" b="1">
                <a:latin typeface="Arial" panose="020B0604020202020204" pitchFamily="34" charset="0"/>
              </a:rPr>
              <a:t>2 5 </a:t>
            </a:r>
            <a:r>
              <a:rPr lang="en-US" sz="2000">
                <a:latin typeface="Arial" panose="020B0604020202020204" pitchFamily="34" charset="0"/>
              </a:rPr>
              <a:t>8 ), Swap since 5 &gt; 2</a:t>
            </a:r>
          </a:p>
          <a:p>
            <a:pPr eaLnBrk="1" hangingPunct="1">
              <a:spcBef>
                <a:spcPct val="0"/>
              </a:spcBef>
              <a:buFontTx/>
              <a:buNone/>
            </a:pPr>
            <a:r>
              <a:rPr lang="en-US" sz="2000">
                <a:latin typeface="Arial" panose="020B0604020202020204" pitchFamily="34" charset="0"/>
              </a:rPr>
              <a:t>( 1 4 2 </a:t>
            </a:r>
            <a:r>
              <a:rPr lang="en-US" sz="2000" b="1">
                <a:latin typeface="Arial" panose="020B0604020202020204" pitchFamily="34" charset="0"/>
              </a:rPr>
              <a:t>5 8 </a:t>
            </a:r>
            <a:r>
              <a:rPr lang="en-US" sz="2000">
                <a:latin typeface="Arial" panose="020B0604020202020204" pitchFamily="34" charset="0"/>
              </a:rPr>
              <a:t>)</a:t>
            </a:r>
          </a:p>
          <a:p>
            <a:pPr eaLnBrk="1" hangingPunct="1">
              <a:spcBef>
                <a:spcPct val="0"/>
              </a:spcBef>
              <a:buFontTx/>
              <a:buNone/>
            </a:pPr>
            <a:r>
              <a:rPr lang="en-US" sz="2000">
                <a:latin typeface="Arial" panose="020B0604020202020204" pitchFamily="34" charset="0"/>
              </a:rPr>
              <a:t>( 1 4 2 </a:t>
            </a:r>
            <a:r>
              <a:rPr lang="en-US" sz="2000" b="1">
                <a:latin typeface="Arial" panose="020B0604020202020204" pitchFamily="34" charset="0"/>
              </a:rPr>
              <a:t>5 8 </a:t>
            </a:r>
            <a:r>
              <a:rPr lang="en-US" sz="2000">
                <a:latin typeface="Arial" panose="020B0604020202020204" pitchFamily="34" charset="0"/>
              </a:rPr>
              <a:t>), Now, since these elements are already in order (8 &gt; 5), algorithm does not swap them.</a:t>
            </a:r>
          </a:p>
          <a:p>
            <a:pPr eaLnBrk="1" hangingPunct="1">
              <a:spcBef>
                <a:spcPct val="0"/>
              </a:spcBef>
              <a:buFontTx/>
              <a:buNone/>
            </a:pPr>
            <a:r>
              <a:rPr lang="en-US" sz="2000" b="1">
                <a:latin typeface="Arial" panose="020B0604020202020204" pitchFamily="34" charset="0"/>
              </a:rPr>
              <a:t>Second Pass:</a:t>
            </a:r>
            <a:endParaRPr lang="en-US" sz="2000">
              <a:latin typeface="Arial" panose="020B0604020202020204" pitchFamily="34" charset="0"/>
            </a:endParaRPr>
          </a:p>
          <a:p>
            <a:pPr eaLnBrk="1" hangingPunct="1">
              <a:spcBef>
                <a:spcPct val="0"/>
              </a:spcBef>
              <a:buFontTx/>
              <a:buNone/>
            </a:pPr>
            <a:r>
              <a:rPr lang="en-US" sz="2000">
                <a:latin typeface="Arial" panose="020B0604020202020204" pitchFamily="34" charset="0"/>
              </a:rPr>
              <a:t>( </a:t>
            </a:r>
            <a:r>
              <a:rPr lang="en-US" sz="2000" b="1">
                <a:latin typeface="Arial" panose="020B0604020202020204" pitchFamily="34" charset="0"/>
              </a:rPr>
              <a:t>1 4 </a:t>
            </a:r>
            <a:r>
              <a:rPr lang="en-US" sz="2000">
                <a:latin typeface="Arial" panose="020B0604020202020204" pitchFamily="34" charset="0"/>
              </a:rPr>
              <a:t>2 5 8 ) ( </a:t>
            </a:r>
            <a:r>
              <a:rPr lang="en-US" sz="2000" b="1">
                <a:latin typeface="Arial" panose="020B0604020202020204" pitchFamily="34" charset="0"/>
              </a:rPr>
              <a:t>1 4 </a:t>
            </a:r>
            <a:r>
              <a:rPr lang="en-US" sz="2000">
                <a:latin typeface="Arial" panose="020B0604020202020204" pitchFamily="34" charset="0"/>
              </a:rPr>
              <a:t>2 5 8 )</a:t>
            </a:r>
          </a:p>
          <a:p>
            <a:pPr eaLnBrk="1" hangingPunct="1">
              <a:spcBef>
                <a:spcPct val="0"/>
              </a:spcBef>
              <a:buFontTx/>
              <a:buNone/>
            </a:pPr>
            <a:r>
              <a:rPr lang="en-US" sz="2000">
                <a:latin typeface="Arial" panose="020B0604020202020204" pitchFamily="34" charset="0"/>
              </a:rPr>
              <a:t>( 1 </a:t>
            </a:r>
            <a:r>
              <a:rPr lang="en-US" sz="2000" b="1">
                <a:latin typeface="Arial" panose="020B0604020202020204" pitchFamily="34" charset="0"/>
              </a:rPr>
              <a:t>4 2 </a:t>
            </a:r>
            <a:r>
              <a:rPr lang="en-US" sz="2000">
                <a:latin typeface="Arial" panose="020B0604020202020204" pitchFamily="34" charset="0"/>
              </a:rPr>
              <a:t>5 8 ) ( 1 </a:t>
            </a:r>
            <a:r>
              <a:rPr lang="en-US" sz="2000" b="1">
                <a:latin typeface="Arial" panose="020B0604020202020204" pitchFamily="34" charset="0"/>
              </a:rPr>
              <a:t>2 4 </a:t>
            </a:r>
            <a:r>
              <a:rPr lang="en-US" sz="2000">
                <a:latin typeface="Arial" panose="020B0604020202020204" pitchFamily="34" charset="0"/>
              </a:rPr>
              <a:t>5 8 ), Swap since 4 &gt; 2</a:t>
            </a:r>
          </a:p>
          <a:p>
            <a:pPr eaLnBrk="1" hangingPunct="1">
              <a:spcBef>
                <a:spcPct val="0"/>
              </a:spcBef>
              <a:buFontTx/>
              <a:buNone/>
            </a:pPr>
            <a:r>
              <a:rPr lang="en-US" sz="2000">
                <a:latin typeface="Arial" panose="020B0604020202020204" pitchFamily="34" charset="0"/>
              </a:rPr>
              <a:t>( 1 2 </a:t>
            </a:r>
            <a:r>
              <a:rPr lang="en-US" sz="2000" b="1">
                <a:latin typeface="Arial" panose="020B0604020202020204" pitchFamily="34" charset="0"/>
              </a:rPr>
              <a:t>4 5 </a:t>
            </a:r>
            <a:r>
              <a:rPr lang="en-US" sz="2000">
                <a:latin typeface="Arial" panose="020B0604020202020204" pitchFamily="34" charset="0"/>
              </a:rPr>
              <a:t>8 ) ( 1 2 </a:t>
            </a:r>
            <a:r>
              <a:rPr lang="en-US" sz="2000" b="1">
                <a:latin typeface="Arial" panose="020B0604020202020204" pitchFamily="34" charset="0"/>
              </a:rPr>
              <a:t>4 5 </a:t>
            </a:r>
            <a:r>
              <a:rPr lang="en-US" sz="2000">
                <a:latin typeface="Arial" panose="020B0604020202020204" pitchFamily="34" charset="0"/>
              </a:rPr>
              <a:t>8 )</a:t>
            </a:r>
          </a:p>
          <a:p>
            <a:pPr eaLnBrk="1" hangingPunct="1">
              <a:spcBef>
                <a:spcPct val="0"/>
              </a:spcBef>
              <a:buFontTx/>
              <a:buNone/>
            </a:pPr>
            <a:r>
              <a:rPr lang="en-US" sz="2000">
                <a:latin typeface="Arial" panose="020B0604020202020204" pitchFamily="34" charset="0"/>
              </a:rPr>
              <a:t>( 1 2 4 </a:t>
            </a:r>
            <a:r>
              <a:rPr lang="en-US" sz="2000" b="1">
                <a:latin typeface="Arial" panose="020B0604020202020204" pitchFamily="34" charset="0"/>
              </a:rPr>
              <a:t>5 8 </a:t>
            </a:r>
            <a:r>
              <a:rPr lang="en-US" sz="2000">
                <a:latin typeface="Arial" panose="020B0604020202020204" pitchFamily="34" charset="0"/>
              </a:rPr>
              <a:t>) ( 1 2 4 </a:t>
            </a:r>
            <a:r>
              <a:rPr lang="en-US" sz="2000" b="1">
                <a:latin typeface="Arial" panose="020B0604020202020204" pitchFamily="34" charset="0"/>
              </a:rPr>
              <a:t>5 8 </a:t>
            </a:r>
            <a:r>
              <a:rPr lang="en-US" sz="2000">
                <a:latin typeface="Arial" panose="020B0604020202020204" pitchFamily="34" charset="0"/>
              </a:rPr>
              <a:t>)</a:t>
            </a:r>
            <a:endParaRPr lang="en-US" sz="1800">
              <a:latin typeface="Arial" panose="020B0604020202020204" pitchFamily="34" charset="0"/>
            </a:endParaRPr>
          </a:p>
        </p:txBody>
      </p:sp>
    </p:spTree>
    <p:extLst>
      <p:ext uri="{BB962C8B-B14F-4D97-AF65-F5344CB8AC3E}">
        <p14:creationId xmlns:p14="http://schemas.microsoft.com/office/powerpoint/2010/main" val="403172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341C1-38A1-62B5-642A-2DDC06858CE5}"/>
              </a:ext>
            </a:extLst>
          </p:cNvPr>
          <p:cNvSpPr>
            <a:spLocks noGrp="1"/>
          </p:cNvSpPr>
          <p:nvPr>
            <p:ph type="title"/>
          </p:nvPr>
        </p:nvSpPr>
        <p:spPr/>
        <p:txBody>
          <a:bodyPr/>
          <a:lstStyle/>
          <a:p>
            <a:r>
              <a:rPr lang="en-US" b="1" dirty="0">
                <a:solidFill>
                  <a:srgbClr val="C00000"/>
                </a:solidFill>
              </a:rPr>
              <a:t>Need of Data Structure</a:t>
            </a:r>
          </a:p>
        </p:txBody>
      </p:sp>
      <p:sp>
        <p:nvSpPr>
          <p:cNvPr id="3" name="Content Placeholder 2">
            <a:extLst>
              <a:ext uri="{FF2B5EF4-FFF2-40B4-BE49-F238E27FC236}">
                <a16:creationId xmlns:a16="http://schemas.microsoft.com/office/drawing/2014/main" id="{CACD3190-BFD7-E6C1-7253-85EF606637BB}"/>
              </a:ext>
            </a:extLst>
          </p:cNvPr>
          <p:cNvSpPr>
            <a:spLocks noGrp="1"/>
          </p:cNvSpPr>
          <p:nvPr>
            <p:ph idx="1"/>
          </p:nvPr>
        </p:nvSpPr>
        <p:spPr/>
        <p:txBody>
          <a:bodyPr/>
          <a:lstStyle/>
          <a:p>
            <a:pPr marL="0" indent="0" algn="just" fontAlgn="base">
              <a:buNone/>
            </a:pPr>
            <a:r>
              <a:rPr lang="en-US" b="1" i="0" dirty="0">
                <a:effectLst/>
                <a:latin typeface="+mj-lt"/>
              </a:rPr>
              <a:t>3. Code reusability:</a:t>
            </a:r>
            <a:r>
              <a:rPr lang="en-US" b="0" i="0" dirty="0">
                <a:effectLst/>
                <a:latin typeface="+mj-lt"/>
              </a:rPr>
              <a:t> Data structures can be used as building blocks in various algorithms and programs, making it easier to reuse code.</a:t>
            </a:r>
          </a:p>
          <a:p>
            <a:pPr marL="0" indent="0" algn="just" fontAlgn="base">
              <a:buNone/>
            </a:pPr>
            <a:r>
              <a:rPr lang="en-US" b="1" i="0" dirty="0">
                <a:effectLst/>
                <a:latin typeface="+mj-lt"/>
              </a:rPr>
              <a:t>4. Abstraction:</a:t>
            </a:r>
            <a:r>
              <a:rPr lang="en-US" b="0" i="0" dirty="0">
                <a:effectLst/>
                <a:latin typeface="+mj-lt"/>
              </a:rPr>
              <a:t> Data structures provide a level of abstraction that allows programmers to focus on the logical structure of the data and the operations that can be performed on it, rather than on the details of how the data is stored and manipulated.</a:t>
            </a:r>
          </a:p>
          <a:p>
            <a:pPr marL="0" indent="0" algn="just" fontAlgn="base">
              <a:buNone/>
            </a:pPr>
            <a:r>
              <a:rPr lang="en-US" b="1" dirty="0">
                <a:latin typeface="+mj-lt"/>
              </a:rPr>
              <a:t>5. </a:t>
            </a:r>
            <a:r>
              <a:rPr lang="en-US" b="1" i="0" dirty="0">
                <a:effectLst/>
                <a:latin typeface="+mj-lt"/>
              </a:rPr>
              <a:t>Algorithm design:</a:t>
            </a:r>
            <a:r>
              <a:rPr lang="en-US" b="0" i="0" dirty="0">
                <a:effectLst/>
                <a:latin typeface="+mj-lt"/>
              </a:rPr>
              <a:t> Many algorithms rely on specific data structures to operate efficiently. Understanding data structures is crucial for designing and implementing efficient algorithms.</a:t>
            </a:r>
          </a:p>
          <a:p>
            <a:pPr marL="0" indent="0" algn="just">
              <a:buNone/>
            </a:pPr>
            <a:endParaRPr lang="en-US" dirty="0">
              <a:latin typeface="+mj-lt"/>
            </a:endParaRPr>
          </a:p>
        </p:txBody>
      </p:sp>
      <p:sp>
        <p:nvSpPr>
          <p:cNvPr id="4" name="Date Placeholder 3"/>
          <p:cNvSpPr>
            <a:spLocks noGrp="1"/>
          </p:cNvSpPr>
          <p:nvPr>
            <p:ph type="dt" sz="half" idx="10"/>
          </p:nvPr>
        </p:nvSpPr>
        <p:spPr/>
        <p:txBody>
          <a:bodyPr/>
          <a:lstStyle/>
          <a:p>
            <a:fld id="{8F3B6B3A-0794-4889-9177-B1AC445FDEE2}" type="datetime1">
              <a:rPr lang="en-US" smtClean="0"/>
              <a:t>8/3/2023</a:t>
            </a:fld>
            <a:endParaRPr lang="en-US"/>
          </a:p>
        </p:txBody>
      </p:sp>
      <p:sp>
        <p:nvSpPr>
          <p:cNvPr id="5" name="Slide Number Placeholder 4"/>
          <p:cNvSpPr>
            <a:spLocks noGrp="1"/>
          </p:cNvSpPr>
          <p:nvPr>
            <p:ph type="sldNum" sz="quarter" idx="12"/>
          </p:nvPr>
        </p:nvSpPr>
        <p:spPr/>
        <p:txBody>
          <a:bodyPr/>
          <a:lstStyle/>
          <a:p>
            <a:fld id="{180F97CC-1B2C-4CDD-B440-99F5F8B230B9}" type="slidenum">
              <a:rPr lang="en-US" smtClean="0"/>
              <a:t>9</a:t>
            </a:fld>
            <a:endParaRPr lang="en-US"/>
          </a:p>
        </p:txBody>
      </p:sp>
    </p:spTree>
    <p:extLst>
      <p:ext uri="{BB962C8B-B14F-4D97-AF65-F5344CB8AC3E}">
        <p14:creationId xmlns:p14="http://schemas.microsoft.com/office/powerpoint/2010/main" val="31066126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chemeClr val="tx2">
                    <a:lumMod val="75000"/>
                  </a:schemeClr>
                </a:solidFill>
              </a:rPr>
              <a:t>Bubble Sort</a:t>
            </a:r>
            <a:endParaRPr lang="en-US" dirty="0">
              <a:solidFill>
                <a:schemeClr val="tx2">
                  <a:lumMod val="75000"/>
                </a:schemeClr>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88068" name="TextBox 28"/>
          <p:cNvSpPr txBox="1">
            <a:spLocks noChangeArrowheads="1"/>
          </p:cNvSpPr>
          <p:nvPr/>
        </p:nvSpPr>
        <p:spPr bwMode="auto">
          <a:xfrm>
            <a:off x="304801" y="1295401"/>
            <a:ext cx="115062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2000">
                <a:latin typeface="Arial" panose="020B0604020202020204" pitchFamily="34" charset="0"/>
              </a:rPr>
              <a:t>Now, the array is already sorted, but our algorithm does not know if it is completed.</a:t>
            </a:r>
          </a:p>
          <a:p>
            <a:pPr eaLnBrk="1" hangingPunct="1">
              <a:spcBef>
                <a:spcPct val="0"/>
              </a:spcBef>
              <a:buFontTx/>
              <a:buNone/>
            </a:pPr>
            <a:endParaRPr lang="en-US" sz="2000">
              <a:latin typeface="Arial" panose="020B0604020202020204" pitchFamily="34" charset="0"/>
            </a:endParaRPr>
          </a:p>
          <a:p>
            <a:pPr eaLnBrk="1" hangingPunct="1">
              <a:spcBef>
                <a:spcPct val="0"/>
              </a:spcBef>
              <a:buFontTx/>
              <a:buNone/>
            </a:pPr>
            <a:r>
              <a:rPr lang="en-US" sz="2000">
                <a:latin typeface="Arial" panose="020B0604020202020204" pitchFamily="34" charset="0"/>
              </a:rPr>
              <a:t>The algorithm needs one </a:t>
            </a:r>
            <a:r>
              <a:rPr lang="en-US" sz="2000" b="1">
                <a:latin typeface="Arial" panose="020B0604020202020204" pitchFamily="34" charset="0"/>
              </a:rPr>
              <a:t>whole </a:t>
            </a:r>
            <a:r>
              <a:rPr lang="en-US" sz="2000">
                <a:latin typeface="Arial" panose="020B0604020202020204" pitchFamily="34" charset="0"/>
              </a:rPr>
              <a:t>pass without </a:t>
            </a:r>
            <a:r>
              <a:rPr lang="en-US" sz="2000" b="1">
                <a:latin typeface="Arial" panose="020B0604020202020204" pitchFamily="34" charset="0"/>
              </a:rPr>
              <a:t>any </a:t>
            </a:r>
            <a:r>
              <a:rPr lang="en-US" sz="2000">
                <a:latin typeface="Arial" panose="020B0604020202020204" pitchFamily="34" charset="0"/>
              </a:rPr>
              <a:t>swap to know it is sorted.</a:t>
            </a:r>
          </a:p>
          <a:p>
            <a:pPr eaLnBrk="1" hangingPunct="1">
              <a:spcBef>
                <a:spcPct val="0"/>
              </a:spcBef>
              <a:buFontTx/>
              <a:buNone/>
            </a:pPr>
            <a:r>
              <a:rPr lang="en-US" sz="2000" b="1">
                <a:latin typeface="Arial" panose="020B0604020202020204" pitchFamily="34" charset="0"/>
              </a:rPr>
              <a:t>Third Pass:</a:t>
            </a:r>
            <a:endParaRPr lang="en-US" sz="2000">
              <a:latin typeface="Arial" panose="020B0604020202020204" pitchFamily="34" charset="0"/>
            </a:endParaRPr>
          </a:p>
          <a:p>
            <a:pPr eaLnBrk="1" hangingPunct="1">
              <a:spcBef>
                <a:spcPct val="0"/>
              </a:spcBef>
              <a:buFontTx/>
              <a:buNone/>
            </a:pPr>
            <a:r>
              <a:rPr lang="en-US" sz="2000">
                <a:latin typeface="Arial" panose="020B0604020202020204" pitchFamily="34" charset="0"/>
              </a:rPr>
              <a:t>( </a:t>
            </a:r>
            <a:r>
              <a:rPr lang="en-US" sz="2000" b="1">
                <a:latin typeface="Arial" panose="020B0604020202020204" pitchFamily="34" charset="0"/>
              </a:rPr>
              <a:t>1 2 </a:t>
            </a:r>
            <a:r>
              <a:rPr lang="en-US" sz="2000">
                <a:latin typeface="Arial" panose="020B0604020202020204" pitchFamily="34" charset="0"/>
              </a:rPr>
              <a:t>4 5 8 ) ( </a:t>
            </a:r>
            <a:r>
              <a:rPr lang="en-US" sz="2000" b="1">
                <a:latin typeface="Arial" panose="020B0604020202020204" pitchFamily="34" charset="0"/>
              </a:rPr>
              <a:t>1 2 </a:t>
            </a:r>
            <a:r>
              <a:rPr lang="en-US" sz="2000">
                <a:latin typeface="Arial" panose="020B0604020202020204" pitchFamily="34" charset="0"/>
              </a:rPr>
              <a:t>4 5 8 )</a:t>
            </a:r>
          </a:p>
          <a:p>
            <a:pPr eaLnBrk="1" hangingPunct="1">
              <a:spcBef>
                <a:spcPct val="0"/>
              </a:spcBef>
              <a:buFontTx/>
              <a:buNone/>
            </a:pPr>
            <a:r>
              <a:rPr lang="en-US" sz="2000">
                <a:latin typeface="Arial" panose="020B0604020202020204" pitchFamily="34" charset="0"/>
              </a:rPr>
              <a:t>( 1 </a:t>
            </a:r>
            <a:r>
              <a:rPr lang="en-US" sz="2000" b="1">
                <a:latin typeface="Arial" panose="020B0604020202020204" pitchFamily="34" charset="0"/>
              </a:rPr>
              <a:t>2 4 </a:t>
            </a:r>
            <a:r>
              <a:rPr lang="en-US" sz="2000">
                <a:latin typeface="Arial" panose="020B0604020202020204" pitchFamily="34" charset="0"/>
              </a:rPr>
              <a:t>5 8 ) ( 1 </a:t>
            </a:r>
            <a:r>
              <a:rPr lang="en-US" sz="2000" b="1">
                <a:latin typeface="Arial" panose="020B0604020202020204" pitchFamily="34" charset="0"/>
              </a:rPr>
              <a:t>2 4 </a:t>
            </a:r>
            <a:r>
              <a:rPr lang="en-US" sz="2000">
                <a:latin typeface="Arial" panose="020B0604020202020204" pitchFamily="34" charset="0"/>
              </a:rPr>
              <a:t>5 8 )</a:t>
            </a:r>
          </a:p>
          <a:p>
            <a:pPr eaLnBrk="1" hangingPunct="1">
              <a:spcBef>
                <a:spcPct val="0"/>
              </a:spcBef>
              <a:buFontTx/>
              <a:buNone/>
            </a:pPr>
            <a:r>
              <a:rPr lang="en-US" sz="2000">
                <a:latin typeface="Arial" panose="020B0604020202020204" pitchFamily="34" charset="0"/>
              </a:rPr>
              <a:t>( 1 2 </a:t>
            </a:r>
            <a:r>
              <a:rPr lang="en-US" sz="2000" b="1">
                <a:latin typeface="Arial" panose="020B0604020202020204" pitchFamily="34" charset="0"/>
              </a:rPr>
              <a:t>4 5 </a:t>
            </a:r>
            <a:r>
              <a:rPr lang="en-US" sz="2000">
                <a:latin typeface="Arial" panose="020B0604020202020204" pitchFamily="34" charset="0"/>
              </a:rPr>
              <a:t>8 ) ( 1 2 </a:t>
            </a:r>
            <a:r>
              <a:rPr lang="en-US" sz="2000" b="1">
                <a:latin typeface="Arial" panose="020B0604020202020204" pitchFamily="34" charset="0"/>
              </a:rPr>
              <a:t>4 5 </a:t>
            </a:r>
            <a:r>
              <a:rPr lang="en-US" sz="2000">
                <a:latin typeface="Arial" panose="020B0604020202020204" pitchFamily="34" charset="0"/>
              </a:rPr>
              <a:t>8 )</a:t>
            </a:r>
          </a:p>
          <a:p>
            <a:pPr eaLnBrk="1" hangingPunct="1">
              <a:spcBef>
                <a:spcPct val="0"/>
              </a:spcBef>
              <a:buFontTx/>
              <a:buNone/>
            </a:pPr>
            <a:r>
              <a:rPr lang="en-US" sz="2000">
                <a:latin typeface="Arial" panose="020B0604020202020204" pitchFamily="34" charset="0"/>
              </a:rPr>
              <a:t> </a:t>
            </a:r>
          </a:p>
          <a:p>
            <a:pPr eaLnBrk="1" hangingPunct="1">
              <a:spcBef>
                <a:spcPct val="0"/>
              </a:spcBef>
              <a:buFontTx/>
              <a:buNone/>
            </a:pPr>
            <a:r>
              <a:rPr lang="en-US" sz="2000">
                <a:latin typeface="Arial" panose="020B0604020202020204" pitchFamily="34" charset="0"/>
              </a:rPr>
              <a:t>( 1 2 4 </a:t>
            </a:r>
            <a:r>
              <a:rPr lang="en-US" sz="2000" b="1">
                <a:latin typeface="Arial" panose="020B0604020202020204" pitchFamily="34" charset="0"/>
              </a:rPr>
              <a:t>5 8 </a:t>
            </a:r>
            <a:r>
              <a:rPr lang="en-US" sz="2000">
                <a:latin typeface="Arial" panose="020B0604020202020204" pitchFamily="34" charset="0"/>
              </a:rPr>
              <a:t>) ( 1 2 4 </a:t>
            </a:r>
            <a:r>
              <a:rPr lang="en-US" sz="2000" b="1">
                <a:latin typeface="Arial" panose="020B0604020202020204" pitchFamily="34" charset="0"/>
              </a:rPr>
              <a:t>5 8 </a:t>
            </a:r>
            <a:r>
              <a:rPr lang="en-US" sz="2000">
                <a:latin typeface="Arial" panose="020B0604020202020204" pitchFamily="34" charset="0"/>
              </a:rPr>
              <a:t>)</a:t>
            </a:r>
          </a:p>
        </p:txBody>
      </p:sp>
    </p:spTree>
    <p:extLst>
      <p:ext uri="{BB962C8B-B14F-4D97-AF65-F5344CB8AC3E}">
        <p14:creationId xmlns:p14="http://schemas.microsoft.com/office/powerpoint/2010/main" val="39721269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chemeClr val="tx2">
                    <a:lumMod val="75000"/>
                  </a:schemeClr>
                </a:solidFill>
              </a:rPr>
              <a:t>Bubble Sort</a:t>
            </a:r>
            <a:endParaRPr lang="en-US" dirty="0">
              <a:solidFill>
                <a:schemeClr val="tx2">
                  <a:lumMod val="75000"/>
                </a:schemeClr>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6868" name="TextBox 28"/>
          <p:cNvSpPr txBox="1">
            <a:spLocks noChangeArrowheads="1"/>
          </p:cNvSpPr>
          <p:nvPr/>
        </p:nvSpPr>
        <p:spPr bwMode="auto">
          <a:xfrm>
            <a:off x="304801" y="1295401"/>
            <a:ext cx="11506200" cy="4625975"/>
          </a:xfrm>
          <a:prstGeom prst="rect">
            <a:avLst/>
          </a:prstGeom>
          <a:noFill/>
          <a:ln w="9525">
            <a:noFill/>
            <a:miter lim="800000"/>
            <a:headEnd/>
            <a:tailEnd/>
          </a:ln>
        </p:spPr>
        <p:txBody>
          <a:bodyPr>
            <a:spAutoFit/>
          </a:bodyPr>
          <a:lstStyle/>
          <a:p>
            <a:pPr eaLnBrk="1" hangingPunct="1">
              <a:defRPr/>
            </a:pPr>
            <a:r>
              <a:rPr lang="en-US" sz="2000" b="1" dirty="0">
                <a:latin typeface="+mj-lt"/>
              </a:rPr>
              <a:t>Bubble Sort Algorithm:</a:t>
            </a:r>
            <a:endParaRPr lang="en-US" sz="2000" dirty="0">
              <a:latin typeface="+mj-lt"/>
            </a:endParaRPr>
          </a:p>
          <a:p>
            <a:pPr eaLnBrk="1" hangingPunct="1">
              <a:defRPr/>
            </a:pPr>
            <a:r>
              <a:rPr lang="en-US" sz="2000" dirty="0">
                <a:latin typeface="+mj-lt"/>
              </a:rPr>
              <a:t>Step 1: Repeat Steps 2 and 3 for </a:t>
            </a:r>
            <a:r>
              <a:rPr lang="en-US" sz="2000" dirty="0" err="1">
                <a:latin typeface="+mj-lt"/>
              </a:rPr>
              <a:t>i</a:t>
            </a:r>
            <a:r>
              <a:rPr lang="en-US" sz="2000" dirty="0">
                <a:latin typeface="+mj-lt"/>
              </a:rPr>
              <a:t>=1 to 10</a:t>
            </a:r>
          </a:p>
          <a:p>
            <a:pPr eaLnBrk="1" hangingPunct="1">
              <a:defRPr/>
            </a:pPr>
            <a:r>
              <a:rPr lang="en-US" sz="2000" dirty="0">
                <a:latin typeface="+mj-lt"/>
              </a:rPr>
              <a:t>Step 2: Set j=1</a:t>
            </a:r>
          </a:p>
          <a:p>
            <a:pPr eaLnBrk="1" hangingPunct="1">
              <a:defRPr/>
            </a:pPr>
            <a:r>
              <a:rPr lang="en-US" sz="2000" dirty="0">
                <a:latin typeface="+mj-lt"/>
              </a:rPr>
              <a:t>Step 3: Repeat while j&lt;=n</a:t>
            </a:r>
          </a:p>
          <a:p>
            <a:pPr eaLnBrk="1" hangingPunct="1">
              <a:defRPr/>
            </a:pPr>
            <a:r>
              <a:rPr lang="en-US" sz="2000" dirty="0">
                <a:latin typeface="+mj-lt"/>
              </a:rPr>
              <a:t>                  (A) if a[</a:t>
            </a:r>
            <a:r>
              <a:rPr lang="en-US" sz="2000" dirty="0" err="1">
                <a:latin typeface="+mj-lt"/>
              </a:rPr>
              <a:t>i</a:t>
            </a:r>
            <a:r>
              <a:rPr lang="en-US" sz="2000" dirty="0">
                <a:latin typeface="+mj-lt"/>
              </a:rPr>
              <a:t>] &lt; a[j]</a:t>
            </a:r>
          </a:p>
          <a:p>
            <a:pPr eaLnBrk="1" hangingPunct="1">
              <a:defRPr/>
            </a:pPr>
            <a:r>
              <a:rPr lang="en-US" sz="2000" dirty="0">
                <a:latin typeface="+mj-lt"/>
              </a:rPr>
              <a:t>                             Then interchange a[</a:t>
            </a:r>
            <a:r>
              <a:rPr lang="en-US" sz="2000" dirty="0" err="1">
                <a:latin typeface="+mj-lt"/>
              </a:rPr>
              <a:t>i</a:t>
            </a:r>
            <a:r>
              <a:rPr lang="en-US" sz="2000" dirty="0">
                <a:latin typeface="+mj-lt"/>
              </a:rPr>
              <a:t>] and a[j]</a:t>
            </a:r>
          </a:p>
          <a:p>
            <a:pPr eaLnBrk="1" hangingPunct="1">
              <a:defRPr/>
            </a:pPr>
            <a:r>
              <a:rPr lang="en-US" sz="2000" dirty="0">
                <a:latin typeface="+mj-lt"/>
              </a:rPr>
              <a:t>                        [End of if]</a:t>
            </a:r>
          </a:p>
          <a:p>
            <a:pPr eaLnBrk="1" hangingPunct="1">
              <a:defRPr/>
            </a:pPr>
            <a:r>
              <a:rPr lang="en-US" sz="2000" dirty="0">
                <a:latin typeface="+mj-lt"/>
              </a:rPr>
              <a:t>                   (B) Set j = j+1</a:t>
            </a:r>
          </a:p>
          <a:p>
            <a:pPr eaLnBrk="1" hangingPunct="1">
              <a:defRPr/>
            </a:pPr>
            <a:r>
              <a:rPr lang="en-US" sz="2000" dirty="0">
                <a:latin typeface="+mj-lt"/>
              </a:rPr>
              <a:t>                   [End of Inner Loop]</a:t>
            </a:r>
          </a:p>
          <a:p>
            <a:pPr eaLnBrk="1" hangingPunct="1">
              <a:defRPr/>
            </a:pPr>
            <a:r>
              <a:rPr lang="en-US" sz="2000" dirty="0">
                <a:latin typeface="+mj-lt"/>
              </a:rPr>
              <a:t>              [End of Step 1 Outer Loop]</a:t>
            </a:r>
          </a:p>
          <a:p>
            <a:pPr eaLnBrk="1" hangingPunct="1">
              <a:defRPr/>
            </a:pPr>
            <a:r>
              <a:rPr lang="en-US" sz="2000" dirty="0">
                <a:latin typeface="+mj-lt"/>
              </a:rPr>
              <a:t>Step 4: Exit</a:t>
            </a:r>
          </a:p>
          <a:p>
            <a:pPr eaLnBrk="1" hangingPunct="1">
              <a:defRPr/>
            </a:pPr>
            <a:endParaRPr lang="en-US" sz="2000" dirty="0">
              <a:latin typeface="+mj-lt"/>
            </a:endParaRPr>
          </a:p>
          <a:p>
            <a:pPr eaLnBrk="1" hangingPunct="1">
              <a:defRPr/>
            </a:pPr>
            <a:endParaRPr lang="en-US" sz="2000" dirty="0">
              <a:latin typeface="+mj-lt"/>
            </a:endParaRPr>
          </a:p>
          <a:p>
            <a:pPr marL="0" lvl="1">
              <a:lnSpc>
                <a:spcPct val="93000"/>
              </a:lnSpc>
              <a:buFont typeface="Wingdings" pitchFamily="2" charset="2"/>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endParaRPr lang="en-GB" altLang="en-US" sz="2000" dirty="0">
              <a:latin typeface="+mj-lt"/>
            </a:endParaRPr>
          </a:p>
          <a:p>
            <a:pPr eaLnBrk="1" hangingPunct="1">
              <a:defRPr/>
            </a:pPr>
            <a:endParaRPr lang="en-US" dirty="0"/>
          </a:p>
        </p:txBody>
      </p:sp>
    </p:spTree>
    <p:extLst>
      <p:ext uri="{BB962C8B-B14F-4D97-AF65-F5344CB8AC3E}">
        <p14:creationId xmlns:p14="http://schemas.microsoft.com/office/powerpoint/2010/main" val="38555456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chemeClr val="tx2">
                    <a:lumMod val="75000"/>
                  </a:schemeClr>
                </a:solidFill>
              </a:rPr>
              <a:t>Bubble Sort</a:t>
            </a:r>
            <a:endParaRPr lang="en-US" dirty="0">
              <a:solidFill>
                <a:schemeClr val="tx2">
                  <a:lumMod val="75000"/>
                </a:schemeClr>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6868" name="TextBox 28"/>
          <p:cNvSpPr txBox="1">
            <a:spLocks noChangeArrowheads="1"/>
          </p:cNvSpPr>
          <p:nvPr/>
        </p:nvSpPr>
        <p:spPr bwMode="auto">
          <a:xfrm>
            <a:off x="304801" y="1295401"/>
            <a:ext cx="11506200" cy="963613"/>
          </a:xfrm>
          <a:prstGeom prst="rect">
            <a:avLst/>
          </a:prstGeom>
          <a:noFill/>
          <a:ln w="9525">
            <a:noFill/>
            <a:miter lim="800000"/>
            <a:headEnd/>
            <a:tailEnd/>
          </a:ln>
        </p:spPr>
        <p:txBody>
          <a:bodyPr>
            <a:spAutoFit/>
          </a:bodyPr>
          <a:lstStyle/>
          <a:p>
            <a:pPr eaLnBrk="1" hangingPunct="1">
              <a:defRPr/>
            </a:pPr>
            <a:endParaRPr lang="en-US" sz="2000" dirty="0">
              <a:latin typeface="+mj-lt"/>
            </a:endParaRPr>
          </a:p>
          <a:p>
            <a:pPr marL="0" lvl="1">
              <a:lnSpc>
                <a:spcPct val="93000"/>
              </a:lnSpc>
              <a:buFont typeface="Wingdings" pitchFamily="2" charset="2"/>
              <a:buChar char="§"/>
              <a:tabLst>
                <a:tab pos="0" algn="l"/>
                <a:tab pos="244475" algn="l"/>
                <a:tab pos="701675" algn="l"/>
                <a:tab pos="1158875" algn="l"/>
                <a:tab pos="1616075" algn="l"/>
                <a:tab pos="2073275" algn="l"/>
                <a:tab pos="2530475" algn="l"/>
                <a:tab pos="2987675" algn="l"/>
                <a:tab pos="3444875" algn="l"/>
                <a:tab pos="3902075" algn="l"/>
                <a:tab pos="4359275" algn="l"/>
                <a:tab pos="4816475" algn="l"/>
                <a:tab pos="5273675" algn="l"/>
                <a:tab pos="5730875" algn="l"/>
                <a:tab pos="6188075" algn="l"/>
                <a:tab pos="6645275" algn="l"/>
                <a:tab pos="7102475" algn="l"/>
                <a:tab pos="7559675" algn="l"/>
                <a:tab pos="8016875" algn="l"/>
                <a:tab pos="8474075" algn="l"/>
                <a:tab pos="8931275" algn="l"/>
              </a:tabLst>
              <a:defRPr/>
            </a:pPr>
            <a:endParaRPr lang="en-GB" altLang="en-US" sz="2000" dirty="0">
              <a:latin typeface="+mj-lt"/>
            </a:endParaRPr>
          </a:p>
          <a:p>
            <a:pPr eaLnBrk="1" hangingPunct="1">
              <a:defRPr/>
            </a:pPr>
            <a:endParaRPr lang="en-US" dirty="0"/>
          </a:p>
        </p:txBody>
      </p:sp>
      <p:pic>
        <p:nvPicPr>
          <p:cNvPr id="9216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2" y="1524001"/>
            <a:ext cx="3000375"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685801" y="1600200"/>
            <a:ext cx="3352800" cy="3170238"/>
          </a:xfrm>
          <a:prstGeom prst="rect">
            <a:avLst/>
          </a:prstGeom>
          <a:noFill/>
        </p:spPr>
        <p:txBody>
          <a:bodyPr>
            <a:spAutoFit/>
          </a:bodyPr>
          <a:lstStyle/>
          <a:p>
            <a:pPr eaLnBrk="1" hangingPunct="1">
              <a:defRPr/>
            </a:pPr>
            <a:r>
              <a:rPr lang="en-US" sz="2000" dirty="0">
                <a:latin typeface="+mj-lt"/>
              </a:rPr>
              <a:t>Sort the given elements </a:t>
            </a:r>
          </a:p>
          <a:p>
            <a:pPr eaLnBrk="1" hangingPunct="1">
              <a:defRPr/>
            </a:pPr>
            <a:endParaRPr lang="en-US" sz="2000" dirty="0">
              <a:latin typeface="+mj-lt"/>
            </a:endParaRPr>
          </a:p>
          <a:p>
            <a:pPr eaLnBrk="1" hangingPunct="1">
              <a:defRPr/>
            </a:pPr>
            <a:endParaRPr lang="en-US" sz="2000" dirty="0">
              <a:latin typeface="+mj-lt"/>
            </a:endParaRPr>
          </a:p>
          <a:p>
            <a:pPr eaLnBrk="1" hangingPunct="1">
              <a:defRPr/>
            </a:pPr>
            <a:endParaRPr lang="en-US" sz="2000" dirty="0">
              <a:latin typeface="+mj-lt"/>
            </a:endParaRPr>
          </a:p>
          <a:p>
            <a:pPr eaLnBrk="1" hangingPunct="1">
              <a:defRPr/>
            </a:pPr>
            <a:endParaRPr lang="en-US" sz="2000" dirty="0">
              <a:latin typeface="+mj-lt"/>
            </a:endParaRPr>
          </a:p>
          <a:p>
            <a:pPr eaLnBrk="1" hangingPunct="1">
              <a:defRPr/>
            </a:pPr>
            <a:endParaRPr lang="en-US" sz="2000" dirty="0">
              <a:latin typeface="+mj-lt"/>
            </a:endParaRPr>
          </a:p>
          <a:p>
            <a:pPr eaLnBrk="1" hangingPunct="1">
              <a:defRPr/>
            </a:pPr>
            <a:endParaRPr lang="en-US" sz="2000" dirty="0">
              <a:latin typeface="+mj-lt"/>
            </a:endParaRPr>
          </a:p>
          <a:p>
            <a:pPr eaLnBrk="1" hangingPunct="1">
              <a:defRPr/>
            </a:pPr>
            <a:endParaRPr lang="en-US" sz="2000" dirty="0">
              <a:latin typeface="+mj-lt"/>
            </a:endParaRPr>
          </a:p>
          <a:p>
            <a:pPr eaLnBrk="1" hangingPunct="1">
              <a:defRPr/>
            </a:pPr>
            <a:endParaRPr lang="en-US" sz="2000" dirty="0">
              <a:latin typeface="+mj-lt"/>
            </a:endParaRPr>
          </a:p>
          <a:p>
            <a:pPr eaLnBrk="1" hangingPunct="1">
              <a:defRPr/>
            </a:pPr>
            <a:r>
              <a:rPr lang="en-US" sz="2000" dirty="0">
                <a:latin typeface="+mj-lt"/>
              </a:rPr>
              <a:t>1</a:t>
            </a:r>
            <a:r>
              <a:rPr lang="en-US" sz="2000" baseline="30000" dirty="0">
                <a:latin typeface="+mj-lt"/>
              </a:rPr>
              <a:t>st</a:t>
            </a:r>
            <a:r>
              <a:rPr lang="en-US" sz="2000" dirty="0">
                <a:latin typeface="+mj-lt"/>
              </a:rPr>
              <a:t> Pass   details </a:t>
            </a:r>
          </a:p>
        </p:txBody>
      </p:sp>
      <p:sp>
        <p:nvSpPr>
          <p:cNvPr id="8" name="Right Arrow 7"/>
          <p:cNvSpPr/>
          <p:nvPr/>
        </p:nvSpPr>
        <p:spPr>
          <a:xfrm>
            <a:off x="2895601" y="44958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extLst>
      <p:ext uri="{BB962C8B-B14F-4D97-AF65-F5344CB8AC3E}">
        <p14:creationId xmlns:p14="http://schemas.microsoft.com/office/powerpoint/2010/main" val="230377488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chemeClr val="tx2">
                    <a:lumMod val="75000"/>
                  </a:schemeClr>
                </a:solidFill>
              </a:rPr>
              <a:t>Bubble Sort</a:t>
            </a:r>
            <a:endParaRPr lang="en-US" dirty="0">
              <a:solidFill>
                <a:schemeClr val="tx2">
                  <a:lumMod val="75000"/>
                </a:schemeClr>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6868" name="TextBox 28"/>
          <p:cNvSpPr txBox="1">
            <a:spLocks noChangeArrowheads="1"/>
          </p:cNvSpPr>
          <p:nvPr/>
        </p:nvSpPr>
        <p:spPr bwMode="auto">
          <a:xfrm>
            <a:off x="304801" y="1295400"/>
            <a:ext cx="11506200" cy="4370388"/>
          </a:xfrm>
          <a:prstGeom prst="rect">
            <a:avLst/>
          </a:prstGeom>
          <a:noFill/>
          <a:ln w="9525">
            <a:noFill/>
            <a:miter lim="800000"/>
            <a:headEnd/>
            <a:tailEnd/>
          </a:ln>
        </p:spPr>
        <p:txBody>
          <a:bodyPr>
            <a:spAutoFit/>
          </a:bodyPr>
          <a:lstStyle/>
          <a:p>
            <a:pPr eaLnBrk="1" hangingPunct="1">
              <a:defRPr/>
            </a:pPr>
            <a:endParaRPr lang="en-US" sz="2000" dirty="0"/>
          </a:p>
          <a:p>
            <a:pPr eaLnBrk="1" hangingPunct="1">
              <a:defRPr/>
            </a:pPr>
            <a:r>
              <a:rPr lang="en-US" sz="2000" b="1" dirty="0">
                <a:latin typeface="+mj-lt"/>
              </a:rPr>
              <a:t>def </a:t>
            </a:r>
            <a:r>
              <a:rPr lang="en-US" sz="2000" b="1" dirty="0" err="1">
                <a:latin typeface="+mj-lt"/>
              </a:rPr>
              <a:t>BubbleSort</a:t>
            </a:r>
            <a:r>
              <a:rPr lang="en-US" sz="2000" b="1" dirty="0">
                <a:latin typeface="+mj-lt"/>
              </a:rPr>
              <a:t>( A ):</a:t>
            </a:r>
          </a:p>
          <a:p>
            <a:pPr eaLnBrk="1" hangingPunct="1">
              <a:defRPr/>
            </a:pPr>
            <a:r>
              <a:rPr lang="en-US" sz="2000" b="1" dirty="0">
                <a:latin typeface="+mj-lt"/>
              </a:rPr>
              <a:t>	for </a:t>
            </a:r>
            <a:r>
              <a:rPr lang="en-US" sz="2000" b="1" dirty="0" err="1">
                <a:latin typeface="+mj-lt"/>
              </a:rPr>
              <a:t>i</a:t>
            </a:r>
            <a:r>
              <a:rPr lang="en-US" sz="2000" b="1" dirty="0">
                <a:latin typeface="+mj-lt"/>
              </a:rPr>
              <a:t> in range( </a:t>
            </a:r>
            <a:r>
              <a:rPr lang="en-US" sz="2000" b="1" dirty="0" err="1">
                <a:latin typeface="+mj-lt"/>
              </a:rPr>
              <a:t>len</a:t>
            </a:r>
            <a:r>
              <a:rPr lang="en-US" sz="2000" b="1" dirty="0">
                <a:latin typeface="+mj-lt"/>
              </a:rPr>
              <a:t>( A) ):</a:t>
            </a:r>
          </a:p>
          <a:p>
            <a:pPr eaLnBrk="1" hangingPunct="1">
              <a:defRPr/>
            </a:pPr>
            <a:r>
              <a:rPr lang="en-US" sz="2000" b="1" dirty="0">
                <a:latin typeface="+mj-lt"/>
              </a:rPr>
              <a:t>		for k in range( </a:t>
            </a:r>
            <a:r>
              <a:rPr lang="en-US" sz="2000" b="1" dirty="0" err="1">
                <a:latin typeface="+mj-lt"/>
              </a:rPr>
              <a:t>len</a:t>
            </a:r>
            <a:r>
              <a:rPr lang="en-US" sz="2000" b="1" dirty="0">
                <a:latin typeface="+mj-lt"/>
              </a:rPr>
              <a:t>( A) - 1, </a:t>
            </a:r>
            <a:r>
              <a:rPr lang="en-US" sz="2000" b="1" dirty="0" err="1">
                <a:latin typeface="+mj-lt"/>
              </a:rPr>
              <a:t>i</a:t>
            </a:r>
            <a:r>
              <a:rPr lang="en-US" sz="2000" b="1" dirty="0">
                <a:latin typeface="+mj-lt"/>
              </a:rPr>
              <a:t>, - 1 ):</a:t>
            </a:r>
          </a:p>
          <a:p>
            <a:pPr eaLnBrk="1" hangingPunct="1">
              <a:defRPr/>
            </a:pPr>
            <a:r>
              <a:rPr lang="en-US" sz="2000" b="1" dirty="0">
                <a:latin typeface="+mj-lt"/>
              </a:rPr>
              <a:t>			if ( A[k] &lt; A[k - 1 ] ):</a:t>
            </a:r>
          </a:p>
          <a:p>
            <a:pPr eaLnBrk="1" hangingPunct="1">
              <a:defRPr/>
            </a:pPr>
            <a:r>
              <a:rPr lang="en-US" sz="2000" b="1" dirty="0">
                <a:latin typeface="+mj-lt"/>
              </a:rPr>
              <a:t>				swap(A,k,k-1)</a:t>
            </a:r>
          </a:p>
          <a:p>
            <a:pPr eaLnBrk="1" hangingPunct="1">
              <a:defRPr/>
            </a:pPr>
            <a:r>
              <a:rPr lang="en-US" sz="2000" b="1" dirty="0">
                <a:latin typeface="+mj-lt"/>
              </a:rPr>
              <a:t>def swap( A, x, y ):</a:t>
            </a:r>
          </a:p>
          <a:p>
            <a:pPr eaLnBrk="1" hangingPunct="1">
              <a:defRPr/>
            </a:pPr>
            <a:r>
              <a:rPr lang="en-US" sz="2000" b="1" dirty="0">
                <a:latin typeface="+mj-lt"/>
              </a:rPr>
              <a:t>	temp= A[x]</a:t>
            </a:r>
          </a:p>
          <a:p>
            <a:pPr eaLnBrk="1" hangingPunct="1">
              <a:defRPr/>
            </a:pPr>
            <a:r>
              <a:rPr lang="en-US" sz="2000" b="1" dirty="0">
                <a:latin typeface="+mj-lt"/>
              </a:rPr>
              <a:t>	A[x] = A[y]</a:t>
            </a:r>
          </a:p>
          <a:p>
            <a:pPr eaLnBrk="1" hangingPunct="1">
              <a:defRPr/>
            </a:pPr>
            <a:r>
              <a:rPr lang="en-US" sz="2000" b="1" dirty="0">
                <a:latin typeface="+mj-lt"/>
              </a:rPr>
              <a:t>	A[y] = temp</a:t>
            </a:r>
          </a:p>
          <a:p>
            <a:pPr eaLnBrk="1" hangingPunct="1">
              <a:defRPr/>
            </a:pPr>
            <a:r>
              <a:rPr lang="en-US" sz="2000" b="1" dirty="0">
                <a:latin typeface="+mj-lt"/>
              </a:rPr>
              <a:t> </a:t>
            </a:r>
          </a:p>
          <a:p>
            <a:pPr eaLnBrk="1" hangingPunct="1">
              <a:defRPr/>
            </a:pPr>
            <a:r>
              <a:rPr lang="en-US" sz="2000" b="1" dirty="0">
                <a:latin typeface="+mj-lt"/>
              </a:rPr>
              <a:t>A= [534,246,933, 127,277,321,454,565,220]</a:t>
            </a:r>
          </a:p>
          <a:p>
            <a:pPr eaLnBrk="1" hangingPunct="1">
              <a:defRPr/>
            </a:pPr>
            <a:r>
              <a:rPr lang="en-US" sz="2000" b="1" dirty="0" err="1">
                <a:latin typeface="+mj-lt"/>
              </a:rPr>
              <a:t>BubbleSort</a:t>
            </a:r>
            <a:r>
              <a:rPr lang="en-US" sz="2000" b="1" dirty="0">
                <a:latin typeface="+mj-lt"/>
              </a:rPr>
              <a:t>(A)</a:t>
            </a:r>
          </a:p>
          <a:p>
            <a:pPr eaLnBrk="1" hangingPunct="1">
              <a:defRPr/>
            </a:pPr>
            <a:r>
              <a:rPr lang="en-US" sz="2000" b="1" dirty="0">
                <a:latin typeface="+mj-lt"/>
              </a:rPr>
              <a:t>print( A)</a:t>
            </a:r>
          </a:p>
        </p:txBody>
      </p:sp>
    </p:spTree>
    <p:extLst>
      <p:ext uri="{BB962C8B-B14F-4D97-AF65-F5344CB8AC3E}">
        <p14:creationId xmlns:p14="http://schemas.microsoft.com/office/powerpoint/2010/main" val="17393186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chemeClr val="tx2">
                    <a:lumMod val="75000"/>
                  </a:schemeClr>
                </a:solidFill>
              </a:rPr>
              <a:t>Bubble Sort</a:t>
            </a:r>
            <a:endParaRPr lang="en-US" dirty="0">
              <a:solidFill>
                <a:schemeClr val="tx2">
                  <a:lumMod val="75000"/>
                </a:schemeClr>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solidFill>
            <a:schemeClr val="accent6">
              <a:lumMod val="20000"/>
              <a:lumOff val="80000"/>
            </a:schemeClr>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96260" name="Rectangle 5"/>
          <p:cNvSpPr>
            <a:spLocks noChangeArrowheads="1"/>
          </p:cNvSpPr>
          <p:nvPr/>
        </p:nvSpPr>
        <p:spPr bwMode="auto">
          <a:xfrm>
            <a:off x="441326" y="1441450"/>
            <a:ext cx="7759700" cy="338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b="1">
                <a:solidFill>
                  <a:srgbClr val="006699"/>
                </a:solidFill>
                <a:latin typeface="Consolas" panose="020B0609020204030204" pitchFamily="49" charset="0"/>
              </a:rPr>
              <a:t>def</a:t>
            </a:r>
            <a:r>
              <a:rPr lang="en-US" sz="2000">
                <a:solidFill>
                  <a:srgbClr val="273239"/>
                </a:solidFill>
                <a:latin typeface="Consolas" panose="020B0609020204030204" pitchFamily="49" charset="0"/>
              </a:rPr>
              <a:t> </a:t>
            </a:r>
            <a:r>
              <a:rPr lang="en-US" sz="2000">
                <a:solidFill>
                  <a:srgbClr val="000000"/>
                </a:solidFill>
                <a:latin typeface="Consolas" panose="020B0609020204030204" pitchFamily="49" charset="0"/>
              </a:rPr>
              <a:t>bubbleSort(arr):</a:t>
            </a:r>
            <a:endParaRPr lang="en-US" sz="2000">
              <a:latin typeface="Consolas" panose="020B0609020204030204" pitchFamily="49" charset="0"/>
            </a:endParaRPr>
          </a:p>
          <a:p>
            <a:r>
              <a:rPr lang="en-US" sz="2000">
                <a:solidFill>
                  <a:srgbClr val="273239"/>
                </a:solidFill>
                <a:latin typeface="Consolas" panose="020B0609020204030204" pitchFamily="49" charset="0"/>
              </a:rPr>
              <a:t>    </a:t>
            </a:r>
            <a:r>
              <a:rPr lang="en-US" sz="2000">
                <a:solidFill>
                  <a:srgbClr val="000000"/>
                </a:solidFill>
                <a:latin typeface="Consolas" panose="020B0609020204030204" pitchFamily="49" charset="0"/>
              </a:rPr>
              <a:t>n </a:t>
            </a:r>
            <a:r>
              <a:rPr lang="en-US" sz="2000" b="1">
                <a:solidFill>
                  <a:srgbClr val="006699"/>
                </a:solidFill>
                <a:latin typeface="Consolas" panose="020B0609020204030204" pitchFamily="49" charset="0"/>
              </a:rPr>
              <a:t>=</a:t>
            </a:r>
            <a:r>
              <a:rPr lang="en-US" sz="2000">
                <a:solidFill>
                  <a:srgbClr val="273239"/>
                </a:solidFill>
                <a:latin typeface="Consolas" panose="020B0609020204030204" pitchFamily="49" charset="0"/>
              </a:rPr>
              <a:t> </a:t>
            </a:r>
            <a:r>
              <a:rPr lang="en-US" sz="2000">
                <a:solidFill>
                  <a:srgbClr val="FF1493"/>
                </a:solidFill>
                <a:latin typeface="Consolas" panose="020B0609020204030204" pitchFamily="49" charset="0"/>
              </a:rPr>
              <a:t>len</a:t>
            </a:r>
            <a:r>
              <a:rPr lang="en-US" sz="2000">
                <a:solidFill>
                  <a:srgbClr val="000000"/>
                </a:solidFill>
                <a:latin typeface="Consolas" panose="020B0609020204030204" pitchFamily="49" charset="0"/>
              </a:rPr>
              <a:t>(arr)</a:t>
            </a:r>
            <a:endParaRPr lang="en-US" sz="2000">
              <a:latin typeface="Consolas" panose="020B0609020204030204" pitchFamily="49" charset="0"/>
            </a:endParaRPr>
          </a:p>
          <a:p>
            <a:r>
              <a:rPr lang="en-US" sz="2000">
                <a:solidFill>
                  <a:srgbClr val="273239"/>
                </a:solidFill>
                <a:latin typeface="Consolas" panose="020B0609020204030204" pitchFamily="49" charset="0"/>
              </a:rPr>
              <a:t>    </a:t>
            </a:r>
            <a:r>
              <a:rPr lang="en-US" sz="2000">
                <a:solidFill>
                  <a:srgbClr val="000000"/>
                </a:solidFill>
                <a:latin typeface="Consolas" panose="020B0609020204030204" pitchFamily="49" charset="0"/>
              </a:rPr>
              <a:t>swapped </a:t>
            </a:r>
            <a:r>
              <a:rPr lang="en-US" sz="2000" b="1">
                <a:solidFill>
                  <a:srgbClr val="006699"/>
                </a:solidFill>
                <a:latin typeface="Consolas" panose="020B0609020204030204" pitchFamily="49" charset="0"/>
              </a:rPr>
              <a:t>=</a:t>
            </a:r>
            <a:r>
              <a:rPr lang="en-US" sz="2000">
                <a:solidFill>
                  <a:srgbClr val="273239"/>
                </a:solidFill>
                <a:latin typeface="Consolas" panose="020B0609020204030204" pitchFamily="49" charset="0"/>
              </a:rPr>
              <a:t> </a:t>
            </a:r>
            <a:r>
              <a:rPr lang="en-US" sz="2000">
                <a:solidFill>
                  <a:srgbClr val="808080"/>
                </a:solidFill>
                <a:latin typeface="Consolas" panose="020B0609020204030204" pitchFamily="49" charset="0"/>
              </a:rPr>
              <a:t>False</a:t>
            </a:r>
            <a:endParaRPr lang="en-US" sz="2000">
              <a:latin typeface="Consolas" panose="020B0609020204030204" pitchFamily="49" charset="0"/>
            </a:endParaRPr>
          </a:p>
          <a:p>
            <a:r>
              <a:rPr lang="en-US" sz="2000">
                <a:solidFill>
                  <a:srgbClr val="273239"/>
                </a:solidFill>
                <a:latin typeface="Consolas" panose="020B0609020204030204" pitchFamily="49" charset="0"/>
              </a:rPr>
              <a:t>    </a:t>
            </a:r>
            <a:r>
              <a:rPr lang="en-US" sz="2000" b="1">
                <a:solidFill>
                  <a:srgbClr val="006699"/>
                </a:solidFill>
                <a:latin typeface="Consolas" panose="020B0609020204030204" pitchFamily="49" charset="0"/>
              </a:rPr>
              <a:t>for</a:t>
            </a:r>
            <a:r>
              <a:rPr lang="en-US" sz="2000">
                <a:solidFill>
                  <a:srgbClr val="273239"/>
                </a:solidFill>
                <a:latin typeface="Consolas" panose="020B0609020204030204" pitchFamily="49" charset="0"/>
              </a:rPr>
              <a:t> </a:t>
            </a:r>
            <a:r>
              <a:rPr lang="en-US" sz="2000">
                <a:solidFill>
                  <a:srgbClr val="000000"/>
                </a:solidFill>
                <a:latin typeface="Consolas" panose="020B0609020204030204" pitchFamily="49" charset="0"/>
              </a:rPr>
              <a:t>i </a:t>
            </a:r>
            <a:r>
              <a:rPr lang="en-US" sz="2000" b="1">
                <a:solidFill>
                  <a:srgbClr val="006699"/>
                </a:solidFill>
                <a:latin typeface="Consolas" panose="020B0609020204030204" pitchFamily="49" charset="0"/>
              </a:rPr>
              <a:t>in</a:t>
            </a:r>
            <a:r>
              <a:rPr lang="en-US" sz="2000">
                <a:solidFill>
                  <a:srgbClr val="273239"/>
                </a:solidFill>
                <a:latin typeface="Consolas" panose="020B0609020204030204" pitchFamily="49" charset="0"/>
              </a:rPr>
              <a:t> </a:t>
            </a:r>
            <a:r>
              <a:rPr lang="en-US" sz="2000">
                <a:solidFill>
                  <a:srgbClr val="FF1493"/>
                </a:solidFill>
                <a:latin typeface="Consolas" panose="020B0609020204030204" pitchFamily="49" charset="0"/>
              </a:rPr>
              <a:t>range</a:t>
            </a:r>
            <a:r>
              <a:rPr lang="en-US" sz="2000">
                <a:solidFill>
                  <a:srgbClr val="000000"/>
                </a:solidFill>
                <a:latin typeface="Consolas" panose="020B0609020204030204" pitchFamily="49" charset="0"/>
              </a:rPr>
              <a:t>(n</a:t>
            </a:r>
            <a:r>
              <a:rPr lang="en-US" sz="2000" b="1">
                <a:solidFill>
                  <a:srgbClr val="006699"/>
                </a:solidFill>
                <a:latin typeface="Consolas" panose="020B0609020204030204" pitchFamily="49" charset="0"/>
              </a:rPr>
              <a:t>-</a:t>
            </a:r>
            <a:r>
              <a:rPr lang="en-US" sz="2000">
                <a:solidFill>
                  <a:srgbClr val="009900"/>
                </a:solidFill>
                <a:latin typeface="Consolas" panose="020B0609020204030204" pitchFamily="49" charset="0"/>
              </a:rPr>
              <a:t>1</a:t>
            </a:r>
            <a:r>
              <a:rPr lang="en-US" sz="2000">
                <a:solidFill>
                  <a:srgbClr val="000000"/>
                </a:solidFill>
                <a:latin typeface="Consolas" panose="020B0609020204030204" pitchFamily="49" charset="0"/>
              </a:rPr>
              <a:t>):</a:t>
            </a:r>
            <a:endParaRPr lang="en-US" sz="2000">
              <a:latin typeface="Consolas" panose="020B0609020204030204" pitchFamily="49" charset="0"/>
            </a:endParaRPr>
          </a:p>
          <a:p>
            <a:r>
              <a:rPr lang="en-US" sz="2000">
                <a:solidFill>
                  <a:srgbClr val="273239"/>
                </a:solidFill>
                <a:latin typeface="Consolas" panose="020B0609020204030204" pitchFamily="49" charset="0"/>
              </a:rPr>
              <a:t>        </a:t>
            </a:r>
            <a:r>
              <a:rPr lang="en-US" sz="2000" b="1">
                <a:solidFill>
                  <a:srgbClr val="006699"/>
                </a:solidFill>
                <a:latin typeface="Consolas" panose="020B0609020204030204" pitchFamily="49" charset="0"/>
              </a:rPr>
              <a:t>for</a:t>
            </a:r>
            <a:r>
              <a:rPr lang="en-US" sz="2000">
                <a:solidFill>
                  <a:srgbClr val="273239"/>
                </a:solidFill>
                <a:latin typeface="Consolas" panose="020B0609020204030204" pitchFamily="49" charset="0"/>
              </a:rPr>
              <a:t> </a:t>
            </a:r>
            <a:r>
              <a:rPr lang="en-US" sz="2000">
                <a:solidFill>
                  <a:srgbClr val="000000"/>
                </a:solidFill>
                <a:latin typeface="Consolas" panose="020B0609020204030204" pitchFamily="49" charset="0"/>
              </a:rPr>
              <a:t>j </a:t>
            </a:r>
            <a:r>
              <a:rPr lang="en-US" sz="2000" b="1">
                <a:solidFill>
                  <a:srgbClr val="006699"/>
                </a:solidFill>
                <a:latin typeface="Consolas" panose="020B0609020204030204" pitchFamily="49" charset="0"/>
              </a:rPr>
              <a:t>in</a:t>
            </a:r>
            <a:r>
              <a:rPr lang="en-US" sz="2000">
                <a:solidFill>
                  <a:srgbClr val="273239"/>
                </a:solidFill>
                <a:latin typeface="Consolas" panose="020B0609020204030204" pitchFamily="49" charset="0"/>
              </a:rPr>
              <a:t> </a:t>
            </a:r>
            <a:r>
              <a:rPr lang="en-US" sz="2000">
                <a:solidFill>
                  <a:srgbClr val="FF1493"/>
                </a:solidFill>
                <a:latin typeface="Consolas" panose="020B0609020204030204" pitchFamily="49" charset="0"/>
              </a:rPr>
              <a:t>range</a:t>
            </a:r>
            <a:r>
              <a:rPr lang="en-US" sz="2000">
                <a:solidFill>
                  <a:srgbClr val="000000"/>
                </a:solidFill>
                <a:latin typeface="Consolas" panose="020B0609020204030204" pitchFamily="49" charset="0"/>
              </a:rPr>
              <a:t>(</a:t>
            </a:r>
            <a:r>
              <a:rPr lang="en-US" sz="2000">
                <a:solidFill>
                  <a:srgbClr val="009900"/>
                </a:solidFill>
                <a:latin typeface="Consolas" panose="020B0609020204030204" pitchFamily="49" charset="0"/>
              </a:rPr>
              <a:t>0</a:t>
            </a:r>
            <a:r>
              <a:rPr lang="en-US" sz="2000">
                <a:solidFill>
                  <a:srgbClr val="000000"/>
                </a:solidFill>
                <a:latin typeface="Consolas" panose="020B0609020204030204" pitchFamily="49" charset="0"/>
              </a:rPr>
              <a:t>, n</a:t>
            </a:r>
            <a:r>
              <a:rPr lang="en-US" sz="2000" b="1">
                <a:solidFill>
                  <a:srgbClr val="006699"/>
                </a:solidFill>
                <a:latin typeface="Consolas" panose="020B0609020204030204" pitchFamily="49" charset="0"/>
              </a:rPr>
              <a:t>-</a:t>
            </a:r>
            <a:r>
              <a:rPr lang="en-US" sz="2000">
                <a:solidFill>
                  <a:srgbClr val="000000"/>
                </a:solidFill>
                <a:latin typeface="Consolas" panose="020B0609020204030204" pitchFamily="49" charset="0"/>
              </a:rPr>
              <a:t>i</a:t>
            </a:r>
            <a:r>
              <a:rPr lang="en-US" sz="2000" b="1">
                <a:solidFill>
                  <a:srgbClr val="006699"/>
                </a:solidFill>
                <a:latin typeface="Consolas" panose="020B0609020204030204" pitchFamily="49" charset="0"/>
              </a:rPr>
              <a:t>-</a:t>
            </a:r>
            <a:r>
              <a:rPr lang="en-US" sz="2000">
                <a:solidFill>
                  <a:srgbClr val="009900"/>
                </a:solidFill>
                <a:latin typeface="Consolas" panose="020B0609020204030204" pitchFamily="49" charset="0"/>
              </a:rPr>
              <a:t>1</a:t>
            </a:r>
            <a:r>
              <a:rPr lang="en-US" sz="2000">
                <a:solidFill>
                  <a:srgbClr val="000000"/>
                </a:solidFill>
                <a:latin typeface="Consolas" panose="020B0609020204030204" pitchFamily="49" charset="0"/>
              </a:rPr>
              <a:t>):</a:t>
            </a:r>
            <a:endParaRPr lang="en-US" sz="2000">
              <a:latin typeface="Consolas" panose="020B0609020204030204" pitchFamily="49" charset="0"/>
            </a:endParaRPr>
          </a:p>
          <a:p>
            <a:r>
              <a:rPr lang="en-US" sz="2000">
                <a:solidFill>
                  <a:srgbClr val="273239"/>
                </a:solidFill>
                <a:latin typeface="Consolas" panose="020B0609020204030204" pitchFamily="49" charset="0"/>
              </a:rPr>
              <a:t>            </a:t>
            </a:r>
            <a:r>
              <a:rPr lang="en-US" sz="2000" b="1">
                <a:solidFill>
                  <a:srgbClr val="006699"/>
                </a:solidFill>
                <a:latin typeface="Consolas" panose="020B0609020204030204" pitchFamily="49" charset="0"/>
              </a:rPr>
              <a:t>if</a:t>
            </a:r>
            <a:r>
              <a:rPr lang="en-US" sz="2000">
                <a:solidFill>
                  <a:srgbClr val="273239"/>
                </a:solidFill>
                <a:latin typeface="Consolas" panose="020B0609020204030204" pitchFamily="49" charset="0"/>
              </a:rPr>
              <a:t> </a:t>
            </a:r>
            <a:r>
              <a:rPr lang="en-US" sz="2000">
                <a:solidFill>
                  <a:srgbClr val="000000"/>
                </a:solidFill>
                <a:latin typeface="Consolas" panose="020B0609020204030204" pitchFamily="49" charset="0"/>
              </a:rPr>
              <a:t>arr[j] &gt; arr[j </a:t>
            </a:r>
            <a:r>
              <a:rPr lang="en-US" sz="2000" b="1">
                <a:solidFill>
                  <a:srgbClr val="006699"/>
                </a:solidFill>
                <a:latin typeface="Consolas" panose="020B0609020204030204" pitchFamily="49" charset="0"/>
              </a:rPr>
              <a:t>+</a:t>
            </a:r>
            <a:r>
              <a:rPr lang="en-US" sz="2000">
                <a:solidFill>
                  <a:srgbClr val="273239"/>
                </a:solidFill>
                <a:latin typeface="Consolas" panose="020B0609020204030204" pitchFamily="49" charset="0"/>
              </a:rPr>
              <a:t> </a:t>
            </a:r>
            <a:r>
              <a:rPr lang="en-US" sz="2000">
                <a:solidFill>
                  <a:srgbClr val="009900"/>
                </a:solidFill>
                <a:latin typeface="Consolas" panose="020B0609020204030204" pitchFamily="49" charset="0"/>
              </a:rPr>
              <a:t>1</a:t>
            </a:r>
            <a:r>
              <a:rPr lang="en-US" sz="2000">
                <a:solidFill>
                  <a:srgbClr val="000000"/>
                </a:solidFill>
                <a:latin typeface="Consolas" panose="020B0609020204030204" pitchFamily="49" charset="0"/>
              </a:rPr>
              <a:t>]:</a:t>
            </a:r>
            <a:endParaRPr lang="en-US" sz="2000">
              <a:latin typeface="Consolas" panose="020B0609020204030204" pitchFamily="49" charset="0"/>
            </a:endParaRPr>
          </a:p>
          <a:p>
            <a:r>
              <a:rPr lang="en-US" sz="2000">
                <a:solidFill>
                  <a:srgbClr val="273239"/>
                </a:solidFill>
                <a:latin typeface="Consolas" panose="020B0609020204030204" pitchFamily="49" charset="0"/>
              </a:rPr>
              <a:t>                </a:t>
            </a:r>
            <a:r>
              <a:rPr lang="en-US" sz="2000">
                <a:solidFill>
                  <a:srgbClr val="000000"/>
                </a:solidFill>
                <a:latin typeface="Consolas" panose="020B0609020204030204" pitchFamily="49" charset="0"/>
              </a:rPr>
              <a:t>swapped </a:t>
            </a:r>
            <a:r>
              <a:rPr lang="en-US" sz="2000" b="1">
                <a:solidFill>
                  <a:srgbClr val="006699"/>
                </a:solidFill>
                <a:latin typeface="Consolas" panose="020B0609020204030204" pitchFamily="49" charset="0"/>
              </a:rPr>
              <a:t>=</a:t>
            </a:r>
            <a:r>
              <a:rPr lang="en-US" sz="2000">
                <a:solidFill>
                  <a:srgbClr val="273239"/>
                </a:solidFill>
                <a:latin typeface="Consolas" panose="020B0609020204030204" pitchFamily="49" charset="0"/>
              </a:rPr>
              <a:t> </a:t>
            </a:r>
            <a:r>
              <a:rPr lang="en-US" sz="2000">
                <a:solidFill>
                  <a:srgbClr val="808080"/>
                </a:solidFill>
                <a:latin typeface="Consolas" panose="020B0609020204030204" pitchFamily="49" charset="0"/>
              </a:rPr>
              <a:t>True</a:t>
            </a:r>
            <a:endParaRPr lang="en-US" sz="2000">
              <a:latin typeface="Consolas" panose="020B0609020204030204" pitchFamily="49" charset="0"/>
            </a:endParaRPr>
          </a:p>
          <a:p>
            <a:r>
              <a:rPr lang="en-US" sz="2000">
                <a:solidFill>
                  <a:srgbClr val="273239"/>
                </a:solidFill>
                <a:latin typeface="Consolas" panose="020B0609020204030204" pitchFamily="49" charset="0"/>
              </a:rPr>
              <a:t>                </a:t>
            </a:r>
            <a:r>
              <a:rPr lang="en-US" sz="2000">
                <a:solidFill>
                  <a:srgbClr val="000000"/>
                </a:solidFill>
                <a:latin typeface="Consolas" panose="020B0609020204030204" pitchFamily="49" charset="0"/>
              </a:rPr>
              <a:t>arr[j], arr[j </a:t>
            </a:r>
            <a:r>
              <a:rPr lang="en-US" sz="2000" b="1">
                <a:solidFill>
                  <a:srgbClr val="006699"/>
                </a:solidFill>
                <a:latin typeface="Consolas" panose="020B0609020204030204" pitchFamily="49" charset="0"/>
              </a:rPr>
              <a:t>+</a:t>
            </a:r>
            <a:r>
              <a:rPr lang="en-US" sz="2000">
                <a:solidFill>
                  <a:srgbClr val="273239"/>
                </a:solidFill>
                <a:latin typeface="Consolas" panose="020B0609020204030204" pitchFamily="49" charset="0"/>
              </a:rPr>
              <a:t> </a:t>
            </a:r>
            <a:r>
              <a:rPr lang="en-US" sz="2000">
                <a:solidFill>
                  <a:srgbClr val="009900"/>
                </a:solidFill>
                <a:latin typeface="Consolas" panose="020B0609020204030204" pitchFamily="49" charset="0"/>
              </a:rPr>
              <a:t>1</a:t>
            </a:r>
            <a:r>
              <a:rPr lang="en-US" sz="2000">
                <a:solidFill>
                  <a:srgbClr val="000000"/>
                </a:solidFill>
                <a:latin typeface="Consolas" panose="020B0609020204030204" pitchFamily="49" charset="0"/>
              </a:rPr>
              <a:t>] </a:t>
            </a:r>
            <a:r>
              <a:rPr lang="en-US" sz="2000" b="1">
                <a:solidFill>
                  <a:srgbClr val="006699"/>
                </a:solidFill>
                <a:latin typeface="Consolas" panose="020B0609020204030204" pitchFamily="49" charset="0"/>
              </a:rPr>
              <a:t>=</a:t>
            </a:r>
            <a:r>
              <a:rPr lang="en-US" sz="2000">
                <a:solidFill>
                  <a:srgbClr val="273239"/>
                </a:solidFill>
                <a:latin typeface="Consolas" panose="020B0609020204030204" pitchFamily="49" charset="0"/>
              </a:rPr>
              <a:t> </a:t>
            </a:r>
            <a:r>
              <a:rPr lang="en-US" sz="2000">
                <a:solidFill>
                  <a:srgbClr val="000000"/>
                </a:solidFill>
                <a:latin typeface="Consolas" panose="020B0609020204030204" pitchFamily="49" charset="0"/>
              </a:rPr>
              <a:t>arr[j </a:t>
            </a:r>
            <a:r>
              <a:rPr lang="en-US" sz="2000" b="1">
                <a:solidFill>
                  <a:srgbClr val="006699"/>
                </a:solidFill>
                <a:latin typeface="Consolas" panose="020B0609020204030204" pitchFamily="49" charset="0"/>
              </a:rPr>
              <a:t>+</a:t>
            </a:r>
            <a:r>
              <a:rPr lang="en-US" sz="2000">
                <a:solidFill>
                  <a:srgbClr val="273239"/>
                </a:solidFill>
                <a:latin typeface="Consolas" panose="020B0609020204030204" pitchFamily="49" charset="0"/>
              </a:rPr>
              <a:t> </a:t>
            </a:r>
            <a:r>
              <a:rPr lang="en-US" sz="2000">
                <a:solidFill>
                  <a:srgbClr val="009900"/>
                </a:solidFill>
                <a:latin typeface="Consolas" panose="020B0609020204030204" pitchFamily="49" charset="0"/>
              </a:rPr>
              <a:t>1</a:t>
            </a:r>
            <a:r>
              <a:rPr lang="en-US" sz="2000">
                <a:solidFill>
                  <a:srgbClr val="000000"/>
                </a:solidFill>
                <a:latin typeface="Consolas" panose="020B0609020204030204" pitchFamily="49" charset="0"/>
              </a:rPr>
              <a:t>], arr[j]</a:t>
            </a:r>
            <a:endParaRPr lang="en-US" sz="2000">
              <a:latin typeface="Consolas" panose="020B0609020204030204" pitchFamily="49" charset="0"/>
            </a:endParaRPr>
          </a:p>
          <a:p>
            <a:r>
              <a:rPr lang="en-US" sz="2000">
                <a:solidFill>
                  <a:srgbClr val="273239"/>
                </a:solidFill>
                <a:latin typeface="Consolas" panose="020B0609020204030204" pitchFamily="49" charset="0"/>
              </a:rPr>
              <a:t>         </a:t>
            </a:r>
            <a:endParaRPr lang="en-US" sz="2000">
              <a:latin typeface="Consolas" panose="020B0609020204030204" pitchFamily="49" charset="0"/>
            </a:endParaRPr>
          </a:p>
          <a:p>
            <a:r>
              <a:rPr lang="en-US" sz="2000">
                <a:solidFill>
                  <a:srgbClr val="273239"/>
                </a:solidFill>
                <a:latin typeface="Consolas" panose="020B0609020204030204" pitchFamily="49" charset="0"/>
              </a:rPr>
              <a:t>        </a:t>
            </a:r>
            <a:r>
              <a:rPr lang="en-US" sz="2000" b="1">
                <a:solidFill>
                  <a:srgbClr val="006699"/>
                </a:solidFill>
                <a:latin typeface="Consolas" panose="020B0609020204030204" pitchFamily="49" charset="0"/>
              </a:rPr>
              <a:t>if</a:t>
            </a:r>
            <a:r>
              <a:rPr lang="en-US" sz="2000">
                <a:solidFill>
                  <a:srgbClr val="273239"/>
                </a:solidFill>
                <a:latin typeface="Consolas" panose="020B0609020204030204" pitchFamily="49" charset="0"/>
              </a:rPr>
              <a:t> </a:t>
            </a:r>
            <a:r>
              <a:rPr lang="en-US" sz="2000" b="1">
                <a:solidFill>
                  <a:srgbClr val="006699"/>
                </a:solidFill>
                <a:latin typeface="Consolas" panose="020B0609020204030204" pitchFamily="49" charset="0"/>
              </a:rPr>
              <a:t>not</a:t>
            </a:r>
            <a:r>
              <a:rPr lang="en-US" sz="2000">
                <a:solidFill>
                  <a:srgbClr val="273239"/>
                </a:solidFill>
                <a:latin typeface="Consolas" panose="020B0609020204030204" pitchFamily="49" charset="0"/>
              </a:rPr>
              <a:t> </a:t>
            </a:r>
            <a:r>
              <a:rPr lang="en-US" sz="2000">
                <a:solidFill>
                  <a:srgbClr val="000000"/>
                </a:solidFill>
                <a:latin typeface="Consolas" panose="020B0609020204030204" pitchFamily="49" charset="0"/>
              </a:rPr>
              <a:t>swapped:</a:t>
            </a:r>
            <a:endParaRPr lang="en-US" sz="2000">
              <a:latin typeface="Consolas" panose="020B0609020204030204" pitchFamily="49" charset="0"/>
            </a:endParaRPr>
          </a:p>
          <a:p>
            <a:r>
              <a:rPr lang="en-US" sz="2000">
                <a:solidFill>
                  <a:srgbClr val="273239"/>
                </a:solidFill>
                <a:latin typeface="Consolas" panose="020B0609020204030204" pitchFamily="49" charset="0"/>
              </a:rPr>
              <a:t>            </a:t>
            </a:r>
            <a:r>
              <a:rPr lang="en-US" sz="2000" b="1">
                <a:solidFill>
                  <a:srgbClr val="006699"/>
                </a:solidFill>
                <a:latin typeface="Consolas" panose="020B0609020204030204" pitchFamily="49" charset="0"/>
              </a:rPr>
              <a:t>return</a:t>
            </a:r>
            <a:endParaRPr lang="en-US" sz="2000">
              <a:latin typeface="Consolas" panose="020B0609020204030204" pitchFamily="49" charset="0"/>
            </a:endParaRPr>
          </a:p>
        </p:txBody>
      </p:sp>
      <p:sp>
        <p:nvSpPr>
          <p:cNvPr id="96261" name="Rectangle 6"/>
          <p:cNvSpPr>
            <a:spLocks noChangeArrowheads="1"/>
          </p:cNvSpPr>
          <p:nvPr/>
        </p:nvSpPr>
        <p:spPr bwMode="auto">
          <a:xfrm>
            <a:off x="6934202" y="4376738"/>
            <a:ext cx="4795837" cy="184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sz="2000">
                <a:solidFill>
                  <a:srgbClr val="008200"/>
                </a:solidFill>
                <a:latin typeface="Consolas" panose="020B0609020204030204" pitchFamily="49" charset="0"/>
              </a:rPr>
              <a:t># Driver code to test above</a:t>
            </a:r>
            <a:endParaRPr lang="en-US" sz="2000">
              <a:latin typeface="Consolas" panose="020B0609020204030204" pitchFamily="49" charset="0"/>
            </a:endParaRPr>
          </a:p>
          <a:p>
            <a:r>
              <a:rPr lang="en-US" sz="2000">
                <a:solidFill>
                  <a:srgbClr val="000000"/>
                </a:solidFill>
                <a:latin typeface="Consolas" panose="020B0609020204030204" pitchFamily="49" charset="0"/>
              </a:rPr>
              <a:t>arr </a:t>
            </a:r>
            <a:r>
              <a:rPr lang="en-US" sz="2000" b="1">
                <a:solidFill>
                  <a:srgbClr val="006699"/>
                </a:solidFill>
                <a:latin typeface="Consolas" panose="020B0609020204030204" pitchFamily="49" charset="0"/>
              </a:rPr>
              <a:t>=</a:t>
            </a:r>
            <a:r>
              <a:rPr lang="en-US" sz="2000">
                <a:solidFill>
                  <a:srgbClr val="273239"/>
                </a:solidFill>
                <a:latin typeface="Consolas" panose="020B0609020204030204" pitchFamily="49" charset="0"/>
              </a:rPr>
              <a:t> </a:t>
            </a:r>
            <a:r>
              <a:rPr lang="en-US" sz="2000">
                <a:solidFill>
                  <a:srgbClr val="000000"/>
                </a:solidFill>
                <a:latin typeface="Consolas" panose="020B0609020204030204" pitchFamily="49" charset="0"/>
              </a:rPr>
              <a:t>[</a:t>
            </a:r>
            <a:r>
              <a:rPr lang="en-US" sz="2000">
                <a:solidFill>
                  <a:srgbClr val="009900"/>
                </a:solidFill>
                <a:latin typeface="Consolas" panose="020B0609020204030204" pitchFamily="49" charset="0"/>
              </a:rPr>
              <a:t>64</a:t>
            </a:r>
            <a:r>
              <a:rPr lang="en-US" sz="2000">
                <a:solidFill>
                  <a:srgbClr val="000000"/>
                </a:solidFill>
                <a:latin typeface="Consolas" panose="020B0609020204030204" pitchFamily="49" charset="0"/>
              </a:rPr>
              <a:t>, </a:t>
            </a:r>
            <a:r>
              <a:rPr lang="en-US" sz="2000">
                <a:solidFill>
                  <a:srgbClr val="009900"/>
                </a:solidFill>
                <a:latin typeface="Consolas" panose="020B0609020204030204" pitchFamily="49" charset="0"/>
              </a:rPr>
              <a:t>34</a:t>
            </a:r>
            <a:r>
              <a:rPr lang="en-US" sz="2000">
                <a:solidFill>
                  <a:srgbClr val="000000"/>
                </a:solidFill>
                <a:latin typeface="Consolas" panose="020B0609020204030204" pitchFamily="49" charset="0"/>
              </a:rPr>
              <a:t>, </a:t>
            </a:r>
            <a:r>
              <a:rPr lang="en-US" sz="2000">
                <a:solidFill>
                  <a:srgbClr val="009900"/>
                </a:solidFill>
                <a:latin typeface="Consolas" panose="020B0609020204030204" pitchFamily="49" charset="0"/>
              </a:rPr>
              <a:t>25</a:t>
            </a:r>
            <a:r>
              <a:rPr lang="en-US" sz="2000">
                <a:solidFill>
                  <a:srgbClr val="000000"/>
                </a:solidFill>
                <a:latin typeface="Consolas" panose="020B0609020204030204" pitchFamily="49" charset="0"/>
              </a:rPr>
              <a:t>, </a:t>
            </a:r>
            <a:r>
              <a:rPr lang="en-US" sz="2000">
                <a:solidFill>
                  <a:srgbClr val="009900"/>
                </a:solidFill>
                <a:latin typeface="Consolas" panose="020B0609020204030204" pitchFamily="49" charset="0"/>
              </a:rPr>
              <a:t>12</a:t>
            </a:r>
            <a:r>
              <a:rPr lang="en-US" sz="2000">
                <a:solidFill>
                  <a:srgbClr val="000000"/>
                </a:solidFill>
                <a:latin typeface="Consolas" panose="020B0609020204030204" pitchFamily="49" charset="0"/>
              </a:rPr>
              <a:t>, </a:t>
            </a:r>
            <a:r>
              <a:rPr lang="en-US" sz="2000">
                <a:solidFill>
                  <a:srgbClr val="009900"/>
                </a:solidFill>
                <a:latin typeface="Consolas" panose="020B0609020204030204" pitchFamily="49" charset="0"/>
              </a:rPr>
              <a:t>22</a:t>
            </a:r>
            <a:r>
              <a:rPr lang="en-US" sz="2000">
                <a:solidFill>
                  <a:srgbClr val="000000"/>
                </a:solidFill>
                <a:latin typeface="Consolas" panose="020B0609020204030204" pitchFamily="49" charset="0"/>
              </a:rPr>
              <a:t>, </a:t>
            </a:r>
            <a:r>
              <a:rPr lang="en-US" sz="2000">
                <a:solidFill>
                  <a:srgbClr val="009900"/>
                </a:solidFill>
                <a:latin typeface="Consolas" panose="020B0609020204030204" pitchFamily="49" charset="0"/>
              </a:rPr>
              <a:t>11</a:t>
            </a:r>
            <a:r>
              <a:rPr lang="en-US" sz="2000">
                <a:solidFill>
                  <a:srgbClr val="000000"/>
                </a:solidFill>
                <a:latin typeface="Consolas" panose="020B0609020204030204" pitchFamily="49" charset="0"/>
              </a:rPr>
              <a:t>, </a:t>
            </a:r>
            <a:r>
              <a:rPr lang="en-US" sz="2000">
                <a:solidFill>
                  <a:srgbClr val="009900"/>
                </a:solidFill>
                <a:latin typeface="Consolas" panose="020B0609020204030204" pitchFamily="49" charset="0"/>
              </a:rPr>
              <a:t>90</a:t>
            </a:r>
            <a:r>
              <a:rPr lang="en-US" sz="2000">
                <a:solidFill>
                  <a:srgbClr val="000000"/>
                </a:solidFill>
                <a:latin typeface="Consolas" panose="020B0609020204030204" pitchFamily="49" charset="0"/>
              </a:rPr>
              <a:t>]</a:t>
            </a:r>
            <a:endParaRPr lang="en-US" sz="2000">
              <a:latin typeface="Consolas" panose="020B0609020204030204" pitchFamily="49" charset="0"/>
            </a:endParaRPr>
          </a:p>
          <a:p>
            <a:r>
              <a:rPr lang="en-US" sz="2000">
                <a:solidFill>
                  <a:srgbClr val="273239"/>
                </a:solidFill>
                <a:latin typeface="Consolas" panose="020B0609020204030204" pitchFamily="49" charset="0"/>
              </a:rPr>
              <a:t> </a:t>
            </a:r>
            <a:endParaRPr lang="en-US" sz="2000">
              <a:latin typeface="Consolas" panose="020B0609020204030204" pitchFamily="49" charset="0"/>
            </a:endParaRPr>
          </a:p>
          <a:p>
            <a:r>
              <a:rPr lang="en-US" sz="2000">
                <a:solidFill>
                  <a:srgbClr val="000000"/>
                </a:solidFill>
                <a:latin typeface="Consolas" panose="020B0609020204030204" pitchFamily="49" charset="0"/>
              </a:rPr>
              <a:t>bubbleSort(arr)</a:t>
            </a:r>
            <a:endParaRPr lang="en-US" sz="2000">
              <a:latin typeface="Consolas" panose="020B0609020204030204" pitchFamily="49" charset="0"/>
            </a:endParaRPr>
          </a:p>
          <a:p>
            <a:r>
              <a:rPr lang="en-US" sz="2000">
                <a:solidFill>
                  <a:srgbClr val="273239"/>
                </a:solidFill>
                <a:latin typeface="Consolas" panose="020B0609020204030204" pitchFamily="49" charset="0"/>
              </a:rPr>
              <a:t> </a:t>
            </a:r>
            <a:endParaRPr lang="en-US" sz="2000">
              <a:latin typeface="Consolas" panose="020B0609020204030204" pitchFamily="49" charset="0"/>
            </a:endParaRPr>
          </a:p>
          <a:p>
            <a:r>
              <a:rPr lang="en-US" sz="2000" b="1">
                <a:solidFill>
                  <a:srgbClr val="006699"/>
                </a:solidFill>
                <a:latin typeface="Consolas" panose="020B0609020204030204" pitchFamily="49" charset="0"/>
              </a:rPr>
              <a:t>print</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"Sorted array is:" , arr</a:t>
            </a:r>
            <a:r>
              <a:rPr lang="en-US" sz="2000">
                <a:solidFill>
                  <a:srgbClr val="000000"/>
                </a:solidFill>
                <a:latin typeface="Consolas" panose="020B0609020204030204" pitchFamily="49" charset="0"/>
              </a:rPr>
              <a:t>)</a:t>
            </a:r>
            <a:endParaRPr lang="en-US" sz="2000">
              <a:latin typeface="Consolas" panose="020B0609020204030204" pitchFamily="49" charset="0"/>
            </a:endParaRPr>
          </a:p>
        </p:txBody>
      </p:sp>
    </p:spTree>
    <p:extLst>
      <p:ext uri="{BB962C8B-B14F-4D97-AF65-F5344CB8AC3E}">
        <p14:creationId xmlns:p14="http://schemas.microsoft.com/office/powerpoint/2010/main" val="186274678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3"/>
          <p:cNvSpPr>
            <a:spLocks noChangeArrowheads="1"/>
          </p:cNvSpPr>
          <p:nvPr/>
        </p:nvSpPr>
        <p:spPr bwMode="auto">
          <a:xfrm>
            <a:off x="533401" y="2133601"/>
            <a:ext cx="9601200"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sz="1800" b="1">
                <a:solidFill>
                  <a:srgbClr val="FF0000"/>
                </a:solidFill>
                <a:latin typeface="Times New Roman" panose="02020603050405020304" pitchFamily="18" charset="0"/>
                <a:cs typeface="Times New Roman" panose="02020603050405020304" pitchFamily="18" charset="0"/>
              </a:rPr>
              <a:t>Worst and Average Case Time Complexity</a:t>
            </a:r>
            <a:r>
              <a:rPr lang="en-US" sz="1800" b="1">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O(n*n). Worst case occurs when array is reverse sorted.</a:t>
            </a:r>
            <a:br>
              <a:rPr lang="en-US" sz="1800">
                <a:latin typeface="Times New Roman" panose="02020603050405020304" pitchFamily="18" charset="0"/>
                <a:cs typeface="Times New Roman" panose="02020603050405020304" pitchFamily="18" charset="0"/>
              </a:rPr>
            </a:br>
            <a:r>
              <a:rPr lang="en-US" sz="1800" b="1">
                <a:solidFill>
                  <a:srgbClr val="FF0000"/>
                </a:solidFill>
                <a:latin typeface="Times New Roman" panose="02020603050405020304" pitchFamily="18" charset="0"/>
                <a:cs typeface="Times New Roman" panose="02020603050405020304" pitchFamily="18" charset="0"/>
              </a:rPr>
              <a:t>Best Case Time Complexity</a:t>
            </a:r>
            <a:r>
              <a:rPr lang="en-US" sz="1800" b="1">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 O(n). Best case occurs when array is already sorted.</a:t>
            </a:r>
            <a:br>
              <a:rPr lang="en-US" sz="1800">
                <a:latin typeface="Times New Roman" panose="02020603050405020304" pitchFamily="18" charset="0"/>
                <a:cs typeface="Times New Roman" panose="02020603050405020304" pitchFamily="18" charset="0"/>
              </a:rPr>
            </a:br>
            <a:r>
              <a:rPr lang="en-US" sz="1800" b="1">
                <a:solidFill>
                  <a:srgbClr val="FF0000"/>
                </a:solidFill>
                <a:latin typeface="Times New Roman" panose="02020603050405020304" pitchFamily="18" charset="0"/>
                <a:cs typeface="Times New Roman" panose="02020603050405020304" pitchFamily="18" charset="0"/>
              </a:rPr>
              <a:t>Space Complexity</a:t>
            </a:r>
            <a:r>
              <a:rPr lang="en-US" sz="1800" b="1">
                <a:latin typeface="Times New Roman" panose="02020603050405020304" pitchFamily="18" charset="0"/>
                <a:cs typeface="Times New Roman" panose="02020603050405020304" pitchFamily="18" charset="0"/>
              </a:rPr>
              <a:t>:</a:t>
            </a:r>
            <a:r>
              <a:rPr lang="en-US" sz="1800">
                <a:latin typeface="Times New Roman" panose="02020603050405020304" pitchFamily="18" charset="0"/>
                <a:cs typeface="Times New Roman" panose="02020603050405020304" pitchFamily="18" charset="0"/>
              </a:rPr>
              <a:t> O(1)</a:t>
            </a:r>
            <a:endParaRPr lang="en-IN" sz="1800">
              <a:latin typeface="Times New Roman" panose="02020603050405020304" pitchFamily="18" charset="0"/>
              <a:cs typeface="Times New Roman" panose="02020603050405020304" pitchFamily="18" charset="0"/>
            </a:endParaRPr>
          </a:p>
        </p:txBody>
      </p:sp>
      <p:sp>
        <p:nvSpPr>
          <p:cNvPr id="100355" name="TextBox 4"/>
          <p:cNvSpPr txBox="1">
            <a:spLocks noChangeArrowheads="1"/>
          </p:cNvSpPr>
          <p:nvPr/>
        </p:nvSpPr>
        <p:spPr bwMode="auto">
          <a:xfrm>
            <a:off x="533401" y="1219200"/>
            <a:ext cx="3276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sz="1800" b="1" u="sng">
                <a:solidFill>
                  <a:srgbClr val="FF0000"/>
                </a:solidFill>
                <a:latin typeface="Times New Roman" panose="02020603050405020304" pitchFamily="18" charset="0"/>
                <a:cs typeface="Times New Roman" panose="02020603050405020304" pitchFamily="18" charset="0"/>
              </a:rPr>
              <a:t>Time &amp; Space Complexity</a:t>
            </a:r>
            <a:endParaRPr lang="en-IN" sz="1800" b="1" u="sng">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96489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chemeClr val="tx2">
                    <a:lumMod val="75000"/>
                  </a:schemeClr>
                </a:solidFill>
              </a:rPr>
              <a:t>Selection Sort</a:t>
            </a:r>
            <a:endParaRPr lang="en-US" dirty="0">
              <a:solidFill>
                <a:schemeClr val="tx2">
                  <a:lumMod val="75000"/>
                </a:schemeClr>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solidFill>
            <a:srgbClr val="00FFFF"/>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6868" name="TextBox 28"/>
          <p:cNvSpPr txBox="1">
            <a:spLocks noChangeArrowheads="1"/>
          </p:cNvSpPr>
          <p:nvPr/>
        </p:nvSpPr>
        <p:spPr bwMode="auto">
          <a:xfrm>
            <a:off x="304801" y="1295401"/>
            <a:ext cx="11506200" cy="3478213"/>
          </a:xfrm>
          <a:prstGeom prst="rect">
            <a:avLst/>
          </a:prstGeom>
          <a:noFill/>
          <a:ln w="9525">
            <a:noFill/>
            <a:miter lim="800000"/>
            <a:headEnd/>
            <a:tailEnd/>
          </a:ln>
        </p:spPr>
        <p:txBody>
          <a:bodyPr>
            <a:spAutoFit/>
          </a:bodyPr>
          <a:lstStyle/>
          <a:p>
            <a:pPr eaLnBrk="1" hangingPunct="1">
              <a:defRPr/>
            </a:pPr>
            <a:r>
              <a:rPr lang="en-US" sz="2000" dirty="0"/>
              <a:t>Selection sort algorithm is one of the simplest sorting algorithm, which sorts the elements in an array by </a:t>
            </a:r>
            <a:r>
              <a:rPr lang="en-US" sz="2000" i="1" dirty="0">
                <a:solidFill>
                  <a:srgbClr val="FF0000"/>
                </a:solidFill>
              </a:rPr>
              <a:t>finding the minimum element in each pass </a:t>
            </a:r>
            <a:r>
              <a:rPr lang="en-US" sz="2000" dirty="0"/>
              <a:t>from unsorted part and keeps it in the beginning. </a:t>
            </a:r>
          </a:p>
          <a:p>
            <a:pPr eaLnBrk="1" hangingPunct="1">
              <a:defRPr/>
            </a:pPr>
            <a:endParaRPr lang="en-US" sz="2000" dirty="0"/>
          </a:p>
          <a:p>
            <a:pPr eaLnBrk="1" hangingPunct="1">
              <a:defRPr/>
            </a:pPr>
            <a:r>
              <a:rPr lang="en-US" sz="2000" dirty="0"/>
              <a:t>This sorting technique improves over bubble sort by </a:t>
            </a:r>
            <a:r>
              <a:rPr lang="en-US" sz="2000" i="1" dirty="0">
                <a:solidFill>
                  <a:srgbClr val="FF0000"/>
                </a:solidFill>
              </a:rPr>
              <a:t>making only one exchange in each pass</a:t>
            </a:r>
            <a:r>
              <a:rPr lang="en-US" sz="2000" dirty="0"/>
              <a:t>. </a:t>
            </a:r>
          </a:p>
          <a:p>
            <a:pPr eaLnBrk="1" hangingPunct="1">
              <a:defRPr/>
            </a:pPr>
            <a:r>
              <a:rPr lang="en-US" sz="2000" dirty="0"/>
              <a:t> </a:t>
            </a:r>
          </a:p>
          <a:p>
            <a:pPr eaLnBrk="1" hangingPunct="1">
              <a:defRPr/>
            </a:pPr>
            <a:r>
              <a:rPr lang="en-US" sz="2000" dirty="0"/>
              <a:t>This sorting technique maintains two sub arrays, one sub array which is already sorted and the other one which is unsorted.</a:t>
            </a:r>
          </a:p>
          <a:p>
            <a:pPr eaLnBrk="1" hangingPunct="1">
              <a:defRPr/>
            </a:pPr>
            <a:endParaRPr lang="en-US" sz="2000" dirty="0"/>
          </a:p>
          <a:p>
            <a:pPr eaLnBrk="1" hangingPunct="1">
              <a:defRPr/>
            </a:pPr>
            <a:r>
              <a:rPr lang="en-US" sz="2000" dirty="0"/>
              <a:t>In each iteration the minimum element (ascending order) is picked from unsorted array and moved to sorted sub array</a:t>
            </a:r>
          </a:p>
          <a:p>
            <a:pPr eaLnBrk="1" hangingPunct="1">
              <a:defRPr/>
            </a:pPr>
            <a:endParaRPr lang="en-US" sz="2000" dirty="0">
              <a:latin typeface="+mj-lt"/>
            </a:endParaRPr>
          </a:p>
        </p:txBody>
      </p:sp>
    </p:spTree>
    <p:extLst>
      <p:ext uri="{BB962C8B-B14F-4D97-AF65-F5344CB8AC3E}">
        <p14:creationId xmlns:p14="http://schemas.microsoft.com/office/powerpoint/2010/main" val="12592272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chemeClr val="tx2">
                    <a:lumMod val="75000"/>
                  </a:schemeClr>
                </a:solidFill>
              </a:rPr>
              <a:t>Selection Sort</a:t>
            </a:r>
            <a:endParaRPr lang="en-US" dirty="0">
              <a:solidFill>
                <a:schemeClr val="tx2">
                  <a:lumMod val="75000"/>
                </a:schemeClr>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solidFill>
            <a:srgbClr val="00FFFF"/>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6868" name="TextBox 28"/>
          <p:cNvSpPr txBox="1">
            <a:spLocks noChangeArrowheads="1"/>
          </p:cNvSpPr>
          <p:nvPr/>
        </p:nvSpPr>
        <p:spPr bwMode="auto">
          <a:xfrm>
            <a:off x="304801" y="1295401"/>
            <a:ext cx="11506200" cy="4094163"/>
          </a:xfrm>
          <a:prstGeom prst="rect">
            <a:avLst/>
          </a:prstGeom>
          <a:noFill/>
          <a:ln w="9525">
            <a:noFill/>
            <a:miter lim="800000"/>
            <a:headEnd/>
            <a:tailEnd/>
          </a:ln>
        </p:spPr>
        <p:txBody>
          <a:bodyPr>
            <a:spAutoFit/>
          </a:bodyPr>
          <a:lstStyle/>
          <a:p>
            <a:pPr eaLnBrk="1" hangingPunct="1">
              <a:defRPr/>
            </a:pPr>
            <a:r>
              <a:rPr lang="en-US" sz="2000" b="1" dirty="0">
                <a:latin typeface="+mj-lt"/>
              </a:rPr>
              <a:t>Step-by-step example:</a:t>
            </a:r>
            <a:endParaRPr lang="en-US" sz="2000" dirty="0">
              <a:latin typeface="+mj-lt"/>
            </a:endParaRPr>
          </a:p>
          <a:p>
            <a:pPr eaLnBrk="1" hangingPunct="1">
              <a:defRPr/>
            </a:pPr>
            <a:r>
              <a:rPr lang="en-US" sz="2000" dirty="0">
                <a:latin typeface="+mj-lt"/>
              </a:rPr>
              <a:t>Here is an example of this sort algorithm sorting five elements:</a:t>
            </a:r>
          </a:p>
          <a:p>
            <a:pPr eaLnBrk="1" hangingPunct="1">
              <a:defRPr/>
            </a:pPr>
            <a:r>
              <a:rPr lang="en-US" sz="2000" b="1" dirty="0">
                <a:latin typeface="+mj-lt"/>
              </a:rPr>
              <a:t>                     64</a:t>
            </a:r>
            <a:r>
              <a:rPr lang="en-US" sz="2000" dirty="0">
                <a:latin typeface="+mj-lt"/>
              </a:rPr>
              <a:t> 25 12 22 </a:t>
            </a:r>
            <a:r>
              <a:rPr lang="en-US" sz="2000" b="1" dirty="0">
                <a:latin typeface="+mj-lt"/>
              </a:rPr>
              <a:t>11</a:t>
            </a:r>
            <a:endParaRPr lang="en-US" sz="2000" dirty="0">
              <a:latin typeface="+mj-lt"/>
            </a:endParaRPr>
          </a:p>
          <a:p>
            <a:pPr eaLnBrk="1" hangingPunct="1">
              <a:defRPr/>
            </a:pPr>
            <a:endParaRPr lang="en-US" sz="2000" dirty="0">
              <a:latin typeface="+mj-lt"/>
            </a:endParaRPr>
          </a:p>
          <a:p>
            <a:pPr eaLnBrk="1" hangingPunct="1">
              <a:defRPr/>
            </a:pPr>
            <a:r>
              <a:rPr lang="en-US" sz="2000" dirty="0">
                <a:latin typeface="+mj-lt"/>
              </a:rPr>
              <a:t>1</a:t>
            </a:r>
            <a:r>
              <a:rPr lang="en-US" sz="2000" baseline="30000" dirty="0">
                <a:latin typeface="+mj-lt"/>
              </a:rPr>
              <a:t>st</a:t>
            </a:r>
            <a:r>
              <a:rPr lang="en-US" sz="2000" dirty="0">
                <a:latin typeface="+mj-lt"/>
              </a:rPr>
              <a:t> Pass:     </a:t>
            </a:r>
            <a:r>
              <a:rPr lang="en-US" sz="2000" dirty="0">
                <a:solidFill>
                  <a:srgbClr val="FF0000"/>
                </a:solidFill>
                <a:latin typeface="+mj-lt"/>
              </a:rPr>
              <a:t>11</a:t>
            </a:r>
            <a:r>
              <a:rPr lang="en-US" sz="2000" dirty="0">
                <a:latin typeface="+mj-lt"/>
              </a:rPr>
              <a:t> </a:t>
            </a:r>
            <a:r>
              <a:rPr lang="en-US" sz="2000" b="1" dirty="0">
                <a:latin typeface="+mj-lt"/>
              </a:rPr>
              <a:t>25 12 </a:t>
            </a:r>
            <a:r>
              <a:rPr lang="en-US" sz="2000" dirty="0">
                <a:latin typeface="+mj-lt"/>
              </a:rPr>
              <a:t>22 64</a:t>
            </a:r>
          </a:p>
          <a:p>
            <a:pPr eaLnBrk="1" hangingPunct="1">
              <a:defRPr/>
            </a:pPr>
            <a:endParaRPr lang="en-US" sz="2000" dirty="0">
              <a:latin typeface="+mj-lt"/>
            </a:endParaRPr>
          </a:p>
          <a:p>
            <a:pPr eaLnBrk="1" hangingPunct="1">
              <a:defRPr/>
            </a:pPr>
            <a:r>
              <a:rPr lang="en-US" sz="2000" dirty="0">
                <a:latin typeface="+mj-lt"/>
              </a:rPr>
              <a:t>2</a:t>
            </a:r>
            <a:r>
              <a:rPr lang="en-US" sz="2000" baseline="30000" dirty="0">
                <a:latin typeface="+mj-lt"/>
              </a:rPr>
              <a:t>nd</a:t>
            </a:r>
            <a:r>
              <a:rPr lang="en-US" sz="2000" dirty="0">
                <a:latin typeface="+mj-lt"/>
              </a:rPr>
              <a:t> Pass:    </a:t>
            </a:r>
            <a:r>
              <a:rPr lang="en-US" sz="2000" dirty="0">
                <a:solidFill>
                  <a:srgbClr val="FF0000"/>
                </a:solidFill>
                <a:latin typeface="+mj-lt"/>
              </a:rPr>
              <a:t>11 </a:t>
            </a:r>
            <a:r>
              <a:rPr lang="en-US" sz="2000" b="1" dirty="0">
                <a:solidFill>
                  <a:srgbClr val="FF0000"/>
                </a:solidFill>
                <a:latin typeface="+mj-lt"/>
              </a:rPr>
              <a:t>12 </a:t>
            </a:r>
            <a:r>
              <a:rPr lang="en-US" sz="2000" b="1" dirty="0">
                <a:latin typeface="+mj-lt"/>
              </a:rPr>
              <a:t>25 22</a:t>
            </a:r>
            <a:r>
              <a:rPr lang="en-US" sz="2000" dirty="0">
                <a:latin typeface="+mj-lt"/>
              </a:rPr>
              <a:t> 64</a:t>
            </a:r>
          </a:p>
          <a:p>
            <a:pPr eaLnBrk="1" hangingPunct="1">
              <a:defRPr/>
            </a:pPr>
            <a:endParaRPr lang="en-US" sz="2000" dirty="0">
              <a:latin typeface="+mj-lt"/>
            </a:endParaRPr>
          </a:p>
          <a:p>
            <a:pPr eaLnBrk="1" hangingPunct="1">
              <a:defRPr/>
            </a:pPr>
            <a:r>
              <a:rPr lang="en-US" sz="2000" dirty="0">
                <a:latin typeface="+mj-lt"/>
              </a:rPr>
              <a:t>3</a:t>
            </a:r>
            <a:r>
              <a:rPr lang="en-US" sz="2000" baseline="30000" dirty="0">
                <a:latin typeface="+mj-lt"/>
              </a:rPr>
              <a:t>rd</a:t>
            </a:r>
            <a:r>
              <a:rPr lang="en-US" sz="2000" dirty="0">
                <a:latin typeface="+mj-lt"/>
              </a:rPr>
              <a:t> Pass:     </a:t>
            </a:r>
            <a:r>
              <a:rPr lang="en-US" sz="2000" dirty="0">
                <a:solidFill>
                  <a:srgbClr val="FF0000"/>
                </a:solidFill>
                <a:latin typeface="+mj-lt"/>
              </a:rPr>
              <a:t>11 12 </a:t>
            </a:r>
            <a:r>
              <a:rPr lang="en-US" sz="2000" b="1" dirty="0">
                <a:solidFill>
                  <a:srgbClr val="FF0000"/>
                </a:solidFill>
                <a:latin typeface="+mj-lt"/>
              </a:rPr>
              <a:t>22 </a:t>
            </a:r>
            <a:r>
              <a:rPr lang="en-US" sz="2000" b="1" dirty="0">
                <a:latin typeface="+mj-lt"/>
              </a:rPr>
              <a:t>25 </a:t>
            </a:r>
            <a:r>
              <a:rPr lang="en-US" sz="2000" dirty="0">
                <a:latin typeface="+mj-lt"/>
              </a:rPr>
              <a:t>64</a:t>
            </a:r>
          </a:p>
          <a:p>
            <a:pPr eaLnBrk="1" hangingPunct="1">
              <a:defRPr/>
            </a:pPr>
            <a:endParaRPr lang="en-US" sz="2000" b="1" dirty="0">
              <a:latin typeface="+mj-lt"/>
            </a:endParaRPr>
          </a:p>
          <a:p>
            <a:pPr eaLnBrk="1" hangingPunct="1">
              <a:defRPr/>
            </a:pPr>
            <a:r>
              <a:rPr lang="en-US" sz="2000" dirty="0">
                <a:latin typeface="+mj-lt"/>
              </a:rPr>
              <a:t>4</a:t>
            </a:r>
            <a:r>
              <a:rPr lang="en-US" sz="2000" baseline="30000" dirty="0">
                <a:latin typeface="+mj-lt"/>
              </a:rPr>
              <a:t>th</a:t>
            </a:r>
            <a:r>
              <a:rPr lang="en-US" sz="2000" dirty="0">
                <a:latin typeface="+mj-lt"/>
              </a:rPr>
              <a:t> Pass:  </a:t>
            </a:r>
            <a:r>
              <a:rPr lang="en-US" sz="2000" b="1" dirty="0">
                <a:latin typeface="+mj-lt"/>
              </a:rPr>
              <a:t>   </a:t>
            </a:r>
            <a:r>
              <a:rPr lang="en-US" sz="2000" b="1" dirty="0">
                <a:solidFill>
                  <a:srgbClr val="FF0000"/>
                </a:solidFill>
                <a:latin typeface="+mj-lt"/>
              </a:rPr>
              <a:t>11 12 22 25 </a:t>
            </a:r>
            <a:r>
              <a:rPr lang="en-US" sz="2000" b="1" dirty="0">
                <a:latin typeface="+mj-lt"/>
              </a:rPr>
              <a:t>64</a:t>
            </a:r>
            <a:endParaRPr lang="en-US" sz="2000" dirty="0">
              <a:latin typeface="+mj-lt"/>
            </a:endParaRPr>
          </a:p>
          <a:p>
            <a:pPr eaLnBrk="1" hangingPunct="1">
              <a:defRPr/>
            </a:pPr>
            <a:r>
              <a:rPr lang="en-US" sz="2000" dirty="0"/>
              <a:t> </a:t>
            </a:r>
          </a:p>
          <a:p>
            <a:pPr eaLnBrk="1" hangingPunct="1">
              <a:defRPr/>
            </a:pPr>
            <a:endParaRPr lang="en-US" sz="2000" dirty="0">
              <a:latin typeface="+mj-lt"/>
            </a:endParaRPr>
          </a:p>
        </p:txBody>
      </p:sp>
    </p:spTree>
    <p:extLst>
      <p:ext uri="{BB962C8B-B14F-4D97-AF65-F5344CB8AC3E}">
        <p14:creationId xmlns:p14="http://schemas.microsoft.com/office/powerpoint/2010/main" val="21069706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chemeClr val="tx2">
                    <a:lumMod val="75000"/>
                  </a:schemeClr>
                </a:solidFill>
              </a:rPr>
              <a:t>Selection Sort</a:t>
            </a:r>
            <a:endParaRPr lang="en-US" dirty="0">
              <a:solidFill>
                <a:schemeClr val="tx2">
                  <a:lumMod val="75000"/>
                </a:schemeClr>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no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6868" name="TextBox 28"/>
          <p:cNvSpPr txBox="1">
            <a:spLocks noChangeArrowheads="1"/>
          </p:cNvSpPr>
          <p:nvPr/>
        </p:nvSpPr>
        <p:spPr bwMode="auto">
          <a:xfrm>
            <a:off x="304801" y="1295400"/>
            <a:ext cx="11506200" cy="1016000"/>
          </a:xfrm>
          <a:prstGeom prst="rect">
            <a:avLst/>
          </a:prstGeom>
          <a:noFill/>
          <a:ln w="9525">
            <a:noFill/>
            <a:miter lim="800000"/>
            <a:headEnd/>
            <a:tailEnd/>
          </a:ln>
        </p:spPr>
        <p:txBody>
          <a:bodyPr>
            <a:spAutoFit/>
          </a:bodyPr>
          <a:lstStyle/>
          <a:p>
            <a:pPr eaLnBrk="1" hangingPunct="1">
              <a:defRPr/>
            </a:pPr>
            <a:r>
              <a:rPr lang="en-US" sz="2000" b="1" dirty="0"/>
              <a:t>Selection Sort Algorithm:</a:t>
            </a:r>
            <a:endParaRPr lang="en-US" sz="2000" dirty="0"/>
          </a:p>
          <a:p>
            <a:pPr eaLnBrk="1" hangingPunct="1">
              <a:defRPr/>
            </a:pPr>
            <a:r>
              <a:rPr lang="en-US" sz="2000" dirty="0"/>
              <a:t> </a:t>
            </a:r>
          </a:p>
          <a:p>
            <a:pPr eaLnBrk="1" hangingPunct="1">
              <a:defRPr/>
            </a:pPr>
            <a:endParaRPr lang="en-US" sz="2000" dirty="0">
              <a:latin typeface="+mj-lt"/>
            </a:endParaRPr>
          </a:p>
        </p:txBody>
      </p:sp>
      <p:pic>
        <p:nvPicPr>
          <p:cNvPr id="10547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1" y="2057400"/>
            <a:ext cx="65532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73804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381000"/>
            <a:ext cx="5867400" cy="609600"/>
          </a:xfrm>
        </p:spPr>
        <p:txBody>
          <a:bodyPr rtlCol="0">
            <a:normAutofit fontScale="90000"/>
          </a:bodyPr>
          <a:lstStyle/>
          <a:p>
            <a:pPr>
              <a:defRPr/>
            </a:pPr>
            <a:r>
              <a:rPr lang="en-US" b="1" dirty="0">
                <a:solidFill>
                  <a:schemeClr val="tx2">
                    <a:lumMod val="75000"/>
                  </a:schemeClr>
                </a:solidFill>
              </a:rPr>
              <a:t>Selection Sort</a:t>
            </a:r>
            <a:endParaRPr lang="en-US" dirty="0">
              <a:solidFill>
                <a:schemeClr val="tx2">
                  <a:lumMod val="75000"/>
                </a:schemeClr>
              </a:solidFill>
              <a:latin typeface="Times New Roman" pitchFamily="18" charset="0"/>
              <a:cs typeface="Times New Roman" pitchFamily="18" charset="0"/>
            </a:endParaRPr>
          </a:p>
        </p:txBody>
      </p:sp>
      <p:sp>
        <p:nvSpPr>
          <p:cNvPr id="7" name="Rectangle 6"/>
          <p:cNvSpPr/>
          <p:nvPr/>
        </p:nvSpPr>
        <p:spPr>
          <a:xfrm>
            <a:off x="228601" y="1219200"/>
            <a:ext cx="11734800" cy="5181600"/>
          </a:xfrm>
          <a:prstGeom prst="rect">
            <a:avLst/>
          </a:prstGeom>
          <a:solidFill>
            <a:srgbClr val="00FFFF"/>
          </a:solidFill>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36868" name="TextBox 28"/>
          <p:cNvSpPr txBox="1">
            <a:spLocks noChangeArrowheads="1"/>
          </p:cNvSpPr>
          <p:nvPr/>
        </p:nvSpPr>
        <p:spPr bwMode="auto">
          <a:xfrm>
            <a:off x="304801" y="1295400"/>
            <a:ext cx="11506200" cy="5016500"/>
          </a:xfrm>
          <a:prstGeom prst="rect">
            <a:avLst/>
          </a:prstGeom>
          <a:noFill/>
          <a:ln w="9525">
            <a:noFill/>
            <a:miter lim="800000"/>
            <a:headEnd/>
            <a:tailEnd/>
          </a:ln>
        </p:spPr>
        <p:txBody>
          <a:bodyPr>
            <a:spAutoFit/>
          </a:bodyPr>
          <a:lstStyle/>
          <a:p>
            <a:pPr eaLnBrk="1" hangingPunct="1">
              <a:defRPr/>
            </a:pPr>
            <a:r>
              <a:rPr lang="en-US" sz="2000" dirty="0"/>
              <a:t>S</a:t>
            </a:r>
            <a:r>
              <a:rPr lang="en-US" sz="2000" dirty="0">
                <a:latin typeface="+mj-lt"/>
              </a:rPr>
              <a:t>election sort is an in-place sorting algorithm. </a:t>
            </a:r>
          </a:p>
          <a:p>
            <a:pPr eaLnBrk="1" hangingPunct="1">
              <a:defRPr/>
            </a:pPr>
            <a:r>
              <a:rPr lang="en-US" sz="2000" dirty="0">
                <a:latin typeface="+mj-lt"/>
              </a:rPr>
              <a:t>Selection sort works well for small files. </a:t>
            </a:r>
          </a:p>
          <a:p>
            <a:pPr eaLnBrk="1" hangingPunct="1">
              <a:defRPr/>
            </a:pPr>
            <a:r>
              <a:rPr lang="en-US" sz="2000" dirty="0">
                <a:latin typeface="+mj-lt"/>
              </a:rPr>
              <a:t>It is used for sorting the files with very large values and small keys. </a:t>
            </a:r>
          </a:p>
          <a:p>
            <a:pPr eaLnBrk="1" hangingPunct="1">
              <a:defRPr/>
            </a:pPr>
            <a:r>
              <a:rPr lang="en-US" sz="2000" dirty="0">
                <a:latin typeface="+mj-lt"/>
              </a:rPr>
              <a:t>This is because selection is made based on keys and swaps are made only when required.</a:t>
            </a:r>
          </a:p>
          <a:p>
            <a:pPr eaLnBrk="1" hangingPunct="1">
              <a:defRPr/>
            </a:pPr>
            <a:endParaRPr lang="en-US" sz="2000" b="1" dirty="0">
              <a:latin typeface="+mj-lt"/>
            </a:endParaRPr>
          </a:p>
          <a:p>
            <a:pPr eaLnBrk="1" hangingPunct="1">
              <a:defRPr/>
            </a:pPr>
            <a:r>
              <a:rPr lang="en-US" sz="2000" b="1" dirty="0">
                <a:latin typeface="+mj-lt"/>
              </a:rPr>
              <a:t>Advantages</a:t>
            </a:r>
            <a:endParaRPr lang="en-US" sz="2000" dirty="0">
              <a:latin typeface="+mj-lt"/>
            </a:endParaRPr>
          </a:p>
          <a:p>
            <a:pPr eaLnBrk="1" hangingPunct="1">
              <a:defRPr/>
            </a:pPr>
            <a:r>
              <a:rPr lang="en-US" sz="2000" dirty="0">
                <a:latin typeface="+mj-lt"/>
              </a:rPr>
              <a:t>• Easy to implement</a:t>
            </a:r>
          </a:p>
          <a:p>
            <a:pPr eaLnBrk="1" hangingPunct="1">
              <a:defRPr/>
            </a:pPr>
            <a:r>
              <a:rPr lang="en-US" sz="2000" dirty="0">
                <a:latin typeface="+mj-lt"/>
              </a:rPr>
              <a:t>• In-place sort (requires no additional storage space)</a:t>
            </a:r>
          </a:p>
          <a:p>
            <a:pPr eaLnBrk="1" hangingPunct="1">
              <a:defRPr/>
            </a:pPr>
            <a:endParaRPr lang="en-US" sz="2000" b="1" dirty="0">
              <a:latin typeface="+mj-lt"/>
            </a:endParaRPr>
          </a:p>
          <a:p>
            <a:pPr eaLnBrk="1" hangingPunct="1">
              <a:defRPr/>
            </a:pPr>
            <a:r>
              <a:rPr lang="en-US" sz="2000" b="1" dirty="0">
                <a:latin typeface="+mj-lt"/>
              </a:rPr>
              <a:t>Algorithm</a:t>
            </a:r>
            <a:endParaRPr lang="en-US" sz="2000" dirty="0">
              <a:latin typeface="+mj-lt"/>
            </a:endParaRPr>
          </a:p>
          <a:p>
            <a:pPr eaLnBrk="1" hangingPunct="1">
              <a:defRPr/>
            </a:pPr>
            <a:r>
              <a:rPr lang="en-US" sz="2000" dirty="0">
                <a:latin typeface="+mj-lt"/>
              </a:rPr>
              <a:t>l. Find the minimum value in the list</a:t>
            </a:r>
          </a:p>
          <a:p>
            <a:pPr eaLnBrk="1" hangingPunct="1">
              <a:defRPr/>
            </a:pPr>
            <a:r>
              <a:rPr lang="en-US" sz="2000" dirty="0">
                <a:latin typeface="+mj-lt"/>
              </a:rPr>
              <a:t>2. Swap it with the value in the current position</a:t>
            </a:r>
          </a:p>
          <a:p>
            <a:pPr eaLnBrk="1" hangingPunct="1">
              <a:defRPr/>
            </a:pPr>
            <a:r>
              <a:rPr lang="en-US" sz="2000" dirty="0">
                <a:latin typeface="+mj-lt"/>
              </a:rPr>
              <a:t>3. Repeat this process for all the elements until the entire array is sorted</a:t>
            </a:r>
          </a:p>
          <a:p>
            <a:pPr eaLnBrk="1" hangingPunct="1">
              <a:defRPr/>
            </a:pPr>
            <a:r>
              <a:rPr lang="en-US" sz="2000" dirty="0">
                <a:latin typeface="+mj-lt"/>
              </a:rPr>
              <a:t>This algorithm is called selection sort since it repeatedly selects the smallest element.</a:t>
            </a:r>
          </a:p>
          <a:p>
            <a:pPr eaLnBrk="1" hangingPunct="1">
              <a:defRPr/>
            </a:pPr>
            <a:r>
              <a:rPr lang="en-US" sz="2000" dirty="0"/>
              <a:t> </a:t>
            </a:r>
          </a:p>
          <a:p>
            <a:pPr eaLnBrk="1" hangingPunct="1">
              <a:defRPr/>
            </a:pPr>
            <a:endParaRPr lang="en-US" sz="2000" dirty="0">
              <a:latin typeface="+mj-lt"/>
            </a:endParaRPr>
          </a:p>
        </p:txBody>
      </p:sp>
    </p:spTree>
    <p:extLst>
      <p:ext uri="{BB962C8B-B14F-4D97-AF65-F5344CB8AC3E}">
        <p14:creationId xmlns:p14="http://schemas.microsoft.com/office/powerpoint/2010/main" val="858007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16443</Words>
  <Application>Microsoft Office PowerPoint</Application>
  <PresentationFormat>Widescreen</PresentationFormat>
  <Paragraphs>1879</Paragraphs>
  <Slides>185</Slides>
  <Notes>50</Notes>
  <HiddenSlides>0</HiddenSlides>
  <MMClips>0</MMClips>
  <ScaleCrop>false</ScaleCrop>
  <HeadingPairs>
    <vt:vector size="8" baseType="variant">
      <vt:variant>
        <vt:lpstr>Fonts Used</vt:lpstr>
      </vt:variant>
      <vt:variant>
        <vt:i4>16</vt:i4>
      </vt:variant>
      <vt:variant>
        <vt:lpstr>Theme</vt:lpstr>
      </vt:variant>
      <vt:variant>
        <vt:i4>2</vt:i4>
      </vt:variant>
      <vt:variant>
        <vt:lpstr>Embedded OLE Servers</vt:lpstr>
      </vt:variant>
      <vt:variant>
        <vt:i4>3</vt:i4>
      </vt:variant>
      <vt:variant>
        <vt:lpstr>Slide Titles</vt:lpstr>
      </vt:variant>
      <vt:variant>
        <vt:i4>185</vt:i4>
      </vt:variant>
    </vt:vector>
  </HeadingPairs>
  <TitlesOfParts>
    <vt:vector size="206" baseType="lpstr">
      <vt:lpstr>Arial</vt:lpstr>
      <vt:lpstr>Calibri</vt:lpstr>
      <vt:lpstr>Calibri Light</vt:lpstr>
      <vt:lpstr>Consolas</vt:lpstr>
      <vt:lpstr>Courier New</vt:lpstr>
      <vt:lpstr>erdana</vt:lpstr>
      <vt:lpstr>euclid_circular_a</vt:lpstr>
      <vt:lpstr>Georgia</vt:lpstr>
      <vt:lpstr>inter-bold</vt:lpstr>
      <vt:lpstr>inter-regular</vt:lpstr>
      <vt:lpstr>Roboto</vt:lpstr>
      <vt:lpstr>Times New Roman</vt:lpstr>
      <vt:lpstr>Times New Roman</vt:lpstr>
      <vt:lpstr>urw-din</vt:lpstr>
      <vt:lpstr>Verdana</vt:lpstr>
      <vt:lpstr>Wingdings</vt:lpstr>
      <vt:lpstr>Office Theme</vt:lpstr>
      <vt:lpstr>Custom Design</vt:lpstr>
      <vt:lpstr>VISIO</vt:lpstr>
      <vt:lpstr>Visio</vt:lpstr>
      <vt:lpstr>Equation</vt:lpstr>
      <vt:lpstr>PowerPoint Presentation</vt:lpstr>
      <vt:lpstr>UNIT – I </vt:lpstr>
      <vt:lpstr>Introduction</vt:lpstr>
      <vt:lpstr>Introduction(contnd…)</vt:lpstr>
      <vt:lpstr>Introduction(contnd…)</vt:lpstr>
      <vt:lpstr>Need of Data Structure</vt:lpstr>
      <vt:lpstr>Need of Data Structure</vt:lpstr>
      <vt:lpstr>Need of Data Structure</vt:lpstr>
      <vt:lpstr>Need of Data Structure</vt:lpstr>
      <vt:lpstr>Why should we learn Data Structures?</vt:lpstr>
      <vt:lpstr>Applications:</vt:lpstr>
      <vt:lpstr>PowerPoint Presentation</vt:lpstr>
      <vt:lpstr>PowerPoint Presentation</vt:lpstr>
      <vt:lpstr>Classification of data structures</vt:lpstr>
      <vt:lpstr>Classification of data structures</vt:lpstr>
      <vt:lpstr>Classification of data structures</vt:lpstr>
      <vt:lpstr>PowerPoint Presentation</vt:lpstr>
      <vt:lpstr>PowerPoint Presentation</vt:lpstr>
      <vt:lpstr>PowerPoint Presentation</vt:lpstr>
      <vt:lpstr>PowerPoint Presentation</vt:lpstr>
      <vt:lpstr>PowerPoint Presentation</vt:lpstr>
      <vt:lpstr>PowerPoint Presentation</vt:lpstr>
      <vt:lpstr>Static Linear Data Structures</vt:lpstr>
      <vt:lpstr>Arrays</vt:lpstr>
      <vt:lpstr>PowerPoint Presentation</vt:lpstr>
      <vt:lpstr>Arrays</vt:lpstr>
      <vt:lpstr>Arrays</vt:lpstr>
      <vt:lpstr>Arrays</vt:lpstr>
      <vt:lpstr>Arrays</vt:lpstr>
      <vt:lpstr>Arrays</vt:lpstr>
      <vt:lpstr>Arrays</vt:lpstr>
      <vt:lpstr>Arrays</vt:lpstr>
      <vt:lpstr>Arrays</vt:lpstr>
      <vt:lpstr>Arrays</vt:lpstr>
      <vt:lpstr>Arrays</vt:lpstr>
      <vt:lpstr>Arrays</vt:lpstr>
      <vt:lpstr>Arrays</vt:lpstr>
      <vt:lpstr>Arrays</vt:lpstr>
      <vt:lpstr>Arrays</vt:lpstr>
      <vt:lpstr>Arrays</vt:lpstr>
      <vt:lpstr>Arrays</vt:lpstr>
      <vt:lpstr>Arrays</vt:lpstr>
      <vt:lpstr>Arrays</vt:lpstr>
      <vt:lpstr>Arrays</vt:lpstr>
      <vt:lpstr>Arrays</vt:lpstr>
      <vt:lpstr>Arrays</vt:lpstr>
      <vt:lpstr>Arrays</vt:lpstr>
      <vt:lpstr>Arrays</vt:lpstr>
      <vt:lpstr>Arrays</vt:lpstr>
      <vt:lpstr>PowerPoint Presentation</vt:lpstr>
      <vt:lpstr>Searching</vt:lpstr>
      <vt:lpstr>Searching</vt:lpstr>
      <vt:lpstr>Searching</vt:lpstr>
      <vt:lpstr>PowerPoint Presentation</vt:lpstr>
      <vt:lpstr>Linear Search</vt:lpstr>
      <vt:lpstr>Linear Search</vt:lpstr>
      <vt:lpstr>Linear Search</vt:lpstr>
      <vt:lpstr>Linear Search</vt:lpstr>
      <vt:lpstr>Flowchart: Sequential Search with Array</vt:lpstr>
      <vt:lpstr>Linear Search</vt:lpstr>
      <vt:lpstr>Linear Search</vt:lpstr>
      <vt:lpstr>Linear Search</vt:lpstr>
      <vt:lpstr>Complexity Analysis </vt:lpstr>
      <vt:lpstr>Complexity Analysis : Summary</vt:lpstr>
      <vt:lpstr>Linear Search</vt:lpstr>
      <vt:lpstr>Linear Search</vt:lpstr>
      <vt:lpstr>Binary Search</vt:lpstr>
      <vt:lpstr>Binary Search</vt:lpstr>
      <vt:lpstr>PowerPoint Presentation</vt:lpstr>
      <vt:lpstr>PowerPoint Presentation</vt:lpstr>
      <vt:lpstr>Flowchart: Binary Search with Array</vt:lpstr>
      <vt:lpstr>PowerPoint Presentation</vt:lpstr>
      <vt:lpstr>PowerPoint Presentation</vt:lpstr>
      <vt:lpstr>Binary Search Algorithm: Program</vt:lpstr>
      <vt:lpstr>PowerPoint Presentation</vt:lpstr>
      <vt:lpstr>PowerPoint Presentation</vt:lpstr>
      <vt:lpstr>PowerPoint Presentation</vt:lpstr>
      <vt:lpstr>Binary Search Algorithm</vt:lpstr>
      <vt:lpstr>Binary Search Algorithm</vt:lpstr>
      <vt:lpstr>Binary Search Algorithm</vt:lpstr>
      <vt:lpstr>Sorting</vt:lpstr>
      <vt:lpstr>Sorting</vt:lpstr>
      <vt:lpstr>Sorting</vt:lpstr>
      <vt:lpstr>Sorting</vt:lpstr>
      <vt:lpstr>Sorting</vt:lpstr>
      <vt:lpstr>Sorting</vt:lpstr>
      <vt:lpstr>Sorting</vt:lpstr>
      <vt:lpstr>Bubble Sort</vt:lpstr>
      <vt:lpstr>Bubble Sort</vt:lpstr>
      <vt:lpstr>Bubble Sort</vt:lpstr>
      <vt:lpstr>Bubble Sort</vt:lpstr>
      <vt:lpstr>Bubble Sort</vt:lpstr>
      <vt:lpstr>Bubble Sort</vt:lpstr>
      <vt:lpstr>Bubble Sort</vt:lpstr>
      <vt:lpstr>PowerPoint Presentation</vt:lpstr>
      <vt:lpstr>Selection Sort</vt:lpstr>
      <vt:lpstr>Selection Sort</vt:lpstr>
      <vt:lpstr>Selection Sort</vt:lpstr>
      <vt:lpstr>Selection Sort</vt:lpstr>
      <vt:lpstr>Selection Sort</vt:lpstr>
      <vt:lpstr>PowerPoint Presentation</vt:lpstr>
      <vt:lpstr>Merge Sort</vt:lpstr>
      <vt:lpstr>Merge Sort</vt:lpstr>
      <vt:lpstr>Merge Sort</vt:lpstr>
      <vt:lpstr>Merge Sort</vt:lpstr>
      <vt:lpstr>Merge Sort</vt:lpstr>
      <vt:lpstr>Quick Sort</vt:lpstr>
      <vt:lpstr>Quick Sort</vt:lpstr>
      <vt:lpstr>Quick Sort</vt:lpstr>
      <vt:lpstr>PowerPoint Presentation</vt:lpstr>
      <vt:lpstr>Searching Techniques</vt:lpstr>
      <vt:lpstr>PowerPoint Presentation</vt:lpstr>
      <vt:lpstr>Follow the given steps to solve the problem: Set the first element of the array as the current element. If the current element is the target element, return its index. If the current element is not the target element and if there are more elements in the array, set the current element to the next element and repeat step 2. If the current element is not the target element and there are no more elements in the array, return -1 to indicate that the element was not found. </vt:lpstr>
      <vt:lpstr>Linear Search Implementation</vt:lpstr>
      <vt:lpstr>Using “in” keyword in python:</vt:lpstr>
      <vt:lpstr>Linear Search Recursive Approach:</vt:lpstr>
      <vt:lpstr>PowerPoint Presentation</vt:lpstr>
      <vt:lpstr>PowerPoint Presentation</vt:lpstr>
      <vt:lpstr>Advantages of Linear Search:</vt:lpstr>
      <vt:lpstr>Drawbacks of Linear Search: </vt:lpstr>
      <vt:lpstr>When to use Linear Search: </vt:lpstr>
      <vt:lpstr>Summary: </vt:lpstr>
      <vt:lpstr>Binary Search</vt:lpstr>
      <vt:lpstr>Binary Search</vt:lpstr>
      <vt:lpstr>Binary Search Algorithm: </vt:lpstr>
      <vt:lpstr>PowerPoint Presentation</vt:lpstr>
      <vt:lpstr>PowerPoint Presentation</vt:lpstr>
      <vt:lpstr>Python implementation: Recursive implementation of Binary Search</vt:lpstr>
      <vt:lpstr>PowerPoint Presentation</vt:lpstr>
      <vt:lpstr>Python implementation:  Iterative Approach to Binary Search</vt:lpstr>
      <vt:lpstr>PowerPoint Presentation</vt:lpstr>
      <vt:lpstr>Advantages of Binary Search:</vt:lpstr>
      <vt:lpstr>Drawbacks of Binary Search:</vt:lpstr>
      <vt:lpstr>Applications of Binary search:</vt:lpstr>
      <vt:lpstr>When to use Binary Search:</vt:lpstr>
      <vt:lpstr>Summary:</vt:lpstr>
      <vt:lpstr>Sorting Techniques</vt:lpstr>
      <vt:lpstr>Bubble Sort</vt:lpstr>
      <vt:lpstr>Working of Bubble Sort</vt:lpstr>
      <vt:lpstr>PowerPoint Presentation</vt:lpstr>
      <vt:lpstr>PowerPoint Presentation</vt:lpstr>
      <vt:lpstr>PowerPoint Presentation</vt:lpstr>
      <vt:lpstr>Bubble Sort Code in Python</vt:lpstr>
      <vt:lpstr>Optimized Bubble Sort Algorithm</vt:lpstr>
      <vt:lpstr>Optimized Bubble Sort in Python</vt:lpstr>
      <vt:lpstr>PowerPoint Presentation</vt:lpstr>
      <vt:lpstr>Complexity in Detail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Insertion Sort in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Its Applications</dc:title>
  <dc:creator>MRUH</dc:creator>
  <cp:lastModifiedBy>Subhapreet Patro</cp:lastModifiedBy>
  <cp:revision>11</cp:revision>
  <dcterms:created xsi:type="dcterms:W3CDTF">2023-03-27T10:27:31Z</dcterms:created>
  <dcterms:modified xsi:type="dcterms:W3CDTF">2023-08-03T07:54:19Z</dcterms:modified>
</cp:coreProperties>
</file>