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87" r:id="rId3"/>
    <p:sldId id="292" r:id="rId4"/>
    <p:sldId id="293" r:id="rId5"/>
    <p:sldId id="294" r:id="rId6"/>
    <p:sldId id="295" r:id="rId7"/>
    <p:sldId id="296" r:id="rId8"/>
    <p:sldId id="297" r:id="rId9"/>
    <p:sldId id="310" r:id="rId10"/>
    <p:sldId id="298" r:id="rId11"/>
    <p:sldId id="299" r:id="rId12"/>
    <p:sldId id="305" r:id="rId13"/>
    <p:sldId id="259" r:id="rId14"/>
    <p:sldId id="260" r:id="rId15"/>
    <p:sldId id="261" r:id="rId16"/>
    <p:sldId id="300" r:id="rId17"/>
    <p:sldId id="301" r:id="rId18"/>
    <p:sldId id="302"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333" r:id="rId37"/>
    <p:sldId id="327" r:id="rId38"/>
    <p:sldId id="328" r:id="rId39"/>
    <p:sldId id="329" r:id="rId40"/>
    <p:sldId id="330" r:id="rId41"/>
    <p:sldId id="331" r:id="rId42"/>
    <p:sldId id="332" r:id="rId43"/>
    <p:sldId id="28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83273-3008-4B95-A087-E22BCD03605D}"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031EB-7E60-41E0-9A3C-26205475E4C3}" type="slidenum">
              <a:rPr lang="en-US" smtClean="0"/>
              <a:t>‹#›</a:t>
            </a:fld>
            <a:endParaRPr lang="en-US"/>
          </a:p>
        </p:txBody>
      </p:sp>
    </p:spTree>
    <p:extLst>
      <p:ext uri="{BB962C8B-B14F-4D97-AF65-F5344CB8AC3E}">
        <p14:creationId xmlns:p14="http://schemas.microsoft.com/office/powerpoint/2010/main" val="263605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You can safely remove this slide. This slide design was provided by SlideModel.com – You can download more templates, shapes and elements for PowerPoint from http://slidemodel.com</a:t>
            </a:r>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1221DC-37EB-46C6-8C47-5C21AA67E70A}" type="slidenum">
              <a:rPr lang="en-US" sz="1000" smtClean="0">
                <a:solidFill>
                  <a:srgbClr val="000000"/>
                </a:solidFill>
                <a:latin typeface="Arial" panose="020B0604020202020204" pitchFamily="34" charset="0"/>
              </a:rPr>
              <a:pPr>
                <a:spcBef>
                  <a:spcPct val="0"/>
                </a:spcBef>
              </a:pPr>
              <a:t>43</a:t>
            </a:fld>
            <a:endParaRPr lang="en-US" sz="1000" smtClean="0">
              <a:solidFill>
                <a:srgbClr val="000000"/>
              </a:solidFill>
              <a:latin typeface="Arial" panose="020B0604020202020204" pitchFamily="34" charset="0"/>
            </a:endParaRPr>
          </a:p>
        </p:txBody>
      </p:sp>
    </p:spTree>
    <p:extLst>
      <p:ext uri="{BB962C8B-B14F-4D97-AF65-F5344CB8AC3E}">
        <p14:creationId xmlns:p14="http://schemas.microsoft.com/office/powerpoint/2010/main" val="122034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EA0BEC-B610-43EF-A9A4-D66D7411B99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4BFB-95AA-464A-BC9C-7598E938AAC1}" type="slidenum">
              <a:rPr lang="en-US" smtClean="0"/>
              <a:t>‹#›</a:t>
            </a:fld>
            <a:endParaRPr lang="en-US"/>
          </a:p>
        </p:txBody>
      </p:sp>
    </p:spTree>
    <p:extLst>
      <p:ext uri="{BB962C8B-B14F-4D97-AF65-F5344CB8AC3E}">
        <p14:creationId xmlns:p14="http://schemas.microsoft.com/office/powerpoint/2010/main" val="156493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EA0BEC-B610-43EF-A9A4-D66D7411B99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4BFB-95AA-464A-BC9C-7598E938AAC1}" type="slidenum">
              <a:rPr lang="en-US" smtClean="0"/>
              <a:t>‹#›</a:t>
            </a:fld>
            <a:endParaRPr lang="en-US"/>
          </a:p>
        </p:txBody>
      </p:sp>
    </p:spTree>
    <p:extLst>
      <p:ext uri="{BB962C8B-B14F-4D97-AF65-F5344CB8AC3E}">
        <p14:creationId xmlns:p14="http://schemas.microsoft.com/office/powerpoint/2010/main" val="720630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EA0BEC-B610-43EF-A9A4-D66D7411B99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4BFB-95AA-464A-BC9C-7598E938AAC1}" type="slidenum">
              <a:rPr lang="en-US" smtClean="0"/>
              <a:t>‹#›</a:t>
            </a:fld>
            <a:endParaRPr lang="en-US"/>
          </a:p>
        </p:txBody>
      </p:sp>
    </p:spTree>
    <p:extLst>
      <p:ext uri="{BB962C8B-B14F-4D97-AF65-F5344CB8AC3E}">
        <p14:creationId xmlns:p14="http://schemas.microsoft.com/office/powerpoint/2010/main" val="778487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8672" y="2870638"/>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pPr>
              <a:defRPr/>
            </a:pPr>
            <a:fld id="{56BD1DEE-E8C7-4078-984B-191F570986D0}" type="datetimeFigureOut">
              <a:rPr lang="en-US"/>
              <a:pPr>
                <a:defRPr/>
              </a:pPr>
              <a:t>5/2/2023</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57C8C461-8CEF-4249-9203-E26EA2DF273A}" type="slidenum">
              <a:rPr lang="en-US"/>
              <a:pPr>
                <a:defRPr/>
              </a:pPr>
              <a:t>‹#›</a:t>
            </a:fld>
            <a:endParaRPr lang="en-US"/>
          </a:p>
        </p:txBody>
      </p:sp>
      <p:pic>
        <p:nvPicPr>
          <p:cNvPr id="6" name="Picture 2" descr="C:\Users\EV REDDY\Desktop\MRUniversity\MRU_Logo_Revers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425883" y="48984"/>
            <a:ext cx="713050" cy="66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9139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EA0BEC-B610-43EF-A9A4-D66D7411B99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4BFB-95AA-464A-BC9C-7598E938AAC1}" type="slidenum">
              <a:rPr lang="en-US" smtClean="0"/>
              <a:t>‹#›</a:t>
            </a:fld>
            <a:endParaRPr lang="en-US"/>
          </a:p>
        </p:txBody>
      </p:sp>
    </p:spTree>
    <p:extLst>
      <p:ext uri="{BB962C8B-B14F-4D97-AF65-F5344CB8AC3E}">
        <p14:creationId xmlns:p14="http://schemas.microsoft.com/office/powerpoint/2010/main" val="2287953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EA0BEC-B610-43EF-A9A4-D66D7411B99D}"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74BFB-95AA-464A-BC9C-7598E938AAC1}" type="slidenum">
              <a:rPr lang="en-US" smtClean="0"/>
              <a:t>‹#›</a:t>
            </a:fld>
            <a:endParaRPr lang="en-US"/>
          </a:p>
        </p:txBody>
      </p:sp>
    </p:spTree>
    <p:extLst>
      <p:ext uri="{BB962C8B-B14F-4D97-AF65-F5344CB8AC3E}">
        <p14:creationId xmlns:p14="http://schemas.microsoft.com/office/powerpoint/2010/main" val="363376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EA0BEC-B610-43EF-A9A4-D66D7411B99D}"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74BFB-95AA-464A-BC9C-7598E938AAC1}" type="slidenum">
              <a:rPr lang="en-US" smtClean="0"/>
              <a:t>‹#›</a:t>
            </a:fld>
            <a:endParaRPr lang="en-US"/>
          </a:p>
        </p:txBody>
      </p:sp>
    </p:spTree>
    <p:extLst>
      <p:ext uri="{BB962C8B-B14F-4D97-AF65-F5344CB8AC3E}">
        <p14:creationId xmlns:p14="http://schemas.microsoft.com/office/powerpoint/2010/main" val="223195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EA0BEC-B610-43EF-A9A4-D66D7411B99D}"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74BFB-95AA-464A-BC9C-7598E938AAC1}" type="slidenum">
              <a:rPr lang="en-US" smtClean="0"/>
              <a:t>‹#›</a:t>
            </a:fld>
            <a:endParaRPr lang="en-US"/>
          </a:p>
        </p:txBody>
      </p:sp>
    </p:spTree>
    <p:extLst>
      <p:ext uri="{BB962C8B-B14F-4D97-AF65-F5344CB8AC3E}">
        <p14:creationId xmlns:p14="http://schemas.microsoft.com/office/powerpoint/2010/main" val="174072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EA0BEC-B610-43EF-A9A4-D66D7411B99D}"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74BFB-95AA-464A-BC9C-7598E938AAC1}" type="slidenum">
              <a:rPr lang="en-US" smtClean="0"/>
              <a:t>‹#›</a:t>
            </a:fld>
            <a:endParaRPr lang="en-US"/>
          </a:p>
        </p:txBody>
      </p:sp>
    </p:spTree>
    <p:extLst>
      <p:ext uri="{BB962C8B-B14F-4D97-AF65-F5344CB8AC3E}">
        <p14:creationId xmlns:p14="http://schemas.microsoft.com/office/powerpoint/2010/main" val="4129239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A0BEC-B610-43EF-A9A4-D66D7411B99D}" type="datetimeFigureOut">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74BFB-95AA-464A-BC9C-7598E938AAC1}" type="slidenum">
              <a:rPr lang="en-US" smtClean="0"/>
              <a:t>‹#›</a:t>
            </a:fld>
            <a:endParaRPr lang="en-US"/>
          </a:p>
        </p:txBody>
      </p:sp>
    </p:spTree>
    <p:extLst>
      <p:ext uri="{BB962C8B-B14F-4D97-AF65-F5344CB8AC3E}">
        <p14:creationId xmlns:p14="http://schemas.microsoft.com/office/powerpoint/2010/main" val="287876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EA0BEC-B610-43EF-A9A4-D66D7411B99D}"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74BFB-95AA-464A-BC9C-7598E938AAC1}" type="slidenum">
              <a:rPr lang="en-US" smtClean="0"/>
              <a:t>‹#›</a:t>
            </a:fld>
            <a:endParaRPr lang="en-US"/>
          </a:p>
        </p:txBody>
      </p:sp>
    </p:spTree>
    <p:extLst>
      <p:ext uri="{BB962C8B-B14F-4D97-AF65-F5344CB8AC3E}">
        <p14:creationId xmlns:p14="http://schemas.microsoft.com/office/powerpoint/2010/main" val="365110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EA0BEC-B610-43EF-A9A4-D66D7411B99D}"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74BFB-95AA-464A-BC9C-7598E938AAC1}" type="slidenum">
              <a:rPr lang="en-US" smtClean="0"/>
              <a:t>‹#›</a:t>
            </a:fld>
            <a:endParaRPr lang="en-US"/>
          </a:p>
        </p:txBody>
      </p:sp>
    </p:spTree>
    <p:extLst>
      <p:ext uri="{BB962C8B-B14F-4D97-AF65-F5344CB8AC3E}">
        <p14:creationId xmlns:p14="http://schemas.microsoft.com/office/powerpoint/2010/main" val="159129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EA0BEC-B610-43EF-A9A4-D66D7411B99D}" type="datetimeFigureOut">
              <a:rPr lang="en-US" smtClean="0"/>
              <a:t>5/2/2023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74BFB-95AA-464A-BC9C-7598E938AAC1}" type="slidenum">
              <a:rPr lang="en-US" smtClean="0"/>
              <a:t>‹#›</a:t>
            </a:fld>
            <a:endParaRPr lang="en-US"/>
          </a:p>
        </p:txBody>
      </p:sp>
      <p:grpSp>
        <p:nvGrpSpPr>
          <p:cNvPr id="7" name="Group 6"/>
          <p:cNvGrpSpPr/>
          <p:nvPr userDrawn="1"/>
        </p:nvGrpSpPr>
        <p:grpSpPr>
          <a:xfrm>
            <a:off x="180975" y="6478864"/>
            <a:ext cx="11879433" cy="261661"/>
            <a:chOff x="71898" y="6459814"/>
            <a:chExt cx="12036135" cy="344640"/>
          </a:xfrm>
        </p:grpSpPr>
        <p:sp>
          <p:nvSpPr>
            <p:cNvPr id="8" name="Rectangle 7"/>
            <p:cNvSpPr/>
            <p:nvPr/>
          </p:nvSpPr>
          <p:spPr>
            <a:xfrm>
              <a:off x="8822724" y="6459814"/>
              <a:ext cx="3285309"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altLang="ko-KR" sz="1500" b="1" dirty="0">
                  <a:solidFill>
                    <a:schemeClr val="bg1"/>
                  </a:solidFill>
                </a:rPr>
                <a:t>Department </a:t>
              </a:r>
              <a:r>
                <a:rPr lang="en-IN" altLang="ko-KR" sz="1500" b="1" dirty="0" smtClean="0">
                  <a:solidFill>
                    <a:schemeClr val="bg1"/>
                  </a:solidFill>
                </a:rPr>
                <a:t>Freshman </a:t>
              </a:r>
              <a:r>
                <a:rPr lang="en-IN" altLang="ko-KR" sz="1500" b="1" dirty="0">
                  <a:solidFill>
                    <a:schemeClr val="bg1"/>
                  </a:solidFill>
                </a:rPr>
                <a:t>Engineering</a:t>
              </a:r>
              <a:endParaRPr lang="ko-KR" altLang="en-US" sz="1500" b="1" dirty="0">
                <a:solidFill>
                  <a:schemeClr val="bg1"/>
                </a:solidFill>
              </a:endParaRPr>
            </a:p>
          </p:txBody>
        </p:sp>
        <p:sp>
          <p:nvSpPr>
            <p:cNvPr id="9" name="Round Diagonal Corner Rectangle 34"/>
            <p:cNvSpPr/>
            <p:nvPr/>
          </p:nvSpPr>
          <p:spPr>
            <a:xfrm>
              <a:off x="71898" y="6470347"/>
              <a:ext cx="3928639" cy="318980"/>
            </a:xfrm>
            <a:prstGeom prst="round2Diag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Data Structures using Python</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0" name="Round Diagonal Corner Rectangle 34"/>
            <p:cNvSpPr/>
            <p:nvPr/>
          </p:nvSpPr>
          <p:spPr>
            <a:xfrm>
              <a:off x="4447311" y="6470347"/>
              <a:ext cx="3928639" cy="318980"/>
            </a:xfrm>
            <a:prstGeom prst="round2DiagRect">
              <a:avLst/>
            </a:prstGeom>
            <a:solidFill>
              <a:srgbClr val="002060"/>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IN" altLang="ko-KR" sz="20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Dr.</a:t>
              </a:r>
              <a:r>
                <a:rPr lang="en-IN" altLang="ko-KR"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P. Praveen Kumar</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pic>
        <p:nvPicPr>
          <p:cNvPr id="11" name="Picture 10"/>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378292" y="22879"/>
            <a:ext cx="787415" cy="472449"/>
          </a:xfrm>
          <a:prstGeom prst="rect">
            <a:avLst/>
          </a:prstGeom>
        </p:spPr>
      </p:pic>
    </p:spTree>
    <p:extLst>
      <p:ext uri="{BB962C8B-B14F-4D97-AF65-F5344CB8AC3E}">
        <p14:creationId xmlns:p14="http://schemas.microsoft.com/office/powerpoint/2010/main" val="3351584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1" y="3124200"/>
            <a:ext cx="9143999" cy="1754326"/>
          </a:xfrm>
          <a:prstGeom prst="rect">
            <a:avLst/>
          </a:prstGeom>
          <a:noFill/>
        </p:spPr>
        <p:txBody>
          <a:bodyPr>
            <a:spAutoFit/>
            <a:scene3d>
              <a:camera prst="orthographicFront"/>
              <a:lightRig rig="threePt" dir="t"/>
            </a:scene3d>
            <a:sp3d extrusionH="57150">
              <a:bevelT w="69850" h="69850" prst="divot"/>
            </a:sp3d>
          </a:bodyPr>
          <a:lstStyle/>
          <a:p>
            <a:pPr algn="ctr">
              <a:defRPr/>
            </a:pPr>
            <a:endParaRPr lang="en-US" sz="5400" dirty="0">
              <a:ln>
                <a:solidFill>
                  <a:srgbClr val="C00000"/>
                </a:solidFill>
              </a:ln>
              <a:solidFill>
                <a:srgbClr val="902828"/>
              </a:solidFill>
              <a:latin typeface="Times New Roman" pitchFamily="18" charset="0"/>
              <a:cs typeface="Times New Roman" pitchFamily="18" charset="0"/>
            </a:endParaRPr>
          </a:p>
          <a:p>
            <a:pPr algn="ctr">
              <a:defRPr/>
            </a:pPr>
            <a:r>
              <a:rPr lang="en-US" sz="5400" dirty="0">
                <a:ln>
                  <a:solidFill>
                    <a:srgbClr val="C00000"/>
                  </a:solidFill>
                </a:ln>
                <a:solidFill>
                  <a:srgbClr val="902828"/>
                </a:solidFill>
                <a:latin typeface="Times New Roman" pitchFamily="18" charset="0"/>
                <a:cs typeface="Times New Roman" pitchFamily="18" charset="0"/>
              </a:rPr>
              <a:t>Linked </a:t>
            </a:r>
            <a:r>
              <a:rPr lang="en-US" sz="5400" dirty="0" smtClean="0">
                <a:ln>
                  <a:solidFill>
                    <a:srgbClr val="C00000"/>
                  </a:solidFill>
                </a:ln>
                <a:solidFill>
                  <a:srgbClr val="902828"/>
                </a:solidFill>
                <a:latin typeface="Times New Roman" pitchFamily="18" charset="0"/>
                <a:cs typeface="Times New Roman" pitchFamily="18" charset="0"/>
              </a:rPr>
              <a:t>List</a:t>
            </a:r>
            <a:endParaRPr lang="en-US" sz="5400" dirty="0">
              <a:ln>
                <a:solidFill>
                  <a:srgbClr val="C00000"/>
                </a:solidFill>
              </a:ln>
              <a:solidFill>
                <a:schemeClr val="accent6">
                  <a:lumMod val="75000"/>
                </a:schemeClr>
              </a:solidFill>
              <a:latin typeface="Times New Roman" pitchFamily="18" charset="0"/>
              <a:cs typeface="Times New Roman" pitchFamily="18" charset="0"/>
            </a:endParaRPr>
          </a:p>
        </p:txBody>
      </p:sp>
      <p:sp>
        <p:nvSpPr>
          <p:cNvPr id="16387" name="TextBox 4"/>
          <p:cNvSpPr txBox="1">
            <a:spLocks noChangeArrowheads="1"/>
          </p:cNvSpPr>
          <p:nvPr/>
        </p:nvSpPr>
        <p:spPr bwMode="auto">
          <a:xfrm>
            <a:off x="4800602" y="2659064"/>
            <a:ext cx="222958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altLang="en-US" sz="4400" dirty="0" smtClean="0">
                <a:solidFill>
                  <a:srgbClr val="FF0000"/>
                </a:solidFill>
                <a:latin typeface="Times New Roman" panose="02020603050405020304" pitchFamily="18" charset="0"/>
                <a:cs typeface="Times New Roman" panose="02020603050405020304" pitchFamily="18" charset="0"/>
              </a:rPr>
              <a:t>UNIT-III</a:t>
            </a:r>
            <a:endParaRPr lang="en-US" altLang="en-US" sz="4400" dirty="0">
              <a:solidFill>
                <a:srgbClr val="FF0000"/>
              </a:solidFill>
              <a:latin typeface="Times New Roman" panose="02020603050405020304" pitchFamily="18" charset="0"/>
              <a:cs typeface="Times New Roman" panose="02020603050405020304" pitchFamily="18" charset="0"/>
            </a:endParaRPr>
          </a:p>
        </p:txBody>
      </p:sp>
      <p:pic>
        <p:nvPicPr>
          <p:cNvPr id="16388" name="Picture 26" descr="2006-10-28_Python_in_60_Minutes"/>
          <p:cNvPicPr>
            <a:picLocks noChangeAspect="1" noChangeArrowheads="1"/>
          </p:cNvPicPr>
          <p:nvPr/>
        </p:nvPicPr>
        <p:blipFill>
          <a:blip r:embed="rId2">
            <a:extLst>
              <a:ext uri="{28A0092B-C50C-407E-A947-70E740481C1C}">
                <a14:useLocalDpi xmlns:a14="http://schemas.microsoft.com/office/drawing/2010/main" val="0"/>
              </a:ext>
            </a:extLst>
          </a:blip>
          <a:srcRect l="16304" t="68115" r="19565" b="1450"/>
          <a:stretch>
            <a:fillRect/>
          </a:stretch>
        </p:blipFill>
        <p:spPr bwMode="auto">
          <a:xfrm>
            <a:off x="228602" y="457200"/>
            <a:ext cx="2198687"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7538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60230" y="282575"/>
            <a:ext cx="10515600" cy="638176"/>
          </a:xfrm>
        </p:spPr>
        <p:txBody>
          <a:bodyPr>
            <a:normAutofit fontScale="90000"/>
          </a:bodyPr>
          <a:lstStyle/>
          <a:p>
            <a:r>
              <a:rPr lang="en-US" dirty="0"/>
              <a:t>Linked Lists</a:t>
            </a:r>
          </a:p>
        </p:txBody>
      </p:sp>
      <p:sp>
        <p:nvSpPr>
          <p:cNvPr id="9219" name="Rectangle 3"/>
          <p:cNvSpPr>
            <a:spLocks noGrp="1" noChangeArrowheads="1"/>
          </p:cNvSpPr>
          <p:nvPr>
            <p:ph type="body" idx="1"/>
          </p:nvPr>
        </p:nvSpPr>
        <p:spPr>
          <a:xfrm>
            <a:off x="746185" y="2563813"/>
            <a:ext cx="10394830" cy="3048000"/>
          </a:xfrm>
        </p:spPr>
        <p:txBody>
          <a:bodyPr/>
          <a:lstStyle/>
          <a:p>
            <a:r>
              <a:rPr lang="en-US" dirty="0"/>
              <a:t>A </a:t>
            </a:r>
            <a:r>
              <a:rPr lang="en-US" i="1" dirty="0">
                <a:solidFill>
                  <a:srgbClr val="FFCC00"/>
                </a:solidFill>
              </a:rPr>
              <a:t>linked list</a:t>
            </a:r>
            <a:r>
              <a:rPr lang="en-US" dirty="0"/>
              <a:t> is a series of connected </a:t>
            </a:r>
            <a:r>
              <a:rPr lang="en-US" i="1" dirty="0">
                <a:solidFill>
                  <a:srgbClr val="FFCC00"/>
                </a:solidFill>
              </a:rPr>
              <a:t>nodes</a:t>
            </a:r>
          </a:p>
          <a:p>
            <a:r>
              <a:rPr lang="en-US" dirty="0"/>
              <a:t>Each node contains at least</a:t>
            </a:r>
          </a:p>
          <a:p>
            <a:pPr lvl="1"/>
            <a:r>
              <a:rPr lang="en-US" dirty="0"/>
              <a:t>A piece of data (any type)</a:t>
            </a:r>
          </a:p>
          <a:p>
            <a:pPr lvl="1"/>
            <a:r>
              <a:rPr lang="en-US" dirty="0"/>
              <a:t>Pointer to the next node in the list</a:t>
            </a:r>
          </a:p>
          <a:p>
            <a:r>
              <a:rPr lang="en-US" i="1" dirty="0">
                <a:solidFill>
                  <a:srgbClr val="FFCC00"/>
                </a:solidFill>
              </a:rPr>
              <a:t>Head</a:t>
            </a:r>
            <a:r>
              <a:rPr lang="en-US" dirty="0"/>
              <a:t>: pointer to</a:t>
            </a:r>
            <a:r>
              <a:rPr lang="en-US" altLang="zh-CN" dirty="0">
                <a:ea typeface="SimSun" panose="02010600030101010101" pitchFamily="2" charset="-122"/>
              </a:rPr>
              <a:t> the first</a:t>
            </a:r>
            <a:r>
              <a:rPr lang="en-US" dirty="0"/>
              <a:t> node</a:t>
            </a:r>
          </a:p>
          <a:p>
            <a:r>
              <a:rPr lang="en-US" dirty="0"/>
              <a:t>The last node points to </a:t>
            </a:r>
            <a:r>
              <a:rPr lang="en-US" dirty="0">
                <a:latin typeface="Courier New" panose="02070309020205020404" pitchFamily="49" charset="0"/>
              </a:rPr>
              <a:t>NULL</a:t>
            </a:r>
          </a:p>
        </p:txBody>
      </p:sp>
      <p:sp>
        <p:nvSpPr>
          <p:cNvPr id="9231" name="Rectangle 15"/>
          <p:cNvSpPr>
            <a:spLocks noChangeArrowheads="1"/>
          </p:cNvSpPr>
          <p:nvPr/>
        </p:nvSpPr>
        <p:spPr bwMode="auto">
          <a:xfrm>
            <a:off x="4724400" y="1307068"/>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2" name="Line 16"/>
          <p:cNvSpPr>
            <a:spLocks noChangeShapeType="1"/>
          </p:cNvSpPr>
          <p:nvPr/>
        </p:nvSpPr>
        <p:spPr bwMode="auto">
          <a:xfrm flipV="1">
            <a:off x="5029200" y="1611868"/>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34" name="Rectangle 18"/>
          <p:cNvSpPr>
            <a:spLocks noChangeArrowheads="1"/>
          </p:cNvSpPr>
          <p:nvPr/>
        </p:nvSpPr>
        <p:spPr bwMode="auto">
          <a:xfrm>
            <a:off x="6553200" y="1307068"/>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5" name="Line 19"/>
          <p:cNvSpPr>
            <a:spLocks noChangeShapeType="1"/>
          </p:cNvSpPr>
          <p:nvPr/>
        </p:nvSpPr>
        <p:spPr bwMode="auto">
          <a:xfrm flipV="1">
            <a:off x="6858000" y="1611868"/>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37" name="Rectangle 21"/>
          <p:cNvSpPr>
            <a:spLocks noChangeArrowheads="1"/>
          </p:cNvSpPr>
          <p:nvPr/>
        </p:nvSpPr>
        <p:spPr bwMode="auto">
          <a:xfrm>
            <a:off x="8382000" y="1307068"/>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252" name="Group 36"/>
          <p:cNvGrpSpPr>
            <a:grpSpLocks/>
          </p:cNvGrpSpPr>
          <p:nvPr/>
        </p:nvGrpSpPr>
        <p:grpSpPr bwMode="auto">
          <a:xfrm>
            <a:off x="4114800" y="1307068"/>
            <a:ext cx="609600" cy="609600"/>
            <a:chOff x="1728" y="2880"/>
            <a:chExt cx="384" cy="384"/>
          </a:xfrm>
        </p:grpSpPr>
        <p:sp>
          <p:nvSpPr>
            <p:cNvPr id="9230" name="Rectangle 14"/>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9" name="Text Box 23"/>
            <p:cNvSpPr txBox="1">
              <a:spLocks noChangeArrowheads="1"/>
            </p:cNvSpPr>
            <p:nvPr/>
          </p:nvSpPr>
          <p:spPr bwMode="auto">
            <a:xfrm>
              <a:off x="1823" y="2966"/>
              <a:ext cx="20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solidFill>
                    <a:schemeClr val="bg1"/>
                  </a:solidFill>
                  <a:latin typeface="Tahoma" panose="020B0604030504040204" pitchFamily="34" charset="0"/>
                </a:rPr>
                <a:t>A</a:t>
              </a:r>
            </a:p>
          </p:txBody>
        </p:sp>
      </p:grpSp>
      <p:sp>
        <p:nvSpPr>
          <p:cNvPr id="9245" name="Text Box 29"/>
          <p:cNvSpPr txBox="1">
            <a:spLocks noChangeArrowheads="1"/>
          </p:cNvSpPr>
          <p:nvPr/>
        </p:nvSpPr>
        <p:spPr bwMode="auto">
          <a:xfrm>
            <a:off x="8516551" y="1415018"/>
            <a:ext cx="3754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atin typeface="Tahoma" panose="020B0604030504040204" pitchFamily="34" charset="0"/>
                <a:sym typeface="Symbol" panose="05050102010706020507" pitchFamily="18" charset="2"/>
              </a:rPr>
              <a:t></a:t>
            </a:r>
            <a:endParaRPr lang="en-US">
              <a:latin typeface="Tahoma" panose="020B0604030504040204" pitchFamily="34" charset="0"/>
            </a:endParaRPr>
          </a:p>
        </p:txBody>
      </p:sp>
      <p:sp>
        <p:nvSpPr>
          <p:cNvPr id="9247" name="Rectangle 31"/>
          <p:cNvSpPr>
            <a:spLocks noChangeArrowheads="1"/>
          </p:cNvSpPr>
          <p:nvPr/>
        </p:nvSpPr>
        <p:spPr bwMode="auto">
          <a:xfrm>
            <a:off x="2895600" y="1300718"/>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Line 13"/>
          <p:cNvSpPr>
            <a:spLocks noChangeShapeType="1"/>
          </p:cNvSpPr>
          <p:nvPr/>
        </p:nvSpPr>
        <p:spPr bwMode="auto">
          <a:xfrm flipV="1">
            <a:off x="3200400" y="1611868"/>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250" name="Text Box 34"/>
          <p:cNvSpPr txBox="1">
            <a:spLocks noChangeArrowheads="1"/>
          </p:cNvSpPr>
          <p:nvPr/>
        </p:nvSpPr>
        <p:spPr bwMode="auto">
          <a:xfrm>
            <a:off x="2853899" y="1992868"/>
            <a:ext cx="7120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solidFill>
                  <a:schemeClr val="folHlink"/>
                </a:solidFill>
                <a:latin typeface="Tahoma" panose="020B0604030504040204" pitchFamily="34" charset="0"/>
              </a:rPr>
              <a:t>Head</a:t>
            </a:r>
          </a:p>
        </p:txBody>
      </p:sp>
      <p:grpSp>
        <p:nvGrpSpPr>
          <p:cNvPr id="9253" name="Group 37"/>
          <p:cNvGrpSpPr>
            <a:grpSpLocks/>
          </p:cNvGrpSpPr>
          <p:nvPr/>
        </p:nvGrpSpPr>
        <p:grpSpPr bwMode="auto">
          <a:xfrm>
            <a:off x="5943600" y="1307068"/>
            <a:ext cx="609600" cy="609600"/>
            <a:chOff x="1728" y="2880"/>
            <a:chExt cx="384" cy="384"/>
          </a:xfrm>
        </p:grpSpPr>
        <p:sp>
          <p:nvSpPr>
            <p:cNvPr id="9254" name="Rectangle 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5" name="Text Box 39"/>
            <p:cNvSpPr txBox="1">
              <a:spLocks noChangeArrowheads="1"/>
            </p:cNvSpPr>
            <p:nvPr/>
          </p:nvSpPr>
          <p:spPr bwMode="auto">
            <a:xfrm>
              <a:off x="1824" y="2966"/>
              <a:ext cx="20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solidFill>
                    <a:schemeClr val="bg1"/>
                  </a:solidFill>
                  <a:latin typeface="Tahoma" panose="020B0604030504040204" pitchFamily="34" charset="0"/>
                </a:rPr>
                <a:t>B</a:t>
              </a:r>
            </a:p>
          </p:txBody>
        </p:sp>
      </p:grpSp>
      <p:grpSp>
        <p:nvGrpSpPr>
          <p:cNvPr id="9256" name="Group 40"/>
          <p:cNvGrpSpPr>
            <a:grpSpLocks/>
          </p:cNvGrpSpPr>
          <p:nvPr/>
        </p:nvGrpSpPr>
        <p:grpSpPr bwMode="auto">
          <a:xfrm>
            <a:off x="7772400" y="1307068"/>
            <a:ext cx="609600" cy="609600"/>
            <a:chOff x="1728" y="2880"/>
            <a:chExt cx="384" cy="384"/>
          </a:xfrm>
        </p:grpSpPr>
        <p:sp>
          <p:nvSpPr>
            <p:cNvPr id="9257" name="Rectangle 41"/>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8" name="Text Box 42"/>
            <p:cNvSpPr txBox="1">
              <a:spLocks noChangeArrowheads="1"/>
            </p:cNvSpPr>
            <p:nvPr/>
          </p:nvSpPr>
          <p:spPr bwMode="auto">
            <a:xfrm>
              <a:off x="1823" y="2966"/>
              <a:ext cx="20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solidFill>
                    <a:schemeClr val="bg1"/>
                  </a:solidFill>
                  <a:latin typeface="Tahoma" panose="020B0604030504040204" pitchFamily="34" charset="0"/>
                </a:rPr>
                <a:t>C</a:t>
              </a:r>
            </a:p>
          </p:txBody>
        </p:sp>
      </p:grpSp>
      <p:sp>
        <p:nvSpPr>
          <p:cNvPr id="9259" name="Rectangle 43"/>
          <p:cNvSpPr>
            <a:spLocks noChangeArrowheads="1"/>
          </p:cNvSpPr>
          <p:nvPr/>
        </p:nvSpPr>
        <p:spPr bwMode="auto">
          <a:xfrm>
            <a:off x="9100388" y="4405313"/>
            <a:ext cx="9144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260" name="Group 44"/>
          <p:cNvGrpSpPr>
            <a:grpSpLocks/>
          </p:cNvGrpSpPr>
          <p:nvPr/>
        </p:nvGrpSpPr>
        <p:grpSpPr bwMode="auto">
          <a:xfrm>
            <a:off x="8033588" y="4405313"/>
            <a:ext cx="1066800" cy="609600"/>
            <a:chOff x="1728" y="2880"/>
            <a:chExt cx="384" cy="384"/>
          </a:xfrm>
        </p:grpSpPr>
        <p:sp>
          <p:nvSpPr>
            <p:cNvPr id="9261" name="Rectangle 45"/>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2" name="Text Box 46"/>
            <p:cNvSpPr txBox="1">
              <a:spLocks noChangeArrowheads="1"/>
            </p:cNvSpPr>
            <p:nvPr/>
          </p:nvSpPr>
          <p:spPr bwMode="auto">
            <a:xfrm>
              <a:off x="1866" y="2966"/>
              <a:ext cx="1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solidFill>
                    <a:schemeClr val="bg1"/>
                  </a:solidFill>
                  <a:latin typeface="Tahoma" panose="020B0604030504040204" pitchFamily="34" charset="0"/>
                </a:rPr>
                <a:t>A</a:t>
              </a:r>
            </a:p>
          </p:txBody>
        </p:sp>
      </p:grpSp>
      <p:sp>
        <p:nvSpPr>
          <p:cNvPr id="9267" name="Text Box 51"/>
          <p:cNvSpPr txBox="1">
            <a:spLocks noChangeArrowheads="1"/>
          </p:cNvSpPr>
          <p:nvPr/>
        </p:nvSpPr>
        <p:spPr bwMode="auto">
          <a:xfrm>
            <a:off x="8236788" y="5092701"/>
            <a:ext cx="685800" cy="3667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Monotype Sorts" pitchFamily="2" charset="2"/>
              <a:buNone/>
            </a:pPr>
            <a:r>
              <a:rPr lang="en-US"/>
              <a:t>data</a:t>
            </a:r>
          </a:p>
        </p:txBody>
      </p:sp>
      <p:sp>
        <p:nvSpPr>
          <p:cNvPr id="9269" name="Text Box 53"/>
          <p:cNvSpPr txBox="1">
            <a:spLocks noChangeArrowheads="1"/>
          </p:cNvSpPr>
          <p:nvPr/>
        </p:nvSpPr>
        <p:spPr bwMode="auto">
          <a:xfrm>
            <a:off x="9074988" y="5092701"/>
            <a:ext cx="990600" cy="3667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Monotype Sorts" pitchFamily="2" charset="2"/>
              <a:buNone/>
            </a:pPr>
            <a:r>
              <a:rPr lang="en-US"/>
              <a:t>pointer</a:t>
            </a:r>
          </a:p>
        </p:txBody>
      </p:sp>
      <p:sp>
        <p:nvSpPr>
          <p:cNvPr id="9270" name="Rectangle 54"/>
          <p:cNvSpPr>
            <a:spLocks noChangeArrowheads="1"/>
          </p:cNvSpPr>
          <p:nvPr/>
        </p:nvSpPr>
        <p:spPr bwMode="auto">
          <a:xfrm>
            <a:off x="7017588" y="4011613"/>
            <a:ext cx="3352800" cy="1600200"/>
          </a:xfrm>
          <a:prstGeom prst="rect">
            <a:avLst/>
          </a:prstGeom>
          <a:noFill/>
          <a:ln w="31750">
            <a:solidFill>
              <a:schemeClr val="folHlink"/>
            </a:solidFill>
            <a:miter lim="800000"/>
            <a:headEnd type="none" w="sm" len="sm"/>
            <a:tailEnd type="none" w="sm" len="sm"/>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1" name="Text Box 55"/>
          <p:cNvSpPr txBox="1">
            <a:spLocks noChangeArrowheads="1"/>
          </p:cNvSpPr>
          <p:nvPr/>
        </p:nvSpPr>
        <p:spPr bwMode="auto">
          <a:xfrm>
            <a:off x="7093788" y="4102101"/>
            <a:ext cx="838200" cy="3667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Monotype Sorts" pitchFamily="2" charset="2"/>
              <a:buNone/>
            </a:pPr>
            <a:r>
              <a:rPr lang="en-US"/>
              <a:t>node</a:t>
            </a:r>
          </a:p>
        </p:txBody>
      </p:sp>
      <p:sp>
        <p:nvSpPr>
          <p:cNvPr id="9272" name="Line 56"/>
          <p:cNvSpPr>
            <a:spLocks noChangeShapeType="1"/>
          </p:cNvSpPr>
          <p:nvPr/>
        </p:nvSpPr>
        <p:spPr bwMode="auto">
          <a:xfrm flipV="1">
            <a:off x="9608388" y="4697413"/>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872305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8638" y="365125"/>
            <a:ext cx="10515600" cy="721803"/>
          </a:xfrm>
        </p:spPr>
        <p:txBody>
          <a:bodyPr/>
          <a:lstStyle/>
          <a:p>
            <a:r>
              <a:rPr lang="en-US" dirty="0"/>
              <a:t>A Simple Linked List Class</a:t>
            </a:r>
          </a:p>
        </p:txBody>
      </p:sp>
      <p:sp>
        <p:nvSpPr>
          <p:cNvPr id="17411" name="Rectangle 3"/>
          <p:cNvSpPr>
            <a:spLocks noGrp="1" noChangeArrowheads="1"/>
          </p:cNvSpPr>
          <p:nvPr>
            <p:ph type="body" idx="1"/>
          </p:nvPr>
        </p:nvSpPr>
        <p:spPr>
          <a:xfrm>
            <a:off x="1968261" y="1253706"/>
            <a:ext cx="7848600" cy="2590800"/>
          </a:xfrm>
        </p:spPr>
        <p:txBody>
          <a:bodyPr/>
          <a:lstStyle/>
          <a:p>
            <a:r>
              <a:rPr lang="en-US" dirty="0"/>
              <a:t>We use two classes: </a:t>
            </a:r>
            <a:r>
              <a:rPr lang="en-US" b="1" dirty="0">
                <a:solidFill>
                  <a:srgbClr val="99FF33"/>
                </a:solidFill>
                <a:latin typeface="Courier New" panose="02070309020205020404" pitchFamily="49" charset="0"/>
              </a:rPr>
              <a:t>Node</a:t>
            </a:r>
            <a:r>
              <a:rPr lang="en-US" dirty="0"/>
              <a:t> and </a:t>
            </a:r>
            <a:r>
              <a:rPr lang="en-US" b="1" dirty="0">
                <a:solidFill>
                  <a:srgbClr val="99FF33"/>
                </a:solidFill>
                <a:latin typeface="Courier New" panose="02070309020205020404" pitchFamily="49" charset="0"/>
              </a:rPr>
              <a:t>List</a:t>
            </a:r>
          </a:p>
          <a:p>
            <a:r>
              <a:rPr lang="en-US" dirty="0"/>
              <a:t>Declare </a:t>
            </a:r>
            <a:r>
              <a:rPr lang="en-US" dirty="0">
                <a:latin typeface="Courier New" panose="02070309020205020404" pitchFamily="49" charset="0"/>
              </a:rPr>
              <a:t>Node </a:t>
            </a:r>
            <a:r>
              <a:rPr lang="en-US" dirty="0"/>
              <a:t>class for the nodes</a:t>
            </a:r>
          </a:p>
          <a:p>
            <a:pPr lvl="1"/>
            <a:r>
              <a:rPr lang="en-US" dirty="0">
                <a:latin typeface="Courier New" panose="02070309020205020404" pitchFamily="49" charset="0"/>
              </a:rPr>
              <a:t>data</a:t>
            </a:r>
            <a:r>
              <a:rPr lang="en-US" dirty="0"/>
              <a:t>: </a:t>
            </a:r>
            <a:r>
              <a:rPr lang="en-US" dirty="0">
                <a:solidFill>
                  <a:schemeClr val="accent2"/>
                </a:solidFill>
                <a:latin typeface="Courier New" panose="02070309020205020404" pitchFamily="49" charset="0"/>
              </a:rPr>
              <a:t>double</a:t>
            </a:r>
            <a:r>
              <a:rPr lang="en-US" dirty="0"/>
              <a:t>-type data in this example</a:t>
            </a:r>
          </a:p>
          <a:p>
            <a:pPr lvl="1"/>
            <a:r>
              <a:rPr lang="en-US" dirty="0">
                <a:latin typeface="Courier New" panose="02070309020205020404" pitchFamily="49" charset="0"/>
              </a:rPr>
              <a:t>next</a:t>
            </a:r>
            <a:r>
              <a:rPr lang="en-US" dirty="0"/>
              <a:t>: a pointer to the next node in the list</a:t>
            </a:r>
          </a:p>
        </p:txBody>
      </p:sp>
      <p:pic>
        <p:nvPicPr>
          <p:cNvPr id="4" name="Picture 3"/>
          <p:cNvPicPr>
            <a:picLocks noChangeAspect="1"/>
          </p:cNvPicPr>
          <p:nvPr/>
        </p:nvPicPr>
        <p:blipFill>
          <a:blip r:embed="rId2"/>
          <a:stretch>
            <a:fillRect/>
          </a:stretch>
        </p:blipFill>
        <p:spPr>
          <a:xfrm>
            <a:off x="2353013" y="1895405"/>
            <a:ext cx="5683369" cy="3507867"/>
          </a:xfrm>
          <a:prstGeom prst="rect">
            <a:avLst/>
          </a:prstGeom>
        </p:spPr>
      </p:pic>
    </p:spTree>
    <p:extLst>
      <p:ext uri="{BB962C8B-B14F-4D97-AF65-F5344CB8AC3E}">
        <p14:creationId xmlns:p14="http://schemas.microsoft.com/office/powerpoint/2010/main" val="2356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3080" y="1112803"/>
            <a:ext cx="3477489" cy="5016758"/>
          </a:xfrm>
          <a:prstGeom prst="rect">
            <a:avLst/>
          </a:prstGeom>
        </p:spPr>
        <p:txBody>
          <a:bodyPr wrap="square">
            <a:spAutoFit/>
          </a:bodyPr>
          <a:lstStyle/>
          <a:p>
            <a:r>
              <a:rPr lang="en-US" sz="2000" dirty="0" smtClean="0"/>
              <a:t>class </a:t>
            </a:r>
            <a:r>
              <a:rPr lang="en-US" sz="2000" dirty="0"/>
              <a:t>Node:</a:t>
            </a:r>
          </a:p>
          <a:p>
            <a:r>
              <a:rPr lang="en-US" sz="2000" dirty="0"/>
              <a:t>    # Creating a node</a:t>
            </a:r>
          </a:p>
          <a:p>
            <a:r>
              <a:rPr lang="en-US" sz="2000" dirty="0"/>
              <a:t>    </a:t>
            </a:r>
            <a:r>
              <a:rPr lang="en-US" sz="2000" dirty="0" err="1"/>
              <a:t>def</a:t>
            </a:r>
            <a:r>
              <a:rPr lang="en-US" sz="2000" dirty="0"/>
              <a:t> __</a:t>
            </a:r>
            <a:r>
              <a:rPr lang="en-US" sz="2000" dirty="0" err="1"/>
              <a:t>init</a:t>
            </a:r>
            <a:r>
              <a:rPr lang="en-US" sz="2000" dirty="0"/>
              <a:t>__(self, item):</a:t>
            </a:r>
          </a:p>
          <a:p>
            <a:r>
              <a:rPr lang="en-US" sz="2000" dirty="0"/>
              <a:t>        </a:t>
            </a:r>
            <a:r>
              <a:rPr lang="en-US" sz="2000" dirty="0" err="1"/>
              <a:t>self.item</a:t>
            </a:r>
            <a:r>
              <a:rPr lang="en-US" sz="2000" dirty="0"/>
              <a:t> = item</a:t>
            </a:r>
          </a:p>
          <a:p>
            <a:r>
              <a:rPr lang="en-US" sz="2000" dirty="0"/>
              <a:t>        </a:t>
            </a:r>
            <a:r>
              <a:rPr lang="en-US" sz="2000" dirty="0" err="1"/>
              <a:t>self.next</a:t>
            </a:r>
            <a:r>
              <a:rPr lang="en-US" sz="2000" dirty="0"/>
              <a:t> = None</a:t>
            </a:r>
          </a:p>
          <a:p>
            <a:endParaRPr lang="en-US" sz="2000" dirty="0"/>
          </a:p>
          <a:p>
            <a:r>
              <a:rPr lang="en-US" sz="2000" dirty="0"/>
              <a:t>class </a:t>
            </a:r>
            <a:r>
              <a:rPr lang="en-US" sz="2000" dirty="0" err="1"/>
              <a:t>LinkedList</a:t>
            </a:r>
            <a:r>
              <a:rPr lang="en-US" sz="2000" dirty="0" smtClean="0"/>
              <a:t>:</a:t>
            </a:r>
            <a:endParaRPr lang="en-US" sz="2000" dirty="0"/>
          </a:p>
          <a:p>
            <a:r>
              <a:rPr lang="en-US" sz="2000" dirty="0"/>
              <a:t>    </a:t>
            </a:r>
            <a:r>
              <a:rPr lang="en-US" sz="2000" dirty="0" err="1"/>
              <a:t>def</a:t>
            </a:r>
            <a:r>
              <a:rPr lang="en-US" sz="2000" dirty="0"/>
              <a:t> __</a:t>
            </a:r>
            <a:r>
              <a:rPr lang="en-US" sz="2000" dirty="0" err="1"/>
              <a:t>init</a:t>
            </a:r>
            <a:r>
              <a:rPr lang="en-US" sz="2000" dirty="0"/>
              <a:t>__(self):</a:t>
            </a:r>
          </a:p>
          <a:p>
            <a:r>
              <a:rPr lang="en-US" sz="2000" dirty="0"/>
              <a:t>        </a:t>
            </a:r>
            <a:r>
              <a:rPr lang="en-US" sz="2000" dirty="0" err="1"/>
              <a:t>self.head</a:t>
            </a:r>
            <a:r>
              <a:rPr lang="en-US" sz="2000" dirty="0"/>
              <a:t> = </a:t>
            </a:r>
            <a:r>
              <a:rPr lang="en-US" sz="2000" dirty="0" smtClean="0"/>
              <a:t>None</a:t>
            </a:r>
            <a:endParaRPr lang="en-US" sz="2000" dirty="0"/>
          </a:p>
          <a:p>
            <a:endParaRPr lang="en-US" sz="2000" dirty="0"/>
          </a:p>
          <a:p>
            <a:r>
              <a:rPr lang="en-US" sz="2000" dirty="0" err="1" smtClean="0"/>
              <a:t>linked_list</a:t>
            </a:r>
            <a:r>
              <a:rPr lang="en-US" sz="2000" dirty="0" smtClean="0"/>
              <a:t> </a:t>
            </a:r>
            <a:r>
              <a:rPr lang="en-US" sz="2000" dirty="0"/>
              <a:t>= </a:t>
            </a:r>
            <a:r>
              <a:rPr lang="en-US" sz="2000" dirty="0" err="1"/>
              <a:t>LinkedList</a:t>
            </a:r>
            <a:r>
              <a:rPr lang="en-US" sz="2000" dirty="0"/>
              <a:t>()</a:t>
            </a:r>
          </a:p>
          <a:p>
            <a:endParaRPr lang="en-US" sz="2000" dirty="0"/>
          </a:p>
          <a:p>
            <a:r>
              <a:rPr lang="en-US" sz="2000" dirty="0" smtClean="0"/>
              <a:t># </a:t>
            </a:r>
            <a:r>
              <a:rPr lang="en-US" sz="2000" dirty="0"/>
              <a:t>Assign item values</a:t>
            </a:r>
          </a:p>
          <a:p>
            <a:r>
              <a:rPr lang="en-US" sz="2000" dirty="0" err="1" smtClean="0"/>
              <a:t>linked_list.head</a:t>
            </a:r>
            <a:r>
              <a:rPr lang="en-US" sz="2000" dirty="0" smtClean="0"/>
              <a:t> </a:t>
            </a:r>
            <a:r>
              <a:rPr lang="en-US" sz="2000" dirty="0"/>
              <a:t>= </a:t>
            </a:r>
            <a:r>
              <a:rPr lang="en-US" sz="2000" dirty="0" smtClean="0"/>
              <a:t>Node(1)</a:t>
            </a:r>
          </a:p>
          <a:p>
            <a:r>
              <a:rPr lang="en-US" sz="2000" dirty="0" smtClean="0"/>
              <a:t>second </a:t>
            </a:r>
            <a:r>
              <a:rPr lang="en-US" sz="2000" dirty="0"/>
              <a:t>= Node(2)</a:t>
            </a:r>
          </a:p>
          <a:p>
            <a:r>
              <a:rPr lang="en-US" sz="2000" dirty="0" smtClean="0"/>
              <a:t>third </a:t>
            </a:r>
            <a:r>
              <a:rPr lang="en-US" sz="2000" dirty="0"/>
              <a:t>= Node(3</a:t>
            </a:r>
            <a:r>
              <a:rPr lang="en-US" sz="2000" dirty="0" smtClean="0"/>
              <a:t>)</a:t>
            </a:r>
            <a:endParaRPr lang="en-US" sz="2000" dirty="0"/>
          </a:p>
        </p:txBody>
      </p:sp>
      <p:sp>
        <p:nvSpPr>
          <p:cNvPr id="3" name="Rectangle 2"/>
          <p:cNvSpPr/>
          <p:nvPr/>
        </p:nvSpPr>
        <p:spPr>
          <a:xfrm>
            <a:off x="5788001" y="2497797"/>
            <a:ext cx="4779817" cy="2554545"/>
          </a:xfrm>
          <a:prstGeom prst="rect">
            <a:avLst/>
          </a:prstGeom>
        </p:spPr>
        <p:txBody>
          <a:bodyPr wrap="square">
            <a:spAutoFit/>
          </a:bodyPr>
          <a:lstStyle/>
          <a:p>
            <a:r>
              <a:rPr lang="en-US" sz="2000" dirty="0" smtClean="0"/>
              <a:t>    # </a:t>
            </a:r>
            <a:r>
              <a:rPr lang="en-US" sz="2000" dirty="0"/>
              <a:t>Connect nodes</a:t>
            </a:r>
          </a:p>
          <a:p>
            <a:r>
              <a:rPr lang="en-US" sz="2000" dirty="0"/>
              <a:t>    </a:t>
            </a:r>
            <a:r>
              <a:rPr lang="en-US" sz="2000" dirty="0" err="1"/>
              <a:t>linked_list.head.next</a:t>
            </a:r>
            <a:r>
              <a:rPr lang="en-US" sz="2000" dirty="0"/>
              <a:t> = second</a:t>
            </a:r>
          </a:p>
          <a:p>
            <a:r>
              <a:rPr lang="en-US" sz="2000" dirty="0"/>
              <a:t>    </a:t>
            </a:r>
            <a:r>
              <a:rPr lang="en-US" sz="2000" dirty="0" err="1"/>
              <a:t>second.next</a:t>
            </a:r>
            <a:r>
              <a:rPr lang="en-US" sz="2000" dirty="0"/>
              <a:t> = third</a:t>
            </a:r>
          </a:p>
          <a:p>
            <a:endParaRPr lang="en-US" sz="2000" dirty="0"/>
          </a:p>
          <a:p>
            <a:r>
              <a:rPr lang="en-US" sz="2000" dirty="0"/>
              <a:t>    # Print the linked list item</a:t>
            </a:r>
          </a:p>
          <a:p>
            <a:r>
              <a:rPr lang="en-US" sz="2000" dirty="0"/>
              <a:t>    while </a:t>
            </a:r>
            <a:r>
              <a:rPr lang="en-US" sz="2000" dirty="0" err="1"/>
              <a:t>linked_list.head</a:t>
            </a:r>
            <a:r>
              <a:rPr lang="en-US" sz="2000" dirty="0"/>
              <a:t> != None:</a:t>
            </a:r>
          </a:p>
          <a:p>
            <a:r>
              <a:rPr lang="en-US" sz="2000" dirty="0"/>
              <a:t>        print(</a:t>
            </a:r>
            <a:r>
              <a:rPr lang="en-US" sz="2000" dirty="0" err="1"/>
              <a:t>linked_list.head.item</a:t>
            </a:r>
            <a:r>
              <a:rPr lang="en-US" sz="2000" dirty="0"/>
              <a:t>, end=" ")</a:t>
            </a:r>
          </a:p>
          <a:p>
            <a:r>
              <a:rPr lang="en-US" sz="2000" dirty="0"/>
              <a:t>        </a:t>
            </a:r>
            <a:r>
              <a:rPr lang="en-US" sz="2000" dirty="0" err="1"/>
              <a:t>linked_list.head</a:t>
            </a:r>
            <a:r>
              <a:rPr lang="en-US" sz="2000" dirty="0"/>
              <a:t> = </a:t>
            </a:r>
            <a:r>
              <a:rPr lang="en-US" sz="2000" dirty="0" err="1"/>
              <a:t>linked_list.head.next</a:t>
            </a:r>
            <a:endParaRPr lang="en-US" sz="2000" dirty="0"/>
          </a:p>
        </p:txBody>
      </p:sp>
      <p:sp>
        <p:nvSpPr>
          <p:cNvPr id="4" name="Rectangle 3"/>
          <p:cNvSpPr/>
          <p:nvPr/>
        </p:nvSpPr>
        <p:spPr>
          <a:xfrm>
            <a:off x="3937839" y="528028"/>
            <a:ext cx="4240071" cy="584775"/>
          </a:xfrm>
          <a:prstGeom prst="rect">
            <a:avLst/>
          </a:prstGeom>
        </p:spPr>
        <p:txBody>
          <a:bodyPr wrap="none">
            <a:spAutoFit/>
          </a:bodyPr>
          <a:lstStyle/>
          <a:p>
            <a:pPr algn="ctr"/>
            <a:r>
              <a:rPr lang="en-US" sz="3200" b="1" dirty="0"/>
              <a:t>Creation of a Linked List</a:t>
            </a:r>
          </a:p>
        </p:txBody>
      </p:sp>
    </p:spTree>
    <p:extLst>
      <p:ext uri="{BB962C8B-B14F-4D97-AF65-F5344CB8AC3E}">
        <p14:creationId xmlns:p14="http://schemas.microsoft.com/office/powerpoint/2010/main" val="3152449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Linked List</a:t>
            </a:r>
          </a:p>
        </p:txBody>
      </p:sp>
      <p:sp>
        <p:nvSpPr>
          <p:cNvPr id="18435" name="Content Placeholder 2"/>
          <p:cNvSpPr>
            <a:spLocks noGrp="1"/>
          </p:cNvSpPr>
          <p:nvPr>
            <p:ph idx="1"/>
          </p:nvPr>
        </p:nvSpPr>
        <p:spPr>
          <a:xfrm>
            <a:off x="304801" y="1219200"/>
            <a:ext cx="11506200" cy="5181600"/>
          </a:xfrm>
        </p:spPr>
        <p:txBody>
          <a:bodyPr/>
          <a:lstStyle/>
          <a:p>
            <a:r>
              <a:rPr lang="en-US" altLang="en-US" sz="2000" b="1" dirty="0" smtClean="0"/>
              <a:t>Linked List properties:</a:t>
            </a:r>
          </a:p>
          <a:p>
            <a:pPr marL="0" indent="0">
              <a:buNone/>
            </a:pPr>
            <a:endParaRPr lang="en-US" altLang="en-US" sz="2000" dirty="0"/>
          </a:p>
          <a:p>
            <a:pPr lvl="1"/>
            <a:r>
              <a:rPr lang="en-US" altLang="en-US" sz="2000" dirty="0"/>
              <a:t> Successive elements are connected by pointers</a:t>
            </a:r>
          </a:p>
          <a:p>
            <a:pPr lvl="1"/>
            <a:r>
              <a:rPr lang="en-US" altLang="en-US" sz="2000" dirty="0"/>
              <a:t> The last element points to NULL</a:t>
            </a:r>
          </a:p>
          <a:p>
            <a:pPr lvl="1"/>
            <a:r>
              <a:rPr lang="en-US" altLang="en-US" sz="2000" dirty="0"/>
              <a:t> Can grow or shrink in size during execution of a program</a:t>
            </a:r>
          </a:p>
          <a:p>
            <a:pPr lvl="1"/>
            <a:r>
              <a:rPr lang="en-US" altLang="en-US" sz="2000" dirty="0"/>
              <a:t> Can be made just as long as required (until systems memory exhausts)</a:t>
            </a:r>
          </a:p>
          <a:p>
            <a:pPr lvl="1"/>
            <a:r>
              <a:rPr lang="en-US" altLang="en-US" sz="2000" dirty="0"/>
              <a:t> Does not waste memory space (but takes some extra memory for pointers)</a:t>
            </a:r>
          </a:p>
          <a:p>
            <a:pPr eaLnBrk="1" hangingPunct="1">
              <a:lnSpc>
                <a:spcPct val="170000"/>
              </a:lnSpc>
              <a:buFont typeface="Arial" panose="020B0604020202020204" pitchFamily="34" charset="0"/>
              <a:buNone/>
            </a:pPr>
            <a:endParaRPr lang="en-US" altLang="en-US" sz="7200" b="1" dirty="0"/>
          </a:p>
          <a:p>
            <a:pPr eaLnBrk="1" hangingPunct="1">
              <a:lnSpc>
                <a:spcPct val="170000"/>
              </a:lnSpc>
              <a:buFont typeface="Arial" panose="020B0604020202020204" pitchFamily="34" charset="0"/>
              <a:buNone/>
            </a:pPr>
            <a:endParaRPr lang="en-US" altLang="en-US" sz="7200" dirty="0"/>
          </a:p>
          <a:p>
            <a:pPr eaLnBrk="1" hangingPunct="1"/>
            <a:endParaRPr lang="en-US" altLang="en-US" dirty="0" smtClean="0"/>
          </a:p>
        </p:txBody>
      </p:sp>
      <p:grpSp>
        <p:nvGrpSpPr>
          <p:cNvPr id="18436"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1843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1" y="4800600"/>
            <a:ext cx="5181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4663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Linked List</a:t>
            </a:r>
          </a:p>
        </p:txBody>
      </p:sp>
      <p:sp>
        <p:nvSpPr>
          <p:cNvPr id="19459" name="Content Placeholder 2"/>
          <p:cNvSpPr>
            <a:spLocks noGrp="1"/>
          </p:cNvSpPr>
          <p:nvPr>
            <p:ph idx="1"/>
          </p:nvPr>
        </p:nvSpPr>
        <p:spPr>
          <a:xfrm>
            <a:off x="381001" y="1219200"/>
            <a:ext cx="11506200" cy="5181600"/>
          </a:xfrm>
        </p:spPr>
        <p:txBody>
          <a:bodyPr/>
          <a:lstStyle/>
          <a:p>
            <a:r>
              <a:rPr lang="en-US" altLang="en-US" sz="2000" b="1"/>
              <a:t>Types of Linked Lists: </a:t>
            </a:r>
            <a:endParaRPr lang="en-US" altLang="en-US" sz="2000"/>
          </a:p>
          <a:p>
            <a:pPr>
              <a:buFont typeface="Arial" panose="020B0604020202020204" pitchFamily="34" charset="0"/>
              <a:buNone/>
            </a:pPr>
            <a:r>
              <a:rPr lang="en-US" altLang="en-US" sz="2000"/>
              <a:t>	Basically we can put linked lists into the following four items: </a:t>
            </a:r>
          </a:p>
          <a:p>
            <a:pPr>
              <a:buFont typeface="Arial" panose="020B0604020202020204" pitchFamily="34" charset="0"/>
              <a:buNone/>
            </a:pPr>
            <a:r>
              <a:rPr lang="en-US" altLang="en-US" sz="2000"/>
              <a:t>		1. Single Linked List. </a:t>
            </a:r>
          </a:p>
          <a:p>
            <a:pPr>
              <a:buFont typeface="Arial" panose="020B0604020202020204" pitchFamily="34" charset="0"/>
              <a:buNone/>
            </a:pPr>
            <a:r>
              <a:rPr lang="en-US" altLang="en-US" sz="2000"/>
              <a:t>		2. Double Linked List. </a:t>
            </a:r>
          </a:p>
          <a:p>
            <a:pPr>
              <a:buFont typeface="Arial" panose="020B0604020202020204" pitchFamily="34" charset="0"/>
              <a:buNone/>
            </a:pPr>
            <a:r>
              <a:rPr lang="en-US" altLang="en-US" sz="2000"/>
              <a:t>		3. Circular Linked List.</a:t>
            </a:r>
          </a:p>
          <a:p>
            <a:pPr>
              <a:buFont typeface="Arial" panose="020B0604020202020204" pitchFamily="34" charset="0"/>
              <a:buNone/>
            </a:pPr>
            <a:r>
              <a:rPr lang="en-US" altLang="en-US" sz="2000"/>
              <a:t>		4. Circular Double Linked List. </a:t>
            </a:r>
          </a:p>
          <a:p>
            <a:endParaRPr lang="en-US" altLang="en-US" sz="2000"/>
          </a:p>
          <a:p>
            <a:pPr>
              <a:buFont typeface="Arial" panose="020B0604020202020204" pitchFamily="34" charset="0"/>
              <a:buNone/>
            </a:pPr>
            <a:r>
              <a:rPr lang="en-US" altLang="en-US" sz="2000"/>
              <a:t>		</a:t>
            </a:r>
          </a:p>
          <a:p>
            <a:pPr eaLnBrk="1" hangingPunct="1">
              <a:lnSpc>
                <a:spcPct val="170000"/>
              </a:lnSpc>
              <a:buFont typeface="Arial" panose="020B0604020202020204" pitchFamily="34" charset="0"/>
              <a:buNone/>
            </a:pPr>
            <a:endParaRPr lang="en-US" altLang="en-US" sz="7200" b="1"/>
          </a:p>
          <a:p>
            <a:pPr eaLnBrk="1" hangingPunct="1">
              <a:lnSpc>
                <a:spcPct val="170000"/>
              </a:lnSpc>
              <a:buFont typeface="Arial" panose="020B0604020202020204" pitchFamily="34" charset="0"/>
              <a:buNone/>
            </a:pPr>
            <a:endParaRPr lang="en-US" altLang="en-US" sz="7200"/>
          </a:p>
          <a:p>
            <a:pPr eaLnBrk="1" hangingPunct="1"/>
            <a:endParaRPr lang="en-US" altLang="en-US" smtClean="0"/>
          </a:p>
        </p:txBody>
      </p:sp>
      <p:grpSp>
        <p:nvGrpSpPr>
          <p:cNvPr id="19460"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1866559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Linked List</a:t>
            </a:r>
          </a:p>
        </p:txBody>
      </p:sp>
      <p:sp>
        <p:nvSpPr>
          <p:cNvPr id="20483" name="Content Placeholder 2"/>
          <p:cNvSpPr>
            <a:spLocks noGrp="1"/>
          </p:cNvSpPr>
          <p:nvPr>
            <p:ph idx="1"/>
          </p:nvPr>
        </p:nvSpPr>
        <p:spPr>
          <a:xfrm>
            <a:off x="304801" y="1295400"/>
            <a:ext cx="11506200" cy="5181600"/>
          </a:xfrm>
        </p:spPr>
        <p:txBody>
          <a:bodyPr/>
          <a:lstStyle/>
          <a:p>
            <a:pPr>
              <a:buFont typeface="Arial" panose="020B0604020202020204" pitchFamily="34" charset="0"/>
              <a:buNone/>
            </a:pPr>
            <a:r>
              <a:rPr lang="en-US" altLang="en-US" sz="2000"/>
              <a:t> Single Linked List.</a:t>
            </a:r>
          </a:p>
          <a:p>
            <a:pPr>
              <a:buFont typeface="Arial" panose="020B0604020202020204" pitchFamily="34" charset="0"/>
              <a:buNone/>
            </a:pPr>
            <a:endParaRPr lang="en-US" altLang="en-US" sz="2000"/>
          </a:p>
          <a:p>
            <a:pPr>
              <a:buFont typeface="Arial" panose="020B0604020202020204" pitchFamily="34" charset="0"/>
              <a:buNone/>
            </a:pPr>
            <a:endParaRPr lang="en-US" altLang="en-US" sz="2000"/>
          </a:p>
          <a:p>
            <a:pPr>
              <a:buFont typeface="Arial" panose="020B0604020202020204" pitchFamily="34" charset="0"/>
              <a:buNone/>
            </a:pPr>
            <a:endParaRPr lang="en-US" altLang="en-US" sz="2000"/>
          </a:p>
          <a:p>
            <a:pPr>
              <a:buFont typeface="Arial" panose="020B0604020202020204" pitchFamily="34" charset="0"/>
              <a:buNone/>
            </a:pPr>
            <a:endParaRPr lang="en-US" altLang="en-US" sz="2000"/>
          </a:p>
          <a:p>
            <a:pPr>
              <a:buFont typeface="Arial" panose="020B0604020202020204" pitchFamily="34" charset="0"/>
              <a:buNone/>
            </a:pPr>
            <a:endParaRPr lang="en-US" altLang="en-US" sz="2000"/>
          </a:p>
          <a:p>
            <a:pPr>
              <a:buFont typeface="Arial" panose="020B0604020202020204" pitchFamily="34" charset="0"/>
              <a:buNone/>
            </a:pPr>
            <a:r>
              <a:rPr lang="en-US" altLang="en-US" sz="2000"/>
              <a:t>	Double Linked List. </a:t>
            </a:r>
          </a:p>
          <a:p>
            <a:pPr>
              <a:buFont typeface="Arial" panose="020B0604020202020204" pitchFamily="34" charset="0"/>
              <a:buNone/>
            </a:pPr>
            <a:r>
              <a:rPr lang="en-US" altLang="en-US" sz="2000"/>
              <a:t>		</a:t>
            </a:r>
            <a:endParaRPr lang="en-US" altLang="en-US" sz="7200" b="1"/>
          </a:p>
          <a:p>
            <a:pPr eaLnBrk="1" hangingPunct="1">
              <a:lnSpc>
                <a:spcPct val="170000"/>
              </a:lnSpc>
              <a:buFont typeface="Arial" panose="020B0604020202020204" pitchFamily="34" charset="0"/>
              <a:buNone/>
            </a:pPr>
            <a:endParaRPr lang="en-US" altLang="en-US" sz="7200"/>
          </a:p>
          <a:p>
            <a:pPr eaLnBrk="1" hangingPunct="1"/>
            <a:endParaRPr lang="en-US" altLang="en-US" smtClean="0"/>
          </a:p>
        </p:txBody>
      </p:sp>
      <p:grpSp>
        <p:nvGrpSpPr>
          <p:cNvPr id="20484"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20486" name="Picture 2"/>
          <p:cNvPicPr>
            <a:picLocks noChangeAspect="1" noChangeArrowheads="1"/>
          </p:cNvPicPr>
          <p:nvPr/>
        </p:nvPicPr>
        <p:blipFill>
          <a:blip r:embed="rId2">
            <a:extLst>
              <a:ext uri="{28A0092B-C50C-407E-A947-70E740481C1C}">
                <a14:useLocalDpi xmlns:a14="http://schemas.microsoft.com/office/drawing/2010/main" val="0"/>
              </a:ext>
            </a:extLst>
          </a:blip>
          <a:srcRect l="39812" t="25961" r="26221" b="62500"/>
          <a:stretch>
            <a:fillRect/>
          </a:stretch>
        </p:blipFill>
        <p:spPr bwMode="auto">
          <a:xfrm>
            <a:off x="1143001" y="4343400"/>
            <a:ext cx="997426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69"/>
          <p:cNvGrpSpPr>
            <a:grpSpLocks/>
          </p:cNvGrpSpPr>
          <p:nvPr/>
        </p:nvGrpSpPr>
        <p:grpSpPr bwMode="auto">
          <a:xfrm>
            <a:off x="4271963" y="2847976"/>
            <a:ext cx="5715000" cy="390525"/>
            <a:chOff x="1056" y="2011"/>
            <a:chExt cx="3600" cy="246"/>
          </a:xfrm>
        </p:grpSpPr>
        <p:grpSp>
          <p:nvGrpSpPr>
            <p:cNvPr id="20510" name="Group 11"/>
            <p:cNvGrpSpPr>
              <a:grpSpLocks/>
            </p:cNvGrpSpPr>
            <p:nvPr/>
          </p:nvGrpSpPr>
          <p:grpSpPr bwMode="auto">
            <a:xfrm>
              <a:off x="1056" y="2011"/>
              <a:ext cx="577" cy="243"/>
              <a:chOff x="863" y="1536"/>
              <a:chExt cx="577" cy="243"/>
            </a:xfrm>
          </p:grpSpPr>
          <p:sp>
            <p:nvSpPr>
              <p:cNvPr id="20520" name="Rectangle 80"/>
              <p:cNvSpPr>
                <a:spLocks noChangeArrowheads="1"/>
              </p:cNvSpPr>
              <p:nvPr/>
            </p:nvSpPr>
            <p:spPr bwMode="auto">
              <a:xfrm>
                <a:off x="863" y="1537"/>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2400">
                  <a:latin typeface="Times New Roman" panose="02020603050405020304" pitchFamily="18" charset="0"/>
                  <a:ea typeface="MS PGothic" panose="020B0600070205080204" pitchFamily="34" charset="-128"/>
                </a:endParaRPr>
              </a:p>
            </p:txBody>
          </p:sp>
          <p:sp>
            <p:nvSpPr>
              <p:cNvPr id="20521" name="Rectangle 81"/>
              <p:cNvSpPr>
                <a:spLocks noChangeArrowheads="1"/>
              </p:cNvSpPr>
              <p:nvPr/>
            </p:nvSpPr>
            <p:spPr bwMode="auto">
              <a:xfrm>
                <a:off x="1152" y="1536"/>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panose="02020603050405020304" pitchFamily="18" charset="0"/>
                  <a:ea typeface="MS PGothic" panose="020B0600070205080204" pitchFamily="34" charset="-128"/>
                </a:endParaRPr>
              </a:p>
            </p:txBody>
          </p:sp>
        </p:grpSp>
        <p:grpSp>
          <p:nvGrpSpPr>
            <p:cNvPr id="20511" name="Group 12"/>
            <p:cNvGrpSpPr>
              <a:grpSpLocks/>
            </p:cNvGrpSpPr>
            <p:nvPr/>
          </p:nvGrpSpPr>
          <p:grpSpPr bwMode="auto">
            <a:xfrm>
              <a:off x="2063" y="2014"/>
              <a:ext cx="577" cy="243"/>
              <a:chOff x="863" y="1536"/>
              <a:chExt cx="577" cy="243"/>
            </a:xfrm>
          </p:grpSpPr>
          <p:sp>
            <p:nvSpPr>
              <p:cNvPr id="20518" name="Rectangle 78"/>
              <p:cNvSpPr>
                <a:spLocks noChangeArrowheads="1"/>
              </p:cNvSpPr>
              <p:nvPr/>
            </p:nvSpPr>
            <p:spPr bwMode="auto">
              <a:xfrm>
                <a:off x="863" y="1537"/>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2400">
                  <a:latin typeface="Times New Roman" panose="02020603050405020304" pitchFamily="18" charset="0"/>
                  <a:ea typeface="MS PGothic" panose="020B0600070205080204" pitchFamily="34" charset="-128"/>
                </a:endParaRPr>
              </a:p>
            </p:txBody>
          </p:sp>
          <p:sp>
            <p:nvSpPr>
              <p:cNvPr id="20519" name="Rectangle 79"/>
              <p:cNvSpPr>
                <a:spLocks noChangeArrowheads="1"/>
              </p:cNvSpPr>
              <p:nvPr/>
            </p:nvSpPr>
            <p:spPr bwMode="auto">
              <a:xfrm>
                <a:off x="1152" y="1536"/>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panose="02020603050405020304" pitchFamily="18" charset="0"/>
                  <a:ea typeface="MS PGothic" panose="020B0600070205080204" pitchFamily="34" charset="-128"/>
                </a:endParaRPr>
              </a:p>
            </p:txBody>
          </p:sp>
        </p:grpSp>
        <p:grpSp>
          <p:nvGrpSpPr>
            <p:cNvPr id="20512" name="Group 13"/>
            <p:cNvGrpSpPr>
              <a:grpSpLocks/>
            </p:cNvGrpSpPr>
            <p:nvPr/>
          </p:nvGrpSpPr>
          <p:grpSpPr bwMode="auto">
            <a:xfrm>
              <a:off x="3071" y="2014"/>
              <a:ext cx="577" cy="243"/>
              <a:chOff x="863" y="1536"/>
              <a:chExt cx="577" cy="243"/>
            </a:xfrm>
          </p:grpSpPr>
          <p:sp>
            <p:nvSpPr>
              <p:cNvPr id="20516" name="Rectangle 76"/>
              <p:cNvSpPr>
                <a:spLocks noChangeArrowheads="1"/>
              </p:cNvSpPr>
              <p:nvPr/>
            </p:nvSpPr>
            <p:spPr bwMode="auto">
              <a:xfrm>
                <a:off x="863" y="1537"/>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2400">
                  <a:latin typeface="Times New Roman" panose="02020603050405020304" pitchFamily="18" charset="0"/>
                  <a:ea typeface="MS PGothic" panose="020B0600070205080204" pitchFamily="34" charset="-128"/>
                </a:endParaRPr>
              </a:p>
            </p:txBody>
          </p:sp>
          <p:sp>
            <p:nvSpPr>
              <p:cNvPr id="20517" name="Rectangle 77"/>
              <p:cNvSpPr>
                <a:spLocks noChangeArrowheads="1"/>
              </p:cNvSpPr>
              <p:nvPr/>
            </p:nvSpPr>
            <p:spPr bwMode="auto">
              <a:xfrm>
                <a:off x="1152" y="1536"/>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panose="02020603050405020304" pitchFamily="18" charset="0"/>
                  <a:ea typeface="MS PGothic" panose="020B0600070205080204" pitchFamily="34" charset="-128"/>
                </a:endParaRPr>
              </a:p>
            </p:txBody>
          </p:sp>
        </p:grpSp>
        <p:grpSp>
          <p:nvGrpSpPr>
            <p:cNvPr id="20513" name="Group 14"/>
            <p:cNvGrpSpPr>
              <a:grpSpLocks/>
            </p:cNvGrpSpPr>
            <p:nvPr/>
          </p:nvGrpSpPr>
          <p:grpSpPr bwMode="auto">
            <a:xfrm>
              <a:off x="4079" y="2014"/>
              <a:ext cx="577" cy="243"/>
              <a:chOff x="863" y="1536"/>
              <a:chExt cx="577" cy="243"/>
            </a:xfrm>
          </p:grpSpPr>
          <p:sp>
            <p:nvSpPr>
              <p:cNvPr id="20514" name="Rectangle 74"/>
              <p:cNvSpPr>
                <a:spLocks noChangeArrowheads="1"/>
              </p:cNvSpPr>
              <p:nvPr/>
            </p:nvSpPr>
            <p:spPr bwMode="auto">
              <a:xfrm>
                <a:off x="863" y="1537"/>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2400">
                  <a:latin typeface="Times New Roman" panose="02020603050405020304" pitchFamily="18" charset="0"/>
                  <a:ea typeface="MS PGothic" panose="020B0600070205080204" pitchFamily="34" charset="-128"/>
                </a:endParaRPr>
              </a:p>
            </p:txBody>
          </p:sp>
          <p:sp>
            <p:nvSpPr>
              <p:cNvPr id="20515" name="Rectangle 75"/>
              <p:cNvSpPr>
                <a:spLocks noChangeArrowheads="1"/>
              </p:cNvSpPr>
              <p:nvPr/>
            </p:nvSpPr>
            <p:spPr bwMode="auto">
              <a:xfrm>
                <a:off x="1152" y="1536"/>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panose="02020603050405020304" pitchFamily="18" charset="0"/>
                  <a:ea typeface="MS PGothic" panose="020B0600070205080204" pitchFamily="34" charset="-128"/>
                </a:endParaRPr>
              </a:p>
            </p:txBody>
          </p:sp>
        </p:grpSp>
      </p:grpSp>
      <p:grpSp>
        <p:nvGrpSpPr>
          <p:cNvPr id="12" name="Group 4"/>
          <p:cNvGrpSpPr>
            <a:grpSpLocks/>
          </p:cNvGrpSpPr>
          <p:nvPr/>
        </p:nvGrpSpPr>
        <p:grpSpPr bwMode="auto">
          <a:xfrm>
            <a:off x="2438401" y="1905001"/>
            <a:ext cx="1833562" cy="942975"/>
            <a:chOff x="192" y="1872"/>
            <a:chExt cx="1155" cy="594"/>
          </a:xfrm>
        </p:grpSpPr>
        <p:grpSp>
          <p:nvGrpSpPr>
            <p:cNvPr id="20504" name="Group 5"/>
            <p:cNvGrpSpPr>
              <a:grpSpLocks/>
            </p:cNvGrpSpPr>
            <p:nvPr/>
          </p:nvGrpSpPr>
          <p:grpSpPr bwMode="auto">
            <a:xfrm>
              <a:off x="960" y="1920"/>
              <a:ext cx="387" cy="546"/>
              <a:chOff x="432" y="2352"/>
              <a:chExt cx="387" cy="546"/>
            </a:xfrm>
          </p:grpSpPr>
          <p:grpSp>
            <p:nvGrpSpPr>
              <p:cNvPr id="20506" name="Group 7"/>
              <p:cNvGrpSpPr>
                <a:grpSpLocks/>
              </p:cNvGrpSpPr>
              <p:nvPr/>
            </p:nvGrpSpPr>
            <p:grpSpPr bwMode="auto">
              <a:xfrm>
                <a:off x="432" y="2352"/>
                <a:ext cx="288" cy="240"/>
                <a:chOff x="960" y="1584"/>
                <a:chExt cx="288" cy="240"/>
              </a:xfrm>
            </p:grpSpPr>
            <p:sp>
              <p:nvSpPr>
                <p:cNvPr id="20508" name="Oval 87"/>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panose="02020603050405020304" pitchFamily="18" charset="0"/>
                    <a:ea typeface="MS PGothic" panose="020B0600070205080204" pitchFamily="34" charset="-128"/>
                  </a:endParaRPr>
                </a:p>
              </p:txBody>
            </p:sp>
            <p:sp>
              <p:nvSpPr>
                <p:cNvPr id="20509" name="Rectangle 88"/>
                <p:cNvSpPr>
                  <a:spLocks noChangeArrowheads="1"/>
                </p:cNvSpPr>
                <p:nvPr/>
              </p:nvSpPr>
              <p:spPr bwMode="auto">
                <a:xfrm>
                  <a:off x="960" y="1584"/>
                  <a:ext cx="288"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panose="02020603050405020304" pitchFamily="18" charset="0"/>
                    <a:ea typeface="MS PGothic" panose="020B0600070205080204" pitchFamily="34" charset="-128"/>
                  </a:endParaRPr>
                </a:p>
              </p:txBody>
            </p:sp>
          </p:grpSp>
          <p:sp>
            <p:nvSpPr>
              <p:cNvPr id="20507" name="Line 53"/>
              <p:cNvSpPr>
                <a:spLocks noChangeShapeType="1"/>
              </p:cNvSpPr>
              <p:nvPr/>
            </p:nvSpPr>
            <p:spPr bwMode="auto">
              <a:xfrm>
                <a:off x="593" y="2496"/>
                <a:ext cx="226" cy="40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0505" name="Text Box 54"/>
            <p:cNvSpPr txBox="1">
              <a:spLocks noChangeArrowheads="1"/>
            </p:cNvSpPr>
            <p:nvPr/>
          </p:nvSpPr>
          <p:spPr bwMode="auto">
            <a:xfrm>
              <a:off x="192" y="1872"/>
              <a:ext cx="8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Tx/>
                <a:buNone/>
              </a:pPr>
              <a:r>
                <a:rPr lang="en-US" altLang="en-US" sz="2400">
                  <a:solidFill>
                    <a:schemeClr val="accent2"/>
                  </a:solidFill>
                  <a:latin typeface="Consolas" panose="020B0609020204030204" pitchFamily="49" charset="0"/>
                  <a:ea typeface="MS PGothic" panose="020B0600070205080204" pitchFamily="34" charset="-128"/>
                </a:rPr>
                <a:t>myList</a:t>
              </a:r>
              <a:endParaRPr lang="en-US" altLang="en-US" sz="2400">
                <a:solidFill>
                  <a:schemeClr val="accent2"/>
                </a:solidFill>
                <a:latin typeface="Times New Roman" panose="02020603050405020304" pitchFamily="18" charset="0"/>
                <a:ea typeface="MS PGothic" panose="020B0600070205080204" pitchFamily="34" charset="-128"/>
              </a:endParaRPr>
            </a:p>
          </p:txBody>
        </p:sp>
      </p:grpSp>
      <p:sp>
        <p:nvSpPr>
          <p:cNvPr id="90" name="Line 53"/>
          <p:cNvSpPr>
            <a:spLocks noChangeShapeType="1"/>
          </p:cNvSpPr>
          <p:nvPr/>
        </p:nvSpPr>
        <p:spPr bwMode="auto">
          <a:xfrm>
            <a:off x="5078413" y="3046413"/>
            <a:ext cx="8699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1" name="Oval 24"/>
          <p:cNvSpPr>
            <a:spLocks noChangeArrowheads="1"/>
          </p:cNvSpPr>
          <p:nvPr/>
        </p:nvSpPr>
        <p:spPr bwMode="auto">
          <a:xfrm>
            <a:off x="4883151" y="2963863"/>
            <a:ext cx="152400" cy="152400"/>
          </a:xfrm>
          <a:prstGeom prst="ellipse">
            <a:avLst/>
          </a:prstGeom>
          <a:solidFill>
            <a:schemeClr val="tx1"/>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panose="02020603050405020304" pitchFamily="18" charset="0"/>
              <a:ea typeface="MS PGothic" panose="020B0600070205080204" pitchFamily="34" charset="-128"/>
            </a:endParaRPr>
          </a:p>
        </p:txBody>
      </p:sp>
      <p:sp>
        <p:nvSpPr>
          <p:cNvPr id="92" name="Line 53"/>
          <p:cNvSpPr>
            <a:spLocks noChangeShapeType="1"/>
          </p:cNvSpPr>
          <p:nvPr/>
        </p:nvSpPr>
        <p:spPr bwMode="auto">
          <a:xfrm>
            <a:off x="6742113" y="3070225"/>
            <a:ext cx="87153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3" name="Oval 92"/>
          <p:cNvSpPr>
            <a:spLocks noChangeArrowheads="1"/>
          </p:cNvSpPr>
          <p:nvPr/>
        </p:nvSpPr>
        <p:spPr bwMode="auto">
          <a:xfrm>
            <a:off x="6548438" y="2987675"/>
            <a:ext cx="152400" cy="152400"/>
          </a:xfrm>
          <a:prstGeom prst="ellipse">
            <a:avLst/>
          </a:prstGeom>
          <a:solidFill>
            <a:schemeClr val="tx1"/>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panose="02020603050405020304" pitchFamily="18" charset="0"/>
              <a:ea typeface="MS PGothic" panose="020B0600070205080204" pitchFamily="34" charset="-128"/>
            </a:endParaRPr>
          </a:p>
        </p:txBody>
      </p:sp>
      <p:sp>
        <p:nvSpPr>
          <p:cNvPr id="94" name="Line 53"/>
          <p:cNvSpPr>
            <a:spLocks noChangeShapeType="1"/>
          </p:cNvSpPr>
          <p:nvPr/>
        </p:nvSpPr>
        <p:spPr bwMode="auto">
          <a:xfrm>
            <a:off x="8345488" y="3109913"/>
            <a:ext cx="87153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5" name="Oval 94"/>
          <p:cNvSpPr>
            <a:spLocks noChangeArrowheads="1"/>
          </p:cNvSpPr>
          <p:nvPr/>
        </p:nvSpPr>
        <p:spPr bwMode="auto">
          <a:xfrm>
            <a:off x="8193088" y="3027363"/>
            <a:ext cx="152400" cy="152400"/>
          </a:xfrm>
          <a:prstGeom prst="ellipse">
            <a:avLst/>
          </a:prstGeom>
          <a:solidFill>
            <a:schemeClr val="tx1"/>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panose="02020603050405020304" pitchFamily="18" charset="0"/>
              <a:ea typeface="MS PGothic" panose="020B0600070205080204" pitchFamily="34" charset="-128"/>
            </a:endParaRPr>
          </a:p>
        </p:txBody>
      </p:sp>
      <p:sp>
        <p:nvSpPr>
          <p:cNvPr id="96" name="TextBox 95"/>
          <p:cNvSpPr txBox="1">
            <a:spLocks noChangeArrowheads="1"/>
          </p:cNvSpPr>
          <p:nvPr/>
        </p:nvSpPr>
        <p:spPr bwMode="auto">
          <a:xfrm>
            <a:off x="4370389" y="2886075"/>
            <a:ext cx="282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a</a:t>
            </a:r>
          </a:p>
        </p:txBody>
      </p:sp>
      <p:sp>
        <p:nvSpPr>
          <p:cNvPr id="97" name="Oval 96"/>
          <p:cNvSpPr>
            <a:spLocks noChangeArrowheads="1"/>
          </p:cNvSpPr>
          <p:nvPr/>
        </p:nvSpPr>
        <p:spPr bwMode="auto">
          <a:xfrm>
            <a:off x="9758363" y="2987675"/>
            <a:ext cx="152400" cy="152400"/>
          </a:xfrm>
          <a:prstGeom prst="ellipse">
            <a:avLst/>
          </a:prstGeom>
          <a:solidFill>
            <a:schemeClr val="tx1"/>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panose="02020603050405020304" pitchFamily="18" charset="0"/>
              <a:ea typeface="MS PGothic" panose="020B0600070205080204" pitchFamily="34" charset="-128"/>
            </a:endParaRPr>
          </a:p>
        </p:txBody>
      </p:sp>
      <p:sp>
        <p:nvSpPr>
          <p:cNvPr id="98" name="TextBox 97"/>
          <p:cNvSpPr txBox="1">
            <a:spLocks noChangeArrowheads="1"/>
          </p:cNvSpPr>
          <p:nvPr/>
        </p:nvSpPr>
        <p:spPr bwMode="auto">
          <a:xfrm>
            <a:off x="6003927" y="2886075"/>
            <a:ext cx="2825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b</a:t>
            </a:r>
          </a:p>
        </p:txBody>
      </p:sp>
      <p:sp>
        <p:nvSpPr>
          <p:cNvPr id="99" name="TextBox 98"/>
          <p:cNvSpPr txBox="1">
            <a:spLocks noChangeArrowheads="1"/>
          </p:cNvSpPr>
          <p:nvPr/>
        </p:nvSpPr>
        <p:spPr bwMode="auto">
          <a:xfrm>
            <a:off x="7645402" y="2852739"/>
            <a:ext cx="282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c</a:t>
            </a:r>
          </a:p>
        </p:txBody>
      </p:sp>
      <p:sp>
        <p:nvSpPr>
          <p:cNvPr id="100" name="TextBox 99"/>
          <p:cNvSpPr txBox="1">
            <a:spLocks noChangeArrowheads="1"/>
          </p:cNvSpPr>
          <p:nvPr/>
        </p:nvSpPr>
        <p:spPr bwMode="auto">
          <a:xfrm>
            <a:off x="9158289" y="2871788"/>
            <a:ext cx="2841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d</a:t>
            </a:r>
          </a:p>
        </p:txBody>
      </p:sp>
    </p:spTree>
    <p:extLst>
      <p:ext uri="{BB962C8B-B14F-4D97-AF65-F5344CB8AC3E}">
        <p14:creationId xmlns:p14="http://schemas.microsoft.com/office/powerpoint/2010/main" val="3868302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fade">
                                      <p:cBhvr>
                                        <p:cTn id="12" dur="500"/>
                                        <p:tgtEl>
                                          <p:spTgt spid="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fade">
                                      <p:cBhvr>
                                        <p:cTn id="27" dur="500"/>
                                        <p:tgtEl>
                                          <p:spTgt spid="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500"/>
                                        <p:tgtEl>
                                          <p:spTgt spid="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9"/>
                                        </p:tgtEl>
                                        <p:attrNameLst>
                                          <p:attrName>style.visibility</p:attrName>
                                        </p:attrNameLst>
                                      </p:cBhvr>
                                      <p:to>
                                        <p:strVal val="visible"/>
                                      </p:to>
                                    </p:set>
                                    <p:animEffect transition="in" filter="fade">
                                      <p:cBhvr>
                                        <p:cTn id="37" dur="500"/>
                                        <p:tgtEl>
                                          <p:spTgt spid="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5"/>
                                        </p:tgtEl>
                                        <p:attrNameLst>
                                          <p:attrName>style.visibility</p:attrName>
                                        </p:attrNameLst>
                                      </p:cBhvr>
                                      <p:to>
                                        <p:strVal val="visible"/>
                                      </p:to>
                                    </p:set>
                                    <p:animEffect transition="in" filter="fade">
                                      <p:cBhvr>
                                        <p:cTn id="42" dur="500"/>
                                        <p:tgtEl>
                                          <p:spTgt spid="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2"/>
                                        </p:tgtEl>
                                        <p:attrNameLst>
                                          <p:attrName>style.visibility</p:attrName>
                                        </p:attrNameLst>
                                      </p:cBhvr>
                                      <p:to>
                                        <p:strVal val="visible"/>
                                      </p:to>
                                    </p:set>
                                    <p:animEffect transition="in" filter="fade">
                                      <p:cBhvr>
                                        <p:cTn id="47" dur="500"/>
                                        <p:tgtEl>
                                          <p:spTgt spid="9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0"/>
                                        </p:tgtEl>
                                        <p:attrNameLst>
                                          <p:attrName>style.visibility</p:attrName>
                                        </p:attrNameLst>
                                      </p:cBhvr>
                                      <p:to>
                                        <p:strVal val="visible"/>
                                      </p:to>
                                    </p:set>
                                    <p:animEffect transition="in" filter="fade">
                                      <p:cBhvr>
                                        <p:cTn id="52" dur="500"/>
                                        <p:tgtEl>
                                          <p:spTgt spid="10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4"/>
                                        </p:tgtEl>
                                        <p:attrNameLst>
                                          <p:attrName>style.visibility</p:attrName>
                                        </p:attrNameLst>
                                      </p:cBhvr>
                                      <p:to>
                                        <p:strVal val="visible"/>
                                      </p:to>
                                    </p:set>
                                    <p:animEffect transition="in" filter="fade">
                                      <p:cBhvr>
                                        <p:cTn id="57" dur="500"/>
                                        <p:tgtEl>
                                          <p:spTgt spid="9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7"/>
                                        </p:tgtEl>
                                        <p:attrNameLst>
                                          <p:attrName>style.visibility</p:attrName>
                                        </p:attrNameLst>
                                      </p:cBhvr>
                                      <p:to>
                                        <p:strVal val="visible"/>
                                      </p:to>
                                    </p:set>
                                    <p:animEffect transition="in" filter="fade">
                                      <p:cBhvr>
                                        <p:cTn id="62" dur="500"/>
                                        <p:tgtEl>
                                          <p:spTgt spid="9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3" grpId="0" animBg="1"/>
      <p:bldP spid="94" grpId="0" animBg="1"/>
      <p:bldP spid="95" grpId="0" animBg="1"/>
      <p:bldP spid="96" grpId="0"/>
      <p:bldP spid="97" grpId="0" animBg="1"/>
      <p:bldP spid="98" grpId="0"/>
      <p:bldP spid="99" grpId="0"/>
      <p:bldP spid="10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51201" y="2286000"/>
            <a:ext cx="711200" cy="381000"/>
          </a:xfrm>
          <a:prstGeom prst="rect">
            <a:avLst/>
          </a:prstGeom>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dirty="0"/>
              <a:t>10</a:t>
            </a:r>
          </a:p>
        </p:txBody>
      </p:sp>
      <p:sp>
        <p:nvSpPr>
          <p:cNvPr id="5" name="Rectangle 4"/>
          <p:cNvSpPr/>
          <p:nvPr/>
        </p:nvSpPr>
        <p:spPr>
          <a:xfrm>
            <a:off x="3962401" y="2286000"/>
            <a:ext cx="711200" cy="381000"/>
          </a:xfrm>
          <a:prstGeom prst="rect">
            <a:avLst/>
          </a:prstGeom>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sz="1200" dirty="0"/>
              <a:t>2010</a:t>
            </a:r>
            <a:endParaRPr lang="en-US" dirty="0"/>
          </a:p>
        </p:txBody>
      </p:sp>
      <p:sp>
        <p:nvSpPr>
          <p:cNvPr id="6" name="Rectangle 5"/>
          <p:cNvSpPr/>
          <p:nvPr/>
        </p:nvSpPr>
        <p:spPr>
          <a:xfrm>
            <a:off x="5464176" y="2286000"/>
            <a:ext cx="711200" cy="381000"/>
          </a:xfrm>
          <a:prstGeom prst="rect">
            <a:avLst/>
          </a:prstGeom>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dirty="0"/>
              <a:t>20</a:t>
            </a:r>
          </a:p>
        </p:txBody>
      </p:sp>
      <p:sp>
        <p:nvSpPr>
          <p:cNvPr id="7" name="Rectangle 6"/>
          <p:cNvSpPr/>
          <p:nvPr/>
        </p:nvSpPr>
        <p:spPr>
          <a:xfrm>
            <a:off x="6175376" y="2286000"/>
            <a:ext cx="711200" cy="381000"/>
          </a:xfrm>
          <a:prstGeom prst="rect">
            <a:avLst/>
          </a:prstGeom>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sz="1400" dirty="0"/>
              <a:t>1000</a:t>
            </a:r>
          </a:p>
        </p:txBody>
      </p:sp>
      <p:cxnSp>
        <p:nvCxnSpPr>
          <p:cNvPr id="9" name="Straight Arrow Connector 8"/>
          <p:cNvCxnSpPr>
            <a:endCxn id="6" idx="1"/>
          </p:cNvCxnSpPr>
          <p:nvPr/>
        </p:nvCxnSpPr>
        <p:spPr>
          <a:xfrm>
            <a:off x="4506914" y="2476500"/>
            <a:ext cx="9572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5522914" y="2743201"/>
            <a:ext cx="9636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rPr>
              <a:t>2010</a:t>
            </a:r>
          </a:p>
        </p:txBody>
      </p:sp>
      <p:sp>
        <p:nvSpPr>
          <p:cNvPr id="11" name="TextBox 10"/>
          <p:cNvSpPr txBox="1">
            <a:spLocks noChangeArrowheads="1"/>
          </p:cNvSpPr>
          <p:nvPr/>
        </p:nvSpPr>
        <p:spPr bwMode="auto">
          <a:xfrm>
            <a:off x="3287713" y="2716213"/>
            <a:ext cx="9652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rPr>
              <a:t>1000</a:t>
            </a:r>
          </a:p>
        </p:txBody>
      </p:sp>
      <p:sp>
        <p:nvSpPr>
          <p:cNvPr id="12" name="TextBox 11"/>
          <p:cNvSpPr txBox="1">
            <a:spLocks noChangeArrowheads="1"/>
          </p:cNvSpPr>
          <p:nvPr/>
        </p:nvSpPr>
        <p:spPr bwMode="auto">
          <a:xfrm>
            <a:off x="2057401" y="1828801"/>
            <a:ext cx="965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rPr>
              <a:t>head</a:t>
            </a:r>
          </a:p>
        </p:txBody>
      </p:sp>
      <p:sp>
        <p:nvSpPr>
          <p:cNvPr id="13" name="TextBox 12"/>
          <p:cNvSpPr txBox="1">
            <a:spLocks noChangeArrowheads="1"/>
          </p:cNvSpPr>
          <p:nvPr/>
        </p:nvSpPr>
        <p:spPr bwMode="auto">
          <a:xfrm>
            <a:off x="2003426" y="2743201"/>
            <a:ext cx="9652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rPr>
              <a:t>800</a:t>
            </a:r>
          </a:p>
        </p:txBody>
      </p:sp>
      <p:sp>
        <p:nvSpPr>
          <p:cNvPr id="14" name="Rectangle 13"/>
          <p:cNvSpPr/>
          <p:nvPr/>
        </p:nvSpPr>
        <p:spPr>
          <a:xfrm>
            <a:off x="2068513" y="2286000"/>
            <a:ext cx="711200" cy="381000"/>
          </a:xfrm>
          <a:prstGeom prst="rect">
            <a:avLst/>
          </a:prstGeom>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sz="1200" dirty="0"/>
              <a:t>1000</a:t>
            </a:r>
            <a:endParaRPr lang="en-US" dirty="0"/>
          </a:p>
        </p:txBody>
      </p:sp>
      <p:cxnSp>
        <p:nvCxnSpPr>
          <p:cNvPr id="15" name="Straight Arrow Connector 14"/>
          <p:cNvCxnSpPr/>
          <p:nvPr/>
        </p:nvCxnSpPr>
        <p:spPr>
          <a:xfrm>
            <a:off x="2779714" y="2476500"/>
            <a:ext cx="4492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a:spLocks noChangeArrowheads="1"/>
          </p:cNvSpPr>
          <p:nvPr/>
        </p:nvSpPr>
        <p:spPr bwMode="auto">
          <a:xfrm>
            <a:off x="5410202" y="1828801"/>
            <a:ext cx="638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rPr>
              <a:t>last</a:t>
            </a:r>
          </a:p>
        </p:txBody>
      </p:sp>
      <p:cxnSp>
        <p:nvCxnSpPr>
          <p:cNvPr id="18" name="Curved Connector 17"/>
          <p:cNvCxnSpPr>
            <a:stCxn id="7" idx="3"/>
          </p:cNvCxnSpPr>
          <p:nvPr/>
        </p:nvCxnSpPr>
        <p:spPr>
          <a:xfrm flipH="1">
            <a:off x="3228976" y="2476500"/>
            <a:ext cx="3657600" cy="190500"/>
          </a:xfrm>
          <a:prstGeom prst="curvedConnector5">
            <a:avLst>
              <a:gd name="adj1" fmla="val -8333"/>
              <a:gd name="adj2" fmla="val 470667"/>
              <a:gd name="adj3" fmla="val 110092"/>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3"/>
          <p:cNvGraphicFramePr>
            <a:graphicFrameLocks noGrp="1"/>
          </p:cNvGraphicFramePr>
          <p:nvPr>
            <p:ph sz="quarter" idx="1"/>
          </p:nvPr>
        </p:nvGraphicFramePr>
        <p:xfrm>
          <a:off x="1884363" y="4419601"/>
          <a:ext cx="2133600" cy="371475"/>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tblGrid>
              <a:tr h="371475">
                <a:tc>
                  <a:txBody>
                    <a:bodyPr/>
                    <a:lstStyle/>
                    <a:p>
                      <a:r>
                        <a:rPr lang="en-US" sz="1400" dirty="0"/>
                        <a:t>2010</a:t>
                      </a:r>
                    </a:p>
                  </a:txBody>
                  <a:tcPr marL="121920" marR="121920" marT="45798" marB="45798"/>
                </a:tc>
                <a:tc>
                  <a:txBody>
                    <a:bodyPr/>
                    <a:lstStyle/>
                    <a:p>
                      <a:r>
                        <a:rPr lang="en-US" sz="1400" dirty="0"/>
                        <a:t>10</a:t>
                      </a:r>
                    </a:p>
                  </a:txBody>
                  <a:tcPr marL="121920" marR="121920" marT="45798" marB="45798"/>
                </a:tc>
                <a:tc>
                  <a:txBody>
                    <a:bodyPr/>
                    <a:lstStyle/>
                    <a:p>
                      <a:r>
                        <a:rPr lang="en-US" sz="1400" dirty="0"/>
                        <a:t>2010</a:t>
                      </a:r>
                    </a:p>
                  </a:txBody>
                  <a:tcPr marL="121920" marR="121920" marT="45798" marB="45798"/>
                </a:tc>
                <a:extLst>
                  <a:ext uri="{0D108BD9-81ED-4DB2-BD59-A6C34878D82A}">
                    <a16:rowId xmlns:a16="http://schemas.microsoft.com/office/drawing/2014/main" val="10000"/>
                  </a:ext>
                </a:extLst>
              </a:tr>
            </a:tbl>
          </a:graphicData>
        </a:graphic>
      </p:graphicFrame>
      <p:graphicFrame>
        <p:nvGraphicFramePr>
          <p:cNvPr id="24" name="Content Placeholder 3"/>
          <p:cNvGraphicFramePr>
            <a:graphicFrameLocks/>
          </p:cNvGraphicFramePr>
          <p:nvPr/>
        </p:nvGraphicFramePr>
        <p:xfrm>
          <a:off x="7918451" y="4451351"/>
          <a:ext cx="2133600" cy="371475"/>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tblGrid>
              <a:tr h="371475">
                <a:tc>
                  <a:txBody>
                    <a:bodyPr/>
                    <a:lstStyle/>
                    <a:p>
                      <a:r>
                        <a:rPr lang="en-US" sz="1400" dirty="0"/>
                        <a:t>2010</a:t>
                      </a:r>
                    </a:p>
                  </a:txBody>
                  <a:tcPr marL="121920" marR="121920" marT="45798" marB="45798"/>
                </a:tc>
                <a:tc>
                  <a:txBody>
                    <a:bodyPr/>
                    <a:lstStyle/>
                    <a:p>
                      <a:r>
                        <a:rPr lang="en-US" sz="1400" dirty="0"/>
                        <a:t>30</a:t>
                      </a:r>
                    </a:p>
                  </a:txBody>
                  <a:tcPr marL="121920" marR="121920" marT="45798" marB="45798"/>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1010</a:t>
                      </a:r>
                    </a:p>
                  </a:txBody>
                  <a:tcPr marL="121920" marR="121920" marT="45798" marB="45798"/>
                </a:tc>
                <a:extLst>
                  <a:ext uri="{0D108BD9-81ED-4DB2-BD59-A6C34878D82A}">
                    <a16:rowId xmlns:a16="http://schemas.microsoft.com/office/drawing/2014/main" val="10000"/>
                  </a:ext>
                </a:extLst>
              </a:tr>
            </a:tbl>
          </a:graphicData>
        </a:graphic>
      </p:graphicFrame>
      <p:graphicFrame>
        <p:nvGraphicFramePr>
          <p:cNvPr id="25" name="Content Placeholder 3"/>
          <p:cNvGraphicFramePr>
            <a:graphicFrameLocks/>
          </p:cNvGraphicFramePr>
          <p:nvPr/>
        </p:nvGraphicFramePr>
        <p:xfrm>
          <a:off x="4932363" y="4419601"/>
          <a:ext cx="2031999" cy="371475"/>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tblGrid>
              <a:tr h="371475">
                <a:tc>
                  <a:txBody>
                    <a:bodyPr/>
                    <a:lstStyle/>
                    <a:p>
                      <a:r>
                        <a:rPr lang="en-US" sz="1400" dirty="0"/>
                        <a:t>1010</a:t>
                      </a:r>
                    </a:p>
                  </a:txBody>
                  <a:tcPr marL="121920" marR="121920" marT="45798" marB="45798"/>
                </a:tc>
                <a:tc>
                  <a:txBody>
                    <a:bodyPr/>
                    <a:lstStyle/>
                    <a:p>
                      <a:r>
                        <a:rPr lang="en-US" sz="1400" dirty="0"/>
                        <a:t>20</a:t>
                      </a:r>
                    </a:p>
                  </a:txBody>
                  <a:tcPr marL="121920" marR="121920" marT="45798" marB="45798"/>
                </a:tc>
                <a:tc>
                  <a:txBody>
                    <a:bodyPr/>
                    <a:lstStyle/>
                    <a:p>
                      <a:r>
                        <a:rPr lang="en-US" sz="1400" dirty="0"/>
                        <a:t>5000</a:t>
                      </a:r>
                    </a:p>
                  </a:txBody>
                  <a:tcPr marL="121920" marR="121920" marT="45798" marB="45798"/>
                </a:tc>
                <a:extLst>
                  <a:ext uri="{0D108BD9-81ED-4DB2-BD59-A6C34878D82A}">
                    <a16:rowId xmlns:a16="http://schemas.microsoft.com/office/drawing/2014/main" val="10000"/>
                  </a:ext>
                </a:extLst>
              </a:tr>
            </a:tbl>
          </a:graphicData>
        </a:graphic>
      </p:graphicFrame>
      <p:sp>
        <p:nvSpPr>
          <p:cNvPr id="21549" name="TextBox 25"/>
          <p:cNvSpPr txBox="1">
            <a:spLocks noChangeArrowheads="1"/>
          </p:cNvSpPr>
          <p:nvPr/>
        </p:nvSpPr>
        <p:spPr bwMode="auto">
          <a:xfrm>
            <a:off x="1884363" y="4926013"/>
            <a:ext cx="812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rPr>
              <a:t>1010</a:t>
            </a:r>
          </a:p>
        </p:txBody>
      </p:sp>
      <p:sp>
        <p:nvSpPr>
          <p:cNvPr id="21550" name="TextBox 26"/>
          <p:cNvSpPr txBox="1">
            <a:spLocks noChangeArrowheads="1"/>
          </p:cNvSpPr>
          <p:nvPr/>
        </p:nvSpPr>
        <p:spPr bwMode="auto">
          <a:xfrm>
            <a:off x="4932363" y="4926013"/>
            <a:ext cx="812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rPr>
              <a:t>2010</a:t>
            </a:r>
          </a:p>
        </p:txBody>
      </p:sp>
      <p:sp>
        <p:nvSpPr>
          <p:cNvPr id="21551" name="TextBox 27"/>
          <p:cNvSpPr txBox="1">
            <a:spLocks noChangeArrowheads="1"/>
          </p:cNvSpPr>
          <p:nvPr/>
        </p:nvSpPr>
        <p:spPr bwMode="auto">
          <a:xfrm>
            <a:off x="7978776" y="4926013"/>
            <a:ext cx="812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a:latin typeface="Arial" panose="020B0604020202020204" pitchFamily="34" charset="0"/>
              </a:rPr>
              <a:t>5000</a:t>
            </a:r>
          </a:p>
        </p:txBody>
      </p:sp>
      <p:sp>
        <p:nvSpPr>
          <p:cNvPr id="21552" name="TextBox 28"/>
          <p:cNvSpPr txBox="1">
            <a:spLocks noChangeArrowheads="1"/>
          </p:cNvSpPr>
          <p:nvPr/>
        </p:nvSpPr>
        <p:spPr bwMode="auto">
          <a:xfrm>
            <a:off x="1884363" y="3960814"/>
            <a:ext cx="71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Head</a:t>
            </a:r>
          </a:p>
        </p:txBody>
      </p:sp>
      <p:sp>
        <p:nvSpPr>
          <p:cNvPr id="21553" name="TextBox 29"/>
          <p:cNvSpPr txBox="1">
            <a:spLocks noChangeArrowheads="1"/>
          </p:cNvSpPr>
          <p:nvPr/>
        </p:nvSpPr>
        <p:spPr bwMode="auto">
          <a:xfrm>
            <a:off x="7877176" y="3960814"/>
            <a:ext cx="711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Last</a:t>
            </a:r>
          </a:p>
        </p:txBody>
      </p:sp>
      <p:cxnSp>
        <p:nvCxnSpPr>
          <p:cNvPr id="31" name="Straight Arrow Connector 30"/>
          <p:cNvCxnSpPr>
            <a:stCxn id="23" idx="3"/>
            <a:endCxn id="25" idx="1"/>
          </p:cNvCxnSpPr>
          <p:nvPr/>
        </p:nvCxnSpPr>
        <p:spPr>
          <a:xfrm>
            <a:off x="4017963" y="4605338"/>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962776" y="4592638"/>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Curved Connector 40"/>
          <p:cNvCxnSpPr>
            <a:endCxn id="23" idx="1"/>
          </p:cNvCxnSpPr>
          <p:nvPr/>
        </p:nvCxnSpPr>
        <p:spPr>
          <a:xfrm rot="10800000">
            <a:off x="1884363" y="4605338"/>
            <a:ext cx="8172450" cy="12700"/>
          </a:xfrm>
          <a:prstGeom prst="curvedConnector5">
            <a:avLst>
              <a:gd name="adj1" fmla="val -10444"/>
              <a:gd name="adj2" fmla="val -9318517"/>
              <a:gd name="adj3" fmla="val 112015"/>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1557" name="TextBox 48"/>
          <p:cNvSpPr txBox="1">
            <a:spLocks noChangeArrowheads="1"/>
          </p:cNvSpPr>
          <p:nvPr/>
        </p:nvSpPr>
        <p:spPr bwMode="auto">
          <a:xfrm>
            <a:off x="1447801" y="1219200"/>
            <a:ext cx="40624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Circular Single Linked List</a:t>
            </a:r>
          </a:p>
        </p:txBody>
      </p:sp>
      <p:sp>
        <p:nvSpPr>
          <p:cNvPr id="21558" name="TextBox 49"/>
          <p:cNvSpPr txBox="1">
            <a:spLocks noChangeArrowheads="1"/>
          </p:cNvSpPr>
          <p:nvPr/>
        </p:nvSpPr>
        <p:spPr bwMode="auto">
          <a:xfrm>
            <a:off x="2065339" y="3429000"/>
            <a:ext cx="4062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Circular double Linked List</a:t>
            </a:r>
          </a:p>
        </p:txBody>
      </p:sp>
      <p:sp>
        <p:nvSpPr>
          <p:cNvPr id="33" name="Title 1"/>
          <p:cNvSpPr>
            <a:spLocks noGrp="1"/>
          </p:cNvSpPr>
          <p:nvPr>
            <p:ph type="title"/>
          </p:nvPr>
        </p:nvSpPr>
        <p:spPr>
          <a:xfrm>
            <a:off x="304801" y="381000"/>
            <a:ext cx="38100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Linked List</a:t>
            </a:r>
          </a:p>
        </p:txBody>
      </p:sp>
      <p:grpSp>
        <p:nvGrpSpPr>
          <p:cNvPr id="21560" name="Group 3"/>
          <p:cNvGrpSpPr>
            <a:grpSpLocks/>
          </p:cNvGrpSpPr>
          <p:nvPr/>
        </p:nvGrpSpPr>
        <p:grpSpPr bwMode="auto">
          <a:xfrm>
            <a:off x="685801" y="1066801"/>
            <a:ext cx="3117850" cy="85725"/>
            <a:chOff x="261765" y="700096"/>
            <a:chExt cx="3889600" cy="98406"/>
          </a:xfrm>
        </p:grpSpPr>
        <p:cxnSp>
          <p:nvCxnSpPr>
            <p:cNvPr id="35" name="Straight Connector 3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36" name="Oval 3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37" name="Rectangle 3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264148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p:bldP spid="11" grpId="0"/>
      <p:bldP spid="12" grpId="0"/>
      <p:bldP spid="13" grpId="0"/>
      <p:bldP spid="14" grpId="0" animBg="1"/>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42672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Single Linked List</a:t>
            </a:r>
          </a:p>
        </p:txBody>
      </p:sp>
      <p:sp>
        <p:nvSpPr>
          <p:cNvPr id="22531" name="Content Placeholder 2"/>
          <p:cNvSpPr>
            <a:spLocks noGrp="1"/>
          </p:cNvSpPr>
          <p:nvPr>
            <p:ph idx="1"/>
          </p:nvPr>
        </p:nvSpPr>
        <p:spPr>
          <a:xfrm>
            <a:off x="304801" y="1219200"/>
            <a:ext cx="11506200" cy="5181600"/>
          </a:xfrm>
        </p:spPr>
        <p:txBody>
          <a:bodyPr/>
          <a:lstStyle/>
          <a:p>
            <a:r>
              <a:rPr lang="en-US" altLang="en-US" sz="2000" b="1"/>
              <a:t>Single Linked List:</a:t>
            </a:r>
            <a:r>
              <a:rPr lang="en-US" altLang="en-US" sz="2000"/>
              <a:t> </a:t>
            </a:r>
          </a:p>
          <a:p>
            <a:r>
              <a:rPr lang="en-US" altLang="en-US" sz="2000" b="1"/>
              <a:t>The basic operations in a single linked list are:</a:t>
            </a:r>
            <a:endParaRPr lang="en-US" altLang="en-US" sz="2000"/>
          </a:p>
          <a:p>
            <a:pPr>
              <a:buFont typeface="Arial" panose="020B0604020202020204" pitchFamily="34" charset="0"/>
              <a:buNone/>
            </a:pPr>
            <a:r>
              <a:rPr lang="en-US" altLang="en-US" sz="2000"/>
              <a:t>	• Creation. </a:t>
            </a:r>
          </a:p>
          <a:p>
            <a:pPr>
              <a:buFont typeface="Arial" panose="020B0604020202020204" pitchFamily="34" charset="0"/>
              <a:buNone/>
            </a:pPr>
            <a:r>
              <a:rPr lang="en-US" altLang="en-US" sz="2000"/>
              <a:t>	• Insertion.</a:t>
            </a:r>
          </a:p>
          <a:p>
            <a:pPr>
              <a:buFont typeface="Arial" panose="020B0604020202020204" pitchFamily="34" charset="0"/>
              <a:buNone/>
            </a:pPr>
            <a:r>
              <a:rPr lang="en-US" altLang="en-US" sz="2000"/>
              <a:t>	• Deletion.	</a:t>
            </a:r>
          </a:p>
          <a:p>
            <a:pPr>
              <a:buFont typeface="Arial" panose="020B0604020202020204" pitchFamily="34" charset="0"/>
              <a:buNone/>
            </a:pPr>
            <a:r>
              <a:rPr lang="en-US" altLang="en-US" sz="2000"/>
              <a:t>	• Traversing.</a:t>
            </a:r>
          </a:p>
          <a:p>
            <a:endParaRPr lang="en-US" altLang="en-US" sz="2000"/>
          </a:p>
          <a:p>
            <a:pPr eaLnBrk="1" hangingPunct="1">
              <a:lnSpc>
                <a:spcPct val="170000"/>
              </a:lnSpc>
              <a:buFont typeface="Arial" panose="020B0604020202020204" pitchFamily="34" charset="0"/>
              <a:buNone/>
            </a:pPr>
            <a:endParaRPr lang="en-US" altLang="en-US" sz="7200" b="1"/>
          </a:p>
          <a:p>
            <a:pPr eaLnBrk="1" hangingPunct="1">
              <a:lnSpc>
                <a:spcPct val="170000"/>
              </a:lnSpc>
              <a:buFont typeface="Arial" panose="020B0604020202020204" pitchFamily="34" charset="0"/>
              <a:buNone/>
            </a:pPr>
            <a:endParaRPr lang="en-US" altLang="en-US" sz="7200"/>
          </a:p>
          <a:p>
            <a:pPr eaLnBrk="1" hangingPunct="1"/>
            <a:endParaRPr lang="en-US" altLang="en-US" smtClean="0"/>
          </a:p>
        </p:txBody>
      </p:sp>
      <p:grpSp>
        <p:nvGrpSpPr>
          <p:cNvPr id="22532" name="Group 3"/>
          <p:cNvGrpSpPr>
            <a:grpSpLocks/>
          </p:cNvGrpSpPr>
          <p:nvPr/>
        </p:nvGrpSpPr>
        <p:grpSpPr bwMode="auto">
          <a:xfrm>
            <a:off x="533401" y="914400"/>
            <a:ext cx="3733800" cy="152400"/>
            <a:chOff x="261765" y="700096"/>
            <a:chExt cx="3889600" cy="98406"/>
          </a:xfrm>
        </p:grpSpPr>
        <p:cxnSp>
          <p:nvCxnSpPr>
            <p:cNvPr id="5" name="Straight Connector 4"/>
            <p:cNvCxnSpPr/>
            <p:nvPr/>
          </p:nvCxnSpPr>
          <p:spPr>
            <a:xfrm>
              <a:off x="308070" y="749299"/>
              <a:ext cx="3843295"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725"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2832027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42672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Single Linked List</a:t>
            </a:r>
          </a:p>
        </p:txBody>
      </p:sp>
      <p:sp>
        <p:nvSpPr>
          <p:cNvPr id="27651" name="Content Placeholder 2"/>
          <p:cNvSpPr>
            <a:spLocks noGrp="1"/>
          </p:cNvSpPr>
          <p:nvPr>
            <p:ph idx="1"/>
          </p:nvPr>
        </p:nvSpPr>
        <p:spPr>
          <a:xfrm>
            <a:off x="304801" y="1219200"/>
            <a:ext cx="5791200" cy="5181600"/>
          </a:xfrm>
          <a:solidFill>
            <a:schemeClr val="accent1">
              <a:lumMod val="40000"/>
              <a:lumOff val="60000"/>
            </a:schemeClr>
          </a:solidFill>
        </p:spPr>
        <p:txBody>
          <a:bodyPr>
            <a:normAutofit fontScale="92500" lnSpcReduction="20000"/>
          </a:bodyPr>
          <a:lstStyle/>
          <a:p>
            <a:pPr>
              <a:buFont typeface="Arial" panose="020B0604020202020204" pitchFamily="34" charset="0"/>
              <a:buNone/>
              <a:defRPr/>
            </a:pPr>
            <a:r>
              <a:rPr lang="en-US" sz="1800" dirty="0"/>
              <a:t>#Node of a Singly Linked List</a:t>
            </a:r>
          </a:p>
          <a:p>
            <a:pPr>
              <a:buFont typeface="Arial" panose="020B0604020202020204" pitchFamily="34" charset="0"/>
              <a:buNone/>
              <a:defRPr/>
            </a:pPr>
            <a:r>
              <a:rPr lang="en-US" sz="1800" dirty="0"/>
              <a:t>class Node:</a:t>
            </a:r>
          </a:p>
          <a:p>
            <a:pPr>
              <a:buFont typeface="Arial" panose="020B0604020202020204" pitchFamily="34" charset="0"/>
              <a:buNone/>
              <a:defRPr/>
            </a:pPr>
            <a:r>
              <a:rPr lang="en-US" sz="1800" dirty="0"/>
              <a:t>	#constructor</a:t>
            </a:r>
          </a:p>
          <a:p>
            <a:pPr>
              <a:buFont typeface="Arial" panose="020B0604020202020204" pitchFamily="34" charset="0"/>
              <a:buNone/>
              <a:defRPr/>
            </a:pPr>
            <a:r>
              <a:rPr lang="en-US" sz="1800" dirty="0"/>
              <a:t>	def __init__ (self):</a:t>
            </a:r>
          </a:p>
          <a:p>
            <a:pPr>
              <a:buFont typeface="Arial" panose="020B0604020202020204" pitchFamily="34" charset="0"/>
              <a:buNone/>
              <a:defRPr/>
            </a:pPr>
            <a:r>
              <a:rPr lang="en-US" sz="1800" dirty="0"/>
              <a:t>		</a:t>
            </a:r>
            <a:r>
              <a:rPr lang="en-US" sz="1800" dirty="0" err="1"/>
              <a:t>self.data</a:t>
            </a:r>
            <a:r>
              <a:rPr lang="en-US" sz="1800" dirty="0"/>
              <a:t> = None</a:t>
            </a:r>
          </a:p>
          <a:p>
            <a:pPr>
              <a:buFont typeface="Arial" panose="020B0604020202020204" pitchFamily="34" charset="0"/>
              <a:buNone/>
              <a:defRPr/>
            </a:pPr>
            <a:r>
              <a:rPr lang="en-US" sz="1800" dirty="0"/>
              <a:t>		</a:t>
            </a:r>
            <a:r>
              <a:rPr lang="en-US" sz="1800" dirty="0" err="1"/>
              <a:t>self.next</a:t>
            </a:r>
            <a:r>
              <a:rPr lang="en-US" sz="1800" dirty="0"/>
              <a:t> = None</a:t>
            </a:r>
          </a:p>
          <a:p>
            <a:pPr>
              <a:buFont typeface="Arial" panose="020B0604020202020204" pitchFamily="34" charset="0"/>
              <a:buNone/>
              <a:defRPr/>
            </a:pPr>
            <a:r>
              <a:rPr lang="en-US" sz="1800" dirty="0"/>
              <a:t>	#method for setting the data field of the node</a:t>
            </a:r>
          </a:p>
          <a:p>
            <a:pPr>
              <a:buFont typeface="Arial" panose="020B0604020202020204" pitchFamily="34" charset="0"/>
              <a:buNone/>
              <a:defRPr/>
            </a:pPr>
            <a:r>
              <a:rPr lang="en-US" sz="1800" dirty="0"/>
              <a:t>	def </a:t>
            </a:r>
            <a:r>
              <a:rPr lang="en-US" sz="1800" dirty="0" err="1"/>
              <a:t>setData</a:t>
            </a:r>
            <a:r>
              <a:rPr lang="en-US" sz="1800" dirty="0"/>
              <a:t>(</a:t>
            </a:r>
            <a:r>
              <a:rPr lang="en-US" sz="1800" dirty="0" err="1"/>
              <a:t>self,data</a:t>
            </a:r>
            <a:r>
              <a:rPr lang="en-US" sz="1800" dirty="0"/>
              <a:t>):</a:t>
            </a:r>
          </a:p>
          <a:p>
            <a:pPr>
              <a:buFont typeface="Arial" panose="020B0604020202020204" pitchFamily="34" charset="0"/>
              <a:buNone/>
              <a:defRPr/>
            </a:pPr>
            <a:r>
              <a:rPr lang="en-US" sz="1800" dirty="0"/>
              <a:t>		</a:t>
            </a:r>
            <a:r>
              <a:rPr lang="en-US" sz="1800" dirty="0" err="1"/>
              <a:t>self.data</a:t>
            </a:r>
            <a:r>
              <a:rPr lang="en-US" sz="1800" dirty="0"/>
              <a:t> = data</a:t>
            </a:r>
          </a:p>
          <a:p>
            <a:pPr>
              <a:buFont typeface="Arial" panose="020B0604020202020204" pitchFamily="34" charset="0"/>
              <a:buNone/>
              <a:defRPr/>
            </a:pPr>
            <a:r>
              <a:rPr lang="en-US" sz="1800" dirty="0"/>
              <a:t>	#method for getting the data field of the node</a:t>
            </a:r>
          </a:p>
          <a:p>
            <a:pPr>
              <a:buFont typeface="Arial" panose="020B0604020202020204" pitchFamily="34" charset="0"/>
              <a:buNone/>
              <a:defRPr/>
            </a:pPr>
            <a:r>
              <a:rPr lang="en-US" sz="1800" dirty="0"/>
              <a:t>	def </a:t>
            </a:r>
            <a:r>
              <a:rPr lang="en-US" sz="1800" dirty="0" err="1"/>
              <a:t>getData</a:t>
            </a:r>
            <a:r>
              <a:rPr lang="en-US" sz="1800" dirty="0"/>
              <a:t>(self):</a:t>
            </a:r>
          </a:p>
          <a:p>
            <a:pPr>
              <a:buFont typeface="Arial" panose="020B0604020202020204" pitchFamily="34" charset="0"/>
              <a:buNone/>
              <a:defRPr/>
            </a:pPr>
            <a:r>
              <a:rPr lang="en-US" sz="1800" dirty="0"/>
              <a:t>		return </a:t>
            </a:r>
            <a:r>
              <a:rPr lang="en-US" sz="1800" dirty="0" err="1"/>
              <a:t>self.data</a:t>
            </a:r>
            <a:endParaRPr lang="en-US" sz="1800" dirty="0"/>
          </a:p>
          <a:p>
            <a:pPr>
              <a:buFont typeface="Arial" panose="020B0604020202020204" pitchFamily="34" charset="0"/>
              <a:buNone/>
              <a:defRPr/>
            </a:pPr>
            <a:r>
              <a:rPr lang="en-US" sz="1800" dirty="0"/>
              <a:t>	#method for setting the next field of the node</a:t>
            </a:r>
          </a:p>
          <a:p>
            <a:pPr>
              <a:buFont typeface="Arial" panose="020B0604020202020204" pitchFamily="34" charset="0"/>
              <a:buNone/>
              <a:defRPr/>
            </a:pPr>
            <a:r>
              <a:rPr lang="en-US" sz="1800" dirty="0"/>
              <a:t>	def </a:t>
            </a:r>
            <a:r>
              <a:rPr lang="en-US" sz="1800" dirty="0" err="1"/>
              <a:t>setNext</a:t>
            </a:r>
            <a:r>
              <a:rPr lang="en-US" sz="1800" dirty="0"/>
              <a:t>(</a:t>
            </a:r>
            <a:r>
              <a:rPr lang="en-US" sz="1800" dirty="0" err="1"/>
              <a:t>self,next</a:t>
            </a:r>
            <a:r>
              <a:rPr lang="en-US" sz="1800" dirty="0"/>
              <a:t>):</a:t>
            </a:r>
          </a:p>
          <a:p>
            <a:pPr>
              <a:buFont typeface="Arial" panose="020B0604020202020204" pitchFamily="34" charset="0"/>
              <a:buNone/>
              <a:defRPr/>
            </a:pPr>
            <a:r>
              <a:rPr lang="en-US" sz="1800" dirty="0"/>
              <a:t>		self. next = next</a:t>
            </a:r>
            <a:endParaRPr lang="en-US" sz="2000" dirty="0"/>
          </a:p>
          <a:p>
            <a:pPr>
              <a:buFont typeface="Arial" panose="020B0604020202020204" pitchFamily="34" charset="0"/>
              <a:buNone/>
              <a:defRPr/>
            </a:pPr>
            <a:r>
              <a:rPr lang="en-US" sz="2000" dirty="0"/>
              <a:t>	</a:t>
            </a:r>
          </a:p>
          <a:p>
            <a:pPr>
              <a:defRPr/>
            </a:pPr>
            <a:endParaRPr lang="en-US" sz="2000" dirty="0"/>
          </a:p>
          <a:p>
            <a:pPr eaLnBrk="1" hangingPunct="1">
              <a:lnSpc>
                <a:spcPct val="170000"/>
              </a:lnSpc>
              <a:buFont typeface="Arial" panose="020B0604020202020204" pitchFamily="34" charset="0"/>
              <a:buNone/>
              <a:defRPr/>
            </a:pPr>
            <a:endParaRPr lang="en-US" sz="7200" b="1" dirty="0"/>
          </a:p>
          <a:p>
            <a:pPr eaLnBrk="1" hangingPunct="1">
              <a:lnSpc>
                <a:spcPct val="170000"/>
              </a:lnSpc>
              <a:buFont typeface="Arial" panose="020B0604020202020204" pitchFamily="34" charset="0"/>
              <a:buNone/>
              <a:defRPr/>
            </a:pPr>
            <a:endParaRPr lang="en-US" sz="7200" dirty="0"/>
          </a:p>
          <a:p>
            <a:pPr eaLnBrk="1" hangingPunct="1">
              <a:defRPr/>
            </a:pPr>
            <a:endParaRPr lang="en-US" dirty="0"/>
          </a:p>
        </p:txBody>
      </p:sp>
      <p:grpSp>
        <p:nvGrpSpPr>
          <p:cNvPr id="23556" name="Group 3"/>
          <p:cNvGrpSpPr>
            <a:grpSpLocks/>
          </p:cNvGrpSpPr>
          <p:nvPr/>
        </p:nvGrpSpPr>
        <p:grpSpPr bwMode="auto">
          <a:xfrm>
            <a:off x="533401" y="914400"/>
            <a:ext cx="3733800" cy="152400"/>
            <a:chOff x="261765" y="700096"/>
            <a:chExt cx="3889600" cy="98406"/>
          </a:xfrm>
        </p:grpSpPr>
        <p:cxnSp>
          <p:nvCxnSpPr>
            <p:cNvPr id="5" name="Straight Connector 4"/>
            <p:cNvCxnSpPr/>
            <p:nvPr/>
          </p:nvCxnSpPr>
          <p:spPr>
            <a:xfrm>
              <a:off x="308070" y="749299"/>
              <a:ext cx="3843295"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725"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8" name="Content Placeholder 2"/>
          <p:cNvSpPr txBox="1">
            <a:spLocks/>
          </p:cNvSpPr>
          <p:nvPr/>
        </p:nvSpPr>
        <p:spPr bwMode="auto">
          <a:xfrm>
            <a:off x="6172201" y="1295400"/>
            <a:ext cx="5791200" cy="5181600"/>
          </a:xfrm>
          <a:prstGeom prst="rect">
            <a:avLst/>
          </a:prstGeom>
          <a:solidFill>
            <a:srgbClr val="FFFF00"/>
          </a:solidFill>
          <a:ln w="9525">
            <a:noFill/>
            <a:miter lim="800000"/>
            <a:headEnd/>
            <a:tailEnd/>
          </a:ln>
        </p:spPr>
        <p:txBody>
          <a:bodyPr/>
          <a:lstStyle/>
          <a:p>
            <a:pPr marL="342900" indent="-342900">
              <a:spcBef>
                <a:spcPct val="20000"/>
              </a:spcBef>
              <a:defRPr/>
            </a:pPr>
            <a:r>
              <a:rPr lang="en-US" sz="2000" dirty="0"/>
              <a:t>	</a:t>
            </a:r>
            <a:r>
              <a:rPr lang="en-US" dirty="0"/>
              <a:t>#method for getting the next field of the node</a:t>
            </a:r>
          </a:p>
          <a:p>
            <a:pPr marL="342900" indent="-342900">
              <a:spcBef>
                <a:spcPct val="20000"/>
              </a:spcBef>
              <a:defRPr/>
            </a:pPr>
            <a:r>
              <a:rPr lang="en-US" dirty="0"/>
              <a:t>	def </a:t>
            </a:r>
            <a:r>
              <a:rPr lang="en-US" dirty="0" err="1"/>
              <a:t>getNext</a:t>
            </a:r>
            <a:r>
              <a:rPr lang="en-US" dirty="0"/>
              <a:t>(self):</a:t>
            </a:r>
          </a:p>
          <a:p>
            <a:pPr marL="342900" indent="-342900">
              <a:spcBef>
                <a:spcPct val="20000"/>
              </a:spcBef>
              <a:defRPr/>
            </a:pPr>
            <a:r>
              <a:rPr lang="en-US" dirty="0"/>
              <a:t>		return </a:t>
            </a:r>
            <a:r>
              <a:rPr lang="en-US" dirty="0" err="1"/>
              <a:t>self.next</a:t>
            </a:r>
            <a:endParaRPr lang="en-US" dirty="0"/>
          </a:p>
          <a:p>
            <a:pPr marL="342900" indent="-342900">
              <a:spcBef>
                <a:spcPct val="20000"/>
              </a:spcBef>
              <a:defRPr/>
            </a:pPr>
            <a:r>
              <a:rPr lang="en-US" dirty="0"/>
              <a:t>	#returns true if the node points to another node</a:t>
            </a:r>
          </a:p>
          <a:p>
            <a:pPr marL="342900" indent="-342900">
              <a:spcBef>
                <a:spcPct val="20000"/>
              </a:spcBef>
              <a:defRPr/>
            </a:pPr>
            <a:r>
              <a:rPr lang="en-US" dirty="0"/>
              <a:t>	def </a:t>
            </a:r>
            <a:r>
              <a:rPr lang="en-US" dirty="0" err="1"/>
              <a:t>hasNext</a:t>
            </a:r>
            <a:r>
              <a:rPr lang="en-US" dirty="0"/>
              <a:t>(self):</a:t>
            </a:r>
          </a:p>
          <a:p>
            <a:pPr marL="342900" indent="-342900">
              <a:spcBef>
                <a:spcPct val="20000"/>
              </a:spcBef>
              <a:defRPr/>
            </a:pPr>
            <a:r>
              <a:rPr lang="en-US" dirty="0"/>
              <a:t>		return </a:t>
            </a:r>
            <a:r>
              <a:rPr lang="en-US" dirty="0" err="1"/>
              <a:t>self.next</a:t>
            </a:r>
            <a:r>
              <a:rPr lang="en-US" dirty="0"/>
              <a:t> != None</a:t>
            </a:r>
          </a:p>
          <a:p>
            <a:pPr marL="342900" indent="-342900">
              <a:spcBef>
                <a:spcPct val="20000"/>
              </a:spcBef>
              <a:buFont typeface="Arial" pitchFamily="34" charset="0"/>
              <a:buChar char="•"/>
              <a:defRPr/>
            </a:pPr>
            <a:endParaRPr lang="en-US" sz="2000" dirty="0"/>
          </a:p>
          <a:p>
            <a:pPr marL="342900" indent="-342900">
              <a:lnSpc>
                <a:spcPct val="170000"/>
              </a:lnSpc>
              <a:spcBef>
                <a:spcPct val="20000"/>
              </a:spcBef>
              <a:defRPr/>
            </a:pPr>
            <a:endParaRPr lang="en-US" sz="7200" b="1" dirty="0"/>
          </a:p>
          <a:p>
            <a:pPr marL="342900" indent="-342900">
              <a:lnSpc>
                <a:spcPct val="170000"/>
              </a:lnSpc>
              <a:spcBef>
                <a:spcPct val="20000"/>
              </a:spcBef>
              <a:defRPr/>
            </a:pPr>
            <a:endParaRPr lang="en-US" sz="7200" dirty="0"/>
          </a:p>
          <a:p>
            <a:pPr marL="342900" indent="-342900">
              <a:spcBef>
                <a:spcPct val="20000"/>
              </a:spcBef>
              <a:buFont typeface="Arial" pitchFamily="34" charset="0"/>
              <a:buChar char="•"/>
              <a:defRPr/>
            </a:pPr>
            <a:endParaRPr lang="en-US" sz="3200" dirty="0"/>
          </a:p>
        </p:txBody>
      </p:sp>
    </p:spTree>
    <p:extLst>
      <p:ext uri="{BB962C8B-B14F-4D97-AF65-F5344CB8AC3E}">
        <p14:creationId xmlns:p14="http://schemas.microsoft.com/office/powerpoint/2010/main" val="40730104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42672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Single Linked List</a:t>
            </a:r>
          </a:p>
        </p:txBody>
      </p:sp>
      <p:sp>
        <p:nvSpPr>
          <p:cNvPr id="24579" name="Content Placeholder 2"/>
          <p:cNvSpPr>
            <a:spLocks noGrp="1"/>
          </p:cNvSpPr>
          <p:nvPr>
            <p:ph idx="1"/>
          </p:nvPr>
        </p:nvSpPr>
        <p:spPr>
          <a:xfrm>
            <a:off x="304801" y="1219200"/>
            <a:ext cx="11506200" cy="5181600"/>
          </a:xfrm>
        </p:spPr>
        <p:txBody>
          <a:bodyPr/>
          <a:lstStyle/>
          <a:p>
            <a:r>
              <a:rPr lang="en-US" altLang="en-US" sz="2000" b="1" dirty="0"/>
              <a:t>Insertion of a Node:</a:t>
            </a:r>
            <a:endParaRPr lang="en-US" altLang="en-US" sz="2000" dirty="0"/>
          </a:p>
          <a:p>
            <a:r>
              <a:rPr lang="en-US" altLang="en-US" sz="2000" dirty="0"/>
              <a:t>One of the most primitive operations that can be done in a singly linked list is the insertion of a node.</a:t>
            </a:r>
          </a:p>
          <a:p>
            <a:r>
              <a:rPr lang="en-US" altLang="en-US" sz="2000" dirty="0"/>
              <a:t>Memory is to be allocated for the new node (in a similar way that is done while creating a list) before reading the data. </a:t>
            </a:r>
          </a:p>
          <a:p>
            <a:r>
              <a:rPr lang="en-US" altLang="en-US" sz="2000" dirty="0"/>
              <a:t>The new node will contain empty data field and empty next field. </a:t>
            </a:r>
          </a:p>
          <a:p>
            <a:r>
              <a:rPr lang="en-US" altLang="en-US" sz="2000" dirty="0"/>
              <a:t>The data field of the new node is then stored with the information read from the user. </a:t>
            </a:r>
          </a:p>
          <a:p>
            <a:r>
              <a:rPr lang="en-US" altLang="en-US" sz="2000" dirty="0"/>
              <a:t>The next field of the new node is assigned to NULL. </a:t>
            </a:r>
          </a:p>
          <a:p>
            <a:endParaRPr lang="en-US" altLang="en-US" sz="2000" dirty="0"/>
          </a:p>
          <a:p>
            <a:r>
              <a:rPr lang="en-US" altLang="en-US" sz="2000" dirty="0"/>
              <a:t>The new node can then be inserted at three different places namely:</a:t>
            </a:r>
          </a:p>
          <a:p>
            <a:pPr>
              <a:buFont typeface="Arial" panose="020B0604020202020204" pitchFamily="34" charset="0"/>
              <a:buNone/>
            </a:pPr>
            <a:r>
              <a:rPr lang="en-US" altLang="en-US" sz="2000" dirty="0"/>
              <a:t>	• Inserting a node at the beginning.</a:t>
            </a:r>
          </a:p>
          <a:p>
            <a:pPr>
              <a:buFont typeface="Arial" panose="020B0604020202020204" pitchFamily="34" charset="0"/>
              <a:buNone/>
            </a:pPr>
            <a:r>
              <a:rPr lang="en-US" altLang="en-US" sz="2000" dirty="0"/>
              <a:t>	• Inserting a node at the end.</a:t>
            </a:r>
          </a:p>
          <a:p>
            <a:pPr>
              <a:buFont typeface="Arial" panose="020B0604020202020204" pitchFamily="34" charset="0"/>
              <a:buNone/>
            </a:pPr>
            <a:r>
              <a:rPr lang="en-US" altLang="en-US" sz="2000" dirty="0"/>
              <a:t>	• Inserting a node at intermediate </a:t>
            </a:r>
            <a:r>
              <a:rPr lang="en-US" altLang="en-US" sz="2000" dirty="0" smtClean="0"/>
              <a:t>position</a:t>
            </a:r>
            <a:r>
              <a:rPr lang="en-US" altLang="en-US" sz="2000" dirty="0"/>
              <a:t>.</a:t>
            </a:r>
          </a:p>
        </p:txBody>
      </p:sp>
      <p:grpSp>
        <p:nvGrpSpPr>
          <p:cNvPr id="24580" name="Group 3"/>
          <p:cNvGrpSpPr>
            <a:grpSpLocks/>
          </p:cNvGrpSpPr>
          <p:nvPr/>
        </p:nvGrpSpPr>
        <p:grpSpPr bwMode="auto">
          <a:xfrm>
            <a:off x="533401" y="914400"/>
            <a:ext cx="3733800" cy="152400"/>
            <a:chOff x="261765" y="700096"/>
            <a:chExt cx="3889600" cy="98406"/>
          </a:xfrm>
        </p:grpSpPr>
        <p:cxnSp>
          <p:nvCxnSpPr>
            <p:cNvPr id="5" name="Straight Connector 4"/>
            <p:cNvCxnSpPr/>
            <p:nvPr/>
          </p:nvCxnSpPr>
          <p:spPr>
            <a:xfrm>
              <a:off x="308070" y="749299"/>
              <a:ext cx="3843295"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725"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385937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Dynamic Linear Data Structure: </a:t>
            </a:r>
            <a:r>
              <a:rPr lang="en-US" b="1" dirty="0">
                <a:solidFill>
                  <a:srgbClr val="FF0000"/>
                </a:solidFill>
              </a:rPr>
              <a:t>Linked List</a:t>
            </a:r>
            <a:r>
              <a:rPr lang="en-US" dirty="0"/>
              <a:t>, Characteristics of a Linked List, </a:t>
            </a:r>
            <a:endParaRPr lang="en-US" dirty="0" smtClean="0"/>
          </a:p>
          <a:p>
            <a:r>
              <a:rPr lang="en-US" b="1" dirty="0" smtClean="0"/>
              <a:t>Types </a:t>
            </a:r>
            <a:r>
              <a:rPr lang="en-US" b="1" dirty="0"/>
              <a:t>of Linked </a:t>
            </a:r>
            <a:r>
              <a:rPr lang="en-US" b="1" dirty="0" smtClean="0"/>
              <a:t>List: </a:t>
            </a:r>
            <a:r>
              <a:rPr lang="en-US" dirty="0" smtClean="0"/>
              <a:t>Singly </a:t>
            </a:r>
            <a:r>
              <a:rPr lang="en-US" dirty="0"/>
              <a:t>linked, doubly linked and circular. Applications of Linked List.</a:t>
            </a:r>
          </a:p>
          <a:p>
            <a:r>
              <a:rPr lang="en-US" dirty="0"/>
              <a:t>Implementation of stacks and queue using linked list.</a:t>
            </a:r>
          </a:p>
        </p:txBody>
      </p:sp>
      <p:sp>
        <p:nvSpPr>
          <p:cNvPr id="4" name="Title 1">
            <a:extLst>
              <a:ext uri="{FF2B5EF4-FFF2-40B4-BE49-F238E27FC236}">
                <a16:creationId xmlns:a16="http://schemas.microsoft.com/office/drawing/2014/main" id="{DB40926E-F0A6-A74B-B6E5-052FCCD03234}"/>
              </a:ext>
            </a:extLst>
          </p:cNvPr>
          <p:cNvSpPr>
            <a:spLocks noGrp="1"/>
          </p:cNvSpPr>
          <p:nvPr>
            <p:ph type="title"/>
          </p:nvPr>
        </p:nvSpPr>
        <p:spPr>
          <a:xfrm>
            <a:off x="838200" y="365125"/>
            <a:ext cx="10515600" cy="1325563"/>
          </a:xfrm>
        </p:spPr>
        <p:txBody>
          <a:bodyPr>
            <a:normAutofit/>
          </a:bodyPr>
          <a:lstStyle/>
          <a:p>
            <a:pPr algn="ctr"/>
            <a:r>
              <a:rPr lang="en-US" sz="3200" b="1" dirty="0">
                <a:solidFill>
                  <a:srgbClr val="C00000"/>
                </a:solidFill>
                <a:effectLst/>
                <a:latin typeface="Calibri" panose="020F0502020204030204" pitchFamily="34" charset="0"/>
                <a:ea typeface="Calibri" panose="020F0502020204030204" pitchFamily="34" charset="0"/>
                <a:cs typeface="Mangal" panose="02040503050203030202" pitchFamily="18" charset="0"/>
              </a:rPr>
              <a:t>UNIT – </a:t>
            </a:r>
            <a:r>
              <a:rPr lang="en-US" sz="3200" b="1" dirty="0" smtClean="0">
                <a:solidFill>
                  <a:srgbClr val="C00000"/>
                </a:solidFill>
                <a:effectLst/>
                <a:latin typeface="Calibri" panose="020F0502020204030204" pitchFamily="34" charset="0"/>
                <a:ea typeface="Calibri" panose="020F0502020204030204" pitchFamily="34" charset="0"/>
                <a:cs typeface="Mangal" panose="02040503050203030202" pitchFamily="18" charset="0"/>
              </a:rPr>
              <a:t>II</a:t>
            </a:r>
            <a:r>
              <a:rPr lang="en-US" sz="3200" dirty="0" smtClean="0">
                <a:solidFill>
                  <a:srgbClr val="C00000"/>
                </a:solidFill>
                <a:effectLst/>
                <a:latin typeface="Calibri" panose="020F0502020204030204" pitchFamily="34" charset="0"/>
                <a:ea typeface="Calibri" panose="020F0502020204030204" pitchFamily="34" charset="0"/>
                <a:cs typeface="Mangal" panose="02040503050203030202" pitchFamily="18" charset="0"/>
              </a:rPr>
              <a:t> </a:t>
            </a:r>
            <a:endParaRPr lang="en-US" sz="6600" dirty="0"/>
          </a:p>
        </p:txBody>
      </p:sp>
    </p:spTree>
    <p:extLst>
      <p:ext uri="{BB962C8B-B14F-4D97-AF65-F5344CB8AC3E}">
        <p14:creationId xmlns:p14="http://schemas.microsoft.com/office/powerpoint/2010/main" val="32024583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42672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Single Linked List</a:t>
            </a:r>
          </a:p>
        </p:txBody>
      </p:sp>
      <p:sp>
        <p:nvSpPr>
          <p:cNvPr id="25603" name="Content Placeholder 2"/>
          <p:cNvSpPr>
            <a:spLocks noGrp="1"/>
          </p:cNvSpPr>
          <p:nvPr>
            <p:ph idx="1"/>
          </p:nvPr>
        </p:nvSpPr>
        <p:spPr>
          <a:xfrm>
            <a:off x="304801" y="1219200"/>
            <a:ext cx="11506200" cy="5181600"/>
          </a:xfrm>
        </p:spPr>
        <p:txBody>
          <a:bodyPr/>
          <a:lstStyle/>
          <a:p>
            <a:r>
              <a:rPr lang="en-US" altLang="en-US" sz="2000" b="1" dirty="0"/>
              <a:t>Inserting a node at the beginning.</a:t>
            </a:r>
            <a:endParaRPr lang="en-US" altLang="en-US" sz="2000" dirty="0"/>
          </a:p>
          <a:p>
            <a:r>
              <a:rPr lang="en-US" altLang="en-US" sz="2000" dirty="0"/>
              <a:t> In this case, a new node is inserted before the current head node. Only one next pointer needs to be modified (new node's next pointer) and it can be done in two steps:</a:t>
            </a:r>
          </a:p>
          <a:p>
            <a:r>
              <a:rPr lang="en-US" altLang="en-US" sz="2000" dirty="0"/>
              <a:t>Step 1:  Update the next pointer of new node, to point to the current head/start </a:t>
            </a:r>
          </a:p>
          <a:p>
            <a:pPr>
              <a:buFont typeface="Arial" panose="020B0604020202020204" pitchFamily="34" charset="0"/>
              <a:buNone/>
            </a:pPr>
            <a:r>
              <a:rPr lang="en-US" altLang="en-US" sz="2000" dirty="0"/>
              <a:t> </a:t>
            </a:r>
          </a:p>
          <a:p>
            <a:pPr>
              <a:buFont typeface="Arial" panose="020B0604020202020204" pitchFamily="34" charset="0"/>
              <a:buNone/>
            </a:pPr>
            <a:r>
              <a:rPr lang="en-US" altLang="en-US" sz="2000" dirty="0"/>
              <a:t> </a:t>
            </a:r>
          </a:p>
          <a:p>
            <a:pPr>
              <a:buFont typeface="Arial" panose="020B0604020202020204" pitchFamily="34" charset="0"/>
              <a:buNone/>
            </a:pPr>
            <a:r>
              <a:rPr lang="en-US" altLang="en-US" sz="2000" dirty="0"/>
              <a:t> </a:t>
            </a:r>
          </a:p>
          <a:p>
            <a:pPr>
              <a:buFont typeface="Arial" panose="020B0604020202020204" pitchFamily="34" charset="0"/>
              <a:buNone/>
            </a:pPr>
            <a:endParaRPr lang="en-US" altLang="en-US" sz="2000" dirty="0"/>
          </a:p>
          <a:p>
            <a:r>
              <a:rPr lang="en-US" altLang="en-US" sz="2000" dirty="0"/>
              <a:t>Step 2: Update head pointer to point to the new node.</a:t>
            </a:r>
          </a:p>
          <a:p>
            <a:pPr>
              <a:buFont typeface="Arial" panose="020B0604020202020204" pitchFamily="34" charset="0"/>
              <a:buNone/>
            </a:pPr>
            <a:r>
              <a:rPr lang="en-US" altLang="en-US" sz="2000" dirty="0"/>
              <a:t> </a:t>
            </a:r>
          </a:p>
        </p:txBody>
      </p:sp>
      <p:grpSp>
        <p:nvGrpSpPr>
          <p:cNvPr id="25604" name="Group 3"/>
          <p:cNvGrpSpPr>
            <a:grpSpLocks/>
          </p:cNvGrpSpPr>
          <p:nvPr/>
        </p:nvGrpSpPr>
        <p:grpSpPr bwMode="auto">
          <a:xfrm>
            <a:off x="533401" y="914400"/>
            <a:ext cx="3733800" cy="152400"/>
            <a:chOff x="261765" y="700096"/>
            <a:chExt cx="3889600" cy="98406"/>
          </a:xfrm>
        </p:grpSpPr>
        <p:cxnSp>
          <p:nvCxnSpPr>
            <p:cNvPr id="5" name="Straight Connector 4"/>
            <p:cNvCxnSpPr/>
            <p:nvPr/>
          </p:nvCxnSpPr>
          <p:spPr>
            <a:xfrm>
              <a:off x="308070" y="749299"/>
              <a:ext cx="3843295"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725"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25606" name="Picture 7"/>
          <p:cNvPicPr>
            <a:picLocks noChangeAspect="1" noChangeArrowheads="1"/>
          </p:cNvPicPr>
          <p:nvPr/>
        </p:nvPicPr>
        <p:blipFill>
          <a:blip r:embed="rId2">
            <a:extLst>
              <a:ext uri="{28A0092B-C50C-407E-A947-70E740481C1C}">
                <a14:useLocalDpi xmlns:a14="http://schemas.microsoft.com/office/drawing/2010/main" val="0"/>
              </a:ext>
            </a:extLst>
          </a:blip>
          <a:srcRect b="7292"/>
          <a:stretch>
            <a:fillRect/>
          </a:stretch>
        </p:blipFill>
        <p:spPr bwMode="auto">
          <a:xfrm>
            <a:off x="2971801" y="2667000"/>
            <a:ext cx="5638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2" y="4800600"/>
            <a:ext cx="53625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25080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42672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Single Linked List</a:t>
            </a:r>
          </a:p>
        </p:txBody>
      </p:sp>
      <p:sp>
        <p:nvSpPr>
          <p:cNvPr id="26627" name="Content Placeholder 2"/>
          <p:cNvSpPr>
            <a:spLocks noGrp="1"/>
          </p:cNvSpPr>
          <p:nvPr>
            <p:ph idx="1"/>
          </p:nvPr>
        </p:nvSpPr>
        <p:spPr>
          <a:xfrm>
            <a:off x="304801" y="1219200"/>
            <a:ext cx="11506200" cy="5181600"/>
          </a:xfrm>
        </p:spPr>
        <p:txBody>
          <a:bodyPr/>
          <a:lstStyle/>
          <a:p>
            <a:r>
              <a:rPr lang="en-US" altLang="en-US" sz="2000" b="1" dirty="0"/>
              <a:t>Inserting a node at the beginning.</a:t>
            </a:r>
            <a:endParaRPr lang="en-US" altLang="en-US" sz="2000" dirty="0"/>
          </a:p>
          <a:p>
            <a:pPr>
              <a:buFont typeface="Arial" panose="020B0604020202020204" pitchFamily="34" charset="0"/>
              <a:buNone/>
            </a:pPr>
            <a:r>
              <a:rPr lang="en-US" altLang="en-US" sz="2000" dirty="0"/>
              <a:t>#method for inserting a new node at the beginning of the Linked List (at the head)</a:t>
            </a:r>
          </a:p>
          <a:p>
            <a:pPr>
              <a:buFont typeface="Arial" panose="020B0604020202020204" pitchFamily="34" charset="0"/>
              <a:buNone/>
            </a:pPr>
            <a:r>
              <a:rPr lang="en-US" altLang="en-US" sz="2000" dirty="0" err="1"/>
              <a:t>def</a:t>
            </a:r>
            <a:r>
              <a:rPr lang="en-US" altLang="en-US" sz="2000" dirty="0"/>
              <a:t> </a:t>
            </a:r>
            <a:r>
              <a:rPr lang="en-US" altLang="en-US" sz="2000" dirty="0" err="1"/>
              <a:t>insertAtBeginning</a:t>
            </a:r>
            <a:r>
              <a:rPr lang="en-US" altLang="en-US" sz="2000" dirty="0"/>
              <a:t>(</a:t>
            </a:r>
            <a:r>
              <a:rPr lang="en-US" altLang="en-US" sz="2000" dirty="0" err="1"/>
              <a:t>self,data</a:t>
            </a:r>
            <a:r>
              <a:rPr lang="en-US" altLang="en-US" sz="2000" dirty="0"/>
              <a:t>):</a:t>
            </a:r>
          </a:p>
          <a:p>
            <a:pPr>
              <a:buFont typeface="Arial" panose="020B0604020202020204" pitchFamily="34" charset="0"/>
              <a:buNone/>
            </a:pPr>
            <a:r>
              <a:rPr lang="en-US" altLang="en-US" sz="2000" dirty="0"/>
              <a:t>	</a:t>
            </a:r>
            <a:r>
              <a:rPr lang="en-US" altLang="en-US" sz="2000" dirty="0" err="1"/>
              <a:t>newNode</a:t>
            </a:r>
            <a:r>
              <a:rPr lang="en-US" altLang="en-US" sz="2000" dirty="0"/>
              <a:t> = Node()</a:t>
            </a:r>
          </a:p>
          <a:p>
            <a:pPr>
              <a:buFont typeface="Arial" panose="020B0604020202020204" pitchFamily="34" charset="0"/>
              <a:buNone/>
            </a:pPr>
            <a:r>
              <a:rPr lang="en-US" altLang="en-US" sz="2000" dirty="0"/>
              <a:t>	</a:t>
            </a:r>
            <a:r>
              <a:rPr lang="en-US" altLang="en-US" sz="2000" dirty="0" err="1"/>
              <a:t>newNode.setData</a:t>
            </a:r>
            <a:r>
              <a:rPr lang="en-US" altLang="en-US" sz="2000" dirty="0"/>
              <a:t>(data)</a:t>
            </a:r>
          </a:p>
          <a:p>
            <a:pPr>
              <a:buFont typeface="Arial" panose="020B0604020202020204" pitchFamily="34" charset="0"/>
              <a:buNone/>
            </a:pPr>
            <a:r>
              <a:rPr lang="en-US" altLang="en-US" sz="2000" dirty="0"/>
              <a:t>	if </a:t>
            </a:r>
            <a:r>
              <a:rPr lang="en-US" altLang="en-US" sz="2000" dirty="0" err="1"/>
              <a:t>self.length</a:t>
            </a:r>
            <a:r>
              <a:rPr lang="en-US" altLang="en-US" sz="2000" dirty="0"/>
              <a:t> == 0:</a:t>
            </a:r>
          </a:p>
          <a:p>
            <a:pPr>
              <a:buFont typeface="Arial" panose="020B0604020202020204" pitchFamily="34" charset="0"/>
              <a:buNone/>
            </a:pPr>
            <a:r>
              <a:rPr lang="en-US" altLang="en-US" sz="2000" dirty="0"/>
              <a:t>		</a:t>
            </a:r>
            <a:r>
              <a:rPr lang="en-US" altLang="en-US" sz="2000" dirty="0" err="1"/>
              <a:t>self.head</a:t>
            </a:r>
            <a:r>
              <a:rPr lang="en-US" altLang="en-US" sz="2000" dirty="0"/>
              <a:t>= </a:t>
            </a:r>
            <a:r>
              <a:rPr lang="en-US" altLang="en-US" sz="2000" dirty="0" err="1"/>
              <a:t>newNode</a:t>
            </a:r>
            <a:endParaRPr lang="en-US" altLang="en-US" sz="2000" dirty="0"/>
          </a:p>
          <a:p>
            <a:pPr>
              <a:buFont typeface="Arial" panose="020B0604020202020204" pitchFamily="34" charset="0"/>
              <a:buNone/>
            </a:pPr>
            <a:r>
              <a:rPr lang="en-US" altLang="en-US" sz="2000" dirty="0"/>
              <a:t>	else:</a:t>
            </a:r>
          </a:p>
          <a:p>
            <a:pPr>
              <a:buFont typeface="Arial" panose="020B0604020202020204" pitchFamily="34" charset="0"/>
              <a:buNone/>
            </a:pPr>
            <a:r>
              <a:rPr lang="en-US" altLang="en-US" sz="2000" dirty="0"/>
              <a:t>		</a:t>
            </a:r>
            <a:r>
              <a:rPr lang="en-US" altLang="en-US" sz="2000" dirty="0" err="1"/>
              <a:t>newNode.setNext</a:t>
            </a:r>
            <a:r>
              <a:rPr lang="en-US" altLang="en-US" sz="2000" dirty="0"/>
              <a:t>(</a:t>
            </a:r>
            <a:r>
              <a:rPr lang="en-US" altLang="en-US" sz="2000" dirty="0" err="1"/>
              <a:t>self.head</a:t>
            </a:r>
            <a:r>
              <a:rPr lang="en-US" altLang="en-US" sz="2000" dirty="0"/>
              <a:t>)</a:t>
            </a:r>
          </a:p>
          <a:p>
            <a:pPr>
              <a:buFont typeface="Arial" panose="020B0604020202020204" pitchFamily="34" charset="0"/>
              <a:buNone/>
            </a:pPr>
            <a:r>
              <a:rPr lang="en-US" altLang="en-US" sz="2000" dirty="0"/>
              <a:t>		</a:t>
            </a:r>
            <a:r>
              <a:rPr lang="en-US" altLang="en-US" sz="2000" dirty="0" err="1"/>
              <a:t>self.head</a:t>
            </a:r>
            <a:r>
              <a:rPr lang="en-US" altLang="en-US" sz="2000" dirty="0"/>
              <a:t> = </a:t>
            </a:r>
            <a:r>
              <a:rPr lang="en-US" altLang="en-US" sz="2000" dirty="0" err="1"/>
              <a:t>newNode</a:t>
            </a:r>
            <a:endParaRPr lang="en-US" altLang="en-US" sz="2000" dirty="0"/>
          </a:p>
          <a:p>
            <a:pPr>
              <a:buFont typeface="Arial" panose="020B0604020202020204" pitchFamily="34" charset="0"/>
              <a:buNone/>
            </a:pPr>
            <a:r>
              <a:rPr lang="en-US" altLang="en-US" sz="2000" dirty="0"/>
              <a:t>	</a:t>
            </a:r>
            <a:r>
              <a:rPr lang="en-US" altLang="en-US" sz="2000" dirty="0" err="1"/>
              <a:t>self.length</a:t>
            </a:r>
            <a:r>
              <a:rPr lang="en-US" altLang="en-US" sz="2000" dirty="0"/>
              <a:t> += 1</a:t>
            </a:r>
          </a:p>
          <a:p>
            <a:pPr marL="0" indent="0">
              <a:buNone/>
            </a:pPr>
            <a:endParaRPr lang="en-US" altLang="en-US" sz="2000" dirty="0"/>
          </a:p>
        </p:txBody>
      </p:sp>
      <p:grpSp>
        <p:nvGrpSpPr>
          <p:cNvPr id="26628" name="Group 3"/>
          <p:cNvGrpSpPr>
            <a:grpSpLocks/>
          </p:cNvGrpSpPr>
          <p:nvPr/>
        </p:nvGrpSpPr>
        <p:grpSpPr bwMode="auto">
          <a:xfrm>
            <a:off x="533401" y="914400"/>
            <a:ext cx="3733800" cy="152400"/>
            <a:chOff x="261765" y="700096"/>
            <a:chExt cx="3889600" cy="98406"/>
          </a:xfrm>
        </p:grpSpPr>
        <p:cxnSp>
          <p:nvCxnSpPr>
            <p:cNvPr id="5" name="Straight Connector 4"/>
            <p:cNvCxnSpPr/>
            <p:nvPr/>
          </p:nvCxnSpPr>
          <p:spPr>
            <a:xfrm>
              <a:off x="308070" y="749299"/>
              <a:ext cx="3843295"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725"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26630" name="Picture 9"/>
          <p:cNvPicPr>
            <a:picLocks noChangeAspect="1" noChangeArrowheads="1"/>
          </p:cNvPicPr>
          <p:nvPr/>
        </p:nvPicPr>
        <p:blipFill>
          <a:blip r:embed="rId2">
            <a:extLst>
              <a:ext uri="{28A0092B-C50C-407E-A947-70E740481C1C}">
                <a14:useLocalDpi xmlns:a14="http://schemas.microsoft.com/office/drawing/2010/main" val="0"/>
              </a:ext>
            </a:extLst>
          </a:blip>
          <a:srcRect b="7292"/>
          <a:stretch>
            <a:fillRect/>
          </a:stretch>
        </p:blipFill>
        <p:spPr bwMode="auto">
          <a:xfrm>
            <a:off x="6019801" y="2133600"/>
            <a:ext cx="5638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2" y="3886200"/>
            <a:ext cx="58959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7943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42672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Single Linked List</a:t>
            </a:r>
          </a:p>
        </p:txBody>
      </p:sp>
      <p:sp>
        <p:nvSpPr>
          <p:cNvPr id="27651" name="Content Placeholder 2"/>
          <p:cNvSpPr>
            <a:spLocks noGrp="1"/>
          </p:cNvSpPr>
          <p:nvPr>
            <p:ph idx="1"/>
          </p:nvPr>
        </p:nvSpPr>
        <p:spPr>
          <a:xfrm>
            <a:off x="304801" y="1219200"/>
            <a:ext cx="11506200" cy="5181600"/>
          </a:xfrm>
        </p:spPr>
        <p:txBody>
          <a:bodyPr/>
          <a:lstStyle/>
          <a:p>
            <a:r>
              <a:rPr lang="en-US" altLang="en-US" sz="2000" b="1" dirty="0"/>
              <a:t>Inserting a node at the end:</a:t>
            </a:r>
            <a:endParaRPr lang="en-US" altLang="en-US" sz="2000" dirty="0"/>
          </a:p>
          <a:p>
            <a:r>
              <a:rPr lang="en-US" altLang="en-US" sz="2000" b="1" dirty="0"/>
              <a:t> </a:t>
            </a:r>
            <a:r>
              <a:rPr lang="en-US" altLang="en-US" sz="2000" dirty="0"/>
              <a:t>In this case, we need to modify two next pointers (last nodes next pointer and new nodes next pointer).</a:t>
            </a:r>
          </a:p>
          <a:p>
            <a:r>
              <a:rPr lang="en-US" altLang="en-US" sz="2000" dirty="0"/>
              <a:t>Step1:  New nodes next pointer points to NULL .</a:t>
            </a:r>
          </a:p>
          <a:p>
            <a:endParaRPr lang="en-US" altLang="en-US" sz="2000" dirty="0"/>
          </a:p>
          <a:p>
            <a:pPr>
              <a:buFont typeface="Arial" panose="020B0604020202020204" pitchFamily="34" charset="0"/>
              <a:buNone/>
            </a:pPr>
            <a:endParaRPr lang="en-US" altLang="en-US" sz="2000" dirty="0"/>
          </a:p>
          <a:p>
            <a:pPr>
              <a:buFont typeface="Arial" panose="020B0604020202020204" pitchFamily="34" charset="0"/>
              <a:buNone/>
            </a:pPr>
            <a:endParaRPr lang="en-US" altLang="en-US" sz="2000" dirty="0"/>
          </a:p>
          <a:p>
            <a:pPr>
              <a:buFont typeface="Arial" panose="020B0604020202020204" pitchFamily="34" charset="0"/>
              <a:buNone/>
            </a:pPr>
            <a:r>
              <a:rPr lang="en-US" altLang="en-US" sz="2000" dirty="0"/>
              <a:t> </a:t>
            </a:r>
          </a:p>
          <a:p>
            <a:r>
              <a:rPr lang="en-US" altLang="en-US" sz="2000" dirty="0"/>
              <a:t>Step2:  Last nodes next pointer points to the new node </a:t>
            </a:r>
            <a:r>
              <a:rPr lang="en-US" altLang="en-US" sz="2000" dirty="0" smtClean="0"/>
              <a:t>.</a:t>
            </a:r>
            <a:endParaRPr lang="en-US" altLang="en-US" sz="2000" dirty="0"/>
          </a:p>
        </p:txBody>
      </p:sp>
      <p:grpSp>
        <p:nvGrpSpPr>
          <p:cNvPr id="27652" name="Group 3"/>
          <p:cNvGrpSpPr>
            <a:grpSpLocks/>
          </p:cNvGrpSpPr>
          <p:nvPr/>
        </p:nvGrpSpPr>
        <p:grpSpPr bwMode="auto">
          <a:xfrm>
            <a:off x="533401" y="914400"/>
            <a:ext cx="3733800" cy="152400"/>
            <a:chOff x="261765" y="700096"/>
            <a:chExt cx="3889600" cy="98406"/>
          </a:xfrm>
        </p:grpSpPr>
        <p:cxnSp>
          <p:nvCxnSpPr>
            <p:cNvPr id="5" name="Straight Connector 4"/>
            <p:cNvCxnSpPr/>
            <p:nvPr/>
          </p:nvCxnSpPr>
          <p:spPr>
            <a:xfrm>
              <a:off x="308070" y="749299"/>
              <a:ext cx="3843295"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725"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2765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1" y="2286000"/>
            <a:ext cx="6019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4419600"/>
            <a:ext cx="6019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0276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42672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Single Linked List</a:t>
            </a:r>
          </a:p>
        </p:txBody>
      </p:sp>
      <p:sp>
        <p:nvSpPr>
          <p:cNvPr id="28675" name="Content Placeholder 2"/>
          <p:cNvSpPr>
            <a:spLocks noGrp="1"/>
          </p:cNvSpPr>
          <p:nvPr>
            <p:ph idx="1"/>
          </p:nvPr>
        </p:nvSpPr>
        <p:spPr>
          <a:xfrm>
            <a:off x="304801" y="1219200"/>
            <a:ext cx="11506200" cy="5181600"/>
          </a:xfrm>
        </p:spPr>
        <p:txBody>
          <a:bodyPr/>
          <a:lstStyle/>
          <a:p>
            <a:r>
              <a:rPr lang="en-US" altLang="en-US" sz="2000" b="1" dirty="0"/>
              <a:t>Inserting a node at the end:</a:t>
            </a:r>
            <a:endParaRPr lang="en-US" altLang="en-US" sz="2000" dirty="0"/>
          </a:p>
          <a:p>
            <a:pPr>
              <a:buFont typeface="Arial" panose="020B0604020202020204" pitchFamily="34" charset="0"/>
              <a:buNone/>
            </a:pPr>
            <a:r>
              <a:rPr lang="en-US" altLang="en-US" sz="2000" dirty="0"/>
              <a:t>#method for inserting a new node at the end of a Linked List</a:t>
            </a:r>
          </a:p>
          <a:p>
            <a:pPr>
              <a:buFont typeface="Arial" panose="020B0604020202020204" pitchFamily="34" charset="0"/>
              <a:buNone/>
            </a:pPr>
            <a:r>
              <a:rPr lang="en-US" altLang="en-US" sz="2000" dirty="0" err="1"/>
              <a:t>def</a:t>
            </a:r>
            <a:r>
              <a:rPr lang="en-US" altLang="en-US" sz="2000" dirty="0"/>
              <a:t> </a:t>
            </a:r>
            <a:r>
              <a:rPr lang="en-US" altLang="en-US" sz="2000" dirty="0" err="1"/>
              <a:t>insertAtEnd</a:t>
            </a:r>
            <a:r>
              <a:rPr lang="en-US" altLang="en-US" sz="2000" dirty="0"/>
              <a:t>(</a:t>
            </a:r>
            <a:r>
              <a:rPr lang="en-US" altLang="en-US" sz="2000" dirty="0" err="1"/>
              <a:t>self,data</a:t>
            </a:r>
            <a:r>
              <a:rPr lang="en-US" altLang="en-US" sz="2000" dirty="0"/>
              <a:t>):</a:t>
            </a:r>
          </a:p>
          <a:p>
            <a:pPr>
              <a:buFont typeface="Arial" panose="020B0604020202020204" pitchFamily="34" charset="0"/>
              <a:buNone/>
            </a:pPr>
            <a:r>
              <a:rPr lang="en-US" altLang="en-US" sz="2000" dirty="0"/>
              <a:t>	</a:t>
            </a:r>
            <a:r>
              <a:rPr lang="en-US" altLang="en-US" sz="2000" dirty="0" err="1"/>
              <a:t>newNode</a:t>
            </a:r>
            <a:r>
              <a:rPr lang="en-US" altLang="en-US" sz="2000" dirty="0"/>
              <a:t>= Node()</a:t>
            </a:r>
          </a:p>
          <a:p>
            <a:pPr>
              <a:buFont typeface="Arial" panose="020B0604020202020204" pitchFamily="34" charset="0"/>
              <a:buNone/>
            </a:pPr>
            <a:r>
              <a:rPr lang="en-US" altLang="en-US" sz="2000" dirty="0"/>
              <a:t>	</a:t>
            </a:r>
            <a:r>
              <a:rPr lang="en-US" altLang="en-US" sz="2000" dirty="0" err="1"/>
              <a:t>newNode.setData</a:t>
            </a:r>
            <a:r>
              <a:rPr lang="en-US" altLang="en-US" sz="2000" dirty="0"/>
              <a:t>(data)</a:t>
            </a:r>
          </a:p>
          <a:p>
            <a:pPr>
              <a:buFont typeface="Arial" panose="020B0604020202020204" pitchFamily="34" charset="0"/>
              <a:buNone/>
            </a:pPr>
            <a:r>
              <a:rPr lang="en-US" altLang="en-US" sz="2000" dirty="0"/>
              <a:t>	current= </a:t>
            </a:r>
            <a:r>
              <a:rPr lang="en-US" altLang="en-US" sz="2000" dirty="0" err="1"/>
              <a:t>self.head</a:t>
            </a:r>
            <a:endParaRPr lang="en-US" altLang="en-US" sz="2000" dirty="0"/>
          </a:p>
          <a:p>
            <a:pPr>
              <a:buFont typeface="Arial" panose="020B0604020202020204" pitchFamily="34" charset="0"/>
              <a:buNone/>
            </a:pPr>
            <a:r>
              <a:rPr lang="en-US" altLang="en-US" sz="2000" dirty="0"/>
              <a:t>	while </a:t>
            </a:r>
            <a:r>
              <a:rPr lang="en-US" altLang="en-US" sz="2000" dirty="0" err="1"/>
              <a:t>current.getNext</a:t>
            </a:r>
            <a:r>
              <a:rPr lang="en-US" altLang="en-US" sz="2000" dirty="0"/>
              <a:t>() != None:</a:t>
            </a:r>
          </a:p>
          <a:p>
            <a:pPr>
              <a:buFont typeface="Arial" panose="020B0604020202020204" pitchFamily="34" charset="0"/>
              <a:buNone/>
            </a:pPr>
            <a:r>
              <a:rPr lang="en-US" altLang="en-US" sz="2000" dirty="0"/>
              <a:t>		current = </a:t>
            </a:r>
            <a:r>
              <a:rPr lang="en-US" altLang="en-US" sz="2000" dirty="0" err="1"/>
              <a:t>current.getNext</a:t>
            </a:r>
            <a:r>
              <a:rPr lang="en-US" altLang="en-US" sz="2000" dirty="0"/>
              <a:t>()</a:t>
            </a:r>
          </a:p>
          <a:p>
            <a:pPr>
              <a:buFont typeface="Arial" panose="020B0604020202020204" pitchFamily="34" charset="0"/>
              <a:buNone/>
            </a:pPr>
            <a:r>
              <a:rPr lang="en-US" altLang="en-US" sz="2000" dirty="0"/>
              <a:t>	</a:t>
            </a:r>
          </a:p>
          <a:p>
            <a:pPr>
              <a:buFont typeface="Arial" panose="020B0604020202020204" pitchFamily="34" charset="0"/>
              <a:buNone/>
            </a:pPr>
            <a:r>
              <a:rPr lang="en-US" altLang="en-US" sz="2000" dirty="0"/>
              <a:t>	</a:t>
            </a:r>
            <a:r>
              <a:rPr lang="en-US" altLang="en-US" sz="2000" dirty="0" err="1"/>
              <a:t>current.setNext</a:t>
            </a:r>
            <a:r>
              <a:rPr lang="en-US" altLang="en-US" sz="2000" dirty="0"/>
              <a:t>(</a:t>
            </a:r>
            <a:r>
              <a:rPr lang="en-US" altLang="en-US" sz="2000" dirty="0" err="1"/>
              <a:t>newNode</a:t>
            </a:r>
            <a:r>
              <a:rPr lang="en-US" altLang="en-US" sz="2000" dirty="0"/>
              <a:t>)</a:t>
            </a:r>
          </a:p>
          <a:p>
            <a:pPr>
              <a:buFont typeface="Arial" panose="020B0604020202020204" pitchFamily="34" charset="0"/>
              <a:buNone/>
            </a:pPr>
            <a:r>
              <a:rPr lang="en-US" altLang="en-US" sz="2000" dirty="0"/>
              <a:t>	</a:t>
            </a:r>
            <a:r>
              <a:rPr lang="en-US" altLang="en-US" sz="2000" dirty="0" err="1"/>
              <a:t>self.length</a:t>
            </a:r>
            <a:r>
              <a:rPr lang="en-US" altLang="en-US" sz="2000" dirty="0"/>
              <a:t>+= 1</a:t>
            </a:r>
          </a:p>
          <a:p>
            <a:pPr>
              <a:buFont typeface="Arial" panose="020B0604020202020204" pitchFamily="34" charset="0"/>
              <a:buNone/>
            </a:pPr>
            <a:endParaRPr lang="en-US" altLang="en-US" sz="2000" dirty="0"/>
          </a:p>
        </p:txBody>
      </p:sp>
      <p:grpSp>
        <p:nvGrpSpPr>
          <p:cNvPr id="28676" name="Group 3"/>
          <p:cNvGrpSpPr>
            <a:grpSpLocks/>
          </p:cNvGrpSpPr>
          <p:nvPr/>
        </p:nvGrpSpPr>
        <p:grpSpPr bwMode="auto">
          <a:xfrm>
            <a:off x="533401" y="914400"/>
            <a:ext cx="3733800" cy="152400"/>
            <a:chOff x="261765" y="700096"/>
            <a:chExt cx="3889600" cy="98406"/>
          </a:xfrm>
        </p:grpSpPr>
        <p:cxnSp>
          <p:nvCxnSpPr>
            <p:cNvPr id="5" name="Straight Connector 4"/>
            <p:cNvCxnSpPr/>
            <p:nvPr/>
          </p:nvCxnSpPr>
          <p:spPr>
            <a:xfrm>
              <a:off x="308070" y="749299"/>
              <a:ext cx="3843295"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725"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28678"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1" y="2133600"/>
            <a:ext cx="6019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1" y="4267200"/>
            <a:ext cx="6019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25148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42672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Single Linked List</a:t>
            </a:r>
          </a:p>
        </p:txBody>
      </p:sp>
      <p:sp>
        <p:nvSpPr>
          <p:cNvPr id="29699" name="Content Placeholder 2"/>
          <p:cNvSpPr>
            <a:spLocks noGrp="1"/>
          </p:cNvSpPr>
          <p:nvPr>
            <p:ph idx="1"/>
          </p:nvPr>
        </p:nvSpPr>
        <p:spPr>
          <a:xfrm>
            <a:off x="304801" y="1219200"/>
            <a:ext cx="11506200" cy="5181600"/>
          </a:xfrm>
        </p:spPr>
        <p:txBody>
          <a:bodyPr/>
          <a:lstStyle/>
          <a:p>
            <a:r>
              <a:rPr lang="en-US" altLang="en-US" sz="2000" b="1" dirty="0"/>
              <a:t>Inserting a node into the single linked list at a specified intermediate position other than beginning and end</a:t>
            </a:r>
            <a:r>
              <a:rPr lang="en-US" altLang="en-US" sz="2000" b="1" dirty="0" smtClean="0"/>
              <a:t>.</a:t>
            </a:r>
            <a:endParaRPr lang="en-US" altLang="en-US" sz="2000" dirty="0"/>
          </a:p>
          <a:p>
            <a:r>
              <a:rPr lang="en-US" altLang="en-US" sz="2000" dirty="0"/>
              <a:t>Let us assume that we are given a position where we want to insert the new node. In this case also, we need to modify two next pointers.</a:t>
            </a:r>
          </a:p>
          <a:p>
            <a:r>
              <a:rPr lang="en-US" altLang="en-US" sz="2000" dirty="0"/>
              <a:t>If we want to add an element at position 3 then we stop at position 2. That means we traverse 2 nodes and insert the new node. For simplicity let us assume that the second node is called position node.</a:t>
            </a:r>
          </a:p>
          <a:p>
            <a:r>
              <a:rPr lang="en-US" altLang="en-US" sz="2000" dirty="0"/>
              <a:t> The new node points to the next node of the position where we want to add this node.</a:t>
            </a:r>
          </a:p>
          <a:p>
            <a:r>
              <a:rPr lang="en-US" altLang="en-US" sz="2000" dirty="0"/>
              <a:t>Position nodes next pointer now points to the new node</a:t>
            </a:r>
            <a:r>
              <a:rPr lang="en-US" altLang="en-US" sz="2000" dirty="0" smtClean="0"/>
              <a:t>.</a:t>
            </a:r>
            <a:endParaRPr lang="en-US" altLang="en-US" sz="2000" dirty="0"/>
          </a:p>
        </p:txBody>
      </p:sp>
      <p:grpSp>
        <p:nvGrpSpPr>
          <p:cNvPr id="29700" name="Group 3"/>
          <p:cNvGrpSpPr>
            <a:grpSpLocks/>
          </p:cNvGrpSpPr>
          <p:nvPr/>
        </p:nvGrpSpPr>
        <p:grpSpPr bwMode="auto">
          <a:xfrm>
            <a:off x="533401" y="914400"/>
            <a:ext cx="3733800" cy="152400"/>
            <a:chOff x="261765" y="700096"/>
            <a:chExt cx="3889600" cy="98406"/>
          </a:xfrm>
        </p:grpSpPr>
        <p:cxnSp>
          <p:nvCxnSpPr>
            <p:cNvPr id="5" name="Straight Connector 4"/>
            <p:cNvCxnSpPr/>
            <p:nvPr/>
          </p:nvCxnSpPr>
          <p:spPr>
            <a:xfrm>
              <a:off x="308070" y="749299"/>
              <a:ext cx="3843295"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725"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29702"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1" y="4419601"/>
            <a:ext cx="59436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2" y="4572001"/>
            <a:ext cx="59340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7672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42672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Single Linked List</a:t>
            </a:r>
          </a:p>
        </p:txBody>
      </p:sp>
      <p:sp>
        <p:nvSpPr>
          <p:cNvPr id="30723" name="Content Placeholder 2"/>
          <p:cNvSpPr>
            <a:spLocks noGrp="1"/>
          </p:cNvSpPr>
          <p:nvPr>
            <p:ph idx="1"/>
          </p:nvPr>
        </p:nvSpPr>
        <p:spPr>
          <a:xfrm>
            <a:off x="304801" y="1219200"/>
            <a:ext cx="11506200" cy="5181600"/>
          </a:xfrm>
        </p:spPr>
        <p:txBody>
          <a:bodyPr/>
          <a:lstStyle/>
          <a:p>
            <a:r>
              <a:rPr lang="en-US" altLang="en-US" sz="2000" b="1" dirty="0"/>
              <a:t>Inserting a node into the single linked list at a specified intermediate position other than beginning and end.</a:t>
            </a:r>
            <a:endParaRPr lang="en-US" altLang="en-US" sz="2000" dirty="0"/>
          </a:p>
          <a:p>
            <a:pPr>
              <a:buFont typeface="Arial" panose="020B0604020202020204" pitchFamily="34" charset="0"/>
              <a:buNone/>
            </a:pPr>
            <a:r>
              <a:rPr lang="en-US" altLang="en-US" sz="2000" dirty="0"/>
              <a:t> </a:t>
            </a:r>
            <a:r>
              <a:rPr lang="en-US" altLang="en-US" sz="1800" dirty="0"/>
              <a:t> #Method for inserting a new node at any position in a Linked List</a:t>
            </a:r>
          </a:p>
          <a:p>
            <a:pPr>
              <a:buFont typeface="Arial" panose="020B0604020202020204" pitchFamily="34" charset="0"/>
              <a:buNone/>
            </a:pPr>
            <a:r>
              <a:rPr lang="en-US" altLang="en-US" sz="1800" dirty="0" err="1"/>
              <a:t>def</a:t>
            </a:r>
            <a:r>
              <a:rPr lang="en-US" altLang="en-US" sz="1800" dirty="0"/>
              <a:t> </a:t>
            </a:r>
            <a:r>
              <a:rPr lang="en-US" altLang="en-US" sz="1800" dirty="0" err="1"/>
              <a:t>insertAtPos</a:t>
            </a:r>
            <a:r>
              <a:rPr lang="en-US" altLang="en-US" sz="1800" dirty="0"/>
              <a:t>(</a:t>
            </a:r>
            <a:r>
              <a:rPr lang="en-US" altLang="en-US" sz="1800" dirty="0" err="1"/>
              <a:t>self,pos,data</a:t>
            </a:r>
            <a:r>
              <a:rPr lang="en-US" altLang="en-US" sz="1800" dirty="0"/>
              <a:t>):</a:t>
            </a:r>
          </a:p>
          <a:p>
            <a:pPr>
              <a:buFont typeface="Arial" panose="020B0604020202020204" pitchFamily="34" charset="0"/>
              <a:buNone/>
            </a:pPr>
            <a:r>
              <a:rPr lang="en-US" altLang="en-US" sz="1800" dirty="0"/>
              <a:t>	if </a:t>
            </a:r>
            <a:r>
              <a:rPr lang="en-US" altLang="en-US" sz="1800" dirty="0" err="1"/>
              <a:t>pos</a:t>
            </a:r>
            <a:r>
              <a:rPr lang="en-US" altLang="en-US" sz="1800" dirty="0"/>
              <a:t> &gt; </a:t>
            </a:r>
            <a:r>
              <a:rPr lang="en-US" altLang="en-US" sz="1800" dirty="0" err="1"/>
              <a:t>self.length</a:t>
            </a:r>
            <a:r>
              <a:rPr lang="en-US" altLang="en-US" sz="1800" dirty="0"/>
              <a:t> or </a:t>
            </a:r>
            <a:r>
              <a:rPr lang="en-US" altLang="en-US" sz="1800" dirty="0" err="1"/>
              <a:t>pos</a:t>
            </a:r>
            <a:r>
              <a:rPr lang="en-US" altLang="en-US" sz="1800" dirty="0"/>
              <a:t> &lt; 0:</a:t>
            </a:r>
          </a:p>
          <a:p>
            <a:pPr>
              <a:buFont typeface="Arial" panose="020B0604020202020204" pitchFamily="34" charset="0"/>
              <a:buNone/>
            </a:pPr>
            <a:r>
              <a:rPr lang="en-US" altLang="en-US" sz="1800" dirty="0"/>
              <a:t>		return None</a:t>
            </a:r>
          </a:p>
          <a:p>
            <a:pPr>
              <a:buFont typeface="Arial" panose="020B0604020202020204" pitchFamily="34" charset="0"/>
              <a:buNone/>
            </a:pPr>
            <a:r>
              <a:rPr lang="en-US" altLang="en-US" sz="1800" dirty="0"/>
              <a:t>	else:</a:t>
            </a:r>
          </a:p>
          <a:p>
            <a:pPr>
              <a:buFont typeface="Arial" panose="020B0604020202020204" pitchFamily="34" charset="0"/>
              <a:buNone/>
            </a:pPr>
            <a:r>
              <a:rPr lang="en-US" altLang="en-US" sz="1800" dirty="0"/>
              <a:t>		if </a:t>
            </a:r>
            <a:r>
              <a:rPr lang="en-US" altLang="en-US" sz="1800" dirty="0" err="1"/>
              <a:t>pos</a:t>
            </a:r>
            <a:r>
              <a:rPr lang="en-US" altLang="en-US" sz="1800" dirty="0"/>
              <a:t> == 0:</a:t>
            </a:r>
          </a:p>
          <a:p>
            <a:pPr>
              <a:buFont typeface="Arial" panose="020B0604020202020204" pitchFamily="34" charset="0"/>
              <a:buNone/>
            </a:pPr>
            <a:r>
              <a:rPr lang="en-US" altLang="en-US" sz="1800" dirty="0"/>
              <a:t>			</a:t>
            </a:r>
            <a:r>
              <a:rPr lang="en-US" altLang="en-US" sz="1800" dirty="0" err="1"/>
              <a:t>self.insertAtBeg</a:t>
            </a:r>
            <a:r>
              <a:rPr lang="en-US" altLang="en-US" sz="1800" dirty="0"/>
              <a:t>(data)</a:t>
            </a:r>
          </a:p>
          <a:p>
            <a:pPr>
              <a:buFont typeface="Arial" panose="020B0604020202020204" pitchFamily="34" charset="0"/>
              <a:buNone/>
            </a:pPr>
            <a:r>
              <a:rPr lang="en-US" altLang="en-US" sz="1800" dirty="0"/>
              <a:t>		</a:t>
            </a:r>
            <a:r>
              <a:rPr lang="en-US" altLang="en-US" sz="1800" dirty="0" err="1" smtClean="0"/>
              <a:t>elif</a:t>
            </a:r>
            <a:r>
              <a:rPr lang="en-US" altLang="en-US" sz="1800" dirty="0" smtClean="0"/>
              <a:t> </a:t>
            </a:r>
            <a:r>
              <a:rPr lang="en-US" altLang="en-US" sz="1800" dirty="0" err="1"/>
              <a:t>pos</a:t>
            </a:r>
            <a:r>
              <a:rPr lang="en-US" altLang="en-US" sz="1800" dirty="0"/>
              <a:t> ==</a:t>
            </a:r>
            <a:r>
              <a:rPr lang="en-US" altLang="en-US" sz="1800" dirty="0" err="1"/>
              <a:t>self.length</a:t>
            </a:r>
            <a:r>
              <a:rPr lang="en-US" altLang="en-US" sz="1800" dirty="0"/>
              <a:t> :</a:t>
            </a:r>
          </a:p>
          <a:p>
            <a:pPr>
              <a:buFont typeface="Arial" panose="020B0604020202020204" pitchFamily="34" charset="0"/>
              <a:buNone/>
            </a:pPr>
            <a:r>
              <a:rPr lang="en-US" altLang="en-US" sz="1800" dirty="0"/>
              <a:t>			</a:t>
            </a:r>
            <a:r>
              <a:rPr lang="en-US" altLang="en-US" sz="1800" dirty="0" err="1"/>
              <a:t>self.insertAtEnd</a:t>
            </a:r>
            <a:r>
              <a:rPr lang="en-US" altLang="en-US" sz="1800" dirty="0"/>
              <a:t> (data)</a:t>
            </a:r>
          </a:p>
          <a:p>
            <a:pPr>
              <a:buFont typeface="Arial" panose="020B0604020202020204" pitchFamily="34" charset="0"/>
              <a:buNone/>
            </a:pPr>
            <a:r>
              <a:rPr lang="en-US" altLang="en-US" sz="1800" dirty="0"/>
              <a:t>		</a:t>
            </a:r>
            <a:endParaRPr lang="en-US" altLang="en-US" sz="2000" dirty="0"/>
          </a:p>
          <a:p>
            <a:pPr>
              <a:buFont typeface="Arial" panose="020B0604020202020204" pitchFamily="34" charset="0"/>
              <a:buNone/>
            </a:pPr>
            <a:r>
              <a:rPr lang="en-US" altLang="en-US" sz="2000" dirty="0"/>
              <a:t> </a:t>
            </a:r>
          </a:p>
          <a:p>
            <a:endParaRPr lang="en-US" altLang="en-US" sz="2000" dirty="0"/>
          </a:p>
          <a:p>
            <a:pPr eaLnBrk="1" hangingPunct="1">
              <a:lnSpc>
                <a:spcPct val="170000"/>
              </a:lnSpc>
              <a:buFont typeface="Arial" panose="020B0604020202020204" pitchFamily="34" charset="0"/>
              <a:buNone/>
            </a:pPr>
            <a:endParaRPr lang="en-US" altLang="en-US" sz="7200" b="1" dirty="0"/>
          </a:p>
          <a:p>
            <a:pPr eaLnBrk="1" hangingPunct="1">
              <a:lnSpc>
                <a:spcPct val="170000"/>
              </a:lnSpc>
              <a:buFont typeface="Arial" panose="020B0604020202020204" pitchFamily="34" charset="0"/>
              <a:buNone/>
            </a:pPr>
            <a:endParaRPr lang="en-US" altLang="en-US" sz="7200" dirty="0"/>
          </a:p>
          <a:p>
            <a:pPr eaLnBrk="1" hangingPunct="1"/>
            <a:endParaRPr lang="en-US" altLang="en-US" dirty="0" smtClean="0"/>
          </a:p>
        </p:txBody>
      </p:sp>
      <p:grpSp>
        <p:nvGrpSpPr>
          <p:cNvPr id="30724" name="Group 3"/>
          <p:cNvGrpSpPr>
            <a:grpSpLocks/>
          </p:cNvGrpSpPr>
          <p:nvPr/>
        </p:nvGrpSpPr>
        <p:grpSpPr bwMode="auto">
          <a:xfrm>
            <a:off x="533401" y="914400"/>
            <a:ext cx="3733800" cy="152400"/>
            <a:chOff x="261765" y="700096"/>
            <a:chExt cx="3889600" cy="98406"/>
          </a:xfrm>
        </p:grpSpPr>
        <p:cxnSp>
          <p:nvCxnSpPr>
            <p:cNvPr id="5" name="Straight Connector 4"/>
            <p:cNvCxnSpPr/>
            <p:nvPr/>
          </p:nvCxnSpPr>
          <p:spPr>
            <a:xfrm>
              <a:off x="308070" y="749299"/>
              <a:ext cx="3843295"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725"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3" name="TextBox 12"/>
          <p:cNvSpPr txBox="1"/>
          <p:nvPr/>
        </p:nvSpPr>
        <p:spPr>
          <a:xfrm>
            <a:off x="5985588" y="2902793"/>
            <a:ext cx="5562600" cy="3140075"/>
          </a:xfrm>
          <a:prstGeom prst="rect">
            <a:avLst/>
          </a:prstGeom>
          <a:noFill/>
        </p:spPr>
        <p:txBody>
          <a:bodyPr>
            <a:spAutoFit/>
          </a:bodyPr>
          <a:lstStyle/>
          <a:p>
            <a:pPr eaLnBrk="1" hangingPunct="1">
              <a:defRPr/>
            </a:pPr>
            <a:r>
              <a:rPr lang="en-US" dirty="0">
                <a:latin typeface="+mj-lt"/>
              </a:rPr>
              <a:t>else:</a:t>
            </a:r>
          </a:p>
          <a:p>
            <a:pPr eaLnBrk="1" hangingPunct="1">
              <a:defRPr/>
            </a:pPr>
            <a:r>
              <a:rPr lang="en-US" dirty="0">
                <a:latin typeface="+mj-lt"/>
              </a:rPr>
              <a:t>	</a:t>
            </a:r>
            <a:r>
              <a:rPr lang="en-US" dirty="0" err="1">
                <a:latin typeface="+mj-lt"/>
              </a:rPr>
              <a:t>newNode</a:t>
            </a:r>
            <a:r>
              <a:rPr lang="en-US" dirty="0">
                <a:latin typeface="+mj-lt"/>
              </a:rPr>
              <a:t> = Node()</a:t>
            </a:r>
          </a:p>
          <a:p>
            <a:pPr eaLnBrk="1" hangingPunct="1">
              <a:defRPr/>
            </a:pPr>
            <a:r>
              <a:rPr lang="en-US" dirty="0">
                <a:latin typeface="+mj-lt"/>
              </a:rPr>
              <a:t>	</a:t>
            </a:r>
            <a:r>
              <a:rPr lang="en-US" dirty="0" err="1">
                <a:latin typeface="+mj-lt"/>
              </a:rPr>
              <a:t>newNode</a:t>
            </a:r>
            <a:r>
              <a:rPr lang="en-US" dirty="0">
                <a:latin typeface="+mj-lt"/>
              </a:rPr>
              <a:t>. </a:t>
            </a:r>
            <a:r>
              <a:rPr lang="en-US" dirty="0" err="1">
                <a:latin typeface="+mj-lt"/>
              </a:rPr>
              <a:t>setData</a:t>
            </a:r>
            <a:r>
              <a:rPr lang="en-US" dirty="0">
                <a:latin typeface="+mj-lt"/>
              </a:rPr>
              <a:t>(data)</a:t>
            </a:r>
          </a:p>
          <a:p>
            <a:pPr eaLnBrk="1" hangingPunct="1">
              <a:defRPr/>
            </a:pPr>
            <a:r>
              <a:rPr lang="en-US" dirty="0">
                <a:latin typeface="+mj-lt"/>
              </a:rPr>
              <a:t>	count= 0</a:t>
            </a:r>
          </a:p>
          <a:p>
            <a:pPr eaLnBrk="1" hangingPunct="1">
              <a:defRPr/>
            </a:pPr>
            <a:r>
              <a:rPr lang="en-US" dirty="0">
                <a:latin typeface="+mj-lt"/>
              </a:rPr>
              <a:t>	current= </a:t>
            </a:r>
            <a:r>
              <a:rPr lang="en-US" dirty="0" err="1">
                <a:latin typeface="+mj-lt"/>
              </a:rPr>
              <a:t>self.head</a:t>
            </a:r>
            <a:endParaRPr lang="en-US" dirty="0">
              <a:latin typeface="+mj-lt"/>
            </a:endParaRPr>
          </a:p>
          <a:p>
            <a:pPr eaLnBrk="1" hangingPunct="1">
              <a:defRPr/>
            </a:pPr>
            <a:r>
              <a:rPr lang="en-US" dirty="0">
                <a:latin typeface="+mj-lt"/>
              </a:rPr>
              <a:t>	while count&lt; pos-1:</a:t>
            </a:r>
          </a:p>
          <a:p>
            <a:pPr eaLnBrk="1" hangingPunct="1">
              <a:defRPr/>
            </a:pPr>
            <a:r>
              <a:rPr lang="en-US" dirty="0">
                <a:latin typeface="+mj-lt"/>
              </a:rPr>
              <a:t>		count+= 1</a:t>
            </a:r>
          </a:p>
          <a:p>
            <a:pPr eaLnBrk="1" hangingPunct="1">
              <a:defRPr/>
            </a:pPr>
            <a:r>
              <a:rPr lang="en-US" dirty="0">
                <a:latin typeface="+mj-lt"/>
              </a:rPr>
              <a:t>		current = </a:t>
            </a:r>
            <a:r>
              <a:rPr lang="en-US" dirty="0" err="1">
                <a:latin typeface="+mj-lt"/>
              </a:rPr>
              <a:t>current.getNext</a:t>
            </a:r>
            <a:r>
              <a:rPr lang="en-US" dirty="0">
                <a:latin typeface="+mj-lt"/>
              </a:rPr>
              <a:t>()</a:t>
            </a:r>
          </a:p>
          <a:p>
            <a:pPr eaLnBrk="1" hangingPunct="1">
              <a:defRPr/>
            </a:pPr>
            <a:r>
              <a:rPr lang="en-US" dirty="0">
                <a:latin typeface="+mj-lt"/>
              </a:rPr>
              <a:t>	</a:t>
            </a:r>
            <a:r>
              <a:rPr lang="en-US" dirty="0" err="1">
                <a:latin typeface="+mj-lt"/>
              </a:rPr>
              <a:t>newNode.setNext</a:t>
            </a:r>
            <a:r>
              <a:rPr lang="en-US" dirty="0">
                <a:latin typeface="+mj-lt"/>
              </a:rPr>
              <a:t>(</a:t>
            </a:r>
            <a:r>
              <a:rPr lang="en-US" dirty="0" err="1">
                <a:latin typeface="+mj-lt"/>
              </a:rPr>
              <a:t>current.getNext</a:t>
            </a:r>
            <a:r>
              <a:rPr lang="en-US" dirty="0">
                <a:latin typeface="+mj-lt"/>
              </a:rPr>
              <a:t>())</a:t>
            </a:r>
          </a:p>
          <a:p>
            <a:pPr eaLnBrk="1" hangingPunct="1">
              <a:defRPr/>
            </a:pPr>
            <a:r>
              <a:rPr lang="en-US" dirty="0">
                <a:latin typeface="+mj-lt"/>
              </a:rPr>
              <a:t>	</a:t>
            </a:r>
            <a:r>
              <a:rPr lang="en-US" dirty="0" err="1">
                <a:latin typeface="+mj-lt"/>
              </a:rPr>
              <a:t>current.setNext</a:t>
            </a:r>
            <a:r>
              <a:rPr lang="en-US" dirty="0">
                <a:latin typeface="+mj-lt"/>
              </a:rPr>
              <a:t>(</a:t>
            </a:r>
            <a:r>
              <a:rPr lang="en-US" dirty="0" err="1">
                <a:latin typeface="+mj-lt"/>
              </a:rPr>
              <a:t>newNode</a:t>
            </a:r>
            <a:r>
              <a:rPr lang="en-US" dirty="0">
                <a:latin typeface="+mj-lt"/>
              </a:rPr>
              <a:t>)</a:t>
            </a:r>
          </a:p>
          <a:p>
            <a:pPr eaLnBrk="1" hangingPunct="1">
              <a:defRPr/>
            </a:pPr>
            <a:r>
              <a:rPr lang="en-US" dirty="0">
                <a:latin typeface="+mj-lt"/>
              </a:rPr>
              <a:t>	</a:t>
            </a:r>
            <a:r>
              <a:rPr lang="en-US" dirty="0" err="1">
                <a:latin typeface="+mj-lt"/>
              </a:rPr>
              <a:t>self.length</a:t>
            </a:r>
            <a:r>
              <a:rPr lang="en-US" dirty="0">
                <a:latin typeface="+mj-lt"/>
              </a:rPr>
              <a:t> += 1</a:t>
            </a:r>
          </a:p>
        </p:txBody>
      </p:sp>
    </p:spTree>
    <p:extLst>
      <p:ext uri="{BB962C8B-B14F-4D97-AF65-F5344CB8AC3E}">
        <p14:creationId xmlns:p14="http://schemas.microsoft.com/office/powerpoint/2010/main" val="20149871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42672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Single Linked List</a:t>
            </a:r>
          </a:p>
        </p:txBody>
      </p:sp>
      <p:sp>
        <p:nvSpPr>
          <p:cNvPr id="31747" name="Content Placeholder 2"/>
          <p:cNvSpPr>
            <a:spLocks noGrp="1"/>
          </p:cNvSpPr>
          <p:nvPr>
            <p:ph idx="1"/>
          </p:nvPr>
        </p:nvSpPr>
        <p:spPr>
          <a:xfrm>
            <a:off x="304801" y="1219200"/>
            <a:ext cx="11506200" cy="5181600"/>
          </a:xfrm>
        </p:spPr>
        <p:txBody>
          <a:bodyPr/>
          <a:lstStyle/>
          <a:p>
            <a:r>
              <a:rPr lang="en-US" altLang="en-US" sz="2000" b="1" dirty="0"/>
              <a:t>Traversal and displaying a list (Left to Right):</a:t>
            </a:r>
            <a:endParaRPr lang="en-US" altLang="en-US" sz="2000" dirty="0"/>
          </a:p>
          <a:p>
            <a:r>
              <a:rPr lang="en-US" altLang="en-US" sz="2000" dirty="0"/>
              <a:t>To display the information, you have to traverse (move) a linked list, node by node from the first node, until the end of the list is reached</a:t>
            </a:r>
            <a:r>
              <a:rPr lang="en-US" altLang="en-US" sz="2000" dirty="0" smtClean="0"/>
              <a:t>.</a:t>
            </a:r>
            <a:endParaRPr lang="en-US" altLang="en-US" sz="2000" dirty="0"/>
          </a:p>
          <a:p>
            <a:r>
              <a:rPr lang="en-US" altLang="en-US" sz="2000" dirty="0"/>
              <a:t>Let us assume that the head points to the first node or the list. </a:t>
            </a:r>
            <a:endParaRPr lang="en-US" altLang="en-US" sz="2000" dirty="0" smtClean="0"/>
          </a:p>
          <a:p>
            <a:r>
              <a:rPr lang="en-US" altLang="en-US" sz="2000" dirty="0" smtClean="0"/>
              <a:t>To </a:t>
            </a:r>
            <a:r>
              <a:rPr lang="en-US" altLang="en-US" sz="2000" dirty="0"/>
              <a:t>traverse the list we do the following.</a:t>
            </a:r>
          </a:p>
          <a:p>
            <a:pPr lvl="1"/>
            <a:r>
              <a:rPr lang="en-US" altLang="en-US" sz="1800" dirty="0" smtClean="0"/>
              <a:t>follow </a:t>
            </a:r>
            <a:r>
              <a:rPr lang="en-US" altLang="en-US" sz="1800" dirty="0"/>
              <a:t>the pointers.</a:t>
            </a:r>
          </a:p>
          <a:p>
            <a:pPr lvl="1"/>
            <a:r>
              <a:rPr lang="en-US" altLang="en-US" sz="1800" dirty="0" smtClean="0"/>
              <a:t>Display </a:t>
            </a:r>
            <a:r>
              <a:rPr lang="en-US" altLang="en-US" sz="1800" dirty="0"/>
              <a:t>the contents of the nodes (or count) as they are traversed.</a:t>
            </a:r>
          </a:p>
          <a:p>
            <a:pPr lvl="1"/>
            <a:r>
              <a:rPr lang="en-US" altLang="en-US" sz="1800" dirty="0" smtClean="0"/>
              <a:t>Stop </a:t>
            </a:r>
            <a:r>
              <a:rPr lang="en-US" altLang="en-US" sz="1800" dirty="0"/>
              <a:t>when the next pointer points to NULL</a:t>
            </a:r>
            <a:r>
              <a:rPr lang="en-US" altLang="en-US" sz="1800" dirty="0" smtClean="0"/>
              <a:t>.</a:t>
            </a:r>
            <a:endParaRPr lang="en-US" altLang="en-US" sz="1800" dirty="0"/>
          </a:p>
        </p:txBody>
      </p:sp>
      <p:grpSp>
        <p:nvGrpSpPr>
          <p:cNvPr id="31748" name="Group 3"/>
          <p:cNvGrpSpPr>
            <a:grpSpLocks/>
          </p:cNvGrpSpPr>
          <p:nvPr/>
        </p:nvGrpSpPr>
        <p:grpSpPr bwMode="auto">
          <a:xfrm>
            <a:off x="533401" y="914400"/>
            <a:ext cx="3733800" cy="152400"/>
            <a:chOff x="261765" y="700096"/>
            <a:chExt cx="3889600" cy="98406"/>
          </a:xfrm>
        </p:grpSpPr>
        <p:cxnSp>
          <p:nvCxnSpPr>
            <p:cNvPr id="5" name="Straight Connector 4"/>
            <p:cNvCxnSpPr/>
            <p:nvPr/>
          </p:nvCxnSpPr>
          <p:spPr>
            <a:xfrm>
              <a:off x="308070" y="749299"/>
              <a:ext cx="3843295"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725"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3175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1" y="4267200"/>
            <a:ext cx="5867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91216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42672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Single Linked List</a:t>
            </a:r>
          </a:p>
        </p:txBody>
      </p:sp>
      <p:sp>
        <p:nvSpPr>
          <p:cNvPr id="32771" name="Content Placeholder 2"/>
          <p:cNvSpPr>
            <a:spLocks noGrp="1"/>
          </p:cNvSpPr>
          <p:nvPr>
            <p:ph idx="1"/>
          </p:nvPr>
        </p:nvSpPr>
        <p:spPr>
          <a:xfrm>
            <a:off x="304801" y="1219200"/>
            <a:ext cx="11506200" cy="5181600"/>
          </a:xfrm>
        </p:spPr>
        <p:txBody>
          <a:bodyPr/>
          <a:lstStyle/>
          <a:p>
            <a:r>
              <a:rPr lang="en-US" altLang="en-US" sz="2000" b="1"/>
              <a:t>Traversal and displaying a list (Left to Right):</a:t>
            </a:r>
            <a:endParaRPr lang="en-US" altLang="en-US" sz="2000"/>
          </a:p>
          <a:p>
            <a:r>
              <a:rPr lang="en-US" altLang="en-US" sz="2000"/>
              <a:t>The ListLength() function takes a linked list as input and counts the number of nodes in the list. </a:t>
            </a:r>
          </a:p>
          <a:p>
            <a:r>
              <a:rPr lang="en-US" altLang="en-US" sz="2000"/>
              <a:t>The function given below can be used for printing the list data with extra print function.</a:t>
            </a:r>
          </a:p>
          <a:p>
            <a:pPr>
              <a:buFont typeface="Arial" panose="020B0604020202020204" pitchFamily="34" charset="0"/>
              <a:buNone/>
            </a:pPr>
            <a:r>
              <a:rPr lang="en-US" altLang="en-US" sz="2000"/>
              <a:t>def listLength(self):</a:t>
            </a:r>
          </a:p>
          <a:p>
            <a:pPr>
              <a:buFont typeface="Arial" panose="020B0604020202020204" pitchFamily="34" charset="0"/>
              <a:buNone/>
            </a:pPr>
            <a:r>
              <a:rPr lang="en-US" altLang="en-US" sz="2000"/>
              <a:t>	current= self.head</a:t>
            </a:r>
          </a:p>
          <a:p>
            <a:pPr>
              <a:buFont typeface="Arial" panose="020B0604020202020204" pitchFamily="34" charset="0"/>
              <a:buNone/>
            </a:pPr>
            <a:r>
              <a:rPr lang="en-US" altLang="en-US" sz="2000"/>
              <a:t>	count= 0</a:t>
            </a:r>
          </a:p>
          <a:p>
            <a:pPr>
              <a:buFont typeface="Arial" panose="020B0604020202020204" pitchFamily="34" charset="0"/>
              <a:buNone/>
            </a:pPr>
            <a:r>
              <a:rPr lang="en-US" altLang="en-US" sz="2000"/>
              <a:t>	while current != None:</a:t>
            </a:r>
          </a:p>
          <a:p>
            <a:pPr>
              <a:buFont typeface="Arial" panose="020B0604020202020204" pitchFamily="34" charset="0"/>
              <a:buNone/>
            </a:pPr>
            <a:r>
              <a:rPr lang="en-US" altLang="en-US" sz="2000"/>
              <a:t>		count = count+ 1</a:t>
            </a:r>
          </a:p>
          <a:p>
            <a:pPr>
              <a:buFont typeface="Arial" panose="020B0604020202020204" pitchFamily="34" charset="0"/>
              <a:buNone/>
            </a:pPr>
            <a:r>
              <a:rPr lang="en-US" altLang="en-US" sz="2000"/>
              <a:t>		current= current.getNext()</a:t>
            </a:r>
          </a:p>
          <a:p>
            <a:pPr>
              <a:buFont typeface="Arial" panose="020B0604020202020204" pitchFamily="34" charset="0"/>
              <a:buNone/>
            </a:pPr>
            <a:r>
              <a:rPr lang="en-US" altLang="en-US" sz="2000"/>
              <a:t>		print(current.getData())</a:t>
            </a:r>
          </a:p>
          <a:p>
            <a:pPr>
              <a:buFont typeface="Arial" panose="020B0604020202020204" pitchFamily="34" charset="0"/>
              <a:buNone/>
            </a:pPr>
            <a:r>
              <a:rPr lang="en-US" altLang="en-US" sz="2000"/>
              <a:t>	return count</a:t>
            </a:r>
          </a:p>
          <a:p>
            <a:endParaRPr lang="en-US" altLang="en-US" sz="2000"/>
          </a:p>
          <a:p>
            <a:pPr>
              <a:buFont typeface="Arial" panose="020B0604020202020204" pitchFamily="34" charset="0"/>
              <a:buNone/>
            </a:pPr>
            <a:r>
              <a:rPr lang="en-US" altLang="en-US" sz="2000"/>
              <a:t> </a:t>
            </a:r>
          </a:p>
          <a:p>
            <a:endParaRPr lang="en-US" altLang="en-US" sz="2000"/>
          </a:p>
          <a:p>
            <a:pPr eaLnBrk="1" hangingPunct="1">
              <a:lnSpc>
                <a:spcPct val="170000"/>
              </a:lnSpc>
              <a:buFont typeface="Arial" panose="020B0604020202020204" pitchFamily="34" charset="0"/>
              <a:buNone/>
            </a:pPr>
            <a:endParaRPr lang="en-US" altLang="en-US" sz="7200" b="1"/>
          </a:p>
          <a:p>
            <a:pPr eaLnBrk="1" hangingPunct="1">
              <a:lnSpc>
                <a:spcPct val="170000"/>
              </a:lnSpc>
              <a:buFont typeface="Arial" panose="020B0604020202020204" pitchFamily="34" charset="0"/>
              <a:buNone/>
            </a:pPr>
            <a:endParaRPr lang="en-US" altLang="en-US" sz="7200"/>
          </a:p>
          <a:p>
            <a:pPr eaLnBrk="1" hangingPunct="1"/>
            <a:endParaRPr lang="en-US" altLang="en-US" smtClean="0"/>
          </a:p>
        </p:txBody>
      </p:sp>
      <p:grpSp>
        <p:nvGrpSpPr>
          <p:cNvPr id="32772" name="Group 3"/>
          <p:cNvGrpSpPr>
            <a:grpSpLocks/>
          </p:cNvGrpSpPr>
          <p:nvPr/>
        </p:nvGrpSpPr>
        <p:grpSpPr bwMode="auto">
          <a:xfrm>
            <a:off x="533401" y="914400"/>
            <a:ext cx="3733800" cy="152400"/>
            <a:chOff x="261765" y="700096"/>
            <a:chExt cx="3889600" cy="98406"/>
          </a:xfrm>
        </p:grpSpPr>
        <p:cxnSp>
          <p:nvCxnSpPr>
            <p:cNvPr id="5" name="Straight Connector 4"/>
            <p:cNvCxnSpPr/>
            <p:nvPr/>
          </p:nvCxnSpPr>
          <p:spPr>
            <a:xfrm>
              <a:off x="308070" y="749299"/>
              <a:ext cx="3843295"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725"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3277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1" y="2895600"/>
            <a:ext cx="5867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3709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42672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Single Linked List</a:t>
            </a:r>
          </a:p>
        </p:txBody>
      </p:sp>
      <p:sp>
        <p:nvSpPr>
          <p:cNvPr id="33795" name="Content Placeholder 2"/>
          <p:cNvSpPr>
            <a:spLocks noGrp="1"/>
          </p:cNvSpPr>
          <p:nvPr>
            <p:ph idx="1"/>
          </p:nvPr>
        </p:nvSpPr>
        <p:spPr>
          <a:xfrm>
            <a:off x="304801" y="1219200"/>
            <a:ext cx="11506200" cy="5181600"/>
          </a:xfrm>
        </p:spPr>
        <p:txBody>
          <a:bodyPr/>
          <a:lstStyle/>
          <a:p>
            <a:r>
              <a:rPr lang="en-US" altLang="en-US" sz="2000" b="1"/>
              <a:t>Deletion of a node:</a:t>
            </a:r>
            <a:endParaRPr lang="en-US" altLang="en-US" sz="2000"/>
          </a:p>
          <a:p>
            <a:r>
              <a:rPr lang="en-US" altLang="en-US" sz="2000"/>
              <a:t>Another primitive operation that can be done in a singly linked list is the deletion of a node. Memory is to be released for the node to be deleted. A node can be deleted from the list from three different places namely.</a:t>
            </a:r>
          </a:p>
          <a:p>
            <a:pPr>
              <a:buFont typeface="Arial" panose="020B0604020202020204" pitchFamily="34" charset="0"/>
              <a:buNone/>
            </a:pPr>
            <a:r>
              <a:rPr lang="en-US" altLang="en-US" sz="2000"/>
              <a:t>	• Deleting a node at the beginning.</a:t>
            </a:r>
          </a:p>
          <a:p>
            <a:pPr>
              <a:buFont typeface="Arial" panose="020B0604020202020204" pitchFamily="34" charset="0"/>
              <a:buNone/>
            </a:pPr>
            <a:r>
              <a:rPr lang="en-US" altLang="en-US" sz="2000"/>
              <a:t>	• Deleting a node at the end.</a:t>
            </a:r>
          </a:p>
          <a:p>
            <a:pPr>
              <a:buFont typeface="Arial" panose="020B0604020202020204" pitchFamily="34" charset="0"/>
              <a:buNone/>
            </a:pPr>
            <a:r>
              <a:rPr lang="en-US" altLang="en-US" sz="2000"/>
              <a:t>	• Deleting a node at intermediate position. </a:t>
            </a:r>
          </a:p>
          <a:p>
            <a:endParaRPr lang="en-US" altLang="en-US" sz="2000"/>
          </a:p>
          <a:p>
            <a:pPr>
              <a:buFont typeface="Arial" panose="020B0604020202020204" pitchFamily="34" charset="0"/>
              <a:buNone/>
            </a:pPr>
            <a:r>
              <a:rPr lang="en-US" altLang="en-US" sz="2000"/>
              <a:t> </a:t>
            </a:r>
          </a:p>
          <a:p>
            <a:endParaRPr lang="en-US" altLang="en-US" sz="2000"/>
          </a:p>
          <a:p>
            <a:pPr eaLnBrk="1" hangingPunct="1">
              <a:lnSpc>
                <a:spcPct val="170000"/>
              </a:lnSpc>
              <a:buFont typeface="Arial" panose="020B0604020202020204" pitchFamily="34" charset="0"/>
              <a:buNone/>
            </a:pPr>
            <a:endParaRPr lang="en-US" altLang="en-US" sz="7200" b="1"/>
          </a:p>
          <a:p>
            <a:pPr eaLnBrk="1" hangingPunct="1">
              <a:lnSpc>
                <a:spcPct val="170000"/>
              </a:lnSpc>
              <a:buFont typeface="Arial" panose="020B0604020202020204" pitchFamily="34" charset="0"/>
              <a:buNone/>
            </a:pPr>
            <a:endParaRPr lang="en-US" altLang="en-US" sz="7200"/>
          </a:p>
          <a:p>
            <a:pPr eaLnBrk="1" hangingPunct="1"/>
            <a:endParaRPr lang="en-US" altLang="en-US" smtClean="0"/>
          </a:p>
        </p:txBody>
      </p:sp>
      <p:grpSp>
        <p:nvGrpSpPr>
          <p:cNvPr id="33796" name="Group 3"/>
          <p:cNvGrpSpPr>
            <a:grpSpLocks/>
          </p:cNvGrpSpPr>
          <p:nvPr/>
        </p:nvGrpSpPr>
        <p:grpSpPr bwMode="auto">
          <a:xfrm>
            <a:off x="533401" y="914400"/>
            <a:ext cx="3733800" cy="152400"/>
            <a:chOff x="261765" y="700096"/>
            <a:chExt cx="3889600" cy="98406"/>
          </a:xfrm>
        </p:grpSpPr>
        <p:cxnSp>
          <p:nvCxnSpPr>
            <p:cNvPr id="5" name="Straight Connector 4"/>
            <p:cNvCxnSpPr/>
            <p:nvPr/>
          </p:nvCxnSpPr>
          <p:spPr>
            <a:xfrm>
              <a:off x="308070" y="749299"/>
              <a:ext cx="3843295"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725"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3690911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42672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Single Linked List</a:t>
            </a:r>
          </a:p>
        </p:txBody>
      </p:sp>
      <p:sp>
        <p:nvSpPr>
          <p:cNvPr id="34819" name="Content Placeholder 2"/>
          <p:cNvSpPr>
            <a:spLocks noGrp="1"/>
          </p:cNvSpPr>
          <p:nvPr>
            <p:ph idx="1"/>
          </p:nvPr>
        </p:nvSpPr>
        <p:spPr>
          <a:xfrm>
            <a:off x="304801" y="1219200"/>
            <a:ext cx="11506200" cy="5181600"/>
          </a:xfrm>
        </p:spPr>
        <p:txBody>
          <a:bodyPr/>
          <a:lstStyle/>
          <a:p>
            <a:r>
              <a:rPr lang="en-US" altLang="en-US" sz="2000" b="1" dirty="0"/>
              <a:t>Deletion of a node:</a:t>
            </a:r>
            <a:endParaRPr lang="en-US" altLang="en-US" sz="2000" dirty="0"/>
          </a:p>
          <a:p>
            <a:r>
              <a:rPr lang="en-US" altLang="en-US" sz="2000" b="1" dirty="0"/>
              <a:t>Deleting a node at the beginning:</a:t>
            </a:r>
            <a:endParaRPr lang="en-US" altLang="en-US" sz="2000" dirty="0"/>
          </a:p>
          <a:p>
            <a:r>
              <a:rPr lang="en-US" altLang="en-US" sz="2000" dirty="0"/>
              <a:t>First node (current head node) is removed from the list. It can be done in two steps:</a:t>
            </a:r>
          </a:p>
          <a:p>
            <a:pPr>
              <a:buFont typeface="Arial" panose="020B0604020202020204" pitchFamily="34" charset="0"/>
              <a:buNone/>
            </a:pPr>
            <a:r>
              <a:rPr lang="en-US" altLang="en-US" sz="2000" dirty="0"/>
              <a:t>	• Create a temporary node which will point to the same node as that of head.</a:t>
            </a:r>
          </a:p>
          <a:p>
            <a:pPr>
              <a:buFont typeface="Arial" panose="020B0604020202020204" pitchFamily="34" charset="0"/>
              <a:buNone/>
            </a:pPr>
            <a:r>
              <a:rPr lang="en-US" altLang="en-US" sz="2000" dirty="0"/>
              <a:t>	 </a:t>
            </a:r>
          </a:p>
          <a:p>
            <a:pPr>
              <a:buFont typeface="Arial" panose="020B0604020202020204" pitchFamily="34" charset="0"/>
              <a:buNone/>
            </a:pPr>
            <a:r>
              <a:rPr lang="en-US" altLang="en-US" sz="2000" dirty="0"/>
              <a:t>	</a:t>
            </a:r>
          </a:p>
          <a:p>
            <a:pPr>
              <a:buFont typeface="Arial" panose="020B0604020202020204" pitchFamily="34" charset="0"/>
              <a:buNone/>
            </a:pPr>
            <a:endParaRPr lang="en-US" altLang="en-US" sz="2000" dirty="0"/>
          </a:p>
          <a:p>
            <a:pPr>
              <a:buFont typeface="Arial" panose="020B0604020202020204" pitchFamily="34" charset="0"/>
              <a:buNone/>
            </a:pPr>
            <a:r>
              <a:rPr lang="en-US" altLang="en-US" sz="2000" dirty="0"/>
              <a:t>	• Now, move the head nodes pointer to the next node and dispose of the temporary node</a:t>
            </a:r>
            <a:r>
              <a:rPr lang="en-US" altLang="en-US" sz="2000" dirty="0" smtClean="0"/>
              <a:t>.</a:t>
            </a:r>
            <a:endParaRPr lang="en-US" altLang="en-US" sz="2000" dirty="0"/>
          </a:p>
          <a:p>
            <a:pPr>
              <a:buFont typeface="Arial" panose="020B0604020202020204" pitchFamily="34" charset="0"/>
              <a:buNone/>
            </a:pPr>
            <a:r>
              <a:rPr lang="en-US" altLang="en-US" sz="2000" dirty="0"/>
              <a:t> </a:t>
            </a:r>
          </a:p>
          <a:p>
            <a:endParaRPr lang="en-US" altLang="en-US" sz="2000" dirty="0"/>
          </a:p>
          <a:p>
            <a:pPr eaLnBrk="1" hangingPunct="1">
              <a:lnSpc>
                <a:spcPct val="170000"/>
              </a:lnSpc>
              <a:buFont typeface="Arial" panose="020B0604020202020204" pitchFamily="34" charset="0"/>
              <a:buNone/>
            </a:pPr>
            <a:endParaRPr lang="en-US" altLang="en-US" sz="7200" b="1" dirty="0"/>
          </a:p>
          <a:p>
            <a:pPr eaLnBrk="1" hangingPunct="1">
              <a:lnSpc>
                <a:spcPct val="170000"/>
              </a:lnSpc>
              <a:buFont typeface="Arial" panose="020B0604020202020204" pitchFamily="34" charset="0"/>
              <a:buNone/>
            </a:pPr>
            <a:endParaRPr lang="en-US" altLang="en-US" sz="7200" dirty="0"/>
          </a:p>
          <a:p>
            <a:pPr eaLnBrk="1" hangingPunct="1"/>
            <a:endParaRPr lang="en-US" altLang="en-US" dirty="0" smtClean="0"/>
          </a:p>
        </p:txBody>
      </p:sp>
      <p:grpSp>
        <p:nvGrpSpPr>
          <p:cNvPr id="34820" name="Group 3"/>
          <p:cNvGrpSpPr>
            <a:grpSpLocks/>
          </p:cNvGrpSpPr>
          <p:nvPr/>
        </p:nvGrpSpPr>
        <p:grpSpPr bwMode="auto">
          <a:xfrm>
            <a:off x="533401" y="914400"/>
            <a:ext cx="3733800" cy="152400"/>
            <a:chOff x="261765" y="700096"/>
            <a:chExt cx="3889600" cy="98406"/>
          </a:xfrm>
        </p:grpSpPr>
        <p:cxnSp>
          <p:nvCxnSpPr>
            <p:cNvPr id="5" name="Straight Connector 4"/>
            <p:cNvCxnSpPr/>
            <p:nvPr/>
          </p:nvCxnSpPr>
          <p:spPr>
            <a:xfrm>
              <a:off x="308070" y="749299"/>
              <a:ext cx="3843295"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725"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3482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3264" y="2852738"/>
            <a:ext cx="576262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7538" y="4444482"/>
            <a:ext cx="58007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7312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389627" y="296114"/>
            <a:ext cx="10515600" cy="713177"/>
          </a:xfrm>
        </p:spPr>
        <p:txBody>
          <a:bodyPr/>
          <a:lstStyle/>
          <a:p>
            <a:r>
              <a:rPr lang="en-US" dirty="0"/>
              <a:t>The List ADT</a:t>
            </a:r>
          </a:p>
        </p:txBody>
      </p:sp>
      <p:sp>
        <p:nvSpPr>
          <p:cNvPr id="79875" name="Rectangle 3"/>
          <p:cNvSpPr>
            <a:spLocks noGrp="1" noChangeArrowheads="1"/>
          </p:cNvSpPr>
          <p:nvPr>
            <p:ph type="body" idx="1"/>
          </p:nvPr>
        </p:nvSpPr>
        <p:spPr>
          <a:xfrm>
            <a:off x="1828800" y="1265208"/>
            <a:ext cx="9480430" cy="4114800"/>
          </a:xfrm>
        </p:spPr>
        <p:txBody>
          <a:bodyPr>
            <a:normAutofit fontScale="92500" lnSpcReduction="20000"/>
          </a:bodyPr>
          <a:lstStyle/>
          <a:p>
            <a:r>
              <a:rPr lang="en-US" dirty="0"/>
              <a:t>A sequence of zero or more elements</a:t>
            </a:r>
          </a:p>
          <a:p>
            <a:pPr algn="ctr">
              <a:buFont typeface="Monotype Sorts" pitchFamily="2" charset="2"/>
              <a:buNone/>
            </a:pPr>
            <a:r>
              <a:rPr lang="en-US" dirty="0"/>
              <a:t>A</a:t>
            </a:r>
            <a:r>
              <a:rPr lang="en-US" baseline="-25000" dirty="0"/>
              <a:t>1</a:t>
            </a:r>
            <a:r>
              <a:rPr lang="en-US" dirty="0"/>
              <a:t>, A</a:t>
            </a:r>
            <a:r>
              <a:rPr lang="en-US" baseline="-25000" dirty="0"/>
              <a:t>2</a:t>
            </a:r>
            <a:r>
              <a:rPr lang="en-US" dirty="0"/>
              <a:t>, A</a:t>
            </a:r>
            <a:r>
              <a:rPr lang="en-US" baseline="-25000" dirty="0"/>
              <a:t>3</a:t>
            </a:r>
            <a:r>
              <a:rPr lang="en-US" dirty="0"/>
              <a:t>, … A</a:t>
            </a:r>
            <a:r>
              <a:rPr lang="en-US" baseline="-25000" dirty="0"/>
              <a:t>N</a:t>
            </a:r>
          </a:p>
          <a:p>
            <a:r>
              <a:rPr lang="en-US" dirty="0"/>
              <a:t>N: length of the list</a:t>
            </a:r>
          </a:p>
          <a:p>
            <a:r>
              <a:rPr lang="en-US" dirty="0"/>
              <a:t>A</a:t>
            </a:r>
            <a:r>
              <a:rPr lang="en-US" baseline="-25000" dirty="0"/>
              <a:t>1</a:t>
            </a:r>
            <a:r>
              <a:rPr lang="en-US" dirty="0"/>
              <a:t>: first element</a:t>
            </a:r>
          </a:p>
          <a:p>
            <a:r>
              <a:rPr lang="en-US" dirty="0"/>
              <a:t>A</a:t>
            </a:r>
            <a:r>
              <a:rPr lang="en-US" baseline="-25000" dirty="0"/>
              <a:t>N</a:t>
            </a:r>
            <a:r>
              <a:rPr lang="en-US" dirty="0"/>
              <a:t>: last element</a:t>
            </a:r>
          </a:p>
          <a:p>
            <a:r>
              <a:rPr lang="en-US" dirty="0"/>
              <a:t>A</a:t>
            </a:r>
            <a:r>
              <a:rPr lang="en-US" baseline="-25000" dirty="0"/>
              <a:t>i</a:t>
            </a:r>
            <a:r>
              <a:rPr lang="en-US" dirty="0"/>
              <a:t>: position </a:t>
            </a:r>
            <a:r>
              <a:rPr lang="en-US" dirty="0" err="1"/>
              <a:t>i</a:t>
            </a:r>
            <a:endParaRPr lang="en-US" dirty="0"/>
          </a:p>
          <a:p>
            <a:r>
              <a:rPr lang="en-US" dirty="0"/>
              <a:t>If N=0, then empty list</a:t>
            </a:r>
          </a:p>
          <a:p>
            <a:r>
              <a:rPr lang="en-US" dirty="0"/>
              <a:t>Linearly ordered</a:t>
            </a:r>
          </a:p>
          <a:p>
            <a:pPr lvl="1"/>
            <a:r>
              <a:rPr lang="en-US" dirty="0"/>
              <a:t>A</a:t>
            </a:r>
            <a:r>
              <a:rPr lang="en-US" baseline="-25000" dirty="0"/>
              <a:t>i</a:t>
            </a:r>
            <a:r>
              <a:rPr lang="en-US" dirty="0"/>
              <a:t> precedes A</a:t>
            </a:r>
            <a:r>
              <a:rPr lang="en-US" baseline="-25000" dirty="0"/>
              <a:t>i+1</a:t>
            </a:r>
          </a:p>
          <a:p>
            <a:pPr lvl="1"/>
            <a:r>
              <a:rPr lang="en-US" dirty="0"/>
              <a:t>A</a:t>
            </a:r>
            <a:r>
              <a:rPr lang="en-US" baseline="-25000" dirty="0"/>
              <a:t>i</a:t>
            </a:r>
            <a:r>
              <a:rPr lang="en-US" dirty="0"/>
              <a:t> follows A</a:t>
            </a:r>
            <a:r>
              <a:rPr lang="en-US" baseline="-25000" dirty="0"/>
              <a:t>i-1</a:t>
            </a:r>
          </a:p>
        </p:txBody>
      </p:sp>
    </p:spTree>
    <p:extLst>
      <p:ext uri="{BB962C8B-B14F-4D97-AF65-F5344CB8AC3E}">
        <p14:creationId xmlns:p14="http://schemas.microsoft.com/office/powerpoint/2010/main" val="34277386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42672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Single Linked List</a:t>
            </a:r>
          </a:p>
        </p:txBody>
      </p:sp>
      <p:sp>
        <p:nvSpPr>
          <p:cNvPr id="35843" name="Content Placeholder 2"/>
          <p:cNvSpPr>
            <a:spLocks noGrp="1"/>
          </p:cNvSpPr>
          <p:nvPr>
            <p:ph idx="1"/>
          </p:nvPr>
        </p:nvSpPr>
        <p:spPr>
          <a:xfrm>
            <a:off x="304801" y="1219200"/>
            <a:ext cx="11506200" cy="5181600"/>
          </a:xfrm>
        </p:spPr>
        <p:txBody>
          <a:bodyPr/>
          <a:lstStyle/>
          <a:p>
            <a:r>
              <a:rPr lang="en-US" altLang="en-US" sz="2000" b="1"/>
              <a:t>Deletion of a node:</a:t>
            </a:r>
            <a:endParaRPr lang="en-US" altLang="en-US" sz="2000"/>
          </a:p>
          <a:p>
            <a:r>
              <a:rPr lang="en-US" altLang="en-US" sz="2000" b="1"/>
              <a:t>Deleting a node at the beginning:</a:t>
            </a:r>
            <a:endParaRPr lang="en-US" altLang="en-US" sz="2000"/>
          </a:p>
          <a:p>
            <a:pPr>
              <a:buFont typeface="Arial" panose="020B0604020202020204" pitchFamily="34" charset="0"/>
              <a:buNone/>
            </a:pPr>
            <a:r>
              <a:rPr lang="en-US" altLang="en-US" sz="2000"/>
              <a:t>#method to delete the first node of the linked list</a:t>
            </a:r>
          </a:p>
          <a:p>
            <a:pPr>
              <a:buFont typeface="Arial" panose="020B0604020202020204" pitchFamily="34" charset="0"/>
              <a:buNone/>
            </a:pPr>
            <a:r>
              <a:rPr lang="en-US" altLang="en-US" sz="2000"/>
              <a:t>def deleteFromBeginning(self):</a:t>
            </a:r>
          </a:p>
          <a:p>
            <a:pPr>
              <a:buFont typeface="Arial" panose="020B0604020202020204" pitchFamily="34" charset="0"/>
              <a:buNone/>
            </a:pPr>
            <a:r>
              <a:rPr lang="en-US" altLang="en-US" sz="2000"/>
              <a:t>	if self.length == 0:</a:t>
            </a:r>
          </a:p>
          <a:p>
            <a:pPr>
              <a:buFont typeface="Arial" panose="020B0604020202020204" pitchFamily="34" charset="0"/>
              <a:buNone/>
            </a:pPr>
            <a:r>
              <a:rPr lang="en-US" altLang="en-US" sz="2000"/>
              <a:t>		print("The list is empty")</a:t>
            </a:r>
          </a:p>
          <a:p>
            <a:pPr>
              <a:buFont typeface="Arial" panose="020B0604020202020204" pitchFamily="34" charset="0"/>
              <a:buNone/>
            </a:pPr>
            <a:r>
              <a:rPr lang="en-US" altLang="en-US" sz="2000"/>
              <a:t>	else:</a:t>
            </a:r>
          </a:p>
          <a:p>
            <a:pPr>
              <a:buFont typeface="Arial" panose="020B0604020202020204" pitchFamily="34" charset="0"/>
              <a:buNone/>
            </a:pPr>
            <a:r>
              <a:rPr lang="en-US" altLang="en-US" sz="2000"/>
              <a:t>		print("deleted element is",self.head.getData())</a:t>
            </a:r>
          </a:p>
          <a:p>
            <a:pPr>
              <a:buFont typeface="Arial" panose="020B0604020202020204" pitchFamily="34" charset="0"/>
              <a:buNone/>
            </a:pPr>
            <a:r>
              <a:rPr lang="en-US" altLang="en-US" sz="2000"/>
              <a:t>		self.head = self.head.getNext()</a:t>
            </a:r>
          </a:p>
          <a:p>
            <a:pPr>
              <a:buFont typeface="Arial" panose="020B0604020202020204" pitchFamily="34" charset="0"/>
              <a:buNone/>
            </a:pPr>
            <a:r>
              <a:rPr lang="en-US" altLang="en-US" sz="2000"/>
              <a:t>		self.length -= 1</a:t>
            </a:r>
          </a:p>
          <a:p>
            <a:endParaRPr lang="en-US" altLang="en-US" sz="2000"/>
          </a:p>
          <a:p>
            <a:pPr>
              <a:buFont typeface="Arial" panose="020B0604020202020204" pitchFamily="34" charset="0"/>
              <a:buNone/>
            </a:pPr>
            <a:r>
              <a:rPr lang="en-US" altLang="en-US" sz="2000"/>
              <a:t> </a:t>
            </a:r>
          </a:p>
          <a:p>
            <a:endParaRPr lang="en-US" altLang="en-US" sz="2000"/>
          </a:p>
          <a:p>
            <a:pPr eaLnBrk="1" hangingPunct="1">
              <a:lnSpc>
                <a:spcPct val="170000"/>
              </a:lnSpc>
              <a:buFont typeface="Arial" panose="020B0604020202020204" pitchFamily="34" charset="0"/>
              <a:buNone/>
            </a:pPr>
            <a:endParaRPr lang="en-US" altLang="en-US" sz="7200" b="1"/>
          </a:p>
          <a:p>
            <a:pPr eaLnBrk="1" hangingPunct="1">
              <a:lnSpc>
                <a:spcPct val="170000"/>
              </a:lnSpc>
              <a:buFont typeface="Arial" panose="020B0604020202020204" pitchFamily="34" charset="0"/>
              <a:buNone/>
            </a:pPr>
            <a:endParaRPr lang="en-US" altLang="en-US" sz="7200"/>
          </a:p>
          <a:p>
            <a:pPr eaLnBrk="1" hangingPunct="1"/>
            <a:endParaRPr lang="en-US" altLang="en-US" smtClean="0"/>
          </a:p>
        </p:txBody>
      </p:sp>
      <p:grpSp>
        <p:nvGrpSpPr>
          <p:cNvPr id="35844" name="Group 3"/>
          <p:cNvGrpSpPr>
            <a:grpSpLocks/>
          </p:cNvGrpSpPr>
          <p:nvPr/>
        </p:nvGrpSpPr>
        <p:grpSpPr bwMode="auto">
          <a:xfrm>
            <a:off x="533401" y="914400"/>
            <a:ext cx="3733800" cy="152400"/>
            <a:chOff x="261765" y="700096"/>
            <a:chExt cx="3889600" cy="98406"/>
          </a:xfrm>
        </p:grpSpPr>
        <p:cxnSp>
          <p:nvCxnSpPr>
            <p:cNvPr id="5" name="Straight Connector 4"/>
            <p:cNvCxnSpPr/>
            <p:nvPr/>
          </p:nvCxnSpPr>
          <p:spPr>
            <a:xfrm>
              <a:off x="308070" y="749299"/>
              <a:ext cx="3843295"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725"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3584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2" y="2514601"/>
            <a:ext cx="5762625"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2" y="4724400"/>
            <a:ext cx="58007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01336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42672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Single Linked List</a:t>
            </a:r>
          </a:p>
        </p:txBody>
      </p:sp>
      <p:sp>
        <p:nvSpPr>
          <p:cNvPr id="36867" name="Content Placeholder 2"/>
          <p:cNvSpPr>
            <a:spLocks noGrp="1"/>
          </p:cNvSpPr>
          <p:nvPr>
            <p:ph idx="1"/>
          </p:nvPr>
        </p:nvSpPr>
        <p:spPr>
          <a:xfrm>
            <a:off x="304801" y="1219200"/>
            <a:ext cx="11506200" cy="5181600"/>
          </a:xfrm>
        </p:spPr>
        <p:txBody>
          <a:bodyPr/>
          <a:lstStyle/>
          <a:p>
            <a:r>
              <a:rPr lang="en-US" altLang="en-US" sz="2000" b="1" dirty="0"/>
              <a:t>Deleting a node at the end:</a:t>
            </a:r>
            <a:endParaRPr lang="en-US" altLang="en-US" sz="2000" dirty="0"/>
          </a:p>
          <a:p>
            <a:r>
              <a:rPr lang="en-US" altLang="en-US" sz="2000" dirty="0"/>
              <a:t>In this case, the last node is removed from the list. This operation is a bit trickier than removing the first node, because the algorithm should find a node, which is previous to the tail. It can be done in three steps:</a:t>
            </a:r>
          </a:p>
          <a:p>
            <a:pPr>
              <a:buFont typeface="Arial" panose="020B0604020202020204" pitchFamily="34" charset="0"/>
              <a:buNone/>
            </a:pPr>
            <a:r>
              <a:rPr lang="en-US" altLang="en-US" sz="2000" dirty="0"/>
              <a:t>	• Traverse the list and while traversing maintain the previous node address also. By the time we reach the end of the list, we will have two pointers, one pointing to the tail node and the other pointing to the node before the tail node.</a:t>
            </a:r>
          </a:p>
          <a:p>
            <a:endParaRPr lang="en-US" altLang="en-US" sz="2000" dirty="0"/>
          </a:p>
          <a:p>
            <a:endParaRPr lang="en-US" altLang="en-US" sz="2000" dirty="0"/>
          </a:p>
          <a:p>
            <a:pPr>
              <a:buFont typeface="Arial" panose="020B0604020202020204" pitchFamily="34" charset="0"/>
              <a:buNone/>
            </a:pPr>
            <a:r>
              <a:rPr lang="en-US" altLang="en-US" sz="2000" dirty="0"/>
              <a:t>	• Update previous nodes next pointer with NULL.</a:t>
            </a:r>
          </a:p>
          <a:p>
            <a:pPr>
              <a:buFont typeface="Arial" panose="020B0604020202020204" pitchFamily="34" charset="0"/>
              <a:buNone/>
            </a:pPr>
            <a:r>
              <a:rPr lang="en-US" altLang="en-US" sz="2000" dirty="0"/>
              <a:t> </a:t>
            </a:r>
          </a:p>
          <a:p>
            <a:pPr>
              <a:buFont typeface="Arial" panose="020B0604020202020204" pitchFamily="34" charset="0"/>
              <a:buNone/>
            </a:pPr>
            <a:r>
              <a:rPr lang="en-US" altLang="en-US" sz="2000" dirty="0"/>
              <a:t>	• Dispose of the tail node .</a:t>
            </a:r>
          </a:p>
          <a:p>
            <a:endParaRPr lang="en-US" altLang="en-US" sz="2000" dirty="0"/>
          </a:p>
          <a:p>
            <a:pPr>
              <a:buFont typeface="Arial" panose="020B0604020202020204" pitchFamily="34" charset="0"/>
              <a:buNone/>
            </a:pPr>
            <a:r>
              <a:rPr lang="en-US" altLang="en-US" sz="2000" dirty="0"/>
              <a:t> </a:t>
            </a:r>
          </a:p>
          <a:p>
            <a:endParaRPr lang="en-US" altLang="en-US" sz="2000" dirty="0"/>
          </a:p>
          <a:p>
            <a:pPr eaLnBrk="1" hangingPunct="1">
              <a:lnSpc>
                <a:spcPct val="170000"/>
              </a:lnSpc>
              <a:buFont typeface="Arial" panose="020B0604020202020204" pitchFamily="34" charset="0"/>
              <a:buNone/>
            </a:pPr>
            <a:endParaRPr lang="en-US" altLang="en-US" sz="7200" b="1" dirty="0"/>
          </a:p>
          <a:p>
            <a:pPr eaLnBrk="1" hangingPunct="1">
              <a:lnSpc>
                <a:spcPct val="170000"/>
              </a:lnSpc>
              <a:buFont typeface="Arial" panose="020B0604020202020204" pitchFamily="34" charset="0"/>
              <a:buNone/>
            </a:pPr>
            <a:endParaRPr lang="en-US" altLang="en-US" sz="7200" dirty="0"/>
          </a:p>
          <a:p>
            <a:pPr eaLnBrk="1" hangingPunct="1"/>
            <a:endParaRPr lang="en-US" altLang="en-US" dirty="0" smtClean="0"/>
          </a:p>
        </p:txBody>
      </p:sp>
      <p:grpSp>
        <p:nvGrpSpPr>
          <p:cNvPr id="36868" name="Group 3"/>
          <p:cNvGrpSpPr>
            <a:grpSpLocks/>
          </p:cNvGrpSpPr>
          <p:nvPr/>
        </p:nvGrpSpPr>
        <p:grpSpPr bwMode="auto">
          <a:xfrm>
            <a:off x="533401" y="914400"/>
            <a:ext cx="3733800" cy="152400"/>
            <a:chOff x="261765" y="700096"/>
            <a:chExt cx="3889600" cy="98406"/>
          </a:xfrm>
        </p:grpSpPr>
        <p:cxnSp>
          <p:nvCxnSpPr>
            <p:cNvPr id="5" name="Straight Connector 4"/>
            <p:cNvCxnSpPr/>
            <p:nvPr/>
          </p:nvCxnSpPr>
          <p:spPr>
            <a:xfrm>
              <a:off x="308070" y="749299"/>
              <a:ext cx="3843295"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725"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36870"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6101" y="3024189"/>
            <a:ext cx="59436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1" y="3967164"/>
            <a:ext cx="59436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1" y="5219700"/>
            <a:ext cx="59436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45744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42672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Single Linked List</a:t>
            </a:r>
          </a:p>
        </p:txBody>
      </p:sp>
      <p:sp>
        <p:nvSpPr>
          <p:cNvPr id="37891" name="Content Placeholder 2"/>
          <p:cNvSpPr>
            <a:spLocks noGrp="1"/>
          </p:cNvSpPr>
          <p:nvPr>
            <p:ph idx="1"/>
          </p:nvPr>
        </p:nvSpPr>
        <p:spPr>
          <a:xfrm>
            <a:off x="304801" y="1219200"/>
            <a:ext cx="11506200" cy="5181600"/>
          </a:xfrm>
        </p:spPr>
        <p:txBody>
          <a:bodyPr>
            <a:normAutofit fontScale="92500" lnSpcReduction="20000"/>
          </a:bodyPr>
          <a:lstStyle/>
          <a:p>
            <a:r>
              <a:rPr lang="en-US" altLang="en-US" sz="2000" b="1"/>
              <a:t>Deleting a node at the end:</a:t>
            </a:r>
            <a:endParaRPr lang="en-US" altLang="en-US" sz="2000"/>
          </a:p>
          <a:p>
            <a:pPr>
              <a:buFont typeface="Arial" panose="020B0604020202020204" pitchFamily="34" charset="0"/>
              <a:buNone/>
            </a:pPr>
            <a:r>
              <a:rPr lang="en-US" altLang="en-US" sz="2000"/>
              <a:t># Method to delete the last node of the linked list</a:t>
            </a:r>
          </a:p>
          <a:p>
            <a:pPr>
              <a:buFont typeface="Arial" panose="020B0604020202020204" pitchFamily="34" charset="0"/>
              <a:buNone/>
            </a:pPr>
            <a:r>
              <a:rPr lang="en-US" altLang="en-US" sz="2000"/>
              <a:t>def deleteLastNodeFromSinglyLinkedList(self):</a:t>
            </a:r>
          </a:p>
          <a:p>
            <a:pPr>
              <a:buFont typeface="Arial" panose="020B0604020202020204" pitchFamily="34" charset="0"/>
              <a:buNone/>
            </a:pPr>
            <a:r>
              <a:rPr lang="en-US" altLang="en-US" sz="2000"/>
              <a:t>	if self.length == 0:</a:t>
            </a:r>
          </a:p>
          <a:p>
            <a:pPr>
              <a:buFont typeface="Arial" panose="020B0604020202020204" pitchFamily="34" charset="0"/>
              <a:buNone/>
            </a:pPr>
            <a:r>
              <a:rPr lang="en-US" altLang="en-US" sz="2000"/>
              <a:t>		print ("The list is empty")</a:t>
            </a:r>
          </a:p>
          <a:p>
            <a:pPr>
              <a:buFont typeface="Arial" panose="020B0604020202020204" pitchFamily="34" charset="0"/>
              <a:buNone/>
            </a:pPr>
            <a:r>
              <a:rPr lang="en-US" altLang="en-US" sz="2000"/>
              <a:t>	else:</a:t>
            </a:r>
          </a:p>
          <a:p>
            <a:pPr>
              <a:buFont typeface="Arial" panose="020B0604020202020204" pitchFamily="34" charset="0"/>
              <a:buNone/>
            </a:pPr>
            <a:r>
              <a:rPr lang="en-US" altLang="en-US" sz="2000"/>
              <a:t>		currentnode = self.head</a:t>
            </a:r>
          </a:p>
          <a:p>
            <a:pPr>
              <a:buFont typeface="Arial" panose="020B0604020202020204" pitchFamily="34" charset="0"/>
              <a:buNone/>
            </a:pPr>
            <a:r>
              <a:rPr lang="en-US" altLang="en-US" sz="2000"/>
              <a:t>		previousnode = self. head</a:t>
            </a:r>
          </a:p>
          <a:p>
            <a:pPr>
              <a:buFont typeface="Arial" panose="020B0604020202020204" pitchFamily="34" charset="0"/>
              <a:buNone/>
            </a:pPr>
            <a:r>
              <a:rPr lang="en-US" altLang="en-US" sz="2000"/>
              <a:t>		while currentnode.getNext() != None:</a:t>
            </a:r>
          </a:p>
          <a:p>
            <a:pPr>
              <a:buFont typeface="Arial" panose="020B0604020202020204" pitchFamily="34" charset="0"/>
              <a:buNone/>
            </a:pPr>
            <a:r>
              <a:rPr lang="en-US" altLang="en-US" sz="2000"/>
              <a:t>			previousnode = currentnode</a:t>
            </a:r>
          </a:p>
          <a:p>
            <a:pPr>
              <a:buFont typeface="Arial" panose="020B0604020202020204" pitchFamily="34" charset="0"/>
              <a:buNone/>
            </a:pPr>
            <a:r>
              <a:rPr lang="en-US" altLang="en-US" sz="2000"/>
              <a:t>			currentnode = currentnode.getNext()</a:t>
            </a:r>
          </a:p>
          <a:p>
            <a:pPr>
              <a:buFont typeface="Arial" panose="020B0604020202020204" pitchFamily="34" charset="0"/>
              <a:buNone/>
            </a:pPr>
            <a:r>
              <a:rPr lang="en-US" altLang="en-US" sz="2000"/>
              <a:t>		print("deleted element is",currentnode.getData())</a:t>
            </a:r>
          </a:p>
          <a:p>
            <a:pPr>
              <a:buFont typeface="Arial" panose="020B0604020202020204" pitchFamily="34" charset="0"/>
              <a:buNone/>
            </a:pPr>
            <a:r>
              <a:rPr lang="en-US" altLang="en-US" sz="2000"/>
              <a:t>		previousnode.setNext(None)</a:t>
            </a:r>
          </a:p>
          <a:p>
            <a:pPr>
              <a:buFont typeface="Arial" panose="020B0604020202020204" pitchFamily="34" charset="0"/>
              <a:buNone/>
            </a:pPr>
            <a:r>
              <a:rPr lang="en-US" altLang="en-US" sz="2000"/>
              <a:t>		self.length -= 1</a:t>
            </a:r>
          </a:p>
          <a:p>
            <a:pPr>
              <a:buFont typeface="Arial" panose="020B0604020202020204" pitchFamily="34" charset="0"/>
              <a:buNone/>
            </a:pPr>
            <a:r>
              <a:rPr lang="en-US" altLang="en-US" sz="2000"/>
              <a:t> </a:t>
            </a:r>
          </a:p>
          <a:p>
            <a:endParaRPr lang="en-US" altLang="en-US" sz="2000"/>
          </a:p>
          <a:p>
            <a:pPr eaLnBrk="1" hangingPunct="1">
              <a:lnSpc>
                <a:spcPct val="170000"/>
              </a:lnSpc>
              <a:buFont typeface="Arial" panose="020B0604020202020204" pitchFamily="34" charset="0"/>
              <a:buNone/>
            </a:pPr>
            <a:endParaRPr lang="en-US" altLang="en-US" sz="7200" b="1"/>
          </a:p>
          <a:p>
            <a:pPr eaLnBrk="1" hangingPunct="1">
              <a:lnSpc>
                <a:spcPct val="170000"/>
              </a:lnSpc>
              <a:buFont typeface="Arial" panose="020B0604020202020204" pitchFamily="34" charset="0"/>
              <a:buNone/>
            </a:pPr>
            <a:endParaRPr lang="en-US" altLang="en-US" sz="7200"/>
          </a:p>
          <a:p>
            <a:pPr eaLnBrk="1" hangingPunct="1"/>
            <a:endParaRPr lang="en-US" altLang="en-US" smtClean="0"/>
          </a:p>
        </p:txBody>
      </p:sp>
      <p:grpSp>
        <p:nvGrpSpPr>
          <p:cNvPr id="37892" name="Group 3"/>
          <p:cNvGrpSpPr>
            <a:grpSpLocks/>
          </p:cNvGrpSpPr>
          <p:nvPr/>
        </p:nvGrpSpPr>
        <p:grpSpPr bwMode="auto">
          <a:xfrm>
            <a:off x="533401" y="914400"/>
            <a:ext cx="3733800" cy="152400"/>
            <a:chOff x="261765" y="700096"/>
            <a:chExt cx="3889600" cy="98406"/>
          </a:xfrm>
        </p:grpSpPr>
        <p:cxnSp>
          <p:nvCxnSpPr>
            <p:cNvPr id="5" name="Straight Connector 4"/>
            <p:cNvCxnSpPr/>
            <p:nvPr/>
          </p:nvCxnSpPr>
          <p:spPr>
            <a:xfrm>
              <a:off x="308070" y="749299"/>
              <a:ext cx="3843295"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725"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3789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1" y="1524001"/>
            <a:ext cx="59436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1" y="2514601"/>
            <a:ext cx="59436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6"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1" y="4038600"/>
            <a:ext cx="59436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5570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42672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Single Linked List</a:t>
            </a:r>
          </a:p>
        </p:txBody>
      </p:sp>
      <p:sp>
        <p:nvSpPr>
          <p:cNvPr id="38915" name="Content Placeholder 2"/>
          <p:cNvSpPr>
            <a:spLocks noGrp="1"/>
          </p:cNvSpPr>
          <p:nvPr>
            <p:ph idx="1"/>
          </p:nvPr>
        </p:nvSpPr>
        <p:spPr>
          <a:xfrm>
            <a:off x="304801" y="1219200"/>
            <a:ext cx="11506200" cy="5181600"/>
          </a:xfrm>
        </p:spPr>
        <p:txBody>
          <a:bodyPr/>
          <a:lstStyle/>
          <a:p>
            <a:r>
              <a:rPr lang="en-US" altLang="en-US" sz="2000" b="1"/>
              <a:t>Deleting a node at Intermediate position</a:t>
            </a:r>
            <a:r>
              <a:rPr lang="en-US" altLang="en-US" sz="2000"/>
              <a:t>:</a:t>
            </a:r>
          </a:p>
          <a:p>
            <a:r>
              <a:rPr lang="en-US" altLang="en-US" sz="2000"/>
              <a:t>In this case, the node to be removed is always located between two nodes. Head and tail links are not updated in this case. Such a removal can be done in two steps:</a:t>
            </a:r>
          </a:p>
          <a:p>
            <a:r>
              <a:rPr lang="en-US" altLang="en-US" sz="2000"/>
              <a:t>• Similar to the previous case, maintain the previous node while traversing the list. Once we find the node to be deleted, change the previous node's next pointer to the next pointer of the node to be deleted.</a:t>
            </a:r>
          </a:p>
          <a:p>
            <a:endParaRPr lang="en-US" altLang="en-US" sz="2000"/>
          </a:p>
          <a:p>
            <a:endParaRPr lang="en-US" altLang="en-US" sz="2000"/>
          </a:p>
          <a:p>
            <a:endParaRPr lang="en-US" altLang="en-US" sz="2000"/>
          </a:p>
          <a:p>
            <a:endParaRPr lang="en-US" altLang="en-US" sz="2000"/>
          </a:p>
          <a:p>
            <a:r>
              <a:rPr lang="en-US" altLang="en-US" sz="2000"/>
              <a:t>• Dispose of the current node to be deleted .</a:t>
            </a:r>
          </a:p>
          <a:p>
            <a:pPr>
              <a:buFont typeface="Arial" panose="020B0604020202020204" pitchFamily="34" charset="0"/>
              <a:buNone/>
            </a:pPr>
            <a:r>
              <a:rPr lang="en-US" altLang="en-US" sz="2000"/>
              <a:t> </a:t>
            </a:r>
          </a:p>
          <a:p>
            <a:endParaRPr lang="en-US" altLang="en-US" sz="2000"/>
          </a:p>
          <a:p>
            <a:pPr eaLnBrk="1" hangingPunct="1">
              <a:lnSpc>
                <a:spcPct val="170000"/>
              </a:lnSpc>
              <a:buFont typeface="Arial" panose="020B0604020202020204" pitchFamily="34" charset="0"/>
              <a:buNone/>
            </a:pPr>
            <a:endParaRPr lang="en-US" altLang="en-US" sz="7200" b="1"/>
          </a:p>
          <a:p>
            <a:pPr eaLnBrk="1" hangingPunct="1">
              <a:lnSpc>
                <a:spcPct val="170000"/>
              </a:lnSpc>
              <a:buFont typeface="Arial" panose="020B0604020202020204" pitchFamily="34" charset="0"/>
              <a:buNone/>
            </a:pPr>
            <a:endParaRPr lang="en-US" altLang="en-US" sz="7200"/>
          </a:p>
          <a:p>
            <a:pPr eaLnBrk="1" hangingPunct="1"/>
            <a:endParaRPr lang="en-US" altLang="en-US" smtClean="0"/>
          </a:p>
        </p:txBody>
      </p:sp>
      <p:grpSp>
        <p:nvGrpSpPr>
          <p:cNvPr id="38916" name="Group 3"/>
          <p:cNvGrpSpPr>
            <a:grpSpLocks/>
          </p:cNvGrpSpPr>
          <p:nvPr/>
        </p:nvGrpSpPr>
        <p:grpSpPr bwMode="auto">
          <a:xfrm>
            <a:off x="533401" y="914400"/>
            <a:ext cx="3733800" cy="152400"/>
            <a:chOff x="261765" y="700096"/>
            <a:chExt cx="3889600" cy="98406"/>
          </a:xfrm>
        </p:grpSpPr>
        <p:cxnSp>
          <p:nvCxnSpPr>
            <p:cNvPr id="5" name="Straight Connector 4"/>
            <p:cNvCxnSpPr/>
            <p:nvPr/>
          </p:nvCxnSpPr>
          <p:spPr>
            <a:xfrm>
              <a:off x="308070" y="749299"/>
              <a:ext cx="3843295"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725"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3891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1" y="3048000"/>
            <a:ext cx="5943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1" y="4953000"/>
            <a:ext cx="5943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9696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42672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Single Linked List</a:t>
            </a:r>
          </a:p>
        </p:txBody>
      </p:sp>
      <p:sp>
        <p:nvSpPr>
          <p:cNvPr id="39939" name="Content Placeholder 2"/>
          <p:cNvSpPr>
            <a:spLocks noGrp="1"/>
          </p:cNvSpPr>
          <p:nvPr>
            <p:ph idx="1"/>
          </p:nvPr>
        </p:nvSpPr>
        <p:spPr>
          <a:xfrm>
            <a:off x="304801" y="1219200"/>
            <a:ext cx="11506200" cy="5181600"/>
          </a:xfrm>
        </p:spPr>
        <p:txBody>
          <a:bodyPr>
            <a:normAutofit fontScale="92500" lnSpcReduction="20000"/>
          </a:bodyPr>
          <a:lstStyle/>
          <a:p>
            <a:r>
              <a:rPr lang="en-US" altLang="en-US" sz="2000" b="1"/>
              <a:t>Deleting a node at Intermediate position</a:t>
            </a:r>
            <a:r>
              <a:rPr lang="en-US" altLang="en-US" sz="2000"/>
              <a:t>:</a:t>
            </a:r>
          </a:p>
          <a:p>
            <a:pPr>
              <a:buFont typeface="Arial" panose="020B0604020202020204" pitchFamily="34" charset="0"/>
              <a:buNone/>
            </a:pPr>
            <a:r>
              <a:rPr lang="en-US" altLang="en-US" sz="1800"/>
              <a:t>#Method to delete a node at a particular position</a:t>
            </a:r>
          </a:p>
          <a:p>
            <a:pPr>
              <a:buFont typeface="Arial" panose="020B0604020202020204" pitchFamily="34" charset="0"/>
              <a:buNone/>
            </a:pPr>
            <a:r>
              <a:rPr lang="en-US" altLang="en-US" sz="1800"/>
              <a:t>def deleteAtPosition(self,pos):</a:t>
            </a:r>
          </a:p>
          <a:p>
            <a:pPr>
              <a:buFont typeface="Arial" panose="020B0604020202020204" pitchFamily="34" charset="0"/>
              <a:buNone/>
            </a:pPr>
            <a:r>
              <a:rPr lang="en-US" altLang="en-US" sz="1800"/>
              <a:t>	count = 0</a:t>
            </a:r>
          </a:p>
          <a:p>
            <a:pPr>
              <a:buFont typeface="Arial" panose="020B0604020202020204" pitchFamily="34" charset="0"/>
              <a:buNone/>
            </a:pPr>
            <a:r>
              <a:rPr lang="en-US" altLang="en-US" sz="1800"/>
              <a:t>	currentnode =self.head</a:t>
            </a:r>
          </a:p>
          <a:p>
            <a:pPr>
              <a:buFont typeface="Arial" panose="020B0604020202020204" pitchFamily="34" charset="0"/>
              <a:buNone/>
            </a:pPr>
            <a:r>
              <a:rPr lang="en-US" altLang="en-US" sz="1800"/>
              <a:t>	previousnode = self. head</a:t>
            </a:r>
          </a:p>
          <a:p>
            <a:pPr>
              <a:buFont typeface="Arial" panose="020B0604020202020204" pitchFamily="34" charset="0"/>
              <a:buNone/>
            </a:pPr>
            <a:r>
              <a:rPr lang="en-US" altLang="en-US" sz="1800"/>
              <a:t>	if pos &gt; self.length or pos &lt; 0:</a:t>
            </a:r>
          </a:p>
          <a:p>
            <a:pPr>
              <a:buFont typeface="Arial" panose="020B0604020202020204" pitchFamily="34" charset="0"/>
              <a:buNone/>
            </a:pPr>
            <a:r>
              <a:rPr lang="en-US" altLang="en-US" sz="1800"/>
              <a:t>		print("The position does not exist. Please enter a valid position")</a:t>
            </a:r>
          </a:p>
          <a:p>
            <a:pPr>
              <a:buFont typeface="Arial" panose="020B0604020202020204" pitchFamily="34" charset="0"/>
              <a:buNone/>
            </a:pPr>
            <a:r>
              <a:rPr lang="en-US" altLang="en-US" sz="1800"/>
              <a:t>	else:</a:t>
            </a:r>
          </a:p>
          <a:p>
            <a:pPr>
              <a:buFont typeface="Arial" panose="020B0604020202020204" pitchFamily="34" charset="0"/>
              <a:buNone/>
            </a:pPr>
            <a:r>
              <a:rPr lang="en-US" altLang="en-US" sz="1800"/>
              <a:t>		while currentnode.next != None or count &lt; pos:</a:t>
            </a:r>
          </a:p>
          <a:p>
            <a:pPr>
              <a:buFont typeface="Arial" panose="020B0604020202020204" pitchFamily="34" charset="0"/>
              <a:buNone/>
            </a:pPr>
            <a:r>
              <a:rPr lang="en-US" altLang="en-US" sz="1800"/>
              <a:t>			count = count + 1</a:t>
            </a:r>
          </a:p>
          <a:p>
            <a:pPr>
              <a:buFont typeface="Arial" panose="020B0604020202020204" pitchFamily="34" charset="0"/>
              <a:buNone/>
            </a:pPr>
            <a:r>
              <a:rPr lang="en-US" altLang="en-US" sz="1800"/>
              <a:t>			if count== pos:</a:t>
            </a:r>
          </a:p>
          <a:p>
            <a:pPr>
              <a:buFont typeface="Arial" panose="020B0604020202020204" pitchFamily="34" charset="0"/>
              <a:buNone/>
            </a:pPr>
            <a:r>
              <a:rPr lang="en-US" altLang="en-US" sz="1800"/>
              <a:t>				if (count==1):</a:t>
            </a:r>
          </a:p>
          <a:p>
            <a:pPr>
              <a:buFont typeface="Arial" panose="020B0604020202020204" pitchFamily="34" charset="0"/>
              <a:buNone/>
            </a:pPr>
            <a:r>
              <a:rPr lang="en-US" altLang="en-US" sz="1800"/>
              <a:t>                        			self.head=previousnode.next</a:t>
            </a:r>
          </a:p>
          <a:p>
            <a:pPr>
              <a:buFont typeface="Arial" panose="020B0604020202020204" pitchFamily="34" charset="0"/>
              <a:buNone/>
            </a:pPr>
            <a:r>
              <a:rPr lang="en-US" altLang="en-US" sz="1800"/>
              <a:t>                        			print("deleted element is",currentnode.getData())</a:t>
            </a:r>
          </a:p>
          <a:p>
            <a:pPr>
              <a:buFont typeface="Arial" panose="020B0604020202020204" pitchFamily="34" charset="0"/>
              <a:buNone/>
            </a:pPr>
            <a:r>
              <a:rPr lang="en-US" altLang="en-US" sz="1800"/>
              <a:t>                   		</a:t>
            </a:r>
            <a:r>
              <a:rPr lang="en-US" altLang="en-US" sz="2000"/>
              <a:t> </a:t>
            </a:r>
          </a:p>
          <a:p>
            <a:endParaRPr lang="en-US" altLang="en-US" sz="2000"/>
          </a:p>
          <a:p>
            <a:pPr eaLnBrk="1" hangingPunct="1">
              <a:lnSpc>
                <a:spcPct val="170000"/>
              </a:lnSpc>
              <a:buFont typeface="Arial" panose="020B0604020202020204" pitchFamily="34" charset="0"/>
              <a:buNone/>
            </a:pPr>
            <a:endParaRPr lang="en-US" altLang="en-US" sz="7200" b="1"/>
          </a:p>
          <a:p>
            <a:pPr eaLnBrk="1" hangingPunct="1">
              <a:lnSpc>
                <a:spcPct val="170000"/>
              </a:lnSpc>
              <a:buFont typeface="Arial" panose="020B0604020202020204" pitchFamily="34" charset="0"/>
              <a:buNone/>
            </a:pPr>
            <a:endParaRPr lang="en-US" altLang="en-US" sz="7200"/>
          </a:p>
          <a:p>
            <a:pPr eaLnBrk="1" hangingPunct="1"/>
            <a:endParaRPr lang="en-US" altLang="en-US" smtClean="0"/>
          </a:p>
        </p:txBody>
      </p:sp>
      <p:grpSp>
        <p:nvGrpSpPr>
          <p:cNvPr id="39940" name="Group 3"/>
          <p:cNvGrpSpPr>
            <a:grpSpLocks/>
          </p:cNvGrpSpPr>
          <p:nvPr/>
        </p:nvGrpSpPr>
        <p:grpSpPr bwMode="auto">
          <a:xfrm>
            <a:off x="533401" y="914400"/>
            <a:ext cx="3733800" cy="152400"/>
            <a:chOff x="261765" y="700096"/>
            <a:chExt cx="3889600" cy="98406"/>
          </a:xfrm>
        </p:grpSpPr>
        <p:cxnSp>
          <p:nvCxnSpPr>
            <p:cNvPr id="5" name="Straight Connector 4"/>
            <p:cNvCxnSpPr/>
            <p:nvPr/>
          </p:nvCxnSpPr>
          <p:spPr>
            <a:xfrm>
              <a:off x="308070" y="749299"/>
              <a:ext cx="3843295"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725"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3994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1" y="1219200"/>
            <a:ext cx="5943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1" y="2514600"/>
            <a:ext cx="5943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951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4267200" cy="609600"/>
          </a:xfrm>
        </p:spPr>
        <p:txBody>
          <a:bodyPr rtlCol="0">
            <a:normAutofit fontScale="90000"/>
          </a:bodyPr>
          <a:lstStyle/>
          <a:p>
            <a:pPr>
              <a:defRPr/>
            </a:pPr>
            <a:r>
              <a:rPr lang="en-US" dirty="0">
                <a:solidFill>
                  <a:schemeClr val="tx2">
                    <a:lumMod val="75000"/>
                  </a:schemeClr>
                </a:solidFill>
                <a:latin typeface="Times New Roman" pitchFamily="18" charset="0"/>
                <a:cs typeface="Times New Roman" pitchFamily="18" charset="0"/>
              </a:rPr>
              <a:t>Single Linked List</a:t>
            </a:r>
          </a:p>
        </p:txBody>
      </p:sp>
      <p:sp>
        <p:nvSpPr>
          <p:cNvPr id="40963" name="Content Placeholder 2"/>
          <p:cNvSpPr>
            <a:spLocks noGrp="1"/>
          </p:cNvSpPr>
          <p:nvPr>
            <p:ph idx="1"/>
          </p:nvPr>
        </p:nvSpPr>
        <p:spPr>
          <a:xfrm>
            <a:off x="228601" y="1219200"/>
            <a:ext cx="11506200" cy="5181600"/>
          </a:xfrm>
        </p:spPr>
        <p:txBody>
          <a:bodyPr/>
          <a:lstStyle/>
          <a:p>
            <a:r>
              <a:rPr lang="en-US" altLang="en-US" sz="2000" b="1"/>
              <a:t>Deleting a node at Intermediate position</a:t>
            </a:r>
            <a:r>
              <a:rPr lang="en-US" altLang="en-US" sz="2000"/>
              <a:t>:</a:t>
            </a:r>
          </a:p>
          <a:p>
            <a:pPr>
              <a:buFont typeface="Arial" panose="020B0604020202020204" pitchFamily="34" charset="0"/>
              <a:buNone/>
            </a:pPr>
            <a:r>
              <a:rPr lang="en-US" altLang="en-US" sz="1800"/>
              <a:t>		else:</a:t>
            </a:r>
          </a:p>
          <a:p>
            <a:pPr>
              <a:buFont typeface="Arial" panose="020B0604020202020204" pitchFamily="34" charset="0"/>
              <a:buNone/>
            </a:pPr>
            <a:r>
              <a:rPr lang="en-US" altLang="en-US" sz="1800"/>
              <a:t>                 		previousnode.next = currentnode.next</a:t>
            </a:r>
          </a:p>
          <a:p>
            <a:pPr>
              <a:buFont typeface="Arial" panose="020B0604020202020204" pitchFamily="34" charset="0"/>
              <a:buNone/>
            </a:pPr>
            <a:r>
              <a:rPr lang="en-US" altLang="en-US" sz="1800"/>
              <a:t>                        	print("deleted element is",currentnode.getData())  </a:t>
            </a:r>
          </a:p>
          <a:p>
            <a:pPr>
              <a:buFont typeface="Arial" panose="020B0604020202020204" pitchFamily="34" charset="0"/>
              <a:buNone/>
            </a:pPr>
            <a:r>
              <a:rPr lang="en-US" altLang="en-US" sz="1800"/>
              <a:t>                    self.length -= 1			</a:t>
            </a:r>
          </a:p>
          <a:p>
            <a:pPr>
              <a:buFont typeface="Arial" panose="020B0604020202020204" pitchFamily="34" charset="0"/>
              <a:buNone/>
            </a:pPr>
            <a:r>
              <a:rPr lang="en-US" altLang="en-US" sz="1800"/>
              <a:t>	else:</a:t>
            </a:r>
          </a:p>
          <a:p>
            <a:pPr>
              <a:buFont typeface="Arial" panose="020B0604020202020204" pitchFamily="34" charset="0"/>
              <a:buNone/>
            </a:pPr>
            <a:r>
              <a:rPr lang="en-US" altLang="en-US" sz="1800"/>
              <a:t>		previousnode = currentnode</a:t>
            </a:r>
          </a:p>
          <a:p>
            <a:pPr>
              <a:buFont typeface="Arial" panose="020B0604020202020204" pitchFamily="34" charset="0"/>
              <a:buNone/>
            </a:pPr>
            <a:r>
              <a:rPr lang="en-US" altLang="en-US" sz="1800"/>
              <a:t>		currentnode = currentnode.next</a:t>
            </a:r>
          </a:p>
          <a:p>
            <a:pPr>
              <a:buFont typeface="Arial" panose="020B0604020202020204" pitchFamily="34" charset="0"/>
              <a:buNone/>
            </a:pPr>
            <a:endParaRPr lang="en-US" altLang="en-US" sz="1800"/>
          </a:p>
          <a:p>
            <a:pPr>
              <a:buFont typeface="Arial" panose="020B0604020202020204" pitchFamily="34" charset="0"/>
              <a:buNone/>
            </a:pPr>
            <a:r>
              <a:rPr lang="en-US" altLang="en-US" sz="1800"/>
              <a:t>                   		</a:t>
            </a:r>
            <a:r>
              <a:rPr lang="en-US" altLang="en-US" sz="2000"/>
              <a:t> </a:t>
            </a:r>
          </a:p>
          <a:p>
            <a:endParaRPr lang="en-US" altLang="en-US" sz="2000"/>
          </a:p>
          <a:p>
            <a:pPr eaLnBrk="1" hangingPunct="1">
              <a:lnSpc>
                <a:spcPct val="170000"/>
              </a:lnSpc>
              <a:buFont typeface="Arial" panose="020B0604020202020204" pitchFamily="34" charset="0"/>
              <a:buNone/>
            </a:pPr>
            <a:endParaRPr lang="en-US" altLang="en-US" sz="7200" b="1"/>
          </a:p>
          <a:p>
            <a:pPr eaLnBrk="1" hangingPunct="1">
              <a:lnSpc>
                <a:spcPct val="170000"/>
              </a:lnSpc>
              <a:buFont typeface="Arial" panose="020B0604020202020204" pitchFamily="34" charset="0"/>
              <a:buNone/>
            </a:pPr>
            <a:endParaRPr lang="en-US" altLang="en-US" sz="7200"/>
          </a:p>
          <a:p>
            <a:pPr eaLnBrk="1" hangingPunct="1"/>
            <a:endParaRPr lang="en-US" altLang="en-US" smtClean="0"/>
          </a:p>
        </p:txBody>
      </p:sp>
      <p:grpSp>
        <p:nvGrpSpPr>
          <p:cNvPr id="40964" name="Group 3"/>
          <p:cNvGrpSpPr>
            <a:grpSpLocks/>
          </p:cNvGrpSpPr>
          <p:nvPr/>
        </p:nvGrpSpPr>
        <p:grpSpPr bwMode="auto">
          <a:xfrm>
            <a:off x="533401" y="914400"/>
            <a:ext cx="3733800" cy="152400"/>
            <a:chOff x="261765" y="700096"/>
            <a:chExt cx="3889600" cy="98406"/>
          </a:xfrm>
        </p:grpSpPr>
        <p:cxnSp>
          <p:nvCxnSpPr>
            <p:cNvPr id="5" name="Straight Connector 4"/>
            <p:cNvCxnSpPr/>
            <p:nvPr/>
          </p:nvCxnSpPr>
          <p:spPr>
            <a:xfrm>
              <a:off x="308070" y="749299"/>
              <a:ext cx="3843295"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725"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pic>
        <p:nvPicPr>
          <p:cNvPr id="4096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1" y="2819400"/>
            <a:ext cx="5943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1" y="4648200"/>
            <a:ext cx="5943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4068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552742"/>
            <a:ext cx="10515600" cy="1863887"/>
          </a:xfrm>
        </p:spPr>
        <p:txBody>
          <a:bodyPr/>
          <a:lstStyle/>
          <a:p>
            <a:r>
              <a:rPr lang="en-US" dirty="0" smtClean="0"/>
              <a:t>Summary of all the programs related to singly linked list</a:t>
            </a:r>
            <a:endParaRPr lang="en-US" dirty="0"/>
          </a:p>
        </p:txBody>
      </p:sp>
      <p:sp>
        <p:nvSpPr>
          <p:cNvPr id="3" name="Text Placeholder 2"/>
          <p:cNvSpPr>
            <a:spLocks noGrp="1"/>
          </p:cNvSpPr>
          <p:nvPr>
            <p:ph type="body" idx="1"/>
          </p:nvPr>
        </p:nvSpPr>
        <p:spPr>
          <a:xfrm>
            <a:off x="831850" y="4048287"/>
            <a:ext cx="10515600" cy="1500187"/>
          </a:xfrm>
        </p:spPr>
        <p:txBody>
          <a:bodyPr/>
          <a:lstStyle/>
          <a:p>
            <a:r>
              <a:rPr lang="en-US" dirty="0" smtClean="0"/>
              <a:t>Instead of defining the methods in Node class you can also define in Linked list class.</a:t>
            </a:r>
            <a:endParaRPr lang="en-US" dirty="0"/>
          </a:p>
        </p:txBody>
      </p:sp>
    </p:spTree>
    <p:extLst>
      <p:ext uri="{BB962C8B-B14F-4D97-AF65-F5344CB8AC3E}">
        <p14:creationId xmlns:p14="http://schemas.microsoft.com/office/powerpoint/2010/main" val="22799406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048" y="149293"/>
            <a:ext cx="4792526" cy="6186309"/>
          </a:xfrm>
          <a:prstGeom prst="rect">
            <a:avLst/>
          </a:prstGeom>
        </p:spPr>
        <p:txBody>
          <a:bodyPr wrap="square">
            <a:spAutoFit/>
          </a:bodyPr>
          <a:lstStyle/>
          <a:p>
            <a:r>
              <a:rPr lang="en-US" sz="2200" dirty="0">
                <a:latin typeface="Times" panose="02020603050405020304" pitchFamily="18" charset="0"/>
                <a:cs typeface="Times" panose="02020603050405020304" pitchFamily="18" charset="0"/>
              </a:rPr>
              <a:t>class Node:</a:t>
            </a: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def</a:t>
            </a:r>
            <a:r>
              <a:rPr lang="en-US" sz="2200" dirty="0">
                <a:latin typeface="Times" panose="02020603050405020304" pitchFamily="18" charset="0"/>
                <a:cs typeface="Times" panose="02020603050405020304" pitchFamily="18" charset="0"/>
              </a:rPr>
              <a:t> __</a:t>
            </a:r>
            <a:r>
              <a:rPr lang="en-US" sz="2200" dirty="0" err="1">
                <a:latin typeface="Times" panose="02020603050405020304" pitchFamily="18" charset="0"/>
                <a:cs typeface="Times" panose="02020603050405020304" pitchFamily="18" charset="0"/>
              </a:rPr>
              <a:t>init</a:t>
            </a:r>
            <a:r>
              <a:rPr lang="en-US" sz="2200" dirty="0">
                <a:latin typeface="Times" panose="02020603050405020304" pitchFamily="18" charset="0"/>
                <a:cs typeface="Times" panose="02020603050405020304" pitchFamily="18" charset="0"/>
              </a:rPr>
              <a:t>__(self, data):</a:t>
            </a: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self.data</a:t>
            </a:r>
            <a:r>
              <a:rPr lang="en-US" sz="2200" dirty="0">
                <a:latin typeface="Times" panose="02020603050405020304" pitchFamily="18" charset="0"/>
                <a:cs typeface="Times" panose="02020603050405020304" pitchFamily="18" charset="0"/>
              </a:rPr>
              <a:t> = data</a:t>
            </a: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self.next</a:t>
            </a:r>
            <a:r>
              <a:rPr lang="en-US" sz="2200" dirty="0">
                <a:latin typeface="Times" panose="02020603050405020304" pitchFamily="18" charset="0"/>
                <a:cs typeface="Times" panose="02020603050405020304" pitchFamily="18" charset="0"/>
              </a:rPr>
              <a:t> = None</a:t>
            </a:r>
          </a:p>
          <a:p>
            <a:endParaRPr lang="en-US" sz="2200" dirty="0">
              <a:latin typeface="Times" panose="02020603050405020304" pitchFamily="18" charset="0"/>
              <a:cs typeface="Times" panose="02020603050405020304" pitchFamily="18" charset="0"/>
            </a:endParaRPr>
          </a:p>
          <a:p>
            <a:r>
              <a:rPr lang="en-US" sz="2200" dirty="0">
                <a:latin typeface="Times" panose="02020603050405020304" pitchFamily="18" charset="0"/>
                <a:cs typeface="Times" panose="02020603050405020304" pitchFamily="18" charset="0"/>
              </a:rPr>
              <a:t>class </a:t>
            </a:r>
            <a:r>
              <a:rPr lang="en-US" sz="2200" dirty="0" err="1">
                <a:latin typeface="Times" panose="02020603050405020304" pitchFamily="18" charset="0"/>
                <a:cs typeface="Times" panose="02020603050405020304" pitchFamily="18" charset="0"/>
              </a:rPr>
              <a:t>LinkedList</a:t>
            </a:r>
            <a:r>
              <a:rPr lang="en-US" sz="2200" dirty="0">
                <a:latin typeface="Times" panose="02020603050405020304" pitchFamily="18" charset="0"/>
                <a:cs typeface="Times" panose="02020603050405020304" pitchFamily="18" charset="0"/>
              </a:rPr>
              <a:t>:</a:t>
            </a: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def</a:t>
            </a:r>
            <a:r>
              <a:rPr lang="en-US" sz="2200" dirty="0">
                <a:latin typeface="Times" panose="02020603050405020304" pitchFamily="18" charset="0"/>
                <a:cs typeface="Times" panose="02020603050405020304" pitchFamily="18" charset="0"/>
              </a:rPr>
              <a:t> __</a:t>
            </a:r>
            <a:r>
              <a:rPr lang="en-US" sz="2200" dirty="0" err="1">
                <a:latin typeface="Times" panose="02020603050405020304" pitchFamily="18" charset="0"/>
                <a:cs typeface="Times" panose="02020603050405020304" pitchFamily="18" charset="0"/>
              </a:rPr>
              <a:t>init</a:t>
            </a:r>
            <a:r>
              <a:rPr lang="en-US" sz="2200" dirty="0">
                <a:latin typeface="Times" panose="02020603050405020304" pitchFamily="18" charset="0"/>
                <a:cs typeface="Times" panose="02020603050405020304" pitchFamily="18" charset="0"/>
              </a:rPr>
              <a:t>__(self):</a:t>
            </a: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self.head</a:t>
            </a:r>
            <a:r>
              <a:rPr lang="en-US" sz="2200" dirty="0">
                <a:latin typeface="Times" panose="02020603050405020304" pitchFamily="18" charset="0"/>
                <a:cs typeface="Times" panose="02020603050405020304" pitchFamily="18" charset="0"/>
              </a:rPr>
              <a:t> = </a:t>
            </a:r>
            <a:r>
              <a:rPr lang="en-US" sz="2200" dirty="0" smtClean="0">
                <a:latin typeface="Times" panose="02020603050405020304" pitchFamily="18" charset="0"/>
                <a:cs typeface="Times" panose="02020603050405020304" pitchFamily="18" charset="0"/>
              </a:rPr>
              <a:t>None</a:t>
            </a:r>
          </a:p>
          <a:p>
            <a:endParaRPr lang="en-US" sz="2200" dirty="0">
              <a:latin typeface="Times" panose="02020603050405020304" pitchFamily="18" charset="0"/>
              <a:cs typeface="Times" panose="02020603050405020304" pitchFamily="18" charset="0"/>
            </a:endParaRP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def</a:t>
            </a:r>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insert_at_end</a:t>
            </a:r>
            <a:r>
              <a:rPr lang="en-US" sz="2200" dirty="0">
                <a:latin typeface="Times" panose="02020603050405020304" pitchFamily="18" charset="0"/>
                <a:cs typeface="Times" panose="02020603050405020304" pitchFamily="18" charset="0"/>
              </a:rPr>
              <a:t>(self, data):</a:t>
            </a: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new_node</a:t>
            </a:r>
            <a:r>
              <a:rPr lang="en-US" sz="2200" dirty="0">
                <a:latin typeface="Times" panose="02020603050405020304" pitchFamily="18" charset="0"/>
                <a:cs typeface="Times" panose="02020603050405020304" pitchFamily="18" charset="0"/>
              </a:rPr>
              <a:t> = Node(data)</a:t>
            </a:r>
          </a:p>
          <a:p>
            <a:r>
              <a:rPr lang="en-US" sz="2200" dirty="0">
                <a:latin typeface="Times" panose="02020603050405020304" pitchFamily="18" charset="0"/>
                <a:cs typeface="Times" panose="02020603050405020304" pitchFamily="18" charset="0"/>
              </a:rPr>
              <a:t>        if </a:t>
            </a:r>
            <a:r>
              <a:rPr lang="en-US" sz="2200" dirty="0" err="1">
                <a:latin typeface="Times" panose="02020603050405020304" pitchFamily="18" charset="0"/>
                <a:cs typeface="Times" panose="02020603050405020304" pitchFamily="18" charset="0"/>
              </a:rPr>
              <a:t>self.head</a:t>
            </a:r>
            <a:r>
              <a:rPr lang="en-US" sz="2200" dirty="0">
                <a:latin typeface="Times" panose="02020603050405020304" pitchFamily="18" charset="0"/>
                <a:cs typeface="Times" panose="02020603050405020304" pitchFamily="18" charset="0"/>
              </a:rPr>
              <a:t> is None:</a:t>
            </a: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self.head</a:t>
            </a:r>
            <a:r>
              <a:rPr lang="en-US" sz="2200" dirty="0">
                <a:latin typeface="Times" panose="02020603050405020304" pitchFamily="18" charset="0"/>
                <a:cs typeface="Times" panose="02020603050405020304" pitchFamily="18" charset="0"/>
              </a:rPr>
              <a:t> = </a:t>
            </a:r>
            <a:r>
              <a:rPr lang="en-US" sz="2200" dirty="0" err="1">
                <a:latin typeface="Times" panose="02020603050405020304" pitchFamily="18" charset="0"/>
                <a:cs typeface="Times" panose="02020603050405020304" pitchFamily="18" charset="0"/>
              </a:rPr>
              <a:t>new_node</a:t>
            </a:r>
            <a:endParaRPr lang="en-US" sz="2200" dirty="0">
              <a:latin typeface="Times" panose="02020603050405020304" pitchFamily="18" charset="0"/>
              <a:cs typeface="Times" panose="02020603050405020304" pitchFamily="18" charset="0"/>
            </a:endParaRPr>
          </a:p>
          <a:p>
            <a:r>
              <a:rPr lang="en-US" sz="2200" dirty="0">
                <a:latin typeface="Times" panose="02020603050405020304" pitchFamily="18" charset="0"/>
                <a:cs typeface="Times" panose="02020603050405020304" pitchFamily="18" charset="0"/>
              </a:rPr>
              <a:t>            return</a:t>
            </a: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last_node</a:t>
            </a:r>
            <a:r>
              <a:rPr lang="en-US" sz="2200" dirty="0">
                <a:latin typeface="Times" panose="02020603050405020304" pitchFamily="18" charset="0"/>
                <a:cs typeface="Times" panose="02020603050405020304" pitchFamily="18" charset="0"/>
              </a:rPr>
              <a:t> = </a:t>
            </a:r>
            <a:r>
              <a:rPr lang="en-US" sz="2200" dirty="0" err="1">
                <a:latin typeface="Times" panose="02020603050405020304" pitchFamily="18" charset="0"/>
                <a:cs typeface="Times" panose="02020603050405020304" pitchFamily="18" charset="0"/>
              </a:rPr>
              <a:t>self.head</a:t>
            </a:r>
            <a:endParaRPr lang="en-US" sz="2200" dirty="0">
              <a:latin typeface="Times" panose="02020603050405020304" pitchFamily="18" charset="0"/>
              <a:cs typeface="Times" panose="02020603050405020304" pitchFamily="18" charset="0"/>
            </a:endParaRPr>
          </a:p>
          <a:p>
            <a:r>
              <a:rPr lang="en-US" sz="2200" dirty="0">
                <a:latin typeface="Times" panose="02020603050405020304" pitchFamily="18" charset="0"/>
                <a:cs typeface="Times" panose="02020603050405020304" pitchFamily="18" charset="0"/>
              </a:rPr>
              <a:t>        while </a:t>
            </a:r>
            <a:r>
              <a:rPr lang="en-US" sz="2200" dirty="0" err="1">
                <a:latin typeface="Times" panose="02020603050405020304" pitchFamily="18" charset="0"/>
                <a:cs typeface="Times" panose="02020603050405020304" pitchFamily="18" charset="0"/>
              </a:rPr>
              <a:t>last_node.next</a:t>
            </a:r>
            <a:r>
              <a:rPr lang="en-US" sz="2200" dirty="0">
                <a:latin typeface="Times" panose="02020603050405020304" pitchFamily="18" charset="0"/>
                <a:cs typeface="Times" panose="02020603050405020304" pitchFamily="18" charset="0"/>
              </a:rPr>
              <a:t>:</a:t>
            </a: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last_node</a:t>
            </a:r>
            <a:r>
              <a:rPr lang="en-US" sz="2200" dirty="0">
                <a:latin typeface="Times" panose="02020603050405020304" pitchFamily="18" charset="0"/>
                <a:cs typeface="Times" panose="02020603050405020304" pitchFamily="18" charset="0"/>
              </a:rPr>
              <a:t> = </a:t>
            </a:r>
            <a:r>
              <a:rPr lang="en-US" sz="2200" dirty="0" err="1">
                <a:latin typeface="Times" panose="02020603050405020304" pitchFamily="18" charset="0"/>
                <a:cs typeface="Times" panose="02020603050405020304" pitchFamily="18" charset="0"/>
              </a:rPr>
              <a:t>last_node.next</a:t>
            </a:r>
            <a:endParaRPr lang="en-US" sz="2200" dirty="0">
              <a:latin typeface="Times" panose="02020603050405020304" pitchFamily="18" charset="0"/>
              <a:cs typeface="Times" panose="02020603050405020304" pitchFamily="18" charset="0"/>
            </a:endParaRP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last_node.next</a:t>
            </a:r>
            <a:r>
              <a:rPr lang="en-US" sz="2200" dirty="0">
                <a:latin typeface="Times" panose="02020603050405020304" pitchFamily="18" charset="0"/>
                <a:cs typeface="Times" panose="02020603050405020304" pitchFamily="18" charset="0"/>
              </a:rPr>
              <a:t> = </a:t>
            </a:r>
            <a:r>
              <a:rPr lang="en-US" sz="2200" dirty="0" err="1" smtClean="0">
                <a:latin typeface="Times" panose="02020603050405020304" pitchFamily="18" charset="0"/>
                <a:cs typeface="Times" panose="02020603050405020304" pitchFamily="18" charset="0"/>
              </a:rPr>
              <a:t>new_node</a:t>
            </a:r>
            <a:endParaRPr lang="en-US" sz="2200" dirty="0">
              <a:latin typeface="Times" panose="02020603050405020304" pitchFamily="18" charset="0"/>
              <a:cs typeface="Times" panose="02020603050405020304" pitchFamily="18" charset="0"/>
            </a:endParaRPr>
          </a:p>
        </p:txBody>
      </p:sp>
      <p:sp>
        <p:nvSpPr>
          <p:cNvPr id="3" name="Rectangle 2"/>
          <p:cNvSpPr/>
          <p:nvPr/>
        </p:nvSpPr>
        <p:spPr>
          <a:xfrm>
            <a:off x="4967574" y="615553"/>
            <a:ext cx="7078247" cy="5509200"/>
          </a:xfrm>
          <a:prstGeom prst="rect">
            <a:avLst/>
          </a:prstGeom>
        </p:spPr>
        <p:txBody>
          <a:bodyPr wrap="square">
            <a:spAutoFit/>
          </a:bodyPr>
          <a:lstStyle/>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def</a:t>
            </a:r>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insert_at_position</a:t>
            </a:r>
            <a:r>
              <a:rPr lang="en-US" sz="2200" dirty="0">
                <a:latin typeface="Times" panose="02020603050405020304" pitchFamily="18" charset="0"/>
                <a:cs typeface="Times" panose="02020603050405020304" pitchFamily="18" charset="0"/>
              </a:rPr>
              <a:t>(self, data, position):</a:t>
            </a: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new_node</a:t>
            </a:r>
            <a:r>
              <a:rPr lang="en-US" sz="2200" dirty="0">
                <a:latin typeface="Times" panose="02020603050405020304" pitchFamily="18" charset="0"/>
                <a:cs typeface="Times" panose="02020603050405020304" pitchFamily="18" charset="0"/>
              </a:rPr>
              <a:t> = Node(data)</a:t>
            </a:r>
          </a:p>
          <a:p>
            <a:r>
              <a:rPr lang="en-US" sz="2200" dirty="0">
                <a:latin typeface="Times" panose="02020603050405020304" pitchFamily="18" charset="0"/>
                <a:cs typeface="Times" panose="02020603050405020304" pitchFamily="18" charset="0"/>
              </a:rPr>
              <a:t>        if position == 0:</a:t>
            </a: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new_node.next</a:t>
            </a:r>
            <a:r>
              <a:rPr lang="en-US" sz="2200" dirty="0">
                <a:latin typeface="Times" panose="02020603050405020304" pitchFamily="18" charset="0"/>
                <a:cs typeface="Times" panose="02020603050405020304" pitchFamily="18" charset="0"/>
              </a:rPr>
              <a:t> = </a:t>
            </a:r>
            <a:r>
              <a:rPr lang="en-US" sz="2200" dirty="0" err="1">
                <a:latin typeface="Times" panose="02020603050405020304" pitchFamily="18" charset="0"/>
                <a:cs typeface="Times" panose="02020603050405020304" pitchFamily="18" charset="0"/>
              </a:rPr>
              <a:t>self.head</a:t>
            </a:r>
            <a:endParaRPr lang="en-US" sz="2200" dirty="0">
              <a:latin typeface="Times" panose="02020603050405020304" pitchFamily="18" charset="0"/>
              <a:cs typeface="Times" panose="02020603050405020304" pitchFamily="18" charset="0"/>
            </a:endParaRP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self.head</a:t>
            </a:r>
            <a:r>
              <a:rPr lang="en-US" sz="2200" dirty="0">
                <a:latin typeface="Times" panose="02020603050405020304" pitchFamily="18" charset="0"/>
                <a:cs typeface="Times" panose="02020603050405020304" pitchFamily="18" charset="0"/>
              </a:rPr>
              <a:t> = </a:t>
            </a:r>
            <a:r>
              <a:rPr lang="en-US" sz="2200" dirty="0" err="1">
                <a:latin typeface="Times" panose="02020603050405020304" pitchFamily="18" charset="0"/>
                <a:cs typeface="Times" panose="02020603050405020304" pitchFamily="18" charset="0"/>
              </a:rPr>
              <a:t>new_node</a:t>
            </a:r>
            <a:endParaRPr lang="en-US" sz="2200" dirty="0">
              <a:latin typeface="Times" panose="02020603050405020304" pitchFamily="18" charset="0"/>
              <a:cs typeface="Times" panose="02020603050405020304" pitchFamily="18" charset="0"/>
            </a:endParaRPr>
          </a:p>
          <a:p>
            <a:r>
              <a:rPr lang="en-US" sz="2200" dirty="0">
                <a:latin typeface="Times" panose="02020603050405020304" pitchFamily="18" charset="0"/>
                <a:cs typeface="Times" panose="02020603050405020304" pitchFamily="18" charset="0"/>
              </a:rPr>
              <a:t>            return</a:t>
            </a: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current_node</a:t>
            </a:r>
            <a:r>
              <a:rPr lang="en-US" sz="2200" dirty="0">
                <a:latin typeface="Times" panose="02020603050405020304" pitchFamily="18" charset="0"/>
                <a:cs typeface="Times" panose="02020603050405020304" pitchFamily="18" charset="0"/>
              </a:rPr>
              <a:t> = </a:t>
            </a:r>
            <a:r>
              <a:rPr lang="en-US" sz="2200" dirty="0" err="1">
                <a:latin typeface="Times" panose="02020603050405020304" pitchFamily="18" charset="0"/>
                <a:cs typeface="Times" panose="02020603050405020304" pitchFamily="18" charset="0"/>
              </a:rPr>
              <a:t>self.head</a:t>
            </a:r>
            <a:endParaRPr lang="en-US" sz="2200" dirty="0">
              <a:latin typeface="Times" panose="02020603050405020304" pitchFamily="18" charset="0"/>
              <a:cs typeface="Times" panose="02020603050405020304" pitchFamily="18" charset="0"/>
            </a:endParaRP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current_position</a:t>
            </a:r>
            <a:r>
              <a:rPr lang="en-US" sz="2200" dirty="0">
                <a:latin typeface="Times" panose="02020603050405020304" pitchFamily="18" charset="0"/>
                <a:cs typeface="Times" panose="02020603050405020304" pitchFamily="18" charset="0"/>
              </a:rPr>
              <a:t> = 0</a:t>
            </a:r>
          </a:p>
          <a:p>
            <a:r>
              <a:rPr lang="en-US" sz="2200" dirty="0">
                <a:latin typeface="Times" panose="02020603050405020304" pitchFamily="18" charset="0"/>
                <a:cs typeface="Times" panose="02020603050405020304" pitchFamily="18" charset="0"/>
              </a:rPr>
              <a:t>        while </a:t>
            </a:r>
            <a:r>
              <a:rPr lang="en-US" sz="2200" dirty="0" err="1">
                <a:latin typeface="Times" panose="02020603050405020304" pitchFamily="18" charset="0"/>
                <a:cs typeface="Times" panose="02020603050405020304" pitchFamily="18" charset="0"/>
              </a:rPr>
              <a:t>current_node</a:t>
            </a:r>
            <a:r>
              <a:rPr lang="en-US" sz="2200" dirty="0">
                <a:latin typeface="Times" panose="02020603050405020304" pitchFamily="18" charset="0"/>
                <a:cs typeface="Times" panose="02020603050405020304" pitchFamily="18" charset="0"/>
              </a:rPr>
              <a:t> and </a:t>
            </a:r>
            <a:r>
              <a:rPr lang="en-US" sz="2200" dirty="0" err="1">
                <a:latin typeface="Times" panose="02020603050405020304" pitchFamily="18" charset="0"/>
                <a:cs typeface="Times" panose="02020603050405020304" pitchFamily="18" charset="0"/>
              </a:rPr>
              <a:t>current_position</a:t>
            </a:r>
            <a:r>
              <a:rPr lang="en-US" sz="2200" dirty="0">
                <a:latin typeface="Times" panose="02020603050405020304" pitchFamily="18" charset="0"/>
                <a:cs typeface="Times" panose="02020603050405020304" pitchFamily="18" charset="0"/>
              </a:rPr>
              <a:t> &lt; position - 1:</a:t>
            </a: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current_node</a:t>
            </a:r>
            <a:r>
              <a:rPr lang="en-US" sz="2200" dirty="0">
                <a:latin typeface="Times" panose="02020603050405020304" pitchFamily="18" charset="0"/>
                <a:cs typeface="Times" panose="02020603050405020304" pitchFamily="18" charset="0"/>
              </a:rPr>
              <a:t> = </a:t>
            </a:r>
            <a:r>
              <a:rPr lang="en-US" sz="2200" dirty="0" err="1">
                <a:latin typeface="Times" panose="02020603050405020304" pitchFamily="18" charset="0"/>
                <a:cs typeface="Times" panose="02020603050405020304" pitchFamily="18" charset="0"/>
              </a:rPr>
              <a:t>current_node.next</a:t>
            </a:r>
            <a:endParaRPr lang="en-US" sz="2200" dirty="0">
              <a:latin typeface="Times" panose="02020603050405020304" pitchFamily="18" charset="0"/>
              <a:cs typeface="Times" panose="02020603050405020304" pitchFamily="18" charset="0"/>
            </a:endParaRP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current_position</a:t>
            </a:r>
            <a:r>
              <a:rPr lang="en-US" sz="2200" dirty="0">
                <a:latin typeface="Times" panose="02020603050405020304" pitchFamily="18" charset="0"/>
                <a:cs typeface="Times" panose="02020603050405020304" pitchFamily="18" charset="0"/>
              </a:rPr>
              <a:t> += 1</a:t>
            </a:r>
          </a:p>
          <a:p>
            <a:r>
              <a:rPr lang="en-US" sz="2200" dirty="0">
                <a:latin typeface="Times" panose="02020603050405020304" pitchFamily="18" charset="0"/>
                <a:cs typeface="Times" panose="02020603050405020304" pitchFamily="18" charset="0"/>
              </a:rPr>
              <a:t>        if </a:t>
            </a:r>
            <a:r>
              <a:rPr lang="en-US" sz="2200" dirty="0" err="1">
                <a:latin typeface="Times" panose="02020603050405020304" pitchFamily="18" charset="0"/>
                <a:cs typeface="Times" panose="02020603050405020304" pitchFamily="18" charset="0"/>
              </a:rPr>
              <a:t>current_node</a:t>
            </a:r>
            <a:r>
              <a:rPr lang="en-US" sz="2200" dirty="0">
                <a:latin typeface="Times" panose="02020603050405020304" pitchFamily="18" charset="0"/>
                <a:cs typeface="Times" panose="02020603050405020304" pitchFamily="18" charset="0"/>
              </a:rPr>
              <a:t> is None:</a:t>
            </a:r>
          </a:p>
          <a:p>
            <a:r>
              <a:rPr lang="en-US" sz="2200" dirty="0">
                <a:latin typeface="Times" panose="02020603050405020304" pitchFamily="18" charset="0"/>
                <a:cs typeface="Times" panose="02020603050405020304" pitchFamily="18" charset="0"/>
              </a:rPr>
              <a:t>            print("Position out of range")</a:t>
            </a:r>
          </a:p>
          <a:p>
            <a:r>
              <a:rPr lang="en-US" sz="2200" dirty="0">
                <a:latin typeface="Times" panose="02020603050405020304" pitchFamily="18" charset="0"/>
                <a:cs typeface="Times" panose="02020603050405020304" pitchFamily="18" charset="0"/>
              </a:rPr>
              <a:t>            return</a:t>
            </a: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new_node.next</a:t>
            </a:r>
            <a:r>
              <a:rPr lang="en-US" sz="2200" dirty="0">
                <a:latin typeface="Times" panose="02020603050405020304" pitchFamily="18" charset="0"/>
                <a:cs typeface="Times" panose="02020603050405020304" pitchFamily="18" charset="0"/>
              </a:rPr>
              <a:t> = </a:t>
            </a:r>
            <a:r>
              <a:rPr lang="en-US" sz="2200" dirty="0" err="1">
                <a:latin typeface="Times" panose="02020603050405020304" pitchFamily="18" charset="0"/>
                <a:cs typeface="Times" panose="02020603050405020304" pitchFamily="18" charset="0"/>
              </a:rPr>
              <a:t>current_node.next</a:t>
            </a:r>
            <a:endParaRPr lang="en-US" sz="2200" dirty="0">
              <a:latin typeface="Times" panose="02020603050405020304" pitchFamily="18" charset="0"/>
              <a:cs typeface="Times" panose="02020603050405020304" pitchFamily="18" charset="0"/>
            </a:endParaRPr>
          </a:p>
          <a:p>
            <a:r>
              <a:rPr lang="en-US" sz="2200" dirty="0">
                <a:latin typeface="Times" panose="02020603050405020304" pitchFamily="18" charset="0"/>
                <a:cs typeface="Times" panose="02020603050405020304" pitchFamily="18" charset="0"/>
              </a:rPr>
              <a:t>        </a:t>
            </a:r>
            <a:r>
              <a:rPr lang="en-US" sz="2200" dirty="0" err="1">
                <a:latin typeface="Times" panose="02020603050405020304" pitchFamily="18" charset="0"/>
                <a:cs typeface="Times" panose="02020603050405020304" pitchFamily="18" charset="0"/>
              </a:rPr>
              <a:t>current_node.next</a:t>
            </a:r>
            <a:r>
              <a:rPr lang="en-US" sz="2200" dirty="0">
                <a:latin typeface="Times" panose="02020603050405020304" pitchFamily="18" charset="0"/>
                <a:cs typeface="Times" panose="02020603050405020304" pitchFamily="18" charset="0"/>
              </a:rPr>
              <a:t> = </a:t>
            </a:r>
            <a:r>
              <a:rPr lang="en-US" sz="2200" dirty="0" err="1" smtClean="0">
                <a:latin typeface="Times" panose="02020603050405020304" pitchFamily="18" charset="0"/>
                <a:cs typeface="Times" panose="02020603050405020304" pitchFamily="18" charset="0"/>
              </a:rPr>
              <a:t>new_node</a:t>
            </a:r>
            <a:endParaRPr lang="en-US" sz="22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5191795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43299" y="950189"/>
            <a:ext cx="4630513" cy="4524315"/>
          </a:xfrm>
          <a:prstGeom prst="rect">
            <a:avLst/>
          </a:prstGeom>
        </p:spPr>
        <p:txBody>
          <a:bodyPr wrap="square">
            <a:spAutoFit/>
          </a:bodyPr>
          <a:lstStyle/>
          <a:p>
            <a:r>
              <a:rPr lang="en-US" sz="2400" dirty="0"/>
              <a:t># Create a new linked list</a:t>
            </a:r>
          </a:p>
          <a:p>
            <a:r>
              <a:rPr lang="en-US" sz="2400" dirty="0" err="1"/>
              <a:t>my_list</a:t>
            </a:r>
            <a:r>
              <a:rPr lang="en-US" sz="2400" dirty="0"/>
              <a:t> = </a:t>
            </a:r>
            <a:r>
              <a:rPr lang="en-US" sz="2400" dirty="0" err="1"/>
              <a:t>LinkedList</a:t>
            </a:r>
            <a:r>
              <a:rPr lang="en-US" sz="2400" dirty="0"/>
              <a:t>()</a:t>
            </a:r>
          </a:p>
          <a:p>
            <a:endParaRPr lang="en-US" sz="2400" dirty="0"/>
          </a:p>
          <a:p>
            <a:r>
              <a:rPr lang="en-US" sz="2400" dirty="0"/>
              <a:t># Insert some nodes into the list</a:t>
            </a:r>
          </a:p>
          <a:p>
            <a:r>
              <a:rPr lang="en-US" sz="2400" dirty="0" err="1"/>
              <a:t>my_list.insert_at_end</a:t>
            </a:r>
            <a:r>
              <a:rPr lang="en-US" sz="2400" dirty="0"/>
              <a:t>(1)</a:t>
            </a:r>
          </a:p>
          <a:p>
            <a:r>
              <a:rPr lang="en-US" sz="2400" dirty="0" err="1"/>
              <a:t>my_list.insert_at_end</a:t>
            </a:r>
            <a:r>
              <a:rPr lang="en-US" sz="2400" dirty="0"/>
              <a:t>(2)</a:t>
            </a:r>
          </a:p>
          <a:p>
            <a:r>
              <a:rPr lang="en-US" sz="2400" dirty="0" err="1"/>
              <a:t>my_list.insert_at_end</a:t>
            </a:r>
            <a:r>
              <a:rPr lang="en-US" sz="2400" dirty="0"/>
              <a:t>(3)</a:t>
            </a:r>
          </a:p>
          <a:p>
            <a:r>
              <a:rPr lang="en-US" sz="2400" dirty="0" err="1"/>
              <a:t>my_list.insert_at_beginning</a:t>
            </a:r>
            <a:r>
              <a:rPr lang="en-US" sz="2400" dirty="0"/>
              <a:t>(0)</a:t>
            </a:r>
          </a:p>
          <a:p>
            <a:r>
              <a:rPr lang="en-US" sz="2400" dirty="0" err="1"/>
              <a:t>my_list.insert_at_position</a:t>
            </a:r>
            <a:r>
              <a:rPr lang="en-US" sz="2400" dirty="0"/>
              <a:t>(4, 3)</a:t>
            </a:r>
          </a:p>
          <a:p>
            <a:endParaRPr lang="en-US" sz="2400" dirty="0"/>
          </a:p>
          <a:p>
            <a:r>
              <a:rPr lang="en-US" sz="2400" dirty="0"/>
              <a:t># Print the contents of the list</a:t>
            </a:r>
          </a:p>
          <a:p>
            <a:r>
              <a:rPr lang="en-US" sz="2400" dirty="0" err="1"/>
              <a:t>my_list.print_list</a:t>
            </a:r>
            <a:r>
              <a:rPr lang="en-US" sz="2400" dirty="0"/>
              <a:t>() # 0 1 2 4 3</a:t>
            </a:r>
          </a:p>
        </p:txBody>
      </p:sp>
      <p:sp>
        <p:nvSpPr>
          <p:cNvPr id="3" name="Rectangle 2"/>
          <p:cNvSpPr/>
          <p:nvPr/>
        </p:nvSpPr>
        <p:spPr>
          <a:xfrm>
            <a:off x="463420" y="1319520"/>
            <a:ext cx="6096000" cy="4154984"/>
          </a:xfrm>
          <a:prstGeom prst="rect">
            <a:avLst/>
          </a:prstGeom>
        </p:spPr>
        <p:txBody>
          <a:bodyPr>
            <a:spAutoFit/>
          </a:bodyPr>
          <a:lstStyle/>
          <a:p>
            <a:r>
              <a:rPr lang="en-US" sz="2400" dirty="0" err="1" smtClean="0">
                <a:latin typeface="Times" panose="02020603050405020304" pitchFamily="18" charset="0"/>
                <a:cs typeface="Times" panose="02020603050405020304" pitchFamily="18" charset="0"/>
              </a:rPr>
              <a:t>def</a:t>
            </a:r>
            <a:r>
              <a:rPr lang="en-US" sz="2400" dirty="0" smtClean="0">
                <a:latin typeface="Times" panose="02020603050405020304" pitchFamily="18" charset="0"/>
                <a:cs typeface="Times" panose="02020603050405020304" pitchFamily="18" charset="0"/>
              </a:rPr>
              <a:t> </a:t>
            </a:r>
            <a:r>
              <a:rPr lang="en-US" sz="2400" dirty="0" err="1">
                <a:latin typeface="Times" panose="02020603050405020304" pitchFamily="18" charset="0"/>
                <a:cs typeface="Times" panose="02020603050405020304" pitchFamily="18" charset="0"/>
              </a:rPr>
              <a:t>insert_at_beginning</a:t>
            </a:r>
            <a:r>
              <a:rPr lang="en-US" sz="2400" dirty="0">
                <a:latin typeface="Times" panose="02020603050405020304" pitchFamily="18" charset="0"/>
                <a:cs typeface="Times" panose="02020603050405020304" pitchFamily="18" charset="0"/>
              </a:rPr>
              <a:t>(self, data):</a:t>
            </a:r>
          </a:p>
          <a:p>
            <a:r>
              <a:rPr lang="en-US" sz="2400" dirty="0">
                <a:latin typeface="Times" panose="02020603050405020304" pitchFamily="18" charset="0"/>
                <a:cs typeface="Times" panose="02020603050405020304" pitchFamily="18" charset="0"/>
              </a:rPr>
              <a:t>        </a:t>
            </a:r>
            <a:r>
              <a:rPr lang="en-US" sz="2400" dirty="0" err="1">
                <a:latin typeface="Times" panose="02020603050405020304" pitchFamily="18" charset="0"/>
                <a:cs typeface="Times" panose="02020603050405020304" pitchFamily="18" charset="0"/>
              </a:rPr>
              <a:t>new_node</a:t>
            </a:r>
            <a:r>
              <a:rPr lang="en-US" sz="2400" dirty="0">
                <a:latin typeface="Times" panose="02020603050405020304" pitchFamily="18" charset="0"/>
                <a:cs typeface="Times" panose="02020603050405020304" pitchFamily="18" charset="0"/>
              </a:rPr>
              <a:t> = Node(data)</a:t>
            </a:r>
          </a:p>
          <a:p>
            <a:r>
              <a:rPr lang="en-US" sz="2400" dirty="0">
                <a:latin typeface="Times" panose="02020603050405020304" pitchFamily="18" charset="0"/>
                <a:cs typeface="Times" panose="02020603050405020304" pitchFamily="18" charset="0"/>
              </a:rPr>
              <a:t>        </a:t>
            </a:r>
            <a:r>
              <a:rPr lang="en-US" sz="2400" dirty="0" err="1">
                <a:latin typeface="Times" panose="02020603050405020304" pitchFamily="18" charset="0"/>
                <a:cs typeface="Times" panose="02020603050405020304" pitchFamily="18" charset="0"/>
              </a:rPr>
              <a:t>new_node.next</a:t>
            </a:r>
            <a:r>
              <a:rPr lang="en-US" sz="2400" dirty="0">
                <a:latin typeface="Times" panose="02020603050405020304" pitchFamily="18" charset="0"/>
                <a:cs typeface="Times" panose="02020603050405020304" pitchFamily="18" charset="0"/>
              </a:rPr>
              <a:t> = </a:t>
            </a:r>
            <a:r>
              <a:rPr lang="en-US" sz="2400" dirty="0" err="1">
                <a:latin typeface="Times" panose="02020603050405020304" pitchFamily="18" charset="0"/>
                <a:cs typeface="Times" panose="02020603050405020304" pitchFamily="18" charset="0"/>
              </a:rPr>
              <a:t>self.head</a:t>
            </a:r>
            <a:endParaRPr lang="en-US" sz="2400" dirty="0">
              <a:latin typeface="Times" panose="02020603050405020304" pitchFamily="18" charset="0"/>
              <a:cs typeface="Times" panose="02020603050405020304" pitchFamily="18" charset="0"/>
            </a:endParaRPr>
          </a:p>
          <a:p>
            <a:r>
              <a:rPr lang="en-US" sz="2400" dirty="0">
                <a:latin typeface="Times" panose="02020603050405020304" pitchFamily="18" charset="0"/>
                <a:cs typeface="Times" panose="02020603050405020304" pitchFamily="18" charset="0"/>
              </a:rPr>
              <a:t>        </a:t>
            </a:r>
            <a:r>
              <a:rPr lang="en-US" sz="2400" dirty="0" err="1">
                <a:latin typeface="Times" panose="02020603050405020304" pitchFamily="18" charset="0"/>
                <a:cs typeface="Times" panose="02020603050405020304" pitchFamily="18" charset="0"/>
              </a:rPr>
              <a:t>self.head</a:t>
            </a:r>
            <a:r>
              <a:rPr lang="en-US" sz="2400" dirty="0">
                <a:latin typeface="Times" panose="02020603050405020304" pitchFamily="18" charset="0"/>
                <a:cs typeface="Times" panose="02020603050405020304" pitchFamily="18" charset="0"/>
              </a:rPr>
              <a:t> = </a:t>
            </a:r>
            <a:r>
              <a:rPr lang="en-US" sz="2400" dirty="0" err="1">
                <a:latin typeface="Times" panose="02020603050405020304" pitchFamily="18" charset="0"/>
                <a:cs typeface="Times" panose="02020603050405020304" pitchFamily="18" charset="0"/>
              </a:rPr>
              <a:t>new_node</a:t>
            </a:r>
            <a:endParaRPr lang="en-US" sz="2400" dirty="0" smtClean="0">
              <a:latin typeface="Times" panose="02020603050405020304" pitchFamily="18" charset="0"/>
              <a:cs typeface="Times" panose="02020603050405020304" pitchFamily="18" charset="0"/>
            </a:endParaRPr>
          </a:p>
          <a:p>
            <a:r>
              <a:rPr lang="en-US" sz="2400" dirty="0" smtClean="0">
                <a:latin typeface="Times" panose="02020603050405020304" pitchFamily="18" charset="0"/>
                <a:cs typeface="Times" panose="02020603050405020304" pitchFamily="18" charset="0"/>
              </a:rPr>
              <a:t> </a:t>
            </a:r>
          </a:p>
          <a:p>
            <a:r>
              <a:rPr lang="en-US" sz="2400" dirty="0" err="1" smtClean="0">
                <a:latin typeface="Times" panose="02020603050405020304" pitchFamily="18" charset="0"/>
                <a:cs typeface="Times" panose="02020603050405020304" pitchFamily="18" charset="0"/>
              </a:rPr>
              <a:t>def</a:t>
            </a:r>
            <a:r>
              <a:rPr lang="en-US" sz="2400" dirty="0" smtClean="0">
                <a:latin typeface="Times" panose="02020603050405020304" pitchFamily="18" charset="0"/>
                <a:cs typeface="Times" panose="02020603050405020304" pitchFamily="18" charset="0"/>
              </a:rPr>
              <a:t> </a:t>
            </a:r>
            <a:r>
              <a:rPr lang="en-US" sz="2400" dirty="0" err="1">
                <a:latin typeface="Times" panose="02020603050405020304" pitchFamily="18" charset="0"/>
                <a:cs typeface="Times" panose="02020603050405020304" pitchFamily="18" charset="0"/>
              </a:rPr>
              <a:t>print_list</a:t>
            </a:r>
            <a:r>
              <a:rPr lang="en-US" sz="2400" dirty="0">
                <a:latin typeface="Times" panose="02020603050405020304" pitchFamily="18" charset="0"/>
                <a:cs typeface="Times" panose="02020603050405020304" pitchFamily="18" charset="0"/>
              </a:rPr>
              <a:t>(self):</a:t>
            </a:r>
          </a:p>
          <a:p>
            <a:r>
              <a:rPr lang="en-US" sz="2400" dirty="0">
                <a:latin typeface="Times" panose="02020603050405020304" pitchFamily="18" charset="0"/>
                <a:cs typeface="Times" panose="02020603050405020304" pitchFamily="18" charset="0"/>
              </a:rPr>
              <a:t>        </a:t>
            </a:r>
            <a:r>
              <a:rPr lang="en-US" sz="2400" dirty="0" err="1">
                <a:latin typeface="Times" panose="02020603050405020304" pitchFamily="18" charset="0"/>
                <a:cs typeface="Times" panose="02020603050405020304" pitchFamily="18" charset="0"/>
              </a:rPr>
              <a:t>current_node</a:t>
            </a:r>
            <a:r>
              <a:rPr lang="en-US" sz="2400" dirty="0">
                <a:latin typeface="Times" panose="02020603050405020304" pitchFamily="18" charset="0"/>
                <a:cs typeface="Times" panose="02020603050405020304" pitchFamily="18" charset="0"/>
              </a:rPr>
              <a:t> = </a:t>
            </a:r>
            <a:r>
              <a:rPr lang="en-US" sz="2400" dirty="0" err="1">
                <a:latin typeface="Times" panose="02020603050405020304" pitchFamily="18" charset="0"/>
                <a:cs typeface="Times" panose="02020603050405020304" pitchFamily="18" charset="0"/>
              </a:rPr>
              <a:t>self.head</a:t>
            </a:r>
            <a:endParaRPr lang="en-US" sz="2400" dirty="0">
              <a:latin typeface="Times" panose="02020603050405020304" pitchFamily="18" charset="0"/>
              <a:cs typeface="Times" panose="02020603050405020304" pitchFamily="18" charset="0"/>
            </a:endParaRPr>
          </a:p>
          <a:p>
            <a:r>
              <a:rPr lang="en-US" sz="2400" dirty="0">
                <a:latin typeface="Times" panose="02020603050405020304" pitchFamily="18" charset="0"/>
                <a:cs typeface="Times" panose="02020603050405020304" pitchFamily="18" charset="0"/>
              </a:rPr>
              <a:t>        while </a:t>
            </a:r>
            <a:r>
              <a:rPr lang="en-US" sz="2400" dirty="0" err="1">
                <a:latin typeface="Times" panose="02020603050405020304" pitchFamily="18" charset="0"/>
                <a:cs typeface="Times" panose="02020603050405020304" pitchFamily="18" charset="0"/>
              </a:rPr>
              <a:t>current_node</a:t>
            </a:r>
            <a:r>
              <a:rPr lang="en-US" sz="2400" dirty="0">
                <a:latin typeface="Times" panose="02020603050405020304" pitchFamily="18" charset="0"/>
                <a:cs typeface="Times" panose="02020603050405020304" pitchFamily="18" charset="0"/>
              </a:rPr>
              <a:t>:</a:t>
            </a:r>
          </a:p>
          <a:p>
            <a:r>
              <a:rPr lang="en-US" sz="2400" dirty="0">
                <a:latin typeface="Times" panose="02020603050405020304" pitchFamily="18" charset="0"/>
                <a:cs typeface="Times" panose="02020603050405020304" pitchFamily="18" charset="0"/>
              </a:rPr>
              <a:t>            print(</a:t>
            </a:r>
            <a:r>
              <a:rPr lang="en-US" sz="2400" dirty="0" err="1">
                <a:latin typeface="Times" panose="02020603050405020304" pitchFamily="18" charset="0"/>
                <a:cs typeface="Times" panose="02020603050405020304" pitchFamily="18" charset="0"/>
              </a:rPr>
              <a:t>current_node.data</a:t>
            </a:r>
            <a:r>
              <a:rPr lang="en-US" sz="2400" dirty="0">
                <a:latin typeface="Times" panose="02020603050405020304" pitchFamily="18" charset="0"/>
                <a:cs typeface="Times" panose="02020603050405020304" pitchFamily="18" charset="0"/>
              </a:rPr>
              <a:t>, end=" ")</a:t>
            </a:r>
          </a:p>
          <a:p>
            <a:r>
              <a:rPr lang="en-US" sz="2400" dirty="0">
                <a:latin typeface="Times" panose="02020603050405020304" pitchFamily="18" charset="0"/>
                <a:cs typeface="Times" panose="02020603050405020304" pitchFamily="18" charset="0"/>
              </a:rPr>
              <a:t>            </a:t>
            </a:r>
            <a:r>
              <a:rPr lang="en-US" sz="2400" dirty="0" err="1">
                <a:latin typeface="Times" panose="02020603050405020304" pitchFamily="18" charset="0"/>
                <a:cs typeface="Times" panose="02020603050405020304" pitchFamily="18" charset="0"/>
              </a:rPr>
              <a:t>current_node</a:t>
            </a:r>
            <a:r>
              <a:rPr lang="en-US" sz="2400" dirty="0">
                <a:latin typeface="Times" panose="02020603050405020304" pitchFamily="18" charset="0"/>
                <a:cs typeface="Times" panose="02020603050405020304" pitchFamily="18" charset="0"/>
              </a:rPr>
              <a:t> = </a:t>
            </a:r>
            <a:r>
              <a:rPr lang="en-US" sz="2400" dirty="0" err="1">
                <a:latin typeface="Times" panose="02020603050405020304" pitchFamily="18" charset="0"/>
                <a:cs typeface="Times" panose="02020603050405020304" pitchFamily="18" charset="0"/>
              </a:rPr>
              <a:t>current_node.next</a:t>
            </a:r>
            <a:endParaRPr lang="en-US" sz="2400" dirty="0">
              <a:latin typeface="Times" panose="02020603050405020304" pitchFamily="18" charset="0"/>
              <a:cs typeface="Times" panose="02020603050405020304" pitchFamily="18" charset="0"/>
            </a:endParaRPr>
          </a:p>
          <a:p>
            <a:r>
              <a:rPr lang="en-US" sz="2400" dirty="0">
                <a:latin typeface="Times" panose="02020603050405020304" pitchFamily="18" charset="0"/>
                <a:cs typeface="Times" panose="02020603050405020304" pitchFamily="18" charset="0"/>
              </a:rPr>
              <a:t>        print()</a:t>
            </a:r>
            <a:endParaRPr lang="en-US" sz="2400" dirty="0"/>
          </a:p>
        </p:txBody>
      </p:sp>
    </p:spTree>
    <p:extLst>
      <p:ext uri="{BB962C8B-B14F-4D97-AF65-F5344CB8AC3E}">
        <p14:creationId xmlns:p14="http://schemas.microsoft.com/office/powerpoint/2010/main" val="23504560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5835"/>
            <a:ext cx="10515600" cy="726557"/>
          </a:xfrm>
        </p:spPr>
        <p:txBody>
          <a:bodyPr>
            <a:normAutofit fontScale="90000"/>
          </a:bodyPr>
          <a:lstStyle/>
          <a:p>
            <a:pPr algn="ctr"/>
            <a:r>
              <a:rPr lang="en-US" sz="3600" dirty="0">
                <a:latin typeface="Times" panose="02020603050405020304" pitchFamily="18" charset="0"/>
                <a:cs typeface="Times" panose="02020603050405020304" pitchFamily="18" charset="0"/>
              </a:rPr>
              <a:t>A</a:t>
            </a:r>
            <a:r>
              <a:rPr lang="en-US" sz="3600" dirty="0" smtClean="0">
                <a:latin typeface="Times" panose="02020603050405020304" pitchFamily="18" charset="0"/>
                <a:cs typeface="Times" panose="02020603050405020304" pitchFamily="18" charset="0"/>
              </a:rPr>
              <a:t>n </a:t>
            </a:r>
            <a:r>
              <a:rPr lang="en-US" sz="3600" dirty="0">
                <a:latin typeface="Times" panose="02020603050405020304" pitchFamily="18" charset="0"/>
                <a:cs typeface="Times" panose="02020603050405020304" pitchFamily="18" charset="0"/>
              </a:rPr>
              <a:t>example of a linked list implementation in Python that stores a list of employees:</a:t>
            </a:r>
          </a:p>
        </p:txBody>
      </p:sp>
      <p:sp>
        <p:nvSpPr>
          <p:cNvPr id="3" name="Rectangle 2"/>
          <p:cNvSpPr/>
          <p:nvPr/>
        </p:nvSpPr>
        <p:spPr>
          <a:xfrm>
            <a:off x="373283" y="1139567"/>
            <a:ext cx="6559362" cy="4493538"/>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class Employee:</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def</a:t>
            </a:r>
            <a:r>
              <a:rPr lang="en-US" sz="2200" dirty="0">
                <a:latin typeface="Times New Roman" panose="02020603050405020304" pitchFamily="18" charset="0"/>
                <a:cs typeface="Times New Roman" panose="02020603050405020304" pitchFamily="18" charset="0"/>
              </a:rPr>
              <a:t> __</a:t>
            </a:r>
            <a:r>
              <a:rPr lang="en-US" sz="2200" dirty="0" err="1">
                <a:latin typeface="Times New Roman" panose="02020603050405020304" pitchFamily="18" charset="0"/>
                <a:cs typeface="Times New Roman" panose="02020603050405020304" pitchFamily="18" charset="0"/>
              </a:rPr>
              <a:t>init</a:t>
            </a:r>
            <a:r>
              <a:rPr lang="en-US" sz="2200" dirty="0">
                <a:latin typeface="Times New Roman" panose="02020603050405020304" pitchFamily="18" charset="0"/>
                <a:cs typeface="Times New Roman" panose="02020603050405020304" pitchFamily="18" charset="0"/>
              </a:rPr>
              <a:t>__(self, name, </a:t>
            </a:r>
            <a:r>
              <a:rPr lang="en-US" sz="2200" dirty="0" err="1">
                <a:latin typeface="Times New Roman" panose="02020603050405020304" pitchFamily="18" charset="0"/>
                <a:cs typeface="Times New Roman" panose="02020603050405020304" pitchFamily="18" charset="0"/>
              </a:rPr>
              <a:t>emp_id</a:t>
            </a:r>
            <a:r>
              <a:rPr lang="en-US" sz="2200" dirty="0">
                <a:latin typeface="Times New Roman" panose="02020603050405020304" pitchFamily="18" charset="0"/>
                <a:cs typeface="Times New Roman" panose="02020603050405020304" pitchFamily="18" charset="0"/>
              </a:rPr>
              <a:t>, salary):</a:t>
            </a:r>
          </a:p>
          <a:p>
            <a:r>
              <a:rPr lang="en-US" sz="2200" dirty="0">
                <a:latin typeface="Times New Roman" panose="02020603050405020304" pitchFamily="18" charset="0"/>
                <a:cs typeface="Times New Roman" panose="02020603050405020304" pitchFamily="18" charset="0"/>
              </a:rPr>
              <a:t>        self.name = name</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self.emp_id</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emp_id</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self.salary</a:t>
            </a:r>
            <a:r>
              <a:rPr lang="en-US" sz="2200" dirty="0">
                <a:latin typeface="Times New Roman" panose="02020603050405020304" pitchFamily="18" charset="0"/>
                <a:cs typeface="Times New Roman" panose="02020603050405020304" pitchFamily="18" charset="0"/>
              </a:rPr>
              <a:t> = salary</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self.next</a:t>
            </a:r>
            <a:r>
              <a:rPr lang="en-US" sz="2200" dirty="0">
                <a:latin typeface="Times New Roman" panose="02020603050405020304" pitchFamily="18" charset="0"/>
                <a:cs typeface="Times New Roman" panose="02020603050405020304" pitchFamily="18" charset="0"/>
              </a:rPr>
              <a:t> = None</a:t>
            </a:r>
          </a:p>
          <a:p>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class </a:t>
            </a:r>
            <a:r>
              <a:rPr lang="en-US" sz="2200" dirty="0" err="1">
                <a:latin typeface="Times New Roman" panose="02020603050405020304" pitchFamily="18" charset="0"/>
                <a:cs typeface="Times New Roman" panose="02020603050405020304" pitchFamily="18" charset="0"/>
              </a:rPr>
              <a:t>EmployeeLinkedList</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def</a:t>
            </a:r>
            <a:r>
              <a:rPr lang="en-US" sz="2200" dirty="0">
                <a:latin typeface="Times New Roman" panose="02020603050405020304" pitchFamily="18" charset="0"/>
                <a:cs typeface="Times New Roman" panose="02020603050405020304" pitchFamily="18" charset="0"/>
              </a:rPr>
              <a:t> __</a:t>
            </a:r>
            <a:r>
              <a:rPr lang="en-US" sz="2200" dirty="0" err="1">
                <a:latin typeface="Times New Roman" panose="02020603050405020304" pitchFamily="18" charset="0"/>
                <a:cs typeface="Times New Roman" panose="02020603050405020304" pitchFamily="18" charset="0"/>
              </a:rPr>
              <a:t>init</a:t>
            </a:r>
            <a:r>
              <a:rPr lang="en-US" sz="2200" dirty="0">
                <a:latin typeface="Times New Roman" panose="02020603050405020304" pitchFamily="18" charset="0"/>
                <a:cs typeface="Times New Roman" panose="02020603050405020304" pitchFamily="18" charset="0"/>
              </a:rPr>
              <a:t>__(self):</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self.head</a:t>
            </a:r>
            <a:r>
              <a:rPr lang="en-US" sz="2200" dirty="0">
                <a:latin typeface="Times New Roman" panose="02020603050405020304" pitchFamily="18" charset="0"/>
                <a:cs typeface="Times New Roman" panose="02020603050405020304" pitchFamily="18" charset="0"/>
              </a:rPr>
              <a:t> = None</a:t>
            </a:r>
          </a:p>
          <a:p>
            <a:r>
              <a:rPr lang="en-US" sz="2200" dirty="0">
                <a:latin typeface="Times New Roman" panose="02020603050405020304" pitchFamily="18" charset="0"/>
                <a:cs typeface="Times New Roman" panose="02020603050405020304" pitchFamily="18" charset="0"/>
              </a:rPr>
              <a:t>        </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def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is_empty</a:t>
            </a:r>
            <a:r>
              <a:rPr lang="en-US" sz="2200" dirty="0">
                <a:latin typeface="Times New Roman" panose="02020603050405020304" pitchFamily="18" charset="0"/>
                <a:cs typeface="Times New Roman" panose="02020603050405020304" pitchFamily="18" charset="0"/>
              </a:rPr>
              <a:t>(self):</a:t>
            </a:r>
          </a:p>
          <a:p>
            <a:r>
              <a:rPr lang="en-US" sz="2200" dirty="0">
                <a:latin typeface="Times New Roman" panose="02020603050405020304" pitchFamily="18" charset="0"/>
                <a:cs typeface="Times New Roman" panose="02020603050405020304" pitchFamily="18" charset="0"/>
              </a:rPr>
              <a:t>        return </a:t>
            </a:r>
            <a:r>
              <a:rPr lang="en-US" sz="2200" dirty="0" err="1">
                <a:latin typeface="Times New Roman" panose="02020603050405020304" pitchFamily="18" charset="0"/>
                <a:cs typeface="Times New Roman" panose="02020603050405020304" pitchFamily="18" charset="0"/>
              </a:rPr>
              <a:t>self.head</a:t>
            </a:r>
            <a:r>
              <a:rPr lang="en-US" sz="2200" dirty="0">
                <a:latin typeface="Times New Roman" panose="02020603050405020304" pitchFamily="18" charset="0"/>
                <a:cs typeface="Times New Roman" panose="02020603050405020304" pitchFamily="18" charset="0"/>
              </a:rPr>
              <a:t> is </a:t>
            </a:r>
            <a:r>
              <a:rPr lang="en-US" sz="2200" dirty="0" smtClean="0">
                <a:latin typeface="Times New Roman" panose="02020603050405020304" pitchFamily="18" charset="0"/>
                <a:cs typeface="Times New Roman" panose="02020603050405020304" pitchFamily="18" charset="0"/>
              </a:rPr>
              <a:t>None</a:t>
            </a:r>
            <a:endParaRPr lang="en-US"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4818998" y="2493784"/>
            <a:ext cx="7208162" cy="3139321"/>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def</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add_employee</a:t>
            </a:r>
            <a:r>
              <a:rPr lang="en-US" sz="2200" dirty="0">
                <a:latin typeface="Times New Roman" panose="02020603050405020304" pitchFamily="18" charset="0"/>
                <a:cs typeface="Times New Roman" panose="02020603050405020304" pitchFamily="18" charset="0"/>
              </a:rPr>
              <a:t>(self, name, </a:t>
            </a:r>
            <a:r>
              <a:rPr lang="en-US" sz="2200" dirty="0" err="1">
                <a:latin typeface="Times New Roman" panose="02020603050405020304" pitchFamily="18" charset="0"/>
                <a:cs typeface="Times New Roman" panose="02020603050405020304" pitchFamily="18" charset="0"/>
              </a:rPr>
              <a:t>emp_id</a:t>
            </a:r>
            <a:r>
              <a:rPr lang="en-US" sz="2200" dirty="0">
                <a:latin typeface="Times New Roman" panose="02020603050405020304" pitchFamily="18" charset="0"/>
                <a:cs typeface="Times New Roman" panose="02020603050405020304" pitchFamily="18" charset="0"/>
              </a:rPr>
              <a:t>, salary):</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new_employee</a:t>
            </a:r>
            <a:r>
              <a:rPr lang="en-US" sz="2200" dirty="0">
                <a:latin typeface="Times New Roman" panose="02020603050405020304" pitchFamily="18" charset="0"/>
                <a:cs typeface="Times New Roman" panose="02020603050405020304" pitchFamily="18" charset="0"/>
              </a:rPr>
              <a:t> = Employee(name, </a:t>
            </a:r>
            <a:r>
              <a:rPr lang="en-US" sz="2200" dirty="0" err="1">
                <a:latin typeface="Times New Roman" panose="02020603050405020304" pitchFamily="18" charset="0"/>
                <a:cs typeface="Times New Roman" panose="02020603050405020304" pitchFamily="18" charset="0"/>
              </a:rPr>
              <a:t>emp_id</a:t>
            </a:r>
            <a:r>
              <a:rPr lang="en-US" sz="2200" dirty="0">
                <a:latin typeface="Times New Roman" panose="02020603050405020304" pitchFamily="18" charset="0"/>
                <a:cs typeface="Times New Roman" panose="02020603050405020304" pitchFamily="18" charset="0"/>
              </a:rPr>
              <a:t>, salary)</a:t>
            </a:r>
          </a:p>
          <a:p>
            <a:r>
              <a:rPr lang="en-US" sz="2200" dirty="0">
                <a:latin typeface="Times New Roman" panose="02020603050405020304" pitchFamily="18" charset="0"/>
                <a:cs typeface="Times New Roman" panose="02020603050405020304" pitchFamily="18" charset="0"/>
              </a:rPr>
              <a:t>        if </a:t>
            </a:r>
            <a:r>
              <a:rPr lang="en-US" sz="2200" dirty="0" err="1">
                <a:latin typeface="Times New Roman" panose="02020603050405020304" pitchFamily="18" charset="0"/>
                <a:cs typeface="Times New Roman" panose="02020603050405020304" pitchFamily="18" charset="0"/>
              </a:rPr>
              <a:t>self.is_empty</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self.head</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new_employee</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else:</a:t>
            </a:r>
          </a:p>
          <a:p>
            <a:r>
              <a:rPr lang="en-US" sz="2200" dirty="0">
                <a:latin typeface="Times New Roman" panose="02020603050405020304" pitchFamily="18" charset="0"/>
                <a:cs typeface="Times New Roman" panose="02020603050405020304" pitchFamily="18" charset="0"/>
              </a:rPr>
              <a:t>            current = </a:t>
            </a:r>
            <a:r>
              <a:rPr lang="en-US" sz="2200" dirty="0" err="1">
                <a:latin typeface="Times New Roman" panose="02020603050405020304" pitchFamily="18" charset="0"/>
                <a:cs typeface="Times New Roman" panose="02020603050405020304" pitchFamily="18" charset="0"/>
              </a:rPr>
              <a:t>self.head</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while </a:t>
            </a:r>
            <a:r>
              <a:rPr lang="en-US" sz="2200" dirty="0" err="1">
                <a:latin typeface="Times New Roman" panose="02020603050405020304" pitchFamily="18" charset="0"/>
                <a:cs typeface="Times New Roman" panose="02020603050405020304" pitchFamily="18" charset="0"/>
              </a:rPr>
              <a:t>current.next</a:t>
            </a:r>
            <a:r>
              <a:rPr lang="en-US" sz="2200" dirty="0">
                <a:latin typeface="Times New Roman" panose="02020603050405020304" pitchFamily="18" charset="0"/>
                <a:cs typeface="Times New Roman" panose="02020603050405020304" pitchFamily="18" charset="0"/>
              </a:rPr>
              <a:t> is not None:</a:t>
            </a:r>
          </a:p>
          <a:p>
            <a:r>
              <a:rPr lang="en-US" sz="2200" dirty="0">
                <a:latin typeface="Times New Roman" panose="02020603050405020304" pitchFamily="18" charset="0"/>
                <a:cs typeface="Times New Roman" panose="02020603050405020304" pitchFamily="18" charset="0"/>
              </a:rPr>
              <a:t>                current = </a:t>
            </a:r>
            <a:r>
              <a:rPr lang="en-US" sz="2200" dirty="0" err="1">
                <a:latin typeface="Times New Roman" panose="02020603050405020304" pitchFamily="18" charset="0"/>
                <a:cs typeface="Times New Roman" panose="02020603050405020304" pitchFamily="18" charset="0"/>
              </a:rPr>
              <a:t>current.next</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current.next</a:t>
            </a:r>
            <a:r>
              <a:rPr lang="en-US" sz="2200" dirty="0">
                <a:latin typeface="Times New Roman" panose="02020603050405020304" pitchFamily="18" charset="0"/>
                <a:cs typeface="Times New Roman" panose="02020603050405020304" pitchFamily="18" charset="0"/>
              </a:rPr>
              <a:t> = </a:t>
            </a:r>
            <a:r>
              <a:rPr lang="en-US" sz="2200" dirty="0" err="1" smtClean="0">
                <a:latin typeface="Times New Roman" panose="02020603050405020304" pitchFamily="18" charset="0"/>
                <a:cs typeface="Times New Roman" panose="02020603050405020304" pitchFamily="18" charset="0"/>
              </a:rPr>
              <a:t>new_employee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4836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95300" y="278862"/>
            <a:ext cx="10515600" cy="739056"/>
          </a:xfrm>
        </p:spPr>
        <p:txBody>
          <a:bodyPr/>
          <a:lstStyle/>
          <a:p>
            <a:r>
              <a:rPr lang="en-US" dirty="0"/>
              <a:t>Operations</a:t>
            </a:r>
          </a:p>
        </p:txBody>
      </p:sp>
      <p:sp>
        <p:nvSpPr>
          <p:cNvPr id="80899" name="Rectangle 3"/>
          <p:cNvSpPr>
            <a:spLocks noGrp="1" noChangeArrowheads="1"/>
          </p:cNvSpPr>
          <p:nvPr>
            <p:ph type="body" idx="1"/>
          </p:nvPr>
        </p:nvSpPr>
        <p:spPr>
          <a:xfrm>
            <a:off x="1958197" y="1204823"/>
            <a:ext cx="8971471" cy="4114800"/>
          </a:xfrm>
        </p:spPr>
        <p:txBody>
          <a:bodyPr>
            <a:normAutofit fontScale="92500" lnSpcReduction="10000"/>
          </a:bodyPr>
          <a:lstStyle/>
          <a:p>
            <a:r>
              <a:rPr lang="en-US" dirty="0" err="1"/>
              <a:t>printList</a:t>
            </a:r>
            <a:r>
              <a:rPr lang="en-US" dirty="0"/>
              <a:t>: print the list</a:t>
            </a:r>
          </a:p>
          <a:p>
            <a:r>
              <a:rPr lang="en-US" dirty="0" err="1"/>
              <a:t>makeEmpty</a:t>
            </a:r>
            <a:r>
              <a:rPr lang="en-US" dirty="0"/>
              <a:t>: create an empty list</a:t>
            </a:r>
          </a:p>
          <a:p>
            <a:r>
              <a:rPr lang="en-US" dirty="0"/>
              <a:t>find: locate the position of an object in a list</a:t>
            </a:r>
          </a:p>
          <a:p>
            <a:pPr lvl="1"/>
            <a:r>
              <a:rPr lang="en-US" dirty="0"/>
              <a:t>list: 34,12, 52, 16, 12</a:t>
            </a:r>
          </a:p>
          <a:p>
            <a:pPr lvl="1"/>
            <a:r>
              <a:rPr lang="en-US" dirty="0"/>
              <a:t>find(52) </a:t>
            </a:r>
            <a:r>
              <a:rPr lang="en-US" dirty="0">
                <a:sym typeface="Symbol" panose="05050102010706020507" pitchFamily="18" charset="2"/>
              </a:rPr>
              <a:t> </a:t>
            </a:r>
            <a:r>
              <a:rPr lang="en-US" dirty="0"/>
              <a:t>3</a:t>
            </a:r>
          </a:p>
          <a:p>
            <a:r>
              <a:rPr lang="en-US" dirty="0"/>
              <a:t>insert: insert an object to a list</a:t>
            </a:r>
          </a:p>
          <a:p>
            <a:pPr lvl="1"/>
            <a:r>
              <a:rPr lang="en-US" dirty="0"/>
              <a:t>insert(x,3) </a:t>
            </a:r>
            <a:r>
              <a:rPr lang="en-US" dirty="0">
                <a:sym typeface="Symbol" panose="05050102010706020507" pitchFamily="18" charset="2"/>
              </a:rPr>
              <a:t> </a:t>
            </a:r>
            <a:r>
              <a:rPr lang="en-US" dirty="0"/>
              <a:t>34, 12, 52, x, 16, 12</a:t>
            </a:r>
          </a:p>
          <a:p>
            <a:r>
              <a:rPr lang="en-US" dirty="0"/>
              <a:t>remove: delete an element from the list</a:t>
            </a:r>
          </a:p>
          <a:p>
            <a:pPr lvl="1"/>
            <a:r>
              <a:rPr lang="en-US" dirty="0"/>
              <a:t>remove(52) </a:t>
            </a:r>
            <a:r>
              <a:rPr lang="en-US" dirty="0">
                <a:sym typeface="Symbol" panose="05050102010706020507" pitchFamily="18" charset="2"/>
              </a:rPr>
              <a:t> </a:t>
            </a:r>
            <a:r>
              <a:rPr lang="en-US" dirty="0"/>
              <a:t>34, 12, x, 16, 12</a:t>
            </a:r>
          </a:p>
          <a:p>
            <a:r>
              <a:rPr lang="en-US" dirty="0" err="1"/>
              <a:t>findKth</a:t>
            </a:r>
            <a:r>
              <a:rPr lang="en-US" dirty="0"/>
              <a:t>: retrieve the element at a certain position</a:t>
            </a:r>
          </a:p>
        </p:txBody>
      </p:sp>
    </p:spTree>
    <p:extLst>
      <p:ext uri="{BB962C8B-B14F-4D97-AF65-F5344CB8AC3E}">
        <p14:creationId xmlns:p14="http://schemas.microsoft.com/office/powerpoint/2010/main" val="15620177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9962" y="573933"/>
            <a:ext cx="6096000" cy="4893647"/>
          </a:xfrm>
          <a:prstGeom prst="rect">
            <a:avLst/>
          </a:prstGeom>
        </p:spPr>
        <p:txBody>
          <a:bodyPr>
            <a:spAutoFit/>
          </a:bodyPr>
          <a:lstStyle/>
          <a:p>
            <a:r>
              <a:rPr lang="en-US" sz="2400" dirty="0" err="1">
                <a:latin typeface="Times New Roman" panose="02020603050405020304" pitchFamily="18" charset="0"/>
                <a:cs typeface="Times New Roman" panose="02020603050405020304" pitchFamily="18" charset="0"/>
              </a:rPr>
              <a:t>def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delete_employee</a:t>
            </a:r>
            <a:r>
              <a:rPr lang="en-US" sz="2400" dirty="0">
                <a:latin typeface="Times New Roman" panose="02020603050405020304" pitchFamily="18" charset="0"/>
                <a:cs typeface="Times New Roman" panose="02020603050405020304" pitchFamily="18" charset="0"/>
              </a:rPr>
              <a:t>(self, </a:t>
            </a:r>
            <a:r>
              <a:rPr lang="en-US" sz="2400" dirty="0" err="1">
                <a:latin typeface="Times New Roman" panose="02020603050405020304" pitchFamily="18" charset="0"/>
                <a:cs typeface="Times New Roman" panose="02020603050405020304" pitchFamily="18" charset="0"/>
              </a:rPr>
              <a:t>emp_id</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self.is_empty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False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self.head.emp_id</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emp_id</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self.head</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self.head.next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True</a:t>
            </a:r>
          </a:p>
          <a:p>
            <a:r>
              <a:rPr lang="en-US" sz="2400" dirty="0">
                <a:latin typeface="Times New Roman" panose="02020603050405020304" pitchFamily="18" charset="0"/>
                <a:cs typeface="Times New Roman" panose="02020603050405020304" pitchFamily="18" charset="0"/>
              </a:rPr>
              <a:t>        current = </a:t>
            </a:r>
            <a:r>
              <a:rPr lang="en-US" sz="2400" dirty="0" err="1">
                <a:latin typeface="Times New Roman" panose="02020603050405020304" pitchFamily="18" charset="0"/>
                <a:cs typeface="Times New Roman" panose="02020603050405020304" pitchFamily="18" charset="0"/>
              </a:rPr>
              <a:t>self.head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while </a:t>
            </a:r>
            <a:r>
              <a:rPr lang="en-US" sz="2400" dirty="0" err="1">
                <a:latin typeface="Times New Roman" panose="02020603050405020304" pitchFamily="18" charset="0"/>
                <a:cs typeface="Times New Roman" panose="02020603050405020304" pitchFamily="18" charset="0"/>
              </a:rPr>
              <a:t>current.next</a:t>
            </a:r>
            <a:r>
              <a:rPr lang="en-US" sz="2400" dirty="0">
                <a:latin typeface="Times New Roman" panose="02020603050405020304" pitchFamily="18" charset="0"/>
                <a:cs typeface="Times New Roman" panose="02020603050405020304" pitchFamily="18" charset="0"/>
              </a:rPr>
              <a:t> is not None: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current.next.emp_id</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emp_id</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current.next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current.next.next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True</a:t>
            </a:r>
          </a:p>
          <a:p>
            <a:r>
              <a:rPr lang="en-US" sz="2400" dirty="0">
                <a:latin typeface="Times New Roman" panose="02020603050405020304" pitchFamily="18" charset="0"/>
                <a:cs typeface="Times New Roman" panose="02020603050405020304" pitchFamily="18" charset="0"/>
              </a:rPr>
              <a:t>            current = </a:t>
            </a:r>
            <a:r>
              <a:rPr lang="en-US" sz="2400" dirty="0" err="1">
                <a:latin typeface="Times New Roman" panose="02020603050405020304" pitchFamily="18" charset="0"/>
                <a:cs typeface="Times New Roman" panose="02020603050405020304" pitchFamily="18" charset="0"/>
              </a:rPr>
              <a:t>current.next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a:t>
            </a:r>
            <a:r>
              <a:rPr lang="en-US" sz="2400" dirty="0" smtClean="0">
                <a:latin typeface="Times New Roman" panose="02020603050405020304" pitchFamily="18" charset="0"/>
                <a:cs typeface="Times New Roman" panose="02020603050405020304" pitchFamily="18" charset="0"/>
              </a:rPr>
              <a:t>False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9387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570" y="497208"/>
            <a:ext cx="11244679" cy="4893647"/>
          </a:xfrm>
          <a:prstGeom prst="rect">
            <a:avLst/>
          </a:prstGeom>
        </p:spPr>
        <p:txBody>
          <a:bodyPr wrap="square">
            <a:spAutoFit/>
          </a:bodyPr>
          <a:lstStyle/>
          <a:p>
            <a:r>
              <a:rPr lang="en-US" sz="2400" dirty="0" err="1">
                <a:latin typeface="Times New Roman" panose="02020603050405020304" pitchFamily="18" charset="0"/>
                <a:cs typeface="Times New Roman" panose="02020603050405020304" pitchFamily="18" charset="0"/>
              </a:rPr>
              <a:t>def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get_employee</a:t>
            </a:r>
            <a:r>
              <a:rPr lang="en-US" sz="2400" dirty="0">
                <a:latin typeface="Times New Roman" panose="02020603050405020304" pitchFamily="18" charset="0"/>
                <a:cs typeface="Times New Roman" panose="02020603050405020304" pitchFamily="18" charset="0"/>
              </a:rPr>
              <a:t>(self, </a:t>
            </a:r>
            <a:r>
              <a:rPr lang="en-US" sz="2400" dirty="0" err="1">
                <a:latin typeface="Times New Roman" panose="02020603050405020304" pitchFamily="18" charset="0"/>
                <a:cs typeface="Times New Roman" panose="02020603050405020304" pitchFamily="18" charset="0"/>
              </a:rPr>
              <a:t>emp_id</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current = </a:t>
            </a:r>
            <a:r>
              <a:rPr lang="en-US" sz="2400" dirty="0" err="1">
                <a:latin typeface="Times New Roman" panose="02020603050405020304" pitchFamily="18" charset="0"/>
                <a:cs typeface="Times New Roman" panose="02020603050405020304" pitchFamily="18" charset="0"/>
              </a:rPr>
              <a:t>self.head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while current is not None:</a:t>
            </a:r>
          </a:p>
          <a:p>
            <a:r>
              <a:rPr lang="en-US" sz="2400" dirty="0">
                <a:latin typeface="Times New Roman" panose="02020603050405020304" pitchFamily="18" charset="0"/>
                <a:cs typeface="Times New Roman" panose="02020603050405020304" pitchFamily="18" charset="0"/>
              </a:rPr>
              <a:t>            if </a:t>
            </a:r>
            <a:r>
              <a:rPr lang="en-US" sz="2400" dirty="0" err="1">
                <a:latin typeface="Times New Roman" panose="02020603050405020304" pitchFamily="18" charset="0"/>
                <a:cs typeface="Times New Roman" panose="02020603050405020304" pitchFamily="18" charset="0"/>
              </a:rPr>
              <a:t>current.emp_id</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emp_id</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return current</a:t>
            </a:r>
          </a:p>
          <a:p>
            <a:r>
              <a:rPr lang="en-US" sz="2400" dirty="0">
                <a:latin typeface="Times New Roman" panose="02020603050405020304" pitchFamily="18" charset="0"/>
                <a:cs typeface="Times New Roman" panose="02020603050405020304" pitchFamily="18" charset="0"/>
              </a:rPr>
              <a:t>            current = </a:t>
            </a:r>
            <a:r>
              <a:rPr lang="en-US" sz="2400" dirty="0" err="1">
                <a:latin typeface="Times New Roman" panose="02020603050405020304" pitchFamily="18" charset="0"/>
                <a:cs typeface="Times New Roman" panose="02020603050405020304" pitchFamily="18" charset="0"/>
              </a:rPr>
              <a:t>current.next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return None</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def</a:t>
            </a:r>
            <a:r>
              <a:rPr lang="en-US" sz="2400" dirty="0">
                <a:latin typeface="Times New Roman" panose="02020603050405020304" pitchFamily="18" charset="0"/>
                <a:cs typeface="Times New Roman" panose="02020603050405020304" pitchFamily="18" charset="0"/>
              </a:rPr>
              <a:t> display(self):</a:t>
            </a:r>
          </a:p>
          <a:p>
            <a:r>
              <a:rPr lang="en-US" sz="2400" dirty="0">
                <a:latin typeface="Times New Roman" panose="02020603050405020304" pitchFamily="18" charset="0"/>
                <a:cs typeface="Times New Roman" panose="02020603050405020304" pitchFamily="18" charset="0"/>
              </a:rPr>
              <a:t>        current = </a:t>
            </a:r>
            <a:r>
              <a:rPr lang="en-US" sz="2400" dirty="0" err="1">
                <a:latin typeface="Times New Roman" panose="02020603050405020304" pitchFamily="18" charset="0"/>
                <a:cs typeface="Times New Roman" panose="02020603050405020304" pitchFamily="18" charset="0"/>
              </a:rPr>
              <a:t>self.head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while current is not None:</a:t>
            </a:r>
          </a:p>
          <a:p>
            <a:r>
              <a:rPr lang="en-US" sz="2400" dirty="0">
                <a:latin typeface="Times New Roman" panose="02020603050405020304" pitchFamily="18" charset="0"/>
                <a:cs typeface="Times New Roman" panose="02020603050405020304" pitchFamily="18" charset="0"/>
              </a:rPr>
              <a:t>            print(</a:t>
            </a:r>
            <a:r>
              <a:rPr lang="en-US" sz="2400" dirty="0" err="1">
                <a:latin typeface="Times New Roman" panose="02020603050405020304" pitchFamily="18" charset="0"/>
                <a:cs typeface="Times New Roman" panose="02020603050405020304" pitchFamily="18" charset="0"/>
              </a:rPr>
              <a:t>f"Name</a:t>
            </a:r>
            <a:r>
              <a:rPr lang="en-US" sz="2400" dirty="0">
                <a:latin typeface="Times New Roman" panose="02020603050405020304" pitchFamily="18" charset="0"/>
                <a:cs typeface="Times New Roman" panose="02020603050405020304" pitchFamily="18" charset="0"/>
              </a:rPr>
              <a:t>: {current.name}, ID: {</a:t>
            </a:r>
            <a:r>
              <a:rPr lang="en-US" sz="2400" dirty="0" err="1">
                <a:latin typeface="Times New Roman" panose="02020603050405020304" pitchFamily="18" charset="0"/>
                <a:cs typeface="Times New Roman" panose="02020603050405020304" pitchFamily="18" charset="0"/>
              </a:rPr>
              <a:t>current.emp_id</a:t>
            </a:r>
            <a:r>
              <a:rPr lang="en-US" sz="2400" dirty="0">
                <a:latin typeface="Times New Roman" panose="02020603050405020304" pitchFamily="18" charset="0"/>
                <a:cs typeface="Times New Roman" panose="02020603050405020304" pitchFamily="18" charset="0"/>
              </a:rPr>
              <a:t>}, Salary: {</a:t>
            </a:r>
            <a:r>
              <a:rPr lang="en-US" sz="2400" dirty="0" err="1">
                <a:latin typeface="Times New Roman" panose="02020603050405020304" pitchFamily="18" charset="0"/>
                <a:cs typeface="Times New Roman" panose="02020603050405020304" pitchFamily="18" charset="0"/>
              </a:rPr>
              <a:t>current.salary</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current = </a:t>
            </a:r>
            <a:r>
              <a:rPr lang="en-US" sz="2400" dirty="0" err="1">
                <a:latin typeface="Times New Roman" panose="02020603050405020304" pitchFamily="18" charset="0"/>
                <a:cs typeface="Times New Roman" panose="02020603050405020304" pitchFamily="18" charset="0"/>
              </a:rPr>
              <a:t>current.next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28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227" y="0"/>
            <a:ext cx="6096000" cy="6463308"/>
          </a:xfrm>
          <a:prstGeom prst="rect">
            <a:avLst/>
          </a:prstGeom>
        </p:spPr>
        <p:txBody>
          <a:bodyPr>
            <a:spAutoFit/>
          </a:bodyPr>
          <a:lstStyle/>
          <a:p>
            <a:r>
              <a:rPr lang="en-US" dirty="0" err="1"/>
              <a:t>employee_list</a:t>
            </a:r>
            <a:r>
              <a:rPr lang="en-US" dirty="0"/>
              <a:t> = </a:t>
            </a:r>
            <a:r>
              <a:rPr lang="en-US" dirty="0" err="1"/>
              <a:t>EmployeeLinkedList</a:t>
            </a:r>
            <a:r>
              <a:rPr lang="en-US" dirty="0"/>
              <a:t>()</a:t>
            </a:r>
          </a:p>
          <a:p>
            <a:endParaRPr lang="en-US" dirty="0"/>
          </a:p>
          <a:p>
            <a:r>
              <a:rPr lang="en-US" dirty="0"/>
              <a:t># Add some employees to the list</a:t>
            </a:r>
          </a:p>
          <a:p>
            <a:r>
              <a:rPr lang="en-US" dirty="0" err="1"/>
              <a:t>employee_list.add_employee</a:t>
            </a:r>
            <a:r>
              <a:rPr lang="en-US" dirty="0"/>
              <a:t>("John", 1001, 50000)</a:t>
            </a:r>
          </a:p>
          <a:p>
            <a:r>
              <a:rPr lang="en-US" dirty="0" err="1"/>
              <a:t>employee_list.add_employee</a:t>
            </a:r>
            <a:r>
              <a:rPr lang="en-US" dirty="0"/>
              <a:t>("Jane", 1002, 60000)</a:t>
            </a:r>
          </a:p>
          <a:p>
            <a:r>
              <a:rPr lang="en-US" dirty="0" err="1"/>
              <a:t>employee_list.add_employee</a:t>
            </a:r>
            <a:r>
              <a:rPr lang="en-US" dirty="0"/>
              <a:t>("Bob", 1003, 70000)</a:t>
            </a:r>
          </a:p>
          <a:p>
            <a:endParaRPr lang="en-US" dirty="0"/>
          </a:p>
          <a:p>
            <a:r>
              <a:rPr lang="en-US" dirty="0"/>
              <a:t># Display the list of employees</a:t>
            </a:r>
          </a:p>
          <a:p>
            <a:r>
              <a:rPr lang="en-US" dirty="0" err="1"/>
              <a:t>employee_list.display</a:t>
            </a:r>
            <a:r>
              <a:rPr lang="en-US" dirty="0"/>
              <a:t>()</a:t>
            </a:r>
          </a:p>
          <a:p>
            <a:endParaRPr lang="en-US" dirty="0"/>
          </a:p>
          <a:p>
            <a:r>
              <a:rPr lang="en-US" dirty="0"/>
              <a:t># Remove an employee from the list</a:t>
            </a:r>
          </a:p>
          <a:p>
            <a:r>
              <a:rPr lang="en-US" dirty="0" err="1"/>
              <a:t>employee_list.delete_employee</a:t>
            </a:r>
            <a:r>
              <a:rPr lang="en-US" dirty="0"/>
              <a:t>(1002)</a:t>
            </a:r>
          </a:p>
          <a:p>
            <a:endParaRPr lang="en-US" dirty="0"/>
          </a:p>
          <a:p>
            <a:r>
              <a:rPr lang="en-US" dirty="0"/>
              <a:t># Display the updated list of employees</a:t>
            </a:r>
          </a:p>
          <a:p>
            <a:r>
              <a:rPr lang="en-US" dirty="0" err="1"/>
              <a:t>employee_list.display</a:t>
            </a:r>
            <a:r>
              <a:rPr lang="en-US" dirty="0"/>
              <a:t>()</a:t>
            </a:r>
          </a:p>
          <a:p>
            <a:endParaRPr lang="en-US" dirty="0"/>
          </a:p>
          <a:p>
            <a:r>
              <a:rPr lang="en-US" dirty="0"/>
              <a:t># Retrieve an employee from the list</a:t>
            </a:r>
          </a:p>
          <a:p>
            <a:r>
              <a:rPr lang="en-US" dirty="0"/>
              <a:t>employee = </a:t>
            </a:r>
            <a:r>
              <a:rPr lang="en-US" dirty="0" err="1"/>
              <a:t>employee_list.get_employee</a:t>
            </a:r>
            <a:r>
              <a:rPr lang="en-US" dirty="0"/>
              <a:t>(1001)</a:t>
            </a:r>
          </a:p>
          <a:p>
            <a:r>
              <a:rPr lang="en-US" dirty="0"/>
              <a:t>if employee is not None:</a:t>
            </a:r>
          </a:p>
          <a:p>
            <a:r>
              <a:rPr lang="en-US" dirty="0"/>
              <a:t>    print(</a:t>
            </a:r>
            <a:r>
              <a:rPr lang="en-US" dirty="0" err="1"/>
              <a:t>f"Employee</a:t>
            </a:r>
            <a:r>
              <a:rPr lang="en-US" dirty="0"/>
              <a:t> found: Name: {employee.name}, ID: {</a:t>
            </a:r>
            <a:r>
              <a:rPr lang="en-US" dirty="0" err="1"/>
              <a:t>employee.emp_id</a:t>
            </a:r>
            <a:r>
              <a:rPr lang="en-US" dirty="0"/>
              <a:t>}, Salary: {</a:t>
            </a:r>
            <a:r>
              <a:rPr lang="en-US" dirty="0" err="1"/>
              <a:t>employee.salary</a:t>
            </a:r>
            <a:r>
              <a:rPr lang="en-US" dirty="0"/>
              <a:t>}")</a:t>
            </a:r>
          </a:p>
          <a:p>
            <a:r>
              <a:rPr lang="en-US" dirty="0"/>
              <a:t>else:</a:t>
            </a:r>
          </a:p>
          <a:p>
            <a:r>
              <a:rPr lang="en-US" dirty="0"/>
              <a:t>    print("Employee not found.")</a:t>
            </a:r>
          </a:p>
        </p:txBody>
      </p:sp>
    </p:spTree>
    <p:extLst>
      <p:ext uri="{BB962C8B-B14F-4D97-AF65-F5344CB8AC3E}">
        <p14:creationId xmlns:p14="http://schemas.microsoft.com/office/powerpoint/2010/main" val="1046062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2" descr="C:\Users\EV REDDY\Desktop\MRUniversity\MRU_Logo_Rever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76" y="2205038"/>
            <a:ext cx="186055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5" name="TextBox 1"/>
          <p:cNvSpPr txBox="1">
            <a:spLocks noChangeArrowheads="1"/>
          </p:cNvSpPr>
          <p:nvPr/>
        </p:nvSpPr>
        <p:spPr bwMode="auto">
          <a:xfrm>
            <a:off x="4495802" y="4191000"/>
            <a:ext cx="3373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dirty="0">
                <a:solidFill>
                  <a:schemeClr val="bg1"/>
                </a:solidFill>
                <a:latin typeface="Arial" panose="020B0604020202020204" pitchFamily="34" charset="0"/>
              </a:rPr>
              <a:t>www.mallareddyuniversity.ac.in</a:t>
            </a:r>
          </a:p>
        </p:txBody>
      </p:sp>
    </p:spTree>
    <p:extLst>
      <p:ext uri="{BB962C8B-B14F-4D97-AF65-F5344CB8AC3E}">
        <p14:creationId xmlns:p14="http://schemas.microsoft.com/office/powerpoint/2010/main" val="2268188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32758" y="382378"/>
            <a:ext cx="10515600" cy="670045"/>
          </a:xfrm>
        </p:spPr>
        <p:txBody>
          <a:bodyPr>
            <a:normAutofit fontScale="90000"/>
          </a:bodyPr>
          <a:lstStyle/>
          <a:p>
            <a:r>
              <a:rPr lang="en-US" dirty="0"/>
              <a:t>Implementation of an ADT</a:t>
            </a:r>
          </a:p>
        </p:txBody>
      </p:sp>
      <p:sp>
        <p:nvSpPr>
          <p:cNvPr id="81923" name="Rectangle 3"/>
          <p:cNvSpPr>
            <a:spLocks noGrp="1" noChangeArrowheads="1"/>
          </p:cNvSpPr>
          <p:nvPr>
            <p:ph type="body" idx="1"/>
          </p:nvPr>
        </p:nvSpPr>
        <p:spPr>
          <a:xfrm>
            <a:off x="786442" y="1295400"/>
            <a:ext cx="10755701" cy="4114800"/>
          </a:xfrm>
        </p:spPr>
        <p:txBody>
          <a:bodyPr/>
          <a:lstStyle/>
          <a:p>
            <a:r>
              <a:rPr lang="en-US" dirty="0"/>
              <a:t>Choose a </a:t>
            </a:r>
            <a:r>
              <a:rPr lang="en-US" b="1" dirty="0"/>
              <a:t>data structure</a:t>
            </a:r>
            <a:r>
              <a:rPr lang="en-US" dirty="0"/>
              <a:t> to represent the ADT</a:t>
            </a:r>
          </a:p>
          <a:p>
            <a:pPr lvl="1"/>
            <a:r>
              <a:rPr lang="en-US" dirty="0"/>
              <a:t>E.g. arrays, records, etc.</a:t>
            </a:r>
          </a:p>
          <a:p>
            <a:r>
              <a:rPr lang="en-US" dirty="0"/>
              <a:t>Each operation associated with the ADT is implemented by one or more subroutines</a:t>
            </a:r>
          </a:p>
          <a:p>
            <a:r>
              <a:rPr lang="en-US" dirty="0"/>
              <a:t>Two standard implementations for the list ADT</a:t>
            </a:r>
          </a:p>
          <a:p>
            <a:pPr lvl="1"/>
            <a:r>
              <a:rPr lang="en-US" dirty="0"/>
              <a:t>Array-based</a:t>
            </a:r>
          </a:p>
          <a:p>
            <a:pPr lvl="1"/>
            <a:r>
              <a:rPr lang="en-US" dirty="0"/>
              <a:t>Linked list</a:t>
            </a:r>
          </a:p>
        </p:txBody>
      </p:sp>
    </p:spTree>
    <p:extLst>
      <p:ext uri="{BB962C8B-B14F-4D97-AF65-F5344CB8AC3E}">
        <p14:creationId xmlns:p14="http://schemas.microsoft.com/office/powerpoint/2010/main" val="432951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41385" y="321994"/>
            <a:ext cx="10515600" cy="661418"/>
          </a:xfrm>
        </p:spPr>
        <p:txBody>
          <a:bodyPr>
            <a:normAutofit fontScale="90000"/>
          </a:bodyPr>
          <a:lstStyle/>
          <a:p>
            <a:r>
              <a:rPr lang="en-US" dirty="0"/>
              <a:t>Array Implementation</a:t>
            </a:r>
          </a:p>
        </p:txBody>
      </p:sp>
      <p:sp>
        <p:nvSpPr>
          <p:cNvPr id="82947" name="Rectangle 3"/>
          <p:cNvSpPr>
            <a:spLocks noGrp="1" noChangeArrowheads="1"/>
          </p:cNvSpPr>
          <p:nvPr>
            <p:ph type="body" idx="1"/>
          </p:nvPr>
        </p:nvSpPr>
        <p:spPr>
          <a:xfrm>
            <a:off x="1200509" y="1127185"/>
            <a:ext cx="7848600" cy="4114800"/>
          </a:xfrm>
        </p:spPr>
        <p:txBody>
          <a:bodyPr/>
          <a:lstStyle/>
          <a:p>
            <a:r>
              <a:rPr lang="en-US" dirty="0"/>
              <a:t>Elements are stored in contiguous array positions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82948" name="Picture 4" descr="l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306" y="1581510"/>
            <a:ext cx="5029200" cy="4548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494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 calcmode="lin" valueType="num">
                                      <p:cBhvr additive="base">
                                        <p:cTn id="7" dur="500" fill="hold"/>
                                        <p:tgtEl>
                                          <p:spTgt spid="829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2948"/>
                                        </p:tgtEl>
                                        <p:attrNameLst>
                                          <p:attrName>style.visibility</p:attrName>
                                        </p:attrNameLst>
                                      </p:cBhvr>
                                      <p:to>
                                        <p:strVal val="visible"/>
                                      </p:to>
                                    </p:set>
                                    <p:anim calcmode="lin" valueType="num">
                                      <p:cBhvr additive="base">
                                        <p:cTn id="13" dur="500" fill="hold"/>
                                        <p:tgtEl>
                                          <p:spTgt spid="82948"/>
                                        </p:tgtEl>
                                        <p:attrNameLst>
                                          <p:attrName>ppt_x</p:attrName>
                                        </p:attrNameLst>
                                      </p:cBhvr>
                                      <p:tavLst>
                                        <p:tav tm="0">
                                          <p:val>
                                            <p:strVal val="0-#ppt_w/2"/>
                                          </p:val>
                                        </p:tav>
                                        <p:tav tm="100000">
                                          <p:val>
                                            <p:strVal val="#ppt_x"/>
                                          </p:val>
                                        </p:tav>
                                      </p:tavLst>
                                    </p:anim>
                                    <p:anim calcmode="lin" valueType="num">
                                      <p:cBhvr additive="base">
                                        <p:cTn id="14" dur="500" fill="hold"/>
                                        <p:tgtEl>
                                          <p:spTgt spid="829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342900" y="287488"/>
            <a:ext cx="10515600" cy="713177"/>
          </a:xfrm>
        </p:spPr>
        <p:txBody>
          <a:bodyPr/>
          <a:lstStyle/>
          <a:p>
            <a:r>
              <a:rPr lang="en-US" dirty="0"/>
              <a:t>Array Implementation...</a:t>
            </a:r>
          </a:p>
        </p:txBody>
      </p:sp>
      <p:sp>
        <p:nvSpPr>
          <p:cNvPr id="83971" name="Rectangle 3"/>
          <p:cNvSpPr>
            <a:spLocks noGrp="1" noChangeArrowheads="1"/>
          </p:cNvSpPr>
          <p:nvPr>
            <p:ph type="body" idx="1"/>
          </p:nvPr>
        </p:nvSpPr>
        <p:spPr>
          <a:xfrm>
            <a:off x="776376" y="1447800"/>
            <a:ext cx="10946921" cy="4114800"/>
          </a:xfrm>
        </p:spPr>
        <p:txBody>
          <a:bodyPr>
            <a:normAutofit lnSpcReduction="10000"/>
          </a:bodyPr>
          <a:lstStyle/>
          <a:p>
            <a:pPr>
              <a:lnSpc>
                <a:spcPct val="90000"/>
              </a:lnSpc>
            </a:pPr>
            <a:r>
              <a:rPr lang="en-US" dirty="0"/>
              <a:t>Requires an estimate of the maximum size of the list</a:t>
            </a:r>
          </a:p>
          <a:p>
            <a:pPr lvl="1">
              <a:lnSpc>
                <a:spcPct val="90000"/>
              </a:lnSpc>
              <a:buFont typeface="Wingdings" panose="05000000000000000000" pitchFamily="2" charset="2"/>
              <a:buChar char="Ø"/>
            </a:pPr>
            <a:r>
              <a:rPr lang="en-US" dirty="0"/>
              <a:t>waste space</a:t>
            </a:r>
          </a:p>
          <a:p>
            <a:pPr>
              <a:lnSpc>
                <a:spcPct val="90000"/>
              </a:lnSpc>
            </a:pPr>
            <a:r>
              <a:rPr lang="en-US" dirty="0" err="1"/>
              <a:t>printList</a:t>
            </a:r>
            <a:r>
              <a:rPr lang="en-US" dirty="0"/>
              <a:t> and find: 		linear</a:t>
            </a:r>
          </a:p>
          <a:p>
            <a:pPr>
              <a:lnSpc>
                <a:spcPct val="90000"/>
              </a:lnSpc>
            </a:pPr>
            <a:r>
              <a:rPr lang="en-US" dirty="0" err="1"/>
              <a:t>findKth</a:t>
            </a:r>
            <a:r>
              <a:rPr lang="en-US" dirty="0"/>
              <a:t>: 			constant</a:t>
            </a:r>
          </a:p>
          <a:p>
            <a:pPr>
              <a:lnSpc>
                <a:spcPct val="90000"/>
              </a:lnSpc>
            </a:pPr>
            <a:r>
              <a:rPr lang="en-US" dirty="0"/>
              <a:t>insert and delete:  slow</a:t>
            </a:r>
          </a:p>
          <a:p>
            <a:pPr lvl="1">
              <a:lnSpc>
                <a:spcPct val="90000"/>
              </a:lnSpc>
            </a:pPr>
            <a:r>
              <a:rPr lang="en-US" dirty="0"/>
              <a:t>e.g. insert at position 0 (making a new element)</a:t>
            </a:r>
          </a:p>
          <a:p>
            <a:pPr lvl="2">
              <a:lnSpc>
                <a:spcPct val="90000"/>
              </a:lnSpc>
            </a:pPr>
            <a:r>
              <a:rPr lang="en-US" dirty="0"/>
              <a:t>requires first pushing the entire array down one spot to make room</a:t>
            </a:r>
          </a:p>
          <a:p>
            <a:pPr lvl="1">
              <a:lnSpc>
                <a:spcPct val="90000"/>
              </a:lnSpc>
            </a:pPr>
            <a:r>
              <a:rPr lang="en-US" dirty="0"/>
              <a:t>e.g. delete at position 0</a:t>
            </a:r>
          </a:p>
          <a:p>
            <a:pPr lvl="2">
              <a:lnSpc>
                <a:spcPct val="90000"/>
              </a:lnSpc>
            </a:pPr>
            <a:r>
              <a:rPr lang="en-US" dirty="0"/>
              <a:t>requires shifting all the elements in the list up one</a:t>
            </a:r>
          </a:p>
          <a:p>
            <a:pPr lvl="1">
              <a:lnSpc>
                <a:spcPct val="90000"/>
              </a:lnSpc>
            </a:pPr>
            <a:r>
              <a:rPr lang="en-US" dirty="0"/>
              <a:t>On average, half of the lists needs to be moved for either operation</a:t>
            </a:r>
          </a:p>
        </p:txBody>
      </p:sp>
    </p:spTree>
    <p:extLst>
      <p:ext uri="{BB962C8B-B14F-4D97-AF65-F5344CB8AC3E}">
        <p14:creationId xmlns:p14="http://schemas.microsoft.com/office/powerpoint/2010/main" val="533118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additive="base">
                                        <p:cTn id="7" dur="500" fill="hold"/>
                                        <p:tgtEl>
                                          <p:spTgt spid="83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3971">
                                            <p:txEl>
                                              <p:pRg st="1" end="1"/>
                                            </p:txEl>
                                          </p:spTgt>
                                        </p:tgtEl>
                                        <p:attrNameLst>
                                          <p:attrName>style.visibility</p:attrName>
                                        </p:attrNameLst>
                                      </p:cBhvr>
                                      <p:to>
                                        <p:strVal val="visible"/>
                                      </p:to>
                                    </p:set>
                                    <p:anim calcmode="lin" valueType="num">
                                      <p:cBhvr additive="base">
                                        <p:cTn id="13" dur="500" fill="hold"/>
                                        <p:tgtEl>
                                          <p:spTgt spid="839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39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3971">
                                            <p:txEl>
                                              <p:pRg st="2" end="2"/>
                                            </p:txEl>
                                          </p:spTgt>
                                        </p:tgtEl>
                                        <p:attrNameLst>
                                          <p:attrName>style.visibility</p:attrName>
                                        </p:attrNameLst>
                                      </p:cBhvr>
                                      <p:to>
                                        <p:strVal val="visible"/>
                                      </p:to>
                                    </p:set>
                                    <p:anim calcmode="lin" valueType="num">
                                      <p:cBhvr additive="base">
                                        <p:cTn id="19" dur="500" fill="hold"/>
                                        <p:tgtEl>
                                          <p:spTgt spid="839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9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971">
                                            <p:txEl>
                                              <p:pRg st="3" end="3"/>
                                            </p:txEl>
                                          </p:spTgt>
                                        </p:tgtEl>
                                        <p:attrNameLst>
                                          <p:attrName>style.visibility</p:attrName>
                                        </p:attrNameLst>
                                      </p:cBhvr>
                                      <p:to>
                                        <p:strVal val="visible"/>
                                      </p:to>
                                    </p:set>
                                    <p:anim calcmode="lin" valueType="num">
                                      <p:cBhvr additive="base">
                                        <p:cTn id="25" dur="500" fill="hold"/>
                                        <p:tgtEl>
                                          <p:spTgt spid="839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9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3971">
                                            <p:txEl>
                                              <p:pRg st="4" end="4"/>
                                            </p:txEl>
                                          </p:spTgt>
                                        </p:tgtEl>
                                        <p:attrNameLst>
                                          <p:attrName>style.visibility</p:attrName>
                                        </p:attrNameLst>
                                      </p:cBhvr>
                                      <p:to>
                                        <p:strVal val="visible"/>
                                      </p:to>
                                    </p:set>
                                    <p:anim calcmode="lin" valueType="num">
                                      <p:cBhvr additive="base">
                                        <p:cTn id="31" dur="500" fill="hold"/>
                                        <p:tgtEl>
                                          <p:spTgt spid="839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39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971">
                                            <p:txEl>
                                              <p:pRg st="5" end="5"/>
                                            </p:txEl>
                                          </p:spTgt>
                                        </p:tgtEl>
                                        <p:attrNameLst>
                                          <p:attrName>style.visibility</p:attrName>
                                        </p:attrNameLst>
                                      </p:cBhvr>
                                      <p:to>
                                        <p:strVal val="visible"/>
                                      </p:to>
                                    </p:set>
                                    <p:anim calcmode="lin" valueType="num">
                                      <p:cBhvr additive="base">
                                        <p:cTn id="37" dur="500" fill="hold"/>
                                        <p:tgtEl>
                                          <p:spTgt spid="839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39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3971">
                                            <p:txEl>
                                              <p:pRg st="6" end="6"/>
                                            </p:txEl>
                                          </p:spTgt>
                                        </p:tgtEl>
                                        <p:attrNameLst>
                                          <p:attrName>style.visibility</p:attrName>
                                        </p:attrNameLst>
                                      </p:cBhvr>
                                      <p:to>
                                        <p:strVal val="visible"/>
                                      </p:to>
                                    </p:set>
                                    <p:anim calcmode="lin" valueType="num">
                                      <p:cBhvr additive="base">
                                        <p:cTn id="43" dur="500" fill="hold"/>
                                        <p:tgtEl>
                                          <p:spTgt spid="8397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39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3971">
                                            <p:txEl>
                                              <p:pRg st="7" end="7"/>
                                            </p:txEl>
                                          </p:spTgt>
                                        </p:tgtEl>
                                        <p:attrNameLst>
                                          <p:attrName>style.visibility</p:attrName>
                                        </p:attrNameLst>
                                      </p:cBhvr>
                                      <p:to>
                                        <p:strVal val="visible"/>
                                      </p:to>
                                    </p:set>
                                    <p:anim calcmode="lin" valueType="num">
                                      <p:cBhvr additive="base">
                                        <p:cTn id="49" dur="500" fill="hold"/>
                                        <p:tgtEl>
                                          <p:spTgt spid="8397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397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3971">
                                            <p:txEl>
                                              <p:pRg st="8" end="8"/>
                                            </p:txEl>
                                          </p:spTgt>
                                        </p:tgtEl>
                                        <p:attrNameLst>
                                          <p:attrName>style.visibility</p:attrName>
                                        </p:attrNameLst>
                                      </p:cBhvr>
                                      <p:to>
                                        <p:strVal val="visible"/>
                                      </p:to>
                                    </p:set>
                                    <p:anim calcmode="lin" valueType="num">
                                      <p:cBhvr additive="base">
                                        <p:cTn id="55" dur="500" fill="hold"/>
                                        <p:tgtEl>
                                          <p:spTgt spid="8397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397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83971">
                                            <p:txEl>
                                              <p:pRg st="9" end="9"/>
                                            </p:txEl>
                                          </p:spTgt>
                                        </p:tgtEl>
                                        <p:attrNameLst>
                                          <p:attrName>style.visibility</p:attrName>
                                        </p:attrNameLst>
                                      </p:cBhvr>
                                      <p:to>
                                        <p:strVal val="visible"/>
                                      </p:to>
                                    </p:set>
                                    <p:anim calcmode="lin" valueType="num">
                                      <p:cBhvr additive="base">
                                        <p:cTn id="61" dur="500" fill="hold"/>
                                        <p:tgtEl>
                                          <p:spTgt spid="8397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8397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bldLvl="5"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37868" y="304800"/>
            <a:ext cx="10515600" cy="747683"/>
          </a:xfrm>
        </p:spPr>
        <p:txBody>
          <a:bodyPr/>
          <a:lstStyle/>
          <a:p>
            <a:r>
              <a:rPr lang="en-US" sz="4000" dirty="0"/>
              <a:t>Pointer Implementation (Linked List)</a:t>
            </a:r>
          </a:p>
        </p:txBody>
      </p:sp>
      <p:sp>
        <p:nvSpPr>
          <p:cNvPr id="84995" name="Rectangle 3"/>
          <p:cNvSpPr>
            <a:spLocks noGrp="1" noChangeArrowheads="1"/>
          </p:cNvSpPr>
          <p:nvPr>
            <p:ph type="body" idx="1"/>
          </p:nvPr>
        </p:nvSpPr>
        <p:spPr>
          <a:xfrm>
            <a:off x="854015" y="1135841"/>
            <a:ext cx="10213676" cy="1371600"/>
          </a:xfrm>
        </p:spPr>
        <p:txBody>
          <a:bodyPr>
            <a:normAutofit/>
          </a:bodyPr>
          <a:lstStyle/>
          <a:p>
            <a:r>
              <a:rPr lang="en-US" dirty="0"/>
              <a:t>Ensure that the list is not stored contiguously</a:t>
            </a:r>
          </a:p>
          <a:p>
            <a:pPr lvl="1"/>
            <a:r>
              <a:rPr lang="en-US" dirty="0"/>
              <a:t>use a linked list</a:t>
            </a:r>
          </a:p>
          <a:p>
            <a:pPr lvl="1"/>
            <a:r>
              <a:rPr lang="en-US" dirty="0"/>
              <a:t>a series of structures that are not necessarily adjacent in memory</a:t>
            </a:r>
          </a:p>
        </p:txBody>
      </p:sp>
      <p:pic>
        <p:nvPicPr>
          <p:cNvPr id="84996" name="Picture 4" descr="fig3_1"/>
          <p:cNvPicPr>
            <a:picLocks noChangeAspect="1" noChangeArrowheads="1"/>
          </p:cNvPicPr>
          <p:nvPr/>
        </p:nvPicPr>
        <p:blipFill>
          <a:blip r:embed="rId2">
            <a:lum bright="-40000" contrast="60000"/>
            <a:extLst>
              <a:ext uri="{28A0092B-C50C-407E-A947-70E740481C1C}">
                <a14:useLocalDpi xmlns:a14="http://schemas.microsoft.com/office/drawing/2010/main" val="0"/>
              </a:ext>
            </a:extLst>
          </a:blip>
          <a:srcRect/>
          <a:stretch>
            <a:fillRect/>
          </a:stretch>
        </p:blipFill>
        <p:spPr bwMode="auto">
          <a:xfrm>
            <a:off x="2513013" y="2507441"/>
            <a:ext cx="71056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Text Box 5"/>
          <p:cNvSpPr txBox="1">
            <a:spLocks noChangeArrowheads="1"/>
          </p:cNvSpPr>
          <p:nvPr/>
        </p:nvSpPr>
        <p:spPr bwMode="auto">
          <a:xfrm>
            <a:off x="854015" y="3962400"/>
            <a:ext cx="1064499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chemeClr val="accent2"/>
              </a:buClr>
              <a:buSzTx/>
              <a:buFont typeface="Wingdings" panose="05000000000000000000" pitchFamily="2" charset="2"/>
              <a:buChar char="§"/>
            </a:pPr>
            <a:r>
              <a:rPr kumimoji="1" lang="en-US" sz="2400" dirty="0">
                <a:latin typeface="Times New Roman" panose="02020603050405020304" pitchFamily="18" charset="0"/>
              </a:rPr>
              <a:t>   </a:t>
            </a:r>
            <a:r>
              <a:rPr kumimoji="1" lang="en-US" sz="2400" dirty="0"/>
              <a:t>Each node contains the element and a pointer to a structure containing its successor</a:t>
            </a:r>
          </a:p>
          <a:p>
            <a:pPr lvl="1">
              <a:buClr>
                <a:schemeClr val="accent2"/>
              </a:buClr>
              <a:buSzTx/>
              <a:buFont typeface="Wingdings" panose="05000000000000000000" pitchFamily="2" charset="2"/>
              <a:buChar char="§"/>
            </a:pPr>
            <a:r>
              <a:rPr kumimoji="1" lang="en-US" dirty="0"/>
              <a:t>the last cell’s next link points to NULL</a:t>
            </a:r>
          </a:p>
          <a:p>
            <a:pPr>
              <a:buClr>
                <a:schemeClr val="accent2"/>
              </a:buClr>
              <a:buSzTx/>
              <a:buFont typeface="Wingdings" panose="05000000000000000000" pitchFamily="2" charset="2"/>
              <a:buChar char="§"/>
            </a:pPr>
            <a:r>
              <a:rPr kumimoji="1" lang="en-US" sz="2400" dirty="0"/>
              <a:t>   Compared to the array implementation, </a:t>
            </a:r>
          </a:p>
          <a:p>
            <a:pPr lvl="1">
              <a:buClr>
                <a:schemeClr val="accent2"/>
              </a:buClr>
              <a:buSzTx/>
              <a:buFont typeface="Wingdings" panose="05000000000000000000" pitchFamily="2" charset="2"/>
              <a:buChar char="ü"/>
            </a:pPr>
            <a:r>
              <a:rPr kumimoji="1" lang="en-US" dirty="0"/>
              <a:t>the pointer implementation uses only as much space as is needed for the elements currently on the list</a:t>
            </a:r>
          </a:p>
          <a:p>
            <a:pPr lvl="1">
              <a:buClr>
                <a:schemeClr val="accent2"/>
              </a:buClr>
              <a:buSzTx/>
              <a:buFont typeface="Monotype Sorts" pitchFamily="2" charset="2"/>
              <a:buChar char="û"/>
            </a:pPr>
            <a:r>
              <a:rPr kumimoji="1" lang="en-US" dirty="0"/>
              <a:t>but requires space for the pointers in each cell</a:t>
            </a:r>
            <a:endParaRPr lang="en-US" sz="2400" dirty="0"/>
          </a:p>
        </p:txBody>
      </p:sp>
    </p:spTree>
    <p:extLst>
      <p:ext uri="{BB962C8B-B14F-4D97-AF65-F5344CB8AC3E}">
        <p14:creationId xmlns:p14="http://schemas.microsoft.com/office/powerpoint/2010/main" val="400502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anim calcmode="lin" valueType="num">
                                      <p:cBhvr additive="base">
                                        <p:cTn id="11" dur="500" fill="hold"/>
                                        <p:tgtEl>
                                          <p:spTgt spid="8499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49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4995">
                                            <p:txEl>
                                              <p:pRg st="2" end="2"/>
                                            </p:txEl>
                                          </p:spTgt>
                                        </p:tgtEl>
                                        <p:attrNameLst>
                                          <p:attrName>style.visibility</p:attrName>
                                        </p:attrNameLst>
                                      </p:cBhvr>
                                      <p:to>
                                        <p:strVal val="visible"/>
                                      </p:to>
                                    </p:set>
                                    <p:anim calcmode="lin" valueType="num">
                                      <p:cBhvr additive="base">
                                        <p:cTn id="15" dur="500" fill="hold"/>
                                        <p:tgtEl>
                                          <p:spTgt spid="8499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49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84996"/>
                                        </p:tgtEl>
                                        <p:attrNameLst>
                                          <p:attrName>style.visibility</p:attrName>
                                        </p:attrNameLst>
                                      </p:cBhvr>
                                      <p:to>
                                        <p:strVal val="visible"/>
                                      </p:to>
                                    </p:set>
                                    <p:anim calcmode="lin" valueType="num">
                                      <p:cBhvr additive="base">
                                        <p:cTn id="21" dur="500" fill="hold"/>
                                        <p:tgtEl>
                                          <p:spTgt spid="84996"/>
                                        </p:tgtEl>
                                        <p:attrNameLst>
                                          <p:attrName>ppt_x</p:attrName>
                                        </p:attrNameLst>
                                      </p:cBhvr>
                                      <p:tavLst>
                                        <p:tav tm="0">
                                          <p:val>
                                            <p:strVal val="0-#ppt_w/2"/>
                                          </p:val>
                                        </p:tav>
                                        <p:tav tm="100000">
                                          <p:val>
                                            <p:strVal val="#ppt_x"/>
                                          </p:val>
                                        </p:tav>
                                      </p:tavLst>
                                    </p:anim>
                                    <p:anim calcmode="lin" valueType="num">
                                      <p:cBhvr additive="base">
                                        <p:cTn id="22" dur="500" fill="hold"/>
                                        <p:tgtEl>
                                          <p:spTgt spid="84996"/>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84997"/>
                                        </p:tgtEl>
                                        <p:attrNameLst>
                                          <p:attrName>style.visibility</p:attrName>
                                        </p:attrNameLst>
                                      </p:cBhvr>
                                      <p:to>
                                        <p:strVal val="visible"/>
                                      </p:to>
                                    </p:set>
                                    <p:anim calcmode="lin" valueType="num">
                                      <p:cBhvr additive="base">
                                        <p:cTn id="27" dur="500" fill="hold"/>
                                        <p:tgtEl>
                                          <p:spTgt spid="84997"/>
                                        </p:tgtEl>
                                        <p:attrNameLst>
                                          <p:attrName>ppt_x</p:attrName>
                                        </p:attrNameLst>
                                      </p:cBhvr>
                                      <p:tavLst>
                                        <p:tav tm="0">
                                          <p:val>
                                            <p:strVal val="0-#ppt_w/2"/>
                                          </p:val>
                                        </p:tav>
                                        <p:tav tm="100000">
                                          <p:val>
                                            <p:strVal val="#ppt_x"/>
                                          </p:val>
                                        </p:tav>
                                      </p:tavLst>
                                    </p:anim>
                                    <p:anim calcmode="lin" valueType="num">
                                      <p:cBhvr additive="base">
                                        <p:cTn id="28" dur="500" fill="hold"/>
                                        <p:tgtEl>
                                          <p:spTgt spid="849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P spid="8499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257" y="367647"/>
            <a:ext cx="11336694" cy="5909310"/>
          </a:xfrm>
          <a:prstGeom prst="rect">
            <a:avLst/>
          </a:prstGeom>
        </p:spPr>
        <p:txBody>
          <a:bodyPr wrap="square">
            <a:spAutoFit/>
          </a:bodyPr>
          <a:lstStyle/>
          <a:p>
            <a:r>
              <a:rPr lang="en-US" b="1" i="1" dirty="0">
                <a:latin typeface="Plus Jakarta Sans"/>
              </a:rPr>
              <a:t>Why use linked lists?</a:t>
            </a:r>
            <a:endParaRPr lang="en-US" b="1" dirty="0">
              <a:latin typeface="Plus Jakarta Sans"/>
            </a:endParaRPr>
          </a:p>
          <a:p>
            <a:r>
              <a:rPr lang="en-US" dirty="0">
                <a:latin typeface="Inter"/>
              </a:rPr>
              <a:t>Linked list is often compared to arrays. Whereas an array is a fixed size of sequence, a linked list can have its elements to be dynamically allocated</a:t>
            </a:r>
            <a:r>
              <a:rPr lang="en-US" dirty="0" smtClean="0">
                <a:latin typeface="Inter"/>
              </a:rPr>
              <a:t>.</a:t>
            </a:r>
          </a:p>
          <a:p>
            <a:endParaRPr lang="en-US" dirty="0">
              <a:latin typeface="Inter"/>
            </a:endParaRPr>
          </a:p>
          <a:p>
            <a:r>
              <a:rPr lang="en-US" b="1" i="1" dirty="0">
                <a:latin typeface="Inter"/>
              </a:rPr>
              <a:t>Advantages:</a:t>
            </a:r>
            <a:endParaRPr lang="en-US" dirty="0">
              <a:latin typeface="Inter"/>
            </a:endParaRPr>
          </a:p>
          <a:p>
            <a:pPr marL="285750" indent="-285750">
              <a:buFont typeface="Arial" panose="020B0604020202020204" pitchFamily="34" charset="0"/>
              <a:buChar char="•"/>
            </a:pPr>
            <a:r>
              <a:rPr lang="en-US" b="1" dirty="0">
                <a:latin typeface="Inter"/>
              </a:rPr>
              <a:t>No wastage of memory</a:t>
            </a:r>
            <a:r>
              <a:rPr lang="en-US" dirty="0">
                <a:latin typeface="Inter"/>
              </a:rPr>
              <a:t>: It only allocates the memory required for values to be stored or inserted because size of the linked list increase or decrease at run time. So, there is no need to pre-allocate the memory.</a:t>
            </a:r>
          </a:p>
          <a:p>
            <a:pPr marL="285750" indent="-285750">
              <a:buFont typeface="Arial" panose="020B0604020202020204" pitchFamily="34" charset="0"/>
              <a:buChar char="•"/>
            </a:pPr>
            <a:r>
              <a:rPr lang="en-US" b="1" dirty="0">
                <a:latin typeface="Inter"/>
              </a:rPr>
              <a:t>Implementation of stack and queue:</a:t>
            </a:r>
            <a:r>
              <a:rPr lang="en-US" dirty="0">
                <a:latin typeface="Inter"/>
              </a:rPr>
              <a:t> Linear data structures like stack and queues are often easily implemented using a linked list.</a:t>
            </a:r>
          </a:p>
          <a:p>
            <a:pPr marL="285750" indent="-285750">
              <a:buFont typeface="Arial" panose="020B0604020202020204" pitchFamily="34" charset="0"/>
              <a:buChar char="•"/>
            </a:pPr>
            <a:r>
              <a:rPr lang="en-US" b="1" dirty="0">
                <a:latin typeface="Inter"/>
              </a:rPr>
              <a:t>Easy to insert and delete a node:</a:t>
            </a:r>
            <a:r>
              <a:rPr lang="en-US" dirty="0">
                <a:latin typeface="Inter"/>
              </a:rPr>
              <a:t> Insertion and deletion node operations are easily implemented in a linked list</a:t>
            </a:r>
            <a:r>
              <a:rPr lang="en-US" dirty="0" smtClean="0">
                <a:latin typeface="Inter"/>
              </a:rPr>
              <a:t>.</a:t>
            </a:r>
          </a:p>
          <a:p>
            <a:endParaRPr lang="en-US" dirty="0">
              <a:latin typeface="Inter"/>
            </a:endParaRPr>
          </a:p>
          <a:p>
            <a:r>
              <a:rPr lang="en-US" b="1" i="1" dirty="0">
                <a:latin typeface="Inter"/>
              </a:rPr>
              <a:t>Disadvantages:</a:t>
            </a:r>
            <a:endParaRPr lang="en-US" dirty="0">
              <a:latin typeface="Inter"/>
            </a:endParaRPr>
          </a:p>
          <a:p>
            <a:pPr marL="285750" indent="-285750" algn="just">
              <a:buFont typeface="Arial" panose="020B0604020202020204" pitchFamily="34" charset="0"/>
              <a:buChar char="•"/>
            </a:pPr>
            <a:r>
              <a:rPr lang="en-US" b="1" dirty="0">
                <a:latin typeface="Inter"/>
              </a:rPr>
              <a:t>Memory Usage:</a:t>
            </a:r>
            <a:r>
              <a:rPr lang="en-US" dirty="0">
                <a:latin typeface="Inter"/>
              </a:rPr>
              <a:t> More memory is required to store elements in linked list as compared to array. Because in linked list each node contains a pointer and it requires extra memory for itself.</a:t>
            </a:r>
          </a:p>
          <a:p>
            <a:pPr marL="285750" indent="-285750" algn="just">
              <a:buFont typeface="Arial" panose="020B0604020202020204" pitchFamily="34" charset="0"/>
              <a:buChar char="•"/>
            </a:pPr>
            <a:r>
              <a:rPr lang="en-US" b="1" dirty="0">
                <a:latin typeface="Inter"/>
              </a:rPr>
              <a:t>Linear look up time:</a:t>
            </a:r>
            <a:r>
              <a:rPr lang="en-US" dirty="0">
                <a:latin typeface="Inter"/>
              </a:rPr>
              <a:t> When looking for a value in a linked list, you have to start from the beginning of chain, and check one element at a time for a value you’re looking for. For example, if we want to access a node at position n then we have to traverse all the nodes before it. So, time required to access a node is large.</a:t>
            </a:r>
          </a:p>
          <a:p>
            <a:pPr marL="285750" indent="-285750" algn="just">
              <a:buFont typeface="Arial" panose="020B0604020202020204" pitchFamily="34" charset="0"/>
              <a:buChar char="•"/>
            </a:pPr>
            <a:r>
              <a:rPr lang="en-US" b="1" dirty="0">
                <a:latin typeface="Inter"/>
              </a:rPr>
              <a:t>Reverse Traversing:</a:t>
            </a:r>
            <a:r>
              <a:rPr lang="en-US" dirty="0">
                <a:latin typeface="Inter"/>
              </a:rPr>
              <a:t> In linked list reverse traversing is really difficult. In case of doubly linked list its easier but extra memory is required for back pointer hence wastage of memory.</a:t>
            </a:r>
            <a:endParaRPr lang="en-US" b="0" i="0" dirty="0">
              <a:effectLst/>
              <a:latin typeface="Inter"/>
            </a:endParaRPr>
          </a:p>
        </p:txBody>
      </p:sp>
    </p:spTree>
    <p:extLst>
      <p:ext uri="{BB962C8B-B14F-4D97-AF65-F5344CB8AC3E}">
        <p14:creationId xmlns:p14="http://schemas.microsoft.com/office/powerpoint/2010/main" val="2010602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3442</Words>
  <Application>Microsoft Office PowerPoint</Application>
  <PresentationFormat>Widescreen</PresentationFormat>
  <Paragraphs>575</Paragraphs>
  <Slides>43</Slides>
  <Notes>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43</vt:i4>
      </vt:variant>
    </vt:vector>
  </HeadingPairs>
  <TitlesOfParts>
    <vt:vector size="62" baseType="lpstr">
      <vt:lpstr>맑은 고딕</vt:lpstr>
      <vt:lpstr>MS PGothic</vt:lpstr>
      <vt:lpstr>SimSun</vt:lpstr>
      <vt:lpstr>Arial</vt:lpstr>
      <vt:lpstr>Calibri</vt:lpstr>
      <vt:lpstr>Calibri Light</vt:lpstr>
      <vt:lpstr>Consolas</vt:lpstr>
      <vt:lpstr>Courier New</vt:lpstr>
      <vt:lpstr>Inter</vt:lpstr>
      <vt:lpstr>Mangal</vt:lpstr>
      <vt:lpstr>Monotype Sorts</vt:lpstr>
      <vt:lpstr>Open Sans</vt:lpstr>
      <vt:lpstr>Plus Jakarta Sans</vt:lpstr>
      <vt:lpstr>Symbol</vt:lpstr>
      <vt:lpstr>Tahoma</vt:lpstr>
      <vt:lpstr>Times</vt:lpstr>
      <vt:lpstr>Times New Roman</vt:lpstr>
      <vt:lpstr>Wingdings</vt:lpstr>
      <vt:lpstr>Office Theme</vt:lpstr>
      <vt:lpstr>PowerPoint Presentation</vt:lpstr>
      <vt:lpstr>UNIT – II </vt:lpstr>
      <vt:lpstr>The List ADT</vt:lpstr>
      <vt:lpstr>Operations</vt:lpstr>
      <vt:lpstr>Implementation of an ADT</vt:lpstr>
      <vt:lpstr>Array Implementation</vt:lpstr>
      <vt:lpstr>Array Implementation...</vt:lpstr>
      <vt:lpstr>Pointer Implementation (Linked List)</vt:lpstr>
      <vt:lpstr>PowerPoint Presentation</vt:lpstr>
      <vt:lpstr>Linked Lists</vt:lpstr>
      <vt:lpstr>A Simple Linked List Class</vt:lpstr>
      <vt:lpstr>PowerPoint Presentation</vt:lpstr>
      <vt:lpstr>Linked List</vt:lpstr>
      <vt:lpstr>Linked List</vt:lpstr>
      <vt:lpstr>Linked List</vt:lpstr>
      <vt:lpstr>Linked List</vt:lpstr>
      <vt:lpstr>Single Linked List</vt:lpstr>
      <vt:lpstr>Single Linked List</vt:lpstr>
      <vt:lpstr>Single Linked List</vt:lpstr>
      <vt:lpstr>Single Linked List</vt:lpstr>
      <vt:lpstr>Single Linked List</vt:lpstr>
      <vt:lpstr>Single Linked List</vt:lpstr>
      <vt:lpstr>Single Linked List</vt:lpstr>
      <vt:lpstr>Single Linked List</vt:lpstr>
      <vt:lpstr>Single Linked List</vt:lpstr>
      <vt:lpstr>Single Linked List</vt:lpstr>
      <vt:lpstr>Single Linked List</vt:lpstr>
      <vt:lpstr>Single Linked List</vt:lpstr>
      <vt:lpstr>Single Linked List</vt:lpstr>
      <vt:lpstr>Single Linked List</vt:lpstr>
      <vt:lpstr>Single Linked List</vt:lpstr>
      <vt:lpstr>Single Linked List</vt:lpstr>
      <vt:lpstr>Single Linked List</vt:lpstr>
      <vt:lpstr>Single Linked List</vt:lpstr>
      <vt:lpstr>Single Linked List</vt:lpstr>
      <vt:lpstr>Summary of all the programs related to singly linked list</vt:lpstr>
      <vt:lpstr>PowerPoint Presentation</vt:lpstr>
      <vt:lpstr>PowerPoint Presentation</vt:lpstr>
      <vt:lpstr>An example of a linked list implementation in Python that stores a list of employees: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MRUH</dc:creator>
  <cp:lastModifiedBy>Siddartha Mittapally</cp:lastModifiedBy>
  <cp:revision>39</cp:revision>
  <dcterms:created xsi:type="dcterms:W3CDTF">2023-03-28T05:50:27Z</dcterms:created>
  <dcterms:modified xsi:type="dcterms:W3CDTF">2023-05-02T15:20:37Z</dcterms:modified>
</cp:coreProperties>
</file>