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7" r:id="rId6"/>
    <p:sldId id="263" r:id="rId7"/>
    <p:sldId id="268" r:id="rId8"/>
    <p:sldId id="289" r:id="rId9"/>
    <p:sldId id="290" r:id="rId10"/>
    <p:sldId id="269" r:id="rId11"/>
    <p:sldId id="262" r:id="rId12"/>
    <p:sldId id="271" r:id="rId13"/>
    <p:sldId id="272" r:id="rId14"/>
    <p:sldId id="265" r:id="rId15"/>
    <p:sldId id="270" r:id="rId16"/>
    <p:sldId id="259" r:id="rId17"/>
    <p:sldId id="266" r:id="rId18"/>
    <p:sldId id="275" r:id="rId19"/>
    <p:sldId id="276" r:id="rId20"/>
    <p:sldId id="277" r:id="rId21"/>
    <p:sldId id="283" r:id="rId22"/>
    <p:sldId id="279" r:id="rId23"/>
    <p:sldId id="281" r:id="rId24"/>
    <p:sldId id="291" r:id="rId25"/>
    <p:sldId id="282" r:id="rId26"/>
    <p:sldId id="293" r:id="rId27"/>
    <p:sldId id="297" r:id="rId28"/>
    <p:sldId id="298" r:id="rId29"/>
    <p:sldId id="260" r:id="rId30"/>
    <p:sldId id="299" r:id="rId31"/>
    <p:sldId id="300" r:id="rId32"/>
    <p:sldId id="301" r:id="rId33"/>
    <p:sldId id="308" r:id="rId34"/>
    <p:sldId id="302" r:id="rId35"/>
    <p:sldId id="303" r:id="rId36"/>
    <p:sldId id="304" r:id="rId37"/>
    <p:sldId id="305" r:id="rId38"/>
    <p:sldId id="306" r:id="rId39"/>
    <p:sldId id="307" r:id="rId40"/>
    <p:sldId id="309" r:id="rId41"/>
    <p:sldId id="310" r:id="rId42"/>
    <p:sldId id="311" r:id="rId43"/>
    <p:sldId id="312" r:id="rId44"/>
    <p:sldId id="313" r:id="rId45"/>
    <p:sldId id="316" r:id="rId46"/>
    <p:sldId id="314" r:id="rId47"/>
    <p:sldId id="318" r:id="rId48"/>
    <p:sldId id="344" r:id="rId49"/>
    <p:sldId id="317" r:id="rId50"/>
    <p:sldId id="330" r:id="rId51"/>
    <p:sldId id="319" r:id="rId52"/>
    <p:sldId id="345" r:id="rId53"/>
    <p:sldId id="321" r:id="rId54"/>
    <p:sldId id="328" r:id="rId55"/>
    <p:sldId id="329" r:id="rId56"/>
    <p:sldId id="320" r:id="rId57"/>
    <p:sldId id="323" r:id="rId58"/>
    <p:sldId id="325" r:id="rId59"/>
    <p:sldId id="322" r:id="rId60"/>
    <p:sldId id="324" r:id="rId61"/>
    <p:sldId id="326" r:id="rId62"/>
    <p:sldId id="327" r:id="rId63"/>
    <p:sldId id="331" r:id="rId64"/>
    <p:sldId id="332" r:id="rId65"/>
    <p:sldId id="333" r:id="rId66"/>
    <p:sldId id="343" r:id="rId67"/>
    <p:sldId id="334" r:id="rId68"/>
    <p:sldId id="335" r:id="rId69"/>
    <p:sldId id="336" r:id="rId70"/>
    <p:sldId id="337" r:id="rId71"/>
    <p:sldId id="338" r:id="rId72"/>
    <p:sldId id="339" r:id="rId73"/>
    <p:sldId id="340" r:id="rId74"/>
    <p:sldId id="341" r:id="rId75"/>
    <p:sldId id="342"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3" autoAdjust="0"/>
    <p:restoredTop sz="94660"/>
  </p:normalViewPr>
  <p:slideViewPr>
    <p:cSldViewPr snapToGrid="0">
      <p:cViewPr varScale="1">
        <p:scale>
          <a:sx n="78" d="100"/>
          <a:sy n="78" d="100"/>
        </p:scale>
        <p:origin x="69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799D2-9C78-4210-9DCA-12C4E27CF6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6C8954-DF3A-588B-7384-4DB2364FC9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0D43B7-4AF5-67FD-52CB-D652324E9125}"/>
              </a:ext>
            </a:extLst>
          </p:cNvPr>
          <p:cNvSpPr>
            <a:spLocks noGrp="1"/>
          </p:cNvSpPr>
          <p:nvPr>
            <p:ph type="dt" sz="half" idx="10"/>
          </p:nvPr>
        </p:nvSpPr>
        <p:spPr/>
        <p:txBody>
          <a:bodyPr/>
          <a:lstStyle/>
          <a:p>
            <a:fld id="{7BEDD9BF-2405-46F1-A776-43DE8478104B}" type="datetimeFigureOut">
              <a:rPr lang="en-US" smtClean="0"/>
              <a:t>7/20/2023</a:t>
            </a:fld>
            <a:endParaRPr lang="en-US"/>
          </a:p>
        </p:txBody>
      </p:sp>
      <p:sp>
        <p:nvSpPr>
          <p:cNvPr id="5" name="Footer Placeholder 4">
            <a:extLst>
              <a:ext uri="{FF2B5EF4-FFF2-40B4-BE49-F238E27FC236}">
                <a16:creationId xmlns:a16="http://schemas.microsoft.com/office/drawing/2014/main" id="{0669F33D-D205-9C47-3EF7-61D121CEC1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BF0F2-918B-0162-869E-FBF9DFD3B211}"/>
              </a:ext>
            </a:extLst>
          </p:cNvPr>
          <p:cNvSpPr>
            <a:spLocks noGrp="1"/>
          </p:cNvSpPr>
          <p:nvPr>
            <p:ph type="sldNum" sz="quarter" idx="12"/>
          </p:nvPr>
        </p:nvSpPr>
        <p:spPr/>
        <p:txBody>
          <a:bodyPr/>
          <a:lstStyle/>
          <a:p>
            <a:fld id="{180F97CC-1B2C-4CDD-B440-99F5F8B230B9}" type="slidenum">
              <a:rPr lang="en-US" smtClean="0"/>
              <a:t>‹#›</a:t>
            </a:fld>
            <a:endParaRPr lang="en-US"/>
          </a:p>
        </p:txBody>
      </p:sp>
    </p:spTree>
    <p:extLst>
      <p:ext uri="{BB962C8B-B14F-4D97-AF65-F5344CB8AC3E}">
        <p14:creationId xmlns:p14="http://schemas.microsoft.com/office/powerpoint/2010/main" val="3307566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52E4-287A-3C0C-3158-5E67DD7C72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EEFD00-D90C-C373-29D8-4A592FC650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323F0-2EE4-A2BD-17DB-F6F39262DEBB}"/>
              </a:ext>
            </a:extLst>
          </p:cNvPr>
          <p:cNvSpPr>
            <a:spLocks noGrp="1"/>
          </p:cNvSpPr>
          <p:nvPr>
            <p:ph type="dt" sz="half" idx="10"/>
          </p:nvPr>
        </p:nvSpPr>
        <p:spPr/>
        <p:txBody>
          <a:bodyPr/>
          <a:lstStyle/>
          <a:p>
            <a:fld id="{7BEDD9BF-2405-46F1-A776-43DE8478104B}" type="datetimeFigureOut">
              <a:rPr lang="en-US" smtClean="0"/>
              <a:t>7/20/2023</a:t>
            </a:fld>
            <a:endParaRPr lang="en-US"/>
          </a:p>
        </p:txBody>
      </p:sp>
      <p:sp>
        <p:nvSpPr>
          <p:cNvPr id="5" name="Footer Placeholder 4">
            <a:extLst>
              <a:ext uri="{FF2B5EF4-FFF2-40B4-BE49-F238E27FC236}">
                <a16:creationId xmlns:a16="http://schemas.microsoft.com/office/drawing/2014/main" id="{D7D9F5B8-6575-559F-0512-3D9423523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358CD-A68C-273E-E988-2CE1DBD1F769}"/>
              </a:ext>
            </a:extLst>
          </p:cNvPr>
          <p:cNvSpPr>
            <a:spLocks noGrp="1"/>
          </p:cNvSpPr>
          <p:nvPr>
            <p:ph type="sldNum" sz="quarter" idx="12"/>
          </p:nvPr>
        </p:nvSpPr>
        <p:spPr/>
        <p:txBody>
          <a:bodyPr/>
          <a:lstStyle/>
          <a:p>
            <a:fld id="{180F97CC-1B2C-4CDD-B440-99F5F8B230B9}" type="slidenum">
              <a:rPr lang="en-US" smtClean="0"/>
              <a:t>‹#›</a:t>
            </a:fld>
            <a:endParaRPr lang="en-US"/>
          </a:p>
        </p:txBody>
      </p:sp>
    </p:spTree>
    <p:extLst>
      <p:ext uri="{BB962C8B-B14F-4D97-AF65-F5344CB8AC3E}">
        <p14:creationId xmlns:p14="http://schemas.microsoft.com/office/powerpoint/2010/main" val="1199033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00E5A7-E47C-0986-5AC2-E91F704D92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DE2870-38AA-2AA3-275B-0196D4CD7D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41465-6FD1-DE36-132D-963D48EC5C22}"/>
              </a:ext>
            </a:extLst>
          </p:cNvPr>
          <p:cNvSpPr>
            <a:spLocks noGrp="1"/>
          </p:cNvSpPr>
          <p:nvPr>
            <p:ph type="dt" sz="half" idx="10"/>
          </p:nvPr>
        </p:nvSpPr>
        <p:spPr/>
        <p:txBody>
          <a:bodyPr/>
          <a:lstStyle/>
          <a:p>
            <a:fld id="{7BEDD9BF-2405-46F1-A776-43DE8478104B}" type="datetimeFigureOut">
              <a:rPr lang="en-US" smtClean="0"/>
              <a:t>7/20/2023</a:t>
            </a:fld>
            <a:endParaRPr lang="en-US"/>
          </a:p>
        </p:txBody>
      </p:sp>
      <p:sp>
        <p:nvSpPr>
          <p:cNvPr id="5" name="Footer Placeholder 4">
            <a:extLst>
              <a:ext uri="{FF2B5EF4-FFF2-40B4-BE49-F238E27FC236}">
                <a16:creationId xmlns:a16="http://schemas.microsoft.com/office/drawing/2014/main" id="{1765823D-FEE5-9D46-D784-4185F28D02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A62144-A412-6AE1-3197-B078AE82EF6C}"/>
              </a:ext>
            </a:extLst>
          </p:cNvPr>
          <p:cNvSpPr>
            <a:spLocks noGrp="1"/>
          </p:cNvSpPr>
          <p:nvPr>
            <p:ph type="sldNum" sz="quarter" idx="12"/>
          </p:nvPr>
        </p:nvSpPr>
        <p:spPr/>
        <p:txBody>
          <a:bodyPr/>
          <a:lstStyle/>
          <a:p>
            <a:fld id="{180F97CC-1B2C-4CDD-B440-99F5F8B230B9}" type="slidenum">
              <a:rPr lang="en-US" smtClean="0"/>
              <a:t>‹#›</a:t>
            </a:fld>
            <a:endParaRPr lang="en-US"/>
          </a:p>
        </p:txBody>
      </p:sp>
    </p:spTree>
    <p:extLst>
      <p:ext uri="{BB962C8B-B14F-4D97-AF65-F5344CB8AC3E}">
        <p14:creationId xmlns:p14="http://schemas.microsoft.com/office/powerpoint/2010/main" val="329633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2C77-67F7-6B4E-040D-78C41538F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D8D3A6-C9B1-0D76-81DD-4F3118CAA9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C954B0-786B-2010-F83E-F8CF4D4C5D5C}"/>
              </a:ext>
            </a:extLst>
          </p:cNvPr>
          <p:cNvSpPr>
            <a:spLocks noGrp="1"/>
          </p:cNvSpPr>
          <p:nvPr>
            <p:ph type="dt" sz="half" idx="10"/>
          </p:nvPr>
        </p:nvSpPr>
        <p:spPr/>
        <p:txBody>
          <a:bodyPr/>
          <a:lstStyle/>
          <a:p>
            <a:fld id="{7BEDD9BF-2405-46F1-A776-43DE8478104B}" type="datetimeFigureOut">
              <a:rPr lang="en-US" smtClean="0"/>
              <a:t>7/20/2023</a:t>
            </a:fld>
            <a:endParaRPr lang="en-US"/>
          </a:p>
        </p:txBody>
      </p:sp>
      <p:sp>
        <p:nvSpPr>
          <p:cNvPr id="5" name="Footer Placeholder 4">
            <a:extLst>
              <a:ext uri="{FF2B5EF4-FFF2-40B4-BE49-F238E27FC236}">
                <a16:creationId xmlns:a16="http://schemas.microsoft.com/office/drawing/2014/main" id="{50610FBA-9230-7D44-939D-163CA21B37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C0A90-5B4C-4768-198A-47C84587D396}"/>
              </a:ext>
            </a:extLst>
          </p:cNvPr>
          <p:cNvSpPr>
            <a:spLocks noGrp="1"/>
          </p:cNvSpPr>
          <p:nvPr>
            <p:ph type="sldNum" sz="quarter" idx="12"/>
          </p:nvPr>
        </p:nvSpPr>
        <p:spPr/>
        <p:txBody>
          <a:bodyPr/>
          <a:lstStyle/>
          <a:p>
            <a:fld id="{180F97CC-1B2C-4CDD-B440-99F5F8B230B9}" type="slidenum">
              <a:rPr lang="en-US" smtClean="0"/>
              <a:t>‹#›</a:t>
            </a:fld>
            <a:endParaRPr lang="en-US"/>
          </a:p>
        </p:txBody>
      </p:sp>
    </p:spTree>
    <p:extLst>
      <p:ext uri="{BB962C8B-B14F-4D97-AF65-F5344CB8AC3E}">
        <p14:creationId xmlns:p14="http://schemas.microsoft.com/office/powerpoint/2010/main" val="3487587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32ED-88E8-CA54-5E6E-2A9B8C204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121CF0-6548-AC95-4AC8-D5C384E578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50BC79-9E15-2473-12B3-257225F155B6}"/>
              </a:ext>
            </a:extLst>
          </p:cNvPr>
          <p:cNvSpPr>
            <a:spLocks noGrp="1"/>
          </p:cNvSpPr>
          <p:nvPr>
            <p:ph type="dt" sz="half" idx="10"/>
          </p:nvPr>
        </p:nvSpPr>
        <p:spPr/>
        <p:txBody>
          <a:bodyPr/>
          <a:lstStyle/>
          <a:p>
            <a:fld id="{7BEDD9BF-2405-46F1-A776-43DE8478104B}" type="datetimeFigureOut">
              <a:rPr lang="en-US" smtClean="0"/>
              <a:t>7/20/2023</a:t>
            </a:fld>
            <a:endParaRPr lang="en-US"/>
          </a:p>
        </p:txBody>
      </p:sp>
      <p:sp>
        <p:nvSpPr>
          <p:cNvPr id="5" name="Footer Placeholder 4">
            <a:extLst>
              <a:ext uri="{FF2B5EF4-FFF2-40B4-BE49-F238E27FC236}">
                <a16:creationId xmlns:a16="http://schemas.microsoft.com/office/drawing/2014/main" id="{BE08247C-C75C-D3D9-3767-A222525AA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FCEBE-C142-61FF-D7A7-343A6ADD822F}"/>
              </a:ext>
            </a:extLst>
          </p:cNvPr>
          <p:cNvSpPr>
            <a:spLocks noGrp="1"/>
          </p:cNvSpPr>
          <p:nvPr>
            <p:ph type="sldNum" sz="quarter" idx="12"/>
          </p:nvPr>
        </p:nvSpPr>
        <p:spPr/>
        <p:txBody>
          <a:bodyPr/>
          <a:lstStyle/>
          <a:p>
            <a:fld id="{180F97CC-1B2C-4CDD-B440-99F5F8B230B9}" type="slidenum">
              <a:rPr lang="en-US" smtClean="0"/>
              <a:t>‹#›</a:t>
            </a:fld>
            <a:endParaRPr lang="en-US"/>
          </a:p>
        </p:txBody>
      </p:sp>
    </p:spTree>
    <p:extLst>
      <p:ext uri="{BB962C8B-B14F-4D97-AF65-F5344CB8AC3E}">
        <p14:creationId xmlns:p14="http://schemas.microsoft.com/office/powerpoint/2010/main" val="397645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A793B-F917-3F4B-9D85-655CB770FE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95087A-AF36-9DE9-2CAB-C2D33E8426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E0F53C-D8C2-6286-0CAC-28E03258C6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F2A14E-6A86-786F-67B5-C7BB7B9385B4}"/>
              </a:ext>
            </a:extLst>
          </p:cNvPr>
          <p:cNvSpPr>
            <a:spLocks noGrp="1"/>
          </p:cNvSpPr>
          <p:nvPr>
            <p:ph type="dt" sz="half" idx="10"/>
          </p:nvPr>
        </p:nvSpPr>
        <p:spPr/>
        <p:txBody>
          <a:bodyPr/>
          <a:lstStyle/>
          <a:p>
            <a:fld id="{7BEDD9BF-2405-46F1-A776-43DE8478104B}" type="datetimeFigureOut">
              <a:rPr lang="en-US" smtClean="0"/>
              <a:t>7/20/2023</a:t>
            </a:fld>
            <a:endParaRPr lang="en-US"/>
          </a:p>
        </p:txBody>
      </p:sp>
      <p:sp>
        <p:nvSpPr>
          <p:cNvPr id="6" name="Footer Placeholder 5">
            <a:extLst>
              <a:ext uri="{FF2B5EF4-FFF2-40B4-BE49-F238E27FC236}">
                <a16:creationId xmlns:a16="http://schemas.microsoft.com/office/drawing/2014/main" id="{C8CDB016-DAF8-F4B6-BB93-FBB1E60A7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F886FF-0F54-966D-1B90-01BB0309047A}"/>
              </a:ext>
            </a:extLst>
          </p:cNvPr>
          <p:cNvSpPr>
            <a:spLocks noGrp="1"/>
          </p:cNvSpPr>
          <p:nvPr>
            <p:ph type="sldNum" sz="quarter" idx="12"/>
          </p:nvPr>
        </p:nvSpPr>
        <p:spPr/>
        <p:txBody>
          <a:bodyPr/>
          <a:lstStyle/>
          <a:p>
            <a:fld id="{180F97CC-1B2C-4CDD-B440-99F5F8B230B9}" type="slidenum">
              <a:rPr lang="en-US" smtClean="0"/>
              <a:t>‹#›</a:t>
            </a:fld>
            <a:endParaRPr lang="en-US"/>
          </a:p>
        </p:txBody>
      </p:sp>
    </p:spTree>
    <p:extLst>
      <p:ext uri="{BB962C8B-B14F-4D97-AF65-F5344CB8AC3E}">
        <p14:creationId xmlns:p14="http://schemas.microsoft.com/office/powerpoint/2010/main" val="3942049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CCDA-5A39-E58F-FF20-DC34042D0B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D48283-FD7C-C387-D0C3-858E364662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664486-A661-0DD4-B133-1D4B7A4EFC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DFDCA2-A4B9-0FC8-170D-EA35DBB826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0305CC-C92C-049E-A48E-7550C72812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A1BFE1-3D7A-8BB7-7D4E-D012F5968F1B}"/>
              </a:ext>
            </a:extLst>
          </p:cNvPr>
          <p:cNvSpPr>
            <a:spLocks noGrp="1"/>
          </p:cNvSpPr>
          <p:nvPr>
            <p:ph type="dt" sz="half" idx="10"/>
          </p:nvPr>
        </p:nvSpPr>
        <p:spPr/>
        <p:txBody>
          <a:bodyPr/>
          <a:lstStyle/>
          <a:p>
            <a:fld id="{7BEDD9BF-2405-46F1-A776-43DE8478104B}" type="datetimeFigureOut">
              <a:rPr lang="en-US" smtClean="0"/>
              <a:t>7/20/2023</a:t>
            </a:fld>
            <a:endParaRPr lang="en-US"/>
          </a:p>
        </p:txBody>
      </p:sp>
      <p:sp>
        <p:nvSpPr>
          <p:cNvPr id="8" name="Footer Placeholder 7">
            <a:extLst>
              <a:ext uri="{FF2B5EF4-FFF2-40B4-BE49-F238E27FC236}">
                <a16:creationId xmlns:a16="http://schemas.microsoft.com/office/drawing/2014/main" id="{7BFB1857-1E23-4D3D-90E1-594C5124B1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2685F5-0CEF-1B0F-A6F4-28118C43DB99}"/>
              </a:ext>
            </a:extLst>
          </p:cNvPr>
          <p:cNvSpPr>
            <a:spLocks noGrp="1"/>
          </p:cNvSpPr>
          <p:nvPr>
            <p:ph type="sldNum" sz="quarter" idx="12"/>
          </p:nvPr>
        </p:nvSpPr>
        <p:spPr/>
        <p:txBody>
          <a:bodyPr/>
          <a:lstStyle/>
          <a:p>
            <a:fld id="{180F97CC-1B2C-4CDD-B440-99F5F8B230B9}" type="slidenum">
              <a:rPr lang="en-US" smtClean="0"/>
              <a:t>‹#›</a:t>
            </a:fld>
            <a:endParaRPr lang="en-US"/>
          </a:p>
        </p:txBody>
      </p:sp>
    </p:spTree>
    <p:extLst>
      <p:ext uri="{BB962C8B-B14F-4D97-AF65-F5344CB8AC3E}">
        <p14:creationId xmlns:p14="http://schemas.microsoft.com/office/powerpoint/2010/main" val="197355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D9ED-DC64-8EBF-97C4-FE9563DD19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198EA4-7D28-9C29-52C8-B81E5EDEDCE4}"/>
              </a:ext>
            </a:extLst>
          </p:cNvPr>
          <p:cNvSpPr>
            <a:spLocks noGrp="1"/>
          </p:cNvSpPr>
          <p:nvPr>
            <p:ph type="dt" sz="half" idx="10"/>
          </p:nvPr>
        </p:nvSpPr>
        <p:spPr/>
        <p:txBody>
          <a:bodyPr/>
          <a:lstStyle/>
          <a:p>
            <a:fld id="{7BEDD9BF-2405-46F1-A776-43DE8478104B}" type="datetimeFigureOut">
              <a:rPr lang="en-US" smtClean="0"/>
              <a:t>7/20/2023</a:t>
            </a:fld>
            <a:endParaRPr lang="en-US"/>
          </a:p>
        </p:txBody>
      </p:sp>
      <p:sp>
        <p:nvSpPr>
          <p:cNvPr id="4" name="Footer Placeholder 3">
            <a:extLst>
              <a:ext uri="{FF2B5EF4-FFF2-40B4-BE49-F238E27FC236}">
                <a16:creationId xmlns:a16="http://schemas.microsoft.com/office/drawing/2014/main" id="{E752BF27-2C32-8F59-7A20-E290436F54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757A07-3AE7-BDA2-CAF6-3D53426FB31A}"/>
              </a:ext>
            </a:extLst>
          </p:cNvPr>
          <p:cNvSpPr>
            <a:spLocks noGrp="1"/>
          </p:cNvSpPr>
          <p:nvPr>
            <p:ph type="sldNum" sz="quarter" idx="12"/>
          </p:nvPr>
        </p:nvSpPr>
        <p:spPr/>
        <p:txBody>
          <a:bodyPr/>
          <a:lstStyle/>
          <a:p>
            <a:fld id="{180F97CC-1B2C-4CDD-B440-99F5F8B230B9}" type="slidenum">
              <a:rPr lang="en-US" smtClean="0"/>
              <a:t>‹#›</a:t>
            </a:fld>
            <a:endParaRPr lang="en-US"/>
          </a:p>
        </p:txBody>
      </p:sp>
    </p:spTree>
    <p:extLst>
      <p:ext uri="{BB962C8B-B14F-4D97-AF65-F5344CB8AC3E}">
        <p14:creationId xmlns:p14="http://schemas.microsoft.com/office/powerpoint/2010/main" val="2417521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6ABAD-8458-C241-FCAB-A2B75FA2812F}"/>
              </a:ext>
            </a:extLst>
          </p:cNvPr>
          <p:cNvSpPr>
            <a:spLocks noGrp="1"/>
          </p:cNvSpPr>
          <p:nvPr>
            <p:ph type="dt" sz="half" idx="10"/>
          </p:nvPr>
        </p:nvSpPr>
        <p:spPr/>
        <p:txBody>
          <a:bodyPr/>
          <a:lstStyle/>
          <a:p>
            <a:fld id="{7BEDD9BF-2405-46F1-A776-43DE8478104B}" type="datetimeFigureOut">
              <a:rPr lang="en-US" smtClean="0"/>
              <a:t>7/20/2023</a:t>
            </a:fld>
            <a:endParaRPr lang="en-US"/>
          </a:p>
        </p:txBody>
      </p:sp>
      <p:sp>
        <p:nvSpPr>
          <p:cNvPr id="3" name="Footer Placeholder 2">
            <a:extLst>
              <a:ext uri="{FF2B5EF4-FFF2-40B4-BE49-F238E27FC236}">
                <a16:creationId xmlns:a16="http://schemas.microsoft.com/office/drawing/2014/main" id="{550DC554-9995-2F86-2986-C518E67D44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1AC73E-F2F5-ECB5-1BFA-8D81F420A459}"/>
              </a:ext>
            </a:extLst>
          </p:cNvPr>
          <p:cNvSpPr>
            <a:spLocks noGrp="1"/>
          </p:cNvSpPr>
          <p:nvPr>
            <p:ph type="sldNum" sz="quarter" idx="12"/>
          </p:nvPr>
        </p:nvSpPr>
        <p:spPr/>
        <p:txBody>
          <a:bodyPr/>
          <a:lstStyle/>
          <a:p>
            <a:fld id="{180F97CC-1B2C-4CDD-B440-99F5F8B230B9}" type="slidenum">
              <a:rPr lang="en-US" smtClean="0"/>
              <a:t>‹#›</a:t>
            </a:fld>
            <a:endParaRPr lang="en-US"/>
          </a:p>
        </p:txBody>
      </p:sp>
    </p:spTree>
    <p:extLst>
      <p:ext uri="{BB962C8B-B14F-4D97-AF65-F5344CB8AC3E}">
        <p14:creationId xmlns:p14="http://schemas.microsoft.com/office/powerpoint/2010/main" val="19248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C921-D09E-69AE-81F6-39047B56F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F19308-F104-7333-545C-36C413E26E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855FFF-D745-3059-94F6-B7100A75F8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0169C6-2BE1-181D-3F28-01335AD8B49D}"/>
              </a:ext>
            </a:extLst>
          </p:cNvPr>
          <p:cNvSpPr>
            <a:spLocks noGrp="1"/>
          </p:cNvSpPr>
          <p:nvPr>
            <p:ph type="dt" sz="half" idx="10"/>
          </p:nvPr>
        </p:nvSpPr>
        <p:spPr/>
        <p:txBody>
          <a:bodyPr/>
          <a:lstStyle/>
          <a:p>
            <a:fld id="{7BEDD9BF-2405-46F1-A776-43DE8478104B}" type="datetimeFigureOut">
              <a:rPr lang="en-US" smtClean="0"/>
              <a:t>7/20/2023</a:t>
            </a:fld>
            <a:endParaRPr lang="en-US"/>
          </a:p>
        </p:txBody>
      </p:sp>
      <p:sp>
        <p:nvSpPr>
          <p:cNvPr id="6" name="Footer Placeholder 5">
            <a:extLst>
              <a:ext uri="{FF2B5EF4-FFF2-40B4-BE49-F238E27FC236}">
                <a16:creationId xmlns:a16="http://schemas.microsoft.com/office/drawing/2014/main" id="{F0F5E039-8114-AB15-B063-21DE8694A9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95F4C-2CAA-F409-8202-72D8E0735215}"/>
              </a:ext>
            </a:extLst>
          </p:cNvPr>
          <p:cNvSpPr>
            <a:spLocks noGrp="1"/>
          </p:cNvSpPr>
          <p:nvPr>
            <p:ph type="sldNum" sz="quarter" idx="12"/>
          </p:nvPr>
        </p:nvSpPr>
        <p:spPr/>
        <p:txBody>
          <a:bodyPr/>
          <a:lstStyle/>
          <a:p>
            <a:fld id="{180F97CC-1B2C-4CDD-B440-99F5F8B230B9}" type="slidenum">
              <a:rPr lang="en-US" smtClean="0"/>
              <a:t>‹#›</a:t>
            </a:fld>
            <a:endParaRPr lang="en-US"/>
          </a:p>
        </p:txBody>
      </p:sp>
    </p:spTree>
    <p:extLst>
      <p:ext uri="{BB962C8B-B14F-4D97-AF65-F5344CB8AC3E}">
        <p14:creationId xmlns:p14="http://schemas.microsoft.com/office/powerpoint/2010/main" val="3943068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8710-826E-E1D8-442F-655008D1B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6A96F5-F7EE-2B4E-4A3E-3FB478554A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2E3EEE-2F79-3F17-1498-015AAF9FC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87E21-0E4B-61AC-1215-B4C4F70F7BB9}"/>
              </a:ext>
            </a:extLst>
          </p:cNvPr>
          <p:cNvSpPr>
            <a:spLocks noGrp="1"/>
          </p:cNvSpPr>
          <p:nvPr>
            <p:ph type="dt" sz="half" idx="10"/>
          </p:nvPr>
        </p:nvSpPr>
        <p:spPr/>
        <p:txBody>
          <a:bodyPr/>
          <a:lstStyle/>
          <a:p>
            <a:fld id="{7BEDD9BF-2405-46F1-A776-43DE8478104B}" type="datetimeFigureOut">
              <a:rPr lang="en-US" smtClean="0"/>
              <a:t>7/20/2023</a:t>
            </a:fld>
            <a:endParaRPr lang="en-US"/>
          </a:p>
        </p:txBody>
      </p:sp>
      <p:sp>
        <p:nvSpPr>
          <p:cNvPr id="6" name="Footer Placeholder 5">
            <a:extLst>
              <a:ext uri="{FF2B5EF4-FFF2-40B4-BE49-F238E27FC236}">
                <a16:creationId xmlns:a16="http://schemas.microsoft.com/office/drawing/2014/main" id="{1DCEE437-3C9F-BDF7-F310-5AE91CE53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945261-FD9A-8830-5B66-E23D603EF0F6}"/>
              </a:ext>
            </a:extLst>
          </p:cNvPr>
          <p:cNvSpPr>
            <a:spLocks noGrp="1"/>
          </p:cNvSpPr>
          <p:nvPr>
            <p:ph type="sldNum" sz="quarter" idx="12"/>
          </p:nvPr>
        </p:nvSpPr>
        <p:spPr/>
        <p:txBody>
          <a:bodyPr/>
          <a:lstStyle/>
          <a:p>
            <a:fld id="{180F97CC-1B2C-4CDD-B440-99F5F8B230B9}" type="slidenum">
              <a:rPr lang="en-US" smtClean="0"/>
              <a:t>‹#›</a:t>
            </a:fld>
            <a:endParaRPr lang="en-US"/>
          </a:p>
        </p:txBody>
      </p:sp>
    </p:spTree>
    <p:extLst>
      <p:ext uri="{BB962C8B-B14F-4D97-AF65-F5344CB8AC3E}">
        <p14:creationId xmlns:p14="http://schemas.microsoft.com/office/powerpoint/2010/main" val="3469744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CECD89-201A-755A-92FD-A4CC3BEAD2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C410A5-DCF1-EA28-A7C2-1A79D06921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8523D-DC56-7493-3B23-041E9DF0ED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DD9BF-2405-46F1-A776-43DE8478104B}" type="datetimeFigureOut">
              <a:rPr lang="en-US" smtClean="0"/>
              <a:t>7/20/2023</a:t>
            </a:fld>
            <a:endParaRPr lang="en-US"/>
          </a:p>
        </p:txBody>
      </p:sp>
      <p:sp>
        <p:nvSpPr>
          <p:cNvPr id="5" name="Footer Placeholder 4">
            <a:extLst>
              <a:ext uri="{FF2B5EF4-FFF2-40B4-BE49-F238E27FC236}">
                <a16:creationId xmlns:a16="http://schemas.microsoft.com/office/drawing/2014/main" id="{037628EB-EB79-4C20-D502-DFE12631C3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75297-2B11-3B48-4F03-6B9AA831D6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0F97CC-1B2C-4CDD-B440-99F5F8B230B9}" type="slidenum">
              <a:rPr lang="en-US" smtClean="0"/>
              <a:t>‹#›</a:t>
            </a:fld>
            <a:endParaRPr lang="en-US"/>
          </a:p>
        </p:txBody>
      </p:sp>
    </p:spTree>
    <p:extLst>
      <p:ext uri="{BB962C8B-B14F-4D97-AF65-F5344CB8AC3E}">
        <p14:creationId xmlns:p14="http://schemas.microsoft.com/office/powerpoint/2010/main" val="3923323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6844-0469-41D2-2E9C-278027102ED1}"/>
              </a:ext>
            </a:extLst>
          </p:cNvPr>
          <p:cNvSpPr>
            <a:spLocks noGrp="1"/>
          </p:cNvSpPr>
          <p:nvPr>
            <p:ph type="ctrTitle"/>
          </p:nvPr>
        </p:nvSpPr>
        <p:spPr>
          <a:xfrm>
            <a:off x="1524000" y="1906134"/>
            <a:ext cx="9144000" cy="2387600"/>
          </a:xfrm>
        </p:spPr>
        <p:txBody>
          <a:bodyPr>
            <a:normAutofit/>
          </a:bodyPr>
          <a:lstStyle/>
          <a:p>
            <a:r>
              <a:rPr lang="en-US" sz="4400" b="1" dirty="0">
                <a:solidFill>
                  <a:srgbClr val="C00000"/>
                </a:solidFill>
                <a:latin typeface="Arial" panose="020B0604020202020204" pitchFamily="34" charset="0"/>
                <a:cs typeface="Arial" panose="020B0604020202020204" pitchFamily="34" charset="0"/>
              </a:rPr>
              <a:t>Data Structures </a:t>
            </a:r>
            <a:br>
              <a:rPr lang="en-US" sz="4400" b="1" dirty="0">
                <a:solidFill>
                  <a:srgbClr val="C00000"/>
                </a:solidFill>
                <a:latin typeface="Arial" panose="020B0604020202020204" pitchFamily="34" charset="0"/>
                <a:cs typeface="Arial" panose="020B0604020202020204" pitchFamily="34" charset="0"/>
              </a:rPr>
            </a:br>
            <a:r>
              <a:rPr lang="en-US" sz="4400" b="1" dirty="0">
                <a:solidFill>
                  <a:srgbClr val="C00000"/>
                </a:solidFill>
                <a:latin typeface="Arial" panose="020B0604020202020204" pitchFamily="34" charset="0"/>
                <a:cs typeface="Arial" panose="020B0604020202020204" pitchFamily="34" charset="0"/>
              </a:rPr>
              <a:t>and </a:t>
            </a:r>
            <a:br>
              <a:rPr lang="en-US" sz="4400" b="1" dirty="0">
                <a:solidFill>
                  <a:srgbClr val="C00000"/>
                </a:solidFill>
                <a:latin typeface="Arial" panose="020B0604020202020204" pitchFamily="34" charset="0"/>
                <a:cs typeface="Arial" panose="020B0604020202020204" pitchFamily="34" charset="0"/>
              </a:rPr>
            </a:br>
            <a:r>
              <a:rPr lang="en-US" sz="4400" b="1" dirty="0">
                <a:solidFill>
                  <a:srgbClr val="C00000"/>
                </a:solidFill>
                <a:latin typeface="Arial" panose="020B0604020202020204" pitchFamily="34" charset="0"/>
                <a:cs typeface="Arial" panose="020B0604020202020204" pitchFamily="34" charset="0"/>
              </a:rPr>
              <a:t>Its Applications</a:t>
            </a:r>
          </a:p>
        </p:txBody>
      </p:sp>
    </p:spTree>
    <p:extLst>
      <p:ext uri="{BB962C8B-B14F-4D97-AF65-F5344CB8AC3E}">
        <p14:creationId xmlns:p14="http://schemas.microsoft.com/office/powerpoint/2010/main" val="3961731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41C1-38A1-62B5-642A-2DDC06858CE5}"/>
              </a:ext>
            </a:extLst>
          </p:cNvPr>
          <p:cNvSpPr>
            <a:spLocks noGrp="1"/>
          </p:cNvSpPr>
          <p:nvPr>
            <p:ph type="title"/>
          </p:nvPr>
        </p:nvSpPr>
        <p:spPr/>
        <p:txBody>
          <a:bodyPr/>
          <a:lstStyle/>
          <a:p>
            <a:pPr algn="just"/>
            <a:r>
              <a:rPr lang="en-US" b="0" i="0" dirty="0">
                <a:solidFill>
                  <a:srgbClr val="C00000"/>
                </a:solidFill>
                <a:effectLst/>
              </a:rPr>
              <a:t>Why should we learn Data Structures?</a:t>
            </a:r>
          </a:p>
        </p:txBody>
      </p:sp>
      <p:sp>
        <p:nvSpPr>
          <p:cNvPr id="3" name="Content Placeholder 2">
            <a:extLst>
              <a:ext uri="{FF2B5EF4-FFF2-40B4-BE49-F238E27FC236}">
                <a16:creationId xmlns:a16="http://schemas.microsoft.com/office/drawing/2014/main" id="{CACD3190-BFD7-E6C1-7253-85EF606637BB}"/>
              </a:ext>
            </a:extLst>
          </p:cNvPr>
          <p:cNvSpPr>
            <a:spLocks noGrp="1"/>
          </p:cNvSpPr>
          <p:nvPr>
            <p:ph idx="1"/>
          </p:nvPr>
        </p:nvSpPr>
        <p:spPr/>
        <p:txBody>
          <a:bodyPr/>
          <a:lstStyle/>
          <a:p>
            <a:pPr marL="457200" indent="-457200" algn="just">
              <a:buFont typeface="+mj-lt"/>
              <a:buAutoNum type="arabicPeriod"/>
            </a:pPr>
            <a:r>
              <a:rPr lang="en-US" b="0" i="0" dirty="0">
                <a:solidFill>
                  <a:srgbClr val="000000"/>
                </a:solidFill>
                <a:effectLst/>
                <a:latin typeface="+mj-lt"/>
              </a:rPr>
              <a:t>Data Structures and Algorithms are two of the key aspects of Computer Science.</a:t>
            </a:r>
          </a:p>
          <a:p>
            <a:pPr marL="457200" indent="-457200" algn="just">
              <a:buFont typeface="+mj-lt"/>
              <a:buAutoNum type="arabicPeriod"/>
            </a:pPr>
            <a:r>
              <a:rPr lang="en-US" b="0" i="0" dirty="0">
                <a:solidFill>
                  <a:srgbClr val="000000"/>
                </a:solidFill>
                <a:effectLst/>
                <a:latin typeface="+mj-lt"/>
              </a:rPr>
              <a:t>Data Structures allow us to organize and store data, whereas Algorithms allow us to process that data meaningfully.</a:t>
            </a:r>
          </a:p>
          <a:p>
            <a:pPr marL="457200" indent="-457200" algn="just">
              <a:buFont typeface="+mj-lt"/>
              <a:buAutoNum type="arabicPeriod"/>
            </a:pPr>
            <a:r>
              <a:rPr lang="en-US" b="0" i="0" dirty="0">
                <a:solidFill>
                  <a:srgbClr val="000000"/>
                </a:solidFill>
                <a:effectLst/>
                <a:latin typeface="+mj-lt"/>
              </a:rPr>
              <a:t>Learning Data Structures and Algorithms will help us become better Programmers.</a:t>
            </a:r>
          </a:p>
          <a:p>
            <a:pPr marL="457200" indent="-457200" algn="just">
              <a:buFont typeface="+mj-lt"/>
              <a:buAutoNum type="arabicPeriod"/>
            </a:pPr>
            <a:r>
              <a:rPr lang="en-US" b="0" i="0" dirty="0">
                <a:solidFill>
                  <a:srgbClr val="000000"/>
                </a:solidFill>
                <a:effectLst/>
                <a:latin typeface="+mj-lt"/>
              </a:rPr>
              <a:t>We will be able to write code that is more effective and reliable.</a:t>
            </a:r>
          </a:p>
          <a:p>
            <a:pPr marL="457200" indent="-457200" algn="just">
              <a:buFont typeface="+mj-lt"/>
              <a:buAutoNum type="arabicPeriod"/>
            </a:pPr>
            <a:r>
              <a:rPr lang="en-US" b="0" i="0" dirty="0">
                <a:solidFill>
                  <a:srgbClr val="000000"/>
                </a:solidFill>
                <a:effectLst/>
                <a:latin typeface="+mj-lt"/>
              </a:rPr>
              <a:t>We will also be able to solve problems more quickly and efficiently</a:t>
            </a:r>
          </a:p>
        </p:txBody>
      </p:sp>
    </p:spTree>
    <p:extLst>
      <p:ext uri="{BB962C8B-B14F-4D97-AF65-F5344CB8AC3E}">
        <p14:creationId xmlns:p14="http://schemas.microsoft.com/office/powerpoint/2010/main" val="2479824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A5B8-D961-0490-8E30-2AD8E745D6DE}"/>
              </a:ext>
            </a:extLst>
          </p:cNvPr>
          <p:cNvSpPr>
            <a:spLocks noGrp="1"/>
          </p:cNvSpPr>
          <p:nvPr>
            <p:ph type="title"/>
          </p:nvPr>
        </p:nvSpPr>
        <p:spPr>
          <a:xfrm>
            <a:off x="838200" y="299811"/>
            <a:ext cx="10515600" cy="1325563"/>
          </a:xfrm>
        </p:spPr>
        <p:txBody>
          <a:bodyPr/>
          <a:lstStyle/>
          <a:p>
            <a:r>
              <a:rPr lang="en-US" b="1" dirty="0">
                <a:solidFill>
                  <a:srgbClr val="C00000"/>
                </a:solidFill>
              </a:rPr>
              <a:t>Applications:</a:t>
            </a:r>
          </a:p>
        </p:txBody>
      </p:sp>
      <p:sp>
        <p:nvSpPr>
          <p:cNvPr id="3" name="Content Placeholder 2">
            <a:extLst>
              <a:ext uri="{FF2B5EF4-FFF2-40B4-BE49-F238E27FC236}">
                <a16:creationId xmlns:a16="http://schemas.microsoft.com/office/drawing/2014/main" id="{A01572C8-8E7F-03A1-E156-EED1644F9AC4}"/>
              </a:ext>
            </a:extLst>
          </p:cNvPr>
          <p:cNvSpPr>
            <a:spLocks noGrp="1"/>
          </p:cNvSpPr>
          <p:nvPr>
            <p:ph idx="1"/>
          </p:nvPr>
        </p:nvSpPr>
        <p:spPr>
          <a:xfrm>
            <a:off x="337457" y="1890939"/>
            <a:ext cx="11201400" cy="4351338"/>
          </a:xfrm>
        </p:spPr>
        <p:txBody>
          <a:bodyPr>
            <a:normAutofit fontScale="92500" lnSpcReduction="10000"/>
          </a:bodyPr>
          <a:lstStyle/>
          <a:p>
            <a:pPr algn="just">
              <a:buFont typeface="Wingdings" panose="05000000000000000000" pitchFamily="2" charset="2"/>
              <a:buChar char="§"/>
            </a:pPr>
            <a:r>
              <a:rPr lang="en-US" b="1" dirty="0"/>
              <a:t>2D Arrays</a:t>
            </a:r>
            <a:r>
              <a:rPr lang="en-US" dirty="0"/>
              <a:t>	</a:t>
            </a:r>
            <a:r>
              <a:rPr lang="en-US" dirty="0">
                <a:sym typeface="Wingdings" panose="05000000000000000000" pitchFamily="2" charset="2"/>
              </a:rPr>
              <a:t>image Processing, Sudoku, Chess. </a:t>
            </a:r>
          </a:p>
          <a:p>
            <a:pPr algn="just">
              <a:buFont typeface="Wingdings" panose="05000000000000000000" pitchFamily="2" charset="2"/>
              <a:buChar char="§"/>
            </a:pPr>
            <a:r>
              <a:rPr lang="en-US" b="1" dirty="0">
                <a:sym typeface="Wingdings" panose="05000000000000000000" pitchFamily="2" charset="2"/>
              </a:rPr>
              <a:t>Stack</a:t>
            </a:r>
            <a:r>
              <a:rPr lang="en-US" dirty="0">
                <a:sym typeface="Wingdings" panose="05000000000000000000" pitchFamily="2" charset="2"/>
              </a:rPr>
              <a:t>	 redo, undo, browsing history, call history</a:t>
            </a:r>
          </a:p>
          <a:p>
            <a:pPr algn="just">
              <a:buFont typeface="Wingdings" panose="05000000000000000000" pitchFamily="2" charset="2"/>
              <a:buChar char="§"/>
            </a:pPr>
            <a:r>
              <a:rPr lang="en-US" b="1" dirty="0">
                <a:sym typeface="Wingdings" panose="05000000000000000000" pitchFamily="2" charset="2"/>
              </a:rPr>
              <a:t>Queue</a:t>
            </a:r>
            <a:r>
              <a:rPr lang="en-US" dirty="0">
                <a:sym typeface="Wingdings" panose="05000000000000000000" pitchFamily="2" charset="2"/>
              </a:rPr>
              <a:t>	Circular queue-switch </a:t>
            </a:r>
            <a:r>
              <a:rPr lang="en-US" dirty="0" err="1">
                <a:sym typeface="Wingdings" panose="05000000000000000000" pitchFamily="2" charset="2"/>
              </a:rPr>
              <a:t>bw</a:t>
            </a:r>
            <a:r>
              <a:rPr lang="en-US" dirty="0">
                <a:sym typeface="Wingdings" panose="05000000000000000000" pitchFamily="2" charset="2"/>
              </a:rPr>
              <a:t> </a:t>
            </a:r>
            <a:r>
              <a:rPr lang="en-US" dirty="0" err="1">
                <a:sym typeface="Wingdings" panose="05000000000000000000" pitchFamily="2" charset="2"/>
              </a:rPr>
              <a:t>apps,FCFS</a:t>
            </a:r>
            <a:r>
              <a:rPr lang="en-US" dirty="0">
                <a:sym typeface="Wingdings" panose="05000000000000000000" pitchFamily="2" charset="2"/>
              </a:rPr>
              <a:t>, printer que.</a:t>
            </a:r>
          </a:p>
          <a:p>
            <a:pPr algn="just">
              <a:buFont typeface="Wingdings" panose="05000000000000000000" pitchFamily="2" charset="2"/>
              <a:buChar char="§"/>
            </a:pPr>
            <a:r>
              <a:rPr lang="en-US" b="1" dirty="0">
                <a:sym typeface="Wingdings" panose="05000000000000000000" pitchFamily="2" charset="2"/>
              </a:rPr>
              <a:t>Linked list	</a:t>
            </a:r>
            <a:r>
              <a:rPr lang="en-US" dirty="0">
                <a:sym typeface="Wingdings" panose="05000000000000000000" pitchFamily="2" charset="2"/>
              </a:rPr>
              <a:t>previous page, next page (browser)</a:t>
            </a:r>
          </a:p>
          <a:p>
            <a:pPr algn="just">
              <a:buFont typeface="Wingdings" panose="05000000000000000000" pitchFamily="2" charset="2"/>
              <a:buChar char="§"/>
            </a:pPr>
            <a:r>
              <a:rPr lang="en-US" b="1" dirty="0">
                <a:sym typeface="Wingdings" panose="05000000000000000000" pitchFamily="2" charset="2"/>
              </a:rPr>
              <a:t>Double LL</a:t>
            </a:r>
            <a:r>
              <a:rPr lang="en-US" dirty="0">
                <a:sym typeface="Wingdings" panose="05000000000000000000" pitchFamily="2" charset="2"/>
              </a:rPr>
              <a:t>	music player(previous song, next song), gallery(</a:t>
            </a:r>
            <a:r>
              <a:rPr lang="en-US" dirty="0" err="1">
                <a:sym typeface="Wingdings" panose="05000000000000000000" pitchFamily="2" charset="2"/>
              </a:rPr>
              <a:t>prev.img,next</a:t>
            </a:r>
            <a:r>
              <a:rPr lang="en-US" dirty="0">
                <a:sym typeface="Wingdings" panose="05000000000000000000" pitchFamily="2" charset="2"/>
              </a:rPr>
              <a:t> </a:t>
            </a:r>
            <a:r>
              <a:rPr lang="en-US" dirty="0" err="1">
                <a:sym typeface="Wingdings" panose="05000000000000000000" pitchFamily="2" charset="2"/>
              </a:rPr>
              <a:t>img</a:t>
            </a:r>
            <a:r>
              <a:rPr lang="en-US" dirty="0">
                <a:sym typeface="Wingdings" panose="05000000000000000000" pitchFamily="2" charset="2"/>
              </a:rPr>
              <a:t>)</a:t>
            </a:r>
          </a:p>
          <a:p>
            <a:pPr algn="just">
              <a:buFont typeface="Wingdings" panose="05000000000000000000" pitchFamily="2" charset="2"/>
              <a:buChar char="§"/>
            </a:pPr>
            <a:r>
              <a:rPr lang="en-US" b="1" dirty="0">
                <a:sym typeface="Wingdings" panose="05000000000000000000" pitchFamily="2" charset="2"/>
              </a:rPr>
              <a:t>Graph</a:t>
            </a:r>
            <a:r>
              <a:rPr lang="en-US" dirty="0">
                <a:sym typeface="Wingdings" panose="05000000000000000000" pitchFamily="2" charset="2"/>
              </a:rPr>
              <a:t>	fb, </a:t>
            </a:r>
            <a:r>
              <a:rPr lang="en-US" dirty="0" err="1">
                <a:sym typeface="Wingdings" panose="05000000000000000000" pitchFamily="2" charset="2"/>
              </a:rPr>
              <a:t>linkedin</a:t>
            </a:r>
            <a:r>
              <a:rPr lang="en-US" dirty="0">
                <a:sym typeface="Wingdings" panose="05000000000000000000" pitchFamily="2" charset="2"/>
              </a:rPr>
              <a:t>, social networking sites(users),fb graph </a:t>
            </a:r>
            <a:r>
              <a:rPr lang="en-US" dirty="0" err="1">
                <a:sym typeface="Wingdings" panose="05000000000000000000" pitchFamily="2" charset="2"/>
              </a:rPr>
              <a:t>api</a:t>
            </a:r>
            <a:r>
              <a:rPr lang="en-US" dirty="0">
                <a:sym typeface="Wingdings" panose="05000000000000000000" pitchFamily="2" charset="2"/>
              </a:rPr>
              <a:t>, googles 			knowledge </a:t>
            </a:r>
            <a:r>
              <a:rPr lang="en-US" dirty="0" err="1">
                <a:sym typeface="Wingdings" panose="05000000000000000000" pitchFamily="2" charset="2"/>
              </a:rPr>
              <a:t>api</a:t>
            </a:r>
            <a:r>
              <a:rPr lang="en-US" dirty="0">
                <a:sym typeface="Wingdings" panose="05000000000000000000" pitchFamily="2" charset="2"/>
              </a:rPr>
              <a:t>, google maps, yahoo and apple maps uses graphs to 			show the shortest path using BFS algo.</a:t>
            </a:r>
          </a:p>
          <a:p>
            <a:pPr algn="just">
              <a:buFont typeface="Wingdings" panose="05000000000000000000" pitchFamily="2" charset="2"/>
              <a:buChar char="§"/>
            </a:pPr>
            <a:r>
              <a:rPr lang="en-US" b="1" dirty="0">
                <a:sym typeface="Wingdings" panose="05000000000000000000" pitchFamily="2" charset="2"/>
              </a:rPr>
              <a:t>Tree	</a:t>
            </a:r>
            <a:r>
              <a:rPr lang="en-US" dirty="0">
                <a:sym typeface="Wingdings" panose="05000000000000000000" pitchFamily="2" charset="2"/>
              </a:rPr>
              <a:t>	Representation file structure in File explorer, auto suggestion, 			decision based ML.</a:t>
            </a:r>
          </a:p>
        </p:txBody>
      </p:sp>
      <p:sp>
        <p:nvSpPr>
          <p:cNvPr id="4" name="Rectangle 3">
            <a:extLst>
              <a:ext uri="{FF2B5EF4-FFF2-40B4-BE49-F238E27FC236}">
                <a16:creationId xmlns:a16="http://schemas.microsoft.com/office/drawing/2014/main" id="{2B03E5B8-6DC9-F40F-B6F1-2662D04D6900}"/>
              </a:ext>
            </a:extLst>
          </p:cNvPr>
          <p:cNvSpPr/>
          <p:nvPr/>
        </p:nvSpPr>
        <p:spPr>
          <a:xfrm>
            <a:off x="250372" y="1734232"/>
            <a:ext cx="1937657" cy="43513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045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EA21-A839-7BA5-3EA6-6C0A5144F4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BCE198-CEB9-9B64-3098-5B073CA81F66}"/>
              </a:ext>
            </a:extLst>
          </p:cNvPr>
          <p:cNvSpPr>
            <a:spLocks noGrp="1"/>
          </p:cNvSpPr>
          <p:nvPr>
            <p:ph idx="1"/>
          </p:nvPr>
        </p:nvSpPr>
        <p:spPr/>
        <p:txBody>
          <a:bodyPr/>
          <a:lstStyle/>
          <a:p>
            <a:endParaRPr lang="en-US"/>
          </a:p>
        </p:txBody>
      </p:sp>
      <p:pic>
        <p:nvPicPr>
          <p:cNvPr id="1026" name="Picture 2" descr="Data types vs data structure">
            <a:extLst>
              <a:ext uri="{FF2B5EF4-FFF2-40B4-BE49-F238E27FC236}">
                <a16:creationId xmlns:a16="http://schemas.microsoft.com/office/drawing/2014/main" id="{BBB8C25B-7D5A-CF8B-741C-D2835C778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21" y="415926"/>
            <a:ext cx="11797536" cy="6027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120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3075C9AE-BCB9-59FB-9F17-0D5FC4B37FA5}"/>
              </a:ext>
            </a:extLst>
          </p:cNvPr>
          <p:cNvGraphicFramePr>
            <a:graphicFrameLocks noGrp="1"/>
          </p:cNvGraphicFramePr>
          <p:nvPr>
            <p:ph idx="1"/>
            <p:extLst>
              <p:ext uri="{D42A27DB-BD31-4B8C-83A1-F6EECF244321}">
                <p14:modId xmlns:p14="http://schemas.microsoft.com/office/powerpoint/2010/main" val="2883446723"/>
              </p:ext>
            </p:extLst>
          </p:nvPr>
        </p:nvGraphicFramePr>
        <p:xfrm>
          <a:off x="707570" y="664028"/>
          <a:ext cx="10515600" cy="5713911"/>
        </p:xfrm>
        <a:graphic>
          <a:graphicData uri="http://schemas.openxmlformats.org/drawingml/2006/table">
            <a:tbl>
              <a:tblPr>
                <a:tableStyleId>{5940675A-B579-460E-94D1-54222C63F5DA}</a:tableStyleId>
              </a:tblPr>
              <a:tblGrid>
                <a:gridCol w="5257800">
                  <a:extLst>
                    <a:ext uri="{9D8B030D-6E8A-4147-A177-3AD203B41FA5}">
                      <a16:colId xmlns:a16="http://schemas.microsoft.com/office/drawing/2014/main" val="1264418078"/>
                    </a:ext>
                  </a:extLst>
                </a:gridCol>
                <a:gridCol w="5257800">
                  <a:extLst>
                    <a:ext uri="{9D8B030D-6E8A-4147-A177-3AD203B41FA5}">
                      <a16:colId xmlns:a16="http://schemas.microsoft.com/office/drawing/2014/main" val="1375984791"/>
                    </a:ext>
                  </a:extLst>
                </a:gridCol>
              </a:tblGrid>
              <a:tr h="410239">
                <a:tc>
                  <a:txBody>
                    <a:bodyPr/>
                    <a:lstStyle/>
                    <a:p>
                      <a:pPr algn="ctr" fontAlgn="t"/>
                      <a:r>
                        <a:rPr lang="en-US" sz="2400" b="1" dirty="0">
                          <a:solidFill>
                            <a:srgbClr val="000000"/>
                          </a:solidFill>
                          <a:effectLst/>
                        </a:rPr>
                        <a:t>Data type</a:t>
                      </a:r>
                      <a:endParaRPr lang="en-US" sz="2400" b="1" dirty="0">
                        <a:solidFill>
                          <a:srgbClr val="000000"/>
                        </a:solidFill>
                        <a:effectLst/>
                        <a:latin typeface="times new roman" panose="02020603050405020304" pitchFamily="18" charset="0"/>
                      </a:endParaRPr>
                    </a:p>
                  </a:txBody>
                  <a:tcPr marL="36876" marR="36876" marT="36876" marB="36876"/>
                </a:tc>
                <a:tc>
                  <a:txBody>
                    <a:bodyPr/>
                    <a:lstStyle/>
                    <a:p>
                      <a:pPr algn="ctr" fontAlgn="t"/>
                      <a:r>
                        <a:rPr lang="en-US" sz="2400" b="1" dirty="0">
                          <a:solidFill>
                            <a:srgbClr val="000000"/>
                          </a:solidFill>
                          <a:effectLst/>
                        </a:rPr>
                        <a:t>Data structure</a:t>
                      </a:r>
                      <a:endParaRPr lang="en-US" sz="2400" b="1" dirty="0">
                        <a:solidFill>
                          <a:srgbClr val="000000"/>
                        </a:solidFill>
                        <a:effectLst/>
                        <a:latin typeface="times new roman" panose="02020603050405020304" pitchFamily="18" charset="0"/>
                      </a:endParaRPr>
                    </a:p>
                  </a:txBody>
                  <a:tcPr marL="36876" marR="36876" marT="36876" marB="36876"/>
                </a:tc>
                <a:extLst>
                  <a:ext uri="{0D108BD9-81ED-4DB2-BD59-A6C34878D82A}">
                    <a16:rowId xmlns:a16="http://schemas.microsoft.com/office/drawing/2014/main" val="2926335368"/>
                  </a:ext>
                </a:extLst>
              </a:tr>
              <a:tr h="1374536">
                <a:tc>
                  <a:txBody>
                    <a:bodyPr/>
                    <a:lstStyle/>
                    <a:p>
                      <a:pPr algn="just" fontAlgn="t"/>
                      <a:r>
                        <a:rPr lang="en-US" sz="2000" b="1" dirty="0">
                          <a:solidFill>
                            <a:schemeClr val="tx1"/>
                          </a:solidFill>
                          <a:effectLst/>
                          <a:latin typeface="+mj-lt"/>
                        </a:rPr>
                        <a:t>A data type is a classification of data that defines the type of value that a variable can hold. In other words, it is a way to specify the data type that a variable can store. </a:t>
                      </a:r>
                    </a:p>
                  </a:txBody>
                  <a:tcPr marL="24584" marR="24584" marT="24584" marB="24584"/>
                </a:tc>
                <a:tc>
                  <a:txBody>
                    <a:bodyPr/>
                    <a:lstStyle/>
                    <a:p>
                      <a:pPr algn="just" fontAlgn="t"/>
                      <a:r>
                        <a:rPr lang="en-US" sz="2000" b="1" dirty="0">
                          <a:solidFill>
                            <a:schemeClr val="tx1"/>
                          </a:solidFill>
                          <a:effectLst/>
                          <a:latin typeface="+mj-lt"/>
                        </a:rPr>
                        <a:t>A Data structure is a collection of data of similar or different data types. This collection of data can be represented using an object and can be used throughout the program.</a:t>
                      </a:r>
                    </a:p>
                  </a:txBody>
                  <a:tcPr marL="24584" marR="24584" marT="24584" marB="24584"/>
                </a:tc>
                <a:extLst>
                  <a:ext uri="{0D108BD9-81ED-4DB2-BD59-A6C34878D82A}">
                    <a16:rowId xmlns:a16="http://schemas.microsoft.com/office/drawing/2014/main" val="2613028707"/>
                  </a:ext>
                </a:extLst>
              </a:tr>
              <a:tr h="713910">
                <a:tc>
                  <a:txBody>
                    <a:bodyPr/>
                    <a:lstStyle/>
                    <a:p>
                      <a:pPr algn="just" fontAlgn="t"/>
                      <a:r>
                        <a:rPr lang="en-US" sz="2000" b="1">
                          <a:solidFill>
                            <a:schemeClr val="tx1"/>
                          </a:solidFill>
                          <a:effectLst/>
                          <a:latin typeface="+mj-lt"/>
                        </a:rPr>
                        <a:t>The implementation of data type is known as an abstract implementation.</a:t>
                      </a:r>
                    </a:p>
                  </a:txBody>
                  <a:tcPr marL="24584" marR="24584" marT="24584" marB="24584"/>
                </a:tc>
                <a:tc>
                  <a:txBody>
                    <a:bodyPr/>
                    <a:lstStyle/>
                    <a:p>
                      <a:pPr algn="just" fontAlgn="t"/>
                      <a:r>
                        <a:rPr lang="en-US" sz="2000" b="1" dirty="0">
                          <a:solidFill>
                            <a:schemeClr val="tx1"/>
                          </a:solidFill>
                          <a:effectLst/>
                          <a:latin typeface="+mj-lt"/>
                        </a:rPr>
                        <a:t>The implementation of data structure is known as a concrete implementation.</a:t>
                      </a:r>
                    </a:p>
                  </a:txBody>
                  <a:tcPr marL="24584" marR="24584" marT="24584" marB="24584"/>
                </a:tc>
                <a:extLst>
                  <a:ext uri="{0D108BD9-81ED-4DB2-BD59-A6C34878D82A}">
                    <a16:rowId xmlns:a16="http://schemas.microsoft.com/office/drawing/2014/main" val="2443497859"/>
                  </a:ext>
                </a:extLst>
              </a:tr>
              <a:tr h="713910">
                <a:tc>
                  <a:txBody>
                    <a:bodyPr/>
                    <a:lstStyle/>
                    <a:p>
                      <a:pPr algn="just" fontAlgn="t"/>
                      <a:r>
                        <a:rPr lang="en-US" sz="2000" b="1" dirty="0">
                          <a:solidFill>
                            <a:schemeClr val="tx1"/>
                          </a:solidFill>
                          <a:effectLst/>
                          <a:latin typeface="+mj-lt"/>
                        </a:rPr>
                        <a:t>It can hold value but not data. Therefore, we can say that it is data-less.</a:t>
                      </a:r>
                    </a:p>
                  </a:txBody>
                  <a:tcPr marL="24584" marR="24584" marT="24584" marB="24584"/>
                </a:tc>
                <a:tc>
                  <a:txBody>
                    <a:bodyPr/>
                    <a:lstStyle/>
                    <a:p>
                      <a:pPr algn="just" fontAlgn="t"/>
                      <a:r>
                        <a:rPr lang="en-US" sz="2000" b="1" dirty="0">
                          <a:solidFill>
                            <a:schemeClr val="tx1"/>
                          </a:solidFill>
                          <a:effectLst/>
                          <a:latin typeface="+mj-lt"/>
                        </a:rPr>
                        <a:t>It can hold multiple types of data within a single object.</a:t>
                      </a:r>
                    </a:p>
                  </a:txBody>
                  <a:tcPr marL="24584" marR="24584" marT="24584" marB="24584"/>
                </a:tc>
                <a:extLst>
                  <a:ext uri="{0D108BD9-81ED-4DB2-BD59-A6C34878D82A}">
                    <a16:rowId xmlns:a16="http://schemas.microsoft.com/office/drawing/2014/main" val="3276311744"/>
                  </a:ext>
                </a:extLst>
              </a:tr>
              <a:tr h="1044223">
                <a:tc>
                  <a:txBody>
                    <a:bodyPr/>
                    <a:lstStyle/>
                    <a:p>
                      <a:pPr algn="just" fontAlgn="t"/>
                      <a:r>
                        <a:rPr lang="en-US" sz="2000" b="1">
                          <a:solidFill>
                            <a:schemeClr val="tx1"/>
                          </a:solidFill>
                          <a:effectLst/>
                          <a:latin typeface="+mj-lt"/>
                        </a:rPr>
                        <a:t>In case of data type, a value can be assigned directly to the variables.</a:t>
                      </a:r>
                    </a:p>
                  </a:txBody>
                  <a:tcPr marL="24584" marR="24584" marT="24584" marB="24584"/>
                </a:tc>
                <a:tc>
                  <a:txBody>
                    <a:bodyPr/>
                    <a:lstStyle/>
                    <a:p>
                      <a:pPr algn="just" fontAlgn="t"/>
                      <a:r>
                        <a:rPr lang="en-US" sz="2000" b="1" dirty="0">
                          <a:solidFill>
                            <a:schemeClr val="tx1"/>
                          </a:solidFill>
                          <a:effectLst/>
                          <a:latin typeface="+mj-lt"/>
                        </a:rPr>
                        <a:t>In the case of data structure, some operations are used to assign the data to the data structure object.</a:t>
                      </a:r>
                    </a:p>
                  </a:txBody>
                  <a:tcPr marL="24584" marR="24584" marT="24584" marB="24584"/>
                </a:tc>
                <a:extLst>
                  <a:ext uri="{0D108BD9-81ED-4DB2-BD59-A6C34878D82A}">
                    <a16:rowId xmlns:a16="http://schemas.microsoft.com/office/drawing/2014/main" val="3772328120"/>
                  </a:ext>
                </a:extLst>
              </a:tr>
              <a:tr h="713910">
                <a:tc>
                  <a:txBody>
                    <a:bodyPr/>
                    <a:lstStyle/>
                    <a:p>
                      <a:pPr algn="just" fontAlgn="t"/>
                      <a:r>
                        <a:rPr lang="en-US" sz="2000" b="1">
                          <a:solidFill>
                            <a:schemeClr val="tx1"/>
                          </a:solidFill>
                          <a:effectLst/>
                          <a:latin typeface="+mj-lt"/>
                        </a:rPr>
                        <a:t>`There is no problem in the time complexity.</a:t>
                      </a:r>
                    </a:p>
                  </a:txBody>
                  <a:tcPr marL="24584" marR="24584" marT="24584" marB="24584"/>
                </a:tc>
                <a:tc>
                  <a:txBody>
                    <a:bodyPr/>
                    <a:lstStyle/>
                    <a:p>
                      <a:pPr algn="just" fontAlgn="t"/>
                      <a:r>
                        <a:rPr lang="en-US" sz="2000" b="1" dirty="0">
                          <a:solidFill>
                            <a:schemeClr val="tx1"/>
                          </a:solidFill>
                          <a:effectLst/>
                          <a:latin typeface="+mj-lt"/>
                        </a:rPr>
                        <a:t>When we deal with a data structure object, time complexity plays an important role.</a:t>
                      </a:r>
                    </a:p>
                  </a:txBody>
                  <a:tcPr marL="24584" marR="24584" marT="24584" marB="24584"/>
                </a:tc>
                <a:extLst>
                  <a:ext uri="{0D108BD9-81ED-4DB2-BD59-A6C34878D82A}">
                    <a16:rowId xmlns:a16="http://schemas.microsoft.com/office/drawing/2014/main" val="433393608"/>
                  </a:ext>
                </a:extLst>
              </a:tr>
              <a:tr h="713910">
                <a:tc>
                  <a:txBody>
                    <a:bodyPr/>
                    <a:lstStyle/>
                    <a:p>
                      <a:pPr algn="just" fontAlgn="t"/>
                      <a:r>
                        <a:rPr lang="en-US" sz="2000" b="1">
                          <a:solidFill>
                            <a:schemeClr val="tx1"/>
                          </a:solidFill>
                          <a:effectLst/>
                          <a:latin typeface="+mj-lt"/>
                        </a:rPr>
                        <a:t>The examples of data type are int, float, char.</a:t>
                      </a:r>
                    </a:p>
                  </a:txBody>
                  <a:tcPr marL="24584" marR="24584" marT="24584" marB="24584"/>
                </a:tc>
                <a:tc>
                  <a:txBody>
                    <a:bodyPr/>
                    <a:lstStyle/>
                    <a:p>
                      <a:pPr algn="just" fontAlgn="t"/>
                      <a:r>
                        <a:rPr lang="en-US" sz="2000" b="1" dirty="0">
                          <a:solidFill>
                            <a:schemeClr val="tx1"/>
                          </a:solidFill>
                          <a:effectLst/>
                          <a:latin typeface="+mj-lt"/>
                        </a:rPr>
                        <a:t>The examples of data structure are arrays, Linked lists, stack, queue, tree, graph.</a:t>
                      </a:r>
                    </a:p>
                  </a:txBody>
                  <a:tcPr marL="24584" marR="24584" marT="24584" marB="24584"/>
                </a:tc>
                <a:extLst>
                  <a:ext uri="{0D108BD9-81ED-4DB2-BD59-A6C34878D82A}">
                    <a16:rowId xmlns:a16="http://schemas.microsoft.com/office/drawing/2014/main" val="1110482223"/>
                  </a:ext>
                </a:extLst>
              </a:tr>
            </a:tbl>
          </a:graphicData>
        </a:graphic>
      </p:graphicFrame>
    </p:spTree>
    <p:extLst>
      <p:ext uri="{BB962C8B-B14F-4D97-AF65-F5344CB8AC3E}">
        <p14:creationId xmlns:p14="http://schemas.microsoft.com/office/powerpoint/2010/main" val="320295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5557-77E9-FBB2-AA48-0F647369FA0B}"/>
              </a:ext>
            </a:extLst>
          </p:cNvPr>
          <p:cNvSpPr>
            <a:spLocks noGrp="1"/>
          </p:cNvSpPr>
          <p:nvPr>
            <p:ph type="title"/>
          </p:nvPr>
        </p:nvSpPr>
        <p:spPr/>
        <p:txBody>
          <a:bodyPr/>
          <a:lstStyle/>
          <a:p>
            <a:pPr algn="ctr"/>
            <a:r>
              <a:rPr lang="en-US" b="1" dirty="0">
                <a:solidFill>
                  <a:srgbClr val="C00000"/>
                </a:solidFill>
              </a:rPr>
              <a:t>Classification of data structures</a:t>
            </a:r>
          </a:p>
        </p:txBody>
      </p:sp>
      <p:pic>
        <p:nvPicPr>
          <p:cNvPr id="1028" name="Picture 4">
            <a:extLst>
              <a:ext uri="{FF2B5EF4-FFF2-40B4-BE49-F238E27FC236}">
                <a16:creationId xmlns:a16="http://schemas.microsoft.com/office/drawing/2014/main" id="{3678532A-A855-BE39-660A-27F296C34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334" y="1216275"/>
            <a:ext cx="7279796" cy="5281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790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5557-77E9-FBB2-AA48-0F647369FA0B}"/>
              </a:ext>
            </a:extLst>
          </p:cNvPr>
          <p:cNvSpPr>
            <a:spLocks noGrp="1"/>
          </p:cNvSpPr>
          <p:nvPr>
            <p:ph type="title"/>
          </p:nvPr>
        </p:nvSpPr>
        <p:spPr/>
        <p:txBody>
          <a:bodyPr/>
          <a:lstStyle/>
          <a:p>
            <a:pPr algn="ctr"/>
            <a:r>
              <a:rPr lang="en-US" b="1" dirty="0">
                <a:solidFill>
                  <a:srgbClr val="C00000"/>
                </a:solidFill>
              </a:rPr>
              <a:t>Classification of data structures</a:t>
            </a:r>
          </a:p>
        </p:txBody>
      </p:sp>
      <p:sp>
        <p:nvSpPr>
          <p:cNvPr id="12" name="TextBox 11">
            <a:extLst>
              <a:ext uri="{FF2B5EF4-FFF2-40B4-BE49-F238E27FC236}">
                <a16:creationId xmlns:a16="http://schemas.microsoft.com/office/drawing/2014/main" id="{7B2DEF28-1007-FCE8-8273-B8680885EC8E}"/>
              </a:ext>
            </a:extLst>
          </p:cNvPr>
          <p:cNvSpPr txBox="1"/>
          <p:nvPr/>
        </p:nvSpPr>
        <p:spPr>
          <a:xfrm>
            <a:off x="1528328" y="1814736"/>
            <a:ext cx="9609462" cy="2400657"/>
          </a:xfrm>
          <a:prstGeom prst="rect">
            <a:avLst/>
          </a:prstGeom>
          <a:noFill/>
        </p:spPr>
        <p:txBody>
          <a:bodyPr wrap="square">
            <a:spAutoFit/>
          </a:bodyPr>
          <a:lstStyle/>
          <a:p>
            <a:pPr marL="109538">
              <a:spcBef>
                <a:spcPts val="600"/>
              </a:spcBef>
              <a:spcAft>
                <a:spcPts val="1200"/>
              </a:spcAft>
              <a:tabLst>
                <a:tab pos="285750" algn="l"/>
              </a:tabLst>
            </a:pPr>
            <a:r>
              <a:rPr lang="en-US" sz="2400" b="0" i="0" dirty="0">
                <a:effectLst/>
                <a:latin typeface="Roboto" panose="02000000000000000000" pitchFamily="2" charset="0"/>
              </a:rPr>
              <a:t>Data Structures are normally divided into two broad categories:</a:t>
            </a:r>
          </a:p>
          <a:p>
            <a:pPr marL="109538">
              <a:spcBef>
                <a:spcPts val="600"/>
              </a:spcBef>
              <a:spcAft>
                <a:spcPts val="1200"/>
              </a:spcAft>
              <a:tabLst>
                <a:tab pos="285750" algn="l"/>
              </a:tabLst>
            </a:pPr>
            <a:br>
              <a:rPr lang="en-US" sz="2400" dirty="0"/>
            </a:br>
            <a:r>
              <a:rPr lang="en-US" sz="2400" dirty="0"/>
              <a:t>		</a:t>
            </a:r>
            <a:r>
              <a:rPr lang="en-US" sz="2400" b="1" i="0" dirty="0">
                <a:effectLst/>
                <a:latin typeface="Roboto" panose="02000000000000000000" pitchFamily="2" charset="0"/>
              </a:rPr>
              <a:t>(1)</a:t>
            </a:r>
            <a:r>
              <a:rPr lang="en-US" sz="2400" b="0" i="0" dirty="0">
                <a:effectLst/>
                <a:latin typeface="Roboto" panose="02000000000000000000" pitchFamily="2" charset="0"/>
              </a:rPr>
              <a:t>  Primitive Data Structures</a:t>
            </a:r>
          </a:p>
          <a:p>
            <a:pPr marL="109538">
              <a:spcBef>
                <a:spcPts val="600"/>
              </a:spcBef>
              <a:spcAft>
                <a:spcPts val="1200"/>
              </a:spcAft>
              <a:tabLst>
                <a:tab pos="285750" algn="l"/>
              </a:tabLst>
            </a:pPr>
            <a:br>
              <a:rPr lang="en-US" sz="2400" dirty="0"/>
            </a:br>
            <a:r>
              <a:rPr lang="en-US" sz="2400" dirty="0"/>
              <a:t>		</a:t>
            </a:r>
            <a:r>
              <a:rPr lang="en-US" sz="2400" b="1" i="0" dirty="0">
                <a:effectLst/>
                <a:latin typeface="Roboto" panose="02000000000000000000" pitchFamily="2" charset="0"/>
              </a:rPr>
              <a:t>(2)</a:t>
            </a:r>
            <a:r>
              <a:rPr lang="en-US" sz="2400" b="0" i="0" dirty="0">
                <a:effectLst/>
                <a:latin typeface="Roboto" panose="02000000000000000000" pitchFamily="2" charset="0"/>
              </a:rPr>
              <a:t>  Non-Primitive Data Structures</a:t>
            </a:r>
            <a:endParaRPr lang="en-US" sz="2400" dirty="0"/>
          </a:p>
        </p:txBody>
      </p:sp>
    </p:spTree>
    <p:extLst>
      <p:ext uri="{BB962C8B-B14F-4D97-AF65-F5344CB8AC3E}">
        <p14:creationId xmlns:p14="http://schemas.microsoft.com/office/powerpoint/2010/main" val="2523342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5557-77E9-FBB2-AA48-0F647369FA0B}"/>
              </a:ext>
            </a:extLst>
          </p:cNvPr>
          <p:cNvSpPr>
            <a:spLocks noGrp="1"/>
          </p:cNvSpPr>
          <p:nvPr>
            <p:ph type="title"/>
          </p:nvPr>
        </p:nvSpPr>
        <p:spPr/>
        <p:txBody>
          <a:bodyPr/>
          <a:lstStyle/>
          <a:p>
            <a:pPr algn="ctr"/>
            <a:r>
              <a:rPr lang="en-US" b="1" dirty="0">
                <a:solidFill>
                  <a:srgbClr val="C00000"/>
                </a:solidFill>
              </a:rPr>
              <a:t>Classification of data structures</a:t>
            </a:r>
          </a:p>
        </p:txBody>
      </p:sp>
      <p:sp>
        <p:nvSpPr>
          <p:cNvPr id="10" name="TextBox 9">
            <a:extLst>
              <a:ext uri="{FF2B5EF4-FFF2-40B4-BE49-F238E27FC236}">
                <a16:creationId xmlns:a16="http://schemas.microsoft.com/office/drawing/2014/main" id="{67736AD3-6C5F-4FD7-412E-84ACFC1A9051}"/>
              </a:ext>
            </a:extLst>
          </p:cNvPr>
          <p:cNvSpPr txBox="1"/>
          <p:nvPr/>
        </p:nvSpPr>
        <p:spPr>
          <a:xfrm>
            <a:off x="1103784" y="1690688"/>
            <a:ext cx="6097836" cy="461665"/>
          </a:xfrm>
          <a:prstGeom prst="rect">
            <a:avLst/>
          </a:prstGeom>
          <a:noFill/>
        </p:spPr>
        <p:txBody>
          <a:bodyPr wrap="square">
            <a:spAutoFit/>
          </a:bodyPr>
          <a:lstStyle/>
          <a:p>
            <a:pPr algn="l"/>
            <a:r>
              <a:rPr lang="en-US" sz="2400" b="1" i="0" dirty="0">
                <a:solidFill>
                  <a:srgbClr val="C00000"/>
                </a:solidFill>
                <a:effectLst/>
                <a:latin typeface="Arial" panose="020B0604020202020204" pitchFamily="34" charset="0"/>
              </a:rPr>
              <a:t>Primitive Data Structures</a:t>
            </a:r>
          </a:p>
        </p:txBody>
      </p:sp>
      <p:sp>
        <p:nvSpPr>
          <p:cNvPr id="14" name="TextBox 13">
            <a:extLst>
              <a:ext uri="{FF2B5EF4-FFF2-40B4-BE49-F238E27FC236}">
                <a16:creationId xmlns:a16="http://schemas.microsoft.com/office/drawing/2014/main" id="{32E94AD0-245E-BE14-BB89-ABD1E05C2A53}"/>
              </a:ext>
            </a:extLst>
          </p:cNvPr>
          <p:cNvSpPr txBox="1"/>
          <p:nvPr/>
        </p:nvSpPr>
        <p:spPr>
          <a:xfrm>
            <a:off x="1648070" y="2348984"/>
            <a:ext cx="9178888" cy="4143891"/>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
            </a:pPr>
            <a:r>
              <a:rPr lang="en-US" sz="2400" dirty="0"/>
              <a:t>Primitive Data Structures are the data structures consisting of the numbers and the characters that come in-built into programs.</a:t>
            </a:r>
          </a:p>
          <a:p>
            <a:pPr marL="342900" indent="-342900">
              <a:lnSpc>
                <a:spcPct val="150000"/>
              </a:lnSpc>
              <a:spcAft>
                <a:spcPts val="600"/>
              </a:spcAft>
              <a:buFont typeface="Wingdings" panose="05000000000000000000" pitchFamily="2" charset="2"/>
              <a:buChar char="§"/>
            </a:pPr>
            <a:r>
              <a:rPr lang="en-US" sz="2400" dirty="0"/>
              <a:t>These data structures can be manipulated or operated directly by machine-level instructions.</a:t>
            </a:r>
          </a:p>
          <a:p>
            <a:pPr>
              <a:lnSpc>
                <a:spcPct val="150000"/>
              </a:lnSpc>
              <a:spcAft>
                <a:spcPts val="600"/>
              </a:spcAft>
            </a:pPr>
            <a:r>
              <a:rPr lang="en-US" sz="2400" dirty="0"/>
              <a:t>	</a:t>
            </a:r>
            <a:r>
              <a:rPr lang="en-US" sz="2400" b="1" dirty="0"/>
              <a:t>Ex: Integer, Float, Character, and Boolean etc.</a:t>
            </a:r>
          </a:p>
          <a:p>
            <a:pPr marL="342900" indent="-342900">
              <a:lnSpc>
                <a:spcPct val="150000"/>
              </a:lnSpc>
              <a:spcAft>
                <a:spcPts val="600"/>
              </a:spcAft>
              <a:buFont typeface="Wingdings" panose="05000000000000000000" pitchFamily="2" charset="2"/>
              <a:buChar char="§"/>
            </a:pPr>
            <a:r>
              <a:rPr lang="en-US" sz="2400" dirty="0"/>
              <a:t>These data types are also called Simple data types, as they contain characters that can't be divided further.</a:t>
            </a:r>
          </a:p>
        </p:txBody>
      </p:sp>
    </p:spTree>
    <p:extLst>
      <p:ext uri="{BB962C8B-B14F-4D97-AF65-F5344CB8AC3E}">
        <p14:creationId xmlns:p14="http://schemas.microsoft.com/office/powerpoint/2010/main" val="2683297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2D61C-1AF2-531A-C104-6C0C0ABB0DE7}"/>
              </a:ext>
            </a:extLst>
          </p:cNvPr>
          <p:cNvSpPr>
            <a:spLocks noGrp="1"/>
          </p:cNvSpPr>
          <p:nvPr>
            <p:ph idx="1"/>
          </p:nvPr>
        </p:nvSpPr>
        <p:spPr/>
        <p:txBody>
          <a:bodyPr>
            <a:normAutofit/>
          </a:bodyPr>
          <a:lstStyle/>
          <a:p>
            <a:pPr marL="0" indent="0">
              <a:lnSpc>
                <a:spcPct val="100000"/>
              </a:lnSpc>
              <a:spcAft>
                <a:spcPts val="1200"/>
              </a:spcAft>
              <a:buNone/>
            </a:pPr>
            <a:r>
              <a:rPr lang="en-US" b="1" dirty="0">
                <a:solidFill>
                  <a:srgbClr val="C00000"/>
                </a:solidFill>
              </a:rPr>
              <a:t>Non-Primitive Data Structures</a:t>
            </a:r>
          </a:p>
          <a:p>
            <a:pPr marL="517525" indent="-517525">
              <a:buFont typeface="Wingdings" panose="05000000000000000000" pitchFamily="2" charset="2"/>
              <a:buChar char="v"/>
            </a:pPr>
            <a:r>
              <a:rPr lang="en-US" dirty="0"/>
              <a:t>Non-Primitive Data Structures are the complex data structures which are derived from Primitive Data Structures.</a:t>
            </a:r>
          </a:p>
          <a:p>
            <a:pPr marL="517525" indent="-517525">
              <a:buFont typeface="Wingdings" panose="05000000000000000000" pitchFamily="2" charset="2"/>
              <a:buChar char="v"/>
            </a:pPr>
            <a:r>
              <a:rPr lang="en-US" dirty="0"/>
              <a:t>These data structures can't be manipulated or operated directly by machine-level instructions.</a:t>
            </a:r>
          </a:p>
          <a:p>
            <a:pPr marL="517525" indent="-517525">
              <a:buFont typeface="Wingdings" panose="05000000000000000000" pitchFamily="2" charset="2"/>
              <a:buChar char="v"/>
            </a:pPr>
            <a:r>
              <a:rPr lang="en-US" dirty="0"/>
              <a:t>The focus of these data structures is on forming a set of data elements that is either homogeneous (same data type) or heterogeneous (different data types).</a:t>
            </a:r>
          </a:p>
          <a:p>
            <a:pPr marL="0" indent="0">
              <a:buNone/>
            </a:pPr>
            <a:endParaRPr lang="en-US" dirty="0"/>
          </a:p>
        </p:txBody>
      </p:sp>
      <p:sp>
        <p:nvSpPr>
          <p:cNvPr id="4" name="Title 1">
            <a:extLst>
              <a:ext uri="{FF2B5EF4-FFF2-40B4-BE49-F238E27FC236}">
                <a16:creationId xmlns:a16="http://schemas.microsoft.com/office/drawing/2014/main" id="{C56E9B58-980A-FC35-5159-33546A8F5443}"/>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C00000"/>
                </a:solidFill>
              </a:rPr>
              <a:t>Classification of data structures</a:t>
            </a:r>
          </a:p>
        </p:txBody>
      </p:sp>
    </p:spTree>
    <p:extLst>
      <p:ext uri="{BB962C8B-B14F-4D97-AF65-F5344CB8AC3E}">
        <p14:creationId xmlns:p14="http://schemas.microsoft.com/office/powerpoint/2010/main" val="940516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90BD-BFCC-D8CB-3444-9DD3B1CBCD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7E568C-71A1-AD82-4242-499601544C02}"/>
              </a:ext>
            </a:extLst>
          </p:cNvPr>
          <p:cNvSpPr>
            <a:spLocks noGrp="1"/>
          </p:cNvSpPr>
          <p:nvPr>
            <p:ph idx="1"/>
          </p:nvPr>
        </p:nvSpPr>
        <p:spPr/>
        <p:txBody>
          <a:bodyPr>
            <a:normAutofit/>
          </a:bodyPr>
          <a:lstStyle/>
          <a:p>
            <a:pPr marL="403225" indent="-403225" algn="just">
              <a:spcAft>
                <a:spcPts val="1200"/>
              </a:spcAft>
              <a:buFont typeface="Wingdings" panose="05000000000000000000" pitchFamily="2" charset="2"/>
              <a:buChar char="Ø"/>
            </a:pPr>
            <a:r>
              <a:rPr lang="en-US" dirty="0"/>
              <a:t>The choice of data structure depends on the problem to be solved and the operations to be performed on the data. </a:t>
            </a:r>
          </a:p>
          <a:p>
            <a:pPr marL="403225" indent="-403225" algn="just">
              <a:spcAft>
                <a:spcPts val="1200"/>
              </a:spcAft>
              <a:buFont typeface="Wingdings" panose="05000000000000000000" pitchFamily="2" charset="2"/>
              <a:buChar char="Ø"/>
            </a:pPr>
            <a:r>
              <a:rPr lang="en-US" dirty="0"/>
              <a:t>Different data structures have different strengths and weaknesses and are suitable for different scenarios. </a:t>
            </a:r>
          </a:p>
          <a:p>
            <a:pPr marL="403225" indent="-403225" algn="just">
              <a:spcAft>
                <a:spcPts val="1200"/>
              </a:spcAft>
              <a:buFont typeface="Wingdings" panose="05000000000000000000" pitchFamily="2" charset="2"/>
              <a:buChar char="Ø"/>
            </a:pPr>
            <a:r>
              <a:rPr lang="en-US" dirty="0"/>
              <a:t>Understanding the different types of data structures and their characteristics is important for efficient algorithm design and implementation.</a:t>
            </a:r>
          </a:p>
        </p:txBody>
      </p:sp>
      <p:sp>
        <p:nvSpPr>
          <p:cNvPr id="4" name="Title 1">
            <a:extLst>
              <a:ext uri="{FF2B5EF4-FFF2-40B4-BE49-F238E27FC236}">
                <a16:creationId xmlns:a16="http://schemas.microsoft.com/office/drawing/2014/main" id="{E85C84F2-B28A-1957-2D72-8DCBEBD045B9}"/>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C00000"/>
                </a:solidFill>
              </a:rPr>
              <a:t>Non-Primitive Data Structures</a:t>
            </a:r>
          </a:p>
        </p:txBody>
      </p:sp>
    </p:spTree>
    <p:extLst>
      <p:ext uri="{BB962C8B-B14F-4D97-AF65-F5344CB8AC3E}">
        <p14:creationId xmlns:p14="http://schemas.microsoft.com/office/powerpoint/2010/main" val="4221596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90BD-BFCC-D8CB-3444-9DD3B1CBCD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7E568C-71A1-AD82-4242-499601544C02}"/>
              </a:ext>
            </a:extLst>
          </p:cNvPr>
          <p:cNvSpPr>
            <a:spLocks noGrp="1"/>
          </p:cNvSpPr>
          <p:nvPr>
            <p:ph idx="1"/>
          </p:nvPr>
        </p:nvSpPr>
        <p:spPr/>
        <p:txBody>
          <a:bodyPr>
            <a:normAutofit/>
          </a:bodyPr>
          <a:lstStyle/>
          <a:p>
            <a:pPr marL="0" indent="0">
              <a:spcAft>
                <a:spcPts val="1200"/>
              </a:spcAft>
              <a:buNone/>
            </a:pPr>
            <a:endParaRPr lang="en-US" dirty="0"/>
          </a:p>
          <a:p>
            <a:pPr marL="0" indent="0">
              <a:lnSpc>
                <a:spcPct val="100000"/>
              </a:lnSpc>
              <a:spcBef>
                <a:spcPts val="1800"/>
              </a:spcBef>
              <a:spcAft>
                <a:spcPts val="1800"/>
              </a:spcAft>
              <a:buNone/>
            </a:pPr>
            <a:r>
              <a:rPr lang="en-US" dirty="0"/>
              <a:t>	Based on the structure and arrangement of data, data structures are divided into two sub-categories -</a:t>
            </a:r>
          </a:p>
          <a:p>
            <a:pPr marL="914400" lvl="2" indent="0">
              <a:spcAft>
                <a:spcPts val="1200"/>
              </a:spcAft>
              <a:buNone/>
            </a:pPr>
            <a:r>
              <a:rPr lang="en-US" sz="2800" dirty="0"/>
              <a:t>		1. Linear Data Structures</a:t>
            </a:r>
          </a:p>
          <a:p>
            <a:pPr marL="914400" lvl="2" indent="0">
              <a:spcAft>
                <a:spcPts val="1200"/>
              </a:spcAft>
              <a:buNone/>
            </a:pPr>
            <a:r>
              <a:rPr lang="en-US" sz="2800" dirty="0"/>
              <a:t>		2. Non-Linear Data Structures</a:t>
            </a:r>
          </a:p>
        </p:txBody>
      </p:sp>
      <p:sp>
        <p:nvSpPr>
          <p:cNvPr id="4" name="Title 1">
            <a:extLst>
              <a:ext uri="{FF2B5EF4-FFF2-40B4-BE49-F238E27FC236}">
                <a16:creationId xmlns:a16="http://schemas.microsoft.com/office/drawing/2014/main" id="{E85C84F2-B28A-1957-2D72-8DCBEBD045B9}"/>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C00000"/>
                </a:solidFill>
              </a:rPr>
              <a:t>Non-Primitive Data Structures</a:t>
            </a:r>
          </a:p>
        </p:txBody>
      </p:sp>
    </p:spTree>
    <p:extLst>
      <p:ext uri="{BB962C8B-B14F-4D97-AF65-F5344CB8AC3E}">
        <p14:creationId xmlns:p14="http://schemas.microsoft.com/office/powerpoint/2010/main" val="865168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926E-F0A6-A74B-B6E5-052FCCD03234}"/>
              </a:ext>
            </a:extLst>
          </p:cNvPr>
          <p:cNvSpPr>
            <a:spLocks noGrp="1"/>
          </p:cNvSpPr>
          <p:nvPr>
            <p:ph type="title"/>
          </p:nvPr>
        </p:nvSpPr>
        <p:spPr/>
        <p:txBody>
          <a:bodyPr>
            <a:normAutofit/>
          </a:bodyPr>
          <a:lstStyle/>
          <a:p>
            <a:pPr algn="ctr"/>
            <a:r>
              <a:rPr lang="en-US" sz="3200" b="1" dirty="0">
                <a:solidFill>
                  <a:srgbClr val="C00000"/>
                </a:solidFill>
                <a:effectLst/>
                <a:latin typeface="Calibri" panose="020F0502020204030204" pitchFamily="34" charset="0"/>
                <a:ea typeface="Calibri" panose="020F0502020204030204" pitchFamily="34" charset="0"/>
                <a:cs typeface="Mangal" panose="02040503050203030202" pitchFamily="18" charset="0"/>
              </a:rPr>
              <a:t>UNIT – I</a:t>
            </a:r>
            <a:r>
              <a:rPr lang="en-US" sz="3200" dirty="0">
                <a:solidFill>
                  <a:srgbClr val="C00000"/>
                </a:solidFill>
                <a:effectLst/>
                <a:latin typeface="Calibri" panose="020F0502020204030204" pitchFamily="34" charset="0"/>
                <a:ea typeface="Calibri" panose="020F0502020204030204" pitchFamily="34" charset="0"/>
                <a:cs typeface="Mangal" panose="02040503050203030202" pitchFamily="18" charset="0"/>
              </a:rPr>
              <a:t> </a:t>
            </a:r>
            <a:endParaRPr lang="en-US" sz="6600" dirty="0"/>
          </a:p>
        </p:txBody>
      </p:sp>
      <p:sp>
        <p:nvSpPr>
          <p:cNvPr id="3" name="Content Placeholder 2">
            <a:extLst>
              <a:ext uri="{FF2B5EF4-FFF2-40B4-BE49-F238E27FC236}">
                <a16:creationId xmlns:a16="http://schemas.microsoft.com/office/drawing/2014/main" id="{7EB1052A-F1AD-441A-3AC0-3224BB235232}"/>
              </a:ext>
            </a:extLst>
          </p:cNvPr>
          <p:cNvSpPr>
            <a:spLocks noGrp="1"/>
          </p:cNvSpPr>
          <p:nvPr>
            <p:ph idx="1"/>
          </p:nvPr>
        </p:nvSpPr>
        <p:spPr>
          <a:xfrm>
            <a:off x="838200" y="1524000"/>
            <a:ext cx="10515600" cy="4652963"/>
          </a:xfrm>
        </p:spPr>
        <p:txBody>
          <a:bodyPr>
            <a:normAutofit lnSpcReduction="10000"/>
          </a:bodyPr>
          <a:lstStyle/>
          <a:p>
            <a:pPr marL="576263" marR="0" indent="0">
              <a:lnSpc>
                <a:spcPct val="110000"/>
              </a:lnSpc>
              <a:spcBef>
                <a:spcPts val="0"/>
              </a:spcBef>
              <a:buNone/>
            </a:pPr>
            <a:r>
              <a:rPr lang="en-US" sz="2400" b="1" dirty="0">
                <a:effectLst/>
                <a:latin typeface="Calibri" panose="020F0502020204030204" pitchFamily="34" charset="0"/>
                <a:ea typeface="Calibri" panose="020F0502020204030204" pitchFamily="34" charset="0"/>
                <a:cs typeface="Mangal" panose="02040503050203030202" pitchFamily="18" charset="0"/>
              </a:rPr>
              <a:t>Data Structures:</a:t>
            </a:r>
            <a:r>
              <a:rPr lang="en-US" sz="2400" dirty="0">
                <a:effectLst/>
                <a:latin typeface="Calibri" panose="020F0502020204030204" pitchFamily="34" charset="0"/>
                <a:ea typeface="Calibri" panose="020F0502020204030204" pitchFamily="34" charset="0"/>
                <a:cs typeface="Mangal" panose="02040503050203030202" pitchFamily="18" charset="0"/>
              </a:rPr>
              <a:t> 								Introduction, Difference between data type and data structure, Need of Data structure, Classification of Data structures, Linear vs. Non-linear Data Structures. </a:t>
            </a:r>
          </a:p>
          <a:p>
            <a:pPr marL="576263" marR="0" indent="0">
              <a:lnSpc>
                <a:spcPct val="110000"/>
              </a:lnSpc>
              <a:spcBef>
                <a:spcPts val="0"/>
              </a:spcBef>
              <a:buNone/>
            </a:pPr>
            <a:r>
              <a:rPr lang="en-US" sz="2400" b="1" dirty="0">
                <a:effectLst/>
                <a:latin typeface="Calibri" panose="020F0502020204030204" pitchFamily="34" charset="0"/>
                <a:ea typeface="Calibri" panose="020F0502020204030204" pitchFamily="34" charset="0"/>
                <a:cs typeface="Mangal" panose="02040503050203030202" pitchFamily="18" charset="0"/>
              </a:rPr>
              <a:t>Types of Data Structures in Python</a:t>
            </a:r>
            <a:r>
              <a:rPr lang="en-US" sz="2400" dirty="0">
                <a:effectLst/>
                <a:latin typeface="Calibri" panose="020F0502020204030204" pitchFamily="34" charset="0"/>
                <a:ea typeface="Calibri" panose="020F0502020204030204" pitchFamily="34" charset="0"/>
                <a:cs typeface="Mangal" panose="02040503050203030202" pitchFamily="18" charset="0"/>
              </a:rPr>
              <a:t>:							 Built-in and User-defined data structures. </a:t>
            </a:r>
          </a:p>
          <a:p>
            <a:pPr marL="576263" marR="0" indent="0">
              <a:lnSpc>
                <a:spcPct val="110000"/>
              </a:lnSpc>
              <a:spcBef>
                <a:spcPts val="0"/>
              </a:spcBef>
              <a:buNone/>
            </a:pPr>
            <a:r>
              <a:rPr lang="en-US" sz="2400" b="1" dirty="0">
                <a:effectLst/>
                <a:latin typeface="Calibri" panose="020F0502020204030204" pitchFamily="34" charset="0"/>
                <a:ea typeface="Calibri" panose="020F0502020204030204" pitchFamily="34" charset="0"/>
                <a:cs typeface="Mangal" panose="02040503050203030202" pitchFamily="18" charset="0"/>
              </a:rPr>
              <a:t>Static Linear Data Structure:</a:t>
            </a:r>
            <a:r>
              <a:rPr lang="en-US" sz="2400" dirty="0">
                <a:effectLst/>
                <a:latin typeface="Calibri" panose="020F0502020204030204" pitchFamily="34" charset="0"/>
                <a:ea typeface="Calibri" panose="020F0502020204030204" pitchFamily="34" charset="0"/>
                <a:cs typeface="Mangal" panose="02040503050203030202" pitchFamily="18" charset="0"/>
              </a:rPr>
              <a:t> 							Arrays- Characteristics of an Array, Applications of Arrays. Arrays vs. List. </a:t>
            </a:r>
          </a:p>
          <a:p>
            <a:pPr marL="576263" marR="0" indent="0">
              <a:lnSpc>
                <a:spcPct val="110000"/>
              </a:lnSpc>
              <a:spcBef>
                <a:spcPts val="0"/>
              </a:spcBef>
              <a:buNone/>
            </a:pPr>
            <a:r>
              <a:rPr lang="en-US" sz="2400" b="1" dirty="0">
                <a:effectLst/>
                <a:latin typeface="Calibri" panose="020F0502020204030204" pitchFamily="34" charset="0"/>
                <a:ea typeface="Calibri" panose="020F0502020204030204" pitchFamily="34" charset="0"/>
                <a:cs typeface="Mangal" panose="02040503050203030202" pitchFamily="18" charset="0"/>
              </a:rPr>
              <a:t>Searching</a:t>
            </a:r>
            <a:r>
              <a:rPr lang="en-US" sz="2400" dirty="0">
                <a:effectLst/>
                <a:latin typeface="Calibri" panose="020F0502020204030204" pitchFamily="34" charset="0"/>
                <a:ea typeface="Calibri" panose="020F0502020204030204" pitchFamily="34" charset="0"/>
                <a:cs typeface="Mangal" panose="02040503050203030202" pitchFamily="18" charset="0"/>
              </a:rPr>
              <a:t>: </a:t>
            </a:r>
          </a:p>
          <a:p>
            <a:pPr marL="576263" marR="0" indent="0">
              <a:lnSpc>
                <a:spcPct val="110000"/>
              </a:lnSpc>
              <a:spcBef>
                <a:spcPts val="0"/>
              </a:spcBef>
              <a:buNone/>
            </a:pPr>
            <a:r>
              <a:rPr lang="en-US" sz="2400" dirty="0">
                <a:effectLst/>
                <a:latin typeface="Calibri" panose="020F0502020204030204" pitchFamily="34" charset="0"/>
                <a:ea typeface="Calibri" panose="020F0502020204030204" pitchFamily="34" charset="0"/>
                <a:cs typeface="Mangal" panose="02040503050203030202" pitchFamily="18" charset="0"/>
              </a:rPr>
              <a:t>	Linear Search, Binary search. </a:t>
            </a:r>
          </a:p>
          <a:p>
            <a:pPr marL="576263" marR="0" indent="0">
              <a:lnSpc>
                <a:spcPct val="110000"/>
              </a:lnSpc>
              <a:spcBef>
                <a:spcPts val="0"/>
              </a:spcBef>
              <a:buNone/>
            </a:pPr>
            <a:r>
              <a:rPr lang="en-US" sz="2400" b="1" dirty="0">
                <a:effectLst/>
                <a:latin typeface="Calibri" panose="020F0502020204030204" pitchFamily="34" charset="0"/>
                <a:ea typeface="Calibri" panose="020F0502020204030204" pitchFamily="34" charset="0"/>
                <a:cs typeface="Mangal" panose="02040503050203030202" pitchFamily="18" charset="0"/>
              </a:rPr>
              <a:t>Sorting</a:t>
            </a:r>
            <a:r>
              <a:rPr lang="en-US" sz="2400" dirty="0">
                <a:effectLst/>
                <a:latin typeface="Calibri" panose="020F0502020204030204" pitchFamily="34" charset="0"/>
                <a:ea typeface="Calibri" panose="020F0502020204030204" pitchFamily="34" charset="0"/>
                <a:cs typeface="Mangal" panose="02040503050203030202" pitchFamily="18" charset="0"/>
              </a:rPr>
              <a:t>: </a:t>
            </a:r>
          </a:p>
          <a:p>
            <a:pPr marL="576263" marR="0" indent="0">
              <a:lnSpc>
                <a:spcPct val="110000"/>
              </a:lnSpc>
              <a:spcBef>
                <a:spcPts val="0"/>
              </a:spcBef>
              <a:buNone/>
            </a:pPr>
            <a:r>
              <a:rPr lang="en-US" sz="2400" dirty="0">
                <a:effectLst/>
                <a:latin typeface="Calibri" panose="020F0502020204030204" pitchFamily="34" charset="0"/>
                <a:ea typeface="Calibri" panose="020F0502020204030204" pitchFamily="34" charset="0"/>
                <a:cs typeface="Mangal" panose="02040503050203030202" pitchFamily="18" charset="0"/>
              </a:rPr>
              <a:t>	Merge Sort, Bubble Sort, Selection Sort and Quick Sort</a:t>
            </a:r>
          </a:p>
        </p:txBody>
      </p:sp>
    </p:spTree>
    <p:extLst>
      <p:ext uri="{BB962C8B-B14F-4D97-AF65-F5344CB8AC3E}">
        <p14:creationId xmlns:p14="http://schemas.microsoft.com/office/powerpoint/2010/main" val="3554170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7E568C-71A1-AD82-4242-499601544C02}"/>
              </a:ext>
            </a:extLst>
          </p:cNvPr>
          <p:cNvSpPr>
            <a:spLocks noGrp="1"/>
          </p:cNvSpPr>
          <p:nvPr>
            <p:ph idx="1"/>
          </p:nvPr>
        </p:nvSpPr>
        <p:spPr/>
        <p:txBody>
          <a:bodyPr>
            <a:normAutofit fontScale="92500" lnSpcReduction="10000"/>
          </a:bodyPr>
          <a:lstStyle/>
          <a:p>
            <a:pPr marL="0" indent="0" algn="just">
              <a:buNone/>
            </a:pPr>
            <a:r>
              <a:rPr lang="en-US" b="1" i="0" dirty="0">
                <a:solidFill>
                  <a:srgbClr val="610B4B"/>
                </a:solidFill>
                <a:effectLst/>
                <a:latin typeface="+mj-lt"/>
              </a:rPr>
              <a:t>Linear Data Structures:</a:t>
            </a:r>
          </a:p>
          <a:p>
            <a:pPr marL="511175" indent="-392113" algn="just">
              <a:buFont typeface="Wingdings" panose="05000000000000000000" pitchFamily="2" charset="2"/>
              <a:buChar char="Ø"/>
            </a:pPr>
            <a:r>
              <a:rPr lang="en-US" b="0" i="0" dirty="0">
                <a:effectLst/>
                <a:latin typeface="+mj-lt"/>
              </a:rPr>
              <a:t>A data structure that preserves a linear connection among its data elements is known as a Linear Data Structure. </a:t>
            </a:r>
          </a:p>
          <a:p>
            <a:pPr marL="511175" indent="-392113" algn="just">
              <a:buFont typeface="Wingdings" panose="05000000000000000000" pitchFamily="2" charset="2"/>
              <a:buChar char="Ø"/>
            </a:pPr>
            <a:r>
              <a:rPr lang="en-US" b="0" i="0" dirty="0">
                <a:effectLst/>
                <a:latin typeface="+mj-lt"/>
              </a:rPr>
              <a:t>The arrangement of the data is done linearly, where each element consists of unique successors and predecessors except the first and the last data element. </a:t>
            </a:r>
          </a:p>
          <a:p>
            <a:pPr marL="511175" indent="-392113" algn="just">
              <a:buFont typeface="Wingdings" panose="05000000000000000000" pitchFamily="2" charset="2"/>
              <a:buChar char="Ø"/>
            </a:pPr>
            <a:r>
              <a:rPr lang="en-US" b="0" i="0" dirty="0">
                <a:effectLst/>
                <a:latin typeface="+mj-lt"/>
              </a:rPr>
              <a:t>However, it is not necessarily true in the case of memory, as the arrangement may not be sequential.</a:t>
            </a:r>
          </a:p>
          <a:p>
            <a:pPr marL="511175" indent="-392113" algn="just">
              <a:buFont typeface="Wingdings" panose="05000000000000000000" pitchFamily="2" charset="2"/>
              <a:buChar char="Ø"/>
            </a:pPr>
            <a:r>
              <a:rPr lang="en-US" b="0" i="0" dirty="0">
                <a:effectLst/>
                <a:latin typeface="+mj-lt"/>
              </a:rPr>
              <a:t>Linear data structures are one-dimensional and can be traversed sequentially from the first to the last element.</a:t>
            </a:r>
          </a:p>
          <a:p>
            <a:pPr marL="0" indent="0" algn="just">
              <a:buNone/>
            </a:pPr>
            <a:r>
              <a:rPr lang="en-US" b="1" i="0" dirty="0">
                <a:effectLst/>
                <a:latin typeface="+mj-lt"/>
              </a:rPr>
              <a:t>	Ex:</a:t>
            </a:r>
            <a:r>
              <a:rPr lang="en-US" b="0" i="0" dirty="0">
                <a:effectLst/>
                <a:latin typeface="+mj-lt"/>
              </a:rPr>
              <a:t> Arrays, lists, stack, queue, etc.</a:t>
            </a:r>
          </a:p>
        </p:txBody>
      </p:sp>
      <p:sp>
        <p:nvSpPr>
          <p:cNvPr id="4" name="Title 1">
            <a:extLst>
              <a:ext uri="{FF2B5EF4-FFF2-40B4-BE49-F238E27FC236}">
                <a16:creationId xmlns:a16="http://schemas.microsoft.com/office/drawing/2014/main" id="{E85C84F2-B28A-1957-2D72-8DCBEBD045B9}"/>
              </a:ext>
            </a:extLst>
          </p:cNvPr>
          <p:cNvSpPr txBox="1">
            <a:spLocks/>
          </p:cNvSpPr>
          <p:nvPr/>
        </p:nvSpPr>
        <p:spPr>
          <a:xfrm>
            <a:off x="-13678" y="3220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C00000"/>
                </a:solidFill>
              </a:rPr>
              <a:t>Non-Primitive Data Structures</a:t>
            </a:r>
          </a:p>
        </p:txBody>
      </p:sp>
      <p:pic>
        <p:nvPicPr>
          <p:cNvPr id="6" name="Picture 5">
            <a:extLst>
              <a:ext uri="{FF2B5EF4-FFF2-40B4-BE49-F238E27FC236}">
                <a16:creationId xmlns:a16="http://schemas.microsoft.com/office/drawing/2014/main" id="{9AB7753A-79AE-765C-EB66-F80C1A4923BB}"/>
              </a:ext>
            </a:extLst>
          </p:cNvPr>
          <p:cNvPicPr>
            <a:picLocks noChangeAspect="1"/>
          </p:cNvPicPr>
          <p:nvPr/>
        </p:nvPicPr>
        <p:blipFill>
          <a:blip r:embed="rId2"/>
          <a:stretch>
            <a:fillRect/>
          </a:stretch>
        </p:blipFill>
        <p:spPr>
          <a:xfrm>
            <a:off x="9453398" y="78658"/>
            <a:ext cx="2630448" cy="214482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2060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90BD-BFCC-D8CB-3444-9DD3B1CBCD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7E568C-71A1-AD82-4242-499601544C02}"/>
              </a:ext>
            </a:extLst>
          </p:cNvPr>
          <p:cNvSpPr>
            <a:spLocks noGrp="1"/>
          </p:cNvSpPr>
          <p:nvPr>
            <p:ph idx="1"/>
          </p:nvPr>
        </p:nvSpPr>
        <p:spPr/>
        <p:txBody>
          <a:bodyPr>
            <a:normAutofit/>
          </a:bodyPr>
          <a:lstStyle/>
          <a:p>
            <a:pPr marL="0" indent="0" algn="just">
              <a:buNone/>
            </a:pPr>
            <a:r>
              <a:rPr lang="en-US" b="0" i="0" dirty="0">
                <a:solidFill>
                  <a:srgbClr val="333333"/>
                </a:solidFill>
                <a:effectLst/>
                <a:latin typeface="+mj-lt"/>
              </a:rPr>
              <a:t>Based on memory allocation, the Linear Data Structures are further classified into two types:</a:t>
            </a:r>
          </a:p>
          <a:p>
            <a:pPr marL="0" indent="0" algn="just">
              <a:buNone/>
            </a:pPr>
            <a:r>
              <a:rPr lang="en-US" dirty="0">
                <a:solidFill>
                  <a:srgbClr val="333333"/>
                </a:solidFill>
                <a:latin typeface="+mj-lt"/>
              </a:rPr>
              <a:t>		1. Static Data Structure</a:t>
            </a:r>
          </a:p>
          <a:p>
            <a:pPr marL="0" indent="0" algn="just">
              <a:buNone/>
            </a:pPr>
            <a:r>
              <a:rPr lang="en-US" dirty="0">
                <a:solidFill>
                  <a:srgbClr val="333333"/>
                </a:solidFill>
                <a:latin typeface="+mj-lt"/>
              </a:rPr>
              <a:t>		2. Dynamic Data Structure</a:t>
            </a:r>
          </a:p>
        </p:txBody>
      </p:sp>
      <p:sp>
        <p:nvSpPr>
          <p:cNvPr id="4" name="Title 1">
            <a:extLst>
              <a:ext uri="{FF2B5EF4-FFF2-40B4-BE49-F238E27FC236}">
                <a16:creationId xmlns:a16="http://schemas.microsoft.com/office/drawing/2014/main" id="{E85C84F2-B28A-1957-2D72-8DCBEBD045B9}"/>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C00000"/>
                </a:solidFill>
              </a:rPr>
              <a:t>Non-Primitive Data Structures</a:t>
            </a:r>
          </a:p>
        </p:txBody>
      </p:sp>
    </p:spTree>
    <p:extLst>
      <p:ext uri="{BB962C8B-B14F-4D97-AF65-F5344CB8AC3E}">
        <p14:creationId xmlns:p14="http://schemas.microsoft.com/office/powerpoint/2010/main" val="151714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90BD-BFCC-D8CB-3444-9DD3B1CBCD7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07E568C-71A1-AD82-4242-499601544C02}"/>
              </a:ext>
            </a:extLst>
          </p:cNvPr>
          <p:cNvSpPr>
            <a:spLocks noGrp="1"/>
          </p:cNvSpPr>
          <p:nvPr>
            <p:ph idx="1"/>
          </p:nvPr>
        </p:nvSpPr>
        <p:spPr/>
        <p:txBody>
          <a:bodyPr>
            <a:normAutofit/>
          </a:bodyPr>
          <a:lstStyle/>
          <a:p>
            <a:pPr marL="0" indent="0" algn="just">
              <a:buNone/>
            </a:pPr>
            <a:r>
              <a:rPr lang="en-US" sz="2800" b="1" i="0" dirty="0">
                <a:effectLst/>
                <a:latin typeface="+mj-lt"/>
              </a:rPr>
              <a:t>Static Data Structures:</a:t>
            </a:r>
            <a:r>
              <a:rPr lang="en-US" sz="2800" b="0" i="0" dirty="0">
                <a:effectLst/>
                <a:latin typeface="+mj-lt"/>
              </a:rPr>
              <a:t> </a:t>
            </a:r>
          </a:p>
          <a:p>
            <a:pPr marL="0" indent="0" algn="just">
              <a:lnSpc>
                <a:spcPct val="100000"/>
              </a:lnSpc>
              <a:spcAft>
                <a:spcPts val="1200"/>
              </a:spcAft>
              <a:buNone/>
            </a:pPr>
            <a:r>
              <a:rPr lang="en-US" sz="2800" b="0" i="0" dirty="0">
                <a:effectLst/>
                <a:latin typeface="+mj-lt"/>
              </a:rPr>
              <a:t>	The data structures having a fixed size are known as Static Data Structures. The memory for these data structures is allocated at the compiler time, and their size cannot be changed by the user after being compiled; </a:t>
            </a:r>
          </a:p>
          <a:p>
            <a:pPr marL="0" indent="0">
              <a:lnSpc>
                <a:spcPct val="100000"/>
              </a:lnSpc>
              <a:spcAft>
                <a:spcPts val="1200"/>
              </a:spcAft>
              <a:buNone/>
            </a:pPr>
            <a:r>
              <a:rPr lang="en-US" dirty="0">
                <a:latin typeface="+mj-lt"/>
              </a:rPr>
              <a:t>	H</a:t>
            </a:r>
            <a:r>
              <a:rPr lang="en-US" sz="2800" b="0" i="0" dirty="0">
                <a:effectLst/>
                <a:latin typeface="+mj-lt"/>
              </a:rPr>
              <a:t>owever, the data stored in them can be altered.</a:t>
            </a:r>
            <a:br>
              <a:rPr lang="en-US" sz="2800" b="0" i="0" dirty="0">
                <a:effectLst/>
                <a:latin typeface="+mj-lt"/>
              </a:rPr>
            </a:br>
            <a:r>
              <a:rPr lang="en-US" sz="2800" b="0" i="0" dirty="0">
                <a:effectLst/>
                <a:latin typeface="+mj-lt"/>
              </a:rPr>
              <a:t>The </a:t>
            </a:r>
            <a:r>
              <a:rPr lang="en-US" sz="2800" b="1" i="0" dirty="0">
                <a:effectLst/>
                <a:latin typeface="+mj-lt"/>
              </a:rPr>
              <a:t>Array</a:t>
            </a:r>
            <a:r>
              <a:rPr lang="en-US" sz="2800" b="0" i="0" dirty="0">
                <a:effectLst/>
                <a:latin typeface="+mj-lt"/>
              </a:rPr>
              <a:t> is the best example of the Static Data Structure as they have a fixed size, and its data can be modified later.</a:t>
            </a:r>
          </a:p>
        </p:txBody>
      </p:sp>
      <p:sp>
        <p:nvSpPr>
          <p:cNvPr id="4" name="Title 1">
            <a:extLst>
              <a:ext uri="{FF2B5EF4-FFF2-40B4-BE49-F238E27FC236}">
                <a16:creationId xmlns:a16="http://schemas.microsoft.com/office/drawing/2014/main" id="{E85C84F2-B28A-1957-2D72-8DCBEBD045B9}"/>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buNone/>
            </a:pPr>
            <a:r>
              <a:rPr lang="en-US" b="0" i="0" dirty="0">
                <a:solidFill>
                  <a:srgbClr val="C00000"/>
                </a:solidFill>
                <a:effectLst/>
                <a:latin typeface="erdana"/>
              </a:rPr>
              <a:t>Linear Data Structures</a:t>
            </a:r>
          </a:p>
        </p:txBody>
      </p:sp>
    </p:spTree>
    <p:extLst>
      <p:ext uri="{BB962C8B-B14F-4D97-AF65-F5344CB8AC3E}">
        <p14:creationId xmlns:p14="http://schemas.microsoft.com/office/powerpoint/2010/main" val="3563683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90BD-BFCC-D8CB-3444-9DD3B1CBCD7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07E568C-71A1-AD82-4242-499601544C02}"/>
              </a:ext>
            </a:extLst>
          </p:cNvPr>
          <p:cNvSpPr>
            <a:spLocks noGrp="1"/>
          </p:cNvSpPr>
          <p:nvPr>
            <p:ph idx="1"/>
          </p:nvPr>
        </p:nvSpPr>
        <p:spPr/>
        <p:txBody>
          <a:bodyPr>
            <a:normAutofit/>
          </a:bodyPr>
          <a:lstStyle/>
          <a:p>
            <a:pPr marL="347663" lvl="4" indent="-347663" algn="just">
              <a:buFont typeface="+mj-lt"/>
              <a:buAutoNum type="arabicPeriod"/>
            </a:pPr>
            <a:r>
              <a:rPr lang="en-US" sz="2800" b="1" i="0" dirty="0">
                <a:effectLst/>
                <a:latin typeface="erdana"/>
              </a:rPr>
              <a:t>Arrays</a:t>
            </a:r>
          </a:p>
          <a:p>
            <a:pPr marL="914400" lvl="5" indent="-457200" algn="just">
              <a:buFont typeface="Wingdings" panose="05000000000000000000" pitchFamily="2" charset="2"/>
              <a:buChar char="v"/>
            </a:pPr>
            <a:r>
              <a:rPr lang="en-US" sz="2800" i="0" dirty="0">
                <a:effectLst/>
                <a:latin typeface="erdana"/>
              </a:rPr>
              <a:t>An Array is a data structure used to collect multiple data elements of the same data type into one variable. </a:t>
            </a:r>
          </a:p>
          <a:p>
            <a:pPr marL="914400" lvl="5" indent="-457200" algn="just">
              <a:buFont typeface="Wingdings" panose="05000000000000000000" pitchFamily="2" charset="2"/>
              <a:buChar char="v"/>
            </a:pPr>
            <a:r>
              <a:rPr lang="en-US" sz="2800" i="0" dirty="0">
                <a:effectLst/>
                <a:latin typeface="erdana"/>
              </a:rPr>
              <a:t>Instead of storing multiple values of the same data types in separate variable names, store all of them together into one variable. </a:t>
            </a:r>
          </a:p>
          <a:p>
            <a:pPr marL="1371600" lvl="6" indent="-457200" algn="just">
              <a:buFont typeface="Wingdings" panose="05000000000000000000" pitchFamily="2" charset="2"/>
              <a:buChar char="§"/>
            </a:pPr>
            <a:r>
              <a:rPr lang="en-US" sz="2800" b="1" i="0" dirty="0">
                <a:effectLst/>
                <a:latin typeface="erdana"/>
              </a:rPr>
              <a:t>Element − </a:t>
            </a:r>
            <a:r>
              <a:rPr lang="en-US" sz="2800" i="0" dirty="0">
                <a:effectLst/>
                <a:latin typeface="erdana"/>
              </a:rPr>
              <a:t>Each item stored in an array is called an element.</a:t>
            </a:r>
          </a:p>
          <a:p>
            <a:pPr marL="1371600" lvl="6" indent="-457200" algn="just">
              <a:buFont typeface="Wingdings" panose="05000000000000000000" pitchFamily="2" charset="2"/>
              <a:buChar char="§"/>
            </a:pPr>
            <a:r>
              <a:rPr lang="en-US" sz="2800" b="1" i="0" dirty="0">
                <a:effectLst/>
                <a:latin typeface="erdana"/>
              </a:rPr>
              <a:t>Index − </a:t>
            </a:r>
            <a:r>
              <a:rPr lang="en-US" sz="2800" i="0" dirty="0">
                <a:effectLst/>
                <a:latin typeface="erdana"/>
              </a:rPr>
              <a:t>Each location of an element in an array has a numerical index, which is used to identify the element.</a:t>
            </a:r>
          </a:p>
        </p:txBody>
      </p:sp>
      <p:sp>
        <p:nvSpPr>
          <p:cNvPr id="4" name="Title 1">
            <a:extLst>
              <a:ext uri="{FF2B5EF4-FFF2-40B4-BE49-F238E27FC236}">
                <a16:creationId xmlns:a16="http://schemas.microsoft.com/office/drawing/2014/main" id="{E85C84F2-B28A-1957-2D72-8DCBEBD045B9}"/>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buNone/>
            </a:pPr>
            <a:r>
              <a:rPr lang="en-US" b="0" i="0" dirty="0">
                <a:solidFill>
                  <a:srgbClr val="C00000"/>
                </a:solidFill>
                <a:effectLst/>
                <a:latin typeface="erdana"/>
              </a:rPr>
              <a:t>Static Linear Data Structures</a:t>
            </a:r>
          </a:p>
        </p:txBody>
      </p:sp>
    </p:spTree>
    <p:extLst>
      <p:ext uri="{BB962C8B-B14F-4D97-AF65-F5344CB8AC3E}">
        <p14:creationId xmlns:p14="http://schemas.microsoft.com/office/powerpoint/2010/main" val="3580227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90BD-BFCC-D8CB-3444-9DD3B1CBCD7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07E568C-71A1-AD82-4242-499601544C02}"/>
              </a:ext>
            </a:extLst>
          </p:cNvPr>
          <p:cNvSpPr>
            <a:spLocks noGrp="1"/>
          </p:cNvSpPr>
          <p:nvPr>
            <p:ph idx="1"/>
          </p:nvPr>
        </p:nvSpPr>
        <p:spPr/>
        <p:txBody>
          <a:bodyPr>
            <a:normAutofit/>
          </a:bodyPr>
          <a:lstStyle/>
          <a:p>
            <a:pPr marL="347663" lvl="4" indent="-347663" algn="just">
              <a:buFont typeface="+mj-lt"/>
              <a:buAutoNum type="arabicPeriod"/>
            </a:pPr>
            <a:r>
              <a:rPr lang="en-US" sz="2800" b="1" i="0" dirty="0">
                <a:effectLst/>
                <a:latin typeface="erdana"/>
              </a:rPr>
              <a:t>Arrays</a:t>
            </a:r>
          </a:p>
          <a:p>
            <a:pPr marL="914400" lvl="5" indent="-457200" algn="just">
              <a:buFont typeface="Wingdings" panose="05000000000000000000" pitchFamily="2" charset="2"/>
              <a:buChar char="§"/>
            </a:pPr>
            <a:r>
              <a:rPr lang="en-US" sz="2800" i="0" dirty="0">
                <a:effectLst/>
                <a:latin typeface="erdana"/>
              </a:rPr>
              <a:t>An Array is a data structure used to collect multiple data elements of the same data type into one variable. </a:t>
            </a:r>
          </a:p>
          <a:p>
            <a:pPr marL="914400" lvl="5" indent="-457200" algn="just">
              <a:buFont typeface="Wingdings" panose="05000000000000000000" pitchFamily="2" charset="2"/>
              <a:buChar char="§"/>
            </a:pPr>
            <a:r>
              <a:rPr lang="en-US" sz="2800" i="0" dirty="0">
                <a:effectLst/>
                <a:latin typeface="erdana"/>
              </a:rPr>
              <a:t>Instead of storing multiple values of the same data types in separate variable names, store all of them together into one variable.</a:t>
            </a:r>
          </a:p>
          <a:p>
            <a:pPr marL="457200" lvl="5" indent="0" algn="just">
              <a:buNone/>
            </a:pPr>
            <a:r>
              <a:rPr lang="en-US" sz="2800" b="1" dirty="0">
                <a:latin typeface="erdana"/>
              </a:rPr>
              <a:t>Example:</a:t>
            </a:r>
            <a:endParaRPr lang="en-US" sz="2800" b="1" i="0" dirty="0">
              <a:effectLst/>
              <a:latin typeface="erdana"/>
            </a:endParaRPr>
          </a:p>
        </p:txBody>
      </p:sp>
      <p:sp>
        <p:nvSpPr>
          <p:cNvPr id="4" name="Title 1">
            <a:extLst>
              <a:ext uri="{FF2B5EF4-FFF2-40B4-BE49-F238E27FC236}">
                <a16:creationId xmlns:a16="http://schemas.microsoft.com/office/drawing/2014/main" id="{E85C84F2-B28A-1957-2D72-8DCBEBD045B9}"/>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buNone/>
            </a:pPr>
            <a:r>
              <a:rPr lang="en-US" b="0" i="0" dirty="0">
                <a:solidFill>
                  <a:srgbClr val="C00000"/>
                </a:solidFill>
                <a:effectLst/>
                <a:latin typeface="erdana"/>
              </a:rPr>
              <a:t>Static Linear Data Structures</a:t>
            </a:r>
          </a:p>
        </p:txBody>
      </p:sp>
      <p:pic>
        <p:nvPicPr>
          <p:cNvPr id="4098" name="Picture 2">
            <a:extLst>
              <a:ext uri="{FF2B5EF4-FFF2-40B4-BE49-F238E27FC236}">
                <a16:creationId xmlns:a16="http://schemas.microsoft.com/office/drawing/2014/main" id="{FC65DF62-F531-89BF-A9B6-FC0AC1C4D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6317" y="4454525"/>
            <a:ext cx="4086225"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67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90BD-BFCC-D8CB-3444-9DD3B1CBCD7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07E568C-71A1-AD82-4242-499601544C02}"/>
              </a:ext>
            </a:extLst>
          </p:cNvPr>
          <p:cNvSpPr>
            <a:spLocks noGrp="1"/>
          </p:cNvSpPr>
          <p:nvPr>
            <p:ph idx="1"/>
          </p:nvPr>
        </p:nvSpPr>
        <p:spPr/>
        <p:txBody>
          <a:bodyPr>
            <a:normAutofit fontScale="92500"/>
          </a:bodyPr>
          <a:lstStyle/>
          <a:p>
            <a:pPr marL="0" lvl="4" indent="0" algn="just">
              <a:buNone/>
            </a:pPr>
            <a:r>
              <a:rPr lang="en-US" sz="2800" b="1" i="0" dirty="0">
                <a:effectLst/>
                <a:latin typeface="erdana"/>
              </a:rPr>
              <a:t>Arrays can be classified into different types:</a:t>
            </a:r>
          </a:p>
          <a:p>
            <a:pPr marL="0" lvl="4" indent="0" algn="just">
              <a:buNone/>
            </a:pPr>
            <a:endParaRPr lang="en-US" sz="2800" b="1" i="0" dirty="0">
              <a:effectLst/>
              <a:latin typeface="erdana"/>
            </a:endParaRPr>
          </a:p>
          <a:p>
            <a:pPr marL="0" lvl="4" indent="0" algn="just">
              <a:lnSpc>
                <a:spcPct val="100000"/>
              </a:lnSpc>
              <a:spcBef>
                <a:spcPts val="600"/>
              </a:spcBef>
              <a:spcAft>
                <a:spcPts val="600"/>
              </a:spcAft>
              <a:buNone/>
            </a:pPr>
            <a:r>
              <a:rPr lang="en-US" sz="2800" b="1" i="0" dirty="0">
                <a:effectLst/>
                <a:latin typeface="erdana"/>
              </a:rPr>
              <a:t>One-Dimensional Array: </a:t>
            </a:r>
            <a:r>
              <a:rPr lang="en-US" sz="2800" i="0" dirty="0">
                <a:effectLst/>
                <a:latin typeface="erdana"/>
              </a:rPr>
              <a:t>An Array with only one row of data elements is known as a One-Dimensional Array. It is stored in ascending storage location.</a:t>
            </a:r>
          </a:p>
          <a:p>
            <a:pPr marL="0" lvl="4" indent="0" algn="just">
              <a:lnSpc>
                <a:spcPct val="100000"/>
              </a:lnSpc>
              <a:spcBef>
                <a:spcPts val="600"/>
              </a:spcBef>
              <a:spcAft>
                <a:spcPts val="600"/>
              </a:spcAft>
              <a:buNone/>
            </a:pPr>
            <a:r>
              <a:rPr lang="en-US" sz="2800" b="1" i="0" dirty="0">
                <a:effectLst/>
                <a:latin typeface="erdana"/>
              </a:rPr>
              <a:t>Two-Dimensional Array: </a:t>
            </a:r>
            <a:r>
              <a:rPr lang="en-US" sz="2800" i="0" dirty="0">
                <a:effectLst/>
                <a:latin typeface="erdana"/>
              </a:rPr>
              <a:t>An Array consisting of multiple rows and columns of data elements is called a Two-Dimensional Array. It is also known as a Matrix.</a:t>
            </a:r>
          </a:p>
          <a:p>
            <a:pPr marL="0" lvl="4" indent="0" algn="just">
              <a:lnSpc>
                <a:spcPct val="100000"/>
              </a:lnSpc>
              <a:spcBef>
                <a:spcPts val="600"/>
              </a:spcBef>
              <a:spcAft>
                <a:spcPts val="600"/>
              </a:spcAft>
              <a:buNone/>
            </a:pPr>
            <a:r>
              <a:rPr lang="en-US" sz="2800" b="1" i="0" dirty="0">
                <a:effectLst/>
                <a:latin typeface="erdana"/>
              </a:rPr>
              <a:t>Multidimensional Array: </a:t>
            </a:r>
            <a:r>
              <a:rPr lang="en-US" sz="2800" i="0" dirty="0">
                <a:effectLst/>
                <a:latin typeface="erdana"/>
              </a:rPr>
              <a:t>We can define Multidimensional Array as an Array of Arrays. Multidimensional Arrays are not bounded to two indices or two dimensions as they can include as many indices are per the need.</a:t>
            </a:r>
          </a:p>
        </p:txBody>
      </p:sp>
      <p:sp>
        <p:nvSpPr>
          <p:cNvPr id="4" name="Title 1">
            <a:extLst>
              <a:ext uri="{FF2B5EF4-FFF2-40B4-BE49-F238E27FC236}">
                <a16:creationId xmlns:a16="http://schemas.microsoft.com/office/drawing/2014/main" id="{E85C84F2-B28A-1957-2D72-8DCBEBD045B9}"/>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buNone/>
            </a:pPr>
            <a:r>
              <a:rPr lang="en-US" b="0" i="0" dirty="0">
                <a:solidFill>
                  <a:srgbClr val="C00000"/>
                </a:solidFill>
                <a:effectLst/>
                <a:latin typeface="erdana"/>
              </a:rPr>
              <a:t> Static Linear Data Structures(</a:t>
            </a:r>
            <a:r>
              <a:rPr lang="en-US" b="0" i="0" dirty="0" err="1">
                <a:solidFill>
                  <a:srgbClr val="C00000"/>
                </a:solidFill>
                <a:effectLst/>
                <a:latin typeface="erdana"/>
              </a:rPr>
              <a:t>Contd</a:t>
            </a:r>
            <a:r>
              <a:rPr lang="en-US" b="0" i="0" dirty="0">
                <a:solidFill>
                  <a:srgbClr val="C00000"/>
                </a:solidFill>
                <a:effectLst/>
                <a:latin typeface="erdana"/>
              </a:rPr>
              <a:t>…)</a:t>
            </a:r>
          </a:p>
        </p:txBody>
      </p:sp>
    </p:spTree>
    <p:extLst>
      <p:ext uri="{BB962C8B-B14F-4D97-AF65-F5344CB8AC3E}">
        <p14:creationId xmlns:p14="http://schemas.microsoft.com/office/powerpoint/2010/main" val="4225127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90BD-BFCC-D8CB-3444-9DD3B1CBCD7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07E568C-71A1-AD82-4242-499601544C02}"/>
              </a:ext>
            </a:extLst>
          </p:cNvPr>
          <p:cNvSpPr>
            <a:spLocks noGrp="1"/>
          </p:cNvSpPr>
          <p:nvPr>
            <p:ph idx="1"/>
          </p:nvPr>
        </p:nvSpPr>
        <p:spPr/>
        <p:txBody>
          <a:bodyPr>
            <a:normAutofit/>
          </a:bodyPr>
          <a:lstStyle/>
          <a:p>
            <a:pPr marL="0" lvl="4" indent="0" algn="just">
              <a:lnSpc>
                <a:spcPct val="100000"/>
              </a:lnSpc>
              <a:spcBef>
                <a:spcPts val="600"/>
              </a:spcBef>
              <a:spcAft>
                <a:spcPts val="600"/>
              </a:spcAft>
              <a:buNone/>
            </a:pPr>
            <a:r>
              <a:rPr lang="en-US" sz="2800" b="1" i="0" dirty="0">
                <a:effectLst/>
                <a:latin typeface="erdana"/>
              </a:rPr>
              <a:t>Array operations:</a:t>
            </a:r>
          </a:p>
          <a:p>
            <a:pPr marL="0" lvl="4" indent="0" algn="just">
              <a:buNone/>
            </a:pPr>
            <a:r>
              <a:rPr lang="en-US" sz="2800" b="1" i="0" dirty="0">
                <a:effectLst/>
                <a:latin typeface="erdana"/>
              </a:rPr>
              <a:t>Traversal: </a:t>
            </a:r>
            <a:r>
              <a:rPr lang="en-US" sz="2800" i="0" dirty="0">
                <a:effectLst/>
                <a:latin typeface="erdana"/>
              </a:rPr>
              <a:t>Traverse through the elements of an array.</a:t>
            </a:r>
          </a:p>
          <a:p>
            <a:pPr marL="0" lvl="4" indent="0" algn="just">
              <a:buNone/>
            </a:pPr>
            <a:r>
              <a:rPr lang="en-US" sz="2800" b="1" i="0" dirty="0">
                <a:effectLst/>
                <a:latin typeface="erdana"/>
              </a:rPr>
              <a:t>Insertion: </a:t>
            </a:r>
            <a:r>
              <a:rPr lang="en-US" sz="2800" i="0" dirty="0">
                <a:effectLst/>
                <a:latin typeface="erdana"/>
              </a:rPr>
              <a:t>Inserting a new element in an array.</a:t>
            </a:r>
          </a:p>
          <a:p>
            <a:pPr marL="0" lvl="4" indent="0" algn="just">
              <a:buNone/>
            </a:pPr>
            <a:r>
              <a:rPr lang="en-US" sz="2800" b="1" i="0" dirty="0">
                <a:effectLst/>
                <a:latin typeface="erdana"/>
              </a:rPr>
              <a:t>Deletion: </a:t>
            </a:r>
            <a:r>
              <a:rPr lang="en-US" sz="2800" i="0" dirty="0">
                <a:effectLst/>
                <a:latin typeface="erdana"/>
              </a:rPr>
              <a:t>Deleting element from the array.</a:t>
            </a:r>
          </a:p>
          <a:p>
            <a:pPr marL="0" lvl="4" indent="0" algn="just">
              <a:buNone/>
            </a:pPr>
            <a:r>
              <a:rPr lang="en-US" sz="2800" b="1" i="0" dirty="0">
                <a:effectLst/>
                <a:latin typeface="erdana"/>
              </a:rPr>
              <a:t>Searching:  </a:t>
            </a:r>
            <a:r>
              <a:rPr lang="en-US" sz="2800" i="0" dirty="0">
                <a:effectLst/>
                <a:latin typeface="erdana"/>
              </a:rPr>
              <a:t>Search for an element in the array.</a:t>
            </a:r>
          </a:p>
          <a:p>
            <a:pPr marL="0" lvl="4" indent="0" algn="just">
              <a:buNone/>
            </a:pPr>
            <a:r>
              <a:rPr lang="en-US" sz="2800" b="1" i="0" dirty="0">
                <a:effectLst/>
                <a:latin typeface="erdana"/>
              </a:rPr>
              <a:t>Sorting: </a:t>
            </a:r>
            <a:r>
              <a:rPr lang="en-US" sz="2800" i="0" dirty="0">
                <a:effectLst/>
                <a:latin typeface="erdana"/>
              </a:rPr>
              <a:t>Maintaining the order of elements in the array.</a:t>
            </a:r>
          </a:p>
        </p:txBody>
      </p:sp>
      <p:sp>
        <p:nvSpPr>
          <p:cNvPr id="4" name="Title 1">
            <a:extLst>
              <a:ext uri="{FF2B5EF4-FFF2-40B4-BE49-F238E27FC236}">
                <a16:creationId xmlns:a16="http://schemas.microsoft.com/office/drawing/2014/main" id="{E85C84F2-B28A-1957-2D72-8DCBEBD045B9}"/>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buNone/>
            </a:pPr>
            <a:r>
              <a:rPr lang="en-US" b="0" i="0" dirty="0">
                <a:solidFill>
                  <a:srgbClr val="C00000"/>
                </a:solidFill>
                <a:effectLst/>
                <a:latin typeface="erdana"/>
              </a:rPr>
              <a:t> Static Linear Data Structures(</a:t>
            </a:r>
            <a:r>
              <a:rPr lang="en-US" b="0" i="0" dirty="0" err="1">
                <a:solidFill>
                  <a:srgbClr val="C00000"/>
                </a:solidFill>
                <a:effectLst/>
                <a:latin typeface="erdana"/>
              </a:rPr>
              <a:t>Contd</a:t>
            </a:r>
            <a:r>
              <a:rPr lang="en-US" b="0" i="0" dirty="0">
                <a:solidFill>
                  <a:srgbClr val="C00000"/>
                </a:solidFill>
                <a:effectLst/>
                <a:latin typeface="erdana"/>
              </a:rPr>
              <a:t>…)</a:t>
            </a:r>
          </a:p>
        </p:txBody>
      </p:sp>
    </p:spTree>
    <p:extLst>
      <p:ext uri="{BB962C8B-B14F-4D97-AF65-F5344CB8AC3E}">
        <p14:creationId xmlns:p14="http://schemas.microsoft.com/office/powerpoint/2010/main" val="714656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90BD-BFCC-D8CB-3444-9DD3B1CBCD7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07E568C-71A1-AD82-4242-499601544C02}"/>
              </a:ext>
            </a:extLst>
          </p:cNvPr>
          <p:cNvSpPr>
            <a:spLocks noGrp="1"/>
          </p:cNvSpPr>
          <p:nvPr>
            <p:ph idx="1"/>
          </p:nvPr>
        </p:nvSpPr>
        <p:spPr/>
        <p:txBody>
          <a:bodyPr>
            <a:normAutofit/>
          </a:bodyPr>
          <a:lstStyle/>
          <a:p>
            <a:pPr marL="0" indent="0" fontAlgn="base">
              <a:buNone/>
            </a:pPr>
            <a:r>
              <a:rPr lang="en-US" sz="2800" b="1" i="0" dirty="0">
                <a:solidFill>
                  <a:srgbClr val="273239"/>
                </a:solidFill>
                <a:effectLst/>
                <a:latin typeface="urw-din"/>
              </a:rPr>
              <a:t>Creating a Array:</a:t>
            </a:r>
          </a:p>
          <a:p>
            <a:pPr marL="0" indent="0" fontAlgn="base">
              <a:buNone/>
            </a:pPr>
            <a:r>
              <a:rPr lang="en-US" b="0" i="0" dirty="0">
                <a:solidFill>
                  <a:srgbClr val="273239"/>
                </a:solidFill>
                <a:effectLst/>
                <a:latin typeface="urw-din"/>
              </a:rPr>
              <a:t>Array in Python can be created by importing array module or </a:t>
            </a:r>
            <a:r>
              <a:rPr lang="en-US" b="0" i="0" dirty="0" err="1">
                <a:solidFill>
                  <a:srgbClr val="273239"/>
                </a:solidFill>
                <a:effectLst/>
                <a:latin typeface="urw-din"/>
              </a:rPr>
              <a:t>Numpy</a:t>
            </a:r>
            <a:r>
              <a:rPr lang="en-US" b="0" i="0" dirty="0">
                <a:solidFill>
                  <a:srgbClr val="273239"/>
                </a:solidFill>
                <a:effectLst/>
                <a:latin typeface="urw-din"/>
              </a:rPr>
              <a:t> module. </a:t>
            </a:r>
          </a:p>
          <a:p>
            <a:pPr marL="0" indent="0" fontAlgn="base">
              <a:buNone/>
            </a:pPr>
            <a:r>
              <a:rPr lang="en-US" b="1" i="0" dirty="0">
                <a:solidFill>
                  <a:srgbClr val="273239"/>
                </a:solidFill>
                <a:effectLst/>
                <a:latin typeface="urw-din"/>
              </a:rPr>
              <a:t>array(</a:t>
            </a:r>
            <a:r>
              <a:rPr lang="en-US" b="1" i="1" dirty="0" err="1">
                <a:solidFill>
                  <a:srgbClr val="273239"/>
                </a:solidFill>
                <a:effectLst/>
                <a:latin typeface="urw-din"/>
              </a:rPr>
              <a:t>data_type</a:t>
            </a:r>
            <a:r>
              <a:rPr lang="en-US" b="1" i="0" dirty="0">
                <a:solidFill>
                  <a:srgbClr val="273239"/>
                </a:solidFill>
                <a:effectLst/>
                <a:latin typeface="urw-din"/>
              </a:rPr>
              <a:t>, </a:t>
            </a:r>
            <a:r>
              <a:rPr lang="en-US" b="1" i="1" dirty="0" err="1">
                <a:solidFill>
                  <a:srgbClr val="273239"/>
                </a:solidFill>
                <a:effectLst/>
                <a:latin typeface="urw-din"/>
              </a:rPr>
              <a:t>value_list</a:t>
            </a:r>
            <a:r>
              <a:rPr lang="en-US" b="1" i="0" dirty="0">
                <a:solidFill>
                  <a:srgbClr val="273239"/>
                </a:solidFill>
                <a:effectLst/>
                <a:latin typeface="urw-din"/>
              </a:rPr>
              <a:t>)</a:t>
            </a:r>
            <a:r>
              <a:rPr lang="en-US" b="0" i="0" dirty="0">
                <a:solidFill>
                  <a:srgbClr val="273239"/>
                </a:solidFill>
                <a:effectLst/>
                <a:latin typeface="urw-din"/>
              </a:rPr>
              <a:t> is used to create an array with data type and value list specified in its arguments. </a:t>
            </a:r>
            <a:endParaRPr lang="en-US" sz="2800" b="1" i="0" dirty="0">
              <a:solidFill>
                <a:srgbClr val="273239"/>
              </a:solidFill>
              <a:effectLst/>
              <a:latin typeface="urw-din"/>
            </a:endParaRPr>
          </a:p>
        </p:txBody>
      </p:sp>
      <p:sp>
        <p:nvSpPr>
          <p:cNvPr id="4" name="Title 1">
            <a:extLst>
              <a:ext uri="{FF2B5EF4-FFF2-40B4-BE49-F238E27FC236}">
                <a16:creationId xmlns:a16="http://schemas.microsoft.com/office/drawing/2014/main" id="{E85C84F2-B28A-1957-2D72-8DCBEBD045B9}"/>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buNone/>
            </a:pPr>
            <a:r>
              <a:rPr lang="en-US" b="0" i="0" dirty="0">
                <a:solidFill>
                  <a:srgbClr val="C00000"/>
                </a:solidFill>
                <a:effectLst/>
                <a:latin typeface="erdana"/>
              </a:rPr>
              <a:t> Static Linear Data Structures(</a:t>
            </a:r>
            <a:r>
              <a:rPr lang="en-US" b="0" i="0" dirty="0" err="1">
                <a:solidFill>
                  <a:srgbClr val="C00000"/>
                </a:solidFill>
                <a:effectLst/>
                <a:latin typeface="erdana"/>
              </a:rPr>
              <a:t>Contd</a:t>
            </a:r>
            <a:r>
              <a:rPr lang="en-US" b="0" i="0" dirty="0">
                <a:solidFill>
                  <a:srgbClr val="C00000"/>
                </a:solidFill>
                <a:effectLst/>
                <a:latin typeface="erdana"/>
              </a:rPr>
              <a:t>…)</a:t>
            </a:r>
          </a:p>
        </p:txBody>
      </p:sp>
    </p:spTree>
    <p:extLst>
      <p:ext uri="{BB962C8B-B14F-4D97-AF65-F5344CB8AC3E}">
        <p14:creationId xmlns:p14="http://schemas.microsoft.com/office/powerpoint/2010/main" val="2888886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C83FCE0-93F0-B7C6-6657-3CEEEB731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2971" y="730250"/>
            <a:ext cx="7620000" cy="576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809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23411-C6C9-6569-50C7-83CCEEF6C7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1F5C36-685A-DC1B-0002-F10979B75312}"/>
              </a:ext>
            </a:extLst>
          </p:cNvPr>
          <p:cNvSpPr>
            <a:spLocks noGrp="1"/>
          </p:cNvSpPr>
          <p:nvPr>
            <p:ph idx="1"/>
          </p:nvPr>
        </p:nvSpPr>
        <p:spPr/>
        <p:txBody>
          <a:bodyPr/>
          <a:lstStyle/>
          <a:p>
            <a:pPr marL="0" indent="0">
              <a:buNone/>
            </a:pPr>
            <a:endParaRPr lang="en-US" b="1" dirty="0"/>
          </a:p>
          <a:p>
            <a:pPr marL="0" indent="0">
              <a:buNone/>
            </a:pPr>
            <a:r>
              <a:rPr lang="en-US" b="1" dirty="0"/>
              <a:t>	Common Operations:</a:t>
            </a:r>
          </a:p>
          <a:p>
            <a:pPr marL="1774825" lvl="3" indent="-403225">
              <a:buFont typeface="Wingdings" panose="05000000000000000000" pitchFamily="2" charset="2"/>
              <a:buChar char="§"/>
            </a:pPr>
            <a:r>
              <a:rPr lang="en-US" sz="2800" dirty="0"/>
              <a:t>Searching</a:t>
            </a:r>
          </a:p>
          <a:p>
            <a:pPr marL="1774825" lvl="3" indent="-403225">
              <a:buFont typeface="Wingdings" panose="05000000000000000000" pitchFamily="2" charset="2"/>
              <a:buChar char="§"/>
            </a:pPr>
            <a:r>
              <a:rPr lang="en-US" sz="2800" dirty="0"/>
              <a:t>Sorting</a:t>
            </a:r>
          </a:p>
          <a:p>
            <a:pPr marL="1774825" lvl="3" indent="-403225">
              <a:buFont typeface="Wingdings" panose="05000000000000000000" pitchFamily="2" charset="2"/>
              <a:buChar char="§"/>
            </a:pPr>
            <a:r>
              <a:rPr lang="en-US" sz="2800" dirty="0"/>
              <a:t>Insertion</a:t>
            </a:r>
          </a:p>
          <a:p>
            <a:pPr marL="1774825" lvl="3" indent="-403225">
              <a:buFont typeface="Wingdings" panose="05000000000000000000" pitchFamily="2" charset="2"/>
              <a:buChar char="§"/>
            </a:pPr>
            <a:r>
              <a:rPr lang="en-US" sz="2800" dirty="0"/>
              <a:t>Deletion</a:t>
            </a:r>
          </a:p>
          <a:p>
            <a:pPr marL="1774825" lvl="3" indent="-403225">
              <a:buFont typeface="Wingdings" panose="05000000000000000000" pitchFamily="2" charset="2"/>
              <a:buChar char="§"/>
            </a:pPr>
            <a:r>
              <a:rPr lang="en-US" sz="2800" dirty="0"/>
              <a:t>Updating</a:t>
            </a:r>
          </a:p>
        </p:txBody>
      </p:sp>
    </p:spTree>
    <p:extLst>
      <p:ext uri="{BB962C8B-B14F-4D97-AF65-F5344CB8AC3E}">
        <p14:creationId xmlns:p14="http://schemas.microsoft.com/office/powerpoint/2010/main" val="4148365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1E22-BCC1-4F0C-C420-43206F8717D2}"/>
              </a:ext>
            </a:extLst>
          </p:cNvPr>
          <p:cNvSpPr>
            <a:spLocks noGrp="1"/>
          </p:cNvSpPr>
          <p:nvPr>
            <p:ph type="title"/>
          </p:nvPr>
        </p:nvSpPr>
        <p:spPr/>
        <p:txBody>
          <a:bodyPr/>
          <a:lstStyle/>
          <a:p>
            <a:pPr algn="ctr"/>
            <a:r>
              <a:rPr lang="en-US" b="1" dirty="0">
                <a:solidFill>
                  <a:srgbClr val="C00000"/>
                </a:solidFill>
              </a:rPr>
              <a:t>Introduction</a:t>
            </a:r>
          </a:p>
        </p:txBody>
      </p:sp>
      <p:sp>
        <p:nvSpPr>
          <p:cNvPr id="3" name="Content Placeholder 2">
            <a:extLst>
              <a:ext uri="{FF2B5EF4-FFF2-40B4-BE49-F238E27FC236}">
                <a16:creationId xmlns:a16="http://schemas.microsoft.com/office/drawing/2014/main" id="{E28D0A8F-6E91-5F1A-9F3A-5C02F6DA4B6B}"/>
              </a:ext>
            </a:extLst>
          </p:cNvPr>
          <p:cNvSpPr>
            <a:spLocks noGrp="1"/>
          </p:cNvSpPr>
          <p:nvPr>
            <p:ph idx="1"/>
          </p:nvPr>
        </p:nvSpPr>
        <p:spPr/>
        <p:txBody>
          <a:bodyPr>
            <a:normAutofit fontScale="92500" lnSpcReduction="10000"/>
          </a:bodyPr>
          <a:lstStyle/>
          <a:p>
            <a:pPr marL="0" indent="0">
              <a:buNone/>
            </a:pPr>
            <a:r>
              <a:rPr lang="en-US" b="1" dirty="0"/>
              <a:t>What is Data?</a:t>
            </a:r>
          </a:p>
          <a:p>
            <a:pPr marL="0" indent="0" algn="just">
              <a:buNone/>
            </a:pPr>
            <a:r>
              <a:rPr lang="en-US" dirty="0"/>
              <a:t>The quantities, characters or symbols on which operations are performed by a computer, which may be stored or transmitted in the form of electrical signal or recorded on magnetic, optical or mechanical recording media.</a:t>
            </a:r>
          </a:p>
          <a:p>
            <a:pPr marL="0" indent="0">
              <a:buNone/>
            </a:pPr>
            <a:r>
              <a:rPr lang="en-US" dirty="0"/>
              <a:t>			</a:t>
            </a:r>
          </a:p>
          <a:p>
            <a:pPr marL="0" indent="0">
              <a:buNone/>
            </a:pPr>
            <a:r>
              <a:rPr lang="en-US" dirty="0"/>
              <a:t>				</a:t>
            </a:r>
            <a:r>
              <a:rPr lang="en-US" dirty="0" err="1"/>
              <a:t>Data</a:t>
            </a:r>
            <a:r>
              <a:rPr lang="en-US" dirty="0" err="1">
                <a:sym typeface="Wingdings" panose="05000000000000000000" pitchFamily="2" charset="2"/>
              </a:rPr>
              <a:t>Information</a:t>
            </a:r>
            <a:r>
              <a:rPr lang="en-US" dirty="0">
                <a:sym typeface="Wingdings" panose="05000000000000000000" pitchFamily="2" charset="2"/>
              </a:rPr>
              <a:t> ?</a:t>
            </a:r>
          </a:p>
          <a:p>
            <a:pPr marL="0" indent="0">
              <a:buNone/>
            </a:pPr>
            <a:endParaRPr lang="en-US" dirty="0">
              <a:sym typeface="Wingdings" panose="05000000000000000000" pitchFamily="2" charset="2"/>
            </a:endParaRPr>
          </a:p>
          <a:p>
            <a:pPr marL="0" indent="0">
              <a:buNone/>
            </a:pPr>
            <a:r>
              <a:rPr lang="en-US" dirty="0" err="1">
                <a:sym typeface="Wingdings" panose="05000000000000000000" pitchFamily="2" charset="2"/>
              </a:rPr>
              <a:t>aymnemsiaryus</a:t>
            </a:r>
            <a:r>
              <a:rPr lang="en-US" dirty="0">
                <a:sym typeface="Wingdings" panose="05000000000000000000" pitchFamily="2" charset="2"/>
              </a:rPr>
              <a:t> ------------------Data</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endParaRPr lang="en-US" dirty="0"/>
          </a:p>
        </p:txBody>
      </p:sp>
      <p:sp>
        <p:nvSpPr>
          <p:cNvPr id="8" name="TextBox 7">
            <a:extLst>
              <a:ext uri="{FF2B5EF4-FFF2-40B4-BE49-F238E27FC236}">
                <a16:creationId xmlns:a16="http://schemas.microsoft.com/office/drawing/2014/main" id="{8B079D2F-3802-C53A-21F4-5C65C8FBBAF9}"/>
              </a:ext>
            </a:extLst>
          </p:cNvPr>
          <p:cNvSpPr txBox="1"/>
          <p:nvPr/>
        </p:nvSpPr>
        <p:spPr>
          <a:xfrm>
            <a:off x="5627914" y="4580268"/>
            <a:ext cx="7195457" cy="461665"/>
          </a:xfrm>
          <a:prstGeom prst="rect">
            <a:avLst/>
          </a:prstGeom>
          <a:noFill/>
        </p:spPr>
        <p:txBody>
          <a:bodyPr wrap="square">
            <a:spAutoFit/>
          </a:bodyPr>
          <a:lstStyle/>
          <a:p>
            <a:pPr marL="0" indent="0">
              <a:buNone/>
            </a:pPr>
            <a:r>
              <a:rPr lang="en-US" sz="2400" dirty="0">
                <a:solidFill>
                  <a:srgbClr val="C00000"/>
                </a:solidFill>
                <a:sym typeface="Wingdings" panose="05000000000000000000" pitchFamily="2" charset="2"/>
              </a:rPr>
              <a:t>my name is </a:t>
            </a:r>
            <a:r>
              <a:rPr lang="en-US" sz="2400" dirty="0" err="1">
                <a:solidFill>
                  <a:srgbClr val="C00000"/>
                </a:solidFill>
                <a:sym typeface="Wingdings" panose="05000000000000000000" pitchFamily="2" charset="2"/>
              </a:rPr>
              <a:t>surya</a:t>
            </a:r>
            <a:r>
              <a:rPr lang="en-US" sz="2400" dirty="0">
                <a:solidFill>
                  <a:srgbClr val="C00000"/>
                </a:solidFill>
                <a:sym typeface="Wingdings" panose="05000000000000000000" pitchFamily="2" charset="2"/>
              </a:rPr>
              <a:t> -------Information(Processed Data)</a:t>
            </a:r>
          </a:p>
        </p:txBody>
      </p:sp>
      <p:sp>
        <p:nvSpPr>
          <p:cNvPr id="10" name="TextBox 9">
            <a:extLst>
              <a:ext uri="{FF2B5EF4-FFF2-40B4-BE49-F238E27FC236}">
                <a16:creationId xmlns:a16="http://schemas.microsoft.com/office/drawing/2014/main" id="{A764674E-3D96-7A1B-F82D-A6370BB4C993}"/>
              </a:ext>
            </a:extLst>
          </p:cNvPr>
          <p:cNvSpPr txBox="1"/>
          <p:nvPr/>
        </p:nvSpPr>
        <p:spPr>
          <a:xfrm>
            <a:off x="838200" y="5308264"/>
            <a:ext cx="10961914" cy="420371"/>
          </a:xfrm>
          <a:prstGeom prst="rect">
            <a:avLst/>
          </a:prstGeom>
          <a:noFill/>
        </p:spPr>
        <p:txBody>
          <a:bodyPr wrap="square">
            <a:spAutoFit/>
          </a:bodyPr>
          <a:lstStyle/>
          <a:p>
            <a:pPr>
              <a:lnSpc>
                <a:spcPct val="80000"/>
              </a:lnSpc>
              <a:spcBef>
                <a:spcPts val="1000"/>
              </a:spcBef>
            </a:pPr>
            <a:r>
              <a:rPr lang="en-US" sz="2600" dirty="0">
                <a:sym typeface="Wingdings" panose="05000000000000000000" pitchFamily="2" charset="2"/>
              </a:rPr>
              <a:t>To provide appropriate way to structure the data, </a:t>
            </a:r>
            <a:r>
              <a:rPr lang="en-US" sz="2600" b="1" dirty="0">
                <a:sym typeface="Wingdings" panose="05000000000000000000" pitchFamily="2" charset="2"/>
              </a:rPr>
              <a:t>Data Structures </a:t>
            </a:r>
            <a:r>
              <a:rPr lang="en-US" sz="2600" dirty="0">
                <a:sym typeface="Wingdings" panose="05000000000000000000" pitchFamily="2" charset="2"/>
              </a:rPr>
              <a:t>is required.</a:t>
            </a:r>
          </a:p>
        </p:txBody>
      </p:sp>
    </p:spTree>
    <p:extLst>
      <p:ext uri="{BB962C8B-B14F-4D97-AF65-F5344CB8AC3E}">
        <p14:creationId xmlns:p14="http://schemas.microsoft.com/office/powerpoint/2010/main" val="396177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950E4-09E1-9583-9BA3-318898118F6E}"/>
              </a:ext>
            </a:extLst>
          </p:cNvPr>
          <p:cNvSpPr>
            <a:spLocks noGrp="1"/>
          </p:cNvSpPr>
          <p:nvPr>
            <p:ph type="title"/>
          </p:nvPr>
        </p:nvSpPr>
        <p:spPr/>
        <p:txBody>
          <a:bodyPr/>
          <a:lstStyle/>
          <a:p>
            <a:r>
              <a:rPr lang="en-US" b="1" dirty="0"/>
              <a:t>Introduction to Searching</a:t>
            </a:r>
          </a:p>
        </p:txBody>
      </p:sp>
      <p:sp>
        <p:nvSpPr>
          <p:cNvPr id="3" name="Content Placeholder 2">
            <a:extLst>
              <a:ext uri="{FF2B5EF4-FFF2-40B4-BE49-F238E27FC236}">
                <a16:creationId xmlns:a16="http://schemas.microsoft.com/office/drawing/2014/main" id="{23BB49F2-ED7D-958B-2CE7-91A8A655B658}"/>
              </a:ext>
            </a:extLst>
          </p:cNvPr>
          <p:cNvSpPr>
            <a:spLocks noGrp="1"/>
          </p:cNvSpPr>
          <p:nvPr>
            <p:ph idx="1"/>
          </p:nvPr>
        </p:nvSpPr>
        <p:spPr/>
        <p:txBody>
          <a:bodyPr/>
          <a:lstStyle/>
          <a:p>
            <a:pPr>
              <a:lnSpc>
                <a:spcPct val="100000"/>
              </a:lnSpc>
              <a:spcAft>
                <a:spcPts val="1200"/>
              </a:spcAft>
            </a:pPr>
            <a:endParaRPr lang="en-US" dirty="0"/>
          </a:p>
          <a:p>
            <a:pPr>
              <a:lnSpc>
                <a:spcPct val="100000"/>
              </a:lnSpc>
              <a:spcAft>
                <a:spcPts val="1200"/>
              </a:spcAft>
            </a:pPr>
            <a:r>
              <a:rPr lang="en-US" dirty="0"/>
              <a:t>Searching in data structure refers to the process of finding location LOC of an element in a list. </a:t>
            </a:r>
          </a:p>
          <a:p>
            <a:pPr>
              <a:lnSpc>
                <a:spcPct val="100000"/>
              </a:lnSpc>
              <a:spcAft>
                <a:spcPts val="1200"/>
              </a:spcAft>
            </a:pPr>
            <a:r>
              <a:rPr lang="en-US" dirty="0"/>
              <a:t>Various algorithms have been defined to find whether an element is present in the collection of items or not. </a:t>
            </a:r>
          </a:p>
        </p:txBody>
      </p:sp>
    </p:spTree>
    <p:extLst>
      <p:ext uri="{BB962C8B-B14F-4D97-AF65-F5344CB8AC3E}">
        <p14:creationId xmlns:p14="http://schemas.microsoft.com/office/powerpoint/2010/main" val="1776894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DA5C-E26B-38E3-EEF3-0E2C2E312499}"/>
              </a:ext>
            </a:extLst>
          </p:cNvPr>
          <p:cNvSpPr>
            <a:spLocks noGrp="1"/>
          </p:cNvSpPr>
          <p:nvPr>
            <p:ph type="title"/>
          </p:nvPr>
        </p:nvSpPr>
        <p:spPr/>
        <p:txBody>
          <a:bodyPr/>
          <a:lstStyle/>
          <a:p>
            <a:r>
              <a:rPr lang="en-US" b="1" dirty="0"/>
              <a:t>Searching Techniques</a:t>
            </a:r>
          </a:p>
        </p:txBody>
      </p:sp>
      <p:sp>
        <p:nvSpPr>
          <p:cNvPr id="3" name="Content Placeholder 2">
            <a:extLst>
              <a:ext uri="{FF2B5EF4-FFF2-40B4-BE49-F238E27FC236}">
                <a16:creationId xmlns:a16="http://schemas.microsoft.com/office/drawing/2014/main" id="{16AE4D1A-2E2C-964A-77DD-D8BE6038E2C6}"/>
              </a:ext>
            </a:extLst>
          </p:cNvPr>
          <p:cNvSpPr>
            <a:spLocks noGrp="1"/>
          </p:cNvSpPr>
          <p:nvPr>
            <p:ph idx="1"/>
          </p:nvPr>
        </p:nvSpPr>
        <p:spPr/>
        <p:txBody>
          <a:bodyPr/>
          <a:lstStyle/>
          <a:p>
            <a:pPr marL="0" indent="0">
              <a:buNone/>
            </a:pPr>
            <a:r>
              <a:rPr lang="en-US" dirty="0"/>
              <a:t>The most famous techniques of searching in data structures are:</a:t>
            </a:r>
          </a:p>
          <a:p>
            <a:pPr marL="0" indent="0">
              <a:buNone/>
            </a:pPr>
            <a:endParaRPr lang="en-US" dirty="0"/>
          </a:p>
          <a:p>
            <a:pPr marL="514350" indent="-514350">
              <a:buAutoNum type="arabicPeriod"/>
            </a:pPr>
            <a:r>
              <a:rPr lang="en-US" dirty="0"/>
              <a:t>Sequential Search</a:t>
            </a:r>
          </a:p>
          <a:p>
            <a:pPr marL="514350" indent="-514350">
              <a:buAutoNum type="arabicPeriod"/>
            </a:pPr>
            <a:r>
              <a:rPr lang="en-US" dirty="0"/>
              <a:t>Binary Search</a:t>
            </a:r>
          </a:p>
        </p:txBody>
      </p:sp>
    </p:spTree>
    <p:extLst>
      <p:ext uri="{BB962C8B-B14F-4D97-AF65-F5344CB8AC3E}">
        <p14:creationId xmlns:p14="http://schemas.microsoft.com/office/powerpoint/2010/main" val="1107194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18EF-ABEC-869D-4FB3-E238B30B0917}"/>
              </a:ext>
            </a:extLst>
          </p:cNvPr>
          <p:cNvSpPr>
            <a:spLocks noGrp="1"/>
          </p:cNvSpPr>
          <p:nvPr>
            <p:ph type="title"/>
          </p:nvPr>
        </p:nvSpPr>
        <p:spPr/>
        <p:txBody>
          <a:bodyPr/>
          <a:lstStyle/>
          <a:p>
            <a:r>
              <a:rPr lang="en-US" b="1" dirty="0"/>
              <a:t>1. Sequential Search</a:t>
            </a:r>
          </a:p>
        </p:txBody>
      </p:sp>
      <p:sp>
        <p:nvSpPr>
          <p:cNvPr id="3" name="Content Placeholder 2">
            <a:extLst>
              <a:ext uri="{FF2B5EF4-FFF2-40B4-BE49-F238E27FC236}">
                <a16:creationId xmlns:a16="http://schemas.microsoft.com/office/drawing/2014/main" id="{A17D0B17-E469-1F4D-3D9F-03C1034DAE36}"/>
              </a:ext>
            </a:extLst>
          </p:cNvPr>
          <p:cNvSpPr>
            <a:spLocks noGrp="1"/>
          </p:cNvSpPr>
          <p:nvPr>
            <p:ph idx="1"/>
          </p:nvPr>
        </p:nvSpPr>
        <p:spPr/>
        <p:txBody>
          <a:bodyPr/>
          <a:lstStyle/>
          <a:p>
            <a:pPr>
              <a:lnSpc>
                <a:spcPct val="100000"/>
              </a:lnSpc>
              <a:spcBef>
                <a:spcPts val="1200"/>
              </a:spcBef>
              <a:spcAft>
                <a:spcPts val="1200"/>
              </a:spcAft>
            </a:pPr>
            <a:r>
              <a:rPr lang="en-US" dirty="0"/>
              <a:t>In this type of search, all the elements of the list are traversed one by one to find if the element is present in the list or not. </a:t>
            </a:r>
          </a:p>
          <a:p>
            <a:pPr>
              <a:lnSpc>
                <a:spcPct val="100000"/>
              </a:lnSpc>
              <a:spcBef>
                <a:spcPts val="1200"/>
              </a:spcBef>
              <a:spcAft>
                <a:spcPts val="1200"/>
              </a:spcAft>
            </a:pPr>
            <a:r>
              <a:rPr lang="en-US" dirty="0"/>
              <a:t>One example of such an algorithm is a </a:t>
            </a:r>
            <a:r>
              <a:rPr lang="en-US" b="1" dirty="0"/>
              <a:t>“linear search”</a:t>
            </a:r>
            <a:r>
              <a:rPr lang="en-US" dirty="0"/>
              <a:t>. </a:t>
            </a:r>
          </a:p>
        </p:txBody>
      </p:sp>
    </p:spTree>
    <p:extLst>
      <p:ext uri="{BB962C8B-B14F-4D97-AF65-F5344CB8AC3E}">
        <p14:creationId xmlns:p14="http://schemas.microsoft.com/office/powerpoint/2010/main" val="1424616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9B6F-0785-4D30-2D2D-E2D2CD3C58B6}"/>
              </a:ext>
            </a:extLst>
          </p:cNvPr>
          <p:cNvSpPr>
            <a:spLocks noGrp="1"/>
          </p:cNvSpPr>
          <p:nvPr>
            <p:ph type="title"/>
          </p:nvPr>
        </p:nvSpPr>
        <p:spPr/>
        <p:txBody>
          <a:bodyPr/>
          <a:lstStyle/>
          <a:p>
            <a:r>
              <a:rPr lang="en-US" b="1" dirty="0"/>
              <a:t>Algorithm	</a:t>
            </a:r>
          </a:p>
        </p:txBody>
      </p:sp>
      <p:sp>
        <p:nvSpPr>
          <p:cNvPr id="5" name="TextBox 4">
            <a:extLst>
              <a:ext uri="{FF2B5EF4-FFF2-40B4-BE49-F238E27FC236}">
                <a16:creationId xmlns:a16="http://schemas.microsoft.com/office/drawing/2014/main" id="{194FC021-E3E7-6423-7827-EA5F4970378D}"/>
              </a:ext>
            </a:extLst>
          </p:cNvPr>
          <p:cNvSpPr txBox="1"/>
          <p:nvPr/>
        </p:nvSpPr>
        <p:spPr>
          <a:xfrm>
            <a:off x="990599" y="1478546"/>
            <a:ext cx="9916886" cy="4524315"/>
          </a:xfrm>
          <a:prstGeom prst="rect">
            <a:avLst/>
          </a:prstGeom>
          <a:noFill/>
        </p:spPr>
        <p:txBody>
          <a:bodyPr wrap="square">
            <a:spAutoFit/>
          </a:bodyPr>
          <a:lstStyle/>
          <a:p>
            <a:r>
              <a:rPr lang="en-US" sz="2400" b="1" i="0" dirty="0">
                <a:effectLst/>
                <a:latin typeface="+mj-lt"/>
              </a:rPr>
              <a:t>Step 1: </a:t>
            </a:r>
            <a:r>
              <a:rPr lang="en-US" sz="2400" b="0" i="0" dirty="0">
                <a:effectLst/>
                <a:latin typeface="+mj-lt"/>
              </a:rPr>
              <a:t>First, read the search element (Target element) in the array.</a:t>
            </a:r>
            <a:br>
              <a:rPr lang="en-US" sz="2400" dirty="0">
                <a:latin typeface="+mj-lt"/>
              </a:rPr>
            </a:br>
            <a:r>
              <a:rPr lang="en-US" sz="2400" b="1" i="0" dirty="0">
                <a:effectLst/>
                <a:latin typeface="+mj-lt"/>
              </a:rPr>
              <a:t>Step 2: </a:t>
            </a:r>
            <a:r>
              <a:rPr lang="en-US" sz="2400" b="0" i="0" dirty="0">
                <a:effectLst/>
                <a:latin typeface="+mj-lt"/>
              </a:rPr>
              <a:t>In the second step compare the search element with the first element in the array.</a:t>
            </a:r>
            <a:br>
              <a:rPr lang="en-US" sz="2400" dirty="0">
                <a:latin typeface="+mj-lt"/>
              </a:rPr>
            </a:br>
            <a:r>
              <a:rPr lang="en-US" sz="2400" b="1" i="0" dirty="0">
                <a:effectLst/>
                <a:latin typeface="+mj-lt"/>
              </a:rPr>
              <a:t>Step 3: </a:t>
            </a:r>
            <a:r>
              <a:rPr lang="en-US" sz="2400" b="0" i="0" dirty="0">
                <a:effectLst/>
                <a:latin typeface="+mj-lt"/>
              </a:rPr>
              <a:t>If both are matched, display “Target element is found” and terminate the Linear Search function.</a:t>
            </a:r>
            <a:br>
              <a:rPr lang="en-US" sz="2400" dirty="0">
                <a:latin typeface="+mj-lt"/>
              </a:rPr>
            </a:br>
            <a:r>
              <a:rPr lang="en-US" sz="2400" b="1" i="0" dirty="0">
                <a:effectLst/>
                <a:latin typeface="+mj-lt"/>
              </a:rPr>
              <a:t>Step 4: </a:t>
            </a:r>
            <a:r>
              <a:rPr lang="en-US" sz="2400" b="0" i="0" dirty="0">
                <a:effectLst/>
                <a:latin typeface="+mj-lt"/>
              </a:rPr>
              <a:t>If both are not matched, compare the search element with the next element in the array.</a:t>
            </a:r>
            <a:br>
              <a:rPr lang="en-US" sz="2400" dirty="0">
                <a:latin typeface="+mj-lt"/>
              </a:rPr>
            </a:br>
            <a:r>
              <a:rPr lang="en-US" sz="2400" b="1" i="0" dirty="0">
                <a:effectLst/>
                <a:latin typeface="+mj-lt"/>
              </a:rPr>
              <a:t>Step 5: </a:t>
            </a:r>
            <a:r>
              <a:rPr lang="en-US" sz="2400" b="0" i="0" dirty="0">
                <a:effectLst/>
                <a:latin typeface="+mj-lt"/>
              </a:rPr>
              <a:t>In this step, repeat steps 3 and 4 until the search (Target) element is compared with the last element of the array.</a:t>
            </a:r>
            <a:br>
              <a:rPr lang="en-US" sz="2400" dirty="0">
                <a:latin typeface="+mj-lt"/>
              </a:rPr>
            </a:br>
            <a:r>
              <a:rPr lang="en-US" sz="2400" b="1" i="0" dirty="0">
                <a:effectLst/>
                <a:latin typeface="+mj-lt"/>
              </a:rPr>
              <a:t>Step 6 </a:t>
            </a:r>
            <a:r>
              <a:rPr lang="en-US" sz="2400" b="0" i="0" dirty="0">
                <a:effectLst/>
                <a:latin typeface="+mj-lt"/>
              </a:rPr>
              <a:t>– If the last element in the list does not match, the Linear Search Function will be terminated, and the message “Element is not found” will be displayed.</a:t>
            </a:r>
            <a:endParaRPr lang="en-US" sz="2400" dirty="0">
              <a:latin typeface="+mj-lt"/>
            </a:endParaRPr>
          </a:p>
        </p:txBody>
      </p:sp>
    </p:spTree>
    <p:extLst>
      <p:ext uri="{BB962C8B-B14F-4D97-AF65-F5344CB8AC3E}">
        <p14:creationId xmlns:p14="http://schemas.microsoft.com/office/powerpoint/2010/main" val="3105438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B62A-D7FA-5612-F071-AD56813A3A7C}"/>
              </a:ext>
            </a:extLst>
          </p:cNvPr>
          <p:cNvSpPr>
            <a:spLocks noGrp="1"/>
          </p:cNvSpPr>
          <p:nvPr>
            <p:ph type="title"/>
          </p:nvPr>
        </p:nvSpPr>
        <p:spPr/>
        <p:txBody>
          <a:bodyPr/>
          <a:lstStyle/>
          <a:p>
            <a:r>
              <a:rPr lang="en-US" b="1" dirty="0"/>
              <a:t>Example:</a:t>
            </a:r>
          </a:p>
        </p:txBody>
      </p:sp>
      <p:sp>
        <p:nvSpPr>
          <p:cNvPr id="3" name="Content Placeholder 2">
            <a:extLst>
              <a:ext uri="{FF2B5EF4-FFF2-40B4-BE49-F238E27FC236}">
                <a16:creationId xmlns:a16="http://schemas.microsoft.com/office/drawing/2014/main" id="{224770A1-2420-9164-0B94-7AFFAD4166C1}"/>
              </a:ext>
            </a:extLst>
          </p:cNvPr>
          <p:cNvSpPr>
            <a:spLocks noGrp="1"/>
          </p:cNvSpPr>
          <p:nvPr>
            <p:ph idx="1"/>
          </p:nvPr>
        </p:nvSpPr>
        <p:spPr/>
        <p:txBody>
          <a:bodyPr/>
          <a:lstStyle/>
          <a:p>
            <a:pPr algn="just"/>
            <a:r>
              <a:rPr lang="en-US" dirty="0"/>
              <a:t>Suppose ARR is an array of n elements, and we need to find location LOC of element ITEM in ARR. </a:t>
            </a:r>
          </a:p>
          <a:p>
            <a:pPr algn="just"/>
            <a:r>
              <a:rPr lang="en-US" dirty="0"/>
              <a:t>For this, LOC is assigned to -1, which indicates that ITEM is not present in ARR. </a:t>
            </a:r>
          </a:p>
          <a:p>
            <a:pPr algn="just"/>
            <a:r>
              <a:rPr lang="en-US" dirty="0"/>
              <a:t>While comparing ITEM with data at each ARR location, and once ITEM == ARR[N], LOC is updated with location N+1. Hence we found the ITEM in ARR.</a:t>
            </a:r>
          </a:p>
        </p:txBody>
      </p:sp>
    </p:spTree>
    <p:extLst>
      <p:ext uri="{BB962C8B-B14F-4D97-AF65-F5344CB8AC3E}">
        <p14:creationId xmlns:p14="http://schemas.microsoft.com/office/powerpoint/2010/main" val="2328701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47EB-ADB9-FB78-4734-EFEF2AA26F01}"/>
              </a:ext>
            </a:extLst>
          </p:cNvPr>
          <p:cNvSpPr>
            <a:spLocks noGrp="1"/>
          </p:cNvSpPr>
          <p:nvPr>
            <p:ph type="title"/>
          </p:nvPr>
        </p:nvSpPr>
        <p:spPr/>
        <p:txBody>
          <a:bodyPr/>
          <a:lstStyle/>
          <a:p>
            <a:r>
              <a:rPr lang="en-US" b="1" dirty="0"/>
              <a:t>2. Binary Search</a:t>
            </a:r>
          </a:p>
        </p:txBody>
      </p:sp>
      <p:sp>
        <p:nvSpPr>
          <p:cNvPr id="3" name="Content Placeholder 2">
            <a:extLst>
              <a:ext uri="{FF2B5EF4-FFF2-40B4-BE49-F238E27FC236}">
                <a16:creationId xmlns:a16="http://schemas.microsoft.com/office/drawing/2014/main" id="{E7EEE77B-6161-2235-BF8F-04BE859AA81A}"/>
              </a:ext>
            </a:extLst>
          </p:cNvPr>
          <p:cNvSpPr>
            <a:spLocks noGrp="1"/>
          </p:cNvSpPr>
          <p:nvPr>
            <p:ph idx="1"/>
          </p:nvPr>
        </p:nvSpPr>
        <p:spPr/>
        <p:txBody>
          <a:bodyPr/>
          <a:lstStyle/>
          <a:p>
            <a:pPr algn="just">
              <a:lnSpc>
                <a:spcPct val="100000"/>
              </a:lnSpc>
              <a:spcBef>
                <a:spcPts val="1200"/>
              </a:spcBef>
              <a:spcAft>
                <a:spcPts val="1200"/>
              </a:spcAft>
            </a:pPr>
            <a:r>
              <a:rPr lang="en-US" dirty="0"/>
              <a:t>This is a technique to search an element in the list using the divide and conquer technique. </a:t>
            </a:r>
          </a:p>
          <a:p>
            <a:pPr algn="just">
              <a:lnSpc>
                <a:spcPct val="100000"/>
              </a:lnSpc>
              <a:spcBef>
                <a:spcPts val="1200"/>
              </a:spcBef>
              <a:spcAft>
                <a:spcPts val="1200"/>
              </a:spcAft>
            </a:pPr>
            <a:r>
              <a:rPr lang="en-US" dirty="0"/>
              <a:t>This type of technique is used in the case of sorted lists. </a:t>
            </a:r>
          </a:p>
          <a:p>
            <a:pPr algn="just">
              <a:lnSpc>
                <a:spcPct val="100000"/>
              </a:lnSpc>
              <a:spcBef>
                <a:spcPts val="1200"/>
              </a:spcBef>
              <a:spcAft>
                <a:spcPts val="1200"/>
              </a:spcAft>
            </a:pPr>
            <a:r>
              <a:rPr lang="en-US" dirty="0"/>
              <a:t>Instead of searching an element one by one in the list, it directly goes to the middle element of the list, divides the array into 2 parts, and decides element lies in which sub-array the element exists.</a:t>
            </a:r>
          </a:p>
        </p:txBody>
      </p:sp>
    </p:spTree>
    <p:extLst>
      <p:ext uri="{BB962C8B-B14F-4D97-AF65-F5344CB8AC3E}">
        <p14:creationId xmlns:p14="http://schemas.microsoft.com/office/powerpoint/2010/main" val="3158793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0294-03DF-92BC-ABF2-CD2EFEDE6B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A3B36F-16BE-C763-F372-229CAE020963}"/>
              </a:ext>
            </a:extLst>
          </p:cNvPr>
          <p:cNvSpPr>
            <a:spLocks noGrp="1"/>
          </p:cNvSpPr>
          <p:nvPr>
            <p:ph idx="1"/>
          </p:nvPr>
        </p:nvSpPr>
        <p:spPr/>
        <p:txBody>
          <a:bodyPr/>
          <a:lstStyle/>
          <a:p>
            <a:r>
              <a:rPr lang="en-US" dirty="0"/>
              <a:t>Suppose ARR is an array with sorted n number of elements present in increasing order. </a:t>
            </a:r>
          </a:p>
          <a:p>
            <a:r>
              <a:rPr lang="en-US" dirty="0"/>
              <a:t>With every step of this algorithm, the searching is confined within BEG and END, which are the beginning and ending index of sub-arrays. </a:t>
            </a:r>
          </a:p>
          <a:p>
            <a:r>
              <a:rPr lang="en-US" dirty="0"/>
              <a:t>The index MID defines the middle index of the array where,</a:t>
            </a:r>
          </a:p>
          <a:p>
            <a:pPr marL="0" indent="0">
              <a:buNone/>
            </a:pPr>
            <a:r>
              <a:rPr lang="en-US" dirty="0"/>
              <a:t>		</a:t>
            </a:r>
            <a:r>
              <a:rPr lang="en-US" b="1" dirty="0"/>
              <a:t>MID = INT(beg + end )/2</a:t>
            </a:r>
          </a:p>
        </p:txBody>
      </p:sp>
    </p:spTree>
    <p:extLst>
      <p:ext uri="{BB962C8B-B14F-4D97-AF65-F5344CB8AC3E}">
        <p14:creationId xmlns:p14="http://schemas.microsoft.com/office/powerpoint/2010/main" val="2550296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53E8-BF2F-5A23-18D2-DCB00CE84848}"/>
              </a:ext>
            </a:extLst>
          </p:cNvPr>
          <p:cNvSpPr>
            <a:spLocks noGrp="1"/>
          </p:cNvSpPr>
          <p:nvPr>
            <p:ph type="title"/>
          </p:nvPr>
        </p:nvSpPr>
        <p:spPr/>
        <p:txBody>
          <a:bodyPr/>
          <a:lstStyle/>
          <a:p>
            <a:endParaRPr lang="en-US" b="1" dirty="0"/>
          </a:p>
        </p:txBody>
      </p:sp>
      <p:sp>
        <p:nvSpPr>
          <p:cNvPr id="3" name="Content Placeholder 2">
            <a:extLst>
              <a:ext uri="{FF2B5EF4-FFF2-40B4-BE49-F238E27FC236}">
                <a16:creationId xmlns:a16="http://schemas.microsoft.com/office/drawing/2014/main" id="{4B586307-6873-504A-7209-4E3F79AA5AF2}"/>
              </a:ext>
            </a:extLst>
          </p:cNvPr>
          <p:cNvSpPr>
            <a:spLocks noGrp="1"/>
          </p:cNvSpPr>
          <p:nvPr>
            <p:ph idx="1"/>
          </p:nvPr>
        </p:nvSpPr>
        <p:spPr/>
        <p:txBody>
          <a:bodyPr/>
          <a:lstStyle/>
          <a:p>
            <a:r>
              <a:rPr lang="en-US" dirty="0"/>
              <a:t>BSEARCH(ARR, LB, UB) </a:t>
            </a:r>
          </a:p>
          <a:p>
            <a:r>
              <a:rPr lang="en-US" dirty="0"/>
              <a:t>Here, ARR is a sorted list of elements, with LB and UB are lower and upper bounds for the array. </a:t>
            </a:r>
          </a:p>
          <a:p>
            <a:r>
              <a:rPr lang="en-US" dirty="0"/>
              <a:t>ITEM needs to be searched in the array and algorithm returns location / index at which ITEM is present else return -1/None.</a:t>
            </a:r>
          </a:p>
        </p:txBody>
      </p:sp>
    </p:spTree>
    <p:extLst>
      <p:ext uri="{BB962C8B-B14F-4D97-AF65-F5344CB8AC3E}">
        <p14:creationId xmlns:p14="http://schemas.microsoft.com/office/powerpoint/2010/main" val="365912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77BE60-B45C-A414-1C1E-D521D78733D9}"/>
              </a:ext>
            </a:extLst>
          </p:cNvPr>
          <p:cNvSpPr txBox="1"/>
          <p:nvPr/>
        </p:nvSpPr>
        <p:spPr>
          <a:xfrm>
            <a:off x="1088571" y="1229896"/>
            <a:ext cx="10014857" cy="4401205"/>
          </a:xfrm>
          <a:prstGeom prst="rect">
            <a:avLst/>
          </a:prstGeom>
          <a:noFill/>
        </p:spPr>
        <p:txBody>
          <a:bodyPr wrap="square">
            <a:spAutoFit/>
          </a:bodyPr>
          <a:lstStyle/>
          <a:p>
            <a:r>
              <a:rPr lang="en-US" sz="2800" dirty="0"/>
              <a:t>1. Set BEG = LB, END = UB MID = INT([BEG+END]/2)</a:t>
            </a:r>
            <a:br>
              <a:rPr lang="en-US" sz="2800" dirty="0"/>
            </a:br>
            <a:r>
              <a:rPr lang="en-US" sz="2800" dirty="0"/>
              <a:t>2. Repeat step 3, 4 and 5 while  BEG&lt;=END</a:t>
            </a:r>
            <a:br>
              <a:rPr lang="en-US" sz="2800" dirty="0"/>
            </a:br>
            <a:r>
              <a:rPr lang="en-US" sz="2800" dirty="0"/>
              <a:t>3. MID = INT([BEG+END]/2)</a:t>
            </a:r>
          </a:p>
          <a:p>
            <a:r>
              <a:rPr lang="en-US" sz="2800" dirty="0"/>
              <a:t>4. IF ITEM&lt; ARR[MID] then:</a:t>
            </a:r>
            <a:br>
              <a:rPr lang="en-US" sz="2800" dirty="0"/>
            </a:br>
            <a:r>
              <a:rPr lang="en-US" sz="2800" dirty="0"/>
              <a:t>    Set END = MID-1</a:t>
            </a:r>
            <a:br>
              <a:rPr lang="en-US" sz="2800" dirty="0"/>
            </a:br>
            <a:r>
              <a:rPr lang="en-US" sz="2800" dirty="0"/>
              <a:t>    Else:</a:t>
            </a:r>
            <a:br>
              <a:rPr lang="en-US" sz="2800" dirty="0"/>
            </a:br>
            <a:r>
              <a:rPr lang="en-US" sz="2800" dirty="0"/>
              <a:t>     Set BEG = MID+1</a:t>
            </a:r>
            <a:br>
              <a:rPr lang="en-US" sz="2800" dirty="0"/>
            </a:br>
            <a:r>
              <a:rPr lang="en-US" sz="2800" dirty="0"/>
              <a:t>5. IF ARR[MID] = ITEM then:</a:t>
            </a:r>
            <a:br>
              <a:rPr lang="en-US" sz="2800" dirty="0"/>
            </a:br>
            <a:r>
              <a:rPr lang="en-US" sz="2800" dirty="0"/>
              <a:t>     return MID</a:t>
            </a:r>
            <a:br>
              <a:rPr lang="en-US" sz="2800" dirty="0"/>
            </a:br>
            <a:r>
              <a:rPr lang="en-US" sz="2800" dirty="0"/>
              <a:t>6. Exit.</a:t>
            </a:r>
          </a:p>
        </p:txBody>
      </p:sp>
      <p:sp>
        <p:nvSpPr>
          <p:cNvPr id="6" name="Title 1">
            <a:extLst>
              <a:ext uri="{FF2B5EF4-FFF2-40B4-BE49-F238E27FC236}">
                <a16:creationId xmlns:a16="http://schemas.microsoft.com/office/drawing/2014/main" id="{C91E6041-29CF-8A5B-6A9C-89C83C12F9E2}"/>
              </a:ext>
            </a:extLst>
          </p:cNvPr>
          <p:cNvSpPr txBox="1">
            <a:spLocks/>
          </p:cNvSpPr>
          <p:nvPr/>
        </p:nvSpPr>
        <p:spPr>
          <a:xfrm>
            <a:off x="1088571"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Algorithm</a:t>
            </a:r>
            <a:endParaRPr lang="en-US" b="1" dirty="0"/>
          </a:p>
        </p:txBody>
      </p:sp>
    </p:spTree>
    <p:extLst>
      <p:ext uri="{BB962C8B-B14F-4D97-AF65-F5344CB8AC3E}">
        <p14:creationId xmlns:p14="http://schemas.microsoft.com/office/powerpoint/2010/main" val="1366595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398E-46F5-6143-9103-4E225DFD6245}"/>
              </a:ext>
            </a:extLst>
          </p:cNvPr>
          <p:cNvSpPr>
            <a:spLocks noGrp="1"/>
          </p:cNvSpPr>
          <p:nvPr>
            <p:ph type="title"/>
          </p:nvPr>
        </p:nvSpPr>
        <p:spPr>
          <a:xfrm>
            <a:off x="130629" y="-47627"/>
            <a:ext cx="12192000" cy="1325563"/>
          </a:xfrm>
        </p:spPr>
        <p:txBody>
          <a:bodyPr>
            <a:normAutofit/>
          </a:bodyPr>
          <a:lstStyle/>
          <a:p>
            <a:r>
              <a:rPr lang="en-US" b="1" dirty="0"/>
              <a:t>Difference between Linear Search and Binary Search</a:t>
            </a:r>
          </a:p>
        </p:txBody>
      </p:sp>
      <p:sp>
        <p:nvSpPr>
          <p:cNvPr id="4" name="Content Placeholder 3">
            <a:extLst>
              <a:ext uri="{FF2B5EF4-FFF2-40B4-BE49-F238E27FC236}">
                <a16:creationId xmlns:a16="http://schemas.microsoft.com/office/drawing/2014/main" id="{B5EA2323-CC19-245B-DD79-28FF0139D49E}"/>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716B1E2-907F-A786-51E6-3726ED66FD8F}"/>
              </a:ext>
            </a:extLst>
          </p:cNvPr>
          <p:cNvPicPr>
            <a:picLocks noChangeAspect="1"/>
          </p:cNvPicPr>
          <p:nvPr/>
        </p:nvPicPr>
        <p:blipFill>
          <a:blip r:embed="rId2"/>
          <a:stretch>
            <a:fillRect/>
          </a:stretch>
        </p:blipFill>
        <p:spPr>
          <a:xfrm>
            <a:off x="748640" y="1825625"/>
            <a:ext cx="10694720" cy="4351338"/>
          </a:xfrm>
          <a:prstGeom prst="rect">
            <a:avLst/>
          </a:prstGeom>
        </p:spPr>
      </p:pic>
    </p:spTree>
    <p:extLst>
      <p:ext uri="{BB962C8B-B14F-4D97-AF65-F5344CB8AC3E}">
        <p14:creationId xmlns:p14="http://schemas.microsoft.com/office/powerpoint/2010/main" val="2760399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41C1-38A1-62B5-642A-2DDC06858CE5}"/>
              </a:ext>
            </a:extLst>
          </p:cNvPr>
          <p:cNvSpPr>
            <a:spLocks noGrp="1"/>
          </p:cNvSpPr>
          <p:nvPr>
            <p:ph type="title"/>
          </p:nvPr>
        </p:nvSpPr>
        <p:spPr/>
        <p:txBody>
          <a:bodyPr/>
          <a:lstStyle/>
          <a:p>
            <a:r>
              <a:rPr lang="en-US" b="1" dirty="0">
                <a:solidFill>
                  <a:srgbClr val="C00000"/>
                </a:solidFill>
              </a:rPr>
              <a:t>Introduction(</a:t>
            </a:r>
            <a:r>
              <a:rPr lang="en-US" b="1" dirty="0" err="1">
                <a:solidFill>
                  <a:srgbClr val="C00000"/>
                </a:solidFill>
              </a:rPr>
              <a:t>contnd</a:t>
            </a:r>
            <a:r>
              <a:rPr lang="en-US" b="1" dirty="0">
                <a:solidFill>
                  <a:srgbClr val="C00000"/>
                </a:solidFill>
              </a:rPr>
              <a:t>…)</a:t>
            </a:r>
            <a:endParaRPr lang="en-US" dirty="0"/>
          </a:p>
        </p:txBody>
      </p:sp>
      <p:sp>
        <p:nvSpPr>
          <p:cNvPr id="3" name="Content Placeholder 2">
            <a:extLst>
              <a:ext uri="{FF2B5EF4-FFF2-40B4-BE49-F238E27FC236}">
                <a16:creationId xmlns:a16="http://schemas.microsoft.com/office/drawing/2014/main" id="{CACD3190-BFD7-E6C1-7253-85EF606637BB}"/>
              </a:ext>
            </a:extLst>
          </p:cNvPr>
          <p:cNvSpPr>
            <a:spLocks noGrp="1"/>
          </p:cNvSpPr>
          <p:nvPr>
            <p:ph idx="1"/>
          </p:nvPr>
        </p:nvSpPr>
        <p:spPr/>
        <p:txBody>
          <a:bodyPr>
            <a:normAutofit/>
          </a:bodyPr>
          <a:lstStyle/>
          <a:p>
            <a:pPr marL="0" indent="0" algn="just">
              <a:buNone/>
            </a:pPr>
            <a:r>
              <a:rPr lang="en-US" b="1" dirty="0"/>
              <a:t>What is Data Structure?</a:t>
            </a:r>
          </a:p>
          <a:p>
            <a:pPr marL="0" indent="0" algn="just">
              <a:spcAft>
                <a:spcPts val="1200"/>
              </a:spcAft>
              <a:buNone/>
            </a:pPr>
            <a:r>
              <a:rPr lang="en-US" dirty="0"/>
              <a:t>	A data structure is a way of organizing and storing data in a computer so that it can be accessed and used efficiently.</a:t>
            </a:r>
          </a:p>
          <a:p>
            <a:pPr marL="457200" algn="just">
              <a:buFont typeface="Wingdings" panose="05000000000000000000" pitchFamily="2" charset="2"/>
              <a:buChar char="§"/>
            </a:pPr>
            <a:r>
              <a:rPr lang="en-US" dirty="0"/>
              <a:t>The main idea behind using data structures is to minimize the time and space complexities. </a:t>
            </a:r>
          </a:p>
          <a:p>
            <a:pPr marL="457200" algn="just">
              <a:buFont typeface="Wingdings" panose="05000000000000000000" pitchFamily="2" charset="2"/>
              <a:buChar char="§"/>
            </a:pPr>
            <a:r>
              <a:rPr lang="en-US" dirty="0"/>
              <a:t>An efficient data structure takes minimum memory space and requires minimum time to execute the data.</a:t>
            </a:r>
          </a:p>
        </p:txBody>
      </p:sp>
    </p:spTree>
    <p:extLst>
      <p:ext uri="{BB962C8B-B14F-4D97-AF65-F5344CB8AC3E}">
        <p14:creationId xmlns:p14="http://schemas.microsoft.com/office/powerpoint/2010/main" val="13335553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398E-46F5-6143-9103-4E225DFD6245}"/>
              </a:ext>
            </a:extLst>
          </p:cNvPr>
          <p:cNvSpPr>
            <a:spLocks noGrp="1"/>
          </p:cNvSpPr>
          <p:nvPr>
            <p:ph type="title"/>
          </p:nvPr>
        </p:nvSpPr>
        <p:spPr>
          <a:xfrm>
            <a:off x="130629" y="-47627"/>
            <a:ext cx="12192000" cy="1325563"/>
          </a:xfrm>
        </p:spPr>
        <p:txBody>
          <a:bodyPr>
            <a:normAutofit/>
          </a:bodyPr>
          <a:lstStyle/>
          <a:p>
            <a:r>
              <a:rPr lang="en-US" b="1" dirty="0"/>
              <a:t>Difference between Linear Search and Binary Search</a:t>
            </a:r>
          </a:p>
        </p:txBody>
      </p:sp>
      <p:sp>
        <p:nvSpPr>
          <p:cNvPr id="4" name="Content Placeholder 3">
            <a:extLst>
              <a:ext uri="{FF2B5EF4-FFF2-40B4-BE49-F238E27FC236}">
                <a16:creationId xmlns:a16="http://schemas.microsoft.com/office/drawing/2014/main" id="{1B7496A1-02B8-62F4-05C3-E0E0ECCB5CA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5C03F6CB-AE4E-ED0E-987B-655F42920020}"/>
              </a:ext>
            </a:extLst>
          </p:cNvPr>
          <p:cNvPicPr>
            <a:picLocks noChangeAspect="1"/>
          </p:cNvPicPr>
          <p:nvPr/>
        </p:nvPicPr>
        <p:blipFill>
          <a:blip r:embed="rId2"/>
          <a:stretch>
            <a:fillRect/>
          </a:stretch>
        </p:blipFill>
        <p:spPr>
          <a:xfrm>
            <a:off x="598222" y="2181792"/>
            <a:ext cx="10940635" cy="36390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2333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1894-7C7A-6BA4-DB80-712843199FE0}"/>
              </a:ext>
            </a:extLst>
          </p:cNvPr>
          <p:cNvSpPr>
            <a:spLocks noGrp="1"/>
          </p:cNvSpPr>
          <p:nvPr>
            <p:ph type="title"/>
          </p:nvPr>
        </p:nvSpPr>
        <p:spPr/>
        <p:txBody>
          <a:bodyPr/>
          <a:lstStyle/>
          <a:p>
            <a:r>
              <a:rPr lang="en-US" b="1" dirty="0">
                <a:solidFill>
                  <a:srgbClr val="C00000"/>
                </a:solidFill>
              </a:rPr>
              <a:t>Sorting</a:t>
            </a:r>
          </a:p>
        </p:txBody>
      </p:sp>
      <p:sp>
        <p:nvSpPr>
          <p:cNvPr id="3" name="Content Placeholder 2">
            <a:extLst>
              <a:ext uri="{FF2B5EF4-FFF2-40B4-BE49-F238E27FC236}">
                <a16:creationId xmlns:a16="http://schemas.microsoft.com/office/drawing/2014/main" id="{524E9A15-1234-B001-FE59-FA4B04E26EDB}"/>
              </a:ext>
            </a:extLst>
          </p:cNvPr>
          <p:cNvSpPr>
            <a:spLocks noGrp="1"/>
          </p:cNvSpPr>
          <p:nvPr>
            <p:ph idx="1"/>
          </p:nvPr>
        </p:nvSpPr>
        <p:spPr/>
        <p:txBody>
          <a:bodyPr>
            <a:normAutofit/>
          </a:bodyPr>
          <a:lstStyle/>
          <a:p>
            <a:pPr algn="just"/>
            <a:r>
              <a:rPr lang="en-US" dirty="0">
                <a:latin typeface="+mj-lt"/>
              </a:rPr>
              <a:t>Sorting is the process of arranging items in a specific order or sequence. It is nothing but storage of data in sorted order. </a:t>
            </a:r>
          </a:p>
          <a:p>
            <a:pPr algn="just"/>
            <a:r>
              <a:rPr lang="en-US" dirty="0">
                <a:latin typeface="+mj-lt"/>
              </a:rPr>
              <a:t>Sorting can be done in ascending and descending order. </a:t>
            </a:r>
          </a:p>
          <a:p>
            <a:pPr algn="just"/>
            <a:r>
              <a:rPr lang="en-US" dirty="0">
                <a:latin typeface="+mj-lt"/>
              </a:rPr>
              <a:t>It arranges the data in a sequence which makes searching easier.</a:t>
            </a:r>
          </a:p>
          <a:p>
            <a:pPr marL="0" indent="0" algn="just">
              <a:buNone/>
            </a:pPr>
            <a:r>
              <a:rPr lang="en-US" b="1" u="sng" dirty="0">
                <a:latin typeface="+mj-lt"/>
              </a:rPr>
              <a:t>Example:</a:t>
            </a:r>
          </a:p>
          <a:p>
            <a:pPr marL="0" indent="0" algn="just">
              <a:buNone/>
            </a:pPr>
            <a:r>
              <a:rPr lang="en-US" b="1" i="0" dirty="0">
                <a:effectLst/>
                <a:latin typeface="+mj-lt"/>
              </a:rPr>
              <a:t>Contact List in Mobile Phone, Search engines, E-commerce, Financial markets, Image processing, Database management, Logistics</a:t>
            </a:r>
            <a:r>
              <a:rPr lang="en-US" b="1" dirty="0">
                <a:latin typeface="+mj-lt"/>
              </a:rPr>
              <a:t>, </a:t>
            </a:r>
            <a:r>
              <a:rPr lang="en-US" b="1" i="0" dirty="0">
                <a:effectLst/>
                <a:latin typeface="+mj-lt"/>
              </a:rPr>
              <a:t>Social media.</a:t>
            </a:r>
            <a:endParaRPr lang="en-US" b="1" dirty="0">
              <a:latin typeface="+mj-lt"/>
            </a:endParaRPr>
          </a:p>
        </p:txBody>
      </p:sp>
    </p:spTree>
    <p:extLst>
      <p:ext uri="{BB962C8B-B14F-4D97-AF65-F5344CB8AC3E}">
        <p14:creationId xmlns:p14="http://schemas.microsoft.com/office/powerpoint/2010/main" val="3083251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1894-7C7A-6BA4-DB80-712843199FE0}"/>
              </a:ext>
            </a:extLst>
          </p:cNvPr>
          <p:cNvSpPr>
            <a:spLocks noGrp="1"/>
          </p:cNvSpPr>
          <p:nvPr>
            <p:ph type="title"/>
          </p:nvPr>
        </p:nvSpPr>
        <p:spPr/>
        <p:txBody>
          <a:bodyPr/>
          <a:lstStyle/>
          <a:p>
            <a:r>
              <a:rPr lang="en-US" b="1" dirty="0">
                <a:solidFill>
                  <a:srgbClr val="C00000"/>
                </a:solidFill>
              </a:rPr>
              <a:t>Sorting Techniques</a:t>
            </a:r>
          </a:p>
        </p:txBody>
      </p:sp>
      <p:sp>
        <p:nvSpPr>
          <p:cNvPr id="3" name="Content Placeholder 2">
            <a:extLst>
              <a:ext uri="{FF2B5EF4-FFF2-40B4-BE49-F238E27FC236}">
                <a16:creationId xmlns:a16="http://schemas.microsoft.com/office/drawing/2014/main" id="{524E9A15-1234-B001-FE59-FA4B04E26EDB}"/>
              </a:ext>
            </a:extLst>
          </p:cNvPr>
          <p:cNvSpPr>
            <a:spLocks noGrp="1"/>
          </p:cNvSpPr>
          <p:nvPr>
            <p:ph idx="1"/>
          </p:nvPr>
        </p:nvSpPr>
        <p:spPr/>
        <p:txBody>
          <a:bodyPr/>
          <a:lstStyle/>
          <a:p>
            <a:pPr marL="0" indent="0" algn="just">
              <a:buNone/>
            </a:pPr>
            <a:r>
              <a:rPr lang="en-US" dirty="0"/>
              <a:t>Sorting technique depends on the situation. </a:t>
            </a:r>
          </a:p>
          <a:p>
            <a:pPr marL="0" indent="0" algn="just">
              <a:buNone/>
            </a:pPr>
            <a:r>
              <a:rPr lang="en-US" dirty="0"/>
              <a:t>It depends on two parameters.</a:t>
            </a:r>
            <a:endParaRPr lang="en-US" sz="2800" dirty="0"/>
          </a:p>
          <a:p>
            <a:pPr marL="457200" lvl="1" indent="0" algn="just">
              <a:buNone/>
              <a:tabLst>
                <a:tab pos="1719263" algn="l"/>
              </a:tabLst>
            </a:pPr>
            <a:r>
              <a:rPr lang="en-US" sz="2800" dirty="0"/>
              <a:t>1. Execution time of program that means time taken for execution of program.</a:t>
            </a:r>
          </a:p>
          <a:p>
            <a:pPr marL="457200" lvl="1" indent="0" algn="just">
              <a:buNone/>
              <a:tabLst>
                <a:tab pos="1719263" algn="l"/>
              </a:tabLst>
            </a:pPr>
            <a:r>
              <a:rPr lang="en-US" sz="2800" dirty="0"/>
              <a:t>2. Space that means space taken by the program.</a:t>
            </a:r>
            <a:endParaRPr lang="en-US" dirty="0"/>
          </a:p>
          <a:p>
            <a:pPr algn="just">
              <a:buFont typeface="Wingdings" panose="05000000000000000000" pitchFamily="2" charset="2"/>
              <a:buChar char="q"/>
            </a:pPr>
            <a:r>
              <a:rPr lang="en-US" dirty="0"/>
              <a:t>  Sorting techniques are differentiated by their efficiency and space requirements.</a:t>
            </a:r>
            <a:endParaRPr lang="en-US" b="1" dirty="0"/>
          </a:p>
        </p:txBody>
      </p:sp>
    </p:spTree>
    <p:extLst>
      <p:ext uri="{BB962C8B-B14F-4D97-AF65-F5344CB8AC3E}">
        <p14:creationId xmlns:p14="http://schemas.microsoft.com/office/powerpoint/2010/main" val="6692312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1894-7C7A-6BA4-DB80-712843199FE0}"/>
              </a:ext>
            </a:extLst>
          </p:cNvPr>
          <p:cNvSpPr>
            <a:spLocks noGrp="1"/>
          </p:cNvSpPr>
          <p:nvPr>
            <p:ph type="title"/>
          </p:nvPr>
        </p:nvSpPr>
        <p:spPr/>
        <p:txBody>
          <a:bodyPr/>
          <a:lstStyle/>
          <a:p>
            <a:r>
              <a:rPr lang="en-US" b="1" dirty="0">
                <a:solidFill>
                  <a:srgbClr val="C00000"/>
                </a:solidFill>
              </a:rPr>
              <a:t>Sorting Techniques</a:t>
            </a:r>
          </a:p>
        </p:txBody>
      </p:sp>
      <p:sp>
        <p:nvSpPr>
          <p:cNvPr id="3" name="Content Placeholder 2">
            <a:extLst>
              <a:ext uri="{FF2B5EF4-FFF2-40B4-BE49-F238E27FC236}">
                <a16:creationId xmlns:a16="http://schemas.microsoft.com/office/drawing/2014/main" id="{524E9A15-1234-B001-FE59-FA4B04E26EDB}"/>
              </a:ext>
            </a:extLst>
          </p:cNvPr>
          <p:cNvSpPr>
            <a:spLocks noGrp="1"/>
          </p:cNvSpPr>
          <p:nvPr>
            <p:ph idx="1"/>
          </p:nvPr>
        </p:nvSpPr>
        <p:spPr/>
        <p:txBody>
          <a:bodyPr/>
          <a:lstStyle/>
          <a:p>
            <a:pPr marL="0" indent="0" algn="just">
              <a:buNone/>
            </a:pPr>
            <a:r>
              <a:rPr lang="en-US" dirty="0"/>
              <a:t>Sorting can be performed using several techniques or methods, as follows:</a:t>
            </a:r>
          </a:p>
          <a:p>
            <a:pPr marL="1885950" lvl="3" indent="-514350" algn="just">
              <a:buAutoNum type="arabicPeriod"/>
            </a:pPr>
            <a:r>
              <a:rPr lang="en-US" sz="3200" b="1" dirty="0"/>
              <a:t>Bubble Sort</a:t>
            </a:r>
          </a:p>
          <a:p>
            <a:pPr marL="1371600" lvl="3" indent="0" algn="just">
              <a:buNone/>
            </a:pPr>
            <a:r>
              <a:rPr lang="en-US" sz="3200" b="1" dirty="0"/>
              <a:t>2.  Selection Sort</a:t>
            </a:r>
          </a:p>
          <a:p>
            <a:pPr marL="1371600" lvl="3" indent="0" algn="just">
              <a:buNone/>
            </a:pPr>
            <a:r>
              <a:rPr lang="en-US" sz="3200" b="1" dirty="0"/>
              <a:t>3.  Merge Sort</a:t>
            </a:r>
          </a:p>
          <a:p>
            <a:pPr marL="1371600" lvl="3" indent="0" algn="just">
              <a:buNone/>
            </a:pPr>
            <a:r>
              <a:rPr lang="en-US" sz="3200" b="1" dirty="0"/>
              <a:t>4.  Quick Sort</a:t>
            </a:r>
          </a:p>
        </p:txBody>
      </p:sp>
    </p:spTree>
    <p:extLst>
      <p:ext uri="{BB962C8B-B14F-4D97-AF65-F5344CB8AC3E}">
        <p14:creationId xmlns:p14="http://schemas.microsoft.com/office/powerpoint/2010/main" val="15816674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1894-7C7A-6BA4-DB80-712843199FE0}"/>
              </a:ext>
            </a:extLst>
          </p:cNvPr>
          <p:cNvSpPr>
            <a:spLocks noGrp="1"/>
          </p:cNvSpPr>
          <p:nvPr>
            <p:ph type="title"/>
          </p:nvPr>
        </p:nvSpPr>
        <p:spPr/>
        <p:txBody>
          <a:bodyPr/>
          <a:lstStyle/>
          <a:p>
            <a:r>
              <a:rPr lang="en-US" b="1" dirty="0">
                <a:solidFill>
                  <a:srgbClr val="C00000"/>
                </a:solidFill>
              </a:rPr>
              <a:t>1.Bubble Sort</a:t>
            </a:r>
          </a:p>
        </p:txBody>
      </p:sp>
      <p:sp>
        <p:nvSpPr>
          <p:cNvPr id="3" name="Content Placeholder 2">
            <a:extLst>
              <a:ext uri="{FF2B5EF4-FFF2-40B4-BE49-F238E27FC236}">
                <a16:creationId xmlns:a16="http://schemas.microsoft.com/office/drawing/2014/main" id="{524E9A15-1234-B001-FE59-FA4B04E26EDB}"/>
              </a:ext>
            </a:extLst>
          </p:cNvPr>
          <p:cNvSpPr>
            <a:spLocks noGrp="1"/>
          </p:cNvSpPr>
          <p:nvPr>
            <p:ph idx="1"/>
          </p:nvPr>
        </p:nvSpPr>
        <p:spPr/>
        <p:txBody>
          <a:bodyPr>
            <a:normAutofit lnSpcReduction="10000"/>
          </a:bodyPr>
          <a:lstStyle/>
          <a:p>
            <a:pPr marL="347663" indent="-347663" algn="just">
              <a:buFont typeface="Wingdings" panose="05000000000000000000" pitchFamily="2" charset="2"/>
              <a:buChar char="Ø"/>
            </a:pPr>
            <a:r>
              <a:rPr lang="en-US" dirty="0"/>
              <a:t>Bubble Sort is the simplest sorting algorithm that works by repeatedly swapping the adjacent elements if they are not in the intended order.</a:t>
            </a:r>
          </a:p>
          <a:p>
            <a:pPr marL="347663" indent="-347663" algn="just">
              <a:buFont typeface="Wingdings" panose="05000000000000000000" pitchFamily="2" charset="2"/>
              <a:buChar char="Ø"/>
            </a:pPr>
            <a:r>
              <a:rPr lang="en-US" dirty="0"/>
              <a:t>It is called bubble sort because the movement of array elements is just like the movement of air bubbles in the water. Bubbles in water rise up to the surface; similarly, the array elements in bubble sort move to the end in each iteration.</a:t>
            </a:r>
          </a:p>
          <a:p>
            <a:pPr marL="347663" indent="-347663" algn="just">
              <a:buFont typeface="Wingdings" panose="05000000000000000000" pitchFamily="2" charset="2"/>
              <a:buChar char="Ø"/>
            </a:pPr>
            <a:r>
              <a:rPr lang="en-US" dirty="0"/>
              <a:t>It comprises of comparing each element to its adjacent element and replace them accordingly. </a:t>
            </a:r>
          </a:p>
          <a:p>
            <a:pPr marL="347663" indent="-347663" algn="just">
              <a:buFont typeface="Wingdings" panose="05000000000000000000" pitchFamily="2" charset="2"/>
              <a:buChar char="Ø"/>
            </a:pPr>
            <a:r>
              <a:rPr lang="en-US" dirty="0"/>
              <a:t>This is an inefficient sort as it has to loop through all the elements multiple times.</a:t>
            </a:r>
          </a:p>
        </p:txBody>
      </p:sp>
      <p:pic>
        <p:nvPicPr>
          <p:cNvPr id="5" name="Picture 4">
            <a:extLst>
              <a:ext uri="{FF2B5EF4-FFF2-40B4-BE49-F238E27FC236}">
                <a16:creationId xmlns:a16="http://schemas.microsoft.com/office/drawing/2014/main" id="{03F75D38-C12C-0C85-E0E3-6322E52AD391}"/>
              </a:ext>
            </a:extLst>
          </p:cNvPr>
          <p:cNvPicPr>
            <a:picLocks noChangeAspect="1"/>
          </p:cNvPicPr>
          <p:nvPr/>
        </p:nvPicPr>
        <p:blipFill>
          <a:blip r:embed="rId2"/>
          <a:stretch>
            <a:fillRect/>
          </a:stretch>
        </p:blipFill>
        <p:spPr>
          <a:xfrm>
            <a:off x="4888323" y="458064"/>
            <a:ext cx="1286335" cy="1232624"/>
          </a:xfrm>
          <a:prstGeom prst="rect">
            <a:avLst/>
          </a:prstGeom>
        </p:spPr>
      </p:pic>
    </p:spTree>
    <p:extLst>
      <p:ext uri="{BB962C8B-B14F-4D97-AF65-F5344CB8AC3E}">
        <p14:creationId xmlns:p14="http://schemas.microsoft.com/office/powerpoint/2010/main" val="413833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C97BE1-4B86-395D-D35F-2ED4554F819E}"/>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A6190BBD-B9B9-1845-94FF-3403E2B84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891" y="1394526"/>
            <a:ext cx="9254218" cy="5231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E1246049-C0E2-EB19-C981-5FA80E818C07}"/>
              </a:ext>
            </a:extLst>
          </p:cNvPr>
          <p:cNvSpPr txBox="1">
            <a:spLocks/>
          </p:cNvSpPr>
          <p:nvPr/>
        </p:nvSpPr>
        <p:spPr>
          <a:xfrm>
            <a:off x="968829" y="2324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C00000"/>
                </a:solidFill>
              </a:rPr>
              <a:t>1.Bubble Sort</a:t>
            </a:r>
          </a:p>
        </p:txBody>
      </p:sp>
      <p:sp>
        <p:nvSpPr>
          <p:cNvPr id="5" name="TextBox 4">
            <a:extLst>
              <a:ext uri="{FF2B5EF4-FFF2-40B4-BE49-F238E27FC236}">
                <a16:creationId xmlns:a16="http://schemas.microsoft.com/office/drawing/2014/main" id="{64E1665E-374B-F460-F9C1-920619E34DBE}"/>
              </a:ext>
            </a:extLst>
          </p:cNvPr>
          <p:cNvSpPr txBox="1"/>
          <p:nvPr/>
        </p:nvSpPr>
        <p:spPr>
          <a:xfrm flipH="1">
            <a:off x="7426234" y="3105834"/>
            <a:ext cx="2292533" cy="646331"/>
          </a:xfrm>
          <a:prstGeom prst="rect">
            <a:avLst/>
          </a:prstGeom>
          <a:noFill/>
        </p:spPr>
        <p:txBody>
          <a:bodyPr wrap="square" rtlCol="0">
            <a:spAutoFit/>
          </a:bodyPr>
          <a:lstStyle/>
          <a:p>
            <a:pPr algn="ctr"/>
            <a:r>
              <a:rPr lang="en-US" dirty="0">
                <a:highlight>
                  <a:srgbClr val="FFFF00"/>
                </a:highlight>
              </a:rPr>
              <a:t>After multiple iterations</a:t>
            </a:r>
          </a:p>
        </p:txBody>
      </p:sp>
    </p:spTree>
    <p:extLst>
      <p:ext uri="{BB962C8B-B14F-4D97-AF65-F5344CB8AC3E}">
        <p14:creationId xmlns:p14="http://schemas.microsoft.com/office/powerpoint/2010/main" val="1557021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1894-7C7A-6BA4-DB80-712843199FE0}"/>
              </a:ext>
            </a:extLst>
          </p:cNvPr>
          <p:cNvSpPr>
            <a:spLocks noGrp="1"/>
          </p:cNvSpPr>
          <p:nvPr>
            <p:ph type="title"/>
          </p:nvPr>
        </p:nvSpPr>
        <p:spPr/>
        <p:txBody>
          <a:bodyPr/>
          <a:lstStyle/>
          <a:p>
            <a:r>
              <a:rPr lang="en-US" b="1" dirty="0">
                <a:solidFill>
                  <a:srgbClr val="C00000"/>
                </a:solidFill>
              </a:rPr>
              <a:t>1.Bubble Sort (Algorithm)</a:t>
            </a:r>
          </a:p>
        </p:txBody>
      </p:sp>
      <p:pic>
        <p:nvPicPr>
          <p:cNvPr id="1026" name="Picture 2">
            <a:extLst>
              <a:ext uri="{FF2B5EF4-FFF2-40B4-BE49-F238E27FC236}">
                <a16:creationId xmlns:a16="http://schemas.microsoft.com/office/drawing/2014/main" id="{8D5117D7-634F-3B10-A249-A0657199CB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9143" y="1633652"/>
            <a:ext cx="6738257" cy="5053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2603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1894-7C7A-6BA4-DB80-712843199FE0}"/>
              </a:ext>
            </a:extLst>
          </p:cNvPr>
          <p:cNvSpPr>
            <a:spLocks noGrp="1"/>
          </p:cNvSpPr>
          <p:nvPr>
            <p:ph type="title"/>
          </p:nvPr>
        </p:nvSpPr>
        <p:spPr/>
        <p:txBody>
          <a:bodyPr/>
          <a:lstStyle/>
          <a:p>
            <a:r>
              <a:rPr lang="en-US" b="1" dirty="0">
                <a:solidFill>
                  <a:srgbClr val="C00000"/>
                </a:solidFill>
              </a:rPr>
              <a:t>1.Bubble Sort (Algorithm)</a:t>
            </a:r>
          </a:p>
        </p:txBody>
      </p:sp>
      <p:sp>
        <p:nvSpPr>
          <p:cNvPr id="3" name="Content Placeholder 2">
            <a:extLst>
              <a:ext uri="{FF2B5EF4-FFF2-40B4-BE49-F238E27FC236}">
                <a16:creationId xmlns:a16="http://schemas.microsoft.com/office/drawing/2014/main" id="{744CCE23-E715-CCFF-BC15-33769B634DA6}"/>
              </a:ext>
            </a:extLst>
          </p:cNvPr>
          <p:cNvSpPr>
            <a:spLocks noGrp="1"/>
          </p:cNvSpPr>
          <p:nvPr>
            <p:ph idx="1"/>
          </p:nvPr>
        </p:nvSpPr>
        <p:spPr/>
        <p:txBody>
          <a:bodyPr>
            <a:normAutofit fontScale="92500" lnSpcReduction="10000"/>
          </a:bodyPr>
          <a:lstStyle/>
          <a:p>
            <a:pPr marL="514350" indent="-514350" algn="just">
              <a:buFont typeface="+mj-lt"/>
              <a:buAutoNum type="arabicPeriod"/>
            </a:pPr>
            <a:r>
              <a:rPr lang="en-US" dirty="0"/>
              <a:t>It compares one pair at a time and swaps if the first element is greater than the second element; otherwise, move further to the next pair of elements for comparison.</a:t>
            </a:r>
          </a:p>
          <a:p>
            <a:pPr marL="514350" indent="-514350" algn="just">
              <a:buFont typeface="+mj-lt"/>
              <a:buAutoNum type="arabicPeriod"/>
            </a:pPr>
            <a:r>
              <a:rPr lang="en-US" dirty="0"/>
              <a:t>If the first value exceeds the second, their positions will be switched or exchanged, means do swapping. </a:t>
            </a:r>
          </a:p>
          <a:p>
            <a:pPr marL="514350" indent="-514350" algn="just">
              <a:buFont typeface="+mj-lt"/>
              <a:buAutoNum type="arabicPeriod"/>
            </a:pPr>
            <a:r>
              <a:rPr lang="en-US" dirty="0"/>
              <a:t>If not, no swapping is carried out.</a:t>
            </a:r>
          </a:p>
          <a:p>
            <a:pPr marL="514350" indent="-514350" algn="just">
              <a:buFont typeface="+mj-lt"/>
              <a:buAutoNum type="arabicPeriod"/>
            </a:pPr>
            <a:r>
              <a:rPr lang="en-US" dirty="0"/>
              <a:t>This process is repeated until all the values in a list have been compared and swapped if necessary. </a:t>
            </a:r>
          </a:p>
          <a:p>
            <a:pPr marL="514350" indent="-514350" algn="just">
              <a:buFont typeface="+mj-lt"/>
              <a:buAutoNum type="arabicPeriod"/>
            </a:pPr>
            <a:r>
              <a:rPr lang="en-US" dirty="0"/>
              <a:t>Each iteration is usually called a pass.</a:t>
            </a:r>
          </a:p>
          <a:p>
            <a:pPr marL="514350" indent="-514350" algn="just">
              <a:buFont typeface="+mj-lt"/>
              <a:buAutoNum type="arabicPeriod"/>
            </a:pPr>
            <a:r>
              <a:rPr lang="en-US" dirty="0"/>
              <a:t>The number of passes in a bubble sort is equal to the number of elements in a list minus one.</a:t>
            </a:r>
          </a:p>
        </p:txBody>
      </p:sp>
    </p:spTree>
    <p:extLst>
      <p:ext uri="{BB962C8B-B14F-4D97-AF65-F5344CB8AC3E}">
        <p14:creationId xmlns:p14="http://schemas.microsoft.com/office/powerpoint/2010/main" val="3635881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1894-7C7A-6BA4-DB80-712843199FE0}"/>
              </a:ext>
            </a:extLst>
          </p:cNvPr>
          <p:cNvSpPr>
            <a:spLocks noGrp="1"/>
          </p:cNvSpPr>
          <p:nvPr>
            <p:ph type="title"/>
          </p:nvPr>
        </p:nvSpPr>
        <p:spPr/>
        <p:txBody>
          <a:bodyPr/>
          <a:lstStyle/>
          <a:p>
            <a:r>
              <a:rPr lang="en-US" b="1" dirty="0">
                <a:solidFill>
                  <a:srgbClr val="C00000"/>
                </a:solidFill>
              </a:rPr>
              <a:t>1.Bubble Sort (Algorithm)</a:t>
            </a:r>
          </a:p>
        </p:txBody>
      </p:sp>
      <p:sp>
        <p:nvSpPr>
          <p:cNvPr id="3" name="Content Placeholder 2">
            <a:extLst>
              <a:ext uri="{FF2B5EF4-FFF2-40B4-BE49-F238E27FC236}">
                <a16:creationId xmlns:a16="http://schemas.microsoft.com/office/drawing/2014/main" id="{744CCE23-E715-CCFF-BC15-33769B634DA6}"/>
              </a:ext>
            </a:extLst>
          </p:cNvPr>
          <p:cNvSpPr>
            <a:spLocks noGrp="1"/>
          </p:cNvSpPr>
          <p:nvPr>
            <p:ph idx="1"/>
          </p:nvPr>
        </p:nvSpPr>
        <p:spPr/>
        <p:txBody>
          <a:bodyPr/>
          <a:lstStyle/>
          <a:p>
            <a:pPr marL="0" indent="0">
              <a:buNone/>
            </a:pPr>
            <a:r>
              <a:rPr lang="en-US" b="1" dirty="0"/>
              <a:t>Advantages:</a:t>
            </a:r>
          </a:p>
          <a:p>
            <a:r>
              <a:rPr lang="en-US" dirty="0"/>
              <a:t>Bubble sort is easy to understand and implement.</a:t>
            </a:r>
          </a:p>
          <a:p>
            <a:r>
              <a:rPr lang="en-US" dirty="0"/>
              <a:t>It does not require any additional memory space.</a:t>
            </a:r>
          </a:p>
          <a:p>
            <a:r>
              <a:rPr lang="en-US" dirty="0"/>
              <a:t>It’s adaptability to different types of data.</a:t>
            </a:r>
          </a:p>
          <a:p>
            <a:pPr marL="0" indent="0">
              <a:buNone/>
            </a:pPr>
            <a:r>
              <a:rPr lang="en-US" b="1" dirty="0"/>
              <a:t>Disadvantages:</a:t>
            </a:r>
          </a:p>
          <a:p>
            <a:pPr marL="0" indent="0">
              <a:buNone/>
            </a:pPr>
            <a:r>
              <a:rPr lang="en-US" dirty="0"/>
              <a:t>It is not efficient for large data sets, because it requires multiple passes through the data.</a:t>
            </a:r>
          </a:p>
        </p:txBody>
      </p:sp>
    </p:spTree>
    <p:extLst>
      <p:ext uri="{BB962C8B-B14F-4D97-AF65-F5344CB8AC3E}">
        <p14:creationId xmlns:p14="http://schemas.microsoft.com/office/powerpoint/2010/main" val="4191467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1894-7C7A-6BA4-DB80-712843199FE0}"/>
              </a:ext>
            </a:extLst>
          </p:cNvPr>
          <p:cNvSpPr>
            <a:spLocks noGrp="1"/>
          </p:cNvSpPr>
          <p:nvPr>
            <p:ph type="title"/>
          </p:nvPr>
        </p:nvSpPr>
        <p:spPr/>
        <p:txBody>
          <a:bodyPr/>
          <a:lstStyle/>
          <a:p>
            <a:r>
              <a:rPr lang="en-US" b="1" dirty="0">
                <a:solidFill>
                  <a:srgbClr val="C00000"/>
                </a:solidFill>
              </a:rPr>
              <a:t>2. Merge Sort</a:t>
            </a:r>
          </a:p>
        </p:txBody>
      </p:sp>
      <p:sp>
        <p:nvSpPr>
          <p:cNvPr id="3" name="Content Placeholder 2">
            <a:extLst>
              <a:ext uri="{FF2B5EF4-FFF2-40B4-BE49-F238E27FC236}">
                <a16:creationId xmlns:a16="http://schemas.microsoft.com/office/drawing/2014/main" id="{20F739A5-6327-D5CC-85B5-847DC561E4C8}"/>
              </a:ext>
            </a:extLst>
          </p:cNvPr>
          <p:cNvSpPr>
            <a:spLocks noGrp="1"/>
          </p:cNvSpPr>
          <p:nvPr>
            <p:ph idx="1"/>
          </p:nvPr>
        </p:nvSpPr>
        <p:spPr/>
        <p:txBody>
          <a:bodyPr/>
          <a:lstStyle/>
          <a:p>
            <a:pPr marL="0" indent="0">
              <a:lnSpc>
                <a:spcPct val="100000"/>
              </a:lnSpc>
              <a:spcBef>
                <a:spcPts val="1200"/>
              </a:spcBef>
              <a:spcAft>
                <a:spcPts val="1200"/>
              </a:spcAft>
              <a:buNone/>
            </a:pPr>
            <a:r>
              <a:rPr lang="en-US" dirty="0"/>
              <a:t>Merge sort is a sorting algorithm that works by dividing an array into smaller subarrays, sorting each subarray, and then merging the sorted subarrays back together to form the final sorted array.</a:t>
            </a:r>
          </a:p>
          <a:p>
            <a:pPr marL="0" indent="0">
              <a:lnSpc>
                <a:spcPct val="100000"/>
              </a:lnSpc>
              <a:spcBef>
                <a:spcPts val="1200"/>
              </a:spcBef>
              <a:spcAft>
                <a:spcPts val="1200"/>
              </a:spcAft>
              <a:buNone/>
            </a:pPr>
            <a:r>
              <a:rPr lang="en-US" dirty="0"/>
              <a:t>	In simple terms, we can say that the process of merge sort is to divide the array into two halves, sort each half, and then merge the sorted halves back together. </a:t>
            </a:r>
          </a:p>
          <a:p>
            <a:pPr marL="0" indent="0">
              <a:lnSpc>
                <a:spcPct val="100000"/>
              </a:lnSpc>
              <a:spcBef>
                <a:spcPts val="1200"/>
              </a:spcBef>
              <a:spcAft>
                <a:spcPts val="1200"/>
              </a:spcAft>
              <a:buNone/>
            </a:pPr>
            <a:r>
              <a:rPr lang="en-US" dirty="0"/>
              <a:t>This process is repeated until the entire array is sorted.</a:t>
            </a:r>
          </a:p>
        </p:txBody>
      </p:sp>
    </p:spTree>
    <p:extLst>
      <p:ext uri="{BB962C8B-B14F-4D97-AF65-F5344CB8AC3E}">
        <p14:creationId xmlns:p14="http://schemas.microsoft.com/office/powerpoint/2010/main" val="428069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41C1-38A1-62B5-642A-2DDC06858CE5}"/>
              </a:ext>
            </a:extLst>
          </p:cNvPr>
          <p:cNvSpPr>
            <a:spLocks noGrp="1"/>
          </p:cNvSpPr>
          <p:nvPr>
            <p:ph type="title"/>
          </p:nvPr>
        </p:nvSpPr>
        <p:spPr/>
        <p:txBody>
          <a:bodyPr/>
          <a:lstStyle/>
          <a:p>
            <a:r>
              <a:rPr lang="en-US" b="1" dirty="0">
                <a:solidFill>
                  <a:srgbClr val="C00000"/>
                </a:solidFill>
              </a:rPr>
              <a:t>Introduction(</a:t>
            </a:r>
            <a:r>
              <a:rPr lang="en-US" b="1" dirty="0" err="1">
                <a:solidFill>
                  <a:srgbClr val="C00000"/>
                </a:solidFill>
              </a:rPr>
              <a:t>contnd</a:t>
            </a:r>
            <a:r>
              <a:rPr lang="en-US" b="1" dirty="0">
                <a:solidFill>
                  <a:srgbClr val="C00000"/>
                </a:solidFill>
              </a:rPr>
              <a:t>…)</a:t>
            </a:r>
            <a:endParaRPr lang="en-US" dirty="0"/>
          </a:p>
        </p:txBody>
      </p:sp>
      <p:sp>
        <p:nvSpPr>
          <p:cNvPr id="3" name="Content Placeholder 2">
            <a:extLst>
              <a:ext uri="{FF2B5EF4-FFF2-40B4-BE49-F238E27FC236}">
                <a16:creationId xmlns:a16="http://schemas.microsoft.com/office/drawing/2014/main" id="{CACD3190-BFD7-E6C1-7253-85EF606637BB}"/>
              </a:ext>
            </a:extLst>
          </p:cNvPr>
          <p:cNvSpPr>
            <a:spLocks noGrp="1"/>
          </p:cNvSpPr>
          <p:nvPr>
            <p:ph idx="1"/>
          </p:nvPr>
        </p:nvSpPr>
        <p:spPr/>
        <p:txBody>
          <a:bodyPr/>
          <a:lstStyle/>
          <a:p>
            <a:pPr algn="just">
              <a:buFont typeface="Wingdings" panose="05000000000000000000" pitchFamily="2" charset="2"/>
              <a:buChar char="§"/>
            </a:pPr>
            <a:r>
              <a:rPr lang="en-US" b="0" i="0" dirty="0">
                <a:effectLst/>
                <a:latin typeface="+mj-lt"/>
              </a:rPr>
              <a:t>Data Structures are the main part of many Computer Science Algorithms as they allow the programmers to manage the data in an effective way.</a:t>
            </a:r>
          </a:p>
          <a:p>
            <a:pPr algn="just">
              <a:buFont typeface="Wingdings" panose="05000000000000000000" pitchFamily="2" charset="2"/>
              <a:buChar char="§"/>
            </a:pPr>
            <a:r>
              <a:rPr lang="en-US" b="0" i="0" dirty="0">
                <a:effectLst/>
                <a:latin typeface="+mj-lt"/>
              </a:rPr>
              <a:t>It plays a crucial role in improving the performance of a program or software, as the main objective of the software is to store and retrieve the user's data as fast as possible.</a:t>
            </a:r>
            <a:endParaRPr lang="en-US" dirty="0">
              <a:latin typeface="+mj-lt"/>
            </a:endParaRPr>
          </a:p>
        </p:txBody>
      </p:sp>
    </p:spTree>
    <p:extLst>
      <p:ext uri="{BB962C8B-B14F-4D97-AF65-F5344CB8AC3E}">
        <p14:creationId xmlns:p14="http://schemas.microsoft.com/office/powerpoint/2010/main" val="714231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7919-6B96-E7F4-2F32-51BBCFECE17D}"/>
              </a:ext>
            </a:extLst>
          </p:cNvPr>
          <p:cNvSpPr>
            <a:spLocks noGrp="1"/>
          </p:cNvSpPr>
          <p:nvPr>
            <p:ph type="title"/>
          </p:nvPr>
        </p:nvSpPr>
        <p:spPr/>
        <p:txBody>
          <a:bodyPr/>
          <a:lstStyle/>
          <a:p>
            <a:r>
              <a:rPr lang="en-US" dirty="0"/>
              <a:t>Algorithm</a:t>
            </a:r>
          </a:p>
        </p:txBody>
      </p:sp>
      <p:sp>
        <p:nvSpPr>
          <p:cNvPr id="3" name="Content Placeholder 2">
            <a:extLst>
              <a:ext uri="{FF2B5EF4-FFF2-40B4-BE49-F238E27FC236}">
                <a16:creationId xmlns:a16="http://schemas.microsoft.com/office/drawing/2014/main" id="{F268DA1C-CA18-4578-A5D2-6AB7D08DCF89}"/>
              </a:ext>
            </a:extLst>
          </p:cNvPr>
          <p:cNvSpPr>
            <a:spLocks noGrp="1"/>
          </p:cNvSpPr>
          <p:nvPr>
            <p:ph idx="1"/>
          </p:nvPr>
        </p:nvSpPr>
        <p:spPr/>
        <p:txBody>
          <a:bodyPr>
            <a:normAutofit/>
          </a:bodyPr>
          <a:lstStyle/>
          <a:p>
            <a:pPr marL="0" indent="0">
              <a:buNone/>
            </a:pPr>
            <a:r>
              <a:rPr lang="en-US" sz="1800" b="1" dirty="0"/>
              <a:t>step 1: </a:t>
            </a:r>
            <a:r>
              <a:rPr lang="en-US" sz="1800" dirty="0"/>
              <a:t>start</a:t>
            </a:r>
          </a:p>
          <a:p>
            <a:pPr marL="0" indent="0">
              <a:buNone/>
            </a:pPr>
            <a:r>
              <a:rPr lang="en-US" sz="1800" b="1" dirty="0"/>
              <a:t>step 2: </a:t>
            </a:r>
            <a:r>
              <a:rPr lang="en-US" sz="1800" dirty="0"/>
              <a:t>declare array and left, right, mid variable</a:t>
            </a:r>
          </a:p>
          <a:p>
            <a:pPr marL="0" indent="0">
              <a:buNone/>
            </a:pPr>
            <a:r>
              <a:rPr lang="en-US" sz="1800" b="1" dirty="0"/>
              <a:t>step 3: </a:t>
            </a:r>
            <a:r>
              <a:rPr lang="en-US" sz="1800" dirty="0"/>
              <a:t>perform merge function.</a:t>
            </a:r>
          </a:p>
          <a:p>
            <a:pPr marL="1371600" lvl="3" indent="0">
              <a:buNone/>
            </a:pPr>
            <a:r>
              <a:rPr lang="en-US" sz="2000" dirty="0"/>
              <a:t>Find the middle point to divide the array into two halves</a:t>
            </a:r>
          </a:p>
          <a:p>
            <a:pPr marL="1371600" lvl="3" indent="0">
              <a:buNone/>
            </a:pPr>
            <a:r>
              <a:rPr lang="en-US" sz="2000" dirty="0"/>
              <a:t>mid= (</a:t>
            </a:r>
            <a:r>
              <a:rPr lang="en-US" sz="2000" dirty="0" err="1"/>
              <a:t>left+right</a:t>
            </a:r>
            <a:r>
              <a:rPr lang="en-US" sz="2000" dirty="0"/>
              <a:t>)/2</a:t>
            </a:r>
          </a:p>
          <a:p>
            <a:pPr marL="1371600" lvl="3" indent="0">
              <a:buNone/>
            </a:pPr>
            <a:r>
              <a:rPr lang="en-US" sz="2000" dirty="0"/>
              <a:t>Call </a:t>
            </a:r>
            <a:r>
              <a:rPr lang="en-US" sz="2000" dirty="0" err="1"/>
              <a:t>mergeSort</a:t>
            </a:r>
            <a:r>
              <a:rPr lang="en-US" sz="2000" dirty="0"/>
              <a:t> for first half</a:t>
            </a:r>
          </a:p>
          <a:p>
            <a:pPr marL="1371600" lvl="3" indent="0">
              <a:buNone/>
            </a:pPr>
            <a:r>
              <a:rPr lang="en-US" sz="2000" dirty="0" err="1"/>
              <a:t>mergesort</a:t>
            </a:r>
            <a:r>
              <a:rPr lang="en-US" sz="2000" dirty="0"/>
              <a:t>(array, left, mid)</a:t>
            </a:r>
          </a:p>
          <a:p>
            <a:pPr marL="1371600" lvl="3" indent="0">
              <a:buNone/>
            </a:pPr>
            <a:r>
              <a:rPr lang="en-US" sz="2000" dirty="0"/>
              <a:t>Call </a:t>
            </a:r>
            <a:r>
              <a:rPr lang="en-US" sz="2000" dirty="0" err="1"/>
              <a:t>mergeSort</a:t>
            </a:r>
            <a:r>
              <a:rPr lang="en-US" sz="2000" dirty="0"/>
              <a:t> for second half</a:t>
            </a:r>
          </a:p>
          <a:p>
            <a:pPr marL="1371600" lvl="3" indent="0">
              <a:buNone/>
            </a:pPr>
            <a:r>
              <a:rPr lang="en-US" sz="2000" dirty="0" err="1"/>
              <a:t>mergesort</a:t>
            </a:r>
            <a:r>
              <a:rPr lang="en-US" sz="2000" dirty="0"/>
              <a:t>(array, mid+1, right)</a:t>
            </a:r>
          </a:p>
          <a:p>
            <a:pPr marL="1371600" lvl="3" indent="0">
              <a:buNone/>
            </a:pPr>
            <a:r>
              <a:rPr lang="en-US" sz="2000" dirty="0"/>
              <a:t>Merge the two halves sorted in steps 2 and 3</a:t>
            </a:r>
          </a:p>
          <a:p>
            <a:pPr marL="1371600" lvl="3" indent="0">
              <a:buNone/>
            </a:pPr>
            <a:r>
              <a:rPr lang="en-US" sz="2000" dirty="0"/>
              <a:t>merge(array, left, mid, right)</a:t>
            </a:r>
          </a:p>
          <a:p>
            <a:pPr marL="0" indent="0">
              <a:buNone/>
            </a:pPr>
            <a:r>
              <a:rPr lang="en-US" sz="1800" b="1" dirty="0"/>
              <a:t>step 4: </a:t>
            </a:r>
            <a:r>
              <a:rPr lang="en-US" sz="1800" dirty="0"/>
              <a:t>Stop</a:t>
            </a:r>
          </a:p>
        </p:txBody>
      </p:sp>
    </p:spTree>
    <p:extLst>
      <p:ext uri="{BB962C8B-B14F-4D97-AF65-F5344CB8AC3E}">
        <p14:creationId xmlns:p14="http://schemas.microsoft.com/office/powerpoint/2010/main" val="35570654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8B63-C634-2BCA-76D5-CB566278C0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3499FF-E348-70E0-5D36-CAF96F7A1B44}"/>
              </a:ext>
            </a:extLst>
          </p:cNvPr>
          <p:cNvSpPr>
            <a:spLocks noGrp="1"/>
          </p:cNvSpPr>
          <p:nvPr>
            <p:ph idx="1"/>
          </p:nvPr>
        </p:nvSpPr>
        <p:spPr/>
        <p:txBody>
          <a:bodyPr/>
          <a:lstStyle/>
          <a:p>
            <a:endParaRPr lang="en-US"/>
          </a:p>
        </p:txBody>
      </p:sp>
      <p:pic>
        <p:nvPicPr>
          <p:cNvPr id="1026" name="Picture 2" descr="Recursive steps of merge sort">
            <a:extLst>
              <a:ext uri="{FF2B5EF4-FFF2-40B4-BE49-F238E27FC236}">
                <a16:creationId xmlns:a16="http://schemas.microsoft.com/office/drawing/2014/main" id="{D4C7C631-41A2-504B-4A22-02B96BC6E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829" y="704850"/>
            <a:ext cx="8969828" cy="6153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16CEE8A-6D9D-EB30-18B3-632DF271B39C}"/>
              </a:ext>
            </a:extLst>
          </p:cNvPr>
          <p:cNvSpPr txBox="1"/>
          <p:nvPr/>
        </p:nvSpPr>
        <p:spPr>
          <a:xfrm>
            <a:off x="3289300" y="52606"/>
            <a:ext cx="11442700" cy="584775"/>
          </a:xfrm>
          <a:prstGeom prst="rect">
            <a:avLst/>
          </a:prstGeom>
          <a:noFill/>
        </p:spPr>
        <p:txBody>
          <a:bodyPr wrap="square">
            <a:spAutoFit/>
          </a:bodyPr>
          <a:lstStyle/>
          <a:p>
            <a:r>
              <a:rPr lang="en-US" sz="3200" b="1" dirty="0">
                <a:solidFill>
                  <a:srgbClr val="C00000"/>
                </a:solidFill>
              </a:rPr>
              <a:t>Merge Sort Step-by-step example:</a:t>
            </a:r>
          </a:p>
        </p:txBody>
      </p:sp>
    </p:spTree>
    <p:extLst>
      <p:ext uri="{BB962C8B-B14F-4D97-AF65-F5344CB8AC3E}">
        <p14:creationId xmlns:p14="http://schemas.microsoft.com/office/powerpoint/2010/main" val="113289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41C2-8ECF-7CF5-1A06-1558D2A3A5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6A1D18-0115-1DFE-7542-3C3644FD691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8A4F0C3-FF7E-131E-5D52-EF92F06A5E54}"/>
              </a:ext>
            </a:extLst>
          </p:cNvPr>
          <p:cNvPicPr>
            <a:picLocks noChangeAspect="1"/>
          </p:cNvPicPr>
          <p:nvPr/>
        </p:nvPicPr>
        <p:blipFill>
          <a:blip r:embed="rId2"/>
          <a:stretch>
            <a:fillRect/>
          </a:stretch>
        </p:blipFill>
        <p:spPr>
          <a:xfrm>
            <a:off x="0" y="-140675"/>
            <a:ext cx="12192000" cy="7651818"/>
          </a:xfrm>
          <a:prstGeom prst="rect">
            <a:avLst/>
          </a:prstGeom>
        </p:spPr>
      </p:pic>
      <p:sp>
        <p:nvSpPr>
          <p:cNvPr id="6" name="Rectangle 5">
            <a:extLst>
              <a:ext uri="{FF2B5EF4-FFF2-40B4-BE49-F238E27FC236}">
                <a16:creationId xmlns:a16="http://schemas.microsoft.com/office/drawing/2014/main" id="{404E8778-5DE1-0C8C-5B6A-DD2075924BD3}"/>
              </a:ext>
            </a:extLst>
          </p:cNvPr>
          <p:cNvSpPr/>
          <p:nvPr/>
        </p:nvSpPr>
        <p:spPr>
          <a:xfrm>
            <a:off x="638628" y="2503306"/>
            <a:ext cx="4539343" cy="445225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DA92E7C-C9FB-74A9-6FE3-ADBF6DBD9584}"/>
              </a:ext>
            </a:extLst>
          </p:cNvPr>
          <p:cNvSpPr/>
          <p:nvPr/>
        </p:nvSpPr>
        <p:spPr>
          <a:xfrm>
            <a:off x="5170716" y="1945997"/>
            <a:ext cx="3701142" cy="21179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EB82B55-C248-7B5E-33DC-54CB4D33C71D}"/>
              </a:ext>
            </a:extLst>
          </p:cNvPr>
          <p:cNvSpPr/>
          <p:nvPr/>
        </p:nvSpPr>
        <p:spPr>
          <a:xfrm>
            <a:off x="9176659" y="3418114"/>
            <a:ext cx="2514598" cy="35269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AEDD6C-7403-8FB2-3BBD-10D697D0B599}"/>
              </a:ext>
            </a:extLst>
          </p:cNvPr>
          <p:cNvSpPr/>
          <p:nvPr/>
        </p:nvSpPr>
        <p:spPr>
          <a:xfrm>
            <a:off x="5160735" y="3808457"/>
            <a:ext cx="3701142" cy="3124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5FE2687-F347-7397-2DE1-79E7BBC0C1B9}"/>
              </a:ext>
            </a:extLst>
          </p:cNvPr>
          <p:cNvSpPr/>
          <p:nvPr/>
        </p:nvSpPr>
        <p:spPr>
          <a:xfrm>
            <a:off x="5160735" y="4076589"/>
            <a:ext cx="3701142" cy="3124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257E043-726A-08ED-3684-114EF7A00BFC}"/>
              </a:ext>
            </a:extLst>
          </p:cNvPr>
          <p:cNvSpPr/>
          <p:nvPr/>
        </p:nvSpPr>
        <p:spPr>
          <a:xfrm>
            <a:off x="3331029" y="0"/>
            <a:ext cx="1404257" cy="340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5  4  1  3  2</a:t>
            </a:r>
          </a:p>
        </p:txBody>
      </p:sp>
      <p:sp>
        <p:nvSpPr>
          <p:cNvPr id="12" name="Rectangle 11">
            <a:extLst>
              <a:ext uri="{FF2B5EF4-FFF2-40B4-BE49-F238E27FC236}">
                <a16:creationId xmlns:a16="http://schemas.microsoft.com/office/drawing/2014/main" id="{35F52B57-153A-FDD7-B676-120680953CDF}"/>
              </a:ext>
            </a:extLst>
          </p:cNvPr>
          <p:cNvSpPr/>
          <p:nvPr/>
        </p:nvSpPr>
        <p:spPr>
          <a:xfrm>
            <a:off x="2960915" y="1344782"/>
            <a:ext cx="740227" cy="294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5  4  </a:t>
            </a:r>
          </a:p>
        </p:txBody>
      </p:sp>
      <p:sp>
        <p:nvSpPr>
          <p:cNvPr id="13" name="Rectangle 12">
            <a:extLst>
              <a:ext uri="{FF2B5EF4-FFF2-40B4-BE49-F238E27FC236}">
                <a16:creationId xmlns:a16="http://schemas.microsoft.com/office/drawing/2014/main" id="{55537F18-D26C-D0EF-33F0-BD64ACA07E4E}"/>
              </a:ext>
            </a:extLst>
          </p:cNvPr>
          <p:cNvSpPr/>
          <p:nvPr/>
        </p:nvSpPr>
        <p:spPr>
          <a:xfrm>
            <a:off x="2770414" y="1715407"/>
            <a:ext cx="1170215" cy="31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1  3  2</a:t>
            </a:r>
          </a:p>
        </p:txBody>
      </p:sp>
      <p:sp>
        <p:nvSpPr>
          <p:cNvPr id="14" name="Rectangle 13">
            <a:extLst>
              <a:ext uri="{FF2B5EF4-FFF2-40B4-BE49-F238E27FC236}">
                <a16:creationId xmlns:a16="http://schemas.microsoft.com/office/drawing/2014/main" id="{FE4C0870-DC89-D01A-76AF-B194E58E2645}"/>
              </a:ext>
            </a:extLst>
          </p:cNvPr>
          <p:cNvSpPr/>
          <p:nvPr/>
        </p:nvSpPr>
        <p:spPr>
          <a:xfrm>
            <a:off x="3292930" y="2052978"/>
            <a:ext cx="941613" cy="283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 4])  </a:t>
            </a:r>
          </a:p>
        </p:txBody>
      </p:sp>
      <p:sp>
        <p:nvSpPr>
          <p:cNvPr id="15" name="Rectangle 14">
            <a:extLst>
              <a:ext uri="{FF2B5EF4-FFF2-40B4-BE49-F238E27FC236}">
                <a16:creationId xmlns:a16="http://schemas.microsoft.com/office/drawing/2014/main" id="{C57CADC3-B539-B6D3-9097-D2B2338F7919}"/>
              </a:ext>
            </a:extLst>
          </p:cNvPr>
          <p:cNvSpPr/>
          <p:nvPr/>
        </p:nvSpPr>
        <p:spPr>
          <a:xfrm>
            <a:off x="6784524" y="3056163"/>
            <a:ext cx="487134" cy="29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a:t>
            </a:r>
          </a:p>
        </p:txBody>
      </p:sp>
      <p:sp>
        <p:nvSpPr>
          <p:cNvPr id="16" name="Rectangle 15">
            <a:extLst>
              <a:ext uri="{FF2B5EF4-FFF2-40B4-BE49-F238E27FC236}">
                <a16:creationId xmlns:a16="http://schemas.microsoft.com/office/drawing/2014/main" id="{62DEBF82-271B-1F9F-3D87-BD5D0F3A0064}"/>
              </a:ext>
            </a:extLst>
          </p:cNvPr>
          <p:cNvSpPr/>
          <p:nvPr/>
        </p:nvSpPr>
        <p:spPr>
          <a:xfrm>
            <a:off x="6784524" y="3324295"/>
            <a:ext cx="487134" cy="29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a:t>
            </a:r>
          </a:p>
        </p:txBody>
      </p:sp>
      <p:sp>
        <p:nvSpPr>
          <p:cNvPr id="17" name="Rectangle 16">
            <a:extLst>
              <a:ext uri="{FF2B5EF4-FFF2-40B4-BE49-F238E27FC236}">
                <a16:creationId xmlns:a16="http://schemas.microsoft.com/office/drawing/2014/main" id="{B572A68F-6A25-D121-A97C-2C6F7D9904DD}"/>
              </a:ext>
            </a:extLst>
          </p:cNvPr>
          <p:cNvSpPr/>
          <p:nvPr/>
        </p:nvSpPr>
        <p:spPr>
          <a:xfrm>
            <a:off x="7253973" y="3500577"/>
            <a:ext cx="487134" cy="29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  </a:t>
            </a:r>
          </a:p>
        </p:txBody>
      </p:sp>
      <p:sp>
        <p:nvSpPr>
          <p:cNvPr id="18" name="Rectangle 17">
            <a:extLst>
              <a:ext uri="{FF2B5EF4-FFF2-40B4-BE49-F238E27FC236}">
                <a16:creationId xmlns:a16="http://schemas.microsoft.com/office/drawing/2014/main" id="{18C63377-2CE1-A9FC-B98C-17315367CAC1}"/>
              </a:ext>
            </a:extLst>
          </p:cNvPr>
          <p:cNvSpPr/>
          <p:nvPr/>
        </p:nvSpPr>
        <p:spPr>
          <a:xfrm>
            <a:off x="7279824" y="3769892"/>
            <a:ext cx="487134" cy="29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a:t>
            </a:r>
          </a:p>
        </p:txBody>
      </p:sp>
      <p:sp>
        <p:nvSpPr>
          <p:cNvPr id="19" name="Rectangle 18">
            <a:extLst>
              <a:ext uri="{FF2B5EF4-FFF2-40B4-BE49-F238E27FC236}">
                <a16:creationId xmlns:a16="http://schemas.microsoft.com/office/drawing/2014/main" id="{DF4E989C-AA5C-836C-9917-CC0178298F10}"/>
              </a:ext>
            </a:extLst>
          </p:cNvPr>
          <p:cNvSpPr/>
          <p:nvPr/>
        </p:nvSpPr>
        <p:spPr>
          <a:xfrm>
            <a:off x="6591300" y="4273550"/>
            <a:ext cx="1092200" cy="18683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B3D26DD-056B-611B-D1BC-60DFC699E85C}"/>
              </a:ext>
            </a:extLst>
          </p:cNvPr>
          <p:cNvSpPr/>
          <p:nvPr/>
        </p:nvSpPr>
        <p:spPr>
          <a:xfrm>
            <a:off x="5040085" y="5666015"/>
            <a:ext cx="1092200" cy="18683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21" name="Rectangle 20">
            <a:extLst>
              <a:ext uri="{FF2B5EF4-FFF2-40B4-BE49-F238E27FC236}">
                <a16:creationId xmlns:a16="http://schemas.microsoft.com/office/drawing/2014/main" id="{55A5232F-4132-89D4-5C7B-700EA1A563F6}"/>
              </a:ext>
            </a:extLst>
          </p:cNvPr>
          <p:cNvSpPr/>
          <p:nvPr/>
        </p:nvSpPr>
        <p:spPr>
          <a:xfrm>
            <a:off x="7665358" y="6083545"/>
            <a:ext cx="1092200" cy="18683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4,5</a:t>
            </a:r>
          </a:p>
        </p:txBody>
      </p:sp>
      <p:sp>
        <p:nvSpPr>
          <p:cNvPr id="22" name="Rectangle 21">
            <a:extLst>
              <a:ext uri="{FF2B5EF4-FFF2-40B4-BE49-F238E27FC236}">
                <a16:creationId xmlns:a16="http://schemas.microsoft.com/office/drawing/2014/main" id="{6F7C8C1C-8E7C-0D61-A0C4-008F08804698}"/>
              </a:ext>
            </a:extLst>
          </p:cNvPr>
          <p:cNvSpPr/>
          <p:nvPr/>
        </p:nvSpPr>
        <p:spPr>
          <a:xfrm>
            <a:off x="7681688" y="6327321"/>
            <a:ext cx="1092200" cy="18683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4,5</a:t>
            </a:r>
          </a:p>
        </p:txBody>
      </p:sp>
      <p:sp>
        <p:nvSpPr>
          <p:cNvPr id="23" name="Rectangle 22">
            <a:extLst>
              <a:ext uri="{FF2B5EF4-FFF2-40B4-BE49-F238E27FC236}">
                <a16:creationId xmlns:a16="http://schemas.microsoft.com/office/drawing/2014/main" id="{D89D889C-AC17-18E1-A6E8-744143F99798}"/>
              </a:ext>
            </a:extLst>
          </p:cNvPr>
          <p:cNvSpPr/>
          <p:nvPr/>
        </p:nvSpPr>
        <p:spPr>
          <a:xfrm>
            <a:off x="6784524" y="6563800"/>
            <a:ext cx="1092200" cy="18683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4,5</a:t>
            </a:r>
          </a:p>
        </p:txBody>
      </p:sp>
      <p:sp>
        <p:nvSpPr>
          <p:cNvPr id="25" name="Rectangle 24">
            <a:extLst>
              <a:ext uri="{FF2B5EF4-FFF2-40B4-BE49-F238E27FC236}">
                <a16:creationId xmlns:a16="http://schemas.microsoft.com/office/drawing/2014/main" id="{7235416A-21AB-8C32-4697-F7D052E42628}"/>
              </a:ext>
            </a:extLst>
          </p:cNvPr>
          <p:cNvSpPr/>
          <p:nvPr/>
        </p:nvSpPr>
        <p:spPr>
          <a:xfrm>
            <a:off x="2135414" y="2077525"/>
            <a:ext cx="2197101" cy="258765"/>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[4 5]</a:t>
            </a:r>
          </a:p>
        </p:txBody>
      </p:sp>
      <p:sp>
        <p:nvSpPr>
          <p:cNvPr id="26" name="Rectangle 25">
            <a:extLst>
              <a:ext uri="{FF2B5EF4-FFF2-40B4-BE49-F238E27FC236}">
                <a16:creationId xmlns:a16="http://schemas.microsoft.com/office/drawing/2014/main" id="{C8326650-5A0E-31DB-D351-7F8B1DB173D7}"/>
              </a:ext>
            </a:extLst>
          </p:cNvPr>
          <p:cNvSpPr/>
          <p:nvPr/>
        </p:nvSpPr>
        <p:spPr>
          <a:xfrm>
            <a:off x="3292930" y="2557711"/>
            <a:ext cx="1170215" cy="312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3  2]</a:t>
            </a:r>
          </a:p>
        </p:txBody>
      </p:sp>
      <p:sp>
        <p:nvSpPr>
          <p:cNvPr id="27" name="Rectangle 26">
            <a:extLst>
              <a:ext uri="{FF2B5EF4-FFF2-40B4-BE49-F238E27FC236}">
                <a16:creationId xmlns:a16="http://schemas.microsoft.com/office/drawing/2014/main" id="{727BC562-11F8-ACDB-9BFA-8BD7E8D5A490}"/>
              </a:ext>
            </a:extLst>
          </p:cNvPr>
          <p:cNvSpPr/>
          <p:nvPr/>
        </p:nvSpPr>
        <p:spPr>
          <a:xfrm>
            <a:off x="2160813" y="2533995"/>
            <a:ext cx="2302332" cy="336568"/>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  3  2]</a:t>
            </a:r>
          </a:p>
        </p:txBody>
      </p:sp>
    </p:spTree>
    <p:extLst>
      <p:ext uri="{BB962C8B-B14F-4D97-AF65-F5344CB8AC3E}">
        <p14:creationId xmlns:p14="http://schemas.microsoft.com/office/powerpoint/2010/main" val="36572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0" nodeType="clickEffect">
                                  <p:stCondLst>
                                    <p:cond delay="0"/>
                                  </p:stCondLst>
                                  <p:childTnLst>
                                    <p:set>
                                      <p:cBhvr>
                                        <p:cTn id="49" dur="1" fill="hold">
                                          <p:stCondLst>
                                            <p:cond delay="0"/>
                                          </p:stCondLst>
                                        </p:cTn>
                                        <p:tgtEl>
                                          <p:spTgt spid="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down)">
                                      <p:cBhvr>
                                        <p:cTn id="63" dur="500"/>
                                        <p:tgtEl>
                                          <p:spTgt spid="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down)">
                                      <p:cBhvr>
                                        <p:cTn id="68" dur="500"/>
                                        <p:tgtEl>
                                          <p:spTgt spid="2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Effect transition="in" filter="wipe(down)">
                                      <p:cBhvr>
                                        <p:cTn id="73" dur="500"/>
                                        <p:tgtEl>
                                          <p:spTgt spid="2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down)">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down)">
                                      <p:cBhvr>
                                        <p:cTn id="83" dur="5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down)">
                                      <p:cBhvr>
                                        <p:cTn id="88" dur="500"/>
                                        <p:tgtEl>
                                          <p:spTgt spid="25"/>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0" nodeType="clickEffect">
                                  <p:stCondLst>
                                    <p:cond delay="0"/>
                                  </p:stCondLst>
                                  <p:childTnLst>
                                    <p:set>
                                      <p:cBhvr>
                                        <p:cTn id="92" dur="1" fill="hold">
                                          <p:stCondLst>
                                            <p:cond delay="0"/>
                                          </p:stCondLst>
                                        </p:cTn>
                                        <p:tgtEl>
                                          <p:spTgt spid="6"/>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6"/>
                                        </p:tgtEl>
                                        <p:attrNameLst>
                                          <p:attrName>style.visibility</p:attrName>
                                        </p:attrNameLst>
                                      </p:cBhvr>
                                      <p:to>
                                        <p:strVal val="visible"/>
                                      </p:to>
                                    </p:set>
                                    <p:animEffect transition="in" filter="wipe(down)">
                                      <p:cBhvr>
                                        <p:cTn id="97" dur="500"/>
                                        <p:tgtEl>
                                          <p:spTgt spid="26"/>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7"/>
                                        </p:tgtEl>
                                        <p:attrNameLst>
                                          <p:attrName>style.visibility</p:attrName>
                                        </p:attrNameLst>
                                      </p:cBhvr>
                                      <p:to>
                                        <p:strVal val="visible"/>
                                      </p:to>
                                    </p:set>
                                    <p:animEffect transition="in" filter="wipe(down)">
                                      <p:cBhvr>
                                        <p:cTn id="10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5" grpId="0" animBg="1"/>
      <p:bldP spid="26" grpId="0" animBg="1"/>
      <p:bldP spid="2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41C2-8ECF-7CF5-1A06-1558D2A3A5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6A1D18-0115-1DFE-7542-3C3644FD691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8A4F0C3-FF7E-131E-5D52-EF92F06A5E54}"/>
              </a:ext>
            </a:extLst>
          </p:cNvPr>
          <p:cNvPicPr>
            <a:picLocks noChangeAspect="1"/>
          </p:cNvPicPr>
          <p:nvPr/>
        </p:nvPicPr>
        <p:blipFill>
          <a:blip r:embed="rId2"/>
          <a:stretch>
            <a:fillRect/>
          </a:stretch>
        </p:blipFill>
        <p:spPr>
          <a:xfrm>
            <a:off x="0" y="-140675"/>
            <a:ext cx="12192000" cy="7651818"/>
          </a:xfrm>
          <a:prstGeom prst="rect">
            <a:avLst/>
          </a:prstGeom>
        </p:spPr>
      </p:pic>
    </p:spTree>
    <p:extLst>
      <p:ext uri="{BB962C8B-B14F-4D97-AF65-F5344CB8AC3E}">
        <p14:creationId xmlns:p14="http://schemas.microsoft.com/office/powerpoint/2010/main" val="38442531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74D5-177D-676B-398D-A4BFF1E5872B}"/>
              </a:ext>
            </a:extLst>
          </p:cNvPr>
          <p:cNvSpPr>
            <a:spLocks noGrp="1"/>
          </p:cNvSpPr>
          <p:nvPr>
            <p:ph type="title"/>
          </p:nvPr>
        </p:nvSpPr>
        <p:spPr/>
        <p:txBody>
          <a:bodyPr/>
          <a:lstStyle/>
          <a:p>
            <a:r>
              <a:rPr lang="en-US" b="1" dirty="0">
                <a:solidFill>
                  <a:srgbClr val="C00000"/>
                </a:solidFill>
              </a:rPr>
              <a:t>Advantages of Merge Sort:</a:t>
            </a:r>
          </a:p>
        </p:txBody>
      </p:sp>
      <p:sp>
        <p:nvSpPr>
          <p:cNvPr id="3" name="Content Placeholder 2">
            <a:extLst>
              <a:ext uri="{FF2B5EF4-FFF2-40B4-BE49-F238E27FC236}">
                <a16:creationId xmlns:a16="http://schemas.microsoft.com/office/drawing/2014/main" id="{841860A1-96A0-6918-1E3C-881D834DDD17}"/>
              </a:ext>
            </a:extLst>
          </p:cNvPr>
          <p:cNvSpPr>
            <a:spLocks noGrp="1"/>
          </p:cNvSpPr>
          <p:nvPr>
            <p:ph idx="1"/>
          </p:nvPr>
        </p:nvSpPr>
        <p:spPr/>
        <p:txBody>
          <a:bodyPr>
            <a:normAutofit fontScale="92500" lnSpcReduction="10000"/>
          </a:bodyPr>
          <a:lstStyle/>
          <a:p>
            <a:pPr algn="just"/>
            <a:r>
              <a:rPr lang="en-US" b="1" dirty="0"/>
              <a:t>Stability:</a:t>
            </a:r>
            <a:r>
              <a:rPr lang="en-US" dirty="0"/>
              <a:t> Merge sort is a stable sorting algorithm, which means it maintains the relative order of equal elements in the input array.</a:t>
            </a:r>
          </a:p>
          <a:p>
            <a:pPr algn="just"/>
            <a:r>
              <a:rPr lang="en-US" b="1" dirty="0"/>
              <a:t>Parallelizable:</a:t>
            </a:r>
            <a:r>
              <a:rPr lang="en-US" dirty="0"/>
              <a:t> Merge sort is a naturally parallelizable algorithm, which means it can be easily parallelized to take advantage of multiple processors or threads. This makes it useful for high-performance computing applications.</a:t>
            </a:r>
          </a:p>
          <a:p>
            <a:pPr algn="just"/>
            <a:r>
              <a:rPr lang="en-US" b="1" dirty="0"/>
              <a:t>Versatility: </a:t>
            </a:r>
            <a:r>
              <a:rPr lang="en-US" dirty="0"/>
              <a:t>Merge sort can be used to sort a wide range of data types, including integers, floating-point numbers, and strings.</a:t>
            </a:r>
          </a:p>
          <a:p>
            <a:pPr algn="just"/>
            <a:r>
              <a:rPr lang="en-US" b="1" dirty="0"/>
              <a:t>Adaptability: </a:t>
            </a:r>
            <a:r>
              <a:rPr lang="en-US" dirty="0"/>
              <a:t>Merge sort can be adapted to handle different input distributions, such as partially sorted, nearly sorted, or completely unsorted data. This makes it useful in a variety of real-world applications</a:t>
            </a:r>
          </a:p>
        </p:txBody>
      </p:sp>
    </p:spTree>
    <p:extLst>
      <p:ext uri="{BB962C8B-B14F-4D97-AF65-F5344CB8AC3E}">
        <p14:creationId xmlns:p14="http://schemas.microsoft.com/office/powerpoint/2010/main" val="24743321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74D5-177D-676B-398D-A4BFF1E5872B}"/>
              </a:ext>
            </a:extLst>
          </p:cNvPr>
          <p:cNvSpPr>
            <a:spLocks noGrp="1"/>
          </p:cNvSpPr>
          <p:nvPr>
            <p:ph type="title"/>
          </p:nvPr>
        </p:nvSpPr>
        <p:spPr/>
        <p:txBody>
          <a:bodyPr/>
          <a:lstStyle/>
          <a:p>
            <a:r>
              <a:rPr lang="en-US" b="1" dirty="0">
                <a:solidFill>
                  <a:srgbClr val="C00000"/>
                </a:solidFill>
              </a:rPr>
              <a:t>Disadvantages of Merge Sort:</a:t>
            </a:r>
          </a:p>
        </p:txBody>
      </p:sp>
      <p:sp>
        <p:nvSpPr>
          <p:cNvPr id="3" name="Content Placeholder 2">
            <a:extLst>
              <a:ext uri="{FF2B5EF4-FFF2-40B4-BE49-F238E27FC236}">
                <a16:creationId xmlns:a16="http://schemas.microsoft.com/office/drawing/2014/main" id="{841860A1-96A0-6918-1E3C-881D834DDD17}"/>
              </a:ext>
            </a:extLst>
          </p:cNvPr>
          <p:cNvSpPr>
            <a:spLocks noGrp="1"/>
          </p:cNvSpPr>
          <p:nvPr>
            <p:ph idx="1"/>
          </p:nvPr>
        </p:nvSpPr>
        <p:spPr/>
        <p:txBody>
          <a:bodyPr>
            <a:normAutofit fontScale="92500" lnSpcReduction="20000"/>
          </a:bodyPr>
          <a:lstStyle/>
          <a:p>
            <a:pPr algn="just"/>
            <a:r>
              <a:rPr lang="en-US" b="1" dirty="0"/>
              <a:t>Space complexity: </a:t>
            </a:r>
            <a:r>
              <a:rPr lang="en-US" dirty="0"/>
              <a:t>Merge sort requires additional memory to store the merged sub-arrays during the sorting process. This can be a disadvantage in applications with limited memory resources.</a:t>
            </a:r>
          </a:p>
          <a:p>
            <a:pPr algn="just"/>
            <a:r>
              <a:rPr lang="en-US" b="1" dirty="0"/>
              <a:t>Recursive algorithm: </a:t>
            </a:r>
            <a:r>
              <a:rPr lang="en-US" dirty="0"/>
              <a:t>Merge sort is a recursive algorithm, which can result in a large number of function calls and stack usage for very large datasets. This can cause stack overflow errors or other performance issues.</a:t>
            </a:r>
          </a:p>
          <a:p>
            <a:pPr algn="just"/>
            <a:r>
              <a:rPr lang="en-US" b="1" dirty="0"/>
              <a:t>Not in-place: </a:t>
            </a:r>
            <a:r>
              <a:rPr lang="en-US" dirty="0"/>
              <a:t>Merge sort is not an in-place sorting algorithm, which means it requires additional memory to store the sorted data. This can be a disadvantage in applications where memory usage is a concern.</a:t>
            </a:r>
          </a:p>
          <a:p>
            <a:pPr algn="just"/>
            <a:r>
              <a:rPr lang="en-US" b="1" dirty="0"/>
              <a:t>Complexity of implementation: </a:t>
            </a:r>
            <a:r>
              <a:rPr lang="en-US" dirty="0"/>
              <a:t>Merge sort can be more complex to implement than some other sorting algorithms, particularly for developers who are not familiar with recursive algorithms or the concept of merging sorted sub-arrays.</a:t>
            </a:r>
          </a:p>
        </p:txBody>
      </p:sp>
    </p:spTree>
    <p:extLst>
      <p:ext uri="{BB962C8B-B14F-4D97-AF65-F5344CB8AC3E}">
        <p14:creationId xmlns:p14="http://schemas.microsoft.com/office/powerpoint/2010/main" val="25596643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1894-7C7A-6BA4-DB80-712843199FE0}"/>
              </a:ext>
            </a:extLst>
          </p:cNvPr>
          <p:cNvSpPr>
            <a:spLocks noGrp="1"/>
          </p:cNvSpPr>
          <p:nvPr>
            <p:ph type="title"/>
          </p:nvPr>
        </p:nvSpPr>
        <p:spPr/>
        <p:txBody>
          <a:bodyPr/>
          <a:lstStyle/>
          <a:p>
            <a:r>
              <a:rPr lang="en-US" b="1" dirty="0">
                <a:solidFill>
                  <a:srgbClr val="C00000"/>
                </a:solidFill>
              </a:rPr>
              <a:t>3. Selection Sort</a:t>
            </a:r>
          </a:p>
        </p:txBody>
      </p:sp>
      <p:sp>
        <p:nvSpPr>
          <p:cNvPr id="3" name="Content Placeholder 2">
            <a:extLst>
              <a:ext uri="{FF2B5EF4-FFF2-40B4-BE49-F238E27FC236}">
                <a16:creationId xmlns:a16="http://schemas.microsoft.com/office/drawing/2014/main" id="{20F739A5-6327-D5CC-85B5-847DC561E4C8}"/>
              </a:ext>
            </a:extLst>
          </p:cNvPr>
          <p:cNvSpPr>
            <a:spLocks noGrp="1"/>
          </p:cNvSpPr>
          <p:nvPr>
            <p:ph idx="1"/>
          </p:nvPr>
        </p:nvSpPr>
        <p:spPr/>
        <p:txBody>
          <a:bodyPr>
            <a:normAutofit fontScale="92500" lnSpcReduction="20000"/>
          </a:bodyPr>
          <a:lstStyle/>
          <a:p>
            <a:pPr marL="0" indent="0">
              <a:lnSpc>
                <a:spcPct val="100000"/>
              </a:lnSpc>
              <a:spcBef>
                <a:spcPts val="1200"/>
              </a:spcBef>
              <a:spcAft>
                <a:spcPts val="1200"/>
              </a:spcAft>
              <a:buNone/>
            </a:pPr>
            <a:r>
              <a:rPr lang="en-US" dirty="0"/>
              <a:t>The selection sort algorithm sorts an array by repeatedly finding the minimum element (considering ascending order) from unsorted part and putting it at the beginning. </a:t>
            </a:r>
          </a:p>
          <a:p>
            <a:pPr marL="0" indent="0">
              <a:lnSpc>
                <a:spcPct val="100000"/>
              </a:lnSpc>
              <a:spcBef>
                <a:spcPts val="1200"/>
              </a:spcBef>
              <a:spcAft>
                <a:spcPts val="1200"/>
              </a:spcAft>
              <a:buNone/>
            </a:pPr>
            <a:r>
              <a:rPr lang="en-US" dirty="0"/>
              <a:t>The algorithm maintains two subarrays in a given array. </a:t>
            </a:r>
          </a:p>
          <a:p>
            <a:pPr marL="0" indent="0">
              <a:lnSpc>
                <a:spcPct val="100000"/>
              </a:lnSpc>
              <a:spcBef>
                <a:spcPts val="1200"/>
              </a:spcBef>
              <a:spcAft>
                <a:spcPts val="1200"/>
              </a:spcAft>
              <a:buNone/>
            </a:pPr>
            <a:r>
              <a:rPr lang="en-US" dirty="0"/>
              <a:t>1) The subarray which is already sorted. </a:t>
            </a:r>
          </a:p>
          <a:p>
            <a:pPr marL="0" indent="0">
              <a:lnSpc>
                <a:spcPct val="100000"/>
              </a:lnSpc>
              <a:spcBef>
                <a:spcPts val="1200"/>
              </a:spcBef>
              <a:spcAft>
                <a:spcPts val="1200"/>
              </a:spcAft>
              <a:buNone/>
            </a:pPr>
            <a:r>
              <a:rPr lang="en-US" dirty="0"/>
              <a:t>2) Remaining subarray which is unsorted. </a:t>
            </a:r>
          </a:p>
          <a:p>
            <a:pPr marL="0" indent="0">
              <a:lnSpc>
                <a:spcPct val="100000"/>
              </a:lnSpc>
              <a:spcBef>
                <a:spcPts val="1200"/>
              </a:spcBef>
              <a:spcAft>
                <a:spcPts val="1200"/>
              </a:spcAft>
              <a:buNone/>
            </a:pPr>
            <a:r>
              <a:rPr lang="en-US" dirty="0"/>
              <a:t>In every iteration of selection sort, the minimum element (considering ascending order) from the unsorted subarray is picked and moved to the sorted subarray. </a:t>
            </a:r>
          </a:p>
        </p:txBody>
      </p:sp>
    </p:spTree>
    <p:extLst>
      <p:ext uri="{BB962C8B-B14F-4D97-AF65-F5344CB8AC3E}">
        <p14:creationId xmlns:p14="http://schemas.microsoft.com/office/powerpoint/2010/main" val="1943304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40515-0D15-8B43-D907-4C9D9142366D}"/>
              </a:ext>
            </a:extLst>
          </p:cNvPr>
          <p:cNvSpPr>
            <a:spLocks noGrp="1"/>
          </p:cNvSpPr>
          <p:nvPr>
            <p:ph type="title"/>
          </p:nvPr>
        </p:nvSpPr>
        <p:spPr/>
        <p:txBody>
          <a:bodyPr/>
          <a:lstStyle/>
          <a:p>
            <a:r>
              <a:rPr lang="en-US" b="1" dirty="0"/>
              <a:t>Example:</a:t>
            </a:r>
          </a:p>
        </p:txBody>
      </p:sp>
      <p:pic>
        <p:nvPicPr>
          <p:cNvPr id="13" name="Content Placeholder 12">
            <a:extLst>
              <a:ext uri="{FF2B5EF4-FFF2-40B4-BE49-F238E27FC236}">
                <a16:creationId xmlns:a16="http://schemas.microsoft.com/office/drawing/2014/main" id="{23951B68-39F2-7F51-7680-99EDD260C951}"/>
              </a:ext>
            </a:extLst>
          </p:cNvPr>
          <p:cNvPicPr>
            <a:picLocks noGrp="1" noChangeAspect="1"/>
          </p:cNvPicPr>
          <p:nvPr>
            <p:ph idx="1"/>
          </p:nvPr>
        </p:nvPicPr>
        <p:blipFill>
          <a:blip r:embed="rId2"/>
          <a:stretch>
            <a:fillRect/>
          </a:stretch>
        </p:blipFill>
        <p:spPr>
          <a:xfrm>
            <a:off x="6616624" y="2390872"/>
            <a:ext cx="2921150" cy="615982"/>
          </a:xfrm>
        </p:spPr>
      </p:pic>
      <p:pic>
        <p:nvPicPr>
          <p:cNvPr id="5" name="Picture 4">
            <a:extLst>
              <a:ext uri="{FF2B5EF4-FFF2-40B4-BE49-F238E27FC236}">
                <a16:creationId xmlns:a16="http://schemas.microsoft.com/office/drawing/2014/main" id="{B6530943-E7DA-C58B-B714-3CEC15201149}"/>
              </a:ext>
            </a:extLst>
          </p:cNvPr>
          <p:cNvPicPr>
            <a:picLocks noChangeAspect="1"/>
          </p:cNvPicPr>
          <p:nvPr/>
        </p:nvPicPr>
        <p:blipFill>
          <a:blip r:embed="rId3"/>
          <a:stretch>
            <a:fillRect/>
          </a:stretch>
        </p:blipFill>
        <p:spPr>
          <a:xfrm>
            <a:off x="2476500" y="2408677"/>
            <a:ext cx="2895749" cy="558829"/>
          </a:xfrm>
          <a:prstGeom prst="rect">
            <a:avLst/>
          </a:prstGeom>
        </p:spPr>
      </p:pic>
      <p:pic>
        <p:nvPicPr>
          <p:cNvPr id="7" name="Picture 6">
            <a:extLst>
              <a:ext uri="{FF2B5EF4-FFF2-40B4-BE49-F238E27FC236}">
                <a16:creationId xmlns:a16="http://schemas.microsoft.com/office/drawing/2014/main" id="{753AC17F-9EA6-8502-7DD0-CDF0041973BF}"/>
              </a:ext>
            </a:extLst>
          </p:cNvPr>
          <p:cNvPicPr>
            <a:picLocks noChangeAspect="1"/>
          </p:cNvPicPr>
          <p:nvPr/>
        </p:nvPicPr>
        <p:blipFill>
          <a:blip r:embed="rId4"/>
          <a:stretch>
            <a:fillRect/>
          </a:stretch>
        </p:blipFill>
        <p:spPr>
          <a:xfrm>
            <a:off x="2476500" y="3336999"/>
            <a:ext cx="2895749" cy="596931"/>
          </a:xfrm>
          <a:prstGeom prst="rect">
            <a:avLst/>
          </a:prstGeom>
        </p:spPr>
      </p:pic>
      <p:pic>
        <p:nvPicPr>
          <p:cNvPr id="9" name="Picture 8">
            <a:extLst>
              <a:ext uri="{FF2B5EF4-FFF2-40B4-BE49-F238E27FC236}">
                <a16:creationId xmlns:a16="http://schemas.microsoft.com/office/drawing/2014/main" id="{832EA067-662D-98DB-0844-4F6F8C3F36F2}"/>
              </a:ext>
            </a:extLst>
          </p:cNvPr>
          <p:cNvPicPr>
            <a:picLocks noChangeAspect="1"/>
          </p:cNvPicPr>
          <p:nvPr/>
        </p:nvPicPr>
        <p:blipFill>
          <a:blip r:embed="rId5"/>
          <a:stretch>
            <a:fillRect/>
          </a:stretch>
        </p:blipFill>
        <p:spPr>
          <a:xfrm>
            <a:off x="2419347" y="4179077"/>
            <a:ext cx="2952902" cy="635033"/>
          </a:xfrm>
          <a:prstGeom prst="rect">
            <a:avLst/>
          </a:prstGeom>
        </p:spPr>
      </p:pic>
      <p:pic>
        <p:nvPicPr>
          <p:cNvPr id="11" name="Picture 10">
            <a:extLst>
              <a:ext uri="{FF2B5EF4-FFF2-40B4-BE49-F238E27FC236}">
                <a16:creationId xmlns:a16="http://schemas.microsoft.com/office/drawing/2014/main" id="{64E862B4-3A68-EDC0-0EA8-CE4D5605C6D8}"/>
              </a:ext>
            </a:extLst>
          </p:cNvPr>
          <p:cNvPicPr>
            <a:picLocks noChangeAspect="1"/>
          </p:cNvPicPr>
          <p:nvPr/>
        </p:nvPicPr>
        <p:blipFill>
          <a:blip r:embed="rId6"/>
          <a:stretch>
            <a:fillRect/>
          </a:stretch>
        </p:blipFill>
        <p:spPr>
          <a:xfrm>
            <a:off x="2419347" y="5247251"/>
            <a:ext cx="2921150" cy="635033"/>
          </a:xfrm>
          <a:prstGeom prst="rect">
            <a:avLst/>
          </a:prstGeom>
        </p:spPr>
      </p:pic>
      <p:pic>
        <p:nvPicPr>
          <p:cNvPr id="15" name="Picture 14">
            <a:extLst>
              <a:ext uri="{FF2B5EF4-FFF2-40B4-BE49-F238E27FC236}">
                <a16:creationId xmlns:a16="http://schemas.microsoft.com/office/drawing/2014/main" id="{BF135CCB-B480-59B6-E5DA-C27921D41C93}"/>
              </a:ext>
            </a:extLst>
          </p:cNvPr>
          <p:cNvPicPr>
            <a:picLocks noChangeAspect="1"/>
          </p:cNvPicPr>
          <p:nvPr/>
        </p:nvPicPr>
        <p:blipFill>
          <a:blip r:embed="rId7"/>
          <a:stretch>
            <a:fillRect/>
          </a:stretch>
        </p:blipFill>
        <p:spPr>
          <a:xfrm>
            <a:off x="6591224" y="3356050"/>
            <a:ext cx="2895749" cy="577880"/>
          </a:xfrm>
          <a:prstGeom prst="rect">
            <a:avLst/>
          </a:prstGeom>
        </p:spPr>
      </p:pic>
      <p:pic>
        <p:nvPicPr>
          <p:cNvPr id="17" name="Picture 16">
            <a:extLst>
              <a:ext uri="{FF2B5EF4-FFF2-40B4-BE49-F238E27FC236}">
                <a16:creationId xmlns:a16="http://schemas.microsoft.com/office/drawing/2014/main" id="{B3861114-9011-8A11-8593-5C0514B4859B}"/>
              </a:ext>
            </a:extLst>
          </p:cNvPr>
          <p:cNvPicPr>
            <a:picLocks noChangeAspect="1"/>
          </p:cNvPicPr>
          <p:nvPr/>
        </p:nvPicPr>
        <p:blipFill>
          <a:blip r:embed="rId8"/>
          <a:stretch>
            <a:fillRect/>
          </a:stretch>
        </p:blipFill>
        <p:spPr>
          <a:xfrm>
            <a:off x="6794425" y="4283126"/>
            <a:ext cx="2921150" cy="654084"/>
          </a:xfrm>
          <a:prstGeom prst="rect">
            <a:avLst/>
          </a:prstGeom>
        </p:spPr>
      </p:pic>
      <p:pic>
        <p:nvPicPr>
          <p:cNvPr id="19" name="Picture 18">
            <a:extLst>
              <a:ext uri="{FF2B5EF4-FFF2-40B4-BE49-F238E27FC236}">
                <a16:creationId xmlns:a16="http://schemas.microsoft.com/office/drawing/2014/main" id="{0F82CF6E-7EB0-8EC1-60DE-A73BE223C034}"/>
              </a:ext>
            </a:extLst>
          </p:cNvPr>
          <p:cNvPicPr>
            <a:picLocks noChangeAspect="1"/>
          </p:cNvPicPr>
          <p:nvPr/>
        </p:nvPicPr>
        <p:blipFill>
          <a:blip r:embed="rId9"/>
          <a:stretch>
            <a:fillRect/>
          </a:stretch>
        </p:blipFill>
        <p:spPr>
          <a:xfrm>
            <a:off x="6680122" y="5103992"/>
            <a:ext cx="3035456" cy="590580"/>
          </a:xfrm>
          <a:prstGeom prst="rect">
            <a:avLst/>
          </a:prstGeom>
        </p:spPr>
      </p:pic>
      <p:sp>
        <p:nvSpPr>
          <p:cNvPr id="20" name="Rectangle 19">
            <a:extLst>
              <a:ext uri="{FF2B5EF4-FFF2-40B4-BE49-F238E27FC236}">
                <a16:creationId xmlns:a16="http://schemas.microsoft.com/office/drawing/2014/main" id="{A3D3ED92-9A47-D383-87F2-713A3B8CF7BA}"/>
              </a:ext>
            </a:extLst>
          </p:cNvPr>
          <p:cNvSpPr/>
          <p:nvPr/>
        </p:nvSpPr>
        <p:spPr>
          <a:xfrm>
            <a:off x="3848100" y="825500"/>
            <a:ext cx="482600" cy="43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64</a:t>
            </a:r>
          </a:p>
        </p:txBody>
      </p:sp>
      <p:sp>
        <p:nvSpPr>
          <p:cNvPr id="22" name="Rectangle 21">
            <a:extLst>
              <a:ext uri="{FF2B5EF4-FFF2-40B4-BE49-F238E27FC236}">
                <a16:creationId xmlns:a16="http://schemas.microsoft.com/office/drawing/2014/main" id="{A3783555-03C4-64B3-AEEA-BD57B05E1B37}"/>
              </a:ext>
            </a:extLst>
          </p:cNvPr>
          <p:cNvSpPr/>
          <p:nvPr/>
        </p:nvSpPr>
        <p:spPr>
          <a:xfrm>
            <a:off x="4330700" y="825500"/>
            <a:ext cx="482600" cy="43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25</a:t>
            </a:r>
          </a:p>
        </p:txBody>
      </p:sp>
      <p:sp>
        <p:nvSpPr>
          <p:cNvPr id="23" name="Rectangle 22">
            <a:extLst>
              <a:ext uri="{FF2B5EF4-FFF2-40B4-BE49-F238E27FC236}">
                <a16:creationId xmlns:a16="http://schemas.microsoft.com/office/drawing/2014/main" id="{8B845A18-2213-3D22-767B-5C9BE963A969}"/>
              </a:ext>
            </a:extLst>
          </p:cNvPr>
          <p:cNvSpPr/>
          <p:nvPr/>
        </p:nvSpPr>
        <p:spPr>
          <a:xfrm>
            <a:off x="4813300" y="825500"/>
            <a:ext cx="482600" cy="43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12</a:t>
            </a:r>
          </a:p>
        </p:txBody>
      </p:sp>
      <p:sp>
        <p:nvSpPr>
          <p:cNvPr id="24" name="Rectangle 23">
            <a:extLst>
              <a:ext uri="{FF2B5EF4-FFF2-40B4-BE49-F238E27FC236}">
                <a16:creationId xmlns:a16="http://schemas.microsoft.com/office/drawing/2014/main" id="{014A9746-EF41-693B-8799-495AC964C823}"/>
              </a:ext>
            </a:extLst>
          </p:cNvPr>
          <p:cNvSpPr/>
          <p:nvPr/>
        </p:nvSpPr>
        <p:spPr>
          <a:xfrm>
            <a:off x="5295900" y="825500"/>
            <a:ext cx="482600" cy="43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22</a:t>
            </a:r>
          </a:p>
        </p:txBody>
      </p:sp>
      <p:sp>
        <p:nvSpPr>
          <p:cNvPr id="25" name="Rectangle 24">
            <a:extLst>
              <a:ext uri="{FF2B5EF4-FFF2-40B4-BE49-F238E27FC236}">
                <a16:creationId xmlns:a16="http://schemas.microsoft.com/office/drawing/2014/main" id="{1C341A24-4E43-1C30-F9D0-783EE81C69D2}"/>
              </a:ext>
            </a:extLst>
          </p:cNvPr>
          <p:cNvSpPr/>
          <p:nvPr/>
        </p:nvSpPr>
        <p:spPr>
          <a:xfrm>
            <a:off x="5778500" y="825500"/>
            <a:ext cx="482600" cy="43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11</a:t>
            </a:r>
          </a:p>
        </p:txBody>
      </p:sp>
    </p:spTree>
    <p:extLst>
      <p:ext uri="{BB962C8B-B14F-4D97-AF65-F5344CB8AC3E}">
        <p14:creationId xmlns:p14="http://schemas.microsoft.com/office/powerpoint/2010/main" val="128963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45E60-B85D-3EF3-51C7-ACA202BA3020}"/>
              </a:ext>
            </a:extLst>
          </p:cNvPr>
          <p:cNvSpPr>
            <a:spLocks noGrp="1"/>
          </p:cNvSpPr>
          <p:nvPr>
            <p:ph type="title"/>
          </p:nvPr>
        </p:nvSpPr>
        <p:spPr/>
        <p:txBody>
          <a:bodyPr/>
          <a:lstStyle/>
          <a:p>
            <a:r>
              <a:rPr lang="en-US" b="1" dirty="0"/>
              <a:t>Algorithm</a:t>
            </a:r>
          </a:p>
        </p:txBody>
      </p:sp>
      <p:sp>
        <p:nvSpPr>
          <p:cNvPr id="3" name="Content Placeholder 2">
            <a:extLst>
              <a:ext uri="{FF2B5EF4-FFF2-40B4-BE49-F238E27FC236}">
                <a16:creationId xmlns:a16="http://schemas.microsoft.com/office/drawing/2014/main" id="{97E6E620-1A05-F989-6DFA-7B30099BCC0D}"/>
              </a:ext>
            </a:extLst>
          </p:cNvPr>
          <p:cNvSpPr>
            <a:spLocks noGrp="1"/>
          </p:cNvSpPr>
          <p:nvPr>
            <p:ph idx="1"/>
          </p:nvPr>
        </p:nvSpPr>
        <p:spPr/>
        <p:txBody>
          <a:bodyPr>
            <a:normAutofit/>
          </a:bodyPr>
          <a:lstStyle/>
          <a:p>
            <a:pPr marL="514350" indent="-514350" algn="just">
              <a:buFont typeface="+mj-lt"/>
              <a:buAutoNum type="arabicPeriod"/>
            </a:pPr>
            <a:r>
              <a:rPr lang="en-US" dirty="0"/>
              <a:t>Get the length of the array/list.</a:t>
            </a:r>
          </a:p>
          <a:p>
            <a:pPr marL="514350" indent="-514350" algn="just">
              <a:buFont typeface="+mj-lt"/>
              <a:buAutoNum type="arabicPeriod"/>
            </a:pPr>
            <a:r>
              <a:rPr lang="en-US" dirty="0"/>
              <a:t>First, we set the first element as minimum element (at index 0).</a:t>
            </a:r>
          </a:p>
          <a:p>
            <a:pPr marL="514350" indent="-514350" algn="just">
              <a:buFont typeface="+mj-lt"/>
              <a:buAutoNum type="arabicPeriod"/>
            </a:pPr>
            <a:r>
              <a:rPr lang="en-US" dirty="0"/>
              <a:t>Now compare this minimum with the elements in the list that exists between index 1 and the index of the last element. </a:t>
            </a:r>
          </a:p>
          <a:p>
            <a:pPr marL="514350" indent="-514350" algn="just">
              <a:buFont typeface="+mj-lt"/>
              <a:buAutoNum type="arabicPeriod"/>
            </a:pPr>
            <a:r>
              <a:rPr lang="en-US" dirty="0"/>
              <a:t>When an element less than the set minimum has been found, it is exchanged with the data found at index 0.</a:t>
            </a:r>
          </a:p>
          <a:p>
            <a:pPr marL="514350" indent="-514350" algn="just">
              <a:buFont typeface="+mj-lt"/>
              <a:buAutoNum type="arabicPeriod"/>
            </a:pPr>
            <a:r>
              <a:rPr lang="en-US" dirty="0"/>
              <a:t>Repeat this process for all the other elements, until the entire array/list is sorted.</a:t>
            </a:r>
          </a:p>
        </p:txBody>
      </p:sp>
    </p:spTree>
    <p:extLst>
      <p:ext uri="{BB962C8B-B14F-4D97-AF65-F5344CB8AC3E}">
        <p14:creationId xmlns:p14="http://schemas.microsoft.com/office/powerpoint/2010/main" val="1866006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6947B-C671-3B0F-807D-33A1FD5701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9E0DC8-38CA-C969-2E65-B4790111C14E}"/>
              </a:ext>
            </a:extLst>
          </p:cNvPr>
          <p:cNvSpPr>
            <a:spLocks noGrp="1"/>
          </p:cNvSpPr>
          <p:nvPr>
            <p:ph idx="1"/>
          </p:nvPr>
        </p:nvSpPr>
        <p:spPr/>
        <p:txBody>
          <a:bodyPr/>
          <a:lstStyle/>
          <a:p>
            <a:endParaRPr lang="en-US"/>
          </a:p>
        </p:txBody>
      </p:sp>
      <p:pic>
        <p:nvPicPr>
          <p:cNvPr id="1028" name="Picture 4" descr="Lightbox">
            <a:extLst>
              <a:ext uri="{FF2B5EF4-FFF2-40B4-BE49-F238E27FC236}">
                <a16:creationId xmlns:a16="http://schemas.microsoft.com/office/drawing/2014/main" id="{E4830687-3658-A45B-A63D-82FD87C9A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241300"/>
            <a:ext cx="12585700" cy="625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82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41C1-38A1-62B5-642A-2DDC06858CE5}"/>
              </a:ext>
            </a:extLst>
          </p:cNvPr>
          <p:cNvSpPr>
            <a:spLocks noGrp="1"/>
          </p:cNvSpPr>
          <p:nvPr>
            <p:ph type="title"/>
          </p:nvPr>
        </p:nvSpPr>
        <p:spPr/>
        <p:txBody>
          <a:bodyPr/>
          <a:lstStyle/>
          <a:p>
            <a:r>
              <a:rPr lang="en-US" b="1" dirty="0">
                <a:solidFill>
                  <a:srgbClr val="C00000"/>
                </a:solidFill>
              </a:rPr>
              <a:t>Need of Data Structure</a:t>
            </a:r>
          </a:p>
        </p:txBody>
      </p:sp>
      <p:sp>
        <p:nvSpPr>
          <p:cNvPr id="3" name="Content Placeholder 2">
            <a:extLst>
              <a:ext uri="{FF2B5EF4-FFF2-40B4-BE49-F238E27FC236}">
                <a16:creationId xmlns:a16="http://schemas.microsoft.com/office/drawing/2014/main" id="{CACD3190-BFD7-E6C1-7253-85EF606637BB}"/>
              </a:ext>
            </a:extLst>
          </p:cNvPr>
          <p:cNvSpPr>
            <a:spLocks noGrp="1"/>
          </p:cNvSpPr>
          <p:nvPr>
            <p:ph idx="1"/>
          </p:nvPr>
        </p:nvSpPr>
        <p:spPr/>
        <p:txBody>
          <a:bodyPr>
            <a:normAutofit lnSpcReduction="10000"/>
          </a:bodyPr>
          <a:lstStyle/>
          <a:p>
            <a:pPr marL="0" indent="0">
              <a:buNone/>
            </a:pPr>
            <a:r>
              <a:rPr lang="en-US" b="0" i="0" dirty="0">
                <a:effectLst/>
                <a:latin typeface="+mj-lt"/>
              </a:rPr>
              <a:t>As applications are becoming more complex and the amount of data is increasing every day, </a:t>
            </a:r>
          </a:p>
          <a:p>
            <a:pPr marL="0" indent="0">
              <a:buNone/>
            </a:pPr>
            <a:r>
              <a:rPr lang="en-US" b="0" i="0" dirty="0">
                <a:effectLst/>
                <a:latin typeface="+mj-lt"/>
              </a:rPr>
              <a:t>which may lead to problems with </a:t>
            </a:r>
          </a:p>
          <a:p>
            <a:pPr marL="914400" lvl="2" indent="0">
              <a:buNone/>
            </a:pPr>
            <a:r>
              <a:rPr lang="en-US" sz="2800" dirty="0">
                <a:latin typeface="+mj-lt"/>
              </a:rPr>
              <a:t>1.</a:t>
            </a:r>
            <a:r>
              <a:rPr lang="en-US" sz="2800" b="0" i="0" dirty="0">
                <a:effectLst/>
                <a:latin typeface="+mj-lt"/>
              </a:rPr>
              <a:t>data searching, </a:t>
            </a:r>
          </a:p>
          <a:p>
            <a:pPr marL="914400" lvl="2" indent="0">
              <a:buNone/>
            </a:pPr>
            <a:r>
              <a:rPr lang="en-US" sz="2800" b="0" i="0" dirty="0">
                <a:effectLst/>
                <a:latin typeface="+mj-lt"/>
              </a:rPr>
              <a:t>2.processing speed, </a:t>
            </a:r>
          </a:p>
          <a:p>
            <a:pPr marL="914400" lvl="2" indent="0">
              <a:buNone/>
            </a:pPr>
            <a:r>
              <a:rPr lang="en-US" sz="2800" b="0" i="0" dirty="0">
                <a:effectLst/>
                <a:latin typeface="+mj-lt"/>
              </a:rPr>
              <a:t>3.multiple requests handling and many more. </a:t>
            </a:r>
          </a:p>
          <a:p>
            <a:pPr marL="403225" indent="-403225">
              <a:lnSpc>
                <a:spcPct val="110000"/>
              </a:lnSpc>
              <a:spcBef>
                <a:spcPts val="0"/>
              </a:spcBef>
              <a:buFont typeface="Wingdings" panose="05000000000000000000" pitchFamily="2" charset="2"/>
              <a:buChar char="Ø"/>
            </a:pPr>
            <a:r>
              <a:rPr lang="en-US" b="0" i="0" dirty="0">
                <a:effectLst/>
                <a:latin typeface="+mj-lt"/>
              </a:rPr>
              <a:t>Data Structures support different methods to organize, manage, and store data efficiently. </a:t>
            </a:r>
          </a:p>
          <a:p>
            <a:pPr marL="403225" indent="-403225">
              <a:lnSpc>
                <a:spcPct val="110000"/>
              </a:lnSpc>
              <a:spcBef>
                <a:spcPts val="0"/>
              </a:spcBef>
              <a:buFont typeface="Wingdings" panose="05000000000000000000" pitchFamily="2" charset="2"/>
              <a:buChar char="Ø"/>
            </a:pPr>
            <a:r>
              <a:rPr lang="en-US" b="0" i="0" dirty="0">
                <a:effectLst/>
                <a:latin typeface="+mj-lt"/>
              </a:rPr>
              <a:t>With the help of Data Structures, we can easily traverse the data items.</a:t>
            </a:r>
          </a:p>
        </p:txBody>
      </p:sp>
    </p:spTree>
    <p:extLst>
      <p:ext uri="{BB962C8B-B14F-4D97-AF65-F5344CB8AC3E}">
        <p14:creationId xmlns:p14="http://schemas.microsoft.com/office/powerpoint/2010/main" val="2688098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317879-0F49-3476-51F9-E24AAF07F809}"/>
              </a:ext>
            </a:extLst>
          </p:cNvPr>
          <p:cNvSpPr txBox="1"/>
          <p:nvPr/>
        </p:nvSpPr>
        <p:spPr>
          <a:xfrm>
            <a:off x="1320800" y="210854"/>
            <a:ext cx="12192000" cy="6370975"/>
          </a:xfrm>
          <a:prstGeom prst="rect">
            <a:avLst/>
          </a:prstGeom>
          <a:noFill/>
        </p:spPr>
        <p:txBody>
          <a:bodyPr wrap="square">
            <a:spAutoFit/>
          </a:bodyPr>
          <a:lstStyle/>
          <a:p>
            <a:r>
              <a:rPr lang="en-US" sz="2400" b="1" dirty="0">
                <a:solidFill>
                  <a:srgbClr val="FF0000"/>
                </a:solidFill>
              </a:rPr>
              <a:t>Program:</a:t>
            </a:r>
          </a:p>
          <a:p>
            <a:endParaRPr lang="en-US" sz="2400" b="1" dirty="0"/>
          </a:p>
          <a:p>
            <a:r>
              <a:rPr lang="en-US" sz="2400" b="1" dirty="0"/>
              <a:t>def </a:t>
            </a:r>
            <a:r>
              <a:rPr lang="en-US" sz="2400" b="1" dirty="0" err="1"/>
              <a:t>selection_sort</a:t>
            </a:r>
            <a:r>
              <a:rPr lang="en-US" sz="2400" b="1" dirty="0"/>
              <a:t>(</a:t>
            </a:r>
            <a:r>
              <a:rPr lang="en-US" sz="2400" b="1" dirty="0" err="1"/>
              <a:t>arr</a:t>
            </a:r>
            <a:r>
              <a:rPr lang="en-US" sz="2400" b="1" dirty="0"/>
              <a:t>):</a:t>
            </a:r>
          </a:p>
          <a:p>
            <a:r>
              <a:rPr lang="en-US" sz="2400" b="1" dirty="0"/>
              <a:t>    n = </a:t>
            </a:r>
            <a:r>
              <a:rPr lang="en-US" sz="2400" b="1" dirty="0" err="1"/>
              <a:t>len</a:t>
            </a:r>
            <a:r>
              <a:rPr lang="en-US" sz="2400" b="1" dirty="0"/>
              <a:t>(</a:t>
            </a:r>
            <a:r>
              <a:rPr lang="en-US" sz="2400" b="1" dirty="0" err="1"/>
              <a:t>arr</a:t>
            </a:r>
            <a:r>
              <a:rPr lang="en-US" sz="2400" b="1" dirty="0"/>
              <a:t>)</a:t>
            </a:r>
          </a:p>
          <a:p>
            <a:r>
              <a:rPr lang="en-US" sz="2400" b="1" dirty="0"/>
              <a:t>    for </a:t>
            </a:r>
            <a:r>
              <a:rPr lang="en-US" sz="2400" b="1" dirty="0" err="1"/>
              <a:t>i</a:t>
            </a:r>
            <a:r>
              <a:rPr lang="en-US" sz="2400" b="1" dirty="0"/>
              <a:t> in range(n):</a:t>
            </a:r>
          </a:p>
          <a:p>
            <a:r>
              <a:rPr lang="en-US" sz="2400" b="1" dirty="0"/>
              <a:t>        </a:t>
            </a:r>
            <a:r>
              <a:rPr lang="en-US" sz="2400" b="1" dirty="0">
                <a:solidFill>
                  <a:schemeClr val="accent1">
                    <a:lumMod val="75000"/>
                  </a:schemeClr>
                </a:solidFill>
              </a:rPr>
              <a:t># Find the minimum element in the unsorted part</a:t>
            </a:r>
          </a:p>
          <a:p>
            <a:r>
              <a:rPr lang="en-US" sz="2400" b="1" dirty="0"/>
              <a:t>        </a:t>
            </a:r>
            <a:r>
              <a:rPr lang="en-US" sz="2400" b="1" dirty="0" err="1"/>
              <a:t>min_index</a:t>
            </a:r>
            <a:r>
              <a:rPr lang="en-US" sz="2400" b="1" dirty="0"/>
              <a:t> = </a:t>
            </a:r>
            <a:r>
              <a:rPr lang="en-US" sz="2400" b="1" dirty="0" err="1"/>
              <a:t>i</a:t>
            </a:r>
            <a:endParaRPr lang="en-US" sz="2400" b="1" dirty="0"/>
          </a:p>
          <a:p>
            <a:r>
              <a:rPr lang="en-US" sz="2400" b="1" dirty="0"/>
              <a:t>        for j in range(i+1, n):</a:t>
            </a:r>
          </a:p>
          <a:p>
            <a:r>
              <a:rPr lang="en-US" sz="2400" b="1" dirty="0"/>
              <a:t>            if </a:t>
            </a:r>
            <a:r>
              <a:rPr lang="en-US" sz="2400" b="1" dirty="0" err="1"/>
              <a:t>arr</a:t>
            </a:r>
            <a:r>
              <a:rPr lang="en-US" sz="2400" b="1" dirty="0"/>
              <a:t>[j] &lt; </a:t>
            </a:r>
            <a:r>
              <a:rPr lang="en-US" sz="2400" b="1" dirty="0" err="1"/>
              <a:t>arr</a:t>
            </a:r>
            <a:r>
              <a:rPr lang="en-US" sz="2400" b="1" dirty="0"/>
              <a:t>[</a:t>
            </a:r>
            <a:r>
              <a:rPr lang="en-US" sz="2400" b="1" dirty="0" err="1"/>
              <a:t>min_index</a:t>
            </a:r>
            <a:r>
              <a:rPr lang="en-US" sz="2400" b="1" dirty="0"/>
              <a:t>]:</a:t>
            </a:r>
          </a:p>
          <a:p>
            <a:r>
              <a:rPr lang="en-US" sz="2400" b="1" dirty="0"/>
              <a:t>                </a:t>
            </a:r>
            <a:r>
              <a:rPr lang="en-US" sz="2400" b="1" dirty="0" err="1"/>
              <a:t>min_index</a:t>
            </a:r>
            <a:r>
              <a:rPr lang="en-US" sz="2400" b="1" dirty="0"/>
              <a:t> = j</a:t>
            </a:r>
          </a:p>
          <a:p>
            <a:r>
              <a:rPr lang="en-US" sz="2400" b="1" dirty="0">
                <a:solidFill>
                  <a:schemeClr val="accent1">
                    <a:lumMod val="75000"/>
                  </a:schemeClr>
                </a:solidFill>
              </a:rPr>
              <a:t>        # Swap the minimum element with the first element of the unsorted part</a:t>
            </a:r>
          </a:p>
          <a:p>
            <a:r>
              <a:rPr lang="en-US" sz="2400" b="1" dirty="0"/>
              <a:t>        </a:t>
            </a:r>
            <a:r>
              <a:rPr lang="en-US" sz="2400" b="1" dirty="0" err="1"/>
              <a:t>arr</a:t>
            </a:r>
            <a:r>
              <a:rPr lang="en-US" sz="2400" b="1" dirty="0"/>
              <a:t>[</a:t>
            </a:r>
            <a:r>
              <a:rPr lang="en-US" sz="2400" b="1" dirty="0" err="1"/>
              <a:t>i</a:t>
            </a:r>
            <a:r>
              <a:rPr lang="en-US" sz="2400" b="1" dirty="0"/>
              <a:t>], </a:t>
            </a:r>
            <a:r>
              <a:rPr lang="en-US" sz="2400" b="1" dirty="0" err="1"/>
              <a:t>arr</a:t>
            </a:r>
            <a:r>
              <a:rPr lang="en-US" sz="2400" b="1" dirty="0"/>
              <a:t>[</a:t>
            </a:r>
            <a:r>
              <a:rPr lang="en-US" sz="2400" b="1" dirty="0" err="1"/>
              <a:t>min_index</a:t>
            </a:r>
            <a:r>
              <a:rPr lang="en-US" sz="2400" b="1" dirty="0"/>
              <a:t>] = </a:t>
            </a:r>
            <a:r>
              <a:rPr lang="en-US" sz="2400" b="1" dirty="0" err="1"/>
              <a:t>arr</a:t>
            </a:r>
            <a:r>
              <a:rPr lang="en-US" sz="2400" b="1" dirty="0"/>
              <a:t>[</a:t>
            </a:r>
            <a:r>
              <a:rPr lang="en-US" sz="2400" b="1" dirty="0" err="1"/>
              <a:t>min_index</a:t>
            </a:r>
            <a:r>
              <a:rPr lang="en-US" sz="2400" b="1" dirty="0"/>
              <a:t>], </a:t>
            </a:r>
            <a:r>
              <a:rPr lang="en-US" sz="2400" b="1" dirty="0" err="1"/>
              <a:t>arr</a:t>
            </a:r>
            <a:r>
              <a:rPr lang="en-US" sz="2400" b="1" dirty="0"/>
              <a:t>[</a:t>
            </a:r>
            <a:r>
              <a:rPr lang="en-US" sz="2400" b="1" dirty="0" err="1"/>
              <a:t>i</a:t>
            </a:r>
            <a:r>
              <a:rPr lang="en-US" sz="2400" b="1" dirty="0"/>
              <a:t>]</a:t>
            </a:r>
          </a:p>
          <a:p>
            <a:r>
              <a:rPr lang="en-US" sz="2400" b="1" dirty="0"/>
              <a:t>    </a:t>
            </a:r>
          </a:p>
          <a:p>
            <a:r>
              <a:rPr lang="en-US" sz="2400" b="1" dirty="0"/>
              <a:t>    return </a:t>
            </a:r>
            <a:r>
              <a:rPr lang="en-US" sz="2400" b="1" dirty="0" err="1"/>
              <a:t>arr</a:t>
            </a:r>
            <a:endParaRPr lang="en-US" sz="2400" b="1" dirty="0"/>
          </a:p>
          <a:p>
            <a:endParaRPr lang="en-US" sz="2400" b="1" dirty="0"/>
          </a:p>
          <a:p>
            <a:r>
              <a:rPr lang="en-US" sz="2400" b="1" dirty="0" err="1"/>
              <a:t>arr</a:t>
            </a:r>
            <a:r>
              <a:rPr lang="en-US" sz="2400" b="1" dirty="0"/>
              <a:t> = [64, 25, 12, 22, 11]</a:t>
            </a:r>
          </a:p>
          <a:p>
            <a:r>
              <a:rPr lang="en-US" sz="2400" b="1" dirty="0"/>
              <a:t>print(</a:t>
            </a:r>
            <a:r>
              <a:rPr lang="en-US" sz="2400" b="1" dirty="0" err="1"/>
              <a:t>selection_sort</a:t>
            </a:r>
            <a:r>
              <a:rPr lang="en-US" sz="2400" b="1" dirty="0"/>
              <a:t>(</a:t>
            </a:r>
            <a:r>
              <a:rPr lang="en-US" sz="2400" b="1" dirty="0" err="1"/>
              <a:t>arr</a:t>
            </a:r>
            <a:r>
              <a:rPr lang="en-US" sz="2400" b="1" dirty="0"/>
              <a:t>))</a:t>
            </a:r>
          </a:p>
        </p:txBody>
      </p:sp>
    </p:spTree>
    <p:extLst>
      <p:ext uri="{BB962C8B-B14F-4D97-AF65-F5344CB8AC3E}">
        <p14:creationId xmlns:p14="http://schemas.microsoft.com/office/powerpoint/2010/main" val="27583417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B8E6-7770-CBB7-D366-1D8A1B58223F}"/>
              </a:ext>
            </a:extLst>
          </p:cNvPr>
          <p:cNvSpPr>
            <a:spLocks noGrp="1"/>
          </p:cNvSpPr>
          <p:nvPr>
            <p:ph type="title"/>
          </p:nvPr>
        </p:nvSpPr>
        <p:spPr/>
        <p:txBody>
          <a:bodyPr/>
          <a:lstStyle/>
          <a:p>
            <a:r>
              <a:rPr lang="en-US" b="1" dirty="0"/>
              <a:t>Advantages of Selection Sort Algorithm:</a:t>
            </a:r>
          </a:p>
        </p:txBody>
      </p:sp>
      <p:sp>
        <p:nvSpPr>
          <p:cNvPr id="3" name="Content Placeholder 2">
            <a:extLst>
              <a:ext uri="{FF2B5EF4-FFF2-40B4-BE49-F238E27FC236}">
                <a16:creationId xmlns:a16="http://schemas.microsoft.com/office/drawing/2014/main" id="{B12EEF0F-0CE1-9BE4-12A5-A48BE8BB29AF}"/>
              </a:ext>
            </a:extLst>
          </p:cNvPr>
          <p:cNvSpPr>
            <a:spLocks noGrp="1"/>
          </p:cNvSpPr>
          <p:nvPr>
            <p:ph idx="1"/>
          </p:nvPr>
        </p:nvSpPr>
        <p:spPr/>
        <p:txBody>
          <a:bodyPr/>
          <a:lstStyle/>
          <a:p>
            <a:r>
              <a:rPr lang="en-US" dirty="0"/>
              <a:t>Simple and easy to understand.</a:t>
            </a:r>
          </a:p>
          <a:p>
            <a:r>
              <a:rPr lang="en-US" dirty="0"/>
              <a:t>Works well with small datasets.</a:t>
            </a:r>
          </a:p>
          <a:p>
            <a:r>
              <a:rPr lang="en-US" dirty="0"/>
              <a:t>It is adaptable to various types of data types.</a:t>
            </a:r>
          </a:p>
          <a:p>
            <a:r>
              <a:rPr lang="en-US" dirty="0"/>
              <a:t>Selection sort is an in-place sorting algorithm, which means it does not require any additional memory to sort the list.</a:t>
            </a:r>
          </a:p>
          <a:p>
            <a:pPr algn="l" fontAlgn="base">
              <a:buFont typeface="Arial" panose="020B0604020202020204" pitchFamily="34" charset="0"/>
              <a:buChar char="•"/>
            </a:pPr>
            <a:r>
              <a:rPr lang="en-US" dirty="0"/>
              <a:t>It is easy to modify to sort in ascending or descending order.</a:t>
            </a:r>
          </a:p>
          <a:p>
            <a:pPr algn="l" fontAlgn="base">
              <a:buFont typeface="Arial" panose="020B0604020202020204" pitchFamily="34" charset="0"/>
              <a:buChar char="•"/>
            </a:pPr>
            <a:r>
              <a:rPr lang="en-US" dirty="0"/>
              <a:t>It can be easily implemented in hardware, making it suitable for real-time applications.</a:t>
            </a:r>
          </a:p>
          <a:p>
            <a:endParaRPr lang="en-US" dirty="0"/>
          </a:p>
        </p:txBody>
      </p:sp>
    </p:spTree>
    <p:extLst>
      <p:ext uri="{BB962C8B-B14F-4D97-AF65-F5344CB8AC3E}">
        <p14:creationId xmlns:p14="http://schemas.microsoft.com/office/powerpoint/2010/main" val="33429647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994B-BE28-12CE-ECE2-19300C4AAACF}"/>
              </a:ext>
            </a:extLst>
          </p:cNvPr>
          <p:cNvSpPr>
            <a:spLocks noGrp="1"/>
          </p:cNvSpPr>
          <p:nvPr>
            <p:ph type="title"/>
          </p:nvPr>
        </p:nvSpPr>
        <p:spPr/>
        <p:txBody>
          <a:bodyPr/>
          <a:lstStyle/>
          <a:p>
            <a:r>
              <a:rPr lang="en-US" b="1" dirty="0"/>
              <a:t>Disadvantages of the Selection Sort Algorithm:</a:t>
            </a:r>
          </a:p>
        </p:txBody>
      </p:sp>
      <p:sp>
        <p:nvSpPr>
          <p:cNvPr id="3" name="Content Placeholder 2">
            <a:extLst>
              <a:ext uri="{FF2B5EF4-FFF2-40B4-BE49-F238E27FC236}">
                <a16:creationId xmlns:a16="http://schemas.microsoft.com/office/drawing/2014/main" id="{3B3368D0-9AE3-5A15-779B-7DCB13B05818}"/>
              </a:ext>
            </a:extLst>
          </p:cNvPr>
          <p:cNvSpPr>
            <a:spLocks noGrp="1"/>
          </p:cNvSpPr>
          <p:nvPr>
            <p:ph idx="1"/>
          </p:nvPr>
        </p:nvSpPr>
        <p:spPr/>
        <p:txBody>
          <a:bodyPr>
            <a:normAutofit/>
          </a:bodyPr>
          <a:lstStyle/>
          <a:p>
            <a:r>
              <a:rPr lang="en-US" dirty="0"/>
              <a:t>Does not work well on large datasets.</a:t>
            </a:r>
          </a:p>
          <a:p>
            <a:r>
              <a:rPr lang="en-US" dirty="0"/>
              <a:t>The selection sort algorithm needs to iterate over the list multiple times, thus it can lead to an unbalanced branch.</a:t>
            </a:r>
          </a:p>
          <a:p>
            <a:r>
              <a:rPr lang="en-US" dirty="0"/>
              <a:t>It is not a parallelizable algorithm, meaning that it cannot be easily split up to be run on multiple processors or cores.</a:t>
            </a:r>
          </a:p>
        </p:txBody>
      </p:sp>
    </p:spTree>
    <p:extLst>
      <p:ext uri="{BB962C8B-B14F-4D97-AF65-F5344CB8AC3E}">
        <p14:creationId xmlns:p14="http://schemas.microsoft.com/office/powerpoint/2010/main" val="12748109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26C7-4C4B-4EC5-FD93-CB3490102F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0438AC-C127-1DB4-F21E-6354759F8BF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2200036-C712-4CD4-A485-7DFD2AB9ADB1}"/>
              </a:ext>
            </a:extLst>
          </p:cNvPr>
          <p:cNvPicPr>
            <a:picLocks noChangeAspect="1"/>
          </p:cNvPicPr>
          <p:nvPr/>
        </p:nvPicPr>
        <p:blipFill>
          <a:blip r:embed="rId2"/>
          <a:stretch>
            <a:fillRect/>
          </a:stretch>
        </p:blipFill>
        <p:spPr>
          <a:xfrm>
            <a:off x="631371" y="12046"/>
            <a:ext cx="10929257" cy="6845954"/>
          </a:xfrm>
          <a:prstGeom prst="rect">
            <a:avLst/>
          </a:prstGeom>
        </p:spPr>
      </p:pic>
    </p:spTree>
    <p:extLst>
      <p:ext uri="{BB962C8B-B14F-4D97-AF65-F5344CB8AC3E}">
        <p14:creationId xmlns:p14="http://schemas.microsoft.com/office/powerpoint/2010/main" val="15686321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93B8-2275-1DFC-DE86-DA3CA1F904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4EB17CB-5DE4-AF0D-489C-0ACD4D6B2469}"/>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EA3A691-28DE-82D2-2490-0C28F34DC145}"/>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5598468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3BF29-BF79-B4E4-27CE-388C95C71D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A914C0-CABF-F3C1-E6C9-B56E990A2E9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D0E23FC-5FEE-B412-9A14-F0CCB7672E6A}"/>
              </a:ext>
            </a:extLst>
          </p:cNvPr>
          <p:cNvPicPr>
            <a:picLocks noChangeAspect="1"/>
          </p:cNvPicPr>
          <p:nvPr/>
        </p:nvPicPr>
        <p:blipFill>
          <a:blip r:embed="rId2"/>
          <a:stretch>
            <a:fillRect/>
          </a:stretch>
        </p:blipFill>
        <p:spPr>
          <a:xfrm>
            <a:off x="500301" y="365125"/>
            <a:ext cx="11191398" cy="3140570"/>
          </a:xfrm>
          <a:prstGeom prst="rect">
            <a:avLst/>
          </a:prstGeom>
        </p:spPr>
      </p:pic>
    </p:spTree>
    <p:extLst>
      <p:ext uri="{BB962C8B-B14F-4D97-AF65-F5344CB8AC3E}">
        <p14:creationId xmlns:p14="http://schemas.microsoft.com/office/powerpoint/2010/main" val="615959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3C4E-4920-5D87-56AA-3F92CAFF1A8A}"/>
              </a:ext>
            </a:extLst>
          </p:cNvPr>
          <p:cNvSpPr>
            <a:spLocks noGrp="1"/>
          </p:cNvSpPr>
          <p:nvPr>
            <p:ph type="title"/>
          </p:nvPr>
        </p:nvSpPr>
        <p:spPr/>
        <p:txBody>
          <a:bodyPr/>
          <a:lstStyle/>
          <a:p>
            <a:r>
              <a:rPr lang="en-US" dirty="0"/>
              <a:t>Quick Sort Algorithm</a:t>
            </a:r>
          </a:p>
        </p:txBody>
      </p:sp>
      <p:sp>
        <p:nvSpPr>
          <p:cNvPr id="3" name="Content Placeholder 2">
            <a:extLst>
              <a:ext uri="{FF2B5EF4-FFF2-40B4-BE49-F238E27FC236}">
                <a16:creationId xmlns:a16="http://schemas.microsoft.com/office/drawing/2014/main" id="{D806E607-9D5A-CF4B-BA33-C55000258315}"/>
              </a:ext>
            </a:extLst>
          </p:cNvPr>
          <p:cNvSpPr>
            <a:spLocks noGrp="1"/>
          </p:cNvSpPr>
          <p:nvPr>
            <p:ph idx="1"/>
          </p:nvPr>
        </p:nvSpPr>
        <p:spPr/>
        <p:txBody>
          <a:bodyPr/>
          <a:lstStyle/>
          <a:p>
            <a:pPr marL="0" indent="0">
              <a:buNone/>
            </a:pPr>
            <a:r>
              <a:rPr lang="en-US" b="1" dirty="0"/>
              <a:t>Step</a:t>
            </a:r>
            <a:r>
              <a:rPr lang="en-US" dirty="0"/>
              <a:t> </a:t>
            </a:r>
            <a:r>
              <a:rPr lang="en-US" b="1" dirty="0"/>
              <a:t>1</a:t>
            </a:r>
            <a:r>
              <a:rPr lang="en-US" dirty="0"/>
              <a:t> − Make the Middle index value as pivot</a:t>
            </a:r>
          </a:p>
          <a:p>
            <a:pPr marL="0" indent="0">
              <a:buNone/>
            </a:pPr>
            <a:r>
              <a:rPr lang="en-US" b="1" dirty="0"/>
              <a:t>Step</a:t>
            </a:r>
            <a:r>
              <a:rPr lang="en-US" dirty="0"/>
              <a:t> </a:t>
            </a:r>
            <a:r>
              <a:rPr lang="en-US" b="1" dirty="0"/>
              <a:t>2</a:t>
            </a:r>
            <a:r>
              <a:rPr lang="en-US" dirty="0"/>
              <a:t> − partition the array using pivot value</a:t>
            </a:r>
          </a:p>
          <a:p>
            <a:pPr marL="0" indent="0">
              <a:buNone/>
            </a:pPr>
            <a:r>
              <a:rPr lang="en-US" dirty="0"/>
              <a:t>Step 3 – At the end of partition, all the elements which are less than pivot will be to the left of the pivot and greater to be in the right side of pivot element.</a:t>
            </a:r>
          </a:p>
          <a:p>
            <a:pPr marL="0" indent="0">
              <a:buNone/>
            </a:pPr>
            <a:r>
              <a:rPr lang="en-US" b="1" dirty="0"/>
              <a:t>Step</a:t>
            </a:r>
            <a:r>
              <a:rPr lang="en-US" dirty="0"/>
              <a:t> </a:t>
            </a:r>
            <a:r>
              <a:rPr lang="en-US" b="1" dirty="0"/>
              <a:t>3</a:t>
            </a:r>
            <a:r>
              <a:rPr lang="en-US" dirty="0"/>
              <a:t> − quicksort left partition recursively</a:t>
            </a:r>
          </a:p>
          <a:p>
            <a:pPr marL="0" indent="0">
              <a:buNone/>
            </a:pPr>
            <a:r>
              <a:rPr lang="en-US" b="1" dirty="0"/>
              <a:t>Step 4</a:t>
            </a:r>
            <a:r>
              <a:rPr lang="en-US" dirty="0"/>
              <a:t> − quicksort right partition recursively</a:t>
            </a:r>
          </a:p>
        </p:txBody>
      </p:sp>
    </p:spTree>
    <p:extLst>
      <p:ext uri="{BB962C8B-B14F-4D97-AF65-F5344CB8AC3E}">
        <p14:creationId xmlns:p14="http://schemas.microsoft.com/office/powerpoint/2010/main" val="2538221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35EB-5006-6FFE-06D1-E57B867A33E1}"/>
              </a:ext>
            </a:extLst>
          </p:cNvPr>
          <p:cNvSpPr>
            <a:spLocks noGrp="1"/>
          </p:cNvSpPr>
          <p:nvPr>
            <p:ph type="title"/>
          </p:nvPr>
        </p:nvSpPr>
        <p:spPr/>
        <p:txBody>
          <a:bodyPr/>
          <a:lstStyle/>
          <a:p>
            <a:r>
              <a:rPr lang="en-US" dirty="0"/>
              <a:t>Quick Sort Pivot Algorithm</a:t>
            </a:r>
          </a:p>
        </p:txBody>
      </p:sp>
      <p:sp>
        <p:nvSpPr>
          <p:cNvPr id="3" name="Content Placeholder 2">
            <a:extLst>
              <a:ext uri="{FF2B5EF4-FFF2-40B4-BE49-F238E27FC236}">
                <a16:creationId xmlns:a16="http://schemas.microsoft.com/office/drawing/2014/main" id="{382112BE-796A-7D69-ED10-E099190725F7}"/>
              </a:ext>
            </a:extLst>
          </p:cNvPr>
          <p:cNvSpPr>
            <a:spLocks noGrp="1"/>
          </p:cNvSpPr>
          <p:nvPr>
            <p:ph idx="1"/>
          </p:nvPr>
        </p:nvSpPr>
        <p:spPr/>
        <p:txBody>
          <a:bodyPr>
            <a:normAutofit lnSpcReduction="10000"/>
          </a:bodyPr>
          <a:lstStyle/>
          <a:p>
            <a:pPr marL="0" indent="0">
              <a:buNone/>
            </a:pPr>
            <a:r>
              <a:rPr lang="en-US" b="1" dirty="0"/>
              <a:t>Step 1</a:t>
            </a:r>
            <a:r>
              <a:rPr lang="en-US" dirty="0"/>
              <a:t> − Choose the middle index value as pivot</a:t>
            </a:r>
          </a:p>
          <a:p>
            <a:pPr marL="0" indent="0">
              <a:buNone/>
            </a:pPr>
            <a:r>
              <a:rPr lang="en-US" b="1" dirty="0"/>
              <a:t>Step 2</a:t>
            </a:r>
            <a:r>
              <a:rPr lang="en-US" dirty="0"/>
              <a:t> − Take two variables to point left and right of the list excluding   	     pivot.</a:t>
            </a:r>
          </a:p>
          <a:p>
            <a:pPr marL="0" indent="0">
              <a:buNone/>
            </a:pPr>
            <a:r>
              <a:rPr lang="en-US" b="1" dirty="0"/>
              <a:t>Step</a:t>
            </a:r>
            <a:r>
              <a:rPr lang="en-US" dirty="0"/>
              <a:t> </a:t>
            </a:r>
            <a:r>
              <a:rPr lang="en-US" b="1" dirty="0"/>
              <a:t>3</a:t>
            </a:r>
            <a:r>
              <a:rPr lang="en-US" dirty="0"/>
              <a:t> − left points to the low index</a:t>
            </a:r>
          </a:p>
          <a:p>
            <a:pPr marL="0" indent="0">
              <a:buNone/>
            </a:pPr>
            <a:r>
              <a:rPr lang="en-US" b="1" dirty="0"/>
              <a:t>Step</a:t>
            </a:r>
            <a:r>
              <a:rPr lang="en-US" dirty="0"/>
              <a:t> </a:t>
            </a:r>
            <a:r>
              <a:rPr lang="en-US" b="1" dirty="0"/>
              <a:t>4</a:t>
            </a:r>
            <a:r>
              <a:rPr lang="en-US" dirty="0"/>
              <a:t> − right points to the high index</a:t>
            </a:r>
          </a:p>
          <a:p>
            <a:pPr marL="0" indent="0">
              <a:buNone/>
            </a:pPr>
            <a:r>
              <a:rPr lang="en-US" b="1" dirty="0"/>
              <a:t>Step</a:t>
            </a:r>
            <a:r>
              <a:rPr lang="en-US" dirty="0"/>
              <a:t> </a:t>
            </a:r>
            <a:r>
              <a:rPr lang="en-US" b="1" dirty="0"/>
              <a:t>5</a:t>
            </a:r>
            <a:r>
              <a:rPr lang="en-US" dirty="0"/>
              <a:t> − while value at left is less than pivot move right</a:t>
            </a:r>
          </a:p>
          <a:p>
            <a:pPr marL="0" indent="0">
              <a:buNone/>
            </a:pPr>
            <a:r>
              <a:rPr lang="en-US" b="1" dirty="0"/>
              <a:t>Step</a:t>
            </a:r>
            <a:r>
              <a:rPr lang="en-US" dirty="0"/>
              <a:t> </a:t>
            </a:r>
            <a:r>
              <a:rPr lang="en-US" b="1" dirty="0"/>
              <a:t>6</a:t>
            </a:r>
            <a:r>
              <a:rPr lang="en-US" dirty="0"/>
              <a:t> − while value at right is greater than pivot move left</a:t>
            </a:r>
          </a:p>
          <a:p>
            <a:pPr marL="0" indent="0">
              <a:buNone/>
            </a:pPr>
            <a:r>
              <a:rPr lang="en-US" b="1" dirty="0"/>
              <a:t>Step</a:t>
            </a:r>
            <a:r>
              <a:rPr lang="en-US" dirty="0"/>
              <a:t> </a:t>
            </a:r>
            <a:r>
              <a:rPr lang="en-US" b="1" dirty="0"/>
              <a:t>7</a:t>
            </a:r>
            <a:r>
              <a:rPr lang="en-US" dirty="0"/>
              <a:t> − if both step 5 and step 6 does not match swap left and right</a:t>
            </a:r>
          </a:p>
          <a:p>
            <a:pPr marL="0" indent="0">
              <a:buNone/>
            </a:pPr>
            <a:r>
              <a:rPr lang="en-US" b="1" dirty="0"/>
              <a:t>Step</a:t>
            </a:r>
            <a:r>
              <a:rPr lang="en-US" dirty="0"/>
              <a:t> </a:t>
            </a:r>
            <a:r>
              <a:rPr lang="en-US" b="1" dirty="0"/>
              <a:t>8</a:t>
            </a:r>
            <a:r>
              <a:rPr lang="en-US" dirty="0"/>
              <a:t> − if left ≥ right, the point where they met is new pivot</a:t>
            </a:r>
          </a:p>
        </p:txBody>
      </p:sp>
    </p:spTree>
    <p:extLst>
      <p:ext uri="{BB962C8B-B14F-4D97-AF65-F5344CB8AC3E}">
        <p14:creationId xmlns:p14="http://schemas.microsoft.com/office/powerpoint/2010/main" val="1955432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6CAA9-94A8-AC6B-68CB-B6C990C430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60FC7E-757B-67C5-612F-49E01857655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73546BB-99D9-87ED-DEA7-EDB2D2555AF6}"/>
              </a:ext>
            </a:extLst>
          </p:cNvPr>
          <p:cNvPicPr>
            <a:picLocks noChangeAspect="1"/>
          </p:cNvPicPr>
          <p:nvPr/>
        </p:nvPicPr>
        <p:blipFill>
          <a:blip r:embed="rId2"/>
          <a:stretch>
            <a:fillRect/>
          </a:stretch>
        </p:blipFill>
        <p:spPr>
          <a:xfrm>
            <a:off x="1239089" y="0"/>
            <a:ext cx="9196651" cy="6492875"/>
          </a:xfrm>
          <a:prstGeom prst="rect">
            <a:avLst/>
          </a:prstGeom>
        </p:spPr>
      </p:pic>
    </p:spTree>
    <p:extLst>
      <p:ext uri="{BB962C8B-B14F-4D97-AF65-F5344CB8AC3E}">
        <p14:creationId xmlns:p14="http://schemas.microsoft.com/office/powerpoint/2010/main" val="2245798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B7EC4-6C52-A448-5A62-47AC8ABA5C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CF20C6-D5AB-D7E2-284E-D92ABB78ED1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E237F77-7DB1-684A-EB54-440289ECDB37}"/>
              </a:ext>
            </a:extLst>
          </p:cNvPr>
          <p:cNvPicPr>
            <a:picLocks noChangeAspect="1"/>
          </p:cNvPicPr>
          <p:nvPr/>
        </p:nvPicPr>
        <p:blipFill>
          <a:blip r:embed="rId2"/>
          <a:stretch>
            <a:fillRect/>
          </a:stretch>
        </p:blipFill>
        <p:spPr>
          <a:xfrm>
            <a:off x="1234061" y="0"/>
            <a:ext cx="9461490" cy="6672943"/>
          </a:xfrm>
          <a:prstGeom prst="rect">
            <a:avLst/>
          </a:prstGeom>
        </p:spPr>
      </p:pic>
    </p:spTree>
    <p:extLst>
      <p:ext uri="{BB962C8B-B14F-4D97-AF65-F5344CB8AC3E}">
        <p14:creationId xmlns:p14="http://schemas.microsoft.com/office/powerpoint/2010/main" val="417416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41C1-38A1-62B5-642A-2DDC06858CE5}"/>
              </a:ext>
            </a:extLst>
          </p:cNvPr>
          <p:cNvSpPr>
            <a:spLocks noGrp="1"/>
          </p:cNvSpPr>
          <p:nvPr>
            <p:ph type="title"/>
          </p:nvPr>
        </p:nvSpPr>
        <p:spPr/>
        <p:txBody>
          <a:bodyPr/>
          <a:lstStyle/>
          <a:p>
            <a:r>
              <a:rPr lang="en-US" b="1" dirty="0">
                <a:solidFill>
                  <a:srgbClr val="C00000"/>
                </a:solidFill>
              </a:rPr>
              <a:t>Need of Data Structure</a:t>
            </a:r>
          </a:p>
        </p:txBody>
      </p:sp>
      <p:sp>
        <p:nvSpPr>
          <p:cNvPr id="3" name="Content Placeholder 2">
            <a:extLst>
              <a:ext uri="{FF2B5EF4-FFF2-40B4-BE49-F238E27FC236}">
                <a16:creationId xmlns:a16="http://schemas.microsoft.com/office/drawing/2014/main" id="{CACD3190-BFD7-E6C1-7253-85EF606637BB}"/>
              </a:ext>
            </a:extLst>
          </p:cNvPr>
          <p:cNvSpPr>
            <a:spLocks noGrp="1"/>
          </p:cNvSpPr>
          <p:nvPr>
            <p:ph idx="1"/>
          </p:nvPr>
        </p:nvSpPr>
        <p:spPr/>
        <p:txBody>
          <a:bodyPr/>
          <a:lstStyle/>
          <a:p>
            <a:pPr marL="0" indent="0">
              <a:buNone/>
            </a:pPr>
            <a:endParaRPr lang="en-US" b="1" dirty="0"/>
          </a:p>
          <a:p>
            <a:pPr marL="0" indent="0">
              <a:buNone/>
            </a:pPr>
            <a:r>
              <a:rPr lang="en-US" b="1" u="sng" dirty="0" err="1"/>
              <a:t>Eg.</a:t>
            </a:r>
            <a:r>
              <a:rPr lang="en-US" b="1" u="sng" dirty="0"/>
              <a:t> </a:t>
            </a:r>
          </a:p>
          <a:p>
            <a:pPr marL="0" indent="0">
              <a:buNone/>
            </a:pPr>
            <a:r>
              <a:rPr lang="en-US" dirty="0"/>
              <a:t>Student </a:t>
            </a:r>
            <a:r>
              <a:rPr lang="en-US" dirty="0" err="1"/>
              <a:t>rollnumber</a:t>
            </a:r>
            <a:r>
              <a:rPr lang="en-US" dirty="0"/>
              <a:t> in 20000 pages pdf.</a:t>
            </a:r>
          </a:p>
          <a:p>
            <a:pPr marL="0" indent="0">
              <a:buNone/>
            </a:pPr>
            <a:r>
              <a:rPr lang="en-US" dirty="0"/>
              <a:t>Case:1: all the numbers are arranged at random.</a:t>
            </a:r>
          </a:p>
          <a:p>
            <a:pPr marL="0" indent="0">
              <a:buNone/>
            </a:pPr>
            <a:r>
              <a:rPr lang="en-US" dirty="0"/>
              <a:t>Case:2: all the numbers are arranged in an ascending order</a:t>
            </a:r>
          </a:p>
        </p:txBody>
      </p:sp>
    </p:spTree>
    <p:extLst>
      <p:ext uri="{BB962C8B-B14F-4D97-AF65-F5344CB8AC3E}">
        <p14:creationId xmlns:p14="http://schemas.microsoft.com/office/powerpoint/2010/main" val="986958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F392-4232-9C2E-9AD5-479F89D284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90C0AD-3A0B-1C1C-190D-A8BCEB3882A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5E7F14E-C57D-92D9-3D75-4FAB0B736C4E}"/>
              </a:ext>
            </a:extLst>
          </p:cNvPr>
          <p:cNvPicPr>
            <a:picLocks noChangeAspect="1"/>
          </p:cNvPicPr>
          <p:nvPr/>
        </p:nvPicPr>
        <p:blipFill>
          <a:blip r:embed="rId2"/>
          <a:stretch>
            <a:fillRect/>
          </a:stretch>
        </p:blipFill>
        <p:spPr>
          <a:xfrm>
            <a:off x="1225317" y="0"/>
            <a:ext cx="9703939" cy="6831653"/>
          </a:xfrm>
          <a:prstGeom prst="rect">
            <a:avLst/>
          </a:prstGeom>
        </p:spPr>
      </p:pic>
    </p:spTree>
    <p:extLst>
      <p:ext uri="{BB962C8B-B14F-4D97-AF65-F5344CB8AC3E}">
        <p14:creationId xmlns:p14="http://schemas.microsoft.com/office/powerpoint/2010/main" val="13221294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8F13-7DFF-26A4-C38D-8C53A21302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BBF87F-DC68-2E1B-6C88-944D3946D3E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3AFEE44-3F1D-69CC-F6CA-9296EF1B864B}"/>
              </a:ext>
            </a:extLst>
          </p:cNvPr>
          <p:cNvPicPr>
            <a:picLocks noChangeAspect="1"/>
          </p:cNvPicPr>
          <p:nvPr/>
        </p:nvPicPr>
        <p:blipFill>
          <a:blip r:embed="rId2"/>
          <a:stretch>
            <a:fillRect/>
          </a:stretch>
        </p:blipFill>
        <p:spPr>
          <a:xfrm>
            <a:off x="1180762" y="1"/>
            <a:ext cx="9726723" cy="6785620"/>
          </a:xfrm>
          <a:prstGeom prst="rect">
            <a:avLst/>
          </a:prstGeom>
        </p:spPr>
      </p:pic>
    </p:spTree>
    <p:extLst>
      <p:ext uri="{BB962C8B-B14F-4D97-AF65-F5344CB8AC3E}">
        <p14:creationId xmlns:p14="http://schemas.microsoft.com/office/powerpoint/2010/main" val="17532812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D41F-85E6-DDED-4527-80DCFD8AA4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00E40E-FD69-8469-AE3D-2AE3EFB5A08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17A104-1277-D6D1-49AE-64F8B9C51D12}"/>
              </a:ext>
            </a:extLst>
          </p:cNvPr>
          <p:cNvPicPr>
            <a:picLocks noChangeAspect="1"/>
          </p:cNvPicPr>
          <p:nvPr/>
        </p:nvPicPr>
        <p:blipFill>
          <a:blip r:embed="rId2"/>
          <a:stretch>
            <a:fillRect/>
          </a:stretch>
        </p:blipFill>
        <p:spPr>
          <a:xfrm>
            <a:off x="1211815" y="0"/>
            <a:ext cx="9644328" cy="6770914"/>
          </a:xfrm>
          <a:prstGeom prst="rect">
            <a:avLst/>
          </a:prstGeom>
        </p:spPr>
      </p:pic>
    </p:spTree>
    <p:extLst>
      <p:ext uri="{BB962C8B-B14F-4D97-AF65-F5344CB8AC3E}">
        <p14:creationId xmlns:p14="http://schemas.microsoft.com/office/powerpoint/2010/main" val="22522761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569A-7C0E-7AF5-84C1-E2EE18C57F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268A7C-025A-2E83-3EC8-C9E3D835E4D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859FC3C-F9E2-367C-5556-C0D84F430462}"/>
              </a:ext>
            </a:extLst>
          </p:cNvPr>
          <p:cNvPicPr>
            <a:picLocks noChangeAspect="1"/>
          </p:cNvPicPr>
          <p:nvPr/>
        </p:nvPicPr>
        <p:blipFill>
          <a:blip r:embed="rId2"/>
          <a:stretch>
            <a:fillRect/>
          </a:stretch>
        </p:blipFill>
        <p:spPr>
          <a:xfrm>
            <a:off x="1201744" y="0"/>
            <a:ext cx="9788511" cy="6858000"/>
          </a:xfrm>
          <a:prstGeom prst="rect">
            <a:avLst/>
          </a:prstGeom>
        </p:spPr>
      </p:pic>
    </p:spTree>
    <p:extLst>
      <p:ext uri="{BB962C8B-B14F-4D97-AF65-F5344CB8AC3E}">
        <p14:creationId xmlns:p14="http://schemas.microsoft.com/office/powerpoint/2010/main" val="26447202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6D6C9-1F2F-6922-1CCB-62A66E8828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184C80-881C-81D1-01A7-915A1327EDA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8171831-B0F8-7EEB-7AE5-626DE53B1F2D}"/>
              </a:ext>
            </a:extLst>
          </p:cNvPr>
          <p:cNvPicPr>
            <a:picLocks noChangeAspect="1"/>
          </p:cNvPicPr>
          <p:nvPr/>
        </p:nvPicPr>
        <p:blipFill>
          <a:blip r:embed="rId2"/>
          <a:stretch>
            <a:fillRect/>
          </a:stretch>
        </p:blipFill>
        <p:spPr>
          <a:xfrm>
            <a:off x="1236465" y="1"/>
            <a:ext cx="9235592" cy="6516846"/>
          </a:xfrm>
          <a:prstGeom prst="rect">
            <a:avLst/>
          </a:prstGeom>
        </p:spPr>
      </p:pic>
    </p:spTree>
    <p:extLst>
      <p:ext uri="{BB962C8B-B14F-4D97-AF65-F5344CB8AC3E}">
        <p14:creationId xmlns:p14="http://schemas.microsoft.com/office/powerpoint/2010/main" val="32632663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580D4-EBB5-62F9-B32D-A48943CC99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F86FF4-2D88-33BC-35B3-A998D104E39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947122B-7D9C-63C9-1199-2F5D438B7CBB}"/>
              </a:ext>
            </a:extLst>
          </p:cNvPr>
          <p:cNvPicPr>
            <a:picLocks noChangeAspect="1"/>
          </p:cNvPicPr>
          <p:nvPr/>
        </p:nvPicPr>
        <p:blipFill>
          <a:blip r:embed="rId2"/>
          <a:stretch>
            <a:fillRect/>
          </a:stretch>
        </p:blipFill>
        <p:spPr>
          <a:xfrm>
            <a:off x="1141203" y="0"/>
            <a:ext cx="9909594" cy="6858000"/>
          </a:xfrm>
          <a:prstGeom prst="rect">
            <a:avLst/>
          </a:prstGeom>
        </p:spPr>
      </p:pic>
    </p:spTree>
    <p:extLst>
      <p:ext uri="{BB962C8B-B14F-4D97-AF65-F5344CB8AC3E}">
        <p14:creationId xmlns:p14="http://schemas.microsoft.com/office/powerpoint/2010/main" val="3298656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41C1-38A1-62B5-642A-2DDC06858CE5}"/>
              </a:ext>
            </a:extLst>
          </p:cNvPr>
          <p:cNvSpPr>
            <a:spLocks noGrp="1"/>
          </p:cNvSpPr>
          <p:nvPr>
            <p:ph type="title"/>
          </p:nvPr>
        </p:nvSpPr>
        <p:spPr/>
        <p:txBody>
          <a:bodyPr/>
          <a:lstStyle/>
          <a:p>
            <a:r>
              <a:rPr lang="en-US" b="1" dirty="0">
                <a:solidFill>
                  <a:srgbClr val="C00000"/>
                </a:solidFill>
              </a:rPr>
              <a:t>Need of Data Structure</a:t>
            </a:r>
          </a:p>
        </p:txBody>
      </p:sp>
      <p:sp>
        <p:nvSpPr>
          <p:cNvPr id="3" name="Content Placeholder 2">
            <a:extLst>
              <a:ext uri="{FF2B5EF4-FFF2-40B4-BE49-F238E27FC236}">
                <a16:creationId xmlns:a16="http://schemas.microsoft.com/office/drawing/2014/main" id="{CACD3190-BFD7-E6C1-7253-85EF606637BB}"/>
              </a:ext>
            </a:extLst>
          </p:cNvPr>
          <p:cNvSpPr>
            <a:spLocks noGrp="1"/>
          </p:cNvSpPr>
          <p:nvPr>
            <p:ph idx="1"/>
          </p:nvPr>
        </p:nvSpPr>
        <p:spPr/>
        <p:txBody>
          <a:bodyPr/>
          <a:lstStyle/>
          <a:p>
            <a:pPr algn="just" fontAlgn="base">
              <a:buFont typeface="+mj-lt"/>
              <a:buAutoNum type="arabicPeriod"/>
            </a:pPr>
            <a:r>
              <a:rPr lang="en-US" b="1" i="0" dirty="0">
                <a:effectLst/>
                <a:latin typeface="+mj-lt"/>
              </a:rPr>
              <a:t>Efficient data processing:</a:t>
            </a:r>
            <a:r>
              <a:rPr lang="en-US" b="0" i="0" dirty="0">
                <a:effectLst/>
                <a:latin typeface="+mj-lt"/>
              </a:rPr>
              <a:t> Data structures provide a way to organize and store data in a way that allows for efficient retrieval, manipulation, and storage of data. </a:t>
            </a:r>
          </a:p>
          <a:p>
            <a:pPr algn="just" fontAlgn="base">
              <a:buFont typeface="+mj-lt"/>
              <a:buAutoNum type="arabicPeriod"/>
            </a:pPr>
            <a:r>
              <a:rPr lang="en-US" b="1" i="0" dirty="0">
                <a:effectLst/>
                <a:latin typeface="+mj-lt"/>
              </a:rPr>
              <a:t>Memory management:</a:t>
            </a:r>
            <a:r>
              <a:rPr lang="en-US" b="0" i="0" dirty="0">
                <a:effectLst/>
                <a:latin typeface="+mj-lt"/>
              </a:rPr>
              <a:t> Proper use of data structures can help to reduce memory usage and optimize the use of resources. For example, using dynamic arrays can allow for more efficient use of memory than using static arrays.</a:t>
            </a:r>
          </a:p>
          <a:p>
            <a:pPr marL="0" indent="0">
              <a:buNone/>
            </a:pPr>
            <a:endParaRPr lang="en-US" dirty="0"/>
          </a:p>
        </p:txBody>
      </p:sp>
    </p:spTree>
    <p:extLst>
      <p:ext uri="{BB962C8B-B14F-4D97-AF65-F5344CB8AC3E}">
        <p14:creationId xmlns:p14="http://schemas.microsoft.com/office/powerpoint/2010/main" val="1392182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41C1-38A1-62B5-642A-2DDC06858CE5}"/>
              </a:ext>
            </a:extLst>
          </p:cNvPr>
          <p:cNvSpPr>
            <a:spLocks noGrp="1"/>
          </p:cNvSpPr>
          <p:nvPr>
            <p:ph type="title"/>
          </p:nvPr>
        </p:nvSpPr>
        <p:spPr/>
        <p:txBody>
          <a:bodyPr/>
          <a:lstStyle/>
          <a:p>
            <a:r>
              <a:rPr lang="en-US" b="1" dirty="0">
                <a:solidFill>
                  <a:srgbClr val="C00000"/>
                </a:solidFill>
              </a:rPr>
              <a:t>Need of Data Structure</a:t>
            </a:r>
          </a:p>
        </p:txBody>
      </p:sp>
      <p:sp>
        <p:nvSpPr>
          <p:cNvPr id="3" name="Content Placeholder 2">
            <a:extLst>
              <a:ext uri="{FF2B5EF4-FFF2-40B4-BE49-F238E27FC236}">
                <a16:creationId xmlns:a16="http://schemas.microsoft.com/office/drawing/2014/main" id="{CACD3190-BFD7-E6C1-7253-85EF606637BB}"/>
              </a:ext>
            </a:extLst>
          </p:cNvPr>
          <p:cNvSpPr>
            <a:spLocks noGrp="1"/>
          </p:cNvSpPr>
          <p:nvPr>
            <p:ph idx="1"/>
          </p:nvPr>
        </p:nvSpPr>
        <p:spPr/>
        <p:txBody>
          <a:bodyPr/>
          <a:lstStyle/>
          <a:p>
            <a:pPr marL="0" indent="0" algn="just" fontAlgn="base">
              <a:buNone/>
            </a:pPr>
            <a:r>
              <a:rPr lang="en-US" b="1" i="0" dirty="0">
                <a:effectLst/>
                <a:latin typeface="+mj-lt"/>
              </a:rPr>
              <a:t>3. Code reusability:</a:t>
            </a:r>
            <a:r>
              <a:rPr lang="en-US" b="0" i="0" dirty="0">
                <a:effectLst/>
                <a:latin typeface="+mj-lt"/>
              </a:rPr>
              <a:t> Data structures can be used as building blocks in various algorithms and programs, making it easier to reuse code.</a:t>
            </a:r>
          </a:p>
          <a:p>
            <a:pPr marL="0" indent="0" algn="just" fontAlgn="base">
              <a:buNone/>
            </a:pPr>
            <a:r>
              <a:rPr lang="en-US" b="1" i="0" dirty="0">
                <a:effectLst/>
                <a:latin typeface="+mj-lt"/>
              </a:rPr>
              <a:t>4. Abstraction:</a:t>
            </a:r>
            <a:r>
              <a:rPr lang="en-US" b="0" i="0" dirty="0">
                <a:effectLst/>
                <a:latin typeface="+mj-lt"/>
              </a:rPr>
              <a:t> Data structures provide a level of abstraction that allows programmers to focus on the logical structure of the data and the operations that can be performed on it, rather than on the details of how the data is stored and manipulated.</a:t>
            </a:r>
          </a:p>
          <a:p>
            <a:pPr marL="0" indent="0" algn="just" fontAlgn="base">
              <a:buNone/>
            </a:pPr>
            <a:r>
              <a:rPr lang="en-US" b="1" dirty="0">
                <a:latin typeface="+mj-lt"/>
              </a:rPr>
              <a:t>5. </a:t>
            </a:r>
            <a:r>
              <a:rPr lang="en-US" b="1" i="0" dirty="0">
                <a:effectLst/>
                <a:latin typeface="+mj-lt"/>
              </a:rPr>
              <a:t>Algorithm design:</a:t>
            </a:r>
            <a:r>
              <a:rPr lang="en-US" b="0" i="0" dirty="0">
                <a:effectLst/>
                <a:latin typeface="+mj-lt"/>
              </a:rPr>
              <a:t> Many algorithms rely on specific data structures to operate efficiently. Understanding data structures is crucial for designing and implementing efficient algorithms.</a:t>
            </a:r>
          </a:p>
          <a:p>
            <a:pPr marL="0" indent="0" algn="just">
              <a:buNone/>
            </a:pPr>
            <a:endParaRPr lang="en-US" dirty="0">
              <a:latin typeface="+mj-lt"/>
            </a:endParaRPr>
          </a:p>
        </p:txBody>
      </p:sp>
    </p:spTree>
    <p:extLst>
      <p:ext uri="{BB962C8B-B14F-4D97-AF65-F5344CB8AC3E}">
        <p14:creationId xmlns:p14="http://schemas.microsoft.com/office/powerpoint/2010/main" val="3552961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8050</TotalTime>
  <Words>4168</Words>
  <Application>Microsoft Office PowerPoint</Application>
  <PresentationFormat>Widescreen</PresentationFormat>
  <Paragraphs>331</Paragraphs>
  <Slides>75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75</vt:i4>
      </vt:variant>
    </vt:vector>
  </HeadingPairs>
  <TitlesOfParts>
    <vt:vector size="84" baseType="lpstr">
      <vt:lpstr>Arial</vt:lpstr>
      <vt:lpstr>Calibri</vt:lpstr>
      <vt:lpstr>Calibri Light</vt:lpstr>
      <vt:lpstr>erdana</vt:lpstr>
      <vt:lpstr>Roboto</vt:lpstr>
      <vt:lpstr>times new roman</vt:lpstr>
      <vt:lpstr>urw-din</vt:lpstr>
      <vt:lpstr>Wingdings</vt:lpstr>
      <vt:lpstr>Office Theme</vt:lpstr>
      <vt:lpstr>Data Structures  and  Its Applications</vt:lpstr>
      <vt:lpstr>UNIT – I </vt:lpstr>
      <vt:lpstr>Introduction</vt:lpstr>
      <vt:lpstr>Introduction(contnd…)</vt:lpstr>
      <vt:lpstr>Introduction(contnd…)</vt:lpstr>
      <vt:lpstr>Need of Data Structure</vt:lpstr>
      <vt:lpstr>Need of Data Structure</vt:lpstr>
      <vt:lpstr>Need of Data Structure</vt:lpstr>
      <vt:lpstr>Need of Data Structure</vt:lpstr>
      <vt:lpstr>Why should we learn Data Structures?</vt:lpstr>
      <vt:lpstr>Applications:</vt:lpstr>
      <vt:lpstr>PowerPoint Presentation</vt:lpstr>
      <vt:lpstr>PowerPoint Presentation</vt:lpstr>
      <vt:lpstr>Classification of data structures</vt:lpstr>
      <vt:lpstr>Classification of data structures</vt:lpstr>
      <vt:lpstr>Classification of 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Introduction to Searching</vt:lpstr>
      <vt:lpstr>Searching Techniques</vt:lpstr>
      <vt:lpstr>1. Sequential Search</vt:lpstr>
      <vt:lpstr>Algorithm </vt:lpstr>
      <vt:lpstr>Example:</vt:lpstr>
      <vt:lpstr>2. Binary Search</vt:lpstr>
      <vt:lpstr>PowerPoint Presentation</vt:lpstr>
      <vt:lpstr>PowerPoint Presentation</vt:lpstr>
      <vt:lpstr>PowerPoint Presentation</vt:lpstr>
      <vt:lpstr>Difference between Linear Search and Binary Search</vt:lpstr>
      <vt:lpstr>Difference between Linear Search and Binary Search</vt:lpstr>
      <vt:lpstr>Sorting</vt:lpstr>
      <vt:lpstr>Sorting Techniques</vt:lpstr>
      <vt:lpstr>Sorting Techniques</vt:lpstr>
      <vt:lpstr>1.Bubble Sort</vt:lpstr>
      <vt:lpstr>PowerPoint Presentation</vt:lpstr>
      <vt:lpstr>1.Bubble Sort (Algorithm)</vt:lpstr>
      <vt:lpstr>1.Bubble Sort (Algorithm)</vt:lpstr>
      <vt:lpstr>1.Bubble Sort (Algorithm)</vt:lpstr>
      <vt:lpstr>2. Merge Sort</vt:lpstr>
      <vt:lpstr>Algorithm</vt:lpstr>
      <vt:lpstr>PowerPoint Presentation</vt:lpstr>
      <vt:lpstr>PowerPoint Presentation</vt:lpstr>
      <vt:lpstr>PowerPoint Presentation</vt:lpstr>
      <vt:lpstr>Advantages of Merge Sort:</vt:lpstr>
      <vt:lpstr>Disadvantages of Merge Sort:</vt:lpstr>
      <vt:lpstr>3. Selection Sort</vt:lpstr>
      <vt:lpstr>Example:</vt:lpstr>
      <vt:lpstr>Algorithm</vt:lpstr>
      <vt:lpstr>PowerPoint Presentation</vt:lpstr>
      <vt:lpstr>PowerPoint Presentation</vt:lpstr>
      <vt:lpstr>Advantages of Selection Sort Algorithm:</vt:lpstr>
      <vt:lpstr>Disadvantages of the Selection Sort Algorithm:</vt:lpstr>
      <vt:lpstr>PowerPoint Presentation</vt:lpstr>
      <vt:lpstr>PowerPoint Presentation</vt:lpstr>
      <vt:lpstr>PowerPoint Presentation</vt:lpstr>
      <vt:lpstr>Quick Sort Algorithm</vt:lpstr>
      <vt:lpstr>Quick Sort Pivot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Its Applications</dc:title>
  <dc:creator>KARRI V V SURYA SRINIVAS</dc:creator>
  <cp:lastModifiedBy>Subhapreet Patro</cp:lastModifiedBy>
  <cp:revision>64</cp:revision>
  <dcterms:created xsi:type="dcterms:W3CDTF">2023-03-06T05:01:32Z</dcterms:created>
  <dcterms:modified xsi:type="dcterms:W3CDTF">2023-07-20T04:52:30Z</dcterms:modified>
</cp:coreProperties>
</file>