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94" r:id="rId2"/>
    <p:sldId id="378" r:id="rId3"/>
    <p:sldId id="1718" r:id="rId4"/>
    <p:sldId id="1721" r:id="rId5"/>
    <p:sldId id="1722" r:id="rId6"/>
    <p:sldId id="1723" r:id="rId7"/>
    <p:sldId id="1759" r:id="rId8"/>
    <p:sldId id="1729" r:id="rId9"/>
    <p:sldId id="1764" r:id="rId10"/>
    <p:sldId id="1765" r:id="rId11"/>
    <p:sldId id="1760" r:id="rId12"/>
    <p:sldId id="1761" r:id="rId13"/>
    <p:sldId id="1762" r:id="rId14"/>
    <p:sldId id="1763" r:id="rId15"/>
    <p:sldId id="1720" r:id="rId16"/>
    <p:sldId id="1726" r:id="rId17"/>
    <p:sldId id="1727" r:id="rId18"/>
    <p:sldId id="1728" r:id="rId19"/>
    <p:sldId id="1730" r:id="rId20"/>
    <p:sldId id="1731" r:id="rId21"/>
    <p:sldId id="1732" r:id="rId22"/>
    <p:sldId id="1733" r:id="rId23"/>
    <p:sldId id="1734" r:id="rId24"/>
    <p:sldId id="1735" r:id="rId25"/>
    <p:sldId id="1736" r:id="rId26"/>
    <p:sldId id="1737" r:id="rId27"/>
    <p:sldId id="1739" r:id="rId28"/>
    <p:sldId id="1740" r:id="rId29"/>
    <p:sldId id="1741" r:id="rId30"/>
    <p:sldId id="1742" r:id="rId31"/>
    <p:sldId id="1743" r:id="rId32"/>
    <p:sldId id="1738" r:id="rId33"/>
    <p:sldId id="1744" r:id="rId34"/>
    <p:sldId id="1745" r:id="rId35"/>
    <p:sldId id="1746" r:id="rId36"/>
    <p:sldId id="1747" r:id="rId37"/>
    <p:sldId id="1748" r:id="rId38"/>
    <p:sldId id="1749" r:id="rId39"/>
    <p:sldId id="1750" r:id="rId40"/>
    <p:sldId id="1751" r:id="rId41"/>
    <p:sldId id="1753" r:id="rId42"/>
    <p:sldId id="1757" r:id="rId43"/>
    <p:sldId id="1758" r:id="rId44"/>
    <p:sldId id="1754" r:id="rId45"/>
    <p:sldId id="1755" r:id="rId46"/>
    <p:sldId id="1756" r:id="rId47"/>
    <p:sldId id="176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DF3DDA-46BD-4B16-8184-7BDC91FEA08F}">
          <p14:sldIdLst>
            <p14:sldId id="294"/>
            <p14:sldId id="378"/>
            <p14:sldId id="1718"/>
            <p14:sldId id="1721"/>
            <p14:sldId id="1722"/>
            <p14:sldId id="1723"/>
            <p14:sldId id="1759"/>
            <p14:sldId id="1729"/>
            <p14:sldId id="1764"/>
            <p14:sldId id="1765"/>
            <p14:sldId id="1760"/>
            <p14:sldId id="1761"/>
            <p14:sldId id="1762"/>
            <p14:sldId id="1763"/>
            <p14:sldId id="1720"/>
            <p14:sldId id="1726"/>
            <p14:sldId id="1727"/>
            <p14:sldId id="1728"/>
            <p14:sldId id="1730"/>
            <p14:sldId id="1731"/>
            <p14:sldId id="1732"/>
            <p14:sldId id="1733"/>
            <p14:sldId id="1734"/>
            <p14:sldId id="1735"/>
            <p14:sldId id="1736"/>
            <p14:sldId id="1737"/>
            <p14:sldId id="1739"/>
            <p14:sldId id="1740"/>
            <p14:sldId id="1741"/>
            <p14:sldId id="1742"/>
            <p14:sldId id="1743"/>
            <p14:sldId id="1738"/>
            <p14:sldId id="1744"/>
            <p14:sldId id="1745"/>
            <p14:sldId id="1746"/>
            <p14:sldId id="1747"/>
            <p14:sldId id="1748"/>
            <p14:sldId id="1749"/>
            <p14:sldId id="1750"/>
            <p14:sldId id="1751"/>
            <p14:sldId id="1753"/>
            <p14:sldId id="1757"/>
            <p14:sldId id="1758"/>
            <p14:sldId id="1754"/>
            <p14:sldId id="1755"/>
            <p14:sldId id="1756"/>
            <p14:sldId id="1766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B3D44-E90C-4DF3-B2FC-47C6C1DD8C6D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1FF28-6FE5-444D-BF87-AA1D8B21500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23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10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11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13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14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15</a:t>
            </a:fld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16</a:t>
            </a:fld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17</a:t>
            </a:fld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18</a:t>
            </a:fld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19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20</a:t>
            </a:fld>
            <a:endParaRPr lang="en-I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21</a:t>
            </a:fld>
            <a:endParaRPr lang="en-I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22</a:t>
            </a:fld>
            <a:endParaRPr lang="en-I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23</a:t>
            </a:fld>
            <a:endParaRPr lang="en-I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24</a:t>
            </a:fld>
            <a:endParaRPr lang="en-I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25</a:t>
            </a:fld>
            <a:endParaRPr lang="en-I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26</a:t>
            </a:fld>
            <a:endParaRPr lang="en-I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27</a:t>
            </a:fld>
            <a:endParaRPr lang="en-I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28</a:t>
            </a:fld>
            <a:endParaRPr lang="en-I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29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30</a:t>
            </a:fld>
            <a:endParaRPr lang="en-I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31</a:t>
            </a:fld>
            <a:endParaRPr lang="en-I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32</a:t>
            </a:fld>
            <a:endParaRPr lang="en-I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33</a:t>
            </a:fld>
            <a:endParaRPr lang="en-I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34</a:t>
            </a:fld>
            <a:endParaRPr lang="en-I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35</a:t>
            </a:fld>
            <a:endParaRPr lang="en-I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36</a:t>
            </a:fld>
            <a:endParaRPr lang="en-IN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37</a:t>
            </a:fld>
            <a:endParaRPr lang="en-I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38</a:t>
            </a:fld>
            <a:endParaRPr lang="en-I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39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40</a:t>
            </a:fld>
            <a:endParaRPr lang="en-I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41</a:t>
            </a:fld>
            <a:endParaRPr lang="en-I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42</a:t>
            </a:fld>
            <a:endParaRPr lang="en-I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43</a:t>
            </a:fld>
            <a:endParaRPr lang="en-I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44</a:t>
            </a:fld>
            <a:endParaRPr lang="en-I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45</a:t>
            </a:fld>
            <a:endParaRPr lang="en-IN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46</a:t>
            </a:fld>
            <a:endParaRPr lang="en-IN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47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7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61FF28-6FE5-444D-BF87-AA1D8B21500C}" type="slidenum">
              <a:rPr lang="en-IN" smtClean="0"/>
              <a:t>9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183D829E-5969-4BAD-9D3E-3227518C14FC}" type="datetimeFigureOut">
              <a:rPr lang="en-IN" smtClean="0"/>
              <a:t>12-12-2023</a:t>
            </a:fld>
            <a:endParaRPr lang="en-IN" dirty="0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IN" dirty="0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8921AB35-9A4B-4E63-A778-F668C2D733CE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emf"/><Relationship Id="rId7" Type="http://schemas.microsoft.com/office/2007/relationships/hdphoto" Target="../media/hdphoto2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microsoft.com/office/2007/relationships/hdphoto" Target="../media/hdphoto3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7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0.wdp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76673"/>
            <a:ext cx="8229600" cy="5649491"/>
          </a:xfrm>
        </p:spPr>
        <p:txBody>
          <a:bodyPr>
            <a:normAutofit fontScale="85000" lnSpcReduction="10000"/>
          </a:bodyPr>
          <a:lstStyle/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alt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MALLA REDDY UNIVERSITY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MR22-1CS0141: </a:t>
            </a:r>
          </a:p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ALGORITHMS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 YEAR B.TECH. (CSE) / I - SEM</a:t>
            </a:r>
          </a:p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(MRU - R22)</a:t>
            </a:r>
          </a:p>
          <a:p>
            <a:pPr marL="0" indent="0" algn="ctr" defTabSz="457200">
              <a:lnSpc>
                <a:spcPct val="200000"/>
              </a:lnSpc>
              <a:buNone/>
              <a:defRPr/>
            </a:pPr>
            <a:r>
              <a:rPr lang="en-US" sz="3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V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 and Bound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EAC81FBB-FED9-B0B7-6E5E-C103C21F4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765174"/>
            <a:ext cx="10946308" cy="5728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49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 and Bound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xmlns="" id="{51D2BEB3-4B48-2F57-BE22-1320AAD71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3" y="1268413"/>
            <a:ext cx="11699875" cy="453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7852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 and Bound - Example</a:t>
            </a:r>
          </a:p>
        </p:txBody>
      </p:sp>
      <p:pic>
        <p:nvPicPr>
          <p:cNvPr id="6" name="image296.jpeg">
            <a:extLst>
              <a:ext uri="{FF2B5EF4-FFF2-40B4-BE49-F238E27FC236}">
                <a16:creationId xmlns:a16="http://schemas.microsoft.com/office/drawing/2014/main" xmlns="" id="{0FE0E346-1EB8-6D3F-0271-25C95C31A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50938"/>
            <a:ext cx="11555413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297.jpeg">
            <a:extLst>
              <a:ext uri="{FF2B5EF4-FFF2-40B4-BE49-F238E27FC236}">
                <a16:creationId xmlns:a16="http://schemas.microsoft.com/office/drawing/2014/main" xmlns="" id="{1B2CCCF4-FEE5-BD0C-3676-E55AD7BE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798763"/>
            <a:ext cx="11580813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9484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80D3C61-1996-BE68-E88E-E6310BFA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764704"/>
            <a:ext cx="11409858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Integer programming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Nonlinear programming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Travelling salesman problem 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Quadratic assignment problem (QAP)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Maximum </a:t>
            </a:r>
            <a:r>
              <a:rPr lang="en-IN" altLang="en-US" sz="2300" dirty="0" err="1">
                <a:solidFill>
                  <a:srgbClr val="0070C0"/>
                </a:solidFill>
              </a:rPr>
              <a:t>satisfiability</a:t>
            </a:r>
            <a:r>
              <a:rPr lang="en-IN" altLang="en-US" sz="2300" dirty="0">
                <a:solidFill>
                  <a:srgbClr val="0070C0"/>
                </a:solidFill>
              </a:rPr>
              <a:t> problem (MAX-SAT)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Nearest </a:t>
            </a:r>
            <a:r>
              <a:rPr lang="en-IN" altLang="en-US" sz="2300" dirty="0" err="1">
                <a:solidFill>
                  <a:srgbClr val="0070C0"/>
                </a:solidFill>
              </a:rPr>
              <a:t>neighbor</a:t>
            </a:r>
            <a:r>
              <a:rPr lang="en-IN" altLang="en-US" sz="2300" dirty="0">
                <a:solidFill>
                  <a:srgbClr val="0070C0"/>
                </a:solidFill>
              </a:rPr>
              <a:t> search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Flow shop scheduling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Cutting stock problem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Computational </a:t>
            </a:r>
            <a:r>
              <a:rPr lang="en-IN" altLang="en-US" sz="2300" dirty="0" err="1">
                <a:solidFill>
                  <a:srgbClr val="0070C0"/>
                </a:solidFill>
              </a:rPr>
              <a:t>phylogenetics</a:t>
            </a:r>
            <a:endParaRPr lang="en-IN" altLang="en-US" sz="2300" dirty="0">
              <a:solidFill>
                <a:srgbClr val="0070C0"/>
              </a:solidFill>
            </a:endParaRP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Set inversion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Parameter estimation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0/1 knapsack problem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Set cover problem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Feature selection in machine learning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Structured prediction in computer vision</a:t>
            </a:r>
          </a:p>
          <a:p>
            <a:pPr eaLnBrk="1" hangingPunct="1">
              <a:buFont typeface="Calibri" panose="020F0502020204030204" pitchFamily="34" charset="0"/>
              <a:buAutoNum type="arabicPeriod"/>
            </a:pPr>
            <a:r>
              <a:rPr lang="en-IN" altLang="en-US" sz="2300" dirty="0">
                <a:solidFill>
                  <a:srgbClr val="0070C0"/>
                </a:solidFill>
              </a:rPr>
              <a:t>Arc routing problem, including Chinese Postman problem</a:t>
            </a:r>
          </a:p>
        </p:txBody>
      </p:sp>
    </p:spTree>
    <p:extLst>
      <p:ext uri="{BB962C8B-B14F-4D97-AF65-F5344CB8AC3E}">
        <p14:creationId xmlns:p14="http://schemas.microsoft.com/office/powerpoint/2010/main" val="3889380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Applications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80D3C61-1996-BE68-E88E-E6310BFA5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764704"/>
            <a:ext cx="11409858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1217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/>
            <a:endParaRPr lang="en-IN" altLang="en-US" sz="2300" dirty="0">
              <a:solidFill>
                <a:srgbClr val="0070C0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216EE27A-1677-D1DB-1AA6-4CF3E436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1" y="177626"/>
            <a:ext cx="12171089" cy="663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6129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1175032" cy="573400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cities and distance between every pair of cities, the problem is to find the shortest possible tour that visits every city exactly once and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starting point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matrix of the problem is given below:</a:t>
            </a: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03512" y="3270106"/>
            <a:ext cx="2808312" cy="2679174"/>
            <a:chOff x="0" y="0"/>
            <a:chExt cx="2609419" cy="2400982"/>
          </a:xfrm>
        </p:grpSpPr>
        <p:grpSp>
          <p:nvGrpSpPr>
            <p:cNvPr id="7" name="Group 6"/>
            <p:cNvGrpSpPr/>
            <p:nvPr/>
          </p:nvGrpSpPr>
          <p:grpSpPr>
            <a:xfrm>
              <a:off x="0" y="0"/>
              <a:ext cx="2609419" cy="2400982"/>
              <a:chOff x="0" y="0"/>
              <a:chExt cx="2609419" cy="240098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2003728" y="1685676"/>
                <a:ext cx="55880" cy="1746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1892410" y="1852653"/>
                <a:ext cx="173990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0" y="0"/>
                <a:ext cx="2609419" cy="2400982"/>
                <a:chOff x="0" y="0"/>
                <a:chExt cx="2609419" cy="2400982"/>
              </a:xfrm>
            </p:grpSpPr>
            <p:grpSp>
              <p:nvGrpSpPr>
                <p:cNvPr id="12" name="Group 11"/>
                <p:cNvGrpSpPr/>
                <p:nvPr/>
              </p:nvGrpSpPr>
              <p:grpSpPr>
                <a:xfrm>
                  <a:off x="0" y="0"/>
                  <a:ext cx="2609419" cy="2400982"/>
                  <a:chOff x="0" y="0"/>
                  <a:chExt cx="2609419" cy="2400982"/>
                </a:xfrm>
              </p:grpSpPr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0" y="0"/>
                    <a:ext cx="2609419" cy="2400982"/>
                    <a:chOff x="222636" y="0"/>
                    <a:chExt cx="2489092" cy="2262478"/>
                  </a:xfrm>
                </p:grpSpPr>
                <p:sp>
                  <p:nvSpPr>
                    <p:cNvPr id="24" name="Text Box 463"/>
                    <p:cNvSpPr txBox="1"/>
                    <p:nvPr/>
                  </p:nvSpPr>
                  <p:spPr>
                    <a:xfrm>
                      <a:off x="1873411" y="1268105"/>
                      <a:ext cx="230753" cy="244278"/>
                    </a:xfrm>
                    <a:prstGeom prst="rect">
                      <a:avLst/>
                    </a:prstGeom>
                    <a:solidFill>
                      <a:schemeClr val="lt1"/>
                    </a:solidFill>
                    <a:ln w="3810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  <a:ea typeface="Calibri"/>
                          <a:cs typeface="Times New Roman"/>
                        </a:rPr>
                        <a:t>9</a:t>
                      </a:r>
                      <a:endParaRPr lang="en-U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22636" y="0"/>
                      <a:ext cx="2489092" cy="2262478"/>
                      <a:chOff x="222636" y="0"/>
                      <a:chExt cx="2489092" cy="2262478"/>
                    </a:xfrm>
                  </p:grpSpPr>
                  <p:sp>
                    <p:nvSpPr>
                      <p:cNvPr id="27" name="Text Box 465"/>
                      <p:cNvSpPr txBox="1"/>
                      <p:nvPr/>
                    </p:nvSpPr>
                    <p:spPr>
                      <a:xfrm>
                        <a:off x="240440" y="1049572"/>
                        <a:ext cx="183379" cy="276225"/>
                      </a:xfrm>
                      <a:prstGeom prst="rect">
                        <a:avLst/>
                      </a:prstGeom>
                      <a:solidFill>
                        <a:schemeClr val="lt1"/>
                      </a:solidFill>
                      <a:ln w="3810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b="1">
                            <a:effectLst/>
                            <a:ea typeface="Calibri"/>
                            <a:cs typeface="Times New Roman"/>
                          </a:rPr>
                          <a:t>5</a:t>
                        </a:r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grpSp>
                    <p:nvGrpSpPr>
                      <p:cNvPr id="28" name="Group 27"/>
                      <p:cNvGrpSpPr/>
                      <p:nvPr/>
                    </p:nvGrpSpPr>
                    <p:grpSpPr>
                      <a:xfrm>
                        <a:off x="222636" y="0"/>
                        <a:ext cx="2489092" cy="2262478"/>
                        <a:chOff x="0" y="0"/>
                        <a:chExt cx="2489092" cy="2262478"/>
                      </a:xfrm>
                    </p:grpSpPr>
                    <p:grpSp>
                      <p:nvGrpSpPr>
                        <p:cNvPr id="29" name="Group 28"/>
                        <p:cNvGrpSpPr/>
                        <p:nvPr/>
                      </p:nvGrpSpPr>
                      <p:grpSpPr>
                        <a:xfrm>
                          <a:off x="0" y="0"/>
                          <a:ext cx="2489092" cy="2148923"/>
                          <a:chOff x="0" y="0"/>
                          <a:chExt cx="2489092" cy="2148923"/>
                        </a:xfrm>
                      </p:grpSpPr>
                      <p:sp>
                        <p:nvSpPr>
                          <p:cNvPr id="31" name="Text Box 469"/>
                          <p:cNvSpPr txBox="1"/>
                          <p:nvPr/>
                        </p:nvSpPr>
                        <p:spPr>
                          <a:xfrm>
                            <a:off x="2277387" y="1001810"/>
                            <a:ext cx="211507" cy="276225"/>
                          </a:xfrm>
                          <a:prstGeom prst="rect">
                            <a:avLst/>
                          </a:prstGeom>
                          <a:solidFill>
                            <a:schemeClr val="lt1"/>
                          </a:solidFill>
                          <a:ln w="38100">
                            <a:noFill/>
                          </a:ln>
                          <a:effectLst/>
                        </p:spPr>
                        <p:style>
                          <a:lnRef idx="0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45720" rIns="91440" bIns="45720" numCol="1" spcCol="0" rtlCol="0" fromWordArt="0" anchor="t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:r>
                              <a:rPr lang="en-US" sz="1100" b="1">
                                <a:effectLst/>
                                <a:ea typeface="Calibri"/>
                                <a:cs typeface="Times New Roman"/>
                              </a:rPr>
                              <a:t>4</a:t>
                            </a:r>
                            <a:endParaRPr lang="en-US" sz="1100">
                              <a:effectLst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  <p:grpSp>
                        <p:nvGrpSpPr>
                          <p:cNvPr id="32" name="Group 31"/>
                          <p:cNvGrpSpPr/>
                          <p:nvPr/>
                        </p:nvGrpSpPr>
                        <p:grpSpPr>
                          <a:xfrm>
                            <a:off x="0" y="0"/>
                            <a:ext cx="2489092" cy="2148923"/>
                            <a:chOff x="0" y="0"/>
                            <a:chExt cx="2489092" cy="2148923"/>
                          </a:xfrm>
                        </p:grpSpPr>
                        <p:sp>
                          <p:nvSpPr>
                            <p:cNvPr id="33" name="Text Box 471"/>
                            <p:cNvSpPr txBox="1"/>
                            <p:nvPr/>
                          </p:nvSpPr>
                          <p:spPr>
                            <a:xfrm>
                              <a:off x="1192412" y="556564"/>
                              <a:ext cx="341906" cy="245139"/>
                            </a:xfrm>
                            <a:prstGeom prst="rect">
                              <a:avLst/>
                            </a:prstGeom>
                            <a:solidFill>
                              <a:schemeClr val="lt1"/>
                            </a:solidFill>
                            <a:ln w="38100">
                              <a:noFill/>
                            </a:ln>
                            <a:effectLst/>
                          </p:spPr>
                          <p:style>
                            <a:lnRef idx="0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t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:r>
                                <a:rPr lang="en-US" sz="1100" b="1">
                                  <a:effectLst/>
                                  <a:ea typeface="Calibri"/>
                                  <a:cs typeface="Times New Roman"/>
                                </a:rPr>
                                <a:t>4</a:t>
                              </a:r>
                              <a:endParaRPr lang="en-U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  <p:grpSp>
                          <p:nvGrpSpPr>
                            <p:cNvPr id="34" name="Group 33"/>
                            <p:cNvGrpSpPr/>
                            <p:nvPr/>
                          </p:nvGrpSpPr>
                          <p:grpSpPr>
                            <a:xfrm>
                              <a:off x="0" y="0"/>
                              <a:ext cx="2489092" cy="2148923"/>
                              <a:chOff x="0" y="0"/>
                              <a:chExt cx="2489092" cy="2148923"/>
                            </a:xfrm>
                          </p:grpSpPr>
                          <p:sp>
                            <p:nvSpPr>
                              <p:cNvPr id="35" name="Text Box 473"/>
                              <p:cNvSpPr txBox="1"/>
                              <p:nvPr/>
                            </p:nvSpPr>
                            <p:spPr>
                              <a:xfrm>
                                <a:off x="1224112" y="0"/>
                                <a:ext cx="351155" cy="25444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lt1"/>
                              </a:solidFill>
                              <a:ln w="38100">
                                <a:noFill/>
                              </a:ln>
                              <a:effectLst/>
                            </p:spPr>
                            <p:style>
                              <a:lnRef idx="0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45720" rIns="91440" bIns="45720" numCol="1" spcCol="0" rtlCol="0" fromWordArt="0" anchor="t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15000"/>
                                  </a:lnSpc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100" b="1">
                                    <a:effectLst/>
                                    <a:ea typeface="Calibri"/>
                                    <a:cs typeface="Times New Roman"/>
                                  </a:rPr>
                                  <a:t>6</a:t>
                                </a:r>
                                <a:endParaRPr lang="en-US" sz="1100">
                                  <a:effectLst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36" name="Group 35"/>
                              <p:cNvGrpSpPr/>
                              <p:nvPr/>
                            </p:nvGrpSpPr>
                            <p:grpSpPr>
                              <a:xfrm>
                                <a:off x="0" y="182880"/>
                                <a:ext cx="2489092" cy="1966043"/>
                                <a:chOff x="0" y="0"/>
                                <a:chExt cx="2489092" cy="1966043"/>
                              </a:xfrm>
                            </p:grpSpPr>
                            <p:sp>
                              <p:nvSpPr>
                                <p:cNvPr id="37" name="Oval 36"/>
                                <p:cNvSpPr/>
                                <p:nvPr/>
                              </p:nvSpPr>
                              <p:spPr>
                                <a:xfrm>
                                  <a:off x="0" y="0"/>
                                  <a:ext cx="517168" cy="455315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15000"/>
                                    </a:lnSpc>
                                    <a:spcAft>
                                      <a:spcPts val="1000"/>
                                    </a:spcAft>
                                  </a:pPr>
                                  <a:r>
                                    <a:rPr lang="en-US" sz="1100" b="1">
                                      <a:solidFill>
                                        <a:srgbClr val="000000"/>
                                      </a:solidFill>
                                      <a:effectLst/>
                                      <a:ea typeface="Calibri"/>
                                      <a:cs typeface="Times New Roman"/>
                                    </a:rPr>
                                    <a:t>A</a:t>
                                  </a:r>
                                  <a:endParaRPr lang="en-US" sz="1100">
                                    <a:effectLst/>
                                    <a:ea typeface="Calibri"/>
                                    <a:cs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8" name="Oval 37"/>
                                <p:cNvSpPr/>
                                <p:nvPr/>
                              </p:nvSpPr>
                              <p:spPr>
                                <a:xfrm>
                                  <a:off x="55660" y="1510748"/>
                                  <a:ext cx="516890" cy="455295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15000"/>
                                    </a:lnSpc>
                                    <a:spcAft>
                                      <a:spcPts val="1000"/>
                                    </a:spcAft>
                                  </a:pPr>
                                  <a:r>
                                    <a:rPr lang="en-US" sz="1100" b="1">
                                      <a:solidFill>
                                        <a:srgbClr val="000000"/>
                                      </a:solidFill>
                                      <a:effectLst/>
                                      <a:ea typeface="Calibri"/>
                                      <a:cs typeface="Times New Roman"/>
                                    </a:rPr>
                                    <a:t>D</a:t>
                                  </a:r>
                                  <a:endParaRPr lang="en-US" sz="1100">
                                    <a:effectLst/>
                                    <a:ea typeface="Calibri"/>
                                    <a:cs typeface="Times New Roman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39" name="Oval 38"/>
                                <p:cNvSpPr/>
                                <p:nvPr/>
                              </p:nvSpPr>
                              <p:spPr>
                                <a:xfrm>
                                  <a:off x="1971924" y="15902"/>
                                  <a:ext cx="517168" cy="455315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15000"/>
                                    </a:lnSpc>
                                    <a:spcAft>
                                      <a:spcPts val="1000"/>
                                    </a:spcAft>
                                  </a:pPr>
                                  <a:r>
                                    <a:rPr lang="en-US" sz="1100" b="1">
                                      <a:solidFill>
                                        <a:srgbClr val="000000"/>
                                      </a:solidFill>
                                      <a:effectLst/>
                                      <a:ea typeface="Calibri"/>
                                      <a:cs typeface="Times New Roman"/>
                                    </a:rPr>
                                    <a:t>B</a:t>
                                  </a:r>
                                  <a:endParaRPr lang="en-US" sz="1100">
                                    <a:effectLst/>
                                    <a:ea typeface="Calibri"/>
                                    <a:cs typeface="Times New Roman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40" name="Straight Arrow Connector 39"/>
                                <p:cNvCxnSpPr/>
                                <p:nvPr/>
                              </p:nvCxnSpPr>
                              <p:spPr>
                                <a:xfrm>
                                  <a:off x="501300" y="326003"/>
                                  <a:ext cx="1533479" cy="0"/>
                                </a:xfrm>
                                <a:prstGeom prst="straightConnector1">
                                  <a:avLst/>
                                </a:prstGeom>
                                <a:ln w="38100" cmpd="sng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1" name="Straight Arrow Connector 40"/>
                                <p:cNvCxnSpPr/>
                                <p:nvPr/>
                              </p:nvCxnSpPr>
                              <p:spPr>
                                <a:xfrm>
                                  <a:off x="265206" y="446191"/>
                                  <a:ext cx="0" cy="1110615"/>
                                </a:xfrm>
                                <a:prstGeom prst="straightConnector1">
                                  <a:avLst/>
                                </a:prstGeom>
                                <a:ln w="38100" cmpd="sng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2" name="Straight Arrow Connector 41"/>
                                <p:cNvCxnSpPr>
                                  <a:endCxn id="44" idx="0"/>
                                </p:cNvCxnSpPr>
                                <p:nvPr/>
                              </p:nvCxnSpPr>
                              <p:spPr>
                                <a:xfrm flipH="1">
                                  <a:off x="2166758" y="476551"/>
                                  <a:ext cx="39474" cy="1034197"/>
                                </a:xfrm>
                                <a:prstGeom prst="straightConnector1">
                                  <a:avLst/>
                                </a:prstGeom>
                                <a:ln w="38100" cmpd="sng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3" name="Straight Arrow Connector 42"/>
                                <p:cNvCxnSpPr/>
                                <p:nvPr/>
                              </p:nvCxnSpPr>
                              <p:spPr>
                                <a:xfrm flipH="1" flipV="1">
                                  <a:off x="453225" y="103367"/>
                                  <a:ext cx="1574603" cy="1"/>
                                </a:xfrm>
                                <a:prstGeom prst="straightConnector1">
                                  <a:avLst/>
                                </a:prstGeom>
                                <a:ln w="38100" cmpd="sng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44" name="Oval 43"/>
                                <p:cNvSpPr/>
                                <p:nvPr/>
                              </p:nvSpPr>
                              <p:spPr>
                                <a:xfrm>
                                  <a:off x="1908313" y="1510748"/>
                                  <a:ext cx="516890" cy="455295"/>
                                </a:xfrm>
                                <a:prstGeom prst="ellipse">
                                  <a:avLst/>
                                </a:prstGeom>
                                <a:noFill/>
                                <a:ln w="38100"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<a:prstTxWarp prst="textNoShape">
                                    <a:avLst/>
                                  </a:prstTxWarp>
                                  <a:no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15000"/>
                                    </a:lnSpc>
                                    <a:spcAft>
                                      <a:spcPts val="1000"/>
                                    </a:spcAft>
                                  </a:pPr>
                                  <a:r>
                                    <a:rPr lang="en-US" sz="1100" b="1">
                                      <a:solidFill>
                                        <a:srgbClr val="000000"/>
                                      </a:solidFill>
                                      <a:effectLst/>
                                      <a:ea typeface="Calibri"/>
                                      <a:cs typeface="Times New Roman"/>
                                    </a:rPr>
                                    <a:t>C</a:t>
                                  </a:r>
                                  <a:endParaRPr lang="en-US" sz="1100">
                                    <a:effectLst/>
                                    <a:ea typeface="Calibri"/>
                                    <a:cs typeface="Times New Roman"/>
                                  </a:endParaRPr>
                                </a:p>
                              </p:txBody>
                            </p:sp>
                            <p:cxnSp>
                              <p:nvCxnSpPr>
                                <p:cNvPr id="45" name="Straight Arrow Connector 44"/>
                                <p:cNvCxnSpPr/>
                                <p:nvPr/>
                              </p:nvCxnSpPr>
                              <p:spPr>
                                <a:xfrm flipH="1">
                                  <a:off x="572494" y="1773141"/>
                                  <a:ext cx="1335818" cy="0"/>
                                </a:xfrm>
                                <a:prstGeom prst="straightConnector1">
                                  <a:avLst/>
                                </a:prstGeom>
                                <a:ln w="38100" cmpd="sng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46" name="Straight Arrow Connector 45"/>
                                <p:cNvCxnSpPr>
                                  <a:endCxn id="37" idx="5"/>
                                </p:cNvCxnSpPr>
                                <p:nvPr/>
                              </p:nvCxnSpPr>
                              <p:spPr>
                                <a:xfrm flipH="1" flipV="1">
                                  <a:off x="441430" y="388635"/>
                                  <a:ext cx="1529924" cy="1182710"/>
                                </a:xfrm>
                                <a:prstGeom prst="straightConnector1">
                                  <a:avLst/>
                                </a:prstGeom>
                                <a:ln w="38100" cmpd="sng">
                                  <a:solidFill>
                                    <a:schemeClr val="tx1"/>
                                  </a:solidFill>
                                  <a:tailEnd type="arrow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</p:grpSp>
                        </p:grpSp>
                      </p:grpSp>
                    </p:grpSp>
                    <p:sp>
                      <p:nvSpPr>
                        <p:cNvPr id="30" name="Text Box 493"/>
                        <p:cNvSpPr txBox="1"/>
                        <p:nvPr/>
                      </p:nvSpPr>
                      <p:spPr>
                        <a:xfrm>
                          <a:off x="1173668" y="1998196"/>
                          <a:ext cx="270455" cy="264282"/>
                        </a:xfrm>
                        <a:prstGeom prst="rect">
                          <a:avLst/>
                        </a:prstGeom>
                        <a:solidFill>
                          <a:schemeClr val="lt1"/>
                        </a:solidFill>
                        <a:ln w="38100">
                          <a:noFill/>
                        </a:ln>
                        <a:effectLst/>
                      </p:spPr>
                      <p:style>
                        <a:lnRef idx="0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t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100" b="1">
                              <a:effectLst/>
                              <a:ea typeface="Calibri"/>
                              <a:cs typeface="Times New Roman"/>
                            </a:rPr>
                            <a:t>9</a:t>
                          </a:r>
                          <a:endParaRPr lang="en-U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p:grpSp>
                </p:grpSp>
              </p:grpSp>
              <p:cxnSp>
                <p:nvCxnSpPr>
                  <p:cNvPr id="18" name="Straight Connector 17"/>
                  <p:cNvCxnSpPr/>
                  <p:nvPr/>
                </p:nvCxnSpPr>
                <p:spPr>
                  <a:xfrm flipV="1">
                    <a:off x="2218414" y="715617"/>
                    <a:ext cx="88265" cy="1346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2321781" y="707666"/>
                    <a:ext cx="81280" cy="15748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1844702" y="1987826"/>
                    <a:ext cx="128022" cy="8699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1844702" y="2075290"/>
                    <a:ext cx="142240" cy="8699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V="1">
                    <a:off x="174928" y="683812"/>
                    <a:ext cx="88265" cy="1346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278295" y="675860"/>
                    <a:ext cx="81280" cy="15748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" name="Group 12"/>
                <p:cNvGrpSpPr/>
                <p:nvPr/>
              </p:nvGrpSpPr>
              <p:grpSpPr>
                <a:xfrm>
                  <a:off x="477078" y="659958"/>
                  <a:ext cx="1720546" cy="1186191"/>
                  <a:chOff x="0" y="0"/>
                  <a:chExt cx="1720546" cy="1186191"/>
                </a:xfrm>
              </p:grpSpPr>
              <p:cxnSp>
                <p:nvCxnSpPr>
                  <p:cNvPr id="14" name="Straight Arrow Connector 13"/>
                  <p:cNvCxnSpPr/>
                  <p:nvPr/>
                </p:nvCxnSpPr>
                <p:spPr>
                  <a:xfrm flipH="1">
                    <a:off x="0" y="15902"/>
                    <a:ext cx="1710076" cy="1170289"/>
                  </a:xfrm>
                  <a:prstGeom prst="straightConnector1">
                    <a:avLst/>
                  </a:prstGeom>
                  <a:ln w="38100" cmpd="sng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/>
                  <p:cNvCxnSpPr/>
                  <p:nvPr/>
                </p:nvCxnSpPr>
                <p:spPr>
                  <a:xfrm flipV="1">
                    <a:off x="1550504" y="0"/>
                    <a:ext cx="144780" cy="3175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 flipH="1">
                    <a:off x="1653871" y="0"/>
                    <a:ext cx="66675" cy="1581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" name="Text Box 509"/>
            <p:cNvSpPr txBox="1"/>
            <p:nvPr/>
          </p:nvSpPr>
          <p:spPr>
            <a:xfrm>
              <a:off x="652007" y="1256306"/>
              <a:ext cx="283210" cy="280035"/>
            </a:xfrm>
            <a:prstGeom prst="rect">
              <a:avLst/>
            </a:prstGeom>
            <a:solidFill>
              <a:schemeClr val="lt1"/>
            </a:solidFill>
            <a:ln w="3810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ea typeface="Calibri"/>
                  <a:cs typeface="Times New Roman"/>
                </a:rPr>
                <a:t>8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</p:grpSp>
      <p:pic>
        <p:nvPicPr>
          <p:cNvPr id="4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r="71126"/>
          <a:stretch/>
        </p:blipFill>
        <p:spPr bwMode="auto">
          <a:xfrm>
            <a:off x="6771736" y="3405112"/>
            <a:ext cx="2924664" cy="226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259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1175032" cy="573400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Steps to solve: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Construct a state space tree by choosing any vertex from the given graph as a starting vertex and find the cost for it by checking whether the matrix is a Reduced Matrix(All row and column should contain at least one value as 0).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2. If the matrix is a reduced Matrix then calculate the cost of that node by using the formula,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c[j] = c[</a:t>
            </a:r>
            <a:r>
              <a:rPr lang="en-US" alt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+ c[i] + r       where, r is the reduced cost</a:t>
            </a: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3. Otherwise, convert the matrix into reduced matrix by subtracting the row and column values with the minimum value respectively.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4. Take the adjacent vertices and find the cost for all.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5. Proceed the traversals by choosing the minimum cost vertices(LC Bound) until the tour completes and reaches the starting point(starting vertex).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6. Initially the upper bound value is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623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6713"/>
            <a:ext cx="11175032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the starting vertex is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cost can be calculated as,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Step 1:  Row Reduction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 Reduction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6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2" t="18346" r="64882"/>
          <a:stretch/>
        </p:blipFill>
        <p:spPr bwMode="auto">
          <a:xfrm>
            <a:off x="4871864" y="2155811"/>
            <a:ext cx="2880320" cy="213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2" name="Group 31"/>
          <p:cNvGrpSpPr/>
          <p:nvPr/>
        </p:nvGrpSpPr>
        <p:grpSpPr>
          <a:xfrm>
            <a:off x="4871864" y="4550498"/>
            <a:ext cx="5184576" cy="2118862"/>
            <a:chOff x="3791744" y="4293096"/>
            <a:chExt cx="5184576" cy="2118862"/>
          </a:xfrm>
        </p:grpSpPr>
        <p:grpSp>
          <p:nvGrpSpPr>
            <p:cNvPr id="28" name="Group 27"/>
            <p:cNvGrpSpPr/>
            <p:nvPr/>
          </p:nvGrpSpPr>
          <p:grpSpPr>
            <a:xfrm>
              <a:off x="3791744" y="4293096"/>
              <a:ext cx="5184576" cy="2118862"/>
              <a:chOff x="3791744" y="4293096"/>
              <a:chExt cx="5184576" cy="2118862"/>
            </a:xfrm>
          </p:grpSpPr>
          <p:pic>
            <p:nvPicPr>
              <p:cNvPr id="31" name="Picture 27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98" t="17383" r="56900"/>
              <a:stretch/>
            </p:blipFill>
            <p:spPr bwMode="auto">
              <a:xfrm>
                <a:off x="3791744" y="4293096"/>
                <a:ext cx="3507623" cy="21188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7176120" y="5949280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Reduced cost (r)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6600056" y="5095105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--------------------- &gt; 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760296" y="2060848"/>
            <a:ext cx="1440160" cy="792088"/>
            <a:chOff x="8760296" y="2060848"/>
            <a:chExt cx="1440160" cy="792088"/>
          </a:xfrm>
        </p:grpSpPr>
        <p:grpSp>
          <p:nvGrpSpPr>
            <p:cNvPr id="34" name="Group 33"/>
            <p:cNvGrpSpPr/>
            <p:nvPr/>
          </p:nvGrpSpPr>
          <p:grpSpPr>
            <a:xfrm>
              <a:off x="8904312" y="2269671"/>
              <a:ext cx="1296144" cy="583265"/>
              <a:chOff x="8904312" y="2269671"/>
              <a:chExt cx="1296144" cy="583265"/>
            </a:xfrm>
          </p:grpSpPr>
          <p:pic>
            <p:nvPicPr>
              <p:cNvPr id="2076" name="Picture 2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4312" y="2269671"/>
                <a:ext cx="648072" cy="583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9552384" y="2269671"/>
                <a:ext cx="6480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latin typeface="Times New Roman" pitchFamily="18" charset="0"/>
                    <a:cs typeface="Times New Roman" pitchFamily="18" charset="0"/>
                  </a:rPr>
                  <a:t>C=18</a:t>
                </a:r>
                <a:endParaRPr lang="en-US" sz="16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8760296" y="2060848"/>
              <a:ext cx="21602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2" r="71126"/>
          <a:stretch/>
        </p:blipFill>
        <p:spPr bwMode="auto">
          <a:xfrm>
            <a:off x="1868831" y="1978430"/>
            <a:ext cx="2522860" cy="195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952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6713"/>
            <a:ext cx="11175032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2: 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finding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B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Make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A’s Row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B’s Column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[B,A]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∞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1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check for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Matrix.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   ]=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 Reduced Matrix,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Row Reduction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4" r="72087" b="10581"/>
          <a:stretch/>
        </p:blipFill>
        <p:spPr bwMode="auto">
          <a:xfrm>
            <a:off x="4439816" y="1976681"/>
            <a:ext cx="2141363" cy="1842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64152" y="4581128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 finding cost of B,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[B] = c[A,B] + c[A] + r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= 0 + 18 + 4 </a:t>
            </a: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  =22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680176" y="1959199"/>
            <a:ext cx="3116998" cy="1973857"/>
            <a:chOff x="0" y="0"/>
            <a:chExt cx="2202018" cy="1748791"/>
          </a:xfrm>
        </p:grpSpPr>
        <p:grpSp>
          <p:nvGrpSpPr>
            <p:cNvPr id="17" name="Group 16"/>
            <p:cNvGrpSpPr/>
            <p:nvPr/>
          </p:nvGrpSpPr>
          <p:grpSpPr>
            <a:xfrm>
              <a:off x="0" y="0"/>
              <a:ext cx="2202018" cy="1748791"/>
              <a:chOff x="0" y="0"/>
              <a:chExt cx="2202018" cy="174879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0" y="0"/>
                <a:ext cx="2202018" cy="1748791"/>
                <a:chOff x="0" y="0"/>
                <a:chExt cx="2202018" cy="1748791"/>
              </a:xfrm>
            </p:grpSpPr>
            <p:sp>
              <p:nvSpPr>
                <p:cNvPr id="21" name="TextBox 32"/>
                <p:cNvSpPr txBox="1"/>
                <p:nvPr/>
              </p:nvSpPr>
              <p:spPr>
                <a:xfrm>
                  <a:off x="739471" y="7951"/>
                  <a:ext cx="270345" cy="2305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>
                      <a:effectLst/>
                      <a:latin typeface="Calibri"/>
                      <a:ea typeface="Calibri"/>
                      <a:cs typeface="Times New Roman"/>
                    </a:rPr>
                    <a:t>1</a:t>
                  </a:r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grpSp>
              <p:nvGrpSpPr>
                <p:cNvPr id="22" name="Group 21"/>
                <p:cNvGrpSpPr/>
                <p:nvPr/>
              </p:nvGrpSpPr>
              <p:grpSpPr>
                <a:xfrm>
                  <a:off x="0" y="0"/>
                  <a:ext cx="2202018" cy="1748791"/>
                  <a:chOff x="0" y="0"/>
                  <a:chExt cx="2202018" cy="1748791"/>
                </a:xfrm>
              </p:grpSpPr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87466" y="0"/>
                    <a:ext cx="2114552" cy="1748791"/>
                    <a:chOff x="2" y="0"/>
                    <a:chExt cx="2115050" cy="1749288"/>
                  </a:xfrm>
                </p:grpSpPr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" y="214685"/>
                      <a:ext cx="2115050" cy="1534603"/>
                      <a:chOff x="2029538" y="0"/>
                      <a:chExt cx="2709595" cy="1447129"/>
                    </a:xfrm>
                  </p:grpSpPr>
                  <p:sp>
                    <p:nvSpPr>
                      <p:cNvPr id="27" name="Oval 26"/>
                      <p:cNvSpPr/>
                      <p:nvPr/>
                    </p:nvSpPr>
                    <p:spPr>
                      <a:xfrm>
                        <a:off x="3085106" y="0"/>
                        <a:ext cx="421420" cy="381662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b="1">
                            <a:solidFill>
                              <a:srgbClr val="000000"/>
                            </a:solidFill>
                            <a:effectLst/>
                            <a:ea typeface="Calibri"/>
                            <a:cs typeface="Times New Roman"/>
                          </a:rPr>
                          <a:t>A</a:t>
                        </a:r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28" name="Oval 27"/>
                      <p:cNvSpPr/>
                      <p:nvPr/>
                    </p:nvSpPr>
                    <p:spPr>
                      <a:xfrm>
                        <a:off x="2029538" y="1065464"/>
                        <a:ext cx="421005" cy="381635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b="1">
                            <a:solidFill>
                              <a:srgbClr val="000000"/>
                            </a:solidFill>
                            <a:effectLst/>
                            <a:ea typeface="Calibri"/>
                            <a:cs typeface="Times New Roman"/>
                          </a:rPr>
                          <a:t>B</a:t>
                        </a:r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30" name="Oval 29"/>
                      <p:cNvSpPr/>
                      <p:nvPr/>
                    </p:nvSpPr>
                    <p:spPr>
                      <a:xfrm>
                        <a:off x="3108960" y="1065475"/>
                        <a:ext cx="421005" cy="381635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b="1">
                            <a:solidFill>
                              <a:srgbClr val="000000"/>
                            </a:solidFill>
                            <a:effectLst/>
                            <a:ea typeface="Calibri"/>
                            <a:cs typeface="Times New Roman"/>
                          </a:rPr>
                          <a:t>C</a:t>
                        </a:r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32" name="Oval 31"/>
                      <p:cNvSpPr/>
                      <p:nvPr/>
                    </p:nvSpPr>
                    <p:spPr>
                      <a:xfrm>
                        <a:off x="4318128" y="1065494"/>
                        <a:ext cx="421005" cy="381635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b="1">
                            <a:solidFill>
                              <a:srgbClr val="000000"/>
                            </a:solidFill>
                            <a:effectLst/>
                            <a:ea typeface="Calibri"/>
                            <a:cs typeface="Times New Roman"/>
                          </a:rPr>
                          <a:t>D</a:t>
                        </a:r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cxnSp>
                    <p:nvCxnSpPr>
                      <p:cNvPr id="33" name="Straight Connector 32"/>
                      <p:cNvCxnSpPr>
                        <a:stCxn id="27" idx="3"/>
                      </p:cNvCxnSpPr>
                      <p:nvPr/>
                    </p:nvCxnSpPr>
                    <p:spPr>
                      <a:xfrm flipH="1">
                        <a:off x="2269944" y="325770"/>
                        <a:ext cx="876878" cy="738816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Straight Connector 33"/>
                      <p:cNvCxnSpPr>
                        <a:stCxn id="32" idx="1"/>
                        <a:endCxn id="27" idx="5"/>
                      </p:cNvCxnSpPr>
                      <p:nvPr/>
                    </p:nvCxnSpPr>
                    <p:spPr>
                      <a:xfrm flipH="1" flipV="1">
                        <a:off x="3444811" y="325770"/>
                        <a:ext cx="934971" cy="795613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5" name="Straight Connector 34"/>
                      <p:cNvCxnSpPr/>
                      <p:nvPr/>
                    </p:nvCxnSpPr>
                    <p:spPr>
                      <a:xfrm>
                        <a:off x="3315694" y="381662"/>
                        <a:ext cx="0" cy="683260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6" name="TextBox 32"/>
                    <p:cNvSpPr txBox="1"/>
                    <p:nvPr/>
                  </p:nvSpPr>
                  <p:spPr>
                    <a:xfrm>
                      <a:off x="1091670" y="0"/>
                      <a:ext cx="662393" cy="3251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C=18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sp>
                <p:nvSpPr>
                  <p:cNvPr id="24" name="TextBox 32"/>
                  <p:cNvSpPr txBox="1"/>
                  <p:nvPr/>
                </p:nvSpPr>
                <p:spPr>
                  <a:xfrm>
                    <a:off x="0" y="1081377"/>
                    <a:ext cx="269875" cy="2305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 b="1">
                        <a:effectLst/>
                        <a:latin typeface="Calibri"/>
                        <a:ea typeface="Calibri"/>
                        <a:cs typeface="Times New Roman"/>
                      </a:rPr>
                      <a:t>2</a:t>
                    </a:r>
                    <a:endParaRPr lang="en-US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20" name="TextBox 32"/>
              <p:cNvSpPr txBox="1"/>
              <p:nvPr/>
            </p:nvSpPr>
            <p:spPr>
              <a:xfrm>
                <a:off x="787179" y="1113182"/>
                <a:ext cx="269875" cy="2305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effectLst/>
                    <a:latin typeface="Calibri"/>
                    <a:ea typeface="Calibri"/>
                    <a:cs typeface="Times New Roman"/>
                  </a:rPr>
                  <a:t>3</a:t>
                </a:r>
                <a:endParaRPr lang="en-US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sp>
          <p:nvSpPr>
            <p:cNvPr id="18" name="TextBox 32"/>
            <p:cNvSpPr txBox="1"/>
            <p:nvPr/>
          </p:nvSpPr>
          <p:spPr>
            <a:xfrm>
              <a:off x="1924215" y="1089329"/>
              <a:ext cx="269875" cy="2305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Calibri"/>
                  <a:ea typeface="Calibri"/>
                  <a:cs typeface="Times New Roman"/>
                </a:rPr>
                <a:t>4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pic>
        <p:nvPicPr>
          <p:cNvPr id="46" name="Picture 18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8" r="35765"/>
          <a:stretch/>
        </p:blipFill>
        <p:spPr bwMode="auto">
          <a:xfrm>
            <a:off x="839416" y="4581128"/>
            <a:ext cx="5040560" cy="192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912987"/>
            <a:ext cx="1892320" cy="17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38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3: 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finding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Make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A’s Row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Column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[C,A]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∞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1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check for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Matrix.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  ]=</a:t>
            </a: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 Reduced Matrix,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Row Reduction	    Column Reduction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8288" y="4502730"/>
            <a:ext cx="33123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 finding cost of C,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[C] = c[A,C] + c[A] + r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= 5 + 18 + 3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=26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6" t="13981" r="73004" b="7742"/>
          <a:stretch/>
        </p:blipFill>
        <p:spPr bwMode="auto">
          <a:xfrm>
            <a:off x="4954737" y="1772816"/>
            <a:ext cx="2339646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16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" t="17179" r="65830" b="10558"/>
          <a:stretch/>
        </p:blipFill>
        <p:spPr bwMode="auto">
          <a:xfrm>
            <a:off x="911424" y="4566292"/>
            <a:ext cx="2376264" cy="1815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3693625" y="4531992"/>
            <a:ext cx="4861870" cy="1849336"/>
            <a:chOff x="3693625" y="4531992"/>
            <a:chExt cx="4861870" cy="1849336"/>
          </a:xfrm>
        </p:grpSpPr>
        <p:pic>
          <p:nvPicPr>
            <p:cNvPr id="28" name="Picture 17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51" r="29259" b="5486"/>
            <a:stretch/>
          </p:blipFill>
          <p:spPr bwMode="auto">
            <a:xfrm>
              <a:off x="3693625" y="4531992"/>
              <a:ext cx="4861870" cy="1849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023992" y="5085184"/>
              <a:ext cx="2448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-------------------------&gt; 3</a:t>
              </a:r>
              <a:endParaRPr lang="en-US" b="1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968208" y="1772816"/>
            <a:ext cx="3209661" cy="2160240"/>
            <a:chOff x="0" y="0"/>
            <a:chExt cx="2202018" cy="1748791"/>
          </a:xfrm>
        </p:grpSpPr>
        <p:grpSp>
          <p:nvGrpSpPr>
            <p:cNvPr id="32" name="Group 31"/>
            <p:cNvGrpSpPr/>
            <p:nvPr/>
          </p:nvGrpSpPr>
          <p:grpSpPr>
            <a:xfrm>
              <a:off x="0" y="0"/>
              <a:ext cx="2202018" cy="1748791"/>
              <a:chOff x="0" y="0"/>
              <a:chExt cx="2202018" cy="1748791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0" y="0"/>
                <a:ext cx="2202018" cy="1748791"/>
                <a:chOff x="0" y="0"/>
                <a:chExt cx="2202018" cy="1748791"/>
              </a:xfrm>
            </p:grpSpPr>
            <p:sp>
              <p:nvSpPr>
                <p:cNvPr id="36" name="TextBox 32"/>
                <p:cNvSpPr txBox="1"/>
                <p:nvPr/>
              </p:nvSpPr>
              <p:spPr>
                <a:xfrm>
                  <a:off x="739471" y="7951"/>
                  <a:ext cx="270345" cy="2305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>
                      <a:effectLst/>
                      <a:latin typeface="Calibri"/>
                      <a:ea typeface="Calibri"/>
                      <a:cs typeface="Times New Roman"/>
                    </a:rPr>
                    <a:t>1</a:t>
                  </a:r>
                  <a:endParaRPr lang="en-US" sz="110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grpSp>
              <p:nvGrpSpPr>
                <p:cNvPr id="37" name="Group 36"/>
                <p:cNvGrpSpPr/>
                <p:nvPr/>
              </p:nvGrpSpPr>
              <p:grpSpPr>
                <a:xfrm>
                  <a:off x="0" y="0"/>
                  <a:ext cx="2202018" cy="1748791"/>
                  <a:chOff x="0" y="0"/>
                  <a:chExt cx="2202018" cy="1748791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87466" y="0"/>
                    <a:ext cx="2114552" cy="1748791"/>
                    <a:chOff x="2" y="0"/>
                    <a:chExt cx="2115050" cy="1749288"/>
                  </a:xfrm>
                </p:grpSpPr>
                <p:grpSp>
                  <p:nvGrpSpPr>
                    <p:cNvPr id="40" name="Group 39"/>
                    <p:cNvGrpSpPr/>
                    <p:nvPr/>
                  </p:nvGrpSpPr>
                  <p:grpSpPr>
                    <a:xfrm>
                      <a:off x="2" y="214685"/>
                      <a:ext cx="2115050" cy="1534603"/>
                      <a:chOff x="2029538" y="0"/>
                      <a:chExt cx="2709595" cy="1447129"/>
                    </a:xfrm>
                  </p:grpSpPr>
                  <p:sp>
                    <p:nvSpPr>
                      <p:cNvPr id="42" name="Oval 41"/>
                      <p:cNvSpPr/>
                      <p:nvPr/>
                    </p:nvSpPr>
                    <p:spPr>
                      <a:xfrm>
                        <a:off x="3085106" y="0"/>
                        <a:ext cx="421420" cy="381662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b="1" dirty="0">
                            <a:solidFill>
                              <a:srgbClr val="000000"/>
                            </a:solidFill>
                            <a:effectLst/>
                            <a:ea typeface="Calibri"/>
                            <a:cs typeface="Times New Roman"/>
                          </a:rPr>
                          <a:t>A</a:t>
                        </a:r>
                        <a:endParaRPr lang="en-US" sz="11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3" name="Oval 42"/>
                      <p:cNvSpPr/>
                      <p:nvPr/>
                    </p:nvSpPr>
                    <p:spPr>
                      <a:xfrm>
                        <a:off x="2029538" y="1065464"/>
                        <a:ext cx="421005" cy="381635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b="1" dirty="0">
                            <a:solidFill>
                              <a:srgbClr val="000000"/>
                            </a:solidFill>
                            <a:effectLst/>
                            <a:ea typeface="Calibri"/>
                            <a:cs typeface="Times New Roman"/>
                          </a:rPr>
                          <a:t>B</a:t>
                        </a:r>
                        <a:endParaRPr lang="en-US" sz="1100" dirty="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4" name="Oval 43"/>
                      <p:cNvSpPr/>
                      <p:nvPr/>
                    </p:nvSpPr>
                    <p:spPr>
                      <a:xfrm>
                        <a:off x="3108960" y="1065475"/>
                        <a:ext cx="421005" cy="381635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b="1">
                            <a:solidFill>
                              <a:srgbClr val="000000"/>
                            </a:solidFill>
                            <a:effectLst/>
                            <a:ea typeface="Calibri"/>
                            <a:cs typeface="Times New Roman"/>
                          </a:rPr>
                          <a:t>C</a:t>
                        </a:r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sp>
                    <p:nvSpPr>
                      <p:cNvPr id="45" name="Oval 44"/>
                      <p:cNvSpPr/>
                      <p:nvPr/>
                    </p:nvSpPr>
                    <p:spPr>
                      <a:xfrm>
                        <a:off x="4318128" y="1065494"/>
                        <a:ext cx="421005" cy="381635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b="1">
                            <a:solidFill>
                              <a:srgbClr val="000000"/>
                            </a:solidFill>
                            <a:effectLst/>
                            <a:ea typeface="Calibri"/>
                            <a:cs typeface="Times New Roman"/>
                          </a:rPr>
                          <a:t>D</a:t>
                        </a:r>
                        <a:endParaRPr lang="en-US" sz="1100"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  <p:cxnSp>
                    <p:nvCxnSpPr>
                      <p:cNvPr id="46" name="Straight Connector 45"/>
                      <p:cNvCxnSpPr>
                        <a:stCxn id="42" idx="3"/>
                      </p:cNvCxnSpPr>
                      <p:nvPr/>
                    </p:nvCxnSpPr>
                    <p:spPr>
                      <a:xfrm flipH="1">
                        <a:off x="2269944" y="325770"/>
                        <a:ext cx="876878" cy="738816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Connector 46"/>
                      <p:cNvCxnSpPr>
                        <a:stCxn id="45" idx="1"/>
                        <a:endCxn id="42" idx="5"/>
                      </p:cNvCxnSpPr>
                      <p:nvPr/>
                    </p:nvCxnSpPr>
                    <p:spPr>
                      <a:xfrm flipH="1" flipV="1">
                        <a:off x="3444811" y="325770"/>
                        <a:ext cx="934971" cy="795613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Connector 47"/>
                      <p:cNvCxnSpPr/>
                      <p:nvPr/>
                    </p:nvCxnSpPr>
                    <p:spPr>
                      <a:xfrm>
                        <a:off x="3315694" y="381662"/>
                        <a:ext cx="0" cy="683260"/>
                      </a:xfrm>
                      <a:prstGeom prst="line">
                        <a:avLst/>
                      </a:prstGeom>
                      <a:ln w="38100" cmpd="sng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1" name="TextBox 32"/>
                    <p:cNvSpPr txBox="1"/>
                    <p:nvPr/>
                  </p:nvSpPr>
                  <p:spPr>
                    <a:xfrm>
                      <a:off x="1091670" y="0"/>
                      <a:ext cx="662393" cy="3251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C=18</a:t>
                      </a:r>
                      <a:endParaRPr lang="en-US" sz="120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sp>
                <p:nvSpPr>
                  <p:cNvPr id="39" name="TextBox 32"/>
                  <p:cNvSpPr txBox="1"/>
                  <p:nvPr/>
                </p:nvSpPr>
                <p:spPr>
                  <a:xfrm>
                    <a:off x="0" y="1081377"/>
                    <a:ext cx="269875" cy="2305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 b="1">
                        <a:effectLst/>
                        <a:latin typeface="Calibri"/>
                        <a:ea typeface="Calibri"/>
                        <a:cs typeface="Times New Roman"/>
                      </a:rPr>
                      <a:t>2</a:t>
                    </a:r>
                    <a:endParaRPr lang="en-US" sz="110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35" name="TextBox 32"/>
              <p:cNvSpPr txBox="1"/>
              <p:nvPr/>
            </p:nvSpPr>
            <p:spPr>
              <a:xfrm>
                <a:off x="787179" y="1113182"/>
                <a:ext cx="269875" cy="2305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effectLst/>
                    <a:latin typeface="Calibri"/>
                    <a:ea typeface="Calibri"/>
                    <a:cs typeface="Times New Roman"/>
                  </a:rPr>
                  <a:t>3</a:t>
                </a:r>
                <a:endParaRPr lang="en-US" sz="110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1924215" y="1089329"/>
              <a:ext cx="269875" cy="2305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effectLst/>
                  <a:latin typeface="Calibri"/>
                  <a:ea typeface="Calibri"/>
                  <a:cs typeface="Times New Roman"/>
                </a:rPr>
                <a:t>4</a:t>
              </a:r>
              <a:endParaRPr lang="en-US" sz="110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368" y="1782638"/>
            <a:ext cx="1892320" cy="17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7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0939"/>
            <a:ext cx="10972800" cy="561757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764704"/>
            <a:ext cx="11449272" cy="583264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Branch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General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Branch and Bound , Applications of Branch and Bound- Travelling sales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0/1 Knapsack problem-LC branch and Bound solution(LCBB).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NP-Hard and NP-Complete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Basic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concepts, P- class and NP- class problems, Deterministic and Non deterministic algorithms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NP-Hard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NP-Complete classes, NP-Hard problems.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4: 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finding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D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Make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A’s Row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D’s Column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[D,A]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∞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1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check for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Matrix.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    ]=</a:t>
            </a: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Find Reduced Matrix,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Row Reduction	    Column Reduction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760296" y="4502730"/>
            <a:ext cx="31683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 finding cost of D,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[D] = c[A,D] + c[A] + r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= 0 + 18 + 5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=23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8" r="71271" b="11268"/>
          <a:stretch/>
        </p:blipFill>
        <p:spPr bwMode="auto">
          <a:xfrm>
            <a:off x="4746347" y="1870093"/>
            <a:ext cx="2491922" cy="174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3" r="66625" b="13540"/>
          <a:stretch/>
        </p:blipFill>
        <p:spPr bwMode="auto">
          <a:xfrm>
            <a:off x="479376" y="4531992"/>
            <a:ext cx="2592288" cy="1849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3339062" y="4509120"/>
            <a:ext cx="5421234" cy="2016224"/>
            <a:chOff x="3493644" y="4619495"/>
            <a:chExt cx="4915378" cy="1833841"/>
          </a:xfrm>
        </p:grpSpPr>
        <p:pic>
          <p:nvPicPr>
            <p:cNvPr id="50" name="Picture 4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57" t="16944" r="29286"/>
            <a:stretch/>
          </p:blipFill>
          <p:spPr bwMode="auto">
            <a:xfrm>
              <a:off x="3493644" y="4619495"/>
              <a:ext cx="4915378" cy="18338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899315" y="5219908"/>
              <a:ext cx="2500941" cy="335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-------------------------&gt; 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844824"/>
            <a:ext cx="3672408" cy="2174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1857650"/>
            <a:ext cx="1892320" cy="170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58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980728"/>
            <a:ext cx="11233248" cy="554461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among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C and D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vertices, Vertex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minimum cost. So by applying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 bound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traverse the remaining vertices from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 B.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07768" y="2204864"/>
            <a:ext cx="3945788" cy="3660850"/>
            <a:chOff x="94930" y="40728"/>
            <a:chExt cx="2600924" cy="2518570"/>
          </a:xfrm>
        </p:grpSpPr>
        <p:sp>
          <p:nvSpPr>
            <p:cNvPr id="12" name="TextBox 32"/>
            <p:cNvSpPr txBox="1"/>
            <p:nvPr/>
          </p:nvSpPr>
          <p:spPr>
            <a:xfrm>
              <a:off x="157947" y="1930299"/>
              <a:ext cx="174309" cy="19109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>
                  <a:effectLst/>
                  <a:latin typeface="Calibri"/>
                  <a:ea typeface="Calibri"/>
                  <a:cs typeface="Times New Roman"/>
                </a:rPr>
                <a:t>5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94930" y="40728"/>
              <a:ext cx="2600924" cy="2518570"/>
              <a:chOff x="-486" y="40728"/>
              <a:chExt cx="2600924" cy="251857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-486" y="40728"/>
                <a:ext cx="2600924" cy="2518570"/>
                <a:chOff x="-486" y="40728"/>
                <a:chExt cx="2600924" cy="2518570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405518" y="40728"/>
                  <a:ext cx="2194920" cy="1708063"/>
                  <a:chOff x="87466" y="40728"/>
                  <a:chExt cx="2194920" cy="1708063"/>
                </a:xfrm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87466" y="40728"/>
                    <a:ext cx="2114552" cy="1708063"/>
                    <a:chOff x="87466" y="40728"/>
                    <a:chExt cx="2114552" cy="1708063"/>
                  </a:xfrm>
                </p:grpSpPr>
                <p:grpSp>
                  <p:nvGrpSpPr>
                    <p:cNvPr id="23" name="Group 22"/>
                    <p:cNvGrpSpPr/>
                    <p:nvPr/>
                  </p:nvGrpSpPr>
                  <p:grpSpPr>
                    <a:xfrm>
                      <a:off x="87466" y="40728"/>
                      <a:ext cx="2114552" cy="1708063"/>
                      <a:chOff x="87466" y="40728"/>
                      <a:chExt cx="2114552" cy="1708063"/>
                    </a:xfrm>
                  </p:grpSpPr>
                  <p:grpSp>
                    <p:nvGrpSpPr>
                      <p:cNvPr id="25" name="Group 24"/>
                      <p:cNvGrpSpPr/>
                      <p:nvPr/>
                    </p:nvGrpSpPr>
                    <p:grpSpPr>
                      <a:xfrm>
                        <a:off x="87466" y="40728"/>
                        <a:ext cx="2114552" cy="1708063"/>
                        <a:chOff x="87466" y="40728"/>
                        <a:chExt cx="2114552" cy="1708063"/>
                      </a:xfrm>
                    </p:grpSpPr>
                    <p:grpSp>
                      <p:nvGrpSpPr>
                        <p:cNvPr id="27" name="Group 26"/>
                        <p:cNvGrpSpPr/>
                        <p:nvPr/>
                      </p:nvGrpSpPr>
                      <p:grpSpPr>
                        <a:xfrm>
                          <a:off x="87466" y="40728"/>
                          <a:ext cx="2114552" cy="1708063"/>
                          <a:chOff x="87466" y="40728"/>
                          <a:chExt cx="2114552" cy="1708063"/>
                        </a:xfrm>
                      </p:grpSpPr>
                      <p:grpSp>
                        <p:nvGrpSpPr>
                          <p:cNvPr id="30" name="Group 29"/>
                          <p:cNvGrpSpPr/>
                          <p:nvPr/>
                        </p:nvGrpSpPr>
                        <p:grpSpPr>
                          <a:xfrm>
                            <a:off x="87466" y="40728"/>
                            <a:ext cx="2114552" cy="1708063"/>
                            <a:chOff x="87466" y="40728"/>
                            <a:chExt cx="2114552" cy="1708063"/>
                          </a:xfrm>
                        </p:grpSpPr>
                        <p:sp>
                          <p:nvSpPr>
                            <p:cNvPr id="32" name="TextBox 32"/>
                            <p:cNvSpPr txBox="1"/>
                            <p:nvPr/>
                          </p:nvSpPr>
                          <p:spPr>
                            <a:xfrm>
                              <a:off x="820116" y="57839"/>
                              <a:ext cx="190370" cy="230587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:r>
                                <a:rPr lang="en-US" sz="1100" b="1">
                                  <a:effectLst/>
                                  <a:latin typeface="Calibri"/>
                                  <a:ea typeface="Calibri"/>
                                  <a:cs typeface="Times New Roman"/>
                                </a:rPr>
                                <a:t>1</a:t>
                              </a:r>
                              <a:endParaRPr lang="en-US" sz="1100">
                                <a:effectLst/>
                                <a:latin typeface="Calibri"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  <p:grpSp>
                          <p:nvGrpSpPr>
                            <p:cNvPr id="33" name="Group 32"/>
                            <p:cNvGrpSpPr/>
                            <p:nvPr/>
                          </p:nvGrpSpPr>
                          <p:grpSpPr>
                            <a:xfrm>
                              <a:off x="87466" y="40728"/>
                              <a:ext cx="2114552" cy="1708063"/>
                              <a:chOff x="87466" y="40728"/>
                              <a:chExt cx="2114552" cy="1708063"/>
                            </a:xfrm>
                          </p:grpSpPr>
                          <p:grpSp>
                            <p:nvGrpSpPr>
                              <p:cNvPr id="34" name="Group 33"/>
                              <p:cNvGrpSpPr/>
                              <p:nvPr/>
                            </p:nvGrpSpPr>
                            <p:grpSpPr>
                              <a:xfrm>
                                <a:off x="87466" y="40728"/>
                                <a:ext cx="2114552" cy="1708063"/>
                                <a:chOff x="2" y="40740"/>
                                <a:chExt cx="2115050" cy="1708548"/>
                              </a:xfrm>
                            </p:grpSpPr>
                            <p:grpSp>
                              <p:nvGrpSpPr>
                                <p:cNvPr id="36" name="Group 35"/>
                                <p:cNvGrpSpPr/>
                                <p:nvPr/>
                              </p:nvGrpSpPr>
                              <p:grpSpPr>
                                <a:xfrm>
                                  <a:off x="2" y="214685"/>
                                  <a:ext cx="2115050" cy="1534603"/>
                                  <a:chOff x="2029538" y="0"/>
                                  <a:chExt cx="2709595" cy="1447129"/>
                                </a:xfrm>
                              </p:grpSpPr>
                              <p:sp>
                                <p:nvSpPr>
                                  <p:cNvPr id="38" name="Oval 37"/>
                                  <p:cNvSpPr/>
                                  <p:nvPr/>
                                </p:nvSpPr>
                                <p:spPr>
                                  <a:xfrm>
                                    <a:off x="3085106" y="0"/>
                                    <a:ext cx="421420" cy="3816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15000"/>
                                      </a:lnSpc>
                                      <a:spcAft>
                                        <a:spcPts val="1000"/>
                                      </a:spcAft>
                                    </a:pPr>
                                    <a:r>
                                      <a:rPr lang="en-US" sz="1100" b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ea typeface="Calibri"/>
                                        <a:cs typeface="Times New Roman"/>
                                      </a:rPr>
                                      <a:t>A</a:t>
                                    </a:r>
                                    <a:endParaRPr lang="en-US" sz="1100">
                                      <a:effectLst/>
                                      <a:ea typeface="Calibri"/>
                                      <a:cs typeface="Times New Roman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9" name="Oval 38"/>
                                  <p:cNvSpPr/>
                                  <p:nvPr/>
                                </p:nvSpPr>
                                <p:spPr>
                                  <a:xfrm>
                                    <a:off x="2029538" y="1065464"/>
                                    <a:ext cx="421005" cy="381635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15000"/>
                                      </a:lnSpc>
                                      <a:spcAft>
                                        <a:spcPts val="1000"/>
                                      </a:spcAft>
                                    </a:pPr>
                                    <a:r>
                                      <a:rPr lang="en-US" sz="1100" b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ea typeface="Calibri"/>
                                        <a:cs typeface="Times New Roman"/>
                                      </a:rPr>
                                      <a:t>B</a:t>
                                    </a:r>
                                    <a:endParaRPr lang="en-US" sz="1100">
                                      <a:effectLst/>
                                      <a:ea typeface="Calibri"/>
                                      <a:cs typeface="Times New Roman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40" name="Oval 39"/>
                                  <p:cNvSpPr/>
                                  <p:nvPr/>
                                </p:nvSpPr>
                                <p:spPr>
                                  <a:xfrm>
                                    <a:off x="3108960" y="1065475"/>
                                    <a:ext cx="421005" cy="381635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15000"/>
                                      </a:lnSpc>
                                      <a:spcAft>
                                        <a:spcPts val="1000"/>
                                      </a:spcAft>
                                    </a:pPr>
                                    <a:r>
                                      <a:rPr lang="en-US" sz="1100" b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ea typeface="Calibri"/>
                                        <a:cs typeface="Times New Roman"/>
                                      </a:rPr>
                                      <a:t>C</a:t>
                                    </a:r>
                                    <a:endParaRPr lang="en-US" sz="1100">
                                      <a:effectLst/>
                                      <a:ea typeface="Calibri"/>
                                      <a:cs typeface="Times New Roman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41" name="Oval 40"/>
                                  <p:cNvSpPr/>
                                  <p:nvPr/>
                                </p:nvSpPr>
                                <p:spPr>
                                  <a:xfrm>
                                    <a:off x="4318128" y="1065494"/>
                                    <a:ext cx="421005" cy="381635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 w="38100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<a:prstTxWarp prst="textNoShape">
                                      <a:avLst/>
                                    </a:prstTxWarp>
                                    <a:no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15000"/>
                                      </a:lnSpc>
                                      <a:spcAft>
                                        <a:spcPts val="1000"/>
                                      </a:spcAft>
                                    </a:pPr>
                                    <a:r>
                                      <a:rPr lang="en-US" sz="1100" b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ea typeface="Calibri"/>
                                        <a:cs typeface="Times New Roman"/>
                                      </a:rPr>
                                      <a:t>D</a:t>
                                    </a:r>
                                    <a:endParaRPr lang="en-US" sz="1100">
                                      <a:effectLst/>
                                      <a:ea typeface="Calibri"/>
                                      <a:cs typeface="Times New Roman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42" name="Straight Connector 41"/>
                                  <p:cNvCxnSpPr/>
                                  <p:nvPr/>
                                </p:nvCxnSpPr>
                                <p:spPr>
                                  <a:xfrm flipH="1">
                                    <a:off x="2269944" y="325770"/>
                                    <a:ext cx="876878" cy="738816"/>
                                  </a:xfrm>
                                  <a:prstGeom prst="line">
                                    <a:avLst/>
                                  </a:prstGeom>
                                  <a:ln w="38100" cmpd="sng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1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3" name="Straight Connector 42"/>
                                  <p:cNvCxnSpPr/>
                                  <p:nvPr/>
                                </p:nvCxnSpPr>
                                <p:spPr>
                                  <a:xfrm flipH="1" flipV="1">
                                    <a:off x="3444811" y="325770"/>
                                    <a:ext cx="934971" cy="795613"/>
                                  </a:xfrm>
                                  <a:prstGeom prst="line">
                                    <a:avLst/>
                                  </a:prstGeom>
                                  <a:ln w="38100" cmpd="sng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1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44" name="Straight Connector 43"/>
                                  <p:cNvCxnSpPr/>
                                  <p:nvPr/>
                                </p:nvCxnSpPr>
                                <p:spPr>
                                  <a:xfrm>
                                    <a:off x="3315694" y="381662"/>
                                    <a:ext cx="0" cy="683260"/>
                                  </a:xfrm>
                                  <a:prstGeom prst="line">
                                    <a:avLst/>
                                  </a:prstGeom>
                                  <a:ln w="38100" cmpd="sng">
                                    <a:solidFill>
                                      <a:schemeClr val="tx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dk1"/>
                                  </a:lnRef>
                                  <a:fillRef idx="0">
                                    <a:schemeClr val="dk1"/>
                                  </a:fillRef>
                                  <a:effectRef idx="1">
                                    <a:schemeClr val="dk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  <p:sp>
                              <p:nvSpPr>
                                <p:cNvPr id="37" name="TextBox 32"/>
                                <p:cNvSpPr txBox="1"/>
                                <p:nvPr/>
                              </p:nvSpPr>
                              <p:spPr>
                                <a:xfrm>
                                  <a:off x="1091671" y="40740"/>
                                  <a:ext cx="508111" cy="23298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en-US" sz="1600" b="1" kern="120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C=18</a:t>
                                  </a:r>
                                  <a:endParaRPr lang="en-US" sz="1200" dirty="0"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35" name="TextBox 32"/>
                              <p:cNvSpPr txBox="1"/>
                              <p:nvPr/>
                            </p:nvSpPr>
                            <p:spPr>
                              <a:xfrm>
                                <a:off x="132388" y="1098254"/>
                                <a:ext cx="166121" cy="23050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15000"/>
                                  </a:lnSpc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100" b="1">
                                    <a:effectLst/>
                                    <a:latin typeface="Calibri"/>
                                    <a:ea typeface="Calibri"/>
                                    <a:cs typeface="Times New Roman"/>
                                  </a:rPr>
                                  <a:t>2</a:t>
                                </a:r>
                                <a:endParaRPr lang="en-US" sz="1100">
                                  <a:effectLst/>
                                  <a:latin typeface="Calibri"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31" name="TextBox 32"/>
                          <p:cNvSpPr txBox="1"/>
                          <p:nvPr/>
                        </p:nvSpPr>
                        <p:spPr>
                          <a:xfrm>
                            <a:off x="882779" y="1113182"/>
                            <a:ext cx="222637" cy="23050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:r>
                              <a:rPr lang="en-US" sz="1100" b="1" dirty="0">
                                <a:effectLst/>
                                <a:latin typeface="Calibri"/>
                                <a:ea typeface="Calibri"/>
                                <a:cs typeface="Times New Roman"/>
                              </a:rPr>
                              <a:t>3</a:t>
                            </a:r>
                            <a:endParaRPr lang="en-US" sz="1100" dirty="0">
                              <a:effectLst/>
                              <a:latin typeface="Calibri"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p:grpSp>
                    <p:sp>
                      <p:nvSpPr>
                        <p:cNvPr id="28" name="TextBox 32"/>
                        <p:cNvSpPr txBox="1"/>
                        <p:nvPr/>
                      </p:nvSpPr>
                      <p:spPr>
                        <a:xfrm>
                          <a:off x="1603811" y="1147793"/>
                          <a:ext cx="166117" cy="23050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100" b="1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4</a:t>
                          </a:r>
                          <a:endParaRPr lang="en-US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6" name="TextBox 32"/>
                      <p:cNvSpPr txBox="1"/>
                      <p:nvPr/>
                    </p:nvSpPr>
                    <p:spPr>
                      <a:xfrm>
                        <a:off x="392050" y="1130600"/>
                        <a:ext cx="381110" cy="1819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en-US" sz="1200" b="1" kern="12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rPr>
                          <a:t>C=22</a:t>
                        </a:r>
                        <a:endParaRPr lang="en-US" sz="1200" dirty="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sp>
                  <p:nvSpPr>
                    <p:cNvPr id="24" name="TextBox 32"/>
                    <p:cNvSpPr txBox="1"/>
                    <p:nvPr/>
                  </p:nvSpPr>
                  <p:spPr>
                    <a:xfrm>
                      <a:off x="1105416" y="1121135"/>
                      <a:ext cx="387918" cy="1907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C=26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</p:grpSp>
              <p:sp>
                <p:nvSpPr>
                  <p:cNvPr id="22" name="TextBox 32"/>
                  <p:cNvSpPr txBox="1"/>
                  <p:nvPr/>
                </p:nvSpPr>
                <p:spPr>
                  <a:xfrm>
                    <a:off x="1849963" y="1130600"/>
                    <a:ext cx="432423" cy="1892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b="1" kern="1200" dirty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C=23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  <p:cxnSp>
              <p:nvCxnSpPr>
                <p:cNvPr id="17" name="Straight Connector 16"/>
                <p:cNvCxnSpPr/>
                <p:nvPr/>
              </p:nvCxnSpPr>
              <p:spPr>
                <a:xfrm flipH="1">
                  <a:off x="212385" y="1725076"/>
                  <a:ext cx="309245" cy="412750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H="1" flipV="1">
                  <a:off x="588396" y="1749287"/>
                  <a:ext cx="246380" cy="413219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Oval 18"/>
                <p:cNvSpPr/>
                <p:nvPr/>
              </p:nvSpPr>
              <p:spPr>
                <a:xfrm>
                  <a:off x="659958" y="2154803"/>
                  <a:ext cx="328295" cy="40449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>
                      <a:solidFill>
                        <a:srgbClr val="000000"/>
                      </a:solidFill>
                      <a:effectLst/>
                      <a:ea typeface="Calibri"/>
                      <a:cs typeface="Times New Roman"/>
                    </a:rPr>
                    <a:t>D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-486" y="2121393"/>
                  <a:ext cx="328295" cy="40449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>
                      <a:solidFill>
                        <a:srgbClr val="000000"/>
                      </a:solidFill>
                      <a:effectLst/>
                      <a:ea typeface="Calibri"/>
                      <a:cs typeface="Times New Roman"/>
                    </a:rPr>
                    <a:t>C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5" name="TextBox 32"/>
              <p:cNvSpPr txBox="1"/>
              <p:nvPr/>
            </p:nvSpPr>
            <p:spPr>
              <a:xfrm>
                <a:off x="806421" y="1941063"/>
                <a:ext cx="206734" cy="22987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dirty="0">
                    <a:effectLst/>
                    <a:latin typeface="Calibri"/>
                    <a:ea typeface="Calibri"/>
                    <a:cs typeface="Times New Roman"/>
                  </a:rPr>
                  <a:t>6</a:t>
                </a:r>
                <a:endParaRPr lang="en-US" sz="1100" dirty="0"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52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 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finding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 from B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Make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Row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Column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[C,A]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∞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2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check for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Matrix.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B[   ]=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Reduced Matrix, So f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finding cost of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c[C]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c[B,C]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c[B]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r </a:t>
            </a: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0 +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= 22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1" t="16546" r="71931" b="8913"/>
          <a:stretch/>
        </p:blipFill>
        <p:spPr bwMode="auto">
          <a:xfrm>
            <a:off x="4367808" y="1846934"/>
            <a:ext cx="3022889" cy="234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56" y="1794423"/>
            <a:ext cx="2699055" cy="23211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697" y="1417647"/>
            <a:ext cx="4609959" cy="37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2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 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finding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D from B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Make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 Row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D’s Column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[D,A]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∞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2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check for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Matrix.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B[    ]=</a:t>
            </a: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Reduced Matrix,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Row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	</a:t>
            </a: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" t="17321" r="71852" b="7598"/>
          <a:stretch/>
        </p:blipFill>
        <p:spPr bwMode="auto">
          <a:xfrm>
            <a:off x="4450195" y="1673122"/>
            <a:ext cx="2448272" cy="190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536160" y="4862770"/>
            <a:ext cx="33843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 finding cost of D,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c[D] = c[B,D] + c[B] + r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= 3 + 22 + 5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=30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1238" y="4509120"/>
            <a:ext cx="5262754" cy="2046920"/>
            <a:chOff x="761238" y="4509120"/>
            <a:chExt cx="4830706" cy="2046920"/>
          </a:xfrm>
        </p:grpSpPr>
        <p:pic>
          <p:nvPicPr>
            <p:cNvPr id="9" name="Picture 3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6" r="38095"/>
            <a:stretch/>
          </p:blipFill>
          <p:spPr bwMode="auto">
            <a:xfrm>
              <a:off x="761238" y="4509120"/>
              <a:ext cx="4830706" cy="20469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176591" y="5013176"/>
              <a:ext cx="2343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------------------------&gt; 6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51492" y="1652245"/>
            <a:ext cx="4573100" cy="3072899"/>
            <a:chOff x="6851492" y="1652245"/>
            <a:chExt cx="4573100" cy="3072899"/>
          </a:xfrm>
        </p:grpSpPr>
        <p:sp>
          <p:nvSpPr>
            <p:cNvPr id="46" name="TextBox 32"/>
            <p:cNvSpPr txBox="1"/>
            <p:nvPr/>
          </p:nvSpPr>
          <p:spPr>
            <a:xfrm>
              <a:off x="7298118" y="3999050"/>
              <a:ext cx="670090" cy="22203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 b="1" kern="12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C=22</a:t>
              </a:r>
              <a:endParaRPr lang="en-US" sz="1200" dirty="0">
                <a:effectLst/>
                <a:latin typeface="Times New Roman"/>
                <a:ea typeface="Times New Roman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6851492" y="1652245"/>
              <a:ext cx="4573100" cy="3072899"/>
              <a:chOff x="6851492" y="1652245"/>
              <a:chExt cx="4573100" cy="307289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6851492" y="1652245"/>
                <a:ext cx="4573100" cy="3072899"/>
                <a:chOff x="94930" y="40728"/>
                <a:chExt cx="2600924" cy="2518570"/>
              </a:xfrm>
            </p:grpSpPr>
            <p:sp>
              <p:nvSpPr>
                <p:cNvPr id="14" name="TextBox 32"/>
                <p:cNvSpPr txBox="1"/>
                <p:nvPr/>
              </p:nvSpPr>
              <p:spPr>
                <a:xfrm>
                  <a:off x="157947" y="1930299"/>
                  <a:ext cx="174309" cy="191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 dirty="0">
                      <a:effectLst/>
                      <a:latin typeface="Calibri"/>
                      <a:ea typeface="Calibri"/>
                      <a:cs typeface="Times New Roman"/>
                    </a:rPr>
                    <a:t>5</a:t>
                  </a:r>
                  <a:endParaRPr lang="en-US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  <p:grpSp>
              <p:nvGrpSpPr>
                <p:cNvPr id="15" name="Group 14"/>
                <p:cNvGrpSpPr/>
                <p:nvPr/>
              </p:nvGrpSpPr>
              <p:grpSpPr>
                <a:xfrm>
                  <a:off x="94930" y="40728"/>
                  <a:ext cx="2600924" cy="2518570"/>
                  <a:chOff x="-486" y="40728"/>
                  <a:chExt cx="2600924" cy="2518570"/>
                </a:xfrm>
              </p:grpSpPr>
              <p:grpSp>
                <p:nvGrpSpPr>
                  <p:cNvPr id="16" name="Group 15"/>
                  <p:cNvGrpSpPr/>
                  <p:nvPr/>
                </p:nvGrpSpPr>
                <p:grpSpPr>
                  <a:xfrm>
                    <a:off x="-486" y="40728"/>
                    <a:ext cx="2600924" cy="2518570"/>
                    <a:chOff x="-486" y="40728"/>
                    <a:chExt cx="2600924" cy="2518570"/>
                  </a:xfrm>
                </p:grpSpPr>
                <p:grpSp>
                  <p:nvGrpSpPr>
                    <p:cNvPr id="18" name="Group 17"/>
                    <p:cNvGrpSpPr/>
                    <p:nvPr/>
                  </p:nvGrpSpPr>
                  <p:grpSpPr>
                    <a:xfrm>
                      <a:off x="405518" y="40728"/>
                      <a:ext cx="2194920" cy="1708063"/>
                      <a:chOff x="87466" y="40728"/>
                      <a:chExt cx="2194920" cy="1708063"/>
                    </a:xfrm>
                  </p:grpSpPr>
                  <p:grpSp>
                    <p:nvGrpSpPr>
                      <p:cNvPr id="23" name="Group 22"/>
                      <p:cNvGrpSpPr/>
                      <p:nvPr/>
                    </p:nvGrpSpPr>
                    <p:grpSpPr>
                      <a:xfrm>
                        <a:off x="87466" y="40728"/>
                        <a:ext cx="2114552" cy="1708063"/>
                        <a:chOff x="87466" y="40728"/>
                        <a:chExt cx="2114552" cy="1708063"/>
                      </a:xfrm>
                    </p:grpSpPr>
                    <p:grpSp>
                      <p:nvGrpSpPr>
                        <p:cNvPr id="25" name="Group 24"/>
                        <p:cNvGrpSpPr/>
                        <p:nvPr/>
                      </p:nvGrpSpPr>
                      <p:grpSpPr>
                        <a:xfrm>
                          <a:off x="87466" y="40728"/>
                          <a:ext cx="2114552" cy="1708063"/>
                          <a:chOff x="87466" y="40728"/>
                          <a:chExt cx="2114552" cy="1708063"/>
                        </a:xfrm>
                      </p:grpSpPr>
                      <p:grpSp>
                        <p:nvGrpSpPr>
                          <p:cNvPr id="27" name="Group 26"/>
                          <p:cNvGrpSpPr/>
                          <p:nvPr/>
                        </p:nvGrpSpPr>
                        <p:grpSpPr>
                          <a:xfrm>
                            <a:off x="87466" y="40728"/>
                            <a:ext cx="2114552" cy="1708063"/>
                            <a:chOff x="87466" y="40728"/>
                            <a:chExt cx="2114552" cy="1708063"/>
                          </a:xfrm>
                        </p:grpSpPr>
                        <p:grpSp>
                          <p:nvGrpSpPr>
                            <p:cNvPr id="29" name="Group 28"/>
                            <p:cNvGrpSpPr/>
                            <p:nvPr/>
                          </p:nvGrpSpPr>
                          <p:grpSpPr>
                            <a:xfrm>
                              <a:off x="87466" y="40728"/>
                              <a:ext cx="2114552" cy="1708063"/>
                              <a:chOff x="87466" y="40728"/>
                              <a:chExt cx="2114552" cy="1708063"/>
                            </a:xfrm>
                          </p:grpSpPr>
                          <p:grpSp>
                            <p:nvGrpSpPr>
                              <p:cNvPr id="31" name="Group 30"/>
                              <p:cNvGrpSpPr/>
                              <p:nvPr/>
                            </p:nvGrpSpPr>
                            <p:grpSpPr>
                              <a:xfrm>
                                <a:off x="87466" y="40728"/>
                                <a:ext cx="2114552" cy="1708063"/>
                                <a:chOff x="87466" y="40728"/>
                                <a:chExt cx="2114552" cy="1708063"/>
                              </a:xfrm>
                            </p:grpSpPr>
                            <p:sp>
                              <p:nvSpPr>
                                <p:cNvPr id="33" name="TextBox 32"/>
                                <p:cNvSpPr txBox="1"/>
                                <p:nvPr/>
                              </p:nvSpPr>
                              <p:spPr>
                                <a:xfrm>
                                  <a:off x="820116" y="57839"/>
                                  <a:ext cx="190370" cy="23058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15000"/>
                                    </a:lnSpc>
                                    <a:spcAft>
                                      <a:spcPts val="1000"/>
                                    </a:spcAft>
                                  </a:pPr>
                                  <a:r>
                                    <a:rPr lang="en-US" sz="1100" b="1">
                                      <a:effectLst/>
                                      <a:latin typeface="Calibri"/>
                                      <a:ea typeface="Calibri"/>
                                      <a:cs typeface="Times New Roman"/>
                                    </a:rPr>
                                    <a:t>1</a:t>
                                  </a:r>
                                  <a:endParaRPr lang="en-US" sz="1100">
                                    <a:effectLst/>
                                    <a:latin typeface="Calibri"/>
                                    <a:ea typeface="Calibri"/>
                                    <a:cs typeface="Times New Roman"/>
                                  </a:endParaRPr>
                                </a:p>
                              </p:txBody>
                            </p:sp>
                            <p:grpSp>
                              <p:nvGrpSpPr>
                                <p:cNvPr id="34" name="Group 33"/>
                                <p:cNvGrpSpPr/>
                                <p:nvPr/>
                              </p:nvGrpSpPr>
                              <p:grpSpPr>
                                <a:xfrm>
                                  <a:off x="87466" y="40728"/>
                                  <a:ext cx="2114552" cy="1708063"/>
                                  <a:chOff x="87466" y="40728"/>
                                  <a:chExt cx="2114552" cy="1708063"/>
                                </a:xfrm>
                              </p:grpSpPr>
                              <p:grpSp>
                                <p:nvGrpSpPr>
                                  <p:cNvPr id="35" name="Group 34"/>
                                  <p:cNvGrpSpPr/>
                                  <p:nvPr/>
                                </p:nvGrpSpPr>
                                <p:grpSpPr>
                                  <a:xfrm>
                                    <a:off x="87466" y="40728"/>
                                    <a:ext cx="2114552" cy="1708063"/>
                                    <a:chOff x="2" y="40740"/>
                                    <a:chExt cx="2115050" cy="1708548"/>
                                  </a:xfrm>
                                </p:grpSpPr>
                                <p:grpSp>
                                  <p:nvGrpSpPr>
                                    <p:cNvPr id="37" name="Group 3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2" y="214685"/>
                                      <a:ext cx="2115050" cy="1534603"/>
                                      <a:chOff x="2029538" y="0"/>
                                      <a:chExt cx="2709595" cy="1447129"/>
                                    </a:xfrm>
                                  </p:grpSpPr>
                                  <p:sp>
                                    <p:nvSpPr>
                                      <p:cNvPr id="39" name="Oval 38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085106" y="0"/>
                                        <a:ext cx="421420" cy="381662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381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5000"/>
                                          </a:lnSpc>
                                          <a:spcAft>
                                            <a:spcPts val="1000"/>
                                          </a:spcAft>
                                        </a:pPr>
                                        <a:r>
                                          <a:rPr lang="en-US" sz="1100" b="1" dirty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ea typeface="Calibri"/>
                                            <a:cs typeface="Times New Roman"/>
                                          </a:rPr>
                                          <a:t>A</a:t>
                                        </a:r>
                                        <a:endParaRPr lang="en-US" sz="1100" dirty="0">
                                          <a:effectLst/>
                                          <a:ea typeface="Calibri"/>
                                          <a:cs typeface="Times New Roman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0" name="Oval 39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2029538" y="1065464"/>
                                        <a:ext cx="421005" cy="381635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381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5000"/>
                                          </a:lnSpc>
                                          <a:spcAft>
                                            <a:spcPts val="1000"/>
                                          </a:spcAft>
                                        </a:pPr>
                                        <a:r>
                                          <a:rPr lang="en-US" sz="1100" b="1" dirty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ea typeface="Calibri"/>
                                            <a:cs typeface="Times New Roman"/>
                                          </a:rPr>
                                          <a:t>B</a:t>
                                        </a:r>
                                        <a:endParaRPr lang="en-US" sz="1100" dirty="0">
                                          <a:effectLst/>
                                          <a:ea typeface="Calibri"/>
                                          <a:cs typeface="Times New Roman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1" name="Oval 40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3108960" y="1065475"/>
                                        <a:ext cx="421005" cy="381635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381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5000"/>
                                          </a:lnSpc>
                                          <a:spcAft>
                                            <a:spcPts val="1000"/>
                                          </a:spcAft>
                                        </a:pPr>
                                        <a:r>
                                          <a:rPr lang="en-US" sz="1100" b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ea typeface="Calibri"/>
                                            <a:cs typeface="Times New Roman"/>
                                          </a:rPr>
                                          <a:t>C</a:t>
                                        </a:r>
                                        <a:endParaRPr lang="en-US" sz="1100">
                                          <a:effectLst/>
                                          <a:ea typeface="Calibri"/>
                                          <a:cs typeface="Times New Roman"/>
                                        </a:endParaRPr>
                                      </a:p>
                                    </p:txBody>
                                  </p:sp>
                                  <p:sp>
                                    <p:nvSpPr>
                                      <p:cNvPr id="42" name="Oval 41"/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4318128" y="1065494"/>
                                        <a:ext cx="421005" cy="381635"/>
                                      </a:xfrm>
                                      <a:prstGeom prst="ellipse">
                                        <a:avLst/>
                                      </a:prstGeom>
                                      <a:noFill/>
                                      <a:ln w="38100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accent1">
                                          <a:shade val="50000"/>
                                        </a:schemeClr>
                                      </a:lnRef>
                                      <a:fillRef idx="1">
                                        <a:schemeClr val="accent1"/>
                                      </a:fillRef>
                                      <a:effectRef idx="0">
                                        <a:schemeClr val="accent1"/>
                                      </a:effectRef>
                                      <a:fontRef idx="minor">
                                        <a:schemeClr val="lt1"/>
                                      </a:fontRef>
                                    </p:style>
                                    <p:txBody>
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<a:prstTxWarp prst="textNoShape">
                                          <a:avLst/>
                                        </a:prstTxWarp>
                                        <a:no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5000"/>
                                          </a:lnSpc>
                                          <a:spcAft>
                                            <a:spcPts val="1000"/>
                                          </a:spcAft>
                                        </a:pPr>
                                        <a:r>
                                          <a:rPr lang="en-US" sz="1100" b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ea typeface="Calibri"/>
                                            <a:cs typeface="Times New Roman"/>
                                          </a:rPr>
                                          <a:t>D</a:t>
                                        </a:r>
                                        <a:endParaRPr lang="en-US" sz="1100">
                                          <a:effectLst/>
                                          <a:ea typeface="Calibri"/>
                                          <a:cs typeface="Times New Roman"/>
                                        </a:endParaRPr>
                                      </a:p>
                                    </p:txBody>
                                  </p:sp>
                                  <p:cxnSp>
                                    <p:nvCxnSpPr>
                                      <p:cNvPr id="43" name="Straight Connector 42"/>
                                      <p:cNvCxnSpPr/>
                                      <p:nvPr/>
                                    </p:nvCxnSpPr>
                                    <p:spPr>
                                      <a:xfrm flipH="1">
                                        <a:off x="2269944" y="325770"/>
                                        <a:ext cx="876878" cy="738816"/>
                                      </a:xfrm>
                                      <a:prstGeom prst="line">
                                        <a:avLst/>
                                      </a:prstGeom>
                                      <a:ln w="38100" cmpd="sng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44" name="Straight Connector 43"/>
                                      <p:cNvCxnSpPr/>
                                      <p:nvPr/>
                                    </p:nvCxnSpPr>
                                    <p:spPr>
                                      <a:xfrm flipH="1" flipV="1">
                                        <a:off x="3444811" y="325770"/>
                                        <a:ext cx="934971" cy="795613"/>
                                      </a:xfrm>
                                      <a:prstGeom prst="line">
                                        <a:avLst/>
                                      </a:prstGeom>
                                      <a:ln w="38100" cmpd="sng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  <p:cxnSp>
                                    <p:nvCxnSpPr>
                                      <p:cNvPr id="45" name="Straight Connector 44"/>
                                      <p:cNvCxnSpPr/>
                                      <p:nvPr/>
                                    </p:nvCxnSpPr>
                                    <p:spPr>
                                      <a:xfrm>
                                        <a:off x="3315694" y="381662"/>
                                        <a:ext cx="0" cy="683260"/>
                                      </a:xfrm>
                                      <a:prstGeom prst="line">
                                        <a:avLst/>
                                      </a:prstGeom>
                                      <a:ln w="38100" cmpd="sng">
                                        <a:solidFill>
                                          <a:schemeClr val="tx1"/>
                                        </a:solidFill>
                                      </a:ln>
                                    </p:spPr>
                                    <p:style>
                                      <a:lnRef idx="2">
                                        <a:schemeClr val="dk1"/>
                                      </a:lnRef>
                                      <a:fillRef idx="0">
                                        <a:schemeClr val="dk1"/>
                                      </a:fillRef>
                                      <a:effectRef idx="1">
                                        <a:schemeClr val="dk1"/>
                                      </a:effectRef>
                                      <a:fontRef idx="minor">
                                        <a:schemeClr val="tx1"/>
                                      </a:fontRef>
                                    </p:style>
                                  </p:cxnSp>
                                </p:grpSp>
                                <p:sp>
                                  <p:nvSpPr>
                                    <p:cNvPr id="38" name="TextBox 3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091671" y="40740"/>
                                      <a:ext cx="508111" cy="232983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>
                                        <a:spcAft>
                                          <a:spcPts val="0"/>
                                        </a:spcAft>
                                      </a:pPr>
                                      <a:r>
                                        <a:rPr lang="en-US" sz="1600" b="1" kern="1200" dirty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Times New Roman"/>
                                          <a:ea typeface="Times New Roman"/>
                                        </a:rPr>
                                        <a:t>C=18</a:t>
                                      </a:r>
                                      <a:endParaRPr lang="en-US" sz="1200" dirty="0">
                                        <a:effectLst/>
                                        <a:latin typeface="Times New Roman"/>
                                        <a:ea typeface="Times New Roman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6" name="TextBox 32"/>
                                  <p:cNvSpPr txBox="1"/>
                                  <p:nvPr/>
                                </p:nvSpPr>
                                <p:spPr>
                                  <a:xfrm>
                                    <a:off x="132388" y="1098254"/>
                                    <a:ext cx="166121" cy="23050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15000"/>
                                      </a:lnSpc>
                                      <a:spcAft>
                                        <a:spcPts val="1000"/>
                                      </a:spcAft>
                                    </a:pPr>
                                    <a:r>
                                      <a:rPr lang="en-US" sz="1100" b="1">
                                        <a:effectLst/>
                                        <a:latin typeface="Calibri"/>
                                        <a:ea typeface="Calibri"/>
                                        <a:cs typeface="Times New Roman"/>
                                      </a:rPr>
                                      <a:t>2</a:t>
                                    </a:r>
                                    <a:endParaRPr lang="en-US" sz="1100">
                                      <a:effectLst/>
                                      <a:latin typeface="Calibri"/>
                                      <a:ea typeface="Calibri"/>
                                      <a:cs typeface="Times New Roman"/>
                                    </a:endParaRPr>
                                  </a:p>
                                </p:txBody>
                              </p:sp>
                            </p:grpSp>
                          </p:grpSp>
                          <p:sp>
                            <p:nvSpPr>
                              <p:cNvPr id="32" name="TextBox 32"/>
                              <p:cNvSpPr txBox="1"/>
                              <p:nvPr/>
                            </p:nvSpPr>
                            <p:spPr>
                              <a:xfrm>
                                <a:off x="882779" y="1113182"/>
                                <a:ext cx="222637" cy="23050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noAutofit/>
                              </a:bodyPr>
                              <a:lstStyle/>
                              <a:p>
                                <a:pPr>
                                  <a:lnSpc>
                                    <a:spcPct val="115000"/>
                                  </a:lnSpc>
                                  <a:spcAft>
                                    <a:spcPts val="1000"/>
                                  </a:spcAft>
                                </a:pPr>
                                <a:r>
                                  <a:rPr lang="en-US" sz="1100" b="1" dirty="0">
                                    <a:effectLst/>
                                    <a:latin typeface="Calibri"/>
                                    <a:ea typeface="Calibri"/>
                                    <a:cs typeface="Times New Roman"/>
                                  </a:rPr>
                                  <a:t>3</a:t>
                                </a:r>
                                <a:endParaRPr lang="en-US" sz="1100" dirty="0">
                                  <a:effectLst/>
                                  <a:latin typeface="Calibri"/>
                                  <a:ea typeface="Calibri"/>
                                  <a:cs typeface="Times New Roman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30" name="TextBox 32"/>
                            <p:cNvSpPr txBox="1"/>
                            <p:nvPr/>
                          </p:nvSpPr>
                          <p:spPr>
                            <a:xfrm>
                              <a:off x="1603811" y="1147793"/>
                              <a:ext cx="166117" cy="230505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noAutofit/>
                            </a:bodyPr>
                            <a:lstStyle/>
                            <a:p>
                              <a:pPr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:r>
                                <a:rPr lang="en-US" sz="1100" b="1">
                                  <a:effectLst/>
                                  <a:latin typeface="Calibri"/>
                                  <a:ea typeface="Calibri"/>
                                  <a:cs typeface="Times New Roman"/>
                                </a:rPr>
                                <a:t>4</a:t>
                              </a:r>
                              <a:endParaRPr lang="en-US" sz="1100">
                                <a:effectLst/>
                                <a:latin typeface="Calibri"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8" name="TextBox 32"/>
                          <p:cNvSpPr txBox="1"/>
                          <p:nvPr/>
                        </p:nvSpPr>
                        <p:spPr>
                          <a:xfrm>
                            <a:off x="392050" y="1130600"/>
                            <a:ext cx="381110" cy="18198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US" sz="1200" b="1" kern="1200" dirty="0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C=22</a:t>
                            </a:r>
                            <a:endParaRPr lang="en-US" sz="1200" dirty="0"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</p:grpSp>
                    <p:sp>
                      <p:nvSpPr>
                        <p:cNvPr id="26" name="TextBox 32"/>
                        <p:cNvSpPr txBox="1"/>
                        <p:nvPr/>
                      </p:nvSpPr>
                      <p:spPr>
                        <a:xfrm>
                          <a:off x="1105416" y="1121135"/>
                          <a:ext cx="387918" cy="19074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en-US" sz="1200" b="1" kern="1200" dirty="0">
                              <a:solidFill>
                                <a:srgbClr val="000000"/>
                              </a:solidFill>
                              <a:effectLst/>
                              <a:latin typeface="Times New Roman"/>
                              <a:ea typeface="Times New Roman"/>
                            </a:rPr>
                            <a:t>C=26</a:t>
                          </a:r>
                          <a:endParaRPr lang="en-US" sz="1200" dirty="0">
                            <a:effectLst/>
                            <a:latin typeface="Times New Roman"/>
                            <a:ea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24" name="TextBox 32"/>
                      <p:cNvSpPr txBox="1"/>
                      <p:nvPr/>
                    </p:nvSpPr>
                    <p:spPr>
                      <a:xfrm>
                        <a:off x="1849963" y="1130600"/>
                        <a:ext cx="432423" cy="189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en-US" sz="1200" b="1" kern="1200" dirty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rPr>
                          <a:t>C=23</a:t>
                        </a:r>
                        <a:endParaRPr lang="en-US" sz="1200" dirty="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 flipH="1">
                      <a:off x="212385" y="1725076"/>
                      <a:ext cx="309245" cy="412750"/>
                    </a:xfrm>
                    <a:prstGeom prst="line">
                      <a:avLst/>
                    </a:prstGeom>
                    <a:ln w="381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 flipH="1" flipV="1">
                      <a:off x="588396" y="1749287"/>
                      <a:ext cx="246380" cy="413219"/>
                    </a:xfrm>
                    <a:prstGeom prst="line">
                      <a:avLst/>
                    </a:prstGeom>
                    <a:ln w="38100"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659958" y="2154803"/>
                      <a:ext cx="328295" cy="4044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ea typeface="Calibri"/>
                          <a:cs typeface="Times New Roman"/>
                        </a:rPr>
                        <a:t>D</a:t>
                      </a:r>
                      <a:endParaRPr lang="en-U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-486" y="2121393"/>
                      <a:ext cx="328295" cy="4044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ea typeface="Calibri"/>
                          <a:cs typeface="Times New Roman"/>
                        </a:rPr>
                        <a:t>C</a:t>
                      </a:r>
                      <a:endParaRPr lang="en-US" sz="1100"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p:grpSp>
              <p:sp>
                <p:nvSpPr>
                  <p:cNvPr id="17" name="TextBox 32"/>
                  <p:cNvSpPr txBox="1"/>
                  <p:nvPr/>
                </p:nvSpPr>
                <p:spPr>
                  <a:xfrm>
                    <a:off x="806421" y="1941063"/>
                    <a:ext cx="206734" cy="2298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 b="1" dirty="0">
                        <a:effectLst/>
                        <a:latin typeface="Calibri"/>
                        <a:ea typeface="Calibri"/>
                        <a:cs typeface="Times New Roman"/>
                      </a:rPr>
                      <a:t>6</a:t>
                    </a:r>
                    <a:endParaRPr lang="en-US" sz="1100" dirty="0"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p:grpSp>
          </p:grpSp>
          <p:sp>
            <p:nvSpPr>
              <p:cNvPr id="47" name="TextBox 32"/>
              <p:cNvSpPr txBox="1"/>
              <p:nvPr/>
            </p:nvSpPr>
            <p:spPr>
              <a:xfrm>
                <a:off x="8496820" y="4021394"/>
                <a:ext cx="670090" cy="22203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b="1" kern="1200" dirty="0" smtClean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C=30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1700808"/>
            <a:ext cx="2031762" cy="174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55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980728"/>
            <a:ext cx="11233248" cy="554461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Now among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and D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vertices, Vertex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minimum cost. So by applying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LC bound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traverse the remaining vertices from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vertex C.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67256" y="2053666"/>
            <a:ext cx="5577016" cy="4296299"/>
            <a:chOff x="2967256" y="2053666"/>
            <a:chExt cx="5577016" cy="4296299"/>
          </a:xfrm>
        </p:grpSpPr>
        <p:grpSp>
          <p:nvGrpSpPr>
            <p:cNvPr id="6" name="Group 5"/>
            <p:cNvGrpSpPr/>
            <p:nvPr/>
          </p:nvGrpSpPr>
          <p:grpSpPr>
            <a:xfrm>
              <a:off x="2992252" y="2053666"/>
              <a:ext cx="5552020" cy="4296299"/>
              <a:chOff x="2992252" y="2053666"/>
              <a:chExt cx="5552020" cy="4296299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2992252" y="2053666"/>
                <a:ext cx="5552020" cy="3391558"/>
                <a:chOff x="6851492" y="1652245"/>
                <a:chExt cx="4573100" cy="3072899"/>
              </a:xfrm>
            </p:grpSpPr>
            <p:sp>
              <p:nvSpPr>
                <p:cNvPr id="46" name="TextBox 32"/>
                <p:cNvSpPr txBox="1"/>
                <p:nvPr/>
              </p:nvSpPr>
              <p:spPr>
                <a:xfrm>
                  <a:off x="7298118" y="3999050"/>
                  <a:ext cx="670090" cy="2220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en-US" sz="1200" b="1" kern="12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C=22</a:t>
                  </a:r>
                  <a:endParaRPr lang="en-US" sz="1200" dirty="0">
                    <a:effectLst/>
                    <a:latin typeface="Times New Roman"/>
                    <a:ea typeface="Times New Roman"/>
                  </a:endParaRPr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6851492" y="1652245"/>
                  <a:ext cx="4573100" cy="3072899"/>
                  <a:chOff x="6851492" y="1652245"/>
                  <a:chExt cx="4573100" cy="307289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6851492" y="1652245"/>
                    <a:ext cx="4573100" cy="3072899"/>
                    <a:chOff x="94930" y="40728"/>
                    <a:chExt cx="2600924" cy="2518570"/>
                  </a:xfrm>
                </p:grpSpPr>
                <p:sp>
                  <p:nvSpPr>
                    <p:cNvPr id="50" name="TextBox 32"/>
                    <p:cNvSpPr txBox="1"/>
                    <p:nvPr/>
                  </p:nvSpPr>
                  <p:spPr>
                    <a:xfrm>
                      <a:off x="157947" y="1930299"/>
                      <a:ext cx="174309" cy="1910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p:txBody>
                </p:sp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94930" y="40728"/>
                      <a:ext cx="2600924" cy="2518570"/>
                      <a:chOff x="-486" y="40728"/>
                      <a:chExt cx="2600924" cy="2518570"/>
                    </a:xfrm>
                  </p:grpSpPr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-486" y="40728"/>
                        <a:ext cx="2600924" cy="2518570"/>
                        <a:chOff x="-486" y="40728"/>
                        <a:chExt cx="2600924" cy="2518570"/>
                      </a:xfrm>
                    </p:grpSpPr>
                    <p:grpSp>
                      <p:nvGrpSpPr>
                        <p:cNvPr id="54" name="Group 53"/>
                        <p:cNvGrpSpPr/>
                        <p:nvPr/>
                      </p:nvGrpSpPr>
                      <p:grpSpPr>
                        <a:xfrm>
                          <a:off x="405518" y="40728"/>
                          <a:ext cx="2194920" cy="1708063"/>
                          <a:chOff x="87466" y="40728"/>
                          <a:chExt cx="2194920" cy="1708063"/>
                        </a:xfrm>
                      </p:grpSpPr>
                      <p:grpSp>
                        <p:nvGrpSpPr>
                          <p:cNvPr id="59" name="Group 58"/>
                          <p:cNvGrpSpPr/>
                          <p:nvPr/>
                        </p:nvGrpSpPr>
                        <p:grpSpPr>
                          <a:xfrm>
                            <a:off x="87466" y="40728"/>
                            <a:ext cx="2114552" cy="1708063"/>
                            <a:chOff x="87466" y="40728"/>
                            <a:chExt cx="2114552" cy="1708063"/>
                          </a:xfrm>
                        </p:grpSpPr>
                        <p:grpSp>
                          <p:nvGrpSpPr>
                            <p:cNvPr id="61" name="Group 60"/>
                            <p:cNvGrpSpPr/>
                            <p:nvPr/>
                          </p:nvGrpSpPr>
                          <p:grpSpPr>
                            <a:xfrm>
                              <a:off x="87466" y="40728"/>
                              <a:ext cx="2114552" cy="1708063"/>
                              <a:chOff x="87466" y="40728"/>
                              <a:chExt cx="2114552" cy="1708063"/>
                            </a:xfrm>
                          </p:grpSpPr>
                          <p:grpSp>
                            <p:nvGrpSpPr>
                              <p:cNvPr id="63" name="Group 62"/>
                              <p:cNvGrpSpPr/>
                              <p:nvPr/>
                            </p:nvGrpSpPr>
                            <p:grpSpPr>
                              <a:xfrm>
                                <a:off x="87466" y="40728"/>
                                <a:ext cx="2114552" cy="1708063"/>
                                <a:chOff x="87466" y="40728"/>
                                <a:chExt cx="2114552" cy="1708063"/>
                              </a:xfrm>
                            </p:grpSpPr>
                            <p:grpSp>
                              <p:nvGrpSpPr>
                                <p:cNvPr id="65" name="Group 64"/>
                                <p:cNvGrpSpPr/>
                                <p:nvPr/>
                              </p:nvGrpSpPr>
                              <p:grpSpPr>
                                <a:xfrm>
                                  <a:off x="87466" y="40728"/>
                                  <a:ext cx="2114552" cy="1708063"/>
                                  <a:chOff x="87466" y="40728"/>
                                  <a:chExt cx="2114552" cy="1708063"/>
                                </a:xfrm>
                              </p:grpSpPr>
                              <p:grpSp>
                                <p:nvGrpSpPr>
                                  <p:cNvPr id="67" name="Group 66"/>
                                  <p:cNvGrpSpPr/>
                                  <p:nvPr/>
                                </p:nvGrpSpPr>
                                <p:grpSpPr>
                                  <a:xfrm>
                                    <a:off x="87466" y="40728"/>
                                    <a:ext cx="2114552" cy="1708063"/>
                                    <a:chOff x="87466" y="40728"/>
                                    <a:chExt cx="2114552" cy="1708063"/>
                                  </a:xfrm>
                                </p:grpSpPr>
                                <p:sp>
                                  <p:nvSpPr>
                                    <p:cNvPr id="69" name="TextBox 68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820116" y="57839"/>
                                      <a:ext cx="190370" cy="230587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15000"/>
                                        </a:lnSpc>
                                        <a:spcAft>
                                          <a:spcPts val="1000"/>
                                        </a:spcAft>
                                      </a:pPr>
                                      <a:r>
                                        <a:rPr lang="en-US" sz="1100" b="1">
                                          <a:effectLst/>
                                          <a:latin typeface="Calibri"/>
                                          <a:ea typeface="Calibri"/>
                                          <a:cs typeface="Times New Roman"/>
                                        </a:rPr>
                                        <a:t>1</a:t>
                                      </a:r>
                                      <a:endParaRPr lang="en-US" sz="1100">
                                        <a:effectLst/>
                                        <a:latin typeface="Calibri"/>
                                        <a:ea typeface="Calibri"/>
                                        <a:cs typeface="Times New Roman"/>
                                      </a:endParaRPr>
                                    </a:p>
                                  </p:txBody>
                                </p:sp>
                                <p:grpSp>
                                  <p:nvGrpSpPr>
                                    <p:cNvPr id="70" name="Group 69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7466" y="40728"/>
                                      <a:ext cx="2114552" cy="1708063"/>
                                      <a:chOff x="87466" y="40728"/>
                                      <a:chExt cx="2114552" cy="1708063"/>
                                    </a:xfrm>
                                  </p:grpSpPr>
                                  <p:grpSp>
                                    <p:nvGrpSpPr>
                                      <p:cNvPr id="71" name="Group 7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7466" y="40728"/>
                                        <a:ext cx="2114552" cy="1708063"/>
                                        <a:chOff x="2" y="40740"/>
                                        <a:chExt cx="2115050" cy="1708548"/>
                                      </a:xfrm>
                                    </p:grpSpPr>
                                    <p:grpSp>
                                      <p:nvGrpSpPr>
                                        <p:cNvPr id="73" name="Group 72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2" y="214685"/>
                                          <a:ext cx="2115050" cy="1534603"/>
                                          <a:chOff x="2029538" y="0"/>
                                          <a:chExt cx="2709595" cy="1447129"/>
                                        </a:xfrm>
                                      </p:grpSpPr>
                                      <p:sp>
                                        <p:nvSpPr>
                                          <p:cNvPr id="75" name="Oval 74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085106" y="0"/>
                                            <a:ext cx="421420" cy="381662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no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>
                                              <a:lnSpc>
                                                <a:spcPct val="115000"/>
                                              </a:lnSpc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en-US" sz="1100" b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ea typeface="Calibri"/>
                                                <a:cs typeface="Times New Roman"/>
                                              </a:rPr>
                                              <a:t>A</a:t>
                                            </a:r>
                                            <a:endParaRPr lang="en-US" sz="1100">
                                              <a:effectLst/>
                                              <a:ea typeface="Calibri"/>
                                              <a:cs typeface="Times New Roman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6" name="Oval 75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2029538" y="1065464"/>
                                            <a:ext cx="421005" cy="381635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no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>
                                              <a:lnSpc>
                                                <a:spcPct val="115000"/>
                                              </a:lnSpc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en-US" sz="1100" b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ea typeface="Calibri"/>
                                                <a:cs typeface="Times New Roman"/>
                                              </a:rPr>
                                              <a:t>B</a:t>
                                            </a:r>
                                            <a:endParaRPr lang="en-US" sz="1100">
                                              <a:effectLst/>
                                              <a:ea typeface="Calibri"/>
                                              <a:cs typeface="Times New Roman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7" name="Oval 76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3108960" y="1065475"/>
                                            <a:ext cx="421005" cy="381635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no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>
                                              <a:lnSpc>
                                                <a:spcPct val="115000"/>
                                              </a:lnSpc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en-US" sz="1100" b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ea typeface="Calibri"/>
                                                <a:cs typeface="Times New Roman"/>
                                              </a:rPr>
                                              <a:t>C</a:t>
                                            </a:r>
                                            <a:endParaRPr lang="en-US" sz="1100">
                                              <a:effectLst/>
                                              <a:ea typeface="Calibri"/>
                                              <a:cs typeface="Times New Roman"/>
                                            </a:endParaRPr>
                                          </a:p>
                                        </p:txBody>
                                      </p:sp>
                                      <p:sp>
                                        <p:nvSpPr>
                                          <p:cNvPr id="78" name="Oval 77"/>
                                          <p:cNvSpPr/>
                                          <p:nvPr/>
                                        </p:nvSpPr>
                                        <p:spPr>
                                          <a:xfrm>
                                            <a:off x="4318128" y="1065494"/>
                                            <a:ext cx="421005" cy="381635"/>
                                          </a:xfrm>
                                          <a:prstGeom prst="ellipse">
                                            <a:avLst/>
                                          </a:prstGeom>
                                          <a:noFill/>
                                          <a:ln w="38100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accent1">
                                              <a:shade val="50000"/>
                                            </a:schemeClr>
                                          </a:lnRef>
                                          <a:fillRef idx="1">
                                            <a:schemeClr val="accent1"/>
                                          </a:fillRef>
                                          <a:effectRef idx="0">
                                            <a:schemeClr val="accent1"/>
                                          </a:effectRef>
                                          <a:fontRef idx="minor">
                                            <a:schemeClr val="lt1"/>
                                          </a:fontRef>
                                        </p:style>
                                        <p:txBody>
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<a:prstTxWarp prst="textNoShape">
                                              <a:avLst/>
                                            </a:prstTxWarp>
                                            <a:noAutofit/>
                                          </a:bodyPr>
                                          <a:lstStyle/>
                                          <a:p>
                                            <a:pPr algn="ctr">
                                              <a:lnSpc>
                                                <a:spcPct val="115000"/>
                                              </a:lnSpc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en-US" sz="1100" b="1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ea typeface="Calibri"/>
                                                <a:cs typeface="Times New Roman"/>
                                              </a:rPr>
                                              <a:t>D</a:t>
                                            </a:r>
                                            <a:endParaRPr lang="en-US" sz="1100">
                                              <a:effectLst/>
                                              <a:ea typeface="Calibri"/>
                                              <a:cs typeface="Times New Roman"/>
                                            </a:endParaRPr>
                                          </a:p>
                                        </p:txBody>
                                      </p:sp>
                                      <p:cxnSp>
                                        <p:nvCxnSpPr>
                                          <p:cNvPr id="79" name="Straight Connector 78"/>
                                          <p:cNvCxnSpPr/>
                                          <p:nvPr/>
                                        </p:nvCxnSpPr>
                                        <p:spPr>
                                          <a:xfrm flipH="1">
                                            <a:off x="2269944" y="325770"/>
                                            <a:ext cx="876878" cy="738816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38100" cmpd="sng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1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80" name="Straight Connector 79"/>
                                          <p:cNvCxnSpPr/>
                                          <p:nvPr/>
                                        </p:nvCxnSpPr>
                                        <p:spPr>
                                          <a:xfrm flipH="1" flipV="1">
                                            <a:off x="3444811" y="325770"/>
                                            <a:ext cx="934971" cy="795613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38100" cmpd="sng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1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  <p:cxnSp>
                                        <p:nvCxnSpPr>
                                          <p:cNvPr id="81" name="Straight Connector 80"/>
                                          <p:cNvCxnSpPr/>
                                          <p:nvPr/>
                                        </p:nvCxnSpPr>
                                        <p:spPr>
                                          <a:xfrm>
                                            <a:off x="3315694" y="381662"/>
                                            <a:ext cx="0" cy="683260"/>
                                          </a:xfrm>
                                          <a:prstGeom prst="line">
                                            <a:avLst/>
                                          </a:prstGeom>
                                          <a:ln w="38100" cmpd="sng"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</p:spPr>
                                        <p:style>
                                          <a:lnRef idx="2">
                                            <a:schemeClr val="dk1"/>
                                          </a:lnRef>
                                          <a:fillRef idx="0">
                                            <a:schemeClr val="dk1"/>
                                          </a:fillRef>
                                          <a:effectRef idx="1">
                                            <a:schemeClr val="dk1"/>
                                          </a:effectRef>
                                          <a:fontRef idx="minor">
                                            <a:schemeClr val="tx1"/>
                                          </a:fontRef>
                                        </p:style>
                                      </p:cxnSp>
                                    </p:grpSp>
                                    <p:sp>
                                      <p:nvSpPr>
                                        <p:cNvPr id="74" name="TextBox 32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1091671" y="40740"/>
                                          <a:ext cx="508111" cy="232983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spAutoFit/>
                                        </a:bodyPr>
                                        <a:lstStyle/>
                                        <a:p>
                                          <a:pPr>
                                            <a:spcAft>
                                              <a:spcPts val="0"/>
                                            </a:spcAft>
                                          </a:pPr>
                                          <a:r>
                                            <a:rPr lang="en-US" sz="1600" b="1" kern="1200" dirty="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Times New Roman"/>
                                              <a:ea typeface="Times New Roman"/>
                                            </a:rPr>
                                            <a:t>C=18</a:t>
                                          </a:r>
                                          <a:endParaRPr lang="en-US" sz="1200" dirty="0">
                                            <a:effectLst/>
                                            <a:latin typeface="Times New Roman"/>
                                            <a:ea typeface="Times New Roman"/>
                                          </a:endParaRPr>
                                        </a:p>
                                      </p:txBody>
                                    </p:sp>
                                  </p:grpSp>
                                  <p:sp>
                                    <p:nvSpPr>
                                      <p:cNvPr id="72" name="TextBox 32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132388" y="1098254"/>
                                        <a:ext cx="166121" cy="23050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no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115000"/>
                                          </a:lnSpc>
                                          <a:spcAft>
                                            <a:spcPts val="1000"/>
                                          </a:spcAft>
                                        </a:pPr>
                                        <a:r>
                                          <a:rPr lang="en-US" sz="1100" b="1">
                                            <a:effectLst/>
                                            <a:latin typeface="Calibri"/>
                                            <a:ea typeface="Calibri"/>
                                            <a:cs typeface="Times New Roman"/>
                                          </a:rPr>
                                          <a:t>2</a:t>
                                        </a:r>
                                        <a:endParaRPr lang="en-US" sz="1100">
                                          <a:effectLst/>
                                          <a:latin typeface="Calibri"/>
                                          <a:ea typeface="Calibri"/>
                                          <a:cs typeface="Times New Roman"/>
                                        </a:endParaRPr>
                                      </a:p>
                                    </p:txBody>
                                  </p:sp>
                                </p:grpSp>
                              </p:grpSp>
                              <p:sp>
                                <p:nvSpPr>
                                  <p:cNvPr id="68" name="TextBox 32"/>
                                  <p:cNvSpPr txBox="1"/>
                                  <p:nvPr/>
                                </p:nvSpPr>
                                <p:spPr>
                                  <a:xfrm>
                                    <a:off x="882779" y="1113182"/>
                                    <a:ext cx="222637" cy="23050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noAutofit/>
                                  </a:bodyPr>
                                  <a:lstStyle/>
                                  <a:p>
                                    <a:pPr>
                                      <a:lnSpc>
                                        <a:spcPct val="115000"/>
                                      </a:lnSpc>
                                      <a:spcAft>
                                        <a:spcPts val="1000"/>
                                      </a:spcAft>
                                    </a:pPr>
                                    <a:r>
                                      <a:rPr lang="en-US" sz="1100" b="1" dirty="0">
                                        <a:effectLst/>
                                        <a:latin typeface="Calibri"/>
                                        <a:ea typeface="Calibri"/>
                                        <a:cs typeface="Times New Roman"/>
                                      </a:rPr>
                                      <a:t>3</a:t>
                                    </a:r>
                                    <a:endParaRPr lang="en-US" sz="1100" dirty="0">
                                      <a:effectLst/>
                                      <a:latin typeface="Calibri"/>
                                      <a:ea typeface="Calibri"/>
                                      <a:cs typeface="Times New Roman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66" name="TextBox 32"/>
                                <p:cNvSpPr txBox="1"/>
                                <p:nvPr/>
                              </p:nvSpPr>
                              <p:spPr>
                                <a:xfrm>
                                  <a:off x="1603811" y="1147793"/>
                                  <a:ext cx="166117" cy="23050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noAutofit/>
                                </a:bodyPr>
                                <a:lstStyle/>
                                <a:p>
                                  <a:pPr>
                                    <a:lnSpc>
                                      <a:spcPct val="115000"/>
                                    </a:lnSpc>
                                    <a:spcAft>
                                      <a:spcPts val="1000"/>
                                    </a:spcAft>
                                  </a:pPr>
                                  <a:r>
                                    <a:rPr lang="en-US" sz="1100" b="1">
                                      <a:effectLst/>
                                      <a:latin typeface="Calibri"/>
                                      <a:ea typeface="Calibri"/>
                                      <a:cs typeface="Times New Roman"/>
                                    </a:rPr>
                                    <a:t>4</a:t>
                                  </a:r>
                                  <a:endParaRPr lang="en-US" sz="1100">
                                    <a:effectLst/>
                                    <a:latin typeface="Calibri"/>
                                    <a:ea typeface="Calibri"/>
                                    <a:cs typeface="Times New Roman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64" name="TextBox 32"/>
                              <p:cNvSpPr txBox="1"/>
                              <p:nvPr/>
                            </p:nvSpPr>
                            <p:spPr>
                              <a:xfrm>
                                <a:off x="392050" y="1130600"/>
                                <a:ext cx="381110" cy="18198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noAutofit/>
                              </a:bodyPr>
                              <a:lstStyle/>
                              <a:p>
                                <a:pPr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200" b="1" kern="1200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C=22</a:t>
                                </a:r>
                                <a:endParaRPr lang="en-US" sz="1200" dirty="0"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62" name="TextBox 32"/>
                            <p:cNvSpPr txBox="1"/>
                            <p:nvPr/>
                          </p:nvSpPr>
                          <p:spPr>
                            <a:xfrm>
                              <a:off x="1105416" y="1121135"/>
                              <a:ext cx="387918" cy="19074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noAutofit/>
                            </a:bodyPr>
                            <a:lstStyle/>
                            <a:p>
                              <a:pPr>
                                <a:spcAft>
                                  <a:spcPts val="0"/>
                                </a:spcAft>
                              </a:pPr>
                              <a:r>
                                <a:rPr lang="en-US" sz="1200" b="1" kern="1200" dirty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/>
                                  <a:ea typeface="Times New Roman"/>
                                </a:rPr>
                                <a:t>C=26</a:t>
                              </a:r>
                              <a:endParaRPr lang="en-US" sz="1200" dirty="0">
                                <a:effectLst/>
                                <a:latin typeface="Times New Roman"/>
                                <a:ea typeface="Times New Roman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60" name="TextBox 32"/>
                          <p:cNvSpPr txBox="1"/>
                          <p:nvPr/>
                        </p:nvSpPr>
                        <p:spPr>
                          <a:xfrm>
                            <a:off x="1849963" y="1130600"/>
                            <a:ext cx="432423" cy="1892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spcAft>
                                <a:spcPts val="0"/>
                              </a:spcAft>
                            </a:pPr>
                            <a:r>
                              <a:rPr lang="en-US" sz="1200" b="1" kern="1200" dirty="0">
                                <a:solidFill>
                                  <a:srgbClr val="000000"/>
                                </a:solidFill>
                                <a:effectLst/>
                                <a:latin typeface="Times New Roman"/>
                                <a:ea typeface="Times New Roman"/>
                              </a:rPr>
                              <a:t>C=23</a:t>
                            </a:r>
                            <a:endParaRPr lang="en-US" sz="1200" dirty="0">
                              <a:effectLst/>
                              <a:latin typeface="Times New Roman"/>
                              <a:ea typeface="Times New Roman"/>
                            </a:endParaRPr>
                          </a:p>
                        </p:txBody>
                      </p:sp>
                    </p:grpSp>
                    <p:cxnSp>
                      <p:nvCxnSpPr>
                        <p:cNvPr id="55" name="Straight Connector 54"/>
                        <p:cNvCxnSpPr/>
                        <p:nvPr/>
                      </p:nvCxnSpPr>
                      <p:spPr>
                        <a:xfrm flipH="1">
                          <a:off x="212385" y="1725076"/>
                          <a:ext cx="309245" cy="412750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/>
                        <p:cNvCxnSpPr/>
                        <p:nvPr/>
                      </p:nvCxnSpPr>
                      <p:spPr>
                        <a:xfrm flipH="1" flipV="1">
                          <a:off x="588396" y="1749287"/>
                          <a:ext cx="246380" cy="413219"/>
                        </a:xfrm>
                        <a:prstGeom prst="line">
                          <a:avLst/>
                        </a:prstGeom>
                        <a:ln w="38100" cmpd="sng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7" name="Oval 56"/>
                        <p:cNvSpPr/>
                        <p:nvPr/>
                      </p:nvSpPr>
                      <p:spPr>
                        <a:xfrm>
                          <a:off x="659958" y="2154803"/>
                          <a:ext cx="328295" cy="404495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100" b="1">
                              <a:solidFill>
                                <a:srgbClr val="000000"/>
                              </a:solidFill>
                              <a:effectLst/>
                              <a:ea typeface="Calibri"/>
                              <a:cs typeface="Times New Roman"/>
                            </a:rPr>
                            <a:t>D</a:t>
                          </a:r>
                          <a:endParaRPr lang="en-U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  <p:sp>
                      <p:nvSpPr>
                        <p:cNvPr id="58" name="Oval 57"/>
                        <p:cNvSpPr/>
                        <p:nvPr/>
                      </p:nvSpPr>
                      <p:spPr>
                        <a:xfrm>
                          <a:off x="-486" y="2121393"/>
                          <a:ext cx="328295" cy="404495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100" b="1">
                              <a:solidFill>
                                <a:srgbClr val="000000"/>
                              </a:solidFill>
                              <a:effectLst/>
                              <a:ea typeface="Calibri"/>
                              <a:cs typeface="Times New Roman"/>
                            </a:rPr>
                            <a:t>C</a:t>
                          </a:r>
                          <a:endParaRPr lang="en-US" sz="1100">
                            <a:effectLst/>
                            <a:ea typeface="Calibri"/>
                            <a:cs typeface="Times New Roman"/>
                          </a:endParaRPr>
                        </a:p>
                      </p:txBody>
                    </p:sp>
                  </p:grpSp>
                  <p:sp>
                    <p:nvSpPr>
                      <p:cNvPr id="53" name="TextBox 32"/>
                      <p:cNvSpPr txBox="1"/>
                      <p:nvPr/>
                    </p:nvSpPr>
                    <p:spPr>
                      <a:xfrm>
                        <a:off x="806421" y="1941063"/>
                        <a:ext cx="206734" cy="22987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>
                          <a:lnSpc>
                            <a:spcPct val="115000"/>
                          </a:lnSpc>
                          <a:spcAft>
                            <a:spcPts val="1000"/>
                          </a:spcAft>
                        </a:pPr>
                        <a:r>
                          <a:rPr lang="en-US" sz="1100" b="1" dirty="0">
                            <a:effectLst/>
                            <a:latin typeface="Calibri"/>
                            <a:ea typeface="Calibri"/>
                            <a:cs typeface="Times New Roman"/>
                          </a:rPr>
                          <a:t>6</a:t>
                        </a:r>
                        <a:endParaRPr lang="en-US" sz="1100" dirty="0">
                          <a:effectLst/>
                          <a:latin typeface="Calibri"/>
                          <a:ea typeface="Calibri"/>
                          <a:cs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49" name="TextBox 32"/>
                  <p:cNvSpPr txBox="1"/>
                  <p:nvPr/>
                </p:nvSpPr>
                <p:spPr>
                  <a:xfrm>
                    <a:off x="8496820" y="4021394"/>
                    <a:ext cx="670090" cy="22203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>
                      <a:spcAft>
                        <a:spcPts val="0"/>
                      </a:spcAft>
                    </a:pPr>
                    <a:r>
                      <a:rPr lang="en-US" sz="1200" b="1" kern="1200" dirty="0" smtClean="0">
                        <a:solidFill>
                          <a:srgbClr val="000000"/>
                        </a:solidFill>
                        <a:effectLst/>
                        <a:latin typeface="Times New Roman"/>
                        <a:ea typeface="Times New Roman"/>
                      </a:rPr>
                      <a:t>C=30</a:t>
                    </a:r>
                    <a:endParaRPr lang="en-US" sz="1200" dirty="0">
                      <a:effectLst/>
                      <a:latin typeface="Times New Roman"/>
                      <a:ea typeface="Times New Roman"/>
                    </a:endParaRPr>
                  </a:p>
                </p:txBody>
              </p:sp>
            </p:grpSp>
          </p:grpSp>
          <p:sp>
            <p:nvSpPr>
              <p:cNvPr id="82" name="Oval 81"/>
              <p:cNvSpPr/>
              <p:nvPr/>
            </p:nvSpPr>
            <p:spPr>
              <a:xfrm>
                <a:off x="2999656" y="5805264"/>
                <a:ext cx="700790" cy="54470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ea typeface="Calibri"/>
                    <a:cs typeface="Times New Roman"/>
                  </a:rPr>
                  <a:t>D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83" name="Straight Connector 82"/>
              <p:cNvCxnSpPr>
                <a:stCxn id="58" idx="4"/>
                <a:endCxn id="82" idx="0"/>
              </p:cNvCxnSpPr>
              <p:nvPr/>
            </p:nvCxnSpPr>
            <p:spPr>
              <a:xfrm>
                <a:off x="3342647" y="5400233"/>
                <a:ext cx="7404" cy="405031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32"/>
            <p:cNvSpPr txBox="1"/>
            <p:nvPr/>
          </p:nvSpPr>
          <p:spPr>
            <a:xfrm>
              <a:off x="2967256" y="5547933"/>
              <a:ext cx="320432" cy="2573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 dirty="0" smtClean="0">
                  <a:effectLst/>
                  <a:latin typeface="Calibri"/>
                  <a:ea typeface="Calibri"/>
                  <a:cs typeface="Times New Roman"/>
                </a:rPr>
                <a:t>7</a:t>
              </a:r>
              <a:endParaRPr lang="en-US" sz="1100" dirty="0">
                <a:effectLst/>
                <a:latin typeface="Calibri"/>
                <a:ea typeface="Calibri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352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 5: 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finding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D from C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Make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C’s Row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D’s Column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[D,A]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Times New Roman"/>
              </a:rPr>
              <a:t>∞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5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check for the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Reduced Matrix.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C[   ]=</a:t>
            </a: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5440" y="4289634"/>
            <a:ext cx="37444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For finding cost of D,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c[D] = c[C,D] + c[C] + r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= 0 + 22 + 0 </a:t>
            </a:r>
          </a:p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    =22</a:t>
            </a:r>
          </a:p>
          <a:p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   C  D  A</a:t>
            </a: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1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8" t="16239" r="70401" b="8014"/>
          <a:stretch/>
        </p:blipFill>
        <p:spPr bwMode="auto">
          <a:xfrm>
            <a:off x="4552371" y="1700808"/>
            <a:ext cx="2783565" cy="1989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6600056" y="1700808"/>
            <a:ext cx="5009789" cy="4658732"/>
            <a:chOff x="6600056" y="1700808"/>
            <a:chExt cx="5009789" cy="4658732"/>
          </a:xfrm>
        </p:grpSpPr>
        <p:grpSp>
          <p:nvGrpSpPr>
            <p:cNvPr id="8" name="Group 7"/>
            <p:cNvGrpSpPr/>
            <p:nvPr/>
          </p:nvGrpSpPr>
          <p:grpSpPr>
            <a:xfrm>
              <a:off x="6600056" y="1700808"/>
              <a:ext cx="5009789" cy="4658732"/>
              <a:chOff x="6600056" y="1794604"/>
              <a:chExt cx="5009789" cy="4658732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6600056" y="1794604"/>
                <a:ext cx="5009789" cy="4658732"/>
                <a:chOff x="2967256" y="2053666"/>
                <a:chExt cx="5577016" cy="4296299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992252" y="2053666"/>
                  <a:ext cx="5552020" cy="4296299"/>
                  <a:chOff x="2992252" y="2053666"/>
                  <a:chExt cx="5552020" cy="4296299"/>
                </a:xfrm>
              </p:grpSpPr>
              <p:grpSp>
                <p:nvGrpSpPr>
                  <p:cNvPr id="92" name="Group 91"/>
                  <p:cNvGrpSpPr/>
                  <p:nvPr/>
                </p:nvGrpSpPr>
                <p:grpSpPr>
                  <a:xfrm>
                    <a:off x="2992252" y="2053666"/>
                    <a:ext cx="5552020" cy="3391558"/>
                    <a:chOff x="6851492" y="1652245"/>
                    <a:chExt cx="4573100" cy="3072899"/>
                  </a:xfrm>
                </p:grpSpPr>
                <p:sp>
                  <p:nvSpPr>
                    <p:cNvPr id="95" name="TextBox 32"/>
                    <p:cNvSpPr txBox="1"/>
                    <p:nvPr/>
                  </p:nvSpPr>
                  <p:spPr>
                    <a:xfrm>
                      <a:off x="7298118" y="3999050"/>
                      <a:ext cx="670090" cy="22203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kern="12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C=22</a:t>
                      </a:r>
                      <a:endParaRPr lang="en-US" sz="1200" dirty="0">
                        <a:effectLst/>
                        <a:latin typeface="Times New Roman"/>
                        <a:ea typeface="Times New Roman"/>
                      </a:endParaRPr>
                    </a:p>
                  </p:txBody>
                </p:sp>
                <p:grpSp>
                  <p:nvGrpSpPr>
                    <p:cNvPr id="96" name="Group 95"/>
                    <p:cNvGrpSpPr/>
                    <p:nvPr/>
                  </p:nvGrpSpPr>
                  <p:grpSpPr>
                    <a:xfrm>
                      <a:off x="6851492" y="1652245"/>
                      <a:ext cx="4573100" cy="3072899"/>
                      <a:chOff x="6851492" y="1652245"/>
                      <a:chExt cx="4573100" cy="3072899"/>
                    </a:xfrm>
                  </p:grpSpPr>
                  <p:grpSp>
                    <p:nvGrpSpPr>
                      <p:cNvPr id="97" name="Group 96"/>
                      <p:cNvGrpSpPr/>
                      <p:nvPr/>
                    </p:nvGrpSpPr>
                    <p:grpSpPr>
                      <a:xfrm>
                        <a:off x="6851492" y="1652245"/>
                        <a:ext cx="4573100" cy="3072899"/>
                        <a:chOff x="94930" y="40728"/>
                        <a:chExt cx="2600924" cy="2518570"/>
                      </a:xfrm>
                    </p:grpSpPr>
                    <p:sp>
                      <p:nvSpPr>
                        <p:cNvPr id="99" name="TextBox 32"/>
                        <p:cNvSpPr txBox="1"/>
                        <p:nvPr/>
                      </p:nvSpPr>
                      <p:spPr>
                        <a:xfrm>
                          <a:off x="157947" y="1930299"/>
                          <a:ext cx="174309" cy="19109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noAutofit/>
                        </a:bodyPr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1000"/>
                            </a:spcAft>
                          </a:pPr>
                          <a:r>
                            <a:rPr lang="en-US" sz="1100" b="1" dirty="0">
                              <a:effectLst/>
                              <a:latin typeface="Calibri"/>
                              <a:ea typeface="Calibri"/>
                              <a:cs typeface="Times New Roman"/>
                            </a:rPr>
                            <a:t>5</a:t>
                          </a:r>
                          <a:endParaRPr lang="en-US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p:txBody>
                    </p:sp>
                    <p:grpSp>
                      <p:nvGrpSpPr>
                        <p:cNvPr id="100" name="Group 99"/>
                        <p:cNvGrpSpPr/>
                        <p:nvPr/>
                      </p:nvGrpSpPr>
                      <p:grpSpPr>
                        <a:xfrm>
                          <a:off x="94930" y="40728"/>
                          <a:ext cx="2600924" cy="2518570"/>
                          <a:chOff x="-486" y="40728"/>
                          <a:chExt cx="2600924" cy="2518570"/>
                        </a:xfrm>
                      </p:grpSpPr>
                      <p:grpSp>
                        <p:nvGrpSpPr>
                          <p:cNvPr id="101" name="Group 100"/>
                          <p:cNvGrpSpPr/>
                          <p:nvPr/>
                        </p:nvGrpSpPr>
                        <p:grpSpPr>
                          <a:xfrm>
                            <a:off x="-486" y="40728"/>
                            <a:ext cx="2600924" cy="2518570"/>
                            <a:chOff x="-486" y="40728"/>
                            <a:chExt cx="2600924" cy="2518570"/>
                          </a:xfrm>
                        </p:grpSpPr>
                        <p:grpSp>
                          <p:nvGrpSpPr>
                            <p:cNvPr id="103" name="Group 102"/>
                            <p:cNvGrpSpPr/>
                            <p:nvPr/>
                          </p:nvGrpSpPr>
                          <p:grpSpPr>
                            <a:xfrm>
                              <a:off x="405518" y="40728"/>
                              <a:ext cx="2194920" cy="1708063"/>
                              <a:chOff x="87466" y="40728"/>
                              <a:chExt cx="2194920" cy="1708063"/>
                            </a:xfrm>
                          </p:grpSpPr>
                          <p:grpSp>
                            <p:nvGrpSpPr>
                              <p:cNvPr id="108" name="Group 107"/>
                              <p:cNvGrpSpPr/>
                              <p:nvPr/>
                            </p:nvGrpSpPr>
                            <p:grpSpPr>
                              <a:xfrm>
                                <a:off x="87466" y="40728"/>
                                <a:ext cx="2114552" cy="1708063"/>
                                <a:chOff x="87466" y="40728"/>
                                <a:chExt cx="2114552" cy="1708063"/>
                              </a:xfrm>
                            </p:grpSpPr>
                            <p:grpSp>
                              <p:nvGrpSpPr>
                                <p:cNvPr id="110" name="Group 109"/>
                                <p:cNvGrpSpPr/>
                                <p:nvPr/>
                              </p:nvGrpSpPr>
                              <p:grpSpPr>
                                <a:xfrm>
                                  <a:off x="87466" y="40728"/>
                                  <a:ext cx="2114552" cy="1708063"/>
                                  <a:chOff x="87466" y="40728"/>
                                  <a:chExt cx="2114552" cy="1708063"/>
                                </a:xfrm>
                              </p:grpSpPr>
                              <p:grpSp>
                                <p:nvGrpSpPr>
                                  <p:cNvPr id="112" name="Group 111"/>
                                  <p:cNvGrpSpPr/>
                                  <p:nvPr/>
                                </p:nvGrpSpPr>
                                <p:grpSpPr>
                                  <a:xfrm>
                                    <a:off x="87466" y="40728"/>
                                    <a:ext cx="2114552" cy="1708063"/>
                                    <a:chOff x="87466" y="40728"/>
                                    <a:chExt cx="2114552" cy="1708063"/>
                                  </a:xfrm>
                                </p:grpSpPr>
                                <p:grpSp>
                                  <p:nvGrpSpPr>
                                    <p:cNvPr id="114" name="Group 113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87466" y="40728"/>
                                      <a:ext cx="2114552" cy="1708063"/>
                                      <a:chOff x="87466" y="40728"/>
                                      <a:chExt cx="2114552" cy="1708063"/>
                                    </a:xfrm>
                                  </p:grpSpPr>
                                  <p:grpSp>
                                    <p:nvGrpSpPr>
                                      <p:cNvPr id="116" name="Group 115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87466" y="40728"/>
                                        <a:ext cx="2114552" cy="1708063"/>
                                        <a:chOff x="87466" y="40728"/>
                                        <a:chExt cx="2114552" cy="1708063"/>
                                      </a:xfrm>
                                    </p:grpSpPr>
                                    <p:sp>
                                      <p:nvSpPr>
                                        <p:cNvPr id="118" name="TextBox 117"/>
                                        <p:cNvSpPr txBox="1"/>
                                        <p:nvPr/>
                                      </p:nvSpPr>
                                      <p:spPr>
                                        <a:xfrm>
                                          <a:off x="820116" y="57839"/>
                                          <a:ext cx="190370" cy="230587"/>
                                        </a:xfrm>
                                        <a:prstGeom prst="rect">
                                          <a:avLst/>
                                        </a:prstGeom>
                                        <a:noFill/>
                                      </p:spPr>
                                      <p:txBody>
                                        <a:bodyPr wrap="square" rtlCol="0">
                                          <a:noAutofit/>
                                        </a:bodyPr>
                                        <a:lstStyle/>
                                        <a:p>
                                          <a:pPr>
                                            <a:lnSpc>
                                              <a:spcPct val="115000"/>
                                            </a:lnSpc>
                                            <a:spcAft>
                                              <a:spcPts val="1000"/>
                                            </a:spcAft>
                                          </a:pPr>
                                          <a:r>
                                            <a:rPr lang="en-US" sz="1100" b="1">
                                              <a:effectLst/>
                                              <a:latin typeface="Calibri"/>
                                              <a:ea typeface="Calibri"/>
                                              <a:cs typeface="Times New Roman"/>
                                            </a:rPr>
                                            <a:t>1</a:t>
                                          </a:r>
                                          <a:endParaRPr lang="en-US" sz="1100">
                                            <a:effectLst/>
                                            <a:latin typeface="Calibri"/>
                                            <a:ea typeface="Calibri"/>
                                            <a:cs typeface="Times New Roman"/>
                                          </a:endParaRPr>
                                        </a:p>
                                      </p:txBody>
                                    </p:sp>
                                    <p:grpSp>
                                      <p:nvGrpSpPr>
                                        <p:cNvPr id="119" name="Group 118"/>
                                        <p:cNvGrpSpPr/>
                                        <p:nvPr/>
                                      </p:nvGrpSpPr>
                                      <p:grpSpPr>
                                        <a:xfrm>
                                          <a:off x="87466" y="40728"/>
                                          <a:ext cx="2114552" cy="1708063"/>
                                          <a:chOff x="87466" y="40728"/>
                                          <a:chExt cx="2114552" cy="1708063"/>
                                        </a:xfrm>
                                      </p:grpSpPr>
                                      <p:grpSp>
                                        <p:nvGrpSpPr>
                                          <p:cNvPr id="120" name="Group 119"/>
                                          <p:cNvGrpSpPr/>
                                          <p:nvPr/>
                                        </p:nvGrpSpPr>
                                        <p:grpSpPr>
                                          <a:xfrm>
                                            <a:off x="87466" y="40728"/>
                                            <a:ext cx="2114552" cy="1708063"/>
                                            <a:chOff x="2" y="40740"/>
                                            <a:chExt cx="2115050" cy="1708548"/>
                                          </a:xfrm>
                                        </p:grpSpPr>
                                        <p:grpSp>
                                          <p:nvGrpSpPr>
                                            <p:cNvPr id="122" name="Group 121"/>
                                            <p:cNvGrpSpPr/>
                                            <p:nvPr/>
                                          </p:nvGrpSpPr>
                                          <p:grpSpPr>
                                            <a:xfrm>
                                              <a:off x="2" y="214685"/>
                                              <a:ext cx="2115050" cy="1534603"/>
                                              <a:chOff x="2029538" y="0"/>
                                              <a:chExt cx="2709595" cy="1447129"/>
                                            </a:xfrm>
                                          </p:grpSpPr>
                                          <p:sp>
                                            <p:nvSpPr>
                                              <p:cNvPr id="124" name="Oval 123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085106" y="0"/>
                                                <a:ext cx="421420" cy="381662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381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algn="ctr">
                                                  <a:lnSpc>
                                                    <a:spcPct val="115000"/>
                                                  </a:lnSpc>
                                                  <a:spcAft>
                                                    <a:spcPts val="1000"/>
                                                  </a:spcAft>
                                                </a:pPr>
                                                <a:r>
                                                  <a:rPr lang="en-US" sz="1100" b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rPr>
                                                  <a:t>A</a:t>
                                                </a:r>
                                                <a:endParaRPr lang="en-US" sz="1100">
                                                  <a:effectLst/>
                                                  <a:ea typeface="Calibri"/>
                                                  <a:cs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25" name="Oval 124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2029538" y="1065464"/>
                                                <a:ext cx="421005" cy="381635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381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algn="ctr">
                                                  <a:lnSpc>
                                                    <a:spcPct val="115000"/>
                                                  </a:lnSpc>
                                                  <a:spcAft>
                                                    <a:spcPts val="1000"/>
                                                  </a:spcAft>
                                                </a:pPr>
                                                <a:r>
                                                  <a:rPr lang="en-US" sz="1100" b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rPr>
                                                  <a:t>B</a:t>
                                                </a:r>
                                                <a:endParaRPr lang="en-US" sz="1100">
                                                  <a:effectLst/>
                                                  <a:ea typeface="Calibri"/>
                                                  <a:cs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26" name="Oval 125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3108960" y="1065475"/>
                                                <a:ext cx="421005" cy="381635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381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algn="ctr">
                                                  <a:lnSpc>
                                                    <a:spcPct val="115000"/>
                                                  </a:lnSpc>
                                                  <a:spcAft>
                                                    <a:spcPts val="1000"/>
                                                  </a:spcAft>
                                                </a:pPr>
                                                <a:r>
                                                  <a:rPr lang="en-US" sz="1100" b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rPr>
                                                  <a:t>C</a:t>
                                                </a:r>
                                                <a:endParaRPr lang="en-US" sz="1100">
                                                  <a:effectLst/>
                                                  <a:ea typeface="Calibri"/>
                                                  <a:cs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  <p:sp>
                                            <p:nvSpPr>
                                              <p:cNvPr id="127" name="Oval 126"/>
                                              <p:cNvSpPr/>
                                              <p:nvPr/>
                                            </p:nvSpPr>
                                            <p:spPr>
                                              <a:xfrm>
                                                <a:off x="4318128" y="1065494"/>
                                                <a:ext cx="421005" cy="381635"/>
                                              </a:xfrm>
                                              <a:prstGeom prst="ellipse">
                                                <a:avLst/>
                                              </a:prstGeom>
                                              <a:noFill/>
                                              <a:ln w="38100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accent1">
                                                  <a:shade val="50000"/>
                                                </a:schemeClr>
                                              </a:lnRef>
                                              <a:fillRef idx="1">
                                                <a:schemeClr val="accent1"/>
                                              </a:fillRef>
                                              <a:effectRef idx="0">
                                                <a:schemeClr val="accent1"/>
                                              </a:effectRef>
                                              <a:fontRef idx="minor">
                                                <a:schemeClr val="lt1"/>
                                              </a:fontRef>
                                            </p:style>
                                            <p:txBody>
                  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                  <a:prstTxWarp prst="textNoShape">
                                                  <a:avLst/>
                                                </a:prstTxWarp>
                                                <a:noAutofit/>
                                              </a:bodyPr>
                                              <a:lstStyle/>
                                              <a:p>
                                                <a:pPr algn="ctr">
                                                  <a:lnSpc>
                                                    <a:spcPct val="115000"/>
                                                  </a:lnSpc>
                                                  <a:spcAft>
                                                    <a:spcPts val="1000"/>
                                                  </a:spcAft>
                                                </a:pPr>
                                                <a:r>
                                                  <a:rPr lang="en-US" sz="1100" b="1">
                                                    <a:solidFill>
                                                      <a:srgbClr val="000000"/>
                                                    </a:solidFill>
                                                    <a:effectLst/>
                                                    <a:ea typeface="Calibri"/>
                                                    <a:cs typeface="Times New Roman"/>
                                                  </a:rPr>
                                                  <a:t>D</a:t>
                                                </a:r>
                                                <a:endParaRPr lang="en-US" sz="1100">
                                                  <a:effectLst/>
                                                  <a:ea typeface="Calibri"/>
                                                  <a:cs typeface="Times New Roman"/>
                                                </a:endParaRPr>
                                              </a:p>
                                            </p:txBody>
                                          </p:sp>
                                          <p:cxnSp>
                                            <p:nvCxnSpPr>
                                              <p:cNvPr id="128" name="Straight Connector 127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>
                                                <a:off x="2269944" y="325770"/>
                                                <a:ext cx="876878" cy="738816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38100" cmpd="sng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1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29" name="Straight Connector 128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 flipH="1" flipV="1">
                                                <a:off x="3444811" y="325770"/>
                                                <a:ext cx="934971" cy="795613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38100" cmpd="sng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1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  <p:cxnSp>
                                            <p:nvCxnSpPr>
                                              <p:cNvPr id="130" name="Straight Connector 129"/>
                                              <p:cNvCxnSpPr/>
                                              <p:nvPr/>
                                            </p:nvCxnSpPr>
                                            <p:spPr>
                                              <a:xfrm>
                                                <a:off x="3315694" y="381662"/>
                                                <a:ext cx="0" cy="683260"/>
                                              </a:xfrm>
                                              <a:prstGeom prst="line">
                                                <a:avLst/>
                                              </a:prstGeom>
                                              <a:ln w="38100" cmpd="sng">
                                                <a:solidFill>
                                                  <a:schemeClr val="tx1"/>
                                                </a:solidFill>
                                              </a:ln>
                                            </p:spPr>
                                            <p:style>
                                              <a:lnRef idx="2">
                                                <a:schemeClr val="dk1"/>
                                              </a:lnRef>
                                              <a:fillRef idx="0">
                                                <a:schemeClr val="dk1"/>
                                              </a:fillRef>
                                              <a:effectRef idx="1">
                                                <a:schemeClr val="dk1"/>
                                              </a:effectRef>
                                              <a:fontRef idx="minor">
                                                <a:schemeClr val="tx1"/>
                                              </a:fontRef>
                                            </p:style>
                                          </p:cxnSp>
                                        </p:grpSp>
                                        <p:sp>
                                          <p:nvSpPr>
                                            <p:cNvPr id="123" name="TextBox 32"/>
                                            <p:cNvSpPr txBox="1"/>
                                            <p:nvPr/>
                                          </p:nvSpPr>
                                          <p:spPr>
                                            <a:xfrm>
                                              <a:off x="1091671" y="40740"/>
                                              <a:ext cx="508111" cy="232983"/>
                                            </a:xfrm>
                                            <a:prstGeom prst="rect">
                                              <a:avLst/>
                                            </a:prstGeom>
                                            <a:noFill/>
                                          </p:spPr>
                                          <p:txBody>
                                            <a:bodyPr wrap="square" rtlCol="0">
                                              <a:spAutoFit/>
                                            </a:bodyPr>
                                            <a:lstStyle/>
                                            <a:p>
                                              <a:pPr>
                                                <a:spcAft>
                                                  <a:spcPts val="0"/>
                                                </a:spcAft>
                                              </a:pPr>
                                              <a:r>
                                                <a:rPr lang="en-US" sz="1600" b="1" kern="1200" dirty="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Times New Roman"/>
                                                  <a:ea typeface="Times New Roman"/>
                                                </a:rPr>
                                                <a:t>C=18</a:t>
                                              </a:r>
                                              <a:endParaRPr lang="en-US" sz="1200" dirty="0">
                                                <a:effectLst/>
                                                <a:latin typeface="Times New Roman"/>
                                                <a:ea typeface="Times New Roman"/>
                                              </a:endParaRPr>
                                            </a:p>
                                          </p:txBody>
                                        </p:sp>
                                      </p:grpSp>
                                      <p:sp>
                                        <p:nvSpPr>
                                          <p:cNvPr id="121" name="TextBox 32"/>
                                          <p:cNvSpPr txBox="1"/>
                                          <p:nvPr/>
                                        </p:nvSpPr>
                                        <p:spPr>
                                          <a:xfrm>
                                            <a:off x="132388" y="1098254"/>
                                            <a:ext cx="166121" cy="230505"/>
                                          </a:xfrm>
                                          <a:prstGeom prst="rect">
                                            <a:avLst/>
                                          </a:prstGeom>
                                          <a:noFill/>
                                        </p:spPr>
                                        <p:txBody>
                                          <a:bodyPr wrap="square" rtlCol="0">
                                            <a:noAutofit/>
                                          </a:bodyPr>
                                          <a:lstStyle/>
                                          <a:p>
                                            <a:pPr>
                                              <a:lnSpc>
                                                <a:spcPct val="115000"/>
                                              </a:lnSpc>
                                              <a:spcAft>
                                                <a:spcPts val="1000"/>
                                              </a:spcAft>
                                            </a:pPr>
                                            <a:r>
                                              <a:rPr lang="en-US" sz="1100" b="1">
                                                <a:effectLst/>
                                                <a:latin typeface="Calibri"/>
                                                <a:ea typeface="Calibri"/>
                                                <a:cs typeface="Times New Roman"/>
                                              </a:rPr>
                                              <a:t>2</a:t>
                                            </a:r>
                                            <a:endParaRPr lang="en-US" sz="1100">
                                              <a:effectLst/>
                                              <a:latin typeface="Calibri"/>
                                              <a:ea typeface="Calibri"/>
                                              <a:cs typeface="Times New Roman"/>
                                            </a:endParaRPr>
                                          </a:p>
                                        </p:txBody>
                                      </p:sp>
                                    </p:grpSp>
                                  </p:grpSp>
                                  <p:sp>
                                    <p:nvSpPr>
                                      <p:cNvPr id="117" name="TextBox 32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882779" y="1113182"/>
                                        <a:ext cx="222637" cy="230505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rtlCol="0">
                                        <a:noAutofit/>
                                      </a:bodyPr>
                                      <a:lstStyle/>
                                      <a:p>
                                        <a:pPr>
                                          <a:lnSpc>
                                            <a:spcPct val="115000"/>
                                          </a:lnSpc>
                                          <a:spcAft>
                                            <a:spcPts val="1000"/>
                                          </a:spcAft>
                                        </a:pPr>
                                        <a:r>
                                          <a:rPr lang="en-US" sz="1100" b="1" dirty="0">
                                            <a:effectLst/>
                                            <a:latin typeface="Calibri"/>
                                            <a:ea typeface="Calibri"/>
                                            <a:cs typeface="Times New Roman"/>
                                          </a:rPr>
                                          <a:t>3</a:t>
                                        </a:r>
                                        <a:endParaRPr lang="en-US" sz="1100" dirty="0">
                                          <a:effectLst/>
                                          <a:latin typeface="Calibri"/>
                                          <a:ea typeface="Calibri"/>
                                          <a:cs typeface="Times New Roman"/>
                                        </a:endParaRPr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115" name="TextBox 3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603811" y="1147793"/>
                                      <a:ext cx="166117" cy="230505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rtlCol="0">
                                      <a:noAutofit/>
                                    </a:bodyPr>
                                    <a:lstStyle/>
                                    <a:p>
                                      <a:pPr>
                                        <a:lnSpc>
                                          <a:spcPct val="115000"/>
                                        </a:lnSpc>
                                        <a:spcAft>
                                          <a:spcPts val="1000"/>
                                        </a:spcAft>
                                      </a:pPr>
                                      <a:r>
                                        <a:rPr lang="en-US" sz="1100" b="1">
                                          <a:effectLst/>
                                          <a:latin typeface="Calibri"/>
                                          <a:ea typeface="Calibri"/>
                                          <a:cs typeface="Times New Roman"/>
                                        </a:rPr>
                                        <a:t>4</a:t>
                                      </a:r>
                                      <a:endParaRPr lang="en-US" sz="1100">
                                        <a:effectLst/>
                                        <a:latin typeface="Calibri"/>
                                        <a:ea typeface="Calibri"/>
                                        <a:cs typeface="Times New Roman"/>
                                      </a:endParaRP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113" name="TextBox 32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92050" y="1130600"/>
                                    <a:ext cx="381110" cy="18198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noAutofit/>
                                  </a:bodyPr>
                                  <a:lstStyle/>
                                  <a:p>
                                    <a:pPr>
                                      <a:spcAft>
                                        <a:spcPts val="0"/>
                                      </a:spcAft>
                                    </a:pPr>
                                    <a:r>
                                      <a:rPr lang="en-US" sz="1200" b="1" kern="1200" dirty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Times New Roman"/>
                                        <a:ea typeface="Times New Roman"/>
                                      </a:rPr>
                                      <a:t>C=22</a:t>
                                    </a:r>
                                    <a:endParaRPr lang="en-US" sz="1200" dirty="0">
                                      <a:effectLst/>
                                      <a:latin typeface="Times New Roman"/>
                                      <a:ea typeface="Times New Roman"/>
                                    </a:endParaRP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11" name="TextBox 32"/>
                                <p:cNvSpPr txBox="1"/>
                                <p:nvPr/>
                              </p:nvSpPr>
                              <p:spPr>
                                <a:xfrm>
                                  <a:off x="1105416" y="1121135"/>
                                  <a:ext cx="387918" cy="19074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noAutofit/>
                                </a:bodyPr>
                                <a:lstStyle/>
                                <a:p>
                                  <a:pPr>
                                    <a:spcAft>
                                      <a:spcPts val="0"/>
                                    </a:spcAft>
                                  </a:pPr>
                                  <a:r>
                                    <a:rPr lang="en-US" sz="1200" b="1" kern="1200" dirty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Times New Roman"/>
                                      <a:ea typeface="Times New Roman"/>
                                    </a:rPr>
                                    <a:t>C=26</a:t>
                                  </a:r>
                                  <a:endParaRPr lang="en-US" sz="1200" dirty="0">
                                    <a:effectLst/>
                                    <a:latin typeface="Times New Roman"/>
                                    <a:ea typeface="Times New Roman"/>
                                  </a:endParaRPr>
                                </a:p>
                              </p:txBody>
                            </p:sp>
                          </p:grpSp>
                          <p:sp>
                            <p:nvSpPr>
                              <p:cNvPr id="109" name="TextBox 32"/>
                              <p:cNvSpPr txBox="1"/>
                              <p:nvPr/>
                            </p:nvSpPr>
                            <p:spPr>
                              <a:xfrm>
                                <a:off x="1849963" y="1130600"/>
                                <a:ext cx="432423" cy="189287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noAutofit/>
                              </a:bodyPr>
                              <a:lstStyle/>
                              <a:p>
                                <a:pPr>
                                  <a:spcAft>
                                    <a:spcPts val="0"/>
                                  </a:spcAft>
                                </a:pPr>
                                <a:r>
                                  <a:rPr lang="en-US" sz="1200" b="1" kern="1200" dirty="0">
                                    <a:solidFill>
                                      <a:srgbClr val="000000"/>
                                    </a:solidFill>
                                    <a:effectLst/>
                                    <a:latin typeface="Times New Roman"/>
                                    <a:ea typeface="Times New Roman"/>
                                  </a:rPr>
                                  <a:t>C=23</a:t>
                                </a:r>
                                <a:endParaRPr lang="en-US" sz="1200" dirty="0">
                                  <a:effectLst/>
                                  <a:latin typeface="Times New Roman"/>
                                  <a:ea typeface="Times New Roman"/>
                                </a:endParaRPr>
                              </a:p>
                            </p:txBody>
                          </p:sp>
                        </p:grpSp>
                        <p:cxnSp>
                          <p:nvCxnSpPr>
                            <p:cNvPr id="104" name="Straight Connector 103"/>
                            <p:cNvCxnSpPr/>
                            <p:nvPr/>
                          </p:nvCxnSpPr>
                          <p:spPr>
                            <a:xfrm flipH="1">
                              <a:off x="212385" y="1725076"/>
                              <a:ext cx="309245" cy="412750"/>
                            </a:xfrm>
                            <a:prstGeom prst="line">
                              <a:avLst/>
                            </a:prstGeom>
                            <a:ln w="38100" cmpd="sng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5" name="Straight Connector 104"/>
                            <p:cNvCxnSpPr/>
                            <p:nvPr/>
                          </p:nvCxnSpPr>
                          <p:spPr>
                            <a:xfrm flipH="1" flipV="1">
                              <a:off x="588396" y="1749287"/>
                              <a:ext cx="246380" cy="413219"/>
                            </a:xfrm>
                            <a:prstGeom prst="line">
                              <a:avLst/>
                            </a:prstGeom>
                            <a:ln w="38100" cmpd="sng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1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06" name="Oval 105"/>
                            <p:cNvSpPr/>
                            <p:nvPr/>
                          </p:nvSpPr>
                          <p:spPr>
                            <a:xfrm>
                              <a:off x="659958" y="2154803"/>
                              <a:ext cx="328295" cy="404495"/>
                            </a:xfrm>
                            <a:prstGeom prst="ellipse">
                              <a:avLst/>
                            </a:prstGeom>
                            <a:noFill/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:r>
                                <a:rPr lang="en-US" sz="1100" b="1">
                                  <a:solidFill>
                                    <a:srgbClr val="000000"/>
                                  </a:solidFill>
                                  <a:effectLst/>
                                  <a:ea typeface="Calibri"/>
                                  <a:cs typeface="Times New Roman"/>
                                </a:rPr>
                                <a:t>D</a:t>
                              </a:r>
                              <a:endParaRPr lang="en-U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  <p:sp>
                          <p:nvSpPr>
                            <p:cNvPr id="107" name="Oval 106"/>
                            <p:cNvSpPr/>
                            <p:nvPr/>
                          </p:nvSpPr>
                          <p:spPr>
                            <a:xfrm>
                              <a:off x="-486" y="2121393"/>
                              <a:ext cx="328295" cy="404495"/>
                            </a:xfrm>
                            <a:prstGeom prst="ellipse">
                              <a:avLst/>
                            </a:prstGeom>
                            <a:noFill/>
                            <a:ln w="38100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ot="0" spcFirstLastPara="0" vert="horz" wrap="square" lIns="91440" tIns="45720" rIns="91440" bIns="4572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lnSpc>
                                  <a:spcPct val="115000"/>
                                </a:lnSpc>
                                <a:spcAft>
                                  <a:spcPts val="1000"/>
                                </a:spcAft>
                              </a:pPr>
                              <a:r>
                                <a:rPr lang="en-US" sz="1100" b="1">
                                  <a:solidFill>
                                    <a:srgbClr val="000000"/>
                                  </a:solidFill>
                                  <a:effectLst/>
                                  <a:ea typeface="Calibri"/>
                                  <a:cs typeface="Times New Roman"/>
                                </a:rPr>
                                <a:t>C</a:t>
                              </a:r>
                              <a:endParaRPr lang="en-US" sz="1100">
                                <a:effectLst/>
                                <a:ea typeface="Calibri"/>
                                <a:cs typeface="Times New Roman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02" name="TextBox 32"/>
                          <p:cNvSpPr txBox="1"/>
                          <p:nvPr/>
                        </p:nvSpPr>
                        <p:spPr>
                          <a:xfrm>
                            <a:off x="806421" y="1941063"/>
                            <a:ext cx="206734" cy="22987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noAutofit/>
                          </a:bodyPr>
                          <a:lstStyle/>
                          <a:p>
                            <a:pPr>
                              <a:lnSpc>
                                <a:spcPct val="115000"/>
                              </a:lnSpc>
                              <a:spcAft>
                                <a:spcPts val="1000"/>
                              </a:spcAft>
                            </a:pPr>
                            <a:r>
                              <a:rPr lang="en-US" sz="1100" b="1" dirty="0">
                                <a:effectLst/>
                                <a:latin typeface="Calibri"/>
                                <a:ea typeface="Calibri"/>
                                <a:cs typeface="Times New Roman"/>
                              </a:rPr>
                              <a:t>6</a:t>
                            </a:r>
                            <a:endParaRPr lang="en-US" sz="1100" dirty="0">
                              <a:effectLst/>
                              <a:latin typeface="Calibri"/>
                              <a:ea typeface="Calibri"/>
                              <a:cs typeface="Times New Roman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98" name="TextBox 32"/>
                      <p:cNvSpPr txBox="1"/>
                      <p:nvPr/>
                    </p:nvSpPr>
                    <p:spPr>
                      <a:xfrm>
                        <a:off x="8496820" y="4021394"/>
                        <a:ext cx="670090" cy="22203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lstStyle/>
                      <a:p>
                        <a:pPr>
                          <a:spcAft>
                            <a:spcPts val="0"/>
                          </a:spcAft>
                        </a:pPr>
                        <a:r>
                          <a:rPr lang="en-US" sz="1200" b="1" kern="1200" dirty="0" smtClean="0">
                            <a:solidFill>
                              <a:srgbClr val="000000"/>
                            </a:solidFill>
                            <a:effectLst/>
                            <a:latin typeface="Times New Roman"/>
                            <a:ea typeface="Times New Roman"/>
                          </a:rPr>
                          <a:t>C=30</a:t>
                        </a:r>
                        <a:endParaRPr lang="en-US" sz="1200" dirty="0">
                          <a:effectLst/>
                          <a:latin typeface="Times New Roman"/>
                          <a:ea typeface="Times New Roman"/>
                        </a:endParaRPr>
                      </a:p>
                    </p:txBody>
                  </p:sp>
                </p:grpSp>
              </p:grpSp>
              <p:sp>
                <p:nvSpPr>
                  <p:cNvPr id="93" name="Oval 92"/>
                  <p:cNvSpPr/>
                  <p:nvPr/>
                </p:nvSpPr>
                <p:spPr>
                  <a:xfrm>
                    <a:off x="2999656" y="5805264"/>
                    <a:ext cx="700790" cy="54470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115000"/>
                      </a:lnSpc>
                      <a:spcAft>
                        <a:spcPts val="1000"/>
                      </a:spcAft>
                    </a:pPr>
                    <a:r>
                      <a:rPr lang="en-US" sz="1100" b="1" dirty="0">
                        <a:solidFill>
                          <a:srgbClr val="000000"/>
                        </a:solidFill>
                        <a:ea typeface="Calibri"/>
                        <a:cs typeface="Times New Roman"/>
                      </a:rPr>
                      <a:t>D</a:t>
                    </a:r>
                    <a:endParaRPr lang="en-US" sz="1100" dirty="0">
                      <a:effectLst/>
                      <a:ea typeface="Calibri"/>
                      <a:cs typeface="Times New Roman"/>
                    </a:endParaRPr>
                  </a:p>
                </p:txBody>
              </p:sp>
              <p:cxnSp>
                <p:nvCxnSpPr>
                  <p:cNvPr id="94" name="Straight Connector 93"/>
                  <p:cNvCxnSpPr>
                    <a:stCxn id="107" idx="4"/>
                    <a:endCxn id="93" idx="0"/>
                  </p:cNvCxnSpPr>
                  <p:nvPr/>
                </p:nvCxnSpPr>
                <p:spPr>
                  <a:xfrm>
                    <a:off x="3342647" y="5400233"/>
                    <a:ext cx="7404" cy="405031"/>
                  </a:xfrm>
                  <a:prstGeom prst="line">
                    <a:avLst/>
                  </a:prstGeom>
                  <a:ln w="38100" cmpd="sng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1" name="TextBox 32"/>
                <p:cNvSpPr txBox="1"/>
                <p:nvPr/>
              </p:nvSpPr>
              <p:spPr>
                <a:xfrm>
                  <a:off x="2967256" y="5547933"/>
                  <a:ext cx="320432" cy="257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 dirty="0" smtClean="0">
                      <a:effectLst/>
                      <a:latin typeface="Calibri"/>
                      <a:ea typeface="Calibri"/>
                      <a:cs typeface="Times New Roman"/>
                    </a:rPr>
                    <a:t>7</a:t>
                  </a:r>
                  <a:endParaRPr lang="en-US" sz="1100" dirty="0">
                    <a:effectLst/>
                    <a:latin typeface="Calibri"/>
                    <a:ea typeface="Calibri"/>
                    <a:cs typeface="Times New Roman"/>
                  </a:endParaRPr>
                </a:p>
              </p:txBody>
            </p:sp>
          </p:grpSp>
          <p:sp>
            <p:nvSpPr>
              <p:cNvPr id="132" name="TextBox 32"/>
              <p:cNvSpPr txBox="1"/>
              <p:nvPr/>
            </p:nvSpPr>
            <p:spPr>
              <a:xfrm>
                <a:off x="6960096" y="5611535"/>
                <a:ext cx="730787" cy="26573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sz="1200" b="1" kern="1200" dirty="0">
                    <a:solidFill>
                      <a:srgbClr val="000000"/>
                    </a:solidFill>
                    <a:effectLst/>
                    <a:latin typeface="Times New Roman"/>
                    <a:ea typeface="Times New Roman"/>
                  </a:rPr>
                  <a:t>C=22</a:t>
                </a:r>
                <a:endParaRPr lang="en-US" sz="1200" dirty="0">
                  <a:effectLst/>
                  <a:latin typeface="Times New Roman"/>
                  <a:ea typeface="Times New Roman"/>
                </a:endParaRPr>
              </a:p>
            </p:txBody>
          </p:sp>
        </p:grpSp>
        <p:sp>
          <p:nvSpPr>
            <p:cNvPr id="4" name="TextBox 3"/>
            <p:cNvSpPr txBox="1"/>
            <p:nvPr/>
          </p:nvSpPr>
          <p:spPr>
            <a:xfrm>
              <a:off x="9724897" y="2040918"/>
              <a:ext cx="137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Upper = 22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1723649"/>
            <a:ext cx="2792751" cy="18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8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possible tour that visits every city exactly once and returns to the starting point.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The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adjacent matrix of the problem is given below: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2492896"/>
            <a:ext cx="3747889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5" name="Picture 15"/>
          <p:cNvPicPr>
            <a:picLocks noChangeAspect="1" noChangeArrowheads="1"/>
          </p:cNvPicPr>
          <p:nvPr/>
        </p:nvPicPr>
        <p:blipFill rotWithShape="1">
          <a:blip r:embed="rId5" cstate="print">
            <a:lum brigh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19" r="71466" b="19586"/>
          <a:stretch/>
        </p:blipFill>
        <p:spPr bwMode="auto">
          <a:xfrm>
            <a:off x="6600056" y="2759154"/>
            <a:ext cx="3168352" cy="290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172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possible tour that visits every city exactly once and returns to the starting point.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27448" y="2420274"/>
            <a:ext cx="4392488" cy="2736918"/>
            <a:chOff x="1127448" y="1951701"/>
            <a:chExt cx="4392488" cy="273691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208" r="70836" b="20324"/>
            <a:stretch/>
          </p:blipFill>
          <p:spPr bwMode="auto">
            <a:xfrm>
              <a:off x="1127448" y="1951701"/>
              <a:ext cx="2721113" cy="27369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848561" y="3140968"/>
              <a:ext cx="1671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--------------&gt; 2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9" r="43353" b="8937"/>
          <a:stretch/>
        </p:blipFill>
        <p:spPr bwMode="auto">
          <a:xfrm>
            <a:off x="5951984" y="2539969"/>
            <a:ext cx="4706189" cy="2473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9728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possible tour that visits every city exactly once and returns to the starting point.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875"/>
          <a:stretch/>
        </p:blipFill>
        <p:spPr bwMode="auto">
          <a:xfrm>
            <a:off x="1035111" y="2780928"/>
            <a:ext cx="5060889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01"/>
          <a:stretch/>
        </p:blipFill>
        <p:spPr bwMode="auto">
          <a:xfrm>
            <a:off x="6528048" y="2708920"/>
            <a:ext cx="496638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66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possible tour that visits every city exactly once and returns to the starting point.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93"/>
          <a:stretch/>
        </p:blipFill>
        <p:spPr bwMode="auto">
          <a:xfrm>
            <a:off x="2855640" y="1772816"/>
            <a:ext cx="6120680" cy="4687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35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 and Bound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1175032" cy="573400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and bound is one of the techniques used for problem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solving.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similar to the backtracking since it also uses the state space tree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it follows Breadth First Search instead of Depth First Search.</a:t>
            </a: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solving the optimization problems and minimization problems. </a:t>
            </a: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given a maximization problem then we can convert it using the Branch and bound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technique.</a:t>
            </a: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607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possible tour that visits every city exactly once and returns to the starting point.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64"/>
          <a:stretch/>
        </p:blipFill>
        <p:spPr bwMode="auto">
          <a:xfrm>
            <a:off x="3071664" y="1646268"/>
            <a:ext cx="5780112" cy="4807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6982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possible tour that visits every city exactly once and returns to the starting point.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/>
          <a:stretch/>
        </p:blipFill>
        <p:spPr bwMode="auto">
          <a:xfrm>
            <a:off x="880038" y="1916832"/>
            <a:ext cx="547260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5400" y="5589240"/>
            <a:ext cx="5657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Shortest possible tour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is </a:t>
            </a: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        1 -&gt; 4 -&gt; 2 -&gt; 5 -&gt; 3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744072" y="1376383"/>
            <a:ext cx="4896544" cy="5071667"/>
            <a:chOff x="6744072" y="1376383"/>
            <a:chExt cx="4896544" cy="5071667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0"/>
                      </a14:imgEffect>
                      <a14:imgEffect>
                        <a14:colorTemperature colorTemp="5625"/>
                      </a14:imgEffect>
                      <a14:imgEffect>
                        <a14:saturation sat="400000"/>
                      </a14:imgEffect>
                      <a14:imgEffect>
                        <a14:brightnessContrast bright="-100000" contrast="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4072" y="1376383"/>
              <a:ext cx="4896544" cy="5071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9192344" y="1732746"/>
              <a:ext cx="15121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Upper = 28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1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Travelling sales person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shortest possible tour that visits every city exactly once and returns to the starting point.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       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tour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-&gt; D -&gt; B -&gt; C -&gt; A</a:t>
            </a:r>
          </a:p>
        </p:txBody>
      </p:sp>
      <p:pic>
        <p:nvPicPr>
          <p:cNvPr id="5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8" t="19112" r="72434"/>
          <a:stretch/>
        </p:blipFill>
        <p:spPr bwMode="auto">
          <a:xfrm>
            <a:off x="1343472" y="2132856"/>
            <a:ext cx="2664296" cy="2348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389669" y="2049676"/>
            <a:ext cx="4178939" cy="4475668"/>
            <a:chOff x="7389669" y="2049676"/>
            <a:chExt cx="4178939" cy="447566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669" y="2049676"/>
              <a:ext cx="4178939" cy="4475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9408368" y="2452826"/>
              <a:ext cx="1480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Upper = 16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Oval 7"/>
          <p:cNvSpPr/>
          <p:nvPr/>
        </p:nvSpPr>
        <p:spPr>
          <a:xfrm>
            <a:off x="4529752" y="2465164"/>
            <a:ext cx="432048" cy="40011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392183" y="2465164"/>
            <a:ext cx="432048" cy="40011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4511824" y="4149080"/>
            <a:ext cx="432048" cy="40011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6392183" y="4116541"/>
            <a:ext cx="432048" cy="40011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8" idx="7"/>
            <a:endCxn id="11" idx="1"/>
          </p:cNvCxnSpPr>
          <p:nvPr/>
        </p:nvCxnSpPr>
        <p:spPr>
          <a:xfrm>
            <a:off x="4898528" y="2523759"/>
            <a:ext cx="1556927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1" idx="2"/>
          </p:cNvCxnSpPr>
          <p:nvPr/>
        </p:nvCxnSpPr>
        <p:spPr>
          <a:xfrm flipH="1" flipV="1">
            <a:off x="4961800" y="2652881"/>
            <a:ext cx="1430383" cy="123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418" y="219557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519936" y="26276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11" idx="5"/>
            <a:endCxn id="13" idx="7"/>
          </p:cNvCxnSpPr>
          <p:nvPr/>
        </p:nvCxnSpPr>
        <p:spPr>
          <a:xfrm>
            <a:off x="6760959" y="2806679"/>
            <a:ext cx="0" cy="136845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6608207" y="2865274"/>
            <a:ext cx="0" cy="130986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19198" y="3275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359158" y="32849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IN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4799856" y="2836825"/>
            <a:ext cx="0" cy="136845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4655840" y="2839217"/>
            <a:ext cx="0" cy="1309863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961800" y="4295652"/>
            <a:ext cx="1454408" cy="0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4922553" y="4437112"/>
            <a:ext cx="1430383" cy="12338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949948" y="2780928"/>
            <a:ext cx="1650108" cy="1309862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3" idx="1"/>
          </p:cNvCxnSpPr>
          <p:nvPr/>
        </p:nvCxnSpPr>
        <p:spPr>
          <a:xfrm flipH="1" flipV="1">
            <a:off x="4827106" y="2852937"/>
            <a:ext cx="1628349" cy="1322199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519936" y="43651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4414942" y="3337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727848" y="3347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5832842" y="3779748"/>
            <a:ext cx="24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880600" y="2708920"/>
            <a:ext cx="1511583" cy="1426747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4961800" y="2865274"/>
            <a:ext cx="1454408" cy="142223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207030" y="2771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74" name="TextBox 73"/>
          <p:cNvSpPr txBox="1"/>
          <p:nvPr/>
        </p:nvSpPr>
        <p:spPr>
          <a:xfrm>
            <a:off x="5855102" y="277163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75" name="TextBox 74"/>
          <p:cNvSpPr txBox="1"/>
          <p:nvPr/>
        </p:nvSpPr>
        <p:spPr>
          <a:xfrm>
            <a:off x="5351046" y="377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76" name="TextBox 75"/>
          <p:cNvSpPr txBox="1"/>
          <p:nvPr/>
        </p:nvSpPr>
        <p:spPr>
          <a:xfrm>
            <a:off x="5519936" y="399801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82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0/1 Knapsack problem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instance: </a:t>
            </a:r>
            <a:endParaRPr lang="en-US" alt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15, 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4, </a:t>
            </a:r>
            <a:endParaRPr lang="en-US" alt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P1, P2, P3, P4) = (10, 10, 12, 18) and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(w1, w2, w3, w4) = ( 2, 4, 6, 9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US" alt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"/>
              </a:spcBef>
              <a:spcAft>
                <a:spcPts val="0"/>
              </a:spcAft>
            </a:pP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 a state space tree</a:t>
            </a:r>
          </a:p>
          <a:p>
            <a:pPr algn="just">
              <a:spcBef>
                <a:spcPts val="20"/>
              </a:spcBef>
              <a:spcAft>
                <a:spcPts val="0"/>
              </a:spcAft>
            </a:pP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 and upper bound for each node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2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fractions are allowed in calculation of upper bound</a:t>
            </a:r>
          </a:p>
          <a:p>
            <a:pPr algn="just">
              <a:spcBef>
                <a:spcPts val="2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Fractions are allowed in calculation of lower bound</a:t>
            </a:r>
          </a:p>
          <a:p>
            <a:pPr algn="just">
              <a:spcBef>
                <a:spcPts val="20"/>
              </a:spcBef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5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0/1 Knapsack problem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593288" cy="5832648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Place first item in knapsack.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Remaining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weight of knapsack is 15 – 2 = 13.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Place next item w2 in knapsack and the remaining weight of knapsack is 13 – 4 = 9.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Place next item w3 in knapsack then the remaining weight of knapsack is 9 – 6 = 3.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Profit</a:t>
            </a: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= P1 + P2 + P3 = 10 + 10 + 12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bound = 32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lower bound we can place w4 in knapsack since fractions are allowed in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lower bound.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 = 10 + 10 + 12 + </a:t>
            </a:r>
            <a:r>
              <a:rPr lang="en-US" alt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(18/9 x 3) </a:t>
            </a:r>
            <a:r>
              <a:rPr lang="en-US" alt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32 + 6 = 38</a:t>
            </a:r>
          </a:p>
          <a:p>
            <a:pPr algn="just">
              <a:spcBef>
                <a:spcPts val="20"/>
              </a:spcBef>
              <a:spcAft>
                <a:spcPts val="0"/>
              </a:spcAft>
            </a:pPr>
            <a:endParaRPr lang="en-US" alt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0"/>
              </a:spcBef>
              <a:spcAft>
                <a:spcPts val="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Knapsack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is maximization problem but branch and bound technique is applicable for only minimization problems</a:t>
            </a:r>
            <a:r>
              <a:rPr lang="en-US" alt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algn="just">
              <a:spcBef>
                <a:spcPts val="2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convert maximization problem into minimization problem we have to take negative sign for upper bound and lower bound.</a:t>
            </a:r>
            <a:endParaRPr lang="en-US" altLang="en-I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87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0/1 Knapsack problem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Therefore, Upper bound (U) = -32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Lower bound (L) = -38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4800" marR="1351915">
              <a:spcBef>
                <a:spcPts val="0"/>
              </a:spcBef>
              <a:spcAft>
                <a:spcPts val="0"/>
              </a:spcAft>
            </a:pPr>
            <a:endParaRPr lang="en-US" sz="2000" dirty="0" smtClean="0">
              <a:latin typeface="Times New Roman" pitchFamily="18" charset="0"/>
              <a:ea typeface="Verdana"/>
              <a:cs typeface="Times New Roman" pitchFamily="18" charset="0"/>
            </a:endParaRPr>
          </a:p>
          <a:p>
            <a:pPr marL="0" marR="135191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ea typeface="Verdana"/>
                <a:cs typeface="Times New Roman" pitchFamily="18" charset="0"/>
              </a:rPr>
              <a:t>Now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we will calculate upper bound and lower bound for nodes 2, 3.</a:t>
            </a:r>
            <a:r>
              <a:rPr lang="en-US" sz="2000" spc="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For</a:t>
            </a:r>
            <a:r>
              <a:rPr lang="en-US" sz="2000" spc="-2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node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2,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x1=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1,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means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we should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place</a:t>
            </a:r>
            <a:r>
              <a:rPr lang="en-US" sz="2000" spc="-2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first item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in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the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knapsack.</a:t>
            </a:r>
          </a:p>
          <a:p>
            <a:pPr marL="42037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U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=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10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+ 10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+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12</a:t>
            </a:r>
            <a:r>
              <a:rPr lang="en-US" sz="2000" spc="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=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32, make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it as -32</a:t>
            </a:r>
          </a:p>
          <a:p>
            <a:pPr marL="4191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ea typeface="Verdana"/>
                <a:cs typeface="Times New Roman" pitchFamily="18" charset="0"/>
              </a:rPr>
              <a:t>L</a:t>
            </a:r>
            <a:r>
              <a:rPr lang="en-US" sz="2000" spc="-15" dirty="0" smtClean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=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10</a:t>
            </a:r>
            <a:r>
              <a:rPr lang="en-US" sz="2000" spc="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+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10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+</a:t>
            </a:r>
            <a:r>
              <a:rPr lang="en-US" sz="2000" spc="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12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+</a:t>
            </a:r>
            <a:r>
              <a:rPr lang="en-US" sz="2000" spc="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Verdana"/>
                <a:cs typeface="Times New Roman" pitchFamily="18" charset="0"/>
              </a:rPr>
              <a:t>18</a:t>
            </a:r>
            <a:r>
              <a:rPr lang="en-US" sz="2000" spc="-5" dirty="0" smtClean="0">
                <a:latin typeface="Times New Roman" pitchFamily="18" charset="0"/>
                <a:ea typeface="Verdana"/>
                <a:cs typeface="Times New Roman" pitchFamily="18" charset="0"/>
              </a:rPr>
              <a:t> / 9 x 3 </a:t>
            </a:r>
            <a:r>
              <a:rPr lang="en-US" sz="2000" dirty="0" smtClean="0">
                <a:latin typeface="Times New Roman" pitchFamily="18" charset="0"/>
                <a:ea typeface="Verdana"/>
                <a:cs typeface="Times New Roman" pitchFamily="18" charset="0"/>
              </a:rPr>
              <a:t>=</a:t>
            </a:r>
            <a:r>
              <a:rPr lang="en-US" sz="2000" spc="-10" dirty="0" smtClean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32 + 6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=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38,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make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it as -38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ea typeface="Verdana"/>
                <a:cs typeface="Times New Roman" pitchFamily="18" charset="0"/>
              </a:rPr>
              <a:t>For</a:t>
            </a:r>
            <a:r>
              <a:rPr lang="en-US" sz="2000" spc="-15" dirty="0" smtClean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node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3,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x1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=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0,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means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we should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not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place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first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item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in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the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knapsack.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ea typeface="Verdana"/>
                <a:cs typeface="Times New Roman" pitchFamily="18" charset="0"/>
              </a:rPr>
              <a:t>U</a:t>
            </a:r>
            <a:r>
              <a:rPr lang="en-US" sz="2000" spc="-10" dirty="0" smtClean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=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10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+</a:t>
            </a:r>
            <a:r>
              <a:rPr lang="en-US" sz="2000" spc="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12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=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22,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make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it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as -</a:t>
            </a:r>
            <a:r>
              <a:rPr lang="en-US" sz="2000" dirty="0" smtClean="0">
                <a:latin typeface="Times New Roman" pitchFamily="18" charset="0"/>
                <a:ea typeface="Verdana"/>
                <a:cs typeface="Times New Roman" pitchFamily="18" charset="0"/>
              </a:rPr>
              <a:t>22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ea typeface="Verdana"/>
                <a:cs typeface="Times New Roman" pitchFamily="18" charset="0"/>
              </a:rPr>
              <a:t>L</a:t>
            </a:r>
            <a:r>
              <a:rPr lang="en-US" sz="2000" spc="-15" dirty="0" smtClean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=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10</a:t>
            </a:r>
            <a:r>
              <a:rPr lang="en-US" sz="2000" spc="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+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12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Verdana"/>
                <a:cs typeface="Times New Roman" pitchFamily="18" charset="0"/>
              </a:rPr>
              <a:t>+ 18 / 9 x 5 =</a:t>
            </a:r>
            <a:r>
              <a:rPr lang="en-US" sz="2000" spc="-15" dirty="0" smtClean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10</a:t>
            </a:r>
            <a:r>
              <a:rPr lang="en-US" sz="2000" spc="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+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12</a:t>
            </a:r>
            <a:r>
              <a:rPr lang="en-US" sz="2000" spc="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+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10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=</a:t>
            </a:r>
            <a:r>
              <a:rPr lang="en-US" sz="2000" spc="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32,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make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it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as</a:t>
            </a:r>
            <a:r>
              <a:rPr lang="en-US" sz="2000" spc="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-32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Times New Roman" pitchFamily="18" charset="0"/>
                <a:ea typeface="Verdana"/>
                <a:cs typeface="Times New Roman" pitchFamily="18" charset="0"/>
              </a:rPr>
              <a:t>Next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,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we</a:t>
            </a:r>
            <a:r>
              <a:rPr lang="en-US" sz="2000" spc="-2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will calculate</a:t>
            </a:r>
            <a:r>
              <a:rPr lang="en-US" sz="2000" spc="-2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difference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of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upper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bound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and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lower</a:t>
            </a:r>
            <a:r>
              <a:rPr lang="en-US" sz="2000" spc="-2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bound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for</a:t>
            </a:r>
            <a:r>
              <a:rPr lang="en-US" sz="2000" spc="-2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nodes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2,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ea typeface="Verdana"/>
                <a:cs typeface="Times New Roman" pitchFamily="18" charset="0"/>
              </a:rPr>
              <a:t>3</a:t>
            </a:r>
            <a:endParaRPr lang="en-US" sz="2000" dirty="0">
              <a:latin typeface="Times New Roman" pitchFamily="18" charset="0"/>
              <a:ea typeface="Verdana"/>
              <a:cs typeface="Times New Roman" pitchFamily="18" charset="0"/>
            </a:endParaRPr>
          </a:p>
          <a:p>
            <a:pPr marL="42037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For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node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2,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U –</a:t>
            </a:r>
            <a:r>
              <a:rPr lang="en-US" sz="2000" spc="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L =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-32</a:t>
            </a:r>
            <a:r>
              <a:rPr lang="en-US" sz="2000" spc="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+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38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= 6</a:t>
            </a:r>
          </a:p>
          <a:p>
            <a:pPr marL="42037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For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node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3,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U –</a:t>
            </a:r>
            <a:r>
              <a:rPr lang="en-US" sz="2000" spc="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L =</a:t>
            </a:r>
            <a:r>
              <a:rPr lang="en-US" sz="2000" spc="-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-22</a:t>
            </a:r>
            <a:r>
              <a:rPr lang="en-US" sz="2000" spc="10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+</a:t>
            </a:r>
            <a:r>
              <a:rPr lang="en-US" sz="2000" spc="-1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32</a:t>
            </a:r>
            <a:r>
              <a:rPr lang="en-US" sz="2000" spc="-5" dirty="0">
                <a:latin typeface="Times New Roman" pitchFamily="18" charset="0"/>
                <a:ea typeface="Verdana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ea typeface="Verdana"/>
                <a:cs typeface="Times New Roman" pitchFamily="18" charset="0"/>
              </a:rPr>
              <a:t>= 10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1052736"/>
            <a:ext cx="6037470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17587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0/1 Knapsack problem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593288" cy="583264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Choose node 2, since it has minimum difference value of 6.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will calculate lower bound and upper bound of node 4 and 5. Calculate difference of lower and upper bound of nodes 4 and 5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node 4, U – L = -32 + 38 = 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node 5, U – L = -22 + 36 = 14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4" y="1268760"/>
            <a:ext cx="6408712" cy="3405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2504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0/1 Knapsack problem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521280" cy="583264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Choose node 4, since it has minimum difference value of 6.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will calculate lower bound and upper bound of node 8 and 9. Calculate difference of lower and upper bound of nodes 8 and 9.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 6, U – L = -32 + 38 = 6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node 7, U – L = -38 + 38 = 0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086"/>
          <a:stretch/>
        </p:blipFill>
        <p:spPr bwMode="auto">
          <a:xfrm>
            <a:off x="2783632" y="1268760"/>
            <a:ext cx="5610200" cy="360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1532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0/1 Knapsack problem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593288" cy="583264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Choose node 7, since it is minimum difference value of 0.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we will calculate lower bound and upper bound of node 4 and 5. Calculate difference of lower and upper bound of nodes 4 and 5.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node 8, U – L = -38 + 38 = 0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node 9, U – L = -20 + 20 = 0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96752"/>
            <a:ext cx="6698704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8229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0/1 Knapsack problem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737304" cy="5832648"/>
          </a:xfrm>
        </p:spPr>
        <p:txBody>
          <a:bodyPr>
            <a:no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Here the difference is same, so compare upper bounds of nodes 8 and 9. Discard the node, which has maximum upper bound. Choose node 8, discard node 9 since, it has maximum upper bound.</a:t>
            </a:r>
          </a:p>
          <a:p>
            <a:pPr marL="0" indent="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Consider the path from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-&gt;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2 -&gt;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4 -&gt;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7 -&gt;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2286000" lvl="5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X1 = 1</a:t>
            </a:r>
          </a:p>
          <a:p>
            <a:pPr marL="2286000" lvl="5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X2 = 1</a:t>
            </a:r>
          </a:p>
          <a:p>
            <a:pPr marL="2286000" lvl="5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X3 = 0</a:t>
            </a:r>
          </a:p>
          <a:p>
            <a:pPr marL="2286000" lvl="5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X4 = 1</a:t>
            </a:r>
          </a:p>
          <a:p>
            <a:pPr marL="0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solution for 0/1 Knapsack problem is (x1, x2, x3, x4) = (1, 1, 0, 1) 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Maximum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profit is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     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∑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Pi  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xi 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10 x 1 + 10 x 1 + 12 x 0 + 18 x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3657600" lvl="8" indent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= 10 + 10 + 18 =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38.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30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 and </a:t>
            </a: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Bound - Example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1175032" cy="573400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first understand the approach then we solve the above problem.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is given below, which has four vertices</a:t>
            </a: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we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state space tree. </a:t>
            </a: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From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starting vertex 1, </a:t>
            </a: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we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go to either vertices 2, 3, or 4</a:t>
            </a: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844824"/>
            <a:ext cx="4248472" cy="356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3140967"/>
            <a:ext cx="409575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216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 and NP class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593288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 P:</a:t>
            </a:r>
          </a:p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P in the P class stands for Polynomial Time. It is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collection of decision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problems that are solvable in O(p(n)) time, where p(n) is a polynomial of problem’s input size n</a:t>
            </a:r>
          </a:p>
          <a:p>
            <a:pPr marL="0" indent="0"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Searching – Linear search &amp; Binary search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Sorting – Insertion sort, Merge sort, Quick sort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Matrix chain multiplication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Element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uniqueness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raph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connectivity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013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 and NP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52128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NP: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NP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nondeterministic polynomial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of decision problems whose proposed solutions can be verified in polynomial time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solvable by a nondeterministic polynomial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 (in exponential time)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Examples: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Travelling Salesperson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0/1 Knapsack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Sum of subsets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Hamiltonian cycle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Graph coloring</a:t>
            </a:r>
          </a:p>
          <a:p>
            <a:pPr marL="0" indent="0" algn="just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82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432475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Deterministic and Non-deterministic Algorithms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692696"/>
            <a:ext cx="11521280" cy="59766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Deterministic: </a:t>
            </a: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 in which every operation is uniquely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defined.</a:t>
            </a:r>
          </a:p>
          <a:p>
            <a:pPr marL="0" indent="0"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Non-Deterministic: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algorithm in which the operations are not uniquely defined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are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limited to specific set of possibilities for every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operation.</a:t>
            </a:r>
          </a:p>
          <a:p>
            <a:pPr marL="0" indent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	Example:</a:t>
            </a:r>
          </a:p>
          <a:p>
            <a:pPr marL="2628900" lvl="6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Algorithm search(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A,n,key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2628900" lvl="6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j=choice();</a:t>
            </a:r>
          </a:p>
          <a:p>
            <a:pPr marL="2628900" lvl="6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if(key=A[j])</a:t>
            </a:r>
          </a:p>
          <a:p>
            <a:pPr marL="2628900" lvl="6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     write(j);</a:t>
            </a:r>
          </a:p>
          <a:p>
            <a:pPr marL="2628900" lvl="6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	       success();      }</a:t>
            </a:r>
          </a:p>
          <a:p>
            <a:pPr marL="2628900" lvl="6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write(0);</a:t>
            </a:r>
          </a:p>
          <a:p>
            <a:pPr marL="2628900" lvl="6" indent="0" algn="just">
              <a:buNone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failure();	}</a:t>
            </a:r>
          </a:p>
          <a:p>
            <a:pPr marL="2628900" lvl="6" indent="0" algn="just">
              <a:buNone/>
            </a:pPr>
            <a:endParaRPr lang="en-US" sz="16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383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Deterministic and Non-deterministic Algorithms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52128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Satisfiability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satisfiability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formula that can be constructed using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following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literals and operations.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literal is either a variable or its negation of the variable.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literals are connected with operators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˅, ˄</a:t>
            </a:r>
            <a:r>
              <a:rPr lang="en-US" sz="2300" b="1" dirty="0" smtClean="0">
                <a:latin typeface="Times New Roman" pitchFamily="18" charset="0"/>
                <a:cs typeface="Times New Roman" pitchFamily="18" charset="0"/>
              </a:rPr>
              <a:t>, ⇒ 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, ⇔</a:t>
            </a:r>
          </a:p>
          <a:p>
            <a:pPr lvl="2"/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Parenthesis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It is to determine whether a Boolean formula is true for some assignment of truth values to the variables.</a:t>
            </a:r>
          </a:p>
          <a:p>
            <a:pPr marL="0" indent="0" algn="just">
              <a:buNone/>
            </a:pPr>
            <a:r>
              <a:rPr lang="en-US" sz="2300" b="1" dirty="0" err="1">
                <a:latin typeface="Times New Roman" pitchFamily="18" charset="0"/>
                <a:cs typeface="Times New Roman" pitchFamily="18" charset="0"/>
              </a:rPr>
              <a:t>Reducability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A problem Q1 can be reduced to Q2 if any instance of Q1 can be easily rephrased as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an instance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of Q2. </a:t>
            </a: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the solution to the problem Q2 provides a solution to the problem Q1, then these are said to be 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reducable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problems.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55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NP-Hard and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521280" cy="5832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NP-Hard and NP-Complete Problem: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nondeterministic polynomial time problems can be classified into two classes. They are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1. NP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Hard and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	2. NP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Complete</a:t>
            </a:r>
          </a:p>
          <a:p>
            <a:endParaRPr lang="en-US" sz="1600" dirty="0" smtClean="0"/>
          </a:p>
          <a:p>
            <a:pPr marL="0" lv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NP-Hard: </a:t>
            </a:r>
          </a:p>
          <a:p>
            <a:pPr marL="0" lvl="0" indent="0" algn="just"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problem L is NP-Hard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satisfiability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reduces to L i.e., any nondeterministic polynomial time problem is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satisfiable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reducable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then the problem is said to be NP-Hard.</a:t>
            </a:r>
          </a:p>
          <a:p>
            <a:pPr marL="0" lvl="0" indent="0" algn="just"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Halting Problem, Flow shop scheduling problem</a:t>
            </a: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52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NP-Hard and NP-Complete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521280" cy="5760639"/>
          </a:xfrm>
        </p:spPr>
        <p:txBody>
          <a:bodyPr>
            <a:noAutofit/>
          </a:bodyPr>
          <a:lstStyle/>
          <a:p>
            <a:pPr marL="0" marR="96520" indent="0" algn="just">
              <a:spcAft>
                <a:spcPts val="0"/>
              </a:spcAft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NP-Complete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96520" indent="0" algn="just">
              <a:spcAft>
                <a:spcPts val="0"/>
              </a:spcAft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L is NP-Complete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iff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 is NP-Hard and L belongs to NP (nondeterministic polynomial).</a:t>
            </a:r>
          </a:p>
          <a:p>
            <a:pPr marL="0" marR="102870" indent="0" algn="just">
              <a:spcAft>
                <a:spcPts val="0"/>
              </a:spcAft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If an NP-hard problem can be solved in polynomial time, then all NP- complete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problems can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 solved in polynomial time.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102870" indent="0" algn="just">
              <a:spcAft>
                <a:spcPts val="0"/>
              </a:spcAft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NP-Complete problems are NP-hard, but some NP- hard problems are not known to be NP- Complete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marR="102870" indent="0" algn="just">
              <a:spcAft>
                <a:spcPts val="0"/>
              </a:spcAft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Example: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102870" indent="0" algn="just">
              <a:spcAft>
                <a:spcPts val="0"/>
              </a:spcAft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Knapsack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decision problem can be reduced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knapsack optimization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511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Relationship between P,NP,NP-hard, 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521280" cy="5616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Let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P, NP, NP-hard, NP-Complete are the sets of all possible decision problems that are solvable in polynomial time by using deterministic algorithms, non-deterministic algorithms, NP-Hard and NP-complete respectively.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059" y="2276872"/>
            <a:ext cx="6797831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08915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Relationship between P,NP,NP-hard, NP-Complete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0" y="836713"/>
            <a:ext cx="11521280" cy="5616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rtl="0" fontAlgn="auto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36737D5-3EAC-55E8-E65F-98BAC7B9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980728"/>
            <a:ext cx="6889750" cy="526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9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 and Bound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1175032" cy="573400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vertex 2, we can go either to vertex 3 or 4.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vertex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go either to vertex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4.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vertex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go either to vertex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endParaRPr lang="en-US" altLang="en-I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Traveling Salesperson problem using branch and b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276872"/>
            <a:ext cx="6308204" cy="366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18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 and Bound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764705"/>
            <a:ext cx="11521280" cy="5904656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vertex 3, we can go to vertex 4.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vertex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go to vertex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vertex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go to vertex 4.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go to vertex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vertex 2, we can go to vertex 3. </a:t>
            </a:r>
          </a:p>
          <a:p>
            <a:pPr marL="0" indent="0" algn="just"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vertex 3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go to vertex 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endParaRPr lang="en-US" alt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865764" y="2975158"/>
            <a:ext cx="7630836" cy="3550186"/>
            <a:chOff x="23854" y="20015"/>
            <a:chExt cx="6249311" cy="2985549"/>
          </a:xfrm>
        </p:grpSpPr>
        <p:sp>
          <p:nvSpPr>
            <p:cNvPr id="6" name="Oval 5"/>
            <p:cNvSpPr/>
            <p:nvPr/>
          </p:nvSpPr>
          <p:spPr>
            <a:xfrm>
              <a:off x="3109374" y="20015"/>
              <a:ext cx="397152" cy="381662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1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03082" y="1033669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2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39757" y="1892410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3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423284" y="1900362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4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3854" y="2615979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4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439186" y="2615979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3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108960" y="1065475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3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544418" y="1876508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2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896140" y="1884459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4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544418" y="2608026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4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5231959" y="1113182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4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4572000" y="1860605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2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820355" y="1844702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3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872286" y="2623929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2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611757" y="2600076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3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852160" y="2623928"/>
              <a:ext cx="421005" cy="381635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100" b="1">
                  <a:solidFill>
                    <a:srgbClr val="000000"/>
                  </a:solidFill>
                  <a:effectLst/>
                  <a:ea typeface="Calibri"/>
                  <a:cs typeface="Times New Roman"/>
                </a:rPr>
                <a:t>2</a:t>
              </a:r>
              <a:endParaRPr lang="en-US" sz="1100">
                <a:effectLst/>
                <a:ea typeface="Calibri"/>
                <a:cs typeface="Times New Roman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224501" y="230588"/>
              <a:ext cx="1884873" cy="890546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 flipV="1">
              <a:off x="3472395" y="230588"/>
              <a:ext cx="1844675" cy="89027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81563" y="381662"/>
              <a:ext cx="0" cy="68326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326004" y="1343770"/>
              <a:ext cx="539750" cy="55626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142661" y="1367624"/>
              <a:ext cx="437101" cy="53213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2812436" y="1415332"/>
              <a:ext cx="396627" cy="477078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855922" y="1463040"/>
              <a:ext cx="436245" cy="413385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3424687" y="1399429"/>
              <a:ext cx="508635" cy="53213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 flipV="1">
              <a:off x="5515880" y="1455089"/>
              <a:ext cx="365760" cy="40513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22637" y="2266122"/>
              <a:ext cx="0" cy="326003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619740" y="2289976"/>
              <a:ext cx="0" cy="325755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724971" y="2274073"/>
              <a:ext cx="0" cy="325755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084645" y="2289976"/>
              <a:ext cx="0" cy="326003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98882" y="2278898"/>
              <a:ext cx="0" cy="326003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6037280" y="2226297"/>
              <a:ext cx="11625" cy="405582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1318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 and Bound - Example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22" y="836712"/>
            <a:ext cx="11382218" cy="547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80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 and Bound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35355"/>
            <a:ext cx="11175032" cy="573400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Branch and Bound,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FIFO (Queue)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LIFO (Stack)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I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LC bound (Lowest cost)</a:t>
            </a:r>
          </a:p>
          <a:p>
            <a:pPr marL="0" indent="0" algn="just"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IN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endParaRPr lang="en-US" alt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020473" y="4136537"/>
            <a:ext cx="2155647" cy="2174066"/>
            <a:chOff x="8332841" y="1700808"/>
            <a:chExt cx="2155647" cy="2174066"/>
          </a:xfrm>
        </p:grpSpPr>
        <p:grpSp>
          <p:nvGrpSpPr>
            <p:cNvPr id="5" name="Group 4"/>
            <p:cNvGrpSpPr/>
            <p:nvPr/>
          </p:nvGrpSpPr>
          <p:grpSpPr>
            <a:xfrm>
              <a:off x="8332841" y="1700808"/>
              <a:ext cx="2155647" cy="2174066"/>
              <a:chOff x="1956435" y="0"/>
              <a:chExt cx="3103948" cy="3005563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085106" y="0"/>
                <a:ext cx="421420" cy="3816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1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956435" y="1113183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2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108960" y="1065475"/>
                <a:ext cx="421005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3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4218359" y="1057078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4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728731" y="1825807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2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39379" y="1860219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3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719888" y="2623928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3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618514" y="2576221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2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H="1">
                <a:off x="2166938" y="230588"/>
                <a:ext cx="942437" cy="890546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3506527" y="230589"/>
                <a:ext cx="922335" cy="834886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3315694" y="381662"/>
                <a:ext cx="0" cy="68326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960072" y="1431317"/>
                <a:ext cx="436246" cy="413385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4456499" y="1455089"/>
                <a:ext cx="365760" cy="40513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818491" y="2250219"/>
                <a:ext cx="0" cy="326003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3948447" y="2218346"/>
                <a:ext cx="11625" cy="405582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8332842" y="3068960"/>
              <a:ext cx="9466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LIFO </a:t>
              </a:r>
            </a:p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(Stack)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523339" y="4089050"/>
            <a:ext cx="2196397" cy="2220270"/>
            <a:chOff x="7999699" y="1700808"/>
            <a:chExt cx="2196397" cy="2220270"/>
          </a:xfrm>
        </p:grpSpPr>
        <p:grpSp>
          <p:nvGrpSpPr>
            <p:cNvPr id="26" name="Group 25"/>
            <p:cNvGrpSpPr/>
            <p:nvPr/>
          </p:nvGrpSpPr>
          <p:grpSpPr>
            <a:xfrm>
              <a:off x="7999699" y="1700808"/>
              <a:ext cx="2196397" cy="2220270"/>
              <a:chOff x="1476739" y="0"/>
              <a:chExt cx="3162624" cy="3069439"/>
            </a:xfrm>
          </p:grpSpPr>
          <p:sp>
            <p:nvSpPr>
              <p:cNvPr id="28" name="Oval 27"/>
              <p:cNvSpPr/>
              <p:nvPr/>
            </p:nvSpPr>
            <p:spPr>
              <a:xfrm>
                <a:off x="3085106" y="0"/>
                <a:ext cx="421420" cy="3816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1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956435" y="1095031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2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108960" y="1065475"/>
                <a:ext cx="421005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3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4218359" y="1057078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4</a:t>
                </a:r>
                <a:endParaRPr lang="en-US" sz="110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535431" y="1891418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4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266067" y="1907976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3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476739" y="2687804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dirty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3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2291566" y="2687804"/>
                <a:ext cx="421004" cy="38163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1100" b="1" dirty="0" smtClean="0">
                    <a:solidFill>
                      <a:srgbClr val="000000"/>
                    </a:solidFill>
                    <a:effectLst/>
                    <a:ea typeface="Calibri"/>
                    <a:cs typeface="Times New Roman"/>
                  </a:rPr>
                  <a:t>4</a:t>
                </a:r>
                <a:endParaRPr lang="en-US" sz="1100" dirty="0"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flipH="1">
                <a:off x="2166938" y="230588"/>
                <a:ext cx="942437" cy="890546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3506527" y="230589"/>
                <a:ext cx="922335" cy="834886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3315694" y="381662"/>
                <a:ext cx="0" cy="683260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1700064" y="1493225"/>
                <a:ext cx="436247" cy="413385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 flipV="1">
                <a:off x="2136312" y="1493225"/>
                <a:ext cx="340258" cy="482445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>
                <a:endCxn id="35" idx="0"/>
              </p:cNvCxnSpPr>
              <p:nvPr/>
            </p:nvCxnSpPr>
            <p:spPr>
              <a:xfrm flipH="1">
                <a:off x="2502069" y="2289612"/>
                <a:ext cx="1" cy="398192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1688440" y="2289611"/>
                <a:ext cx="11624" cy="405582"/>
              </a:xfrm>
              <a:prstGeom prst="line">
                <a:avLst/>
              </a:prstGeom>
              <a:ln w="38100" cmpd="sng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9133541" y="3026811"/>
              <a:ext cx="1062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IFO </a:t>
              </a:r>
            </a:p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(Queue)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8046588" y="3717032"/>
            <a:ext cx="2873950" cy="2593571"/>
            <a:chOff x="8046588" y="3717032"/>
            <a:chExt cx="2873950" cy="2593571"/>
          </a:xfrm>
        </p:grpSpPr>
        <p:grpSp>
          <p:nvGrpSpPr>
            <p:cNvPr id="45" name="Group 44"/>
            <p:cNvGrpSpPr/>
            <p:nvPr/>
          </p:nvGrpSpPr>
          <p:grpSpPr>
            <a:xfrm>
              <a:off x="8293362" y="3861048"/>
              <a:ext cx="2627176" cy="2449555"/>
              <a:chOff x="8040460" y="1700808"/>
              <a:chExt cx="2155636" cy="222027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8040460" y="1700808"/>
                <a:ext cx="2155636" cy="2220270"/>
                <a:chOff x="1535431" y="0"/>
                <a:chExt cx="3103932" cy="3069439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085106" y="0"/>
                  <a:ext cx="421420" cy="381662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>
                      <a:solidFill>
                        <a:srgbClr val="000000"/>
                      </a:solidFill>
                      <a:effectLst/>
                      <a:ea typeface="Calibri"/>
                      <a:cs typeface="Times New Roman"/>
                    </a:rPr>
                    <a:t>1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1956435" y="1095031"/>
                  <a:ext cx="421004" cy="38163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 dirty="0">
                      <a:solidFill>
                        <a:srgbClr val="000000"/>
                      </a:solidFill>
                      <a:effectLst/>
                      <a:ea typeface="Calibri"/>
                      <a:cs typeface="Times New Roman"/>
                    </a:rPr>
                    <a:t>2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3108960" y="1065475"/>
                  <a:ext cx="421005" cy="38163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>
                      <a:solidFill>
                        <a:srgbClr val="000000"/>
                      </a:solidFill>
                      <a:effectLst/>
                      <a:ea typeface="Calibri"/>
                      <a:cs typeface="Times New Roman"/>
                    </a:rPr>
                    <a:t>3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4218359" y="1057078"/>
                  <a:ext cx="421004" cy="38163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>
                      <a:solidFill>
                        <a:srgbClr val="000000"/>
                      </a:solidFill>
                      <a:effectLst/>
                      <a:ea typeface="Calibri"/>
                      <a:cs typeface="Times New Roman"/>
                    </a:rPr>
                    <a:t>4</a:t>
                  </a:r>
                  <a:endParaRPr lang="en-US" sz="110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535431" y="1891418"/>
                  <a:ext cx="421004" cy="38163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 dirty="0" smtClean="0">
                      <a:solidFill>
                        <a:srgbClr val="000000"/>
                      </a:solidFill>
                      <a:effectLst/>
                      <a:ea typeface="Calibri"/>
                      <a:cs typeface="Times New Roman"/>
                    </a:rPr>
                    <a:t>4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53" name="Oval 52"/>
                <p:cNvSpPr/>
                <p:nvPr/>
              </p:nvSpPr>
              <p:spPr>
                <a:xfrm>
                  <a:off x="2266067" y="1907976"/>
                  <a:ext cx="421004" cy="38163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 dirty="0">
                      <a:solidFill>
                        <a:srgbClr val="000000"/>
                      </a:solidFill>
                      <a:effectLst/>
                      <a:ea typeface="Calibri"/>
                      <a:cs typeface="Times New Roman"/>
                    </a:rPr>
                    <a:t>3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2291566" y="2687804"/>
                  <a:ext cx="421004" cy="38163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000"/>
                    </a:spcAft>
                  </a:pPr>
                  <a:r>
                    <a:rPr lang="en-US" sz="1100" b="1" dirty="0" smtClean="0">
                      <a:solidFill>
                        <a:srgbClr val="000000"/>
                      </a:solidFill>
                      <a:effectLst/>
                      <a:ea typeface="Calibri"/>
                      <a:cs typeface="Times New Roman"/>
                    </a:rPr>
                    <a:t>4</a:t>
                  </a:r>
                  <a:endParaRPr lang="en-US" sz="1100" dirty="0">
                    <a:effectLst/>
                    <a:ea typeface="Calibri"/>
                    <a:cs typeface="Times New Roman"/>
                  </a:endParaRPr>
                </a:p>
              </p:txBody>
            </p:sp>
            <p:cxnSp>
              <p:nvCxnSpPr>
                <p:cNvPr id="56" name="Straight Connector 55"/>
                <p:cNvCxnSpPr/>
                <p:nvPr/>
              </p:nvCxnSpPr>
              <p:spPr>
                <a:xfrm flipH="1">
                  <a:off x="2166938" y="230588"/>
                  <a:ext cx="942437" cy="890546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 flipH="1" flipV="1">
                  <a:off x="3506527" y="230589"/>
                  <a:ext cx="922335" cy="834886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3315694" y="381662"/>
                  <a:ext cx="0" cy="683260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 flipH="1">
                  <a:off x="1700064" y="1493225"/>
                  <a:ext cx="436247" cy="413385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H="1" flipV="1">
                  <a:off x="2136312" y="1493225"/>
                  <a:ext cx="340258" cy="482445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>
                  <a:endCxn id="55" idx="0"/>
                </p:cNvCxnSpPr>
                <p:nvPr/>
              </p:nvCxnSpPr>
              <p:spPr>
                <a:xfrm flipH="1">
                  <a:off x="2502069" y="2289612"/>
                  <a:ext cx="1" cy="398192"/>
                </a:xfrm>
                <a:prstGeom prst="line">
                  <a:avLst/>
                </a:prstGeom>
                <a:ln w="38100" cmpd="sng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/>
              <p:cNvSpPr txBox="1"/>
              <p:nvPr/>
            </p:nvSpPr>
            <p:spPr>
              <a:xfrm>
                <a:off x="9133541" y="3026811"/>
                <a:ext cx="10625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LC Bound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0056440" y="3717032"/>
              <a:ext cx="61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C=2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672881" y="4303333"/>
              <a:ext cx="61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C=2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494962" y="4303332"/>
              <a:ext cx="61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C=4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03723" y="4277596"/>
              <a:ext cx="61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C=5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046588" y="4998735"/>
              <a:ext cx="61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C=5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878149" y="4987210"/>
              <a:ext cx="61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C=3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75531" y="5663933"/>
              <a:ext cx="616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C=4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36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70" y="116205"/>
            <a:ext cx="10972800" cy="57848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Branch and Bound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xmlns="" id="{FA07F31E-99E6-D285-754F-A207CEEF14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988119"/>
            <a:ext cx="10297144" cy="5465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2401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4512</TotalTime>
  <Words>1869</Words>
  <Application>Microsoft Office PowerPoint</Application>
  <PresentationFormat>Custom</PresentationFormat>
  <Paragraphs>787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Default Design</vt:lpstr>
      <vt:lpstr>PowerPoint Presentation</vt:lpstr>
      <vt:lpstr>UNIT- V</vt:lpstr>
      <vt:lpstr>Branch and Bound</vt:lpstr>
      <vt:lpstr>Branch and Bound - Example</vt:lpstr>
      <vt:lpstr>Branch and Bound - Example</vt:lpstr>
      <vt:lpstr>Branch and Bound - Example</vt:lpstr>
      <vt:lpstr>Branch and Bound - Example</vt:lpstr>
      <vt:lpstr>Branch and Bound</vt:lpstr>
      <vt:lpstr>Branch and Bound</vt:lpstr>
      <vt:lpstr>Branch and Bound</vt:lpstr>
      <vt:lpstr>Branch and Bound - Example</vt:lpstr>
      <vt:lpstr>Branch and Bound - Example</vt:lpstr>
      <vt:lpstr>Applications</vt:lpstr>
      <vt:lpstr>Applications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Travelling sales person problem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0/1 Knapsack problem</vt:lpstr>
      <vt:lpstr>P and NP class</vt:lpstr>
      <vt:lpstr>P and NP class</vt:lpstr>
      <vt:lpstr>Deterministic and Non-deterministic Algorithms</vt:lpstr>
      <vt:lpstr>Deterministic and Non-deterministic Algorithms</vt:lpstr>
      <vt:lpstr>NP-Hard and NP-Complete Problems</vt:lpstr>
      <vt:lpstr>NP-Hard and NP-Complete Problems</vt:lpstr>
      <vt:lpstr>Relationship between P,NP,NP-hard, NP-Complete</vt:lpstr>
      <vt:lpstr>Relationship between P,NP,NP-hard, NP-Complete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</dc:title>
  <dc:creator>MRUH</dc:creator>
  <cp:lastModifiedBy>Crishna</cp:lastModifiedBy>
  <cp:revision>2017</cp:revision>
  <dcterms:created xsi:type="dcterms:W3CDTF">2022-02-26T06:12:00Z</dcterms:created>
  <dcterms:modified xsi:type="dcterms:W3CDTF">2023-12-12T17:12:27Z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4E3E8652899649A9A99EEDC9D2719971</vt:lpwstr>
  </property>
  <property fmtid="{D5CDD505-2E9C-101B-9397-08002B2CF9AE}" pid="3" name="KSOProductBuildVer">
    <vt:lpwstr>1033-11.2.0.11536</vt:lpwstr>
  </property>
</Properties>
</file>