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5"/>
  </p:notesMasterIdLst>
  <p:sldIdLst>
    <p:sldId id="294" r:id="rId2"/>
    <p:sldId id="378" r:id="rId3"/>
    <p:sldId id="647" r:id="rId4"/>
    <p:sldId id="257" r:id="rId5"/>
    <p:sldId id="295" r:id="rId6"/>
    <p:sldId id="307" r:id="rId7"/>
    <p:sldId id="296" r:id="rId8"/>
    <p:sldId id="297" r:id="rId9"/>
    <p:sldId id="1341" r:id="rId10"/>
    <p:sldId id="305" r:id="rId11"/>
    <p:sldId id="306" r:id="rId12"/>
    <p:sldId id="262" r:id="rId13"/>
    <p:sldId id="298" r:id="rId14"/>
    <p:sldId id="258" r:id="rId15"/>
    <p:sldId id="299" r:id="rId16"/>
    <p:sldId id="259" r:id="rId17"/>
    <p:sldId id="260" r:id="rId18"/>
    <p:sldId id="483" r:id="rId19"/>
    <p:sldId id="379" r:id="rId20"/>
    <p:sldId id="814" r:id="rId21"/>
    <p:sldId id="1335" r:id="rId22"/>
    <p:sldId id="1336" r:id="rId23"/>
    <p:sldId id="1338" r:id="rId24"/>
    <p:sldId id="1339" r:id="rId25"/>
    <p:sldId id="1340" r:id="rId26"/>
    <p:sldId id="308" r:id="rId27"/>
    <p:sldId id="263" r:id="rId28"/>
    <p:sldId id="264" r:id="rId29"/>
    <p:sldId id="269" r:id="rId30"/>
    <p:sldId id="270" r:id="rId31"/>
    <p:sldId id="265" r:id="rId32"/>
    <p:sldId id="903" r:id="rId33"/>
    <p:sldId id="267" r:id="rId34"/>
    <p:sldId id="268" r:id="rId35"/>
    <p:sldId id="904" r:id="rId36"/>
    <p:sldId id="905" r:id="rId37"/>
    <p:sldId id="906" r:id="rId38"/>
    <p:sldId id="907" r:id="rId39"/>
    <p:sldId id="908" r:id="rId40"/>
    <p:sldId id="573" r:id="rId41"/>
    <p:sldId id="1209" r:id="rId42"/>
    <p:sldId id="1342" r:id="rId43"/>
    <p:sldId id="1343" r:id="rId44"/>
    <p:sldId id="1344" r:id="rId45"/>
    <p:sldId id="1345" r:id="rId46"/>
    <p:sldId id="281" r:id="rId47"/>
    <p:sldId id="283" r:id="rId48"/>
    <p:sldId id="484" r:id="rId49"/>
    <p:sldId id="282" r:id="rId50"/>
    <p:sldId id="271" r:id="rId51"/>
    <p:sldId id="272" r:id="rId52"/>
    <p:sldId id="273" r:id="rId53"/>
    <p:sldId id="301" r:id="rId54"/>
    <p:sldId id="275" r:id="rId55"/>
    <p:sldId id="274" r:id="rId56"/>
    <p:sldId id="302" r:id="rId57"/>
    <p:sldId id="277" r:id="rId58"/>
    <p:sldId id="276" r:id="rId59"/>
    <p:sldId id="303" r:id="rId60"/>
    <p:sldId id="1145" r:id="rId61"/>
    <p:sldId id="278" r:id="rId62"/>
    <p:sldId id="304" r:id="rId63"/>
    <p:sldId id="753" r:id="rId64"/>
    <p:sldId id="989" r:id="rId65"/>
    <p:sldId id="990" r:id="rId66"/>
    <p:sldId id="991" r:id="rId67"/>
    <p:sldId id="992" r:id="rId68"/>
    <p:sldId id="1046" r:id="rId69"/>
    <p:sldId id="285" r:id="rId70"/>
    <p:sldId id="380" r:id="rId71"/>
    <p:sldId id="312" r:id="rId72"/>
    <p:sldId id="331" r:id="rId73"/>
    <p:sldId id="287" r:id="rId74"/>
    <p:sldId id="1095" r:id="rId75"/>
    <p:sldId id="1098" r:id="rId76"/>
    <p:sldId id="1096" r:id="rId77"/>
    <p:sldId id="1097" r:id="rId78"/>
    <p:sldId id="1100" r:id="rId79"/>
    <p:sldId id="315" r:id="rId80"/>
    <p:sldId id="289" r:id="rId81"/>
    <p:sldId id="1286" r:id="rId82"/>
    <p:sldId id="1287" r:id="rId83"/>
    <p:sldId id="314" r:id="rId84"/>
    <p:sldId id="343" r:id="rId85"/>
    <p:sldId id="293" r:id="rId86"/>
    <p:sldId id="322" r:id="rId87"/>
    <p:sldId id="323" r:id="rId88"/>
    <p:sldId id="353" r:id="rId89"/>
    <p:sldId id="1334" r:id="rId90"/>
    <p:sldId id="1329" r:id="rId91"/>
    <p:sldId id="355" r:id="rId92"/>
    <p:sldId id="1327" r:id="rId93"/>
    <p:sldId id="354"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72"/>
      </p:cViewPr>
      <p:guideLst>
        <p:guide orient="horz" pos="2166"/>
        <p:guide pos="3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B3D44-E90C-4DF3-B2FC-47C6C1DD8C6D}" type="datetimeFigureOut">
              <a:rPr lang="en-IN" smtClean="0"/>
              <a:t>14-10-2023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61FF28-6FE5-444D-BF87-AA1D8B21500C}" type="slidenum">
              <a:rPr lang="en-IN" smtClean="0"/>
              <a:t>‹#›</a:t>
            </a:fld>
            <a:endParaRPr lang="en-IN" dirty="0"/>
          </a:p>
        </p:txBody>
      </p:sp>
    </p:spTree>
    <p:extLst>
      <p:ext uri="{BB962C8B-B14F-4D97-AF65-F5344CB8AC3E}">
        <p14:creationId xmlns:p14="http://schemas.microsoft.com/office/powerpoint/2010/main" val="1729464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26</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27</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50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85</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511742A4-00D3-4618-819F-A7378FC65930}" type="slidenum">
              <a:rPr lang="en-US" altLang="en-US"/>
              <a:t>89</a:t>
            </a:fld>
            <a:endParaRPr lang="en-US" altLang="en-US"/>
          </a:p>
        </p:txBody>
      </p:sp>
      <p:sp>
        <p:nvSpPr>
          <p:cNvPr id="1978370" name="Rectangle 2"/>
          <p:cNvSpPr>
            <a:spLocks noGrp="1" noRot="1" noChangeAspect="1" noChangeArrowheads="1" noTextEdit="1"/>
          </p:cNvSpPr>
          <p:nvPr>
            <p:ph type="sldImg"/>
          </p:nvPr>
        </p:nvSpPr>
        <p:spPr/>
      </p:sp>
      <p:sp>
        <p:nvSpPr>
          <p:cNvPr id="1978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ED6A452-5AD5-4FDF-8909-CE4E9FC3C146}" type="slidenum">
              <a:rPr lang="en-US" altLang="en-US"/>
              <a:t>90</a:t>
            </a:fld>
            <a:endParaRPr lang="en-US" altLang="en-US"/>
          </a:p>
        </p:txBody>
      </p:sp>
      <p:sp>
        <p:nvSpPr>
          <p:cNvPr id="1980418" name="Rectangle 2"/>
          <p:cNvSpPr>
            <a:spLocks noGrp="1" noRot="1" noChangeAspect="1" noChangeArrowheads="1" noTextEdit="1"/>
          </p:cNvSpPr>
          <p:nvPr>
            <p:ph type="sldImg"/>
          </p:nvPr>
        </p:nvSpPr>
        <p:spPr/>
      </p:sp>
      <p:sp>
        <p:nvSpPr>
          <p:cNvPr id="198041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3D829E-5969-4BAD-9D3E-3227518C14FC}" type="datetimeFigureOut">
              <a:rPr lang="en-IN" smtClean="0"/>
              <a:t>14-10-2023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183D829E-5969-4BAD-9D3E-3227518C14FC}" type="datetimeFigureOut">
              <a:rPr lang="en-IN" smtClean="0"/>
              <a:t>14-10-2023</a:t>
            </a:fld>
            <a:endParaRPr lang="en-IN"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8921AB35-9A4B-4E63-A778-F668C2D733CE}"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3"/>
            <a:ext cx="8229600" cy="5649491"/>
          </a:xfrm>
        </p:spPr>
        <p:txBody>
          <a:bodyPr>
            <a:normAutofit fontScale="85000" lnSpcReduction="10000"/>
          </a:bodyPr>
          <a:lstStyle/>
          <a:p>
            <a:pPr marL="0" indent="0" algn="ctr" defTabSz="457200">
              <a:lnSpc>
                <a:spcPct val="200000"/>
              </a:lnSpc>
              <a:buNone/>
              <a:defRPr/>
            </a:pPr>
            <a:r>
              <a:rPr lang="en-US" altLang="en-US" sz="3600" b="1" u="sng" dirty="0">
                <a:latin typeface="Times New Roman" panose="02020603050405020304" pitchFamily="18" charset="0"/>
                <a:cs typeface="Times New Roman" panose="02020603050405020304" pitchFamily="18" charset="0"/>
              </a:rPr>
              <a:t>MALLA REDDY UNIVERSITY</a:t>
            </a:r>
            <a:endParaRPr lang="en-US" sz="3600" b="1" u="sng" dirty="0">
              <a:latin typeface="Times New Roman" panose="02020603050405020304" pitchFamily="18" charset="0"/>
              <a:cs typeface="Times New Roman" panose="02020603050405020304" pitchFamily="18" charset="0"/>
            </a:endParaRPr>
          </a:p>
          <a:p>
            <a:pPr marL="0" indent="0" algn="ctr" defTabSz="457200">
              <a:lnSpc>
                <a:spcPct val="200000"/>
              </a:lnSpc>
              <a:buNone/>
              <a:defRPr/>
            </a:pPr>
            <a:r>
              <a:rPr lang="en-US" sz="3000" b="1" dirty="0">
                <a:latin typeface="Times New Roman" panose="02020603050405020304" pitchFamily="18" charset="0"/>
                <a:cs typeface="Times New Roman" panose="02020603050405020304" pitchFamily="18" charset="0"/>
              </a:rPr>
              <a:t>MR22-1CS0141: </a:t>
            </a:r>
          </a:p>
          <a:p>
            <a:pPr marL="0" indent="0" algn="ctr" defTabSz="457200">
              <a:lnSpc>
                <a:spcPct val="200000"/>
              </a:lnSpc>
              <a:buNone/>
              <a:defRPr/>
            </a:pPr>
            <a:r>
              <a:rPr lang="en-US" sz="3000" b="1" dirty="0">
                <a:latin typeface="Times New Roman" panose="02020603050405020304" pitchFamily="18" charset="0"/>
                <a:cs typeface="Times New Roman" panose="02020603050405020304" pitchFamily="18" charset="0"/>
              </a:rPr>
              <a:t>DESIGN AND ANALYSIS OF ALGORITHMS</a:t>
            </a:r>
            <a:endParaRPr lang="en-US" sz="2400" b="1" dirty="0">
              <a:latin typeface="Times New Roman" panose="02020603050405020304" pitchFamily="18" charset="0"/>
              <a:cs typeface="Times New Roman" panose="02020603050405020304" pitchFamily="18" charset="0"/>
            </a:endParaRPr>
          </a:p>
          <a:p>
            <a:pPr marL="0" indent="0" algn="ctr" defTabSz="457200">
              <a:lnSpc>
                <a:spcPct val="200000"/>
              </a:lnSpc>
              <a:buNone/>
              <a:defRPr/>
            </a:pPr>
            <a:r>
              <a:rPr lang="en-US" sz="3600" b="1" dirty="0">
                <a:latin typeface="Times New Roman" panose="02020603050405020304" pitchFamily="18" charset="0"/>
                <a:cs typeface="Times New Roman" panose="02020603050405020304" pitchFamily="18" charset="0"/>
              </a:rPr>
              <a:t>II YEAR B.TECH. (CSE) / I - SEM</a:t>
            </a:r>
          </a:p>
          <a:p>
            <a:pPr marL="0" indent="0" algn="ctr" defTabSz="457200">
              <a:lnSpc>
                <a:spcPct val="200000"/>
              </a:lnSpc>
              <a:buNone/>
              <a:defRPr/>
            </a:pPr>
            <a:r>
              <a:rPr lang="en-US" sz="3600" b="1" dirty="0">
                <a:latin typeface="Times New Roman" panose="02020603050405020304" pitchFamily="18" charset="0"/>
                <a:cs typeface="Times New Roman" panose="02020603050405020304" pitchFamily="18" charset="0"/>
              </a:rPr>
              <a:t>(MRU - R22)</a:t>
            </a:r>
          </a:p>
          <a:p>
            <a:pPr marL="0" indent="0" algn="ctr" defTabSz="457200">
              <a:lnSpc>
                <a:spcPct val="200000"/>
              </a:lnSpc>
              <a:buNone/>
              <a:defRPr/>
            </a:pPr>
            <a:r>
              <a:rPr lang="en-US" sz="3600" b="1" dirty="0">
                <a:latin typeface="Times New Roman" panose="02020603050405020304" pitchFamily="18" charset="0"/>
                <a:cs typeface="Times New Roman" panose="02020603050405020304" pitchFamily="18" charset="0"/>
              </a:rPr>
              <a:t>UNIT-I</a:t>
            </a:r>
          </a:p>
          <a:p>
            <a:pPr algn="just"/>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784209"/>
          </a:xfrm>
        </p:spPr>
        <p:txBody>
          <a:bodyPr/>
          <a:lstStyle/>
          <a:p>
            <a:r>
              <a:rPr lang="en-US" b="1" dirty="0">
                <a:solidFill>
                  <a:srgbClr val="FF0000"/>
                </a:solidFill>
                <a:latin typeface="Times New Roman" panose="02020603050405020304" pitchFamily="18" charset="0"/>
                <a:cs typeface="Times New Roman" panose="02020603050405020304" pitchFamily="18" charset="0"/>
              </a:rPr>
              <a:t>Programming language</a:t>
            </a:r>
          </a:p>
        </p:txBody>
      </p:sp>
      <p:sp>
        <p:nvSpPr>
          <p:cNvPr id="4" name="Rectangle 1"/>
          <p:cNvSpPr>
            <a:spLocks noGrp="1" noChangeArrowheads="1"/>
          </p:cNvSpPr>
          <p:nvPr>
            <p:ph idx="1"/>
          </p:nvPr>
        </p:nvSpPr>
        <p:spPr bwMode="auto">
          <a:xfrm>
            <a:off x="551384" y="972849"/>
            <a:ext cx="11161240" cy="55707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p>
            <a:pPr marL="0" indent="0" fontAlgn="base">
              <a:spcBef>
                <a:spcPct val="0"/>
              </a:spcBef>
              <a:spcAft>
                <a:spcPct val="0"/>
              </a:spcAft>
              <a:buNone/>
            </a:pPr>
            <a:r>
              <a:rPr lang="en-US" sz="3600" dirty="0">
                <a:solidFill>
                  <a:srgbClr val="FF0000"/>
                </a:solidFill>
                <a:latin typeface="Times New Roman" panose="02020603050405020304" pitchFamily="18" charset="0"/>
                <a:cs typeface="Times New Roman" panose="02020603050405020304" pitchFamily="18" charset="0"/>
              </a:rPr>
              <a:t>C program for sum of 2 numbers</a:t>
            </a:r>
          </a:p>
          <a:p>
            <a:pPr marL="0" indent="0" fontAlgn="base">
              <a:spcBef>
                <a:spcPct val="0"/>
              </a:spcBef>
              <a:spcAft>
                <a:spcPct val="0"/>
              </a:spcAft>
              <a:buNone/>
            </a:pPr>
            <a:endParaRPr lang="en-US" sz="2000" dirty="0">
              <a:solidFill>
                <a:srgbClr val="808080"/>
              </a:solidFill>
              <a:latin typeface="Times New Roman" panose="02020603050405020304" pitchFamily="18" charset="0"/>
              <a:cs typeface="Times New Roman" panose="02020603050405020304" pitchFamily="18" charset="0"/>
            </a:endParaRP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#include </a:t>
            </a:r>
            <a:r>
              <a:rPr lang="en-US" sz="2400" dirty="0">
                <a:solidFill>
                  <a:srgbClr val="800000"/>
                </a:solidFill>
                <a:latin typeface="Times New Roman" panose="02020603050405020304" pitchFamily="18" charset="0"/>
                <a:cs typeface="Times New Roman" panose="02020603050405020304" pitchFamily="18" charset="0"/>
              </a:rPr>
              <a:t>&lt;</a:t>
            </a:r>
            <a:r>
              <a:rPr lang="en-US" sz="2400" dirty="0" err="1">
                <a:solidFill>
                  <a:srgbClr val="800000"/>
                </a:solidFill>
                <a:latin typeface="Times New Roman" panose="02020603050405020304" pitchFamily="18" charset="0"/>
                <a:cs typeface="Times New Roman" panose="02020603050405020304" pitchFamily="18" charset="0"/>
              </a:rPr>
              <a:t>stdio.h</a:t>
            </a:r>
            <a:r>
              <a:rPr lang="en-US" sz="2400" dirty="0">
                <a:solidFill>
                  <a:srgbClr val="800000"/>
                </a:solidFill>
                <a:latin typeface="Times New Roman" panose="02020603050405020304" pitchFamily="18" charset="0"/>
                <a:cs typeface="Times New Roman" panose="02020603050405020304" pitchFamily="18" charset="0"/>
              </a:rPr>
              <a:t>&gt;</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8B"/>
                </a:solidFill>
                <a:latin typeface="Times New Roman" panose="02020603050405020304" pitchFamily="18" charset="0"/>
                <a:cs typeface="Times New Roman" panose="02020603050405020304" pitchFamily="18" charset="0"/>
              </a:rPr>
              <a:t>int</a:t>
            </a:r>
            <a:r>
              <a:rPr lang="en-US" sz="2400" dirty="0">
                <a:solidFill>
                  <a:srgbClr val="000000"/>
                </a:solidFill>
                <a:latin typeface="Times New Roman" panose="02020603050405020304" pitchFamily="18" charset="0"/>
                <a:cs typeface="Times New Roman" panose="02020603050405020304" pitchFamily="18" charset="0"/>
              </a:rPr>
              <a:t> main() </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8B"/>
                </a:solidFill>
                <a:latin typeface="Times New Roman" panose="02020603050405020304" pitchFamily="18" charset="0"/>
                <a:cs typeface="Times New Roman" panose="02020603050405020304" pitchFamily="18" charset="0"/>
              </a:rPr>
              <a:t>int</a:t>
            </a:r>
            <a:r>
              <a:rPr lang="en-US" sz="2400" dirty="0">
                <a:solidFill>
                  <a:srgbClr val="000000"/>
                </a:solidFill>
                <a:latin typeface="Times New Roman" panose="02020603050405020304" pitchFamily="18" charset="0"/>
                <a:cs typeface="Times New Roman" panose="02020603050405020304" pitchFamily="18" charset="0"/>
              </a:rPr>
              <a:t> num1, num2, sum;</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printf</a:t>
            </a:r>
            <a:r>
              <a:rPr lang="en-US" sz="2400" dirty="0">
                <a:solidFill>
                  <a:srgbClr val="000000"/>
                </a:solidFill>
                <a:latin typeface="Times New Roman" panose="02020603050405020304" pitchFamily="18" charset="0"/>
                <a:cs typeface="Times New Roman" panose="02020603050405020304" pitchFamily="18" charset="0"/>
              </a:rPr>
              <a:t>(</a:t>
            </a:r>
            <a:r>
              <a:rPr lang="en-US" sz="2400" dirty="0">
                <a:solidFill>
                  <a:srgbClr val="800000"/>
                </a:solidFill>
                <a:latin typeface="Times New Roman" panose="02020603050405020304" pitchFamily="18" charset="0"/>
                <a:cs typeface="Times New Roman" panose="02020603050405020304" pitchFamily="18" charset="0"/>
              </a:rPr>
              <a:t>"Enter first number: "</a:t>
            </a:r>
            <a:r>
              <a:rPr lang="en-US" sz="2400" dirty="0">
                <a:solidFill>
                  <a:srgbClr val="000000"/>
                </a:solidFill>
                <a:latin typeface="Times New Roman" panose="02020603050405020304" pitchFamily="18" charset="0"/>
                <a:cs typeface="Times New Roman" panose="02020603050405020304" pitchFamily="18" charset="0"/>
              </a:rPr>
              <a:t>);</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scanf</a:t>
            </a:r>
            <a:r>
              <a:rPr lang="en-US" sz="2400" dirty="0">
                <a:solidFill>
                  <a:srgbClr val="000000"/>
                </a:solidFill>
                <a:latin typeface="Times New Roman" panose="02020603050405020304" pitchFamily="18" charset="0"/>
                <a:cs typeface="Times New Roman" panose="02020603050405020304" pitchFamily="18" charset="0"/>
              </a:rPr>
              <a:t>(</a:t>
            </a:r>
            <a:r>
              <a:rPr lang="en-US" sz="2400" dirty="0">
                <a:solidFill>
                  <a:srgbClr val="800000"/>
                </a:solidFill>
                <a:latin typeface="Times New Roman" panose="02020603050405020304" pitchFamily="18" charset="0"/>
                <a:cs typeface="Times New Roman" panose="02020603050405020304" pitchFamily="18" charset="0"/>
              </a:rPr>
              <a:t>"%d"</a:t>
            </a:r>
            <a:r>
              <a:rPr lang="en-US" sz="2400" dirty="0">
                <a:solidFill>
                  <a:srgbClr val="000000"/>
                </a:solidFill>
                <a:latin typeface="Times New Roman" panose="02020603050405020304" pitchFamily="18" charset="0"/>
                <a:cs typeface="Times New Roman" panose="02020603050405020304" pitchFamily="18" charset="0"/>
              </a:rPr>
              <a:t>, &amp;num1); </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printf</a:t>
            </a:r>
            <a:r>
              <a:rPr lang="en-US" sz="2400" dirty="0">
                <a:solidFill>
                  <a:srgbClr val="000000"/>
                </a:solidFill>
                <a:latin typeface="Times New Roman" panose="02020603050405020304" pitchFamily="18" charset="0"/>
                <a:cs typeface="Times New Roman" panose="02020603050405020304" pitchFamily="18" charset="0"/>
              </a:rPr>
              <a:t>(</a:t>
            </a:r>
            <a:r>
              <a:rPr lang="en-US" sz="2400" dirty="0">
                <a:solidFill>
                  <a:srgbClr val="800000"/>
                </a:solidFill>
                <a:latin typeface="Times New Roman" panose="02020603050405020304" pitchFamily="18" charset="0"/>
                <a:cs typeface="Times New Roman" panose="02020603050405020304" pitchFamily="18" charset="0"/>
              </a:rPr>
              <a:t>"Enter second number: "</a:t>
            </a:r>
            <a:r>
              <a:rPr lang="en-US" sz="2400" dirty="0">
                <a:solidFill>
                  <a:srgbClr val="000000"/>
                </a:solidFill>
                <a:latin typeface="Times New Roman" panose="02020603050405020304" pitchFamily="18" charset="0"/>
                <a:cs typeface="Times New Roman" panose="02020603050405020304" pitchFamily="18" charset="0"/>
              </a:rPr>
              <a:t>);</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scanf</a:t>
            </a:r>
            <a:r>
              <a:rPr lang="en-US" sz="2400" dirty="0">
                <a:solidFill>
                  <a:srgbClr val="000000"/>
                </a:solidFill>
                <a:latin typeface="Times New Roman" panose="02020603050405020304" pitchFamily="18" charset="0"/>
                <a:cs typeface="Times New Roman" panose="02020603050405020304" pitchFamily="18" charset="0"/>
              </a:rPr>
              <a:t>(</a:t>
            </a:r>
            <a:r>
              <a:rPr lang="en-US" sz="2400" dirty="0">
                <a:solidFill>
                  <a:srgbClr val="800000"/>
                </a:solidFill>
                <a:latin typeface="Times New Roman" panose="02020603050405020304" pitchFamily="18" charset="0"/>
                <a:cs typeface="Times New Roman" panose="02020603050405020304" pitchFamily="18" charset="0"/>
              </a:rPr>
              <a:t>"%d"</a:t>
            </a:r>
            <a:r>
              <a:rPr lang="en-US" sz="2400" dirty="0">
                <a:solidFill>
                  <a:srgbClr val="000000"/>
                </a:solidFill>
                <a:latin typeface="Times New Roman" panose="02020603050405020304" pitchFamily="18" charset="0"/>
                <a:cs typeface="Times New Roman" panose="02020603050405020304" pitchFamily="18" charset="0"/>
              </a:rPr>
              <a:t>, &amp;num2); </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 sum = num1 + num2; </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printf</a:t>
            </a:r>
            <a:r>
              <a:rPr lang="en-US" sz="2400" dirty="0">
                <a:solidFill>
                  <a:srgbClr val="000000"/>
                </a:solidFill>
                <a:latin typeface="Times New Roman" panose="02020603050405020304" pitchFamily="18" charset="0"/>
                <a:cs typeface="Times New Roman" panose="02020603050405020304" pitchFamily="18" charset="0"/>
              </a:rPr>
              <a:t>(</a:t>
            </a:r>
            <a:r>
              <a:rPr lang="en-US" sz="2400" dirty="0">
                <a:solidFill>
                  <a:srgbClr val="800000"/>
                </a:solidFill>
                <a:latin typeface="Times New Roman" panose="02020603050405020304" pitchFamily="18" charset="0"/>
                <a:cs typeface="Times New Roman" panose="02020603050405020304" pitchFamily="18" charset="0"/>
              </a:rPr>
              <a:t>"Sum of the entered numbers: %d"</a:t>
            </a:r>
            <a:r>
              <a:rPr lang="en-US" sz="2400" dirty="0">
                <a:solidFill>
                  <a:srgbClr val="000000"/>
                </a:solidFill>
                <a:latin typeface="Times New Roman" panose="02020603050405020304" pitchFamily="18" charset="0"/>
                <a:cs typeface="Times New Roman" panose="02020603050405020304" pitchFamily="18" charset="0"/>
              </a:rPr>
              <a:t>, sum);</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8B"/>
                </a:solidFill>
                <a:latin typeface="Times New Roman" panose="02020603050405020304" pitchFamily="18" charset="0"/>
                <a:cs typeface="Times New Roman" panose="02020603050405020304" pitchFamily="18" charset="0"/>
              </a:rPr>
              <a:t>return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800000"/>
                </a:solidFill>
                <a:latin typeface="Times New Roman" panose="02020603050405020304" pitchFamily="18" charset="0"/>
                <a:cs typeface="Times New Roman" panose="02020603050405020304" pitchFamily="18" charset="0"/>
              </a:rPr>
              <a:t>0</a:t>
            </a:r>
            <a:r>
              <a:rPr lang="en-US" sz="2400" dirty="0">
                <a:solidFill>
                  <a:srgbClr val="000000"/>
                </a:solidFill>
                <a:latin typeface="Times New Roman" panose="02020603050405020304" pitchFamily="18" charset="0"/>
                <a:cs typeface="Times New Roman" panose="02020603050405020304" pitchFamily="18" charset="0"/>
              </a:rPr>
              <a:t>; </a:t>
            </a:r>
          </a:p>
          <a:p>
            <a:pPr marL="0" indent="0" fontAlgn="base">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a:t>
            </a:r>
            <a:r>
              <a:rPr lang="en-US" sz="1100" dirty="0">
                <a:latin typeface="Times New Roman" panose="02020603050405020304" pitchFamily="18" charset="0"/>
                <a:cs typeface="Times New Roman" panose="02020603050405020304" pitchFamily="18" charset="0"/>
              </a:rPr>
              <a:t> </a:t>
            </a:r>
          </a:p>
          <a:p>
            <a:pPr marL="0" indent="0" fontAlgn="base">
              <a:spcBef>
                <a:spcPct val="0"/>
              </a:spcBef>
              <a:spcAft>
                <a:spcPct val="0"/>
              </a:spcAft>
              <a:buNone/>
            </a:pPr>
            <a:endParaRPr lang="en-US" sz="600" dirty="0">
              <a:latin typeface="Times New Roman" panose="02020603050405020304" pitchFamily="18" charset="0"/>
              <a:cs typeface="Times New Roman" panose="02020603050405020304" pitchFamily="18" charset="0"/>
            </a:endParaRPr>
          </a:p>
          <a:p>
            <a:pPr marL="0" indent="0" fontAlgn="base">
              <a:spcBef>
                <a:spcPct val="0"/>
              </a:spcBef>
              <a:spcAft>
                <a:spcPct val="0"/>
              </a:spcAft>
              <a:buNone/>
            </a:pPr>
            <a:endParaRPr lang="en-US" sz="6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332656"/>
            <a:ext cx="10729192" cy="6250706"/>
          </a:xfrm>
        </p:spPr>
        <p:txBody>
          <a:bodyPr>
            <a:normAutofit fontScale="62500" lnSpcReduction="20000"/>
          </a:bodyPr>
          <a:lstStyle/>
          <a:p>
            <a:pPr marL="0" indent="0" fontAlgn="base">
              <a:lnSpc>
                <a:spcPct val="120000"/>
              </a:lnSpc>
              <a:spcBef>
                <a:spcPts val="0"/>
              </a:spcBef>
              <a:buNone/>
            </a:pPr>
            <a:r>
              <a:rPr lang="en-US" sz="4400" dirty="0">
                <a:solidFill>
                  <a:srgbClr val="FF0000"/>
                </a:solidFill>
                <a:latin typeface="Times New Roman" panose="02020603050405020304" pitchFamily="18" charset="0"/>
                <a:cs typeface="Times New Roman" panose="02020603050405020304" pitchFamily="18" charset="0"/>
              </a:rPr>
              <a:t>Java program for sum of 2 numbers</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import </a:t>
            </a:r>
            <a:r>
              <a:rPr lang="en-IN" sz="3600" dirty="0" err="1">
                <a:latin typeface="Times New Roman" panose="02020603050405020304" pitchFamily="18" charset="0"/>
                <a:cs typeface="Times New Roman" panose="02020603050405020304" pitchFamily="18" charset="0"/>
              </a:rPr>
              <a:t>java.util.Scanner</a:t>
            </a:r>
            <a:r>
              <a:rPr lang="en-IN" sz="36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public class AddTwoNumbers2 </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public static void main(String[] </a:t>
            </a:r>
            <a:r>
              <a:rPr lang="en-IN" sz="3600" dirty="0" err="1">
                <a:latin typeface="Times New Roman" panose="02020603050405020304" pitchFamily="18" charset="0"/>
                <a:cs typeface="Times New Roman" panose="02020603050405020304" pitchFamily="18" charset="0"/>
              </a:rPr>
              <a:t>args</a:t>
            </a:r>
            <a:r>
              <a:rPr lang="en-IN" sz="36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int num1, num2, sum;</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Scanner </a:t>
            </a:r>
            <a:r>
              <a:rPr lang="en-IN" sz="3600" dirty="0" err="1">
                <a:latin typeface="Times New Roman" panose="02020603050405020304" pitchFamily="18" charset="0"/>
                <a:cs typeface="Times New Roman" panose="02020603050405020304" pitchFamily="18" charset="0"/>
              </a:rPr>
              <a:t>sc</a:t>
            </a:r>
            <a:r>
              <a:rPr lang="en-IN" sz="3600" dirty="0">
                <a:latin typeface="Times New Roman" panose="02020603050405020304" pitchFamily="18" charset="0"/>
                <a:cs typeface="Times New Roman" panose="02020603050405020304" pitchFamily="18" charset="0"/>
              </a:rPr>
              <a:t> = new Scanner(System.in);</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System.out.println</a:t>
            </a:r>
            <a:r>
              <a:rPr lang="en-IN" sz="3600" dirty="0">
                <a:latin typeface="Times New Roman" panose="02020603050405020304" pitchFamily="18" charset="0"/>
                <a:cs typeface="Times New Roman" panose="02020603050405020304" pitchFamily="18" charset="0"/>
              </a:rPr>
              <a:t>("Enter First Number: ");</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num1 = </a:t>
            </a:r>
            <a:r>
              <a:rPr lang="en-IN" sz="3600" dirty="0" err="1">
                <a:latin typeface="Times New Roman" panose="02020603050405020304" pitchFamily="18" charset="0"/>
                <a:cs typeface="Times New Roman" panose="02020603050405020304" pitchFamily="18" charset="0"/>
              </a:rPr>
              <a:t>sc.nextInt</a:t>
            </a:r>
            <a:r>
              <a:rPr lang="en-IN" sz="36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System.out.println</a:t>
            </a:r>
            <a:r>
              <a:rPr lang="en-IN" sz="3600" dirty="0">
                <a:latin typeface="Times New Roman" panose="02020603050405020304" pitchFamily="18" charset="0"/>
                <a:cs typeface="Times New Roman" panose="02020603050405020304" pitchFamily="18" charset="0"/>
              </a:rPr>
              <a:t>("Enter Second Number: ");</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num2 = </a:t>
            </a:r>
            <a:r>
              <a:rPr lang="en-IN" sz="3600" dirty="0" err="1">
                <a:latin typeface="Times New Roman" panose="02020603050405020304" pitchFamily="18" charset="0"/>
                <a:cs typeface="Times New Roman" panose="02020603050405020304" pitchFamily="18" charset="0"/>
              </a:rPr>
              <a:t>sc.nextInt</a:t>
            </a:r>
            <a:r>
              <a:rPr lang="en-IN" sz="36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sc.close</a:t>
            </a:r>
            <a:r>
              <a:rPr lang="en-IN" sz="36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sum = num1 + num2;</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System.out.println</a:t>
            </a:r>
            <a:r>
              <a:rPr lang="en-IN" sz="3600" dirty="0">
                <a:latin typeface="Times New Roman" panose="02020603050405020304" pitchFamily="18" charset="0"/>
                <a:cs typeface="Times New Roman" panose="02020603050405020304" pitchFamily="18" charset="0"/>
              </a:rPr>
              <a:t>("Sum of these numbers: "+sum);</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3600" dirty="0">
                <a:latin typeface="Times New Roman" panose="02020603050405020304" pitchFamily="18" charset="0"/>
                <a:cs typeface="Times New Roman" panose="02020603050405020304" pitchFamily="18" charset="0"/>
              </a:rPr>
              <a:t>}</a:t>
            </a:r>
            <a:endParaRPr lang="en-IN" sz="1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Flow chart</a:t>
            </a:r>
            <a:br>
              <a:rPr lang="en-US" b="1" dirty="0">
                <a:solidFill>
                  <a:srgbClr val="FF000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Pictorial representation of algorithm</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6583" y="1628800"/>
            <a:ext cx="4369657" cy="479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58614"/>
            <a:ext cx="10972800" cy="70609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Example of Flow chart </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3752" y="898396"/>
            <a:ext cx="4464496" cy="56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Pseudo code</a:t>
            </a:r>
          </a:p>
        </p:txBody>
      </p:sp>
      <p:sp>
        <p:nvSpPr>
          <p:cNvPr id="3" name="Content Placeholder 2"/>
          <p:cNvSpPr>
            <a:spLocks noGrp="1"/>
          </p:cNvSpPr>
          <p:nvPr>
            <p:ph idx="1"/>
          </p:nvPr>
        </p:nvSpPr>
        <p:spPr>
          <a:xfrm>
            <a:off x="609600" y="980729"/>
            <a:ext cx="10972800" cy="5145436"/>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	Pseudo code is an artificial and informal language that helps programmers to develop algorithms. </a:t>
            </a:r>
          </a:p>
          <a:p>
            <a:pPr marL="0" indent="0" algn="just">
              <a:buNone/>
            </a:pPr>
            <a:r>
              <a:rPr lang="en-IN" dirty="0">
                <a:latin typeface="Times New Roman" panose="02020603050405020304" pitchFamily="18" charset="0"/>
                <a:cs typeface="Times New Roman" panose="02020603050405020304" pitchFamily="18" charset="0"/>
              </a:rPr>
              <a:t>	Pseudo code is a "text-based" detail design tool.</a:t>
            </a:r>
          </a:p>
          <a:p>
            <a:pPr marL="0" indent="0">
              <a:buNone/>
            </a:pPr>
            <a:r>
              <a:rPr lang="en-US" b="1" dirty="0">
                <a:latin typeface="Times New Roman" panose="02020603050405020304" pitchFamily="18" charset="0"/>
                <a:cs typeface="Times New Roman" panose="02020603050405020304" pitchFamily="18" charset="0"/>
              </a:rPr>
              <a:t>Example:</a:t>
            </a:r>
            <a:endParaRPr lang="en-IN"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If student's grade is greater than or equal to 60</a:t>
            </a:r>
          </a:p>
          <a:p>
            <a:pPr marL="0" indent="0">
              <a:buNone/>
            </a:pPr>
            <a:r>
              <a:rPr lang="en-US" dirty="0">
                <a:latin typeface="Times New Roman" panose="02020603050405020304" pitchFamily="18" charset="0"/>
                <a:cs typeface="Times New Roman" panose="02020603050405020304" pitchFamily="18" charset="0"/>
              </a:rPr>
              <a:t>	Print "pass"</a:t>
            </a:r>
          </a:p>
          <a:p>
            <a:pPr marL="0" indent="0">
              <a:buNone/>
            </a:pPr>
            <a:r>
              <a:rPr lang="en-US" dirty="0">
                <a:latin typeface="Times New Roman" panose="02020603050405020304" pitchFamily="18" charset="0"/>
                <a:cs typeface="Times New Roman" panose="02020603050405020304" pitchFamily="18" charset="0"/>
              </a:rPr>
              <a:t>	else</a:t>
            </a:r>
          </a:p>
          <a:p>
            <a:pPr marL="0" indent="0">
              <a:buNone/>
            </a:pPr>
            <a:r>
              <a:rPr lang="en-US" dirty="0">
                <a:latin typeface="Times New Roman" panose="02020603050405020304" pitchFamily="18" charset="0"/>
                <a:cs typeface="Times New Roman" panose="02020603050405020304" pitchFamily="18" charset="0"/>
              </a:rPr>
              <a:t>	Print "fail"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16632"/>
            <a:ext cx="10972800" cy="778099"/>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Advantages of Pseudo code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5400" y="980728"/>
            <a:ext cx="10451504" cy="5616624"/>
          </a:xfrm>
        </p:spPr>
        <p:txBody>
          <a:bodyPr>
            <a:normAutofit/>
          </a:bodyPr>
          <a:lstStyle/>
          <a:p>
            <a:pPr lvl="1" algn="just" fontAlgn="base">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Improves the readability of any approach. </a:t>
            </a:r>
          </a:p>
          <a:p>
            <a:pPr lvl="1"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Acts as a bridge between the program and the algorithm or flowchart. </a:t>
            </a:r>
          </a:p>
          <a:p>
            <a:pPr lvl="1"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Also works as a rough documentation.</a:t>
            </a:r>
          </a:p>
          <a:p>
            <a:pPr lvl="1"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goal of a pseudo code is to explain what exactly each line of a program should do, hence making the code construction phase easier for the programmer.</a:t>
            </a:r>
          </a:p>
          <a:p>
            <a:pPr algn="just"/>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6632"/>
            <a:ext cx="11175032" cy="6624736"/>
          </a:xfrm>
        </p:spPr>
        <p:txBody>
          <a:bodyPr>
            <a:noAutofit/>
          </a:bodyPr>
          <a:lstStyle/>
          <a:p>
            <a:pPr marL="0" indent="0">
              <a:spcBef>
                <a:spcPts val="0"/>
              </a:spcBef>
              <a:buNone/>
            </a:pPr>
            <a:r>
              <a:rPr lang="en-US" sz="2600" dirty="0">
                <a:latin typeface="Times New Roman" panose="02020603050405020304" pitchFamily="18" charset="0"/>
                <a:cs typeface="Times New Roman" panose="02020603050405020304" pitchFamily="18" charset="0"/>
              </a:rPr>
              <a:t>Pseudocode consists of ,</a:t>
            </a:r>
          </a:p>
          <a:p>
            <a:pPr marL="0" indent="0">
              <a:spcBef>
                <a:spcPts val="0"/>
              </a:spcBef>
              <a:buNone/>
            </a:pP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1. Single line comments start with </a:t>
            </a:r>
            <a:r>
              <a:rPr lang="en-US" sz="2600" b="1" dirty="0">
                <a:latin typeface="Times New Roman" panose="02020603050405020304" pitchFamily="18" charset="0"/>
                <a:cs typeface="Times New Roman" panose="02020603050405020304" pitchFamily="18" charset="0"/>
              </a:rPr>
              <a:t>//</a:t>
            </a:r>
          </a:p>
          <a:p>
            <a:pPr marL="0" indent="0">
              <a:spcBef>
                <a:spcPts val="0"/>
              </a:spcBef>
              <a:buNone/>
            </a:pPr>
            <a:r>
              <a:rPr lang="en-US" sz="2600" dirty="0">
                <a:latin typeface="Times New Roman" panose="02020603050405020304" pitchFamily="18" charset="0"/>
                <a:cs typeface="Times New Roman" panose="02020603050405020304" pitchFamily="18" charset="0"/>
              </a:rPr>
              <a:t>	2. Multi-line comments occur between </a:t>
            </a:r>
            <a:r>
              <a:rPr lang="en-US" sz="2600" b="1" dirty="0">
                <a:latin typeface="Times New Roman" panose="02020603050405020304" pitchFamily="18" charset="0"/>
                <a:cs typeface="Times New Roman" panose="02020603050405020304" pitchFamily="18" charset="0"/>
              </a:rPr>
              <a:t>/* and */</a:t>
            </a:r>
          </a:p>
          <a:p>
            <a:pPr marL="0" indent="0">
              <a:spcBef>
                <a:spcPts val="0"/>
              </a:spcBef>
              <a:buNone/>
            </a:pPr>
            <a:r>
              <a:rPr lang="en-US" sz="2600" dirty="0">
                <a:latin typeface="Times New Roman" panose="02020603050405020304" pitchFamily="18" charset="0"/>
                <a:cs typeface="Times New Roman" panose="02020603050405020304" pitchFamily="18" charset="0"/>
              </a:rPr>
              <a:t>	3. Blocks are represented using brackets. Blocks can be used to represent compound statements or the procedures.</a:t>
            </a:r>
          </a:p>
          <a:p>
            <a:pPr marL="3543300" lvl="8" indent="0">
              <a:spcBef>
                <a:spcPts val="0"/>
              </a:spcBef>
              <a:buNone/>
            </a:pPr>
            <a:r>
              <a:rPr lang="en-US" sz="2600" b="1" dirty="0">
                <a:latin typeface="Times New Roman" panose="02020603050405020304" pitchFamily="18" charset="0"/>
                <a:cs typeface="Times New Roman" panose="02020603050405020304" pitchFamily="18" charset="0"/>
              </a:rPr>
              <a:t>{</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statements</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t>
            </a:r>
          </a:p>
          <a:p>
            <a:pPr marL="0" indent="0">
              <a:spcBef>
                <a:spcPts val="0"/>
              </a:spcBef>
              <a:buNone/>
            </a:pPr>
            <a:r>
              <a:rPr lang="en-US" sz="2600" dirty="0">
                <a:latin typeface="Times New Roman" panose="02020603050405020304" pitchFamily="18" charset="0"/>
                <a:cs typeface="Times New Roman" panose="02020603050405020304" pitchFamily="18" charset="0"/>
              </a:rPr>
              <a:t>	4. Statements are delimited by </a:t>
            </a:r>
            <a:r>
              <a:rPr lang="en-US" sz="2600" b="1" dirty="0">
                <a:latin typeface="Times New Roman" panose="02020603050405020304" pitchFamily="18" charset="0"/>
                <a:cs typeface="Times New Roman" panose="02020603050405020304" pitchFamily="18" charset="0"/>
              </a:rPr>
              <a:t>semicolon</a:t>
            </a:r>
            <a:r>
              <a:rPr lang="en-US" sz="2600" dirty="0">
                <a:latin typeface="Times New Roman" panose="02020603050405020304" pitchFamily="18" charset="0"/>
                <a:cs typeface="Times New Roman" panose="02020603050405020304" pitchFamily="18" charset="0"/>
              </a:rPr>
              <a:t>.</a:t>
            </a:r>
          </a:p>
          <a:p>
            <a:pPr marL="0" indent="0">
              <a:spcBef>
                <a:spcPts val="0"/>
              </a:spcBef>
              <a:buNone/>
            </a:pPr>
            <a:r>
              <a:rPr lang="en-US" sz="2600" dirty="0">
                <a:latin typeface="Times New Roman" panose="02020603050405020304" pitchFamily="18" charset="0"/>
                <a:cs typeface="Times New Roman" panose="02020603050405020304" pitchFamily="18" charset="0"/>
              </a:rPr>
              <a:t>	5. Assignment statements indicates that the result of evaluation of the expression will be stored in the variable.</a:t>
            </a:r>
          </a:p>
          <a:p>
            <a:pPr marL="0" indent="0">
              <a:spcBef>
                <a:spcPts val="0"/>
              </a:spcBef>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&lt; variable &gt; := &lt; expression &gt;</a:t>
            </a:r>
          </a:p>
          <a:p>
            <a:pPr marL="0" indent="0">
              <a:spcBef>
                <a:spcPts val="0"/>
              </a:spcBef>
              <a:buNone/>
            </a:pPr>
            <a:r>
              <a:rPr lang="en-US" sz="2600" dirty="0">
                <a:latin typeface="Times New Roman" panose="02020603050405020304" pitchFamily="18" charset="0"/>
                <a:cs typeface="Times New Roman" panose="02020603050405020304" pitchFamily="18" charset="0"/>
              </a:rPr>
              <a:t>	6. The Boolean expression 'x &gt; y' returns </a:t>
            </a:r>
            <a:r>
              <a:rPr lang="en-US" sz="2600" b="1" dirty="0">
                <a:latin typeface="Times New Roman" panose="02020603050405020304" pitchFamily="18" charset="0"/>
                <a:cs typeface="Times New Roman" panose="02020603050405020304" pitchFamily="18" charset="0"/>
              </a:rPr>
              <a:t>true</a:t>
            </a:r>
            <a:r>
              <a:rPr lang="en-US" sz="2600" dirty="0">
                <a:latin typeface="Times New Roman" panose="02020603050405020304" pitchFamily="18" charset="0"/>
                <a:cs typeface="Times New Roman" panose="02020603050405020304" pitchFamily="18" charset="0"/>
              </a:rPr>
              <a:t> if x is </a:t>
            </a:r>
            <a:r>
              <a:rPr lang="en-US" sz="2600" b="1" dirty="0">
                <a:latin typeface="Times New Roman" panose="02020603050405020304" pitchFamily="18" charset="0"/>
                <a:cs typeface="Times New Roman" panose="02020603050405020304" pitchFamily="18" charset="0"/>
              </a:rPr>
              <a:t>greater </a:t>
            </a:r>
            <a:r>
              <a:rPr lang="en-US" sz="2600" dirty="0">
                <a:latin typeface="Times New Roman" panose="02020603050405020304" pitchFamily="18" charset="0"/>
                <a:cs typeface="Times New Roman" panose="02020603050405020304" pitchFamily="18" charset="0"/>
              </a:rPr>
              <a:t>than y, </a:t>
            </a:r>
            <a:r>
              <a:rPr lang="en-US" sz="2600" b="1" dirty="0">
                <a:latin typeface="Times New Roman" panose="02020603050405020304" pitchFamily="18" charset="0"/>
                <a:cs typeface="Times New Roman" panose="02020603050405020304" pitchFamily="18" charset="0"/>
              </a:rPr>
              <a:t>else</a:t>
            </a:r>
            <a:r>
              <a:rPr lang="en-US" sz="2600" dirty="0">
                <a:latin typeface="Times New Roman" panose="02020603050405020304" pitchFamily="18" charset="0"/>
                <a:cs typeface="Times New Roman" panose="02020603050405020304" pitchFamily="18" charset="0"/>
              </a:rPr>
              <a:t> returns </a:t>
            </a:r>
            <a:r>
              <a:rPr lang="en-US" sz="2600" b="1" dirty="0">
                <a:latin typeface="Times New Roman" panose="02020603050405020304" pitchFamily="18" charset="0"/>
                <a:cs typeface="Times New Roman" panose="02020603050405020304" pitchFamily="18" charset="0"/>
              </a:rPr>
              <a:t>false</a:t>
            </a:r>
            <a:r>
              <a:rPr lang="en-US" sz="2600" dirty="0">
                <a:latin typeface="Times New Roman" panose="02020603050405020304" pitchFamily="18" charset="0"/>
                <a:cs typeface="Times New Roman" panose="02020603050405020304" pitchFamily="18" charset="0"/>
              </a:rPr>
              <a:t>.</a:t>
            </a:r>
          </a:p>
          <a:p>
            <a:pPr marL="0" indent="0">
              <a:spcBef>
                <a:spcPts val="0"/>
              </a:spcBef>
              <a:buNone/>
            </a:pPr>
            <a:r>
              <a:rPr lang="en-US" sz="2600" dirty="0">
                <a:latin typeface="Times New Roman" panose="02020603050405020304" pitchFamily="18" charset="0"/>
                <a:cs typeface="Times New Roman" panose="02020603050405020304" pitchFamily="18" charset="0"/>
              </a:rPr>
              <a:t>	7. </a:t>
            </a:r>
            <a:r>
              <a:rPr lang="en-US" sz="2600" b="1" dirty="0">
                <a:latin typeface="Times New Roman" panose="02020603050405020304" pitchFamily="18" charset="0"/>
                <a:cs typeface="Times New Roman" panose="02020603050405020304" pitchFamily="18" charset="0"/>
              </a:rPr>
              <a:t>if&lt; condition &gt;then&lt; statement &gt;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88640"/>
            <a:ext cx="11017224" cy="6408712"/>
          </a:xfrm>
        </p:spPr>
        <p:txBody>
          <a:bodyPr>
            <a:noAutofit/>
          </a:bodyPr>
          <a:lstStyle/>
          <a:p>
            <a:pPr marL="0" indent="0">
              <a:spcBef>
                <a:spcPts val="0"/>
              </a:spcBef>
              <a:buNone/>
            </a:pPr>
            <a:r>
              <a:rPr lang="en-US" sz="2600" dirty="0">
                <a:latin typeface="Times New Roman" panose="02020603050405020304" pitchFamily="18" charset="0"/>
                <a:cs typeface="Times New Roman" panose="02020603050405020304" pitchFamily="18" charset="0"/>
              </a:rPr>
              <a:t>8. This condition is an enhancement of the above 'if' statement. It can also handle the case where the condition isn't satisfied.</a:t>
            </a:r>
          </a:p>
          <a:p>
            <a:pPr marL="0" indent="0">
              <a:spcBef>
                <a:spcPts val="0"/>
              </a:spcBef>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if&lt; condition &gt;then&lt; statement1 &gt;else&lt; statement2 &gt;</a:t>
            </a:r>
          </a:p>
          <a:p>
            <a:pPr marL="0" indent="0">
              <a:spcBef>
                <a:spcPts val="0"/>
              </a:spcBef>
              <a:buNone/>
            </a:pPr>
            <a:r>
              <a:rPr lang="en-US" sz="2600" dirty="0">
                <a:latin typeface="Times New Roman" panose="02020603050405020304" pitchFamily="18" charset="0"/>
                <a:cs typeface="Times New Roman" panose="02020603050405020304" pitchFamily="18" charset="0"/>
              </a:rPr>
              <a:t>9. switch case (C or C++)</a:t>
            </a:r>
          </a:p>
          <a:p>
            <a:pPr marL="2628900" lvl="6" indent="0">
              <a:spcBef>
                <a:spcPts val="0"/>
              </a:spcBef>
              <a:buNone/>
            </a:pPr>
            <a:r>
              <a:rPr lang="en-US" sz="2600" b="1" dirty="0">
                <a:latin typeface="Times New Roman" panose="02020603050405020304" pitchFamily="18" charset="0"/>
                <a:cs typeface="Times New Roman" panose="02020603050405020304" pitchFamily="18" charset="0"/>
              </a:rPr>
              <a:t>case {</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:&lt; condition 1 &gt;: &lt; statement 1 &gt;</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:&lt; condition n &gt;: &lt; statement n &gt;</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:default: &lt; statement n+1 &gt;</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t>
            </a:r>
          </a:p>
          <a:p>
            <a:pPr marL="0" indent="0">
              <a:spcBef>
                <a:spcPts val="0"/>
              </a:spcBef>
              <a:buNone/>
            </a:pPr>
            <a:r>
              <a:rPr lang="en-US" sz="2600" dirty="0">
                <a:latin typeface="Times New Roman" panose="02020603050405020304" pitchFamily="18" charset="0"/>
                <a:cs typeface="Times New Roman" panose="02020603050405020304" pitchFamily="18" charset="0"/>
              </a:rPr>
              <a:t>10. while loop</a:t>
            </a:r>
          </a:p>
          <a:p>
            <a:pPr marL="2628900" lvl="6" indent="0">
              <a:spcBef>
                <a:spcPts val="0"/>
              </a:spcBef>
              <a:buNone/>
            </a:pPr>
            <a:r>
              <a:rPr lang="en-US" sz="2600" b="1" dirty="0">
                <a:latin typeface="Times New Roman" panose="02020603050405020304" pitchFamily="18" charset="0"/>
                <a:cs typeface="Times New Roman" panose="02020603050405020304" pitchFamily="18" charset="0"/>
              </a:rPr>
              <a:t>while&lt; condition &gt; {</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statements;</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88640"/>
            <a:ext cx="11017224" cy="6048672"/>
          </a:xfrm>
        </p:spPr>
        <p:txBody>
          <a:bodyPr>
            <a:noAutofit/>
          </a:bodyPr>
          <a:lstStyle/>
          <a:p>
            <a:pPr marL="0" indent="0">
              <a:spcBef>
                <a:spcPts val="0"/>
              </a:spcBef>
              <a:buNone/>
            </a:pPr>
            <a:r>
              <a:rPr lang="en-US" sz="2600" dirty="0">
                <a:latin typeface="Times New Roman" panose="02020603050405020304" pitchFamily="18" charset="0"/>
                <a:cs typeface="Times New Roman" panose="02020603050405020304" pitchFamily="18" charset="0"/>
              </a:rPr>
              <a:t>11. do-while loop</a:t>
            </a:r>
          </a:p>
          <a:p>
            <a:pPr marL="2628900" lvl="6" indent="0">
              <a:spcBef>
                <a:spcPts val="0"/>
              </a:spcBef>
              <a:buNone/>
            </a:pPr>
            <a:r>
              <a:rPr lang="en-US" sz="2600" b="1" dirty="0">
                <a:latin typeface="Times New Roman" panose="02020603050405020304" pitchFamily="18" charset="0"/>
                <a:cs typeface="Times New Roman" panose="02020603050405020304" pitchFamily="18" charset="0"/>
              </a:rPr>
              <a:t>repeat</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statements;</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until&lt; condition &gt;</a:t>
            </a:r>
          </a:p>
          <a:p>
            <a:pPr marL="0" indent="0">
              <a:spcBef>
                <a:spcPts val="0"/>
              </a:spcBef>
              <a:buNone/>
            </a:pPr>
            <a:r>
              <a:rPr lang="en-US" sz="2600" dirty="0">
                <a:latin typeface="Times New Roman" panose="02020603050405020304" pitchFamily="18" charset="0"/>
                <a:cs typeface="Times New Roman" panose="02020603050405020304" pitchFamily="18" charset="0"/>
              </a:rPr>
              <a:t>12. for loop</a:t>
            </a:r>
          </a:p>
          <a:p>
            <a:pPr marL="2628900" lvl="6" indent="0">
              <a:spcBef>
                <a:spcPts val="0"/>
              </a:spcBef>
              <a:buNone/>
            </a:pPr>
            <a:r>
              <a:rPr lang="en-US" sz="2600" b="1" dirty="0">
                <a:latin typeface="Times New Roman" panose="02020603050405020304" pitchFamily="18" charset="0"/>
                <a:cs typeface="Times New Roman" panose="02020603050405020304" pitchFamily="18" charset="0"/>
              </a:rPr>
              <a:t>for variable: = value1 to value2 {</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statements;</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t>
            </a:r>
          </a:p>
          <a:p>
            <a:pPr marL="0" indent="0">
              <a:spcBef>
                <a:spcPts val="0"/>
              </a:spcBef>
              <a:buNone/>
            </a:pPr>
            <a:r>
              <a:rPr lang="en-US" sz="2600" dirty="0">
                <a:latin typeface="Times New Roman" panose="02020603050405020304" pitchFamily="18" charset="0"/>
                <a:cs typeface="Times New Roman" panose="02020603050405020304" pitchFamily="18" charset="0"/>
              </a:rPr>
              <a:t>13. input instruction</a:t>
            </a:r>
          </a:p>
          <a:p>
            <a:pPr marL="0" indent="0">
              <a:spcBef>
                <a:spcPts val="0"/>
              </a:spcBef>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Read</a:t>
            </a:r>
          </a:p>
          <a:p>
            <a:pPr marL="0" indent="0">
              <a:spcBef>
                <a:spcPts val="0"/>
              </a:spcBef>
              <a:buNone/>
            </a:pPr>
            <a:r>
              <a:rPr lang="en-US" sz="2600" dirty="0">
                <a:latin typeface="Times New Roman" panose="02020603050405020304" pitchFamily="18" charset="0"/>
                <a:cs typeface="Times New Roman" panose="02020603050405020304" pitchFamily="18" charset="0"/>
              </a:rPr>
              <a:t>14. Output instruction</a:t>
            </a:r>
          </a:p>
          <a:p>
            <a:pPr marL="0" indent="0">
              <a:spcBef>
                <a:spcPts val="0"/>
              </a:spcBef>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Print</a:t>
            </a:r>
          </a:p>
          <a:p>
            <a:pPr marL="0" indent="0" algn="just">
              <a:spcBef>
                <a:spcPts val="0"/>
              </a:spcBef>
              <a:buNone/>
            </a:pPr>
            <a:r>
              <a:rPr lang="en-US" sz="2600" dirty="0">
                <a:latin typeface="Times New Roman" panose="02020603050405020304" pitchFamily="18" charset="0"/>
                <a:cs typeface="Times New Roman" panose="02020603050405020304" pitchFamily="18" charset="0"/>
              </a:rPr>
              <a:t>15. The name of the algorithm is &lt; name &gt; and the arguments are stored in the &lt; parameter list &gt;</a:t>
            </a:r>
          </a:p>
          <a:p>
            <a:pPr marL="0" indent="0" algn="just">
              <a:spcBef>
                <a:spcPts val="0"/>
              </a:spcBef>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Algorithm&lt; name &gt; (&lt; parameter list &gt;)</a:t>
            </a:r>
          </a:p>
          <a:p>
            <a:pPr marL="0" indent="0" algn="just">
              <a:buNone/>
            </a:pPr>
            <a:endParaRPr lang="en-US" sz="1050" dirty="0"/>
          </a:p>
          <a:p>
            <a:pPr marL="0" indent="0">
              <a:buNone/>
            </a:pPr>
            <a:endParaRPr lang="en-IN" sz="10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88640"/>
            <a:ext cx="11017224" cy="6048672"/>
          </a:xfrm>
        </p:spPr>
        <p:txBody>
          <a:bodyPr>
            <a:noAutofit/>
          </a:bodyPr>
          <a:lstStyle/>
          <a:p>
            <a:pPr marL="0" indent="0" algn="just">
              <a:buNone/>
            </a:pPr>
            <a:endParaRPr lang="en-US" sz="2600" b="1"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Example: </a:t>
            </a:r>
          </a:p>
          <a:p>
            <a:pPr marL="0" indent="0" algn="just">
              <a:buNone/>
            </a:pPr>
            <a:endParaRPr lang="en-US" sz="1050" dirty="0"/>
          </a:p>
          <a:p>
            <a:pPr marL="1828800" lvl="4" indent="0">
              <a:buNone/>
            </a:pPr>
            <a:r>
              <a:rPr lang="en-US" sz="2600" dirty="0">
                <a:latin typeface="Times New Roman" panose="02020603050405020304" pitchFamily="18" charset="0"/>
                <a:cs typeface="Times New Roman" panose="02020603050405020304" pitchFamily="18" charset="0"/>
              </a:rPr>
              <a:t>1.  Algorithm Sum() </a:t>
            </a:r>
          </a:p>
          <a:p>
            <a:pPr marL="1828800" lvl="4" indent="0">
              <a:buNone/>
            </a:pPr>
            <a:r>
              <a:rPr lang="en-US" sz="2600" dirty="0">
                <a:latin typeface="Times New Roman" panose="02020603050405020304" pitchFamily="18" charset="0"/>
                <a:cs typeface="Times New Roman" panose="02020603050405020304" pitchFamily="18" charset="0"/>
              </a:rPr>
              <a:t>2. </a:t>
            </a:r>
            <a:r>
              <a:rPr lang="en-US" sz="2600" dirty="0">
                <a:solidFill>
                  <a:srgbClr val="FF0000"/>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 Calculate the sum of 2 numbers</a:t>
            </a:r>
            <a:endParaRPr lang="en-US" sz="2600" b="1" dirty="0">
              <a:solidFill>
                <a:srgbClr val="00B0F0"/>
              </a:solidFill>
              <a:latin typeface="Times New Roman" panose="02020603050405020304" pitchFamily="18" charset="0"/>
              <a:cs typeface="Times New Roman" panose="02020603050405020304" pitchFamily="18" charset="0"/>
            </a:endParaRPr>
          </a:p>
          <a:p>
            <a:pPr marL="1828800" lvl="4" indent="0">
              <a:buNone/>
            </a:pPr>
            <a:r>
              <a:rPr lang="en-US" sz="2600" dirty="0">
                <a:latin typeface="Times New Roman" panose="02020603050405020304" pitchFamily="18" charset="0"/>
                <a:cs typeface="Times New Roman" panose="02020603050405020304" pitchFamily="18" charset="0"/>
              </a:rPr>
              <a:t>3.  {</a:t>
            </a:r>
          </a:p>
          <a:p>
            <a:pPr marL="1828800" lvl="4" indent="0">
              <a:buNone/>
            </a:pPr>
            <a:r>
              <a:rPr lang="en-US" sz="2600" dirty="0">
                <a:latin typeface="Times New Roman" panose="02020603050405020304" pitchFamily="18" charset="0"/>
                <a:cs typeface="Times New Roman" panose="02020603050405020304" pitchFamily="18" charset="0"/>
              </a:rPr>
              <a:t>4.  </a:t>
            </a:r>
            <a:r>
              <a:rPr lang="en-US" sz="2600" dirty="0">
                <a:latin typeface="Times New Roman" panose="02020603050405020304" pitchFamily="18" charset="0"/>
                <a:cs typeface="Times New Roman" panose="02020603050405020304" pitchFamily="18" charset="0"/>
                <a:sym typeface="+mn-ea"/>
              </a:rPr>
              <a:t>Declare num1,num2 and sum;</a:t>
            </a:r>
            <a:endParaRPr lang="en-US" sz="2600" dirty="0">
              <a:latin typeface="Times New Roman" panose="02020603050405020304" pitchFamily="18" charset="0"/>
              <a:cs typeface="Times New Roman" panose="02020603050405020304" pitchFamily="18" charset="0"/>
            </a:endParaRPr>
          </a:p>
          <a:p>
            <a:pPr marL="1828800" lvl="4" indent="0">
              <a:buNone/>
            </a:pPr>
            <a:r>
              <a:rPr lang="en-US" sz="2600" dirty="0">
                <a:latin typeface="Times New Roman" panose="02020603050405020304" pitchFamily="18" charset="0"/>
                <a:cs typeface="Times New Roman" panose="02020603050405020304" pitchFamily="18" charset="0"/>
              </a:rPr>
              <a:t>5.  </a:t>
            </a:r>
            <a:r>
              <a:rPr lang="en-US" sz="2600" dirty="0">
                <a:latin typeface="Times New Roman" panose="02020603050405020304" pitchFamily="18" charset="0"/>
                <a:cs typeface="Times New Roman" panose="02020603050405020304" pitchFamily="18" charset="0"/>
                <a:sym typeface="+mn-ea"/>
              </a:rPr>
              <a:t>Read num1,num2;</a:t>
            </a:r>
            <a:r>
              <a:rPr lang="en-US" sz="2600" dirty="0">
                <a:latin typeface="Times New Roman" panose="02020603050405020304" pitchFamily="18" charset="0"/>
                <a:cs typeface="Times New Roman" panose="02020603050405020304" pitchFamily="18" charset="0"/>
              </a:rPr>
              <a:t> </a:t>
            </a:r>
          </a:p>
          <a:p>
            <a:pPr marL="1828800" lvl="4" indent="0">
              <a:buNone/>
            </a:pPr>
            <a:r>
              <a:rPr lang="en-US" sz="2600" dirty="0">
                <a:latin typeface="Times New Roman" panose="02020603050405020304" pitchFamily="18" charset="0"/>
                <a:cs typeface="Times New Roman" panose="02020603050405020304" pitchFamily="18" charset="0"/>
              </a:rPr>
              <a:t>6.  </a:t>
            </a:r>
            <a:r>
              <a:rPr lang="en-US" sz="2600" dirty="0">
                <a:latin typeface="Times New Roman" panose="02020603050405020304" pitchFamily="18" charset="0"/>
                <a:cs typeface="Times New Roman" panose="02020603050405020304" pitchFamily="18" charset="0"/>
                <a:sym typeface="+mn-ea"/>
              </a:rPr>
              <a:t>sum:= num1 + num2;</a:t>
            </a:r>
            <a:r>
              <a:rPr lang="en-US" sz="2600" dirty="0">
                <a:latin typeface="Times New Roman" panose="02020603050405020304" pitchFamily="18" charset="0"/>
                <a:cs typeface="Times New Roman" panose="02020603050405020304" pitchFamily="18" charset="0"/>
              </a:rPr>
              <a:t> </a:t>
            </a:r>
          </a:p>
          <a:p>
            <a:pPr marL="1828800" lvl="4" indent="0">
              <a:buNone/>
            </a:pPr>
            <a:r>
              <a:rPr lang="en-US" sz="2600" dirty="0">
                <a:latin typeface="Times New Roman" panose="02020603050405020304" pitchFamily="18" charset="0"/>
                <a:cs typeface="Times New Roman" panose="02020603050405020304" pitchFamily="18" charset="0"/>
              </a:rPr>
              <a:t>7.  Print sum;</a:t>
            </a:r>
          </a:p>
          <a:p>
            <a:pPr marL="1828800" lvl="4" indent="0">
              <a:buNone/>
            </a:pPr>
            <a:r>
              <a:rPr lang="en-US" sz="2600" dirty="0">
                <a:latin typeface="Times New Roman" panose="02020603050405020304" pitchFamily="18" charset="0"/>
                <a:cs typeface="Times New Roman" panose="02020603050405020304" pitchFamily="18" charset="0"/>
              </a:rPr>
              <a:t>8.  </a:t>
            </a:r>
            <a:r>
              <a:rPr lang="en-US" sz="2600" dirty="0">
                <a:latin typeface="Times New Roman" panose="02020603050405020304" pitchFamily="18" charset="0"/>
                <a:cs typeface="Times New Roman" panose="02020603050405020304" pitchFamily="18" charset="0"/>
                <a:sym typeface="+mn-ea"/>
              </a:rPr>
              <a:t>}</a:t>
            </a:r>
            <a:endParaRPr lang="en-US" sz="2600" dirty="0">
              <a:latin typeface="Times New Roman" panose="02020603050405020304" pitchFamily="18" charset="0"/>
              <a:cs typeface="Times New Roman" panose="02020603050405020304" pitchFamily="18" charset="0"/>
            </a:endParaRPr>
          </a:p>
          <a:p>
            <a:pPr marL="1828800" lvl="4" indent="0">
              <a:buNone/>
            </a:pPr>
            <a:r>
              <a:rPr lang="en-US"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88640"/>
            <a:ext cx="10972800" cy="634082"/>
          </a:xfrm>
        </p:spPr>
        <p:txBody>
          <a:bodyPr/>
          <a:lstStyle/>
          <a:p>
            <a:r>
              <a:rPr lang="en-IN" b="1" dirty="0">
                <a:solidFill>
                  <a:srgbClr val="FF0000"/>
                </a:solidFill>
                <a:latin typeface="Times New Roman" panose="02020603050405020304" pitchFamily="18" charset="0"/>
                <a:cs typeface="Times New Roman" panose="02020603050405020304" pitchFamily="18" charset="0"/>
              </a:rPr>
              <a:t>UNIT- I</a:t>
            </a:r>
          </a:p>
        </p:txBody>
      </p:sp>
      <p:sp>
        <p:nvSpPr>
          <p:cNvPr id="3" name="Content Placeholder 2"/>
          <p:cNvSpPr>
            <a:spLocks noGrp="1"/>
          </p:cNvSpPr>
          <p:nvPr>
            <p:ph idx="1"/>
          </p:nvPr>
        </p:nvSpPr>
        <p:spPr>
          <a:xfrm>
            <a:off x="609600" y="980728"/>
            <a:ext cx="10972800" cy="5544616"/>
          </a:xfrm>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Introduction: </a:t>
            </a:r>
            <a:r>
              <a:rPr lang="en-IN" dirty="0">
                <a:latin typeface="Times New Roman" panose="02020603050405020304" pitchFamily="18" charset="0"/>
                <a:cs typeface="Times New Roman" panose="02020603050405020304" pitchFamily="18" charset="0"/>
              </a:rPr>
              <a:t>Characteristics of an Algorithm, Specification of Algorithms - Pseudo-Code Conventions, Performance analysis- Space complexity, Time Complexity, Asymptotic notations- Big oh notation, omega notation, theta notation and little oh notation, Algorithm Design Techniques.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Divide and Conquer: </a:t>
            </a:r>
            <a:r>
              <a:rPr lang="en-IN" dirty="0">
                <a:latin typeface="Times New Roman" panose="02020603050405020304" pitchFamily="18" charset="0"/>
                <a:cs typeface="Times New Roman" panose="02020603050405020304" pitchFamily="18" charset="0"/>
              </a:rPr>
              <a:t>Divide and Conquer General method, Applications of Divide and Conquer – Binary search algorithm, Analysis of Binary search, Merge sort algorithm, Analysis of Merge sort, </a:t>
            </a:r>
            <a:r>
              <a:rPr lang="en-IN">
                <a:latin typeface="Times New Roman" panose="02020603050405020304" pitchFamily="18" charset="0"/>
                <a:cs typeface="Times New Roman" panose="02020603050405020304" pitchFamily="18" charset="0"/>
              </a:rPr>
              <a:t>Quick sort algorithm</a:t>
            </a:r>
            <a:r>
              <a:rPr lang="en-IN" dirty="0">
                <a:latin typeface="Times New Roman" panose="02020603050405020304" pitchFamily="18" charset="0"/>
                <a:cs typeface="Times New Roman" panose="02020603050405020304" pitchFamily="18" charset="0"/>
              </a:rPr>
              <a:t>, Analysis of Quick sort.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88640"/>
            <a:ext cx="11017224" cy="6048672"/>
          </a:xfrm>
        </p:spPr>
        <p:txBody>
          <a:bodyPr>
            <a:noAutofit/>
          </a:bodyPr>
          <a:lstStyle/>
          <a:p>
            <a:pPr marL="0" indent="0" algn="just">
              <a:buNone/>
            </a:pPr>
            <a:endParaRPr lang="en-US" sz="2600" b="1"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Example:</a:t>
            </a:r>
          </a:p>
          <a:p>
            <a:pPr marL="0" indent="0" algn="just">
              <a:buNone/>
            </a:pPr>
            <a:endParaRPr lang="en-US" sz="1050" dirty="0"/>
          </a:p>
          <a:p>
            <a:pPr marL="1828800" lvl="4" indent="0">
              <a:buNone/>
            </a:pPr>
            <a:r>
              <a:rPr lang="en-US" sz="2600" dirty="0">
                <a:latin typeface="Times New Roman" panose="02020603050405020304" pitchFamily="18" charset="0"/>
                <a:cs typeface="Times New Roman" panose="02020603050405020304" pitchFamily="18" charset="0"/>
              </a:rPr>
              <a:t>1.  Algorithm Max(A,n) </a:t>
            </a:r>
          </a:p>
          <a:p>
            <a:pPr marL="1828800" lvl="4" indent="0">
              <a:buNone/>
            </a:pPr>
            <a:r>
              <a:rPr lang="en-US" sz="2600" dirty="0">
                <a:latin typeface="Times New Roman" panose="02020603050405020304" pitchFamily="18" charset="0"/>
                <a:cs typeface="Times New Roman" panose="02020603050405020304" pitchFamily="18" charset="0"/>
              </a:rPr>
              <a:t>2. </a:t>
            </a:r>
            <a:r>
              <a:rPr lang="en-US" sz="2600" dirty="0">
                <a:solidFill>
                  <a:srgbClr val="FF0000"/>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 A is an array of size n </a:t>
            </a:r>
            <a:endParaRPr lang="en-US" sz="2600" b="1" dirty="0">
              <a:solidFill>
                <a:srgbClr val="00B0F0"/>
              </a:solidFill>
              <a:latin typeface="Times New Roman" panose="02020603050405020304" pitchFamily="18" charset="0"/>
              <a:cs typeface="Times New Roman" panose="02020603050405020304" pitchFamily="18" charset="0"/>
            </a:endParaRPr>
          </a:p>
          <a:p>
            <a:pPr marL="1828800" lvl="4" indent="0">
              <a:buNone/>
            </a:pPr>
            <a:r>
              <a:rPr lang="en-US" sz="2600" dirty="0">
                <a:latin typeface="Times New Roman" panose="02020603050405020304" pitchFamily="18" charset="0"/>
                <a:cs typeface="Times New Roman" panose="02020603050405020304" pitchFamily="18" charset="0"/>
              </a:rPr>
              <a:t>3.  { </a:t>
            </a:r>
          </a:p>
          <a:p>
            <a:pPr marL="1828800" lvl="4" indent="0">
              <a:buNone/>
            </a:pPr>
            <a:r>
              <a:rPr lang="en-US" sz="2600" dirty="0">
                <a:latin typeface="Times New Roman" panose="02020603050405020304" pitchFamily="18" charset="0"/>
                <a:cs typeface="Times New Roman" panose="02020603050405020304" pitchFamily="18" charset="0"/>
              </a:rPr>
              <a:t>4.  Result := A[0]; </a:t>
            </a:r>
          </a:p>
          <a:p>
            <a:pPr marL="1828800" lvl="4" indent="0">
              <a:buNone/>
            </a:pPr>
            <a:r>
              <a:rPr lang="en-US" sz="2600" dirty="0">
                <a:latin typeface="Times New Roman" panose="02020603050405020304" pitchFamily="18" charset="0"/>
                <a:cs typeface="Times New Roman" panose="02020603050405020304" pitchFamily="18" charset="0"/>
              </a:rPr>
              <a:t>5.  for I:= 1 to n-1 do </a:t>
            </a:r>
          </a:p>
          <a:p>
            <a:pPr marL="1828800" lvl="4" indent="0">
              <a:buNone/>
            </a:pPr>
            <a:r>
              <a:rPr lang="en-US" sz="2600" dirty="0">
                <a:latin typeface="Times New Roman" panose="02020603050405020304" pitchFamily="18" charset="0"/>
                <a:cs typeface="Times New Roman" panose="02020603050405020304" pitchFamily="18" charset="0"/>
              </a:rPr>
              <a:t>6.  if A[I] &gt; Result then </a:t>
            </a:r>
          </a:p>
          <a:p>
            <a:pPr marL="1828800" lvl="4" indent="0">
              <a:buNone/>
            </a:pPr>
            <a:r>
              <a:rPr lang="en-US" sz="2600" dirty="0">
                <a:latin typeface="Times New Roman" panose="02020603050405020304" pitchFamily="18" charset="0"/>
                <a:cs typeface="Times New Roman" panose="02020603050405020304" pitchFamily="18" charset="0"/>
              </a:rPr>
              <a:t>7.  Result :=A[I]; </a:t>
            </a:r>
          </a:p>
          <a:p>
            <a:pPr marL="1828800" lvl="4" indent="0">
              <a:buNone/>
            </a:pPr>
            <a:r>
              <a:rPr lang="en-US" sz="2600" dirty="0">
                <a:latin typeface="Times New Roman" panose="02020603050405020304" pitchFamily="18" charset="0"/>
                <a:cs typeface="Times New Roman" panose="02020603050405020304" pitchFamily="18" charset="0"/>
              </a:rPr>
              <a:t>8.  return Result; </a:t>
            </a:r>
          </a:p>
          <a:p>
            <a:pPr marL="1828800" lvl="4" indent="0">
              <a:buNone/>
            </a:pPr>
            <a:r>
              <a:rPr lang="en-US" sz="2600" dirty="0">
                <a:latin typeface="Times New Roman" panose="02020603050405020304" pitchFamily="18" charset="0"/>
                <a:cs typeface="Times New Roman" panose="02020603050405020304" pitchFamily="18" charset="0"/>
              </a:rPr>
              <a:t>9.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panose="02020603050405020304" pitchFamily="18" charset="0"/>
                <a:cs typeface="Times New Roman" panose="02020603050405020304" pitchFamily="18" charset="0"/>
              </a:rPr>
              <a:t>Example: </a:t>
            </a:r>
            <a:r>
              <a:rPr lang="en-US" sz="2800" dirty="0">
                <a:latin typeface="Times New Roman" pitchFamily="18" charset="0"/>
                <a:cs typeface="Times New Roman" pitchFamily="18" charset="0"/>
              </a:rPr>
              <a:t>Write an algorithm to count the Sum of n numbers.</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endParaRPr lang="en-US" sz="1050" dirty="0"/>
          </a:p>
          <a:p>
            <a:pPr marL="2343150" lvl="4" indent="-514350">
              <a:buAutoNum type="arabicPeriod"/>
            </a:pPr>
            <a:r>
              <a:rPr lang="en-US" sz="2600" dirty="0">
                <a:latin typeface="Times New Roman" panose="02020603050405020304" pitchFamily="18" charset="0"/>
                <a:cs typeface="Times New Roman" panose="02020603050405020304" pitchFamily="18" charset="0"/>
              </a:rPr>
              <a:t>Algorithm Sum(1,n) </a:t>
            </a:r>
            <a:r>
              <a:rPr lang="en-US" sz="2600" b="1" dirty="0">
                <a:solidFill>
                  <a:srgbClr val="FF0000"/>
                </a:solidFill>
                <a:latin typeface="Times New Roman" panose="02020603050405020304" pitchFamily="18" charset="0"/>
                <a:cs typeface="Times New Roman" panose="02020603050405020304" pitchFamily="18" charset="0"/>
              </a:rPr>
              <a:t>// Count the Sum of n numbers </a:t>
            </a:r>
          </a:p>
          <a:p>
            <a:pPr marL="2343150" lvl="4" indent="-514350">
              <a:buAutoNum type="arabicPeriod"/>
            </a:pPr>
            <a:r>
              <a:rPr lang="en-US" sz="2600" dirty="0">
                <a:latin typeface="Times New Roman" panose="02020603050405020304" pitchFamily="18" charset="0"/>
                <a:cs typeface="Times New Roman" panose="02020603050405020304" pitchFamily="18" charset="0"/>
              </a:rPr>
              <a:t>{</a:t>
            </a:r>
          </a:p>
          <a:p>
            <a:pPr marL="2343150" lvl="4" indent="-514350">
              <a:buAutoNum type="arabicPeriod"/>
            </a:pPr>
            <a:r>
              <a:rPr lang="en-US" sz="2600" dirty="0">
                <a:latin typeface="Times New Roman" panose="02020603050405020304" pitchFamily="18" charset="0"/>
                <a:cs typeface="Times New Roman" panose="02020603050405020304" pitchFamily="18" charset="0"/>
              </a:rPr>
              <a:t>result : = 0;</a:t>
            </a:r>
          </a:p>
          <a:p>
            <a:pPr marL="2343150" lvl="4" indent="-514350">
              <a:buAutoNum type="arabicPeriod"/>
            </a:pPr>
            <a:r>
              <a:rPr lang="en-US" sz="2600" dirty="0">
                <a:latin typeface="Times New Roman" panose="02020603050405020304" pitchFamily="18" charset="0"/>
                <a:cs typeface="Times New Roman" panose="02020603050405020304" pitchFamily="18" charset="0"/>
              </a:rPr>
              <a:t>for  i: =1 to n do </a:t>
            </a:r>
          </a:p>
          <a:p>
            <a:pPr marL="2343150" lvl="4" indent="-514350">
              <a:buAutoNum type="arabicPeriod"/>
            </a:pPr>
            <a:r>
              <a:rPr lang="en-US" sz="2600" dirty="0">
                <a:latin typeface="Times New Roman" panose="02020603050405020304" pitchFamily="18" charset="0"/>
                <a:cs typeface="Times New Roman" panose="02020603050405020304" pitchFamily="18" charset="0"/>
              </a:rPr>
              <a:t>result : = result + i;</a:t>
            </a:r>
          </a:p>
          <a:p>
            <a:pPr marL="2343150" lvl="4" indent="-514350">
              <a:buFontTx/>
              <a:buAutoNum type="arabicPeriod"/>
            </a:pPr>
            <a:r>
              <a:rPr lang="en-US" sz="2600" dirty="0">
                <a:latin typeface="Times New Roman" panose="02020603050405020304" pitchFamily="18" charset="0"/>
                <a:cs typeface="Times New Roman" panose="02020603050405020304" pitchFamily="18" charset="0"/>
              </a:rPr>
              <a:t>i: = i+1;</a:t>
            </a:r>
          </a:p>
          <a:p>
            <a:pPr marL="2343150" lvl="4" indent="-514350">
              <a:buFontTx/>
              <a:buAutoNum type="arabicPeriod"/>
            </a:pPr>
            <a:r>
              <a:rPr lang="en-US" sz="2600" dirty="0">
                <a:latin typeface="Times New Roman" panose="02020603050405020304" pitchFamily="18" charset="0"/>
                <a:cs typeface="Times New Roman" panose="02020603050405020304" pitchFamily="18" charset="0"/>
              </a:rPr>
              <a:t>}</a:t>
            </a:r>
          </a:p>
          <a:p>
            <a:pPr marL="1828800" lvl="4" indent="0">
              <a:buNone/>
            </a:pPr>
            <a:endParaRPr lang="en-US" sz="2600" dirty="0">
              <a:latin typeface="Times New Roman" panose="02020603050405020304" pitchFamily="18" charset="0"/>
              <a:cs typeface="Times New Roman" panose="02020603050405020304" pitchFamily="18" charset="0"/>
            </a:endParaRPr>
          </a:p>
          <a:p>
            <a:pPr marL="2343150" lvl="4" indent="-514350">
              <a:buAutoNum type="arabicPeriod"/>
            </a:pPr>
            <a:endParaRPr lang="en-US" sz="2600" dirty="0">
              <a:latin typeface="Times New Roman" panose="02020603050405020304" pitchFamily="18" charset="0"/>
              <a:cs typeface="Times New Roman" panose="02020603050405020304" pitchFamily="18" charset="0"/>
            </a:endParaRPr>
          </a:p>
          <a:p>
            <a:pPr marL="2343150" lvl="4" indent="-514350">
              <a:buAutoNum type="arabicPeriod"/>
            </a:pPr>
            <a:endParaRPr lang="en-US" sz="2600" dirty="0">
              <a:latin typeface="Times New Roman" panose="02020603050405020304" pitchFamily="18" charset="0"/>
              <a:cs typeface="Times New Roman" panose="02020603050405020304" pitchFamily="18" charset="0"/>
            </a:endParaRPr>
          </a:p>
          <a:p>
            <a:pPr marL="2343150" lvl="4" indent="-514350">
              <a:buAutoNum type="arabicPeriod"/>
            </a:pPr>
            <a:endParaRPr lang="en-US" sz="2600" dirty="0">
              <a:latin typeface="Times New Roman" panose="02020603050405020304" pitchFamily="18" charset="0"/>
              <a:cs typeface="Times New Roman" panose="02020603050405020304" pitchFamily="18" charset="0"/>
            </a:endParaRPr>
          </a:p>
          <a:p>
            <a:pPr marL="1828800" lvl="4" indent="0">
              <a:buNone/>
            </a:pPr>
            <a:endParaRPr lang="en-US"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129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panose="02020603050405020304" pitchFamily="18" charset="0"/>
                <a:cs typeface="Times New Roman" panose="02020603050405020304" pitchFamily="18" charset="0"/>
              </a:rPr>
              <a:t>Example: </a:t>
            </a:r>
            <a:r>
              <a:rPr lang="en-US" sz="2800" dirty="0">
                <a:latin typeface="Times New Roman" pitchFamily="18" charset="0"/>
                <a:cs typeface="Times New Roman" pitchFamily="18" charset="0"/>
              </a:rPr>
              <a:t>Write an algorithm to check whether given number is even or odd.</a:t>
            </a:r>
            <a:endParaRPr lang="en-IN" sz="2800" dirty="0"/>
          </a:p>
        </p:txBody>
      </p:sp>
      <p:sp>
        <p:nvSpPr>
          <p:cNvPr id="3" name="Content Placeholder 2"/>
          <p:cNvSpPr>
            <a:spLocks noGrp="1"/>
          </p:cNvSpPr>
          <p:nvPr>
            <p:ph idx="1"/>
          </p:nvPr>
        </p:nvSpPr>
        <p:spPr/>
        <p:txBody>
          <a:bodyPr/>
          <a:lstStyle/>
          <a:p>
            <a:pPr marL="2343150" lvl="4" indent="-514350">
              <a:buAutoNum type="arabicPeriod"/>
            </a:pPr>
            <a:r>
              <a:rPr lang="en-US" sz="2600" dirty="0">
                <a:latin typeface="Times New Roman" panose="02020603050405020304" pitchFamily="18" charset="0"/>
                <a:cs typeface="Times New Roman" panose="02020603050405020304" pitchFamily="18" charset="0"/>
              </a:rPr>
              <a:t>Algorithm Even(</a:t>
            </a:r>
            <a:r>
              <a:rPr lang="en-US" sz="2600" dirty="0" err="1">
                <a:latin typeface="Times New Roman" panose="02020603050405020304" pitchFamily="18" charset="0"/>
                <a:cs typeface="Times New Roman" panose="02020603050405020304" pitchFamily="18" charset="0"/>
              </a:rPr>
              <a:t>val</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 Check the given number is odd or even</a:t>
            </a:r>
          </a:p>
          <a:p>
            <a:pPr marL="2343150" lvl="4" indent="-514350">
              <a:buAutoNum type="arabicPeriod"/>
            </a:pPr>
            <a:r>
              <a:rPr lang="en-US" sz="2600" dirty="0">
                <a:latin typeface="Times New Roman" panose="02020603050405020304" pitchFamily="18" charset="0"/>
                <a:cs typeface="Times New Roman" panose="02020603050405020304" pitchFamily="18" charset="0"/>
              </a:rPr>
              <a:t>{</a:t>
            </a:r>
          </a:p>
          <a:p>
            <a:pPr marL="2343150" lvl="4" indent="-514350">
              <a:buAutoNum type="arabicPeriod"/>
            </a:pPr>
            <a:r>
              <a:rPr lang="en-US" sz="2600" dirty="0">
                <a:latin typeface="Times New Roman" panose="02020603050405020304" pitchFamily="18" charset="0"/>
                <a:cs typeface="Times New Roman" panose="02020603050405020304" pitchFamily="18" charset="0"/>
              </a:rPr>
              <a:t> if ( </a:t>
            </a:r>
            <a:r>
              <a:rPr lang="en-US" sz="2600" dirty="0" err="1">
                <a:latin typeface="Times New Roman" panose="02020603050405020304" pitchFamily="18" charset="0"/>
                <a:cs typeface="Times New Roman" panose="02020603050405020304" pitchFamily="18" charset="0"/>
              </a:rPr>
              <a:t>val</a:t>
            </a:r>
            <a:r>
              <a:rPr lang="en-US" sz="2600" dirty="0">
                <a:latin typeface="Times New Roman" panose="02020603050405020304" pitchFamily="18" charset="0"/>
                <a:cs typeface="Times New Roman" panose="02020603050405020304" pitchFamily="18" charset="0"/>
              </a:rPr>
              <a:t> % 2 = = 0)</a:t>
            </a:r>
          </a:p>
          <a:p>
            <a:pPr marL="2343150" lvl="4" indent="-514350">
              <a:buAutoNum type="arabicPeriod"/>
            </a:pPr>
            <a:r>
              <a:rPr lang="en-US" sz="2600" dirty="0">
                <a:latin typeface="Times New Roman" panose="02020603050405020304" pitchFamily="18" charset="0"/>
                <a:cs typeface="Times New Roman" panose="02020603050405020304" pitchFamily="18" charset="0"/>
              </a:rPr>
              <a:t>then</a:t>
            </a:r>
          </a:p>
          <a:p>
            <a:pPr marL="2343150" lvl="4" indent="-514350">
              <a:buAutoNum type="arabicPeriod"/>
            </a:pPr>
            <a:r>
              <a:rPr lang="en-US" sz="2600" dirty="0">
                <a:latin typeface="Times New Roman" panose="02020603050405020304" pitchFamily="18" charset="0"/>
                <a:cs typeface="Times New Roman" panose="02020603050405020304" pitchFamily="18" charset="0"/>
              </a:rPr>
              <a:t>write (“Given number is even”);</a:t>
            </a:r>
          </a:p>
          <a:p>
            <a:pPr marL="2343150" lvl="4" indent="-514350">
              <a:buAutoNum type="arabicPeriod"/>
            </a:pPr>
            <a:r>
              <a:rPr lang="en-US" sz="2600" dirty="0">
                <a:latin typeface="Times New Roman" panose="02020603050405020304" pitchFamily="18" charset="0"/>
                <a:cs typeface="Times New Roman" panose="02020603050405020304" pitchFamily="18" charset="0"/>
              </a:rPr>
              <a:t>else</a:t>
            </a:r>
          </a:p>
          <a:p>
            <a:pPr marL="2343150" lvl="4" indent="-514350">
              <a:buAutoNum type="arabicPeriod"/>
            </a:pPr>
            <a:r>
              <a:rPr lang="en-US" sz="2600" dirty="0">
                <a:latin typeface="Times New Roman" panose="02020603050405020304" pitchFamily="18" charset="0"/>
                <a:cs typeface="Times New Roman" panose="02020603050405020304" pitchFamily="18" charset="0"/>
              </a:rPr>
              <a:t>write (“Given number is odd”);</a:t>
            </a:r>
          </a:p>
          <a:p>
            <a:pPr marL="2343150" lvl="4" indent="-514350">
              <a:buAutoNum type="arabicPeriod"/>
            </a:pPr>
            <a:r>
              <a:rPr lang="en-US" sz="26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659231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lstStyle/>
          <a:p>
            <a:pPr algn="l"/>
            <a:r>
              <a:rPr lang="en-US" sz="2600" b="1" dirty="0">
                <a:latin typeface="Times New Roman" panose="02020603050405020304" pitchFamily="18" charset="0"/>
                <a:cs typeface="Times New Roman" panose="02020603050405020304" pitchFamily="18" charset="0"/>
              </a:rPr>
              <a:t>Example: </a:t>
            </a:r>
            <a:r>
              <a:rPr lang="en-US" sz="2600" dirty="0">
                <a:latin typeface="Times New Roman" pitchFamily="18" charset="0"/>
                <a:cs typeface="Times New Roman" pitchFamily="18" charset="0"/>
              </a:rPr>
              <a:t>Write an algorithm for sorting the elements.</a:t>
            </a:r>
            <a:endParaRPr lang="en-IN" sz="2600" dirty="0"/>
          </a:p>
        </p:txBody>
      </p:sp>
      <p:sp>
        <p:nvSpPr>
          <p:cNvPr id="3" name="Content Placeholder 2"/>
          <p:cNvSpPr>
            <a:spLocks noGrp="1"/>
          </p:cNvSpPr>
          <p:nvPr>
            <p:ph idx="1"/>
          </p:nvPr>
        </p:nvSpPr>
        <p:spPr>
          <a:xfrm>
            <a:off x="609600" y="908720"/>
            <a:ext cx="10972800" cy="5217443"/>
          </a:xfrm>
        </p:spPr>
        <p:txBody>
          <a:bodyPr/>
          <a:lstStyle/>
          <a:p>
            <a:pPr marL="2343150" lvl="4" indent="-514350">
              <a:buAutoNum type="arabicPeriod"/>
            </a:pPr>
            <a:r>
              <a:rPr lang="en-US" sz="2200" dirty="0">
                <a:latin typeface="Times New Roman" panose="02020603050405020304" pitchFamily="18" charset="0"/>
                <a:cs typeface="Times New Roman" panose="02020603050405020304" pitchFamily="18" charset="0"/>
              </a:rPr>
              <a:t>Algorithm Sort(</a:t>
            </a:r>
            <a:r>
              <a:rPr lang="en-US" sz="2200" dirty="0" err="1">
                <a:latin typeface="Times New Roman" panose="02020603050405020304" pitchFamily="18" charset="0"/>
                <a:cs typeface="Times New Roman" panose="02020603050405020304" pitchFamily="18" charset="0"/>
              </a:rPr>
              <a:t>a,n</a:t>
            </a:r>
            <a:r>
              <a:rPr lang="en-US" sz="2200"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 Sorting the elements</a:t>
            </a:r>
          </a:p>
          <a:p>
            <a:pPr marL="2343150" lvl="4" indent="-514350">
              <a:buAutoNum type="arabicPeriod"/>
            </a:pPr>
            <a:r>
              <a:rPr lang="en-US" sz="2200" dirty="0">
                <a:latin typeface="Times New Roman" panose="02020603050405020304" pitchFamily="18" charset="0"/>
                <a:cs typeface="Times New Roman" panose="02020603050405020304" pitchFamily="18" charset="0"/>
              </a:rPr>
              <a:t>{</a:t>
            </a:r>
          </a:p>
          <a:p>
            <a:pPr marL="2343150" lvl="4" indent="-514350">
              <a:buAutoNum type="arabicPeriod"/>
            </a:pPr>
            <a:r>
              <a:rPr lang="en-US" sz="2200" dirty="0">
                <a:latin typeface="Times New Roman" panose="02020603050405020304" pitchFamily="18" charset="0"/>
                <a:cs typeface="Times New Roman" panose="02020603050405020304" pitchFamily="18" charset="0"/>
              </a:rPr>
              <a:t> for i : = 1 to n do</a:t>
            </a:r>
          </a:p>
          <a:p>
            <a:pPr marL="2343150" lvl="4" indent="-514350">
              <a:buAutoNum type="arabicPeriod"/>
            </a:pPr>
            <a:r>
              <a:rPr lang="en-US" sz="2200" dirty="0">
                <a:latin typeface="Times New Roman" panose="02020603050405020304" pitchFamily="18" charset="0"/>
                <a:cs typeface="Times New Roman" panose="02020603050405020304" pitchFamily="18" charset="0"/>
              </a:rPr>
              <a:t>       for j : = i+1 to n-1 do</a:t>
            </a:r>
          </a:p>
          <a:p>
            <a:pPr marL="2343150" lvl="4" indent="-514350">
              <a:buAutoNum type="arabicPeriod"/>
            </a:pPr>
            <a:r>
              <a:rPr lang="en-US" sz="2200" dirty="0">
                <a:latin typeface="Times New Roman" panose="02020603050405020304" pitchFamily="18" charset="0"/>
                <a:cs typeface="Times New Roman" panose="02020603050405020304" pitchFamily="18" charset="0"/>
              </a:rPr>
              <a:t>        {</a:t>
            </a:r>
          </a:p>
          <a:p>
            <a:pPr marL="2343150" lvl="4" indent="-514350">
              <a:buAutoNum type="arabicPeriod"/>
            </a:pPr>
            <a:r>
              <a:rPr lang="en-US" sz="2200" dirty="0">
                <a:latin typeface="Times New Roman" panose="02020603050405020304" pitchFamily="18" charset="0"/>
                <a:cs typeface="Times New Roman" panose="02020603050405020304" pitchFamily="18" charset="0"/>
              </a:rPr>
              <a:t>            if(a[i]&gt;a[j]) then</a:t>
            </a:r>
          </a:p>
          <a:p>
            <a:pPr marL="2343150" lvl="4" indent="-514350">
              <a:buAutoNum type="arabicPeriod"/>
            </a:pPr>
            <a:r>
              <a:rPr lang="en-US" sz="2200" dirty="0">
                <a:latin typeface="Times New Roman" panose="02020603050405020304" pitchFamily="18" charset="0"/>
                <a:cs typeface="Times New Roman" panose="02020603050405020304" pitchFamily="18" charset="0"/>
              </a:rPr>
              <a:t>            {</a:t>
            </a:r>
          </a:p>
          <a:p>
            <a:pPr marL="2343150" lvl="4" indent="-514350">
              <a:buAutoNum type="arabicPeriod"/>
            </a:pPr>
            <a:r>
              <a:rPr lang="en-US" sz="2200" dirty="0">
                <a:latin typeface="Times New Roman" panose="02020603050405020304" pitchFamily="18" charset="0"/>
                <a:cs typeface="Times New Roman" panose="02020603050405020304" pitchFamily="18" charset="0"/>
              </a:rPr>
              <a:t>               temp : = a[i];</a:t>
            </a:r>
          </a:p>
          <a:p>
            <a:pPr marL="2343150" lvl="4" indent="-514350">
              <a:buAutoNum type="arabicPeriod"/>
            </a:pPr>
            <a:r>
              <a:rPr lang="en-US" sz="2200" dirty="0">
                <a:latin typeface="Times New Roman" panose="02020603050405020304" pitchFamily="18" charset="0"/>
                <a:cs typeface="Times New Roman" panose="02020603050405020304" pitchFamily="18" charset="0"/>
              </a:rPr>
              <a:t>                a[i] : = a[j];</a:t>
            </a:r>
          </a:p>
          <a:p>
            <a:pPr marL="2343150" lvl="4" indent="-514350">
              <a:buAutoNum type="arabicPeriod"/>
            </a:pPr>
            <a:r>
              <a:rPr lang="en-US" sz="2200" dirty="0">
                <a:latin typeface="Times New Roman" panose="02020603050405020304" pitchFamily="18" charset="0"/>
                <a:cs typeface="Times New Roman" panose="02020603050405020304" pitchFamily="18" charset="0"/>
              </a:rPr>
              <a:t>                a[j] : = temp;</a:t>
            </a:r>
          </a:p>
          <a:p>
            <a:pPr marL="2343150" lvl="4" indent="-514350">
              <a:buAutoNum type="arabicPeriod"/>
            </a:pPr>
            <a:r>
              <a:rPr lang="en-US" sz="2200" dirty="0">
                <a:latin typeface="Times New Roman" panose="02020603050405020304" pitchFamily="18" charset="0"/>
                <a:cs typeface="Times New Roman" panose="02020603050405020304" pitchFamily="18" charset="0"/>
              </a:rPr>
              <a:t>              }</a:t>
            </a:r>
          </a:p>
          <a:p>
            <a:pPr marL="2343150" lvl="4" indent="-514350">
              <a:buAutoNum type="arabicPeriod"/>
            </a:pPr>
            <a:r>
              <a:rPr lang="en-US" sz="2200" dirty="0">
                <a:latin typeface="Times New Roman" panose="02020603050405020304" pitchFamily="18" charset="0"/>
                <a:cs typeface="Times New Roman" panose="02020603050405020304" pitchFamily="18" charset="0"/>
              </a:rPr>
              <a:t>           }</a:t>
            </a:r>
          </a:p>
          <a:p>
            <a:pPr marL="2343150" lvl="4" indent="-514350">
              <a:buAutoNum type="arabicPeriod"/>
            </a:pPr>
            <a:r>
              <a:rPr lang="en-US" sz="2200" dirty="0">
                <a:latin typeface="Times New Roman" panose="02020603050405020304" pitchFamily="18" charset="0"/>
                <a:cs typeface="Times New Roman" panose="02020603050405020304" pitchFamily="18" charset="0"/>
              </a:rPr>
              <a:t> write (“Elements are sorted”);</a:t>
            </a:r>
          </a:p>
          <a:p>
            <a:pPr marL="2343150" lvl="4" indent="-514350">
              <a:buAutoNum type="arabicPeriod"/>
            </a:pPr>
            <a:r>
              <a:rPr lang="en-US" sz="2200" dirty="0">
                <a:latin typeface="Times New Roman" panose="02020603050405020304" pitchFamily="18" charset="0"/>
                <a:cs typeface="Times New Roman" panose="02020603050405020304" pitchFamily="18" charset="0"/>
              </a:rPr>
              <a:t>}</a:t>
            </a:r>
          </a:p>
          <a:p>
            <a:endParaRPr lang="en-IN" sz="2200" dirty="0"/>
          </a:p>
        </p:txBody>
      </p:sp>
    </p:spTree>
    <p:extLst>
      <p:ext uri="{BB962C8B-B14F-4D97-AF65-F5344CB8AC3E}">
        <p14:creationId xmlns:p14="http://schemas.microsoft.com/office/powerpoint/2010/main" val="3548924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panose="02020603050405020304" pitchFamily="18" charset="0"/>
                <a:cs typeface="Times New Roman" panose="02020603050405020304" pitchFamily="18" charset="0"/>
              </a:rPr>
              <a:t>Example: </a:t>
            </a:r>
            <a:r>
              <a:rPr lang="en-US" sz="2800" dirty="0">
                <a:latin typeface="Times New Roman" pitchFamily="18" charset="0"/>
                <a:cs typeface="Times New Roman" pitchFamily="18" charset="0"/>
              </a:rPr>
              <a:t>Write an algorithm to find the factorial of n number.</a:t>
            </a:r>
            <a:endParaRPr lang="en-IN"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9387394"/>
              </p:ext>
            </p:extLst>
          </p:nvPr>
        </p:nvGraphicFramePr>
        <p:xfrm>
          <a:off x="695400" y="1916832"/>
          <a:ext cx="10657184" cy="3456384"/>
        </p:xfrm>
        <a:graphic>
          <a:graphicData uri="http://schemas.openxmlformats.org/drawingml/2006/table">
            <a:tbl>
              <a:tblPr firstRow="1" bandRow="1">
                <a:tableStyleId>{5C22544A-7EE6-4342-B048-85BDC9FD1C3A}</a:tableStyleId>
              </a:tblPr>
              <a:tblGrid>
                <a:gridCol w="5328592">
                  <a:extLst>
                    <a:ext uri="{9D8B030D-6E8A-4147-A177-3AD203B41FA5}">
                      <a16:colId xmlns:a16="http://schemas.microsoft.com/office/drawing/2014/main" val="20000"/>
                    </a:ext>
                  </a:extLst>
                </a:gridCol>
                <a:gridCol w="5328592">
                  <a:extLst>
                    <a:ext uri="{9D8B030D-6E8A-4147-A177-3AD203B41FA5}">
                      <a16:colId xmlns:a16="http://schemas.microsoft.com/office/drawing/2014/main" val="20001"/>
                    </a:ext>
                  </a:extLst>
                </a:gridCol>
              </a:tblGrid>
              <a:tr h="3456384">
                <a:tc>
                  <a:txBody>
                    <a:bodyPr/>
                    <a:lstStyle/>
                    <a:p>
                      <a:r>
                        <a:rPr lang="en-US" sz="2400" b="0" dirty="0">
                          <a:solidFill>
                            <a:srgbClr val="002060"/>
                          </a:solidFill>
                          <a:latin typeface="Times New Roman" pitchFamily="18" charset="0"/>
                          <a:cs typeface="Times New Roman" pitchFamily="18" charset="0"/>
                        </a:rPr>
                        <a:t>Algorithm Fact(n) </a:t>
                      </a:r>
                    </a:p>
                    <a:p>
                      <a:r>
                        <a:rPr lang="en-US" sz="2400" b="1" dirty="0">
                          <a:solidFill>
                            <a:srgbClr val="FF0000"/>
                          </a:solidFill>
                          <a:latin typeface="Times New Roman" pitchFamily="18" charset="0"/>
                          <a:cs typeface="Times New Roman" pitchFamily="18" charset="0"/>
                        </a:rPr>
                        <a:t>// Find the factorial of n number.</a:t>
                      </a:r>
                    </a:p>
                    <a:p>
                      <a:r>
                        <a:rPr lang="en-US" sz="2400" b="0" dirty="0">
                          <a:solidFill>
                            <a:srgbClr val="002060"/>
                          </a:solidFill>
                          <a:latin typeface="Times New Roman" pitchFamily="18" charset="0"/>
                          <a:cs typeface="Times New Roman" pitchFamily="18" charset="0"/>
                        </a:rPr>
                        <a:t>{</a:t>
                      </a:r>
                    </a:p>
                    <a:p>
                      <a:r>
                        <a:rPr lang="en-US" sz="2400" b="0" dirty="0">
                          <a:solidFill>
                            <a:srgbClr val="002060"/>
                          </a:solidFill>
                          <a:latin typeface="Times New Roman" pitchFamily="18" charset="0"/>
                          <a:cs typeface="Times New Roman" pitchFamily="18" charset="0"/>
                        </a:rPr>
                        <a:t> if ( n = = 1) then</a:t>
                      </a:r>
                    </a:p>
                    <a:p>
                      <a:r>
                        <a:rPr lang="en-US" sz="2400" b="0" dirty="0">
                          <a:solidFill>
                            <a:srgbClr val="002060"/>
                          </a:solidFill>
                          <a:latin typeface="Times New Roman" pitchFamily="18" charset="0"/>
                          <a:cs typeface="Times New Roman" pitchFamily="18" charset="0"/>
                        </a:rPr>
                        <a:t>        return 1;</a:t>
                      </a:r>
                    </a:p>
                    <a:p>
                      <a:r>
                        <a:rPr lang="en-US" sz="2400" b="0" dirty="0">
                          <a:solidFill>
                            <a:srgbClr val="002060"/>
                          </a:solidFill>
                          <a:latin typeface="Times New Roman" pitchFamily="18" charset="0"/>
                          <a:cs typeface="Times New Roman" pitchFamily="18" charset="0"/>
                        </a:rPr>
                        <a:t>else</a:t>
                      </a:r>
                    </a:p>
                    <a:p>
                      <a:r>
                        <a:rPr lang="en-US" sz="2400" b="0" dirty="0">
                          <a:solidFill>
                            <a:srgbClr val="002060"/>
                          </a:solidFill>
                          <a:latin typeface="Times New Roman" pitchFamily="18" charset="0"/>
                          <a:cs typeface="Times New Roman" pitchFamily="18" charset="0"/>
                        </a:rPr>
                        <a:t>         return  (n * Fact(n-1));</a:t>
                      </a:r>
                    </a:p>
                    <a:p>
                      <a:r>
                        <a:rPr lang="en-US" sz="2400" b="0" dirty="0">
                          <a:solidFill>
                            <a:srgbClr val="002060"/>
                          </a:solidFill>
                          <a:latin typeface="Times New Roman" pitchFamily="18" charset="0"/>
                          <a:cs typeface="Times New Roman" pitchFamily="18" charset="0"/>
                        </a:rPr>
                        <a:t>}</a:t>
                      </a:r>
                    </a:p>
                    <a:p>
                      <a:endParaRPr lang="en-IN" dirty="0"/>
                    </a:p>
                  </a:txBody>
                  <a:tcPr>
                    <a:solidFill>
                      <a:schemeClr val="bg1"/>
                    </a:solidFill>
                  </a:tcPr>
                </a:tc>
                <a:tc>
                  <a:txBody>
                    <a:bodyPr/>
                    <a:lstStyle/>
                    <a:p>
                      <a:r>
                        <a:rPr lang="en-US" sz="2400" b="0" dirty="0">
                          <a:solidFill>
                            <a:srgbClr val="002060"/>
                          </a:solidFill>
                          <a:latin typeface="Times New Roman" pitchFamily="18" charset="0"/>
                          <a:cs typeface="Times New Roman" pitchFamily="18" charset="0"/>
                        </a:rPr>
                        <a:t>Algorithm Fact(n) </a:t>
                      </a:r>
                    </a:p>
                    <a:p>
                      <a:r>
                        <a:rPr lang="en-US" sz="2400" b="1" dirty="0">
                          <a:solidFill>
                            <a:srgbClr val="FF0000"/>
                          </a:solidFill>
                          <a:latin typeface="Times New Roman" pitchFamily="18" charset="0"/>
                          <a:cs typeface="Times New Roman" pitchFamily="18" charset="0"/>
                        </a:rPr>
                        <a:t>// Find the factorial of n number.</a:t>
                      </a:r>
                    </a:p>
                    <a:p>
                      <a:r>
                        <a:rPr lang="en-US" sz="2400" b="0" dirty="0">
                          <a:solidFill>
                            <a:schemeClr val="tx1">
                              <a:lumMod val="95000"/>
                              <a:lumOff val="5000"/>
                            </a:schemeClr>
                          </a:solidFill>
                          <a:latin typeface="Times New Roman" pitchFamily="18" charset="0"/>
                          <a:cs typeface="Times New Roman" pitchFamily="18" charset="0"/>
                        </a:rPr>
                        <a:t>{</a:t>
                      </a:r>
                    </a:p>
                    <a:p>
                      <a:r>
                        <a:rPr lang="en-US" sz="2400" b="0" dirty="0">
                          <a:solidFill>
                            <a:schemeClr val="tx1">
                              <a:lumMod val="95000"/>
                              <a:lumOff val="5000"/>
                            </a:schemeClr>
                          </a:solidFill>
                          <a:latin typeface="Times New Roman" pitchFamily="18" charset="0"/>
                          <a:cs typeface="Times New Roman" pitchFamily="18" charset="0"/>
                        </a:rPr>
                        <a:t> fact : = 1;</a:t>
                      </a:r>
                    </a:p>
                    <a:p>
                      <a:r>
                        <a:rPr lang="en-US" sz="2400" b="0" dirty="0">
                          <a:solidFill>
                            <a:schemeClr val="tx1">
                              <a:lumMod val="95000"/>
                              <a:lumOff val="5000"/>
                            </a:schemeClr>
                          </a:solidFill>
                          <a:latin typeface="Times New Roman" pitchFamily="18" charset="0"/>
                          <a:cs typeface="Times New Roman" pitchFamily="18" charset="0"/>
                        </a:rPr>
                        <a:t> for</a:t>
                      </a:r>
                      <a:r>
                        <a:rPr lang="en-US" sz="2400" b="0" baseline="0" dirty="0">
                          <a:solidFill>
                            <a:schemeClr val="tx1">
                              <a:lumMod val="95000"/>
                              <a:lumOff val="5000"/>
                            </a:schemeClr>
                          </a:solidFill>
                          <a:latin typeface="Times New Roman" pitchFamily="18" charset="0"/>
                          <a:cs typeface="Times New Roman" pitchFamily="18" charset="0"/>
                        </a:rPr>
                        <a:t> i : = 1 to n do</a:t>
                      </a:r>
                    </a:p>
                    <a:p>
                      <a:r>
                        <a:rPr lang="en-US" sz="2400" b="0" baseline="0" dirty="0">
                          <a:solidFill>
                            <a:schemeClr val="tx1">
                              <a:lumMod val="95000"/>
                              <a:lumOff val="5000"/>
                            </a:schemeClr>
                          </a:solidFill>
                          <a:latin typeface="Times New Roman" pitchFamily="18" charset="0"/>
                          <a:cs typeface="Times New Roman" pitchFamily="18" charset="0"/>
                        </a:rPr>
                        <a:t>       fact : = fact * i;</a:t>
                      </a:r>
                    </a:p>
                    <a:p>
                      <a:r>
                        <a:rPr lang="en-US" sz="2400" b="0" baseline="0" dirty="0">
                          <a:solidFill>
                            <a:schemeClr val="tx1">
                              <a:lumMod val="95000"/>
                              <a:lumOff val="5000"/>
                            </a:schemeClr>
                          </a:solidFill>
                          <a:latin typeface="Times New Roman" pitchFamily="18" charset="0"/>
                          <a:cs typeface="Times New Roman" pitchFamily="18" charset="0"/>
                        </a:rPr>
                        <a:t> write (“Factorial is :”, fact);</a:t>
                      </a:r>
                    </a:p>
                    <a:p>
                      <a:r>
                        <a:rPr lang="en-US" sz="2400" b="0" baseline="0" dirty="0">
                          <a:solidFill>
                            <a:schemeClr val="tx1">
                              <a:lumMod val="95000"/>
                              <a:lumOff val="5000"/>
                            </a:schemeClr>
                          </a:solidFill>
                          <a:latin typeface="Times New Roman" pitchFamily="18" charset="0"/>
                          <a:cs typeface="Times New Roman" pitchFamily="18" charset="0"/>
                        </a:rPr>
                        <a:t>}</a:t>
                      </a:r>
                      <a:endParaRPr lang="en-US" sz="2400" b="0" dirty="0">
                        <a:solidFill>
                          <a:schemeClr val="tx1">
                            <a:lumMod val="95000"/>
                            <a:lumOff val="5000"/>
                          </a:schemeClr>
                        </a:solidFill>
                        <a:latin typeface="Times New Roman" pitchFamily="18" charset="0"/>
                        <a:cs typeface="Times New Roman" pitchFamily="18" charset="0"/>
                      </a:endParaRPr>
                    </a:p>
                    <a:p>
                      <a:endParaRPr lang="en-IN" sz="2400" b="0" dirty="0">
                        <a:solidFill>
                          <a:schemeClr val="tx1">
                            <a:lumMod val="95000"/>
                            <a:lumOff val="5000"/>
                          </a:schemeClr>
                        </a:solidFill>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706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panose="02020603050405020304" pitchFamily="18" charset="0"/>
                <a:cs typeface="Times New Roman" panose="02020603050405020304" pitchFamily="18" charset="0"/>
              </a:rPr>
              <a:t>Example: </a:t>
            </a:r>
            <a:r>
              <a:rPr lang="en-US" sz="2800" dirty="0">
                <a:latin typeface="Times New Roman" pitchFamily="18" charset="0"/>
                <a:cs typeface="Times New Roman" pitchFamily="18" charset="0"/>
              </a:rPr>
              <a:t>Write an algorithm to perform multiplication of two matrices.</a:t>
            </a:r>
            <a:endParaRPr lang="en-IN" sz="2800" dirty="0"/>
          </a:p>
        </p:txBody>
      </p:sp>
      <p:sp>
        <p:nvSpPr>
          <p:cNvPr id="3" name="Content Placeholder 2"/>
          <p:cNvSpPr>
            <a:spLocks noGrp="1"/>
          </p:cNvSpPr>
          <p:nvPr>
            <p:ph idx="1"/>
          </p:nvPr>
        </p:nvSpPr>
        <p:spPr/>
        <p:txBody>
          <a:bodyPr/>
          <a:lstStyle/>
          <a:p>
            <a:pPr marL="2343150" lvl="4" indent="-514350">
              <a:buAutoNum type="arabicPeriod"/>
            </a:pPr>
            <a:r>
              <a:rPr lang="en-US" sz="2600" dirty="0">
                <a:latin typeface="Times New Roman" panose="02020603050405020304" pitchFamily="18" charset="0"/>
                <a:cs typeface="Times New Roman" panose="02020603050405020304" pitchFamily="18" charset="0"/>
              </a:rPr>
              <a:t>Algorithm </a:t>
            </a:r>
            <a:r>
              <a:rPr lang="en-US" sz="2600" dirty="0" err="1">
                <a:latin typeface="Times New Roman" panose="02020603050405020304" pitchFamily="18" charset="0"/>
                <a:cs typeface="Times New Roman" panose="02020603050405020304" pitchFamily="18" charset="0"/>
              </a:rPr>
              <a:t>Mul</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A,B,n</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 Multiplication of two matrices</a:t>
            </a:r>
          </a:p>
          <a:p>
            <a:pPr marL="2343150" lvl="4" indent="-514350">
              <a:buAutoNum type="arabicPeriod"/>
            </a:pPr>
            <a:r>
              <a:rPr lang="en-US" sz="2600" dirty="0">
                <a:latin typeface="Times New Roman" panose="02020603050405020304" pitchFamily="18" charset="0"/>
                <a:cs typeface="Times New Roman" panose="02020603050405020304" pitchFamily="18" charset="0"/>
              </a:rPr>
              <a:t>{</a:t>
            </a:r>
          </a:p>
          <a:p>
            <a:pPr marL="2343150" lvl="4" indent="-514350">
              <a:buAutoNum type="arabicPeriod"/>
            </a:pPr>
            <a:r>
              <a:rPr lang="en-US" sz="2600" dirty="0">
                <a:latin typeface="Times New Roman" panose="02020603050405020304" pitchFamily="18" charset="0"/>
                <a:cs typeface="Times New Roman" panose="02020603050405020304" pitchFamily="18" charset="0"/>
              </a:rPr>
              <a:t> for i : = 1 to n do</a:t>
            </a:r>
          </a:p>
          <a:p>
            <a:pPr marL="2343150" lvl="4" indent="-514350">
              <a:buAutoNum type="arabicPeriod"/>
            </a:pPr>
            <a:r>
              <a:rPr lang="en-US" sz="2600" dirty="0">
                <a:latin typeface="Times New Roman" panose="02020603050405020304" pitchFamily="18" charset="0"/>
                <a:cs typeface="Times New Roman" panose="02020603050405020304" pitchFamily="18" charset="0"/>
              </a:rPr>
              <a:t>       for j : =1 to n do</a:t>
            </a:r>
          </a:p>
          <a:p>
            <a:pPr marL="2343150" lvl="4" indent="-514350">
              <a:buAutoNum type="arabicPeriod"/>
            </a:pPr>
            <a:r>
              <a:rPr lang="en-US" sz="2600" dirty="0">
                <a:latin typeface="Times New Roman" panose="02020603050405020304" pitchFamily="18" charset="0"/>
                <a:cs typeface="Times New Roman" panose="02020603050405020304" pitchFamily="18" charset="0"/>
              </a:rPr>
              <a:t>             C[i, j] : = 0;</a:t>
            </a:r>
          </a:p>
          <a:p>
            <a:pPr marL="2343150" lvl="4" indent="-514350">
              <a:buAutoNum type="arabicPeriod"/>
            </a:pPr>
            <a:r>
              <a:rPr lang="en-US" sz="2600" dirty="0">
                <a:latin typeface="Times New Roman" panose="02020603050405020304" pitchFamily="18" charset="0"/>
                <a:cs typeface="Times New Roman" panose="02020603050405020304" pitchFamily="18" charset="0"/>
              </a:rPr>
              <a:t>             for k : = 1 to n do </a:t>
            </a:r>
          </a:p>
          <a:p>
            <a:pPr marL="2343150" lvl="4" indent="-514350">
              <a:buAutoNum type="arabicPeriod"/>
            </a:pPr>
            <a:r>
              <a:rPr lang="en-US" sz="2600" dirty="0">
                <a:latin typeface="Times New Roman" panose="02020603050405020304" pitchFamily="18" charset="0"/>
                <a:cs typeface="Times New Roman" panose="02020603050405020304" pitchFamily="18" charset="0"/>
              </a:rPr>
              <a:t>                   C[i, j] : = C[i, j]+ A[i, k] * B[k, j];</a:t>
            </a:r>
          </a:p>
          <a:p>
            <a:pPr marL="2343150" lvl="4" indent="-514350">
              <a:buAutoNum type="arabicPeriod"/>
            </a:pPr>
            <a:r>
              <a:rPr lang="en-US" sz="26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623174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114300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Difference between algorithm, pseudo code and program</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479376" y="1412777"/>
          <a:ext cx="11377263" cy="4990212"/>
        </p:xfrm>
        <a:graphic>
          <a:graphicData uri="http://schemas.openxmlformats.org/drawingml/2006/table">
            <a:tbl>
              <a:tblPr/>
              <a:tblGrid>
                <a:gridCol w="1512168">
                  <a:extLst>
                    <a:ext uri="{9D8B030D-6E8A-4147-A177-3AD203B41FA5}">
                      <a16:colId xmlns:a16="http://schemas.microsoft.com/office/drawing/2014/main" val="20000"/>
                    </a:ext>
                  </a:extLst>
                </a:gridCol>
                <a:gridCol w="2818765">
                  <a:extLst>
                    <a:ext uri="{9D8B030D-6E8A-4147-A177-3AD203B41FA5}">
                      <a16:colId xmlns:a16="http://schemas.microsoft.com/office/drawing/2014/main" val="20001"/>
                    </a:ext>
                  </a:extLst>
                </a:gridCol>
                <a:gridCol w="3839210">
                  <a:extLst>
                    <a:ext uri="{9D8B030D-6E8A-4147-A177-3AD203B41FA5}">
                      <a16:colId xmlns:a16="http://schemas.microsoft.com/office/drawing/2014/main" val="20002"/>
                    </a:ext>
                  </a:extLst>
                </a:gridCol>
                <a:gridCol w="3207120">
                  <a:extLst>
                    <a:ext uri="{9D8B030D-6E8A-4147-A177-3AD203B41FA5}">
                      <a16:colId xmlns:a16="http://schemas.microsoft.com/office/drawing/2014/main" val="20003"/>
                    </a:ext>
                  </a:extLst>
                </a:gridCol>
              </a:tblGrid>
              <a:tr h="332062">
                <a:tc>
                  <a:txBody>
                    <a:bodyPr/>
                    <a:lstStyle/>
                    <a:p>
                      <a:pPr fontAlgn="t"/>
                      <a:r>
                        <a:rPr lang="en-IN" sz="1800" b="1" dirty="0">
                          <a:solidFill>
                            <a:srgbClr val="813588"/>
                          </a:solidFill>
                          <a:effectLst/>
                          <a:latin typeface="Times New Roman" panose="02020603050405020304" pitchFamily="18" charset="0"/>
                          <a:cs typeface="Times New Roman" panose="02020603050405020304" pitchFamily="18" charset="0"/>
                        </a:rPr>
                        <a:t>Parameters</a:t>
                      </a:r>
                      <a:endParaRPr lang="en-IN" sz="1800" b="0" dirty="0">
                        <a:solidFill>
                          <a:srgbClr val="813588"/>
                        </a:solidFill>
                        <a:effectLst/>
                        <a:latin typeface="Times New Roman" panose="02020603050405020304" pitchFamily="18" charset="0"/>
                        <a:cs typeface="Times New Roman" panose="02020603050405020304" pitchFamily="18" charset="0"/>
                      </a:endParaRP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b="1">
                          <a:solidFill>
                            <a:srgbClr val="813588"/>
                          </a:solidFill>
                          <a:effectLst/>
                          <a:latin typeface="Times New Roman" panose="02020603050405020304" pitchFamily="18" charset="0"/>
                          <a:cs typeface="Times New Roman" panose="02020603050405020304" pitchFamily="18" charset="0"/>
                        </a:rPr>
                        <a:t>Algorithm</a:t>
                      </a:r>
                      <a:endParaRPr lang="en-IN" sz="1800" b="0">
                        <a:solidFill>
                          <a:srgbClr val="813588"/>
                        </a:solidFill>
                        <a:effectLst/>
                        <a:latin typeface="Times New Roman" panose="02020603050405020304" pitchFamily="18" charset="0"/>
                        <a:cs typeface="Times New Roman" panose="02020603050405020304" pitchFamily="18" charset="0"/>
                      </a:endParaRP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b="1">
                          <a:solidFill>
                            <a:srgbClr val="813588"/>
                          </a:solidFill>
                          <a:effectLst/>
                          <a:latin typeface="Times New Roman" panose="02020603050405020304" pitchFamily="18" charset="0"/>
                          <a:cs typeface="Times New Roman" panose="02020603050405020304" pitchFamily="18" charset="0"/>
                        </a:rPr>
                        <a:t>Pseudocode</a:t>
                      </a:r>
                      <a:endParaRPr lang="en-IN" sz="1800" b="0">
                        <a:solidFill>
                          <a:srgbClr val="813588"/>
                        </a:solidFill>
                        <a:effectLst/>
                        <a:latin typeface="Times New Roman" panose="02020603050405020304" pitchFamily="18" charset="0"/>
                        <a:cs typeface="Times New Roman" panose="02020603050405020304" pitchFamily="18" charset="0"/>
                      </a:endParaRP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b="1">
                          <a:solidFill>
                            <a:srgbClr val="813588"/>
                          </a:solidFill>
                          <a:effectLst/>
                          <a:latin typeface="Times New Roman" panose="02020603050405020304" pitchFamily="18" charset="0"/>
                          <a:cs typeface="Times New Roman" panose="02020603050405020304" pitchFamily="18" charset="0"/>
                        </a:rPr>
                        <a:t>Program</a:t>
                      </a:r>
                      <a:endParaRPr lang="en-IN" sz="1800" b="0">
                        <a:solidFill>
                          <a:srgbClr val="813588"/>
                        </a:solidFill>
                        <a:effectLst/>
                        <a:latin typeface="Times New Roman" panose="02020603050405020304" pitchFamily="18" charset="0"/>
                        <a:cs typeface="Times New Roman" panose="02020603050405020304" pitchFamily="18" charset="0"/>
                      </a:endParaRP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033892">
                <a:tc>
                  <a:txBody>
                    <a:bodyPr/>
                    <a:lstStyle/>
                    <a:p>
                      <a:pPr fontAlgn="t"/>
                      <a:r>
                        <a:rPr lang="en-IN" sz="1800" dirty="0">
                          <a:effectLst/>
                          <a:latin typeface="Times New Roman" panose="02020603050405020304" pitchFamily="18" charset="0"/>
                          <a:cs typeface="Times New Roman" panose="02020603050405020304" pitchFamily="18" charset="0"/>
                        </a:rPr>
                        <a:t>Meaning and Definition</a:t>
                      </a: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dirty="0">
                          <a:effectLst/>
                          <a:latin typeface="Times New Roman" panose="02020603050405020304" pitchFamily="18" charset="0"/>
                          <a:cs typeface="Times New Roman" panose="02020603050405020304" pitchFamily="18" charset="0"/>
                        </a:rPr>
                        <a:t>An algorithm is a well-defined, systematic logical approach that comes with a step-by-step procedure for computers to solve any given program.</a:t>
                      </a: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dirty="0">
                          <a:effectLst/>
                          <a:latin typeface="Times New Roman" panose="02020603050405020304" pitchFamily="18" charset="0"/>
                          <a:cs typeface="Times New Roman" panose="02020603050405020304" pitchFamily="18" charset="0"/>
                          <a:sym typeface="+mn-ea"/>
                        </a:rPr>
                        <a:t>It is basically a simplified version of the programming codes. These codes exist in the plain English language, and it makes use of various short phrases for writing a program code before implementing it in any programming language.</a:t>
                      </a:r>
                      <a:endParaRPr lang="en-US" sz="1800" dirty="0">
                        <a:effectLst/>
                        <a:latin typeface="Times New Roman" panose="02020603050405020304" pitchFamily="18" charset="0"/>
                        <a:cs typeface="Times New Roman" panose="02020603050405020304" pitchFamily="18" charset="0"/>
                      </a:endParaRP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dirty="0">
                          <a:effectLst/>
                          <a:latin typeface="Times New Roman" panose="02020603050405020304" pitchFamily="18" charset="0"/>
                          <a:cs typeface="Times New Roman" panose="02020603050405020304" pitchFamily="18" charset="0"/>
                          <a:sym typeface="+mn-ea"/>
                        </a:rPr>
                        <a:t>It refers to the code (written by programmers) for any program that follows the basic rules of the concerned programming language.</a:t>
                      </a:r>
                      <a:endParaRPr lang="en-US" sz="1800" dirty="0">
                        <a:effectLst/>
                        <a:latin typeface="Times New Roman" panose="02020603050405020304" pitchFamily="18" charset="0"/>
                        <a:cs typeface="Times New Roman" panose="02020603050405020304" pitchFamily="18" charset="0"/>
                      </a:endParaRPr>
                    </a:p>
                    <a:p>
                      <a:pPr algn="just" fontAlgn="t"/>
                      <a:endParaRPr lang="en-US" sz="1800" dirty="0">
                        <a:effectLst/>
                        <a:latin typeface="Times New Roman" panose="02020603050405020304" pitchFamily="18" charset="0"/>
                        <a:cs typeface="Times New Roman" panose="02020603050405020304" pitchFamily="18" charset="0"/>
                      </a:endParaRP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02598">
                <a:tc>
                  <a:txBody>
                    <a:bodyPr/>
                    <a:lstStyle/>
                    <a:p>
                      <a:pPr fontAlgn="t"/>
                      <a:r>
                        <a:rPr lang="en-IN" sz="1800">
                          <a:effectLst/>
                          <a:latin typeface="Times New Roman" panose="02020603050405020304" pitchFamily="18" charset="0"/>
                          <a:cs typeface="Times New Roman" panose="02020603050405020304" pitchFamily="18" charset="0"/>
                        </a:rPr>
                        <a:t>Expression and Use</a:t>
                      </a: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dirty="0">
                          <a:effectLst/>
                          <a:latin typeface="Times New Roman" panose="02020603050405020304" pitchFamily="18" charset="0"/>
                          <a:cs typeface="Times New Roman" panose="02020603050405020304" pitchFamily="18" charset="0"/>
                        </a:rPr>
                        <a:t>We can express algorithms using flowcharts, natural language, and many more.</a:t>
                      </a: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dirty="0">
                          <a:effectLst/>
                          <a:latin typeface="Times New Roman" panose="02020603050405020304" pitchFamily="18" charset="0"/>
                          <a:cs typeface="Times New Roman" panose="02020603050405020304" pitchFamily="18" charset="0"/>
                        </a:rPr>
                        <a:t>You get to include various control structures using pseudocode, such as repeat-until, if-then-else, while, for and case.</a:t>
                      </a: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dirty="0">
                          <a:effectLst/>
                          <a:latin typeface="Times New Roman" panose="02020603050405020304" pitchFamily="18" charset="0"/>
                          <a:cs typeface="Times New Roman" panose="02020603050405020304" pitchFamily="18" charset="0"/>
                        </a:rPr>
                        <a:t>No device can directly read a program. Instead, you can write anything in a computer language and then use a compiler or interpreter (for compiling and interpreting) so that it becomes understandable for any computer system.</a:t>
                      </a:r>
                    </a:p>
                  </a:txBody>
                  <a:tcPr marL="39701" marR="39701" marT="39701" marB="397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190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10972800" cy="79208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Performance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24745"/>
            <a:ext cx="10972800" cy="5001420"/>
          </a:xfrm>
        </p:spPr>
        <p:txBody>
          <a:bodyPr>
            <a:normAutofit/>
          </a:bodyPr>
          <a:lstStyle/>
          <a:p>
            <a:pPr algn="just">
              <a:buClrTx/>
              <a:buSzTx/>
              <a:buFontTx/>
            </a:pPr>
            <a:r>
              <a:rPr lang="en-US" dirty="0">
                <a:latin typeface="Times New Roman" panose="02020603050405020304" pitchFamily="18" charset="0"/>
                <a:cs typeface="Times New Roman" panose="02020603050405020304" pitchFamily="18" charset="0"/>
              </a:rPr>
              <a:t>Performance of an algorithm is a process of making evaluative judgment about algorithms. </a:t>
            </a:r>
          </a:p>
          <a:p>
            <a:pPr algn="just">
              <a:buClrTx/>
              <a:buSzTx/>
              <a:buFontTx/>
            </a:pPr>
            <a:r>
              <a:rPr lang="en-US" dirty="0">
                <a:latin typeface="Times New Roman" panose="02020603050405020304" pitchFamily="18" charset="0"/>
                <a:cs typeface="Times New Roman" panose="02020603050405020304" pitchFamily="18" charset="0"/>
              </a:rPr>
              <a:t>Performance of an algorithm means predicting the resources which are required to an algorithm to perform its task.</a:t>
            </a:r>
          </a:p>
          <a:p>
            <a:pPr algn="just">
              <a:buClrTx/>
              <a:buSzTx/>
              <a:buFontTx/>
            </a:pPr>
            <a:r>
              <a:rPr lang="en-US" dirty="0">
                <a:latin typeface="Times New Roman" panose="02020603050405020304" pitchFamily="18" charset="0"/>
                <a:cs typeface="Times New Roman" panose="02020603050405020304" pitchFamily="18" charset="0"/>
              </a:rPr>
              <a:t>Performance analysis of an algorithm is the process of calculating space and time required by that 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864096"/>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Performance Analysis</a:t>
            </a:r>
            <a:endParaRPr lang="en-IN" dirty="0">
              <a:solidFill>
                <a:srgbClr val="FF0000"/>
              </a:solidFill>
            </a:endParaRPr>
          </a:p>
        </p:txBody>
      </p:sp>
      <p:sp>
        <p:nvSpPr>
          <p:cNvPr id="3" name="Content Placeholder 2"/>
          <p:cNvSpPr>
            <a:spLocks noGrp="1"/>
          </p:cNvSpPr>
          <p:nvPr>
            <p:ph idx="1"/>
          </p:nvPr>
        </p:nvSpPr>
        <p:spPr>
          <a:xfrm>
            <a:off x="609600" y="1052737"/>
            <a:ext cx="10972800" cy="507342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performance of an algorithm depends on the following elements...</a:t>
            </a:r>
          </a:p>
          <a:p>
            <a:pPr algn="just"/>
            <a:r>
              <a:rPr lang="en-US" dirty="0">
                <a:latin typeface="Times New Roman" panose="02020603050405020304" pitchFamily="18" charset="0"/>
                <a:cs typeface="Times New Roman" panose="02020603050405020304" pitchFamily="18" charset="0"/>
              </a:rPr>
              <a:t>Whether that algorithm is providing the exact solution for the problem?</a:t>
            </a:r>
          </a:p>
          <a:p>
            <a:pPr algn="just"/>
            <a:r>
              <a:rPr lang="en-US" dirty="0">
                <a:latin typeface="Times New Roman" panose="02020603050405020304" pitchFamily="18" charset="0"/>
                <a:cs typeface="Times New Roman" panose="02020603050405020304" pitchFamily="18" charset="0"/>
              </a:rPr>
              <a:t>Whether it is easy to understand?</a:t>
            </a:r>
          </a:p>
          <a:p>
            <a:pPr algn="just"/>
            <a:r>
              <a:rPr lang="en-US" dirty="0">
                <a:latin typeface="Times New Roman" panose="02020603050405020304" pitchFamily="18" charset="0"/>
                <a:cs typeface="Times New Roman" panose="02020603050405020304" pitchFamily="18" charset="0"/>
              </a:rPr>
              <a:t>Whether it is easy to implement?</a:t>
            </a:r>
          </a:p>
          <a:p>
            <a:pPr algn="just"/>
            <a:r>
              <a:rPr lang="en-US" dirty="0">
                <a:latin typeface="Times New Roman" panose="02020603050405020304" pitchFamily="18" charset="0"/>
                <a:cs typeface="Times New Roman" panose="02020603050405020304" pitchFamily="18" charset="0"/>
              </a:rPr>
              <a:t>How much space (memory) it requires to solve the problem?</a:t>
            </a:r>
          </a:p>
          <a:p>
            <a:pPr algn="just"/>
            <a:r>
              <a:rPr lang="en-US" dirty="0">
                <a:latin typeface="Times New Roman" panose="02020603050405020304" pitchFamily="18" charset="0"/>
                <a:cs typeface="Times New Roman" panose="02020603050405020304" pitchFamily="18" charset="0"/>
              </a:rPr>
              <a:t>How much time it takes to solve the problem? Etc.,</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720080"/>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Time complexity</a:t>
            </a:r>
          </a:p>
        </p:txBody>
      </p:sp>
      <p:sp>
        <p:nvSpPr>
          <p:cNvPr id="3" name="Content Placeholder 2"/>
          <p:cNvSpPr>
            <a:spLocks noGrp="1"/>
          </p:cNvSpPr>
          <p:nvPr>
            <p:ph idx="1"/>
          </p:nvPr>
        </p:nvSpPr>
        <p:spPr>
          <a:xfrm>
            <a:off x="609600" y="908720"/>
            <a:ext cx="11031016" cy="561662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The time complexity of an algorithm is the total amount of time required by an algorithm to complete its execution.</a:t>
            </a:r>
          </a:p>
          <a:p>
            <a:pPr algn="just"/>
            <a:r>
              <a:rPr lang="en-US" dirty="0">
                <a:latin typeface="Times New Roman" panose="02020603050405020304" pitchFamily="18" charset="0"/>
                <a:cs typeface="Times New Roman" panose="02020603050405020304" pitchFamily="18" charset="0"/>
              </a:rPr>
              <a:t>To calculate the time complexity of an algorithm, </a:t>
            </a:r>
          </a:p>
          <a:p>
            <a:pPr marL="0" indent="0" algn="just">
              <a:buNone/>
            </a:pPr>
            <a:endParaRPr lang="en-US" dirty="0">
              <a:latin typeface="Times New Roman" panose="02020603050405020304" pitchFamily="18" charset="0"/>
              <a:cs typeface="Times New Roman" panose="02020603050405020304" pitchFamily="18" charset="0"/>
            </a:endParaRPr>
          </a:p>
          <a:p>
            <a:pPr lvl="3" algn="just">
              <a:buClrTx/>
              <a:buSzTx/>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It requires 1 unit of time for Arithmetic and Logical operations</a:t>
            </a:r>
          </a:p>
          <a:p>
            <a:pPr lvl="3"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It requires 1 unit of time for Assignment and Return value</a:t>
            </a:r>
          </a:p>
          <a:p>
            <a:pPr lvl="3"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It requires 1 unit of time for Read and Write operations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ALGORITHM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An algorithm is a finite sequence of instructions, each of which has a clear meaning and can be performed with a finite amount of effort in a finite length of time to perform a particular task.</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An algorithm is an effective step-by-step procedure for solving a problem in a finite number of steps.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79208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Time complexity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80440"/>
            <a:ext cx="11031220" cy="5683885"/>
          </a:xfrm>
        </p:spPr>
        <p:txBody>
          <a:bodyPr>
            <a:normAutofit fontScale="97500" lnSpcReduction="10000"/>
          </a:bodyPr>
          <a:lstStyle/>
          <a:p>
            <a:pPr marL="0" indent="0">
              <a:buNone/>
            </a:pPr>
            <a:r>
              <a:rPr lang="en-US" dirty="0">
                <a:latin typeface="Times New Roman" panose="02020603050405020304" pitchFamily="18" charset="0"/>
                <a:cs typeface="Times New Roman" panose="02020603050405020304" pitchFamily="18" charset="0"/>
              </a:rPr>
              <a:t>Example</a:t>
            </a:r>
          </a:p>
          <a:p>
            <a:pPr marL="3543300" lvl="8" indent="0">
              <a:buNone/>
            </a:pPr>
            <a:r>
              <a:rPr lang="en-US" sz="3000" b="1" dirty="0" err="1">
                <a:latin typeface="Times New Roman" panose="02020603050405020304" pitchFamily="18" charset="0"/>
                <a:cs typeface="Times New Roman" panose="02020603050405020304" pitchFamily="18" charset="0"/>
              </a:rPr>
              <a:t>int</a:t>
            </a:r>
            <a:r>
              <a:rPr lang="en-US" sz="3000" b="1" dirty="0">
                <a:latin typeface="Times New Roman" panose="02020603050405020304" pitchFamily="18" charset="0"/>
                <a:cs typeface="Times New Roman" panose="02020603050405020304" pitchFamily="18" charset="0"/>
              </a:rPr>
              <a:t> sum(</a:t>
            </a:r>
            <a:r>
              <a:rPr lang="en-US" sz="3000" b="1" dirty="0" err="1">
                <a:latin typeface="Times New Roman" panose="02020603050405020304" pitchFamily="18" charset="0"/>
                <a:cs typeface="Times New Roman" panose="02020603050405020304" pitchFamily="18" charset="0"/>
              </a:rPr>
              <a:t>int</a:t>
            </a:r>
            <a:r>
              <a:rPr lang="en-US" sz="3000" b="1" dirty="0">
                <a:latin typeface="Times New Roman" panose="02020603050405020304" pitchFamily="18" charset="0"/>
                <a:cs typeface="Times New Roman" panose="02020603050405020304" pitchFamily="18" charset="0"/>
              </a:rPr>
              <a:t> a, </a:t>
            </a:r>
            <a:r>
              <a:rPr lang="en-US" sz="3000" b="1" dirty="0" err="1">
                <a:latin typeface="Times New Roman" panose="02020603050405020304" pitchFamily="18" charset="0"/>
                <a:cs typeface="Times New Roman" panose="02020603050405020304" pitchFamily="18" charset="0"/>
              </a:rPr>
              <a:t>int</a:t>
            </a:r>
            <a:r>
              <a:rPr lang="en-US" sz="3000" b="1" dirty="0">
                <a:latin typeface="Times New Roman" panose="02020603050405020304" pitchFamily="18" charset="0"/>
                <a:cs typeface="Times New Roman" panose="02020603050405020304" pitchFamily="18" charset="0"/>
              </a:rPr>
              <a:t> b) </a:t>
            </a:r>
          </a:p>
          <a:p>
            <a:pPr marL="3543300" lvl="8" indent="0">
              <a:buNone/>
            </a:pPr>
            <a:r>
              <a:rPr lang="en-US" sz="3000" b="1" dirty="0">
                <a:latin typeface="Times New Roman" panose="02020603050405020304" pitchFamily="18" charset="0"/>
                <a:cs typeface="Times New Roman" panose="02020603050405020304" pitchFamily="18" charset="0"/>
              </a:rPr>
              <a:t>{ </a:t>
            </a:r>
          </a:p>
          <a:p>
            <a:pPr marL="3543300" lvl="8" indent="0">
              <a:buNone/>
            </a:pPr>
            <a:r>
              <a:rPr lang="en-US" sz="3000" b="1" dirty="0">
                <a:latin typeface="Times New Roman" panose="02020603050405020304" pitchFamily="18" charset="0"/>
                <a:cs typeface="Times New Roman" panose="02020603050405020304" pitchFamily="18" charset="0"/>
              </a:rPr>
              <a:t>a=5;</a:t>
            </a:r>
          </a:p>
          <a:p>
            <a:pPr marL="3543300" lvl="8" indent="0">
              <a:buNone/>
            </a:pPr>
            <a:r>
              <a:rPr lang="en-US" sz="3000" b="1" dirty="0">
                <a:latin typeface="Times New Roman" panose="02020603050405020304" pitchFamily="18" charset="0"/>
                <a:cs typeface="Times New Roman" panose="02020603050405020304" pitchFamily="18" charset="0"/>
              </a:rPr>
              <a:t>b=6;</a:t>
            </a:r>
          </a:p>
          <a:p>
            <a:pPr marL="3543300" lvl="8" indent="0">
              <a:buNone/>
            </a:pPr>
            <a:r>
              <a:rPr lang="en-US" sz="3000" b="1" dirty="0">
                <a:latin typeface="Times New Roman" panose="02020603050405020304" pitchFamily="18" charset="0"/>
                <a:cs typeface="Times New Roman" panose="02020603050405020304" pitchFamily="18" charset="0"/>
              </a:rPr>
              <a:t>c=a+b;</a:t>
            </a:r>
          </a:p>
          <a:p>
            <a:pPr marL="3543300" lvl="8" indent="0">
              <a:buNone/>
            </a:pPr>
            <a:r>
              <a:rPr lang="en-US" sz="3000" b="1"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It requires </a:t>
            </a:r>
            <a:r>
              <a:rPr lang="en-US" b="1" dirty="0">
                <a:latin typeface="Times New Roman" panose="02020603050405020304" pitchFamily="18" charset="0"/>
                <a:cs typeface="Times New Roman" panose="02020603050405020304" pitchFamily="18" charset="0"/>
              </a:rPr>
              <a:t>1 unit of time for a=5, </a:t>
            </a:r>
            <a:r>
              <a:rPr lang="en-US" b="1" dirty="0">
                <a:latin typeface="Times New Roman" panose="02020603050405020304" pitchFamily="18" charset="0"/>
                <a:cs typeface="Times New Roman" panose="02020603050405020304" pitchFamily="18" charset="0"/>
                <a:sym typeface="+mn-ea"/>
              </a:rPr>
              <a:t>1 unit of time for b=6 and 1 unit of time </a:t>
            </a:r>
            <a:r>
              <a:rPr lang="en-US" dirty="0">
                <a:latin typeface="Times New Roman" panose="02020603050405020304" pitchFamily="18" charset="0"/>
                <a:cs typeface="Times New Roman" panose="02020603050405020304" pitchFamily="18" charset="0"/>
              </a:rPr>
              <a:t>to calculate </a:t>
            </a:r>
            <a:r>
              <a:rPr lang="en-US" b="1" dirty="0">
                <a:latin typeface="Times New Roman" panose="02020603050405020304" pitchFamily="18" charset="0"/>
                <a:cs typeface="Times New Roman" panose="02020603050405020304" pitchFamily="18" charset="0"/>
              </a:rPr>
              <a:t>c=</a:t>
            </a:r>
            <a:r>
              <a:rPr lang="en-US" b="1"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Totally it takes </a:t>
            </a:r>
            <a:r>
              <a:rPr lang="en-US" b="1" dirty="0">
                <a:latin typeface="Times New Roman" panose="02020603050405020304" pitchFamily="18" charset="0"/>
                <a:cs typeface="Times New Roman" panose="02020603050405020304" pitchFamily="18" charset="0"/>
              </a:rPr>
              <a:t>3 units </a:t>
            </a:r>
            <a:r>
              <a:rPr lang="en-US" dirty="0">
                <a:latin typeface="Times New Roman" panose="02020603050405020304" pitchFamily="18" charset="0"/>
                <a:cs typeface="Times New Roman" panose="02020603050405020304" pitchFamily="18" charset="0"/>
              </a:rPr>
              <a:t>of time to complete its execution.</a:t>
            </a:r>
          </a:p>
          <a:p>
            <a:pPr marL="3200400" lvl="7" indent="0" algn="just">
              <a:buNone/>
            </a:pPr>
            <a:r>
              <a:rPr lang="en-US" altLang="en-IN" sz="2400" b="1" dirty="0">
                <a:latin typeface="Times New Roman" panose="02020603050405020304" pitchFamily="18" charset="0"/>
                <a:cs typeface="Times New Roman" panose="02020603050405020304" pitchFamily="18" charset="0"/>
              </a:rPr>
              <a:t>	</a:t>
            </a:r>
            <a:r>
              <a:rPr lang="en-US" altLang="en-IN" sz="2800" b="1" dirty="0">
                <a:latin typeface="Times New Roman" panose="02020603050405020304" pitchFamily="18" charset="0"/>
                <a:cs typeface="Times New Roman" panose="02020603050405020304" pitchFamily="18" charset="0"/>
              </a:rPr>
              <a:t>so, T(n)=3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979" y="116632"/>
            <a:ext cx="10972800" cy="70609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Space complexity</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368" y="822722"/>
            <a:ext cx="11449272" cy="5558605"/>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	Total amount of computer memory required by an algorithm to complete its execution is called as space complexity of that algorithm.</a:t>
            </a:r>
          </a:p>
          <a:p>
            <a:pPr lvl="1"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sym typeface="+mn-ea"/>
              </a:rPr>
              <a:t>Instruction Space:</a:t>
            </a:r>
            <a:r>
              <a:rPr lang="en-US" sz="3200" dirty="0">
                <a:latin typeface="Times New Roman" panose="02020603050405020304" pitchFamily="18" charset="0"/>
                <a:cs typeface="Times New Roman" panose="02020603050405020304" pitchFamily="18" charset="0"/>
                <a:sym typeface="+mn-ea"/>
              </a:rPr>
              <a:t> It is the amount of memory used to store compiled version of instructions.</a:t>
            </a:r>
            <a:endParaRPr lang="en-US" sz="3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sym typeface="+mn-ea"/>
              </a:rPr>
              <a:t>Environmental Stack:</a:t>
            </a:r>
            <a:r>
              <a:rPr lang="en-US" sz="3200" dirty="0">
                <a:latin typeface="Times New Roman" panose="02020603050405020304" pitchFamily="18" charset="0"/>
                <a:cs typeface="Times New Roman" panose="02020603050405020304" pitchFamily="18" charset="0"/>
                <a:sym typeface="+mn-ea"/>
              </a:rPr>
              <a:t> It is the amount of memory used to store information of partially executed functions at the time of function call.</a:t>
            </a:r>
            <a:endParaRPr lang="en-US" sz="3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sym typeface="+mn-ea"/>
              </a:rPr>
              <a:t>Data Space: </a:t>
            </a:r>
            <a:r>
              <a:rPr lang="en-US" sz="3200" dirty="0">
                <a:latin typeface="Times New Roman" panose="02020603050405020304" pitchFamily="18" charset="0"/>
                <a:cs typeface="Times New Roman" panose="02020603050405020304" pitchFamily="18" charset="0"/>
                <a:sym typeface="+mn-ea"/>
              </a:rPr>
              <a:t>It is the amount of memory used to store all the variables and constants.</a:t>
            </a:r>
            <a:endParaRPr lang="en-US" sz="3200"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979" y="116632"/>
            <a:ext cx="10972800" cy="70609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Space complexity</a:t>
            </a:r>
          </a:p>
        </p:txBody>
      </p:sp>
      <p:sp>
        <p:nvSpPr>
          <p:cNvPr id="3" name="Content Placeholder 2"/>
          <p:cNvSpPr>
            <a:spLocks noGrp="1"/>
          </p:cNvSpPr>
          <p:nvPr>
            <p:ph idx="1"/>
          </p:nvPr>
        </p:nvSpPr>
        <p:spPr>
          <a:xfrm>
            <a:off x="407670" y="822960"/>
            <a:ext cx="11449050" cy="5760720"/>
          </a:xfrm>
        </p:spPr>
        <p:txBody>
          <a:bodyPr>
            <a:normAutofit lnSpcReduction="10000"/>
          </a:bodyPr>
          <a:lstStyle/>
          <a:p>
            <a:pPr marL="0" indent="0">
              <a:buNone/>
            </a:pPr>
            <a:r>
              <a:rPr lang="en-US" sz="3200" dirty="0">
                <a:latin typeface="Times New Roman" panose="02020603050405020304" pitchFamily="18" charset="0"/>
                <a:cs typeface="Times New Roman" panose="02020603050405020304" pitchFamily="18" charset="0"/>
                <a:sym typeface="+mn-ea"/>
              </a:rPr>
              <a:t>Example</a:t>
            </a:r>
            <a:endParaRPr lang="en-US" sz="3200" dirty="0">
              <a:latin typeface="Times New Roman" panose="02020603050405020304" pitchFamily="18" charset="0"/>
              <a:cs typeface="Times New Roman" panose="02020603050405020304" pitchFamily="18" charset="0"/>
            </a:endParaRPr>
          </a:p>
          <a:p>
            <a:pPr marL="3543300" lvl="8" indent="0">
              <a:buNone/>
            </a:pPr>
            <a:r>
              <a:rPr lang="en-US" sz="3200" b="1" dirty="0" err="1">
                <a:latin typeface="Times New Roman" panose="02020603050405020304" pitchFamily="18" charset="0"/>
                <a:cs typeface="Times New Roman" panose="02020603050405020304" pitchFamily="18" charset="0"/>
                <a:sym typeface="+mn-ea"/>
              </a:rPr>
              <a:t>int</a:t>
            </a:r>
            <a:r>
              <a:rPr lang="en-US" sz="3200" b="1" dirty="0">
                <a:latin typeface="Times New Roman" panose="02020603050405020304" pitchFamily="18" charset="0"/>
                <a:cs typeface="Times New Roman" panose="02020603050405020304" pitchFamily="18" charset="0"/>
                <a:sym typeface="+mn-ea"/>
              </a:rPr>
              <a:t> sum(</a:t>
            </a:r>
            <a:r>
              <a:rPr lang="en-US" sz="3200" b="1" dirty="0" err="1">
                <a:latin typeface="Times New Roman" panose="02020603050405020304" pitchFamily="18" charset="0"/>
                <a:cs typeface="Times New Roman" panose="02020603050405020304" pitchFamily="18" charset="0"/>
                <a:sym typeface="+mn-ea"/>
              </a:rPr>
              <a:t>int</a:t>
            </a:r>
            <a:r>
              <a:rPr lang="en-US" sz="3200" b="1" dirty="0">
                <a:latin typeface="Times New Roman" panose="02020603050405020304" pitchFamily="18" charset="0"/>
                <a:cs typeface="Times New Roman" panose="02020603050405020304" pitchFamily="18" charset="0"/>
                <a:sym typeface="+mn-ea"/>
              </a:rPr>
              <a:t> a, </a:t>
            </a:r>
            <a:r>
              <a:rPr lang="en-US" sz="3200" b="1" dirty="0" err="1">
                <a:latin typeface="Times New Roman" panose="02020603050405020304" pitchFamily="18" charset="0"/>
                <a:cs typeface="Times New Roman" panose="02020603050405020304" pitchFamily="18" charset="0"/>
                <a:sym typeface="+mn-ea"/>
              </a:rPr>
              <a:t>int</a:t>
            </a:r>
            <a:r>
              <a:rPr lang="en-US" sz="3200" b="1" dirty="0">
                <a:latin typeface="Times New Roman" panose="02020603050405020304" pitchFamily="18" charset="0"/>
                <a:cs typeface="Times New Roman" panose="02020603050405020304" pitchFamily="18" charset="0"/>
                <a:sym typeface="+mn-ea"/>
              </a:rPr>
              <a:t> b) </a:t>
            </a:r>
            <a:endParaRPr lang="en-US" sz="3200" b="1" dirty="0">
              <a:latin typeface="Times New Roman" panose="02020603050405020304" pitchFamily="18" charset="0"/>
              <a:cs typeface="Times New Roman" panose="02020603050405020304" pitchFamily="18" charset="0"/>
            </a:endParaRPr>
          </a:p>
          <a:p>
            <a:pPr marL="3543300" lvl="8" indent="0">
              <a:buNone/>
            </a:pPr>
            <a:r>
              <a:rPr lang="en-US" sz="3200" b="1" dirty="0">
                <a:latin typeface="Times New Roman" panose="02020603050405020304" pitchFamily="18" charset="0"/>
                <a:cs typeface="Times New Roman" panose="02020603050405020304" pitchFamily="18" charset="0"/>
                <a:sym typeface="+mn-ea"/>
              </a:rPr>
              <a:t>{ </a:t>
            </a:r>
            <a:endParaRPr lang="en-US" sz="3200" b="1" dirty="0">
              <a:latin typeface="Times New Roman" panose="02020603050405020304" pitchFamily="18" charset="0"/>
              <a:cs typeface="Times New Roman" panose="02020603050405020304" pitchFamily="18" charset="0"/>
            </a:endParaRPr>
          </a:p>
          <a:p>
            <a:pPr marL="3543300" lvl="8" indent="0">
              <a:buNone/>
            </a:pPr>
            <a:r>
              <a:rPr lang="en-US" sz="3200" b="1" dirty="0">
                <a:latin typeface="Times New Roman" panose="02020603050405020304" pitchFamily="18" charset="0"/>
                <a:cs typeface="Times New Roman" panose="02020603050405020304" pitchFamily="18" charset="0"/>
                <a:sym typeface="+mn-ea"/>
              </a:rPr>
              <a:t>a=5;</a:t>
            </a:r>
            <a:endParaRPr lang="en-US" sz="3200" b="1" dirty="0">
              <a:latin typeface="Times New Roman" panose="02020603050405020304" pitchFamily="18" charset="0"/>
              <a:cs typeface="Times New Roman" panose="02020603050405020304" pitchFamily="18" charset="0"/>
            </a:endParaRPr>
          </a:p>
          <a:p>
            <a:pPr marL="3543300" lvl="8" indent="0">
              <a:buNone/>
            </a:pPr>
            <a:r>
              <a:rPr lang="en-US" sz="3200" b="1" dirty="0">
                <a:latin typeface="Times New Roman" panose="02020603050405020304" pitchFamily="18" charset="0"/>
                <a:cs typeface="Times New Roman" panose="02020603050405020304" pitchFamily="18" charset="0"/>
                <a:sym typeface="+mn-ea"/>
              </a:rPr>
              <a:t>b=6;</a:t>
            </a:r>
            <a:endParaRPr lang="en-US" sz="3200" b="1" dirty="0">
              <a:latin typeface="Times New Roman" panose="02020603050405020304" pitchFamily="18" charset="0"/>
              <a:cs typeface="Times New Roman" panose="02020603050405020304" pitchFamily="18" charset="0"/>
            </a:endParaRPr>
          </a:p>
          <a:p>
            <a:pPr marL="3543300" lvl="8" indent="0">
              <a:buNone/>
            </a:pPr>
            <a:r>
              <a:rPr lang="en-US" sz="3200" b="1" dirty="0">
                <a:latin typeface="Times New Roman" panose="02020603050405020304" pitchFamily="18" charset="0"/>
                <a:cs typeface="Times New Roman" panose="02020603050405020304" pitchFamily="18" charset="0"/>
                <a:sym typeface="+mn-ea"/>
              </a:rPr>
              <a:t>c=a+b;</a:t>
            </a:r>
            <a:endParaRPr lang="en-US" sz="3200" b="1" dirty="0">
              <a:latin typeface="Times New Roman" panose="02020603050405020304" pitchFamily="18" charset="0"/>
              <a:cs typeface="Times New Roman" panose="02020603050405020304" pitchFamily="18" charset="0"/>
            </a:endParaRPr>
          </a:p>
          <a:p>
            <a:pPr marL="3543300" lvl="8" indent="0">
              <a:buNone/>
            </a:pPr>
            <a:r>
              <a:rPr lang="en-US" sz="3200" b="1" dirty="0">
                <a:latin typeface="Times New Roman" panose="02020603050405020304" pitchFamily="18" charset="0"/>
                <a:cs typeface="Times New Roman" panose="02020603050405020304" pitchFamily="18" charset="0"/>
                <a:sym typeface="+mn-ea"/>
              </a:rPr>
              <a:t>}</a:t>
            </a:r>
            <a:endParaRPr lang="en-US" sz="32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It requires </a:t>
            </a:r>
            <a:r>
              <a:rPr lang="en-US" b="1" dirty="0">
                <a:latin typeface="Times New Roman" panose="02020603050405020304" pitchFamily="18" charset="0"/>
                <a:cs typeface="Times New Roman" panose="02020603050405020304" pitchFamily="18" charset="0"/>
                <a:sym typeface="+mn-ea"/>
              </a:rPr>
              <a:t>1 word space </a:t>
            </a:r>
            <a:r>
              <a:rPr lang="en-US" dirty="0">
                <a:latin typeface="Times New Roman" panose="02020603050405020304" pitchFamily="18" charset="0"/>
                <a:cs typeface="Times New Roman" panose="02020603050405020304" pitchFamily="18" charset="0"/>
                <a:sym typeface="+mn-ea"/>
              </a:rPr>
              <a:t>for a variable </a:t>
            </a:r>
            <a:r>
              <a:rPr lang="en-US" b="1" dirty="0" err="1">
                <a:latin typeface="Times New Roman" panose="02020603050405020304" pitchFamily="18" charset="0"/>
                <a:cs typeface="Times New Roman" panose="02020603050405020304" pitchFamily="18" charset="0"/>
                <a:sym typeface="+mn-ea"/>
              </a:rPr>
              <a:t>a, </a:t>
            </a:r>
            <a:r>
              <a:rPr lang="en-US" b="1" dirty="0">
                <a:latin typeface="Times New Roman" panose="02020603050405020304" pitchFamily="18" charset="0"/>
                <a:cs typeface="Times New Roman" panose="02020603050405020304" pitchFamily="18" charset="0"/>
                <a:sym typeface="+mn-ea"/>
              </a:rPr>
              <a:t>1 word space </a:t>
            </a:r>
            <a:r>
              <a:rPr lang="en-US" dirty="0">
                <a:latin typeface="Times New Roman" panose="02020603050405020304" pitchFamily="18" charset="0"/>
                <a:cs typeface="Times New Roman" panose="02020603050405020304" pitchFamily="18" charset="0"/>
                <a:sym typeface="+mn-ea"/>
              </a:rPr>
              <a:t>for a variable </a:t>
            </a:r>
            <a:r>
              <a:rPr lang="en-US" b="1" dirty="0" err="1">
                <a:latin typeface="Times New Roman" panose="02020603050405020304" pitchFamily="18" charset="0"/>
                <a:cs typeface="Times New Roman" panose="02020603050405020304" pitchFamily="18" charset="0"/>
                <a:sym typeface="+mn-ea"/>
              </a:rPr>
              <a:t>b </a:t>
            </a:r>
            <a:r>
              <a:rPr lang="en-US" dirty="0" err="1">
                <a:latin typeface="Times New Roman" panose="02020603050405020304" pitchFamily="18" charset="0"/>
                <a:cs typeface="Times New Roman" panose="02020603050405020304" pitchFamily="18" charset="0"/>
                <a:sym typeface="+mn-ea"/>
              </a:rPr>
              <a:t>and</a:t>
            </a:r>
            <a:r>
              <a:rPr lang="en-US" b="1" dirty="0" err="1">
                <a:latin typeface="Times New Roman" panose="02020603050405020304" pitchFamily="18" charset="0"/>
                <a:cs typeface="Times New Roman" panose="02020603050405020304" pitchFamily="18" charset="0"/>
                <a:sym typeface="+mn-ea"/>
              </a:rPr>
              <a:t> </a:t>
            </a:r>
            <a:r>
              <a:rPr lang="en-US" b="1" dirty="0">
                <a:latin typeface="Times New Roman" panose="02020603050405020304" pitchFamily="18" charset="0"/>
                <a:cs typeface="Times New Roman" panose="02020603050405020304" pitchFamily="18" charset="0"/>
                <a:sym typeface="+mn-ea"/>
              </a:rPr>
              <a:t>1 word space </a:t>
            </a:r>
            <a:r>
              <a:rPr lang="en-US" dirty="0">
                <a:latin typeface="Times New Roman" panose="02020603050405020304" pitchFamily="18" charset="0"/>
                <a:cs typeface="Times New Roman" panose="02020603050405020304" pitchFamily="18" charset="0"/>
                <a:sym typeface="+mn-ea"/>
              </a:rPr>
              <a:t>a variable </a:t>
            </a:r>
            <a:r>
              <a:rPr lang="en-US" b="1" dirty="0">
                <a:latin typeface="Times New Roman" panose="02020603050405020304" pitchFamily="18" charset="0"/>
                <a:cs typeface="Times New Roman" panose="02020603050405020304" pitchFamily="18" charset="0"/>
                <a:sym typeface="+mn-ea"/>
              </a:rPr>
              <a:t>c</a:t>
            </a:r>
            <a:r>
              <a:rPr lang="en-US" dirty="0">
                <a:latin typeface="Times New Roman" panose="02020603050405020304" pitchFamily="18" charset="0"/>
                <a:cs typeface="Times New Roman" panose="02020603050405020304" pitchFamily="18" charset="0"/>
                <a:sym typeface="+mn-ea"/>
              </a:rPr>
              <a:t>.</a:t>
            </a:r>
          </a:p>
          <a:p>
            <a:pPr algn="just"/>
            <a:r>
              <a:rPr lang="en-US" dirty="0">
                <a:latin typeface="Times New Roman" panose="02020603050405020304" pitchFamily="18" charset="0"/>
                <a:cs typeface="Times New Roman" panose="02020603050405020304" pitchFamily="18" charset="0"/>
                <a:sym typeface="+mn-ea"/>
              </a:rPr>
              <a:t>Totally it takes </a:t>
            </a:r>
            <a:r>
              <a:rPr lang="en-US" b="1" dirty="0">
                <a:latin typeface="Times New Roman" panose="02020603050405020304" pitchFamily="18" charset="0"/>
                <a:cs typeface="Times New Roman" panose="02020603050405020304" pitchFamily="18" charset="0"/>
                <a:sym typeface="+mn-ea"/>
              </a:rPr>
              <a:t>3 word spaces</a:t>
            </a:r>
            <a:r>
              <a:rPr lang="en-US" dirty="0">
                <a:latin typeface="Times New Roman" panose="02020603050405020304" pitchFamily="18" charset="0"/>
                <a:cs typeface="Times New Roman" panose="02020603050405020304" pitchFamily="18" charset="0"/>
                <a:sym typeface="+mn-ea"/>
              </a:rPr>
              <a:t> to complete its execution.</a:t>
            </a:r>
          </a:p>
          <a:p>
            <a:pPr marL="3657600" lvl="8" indent="0" algn="just">
              <a:buNone/>
            </a:pPr>
            <a:r>
              <a:rPr lang="en-US" altLang="en-IN" sz="2800" b="1" dirty="0">
                <a:latin typeface="Times New Roman" panose="02020603050405020304" pitchFamily="18" charset="0"/>
                <a:cs typeface="Times New Roman" panose="02020603050405020304" pitchFamily="18" charset="0"/>
                <a:sym typeface="+mn-ea"/>
              </a:rPr>
              <a:t>	so, S(n)=3</a:t>
            </a:r>
            <a:endParaRPr lang="en-US"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10972800" cy="63408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Space complexity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20872"/>
            <a:ext cx="10972800" cy="5388448"/>
          </a:xfrm>
        </p:spPr>
        <p:txBody>
          <a:bodyPr>
            <a:normAutofit/>
          </a:bodyPr>
          <a:lstStyle/>
          <a:p>
            <a:pPr algn="just"/>
            <a:r>
              <a:rPr lang="en-US" dirty="0">
                <a:latin typeface="Times New Roman" panose="02020603050405020304" pitchFamily="18" charset="0"/>
                <a:cs typeface="Times New Roman" panose="02020603050405020304" pitchFamily="18" charset="0"/>
              </a:rPr>
              <a:t>To calculate the space complexity, we must know the memory required to store different data type values (according to the compiler). </a:t>
            </a:r>
          </a:p>
          <a:p>
            <a:pPr algn="just"/>
            <a:r>
              <a:rPr lang="en-US" dirty="0">
                <a:latin typeface="Times New Roman" panose="02020603050405020304" pitchFamily="18" charset="0"/>
                <a:cs typeface="Times New Roman" panose="02020603050405020304" pitchFamily="18" charset="0"/>
              </a:rPr>
              <a:t>For example, the C Programming Language compiler requires the following...</a:t>
            </a:r>
          </a:p>
          <a:p>
            <a:pPr lvl="4"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2 bytes to store Integer value.</a:t>
            </a:r>
          </a:p>
          <a:p>
            <a:pPr lvl="4"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4 bytes to store Floating Point value.</a:t>
            </a:r>
          </a:p>
          <a:p>
            <a:pPr lvl="4"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1 byte to store Character value.</a:t>
            </a:r>
          </a:p>
          <a:p>
            <a:pPr lvl="4"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6 (OR) 8 bytes to store double value.</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16632"/>
            <a:ext cx="10972800" cy="72008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Space complexity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36712"/>
            <a:ext cx="10972800" cy="5472607"/>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Example </a:t>
            </a:r>
          </a:p>
          <a:p>
            <a:pPr marL="3543300" lvl="8" indent="0">
              <a:buNone/>
            </a:pPr>
            <a:r>
              <a:rPr lang="en-US" sz="3000" b="1" dirty="0" err="1">
                <a:latin typeface="Times New Roman" panose="02020603050405020304" pitchFamily="18" charset="0"/>
                <a:cs typeface="Times New Roman" panose="02020603050405020304" pitchFamily="18" charset="0"/>
              </a:rPr>
              <a:t>int</a:t>
            </a:r>
            <a:r>
              <a:rPr lang="en-US" sz="3000" b="1" dirty="0">
                <a:latin typeface="Times New Roman" panose="02020603050405020304" pitchFamily="18" charset="0"/>
                <a:cs typeface="Times New Roman" panose="02020603050405020304" pitchFamily="18" charset="0"/>
              </a:rPr>
              <a:t> square(</a:t>
            </a:r>
            <a:r>
              <a:rPr lang="en-US" sz="3000" b="1" dirty="0" err="1">
                <a:latin typeface="Times New Roman" panose="02020603050405020304" pitchFamily="18" charset="0"/>
                <a:cs typeface="Times New Roman" panose="02020603050405020304" pitchFamily="18" charset="0"/>
              </a:rPr>
              <a:t>int</a:t>
            </a:r>
            <a:r>
              <a:rPr lang="en-US" sz="3000" b="1" dirty="0">
                <a:latin typeface="Times New Roman" panose="02020603050405020304" pitchFamily="18" charset="0"/>
                <a:cs typeface="Times New Roman" panose="02020603050405020304" pitchFamily="18" charset="0"/>
              </a:rPr>
              <a:t> a) </a:t>
            </a:r>
          </a:p>
          <a:p>
            <a:pPr marL="3543300" lvl="8" indent="0">
              <a:buNone/>
            </a:pPr>
            <a:r>
              <a:rPr lang="en-US" sz="3000" b="1" dirty="0">
                <a:latin typeface="Times New Roman" panose="02020603050405020304" pitchFamily="18" charset="0"/>
                <a:cs typeface="Times New Roman" panose="02020603050405020304" pitchFamily="18" charset="0"/>
              </a:rPr>
              <a:t>{</a:t>
            </a:r>
          </a:p>
          <a:p>
            <a:pPr marL="3543300" lvl="8" indent="0">
              <a:buNone/>
            </a:pPr>
            <a:r>
              <a:rPr lang="en-US" sz="3000" b="1" dirty="0">
                <a:latin typeface="Times New Roman" panose="02020603050405020304" pitchFamily="18" charset="0"/>
                <a:cs typeface="Times New Roman" panose="02020603050405020304" pitchFamily="18" charset="0"/>
              </a:rPr>
              <a:t>      return a*a;</a:t>
            </a:r>
          </a:p>
          <a:p>
            <a:pPr marL="3543300" lvl="8" indent="0">
              <a:buNone/>
            </a:pPr>
            <a:r>
              <a:rPr lang="en-US" sz="3000" b="1"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In the above piece of code, it requires </a:t>
            </a:r>
            <a:r>
              <a:rPr lang="en-US" b="1" dirty="0">
                <a:latin typeface="Times New Roman" panose="02020603050405020304" pitchFamily="18" charset="0"/>
                <a:cs typeface="Times New Roman" panose="02020603050405020304" pitchFamily="18" charset="0"/>
              </a:rPr>
              <a:t>2 bytes </a:t>
            </a:r>
            <a:r>
              <a:rPr lang="en-US" dirty="0">
                <a:latin typeface="Times New Roman" panose="02020603050405020304" pitchFamily="18" charset="0"/>
                <a:cs typeface="Times New Roman" panose="02020603050405020304" pitchFamily="18" charset="0"/>
              </a:rPr>
              <a:t>of memory to store variable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another 2 bytes </a:t>
            </a:r>
            <a:r>
              <a:rPr lang="en-US" dirty="0">
                <a:latin typeface="Times New Roman" panose="02020603050405020304" pitchFamily="18" charset="0"/>
                <a:cs typeface="Times New Roman" panose="02020603050405020304" pitchFamily="18" charset="0"/>
              </a:rPr>
              <a:t>of memory is used for </a:t>
            </a:r>
            <a:r>
              <a:rPr lang="en-US" b="1" dirty="0">
                <a:latin typeface="Times New Roman" panose="02020603050405020304" pitchFamily="18" charset="0"/>
                <a:cs typeface="Times New Roman" panose="02020603050405020304" pitchFamily="18" charset="0"/>
              </a:rPr>
              <a:t>return value</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That means, totally it requires </a:t>
            </a:r>
            <a:r>
              <a:rPr lang="en-US" b="1" dirty="0">
                <a:latin typeface="Times New Roman" panose="02020603050405020304" pitchFamily="18" charset="0"/>
                <a:cs typeface="Times New Roman" panose="02020603050405020304" pitchFamily="18" charset="0"/>
              </a:rPr>
              <a:t>4 bytes </a:t>
            </a:r>
            <a:r>
              <a:rPr lang="en-US" dirty="0">
                <a:latin typeface="Times New Roman" panose="02020603050405020304" pitchFamily="18" charset="0"/>
                <a:cs typeface="Times New Roman" panose="02020603050405020304" pitchFamily="18" charset="0"/>
              </a:rPr>
              <a:t>of memory to complete its execution. And this 4 bytes of memory is fixed for any input value of 'a.</a:t>
            </a:r>
          </a:p>
          <a:p>
            <a:pPr marL="0" indent="0">
              <a:buNone/>
            </a:pPr>
            <a:endParaRPr lang="en-US"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631190"/>
          </a:xfrm>
        </p:spPr>
        <p:txBody>
          <a:bodyPr/>
          <a:lstStyle/>
          <a:p>
            <a:r>
              <a:rPr lang="en-US" b="1" dirty="0">
                <a:solidFill>
                  <a:srgbClr val="FF0000"/>
                </a:solidFill>
                <a:latin typeface="Times New Roman" panose="02020603050405020304" pitchFamily="18" charset="0"/>
                <a:cs typeface="Times New Roman" panose="02020603050405020304" pitchFamily="18" charset="0"/>
              </a:rPr>
              <a:t>Frequency count method / Step count</a:t>
            </a:r>
          </a:p>
        </p:txBody>
      </p:sp>
      <p:sp>
        <p:nvSpPr>
          <p:cNvPr id="3" name="Content Placeholder 2"/>
          <p:cNvSpPr>
            <a:spLocks noGrp="1"/>
          </p:cNvSpPr>
          <p:nvPr>
            <p:ph idx="1"/>
          </p:nvPr>
        </p:nvSpPr>
        <p:spPr>
          <a:xfrm>
            <a:off x="609600" y="918210"/>
            <a:ext cx="10972800" cy="5762625"/>
          </a:xfrm>
        </p:spPr>
        <p:txBody>
          <a:bodyPr/>
          <a:lstStyle/>
          <a:p>
            <a:pPr marL="457200" lvl="6" indent="-457200">
              <a:lnSpc>
                <a:spcPct val="100000"/>
              </a:lnSpc>
              <a:spcBef>
                <a:spcPts val="0"/>
              </a:spcBef>
              <a:spcAft>
                <a:spcPts val="0"/>
              </a:spcAft>
              <a:buFont typeface="Arial" panose="020B0604020202020204" pitchFamily="34" charset="0"/>
              <a:buChar char="•"/>
            </a:pPr>
            <a:endParaRPr lang="en-US" sz="2900">
              <a:latin typeface="Times New Roman" panose="02020603050405020304" pitchFamily="18" charset="0"/>
              <a:cs typeface="Times New Roman" panose="02020603050405020304" pitchFamily="18" charset="0"/>
            </a:endParaRPr>
          </a:p>
          <a:p>
            <a:pPr marL="457200" lvl="6" indent="-457200">
              <a:lnSpc>
                <a:spcPct val="100000"/>
              </a:lnSpc>
              <a:spcBef>
                <a:spcPts val="0"/>
              </a:spcBef>
              <a:spcAft>
                <a:spcPts val="0"/>
              </a:spcAft>
              <a:buFont typeface="Arial" panose="020B0604020202020204" pitchFamily="34" charset="0"/>
              <a:buChar char="•"/>
            </a:pPr>
            <a:r>
              <a:rPr lang="en-US" sz="2900">
                <a:latin typeface="Times New Roman" panose="02020603050405020304" pitchFamily="18" charset="0"/>
                <a:cs typeface="Times New Roman" panose="02020603050405020304" pitchFamily="18" charset="0"/>
              </a:rPr>
              <a:t>For comments, declaration step count is 0</a:t>
            </a:r>
          </a:p>
          <a:p>
            <a:pPr marL="457200" lvl="6" indent="-457200">
              <a:lnSpc>
                <a:spcPct val="100000"/>
              </a:lnSpc>
              <a:spcBef>
                <a:spcPts val="0"/>
              </a:spcBef>
              <a:spcAft>
                <a:spcPts val="0"/>
              </a:spcAft>
              <a:buFont typeface="Arial" panose="020B0604020202020204" pitchFamily="34" charset="0"/>
              <a:buChar char="•"/>
            </a:pPr>
            <a:r>
              <a:rPr lang="en-US" sz="2900">
                <a:latin typeface="Times New Roman" panose="02020603050405020304" pitchFamily="18" charset="0"/>
                <a:cs typeface="Times New Roman" panose="02020603050405020304" pitchFamily="18" charset="0"/>
              </a:rPr>
              <a:t>Return, Assignment count is 1</a:t>
            </a:r>
          </a:p>
          <a:p>
            <a:pPr marL="457200" lvl="6" indent="-457200">
              <a:lnSpc>
                <a:spcPct val="100000"/>
              </a:lnSpc>
              <a:spcBef>
                <a:spcPts val="0"/>
              </a:spcBef>
              <a:spcAft>
                <a:spcPts val="0"/>
              </a:spcAft>
              <a:buFont typeface="Arial" panose="020B0604020202020204" pitchFamily="34" charset="0"/>
              <a:buChar char="•"/>
            </a:pPr>
            <a:r>
              <a:rPr lang="en-US" sz="2900">
                <a:latin typeface="Times New Roman" panose="02020603050405020304" pitchFamily="18" charset="0"/>
                <a:cs typeface="Times New Roman" panose="02020603050405020304" pitchFamily="18" charset="0"/>
              </a:rPr>
              <a:t>Ignore constant multiplier</a:t>
            </a:r>
          </a:p>
          <a:p>
            <a:pPr marL="457200" lvl="6" indent="-457200">
              <a:lnSpc>
                <a:spcPct val="100000"/>
              </a:lnSpc>
              <a:spcBef>
                <a:spcPts val="0"/>
              </a:spcBef>
              <a:spcAft>
                <a:spcPts val="0"/>
              </a:spcAft>
              <a:buFont typeface="Arial" panose="020B0604020202020204" pitchFamily="34" charset="0"/>
              <a:buChar char="•"/>
            </a:pPr>
            <a:r>
              <a:rPr lang="en-US" sz="2900">
                <a:latin typeface="Times New Roman" panose="02020603050405020304" pitchFamily="18" charset="0"/>
                <a:cs typeface="Times New Roman" panose="02020603050405020304" pitchFamily="18" charset="0"/>
              </a:rPr>
              <a:t>Ignore lower order exponent when higher order exponent is present</a:t>
            </a:r>
          </a:p>
          <a:p>
            <a:pPr marL="457200" lvl="6" indent="-457200">
              <a:lnSpc>
                <a:spcPct val="100000"/>
              </a:lnSpc>
              <a:spcBef>
                <a:spcPts val="0"/>
              </a:spcBef>
              <a:spcAft>
                <a:spcPts val="0"/>
              </a:spcAft>
              <a:buFont typeface="Arial" panose="020B0604020202020204" pitchFamily="34" charset="0"/>
              <a:buChar char="•"/>
            </a:pPr>
            <a:endParaRPr lang="en-US" sz="2900">
              <a:latin typeface="Times New Roman" panose="02020603050405020304" pitchFamily="18" charset="0"/>
              <a:cs typeface="Times New Roman" panose="02020603050405020304" pitchFamily="18" charset="0"/>
            </a:endParaRPr>
          </a:p>
          <a:p>
            <a:pPr marL="0" lvl="6" indent="0">
              <a:lnSpc>
                <a:spcPct val="100000"/>
              </a:lnSpc>
              <a:spcBef>
                <a:spcPts val="0"/>
              </a:spcBef>
              <a:spcAft>
                <a:spcPts val="0"/>
              </a:spcAft>
              <a:buFont typeface="Arial" panose="020B0604020202020204" pitchFamily="34" charset="0"/>
              <a:buNone/>
            </a:pPr>
            <a:r>
              <a:rPr lang="en-US" sz="2900" b="1">
                <a:latin typeface="Times New Roman" panose="02020603050405020304" pitchFamily="18" charset="0"/>
                <a:cs typeface="Times New Roman" panose="02020603050405020304" pitchFamily="18" charset="0"/>
              </a:rPr>
              <a:t>Example:</a:t>
            </a:r>
          </a:p>
          <a:p>
            <a:pPr marL="0" lvl="6" indent="0">
              <a:lnSpc>
                <a:spcPct val="100000"/>
              </a:lnSpc>
              <a:spcBef>
                <a:spcPts val="0"/>
              </a:spcBef>
              <a:spcAft>
                <a:spcPts val="0"/>
              </a:spcAft>
              <a:buFont typeface="Arial" panose="020B0604020202020204" pitchFamily="34" charset="0"/>
              <a:buNone/>
            </a:pPr>
            <a:r>
              <a:rPr lang="en-US" sz="2900">
                <a:latin typeface="Times New Roman" panose="02020603050405020304" pitchFamily="18" charset="0"/>
                <a:cs typeface="Times New Roman" panose="02020603050405020304" pitchFamily="18" charset="0"/>
              </a:rPr>
              <a:t>		</a:t>
            </a:r>
            <a:r>
              <a:rPr lang="en-US" sz="2900" b="1">
                <a:latin typeface="Times New Roman" panose="02020603050405020304" pitchFamily="18" charset="0"/>
                <a:cs typeface="Times New Roman" panose="02020603050405020304" pitchFamily="18" charset="0"/>
              </a:rPr>
              <a:t>f(n)=10n</a:t>
            </a:r>
            <a:r>
              <a:rPr lang="en-US" sz="2900" b="1" baseline="30000">
                <a:latin typeface="Times New Roman" panose="02020603050405020304" pitchFamily="18" charset="0"/>
                <a:cs typeface="Times New Roman" panose="02020603050405020304" pitchFamily="18" charset="0"/>
              </a:rPr>
              <a:t>8</a:t>
            </a:r>
            <a:endParaRPr lang="en-US" sz="2900" b="1">
              <a:latin typeface="Times New Roman" panose="02020603050405020304" pitchFamily="18" charset="0"/>
              <a:cs typeface="Times New Roman" panose="02020603050405020304" pitchFamily="18" charset="0"/>
            </a:endParaRPr>
          </a:p>
          <a:p>
            <a:pPr marL="914400" lvl="8" indent="0">
              <a:lnSpc>
                <a:spcPct val="100000"/>
              </a:lnSpc>
              <a:spcBef>
                <a:spcPts val="0"/>
              </a:spcBef>
              <a:spcAft>
                <a:spcPts val="0"/>
              </a:spcAft>
              <a:buFont typeface="Arial" panose="020B0604020202020204" pitchFamily="34" charset="0"/>
              <a:buNone/>
            </a:pPr>
            <a:r>
              <a:rPr lang="en-US" sz="2900">
                <a:latin typeface="Times New Roman" panose="02020603050405020304" pitchFamily="18" charset="0"/>
                <a:cs typeface="Times New Roman" panose="02020603050405020304" pitchFamily="18" charset="0"/>
              </a:rPr>
              <a:t>	Then, f(n)=O(n</a:t>
            </a:r>
            <a:r>
              <a:rPr lang="en-US" sz="2900" baseline="30000">
                <a:latin typeface="Times New Roman" panose="02020603050405020304" pitchFamily="18" charset="0"/>
                <a:cs typeface="Times New Roman" panose="02020603050405020304" pitchFamily="18" charset="0"/>
              </a:rPr>
              <a:t>8</a:t>
            </a:r>
            <a:r>
              <a:rPr lang="en-US" sz="2900">
                <a:latin typeface="Times New Roman" panose="02020603050405020304" pitchFamily="18" charset="0"/>
                <a:cs typeface="Times New Roman" panose="02020603050405020304" pitchFamily="18" charset="0"/>
              </a:rPr>
              <a:t>)</a:t>
            </a:r>
          </a:p>
          <a:p>
            <a:pPr marL="0" lvl="6">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		</a:t>
            </a:r>
          </a:p>
          <a:p>
            <a:pPr marL="0" lvl="6">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f(n)=5n</a:t>
            </a:r>
            <a:r>
              <a:rPr lang="en-US" sz="2800" b="1" baseline="30000">
                <a:latin typeface="Times New Roman" panose="02020603050405020304" pitchFamily="18" charset="0"/>
                <a:cs typeface="Times New Roman" panose="02020603050405020304" pitchFamily="18" charset="0"/>
              </a:rPr>
              <a:t>5</a:t>
            </a:r>
            <a:r>
              <a:rPr lang="en-US" sz="2800" b="1">
                <a:latin typeface="Times New Roman" panose="02020603050405020304" pitchFamily="18" charset="0"/>
                <a:cs typeface="Times New Roman" panose="02020603050405020304" pitchFamily="18" charset="0"/>
              </a:rPr>
              <a:t>+4n</a:t>
            </a:r>
            <a:r>
              <a:rPr lang="en-US" sz="2800" b="1" baseline="30000">
                <a:latin typeface="Times New Roman" panose="02020603050405020304" pitchFamily="18" charset="0"/>
                <a:cs typeface="Times New Roman" panose="02020603050405020304" pitchFamily="18" charset="0"/>
              </a:rPr>
              <a:t>3</a:t>
            </a:r>
            <a:endParaRPr lang="en-US" sz="2800" b="1">
              <a:latin typeface="Times New Roman" panose="02020603050405020304" pitchFamily="18" charset="0"/>
              <a:cs typeface="Times New Roman" panose="02020603050405020304" pitchFamily="18" charset="0"/>
            </a:endParaRPr>
          </a:p>
          <a:p>
            <a:pPr marL="0" lvl="6">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Then, f(n)=O(n</a:t>
            </a:r>
            <a:r>
              <a:rPr lang="en-US" sz="2800" baseline="30000">
                <a:latin typeface="Times New Roman" panose="02020603050405020304" pitchFamily="18" charset="0"/>
                <a:cs typeface="Times New Roman" panose="02020603050405020304" pitchFamily="18" charset="0"/>
              </a:rPr>
              <a:t>5</a:t>
            </a:r>
            <a:r>
              <a:rPr lang="en-US" sz="2800">
                <a:latin typeface="Times New Roman" panose="02020603050405020304" pitchFamily="18" charset="0"/>
                <a:cs typeface="Times New Roman" panose="02020603050405020304"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631190"/>
          </a:xfrm>
        </p:spPr>
        <p:txBody>
          <a:bodyPr/>
          <a:lstStyle/>
          <a:p>
            <a:r>
              <a:rPr lang="en-US" b="1" dirty="0">
                <a:solidFill>
                  <a:srgbClr val="FF0000"/>
                </a:solidFill>
                <a:latin typeface="Times New Roman" panose="02020603050405020304" pitchFamily="18" charset="0"/>
                <a:cs typeface="Times New Roman" panose="02020603050405020304" pitchFamily="18" charset="0"/>
              </a:rPr>
              <a:t>Frequency count method / Step count</a:t>
            </a:r>
          </a:p>
        </p:txBody>
      </p:sp>
      <p:sp>
        <p:nvSpPr>
          <p:cNvPr id="3" name="Content Placeholder 2"/>
          <p:cNvSpPr>
            <a:spLocks noGrp="1"/>
          </p:cNvSpPr>
          <p:nvPr>
            <p:ph idx="1"/>
          </p:nvPr>
        </p:nvSpPr>
        <p:spPr>
          <a:xfrm>
            <a:off x="609600" y="918210"/>
            <a:ext cx="10972800" cy="5762625"/>
          </a:xfrm>
        </p:spPr>
        <p:txBody>
          <a:bodyPr/>
          <a:lstStyle/>
          <a:p>
            <a:pPr lvl="6">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Algorithm sum(A,n)</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s=0;	</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for(i=0;i&lt;n;i++)</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s=s+A[i];</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return s;</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t>
            </a:r>
          </a:p>
          <a:p>
            <a:pPr marL="0" lvl="6" indent="0" algn="l">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Time complexity:</a:t>
            </a:r>
          </a:p>
          <a:p>
            <a:pPr marL="0" lvl="6" indent="0" algn="l">
              <a:lnSpc>
                <a:spcPct val="100000"/>
              </a:lnSpc>
              <a:spcBef>
                <a:spcPts val="0"/>
              </a:spcBef>
              <a:spcAft>
                <a:spcPts val="0"/>
              </a:spcAft>
              <a:buNone/>
            </a:pPr>
            <a:r>
              <a:rPr lang="en-US" sz="2600">
                <a:latin typeface="Times New Roman" panose="02020603050405020304" pitchFamily="18" charset="0"/>
                <a:cs typeface="Times New Roman" panose="02020603050405020304" pitchFamily="18" charset="0"/>
              </a:rPr>
              <a:t>	T(n)=1+(n+1)+n+1</a:t>
            </a:r>
          </a:p>
          <a:p>
            <a:pPr marL="0" lvl="6" indent="0" algn="l">
              <a:lnSpc>
                <a:spcPct val="100000"/>
              </a:lnSpc>
              <a:spcBef>
                <a:spcPts val="0"/>
              </a:spcBef>
              <a:spcAft>
                <a:spcPts val="0"/>
              </a:spcAft>
              <a:buNone/>
            </a:pPr>
            <a:r>
              <a:rPr lang="en-US" sz="2600">
                <a:latin typeface="Times New Roman" panose="02020603050405020304" pitchFamily="18" charset="0"/>
                <a:cs typeface="Times New Roman" panose="02020603050405020304" pitchFamily="18" charset="0"/>
              </a:rPr>
              <a:t>	        =2n+3</a:t>
            </a:r>
          </a:p>
          <a:p>
            <a:pPr marL="0" lvl="6" indent="0" algn="l">
              <a:lnSpc>
                <a:spcPct val="100000"/>
              </a:lnSpc>
              <a:spcBef>
                <a:spcPts val="0"/>
              </a:spcBef>
              <a:spcAft>
                <a:spcPts val="0"/>
              </a:spcAft>
              <a:buNone/>
            </a:pPr>
            <a:r>
              <a:rPr lang="en-US" sz="2600">
                <a:latin typeface="Times New Roman" panose="02020603050405020304" pitchFamily="18" charset="0"/>
                <a:cs typeface="Times New Roman" panose="02020603050405020304" pitchFamily="18" charset="0"/>
              </a:rPr>
              <a:t> Hence,</a:t>
            </a:r>
            <a:r>
              <a:rPr lang="en-US" sz="2600" b="1">
                <a:latin typeface="Times New Roman" panose="02020603050405020304" pitchFamily="18" charset="0"/>
                <a:cs typeface="Times New Roman" panose="02020603050405020304" pitchFamily="18" charset="0"/>
              </a:rPr>
              <a:t> T(n) = 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631190"/>
          </a:xfrm>
        </p:spPr>
        <p:txBody>
          <a:bodyPr/>
          <a:lstStyle/>
          <a:p>
            <a:r>
              <a:rPr lang="en-US" b="1" dirty="0">
                <a:solidFill>
                  <a:srgbClr val="FF0000"/>
                </a:solidFill>
                <a:latin typeface="Times New Roman" panose="02020603050405020304" pitchFamily="18" charset="0"/>
                <a:cs typeface="Times New Roman" panose="02020603050405020304" pitchFamily="18" charset="0"/>
              </a:rPr>
              <a:t>Frequency count method / Step count</a:t>
            </a:r>
          </a:p>
        </p:txBody>
      </p:sp>
      <p:sp>
        <p:nvSpPr>
          <p:cNvPr id="3" name="Content Placeholder 2"/>
          <p:cNvSpPr>
            <a:spLocks noGrp="1"/>
          </p:cNvSpPr>
          <p:nvPr>
            <p:ph idx="1"/>
          </p:nvPr>
        </p:nvSpPr>
        <p:spPr>
          <a:xfrm>
            <a:off x="609600" y="918210"/>
            <a:ext cx="10972800" cy="5762625"/>
          </a:xfrm>
        </p:spPr>
        <p:txBody>
          <a:bodyPr/>
          <a:lstStyle/>
          <a:p>
            <a:pPr lvl="6">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Algorithm sum(A,n)</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s=0;	</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for(i=0;i&lt;n;i++)</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s=s+A[i];</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return s;</a:t>
            </a:r>
          </a:p>
          <a:p>
            <a:pPr marL="2743200" lvl="6" indent="0">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a:t>
            </a:r>
          </a:p>
          <a:p>
            <a:pPr marL="0" lvl="6" indent="0" algn="l">
              <a:lnSpc>
                <a:spcPct val="100000"/>
              </a:lnSpc>
              <a:spcBef>
                <a:spcPts val="0"/>
              </a:spcBef>
              <a:spcAft>
                <a:spcPts val="0"/>
              </a:spcAft>
              <a:buNone/>
            </a:pPr>
            <a:r>
              <a:rPr lang="en-US" sz="2600" b="1">
                <a:latin typeface="Times New Roman" panose="02020603050405020304" pitchFamily="18" charset="0"/>
                <a:cs typeface="Times New Roman" panose="02020603050405020304" pitchFamily="18" charset="0"/>
              </a:rPr>
              <a:t>Space complexity:</a:t>
            </a:r>
          </a:p>
          <a:p>
            <a:pPr marL="457200" lvl="7" indent="0" algn="l">
              <a:lnSpc>
                <a:spcPct val="100000"/>
              </a:lnSpc>
              <a:spcBef>
                <a:spcPts val="0"/>
              </a:spcBef>
              <a:spcAft>
                <a:spcPts val="0"/>
              </a:spcAft>
              <a:buNone/>
            </a:pPr>
            <a:r>
              <a:rPr lang="en-US" sz="2600">
                <a:latin typeface="Times New Roman" panose="02020603050405020304" pitchFamily="18" charset="0"/>
                <a:cs typeface="Times New Roman" panose="02020603050405020304" pitchFamily="18" charset="0"/>
              </a:rPr>
              <a:t>	S(n)=n+1+1+1</a:t>
            </a:r>
          </a:p>
          <a:p>
            <a:pPr marL="457200" lvl="7" indent="0" algn="l">
              <a:lnSpc>
                <a:spcPct val="100000"/>
              </a:lnSpc>
              <a:spcBef>
                <a:spcPts val="0"/>
              </a:spcBef>
              <a:spcAft>
                <a:spcPts val="0"/>
              </a:spcAft>
              <a:buNone/>
            </a:pPr>
            <a:r>
              <a:rPr lang="en-US" sz="2600">
                <a:latin typeface="Times New Roman" panose="02020603050405020304" pitchFamily="18" charset="0"/>
                <a:cs typeface="Times New Roman" panose="02020603050405020304" pitchFamily="18" charset="0"/>
              </a:rPr>
              <a:t>	        =n+3</a:t>
            </a:r>
          </a:p>
          <a:p>
            <a:pPr marL="0" lvl="6" indent="0" algn="l">
              <a:lnSpc>
                <a:spcPct val="100000"/>
              </a:lnSpc>
              <a:spcBef>
                <a:spcPts val="0"/>
              </a:spcBef>
              <a:spcAft>
                <a:spcPts val="0"/>
              </a:spcAft>
              <a:buNone/>
            </a:pPr>
            <a:r>
              <a:rPr lang="en-US" sz="2600">
                <a:latin typeface="Times New Roman" panose="02020603050405020304" pitchFamily="18" charset="0"/>
                <a:cs typeface="Times New Roman" panose="02020603050405020304" pitchFamily="18" charset="0"/>
              </a:rPr>
              <a:t> Hence,</a:t>
            </a:r>
            <a:r>
              <a:rPr lang="en-US" sz="2600" b="1">
                <a:latin typeface="Times New Roman" panose="02020603050405020304" pitchFamily="18" charset="0"/>
                <a:cs typeface="Times New Roman" panose="02020603050405020304" pitchFamily="18" charset="0"/>
              </a:rPr>
              <a:t> S(n) = 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631190"/>
          </a:xfrm>
        </p:spPr>
        <p:txBody>
          <a:bodyPr/>
          <a:lstStyle/>
          <a:p>
            <a:r>
              <a:rPr lang="en-US" dirty="0">
                <a:solidFill>
                  <a:srgbClr val="FF0000"/>
                </a:solidFill>
                <a:latin typeface="Times New Roman" panose="02020603050405020304" pitchFamily="18" charset="0"/>
                <a:cs typeface="Times New Roman" panose="02020603050405020304" pitchFamily="18" charset="0"/>
              </a:rPr>
              <a:t>Frequency count method / Step count</a:t>
            </a:r>
          </a:p>
        </p:txBody>
      </p:sp>
      <p:sp>
        <p:nvSpPr>
          <p:cNvPr id="3" name="Content Placeholder 2"/>
          <p:cNvSpPr>
            <a:spLocks noGrp="1"/>
          </p:cNvSpPr>
          <p:nvPr>
            <p:ph idx="1"/>
          </p:nvPr>
        </p:nvSpPr>
        <p:spPr>
          <a:xfrm>
            <a:off x="609600" y="918210"/>
            <a:ext cx="10972800" cy="5762625"/>
          </a:xfrm>
        </p:spPr>
        <p:txBody>
          <a:bodyPr/>
          <a:lstStyle/>
          <a:p>
            <a:pPr lvl="6">
              <a:lnSpc>
                <a:spcPct val="100000"/>
              </a:lnSpc>
              <a:spcBef>
                <a:spcPts val="0"/>
              </a:spcBef>
              <a:spcAft>
                <a:spcPts val="0"/>
              </a:spcAft>
              <a:buNone/>
            </a:pPr>
            <a:endParaRPr lang="en-US" sz="2800" b="1">
              <a:latin typeface="Times New Roman" panose="02020603050405020304" pitchFamily="18" charset="0"/>
              <a:cs typeface="Times New Roman" panose="02020603050405020304" pitchFamily="18" charset="0"/>
            </a:endParaRPr>
          </a:p>
          <a:p>
            <a:pPr lvl="6">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Algorithm matrixSum(int a[][],int b[][])</a:t>
            </a:r>
          </a:p>
          <a:p>
            <a:pPr marL="2743200" lvl="6" indent="0">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int c[][];</a:t>
            </a:r>
          </a:p>
          <a:p>
            <a:pPr marL="2743200" lvl="6" indent="0">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for(i=0;i&lt;n;i++)</a:t>
            </a:r>
          </a:p>
          <a:p>
            <a:pPr marL="2743200" lvl="6" indent="0">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for(j=0;j&lt;n;j++)</a:t>
            </a:r>
          </a:p>
          <a:p>
            <a:pPr marL="2743200" lvl="6" indent="0">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c[i][j]=a[i][j]+b[i][j];</a:t>
            </a:r>
          </a:p>
          <a:p>
            <a:pPr marL="2743200" lvl="6" indent="0">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a:t>
            </a:r>
          </a:p>
          <a:p>
            <a:pPr marL="2743200" lvl="6" indent="0">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    }</a:t>
            </a:r>
          </a:p>
          <a:p>
            <a:pPr marL="0" lvl="6" indent="0" algn="l">
              <a:lnSpc>
                <a:spcPct val="100000"/>
              </a:lnSpc>
              <a:spcBef>
                <a:spcPts val="0"/>
              </a:spcBef>
              <a:spcAft>
                <a:spcPts val="0"/>
              </a:spcAft>
              <a:buNone/>
            </a:pPr>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631190"/>
          </a:xfrm>
        </p:spPr>
        <p:txBody>
          <a:bodyPr/>
          <a:lstStyle/>
          <a:p>
            <a:r>
              <a:rPr lang="en-US" dirty="0">
                <a:solidFill>
                  <a:srgbClr val="FF0000"/>
                </a:solidFill>
                <a:latin typeface="Times New Roman" panose="02020603050405020304" pitchFamily="18" charset="0"/>
                <a:cs typeface="Times New Roman" panose="02020603050405020304" pitchFamily="18" charset="0"/>
              </a:rPr>
              <a:t>Frequency count method / Step count</a:t>
            </a:r>
          </a:p>
        </p:txBody>
      </p:sp>
      <p:sp>
        <p:nvSpPr>
          <p:cNvPr id="3" name="Content Placeholder 2"/>
          <p:cNvSpPr>
            <a:spLocks noGrp="1"/>
          </p:cNvSpPr>
          <p:nvPr>
            <p:ph idx="1"/>
          </p:nvPr>
        </p:nvSpPr>
        <p:spPr>
          <a:xfrm>
            <a:off x="609600" y="918210"/>
            <a:ext cx="10972800" cy="5762625"/>
          </a:xfrm>
        </p:spPr>
        <p:txBody>
          <a:bodyPr/>
          <a:lstStyle/>
          <a:p>
            <a:pPr marL="0" lvl="6" indent="0" algn="l">
              <a:lnSpc>
                <a:spcPct val="100000"/>
              </a:lnSpc>
              <a:spcBef>
                <a:spcPts val="0"/>
              </a:spcBef>
              <a:spcAft>
                <a:spcPts val="0"/>
              </a:spcAft>
              <a:buNone/>
            </a:pPr>
            <a:endParaRPr lang="en-US" sz="2600" b="1">
              <a:latin typeface="Times New Roman" panose="02020603050405020304" pitchFamily="18" charset="0"/>
              <a:cs typeface="Times New Roman" panose="02020603050405020304" pitchFamily="18" charset="0"/>
              <a:sym typeface="+mn-ea"/>
            </a:endParaRPr>
          </a:p>
          <a:p>
            <a:pPr marL="0" lvl="6" indent="0" algn="l">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sym typeface="+mn-ea"/>
              </a:rPr>
              <a:t>Time complexity:</a:t>
            </a:r>
            <a:endParaRPr lang="en-US" sz="2800" b="1">
              <a:latin typeface="Times New Roman" panose="02020603050405020304" pitchFamily="18" charset="0"/>
              <a:cs typeface="Times New Roman" panose="02020603050405020304" pitchFamily="18" charset="0"/>
            </a:endParaRPr>
          </a:p>
          <a:p>
            <a:pPr marL="457200" lvl="7" indent="0" algn="l">
              <a:lnSpc>
                <a:spcPct val="100000"/>
              </a:lnSpc>
              <a:spcBef>
                <a:spcPts val="0"/>
              </a:spcBef>
              <a:spcAft>
                <a:spcPts val="0"/>
              </a:spcAft>
              <a:buNone/>
            </a:pPr>
            <a:r>
              <a:rPr lang="en-US" sz="2800">
                <a:latin typeface="Times New Roman" panose="02020603050405020304" pitchFamily="18" charset="0"/>
                <a:cs typeface="Times New Roman" panose="02020603050405020304" pitchFamily="18" charset="0"/>
                <a:sym typeface="+mn-ea"/>
              </a:rPr>
              <a:t>	T(n)=(n+1)+n*(n+1)+n*n</a:t>
            </a:r>
            <a:endParaRPr lang="en-US" sz="2800">
              <a:latin typeface="Times New Roman" panose="02020603050405020304" pitchFamily="18" charset="0"/>
              <a:cs typeface="Times New Roman" panose="02020603050405020304" pitchFamily="18" charset="0"/>
            </a:endParaRPr>
          </a:p>
          <a:p>
            <a:pPr marL="457200" lvl="7" indent="0" algn="l">
              <a:lnSpc>
                <a:spcPct val="100000"/>
              </a:lnSpc>
              <a:spcBef>
                <a:spcPts val="0"/>
              </a:spcBef>
              <a:spcAft>
                <a:spcPts val="0"/>
              </a:spcAft>
              <a:buNone/>
            </a:pPr>
            <a:r>
              <a:rPr lang="en-US" sz="2800">
                <a:latin typeface="Times New Roman" panose="02020603050405020304" pitchFamily="18" charset="0"/>
                <a:cs typeface="Times New Roman" panose="02020603050405020304" pitchFamily="18" charset="0"/>
                <a:sym typeface="+mn-ea"/>
              </a:rPr>
              <a:t>	        =2n</a:t>
            </a:r>
            <a:r>
              <a:rPr lang="en-US" sz="2800" baseline="30000">
                <a:latin typeface="Times New Roman" panose="02020603050405020304" pitchFamily="18" charset="0"/>
                <a:cs typeface="Times New Roman" panose="02020603050405020304" pitchFamily="18" charset="0"/>
                <a:sym typeface="+mn-ea"/>
              </a:rPr>
              <a:t>2</a:t>
            </a:r>
            <a:r>
              <a:rPr lang="en-US" sz="2800">
                <a:latin typeface="Times New Roman" panose="02020603050405020304" pitchFamily="18" charset="0"/>
                <a:cs typeface="Times New Roman" panose="02020603050405020304" pitchFamily="18" charset="0"/>
                <a:sym typeface="+mn-ea"/>
              </a:rPr>
              <a:t>+2n+1</a:t>
            </a:r>
            <a:endParaRPr lang="en-US" sz="2800">
              <a:latin typeface="Times New Roman" panose="02020603050405020304" pitchFamily="18" charset="0"/>
              <a:cs typeface="Times New Roman" panose="02020603050405020304" pitchFamily="18" charset="0"/>
            </a:endParaRPr>
          </a:p>
          <a:p>
            <a:pPr marL="0" lvl="6" indent="0" algn="l">
              <a:lnSpc>
                <a:spcPct val="100000"/>
              </a:lnSpc>
              <a:spcBef>
                <a:spcPts val="0"/>
              </a:spcBef>
              <a:spcAft>
                <a:spcPts val="0"/>
              </a:spcAft>
              <a:buNone/>
            </a:pPr>
            <a:r>
              <a:rPr lang="en-US" sz="2800">
                <a:latin typeface="Times New Roman" panose="02020603050405020304" pitchFamily="18" charset="0"/>
                <a:cs typeface="Times New Roman" panose="02020603050405020304" pitchFamily="18" charset="0"/>
                <a:sym typeface="+mn-ea"/>
              </a:rPr>
              <a:t> Hence,</a:t>
            </a:r>
            <a:r>
              <a:rPr lang="en-US" sz="2800" b="1">
                <a:latin typeface="Times New Roman" panose="02020603050405020304" pitchFamily="18" charset="0"/>
                <a:cs typeface="Times New Roman" panose="02020603050405020304" pitchFamily="18" charset="0"/>
                <a:sym typeface="+mn-ea"/>
              </a:rPr>
              <a:t> T(n) = O(n</a:t>
            </a:r>
            <a:r>
              <a:rPr lang="en-US" sz="2800" b="1" baseline="30000">
                <a:latin typeface="Times New Roman" panose="02020603050405020304" pitchFamily="18" charset="0"/>
                <a:cs typeface="Times New Roman" panose="02020603050405020304" pitchFamily="18" charset="0"/>
                <a:sym typeface="+mn-ea"/>
              </a:rPr>
              <a:t>2</a:t>
            </a:r>
            <a:r>
              <a:rPr lang="en-US" sz="2800" b="1">
                <a:latin typeface="Times New Roman" panose="02020603050405020304" pitchFamily="18" charset="0"/>
                <a:cs typeface="Times New Roman" panose="02020603050405020304" pitchFamily="18" charset="0"/>
                <a:sym typeface="+mn-ea"/>
              </a:rPr>
              <a:t>)</a:t>
            </a:r>
          </a:p>
          <a:p>
            <a:pPr marL="0" lvl="6" indent="0" algn="l">
              <a:lnSpc>
                <a:spcPct val="100000"/>
              </a:lnSpc>
              <a:spcBef>
                <a:spcPts val="0"/>
              </a:spcBef>
              <a:spcAft>
                <a:spcPts val="0"/>
              </a:spcAft>
              <a:buNone/>
            </a:pPr>
            <a:endParaRPr lang="en-US" sz="2800" b="1">
              <a:latin typeface="Times New Roman" panose="02020603050405020304" pitchFamily="18" charset="0"/>
              <a:cs typeface="Times New Roman" panose="02020603050405020304" pitchFamily="18" charset="0"/>
            </a:endParaRPr>
          </a:p>
          <a:p>
            <a:pPr marL="0" lvl="6" indent="0" algn="l">
              <a:lnSpc>
                <a:spcPct val="100000"/>
              </a:lnSpc>
              <a:spcBef>
                <a:spcPts val="0"/>
              </a:spcBef>
              <a:spcAft>
                <a:spcPts val="0"/>
              </a:spcAft>
              <a:buNone/>
            </a:pPr>
            <a:endParaRPr lang="en-US" sz="2800" b="1">
              <a:latin typeface="Times New Roman" panose="02020603050405020304" pitchFamily="18" charset="0"/>
              <a:cs typeface="Times New Roman" panose="02020603050405020304" pitchFamily="18" charset="0"/>
            </a:endParaRPr>
          </a:p>
          <a:p>
            <a:pPr marL="0" lvl="6" indent="0" algn="l">
              <a:lnSpc>
                <a:spcPct val="100000"/>
              </a:lnSpc>
              <a:spcBef>
                <a:spcPts val="0"/>
              </a:spcBef>
              <a:spcAft>
                <a:spcPts val="0"/>
              </a:spcAft>
              <a:buNone/>
            </a:pPr>
            <a:r>
              <a:rPr lang="en-US" sz="2800" b="1">
                <a:latin typeface="Times New Roman" panose="02020603050405020304" pitchFamily="18" charset="0"/>
                <a:cs typeface="Times New Roman" panose="02020603050405020304" pitchFamily="18" charset="0"/>
              </a:rPr>
              <a:t>Space complexity:</a:t>
            </a:r>
          </a:p>
          <a:p>
            <a:pPr marL="457200" lvl="7" indent="0" algn="l">
              <a:lnSpc>
                <a:spcPct val="100000"/>
              </a:lnSpc>
              <a:spcBef>
                <a:spcPts val="0"/>
              </a:spcBef>
              <a:spcAft>
                <a:spcPts val="0"/>
              </a:spcAft>
              <a:buNone/>
            </a:pPr>
            <a:r>
              <a:rPr lang="en-US" sz="2800">
                <a:latin typeface="Times New Roman" panose="02020603050405020304" pitchFamily="18" charset="0"/>
                <a:cs typeface="Times New Roman" panose="02020603050405020304" pitchFamily="18" charset="0"/>
              </a:rPr>
              <a:t>	S(n)=n</a:t>
            </a:r>
            <a:r>
              <a:rPr lang="en-US" sz="2800" baseline="30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sym typeface="+mn-ea"/>
              </a:rPr>
              <a:t>n</a:t>
            </a:r>
            <a:r>
              <a:rPr lang="en-US" sz="2800" baseline="30000">
                <a:latin typeface="Times New Roman" panose="02020603050405020304" pitchFamily="18" charset="0"/>
                <a:cs typeface="Times New Roman" panose="02020603050405020304" pitchFamily="18" charset="0"/>
                <a:sym typeface="+mn-ea"/>
              </a:rPr>
              <a:t>2</a:t>
            </a:r>
            <a:r>
              <a:rPr lang="en-US" sz="2800">
                <a:latin typeface="Times New Roman" panose="02020603050405020304" pitchFamily="18" charset="0"/>
                <a:cs typeface="Times New Roman" panose="02020603050405020304" pitchFamily="18" charset="0"/>
                <a:sym typeface="+mn-ea"/>
              </a:rPr>
              <a:t>+n</a:t>
            </a:r>
            <a:r>
              <a:rPr lang="en-US" sz="2800" baseline="30000">
                <a:latin typeface="Times New Roman" panose="02020603050405020304" pitchFamily="18" charset="0"/>
                <a:cs typeface="Times New Roman" panose="02020603050405020304" pitchFamily="18" charset="0"/>
                <a:sym typeface="+mn-ea"/>
              </a:rPr>
              <a:t>2</a:t>
            </a:r>
            <a:r>
              <a:rPr lang="en-US" sz="2800">
                <a:latin typeface="Times New Roman" panose="02020603050405020304" pitchFamily="18" charset="0"/>
                <a:cs typeface="Times New Roman" panose="02020603050405020304" pitchFamily="18" charset="0"/>
                <a:sym typeface="+mn-ea"/>
              </a:rPr>
              <a:t>+1+1</a:t>
            </a:r>
            <a:endParaRPr lang="en-US" sz="2800">
              <a:latin typeface="Times New Roman" panose="02020603050405020304" pitchFamily="18" charset="0"/>
              <a:cs typeface="Times New Roman" panose="02020603050405020304" pitchFamily="18" charset="0"/>
            </a:endParaRPr>
          </a:p>
          <a:p>
            <a:pPr marL="457200" lvl="7" indent="0" algn="l">
              <a:lnSpc>
                <a:spcPct val="100000"/>
              </a:lnSpc>
              <a:spcBef>
                <a:spcPts val="0"/>
              </a:spcBef>
              <a:spcAft>
                <a:spcPts val="0"/>
              </a:spcAft>
              <a:buNone/>
            </a:pPr>
            <a:r>
              <a:rPr lang="en-US" sz="2800">
                <a:latin typeface="Times New Roman" panose="02020603050405020304" pitchFamily="18" charset="0"/>
                <a:cs typeface="Times New Roman" panose="02020603050405020304" pitchFamily="18" charset="0"/>
              </a:rPr>
              <a:t>	        =3n</a:t>
            </a:r>
            <a:r>
              <a:rPr lang="en-US" sz="2800" baseline="30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+2</a:t>
            </a:r>
          </a:p>
          <a:p>
            <a:pPr marL="0" lvl="6" indent="0" algn="l">
              <a:lnSpc>
                <a:spcPct val="100000"/>
              </a:lnSpc>
              <a:spcBef>
                <a:spcPts val="0"/>
              </a:spcBef>
              <a:spcAft>
                <a:spcPts val="0"/>
              </a:spcAft>
              <a:buNone/>
            </a:pPr>
            <a:r>
              <a:rPr lang="en-US" sz="2800">
                <a:latin typeface="Times New Roman" panose="02020603050405020304" pitchFamily="18" charset="0"/>
                <a:cs typeface="Times New Roman" panose="02020603050405020304" pitchFamily="18" charset="0"/>
              </a:rPr>
              <a:t> Hence,</a:t>
            </a:r>
            <a:r>
              <a:rPr lang="en-US" sz="2800" b="1">
                <a:latin typeface="Times New Roman" panose="02020603050405020304" pitchFamily="18" charset="0"/>
                <a:cs typeface="Times New Roman" panose="02020603050405020304" pitchFamily="18" charset="0"/>
              </a:rPr>
              <a:t> S(n) = O(n</a:t>
            </a:r>
            <a:r>
              <a:rPr lang="en-US" sz="2800" b="1" baseline="30000">
                <a:latin typeface="Times New Roman" panose="02020603050405020304" pitchFamily="18" charset="0"/>
                <a:cs typeface="Times New Roman" panose="02020603050405020304" pitchFamily="18" charset="0"/>
              </a:rPr>
              <a:t>2</a:t>
            </a:r>
            <a:r>
              <a:rPr lang="en-US" sz="2800" b="1">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Characteristics of Algorithm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368" y="1417639"/>
            <a:ext cx="11377264" cy="4747665"/>
          </a:xfrm>
        </p:spPr>
        <p:txBody>
          <a:bodyPr>
            <a:normAutofit/>
          </a:bodyPr>
          <a:lstStyle/>
          <a:p>
            <a:pPr marL="0" indent="0" algn="just" defTabSz="354330">
              <a:buNone/>
            </a:pPr>
            <a:r>
              <a:rPr lang="en-IN" sz="2400" dirty="0">
                <a:solidFill>
                  <a:srgbClr val="FF0000"/>
                </a:solidFill>
                <a:latin typeface="Times New Roman" panose="02020603050405020304" pitchFamily="18" charset="0"/>
                <a:cs typeface="Times New Roman" panose="02020603050405020304" pitchFamily="18" charset="0"/>
              </a:rPr>
              <a:t>	</a:t>
            </a:r>
          </a:p>
          <a:p>
            <a:pPr marL="0" indent="0" algn="just" defTabSz="354330">
              <a:lnSpc>
                <a:spcPct val="150000"/>
              </a:lnSpc>
              <a:buNone/>
            </a:pPr>
            <a:r>
              <a:rPr lang="en-IN" sz="3000" dirty="0">
                <a:solidFill>
                  <a:srgbClr val="FF0000"/>
                </a:solidFill>
                <a:latin typeface="Times New Roman" panose="02020603050405020304" pitchFamily="18" charset="0"/>
                <a:cs typeface="Times New Roman" panose="02020603050405020304" pitchFamily="18" charset="0"/>
              </a:rPr>
              <a:t>1. Input: </a:t>
            </a:r>
            <a:r>
              <a:rPr lang="en-IN" sz="3000" dirty="0">
                <a:latin typeface="Times New Roman" panose="02020603050405020304" pitchFamily="18" charset="0"/>
                <a:cs typeface="Times New Roman" panose="02020603050405020304" pitchFamily="18" charset="0"/>
              </a:rPr>
              <a:t>Zero or more quantities are externally supplied. </a:t>
            </a:r>
          </a:p>
          <a:p>
            <a:pPr marL="0" indent="0" algn="just" defTabSz="354330">
              <a:lnSpc>
                <a:spcPct val="150000"/>
              </a:lnSpc>
              <a:buNone/>
            </a:pPr>
            <a:r>
              <a:rPr lang="en-IN" sz="3000" dirty="0">
                <a:solidFill>
                  <a:srgbClr val="FF0000"/>
                </a:solidFill>
                <a:latin typeface="Times New Roman" panose="02020603050405020304" pitchFamily="18" charset="0"/>
                <a:cs typeface="Times New Roman" panose="02020603050405020304" pitchFamily="18" charset="0"/>
              </a:rPr>
              <a:t>2. Output: </a:t>
            </a:r>
            <a:r>
              <a:rPr lang="en-IN" sz="3000" dirty="0">
                <a:latin typeface="Times New Roman" panose="02020603050405020304" pitchFamily="18" charset="0"/>
                <a:cs typeface="Times New Roman" panose="02020603050405020304" pitchFamily="18" charset="0"/>
              </a:rPr>
              <a:t>At least one quantity is produced. </a:t>
            </a:r>
          </a:p>
          <a:p>
            <a:pPr marL="0" indent="0" algn="just" defTabSz="354330">
              <a:lnSpc>
                <a:spcPct val="150000"/>
              </a:lnSpc>
              <a:buNone/>
            </a:pPr>
            <a:r>
              <a:rPr lang="en-IN" sz="3000" dirty="0">
                <a:solidFill>
                  <a:srgbClr val="FF0000"/>
                </a:solidFill>
                <a:latin typeface="Times New Roman" panose="02020603050405020304" pitchFamily="18" charset="0"/>
                <a:cs typeface="Times New Roman" panose="02020603050405020304" pitchFamily="18" charset="0"/>
              </a:rPr>
              <a:t>3. Definiteness:</a:t>
            </a:r>
            <a:r>
              <a:rPr lang="en-IN" sz="3000" dirty="0">
                <a:latin typeface="Times New Roman" panose="02020603050405020304" pitchFamily="18" charset="0"/>
                <a:cs typeface="Times New Roman" panose="02020603050405020304" pitchFamily="18" charset="0"/>
              </a:rPr>
              <a:t> Each instruction </a:t>
            </a:r>
            <a:r>
              <a:rPr lang="en-US" sz="3000" dirty="0">
                <a:latin typeface="Times New Roman" panose="02020603050405020304" pitchFamily="18" charset="0"/>
                <a:cs typeface="Times New Roman" panose="02020603050405020304" pitchFamily="18" charset="0"/>
              </a:rPr>
              <a:t>must be </a:t>
            </a:r>
            <a:r>
              <a:rPr lang="en-IN" sz="3000" dirty="0">
                <a:latin typeface="Times New Roman" panose="02020603050405020304" pitchFamily="18" charset="0"/>
                <a:cs typeface="Times New Roman" panose="02020603050405020304" pitchFamily="18" charset="0"/>
              </a:rPr>
              <a:t>unambiguous.</a:t>
            </a:r>
          </a:p>
          <a:p>
            <a:pPr marL="0" indent="0" algn="just" defTabSz="354330">
              <a:lnSpc>
                <a:spcPct val="150000"/>
              </a:lnSpc>
              <a:buNone/>
            </a:pPr>
            <a:r>
              <a:rPr lang="en-IN" sz="3000" dirty="0">
                <a:solidFill>
                  <a:srgbClr val="FF0000"/>
                </a:solidFill>
                <a:latin typeface="Times New Roman" panose="02020603050405020304" pitchFamily="18" charset="0"/>
                <a:cs typeface="Times New Roman" panose="02020603050405020304" pitchFamily="18" charset="0"/>
              </a:rPr>
              <a:t>4. Finiteness: </a:t>
            </a:r>
            <a:r>
              <a:rPr lang="en-US" sz="3000" dirty="0">
                <a:latin typeface="Times New Roman" panose="02020603050405020304" pitchFamily="18" charset="0"/>
                <a:cs typeface="Times New Roman" panose="02020603050405020304" pitchFamily="18" charset="0"/>
              </a:rPr>
              <a:t>The algorithm will terminate after a finite number of steps. </a:t>
            </a:r>
          </a:p>
          <a:p>
            <a:pPr marL="0" indent="0" algn="just" defTabSz="354330">
              <a:lnSpc>
                <a:spcPct val="150000"/>
              </a:lnSpc>
              <a:buNone/>
            </a:pPr>
            <a:r>
              <a:rPr lang="en-IN" sz="3000" dirty="0">
                <a:solidFill>
                  <a:srgbClr val="FF0000"/>
                </a:solidFill>
                <a:latin typeface="Times New Roman" panose="02020603050405020304" pitchFamily="18" charset="0"/>
                <a:cs typeface="Times New Roman" panose="02020603050405020304" pitchFamily="18" charset="0"/>
              </a:rPr>
              <a:t>5. Effectiveness: </a:t>
            </a:r>
            <a:r>
              <a:rPr lang="en-US" sz="3000" dirty="0">
                <a:latin typeface="Times New Roman" panose="02020603050405020304" pitchFamily="18" charset="0"/>
                <a:cs typeface="Times New Roman" panose="02020603050405020304" pitchFamily="18" charset="0"/>
              </a:rPr>
              <a:t>Every instruction must be sufficiently basic.</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615204"/>
          </a:xfrm>
        </p:spPr>
        <p:txBody>
          <a:bodyPr>
            <a:normAutofit fontScale="90000"/>
          </a:bodyPr>
          <a:lstStyle/>
          <a:p>
            <a:pPr algn="ctr">
              <a:buClrTx/>
              <a:buSzTx/>
              <a:buFontTx/>
            </a:pPr>
            <a:r>
              <a:rPr lang="en-US" b="1" dirty="0">
                <a:solidFill>
                  <a:srgbClr val="FF0000"/>
                </a:solidFill>
                <a:latin typeface="Times New Roman" panose="02020603050405020304" pitchFamily="18" charset="0"/>
                <a:cs typeface="Times New Roman" panose="02020603050405020304" pitchFamily="18" charset="0"/>
                <a:sym typeface="+mn-ea"/>
              </a:rPr>
              <a:t>Types of time functions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731520"/>
            <a:ext cx="10972800" cy="6000115"/>
          </a:xfrm>
        </p:spPr>
        <p:txBody>
          <a:bodyPr>
            <a:noAutofit/>
          </a:bodyPr>
          <a:lstStyle/>
          <a:p>
            <a:pPr marL="0" indent="0" algn="just">
              <a:buNone/>
            </a:pPr>
            <a:r>
              <a:rPr lang="en-US" sz="2300" dirty="0">
                <a:latin typeface="Times New Roman" panose="02020603050405020304" pitchFamily="18" charset="0"/>
                <a:cs typeface="Times New Roman" panose="02020603050405020304" pitchFamily="18" charset="0"/>
              </a:rPr>
              <a:t>The most common computing times are:</a:t>
            </a:r>
          </a:p>
          <a:p>
            <a:pPr lvl="1"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Lower Bound</a:t>
            </a:r>
          </a:p>
          <a:p>
            <a:pPr lvl="6" algn="just">
              <a:buFont typeface="Wingdings" panose="05000000000000000000" charset="0"/>
              <a:buChar char="Ø"/>
            </a:pPr>
            <a:r>
              <a:rPr lang="en-US" sz="2300" dirty="0">
                <a:latin typeface="Times New Roman" panose="02020603050405020304" pitchFamily="18" charset="0"/>
                <a:cs typeface="Times New Roman" panose="02020603050405020304" pitchFamily="18" charset="0"/>
                <a:sym typeface="+mn-ea"/>
              </a:rPr>
              <a:t>O(1) - Constant</a:t>
            </a:r>
            <a:endParaRPr lang="en-US" sz="2300" dirty="0">
              <a:latin typeface="Times New Roman" panose="02020603050405020304" pitchFamily="18" charset="0"/>
              <a:cs typeface="Times New Roman" panose="02020603050405020304" pitchFamily="18" charset="0"/>
            </a:endParaRPr>
          </a:p>
          <a:p>
            <a:pPr lvl="6" algn="just">
              <a:buFont typeface="Wingdings" panose="05000000000000000000" charset="0"/>
              <a:buChar char="Ø"/>
            </a:pPr>
            <a:r>
              <a:rPr lang="en-US" sz="2300" dirty="0">
                <a:latin typeface="Times New Roman" panose="02020603050405020304" pitchFamily="18" charset="0"/>
                <a:cs typeface="Times New Roman" panose="02020603050405020304" pitchFamily="18" charset="0"/>
                <a:sym typeface="+mn-ea"/>
              </a:rPr>
              <a:t>O(log</a:t>
            </a:r>
            <a:r>
              <a:rPr lang="en-US" sz="2300" baseline="-25000" dirty="0">
                <a:latin typeface="Times New Roman" panose="02020603050405020304" pitchFamily="18" charset="0"/>
                <a:cs typeface="Times New Roman" panose="02020603050405020304" pitchFamily="18" charset="0"/>
                <a:sym typeface="+mn-ea"/>
              </a:rPr>
              <a:t>2</a:t>
            </a:r>
            <a:r>
              <a:rPr lang="en-US" sz="2300" dirty="0">
                <a:latin typeface="Times New Roman" panose="02020603050405020304" pitchFamily="18" charset="0"/>
                <a:cs typeface="Times New Roman" panose="02020603050405020304" pitchFamily="18" charset="0"/>
                <a:sym typeface="+mn-ea"/>
              </a:rPr>
              <a:t>n) - Logarithmic </a:t>
            </a:r>
          </a:p>
          <a:p>
            <a:pPr lvl="6" algn="just">
              <a:buFont typeface="Wingdings" panose="05000000000000000000" charset="0"/>
              <a:buChar char="Ø"/>
            </a:pPr>
            <a:r>
              <a:rPr lang="en-US" sz="2300" dirty="0">
                <a:latin typeface="Arial" panose="020B0604020202020204" pitchFamily="34" charset="0"/>
                <a:cs typeface="Arial" panose="020B0604020202020204" pitchFamily="34" charset="0"/>
                <a:sym typeface="+mn-ea"/>
              </a:rPr>
              <a:t>√</a:t>
            </a:r>
            <a:r>
              <a:rPr lang="en-US" sz="2600" dirty="0">
                <a:latin typeface="Times New Roman" panose="02020603050405020304" pitchFamily="18" charset="0"/>
                <a:cs typeface="Times New Roman" panose="02020603050405020304" pitchFamily="18" charset="0"/>
                <a:sym typeface="+mn-ea"/>
              </a:rPr>
              <a:t>n</a:t>
            </a:r>
            <a:endParaRPr lang="en-US"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sym typeface="+mn-ea"/>
              </a:rPr>
              <a:t>Average Bound</a:t>
            </a:r>
          </a:p>
          <a:p>
            <a:pPr lvl="6" algn="just">
              <a:buFont typeface="Wingdings" panose="05000000000000000000" charset="0"/>
              <a:buChar char="Ø"/>
            </a:pPr>
            <a:r>
              <a:rPr lang="en-US" sz="2300" dirty="0">
                <a:latin typeface="Times New Roman" panose="02020603050405020304" pitchFamily="18" charset="0"/>
                <a:cs typeface="Times New Roman" panose="02020603050405020304" pitchFamily="18" charset="0"/>
                <a:sym typeface="+mn-ea"/>
              </a:rPr>
              <a:t>O(n) - Linear</a:t>
            </a:r>
            <a:endParaRPr lang="en-US"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sym typeface="+mn-ea"/>
              </a:rPr>
              <a:t>Upper Bound</a:t>
            </a:r>
            <a:endParaRPr lang="en-US" sz="2300" dirty="0">
              <a:latin typeface="Times New Roman" panose="02020603050405020304" pitchFamily="18" charset="0"/>
              <a:cs typeface="Times New Roman" panose="02020603050405020304" pitchFamily="18" charset="0"/>
            </a:endParaRPr>
          </a:p>
          <a:p>
            <a:pPr lvl="6" algn="just">
              <a:buFont typeface="Wingdings" panose="05000000000000000000" charset="0"/>
              <a:buChar char="Ø"/>
            </a:pPr>
            <a:r>
              <a:rPr lang="en-US" sz="2300" dirty="0">
                <a:latin typeface="Times New Roman" panose="02020603050405020304" pitchFamily="18" charset="0"/>
                <a:cs typeface="Times New Roman" panose="02020603050405020304" pitchFamily="18" charset="0"/>
              </a:rPr>
              <a:t>O(nlog</a:t>
            </a:r>
            <a:r>
              <a:rPr lang="en-US" sz="2300" baseline="-25000" dirty="0">
                <a:latin typeface="Times New Roman" panose="02020603050405020304" pitchFamily="18" charset="0"/>
                <a:cs typeface="Times New Roman" panose="02020603050405020304" pitchFamily="18" charset="0"/>
              </a:rPr>
              <a:t>2</a:t>
            </a:r>
            <a:r>
              <a:rPr lang="en-US" sz="2300" dirty="0">
                <a:latin typeface="Times New Roman" panose="02020603050405020304" pitchFamily="18" charset="0"/>
                <a:cs typeface="Times New Roman" panose="02020603050405020304" pitchFamily="18" charset="0"/>
              </a:rPr>
              <a:t>n) </a:t>
            </a:r>
            <a:r>
              <a:rPr lang="en-US" sz="2300" dirty="0">
                <a:latin typeface="Times New Roman" panose="02020603050405020304" pitchFamily="18" charset="0"/>
                <a:cs typeface="Times New Roman" panose="02020603050405020304" pitchFamily="18" charset="0"/>
                <a:sym typeface="+mn-ea"/>
              </a:rPr>
              <a:t>- Logarithmic</a:t>
            </a:r>
            <a:endParaRPr lang="en-US" sz="2300" dirty="0">
              <a:latin typeface="Times New Roman" panose="02020603050405020304" pitchFamily="18" charset="0"/>
              <a:cs typeface="Times New Roman" panose="02020603050405020304" pitchFamily="18" charset="0"/>
            </a:endParaRPr>
          </a:p>
          <a:p>
            <a:pPr lvl="6" algn="just">
              <a:buFont typeface="Wingdings" panose="05000000000000000000" charset="0"/>
              <a:buChar char="Ø"/>
            </a:pPr>
            <a:r>
              <a:rPr lang="en-US" sz="2300" dirty="0">
                <a:latin typeface="Times New Roman" panose="02020603050405020304" pitchFamily="18" charset="0"/>
                <a:cs typeface="Times New Roman" panose="02020603050405020304" pitchFamily="18" charset="0"/>
              </a:rPr>
              <a:t>O(n</a:t>
            </a:r>
            <a:r>
              <a:rPr lang="en-US" sz="2300" baseline="30000" dirty="0">
                <a:latin typeface="Times New Roman" panose="02020603050405020304" pitchFamily="18" charset="0"/>
                <a:cs typeface="Times New Roman" panose="02020603050405020304" pitchFamily="18" charset="0"/>
              </a:rPr>
              <a:t>2</a:t>
            </a:r>
            <a:r>
              <a:rPr lang="en-US" sz="2300" dirty="0">
                <a:latin typeface="Times New Roman" panose="02020603050405020304" pitchFamily="18" charset="0"/>
                <a:cs typeface="Times New Roman" panose="02020603050405020304" pitchFamily="18" charset="0"/>
              </a:rPr>
              <a:t>) - Quadratic</a:t>
            </a:r>
          </a:p>
          <a:p>
            <a:pPr lvl="6" algn="just">
              <a:buFont typeface="Wingdings" panose="05000000000000000000" charset="0"/>
              <a:buChar char="Ø"/>
            </a:pPr>
            <a:r>
              <a:rPr lang="en-US" sz="2300" dirty="0">
                <a:latin typeface="Times New Roman" panose="02020603050405020304" pitchFamily="18" charset="0"/>
                <a:cs typeface="Times New Roman" panose="02020603050405020304" pitchFamily="18" charset="0"/>
              </a:rPr>
              <a:t>O(n</a:t>
            </a:r>
            <a:r>
              <a:rPr lang="en-US" sz="2300" baseline="30000" dirty="0">
                <a:latin typeface="Times New Roman" panose="02020603050405020304" pitchFamily="18" charset="0"/>
                <a:cs typeface="Times New Roman" panose="02020603050405020304" pitchFamily="18" charset="0"/>
              </a:rPr>
              <a:t>3</a:t>
            </a:r>
            <a:r>
              <a:rPr lang="en-US" sz="2300" dirty="0">
                <a:latin typeface="Times New Roman" panose="02020603050405020304" pitchFamily="18" charset="0"/>
                <a:cs typeface="Times New Roman" panose="02020603050405020304" pitchFamily="18" charset="0"/>
              </a:rPr>
              <a:t>) - Cubic </a:t>
            </a:r>
          </a:p>
          <a:p>
            <a:pPr lvl="6" algn="just">
              <a:buFont typeface="Wingdings" panose="05000000000000000000" charset="0"/>
              <a:buChar char="Ø"/>
            </a:pPr>
            <a:r>
              <a:rPr lang="en-US" sz="2300" dirty="0">
                <a:latin typeface="Times New Roman" panose="02020603050405020304" pitchFamily="18" charset="0"/>
                <a:cs typeface="Times New Roman" panose="02020603050405020304" pitchFamily="18" charset="0"/>
              </a:rPr>
              <a:t>O(2</a:t>
            </a:r>
            <a:r>
              <a:rPr lang="en-US" sz="2300" baseline="30000" dirty="0">
                <a:latin typeface="Times New Roman" panose="02020603050405020304" pitchFamily="18" charset="0"/>
                <a:cs typeface="Times New Roman" panose="02020603050405020304" pitchFamily="18" charset="0"/>
              </a:rPr>
              <a:t>n</a:t>
            </a:r>
            <a:r>
              <a:rPr lang="en-US" sz="2300" dirty="0">
                <a:latin typeface="Times New Roman" panose="02020603050405020304" pitchFamily="18" charset="0"/>
                <a:cs typeface="Times New Roman" panose="02020603050405020304" pitchFamily="18" charset="0"/>
              </a:rPr>
              <a:t>) - Exponential</a:t>
            </a:r>
          </a:p>
          <a:p>
            <a:pPr lvl="6" algn="just">
              <a:buFont typeface="Wingdings" panose="05000000000000000000" charset="0"/>
              <a:buChar char="Ø"/>
            </a:pPr>
            <a:r>
              <a:rPr lang="en-US" sz="2300" dirty="0">
                <a:latin typeface="Times New Roman" panose="02020603050405020304" pitchFamily="18" charset="0"/>
                <a:cs typeface="Times New Roman" panose="02020603050405020304" pitchFamily="18" charset="0"/>
                <a:sym typeface="+mn-ea"/>
              </a:rPr>
              <a:t>O(3</a:t>
            </a:r>
            <a:r>
              <a:rPr lang="en-US" sz="2300" baseline="30000" dirty="0">
                <a:latin typeface="Times New Roman" panose="02020603050405020304" pitchFamily="18" charset="0"/>
                <a:cs typeface="Times New Roman" panose="02020603050405020304" pitchFamily="18" charset="0"/>
                <a:sym typeface="+mn-ea"/>
              </a:rPr>
              <a:t>n</a:t>
            </a:r>
            <a:r>
              <a:rPr lang="en-US" sz="2300" dirty="0">
                <a:latin typeface="Times New Roman" panose="02020603050405020304" pitchFamily="18" charset="0"/>
                <a:cs typeface="Times New Roman" panose="02020603050405020304" pitchFamily="18" charset="0"/>
                <a:sym typeface="+mn-ea"/>
              </a:rPr>
              <a:t>),</a:t>
            </a:r>
          </a:p>
          <a:p>
            <a:pPr lvl="6" algn="just">
              <a:buFont typeface="Wingdings" panose="05000000000000000000" charset="0"/>
              <a:buChar char="Ø"/>
            </a:pPr>
            <a:r>
              <a:rPr lang="en-US" sz="2300" dirty="0">
                <a:latin typeface="Times New Roman" panose="02020603050405020304" pitchFamily="18" charset="0"/>
                <a:cs typeface="Times New Roman" panose="02020603050405020304" pitchFamily="18" charset="0"/>
                <a:sym typeface="+mn-ea"/>
              </a:rPr>
              <a:t>O(n</a:t>
            </a:r>
            <a:r>
              <a:rPr lang="en-US" sz="2300" baseline="30000" dirty="0">
                <a:latin typeface="Times New Roman" panose="02020603050405020304" pitchFamily="18" charset="0"/>
                <a:cs typeface="Times New Roman" panose="02020603050405020304" pitchFamily="18" charset="0"/>
                <a:sym typeface="+mn-ea"/>
              </a:rPr>
              <a:t>n</a:t>
            </a:r>
            <a:r>
              <a:rPr lang="en-US" sz="2300" dirty="0">
                <a:latin typeface="Times New Roman" panose="02020603050405020304" pitchFamily="18" charset="0"/>
                <a:cs typeface="Times New Roman" panose="02020603050405020304" pitchFamily="18" charset="0"/>
                <a:sym typeface="+mn-ea"/>
              </a:rPr>
              <a:t>)</a:t>
            </a:r>
            <a:endParaRPr lang="en-US" sz="2300" baseline="30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615204"/>
          </a:xfrm>
        </p:spPr>
        <p:txBody>
          <a:bodyPr>
            <a:normAutofit fontScale="90000"/>
          </a:bodyPr>
          <a:lstStyle/>
          <a:p>
            <a:pPr algn="ctr">
              <a:buClrTx/>
              <a:buSzTx/>
              <a:buFontTx/>
            </a:pPr>
            <a:r>
              <a:rPr lang="en-US" b="1" dirty="0">
                <a:solidFill>
                  <a:srgbClr val="FF0000"/>
                </a:solidFill>
                <a:latin typeface="Times New Roman" panose="02020603050405020304" pitchFamily="18" charset="0"/>
                <a:cs typeface="Times New Roman" panose="02020603050405020304" pitchFamily="18" charset="0"/>
                <a:sym typeface="+mn-ea"/>
              </a:rPr>
              <a:t>Numerical Comparison</a:t>
            </a:r>
          </a:p>
        </p:txBody>
      </p:sp>
      <p:pic>
        <p:nvPicPr>
          <p:cNvPr id="4" name="Content Placeholder 3"/>
          <p:cNvPicPr>
            <a:picLocks noGrp="1" noChangeAspect="1"/>
          </p:cNvPicPr>
          <p:nvPr>
            <p:ph idx="1"/>
          </p:nvPr>
        </p:nvPicPr>
        <p:blipFill>
          <a:blip r:embed="rId2">
            <a:lum bright="-36000" contrast="54000"/>
          </a:blip>
          <a:stretch>
            <a:fillRect/>
          </a:stretch>
        </p:blipFill>
        <p:spPr>
          <a:xfrm>
            <a:off x="1199515" y="1125220"/>
            <a:ext cx="9832975" cy="525399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36" y="116632"/>
            <a:ext cx="12072664" cy="6595385"/>
          </a:xfrm>
        </p:spPr>
      </p:pic>
    </p:spTree>
    <p:extLst>
      <p:ext uri="{BB962C8B-B14F-4D97-AF65-F5344CB8AC3E}">
        <p14:creationId xmlns:p14="http://schemas.microsoft.com/office/powerpoint/2010/main" val="499405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36" y="188640"/>
            <a:ext cx="12072664" cy="6408712"/>
          </a:xfrm>
        </p:spPr>
      </p:pic>
    </p:spTree>
    <p:extLst>
      <p:ext uri="{BB962C8B-B14F-4D97-AF65-F5344CB8AC3E}">
        <p14:creationId xmlns:p14="http://schemas.microsoft.com/office/powerpoint/2010/main" val="2953503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36" y="404664"/>
            <a:ext cx="12072664" cy="6192688"/>
          </a:xfrm>
        </p:spPr>
      </p:pic>
    </p:spTree>
    <p:extLst>
      <p:ext uri="{BB962C8B-B14F-4D97-AF65-F5344CB8AC3E}">
        <p14:creationId xmlns:p14="http://schemas.microsoft.com/office/powerpoint/2010/main" val="4106147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20" y="404664"/>
            <a:ext cx="11971380" cy="6071995"/>
          </a:xfrm>
        </p:spPr>
      </p:pic>
    </p:spTree>
    <p:extLst>
      <p:ext uri="{BB962C8B-B14F-4D97-AF65-F5344CB8AC3E}">
        <p14:creationId xmlns:p14="http://schemas.microsoft.com/office/powerpoint/2010/main" val="2472684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72008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Complexity of Algorithms</a:t>
            </a:r>
          </a:p>
        </p:txBody>
      </p:sp>
      <p:sp>
        <p:nvSpPr>
          <p:cNvPr id="3" name="Content Placeholder 2"/>
          <p:cNvSpPr>
            <a:spLocks noGrp="1"/>
          </p:cNvSpPr>
          <p:nvPr>
            <p:ph idx="1"/>
          </p:nvPr>
        </p:nvSpPr>
        <p:spPr>
          <a:xfrm>
            <a:off x="609600" y="836712"/>
            <a:ext cx="10972800" cy="5832647"/>
          </a:xfrm>
        </p:spPr>
        <p:txBody>
          <a:bodyPr>
            <a:normAutofit/>
          </a:bodyPr>
          <a:lstStyle/>
          <a:p>
            <a:pPr algn="just"/>
            <a:r>
              <a:rPr lang="en-US" sz="2600" dirty="0">
                <a:latin typeface="Times New Roman" panose="02020603050405020304" pitchFamily="18" charset="0"/>
                <a:cs typeface="Times New Roman" panose="02020603050405020304" pitchFamily="18" charset="0"/>
              </a:rPr>
              <a:t>The complexity has three cases,</a:t>
            </a:r>
          </a:p>
          <a:p>
            <a:pPr lvl="7" algn="just">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1. Best Case</a:t>
            </a:r>
          </a:p>
          <a:p>
            <a:pPr lvl="7" algn="just">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2. Average Case</a:t>
            </a:r>
          </a:p>
          <a:p>
            <a:pPr lvl="7" algn="just">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3. Worst Case</a:t>
            </a:r>
          </a:p>
          <a:p>
            <a:pPr marL="3200400" lvl="7" indent="0" algn="just">
              <a:buFont typeface="Wingdings" panose="05000000000000000000" charset="0"/>
              <a:buNone/>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The complexity function f(n) for certain cases are: </a:t>
            </a:r>
          </a:p>
          <a:p>
            <a:pPr marL="457200" lvl="1" indent="0" algn="just">
              <a:buNone/>
            </a:pPr>
            <a:r>
              <a:rPr lang="en-US" sz="2600" dirty="0">
                <a:latin typeface="Times New Roman" panose="02020603050405020304" pitchFamily="18" charset="0"/>
                <a:cs typeface="Times New Roman" panose="02020603050405020304" pitchFamily="18" charset="0"/>
              </a:rPr>
              <a:t>1. Best Case : The minimum possible value of f(n) is called the best case. </a:t>
            </a:r>
          </a:p>
          <a:p>
            <a:pPr marL="457200" lvl="1" indent="0" algn="just">
              <a:buNone/>
            </a:pPr>
            <a:r>
              <a:rPr lang="en-US" sz="2600" dirty="0">
                <a:latin typeface="Times New Roman" panose="02020603050405020304" pitchFamily="18" charset="0"/>
                <a:cs typeface="Times New Roman" panose="02020603050405020304" pitchFamily="18" charset="0"/>
              </a:rPr>
              <a:t>2. Average Case : The expected value of f(n).</a:t>
            </a:r>
          </a:p>
          <a:p>
            <a:pPr marL="457200" lvl="1" indent="0" algn="just">
              <a:buNone/>
            </a:pPr>
            <a:r>
              <a:rPr lang="en-US" sz="2600" dirty="0">
                <a:latin typeface="Times New Roman" panose="02020603050405020304" pitchFamily="18" charset="0"/>
                <a:cs typeface="Times New Roman" panose="02020603050405020304" pitchFamily="18" charset="0"/>
              </a:rPr>
              <a:t>3. Worst Case : The maximum value of f(n) for any key possible input.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68721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Best Case Analysis </a:t>
            </a:r>
          </a:p>
        </p:txBody>
      </p:sp>
      <p:sp>
        <p:nvSpPr>
          <p:cNvPr id="3" name="Content Placeholder 2"/>
          <p:cNvSpPr>
            <a:spLocks noGrp="1"/>
          </p:cNvSpPr>
          <p:nvPr>
            <p:ph idx="1"/>
          </p:nvPr>
        </p:nvSpPr>
        <p:spPr>
          <a:xfrm>
            <a:off x="609600" y="836713"/>
            <a:ext cx="10972800" cy="5289452"/>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 In the best case analysis, we calculate lower bound on running time of an algorithm. </a:t>
            </a:r>
          </a:p>
          <a:p>
            <a:pPr algn="just"/>
            <a:r>
              <a:rPr lang="en-US" dirty="0">
                <a:latin typeface="Times New Roman" panose="02020603050405020304" pitchFamily="18" charset="0"/>
                <a:cs typeface="Times New Roman" panose="02020603050405020304" pitchFamily="18" charset="0"/>
              </a:rPr>
              <a:t>We must know the case that causes minimum number of operations to be executed. </a:t>
            </a:r>
          </a:p>
          <a:p>
            <a:pPr marL="0" indent="0" algn="just">
              <a:buNone/>
            </a:pPr>
            <a:r>
              <a:rPr lang="en-US" b="1" dirty="0">
                <a:latin typeface="Times New Roman" panose="02020603050405020304" pitchFamily="18" charset="0"/>
                <a:cs typeface="Times New Roman" panose="02020603050405020304" pitchFamily="18" charset="0"/>
              </a:rPr>
              <a:t>Example:</a:t>
            </a:r>
          </a:p>
          <a:p>
            <a:pPr algn="just"/>
            <a:r>
              <a:rPr lang="en-US" dirty="0">
                <a:latin typeface="Times New Roman" panose="02020603050405020304" pitchFamily="18" charset="0"/>
                <a:cs typeface="Times New Roman" panose="02020603050405020304" pitchFamily="18" charset="0"/>
              </a:rPr>
              <a:t>In the linear search problem, the best case occurs when x is present at the first location. </a:t>
            </a:r>
          </a:p>
          <a:p>
            <a:pPr algn="just"/>
            <a:r>
              <a:rPr lang="en-US" dirty="0">
                <a:latin typeface="Times New Roman" panose="02020603050405020304" pitchFamily="18" charset="0"/>
                <a:cs typeface="Times New Roman" panose="02020603050405020304" pitchFamily="18" charset="0"/>
              </a:rPr>
              <a:t>The number of operations in the best case is constant (not dependent on n).</a:t>
            </a:r>
          </a:p>
          <a:p>
            <a:pPr algn="just"/>
            <a:r>
              <a:rPr lang="en-US" dirty="0">
                <a:latin typeface="Times New Roman" panose="02020603050405020304" pitchFamily="18" charset="0"/>
                <a:cs typeface="Times New Roman" panose="02020603050405020304" pitchFamily="18" charset="0"/>
              </a:rPr>
              <a:t>So time complexity in the best case would be O(1).</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72008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Worst Case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36712"/>
            <a:ext cx="10972800" cy="5832647"/>
          </a:xfrm>
        </p:spPr>
        <p:txBody>
          <a:bodyPr>
            <a:normAutofit/>
          </a:bodyPr>
          <a:lstStyle/>
          <a:p>
            <a:pPr algn="just"/>
            <a:r>
              <a:rPr lang="en-US" dirty="0">
                <a:latin typeface="Times New Roman" panose="02020603050405020304" pitchFamily="18" charset="0"/>
                <a:cs typeface="Times New Roman" panose="02020603050405020304" pitchFamily="18" charset="0"/>
              </a:rPr>
              <a:t>In the worst case analysis calculate upper bound on running time of an algorithm. </a:t>
            </a:r>
          </a:p>
          <a:p>
            <a:pPr algn="just"/>
            <a:r>
              <a:rPr lang="en-US" dirty="0">
                <a:latin typeface="Times New Roman" panose="02020603050405020304" pitchFamily="18" charset="0"/>
                <a:cs typeface="Times New Roman" panose="02020603050405020304" pitchFamily="18" charset="0"/>
              </a:rPr>
              <a:t>We must know the case that causes maximum number of operations to be executed. </a:t>
            </a:r>
          </a:p>
          <a:p>
            <a:pPr marL="0" indent="0" algn="just">
              <a:buNone/>
            </a:pPr>
            <a:r>
              <a:rPr lang="en-US" b="1" dirty="0">
                <a:latin typeface="Times New Roman" panose="02020603050405020304" pitchFamily="18" charset="0"/>
                <a:cs typeface="Times New Roman" panose="02020603050405020304" pitchFamily="18" charset="0"/>
              </a:rPr>
              <a:t>Example:</a:t>
            </a:r>
          </a:p>
          <a:p>
            <a:pPr algn="just"/>
            <a:r>
              <a:rPr lang="en-US" dirty="0">
                <a:latin typeface="Times New Roman" panose="02020603050405020304" pitchFamily="18" charset="0"/>
                <a:cs typeface="Times New Roman" panose="02020603050405020304" pitchFamily="18" charset="0"/>
              </a:rPr>
              <a:t>For Linear Search, the worst case happens when the element to be searched (x in the above code) is not present in the array.</a:t>
            </a:r>
          </a:p>
          <a:p>
            <a:pPr algn="just"/>
            <a:r>
              <a:rPr lang="en-US" dirty="0">
                <a:latin typeface="Times New Roman" panose="02020603050405020304" pitchFamily="18" charset="0"/>
                <a:cs typeface="Times New Roman" panose="02020603050405020304" pitchFamily="18" charset="0"/>
              </a:rPr>
              <a:t>Therefore, the worst case time complexity of linear search would be 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615204"/>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Average Case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36712"/>
            <a:ext cx="10972800" cy="5616623"/>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Average case analysis takes all possible inputs and calculate computing time for all of the inputs. </a:t>
            </a:r>
          </a:p>
          <a:p>
            <a:pPr algn="just"/>
            <a:r>
              <a:rPr lang="en-US" dirty="0">
                <a:latin typeface="Times New Roman" panose="02020603050405020304" pitchFamily="18" charset="0"/>
                <a:cs typeface="Times New Roman" panose="02020603050405020304" pitchFamily="18" charset="0"/>
              </a:rPr>
              <a:t>Sum all the possible cases and divide the sum by total number of cases. </a:t>
            </a:r>
          </a:p>
          <a:p>
            <a:pPr marL="0" indent="0" algn="just">
              <a:buNone/>
            </a:pPr>
            <a:r>
              <a:rPr lang="en-US" b="1" dirty="0">
                <a:latin typeface="Times New Roman" panose="02020603050405020304" pitchFamily="18" charset="0"/>
                <a:cs typeface="Times New Roman" panose="02020603050405020304" pitchFamily="18" charset="0"/>
              </a:rPr>
              <a:t>Example:</a:t>
            </a:r>
          </a:p>
          <a:p>
            <a:pPr algn="just"/>
            <a:r>
              <a:rPr lang="en-US" dirty="0">
                <a:latin typeface="Times New Roman" panose="02020603050405020304" pitchFamily="18" charset="0"/>
                <a:cs typeface="Times New Roman" panose="02020603050405020304" pitchFamily="18" charset="0"/>
              </a:rPr>
              <a:t>For the linear search problem, let us assume that all cases are uniformly distributed (including the case of x not being present in array). </a:t>
            </a:r>
          </a:p>
          <a:p>
            <a:pPr algn="just"/>
            <a:r>
              <a:rPr lang="en-US" dirty="0">
                <a:latin typeface="Times New Roman" panose="02020603050405020304" pitchFamily="18" charset="0"/>
                <a:cs typeface="Times New Roman" panose="02020603050405020304" pitchFamily="18" charset="0"/>
              </a:rPr>
              <a:t>So we sum all the cases n(n+1)/2 and divide the sum by n. </a:t>
            </a:r>
          </a:p>
          <a:p>
            <a:pPr algn="just"/>
            <a:r>
              <a:rPr lang="en-US" dirty="0">
                <a:latin typeface="Times New Roman" panose="02020603050405020304" pitchFamily="18" charset="0"/>
                <a:cs typeface="Times New Roman" panose="02020603050405020304" pitchFamily="18" charset="0"/>
                <a:sym typeface="+mn-ea"/>
              </a:rPr>
              <a:t>Therefore, the average case time complexity of linear search would be (n+1)/2.</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106"/>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Example of an Algorithm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7408" y="1196753"/>
            <a:ext cx="10814992" cy="4968551"/>
          </a:xfrm>
        </p:spPr>
        <p:txBody>
          <a:bodyPr/>
          <a:lstStyle/>
          <a:p>
            <a:pPr marL="0" indent="0">
              <a:buNone/>
            </a:pPr>
            <a:r>
              <a:rPr lang="en-US" b="1" dirty="0">
                <a:latin typeface="Times New Roman" panose="02020603050405020304" pitchFamily="18" charset="0"/>
                <a:cs typeface="Times New Roman" panose="02020603050405020304" pitchFamily="18" charset="0"/>
              </a:rPr>
              <a:t>Algorithm :</a:t>
            </a:r>
            <a:r>
              <a:rPr lang="en-US" dirty="0">
                <a:latin typeface="Times New Roman" panose="02020603050405020304" pitchFamily="18" charset="0"/>
                <a:cs typeface="Times New Roman" panose="02020603050405020304" pitchFamily="18" charset="0"/>
              </a:rPr>
              <a:t> Calculation of Simple Interest</a:t>
            </a:r>
          </a:p>
          <a:p>
            <a:pPr marL="800100" lvl="2" indent="0">
              <a:buNone/>
            </a:pPr>
            <a:r>
              <a:rPr lang="en-US" sz="3600" dirty="0">
                <a:latin typeface="Times New Roman" panose="02020603050405020304" pitchFamily="18" charset="0"/>
                <a:cs typeface="Times New Roman" panose="02020603050405020304" pitchFamily="18" charset="0"/>
              </a:rPr>
              <a:t>Step 1: Start</a:t>
            </a:r>
          </a:p>
          <a:p>
            <a:pPr marL="800100" lvl="2" indent="0">
              <a:buNone/>
            </a:pPr>
            <a:r>
              <a:rPr lang="en-US" sz="3600" dirty="0">
                <a:latin typeface="Times New Roman" panose="02020603050405020304" pitchFamily="18" charset="0"/>
                <a:cs typeface="Times New Roman" panose="02020603050405020304" pitchFamily="18" charset="0"/>
              </a:rPr>
              <a:t>Step 2: Read principle (P), time (T) and rate (R)</a:t>
            </a:r>
          </a:p>
          <a:p>
            <a:pPr marL="800100" lvl="2" indent="0">
              <a:buNone/>
            </a:pPr>
            <a:r>
              <a:rPr lang="en-US" sz="3600" dirty="0">
                <a:latin typeface="Times New Roman" panose="02020603050405020304" pitchFamily="18" charset="0"/>
                <a:cs typeface="Times New Roman" panose="02020603050405020304" pitchFamily="18" charset="0"/>
              </a:rPr>
              <a:t>Step 3: Calculate I = P*T*R/100</a:t>
            </a:r>
          </a:p>
          <a:p>
            <a:pPr marL="800100" lvl="2" indent="0">
              <a:buNone/>
            </a:pPr>
            <a:r>
              <a:rPr lang="en-US" sz="3600" dirty="0">
                <a:latin typeface="Times New Roman" panose="02020603050405020304" pitchFamily="18" charset="0"/>
                <a:cs typeface="Times New Roman" panose="02020603050405020304" pitchFamily="18" charset="0"/>
              </a:rPr>
              <a:t>Step 4: Print I as Interest</a:t>
            </a:r>
          </a:p>
          <a:p>
            <a:pPr marL="800100" lvl="2" indent="0">
              <a:buNone/>
            </a:pPr>
            <a:r>
              <a:rPr lang="en-US" sz="3600" dirty="0">
                <a:latin typeface="Times New Roman" panose="02020603050405020304" pitchFamily="18" charset="0"/>
                <a:cs typeface="Times New Roman" panose="02020603050405020304" pitchFamily="18" charset="0"/>
              </a:rPr>
              <a:t>Step 5: Stop</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720080"/>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Asymptotic Notations</a:t>
            </a:r>
          </a:p>
        </p:txBody>
      </p:sp>
      <p:sp>
        <p:nvSpPr>
          <p:cNvPr id="3" name="Content Placeholder 2"/>
          <p:cNvSpPr>
            <a:spLocks noGrp="1"/>
          </p:cNvSpPr>
          <p:nvPr>
            <p:ph idx="1"/>
          </p:nvPr>
        </p:nvSpPr>
        <p:spPr>
          <a:xfrm>
            <a:off x="911424" y="980728"/>
            <a:ext cx="10801200" cy="5400599"/>
          </a:xfrm>
        </p:spPr>
        <p:txBody>
          <a:bodyPr>
            <a:normAutofit/>
          </a:bodyPr>
          <a:lstStyle/>
          <a:p>
            <a:pPr algn="just"/>
            <a:r>
              <a:rPr lang="en-US" dirty="0">
                <a:latin typeface="Times New Roman" panose="02020603050405020304" pitchFamily="18" charset="0"/>
                <a:cs typeface="Times New Roman" panose="02020603050405020304" pitchFamily="18" charset="0"/>
              </a:rPr>
              <a:t>Asymptotic notations are the mathematical notations used to describe the running time of an algorithm when the input tends towards a particular value or a limiting value.</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are mainly three asymptotic notations:</a:t>
            </a:r>
          </a:p>
          <a:p>
            <a:pPr lvl="8" algn="just">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a:p>
            <a:pPr lvl="8"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Big-O notation</a:t>
            </a:r>
          </a:p>
          <a:p>
            <a:pPr lvl="8"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Omega notation</a:t>
            </a:r>
          </a:p>
          <a:p>
            <a:pPr lvl="8"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Theta notation</a:t>
            </a:r>
          </a:p>
          <a:p>
            <a:endParaRPr lang="en-US" dirty="0"/>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936104"/>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Big-O Notation (O-notation)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6752"/>
            <a:ext cx="10972800" cy="5328591"/>
          </a:xfrm>
        </p:spPr>
        <p:txBody>
          <a:bodyPr>
            <a:normAutofit/>
          </a:bodyPr>
          <a:lstStyle/>
          <a:p>
            <a:pPr algn="just"/>
            <a:r>
              <a:rPr lang="en-US" dirty="0">
                <a:latin typeface="Times New Roman" panose="02020603050405020304" pitchFamily="18" charset="0"/>
                <a:cs typeface="Times New Roman" panose="02020603050405020304" pitchFamily="18" charset="0"/>
              </a:rPr>
              <a:t>Big-O notation represents the upper bound of the running time of an algorithm. Thus, it gives the worst-case complexity of an algorithm.</a:t>
            </a:r>
          </a:p>
          <a:p>
            <a:pPr algn="just"/>
            <a:r>
              <a:rPr lang="en-US" dirty="0">
                <a:latin typeface="Times New Roman" panose="02020603050405020304" pitchFamily="18" charset="0"/>
                <a:cs typeface="Times New Roman" panose="02020603050405020304" pitchFamily="18" charset="0"/>
              </a:rPr>
              <a:t>For any value of n, the maximum time required by the algorithm is given by Big-O O(g(n)).</a:t>
            </a:r>
          </a:p>
          <a:p>
            <a:pPr algn="just"/>
            <a:r>
              <a:rPr lang="en-US" sz="3200" dirty="0">
                <a:latin typeface="Times New Roman" panose="02020603050405020304" pitchFamily="18" charset="0"/>
                <a:cs typeface="Times New Roman" panose="02020603050405020304" pitchFamily="18" charset="0"/>
                <a:sym typeface="+mn-ea"/>
              </a:rPr>
              <a:t>A function f(n) belongs to the set O(g(n)) if there exists a positive constant c and n</a:t>
            </a:r>
            <a:r>
              <a:rPr lang="en-US" sz="3200" baseline="-25000" dirty="0">
                <a:latin typeface="Times New Roman" panose="02020603050405020304" pitchFamily="18" charset="0"/>
                <a:cs typeface="Times New Roman" panose="02020603050405020304" pitchFamily="18" charset="0"/>
                <a:sym typeface="+mn-ea"/>
              </a:rPr>
              <a:t>0 </a:t>
            </a:r>
            <a:r>
              <a:rPr lang="en-US" sz="3200" dirty="0">
                <a:latin typeface="Times New Roman" panose="02020603050405020304" pitchFamily="18" charset="0"/>
                <a:cs typeface="Times New Roman" panose="02020603050405020304" pitchFamily="18" charset="0"/>
                <a:sym typeface="+mn-ea"/>
              </a:rPr>
              <a:t>such that ,</a:t>
            </a:r>
            <a:endParaRPr lang="en-US" sz="3200" dirty="0">
              <a:latin typeface="Times New Roman" panose="02020603050405020304" pitchFamily="18" charset="0"/>
              <a:cs typeface="Times New Roman" panose="02020603050405020304" pitchFamily="18" charset="0"/>
            </a:endParaRPr>
          </a:p>
          <a:p>
            <a:pPr marL="3657600" lvl="8" indent="0" algn="just">
              <a:buNone/>
            </a:pPr>
            <a:r>
              <a:rPr lang="en-IN" sz="3200" b="1" dirty="0">
                <a:latin typeface="Times New Roman" panose="02020603050405020304" pitchFamily="18" charset="0"/>
                <a:cs typeface="Times New Roman" panose="02020603050405020304" pitchFamily="18" charset="0"/>
                <a:sym typeface="+mn-ea"/>
              </a:rPr>
              <a:t>f(n) ≤c*g(n) for all n ≥ n</a:t>
            </a:r>
            <a:r>
              <a:rPr lang="en-IN" sz="3200" b="1" baseline="-25000" dirty="0">
                <a:latin typeface="Times New Roman" panose="02020603050405020304" pitchFamily="18" charset="0"/>
                <a:cs typeface="Times New Roman" panose="02020603050405020304" pitchFamily="18" charset="0"/>
                <a:sym typeface="+mn-ea"/>
              </a:rPr>
              <a:t>0</a:t>
            </a:r>
            <a:r>
              <a:rPr lang="en-IN" sz="3200" b="1" dirty="0">
                <a:latin typeface="Times New Roman" panose="02020603050405020304" pitchFamily="18" charset="0"/>
                <a:cs typeface="Times New Roman" panose="02020603050405020304" pitchFamily="18" charset="0"/>
                <a:sym typeface="+mn-ea"/>
              </a:rPr>
              <a:t>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7809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Big-O Notation (O-notation)</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552" y="1039589"/>
            <a:ext cx="8352928" cy="5472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79208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Big-O Notation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80729"/>
            <a:ext cx="10972800" cy="5145436"/>
          </a:xfrm>
        </p:spPr>
        <p:txBody>
          <a:bodyPr>
            <a:normAutofit lnSpcReduction="10000"/>
          </a:bodyPr>
          <a:lstStyle/>
          <a:p>
            <a:pPr marL="0" indent="0">
              <a:buNone/>
            </a:pPr>
            <a:r>
              <a:rPr lang="pt-BR" sz="3400" dirty="0">
                <a:latin typeface="Times New Roman" panose="02020603050405020304" pitchFamily="18" charset="0"/>
                <a:cs typeface="Times New Roman" panose="02020603050405020304" pitchFamily="18" charset="0"/>
              </a:rPr>
              <a:t>1)</a:t>
            </a:r>
            <a:r>
              <a:rPr lang="pt-BR" sz="3400" dirty="0">
                <a:latin typeface="Times New Roman" panose="02020603050405020304" pitchFamily="18" charset="0"/>
                <a:cs typeface="Times New Roman" panose="02020603050405020304" pitchFamily="18" charset="0"/>
                <a:sym typeface="+mn-ea"/>
              </a:rPr>
              <a:t>The function 3n+2 = </a:t>
            </a:r>
            <a:r>
              <a:rPr lang="pt-BR" sz="3400" b="1" dirty="0">
                <a:latin typeface="Times New Roman" panose="02020603050405020304" pitchFamily="18" charset="0"/>
                <a:cs typeface="Times New Roman" panose="02020603050405020304" pitchFamily="18" charset="0"/>
                <a:sym typeface="+mn-ea"/>
              </a:rPr>
              <a:t>O(n) </a:t>
            </a:r>
            <a:r>
              <a:rPr lang="pt-BR" sz="3400" dirty="0">
                <a:latin typeface="Times New Roman" panose="02020603050405020304" pitchFamily="18" charset="0"/>
                <a:cs typeface="Times New Roman" panose="02020603050405020304" pitchFamily="18" charset="0"/>
                <a:sym typeface="+mn-ea"/>
              </a:rPr>
              <a:t>as 3n+2 </a:t>
            </a:r>
            <a:r>
              <a:rPr lang="en-IN" sz="3400" dirty="0">
                <a:latin typeface="Times New Roman" panose="02020603050405020304" pitchFamily="18" charset="0"/>
                <a:cs typeface="Times New Roman" panose="02020603050405020304" pitchFamily="18" charset="0"/>
                <a:sym typeface="+mn-ea"/>
              </a:rPr>
              <a:t>≤</a:t>
            </a:r>
            <a:r>
              <a:rPr lang="pt-BR" sz="3400" dirty="0">
                <a:latin typeface="Times New Roman" panose="02020603050405020304" pitchFamily="18" charset="0"/>
                <a:cs typeface="Times New Roman" panose="02020603050405020304" pitchFamily="18" charset="0"/>
                <a:sym typeface="+mn-ea"/>
              </a:rPr>
              <a:t> </a:t>
            </a:r>
            <a:r>
              <a:rPr lang="en-US" altLang="pt-BR" sz="3400" dirty="0">
                <a:latin typeface="Times New Roman" panose="02020603050405020304" pitchFamily="18" charset="0"/>
                <a:cs typeface="Times New Roman" panose="02020603050405020304" pitchFamily="18" charset="0"/>
                <a:sym typeface="+mn-ea"/>
              </a:rPr>
              <a:t>6</a:t>
            </a:r>
            <a:r>
              <a:rPr lang="pt-BR" sz="3400" dirty="0">
                <a:latin typeface="Times New Roman" panose="02020603050405020304" pitchFamily="18" charset="0"/>
                <a:cs typeface="Times New Roman" panose="02020603050405020304" pitchFamily="18" charset="0"/>
                <a:sym typeface="+mn-ea"/>
              </a:rPr>
              <a:t>n for all n ≥ </a:t>
            </a:r>
            <a:r>
              <a:rPr lang="en-US" altLang="pt-BR" sz="3400" dirty="0">
                <a:latin typeface="Times New Roman" panose="02020603050405020304" pitchFamily="18" charset="0"/>
                <a:cs typeface="Times New Roman" panose="02020603050405020304" pitchFamily="18" charset="0"/>
                <a:sym typeface="+mn-ea"/>
              </a:rPr>
              <a:t>1</a:t>
            </a:r>
            <a:r>
              <a:rPr lang="pt-BR" sz="3400" dirty="0">
                <a:latin typeface="Times New Roman" panose="02020603050405020304" pitchFamily="18" charset="0"/>
                <a:cs typeface="Times New Roman" panose="02020603050405020304" pitchFamily="18" charset="0"/>
                <a:sym typeface="+mn-ea"/>
              </a:rPr>
              <a:t>.</a:t>
            </a:r>
          </a:p>
          <a:p>
            <a:pPr marL="0" indent="0">
              <a:buNone/>
            </a:pPr>
            <a:endParaRPr lang="pt-BR" sz="3400" dirty="0">
              <a:latin typeface="Times New Roman" panose="02020603050405020304" pitchFamily="18" charset="0"/>
              <a:cs typeface="Times New Roman" panose="02020603050405020304" pitchFamily="18" charset="0"/>
              <a:sym typeface="+mn-ea"/>
            </a:endParaRPr>
          </a:p>
          <a:p>
            <a:pPr marL="0" indent="0">
              <a:buNone/>
            </a:pPr>
            <a:r>
              <a:rPr lang="en-US" altLang="pt-BR" sz="3400" dirty="0">
                <a:latin typeface="Times New Roman" panose="02020603050405020304" pitchFamily="18" charset="0"/>
                <a:cs typeface="Times New Roman" panose="02020603050405020304" pitchFamily="18" charset="0"/>
                <a:sym typeface="+mn-ea"/>
              </a:rPr>
              <a:t>2)</a:t>
            </a:r>
            <a:r>
              <a:rPr lang="pt-BR" sz="3400" dirty="0">
                <a:latin typeface="Times New Roman" panose="02020603050405020304" pitchFamily="18" charset="0"/>
                <a:cs typeface="Times New Roman" panose="02020603050405020304" pitchFamily="18" charset="0"/>
              </a:rPr>
              <a:t> 3n+2 = </a:t>
            </a:r>
            <a:r>
              <a:rPr lang="pt-BR" sz="3400" b="1" dirty="0">
                <a:latin typeface="Times New Roman" panose="02020603050405020304" pitchFamily="18" charset="0"/>
                <a:cs typeface="Times New Roman" panose="02020603050405020304" pitchFamily="18" charset="0"/>
              </a:rPr>
              <a:t>O(n) </a:t>
            </a:r>
            <a:r>
              <a:rPr lang="pt-BR" sz="3400" dirty="0">
                <a:latin typeface="Times New Roman" panose="02020603050405020304" pitchFamily="18" charset="0"/>
                <a:cs typeface="Times New Roman" panose="02020603050405020304" pitchFamily="18" charset="0"/>
              </a:rPr>
              <a:t>as 3n+2 </a:t>
            </a:r>
            <a:r>
              <a:rPr lang="en-IN" sz="3400" dirty="0">
                <a:latin typeface="Times New Roman" panose="02020603050405020304" pitchFamily="18" charset="0"/>
                <a:cs typeface="Times New Roman" panose="02020603050405020304" pitchFamily="18" charset="0"/>
              </a:rPr>
              <a:t>≤</a:t>
            </a:r>
            <a:r>
              <a:rPr lang="pt-BR" sz="3400" dirty="0">
                <a:latin typeface="Times New Roman" panose="02020603050405020304" pitchFamily="18" charset="0"/>
                <a:cs typeface="Times New Roman" panose="02020603050405020304" pitchFamily="18" charset="0"/>
              </a:rPr>
              <a:t> 4n for all n ≥ 2. </a:t>
            </a:r>
          </a:p>
          <a:p>
            <a:pPr marL="0" indent="0">
              <a:buNone/>
            </a:pPr>
            <a:endParaRPr lang="pt-BR" sz="3400" dirty="0">
              <a:latin typeface="Times New Roman" panose="02020603050405020304" pitchFamily="18" charset="0"/>
              <a:cs typeface="Times New Roman" panose="02020603050405020304" pitchFamily="18" charset="0"/>
            </a:endParaRPr>
          </a:p>
          <a:p>
            <a:pPr marL="0" indent="0">
              <a:buNone/>
            </a:pPr>
            <a:r>
              <a:rPr lang="en-US" altLang="pt-BR" sz="3400" dirty="0">
                <a:latin typeface="Times New Roman" panose="02020603050405020304" pitchFamily="18" charset="0"/>
                <a:cs typeface="Times New Roman" panose="02020603050405020304" pitchFamily="18" charset="0"/>
              </a:rPr>
              <a:t>3</a:t>
            </a:r>
            <a:r>
              <a:rPr lang="pt-BR" sz="3400" dirty="0">
                <a:latin typeface="Times New Roman" panose="02020603050405020304" pitchFamily="18" charset="0"/>
                <a:cs typeface="Times New Roman" panose="02020603050405020304" pitchFamily="18" charset="0"/>
              </a:rPr>
              <a:t>) 3n + 3 = </a:t>
            </a:r>
            <a:r>
              <a:rPr lang="pt-BR" sz="3400" b="1" dirty="0">
                <a:latin typeface="Times New Roman" panose="02020603050405020304" pitchFamily="18" charset="0"/>
                <a:cs typeface="Times New Roman" panose="02020603050405020304" pitchFamily="18" charset="0"/>
              </a:rPr>
              <a:t>O(n)</a:t>
            </a:r>
            <a:r>
              <a:rPr lang="pt-BR" sz="3400" dirty="0">
                <a:latin typeface="Times New Roman" panose="02020603050405020304" pitchFamily="18" charset="0"/>
                <a:cs typeface="Times New Roman" panose="02020603050405020304" pitchFamily="18" charset="0"/>
              </a:rPr>
              <a:t> as 3n + 3 ≤ 4n for all n ≥ 3. </a:t>
            </a:r>
          </a:p>
          <a:p>
            <a:pPr marL="0" indent="0">
              <a:buNone/>
            </a:pPr>
            <a:endParaRPr lang="pt-BR" sz="3400" dirty="0">
              <a:latin typeface="Times New Roman" panose="02020603050405020304" pitchFamily="18" charset="0"/>
              <a:cs typeface="Times New Roman" panose="02020603050405020304" pitchFamily="18" charset="0"/>
            </a:endParaRPr>
          </a:p>
          <a:p>
            <a:pPr marL="0" indent="0">
              <a:buNone/>
            </a:pPr>
            <a:r>
              <a:rPr lang="en-US" altLang="pt-BR" sz="3400" dirty="0">
                <a:latin typeface="Times New Roman" panose="02020603050405020304" pitchFamily="18" charset="0"/>
                <a:cs typeface="Times New Roman" panose="02020603050405020304" pitchFamily="18" charset="0"/>
              </a:rPr>
              <a:t>4</a:t>
            </a:r>
            <a:r>
              <a:rPr lang="pt-BR" sz="3400" dirty="0">
                <a:latin typeface="Times New Roman" panose="02020603050405020304" pitchFamily="18" charset="0"/>
                <a:cs typeface="Times New Roman" panose="02020603050405020304" pitchFamily="18" charset="0"/>
              </a:rPr>
              <a:t>)lOOn+ 6 = </a:t>
            </a:r>
            <a:r>
              <a:rPr lang="pt-BR" sz="3400" b="1" dirty="0">
                <a:latin typeface="Times New Roman" panose="02020603050405020304" pitchFamily="18" charset="0"/>
                <a:cs typeface="Times New Roman" panose="02020603050405020304" pitchFamily="18" charset="0"/>
              </a:rPr>
              <a:t>O(n) </a:t>
            </a:r>
            <a:r>
              <a:rPr lang="pt-BR" sz="3400" dirty="0">
                <a:latin typeface="Times New Roman" panose="02020603050405020304" pitchFamily="18" charset="0"/>
                <a:cs typeface="Times New Roman" panose="02020603050405020304" pitchFamily="18" charset="0"/>
              </a:rPr>
              <a:t>as lOOn+6≤ 101n for all n≥6.</a:t>
            </a:r>
          </a:p>
          <a:p>
            <a:pPr marL="0" indent="0">
              <a:buNone/>
            </a:pPr>
            <a:endParaRPr lang="pt-BR" sz="3400" dirty="0">
              <a:latin typeface="Times New Roman" panose="02020603050405020304" pitchFamily="18" charset="0"/>
              <a:cs typeface="Times New Roman" panose="02020603050405020304" pitchFamily="18" charset="0"/>
            </a:endParaRPr>
          </a:p>
          <a:p>
            <a:pPr marL="0" indent="0">
              <a:buNone/>
            </a:pPr>
            <a:r>
              <a:rPr lang="en-US" altLang="pt-BR" sz="3400" dirty="0">
                <a:latin typeface="Times New Roman" panose="02020603050405020304" pitchFamily="18" charset="0"/>
                <a:cs typeface="Times New Roman" panose="02020603050405020304" pitchFamily="18" charset="0"/>
              </a:rPr>
              <a:t>5</a:t>
            </a:r>
            <a:r>
              <a:rPr lang="pt-BR" sz="3400" dirty="0">
                <a:latin typeface="Times New Roman" panose="02020603050405020304" pitchFamily="18" charset="0"/>
                <a:cs typeface="Times New Roman" panose="02020603050405020304" pitchFamily="18" charset="0"/>
              </a:rPr>
              <a:t>) 10n2+4n+2 = </a:t>
            </a:r>
            <a:r>
              <a:rPr lang="pt-BR" sz="3400" b="1" dirty="0">
                <a:latin typeface="Times New Roman" panose="02020603050405020304" pitchFamily="18" charset="0"/>
                <a:cs typeface="Times New Roman" panose="02020603050405020304" pitchFamily="18" charset="0"/>
              </a:rPr>
              <a:t>O(n2) </a:t>
            </a:r>
            <a:r>
              <a:rPr lang="pt-BR" sz="3400" dirty="0">
                <a:latin typeface="Times New Roman" panose="02020603050405020304" pitchFamily="18" charset="0"/>
                <a:cs typeface="Times New Roman" panose="02020603050405020304" pitchFamily="18" charset="0"/>
              </a:rPr>
              <a:t>as 10n2+4n+2 ≤11n2 for all n ≥5.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79208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Omega Notation (</a:t>
            </a:r>
            <a:r>
              <a:rPr lang="el-GR" b="1" dirty="0">
                <a:solidFill>
                  <a:srgbClr val="FF0000"/>
                </a:solidFill>
                <a:latin typeface="Times New Roman" panose="02020603050405020304" pitchFamily="18" charset="0"/>
                <a:cs typeface="Times New Roman" panose="02020603050405020304" pitchFamily="18" charset="0"/>
              </a:rPr>
              <a:t>Ω-</a:t>
            </a:r>
            <a:r>
              <a:rPr lang="en-IN" b="1" dirty="0">
                <a:solidFill>
                  <a:srgbClr val="FF0000"/>
                </a:solidFill>
                <a:latin typeface="Times New Roman" panose="02020603050405020304" pitchFamily="18" charset="0"/>
                <a:cs typeface="Times New Roman" panose="02020603050405020304" pitchFamily="18" charset="0"/>
              </a:rPr>
              <a:t>notation)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80728"/>
            <a:ext cx="10972800" cy="5472607"/>
          </a:xfrm>
        </p:spPr>
        <p:txBody>
          <a:bodyPr>
            <a:normAutofit/>
          </a:bodyPr>
          <a:lstStyle/>
          <a:p>
            <a:pPr algn="just"/>
            <a:r>
              <a:rPr lang="en-US" dirty="0">
                <a:latin typeface="Times New Roman" panose="02020603050405020304" pitchFamily="18" charset="0"/>
                <a:cs typeface="Times New Roman" panose="02020603050405020304" pitchFamily="18" charset="0"/>
              </a:rPr>
              <a:t>Omega notation represents the lower bound of the running time of an algorithm. </a:t>
            </a:r>
          </a:p>
          <a:p>
            <a:pPr algn="just"/>
            <a:r>
              <a:rPr lang="en-US" dirty="0">
                <a:latin typeface="Times New Roman" panose="02020603050405020304" pitchFamily="18" charset="0"/>
                <a:cs typeface="Times New Roman" panose="02020603050405020304" pitchFamily="18" charset="0"/>
              </a:rPr>
              <a:t>For any value of n, the minimum time required by the algorithm is given by Omega Ω(g(n)).</a:t>
            </a:r>
          </a:p>
          <a:p>
            <a:pPr algn="just"/>
            <a:r>
              <a:rPr lang="en-US" sz="3200" dirty="0">
                <a:latin typeface="Times New Roman" panose="02020603050405020304" pitchFamily="18" charset="0"/>
                <a:cs typeface="Times New Roman" panose="02020603050405020304" pitchFamily="18" charset="0"/>
                <a:sym typeface="+mn-ea"/>
              </a:rPr>
              <a:t>A function f(n) belongs to the set Ω(g(n)) if there exists a positive constant c and n</a:t>
            </a:r>
            <a:r>
              <a:rPr lang="en-US" sz="3200" baseline="-25000" dirty="0">
                <a:latin typeface="Times New Roman" panose="02020603050405020304" pitchFamily="18" charset="0"/>
                <a:cs typeface="Times New Roman" panose="02020603050405020304" pitchFamily="18" charset="0"/>
                <a:sym typeface="+mn-ea"/>
              </a:rPr>
              <a:t>0 </a:t>
            </a:r>
            <a:r>
              <a:rPr lang="en-US" sz="3200" dirty="0">
                <a:latin typeface="Times New Roman" panose="02020603050405020304" pitchFamily="18" charset="0"/>
                <a:cs typeface="Times New Roman" panose="02020603050405020304" pitchFamily="18" charset="0"/>
                <a:sym typeface="+mn-ea"/>
              </a:rPr>
              <a:t>such that, </a:t>
            </a:r>
            <a:endParaRPr lang="en-US" sz="3200" dirty="0">
              <a:latin typeface="Times New Roman" panose="02020603050405020304" pitchFamily="18" charset="0"/>
              <a:cs typeface="Times New Roman" panose="02020603050405020304" pitchFamily="18" charset="0"/>
            </a:endParaRPr>
          </a:p>
          <a:p>
            <a:pPr marL="3200400" lvl="7" indent="0" algn="just">
              <a:buNone/>
            </a:pPr>
            <a:r>
              <a:rPr lang="pt-BR" sz="3200" b="1" dirty="0">
                <a:latin typeface="Times New Roman" panose="02020603050405020304" pitchFamily="18" charset="0"/>
                <a:cs typeface="Times New Roman" panose="02020603050405020304" pitchFamily="18" charset="0"/>
                <a:sym typeface="+mn-ea"/>
              </a:rPr>
              <a:t>f(n) </a:t>
            </a:r>
            <a:r>
              <a:rPr lang="en-IN" sz="3200" b="1" dirty="0">
                <a:latin typeface="Times New Roman" panose="02020603050405020304" pitchFamily="18" charset="0"/>
                <a:cs typeface="Times New Roman" panose="02020603050405020304" pitchFamily="18" charset="0"/>
                <a:sym typeface="+mn-ea"/>
              </a:rPr>
              <a:t>≥</a:t>
            </a:r>
            <a:r>
              <a:rPr lang="en-US" altLang="pt-BR" sz="3200" b="1" dirty="0">
                <a:latin typeface="Times New Roman" panose="02020603050405020304" pitchFamily="18" charset="0"/>
                <a:cs typeface="Times New Roman" panose="02020603050405020304" pitchFamily="18" charset="0"/>
                <a:sym typeface="+mn-ea"/>
              </a:rPr>
              <a:t> </a:t>
            </a:r>
            <a:r>
              <a:rPr lang="pt-BR" sz="3200" b="1" dirty="0">
                <a:latin typeface="Times New Roman" panose="02020603050405020304" pitchFamily="18" charset="0"/>
                <a:cs typeface="Times New Roman" panose="02020603050405020304" pitchFamily="18" charset="0"/>
                <a:sym typeface="+mn-ea"/>
              </a:rPr>
              <a:t>c * g(n) for all</a:t>
            </a:r>
            <a:r>
              <a:rPr lang="en-IN" sz="3200" b="1" dirty="0">
                <a:latin typeface="Times New Roman" panose="02020603050405020304" pitchFamily="18" charset="0"/>
                <a:cs typeface="Times New Roman" panose="02020603050405020304" pitchFamily="18" charset="0"/>
                <a:sym typeface="+mn-ea"/>
              </a:rPr>
              <a:t> n, n ≥ n</a:t>
            </a:r>
            <a:r>
              <a:rPr lang="en-IN" sz="3200" b="1" baseline="-25000" dirty="0">
                <a:latin typeface="Times New Roman" panose="02020603050405020304" pitchFamily="18" charset="0"/>
                <a:cs typeface="Times New Roman" panose="02020603050405020304" pitchFamily="18" charset="0"/>
                <a:sym typeface="+mn-ea"/>
              </a:rPr>
              <a:t>0</a:t>
            </a:r>
            <a:endParaRPr lang="en-IN" sz="3200"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79208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Omega Notation (</a:t>
            </a:r>
            <a:r>
              <a:rPr lang="el-GR" b="1" dirty="0">
                <a:solidFill>
                  <a:srgbClr val="FF0000"/>
                </a:solidFill>
                <a:latin typeface="Times New Roman" panose="02020603050405020304" pitchFamily="18" charset="0"/>
                <a:cs typeface="Times New Roman" panose="02020603050405020304" pitchFamily="18" charset="0"/>
              </a:rPr>
              <a:t>Ω-</a:t>
            </a:r>
            <a:r>
              <a:rPr lang="en-IN" b="1" dirty="0">
                <a:solidFill>
                  <a:srgbClr val="FF0000"/>
                </a:solidFill>
                <a:latin typeface="Times New Roman" panose="02020603050405020304" pitchFamily="18" charset="0"/>
                <a:cs typeface="Times New Roman" panose="02020603050405020304" pitchFamily="18" charset="0"/>
              </a:rPr>
              <a:t>notation)</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1544" y="1124744"/>
            <a:ext cx="7776864" cy="511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7809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Omega Notation (</a:t>
            </a:r>
            <a:r>
              <a:rPr lang="el-GR" b="1" dirty="0">
                <a:solidFill>
                  <a:srgbClr val="FF0000"/>
                </a:solidFill>
                <a:latin typeface="Times New Roman" panose="02020603050405020304" pitchFamily="18" charset="0"/>
                <a:cs typeface="Times New Roman" panose="02020603050405020304" pitchFamily="18" charset="0"/>
              </a:rPr>
              <a:t>Ω-</a:t>
            </a:r>
            <a:r>
              <a:rPr lang="en-IN" b="1" dirty="0">
                <a:solidFill>
                  <a:srgbClr val="FF0000"/>
                </a:solidFill>
                <a:latin typeface="Times New Roman" panose="02020603050405020304" pitchFamily="18" charset="0"/>
                <a:cs typeface="Times New Roman" panose="02020603050405020304" pitchFamily="18" charset="0"/>
              </a:rPr>
              <a:t>notation)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52736"/>
            <a:ext cx="10887000" cy="5328591"/>
          </a:xfrm>
        </p:spPr>
        <p:txBody>
          <a:bodyPr/>
          <a:lstStyle/>
          <a:p>
            <a:pPr marL="514350" indent="-514350">
              <a:buAutoNum type="arabicParenR"/>
            </a:pPr>
            <a:r>
              <a:rPr lang="pt-BR" dirty="0">
                <a:latin typeface="Times New Roman" panose="02020603050405020304" pitchFamily="18" charset="0"/>
                <a:cs typeface="Times New Roman" panose="02020603050405020304" pitchFamily="18" charset="0"/>
              </a:rPr>
              <a:t>The function 3n + 2 = </a:t>
            </a:r>
            <a:r>
              <a:rPr lang="el-GR" b="1" dirty="0">
                <a:latin typeface="Times New Roman" panose="02020603050405020304" pitchFamily="18" charset="0"/>
                <a:cs typeface="Times New Roman" panose="02020603050405020304" pitchFamily="18" charset="0"/>
              </a:rPr>
              <a:t>Ω</a:t>
            </a:r>
            <a:r>
              <a:rPr lang="en-IN" b="1" dirty="0">
                <a:latin typeface="Times New Roman" panose="02020603050405020304" pitchFamily="18" charset="0"/>
                <a:cs typeface="Times New Roman" panose="02020603050405020304" pitchFamily="18" charset="0"/>
              </a:rPr>
              <a:t> </a:t>
            </a:r>
            <a:r>
              <a:rPr lang="pt-BR" b="1" dirty="0">
                <a:latin typeface="Times New Roman" panose="02020603050405020304" pitchFamily="18" charset="0"/>
                <a:cs typeface="Times New Roman" panose="02020603050405020304" pitchFamily="18" charset="0"/>
              </a:rPr>
              <a:t>(n)</a:t>
            </a:r>
            <a:r>
              <a:rPr lang="pt-BR" dirty="0">
                <a:latin typeface="Times New Roman" panose="02020603050405020304" pitchFamily="18" charset="0"/>
                <a:cs typeface="Times New Roman" panose="02020603050405020304" pitchFamily="18" charset="0"/>
              </a:rPr>
              <a:t> as 3n + 2 ≥ 3n for all n ≥ 1 </a:t>
            </a:r>
          </a:p>
          <a:p>
            <a:pPr marL="514350" indent="-514350">
              <a:buAutoNum type="arabicParenR"/>
            </a:pPr>
            <a:endParaRPr lang="pt-BR" dirty="0">
              <a:latin typeface="Times New Roman" panose="02020603050405020304" pitchFamily="18" charset="0"/>
              <a:cs typeface="Times New Roman" panose="02020603050405020304" pitchFamily="18" charset="0"/>
            </a:endParaRPr>
          </a:p>
          <a:p>
            <a:pPr marL="514350" indent="-514350">
              <a:buAutoNum type="arabicParenR"/>
            </a:pPr>
            <a:r>
              <a:rPr lang="pt-BR" dirty="0">
                <a:latin typeface="Times New Roman" panose="02020603050405020304" pitchFamily="18" charset="0"/>
                <a:cs typeface="Times New Roman" panose="02020603050405020304" pitchFamily="18" charset="0"/>
              </a:rPr>
              <a:t>3n+3 = </a:t>
            </a:r>
            <a:r>
              <a:rPr lang="el-GR" b="1" dirty="0">
                <a:latin typeface="Times New Roman" panose="02020603050405020304" pitchFamily="18" charset="0"/>
                <a:cs typeface="Times New Roman" panose="02020603050405020304" pitchFamily="18" charset="0"/>
              </a:rPr>
              <a:t>Ω</a:t>
            </a:r>
            <a:r>
              <a:rPr lang="en-IN" b="1" dirty="0">
                <a:latin typeface="Times New Roman" panose="02020603050405020304" pitchFamily="18" charset="0"/>
                <a:cs typeface="Times New Roman" panose="02020603050405020304" pitchFamily="18" charset="0"/>
              </a:rPr>
              <a:t> </a:t>
            </a:r>
            <a:r>
              <a:rPr lang="pt-BR" b="1" dirty="0">
                <a:latin typeface="Times New Roman" panose="02020603050405020304" pitchFamily="18" charset="0"/>
                <a:cs typeface="Times New Roman" panose="02020603050405020304" pitchFamily="18" charset="0"/>
              </a:rPr>
              <a:t>(n) </a:t>
            </a:r>
            <a:r>
              <a:rPr lang="pt-BR" dirty="0">
                <a:latin typeface="Times New Roman" panose="02020603050405020304" pitchFamily="18" charset="0"/>
                <a:cs typeface="Times New Roman" panose="02020603050405020304" pitchFamily="18" charset="0"/>
              </a:rPr>
              <a:t>as 3n+3 ≥ 3n for all n ≥ 1.</a:t>
            </a:r>
          </a:p>
          <a:p>
            <a:pPr marL="514350" indent="-514350">
              <a:buAutoNum type="arabicParenR"/>
            </a:pPr>
            <a:endParaRPr lang="pt-BR" dirty="0">
              <a:latin typeface="Times New Roman" panose="02020603050405020304" pitchFamily="18" charset="0"/>
              <a:cs typeface="Times New Roman" panose="02020603050405020304" pitchFamily="18" charset="0"/>
            </a:endParaRPr>
          </a:p>
          <a:p>
            <a:pPr marL="514350" indent="-514350">
              <a:buAutoNum type="arabicParenR"/>
            </a:pPr>
            <a:r>
              <a:rPr lang="pt-BR" dirty="0">
                <a:latin typeface="Times New Roman" panose="02020603050405020304" pitchFamily="18" charset="0"/>
                <a:cs typeface="Times New Roman" panose="02020603050405020304" pitchFamily="18" charset="0"/>
              </a:rPr>
              <a:t>100n+6 = </a:t>
            </a:r>
            <a:r>
              <a:rPr lang="el-GR" b="1" dirty="0">
                <a:latin typeface="Times New Roman" panose="02020603050405020304" pitchFamily="18" charset="0"/>
                <a:cs typeface="Times New Roman" panose="02020603050405020304" pitchFamily="18" charset="0"/>
              </a:rPr>
              <a:t>Ω</a:t>
            </a:r>
            <a:r>
              <a:rPr lang="pt-BR" b="1" dirty="0">
                <a:latin typeface="Times New Roman" panose="02020603050405020304" pitchFamily="18" charset="0"/>
                <a:cs typeface="Times New Roman" panose="02020603050405020304" pitchFamily="18" charset="0"/>
              </a:rPr>
              <a:t>(n)</a:t>
            </a:r>
            <a:r>
              <a:rPr lang="pt-BR" dirty="0">
                <a:latin typeface="Times New Roman" panose="02020603050405020304" pitchFamily="18" charset="0"/>
                <a:cs typeface="Times New Roman" panose="02020603050405020304" pitchFamily="18" charset="0"/>
              </a:rPr>
              <a:t> as 100n+6 ≥ lOOn for all n ≥ 1.</a:t>
            </a:r>
          </a:p>
          <a:p>
            <a:pPr marL="514350" indent="-514350">
              <a:buAutoNum type="arabicParenR"/>
            </a:pPr>
            <a:endParaRPr lang="pt-BR" dirty="0">
              <a:latin typeface="Times New Roman" panose="02020603050405020304" pitchFamily="18" charset="0"/>
              <a:cs typeface="Times New Roman" panose="02020603050405020304" pitchFamily="18" charset="0"/>
            </a:endParaRPr>
          </a:p>
          <a:p>
            <a:pPr marL="514350" indent="-514350">
              <a:buAutoNum type="arabicParenR"/>
            </a:pPr>
            <a:r>
              <a:rPr lang="pt-BR" dirty="0">
                <a:latin typeface="Times New Roman" panose="02020603050405020304" pitchFamily="18" charset="0"/>
                <a:cs typeface="Times New Roman" panose="02020603050405020304" pitchFamily="18" charset="0"/>
              </a:rPr>
              <a:t>10n2+ 4n + 2 = </a:t>
            </a:r>
            <a:r>
              <a:rPr lang="el-GR" b="1" dirty="0">
                <a:latin typeface="Times New Roman" panose="02020603050405020304" pitchFamily="18" charset="0"/>
                <a:cs typeface="Times New Roman" panose="02020603050405020304" pitchFamily="18" charset="0"/>
              </a:rPr>
              <a:t>Ω</a:t>
            </a:r>
            <a:r>
              <a:rPr lang="pt-BR" b="1" dirty="0">
                <a:latin typeface="Times New Roman" panose="02020603050405020304" pitchFamily="18" charset="0"/>
                <a:cs typeface="Times New Roman" panose="02020603050405020304" pitchFamily="18" charset="0"/>
              </a:rPr>
              <a:t>(n2) </a:t>
            </a:r>
            <a:r>
              <a:rPr lang="pt-BR" dirty="0">
                <a:latin typeface="Times New Roman" panose="02020603050405020304" pitchFamily="18" charset="0"/>
                <a:cs typeface="Times New Roman" panose="02020603050405020304" pitchFamily="18" charset="0"/>
              </a:rPr>
              <a:t>as 10n2+ 4n + 2 ≥ n2 for n ≥ 1.</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88640"/>
            <a:ext cx="10972800" cy="706090"/>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Theta Notation (</a:t>
            </a:r>
            <a:r>
              <a:rPr lang="el-GR" b="1" dirty="0">
                <a:solidFill>
                  <a:srgbClr val="FF0000"/>
                </a:solidFill>
                <a:latin typeface="Times New Roman" panose="02020603050405020304" pitchFamily="18" charset="0"/>
                <a:cs typeface="Times New Roman" panose="02020603050405020304" pitchFamily="18" charset="0"/>
              </a:rPr>
              <a:t>Θ-</a:t>
            </a:r>
            <a:r>
              <a:rPr lang="en-IN" b="1" dirty="0">
                <a:solidFill>
                  <a:srgbClr val="FF0000"/>
                </a:solidFill>
                <a:latin typeface="Times New Roman" panose="02020603050405020304" pitchFamily="18" charset="0"/>
                <a:cs typeface="Times New Roman" panose="02020603050405020304" pitchFamily="18" charset="0"/>
              </a:rPr>
              <a:t>notation)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94730"/>
            <a:ext cx="10972800" cy="5558605"/>
          </a:xfrm>
        </p:spPr>
        <p:txBody>
          <a:bodyPr>
            <a:normAutofit/>
          </a:bodyPr>
          <a:lstStyle/>
          <a:p>
            <a:pPr algn="just"/>
            <a:r>
              <a:rPr lang="en-US" dirty="0">
                <a:latin typeface="Times New Roman" panose="02020603050405020304" pitchFamily="18" charset="0"/>
                <a:cs typeface="Times New Roman" panose="02020603050405020304" pitchFamily="18" charset="0"/>
              </a:rPr>
              <a:t>Theta notation encloses the function from above and below. Since it represents the upper and the lower bound of the running time of an algorithm.</a:t>
            </a:r>
          </a:p>
          <a:p>
            <a:pPr algn="just"/>
            <a:r>
              <a:rPr lang="en-US" dirty="0">
                <a:latin typeface="Times New Roman" panose="02020603050405020304" pitchFamily="18" charset="0"/>
                <a:cs typeface="Times New Roman" panose="02020603050405020304" pitchFamily="18" charset="0"/>
                <a:sym typeface="+mn-ea"/>
              </a:rPr>
              <a:t>For any value of n, the average time required by the algorithm is given by Theta </a:t>
            </a:r>
            <a:r>
              <a:rPr lang="en-US" b="1" dirty="0">
                <a:latin typeface="Times New Roman" panose="02020603050405020304" pitchFamily="18" charset="0"/>
                <a:cs typeface="Times New Roman" panose="02020603050405020304" pitchFamily="18" charset="0"/>
                <a:sym typeface="+mn-ea"/>
              </a:rPr>
              <a:t>Θ(g(n))</a:t>
            </a:r>
            <a:r>
              <a:rPr lang="en-US" dirty="0">
                <a:latin typeface="Times New Roman" panose="02020603050405020304" pitchFamily="18" charset="0"/>
                <a:cs typeface="Times New Roman" panose="02020603050405020304" pitchFamily="18" charset="0"/>
                <a:sym typeface="+mn-ea"/>
              </a:rPr>
              <a:t>.</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A function f(n) belongs to the set Θ(g(n)) if there exists a positive constant c</a:t>
            </a:r>
            <a:r>
              <a:rPr lang="en-US" baseline="-25000" dirty="0">
                <a:latin typeface="Times New Roman" panose="02020603050405020304" pitchFamily="18" charset="0"/>
                <a:cs typeface="Times New Roman" panose="02020603050405020304" pitchFamily="18" charset="0"/>
                <a:sym typeface="+mn-ea"/>
              </a:rPr>
              <a:t>1</a:t>
            </a:r>
            <a:r>
              <a:rPr lang="en-US" dirty="0">
                <a:latin typeface="Times New Roman" panose="02020603050405020304" pitchFamily="18" charset="0"/>
                <a:cs typeface="Times New Roman" panose="02020603050405020304" pitchFamily="18" charset="0"/>
                <a:sym typeface="+mn-ea"/>
              </a:rPr>
              <a:t>, c</a:t>
            </a:r>
            <a:r>
              <a:rPr lang="en-US" baseline="-25000" dirty="0">
                <a:latin typeface="Times New Roman" panose="02020603050405020304" pitchFamily="18" charset="0"/>
                <a:cs typeface="Times New Roman" panose="02020603050405020304" pitchFamily="18" charset="0"/>
                <a:sym typeface="+mn-ea"/>
              </a:rPr>
              <a:t>2</a:t>
            </a:r>
            <a:r>
              <a:rPr lang="en-US" dirty="0">
                <a:latin typeface="Times New Roman" panose="02020603050405020304" pitchFamily="18" charset="0"/>
                <a:cs typeface="Times New Roman" panose="02020603050405020304" pitchFamily="18" charset="0"/>
                <a:sym typeface="+mn-ea"/>
              </a:rPr>
              <a:t> and n</a:t>
            </a:r>
            <a:r>
              <a:rPr lang="en-US" baseline="-25000" dirty="0">
                <a:latin typeface="Times New Roman" panose="02020603050405020304" pitchFamily="18" charset="0"/>
                <a:cs typeface="Times New Roman" panose="02020603050405020304" pitchFamily="18" charset="0"/>
                <a:sym typeface="+mn-ea"/>
              </a:rPr>
              <a:t>0</a:t>
            </a:r>
            <a:r>
              <a:rPr lang="en-US" dirty="0">
                <a:latin typeface="Times New Roman" panose="02020603050405020304" pitchFamily="18" charset="0"/>
                <a:cs typeface="Times New Roman" panose="02020603050405020304" pitchFamily="18" charset="0"/>
                <a:sym typeface="+mn-ea"/>
              </a:rPr>
              <a:t> such that,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g(n) ≤ f(n) ≤ c</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g(n) for all n ≥ n</a:t>
            </a:r>
            <a:r>
              <a:rPr lang="en-US" b="1" baseline="-25000"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If a function f(n) lies anywhere in between c</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g(n) and c</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g(n) for all n ≥ n0, then f(n) is said to be tight bound.</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79208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Theta Notation (</a:t>
            </a:r>
            <a:r>
              <a:rPr lang="el-GR" b="1" dirty="0">
                <a:solidFill>
                  <a:srgbClr val="FF0000"/>
                </a:solidFill>
                <a:latin typeface="Times New Roman" panose="02020603050405020304" pitchFamily="18" charset="0"/>
                <a:cs typeface="Times New Roman" panose="02020603050405020304" pitchFamily="18" charset="0"/>
              </a:rPr>
              <a:t>Θ-</a:t>
            </a:r>
            <a:r>
              <a:rPr lang="en-IN" b="1" dirty="0">
                <a:solidFill>
                  <a:srgbClr val="FF0000"/>
                </a:solidFill>
                <a:latin typeface="Times New Roman" panose="02020603050405020304" pitchFamily="18" charset="0"/>
                <a:cs typeface="Times New Roman" panose="02020603050405020304" pitchFamily="18" charset="0"/>
              </a:rPr>
              <a:t>notation)</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528" y="1124744"/>
            <a:ext cx="8640960" cy="525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7809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Theta Notation (</a:t>
            </a:r>
            <a:r>
              <a:rPr lang="el-GR" b="1" dirty="0">
                <a:solidFill>
                  <a:srgbClr val="FF0000"/>
                </a:solidFill>
                <a:latin typeface="Times New Roman" panose="02020603050405020304" pitchFamily="18" charset="0"/>
                <a:cs typeface="Times New Roman" panose="02020603050405020304" pitchFamily="18" charset="0"/>
              </a:rPr>
              <a:t>Θ-</a:t>
            </a:r>
            <a:r>
              <a:rPr lang="en-IN" b="1" dirty="0">
                <a:solidFill>
                  <a:srgbClr val="FF0000"/>
                </a:solidFill>
                <a:latin typeface="Times New Roman" panose="02020603050405020304" pitchFamily="18" charset="0"/>
                <a:cs typeface="Times New Roman" panose="02020603050405020304" pitchFamily="18" charset="0"/>
              </a:rPr>
              <a:t>notation)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AutoNum type="arabicParenR"/>
            </a:pPr>
            <a:r>
              <a:rPr lang="pt-BR" dirty="0">
                <a:latin typeface="Times New Roman" panose="02020603050405020304" pitchFamily="18" charset="0"/>
                <a:cs typeface="Times New Roman" panose="02020603050405020304" pitchFamily="18" charset="0"/>
              </a:rPr>
              <a:t>The function 3n+2 = </a:t>
            </a:r>
            <a:r>
              <a:rPr lang="el-GR" b="1" dirty="0">
                <a:latin typeface="Times New Roman" panose="02020603050405020304" pitchFamily="18" charset="0"/>
                <a:cs typeface="Times New Roman" panose="02020603050405020304" pitchFamily="18" charset="0"/>
              </a:rPr>
              <a:t>Θ</a:t>
            </a:r>
            <a:r>
              <a:rPr lang="pt-BR" b="1" dirty="0">
                <a:latin typeface="Times New Roman" panose="02020603050405020304" pitchFamily="18" charset="0"/>
                <a:cs typeface="Times New Roman" panose="02020603050405020304" pitchFamily="18" charset="0"/>
              </a:rPr>
              <a:t>(n)</a:t>
            </a:r>
            <a:r>
              <a:rPr lang="pt-BR" dirty="0">
                <a:latin typeface="Times New Roman" panose="02020603050405020304" pitchFamily="18" charset="0"/>
                <a:cs typeface="Times New Roman" panose="02020603050405020304" pitchFamily="18" charset="0"/>
              </a:rPr>
              <a:t> </a:t>
            </a:r>
          </a:p>
          <a:p>
            <a:pPr marL="0" indent="0">
              <a:buNone/>
            </a:pPr>
            <a:r>
              <a:rPr lang="pt-BR" dirty="0">
                <a:latin typeface="Times New Roman" panose="02020603050405020304" pitchFamily="18" charset="0"/>
                <a:cs typeface="Times New Roman" panose="02020603050405020304" pitchFamily="18" charset="0"/>
              </a:rPr>
              <a:t>	as 3n+2 ≥ 3n for all n ≥ 2 and 3n+2 ≤ 4n for all n ≥ 2,</a:t>
            </a:r>
          </a:p>
          <a:p>
            <a:pPr marL="0" indent="0">
              <a:buNone/>
            </a:pPr>
            <a:r>
              <a:rPr lang="pt-BR" dirty="0">
                <a:latin typeface="Times New Roman" panose="02020603050405020304" pitchFamily="18" charset="0"/>
                <a:cs typeface="Times New Roman" panose="02020603050405020304" pitchFamily="18" charset="0"/>
              </a:rPr>
              <a:t>so c1 = 3, C2= 4, and no = 2.</a:t>
            </a:r>
          </a:p>
          <a:p>
            <a:pPr marL="0" indent="0">
              <a:buNone/>
            </a:pPr>
            <a:r>
              <a:rPr lang="pt-BR" dirty="0">
                <a:latin typeface="Times New Roman" panose="02020603050405020304" pitchFamily="18" charset="0"/>
                <a:cs typeface="Times New Roman" panose="02020603050405020304" pitchFamily="18" charset="0"/>
              </a:rPr>
              <a:t>			So </a:t>
            </a:r>
            <a:r>
              <a:rPr lang="pt-BR" dirty="0">
                <a:solidFill>
                  <a:srgbClr val="FF0000"/>
                </a:solidFill>
                <a:latin typeface="Times New Roman" panose="02020603050405020304" pitchFamily="18" charset="0"/>
                <a:cs typeface="Times New Roman" panose="02020603050405020304" pitchFamily="18" charset="0"/>
              </a:rPr>
              <a:t>3n</a:t>
            </a:r>
            <a:r>
              <a:rPr lang="en-US" altLang="pt-BR" dirty="0">
                <a:solidFill>
                  <a:srgbClr val="FF0000"/>
                </a:solidFill>
                <a:latin typeface="Times New Roman" panose="02020603050405020304" pitchFamily="18" charset="0"/>
                <a:cs typeface="Times New Roman" panose="02020603050405020304" pitchFamily="18" charset="0"/>
              </a:rPr>
              <a:t> </a:t>
            </a:r>
            <a:r>
              <a:rPr lang="pt-BR" dirty="0">
                <a:solidFill>
                  <a:srgbClr val="FF0000"/>
                </a:solidFill>
                <a:latin typeface="Times New Roman" panose="02020603050405020304" pitchFamily="18" charset="0"/>
                <a:cs typeface="Times New Roman" panose="02020603050405020304" pitchFamily="18" charset="0"/>
              </a:rPr>
              <a:t>≤</a:t>
            </a:r>
            <a:r>
              <a:rPr lang="en-US" altLang="pt-BR" dirty="0">
                <a:solidFill>
                  <a:srgbClr val="FF0000"/>
                </a:solidFill>
                <a:latin typeface="Times New Roman" panose="02020603050405020304" pitchFamily="18" charset="0"/>
                <a:cs typeface="Times New Roman" panose="02020603050405020304" pitchFamily="18" charset="0"/>
              </a:rPr>
              <a:t> </a:t>
            </a:r>
            <a:r>
              <a:rPr lang="pt-BR" dirty="0">
                <a:solidFill>
                  <a:srgbClr val="FF0000"/>
                </a:solidFill>
                <a:latin typeface="Times New Roman" panose="02020603050405020304" pitchFamily="18" charset="0"/>
                <a:cs typeface="Times New Roman" panose="02020603050405020304" pitchFamily="18" charset="0"/>
              </a:rPr>
              <a:t>3n+2 ≤ 4n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Algorithm for sum of 2 numbers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800100" lvl="2" indent="0">
              <a:buNone/>
            </a:pPr>
            <a:r>
              <a:rPr lang="en-US" sz="3600" b="1" dirty="0">
                <a:latin typeface="Times New Roman" panose="02020603050405020304" pitchFamily="18" charset="0"/>
                <a:cs typeface="Times New Roman" panose="02020603050405020304" pitchFamily="18" charset="0"/>
              </a:rPr>
              <a:t>Step 1 : </a:t>
            </a:r>
            <a:r>
              <a:rPr lang="en-US" sz="3600" dirty="0">
                <a:latin typeface="Times New Roman" panose="02020603050405020304" pitchFamily="18" charset="0"/>
                <a:cs typeface="Times New Roman" panose="02020603050405020304" pitchFamily="18" charset="0"/>
              </a:rPr>
              <a:t>Start</a:t>
            </a:r>
          </a:p>
          <a:p>
            <a:pPr marL="800100" lvl="2" indent="0">
              <a:buNone/>
            </a:pPr>
            <a:r>
              <a:rPr lang="en-US" sz="3600" b="1" dirty="0">
                <a:latin typeface="Times New Roman" panose="02020603050405020304" pitchFamily="18" charset="0"/>
                <a:cs typeface="Times New Roman" panose="02020603050405020304" pitchFamily="18" charset="0"/>
              </a:rPr>
              <a:t>Step 2 : </a:t>
            </a:r>
            <a:r>
              <a:rPr lang="en-US" sz="3600" dirty="0">
                <a:latin typeface="Times New Roman" panose="02020603050405020304" pitchFamily="18" charset="0"/>
                <a:cs typeface="Times New Roman" panose="02020603050405020304" pitchFamily="18" charset="0"/>
              </a:rPr>
              <a:t>Read num1,num2</a:t>
            </a:r>
          </a:p>
          <a:p>
            <a:pPr marL="800100" lvl="2" indent="0">
              <a:buNone/>
            </a:pPr>
            <a:r>
              <a:rPr lang="en-US" sz="3600" b="1" dirty="0">
                <a:latin typeface="Times New Roman" panose="02020603050405020304" pitchFamily="18" charset="0"/>
                <a:cs typeface="Times New Roman" panose="02020603050405020304" pitchFamily="18" charset="0"/>
              </a:rPr>
              <a:t>Step 3 : </a:t>
            </a:r>
            <a:r>
              <a:rPr lang="en-US" sz="3600" dirty="0">
                <a:latin typeface="Times New Roman" panose="02020603050405020304" pitchFamily="18" charset="0"/>
                <a:cs typeface="Times New Roman" panose="02020603050405020304" pitchFamily="18" charset="0"/>
              </a:rPr>
              <a:t>Sum = num1 + num2</a:t>
            </a:r>
          </a:p>
          <a:p>
            <a:pPr marL="800100" lvl="2" indent="0">
              <a:buNone/>
            </a:pPr>
            <a:r>
              <a:rPr lang="en-US" sz="3600" b="1" dirty="0">
                <a:latin typeface="Times New Roman" panose="02020603050405020304" pitchFamily="18" charset="0"/>
                <a:cs typeface="Times New Roman" panose="02020603050405020304" pitchFamily="18" charset="0"/>
              </a:rPr>
              <a:t>Step 4 : </a:t>
            </a:r>
            <a:r>
              <a:rPr lang="en-US" sz="3600" dirty="0">
                <a:latin typeface="Times New Roman" panose="02020603050405020304" pitchFamily="18" charset="0"/>
                <a:cs typeface="Times New Roman" panose="02020603050405020304" pitchFamily="18" charset="0"/>
              </a:rPr>
              <a:t>Print Sum</a:t>
            </a:r>
          </a:p>
          <a:p>
            <a:pPr marL="800100" lvl="2" indent="0">
              <a:buNone/>
            </a:pPr>
            <a:r>
              <a:rPr lang="en-US" sz="3600" b="1" dirty="0">
                <a:latin typeface="Times New Roman" panose="02020603050405020304" pitchFamily="18" charset="0"/>
                <a:cs typeface="Times New Roman" panose="02020603050405020304" pitchFamily="18" charset="0"/>
              </a:rPr>
              <a:t>Step 5 : </a:t>
            </a:r>
            <a:r>
              <a:rPr lang="en-US" sz="3600" dirty="0">
                <a:latin typeface="Times New Roman" panose="02020603050405020304" pitchFamily="18" charset="0"/>
                <a:cs typeface="Times New Roman" panose="02020603050405020304" pitchFamily="18" charset="0"/>
              </a:rPr>
              <a:t>Stop</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78098"/>
          </a:xfrm>
        </p:spPr>
        <p:txBody>
          <a:bodyPr>
            <a:normAutofit/>
          </a:bodyPr>
          <a:lstStyle/>
          <a:p>
            <a:r>
              <a:rPr lang="en-US" altLang="en-IN" b="1" dirty="0">
                <a:solidFill>
                  <a:srgbClr val="FF0000"/>
                </a:solidFill>
                <a:latin typeface="Times New Roman" panose="02020603050405020304" pitchFamily="18" charset="0"/>
                <a:cs typeface="Times New Roman" panose="02020603050405020304" pitchFamily="18" charset="0"/>
              </a:rPr>
              <a:t>Big-O, Omega and </a:t>
            </a:r>
            <a:r>
              <a:rPr lang="en-IN" b="1" dirty="0">
                <a:solidFill>
                  <a:srgbClr val="FF0000"/>
                </a:solidFill>
                <a:latin typeface="Times New Roman" panose="02020603050405020304" pitchFamily="18" charset="0"/>
                <a:cs typeface="Times New Roman" panose="02020603050405020304" pitchFamily="18" charset="0"/>
              </a:rPr>
              <a:t>Theta Notation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AutoNum type="arabicParenR"/>
            </a:pPr>
            <a:r>
              <a:rPr lang="en-US" dirty="0">
                <a:latin typeface="Times New Roman" panose="02020603050405020304" pitchFamily="18" charset="0"/>
                <a:cs typeface="Times New Roman" panose="02020603050405020304" pitchFamily="18" charset="0"/>
              </a:rPr>
              <a:t>f(n)=4n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sym typeface="+mn-ea"/>
              </a:rPr>
              <a:t>4n</a:t>
            </a:r>
            <a:r>
              <a:rPr lang="en-US" baseline="30000" dirty="0">
                <a:latin typeface="Times New Roman" panose="02020603050405020304" pitchFamily="18" charset="0"/>
                <a:cs typeface="Times New Roman" panose="02020603050405020304" pitchFamily="18" charset="0"/>
                <a:sym typeface="+mn-ea"/>
              </a:rPr>
              <a:t>2</a:t>
            </a:r>
            <a:r>
              <a:rPr lang="en-US" dirty="0">
                <a:latin typeface="Times New Roman" panose="02020603050405020304" pitchFamily="18" charset="0"/>
                <a:cs typeface="Times New Roman" panose="02020603050405020304" pitchFamily="18" charset="0"/>
                <a:sym typeface="+mn-ea"/>
              </a:rPr>
              <a:t>+2</a:t>
            </a:r>
            <a:r>
              <a:rPr lang="en-US" dirty="0">
                <a:latin typeface="Times New Roman" panose="02020603050405020304" pitchFamily="18" charset="0"/>
                <a:cs typeface="Times New Roman" panose="02020603050405020304" pitchFamily="18" charset="0"/>
              </a:rPr>
              <a:t> </a:t>
            </a:r>
            <a:r>
              <a:rPr lang="en-US" dirty="0">
                <a:latin typeface="Arial" panose="020B0604020202020204" pitchFamily="34" charset="0"/>
                <a:cs typeface="Arial" panose="020B0604020202020204" pitchFamily="34" charset="0"/>
              </a:rPr>
              <a:t>≤ 10n</a:t>
            </a:r>
            <a:r>
              <a:rPr lang="en-US" baseline="30000"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p>
            <a:pPr marL="514350" indent="-514350">
              <a:buAutoNum type="arabicParenR"/>
            </a:pPr>
            <a:r>
              <a:rPr lang="en-US" dirty="0">
                <a:latin typeface="Times New Roman" panose="02020603050405020304" pitchFamily="18" charset="0"/>
                <a:cs typeface="Times New Roman" panose="02020603050405020304" pitchFamily="18" charset="0"/>
                <a:sym typeface="+mn-ea"/>
              </a:rPr>
              <a:t>f(n)=4n</a:t>
            </a:r>
            <a:r>
              <a:rPr lang="en-US" baseline="30000" dirty="0">
                <a:latin typeface="Times New Roman" panose="02020603050405020304" pitchFamily="18" charset="0"/>
                <a:cs typeface="Times New Roman" panose="02020603050405020304" pitchFamily="18" charset="0"/>
                <a:sym typeface="+mn-ea"/>
              </a:rPr>
              <a:t>2</a:t>
            </a:r>
            <a:r>
              <a:rPr lang="en-US" dirty="0">
                <a:latin typeface="Times New Roman" panose="02020603050405020304" pitchFamily="18" charset="0"/>
                <a:cs typeface="Times New Roman" panose="02020603050405020304" pitchFamily="18" charset="0"/>
                <a:sym typeface="+mn-ea"/>
              </a:rPr>
              <a:t>+2,		4n</a:t>
            </a:r>
            <a:r>
              <a:rPr lang="en-US" baseline="30000" dirty="0">
                <a:latin typeface="Times New Roman" panose="02020603050405020304" pitchFamily="18" charset="0"/>
                <a:cs typeface="Times New Roman" panose="02020603050405020304" pitchFamily="18" charset="0"/>
                <a:sym typeface="+mn-ea"/>
              </a:rPr>
              <a:t>2</a:t>
            </a:r>
            <a:r>
              <a:rPr lang="en-US" dirty="0">
                <a:latin typeface="Times New Roman" panose="02020603050405020304" pitchFamily="18" charset="0"/>
                <a:cs typeface="Times New Roman" panose="02020603050405020304" pitchFamily="18" charset="0"/>
                <a:sym typeface="+mn-ea"/>
              </a:rPr>
              <a:t>+2 </a:t>
            </a:r>
            <a:r>
              <a:rPr lang="en-US" dirty="0">
                <a:latin typeface="Arial" panose="020B0604020202020204" pitchFamily="34" charset="0"/>
                <a:cs typeface="Arial" panose="020B0604020202020204" pitchFamily="34" charset="0"/>
                <a:sym typeface="+mn-ea"/>
              </a:rPr>
              <a:t>≥ n</a:t>
            </a:r>
            <a:r>
              <a:rPr lang="en-US" baseline="30000" dirty="0">
                <a:latin typeface="Arial" panose="020B0604020202020204" pitchFamily="34" charset="0"/>
                <a:cs typeface="Arial" panose="020B0604020202020204" pitchFamily="34" charset="0"/>
                <a:sym typeface="+mn-ea"/>
              </a:rPr>
              <a:t>2</a:t>
            </a:r>
          </a:p>
          <a:p>
            <a:pPr marL="514350" indent="-514350">
              <a:buAutoNum type="arabicParenR"/>
            </a:pPr>
            <a:r>
              <a:rPr lang="en-US" dirty="0">
                <a:latin typeface="Arial" panose="020B0604020202020204" pitchFamily="34" charset="0"/>
                <a:cs typeface="Arial" panose="020B0604020202020204" pitchFamily="34" charset="0"/>
                <a:sym typeface="+mn-ea"/>
              </a:rPr>
              <a:t>f(n)=</a:t>
            </a:r>
            <a:r>
              <a:rPr lang="en-US" dirty="0">
                <a:latin typeface="Times New Roman" panose="02020603050405020304" pitchFamily="18" charset="0"/>
                <a:cs typeface="Times New Roman" panose="02020603050405020304" pitchFamily="18" charset="0"/>
                <a:sym typeface="+mn-ea"/>
              </a:rPr>
              <a:t>4n</a:t>
            </a:r>
            <a:r>
              <a:rPr lang="en-US" baseline="30000" dirty="0">
                <a:latin typeface="Times New Roman" panose="02020603050405020304" pitchFamily="18" charset="0"/>
                <a:cs typeface="Times New Roman" panose="02020603050405020304" pitchFamily="18" charset="0"/>
                <a:sym typeface="+mn-ea"/>
              </a:rPr>
              <a:t>2</a:t>
            </a:r>
            <a:r>
              <a:rPr lang="en-US" dirty="0">
                <a:latin typeface="Times New Roman" panose="02020603050405020304" pitchFamily="18" charset="0"/>
                <a:cs typeface="Times New Roman" panose="02020603050405020304" pitchFamily="18" charset="0"/>
                <a:sym typeface="+mn-ea"/>
              </a:rPr>
              <a:t>+2,		</a:t>
            </a:r>
            <a:r>
              <a:rPr lang="en-US" dirty="0">
                <a:latin typeface="Arial" panose="020B0604020202020204" pitchFamily="34" charset="0"/>
                <a:cs typeface="Arial" panose="020B0604020202020204" pitchFamily="34" charset="0"/>
                <a:sym typeface="+mn-ea"/>
              </a:rPr>
              <a:t>n</a:t>
            </a:r>
            <a:r>
              <a:rPr lang="en-US" baseline="30000" dirty="0">
                <a:latin typeface="Arial" panose="020B0604020202020204" pitchFamily="34" charset="0"/>
                <a:cs typeface="Arial" panose="020B0604020202020204" pitchFamily="34" charset="0"/>
                <a:sym typeface="+mn-ea"/>
              </a:rPr>
              <a:t>2 </a:t>
            </a:r>
            <a:r>
              <a:rPr lang="en-US" dirty="0">
                <a:latin typeface="Arial" panose="020B0604020202020204" pitchFamily="34" charset="0"/>
                <a:cs typeface="Arial" panose="020B0604020202020204" pitchFamily="34" charset="0"/>
                <a:sym typeface="+mn-ea"/>
              </a:rPr>
              <a:t>≤ </a:t>
            </a:r>
            <a:r>
              <a:rPr lang="en-US" dirty="0">
                <a:latin typeface="Times New Roman" panose="02020603050405020304" pitchFamily="18" charset="0"/>
                <a:cs typeface="Times New Roman" panose="02020603050405020304" pitchFamily="18" charset="0"/>
                <a:sym typeface="+mn-ea"/>
              </a:rPr>
              <a:t>4n</a:t>
            </a:r>
            <a:r>
              <a:rPr lang="en-US" baseline="30000" dirty="0">
                <a:latin typeface="Times New Roman" panose="02020603050405020304" pitchFamily="18" charset="0"/>
                <a:cs typeface="Times New Roman" panose="02020603050405020304" pitchFamily="18" charset="0"/>
                <a:sym typeface="+mn-ea"/>
              </a:rPr>
              <a:t>2</a:t>
            </a:r>
            <a:r>
              <a:rPr lang="en-US" dirty="0">
                <a:latin typeface="Times New Roman" panose="02020603050405020304" pitchFamily="18" charset="0"/>
                <a:cs typeface="Times New Roman" panose="02020603050405020304" pitchFamily="18" charset="0"/>
                <a:sym typeface="+mn-ea"/>
              </a:rPr>
              <a:t>+2 </a:t>
            </a:r>
            <a:r>
              <a:rPr lang="en-US" dirty="0">
                <a:latin typeface="Arial" panose="020B0604020202020204" pitchFamily="34" charset="0"/>
                <a:cs typeface="Arial" panose="020B0604020202020204" pitchFamily="34" charset="0"/>
                <a:sym typeface="+mn-ea"/>
              </a:rPr>
              <a:t>≤ 10n</a:t>
            </a:r>
            <a:r>
              <a:rPr lang="en-US" baseline="30000" dirty="0">
                <a:latin typeface="Arial" panose="020B0604020202020204" pitchFamily="34" charset="0"/>
                <a:cs typeface="Arial" panose="020B0604020202020204" pitchFamily="34" charset="0"/>
                <a:sym typeface="+mn-ea"/>
              </a:rPr>
              <a:t>2</a:t>
            </a:r>
            <a:endParaRPr lang="en-US" dirty="0">
              <a:latin typeface="Arial" panose="020B0604020202020204" pitchFamily="34" charset="0"/>
              <a:cs typeface="Arial" panose="020B0604020202020204" pitchFamily="34" charset="0"/>
              <a:sym typeface="+mn-ea"/>
            </a:endParaRPr>
          </a:p>
          <a:p>
            <a:pPr marL="514350" indent="-514350">
              <a:buAutoNum type="arabicParenR"/>
            </a:pPr>
            <a:r>
              <a:rPr lang="en-US" dirty="0">
                <a:latin typeface="Arial" panose="020B0604020202020204" pitchFamily="34" charset="0"/>
                <a:cs typeface="Arial" panose="020B0604020202020204" pitchFamily="34" charset="0"/>
                <a:sym typeface="+mn-ea"/>
              </a:rPr>
              <a:t>f(n)=n</a:t>
            </a:r>
            <a:r>
              <a:rPr lang="en-US" baseline="30000" dirty="0">
                <a:latin typeface="Arial" panose="020B0604020202020204" pitchFamily="34" charset="0"/>
                <a:cs typeface="Arial" panose="020B0604020202020204" pitchFamily="34" charset="0"/>
                <a:sym typeface="+mn-ea"/>
              </a:rPr>
              <a:t>2</a:t>
            </a:r>
            <a:r>
              <a:rPr lang="en-US" dirty="0">
                <a:latin typeface="Arial" panose="020B0604020202020204" pitchFamily="34" charset="0"/>
                <a:cs typeface="Arial" panose="020B0604020202020204" pitchFamily="34" charset="0"/>
                <a:sym typeface="+mn-ea"/>
              </a:rPr>
              <a:t>logn+n,	n</a:t>
            </a:r>
            <a:r>
              <a:rPr lang="en-US" baseline="30000" dirty="0">
                <a:latin typeface="Arial" panose="020B0604020202020204" pitchFamily="34" charset="0"/>
                <a:cs typeface="Arial" panose="020B0604020202020204" pitchFamily="34" charset="0"/>
                <a:sym typeface="+mn-ea"/>
              </a:rPr>
              <a:t>2</a:t>
            </a:r>
            <a:r>
              <a:rPr lang="en-US" dirty="0">
                <a:latin typeface="Arial" panose="020B0604020202020204" pitchFamily="34" charset="0"/>
                <a:cs typeface="Arial" panose="020B0604020202020204" pitchFamily="34" charset="0"/>
                <a:sym typeface="+mn-ea"/>
              </a:rPr>
              <a:t>logn ≤ n</a:t>
            </a:r>
            <a:r>
              <a:rPr lang="en-US" baseline="30000" dirty="0">
                <a:latin typeface="Arial" panose="020B0604020202020204" pitchFamily="34" charset="0"/>
                <a:cs typeface="Arial" panose="020B0604020202020204" pitchFamily="34" charset="0"/>
                <a:sym typeface="+mn-ea"/>
              </a:rPr>
              <a:t>2</a:t>
            </a:r>
            <a:r>
              <a:rPr lang="en-US" dirty="0">
                <a:latin typeface="Arial" panose="020B0604020202020204" pitchFamily="34" charset="0"/>
                <a:cs typeface="Arial" panose="020B0604020202020204" pitchFamily="34" charset="0"/>
                <a:sym typeface="+mn-ea"/>
              </a:rPr>
              <a:t>logn+n ≤ 10n</a:t>
            </a:r>
            <a:r>
              <a:rPr lang="en-US" baseline="30000" dirty="0">
                <a:latin typeface="Arial" panose="020B0604020202020204" pitchFamily="34" charset="0"/>
                <a:cs typeface="Arial" panose="020B0604020202020204" pitchFamily="34" charset="0"/>
                <a:sym typeface="+mn-ea"/>
              </a:rPr>
              <a:t>2</a:t>
            </a:r>
            <a:r>
              <a:rPr lang="en-US" dirty="0">
                <a:latin typeface="Arial" panose="020B0604020202020204" pitchFamily="34" charset="0"/>
                <a:cs typeface="Arial" panose="020B0604020202020204" pitchFamily="34" charset="0"/>
                <a:sym typeface="+mn-ea"/>
              </a:rPr>
              <a:t>logn</a:t>
            </a:r>
          </a:p>
          <a:p>
            <a:pPr marL="514350" indent="-514350">
              <a:buAutoNum type="arabicParenR"/>
            </a:pPr>
            <a:r>
              <a:rPr lang="en-US" dirty="0">
                <a:latin typeface="Arial" panose="020B0604020202020204" pitchFamily="34" charset="0"/>
                <a:cs typeface="Arial" panose="020B0604020202020204" pitchFamily="34" charset="0"/>
                <a:sym typeface="+mn-ea"/>
              </a:rPr>
              <a:t>f(n)=n!,			1 ≤ n! ≤ n</a:t>
            </a:r>
            <a:r>
              <a:rPr lang="en-US" baseline="30000" dirty="0">
                <a:latin typeface="Arial" panose="020B0604020202020204" pitchFamily="34" charset="0"/>
                <a:cs typeface="Arial" panose="020B0604020202020204" pitchFamily="34" charset="0"/>
                <a:sym typeface="+mn-ea"/>
              </a:rPr>
              <a:t>n</a:t>
            </a:r>
          </a:p>
          <a:p>
            <a:pPr marL="514350" indent="-514350">
              <a:buAutoNum type="arabicParenR"/>
            </a:pPr>
            <a:r>
              <a:rPr lang="en-US" dirty="0">
                <a:latin typeface="Arial" panose="020B0604020202020204" pitchFamily="34" charset="0"/>
                <a:cs typeface="Arial" panose="020B0604020202020204" pitchFamily="34" charset="0"/>
                <a:sym typeface="+mn-ea"/>
              </a:rPr>
              <a:t>f(n)=log n!,		1 ≤ log n! ≤ log n</a:t>
            </a:r>
            <a:r>
              <a:rPr lang="en-US" baseline="30000" dirty="0">
                <a:latin typeface="Arial" panose="020B0604020202020204" pitchFamily="34" charset="0"/>
                <a:cs typeface="Arial" panose="020B0604020202020204" pitchFamily="34" charset="0"/>
                <a:sym typeface="+mn-ea"/>
              </a:rPr>
              <a:t>n</a:t>
            </a:r>
            <a:endParaRPr lang="en-US" baseline="30000" dirty="0">
              <a:latin typeface="Arial" panose="020B0604020202020204" pitchFamily="34" charset="0"/>
              <a:cs typeface="Arial" panose="020B0604020202020204" pitchFamily="34" charset="0"/>
            </a:endParaRPr>
          </a:p>
          <a:p>
            <a:pPr marL="514350" indent="-514350">
              <a:buAutoNum type="arabicParenR"/>
            </a:pPr>
            <a:endParaRPr lang="en-US" baseline="30000"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640"/>
            <a:ext cx="10972800" cy="576064"/>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Little o Notation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424" y="1052736"/>
            <a:ext cx="10513168" cy="5184576"/>
          </a:xfrm>
        </p:spPr>
        <p:txBody>
          <a:bodyPr>
            <a:normAutofit/>
          </a:bodyPr>
          <a:lstStyle/>
          <a:p>
            <a:pPr algn="just"/>
            <a:r>
              <a:rPr lang="en-US" dirty="0">
                <a:latin typeface="Times New Roman" panose="02020603050405020304" pitchFamily="18" charset="0"/>
                <a:cs typeface="Times New Roman" panose="02020603050405020304" pitchFamily="18" charset="0"/>
              </a:rPr>
              <a:t>Little o notation is used to describe an upper bound that cannot be tight. In other words, loose upper bound of f(n).</a:t>
            </a:r>
          </a:p>
          <a:p>
            <a:pPr algn="just"/>
            <a:r>
              <a:rPr lang="en-US" dirty="0">
                <a:latin typeface="Times New Roman" panose="02020603050405020304" pitchFamily="18" charset="0"/>
                <a:cs typeface="Times New Roman" panose="02020603050405020304" pitchFamily="18" charset="0"/>
              </a:rPr>
              <a:t>Let f(n) and g(n) are the functions that map positive real numbers. We can say that the function f(n) is o(g(n)) if for any real positive constant c, there exists an integer constant n0 ≤ 1 such that f(n) &gt; 0</a:t>
            </a:r>
          </a:p>
          <a:p>
            <a:pPr algn="just"/>
            <a:r>
              <a:rPr lang="en-US" dirty="0">
                <a:latin typeface="Times New Roman" panose="02020603050405020304" pitchFamily="18" charset="0"/>
                <a:cs typeface="Times New Roman" panose="02020603050405020304" pitchFamily="18" charset="0"/>
              </a:rPr>
              <a:t>we can say that f(n) = o(g(n)) means,</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744" y="4862289"/>
            <a:ext cx="3960440" cy="183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10972800" cy="79208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Little o Notation</a:t>
            </a:r>
            <a:endParaRPr lang="en-IN" dirty="0"/>
          </a:p>
        </p:txBody>
      </p:sp>
      <p:pic>
        <p:nvPicPr>
          <p:cNvPr id="2050"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655840" y="1052736"/>
            <a:ext cx="312386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4842"/>
            <a:ext cx="10369152" cy="605846"/>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Recursion</a:t>
            </a:r>
            <a:endParaRPr lang="en-IN" dirty="0">
              <a:solidFill>
                <a:srgbClr val="FF0000"/>
              </a:solidFill>
            </a:endParaRPr>
          </a:p>
        </p:txBody>
      </p:sp>
      <p:sp>
        <p:nvSpPr>
          <p:cNvPr id="3" name="Content Placeholder 2"/>
          <p:cNvSpPr>
            <a:spLocks noGrp="1"/>
          </p:cNvSpPr>
          <p:nvPr>
            <p:ph idx="1"/>
          </p:nvPr>
        </p:nvSpPr>
        <p:spPr>
          <a:xfrm>
            <a:off x="609600" y="620688"/>
            <a:ext cx="10959008" cy="6237312"/>
          </a:xfrm>
        </p:spPr>
        <p:txBody>
          <a:bodyPr>
            <a:noAutofit/>
          </a:bodyPr>
          <a:lstStyle/>
          <a:p>
            <a:pPr marL="0"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Types of Recursion: </a:t>
            </a:r>
            <a:r>
              <a:rPr lang="en-US" sz="2400" dirty="0">
                <a:latin typeface="Times New Roman" panose="02020603050405020304" pitchFamily="18" charset="0"/>
                <a:cs typeface="Times New Roman" panose="02020603050405020304" pitchFamily="18" charset="0"/>
              </a:rPr>
              <a:t>A function calling itself is called recursion</a:t>
            </a:r>
            <a:endParaRPr lang="en-US" sz="2400" b="1" dirty="0">
              <a:latin typeface="Times New Roman" panose="02020603050405020304" pitchFamily="18" charset="0"/>
              <a:cs typeface="Times New Roman" panose="02020603050405020304" pitchFamily="18" charset="0"/>
            </a:endParaRPr>
          </a:p>
          <a:p>
            <a:pPr lvl="7">
              <a:lnSpc>
                <a:spcPct val="80000"/>
              </a:lnSpc>
              <a:spcBef>
                <a:spcPts val="20"/>
              </a:spcBef>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Linear Recursion</a:t>
            </a:r>
          </a:p>
          <a:p>
            <a:pPr lvl="7">
              <a:lnSpc>
                <a:spcPct val="80000"/>
              </a:lnSpc>
              <a:spcBef>
                <a:spcPts val="20"/>
              </a:spcBef>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Tree Recursion</a:t>
            </a:r>
            <a:endParaRPr lang="en-US" sz="2400" dirty="0">
              <a:latin typeface="Times New Roman" panose="02020603050405020304" pitchFamily="18" charset="0"/>
              <a:cs typeface="Times New Roman" panose="02020603050405020304" pitchFamily="18" charset="0"/>
            </a:endParaRPr>
          </a:p>
          <a:p>
            <a:pPr>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Linear Recursion:</a:t>
            </a:r>
            <a:endParaRPr lang="en-US" sz="2400" dirty="0">
              <a:latin typeface="Times New Roman" panose="02020603050405020304" pitchFamily="18" charset="0"/>
              <a:cs typeface="Times New Roman" panose="02020603050405020304" pitchFamily="18" charset="0"/>
            </a:endParaRPr>
          </a:p>
          <a:p>
            <a:pPr marL="0" indent="0">
              <a:lnSpc>
                <a:spcPct val="80000"/>
              </a:lnSpc>
              <a:spcBef>
                <a:spcPts val="20"/>
              </a:spcBef>
              <a:spcAft>
                <a:spcPts val="0"/>
              </a:spcAft>
              <a:buNone/>
            </a:pPr>
            <a:r>
              <a:rPr lang="en-US" sz="2400" dirty="0">
                <a:latin typeface="Times New Roman" panose="02020603050405020304" pitchFamily="18" charset="0"/>
                <a:cs typeface="Times New Roman" panose="02020603050405020304" pitchFamily="18" charset="0"/>
              </a:rPr>
              <a:t>	A function that only makes a single call to itself each time the function runs. </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function calculate(n) {</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   if n &gt; 0:</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     print n;</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sym typeface="+mn-ea"/>
              </a:rPr>
              <a:t>     calculate</a:t>
            </a:r>
            <a:r>
              <a:rPr lang="en-US" sz="2400" b="1" dirty="0">
                <a:latin typeface="Times New Roman" panose="02020603050405020304" pitchFamily="18" charset="0"/>
                <a:cs typeface="Times New Roman" panose="02020603050405020304" pitchFamily="18" charset="0"/>
              </a:rPr>
              <a:t>(n-1);</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    }</a:t>
            </a:r>
          </a:p>
          <a:p>
            <a:pPr marL="0"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Tree Recursion:</a:t>
            </a:r>
          </a:p>
          <a:p>
            <a:pPr marL="0" indent="0">
              <a:lnSpc>
                <a:spcPct val="80000"/>
              </a:lnSpc>
              <a:spcBef>
                <a:spcPts val="20"/>
              </a:spcBef>
              <a:spcAft>
                <a:spcPts val="0"/>
              </a:spcAft>
              <a:buNone/>
            </a:pPr>
            <a:r>
              <a:rPr lang="en-US" sz="2400" dirty="0">
                <a:latin typeface="Times New Roman" panose="02020603050405020304" pitchFamily="18" charset="0"/>
                <a:cs typeface="Times New Roman" panose="02020603050405020304" pitchFamily="18" charset="0"/>
              </a:rPr>
              <a:t>	A phrase to describe when you make a recursive call more than once in your recursive case.</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function </a:t>
            </a:r>
            <a:r>
              <a:rPr lang="en-US" sz="2400" b="1" dirty="0">
                <a:latin typeface="Times New Roman" panose="02020603050405020304" pitchFamily="18" charset="0"/>
                <a:cs typeface="Times New Roman" panose="02020603050405020304" pitchFamily="18" charset="0"/>
                <a:sym typeface="+mn-ea"/>
              </a:rPr>
              <a:t>calculate</a:t>
            </a:r>
            <a:r>
              <a:rPr lang="en-US" sz="2400" b="1" dirty="0">
                <a:latin typeface="Times New Roman" panose="02020603050405020304" pitchFamily="18" charset="0"/>
                <a:cs typeface="Times New Roman" panose="02020603050405020304" pitchFamily="18" charset="0"/>
              </a:rPr>
              <a:t>(n) {</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   if n &gt; </a:t>
            </a:r>
            <a:r>
              <a:rPr lang="en-US" sz="2400" b="1" dirty="0">
                <a:latin typeface="Times New Roman" panose="02020603050405020304" pitchFamily="18" charset="0"/>
                <a:cs typeface="Times New Roman" panose="02020603050405020304" pitchFamily="18" charset="0"/>
                <a:sym typeface="+mn-ea"/>
              </a:rPr>
              <a:t>0</a:t>
            </a:r>
            <a:r>
              <a:rPr lang="en-US" sz="2400" b="1" dirty="0">
                <a:latin typeface="Times New Roman" panose="02020603050405020304" pitchFamily="18" charset="0"/>
                <a:cs typeface="Times New Roman" panose="02020603050405020304" pitchFamily="18" charset="0"/>
              </a:rPr>
              <a:t>:</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sym typeface="+mn-ea"/>
              </a:rPr>
              <a:t>print</a:t>
            </a:r>
            <a:r>
              <a:rPr lang="en-US" sz="2400" b="1" dirty="0">
                <a:latin typeface="Times New Roman" panose="02020603050405020304" pitchFamily="18" charset="0"/>
                <a:cs typeface="Times New Roman" panose="02020603050405020304" pitchFamily="18" charset="0"/>
              </a:rPr>
              <a:t> n;</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      return </a:t>
            </a:r>
            <a:r>
              <a:rPr lang="en-US" sz="2400" b="1" dirty="0">
                <a:latin typeface="Times New Roman" panose="02020603050405020304" pitchFamily="18" charset="0"/>
                <a:cs typeface="Times New Roman" panose="02020603050405020304" pitchFamily="18" charset="0"/>
                <a:sym typeface="+mn-ea"/>
              </a:rPr>
              <a:t>calculate</a:t>
            </a:r>
            <a:r>
              <a:rPr lang="en-US" sz="2400" b="1" dirty="0">
                <a:latin typeface="Times New Roman" panose="02020603050405020304" pitchFamily="18" charset="0"/>
                <a:cs typeface="Times New Roman" panose="02020603050405020304" pitchFamily="18" charset="0"/>
              </a:rPr>
              <a:t>(n-1) + </a:t>
            </a:r>
            <a:r>
              <a:rPr lang="en-US" sz="2400" b="1" dirty="0">
                <a:latin typeface="Times New Roman" panose="02020603050405020304" pitchFamily="18" charset="0"/>
                <a:cs typeface="Times New Roman" panose="02020603050405020304" pitchFamily="18" charset="0"/>
                <a:sym typeface="+mn-ea"/>
              </a:rPr>
              <a:t>calculate</a:t>
            </a:r>
            <a:r>
              <a:rPr lang="en-US" sz="2400" b="1" dirty="0">
                <a:latin typeface="Times New Roman" panose="02020603050405020304" pitchFamily="18" charset="0"/>
                <a:cs typeface="Times New Roman" panose="02020603050405020304" pitchFamily="18" charset="0"/>
              </a:rPr>
              <a:t>(n-2);</a:t>
            </a:r>
          </a:p>
          <a:p>
            <a:pPr marL="3200400" lvl="7" indent="0">
              <a:lnSpc>
                <a:spcPct val="80000"/>
              </a:lnSpc>
              <a:spcBef>
                <a:spcPts val="20"/>
              </a:spcBef>
              <a:spcAft>
                <a:spcPts val="0"/>
              </a:spcAft>
              <a:buNone/>
            </a:pPr>
            <a:r>
              <a:rPr lang="en-US" sz="24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4842"/>
            <a:ext cx="10369152" cy="605846"/>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Recursive Tree</a:t>
            </a:r>
            <a:endParaRPr lang="en-IN" dirty="0">
              <a:solidFill>
                <a:srgbClr val="FF0000"/>
              </a:solidFill>
            </a:endParaRPr>
          </a:p>
        </p:txBody>
      </p:sp>
      <p:sp>
        <p:nvSpPr>
          <p:cNvPr id="3" name="Content Placeholder 2"/>
          <p:cNvSpPr>
            <a:spLocks noGrp="1"/>
          </p:cNvSpPr>
          <p:nvPr>
            <p:ph idx="1"/>
          </p:nvPr>
        </p:nvSpPr>
        <p:spPr>
          <a:xfrm>
            <a:off x="609600" y="620688"/>
            <a:ext cx="10959008" cy="6237312"/>
          </a:xfrm>
        </p:spPr>
        <p:txBody>
          <a:bodyPr>
            <a:noAutofit/>
          </a:bodyPr>
          <a:lstStyle/>
          <a:p>
            <a:pPr marL="0" indent="0">
              <a:lnSpc>
                <a:spcPct val="80000"/>
              </a:lnSpc>
              <a:spcBef>
                <a:spcPts val="20"/>
              </a:spcBef>
              <a:spcAft>
                <a:spcPts val="0"/>
              </a:spcAft>
              <a:buNone/>
            </a:pPr>
            <a:r>
              <a:rPr lang="en-US" sz="24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function calculate(n) {</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rPr>
              <a:t>   if n &gt; 0:</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rPr>
              <a:t>{</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rPr>
              <a:t>     print n;</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sym typeface="+mn-ea"/>
              </a:rPr>
              <a:t>     calculate</a:t>
            </a:r>
            <a:r>
              <a:rPr lang="en-US" sz="2800" b="1" dirty="0">
                <a:latin typeface="Times New Roman" panose="02020603050405020304" pitchFamily="18" charset="0"/>
                <a:cs typeface="Times New Roman" panose="02020603050405020304" pitchFamily="18" charset="0"/>
              </a:rPr>
              <a:t>(n-1);</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0" indent="0">
              <a:lnSpc>
                <a:spcPct val="80000"/>
              </a:lnSpc>
              <a:spcBef>
                <a:spcPts val="20"/>
              </a:spcBef>
              <a:spcAft>
                <a:spcPts val="0"/>
              </a:spcAft>
              <a:buNone/>
            </a:pPr>
            <a:endParaRPr lang="en-US" sz="2600" u="sng" dirty="0">
              <a:latin typeface="Times New Roman" panose="02020603050405020304" pitchFamily="18" charset="0"/>
              <a:cs typeface="Times New Roman" panose="02020603050405020304" pitchFamily="18" charset="0"/>
            </a:endParaRPr>
          </a:p>
          <a:p>
            <a:pPr marL="0" indent="0">
              <a:lnSpc>
                <a:spcPct val="80000"/>
              </a:lnSpc>
              <a:spcBef>
                <a:spcPts val="20"/>
              </a:spcBef>
              <a:spcAft>
                <a:spcPts val="0"/>
              </a:spcAft>
              <a:buNone/>
            </a:pPr>
            <a:r>
              <a:rPr lang="en-US" sz="2600" u="sng" dirty="0">
                <a:latin typeface="Times New Roman" panose="02020603050405020304" pitchFamily="18" charset="0"/>
                <a:cs typeface="Times New Roman" panose="02020603050405020304" pitchFamily="18" charset="0"/>
              </a:rPr>
              <a:t>Find the Time complexity:</a:t>
            </a:r>
            <a:endParaRPr lang="en-US" sz="2600"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ClrTx/>
              <a:buSzTx/>
              <a:buFontTx/>
              <a:buNone/>
            </a:pPr>
            <a:r>
              <a:rPr lang="en-US" sz="2600" b="1" dirty="0">
                <a:latin typeface="Times New Roman" panose="02020603050405020304" pitchFamily="18" charset="0"/>
                <a:cs typeface="Times New Roman" panose="02020603050405020304" pitchFamily="18" charset="0"/>
              </a:rPr>
              <a:t>	Time taken for print:</a:t>
            </a:r>
            <a:r>
              <a:rPr lang="en-US" sz="2600" dirty="0">
                <a:latin typeface="Times New Roman" panose="02020603050405020304" pitchFamily="18" charset="0"/>
                <a:cs typeface="Times New Roman" panose="02020603050405020304" pitchFamily="18" charset="0"/>
              </a:rPr>
              <a:t> n</a:t>
            </a:r>
          </a:p>
          <a:p>
            <a:pPr marL="0" indent="0" algn="just">
              <a:lnSpc>
                <a:spcPct val="100000"/>
              </a:lnSpc>
              <a:spcBef>
                <a:spcPct val="20000"/>
              </a:spcBef>
              <a:buClrTx/>
              <a:buSzTx/>
              <a:buFontTx/>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Time taken for function calls: </a:t>
            </a:r>
            <a:r>
              <a:rPr lang="en-US" sz="2600" dirty="0">
                <a:latin typeface="Times New Roman" panose="02020603050405020304" pitchFamily="18" charset="0"/>
                <a:cs typeface="Times New Roman" panose="02020603050405020304" pitchFamily="18" charset="0"/>
              </a:rPr>
              <a:t>n+1</a:t>
            </a:r>
          </a:p>
          <a:p>
            <a:pPr marL="0" indent="0" algn="just">
              <a:lnSpc>
                <a:spcPct val="100000"/>
              </a:lnSpc>
              <a:spcBef>
                <a:spcPct val="20000"/>
              </a:spcBef>
              <a:buClrTx/>
              <a:buSzTx/>
              <a:buFontTx/>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Total Time:</a:t>
            </a:r>
            <a:r>
              <a:rPr lang="en-US" sz="2600" dirty="0">
                <a:latin typeface="Times New Roman" panose="02020603050405020304" pitchFamily="18" charset="0"/>
                <a:cs typeface="Times New Roman" panose="02020603050405020304" pitchFamily="18" charset="0"/>
              </a:rPr>
              <a:t> n+(n+1) = 2n+1</a:t>
            </a:r>
          </a:p>
          <a:p>
            <a:pPr marL="0" indent="0" algn="just">
              <a:lnSpc>
                <a:spcPct val="100000"/>
              </a:lnSpc>
              <a:spcBef>
                <a:spcPct val="20000"/>
              </a:spcBef>
              <a:buClrTx/>
              <a:buSzTx/>
              <a:buFontTx/>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Time Complexity, T(n)=O(n)</a:t>
            </a:r>
          </a:p>
          <a:p>
            <a:pPr marL="0" indent="0" algn="just">
              <a:lnSpc>
                <a:spcPct val="100000"/>
              </a:lnSpc>
              <a:spcBef>
                <a:spcPct val="20000"/>
              </a:spcBef>
              <a:buClrTx/>
              <a:buSzTx/>
              <a:buFontTx/>
              <a:buNone/>
            </a:pPr>
            <a:endParaRPr lang="en-US" sz="2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4842"/>
            <a:ext cx="10369152" cy="605846"/>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Recurrence Relation</a:t>
            </a:r>
            <a:endParaRPr lang="en-IN" dirty="0">
              <a:solidFill>
                <a:srgbClr val="FF0000"/>
              </a:solidFill>
            </a:endParaRPr>
          </a:p>
        </p:txBody>
      </p:sp>
      <p:sp>
        <p:nvSpPr>
          <p:cNvPr id="3" name="Content Placeholder 2"/>
          <p:cNvSpPr>
            <a:spLocks noGrp="1"/>
          </p:cNvSpPr>
          <p:nvPr>
            <p:ph idx="1"/>
          </p:nvPr>
        </p:nvSpPr>
        <p:spPr>
          <a:xfrm>
            <a:off x="609600" y="620395"/>
            <a:ext cx="10958830" cy="5915025"/>
          </a:xfrm>
        </p:spPr>
        <p:txBody>
          <a:bodyPr>
            <a:noAutofit/>
          </a:bodyPr>
          <a:lstStyle/>
          <a:p>
            <a:pPr marL="0" indent="0">
              <a:lnSpc>
                <a:spcPct val="80000"/>
              </a:lnSpc>
              <a:spcBef>
                <a:spcPts val="20"/>
              </a:spcBef>
              <a:spcAft>
                <a:spcPts val="0"/>
              </a:spcAft>
              <a:buNone/>
            </a:pPr>
            <a:r>
              <a:rPr lang="en-US" sz="2400" dirty="0">
                <a:latin typeface="Times New Roman" panose="02020603050405020304" pitchFamily="18" charset="0"/>
                <a:cs typeface="Times New Roman" panose="02020603050405020304" pitchFamily="18" charset="0"/>
              </a:rPr>
              <a:t>			</a:t>
            </a:r>
          </a:p>
          <a:p>
            <a:pPr marL="0" indent="0">
              <a:lnSpc>
                <a:spcPct val="80000"/>
              </a:lnSpc>
              <a:spcBef>
                <a:spcPts val="20"/>
              </a:spcBef>
              <a:spcAft>
                <a:spcPts val="0"/>
              </a:spcAft>
              <a:buNone/>
            </a:pPr>
            <a:r>
              <a:rPr lang="en-US" sz="24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function calculate(n) {</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rPr>
              <a:t>   if n &gt; 0:</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rPr>
              <a:t>{</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rPr>
              <a:t>     print n;</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sym typeface="+mn-ea"/>
              </a:rPr>
              <a:t>     calculate</a:t>
            </a:r>
            <a:r>
              <a:rPr lang="en-US" sz="2800" b="1" dirty="0">
                <a:latin typeface="Times New Roman" panose="02020603050405020304" pitchFamily="18" charset="0"/>
                <a:cs typeface="Times New Roman" panose="02020603050405020304" pitchFamily="18" charset="0"/>
              </a:rPr>
              <a:t>(n-1);</a:t>
            </a:r>
          </a:p>
          <a:p>
            <a:pPr marL="3200400" lvl="7" indent="0">
              <a:lnSpc>
                <a:spcPct val="80000"/>
              </a:lnSpc>
              <a:spcBef>
                <a:spcPts val="20"/>
              </a:spcBef>
              <a:spcAft>
                <a:spcPts val="0"/>
              </a:spcAft>
              <a:buNone/>
            </a:pPr>
            <a:r>
              <a:rPr lang="en-US" sz="28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ClrTx/>
              <a:buSzTx/>
              <a:buFontTx/>
              <a:buNone/>
            </a:pPr>
            <a:endParaRPr lang="en-US" sz="2600" u="sng"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ClrTx/>
              <a:buSzTx/>
              <a:buFontTx/>
              <a:buNone/>
            </a:pPr>
            <a:r>
              <a:rPr lang="en-US" sz="2600" u="sng" dirty="0">
                <a:latin typeface="Times New Roman" panose="02020603050405020304" pitchFamily="18" charset="0"/>
                <a:cs typeface="Times New Roman" panose="02020603050405020304" pitchFamily="18" charset="0"/>
              </a:rPr>
              <a:t>Recurrence Relation:</a:t>
            </a:r>
            <a:r>
              <a:rPr lang="en-US" sz="2600" b="1" dirty="0">
                <a:latin typeface="Times New Roman" panose="02020603050405020304" pitchFamily="18" charset="0"/>
                <a:cs typeface="Times New Roman" panose="02020603050405020304" pitchFamily="18" charset="0"/>
              </a:rPr>
              <a:t> </a:t>
            </a:r>
          </a:p>
          <a:p>
            <a:pPr marL="0" indent="0" algn="just">
              <a:lnSpc>
                <a:spcPct val="100000"/>
              </a:lnSpc>
              <a:spcBef>
                <a:spcPct val="20000"/>
              </a:spcBef>
              <a:buClrTx/>
              <a:buSzTx/>
              <a:buFontTx/>
              <a:buNone/>
            </a:pPr>
            <a:r>
              <a:rPr lang="en-US" sz="2600" b="1" dirty="0">
                <a:latin typeface="Times New Roman" panose="02020603050405020304" pitchFamily="18" charset="0"/>
                <a:cs typeface="Times New Roman" panose="02020603050405020304" pitchFamily="18" charset="0"/>
              </a:rPr>
              <a:t>		T(n)=T(n-1)+1</a:t>
            </a:r>
          </a:p>
          <a:p>
            <a:pPr marL="0" indent="0" algn="just">
              <a:lnSpc>
                <a:spcPct val="100000"/>
              </a:lnSpc>
              <a:spcBef>
                <a:spcPct val="20000"/>
              </a:spcBef>
              <a:buClrTx/>
              <a:buSzTx/>
              <a:buFontTx/>
              <a:buNone/>
            </a:pPr>
            <a:r>
              <a:rPr lang="en-US" sz="2600" b="1" dirty="0">
                <a:latin typeface="Times New Roman" panose="02020603050405020304" pitchFamily="18" charset="0"/>
                <a:cs typeface="Times New Roman" panose="02020603050405020304" pitchFamily="18" charset="0"/>
              </a:rPr>
              <a:t>			 </a:t>
            </a:r>
          </a:p>
          <a:p>
            <a:pPr marL="0" indent="0" algn="just">
              <a:lnSpc>
                <a:spcPct val="100000"/>
              </a:lnSpc>
              <a:spcBef>
                <a:spcPct val="20000"/>
              </a:spcBef>
              <a:buClrTx/>
              <a:buSzTx/>
              <a:buFontTx/>
              <a:buNone/>
            </a:pPr>
            <a:r>
              <a:rPr lang="en-US" sz="2600" b="1" dirty="0">
                <a:latin typeface="Times New Roman" panose="02020603050405020304" pitchFamily="18" charset="0"/>
                <a:cs typeface="Times New Roman" panose="02020603050405020304" pitchFamily="18" charset="0"/>
              </a:rPr>
              <a:t>			T(n)=  </a:t>
            </a:r>
            <a:r>
              <a:rPr lang="en-US" sz="2600" b="1" dirty="0">
                <a:latin typeface="SimSun" panose="02010600030101010101" pitchFamily="2" charset="-122"/>
                <a:ea typeface="SimSun" panose="02010600030101010101" pitchFamily="2" charset="-122"/>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1 		n=0</a:t>
            </a:r>
          </a:p>
          <a:p>
            <a:pPr marL="0" indent="0" algn="just">
              <a:lnSpc>
                <a:spcPct val="100000"/>
              </a:lnSpc>
              <a:spcBef>
                <a:spcPct val="20000"/>
              </a:spcBef>
              <a:buClrTx/>
              <a:buSzTx/>
              <a:buFontTx/>
              <a:buNone/>
            </a:pPr>
            <a:r>
              <a:rPr lang="en-US" sz="2600" b="1" dirty="0">
                <a:latin typeface="Times New Roman" panose="02020603050405020304" pitchFamily="18" charset="0"/>
                <a:cs typeface="Times New Roman" panose="02020603050405020304" pitchFamily="18" charset="0"/>
              </a:rPr>
              <a:t>				</a:t>
            </a:r>
            <a:r>
              <a:rPr lang="en-US" sz="2600" b="1" dirty="0">
                <a:latin typeface="SimSun" panose="02010600030101010101" pitchFamily="2" charset="-122"/>
                <a:ea typeface="SimSun" panose="02010600030101010101" pitchFamily="2" charset="-122"/>
                <a:cs typeface="Times New Roman" panose="02020603050405020304" pitchFamily="18" charset="0"/>
                <a:sym typeface="+mn-ea"/>
              </a:rPr>
              <a:t>｛</a:t>
            </a:r>
            <a:r>
              <a:rPr lang="en-US" sz="2600" b="1" dirty="0">
                <a:latin typeface="Times New Roman" panose="02020603050405020304" pitchFamily="18" charset="0"/>
                <a:cs typeface="Times New Roman" panose="02020603050405020304" pitchFamily="18" charset="0"/>
                <a:sym typeface="+mn-ea"/>
              </a:rPr>
              <a:t>T(n-1)+1	n&gt;0</a:t>
            </a:r>
            <a:endParaRPr lang="en-US" sz="2600" b="1"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ClrTx/>
              <a:buSzTx/>
              <a:buFontTx/>
              <a:buNone/>
            </a:pP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4842"/>
            <a:ext cx="10369152" cy="605846"/>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sym typeface="+mn-ea"/>
              </a:rPr>
              <a:t>Recurrence Relation</a:t>
            </a:r>
            <a:endParaRPr lang="en-IN" dirty="0">
              <a:solidFill>
                <a:srgbClr val="FF0000"/>
              </a:solidFill>
            </a:endParaRPr>
          </a:p>
        </p:txBody>
      </p:sp>
      <p:sp>
        <p:nvSpPr>
          <p:cNvPr id="3" name="Content Placeholder 2"/>
          <p:cNvSpPr>
            <a:spLocks noGrp="1"/>
          </p:cNvSpPr>
          <p:nvPr>
            <p:ph idx="1"/>
          </p:nvPr>
        </p:nvSpPr>
        <p:spPr>
          <a:xfrm>
            <a:off x="609600" y="620395"/>
            <a:ext cx="10958830" cy="6080125"/>
          </a:xfrm>
        </p:spPr>
        <p:txBody>
          <a:bodyPr>
            <a:noAutofit/>
          </a:bodyPr>
          <a:lstStyle/>
          <a:p>
            <a:pPr marL="0" indent="0" algn="just">
              <a:lnSpc>
                <a:spcPct val="100000"/>
              </a:lnSpc>
              <a:spcBef>
                <a:spcPct val="20000"/>
              </a:spcBef>
              <a:buClrTx/>
              <a:buSzTx/>
              <a:buFontTx/>
              <a:buNone/>
            </a:pPr>
            <a:r>
              <a:rPr lang="en-US" sz="2400" b="1" u="sng" dirty="0">
                <a:latin typeface="Times New Roman" panose="02020603050405020304" pitchFamily="18" charset="0"/>
                <a:cs typeface="Times New Roman" panose="02020603050405020304" pitchFamily="18" charset="0"/>
                <a:sym typeface="+mn-ea"/>
              </a:rPr>
              <a:t>Solve:</a:t>
            </a:r>
            <a:endParaRPr lang="en-US" sz="2400" b="1"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ClrTx/>
              <a:buSzTx/>
              <a:buFontTx/>
              <a:buNone/>
            </a:pPr>
            <a:r>
              <a:rPr lang="en-US" sz="2400" b="1"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By substitution method, </a:t>
            </a:r>
          </a:p>
          <a:p>
            <a:pPr marL="0" indent="0" algn="just">
              <a:lnSpc>
                <a:spcPct val="100000"/>
              </a:lnSpc>
              <a:spcBef>
                <a:spcPct val="20000"/>
              </a:spcBef>
              <a:buClrTx/>
              <a:buSzTx/>
              <a:buFontTx/>
              <a:buNone/>
            </a:pPr>
            <a:r>
              <a:rPr lang="en-US" sz="2400" dirty="0">
                <a:latin typeface="Times New Roman" panose="02020603050405020304" pitchFamily="18" charset="0"/>
                <a:cs typeface="Times New Roman" panose="02020603050405020304" pitchFamily="18" charset="0"/>
                <a:sym typeface="+mn-ea"/>
              </a:rPr>
              <a:t>		T(n)=T(n-1)+1</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ClrTx/>
              <a:buSzTx/>
              <a:buFontTx/>
              <a:buNone/>
            </a:pPr>
            <a:r>
              <a:rPr lang="en-US" sz="2400" dirty="0">
                <a:latin typeface="Times New Roman" panose="02020603050405020304" pitchFamily="18" charset="0"/>
                <a:cs typeface="Times New Roman" panose="02020603050405020304" pitchFamily="18" charset="0"/>
                <a:sym typeface="+mn-ea"/>
              </a:rPr>
              <a:t>		T(n-1)=T(n-1-1)+1 = T(n-2)+1</a:t>
            </a:r>
          </a:p>
          <a:p>
            <a:pPr marL="0" indent="0" algn="just">
              <a:lnSpc>
                <a:spcPct val="100000"/>
              </a:lnSpc>
              <a:spcBef>
                <a:spcPct val="20000"/>
              </a:spcBef>
              <a:buClrTx/>
              <a:buSzTx/>
              <a:buFontTx/>
              <a:buNone/>
            </a:pPr>
            <a:r>
              <a:rPr lang="en-US" sz="2400" dirty="0">
                <a:latin typeface="Times New Roman" panose="02020603050405020304" pitchFamily="18" charset="0"/>
                <a:cs typeface="Times New Roman" panose="02020603050405020304" pitchFamily="18" charset="0"/>
                <a:sym typeface="+mn-ea"/>
              </a:rPr>
              <a:t>		T(n-2)=T(n-2-1)+1 = T(n-3)+1</a:t>
            </a:r>
          </a:p>
          <a:p>
            <a:pPr marL="0" indent="0" algn="just">
              <a:lnSpc>
                <a:spcPct val="100000"/>
              </a:lnSpc>
              <a:spcBef>
                <a:spcPct val="20000"/>
              </a:spcBef>
              <a:buClrTx/>
              <a:buSzTx/>
              <a:buFontTx/>
              <a:buNone/>
            </a:pPr>
            <a:r>
              <a:rPr lang="en-US" sz="2400" dirty="0">
                <a:latin typeface="Times New Roman" panose="02020603050405020304" pitchFamily="18" charset="0"/>
                <a:cs typeface="Times New Roman" panose="02020603050405020304" pitchFamily="18" charset="0"/>
                <a:sym typeface="+mn-ea"/>
              </a:rPr>
              <a:t>		T(n-3)=T(n-3-1)+1 = T(n-4)+1</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ClrTx/>
              <a:buSzTx/>
              <a:buFontTx/>
              <a:buNone/>
            </a:pPr>
            <a:r>
              <a:rPr lang="en-US" sz="2400" dirty="0">
                <a:latin typeface="Times New Roman" panose="02020603050405020304" pitchFamily="18" charset="0"/>
                <a:cs typeface="Times New Roman" panose="02020603050405020304" pitchFamily="18" charset="0"/>
                <a:sym typeface="+mn-ea"/>
              </a:rPr>
              <a:t>	</a:t>
            </a:r>
          </a:p>
          <a:p>
            <a:pPr marL="0" indent="0" algn="just">
              <a:lnSpc>
                <a:spcPct val="100000"/>
              </a:lnSpc>
              <a:spcBef>
                <a:spcPct val="20000"/>
              </a:spcBef>
              <a:buClrTx/>
              <a:buSzTx/>
              <a:buFontTx/>
              <a:buNone/>
            </a:pPr>
            <a:r>
              <a:rPr lang="en-US" sz="2400" dirty="0">
                <a:latin typeface="Times New Roman" panose="02020603050405020304" pitchFamily="18" charset="0"/>
                <a:cs typeface="Times New Roman" panose="02020603050405020304" pitchFamily="18" charset="0"/>
                <a:sym typeface="+mn-ea"/>
              </a:rPr>
              <a:t>	Hence, T(n)=T(n-1)+1</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ClrTx/>
              <a:buSzTx/>
              <a:buFontTx/>
              <a:buNone/>
            </a:pPr>
            <a:r>
              <a:rPr lang="en-US" sz="2400" dirty="0">
                <a:latin typeface="Times New Roman" panose="02020603050405020304" pitchFamily="18" charset="0"/>
                <a:cs typeface="Times New Roman" panose="02020603050405020304" pitchFamily="18" charset="0"/>
                <a:sym typeface="+mn-ea"/>
              </a:rPr>
              <a:t>		T(n)=T(n-2)+1+1 = T(n-2)+2</a:t>
            </a:r>
          </a:p>
          <a:p>
            <a:pPr marL="0" indent="0" algn="just">
              <a:lnSpc>
                <a:spcPct val="100000"/>
              </a:lnSpc>
              <a:spcBef>
                <a:spcPct val="20000"/>
              </a:spcBef>
              <a:buClrTx/>
              <a:buSzTx/>
              <a:buFontTx/>
              <a:buNone/>
            </a:pPr>
            <a:r>
              <a:rPr lang="en-US" sz="2600" dirty="0">
                <a:latin typeface="Times New Roman" panose="02020603050405020304" pitchFamily="18" charset="0"/>
                <a:cs typeface="Times New Roman" panose="02020603050405020304" pitchFamily="18" charset="0"/>
              </a:rPr>
              <a:t>		T</a:t>
            </a:r>
            <a:r>
              <a:rPr lang="en-US" sz="2600" dirty="0">
                <a:latin typeface="Times New Roman" panose="02020603050405020304" pitchFamily="18" charset="0"/>
                <a:cs typeface="Times New Roman" panose="02020603050405020304" pitchFamily="18" charset="0"/>
                <a:sym typeface="+mn-ea"/>
              </a:rPr>
              <a:t>(n)=T(n-3)+1+1+1= T(n-3)+3 </a:t>
            </a:r>
          </a:p>
          <a:p>
            <a:pPr marL="0" indent="0" algn="just">
              <a:lnSpc>
                <a:spcPct val="100000"/>
              </a:lnSpc>
              <a:spcBef>
                <a:spcPct val="20000"/>
              </a:spcBef>
              <a:buClrTx/>
              <a:buSzTx/>
              <a:buFontTx/>
              <a:buNone/>
            </a:pPr>
            <a:r>
              <a:rPr lang="en-US" sz="2600" dirty="0">
                <a:latin typeface="Times New Roman" panose="02020603050405020304" pitchFamily="18" charset="0"/>
                <a:cs typeface="Times New Roman" panose="02020603050405020304" pitchFamily="18" charset="0"/>
                <a:sym typeface="+mn-ea"/>
              </a:rPr>
              <a:t>		T(n)=T(n-4)+1+1+1+1= T(n-4)+4.......</a:t>
            </a:r>
          </a:p>
          <a:p>
            <a:pPr marL="0" indent="0" algn="just">
              <a:lnSpc>
                <a:spcPct val="100000"/>
              </a:lnSpc>
              <a:spcBef>
                <a:spcPct val="20000"/>
              </a:spcBef>
              <a:buClrTx/>
              <a:buSzTx/>
              <a:buFontTx/>
              <a:buNone/>
            </a:pPr>
            <a:endParaRPr lang="en-US" sz="2600" b="1" dirty="0">
              <a:latin typeface="Times New Roman" panose="02020603050405020304" pitchFamily="18" charset="0"/>
              <a:cs typeface="Times New Roman" panose="02020603050405020304" pitchFamily="18" charset="0"/>
              <a:sym typeface="+mn-ea"/>
            </a:endParaRPr>
          </a:p>
          <a:p>
            <a:pPr marL="0" indent="0" algn="just">
              <a:lnSpc>
                <a:spcPct val="100000"/>
              </a:lnSpc>
              <a:spcBef>
                <a:spcPct val="20000"/>
              </a:spcBef>
              <a:buClrTx/>
              <a:buSzTx/>
              <a:buFontTx/>
              <a:buNone/>
            </a:pPr>
            <a:r>
              <a:rPr lang="en-US" sz="2600" b="1" dirty="0">
                <a:latin typeface="Times New Roman" panose="02020603050405020304" pitchFamily="18" charset="0"/>
                <a:cs typeface="Times New Roman" panose="02020603050405020304" pitchFamily="18" charset="0"/>
                <a:sym typeface="+mn-ea"/>
              </a:rPr>
              <a:t>At K</a:t>
            </a:r>
            <a:r>
              <a:rPr lang="en-US" sz="2600" b="1" baseline="30000" dirty="0">
                <a:latin typeface="Times New Roman" panose="02020603050405020304" pitchFamily="18" charset="0"/>
                <a:cs typeface="Times New Roman" panose="02020603050405020304" pitchFamily="18" charset="0"/>
                <a:sym typeface="+mn-ea"/>
              </a:rPr>
              <a:t>th</a:t>
            </a:r>
            <a:r>
              <a:rPr lang="en-US" sz="2600" b="1" dirty="0">
                <a:latin typeface="Times New Roman" panose="02020603050405020304" pitchFamily="18" charset="0"/>
                <a:cs typeface="Times New Roman" panose="02020603050405020304" pitchFamily="18" charset="0"/>
                <a:sym typeface="+mn-ea"/>
              </a:rPr>
              <a:t> step</a:t>
            </a:r>
            <a:r>
              <a:rPr lang="en-US" sz="2600" dirty="0">
                <a:latin typeface="Times New Roman" panose="02020603050405020304" pitchFamily="18" charset="0"/>
                <a:cs typeface="Times New Roman" panose="02020603050405020304" pitchFamily="18" charset="0"/>
                <a:sym typeface="+mn-ea"/>
              </a:rPr>
              <a:t>,	T(n)=T(n-k)+k</a:t>
            </a:r>
          </a:p>
          <a:p>
            <a:pPr marL="0" indent="0" algn="just">
              <a:lnSpc>
                <a:spcPct val="100000"/>
              </a:lnSpc>
              <a:spcBef>
                <a:spcPct val="20000"/>
              </a:spcBef>
              <a:buClrTx/>
              <a:buSzTx/>
              <a:buFontTx/>
              <a:buNone/>
            </a:pP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4842"/>
            <a:ext cx="10369152" cy="605846"/>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sym typeface="+mn-ea"/>
              </a:rPr>
              <a:t>Recurrence Relation</a:t>
            </a:r>
            <a:endParaRPr lang="en-IN" dirty="0">
              <a:solidFill>
                <a:srgbClr val="FF0000"/>
              </a:solidFill>
            </a:endParaRPr>
          </a:p>
        </p:txBody>
      </p:sp>
      <p:sp>
        <p:nvSpPr>
          <p:cNvPr id="3" name="Content Placeholder 2"/>
          <p:cNvSpPr>
            <a:spLocks noGrp="1"/>
          </p:cNvSpPr>
          <p:nvPr>
            <p:ph idx="1"/>
          </p:nvPr>
        </p:nvSpPr>
        <p:spPr>
          <a:xfrm>
            <a:off x="609600" y="620395"/>
            <a:ext cx="10958830" cy="6080125"/>
          </a:xfrm>
        </p:spPr>
        <p:txBody>
          <a:bodyPr>
            <a:noAutofit/>
          </a:bodyPr>
          <a:lstStyle/>
          <a:p>
            <a:pPr marL="0" indent="0" algn="just">
              <a:lnSpc>
                <a:spcPct val="100000"/>
              </a:lnSpc>
              <a:spcBef>
                <a:spcPct val="20000"/>
              </a:spcBef>
              <a:buClrTx/>
              <a:buSzTx/>
              <a:buFontTx/>
              <a:buNone/>
            </a:pPr>
            <a:r>
              <a:rPr lang="en-US" sz="3000" dirty="0">
                <a:latin typeface="Times New Roman" panose="02020603050405020304" pitchFamily="18" charset="0"/>
                <a:cs typeface="Times New Roman" panose="02020603050405020304" pitchFamily="18" charset="0"/>
                <a:sym typeface="+mn-ea"/>
              </a:rPr>
              <a:t>Assume, n-k=0		</a:t>
            </a:r>
          </a:p>
          <a:p>
            <a:pPr marL="0" indent="0" algn="just">
              <a:lnSpc>
                <a:spcPct val="100000"/>
              </a:lnSpc>
              <a:spcBef>
                <a:spcPct val="20000"/>
              </a:spcBef>
              <a:buClrTx/>
              <a:buSzTx/>
              <a:buFontTx/>
              <a:buNone/>
            </a:pPr>
            <a:r>
              <a:rPr lang="en-US" sz="3000" dirty="0">
                <a:latin typeface="Times New Roman" panose="02020603050405020304" pitchFamily="18" charset="0"/>
                <a:cs typeface="Times New Roman" panose="02020603050405020304" pitchFamily="18" charset="0"/>
                <a:sym typeface="+mn-ea"/>
              </a:rPr>
              <a:t>			</a:t>
            </a:r>
            <a:r>
              <a:rPr lang="en-US" sz="3000" b="1" dirty="0">
                <a:latin typeface="Times New Roman" panose="02020603050405020304" pitchFamily="18" charset="0"/>
                <a:cs typeface="Times New Roman" panose="02020603050405020304" pitchFamily="18" charset="0"/>
                <a:sym typeface="+mn-ea"/>
              </a:rPr>
              <a:t>n=k</a:t>
            </a:r>
          </a:p>
          <a:p>
            <a:pPr marL="0" indent="0" algn="just">
              <a:lnSpc>
                <a:spcPct val="100000"/>
              </a:lnSpc>
              <a:spcBef>
                <a:spcPct val="20000"/>
              </a:spcBef>
              <a:buClrTx/>
              <a:buSzTx/>
              <a:buFontTx/>
              <a:buNone/>
            </a:pPr>
            <a:r>
              <a:rPr lang="en-US" sz="3000" b="1" dirty="0">
                <a:latin typeface="Times New Roman" panose="02020603050405020304" pitchFamily="18" charset="0"/>
                <a:cs typeface="Times New Roman" panose="02020603050405020304" pitchFamily="18" charset="0"/>
                <a:sym typeface="+mn-ea"/>
              </a:rPr>
              <a:t>sub, n=k </a:t>
            </a:r>
          </a:p>
          <a:p>
            <a:pPr marL="1828800" lvl="4" indent="0" algn="just">
              <a:lnSpc>
                <a:spcPct val="100000"/>
              </a:lnSpc>
              <a:spcBef>
                <a:spcPct val="20000"/>
              </a:spcBef>
              <a:buClrTx/>
              <a:buSzTx/>
              <a:buFontTx/>
              <a:buNone/>
            </a:pPr>
            <a:r>
              <a:rPr lang="en-US" sz="3000" dirty="0">
                <a:latin typeface="Times New Roman" panose="02020603050405020304" pitchFamily="18" charset="0"/>
                <a:cs typeface="Times New Roman" panose="02020603050405020304" pitchFamily="18" charset="0"/>
                <a:sym typeface="+mn-ea"/>
              </a:rPr>
              <a:t>T(n)=T(n-n)+n</a:t>
            </a:r>
          </a:p>
          <a:p>
            <a:pPr marL="1828800" lvl="4" indent="0" algn="just">
              <a:lnSpc>
                <a:spcPct val="100000"/>
              </a:lnSpc>
              <a:spcBef>
                <a:spcPct val="20000"/>
              </a:spcBef>
              <a:buClrTx/>
              <a:buSzTx/>
              <a:buFontTx/>
              <a:buNone/>
            </a:pPr>
            <a:r>
              <a:rPr lang="en-US" sz="3000" dirty="0">
                <a:latin typeface="Times New Roman" panose="02020603050405020304" pitchFamily="18" charset="0"/>
                <a:cs typeface="Times New Roman" panose="02020603050405020304" pitchFamily="18" charset="0"/>
                <a:sym typeface="+mn-ea"/>
              </a:rPr>
              <a:t>T(n)=T(0)+n</a:t>
            </a:r>
          </a:p>
          <a:p>
            <a:pPr marL="1828800" lvl="4" indent="0" algn="just">
              <a:lnSpc>
                <a:spcPct val="100000"/>
              </a:lnSpc>
              <a:spcBef>
                <a:spcPct val="20000"/>
              </a:spcBef>
              <a:buClrTx/>
              <a:buSzTx/>
              <a:buFontTx/>
              <a:buNone/>
            </a:pPr>
            <a:r>
              <a:rPr lang="en-US" sz="3000" dirty="0">
                <a:latin typeface="Times New Roman" panose="02020603050405020304" pitchFamily="18" charset="0"/>
                <a:cs typeface="Times New Roman" panose="02020603050405020304" pitchFamily="18" charset="0"/>
                <a:sym typeface="+mn-ea"/>
              </a:rPr>
              <a:t>T(n)=1+n</a:t>
            </a:r>
          </a:p>
          <a:p>
            <a:pPr marL="1828800" lvl="4" indent="0" algn="just">
              <a:lnSpc>
                <a:spcPct val="100000"/>
              </a:lnSpc>
              <a:spcBef>
                <a:spcPct val="20000"/>
              </a:spcBef>
              <a:buClrTx/>
              <a:buSzTx/>
              <a:buFontTx/>
              <a:buNone/>
            </a:pPr>
            <a:r>
              <a:rPr lang="en-US" sz="3000" b="1" dirty="0">
                <a:latin typeface="Times New Roman" panose="02020603050405020304" pitchFamily="18" charset="0"/>
                <a:cs typeface="Times New Roman" panose="02020603050405020304" pitchFamily="18" charset="0"/>
                <a:sym typeface="+mn-ea"/>
              </a:rPr>
              <a:t>T(n)=O(n)</a:t>
            </a:r>
          </a:p>
          <a:p>
            <a:pPr marL="0" indent="0" algn="just">
              <a:lnSpc>
                <a:spcPct val="100000"/>
              </a:lnSpc>
              <a:spcBef>
                <a:spcPct val="20000"/>
              </a:spcBef>
              <a:buClrTx/>
              <a:buSzTx/>
              <a:buFontTx/>
              <a:buNone/>
            </a:pP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4842"/>
            <a:ext cx="10369152" cy="605846"/>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sym typeface="+mn-ea"/>
              </a:rPr>
              <a:t>Recurrence Relations</a:t>
            </a:r>
            <a:endParaRPr lang="en-IN" dirty="0">
              <a:solidFill>
                <a:srgbClr val="FF0000"/>
              </a:solidFill>
            </a:endParaRPr>
          </a:p>
        </p:txBody>
      </p:sp>
      <p:sp>
        <p:nvSpPr>
          <p:cNvPr id="3" name="Content Placeholder 2"/>
          <p:cNvSpPr>
            <a:spLocks noGrp="1"/>
          </p:cNvSpPr>
          <p:nvPr>
            <p:ph idx="1"/>
          </p:nvPr>
        </p:nvSpPr>
        <p:spPr>
          <a:xfrm>
            <a:off x="609600" y="620395"/>
            <a:ext cx="10958830" cy="6080125"/>
          </a:xfrm>
        </p:spPr>
        <p:txBody>
          <a:bodyPr>
            <a:noAutofit/>
          </a:bodyPr>
          <a:lstStyle/>
          <a:p>
            <a:pPr marL="2286000" lvl="5" indent="0" algn="just">
              <a:lnSpc>
                <a:spcPct val="100000"/>
              </a:lnSpc>
              <a:spcBef>
                <a:spcPct val="20000"/>
              </a:spcBef>
              <a:buClrTx/>
              <a:buSzTx/>
              <a:buFontTx/>
              <a:buNone/>
            </a:pPr>
            <a:endParaRPr lang="en-US" sz="2800" dirty="0">
              <a:latin typeface="Times New Roman" panose="02020603050405020304" pitchFamily="18" charset="0"/>
              <a:cs typeface="Times New Roman" panose="02020603050405020304" pitchFamily="18" charset="0"/>
              <a:sym typeface="+mn-ea"/>
            </a:endParaRPr>
          </a:p>
          <a:p>
            <a:pPr marL="2286000" lvl="5" indent="0" algn="just">
              <a:lnSpc>
                <a:spcPct val="100000"/>
              </a:lnSpc>
              <a:spcBef>
                <a:spcPct val="20000"/>
              </a:spcBef>
              <a:buClrTx/>
              <a:buSzTx/>
              <a:buFontTx/>
              <a:buNone/>
            </a:pPr>
            <a:r>
              <a:rPr lang="en-US" sz="2800" dirty="0">
                <a:latin typeface="Times New Roman" panose="02020603050405020304" pitchFamily="18" charset="0"/>
                <a:cs typeface="Times New Roman" panose="02020603050405020304" pitchFamily="18" charset="0"/>
                <a:sym typeface="+mn-ea"/>
              </a:rPr>
              <a:t>T(n)=T(n-1)+1			- O(n)</a:t>
            </a:r>
          </a:p>
          <a:p>
            <a:pPr marL="2286000" lvl="5" indent="0" algn="just">
              <a:lnSpc>
                <a:spcPct val="100000"/>
              </a:lnSpc>
              <a:spcBef>
                <a:spcPct val="20000"/>
              </a:spcBef>
              <a:buClrTx/>
              <a:buSzTx/>
              <a:buFontTx/>
              <a:buNone/>
            </a:pPr>
            <a:r>
              <a:rPr lang="en-US" sz="2800" dirty="0">
                <a:latin typeface="Times New Roman" panose="02020603050405020304" pitchFamily="18" charset="0"/>
                <a:cs typeface="Times New Roman" panose="02020603050405020304" pitchFamily="18" charset="0"/>
                <a:sym typeface="+mn-ea"/>
              </a:rPr>
              <a:t>T(n)=T(n-1)+n			- O(n</a:t>
            </a:r>
            <a:r>
              <a:rPr lang="en-US" sz="2800" baseline="30000" dirty="0">
                <a:latin typeface="Times New Roman" panose="02020603050405020304" pitchFamily="18" charset="0"/>
                <a:cs typeface="Times New Roman" panose="02020603050405020304" pitchFamily="18" charset="0"/>
                <a:sym typeface="+mn-ea"/>
              </a:rPr>
              <a:t>2</a:t>
            </a:r>
            <a:r>
              <a:rPr lang="en-US" sz="2800" dirty="0">
                <a:latin typeface="Times New Roman" panose="02020603050405020304" pitchFamily="18" charset="0"/>
                <a:cs typeface="Times New Roman" panose="02020603050405020304" pitchFamily="18" charset="0"/>
                <a:sym typeface="+mn-ea"/>
              </a:rPr>
              <a:t>)</a:t>
            </a:r>
          </a:p>
          <a:p>
            <a:pPr marL="2286000" lvl="5" indent="0" algn="just">
              <a:lnSpc>
                <a:spcPct val="100000"/>
              </a:lnSpc>
              <a:spcBef>
                <a:spcPct val="20000"/>
              </a:spcBef>
              <a:buClrTx/>
              <a:buSzTx/>
              <a:buFontTx/>
              <a:buNone/>
            </a:pPr>
            <a:r>
              <a:rPr lang="en-US" sz="2800" dirty="0">
                <a:latin typeface="Times New Roman" panose="02020603050405020304" pitchFamily="18" charset="0"/>
                <a:cs typeface="Times New Roman" panose="02020603050405020304" pitchFamily="18" charset="0"/>
                <a:sym typeface="+mn-ea"/>
              </a:rPr>
              <a:t>T(n)=T(n-1)+logn		- O(nlogn)</a:t>
            </a:r>
          </a:p>
          <a:p>
            <a:pPr marL="2286000" lvl="5" indent="0" algn="just">
              <a:lnSpc>
                <a:spcPct val="100000"/>
              </a:lnSpc>
              <a:spcBef>
                <a:spcPct val="20000"/>
              </a:spcBef>
              <a:buClrTx/>
              <a:buSzTx/>
              <a:buFontTx/>
              <a:buNone/>
            </a:pPr>
            <a:r>
              <a:rPr lang="en-US" sz="2800" dirty="0">
                <a:latin typeface="Times New Roman" panose="02020603050405020304" pitchFamily="18" charset="0"/>
                <a:cs typeface="Times New Roman" panose="02020603050405020304" pitchFamily="18" charset="0"/>
                <a:sym typeface="+mn-ea"/>
              </a:rPr>
              <a:t>T(n)=2T(n-1)+1		- O(2</a:t>
            </a:r>
            <a:r>
              <a:rPr lang="en-US" sz="2800" baseline="30000" dirty="0">
                <a:latin typeface="Times New Roman" panose="02020603050405020304" pitchFamily="18" charset="0"/>
                <a:cs typeface="Times New Roman" panose="02020603050405020304" pitchFamily="18" charset="0"/>
                <a:sym typeface="+mn-ea"/>
              </a:rPr>
              <a:t>n</a:t>
            </a:r>
            <a:r>
              <a:rPr lang="en-US" sz="2800" dirty="0">
                <a:latin typeface="Times New Roman" panose="02020603050405020304" pitchFamily="18" charset="0"/>
                <a:cs typeface="Times New Roman" panose="02020603050405020304" pitchFamily="18" charset="0"/>
                <a:sym typeface="+mn-ea"/>
              </a:rPr>
              <a:t>)</a:t>
            </a:r>
          </a:p>
          <a:p>
            <a:pPr marL="2286000" lvl="5" indent="0" algn="just">
              <a:lnSpc>
                <a:spcPct val="100000"/>
              </a:lnSpc>
              <a:spcBef>
                <a:spcPct val="20000"/>
              </a:spcBef>
              <a:buClrTx/>
              <a:buSzTx/>
              <a:buFontTx/>
              <a:buNone/>
            </a:pPr>
            <a:r>
              <a:rPr lang="en-US" sz="2800" dirty="0">
                <a:latin typeface="Times New Roman" panose="02020603050405020304" pitchFamily="18" charset="0"/>
                <a:cs typeface="Times New Roman" panose="02020603050405020304" pitchFamily="18" charset="0"/>
                <a:sym typeface="+mn-ea"/>
              </a:rPr>
              <a:t>T(n)=3T(n-1)+1		- O(3</a:t>
            </a:r>
            <a:r>
              <a:rPr lang="en-US" sz="2800" baseline="30000" dirty="0">
                <a:latin typeface="Times New Roman" panose="02020603050405020304" pitchFamily="18" charset="0"/>
                <a:cs typeface="Times New Roman" panose="02020603050405020304" pitchFamily="18" charset="0"/>
                <a:sym typeface="+mn-ea"/>
              </a:rPr>
              <a:t>n</a:t>
            </a:r>
            <a:r>
              <a:rPr lang="en-US" sz="2800" dirty="0">
                <a:latin typeface="Times New Roman" panose="02020603050405020304" pitchFamily="18" charset="0"/>
                <a:cs typeface="Times New Roman" panose="02020603050405020304" pitchFamily="18" charset="0"/>
                <a:sym typeface="+mn-ea"/>
              </a:rPr>
              <a:t>)</a:t>
            </a:r>
          </a:p>
          <a:p>
            <a:pPr marL="2286000" lvl="5" indent="0" algn="just">
              <a:lnSpc>
                <a:spcPct val="100000"/>
              </a:lnSpc>
              <a:spcBef>
                <a:spcPct val="20000"/>
              </a:spcBef>
              <a:buClrTx/>
              <a:buSzTx/>
              <a:buFontTx/>
              <a:buNone/>
            </a:pPr>
            <a:r>
              <a:rPr lang="en-US" sz="2800" dirty="0">
                <a:latin typeface="Times New Roman" panose="02020603050405020304" pitchFamily="18" charset="0"/>
                <a:cs typeface="Times New Roman" panose="02020603050405020304" pitchFamily="18" charset="0"/>
                <a:sym typeface="+mn-ea"/>
              </a:rPr>
              <a:t>T(n)=2T(n-1)+n		- O(n2</a:t>
            </a:r>
            <a:r>
              <a:rPr lang="en-US" sz="2800" baseline="30000" dirty="0">
                <a:latin typeface="Times New Roman" panose="02020603050405020304" pitchFamily="18" charset="0"/>
                <a:cs typeface="Times New Roman" panose="02020603050405020304" pitchFamily="18" charset="0"/>
                <a:sym typeface="+mn-ea"/>
              </a:rPr>
              <a:t>n</a:t>
            </a:r>
            <a:r>
              <a:rPr lang="en-US" sz="2800" dirty="0">
                <a:latin typeface="Times New Roman" panose="02020603050405020304" pitchFamily="18" charset="0"/>
                <a:cs typeface="Times New Roman" panose="02020603050405020304" pitchFamily="18" charset="0"/>
                <a:sym typeface="+mn-ea"/>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720080"/>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Divide and conquer</a:t>
            </a:r>
          </a:p>
        </p:txBody>
      </p:sp>
      <p:sp>
        <p:nvSpPr>
          <p:cNvPr id="3" name="Content Placeholder 2"/>
          <p:cNvSpPr>
            <a:spLocks noGrp="1"/>
          </p:cNvSpPr>
          <p:nvPr>
            <p:ph idx="1"/>
          </p:nvPr>
        </p:nvSpPr>
        <p:spPr>
          <a:xfrm>
            <a:off x="609600" y="836712"/>
            <a:ext cx="10972800" cy="5760640"/>
          </a:xfrm>
        </p:spPr>
        <p:txBody>
          <a:bodyPr>
            <a:normAutofit/>
          </a:bodyPr>
          <a:lstStyle/>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divide and conquer algorithm</a:t>
            </a:r>
            <a:r>
              <a:rPr lang="en-US" dirty="0">
                <a:latin typeface="Times New Roman" panose="02020603050405020304" pitchFamily="18" charset="0"/>
                <a:cs typeface="Times New Roman" panose="02020603050405020304" pitchFamily="18" charset="0"/>
              </a:rPr>
              <a:t> is a strategy of solving a large problem by breaking the problem into smaller sub-problems,</a:t>
            </a:r>
          </a:p>
          <a:p>
            <a:pPr algn="just"/>
            <a:r>
              <a:rPr lang="en-US" dirty="0">
                <a:latin typeface="Times New Roman" panose="02020603050405020304" pitchFamily="18" charset="0"/>
                <a:cs typeface="Times New Roman" panose="02020603050405020304" pitchFamily="18" charset="0"/>
              </a:rPr>
              <a:t>solving the sub-problems, and combining them to get the desired output.</a:t>
            </a:r>
          </a:p>
          <a:p>
            <a:pPr marL="0" indent="0" algn="just">
              <a:buNone/>
            </a:pPr>
            <a:r>
              <a:rPr lang="en-US" b="1" dirty="0">
                <a:latin typeface="Times New Roman" panose="02020603050405020304" pitchFamily="18" charset="0"/>
                <a:cs typeface="Times New Roman" panose="02020603050405020304" pitchFamily="18" charset="0"/>
              </a:rPr>
              <a:t>Steps:</a:t>
            </a:r>
          </a:p>
          <a:p>
            <a:pPr algn="just"/>
            <a:r>
              <a:rPr lang="en-US" b="1" dirty="0">
                <a:latin typeface="Times New Roman" panose="02020603050405020304" pitchFamily="18" charset="0"/>
                <a:cs typeface="Times New Roman" panose="02020603050405020304" pitchFamily="18" charset="0"/>
              </a:rPr>
              <a:t>Divide</a:t>
            </a:r>
            <a:r>
              <a:rPr lang="en-US" dirty="0">
                <a:latin typeface="Times New Roman" panose="02020603050405020304" pitchFamily="18" charset="0"/>
                <a:cs typeface="Times New Roman" panose="02020603050405020304" pitchFamily="18" charset="0"/>
              </a:rPr>
              <a:t>: Divide the given problem into sub-problems. The sub problems are solved recursively.</a:t>
            </a:r>
          </a:p>
          <a:p>
            <a:pPr algn="just"/>
            <a:r>
              <a:rPr lang="en-US" b="1" dirty="0">
                <a:latin typeface="Times New Roman" panose="02020603050405020304" pitchFamily="18" charset="0"/>
                <a:cs typeface="Times New Roman" panose="02020603050405020304" pitchFamily="18" charset="0"/>
              </a:rPr>
              <a:t>Conquer</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mn-ea"/>
              </a:rPr>
              <a:t>Combine the solutions of the sub-problems that are part of the recursive process to solve the original problem.</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2114"/>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Advantages of an Algorithm</a:t>
            </a:r>
            <a:endParaRPr lang="en-IN" dirty="0">
              <a:solidFill>
                <a:srgbClr val="FF0000"/>
              </a:solidFill>
            </a:endParaRPr>
          </a:p>
        </p:txBody>
      </p:sp>
      <p:sp>
        <p:nvSpPr>
          <p:cNvPr id="3" name="Content Placeholder 2"/>
          <p:cNvSpPr>
            <a:spLocks noGrp="1"/>
          </p:cNvSpPr>
          <p:nvPr>
            <p:ph idx="1"/>
          </p:nvPr>
        </p:nvSpPr>
        <p:spPr>
          <a:xfrm>
            <a:off x="839416" y="1124745"/>
            <a:ext cx="10657184" cy="5328591"/>
          </a:xfrm>
        </p:spPr>
        <p:txBody>
          <a:bodyPr>
            <a:normAutofit lnSpcReduction="10000"/>
          </a:bodyPr>
          <a:lstStyle/>
          <a:p>
            <a:pPr algn="just">
              <a:lnSpc>
                <a:spcPct val="150000"/>
              </a:lnSpc>
              <a:spcBef>
                <a:spcPts val="0"/>
              </a:spcBef>
            </a:pPr>
            <a:r>
              <a:rPr lang="en-US" sz="3000" b="1" dirty="0">
                <a:latin typeface="Times New Roman" panose="02020603050405020304" pitchFamily="18" charset="0"/>
                <a:cs typeface="Times New Roman" panose="02020603050405020304" pitchFamily="18" charset="0"/>
              </a:rPr>
              <a:t>Effective Communication:</a:t>
            </a:r>
            <a:r>
              <a:rPr lang="en-US" sz="3000" dirty="0">
                <a:latin typeface="Times New Roman" panose="02020603050405020304" pitchFamily="18" charset="0"/>
                <a:cs typeface="Times New Roman" panose="02020603050405020304" pitchFamily="18" charset="0"/>
              </a:rPr>
              <a:t> It is simple to understand step-by-step solution of the problems.</a:t>
            </a:r>
          </a:p>
          <a:p>
            <a:pPr algn="just">
              <a:lnSpc>
                <a:spcPct val="150000"/>
              </a:lnSpc>
              <a:spcBef>
                <a:spcPts val="0"/>
              </a:spcBef>
            </a:pPr>
            <a:r>
              <a:rPr lang="en-US" sz="3000" b="1" dirty="0">
                <a:latin typeface="Times New Roman" panose="02020603050405020304" pitchFamily="18" charset="0"/>
                <a:cs typeface="Times New Roman" panose="02020603050405020304" pitchFamily="18" charset="0"/>
              </a:rPr>
              <a:t>Easy Debugging: </a:t>
            </a:r>
            <a:r>
              <a:rPr lang="en-US" sz="3000" dirty="0">
                <a:latin typeface="Times New Roman" panose="02020603050405020304" pitchFamily="18" charset="0"/>
                <a:cs typeface="Times New Roman" panose="02020603050405020304" pitchFamily="18" charset="0"/>
              </a:rPr>
              <a:t>Well-designed algorithm makes debugging easy so that we can identify logical error in the program.</a:t>
            </a:r>
          </a:p>
          <a:p>
            <a:pPr algn="just">
              <a:lnSpc>
                <a:spcPct val="150000"/>
              </a:lnSpc>
              <a:spcBef>
                <a:spcPts val="0"/>
              </a:spcBef>
            </a:pPr>
            <a:r>
              <a:rPr lang="en-US" sz="3000" b="1" dirty="0">
                <a:latin typeface="Times New Roman" panose="02020603050405020304" pitchFamily="18" charset="0"/>
                <a:cs typeface="Times New Roman" panose="02020603050405020304" pitchFamily="18" charset="0"/>
              </a:rPr>
              <a:t>Easy and Efficient Coding:</a:t>
            </a:r>
            <a:r>
              <a:rPr lang="en-US" sz="3000" dirty="0">
                <a:latin typeface="Times New Roman" panose="02020603050405020304" pitchFamily="18" charset="0"/>
                <a:cs typeface="Times New Roman" panose="02020603050405020304" pitchFamily="18" charset="0"/>
              </a:rPr>
              <a:t> An algorithm acts as a blueprint of a program and helps during program development.</a:t>
            </a:r>
          </a:p>
          <a:p>
            <a:pPr algn="just">
              <a:lnSpc>
                <a:spcPct val="150000"/>
              </a:lnSpc>
              <a:spcBef>
                <a:spcPts val="0"/>
              </a:spcBef>
            </a:pPr>
            <a:r>
              <a:rPr lang="en-US" sz="3000" b="1" dirty="0">
                <a:latin typeface="Times New Roman" panose="02020603050405020304" pitchFamily="18" charset="0"/>
                <a:cs typeface="Times New Roman" panose="02020603050405020304" pitchFamily="18" charset="0"/>
              </a:rPr>
              <a:t>Independent of Programming Language: </a:t>
            </a:r>
            <a:r>
              <a:rPr lang="en-US" sz="3000" dirty="0">
                <a:latin typeface="Times New Roman" panose="02020603050405020304" pitchFamily="18" charset="0"/>
                <a:cs typeface="Times New Roman" panose="02020603050405020304" pitchFamily="18" charset="0"/>
              </a:rPr>
              <a:t>Can be easily coded using any high level language.</a:t>
            </a:r>
          </a:p>
          <a:p>
            <a:pPr algn="just"/>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115088"/>
            <a:ext cx="10873208" cy="64807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General method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836713"/>
            <a:ext cx="11089232" cy="5688631"/>
          </a:xfrm>
        </p:spPr>
        <p:txBody>
          <a:bodyPr>
            <a:noAutofit/>
          </a:bodyPr>
          <a:lstStyle/>
          <a:p>
            <a:pPr marL="3200400" lvl="7" indent="0" algn="just">
              <a:lnSpc>
                <a:spcPct val="120000"/>
              </a:lnSpc>
              <a:spcBef>
                <a:spcPts val="0"/>
              </a:spcBef>
              <a:buFont typeface="Wingdings" panose="05000000000000000000" pitchFamily="2" charset="2"/>
              <a:buNone/>
            </a:pPr>
            <a:r>
              <a:rPr lang="en-US" sz="2500" b="1" dirty="0">
                <a:latin typeface="Times New Roman" panose="02020603050405020304" pitchFamily="18" charset="0"/>
                <a:cs typeface="Times New Roman" panose="02020603050405020304" pitchFamily="18" charset="0"/>
              </a:rPr>
              <a:t>DANDC (P) </a:t>
            </a:r>
          </a:p>
          <a:p>
            <a:pPr marL="3200400" lvl="7" indent="0" algn="just">
              <a:lnSpc>
                <a:spcPct val="120000"/>
              </a:lnSpc>
              <a:spcBef>
                <a:spcPts val="0"/>
              </a:spcBef>
              <a:buFont typeface="Wingdings" panose="05000000000000000000" pitchFamily="2" charset="2"/>
              <a:buNone/>
            </a:pPr>
            <a:r>
              <a:rPr lang="en-US" sz="2500" b="1" dirty="0">
                <a:latin typeface="Times New Roman" panose="02020603050405020304" pitchFamily="18" charset="0"/>
                <a:cs typeface="Times New Roman" panose="02020603050405020304" pitchFamily="18" charset="0"/>
              </a:rPr>
              <a:t>{ </a:t>
            </a:r>
          </a:p>
          <a:p>
            <a:pPr marL="3200400" lvl="7" indent="0" algn="just">
              <a:lnSpc>
                <a:spcPct val="120000"/>
              </a:lnSpc>
              <a:spcBef>
                <a:spcPts val="0"/>
              </a:spcBef>
              <a:buFont typeface="Wingdings" panose="05000000000000000000" pitchFamily="2" charset="2"/>
              <a:buNone/>
            </a:pPr>
            <a:r>
              <a:rPr lang="en-US" sz="2500" b="1" dirty="0">
                <a:latin typeface="Times New Roman" panose="02020603050405020304" pitchFamily="18" charset="0"/>
                <a:cs typeface="Times New Roman" panose="02020603050405020304" pitchFamily="18" charset="0"/>
              </a:rPr>
              <a:t>if SMALL (P) then S (p); </a:t>
            </a:r>
          </a:p>
          <a:p>
            <a:pPr marL="3200400" lvl="7" indent="0" algn="just">
              <a:lnSpc>
                <a:spcPct val="120000"/>
              </a:lnSpc>
              <a:spcBef>
                <a:spcPts val="0"/>
              </a:spcBef>
              <a:buFont typeface="Wingdings" panose="05000000000000000000" pitchFamily="2" charset="2"/>
              <a:buNone/>
            </a:pPr>
            <a:r>
              <a:rPr lang="en-US" sz="2500" b="1" dirty="0">
                <a:latin typeface="Times New Roman" panose="02020603050405020304" pitchFamily="18" charset="0"/>
                <a:cs typeface="Times New Roman" panose="02020603050405020304" pitchFamily="18" charset="0"/>
              </a:rPr>
              <a:t>else </a:t>
            </a:r>
          </a:p>
          <a:p>
            <a:pPr marL="3200400" lvl="7" indent="0" algn="just">
              <a:lnSpc>
                <a:spcPct val="120000"/>
              </a:lnSpc>
              <a:spcBef>
                <a:spcPts val="0"/>
              </a:spcBef>
              <a:buFont typeface="Wingdings" panose="05000000000000000000" pitchFamily="2" charset="2"/>
              <a:buNone/>
            </a:pPr>
            <a:r>
              <a:rPr lang="en-US" sz="2500" b="1" dirty="0">
                <a:latin typeface="Times New Roman" panose="02020603050405020304" pitchFamily="18" charset="0"/>
                <a:cs typeface="Times New Roman" panose="02020603050405020304" pitchFamily="18" charset="0"/>
              </a:rPr>
              <a:t>{ </a:t>
            </a:r>
          </a:p>
          <a:p>
            <a:pPr marL="3200400" lvl="7" indent="0" algn="just">
              <a:lnSpc>
                <a:spcPct val="120000"/>
              </a:lnSpc>
              <a:spcBef>
                <a:spcPts val="0"/>
              </a:spcBef>
              <a:buFont typeface="Wingdings" panose="05000000000000000000" pitchFamily="2" charset="2"/>
              <a:buNone/>
            </a:pPr>
            <a:r>
              <a:rPr lang="en-US" sz="2500" b="1" dirty="0">
                <a:latin typeface="Times New Roman" panose="02020603050405020304" pitchFamily="18" charset="0"/>
                <a:cs typeface="Times New Roman" panose="02020603050405020304" pitchFamily="18" charset="0"/>
              </a:rPr>
              <a:t>divide p into smaller instances p1, p2, …. Pk, k ≥1;</a:t>
            </a:r>
          </a:p>
          <a:p>
            <a:pPr marL="3200400" lvl="7" indent="0" algn="just">
              <a:lnSpc>
                <a:spcPct val="120000"/>
              </a:lnSpc>
              <a:spcBef>
                <a:spcPts val="0"/>
              </a:spcBef>
              <a:buFont typeface="Wingdings" panose="05000000000000000000" pitchFamily="2" charset="2"/>
              <a:buNone/>
            </a:pPr>
            <a:r>
              <a:rPr lang="en-US" sz="2500" b="1" dirty="0">
                <a:latin typeface="Times New Roman" panose="02020603050405020304" pitchFamily="18" charset="0"/>
                <a:cs typeface="Times New Roman" panose="02020603050405020304" pitchFamily="18" charset="0"/>
              </a:rPr>
              <a:t>apply DANDC to each of these sub problems; </a:t>
            </a:r>
          </a:p>
          <a:p>
            <a:pPr marL="3200400" lvl="7" indent="0" algn="just">
              <a:lnSpc>
                <a:spcPct val="120000"/>
              </a:lnSpc>
              <a:spcBef>
                <a:spcPts val="0"/>
              </a:spcBef>
              <a:buFont typeface="Wingdings" panose="05000000000000000000" pitchFamily="2" charset="2"/>
              <a:buNone/>
            </a:pPr>
            <a:r>
              <a:rPr lang="en-US" sz="2500" b="1" dirty="0">
                <a:latin typeface="Times New Roman" panose="02020603050405020304" pitchFamily="18" charset="0"/>
                <a:cs typeface="Times New Roman" panose="02020603050405020304" pitchFamily="18" charset="0"/>
              </a:rPr>
              <a:t>COMBINE(DANDC(p1), DANDC(p2),..., DANDC(pk)); </a:t>
            </a:r>
          </a:p>
          <a:p>
            <a:pPr marL="3200400" lvl="7" indent="0" algn="just">
              <a:lnSpc>
                <a:spcPct val="120000"/>
              </a:lnSpc>
              <a:spcBef>
                <a:spcPts val="0"/>
              </a:spcBef>
              <a:buFont typeface="Wingdings" panose="05000000000000000000" pitchFamily="2" charset="2"/>
              <a:buNone/>
            </a:pPr>
            <a:r>
              <a:rPr lang="en-US" sz="2500" b="1" dirty="0">
                <a:latin typeface="Times New Roman" panose="02020603050405020304" pitchFamily="18" charset="0"/>
                <a:cs typeface="Times New Roman" panose="02020603050405020304" pitchFamily="18" charset="0"/>
              </a:rPr>
              <a:t>} }</a:t>
            </a:r>
          </a:p>
          <a:p>
            <a:pPr marL="800100" lvl="8" indent="-342900" algn="just">
              <a:lnSpc>
                <a:spcPct val="120000"/>
              </a:lnSpc>
              <a:spcBef>
                <a:spcPts val="0"/>
              </a:spcBef>
              <a:buFont typeface="Wingdings" panose="05000000000000000000" charset="0"/>
              <a:buChar char="Ø"/>
            </a:pPr>
            <a:r>
              <a:rPr lang="en-US" sz="2500" dirty="0">
                <a:latin typeface="Times New Roman" panose="02020603050405020304" pitchFamily="18" charset="0"/>
                <a:cs typeface="Times New Roman" panose="02020603050405020304" pitchFamily="18" charset="0"/>
                <a:sym typeface="+mn-ea"/>
              </a:rPr>
              <a:t>where P is the problem to be solved.</a:t>
            </a:r>
          </a:p>
          <a:p>
            <a:pPr>
              <a:lnSpc>
                <a:spcPct val="120000"/>
              </a:lnSpc>
              <a:spcBef>
                <a:spcPts val="0"/>
              </a:spcBef>
            </a:pPr>
            <a:endParaRPr lang="en-IN"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16632"/>
            <a:ext cx="11521280" cy="504056"/>
          </a:xfrm>
        </p:spPr>
        <p:txBody>
          <a:bodyPr>
            <a:normAutofit fontScale="90000"/>
          </a:bodyPr>
          <a:lstStyle/>
          <a:p>
            <a:br>
              <a:rPr lang="en-US" b="1" dirty="0">
                <a:solidFill>
                  <a:srgbClr val="FF0000"/>
                </a:solidFill>
              </a:rPr>
            </a:br>
            <a:br>
              <a:rPr lang="en-US" b="1" dirty="0">
                <a:solidFill>
                  <a:srgbClr val="FF0000"/>
                </a:solidFill>
              </a:rPr>
            </a:br>
            <a:r>
              <a:rPr lang="en-US" b="1" dirty="0">
                <a:solidFill>
                  <a:srgbClr val="FF0000"/>
                </a:solidFill>
                <a:latin typeface="Times New Roman" panose="02020603050405020304" pitchFamily="18" charset="0"/>
                <a:cs typeface="Times New Roman" panose="02020603050405020304" pitchFamily="18" charset="0"/>
              </a:rPr>
              <a:t>General method</a:t>
            </a:r>
            <a:br>
              <a:rPr lang="en-IN" b="1" dirty="0">
                <a:solidFill>
                  <a:srgbClr val="FF0000"/>
                </a:solidFill>
              </a:rPr>
            </a:br>
            <a:r>
              <a:rPr lang="en-US" dirty="0">
                <a:solidFill>
                  <a:srgbClr val="FF0000"/>
                </a:solidFill>
              </a:rPr>
              <a:t> </a:t>
            </a:r>
            <a:br>
              <a:rPr lang="en-IN" dirty="0"/>
            </a:br>
            <a:endParaRPr lang="en-IN" dirty="0"/>
          </a:p>
        </p:txBody>
      </p:sp>
      <p:sp>
        <p:nvSpPr>
          <p:cNvPr id="3" name="Content Placeholder 2"/>
          <p:cNvSpPr>
            <a:spLocks noGrp="1"/>
          </p:cNvSpPr>
          <p:nvPr>
            <p:ph idx="1"/>
          </p:nvPr>
        </p:nvSpPr>
        <p:spPr>
          <a:xfrm>
            <a:off x="623392" y="620688"/>
            <a:ext cx="11233248" cy="6048672"/>
          </a:xfrm>
        </p:spPr>
        <p:txBody>
          <a:bodyPr>
            <a:normAutofit/>
          </a:bodyPr>
          <a:lstStyle/>
          <a:p>
            <a:pPr marL="0" indent="0" algn="just">
              <a:buNone/>
            </a:pPr>
            <a:r>
              <a:rPr lang="en-US" dirty="0">
                <a:solidFill>
                  <a:srgbClr val="FF0000"/>
                </a:solidFill>
              </a:rPr>
              <a:t> </a:t>
            </a:r>
            <a:r>
              <a:rPr lang="en-US" sz="6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If the sizes of the two sub problems are approximately equal then the computing time of DANDC is:</a:t>
            </a:r>
          </a:p>
        </p:txBody>
      </p:sp>
      <p:pic>
        <p:nvPicPr>
          <p:cNvPr id="4" name="Picture 3"/>
          <p:cNvPicPr>
            <a:picLocks noChangeAspect="1"/>
          </p:cNvPicPr>
          <p:nvPr/>
        </p:nvPicPr>
        <p:blipFill>
          <a:blip r:embed="rId2">
            <a:lum bright="-18000" contrast="30000"/>
          </a:blip>
          <a:stretch>
            <a:fillRect/>
          </a:stretch>
        </p:blipFill>
        <p:spPr>
          <a:xfrm>
            <a:off x="799465" y="2421255"/>
            <a:ext cx="10944860" cy="376745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792088"/>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Master</a:t>
            </a:r>
            <a:r>
              <a:rPr lang="en-US" altLang="en-IN" b="1" dirty="0">
                <a:solidFill>
                  <a:srgbClr val="FF0000"/>
                </a:solidFill>
                <a:latin typeface="Times New Roman" panose="02020603050405020304" pitchFamily="18" charset="0"/>
                <a:cs typeface="Times New Roman" panose="02020603050405020304" pitchFamily="18" charset="0"/>
              </a:rPr>
              <a:t>’s</a:t>
            </a:r>
            <a:r>
              <a:rPr lang="en-IN" b="1" dirty="0">
                <a:solidFill>
                  <a:srgbClr val="FF0000"/>
                </a:solidFill>
                <a:latin typeface="Times New Roman" panose="02020603050405020304" pitchFamily="18" charset="0"/>
                <a:cs typeface="Times New Roman" panose="02020603050405020304" pitchFamily="18" charset="0"/>
              </a:rPr>
              <a:t> theorem</a:t>
            </a:r>
            <a:endParaRPr lang="en-IN" dirty="0">
              <a:solidFill>
                <a:srgbClr val="FF0000"/>
              </a:solidFill>
            </a:endParaRPr>
          </a:p>
        </p:txBody>
      </p:sp>
      <p:sp>
        <p:nvSpPr>
          <p:cNvPr id="3" name="Content Placeholder 2"/>
          <p:cNvSpPr>
            <a:spLocks noGrp="1"/>
          </p:cNvSpPr>
          <p:nvPr>
            <p:ph idx="1"/>
          </p:nvPr>
        </p:nvSpPr>
        <p:spPr>
          <a:xfrm>
            <a:off x="609600" y="764704"/>
            <a:ext cx="10972800" cy="5688632"/>
          </a:xfrm>
        </p:spPr>
        <p:txBody>
          <a:bodyPr>
            <a:normAutofit fontScale="97500"/>
          </a:bodyPr>
          <a:lstStyle/>
          <a:p>
            <a:pPr marL="0" indent="0">
              <a:buNone/>
            </a:pPr>
            <a:r>
              <a:rPr lang="en-IN" b="1" dirty="0">
                <a:latin typeface="Times New Roman" panose="02020603050405020304" pitchFamily="18" charset="0"/>
                <a:cs typeface="Times New Roman" panose="02020603050405020304" pitchFamily="18" charset="0"/>
              </a:rPr>
              <a:t>Master theorem</a:t>
            </a:r>
          </a:p>
          <a:p>
            <a:r>
              <a:rPr lang="en-IN" dirty="0">
                <a:latin typeface="Times New Roman" panose="02020603050405020304" pitchFamily="18" charset="0"/>
                <a:cs typeface="Times New Roman" panose="02020603050405020304" pitchFamily="18" charset="0"/>
              </a:rPr>
              <a:t>Master theorem states that for a recurrence relation of form, </a:t>
            </a:r>
          </a:p>
          <a:p>
            <a:pPr marL="0" indent="0">
              <a:buNone/>
            </a:pPr>
            <a:r>
              <a:rPr lang="en-US" altLang="en-IN" dirty="0">
                <a:latin typeface="Times New Roman" panose="02020603050405020304" pitchFamily="18" charset="0"/>
                <a:cs typeface="Times New Roman" panose="02020603050405020304" pitchFamily="18" charset="0"/>
              </a:rPr>
              <a:t>		</a:t>
            </a:r>
            <a:r>
              <a:rPr lang="en-US" altLang="en-IN" b="1" dirty="0">
                <a:latin typeface="Times New Roman" panose="02020603050405020304" pitchFamily="18" charset="0"/>
                <a:cs typeface="Times New Roman" panose="02020603050405020304" pitchFamily="18" charset="0"/>
              </a:rPr>
              <a:t>T(n)=aT(n/b)+f(n)</a:t>
            </a:r>
            <a:r>
              <a:rPr lang="en-IN" dirty="0">
                <a:latin typeface="Times New Roman" panose="02020603050405020304" pitchFamily="18" charset="0"/>
                <a:cs typeface="Times New Roman" panose="02020603050405020304" pitchFamily="18" charset="0"/>
              </a:rPr>
              <a:t> </a:t>
            </a:r>
            <a:r>
              <a:rPr lang="en-US" alt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where a &gt;</a:t>
            </a:r>
            <a:r>
              <a:rPr lang="en-US" altLang="en-IN" dirty="0">
                <a:latin typeface="Times New Roman" panose="02020603050405020304" pitchFamily="18" charset="0"/>
                <a:cs typeface="Times New Roman" panose="02020603050405020304" pitchFamily="18" charset="0"/>
              </a:rPr>
              <a:t>=1 and</a:t>
            </a:r>
            <a:r>
              <a:rPr lang="en-IN" dirty="0">
                <a:latin typeface="Times New Roman" panose="02020603050405020304" pitchFamily="18" charset="0"/>
                <a:cs typeface="Times New Roman" panose="02020603050405020304" pitchFamily="18" charset="0"/>
              </a:rPr>
              <a:t> b &gt;</a:t>
            </a:r>
            <a:r>
              <a:rPr lang="en-US" altLang="en-IN" dirty="0">
                <a:latin typeface="Times New Roman" panose="02020603050405020304" pitchFamily="18" charset="0"/>
                <a:cs typeface="Times New Roman" panose="02020603050405020304" pitchFamily="18" charset="0"/>
              </a:rPr>
              <a:t>1 </a:t>
            </a:r>
          </a:p>
          <a:p>
            <a:pPr marL="0" indent="0">
              <a:buNone/>
            </a:pPr>
            <a:r>
              <a:rPr lang="en-US" altLang="en-IN" dirty="0">
                <a:latin typeface="Times New Roman" panose="02020603050405020304" pitchFamily="18" charset="0"/>
                <a:cs typeface="Times New Roman" panose="02020603050405020304" pitchFamily="18" charset="0"/>
              </a:rPr>
              <a:t>There are the following three cases: </a:t>
            </a:r>
          </a:p>
          <a:p>
            <a:pPr marL="0" indent="0">
              <a:buNone/>
            </a:pPr>
            <a:endParaRPr lang="en-US" altLang="en-IN" dirty="0">
              <a:latin typeface="Times New Roman" panose="02020603050405020304" pitchFamily="18" charset="0"/>
              <a:cs typeface="Times New Roman" panose="02020603050405020304" pitchFamily="18" charset="0"/>
            </a:endParaRPr>
          </a:p>
          <a:p>
            <a:pPr marL="0" indent="0">
              <a:buNone/>
            </a:pPr>
            <a:r>
              <a:rPr lang="en-US" altLang="en-IN" dirty="0">
                <a:latin typeface="Times New Roman" panose="02020603050405020304" pitchFamily="18" charset="0"/>
                <a:cs typeface="Times New Roman" panose="02020603050405020304" pitchFamily="18" charset="0"/>
              </a:rPr>
              <a:t>If f(n) = O(n</a:t>
            </a:r>
            <a:r>
              <a:rPr lang="en-US" altLang="en-IN" baseline="30000" dirty="0">
                <a:latin typeface="Times New Roman" panose="02020603050405020304" pitchFamily="18" charset="0"/>
                <a:cs typeface="Times New Roman" panose="02020603050405020304" pitchFamily="18" charset="0"/>
              </a:rPr>
              <a:t>c</a:t>
            </a:r>
            <a:r>
              <a:rPr lang="en-US" altLang="en-IN" dirty="0">
                <a:latin typeface="Times New Roman" panose="02020603050405020304" pitchFamily="18" charset="0"/>
                <a:cs typeface="Times New Roman" panose="02020603050405020304" pitchFamily="18" charset="0"/>
              </a:rPr>
              <a:t>) where c &lt; Log</a:t>
            </a:r>
            <a:r>
              <a:rPr lang="en-US" altLang="en-IN" baseline="-25000" dirty="0">
                <a:latin typeface="Times New Roman" panose="02020603050405020304" pitchFamily="18" charset="0"/>
                <a:cs typeface="Times New Roman" panose="02020603050405020304" pitchFamily="18" charset="0"/>
              </a:rPr>
              <a:t>b</a:t>
            </a:r>
            <a:r>
              <a:rPr lang="en-US" altLang="en-IN" dirty="0">
                <a:latin typeface="Times New Roman" panose="02020603050405020304" pitchFamily="18" charset="0"/>
                <a:cs typeface="Times New Roman" panose="02020603050405020304" pitchFamily="18" charset="0"/>
              </a:rPr>
              <a:t>a then T(n) = Θ(n</a:t>
            </a:r>
            <a:r>
              <a:rPr lang="en-US" altLang="en-IN" baseline="30000" dirty="0">
                <a:latin typeface="Times New Roman" panose="02020603050405020304" pitchFamily="18" charset="0"/>
                <a:cs typeface="Times New Roman" panose="02020603050405020304" pitchFamily="18" charset="0"/>
              </a:rPr>
              <a:t>Log</a:t>
            </a:r>
            <a:r>
              <a:rPr lang="en-US" altLang="en-IN" baseline="-25000" dirty="0">
                <a:latin typeface="Times New Roman" panose="02020603050405020304" pitchFamily="18" charset="0"/>
                <a:cs typeface="Times New Roman" panose="02020603050405020304" pitchFamily="18" charset="0"/>
              </a:rPr>
              <a:t>b</a:t>
            </a:r>
            <a:r>
              <a:rPr lang="en-US" altLang="en-IN" baseline="30000" dirty="0">
                <a:latin typeface="Times New Roman" panose="02020603050405020304" pitchFamily="18" charset="0"/>
                <a:cs typeface="Times New Roman" panose="02020603050405020304" pitchFamily="18" charset="0"/>
              </a:rPr>
              <a:t>a</a:t>
            </a:r>
            <a:r>
              <a:rPr lang="en-US" altLang="en-IN" dirty="0">
                <a:latin typeface="Times New Roman" panose="02020603050405020304" pitchFamily="18" charset="0"/>
                <a:cs typeface="Times New Roman" panose="02020603050405020304" pitchFamily="18" charset="0"/>
              </a:rPr>
              <a:t>) </a:t>
            </a:r>
          </a:p>
          <a:p>
            <a:pPr marL="0" indent="0">
              <a:buNone/>
            </a:pPr>
            <a:r>
              <a:rPr lang="en-US" altLang="en-IN" dirty="0">
                <a:latin typeface="Times New Roman" panose="02020603050405020304" pitchFamily="18" charset="0"/>
                <a:cs typeface="Times New Roman" panose="02020603050405020304" pitchFamily="18" charset="0"/>
              </a:rPr>
              <a:t>If f(n) = Θ(n</a:t>
            </a:r>
            <a:r>
              <a:rPr lang="en-US" altLang="en-IN" baseline="30000" dirty="0">
                <a:latin typeface="Times New Roman" panose="02020603050405020304" pitchFamily="18" charset="0"/>
                <a:cs typeface="Times New Roman" panose="02020603050405020304" pitchFamily="18" charset="0"/>
              </a:rPr>
              <a:t>c</a:t>
            </a:r>
            <a:r>
              <a:rPr lang="en-US" altLang="en-IN" dirty="0">
                <a:latin typeface="Times New Roman" panose="02020603050405020304" pitchFamily="18" charset="0"/>
                <a:cs typeface="Times New Roman" panose="02020603050405020304" pitchFamily="18" charset="0"/>
              </a:rPr>
              <a:t>) where c = Log</a:t>
            </a:r>
            <a:r>
              <a:rPr lang="en-US" altLang="en-IN" baseline="-25000" dirty="0">
                <a:latin typeface="Times New Roman" panose="02020603050405020304" pitchFamily="18" charset="0"/>
                <a:cs typeface="Times New Roman" panose="02020603050405020304" pitchFamily="18" charset="0"/>
              </a:rPr>
              <a:t>b</a:t>
            </a:r>
            <a:r>
              <a:rPr lang="en-US" altLang="en-IN" dirty="0">
                <a:latin typeface="Times New Roman" panose="02020603050405020304" pitchFamily="18" charset="0"/>
                <a:cs typeface="Times New Roman" panose="02020603050405020304" pitchFamily="18" charset="0"/>
              </a:rPr>
              <a:t>a then T(n) = Θ(n</a:t>
            </a:r>
            <a:r>
              <a:rPr lang="en-US" altLang="en-IN" baseline="30000" dirty="0">
                <a:latin typeface="Times New Roman" panose="02020603050405020304" pitchFamily="18" charset="0"/>
                <a:cs typeface="Times New Roman" panose="02020603050405020304" pitchFamily="18" charset="0"/>
              </a:rPr>
              <a:t>c</a:t>
            </a:r>
            <a:r>
              <a:rPr lang="en-US" altLang="en-IN" dirty="0">
                <a:latin typeface="Times New Roman" panose="02020603050405020304" pitchFamily="18" charset="0"/>
                <a:cs typeface="Times New Roman" panose="02020603050405020304" pitchFamily="18" charset="0"/>
              </a:rPr>
              <a:t>Log n) </a:t>
            </a:r>
          </a:p>
          <a:p>
            <a:pPr marL="0" indent="0">
              <a:buNone/>
            </a:pPr>
            <a:r>
              <a:rPr lang="en-US" altLang="en-IN" dirty="0">
                <a:latin typeface="Times New Roman" panose="02020603050405020304" pitchFamily="18" charset="0"/>
                <a:cs typeface="Times New Roman" panose="02020603050405020304" pitchFamily="18" charset="0"/>
              </a:rPr>
              <a:t>If f(n) = Ω(n</a:t>
            </a:r>
            <a:r>
              <a:rPr lang="en-US" altLang="en-IN" baseline="30000" dirty="0">
                <a:latin typeface="Times New Roman" panose="02020603050405020304" pitchFamily="18" charset="0"/>
                <a:cs typeface="Times New Roman" panose="02020603050405020304" pitchFamily="18" charset="0"/>
              </a:rPr>
              <a:t>c</a:t>
            </a:r>
            <a:r>
              <a:rPr lang="en-US" altLang="en-IN" dirty="0">
                <a:latin typeface="Times New Roman" panose="02020603050405020304" pitchFamily="18" charset="0"/>
                <a:cs typeface="Times New Roman" panose="02020603050405020304" pitchFamily="18" charset="0"/>
              </a:rPr>
              <a:t>) where c &gt; Log</a:t>
            </a:r>
            <a:r>
              <a:rPr lang="en-US" altLang="en-IN" baseline="-25000" dirty="0">
                <a:latin typeface="Times New Roman" panose="02020603050405020304" pitchFamily="18" charset="0"/>
                <a:cs typeface="Times New Roman" panose="02020603050405020304" pitchFamily="18" charset="0"/>
              </a:rPr>
              <a:t>b</a:t>
            </a:r>
            <a:r>
              <a:rPr lang="en-US" altLang="en-IN" dirty="0">
                <a:latin typeface="Times New Roman" panose="02020603050405020304" pitchFamily="18" charset="0"/>
                <a:cs typeface="Times New Roman" panose="02020603050405020304" pitchFamily="18" charset="0"/>
              </a:rPr>
              <a:t>a then T(n) = Θ(f(n)) </a:t>
            </a:r>
          </a:p>
          <a:p>
            <a:pPr marL="0" indent="0">
              <a:buNone/>
            </a:pPr>
            <a:r>
              <a:rPr lang="en-US" altLang="en-IN" sz="3000" dirty="0">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6712"/>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Divide and Conquer Applications</a:t>
            </a:r>
            <a:endParaRPr lang="en-IN" dirty="0"/>
          </a:p>
        </p:txBody>
      </p:sp>
      <p:sp>
        <p:nvSpPr>
          <p:cNvPr id="3" name="Content Placeholder 2"/>
          <p:cNvSpPr>
            <a:spLocks noGrp="1"/>
          </p:cNvSpPr>
          <p:nvPr>
            <p:ph idx="1"/>
          </p:nvPr>
        </p:nvSpPr>
        <p:spPr>
          <a:xfrm>
            <a:off x="407368" y="908721"/>
            <a:ext cx="11305256" cy="5217444"/>
          </a:xfrm>
        </p:spPr>
        <p:txBody>
          <a:bodyPr/>
          <a:lstStyle/>
          <a:p>
            <a:r>
              <a:rPr lang="en-IN" dirty="0">
                <a:latin typeface="Times New Roman" panose="02020603050405020304" pitchFamily="18" charset="0"/>
                <a:cs typeface="Times New Roman" panose="02020603050405020304" pitchFamily="18" charset="0"/>
              </a:rPr>
              <a:t>Binary Search</a:t>
            </a:r>
          </a:p>
          <a:p>
            <a:r>
              <a:rPr lang="en-IN" dirty="0">
                <a:latin typeface="Times New Roman" panose="02020603050405020304" pitchFamily="18" charset="0"/>
                <a:cs typeface="Times New Roman" panose="02020603050405020304" pitchFamily="18" charset="0"/>
              </a:rPr>
              <a:t>Merge Sort</a:t>
            </a:r>
          </a:p>
          <a:p>
            <a:r>
              <a:rPr lang="en-IN" dirty="0">
                <a:latin typeface="Times New Roman" panose="02020603050405020304" pitchFamily="18" charset="0"/>
                <a:cs typeface="Times New Roman" panose="02020603050405020304" pitchFamily="18" charset="0"/>
              </a:rPr>
              <a:t>Quick Sort</a:t>
            </a:r>
          </a:p>
          <a:p>
            <a:r>
              <a:rPr lang="en-IN" dirty="0" err="1">
                <a:latin typeface="Times New Roman" panose="02020603050405020304" pitchFamily="18" charset="0"/>
                <a:cs typeface="Times New Roman" panose="02020603050405020304" pitchFamily="18" charset="0"/>
              </a:rPr>
              <a:t>Strassen's</a:t>
            </a:r>
            <a:r>
              <a:rPr lang="en-IN" dirty="0">
                <a:latin typeface="Times New Roman" panose="02020603050405020304" pitchFamily="18" charset="0"/>
                <a:cs typeface="Times New Roman" panose="02020603050405020304" pitchFamily="18" charset="0"/>
              </a:rPr>
              <a:t> Matrix multiplication</a:t>
            </a:r>
          </a:p>
          <a:p>
            <a:r>
              <a:rPr lang="en-US" dirty="0">
                <a:latin typeface="Times New Roman" panose="02020603050405020304" pitchFamily="18" charset="0"/>
                <a:cs typeface="Times New Roman" panose="02020603050405020304" pitchFamily="18" charset="0"/>
              </a:rPr>
              <a:t>Finding the maximum and minimum of a sequence of numbers.</a:t>
            </a:r>
          </a:p>
          <a:p>
            <a:endParaRPr lang="en-IN" dirty="0"/>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6712"/>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sym typeface="+mn-ea"/>
              </a:rPr>
              <a:t>Binary Search</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670" y="790575"/>
            <a:ext cx="11305540" cy="5674995"/>
          </a:xfrm>
        </p:spPr>
        <p:txBody>
          <a:bodyPr/>
          <a:lstStyle/>
          <a:p>
            <a:pPr lvl="1"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searching algorithm used in a sorted array by repeatedly dividing the search interval in half. </a:t>
            </a:r>
          </a:p>
          <a:p>
            <a:pPr marL="0" indent="0" algn="just">
              <a:buNone/>
            </a:pPr>
            <a:r>
              <a:rPr lang="en-IN" sz="2400" dirty="0">
                <a:latin typeface="Times New Roman" panose="02020603050405020304" pitchFamily="18" charset="0"/>
                <a:cs typeface="Times New Roman" panose="02020603050405020304" pitchFamily="18" charset="0"/>
              </a:rPr>
              <a:t>The basic steps to perform Binary Search are:</a:t>
            </a:r>
          </a:p>
          <a:p>
            <a:pPr algn="just"/>
            <a:r>
              <a:rPr lang="en-IN" sz="2400" dirty="0">
                <a:latin typeface="Times New Roman" panose="02020603050405020304" pitchFamily="18" charset="0"/>
                <a:cs typeface="Times New Roman" panose="02020603050405020304" pitchFamily="18" charset="0"/>
              </a:rPr>
              <a:t>Sort the array in ascending order.</a:t>
            </a:r>
          </a:p>
          <a:p>
            <a:pPr algn="just"/>
            <a:r>
              <a:rPr lang="en-IN" sz="2400" dirty="0">
                <a:latin typeface="Times New Roman" panose="02020603050405020304" pitchFamily="18" charset="0"/>
                <a:cs typeface="Times New Roman" panose="02020603050405020304" pitchFamily="18" charset="0"/>
              </a:rPr>
              <a:t>Set the </a:t>
            </a:r>
            <a:r>
              <a:rPr lang="en-IN" sz="2400" b="1" dirty="0">
                <a:latin typeface="Times New Roman" panose="02020603050405020304" pitchFamily="18" charset="0"/>
                <a:cs typeface="Times New Roman" panose="02020603050405020304" pitchFamily="18" charset="0"/>
              </a:rPr>
              <a:t>low index</a:t>
            </a:r>
            <a:r>
              <a:rPr lang="en-IN" sz="2400" dirty="0">
                <a:latin typeface="Times New Roman" panose="02020603050405020304" pitchFamily="18" charset="0"/>
                <a:cs typeface="Times New Roman" panose="02020603050405020304" pitchFamily="18" charset="0"/>
              </a:rPr>
              <a:t> to the first element of the array and the </a:t>
            </a:r>
            <a:r>
              <a:rPr lang="en-IN" sz="2400" b="1" dirty="0">
                <a:latin typeface="Times New Roman" panose="02020603050405020304" pitchFamily="18" charset="0"/>
                <a:cs typeface="Times New Roman" panose="02020603050405020304" pitchFamily="18" charset="0"/>
              </a:rPr>
              <a:t>high index</a:t>
            </a:r>
            <a:r>
              <a:rPr lang="en-IN" sz="2400" dirty="0">
                <a:latin typeface="Times New Roman" panose="02020603050405020304" pitchFamily="18" charset="0"/>
                <a:cs typeface="Times New Roman" panose="02020603050405020304" pitchFamily="18" charset="0"/>
              </a:rPr>
              <a:t> to the last element.</a:t>
            </a:r>
          </a:p>
          <a:p>
            <a:pPr algn="just"/>
            <a:r>
              <a:rPr lang="en-IN" sz="2400" dirty="0">
                <a:latin typeface="Times New Roman" panose="02020603050405020304" pitchFamily="18" charset="0"/>
                <a:cs typeface="Times New Roman" panose="02020603050405020304" pitchFamily="18" charset="0"/>
              </a:rPr>
              <a:t>Set the </a:t>
            </a:r>
            <a:r>
              <a:rPr lang="en-IN" sz="2400" b="1" dirty="0">
                <a:latin typeface="Times New Roman" panose="02020603050405020304" pitchFamily="18" charset="0"/>
                <a:cs typeface="Times New Roman" panose="02020603050405020304" pitchFamily="18" charset="0"/>
              </a:rPr>
              <a:t>middle index</a:t>
            </a:r>
            <a:r>
              <a:rPr lang="en-IN" sz="2400" dirty="0">
                <a:latin typeface="Times New Roman" panose="02020603050405020304" pitchFamily="18" charset="0"/>
                <a:cs typeface="Times New Roman" panose="02020603050405020304" pitchFamily="18" charset="0"/>
              </a:rPr>
              <a:t> to the </a:t>
            </a:r>
            <a:r>
              <a:rPr lang="en-IN" sz="2400" b="1" dirty="0">
                <a:latin typeface="Times New Roman" panose="02020603050405020304" pitchFamily="18" charset="0"/>
                <a:cs typeface="Times New Roman" panose="02020603050405020304" pitchFamily="18" charset="0"/>
              </a:rPr>
              <a:t>average of the low and high </a:t>
            </a:r>
            <a:r>
              <a:rPr lang="en-IN" sz="2400" dirty="0">
                <a:latin typeface="Times New Roman" panose="02020603050405020304" pitchFamily="18" charset="0"/>
                <a:cs typeface="Times New Roman" panose="02020603050405020304" pitchFamily="18" charset="0"/>
              </a:rPr>
              <a:t>indices.</a:t>
            </a:r>
          </a:p>
          <a:p>
            <a:pPr algn="just"/>
            <a:r>
              <a:rPr lang="en-IN" sz="2400" dirty="0">
                <a:latin typeface="Times New Roman" panose="02020603050405020304" pitchFamily="18" charset="0"/>
                <a:cs typeface="Times New Roman" panose="02020603050405020304" pitchFamily="18" charset="0"/>
              </a:rPr>
              <a:t>If the element at the middle index is the target element, return the middle index.</a:t>
            </a:r>
          </a:p>
          <a:p>
            <a:pPr algn="just"/>
            <a:r>
              <a:rPr lang="en-IN" sz="2400" dirty="0">
                <a:latin typeface="Times New Roman" panose="02020603050405020304" pitchFamily="18" charset="0"/>
                <a:cs typeface="Times New Roman" panose="02020603050405020304" pitchFamily="18" charset="0"/>
              </a:rPr>
              <a:t>If the </a:t>
            </a:r>
            <a:r>
              <a:rPr lang="en-IN" sz="2400" b="1" dirty="0">
                <a:latin typeface="Times New Roman" panose="02020603050405020304" pitchFamily="18" charset="0"/>
                <a:cs typeface="Times New Roman" panose="02020603050405020304" pitchFamily="18" charset="0"/>
              </a:rPr>
              <a:t>target element is less</a:t>
            </a:r>
            <a:r>
              <a:rPr lang="en-IN" sz="2400" dirty="0">
                <a:latin typeface="Times New Roman" panose="02020603050405020304" pitchFamily="18" charset="0"/>
                <a:cs typeface="Times New Roman" panose="02020603050405020304" pitchFamily="18" charset="0"/>
              </a:rPr>
              <a:t> than the element at the middle index, set the </a:t>
            </a:r>
            <a:r>
              <a:rPr lang="en-IN" sz="2400" b="1" dirty="0">
                <a:latin typeface="Times New Roman" panose="02020603050405020304" pitchFamily="18" charset="0"/>
                <a:cs typeface="Times New Roman" panose="02020603050405020304" pitchFamily="18" charset="0"/>
              </a:rPr>
              <a:t>high index</a:t>
            </a:r>
            <a:r>
              <a:rPr lang="en-IN" sz="2400" dirty="0">
                <a:latin typeface="Times New Roman" panose="02020603050405020304" pitchFamily="18" charset="0"/>
                <a:cs typeface="Times New Roman" panose="02020603050405020304" pitchFamily="18" charset="0"/>
              </a:rPr>
              <a:t> to the </a:t>
            </a:r>
            <a:r>
              <a:rPr lang="en-IN" sz="2400" b="1" dirty="0">
                <a:latin typeface="Times New Roman" panose="02020603050405020304" pitchFamily="18" charset="0"/>
                <a:cs typeface="Times New Roman" panose="02020603050405020304" pitchFamily="18" charset="0"/>
              </a:rPr>
              <a:t>middle index – 1</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If the </a:t>
            </a:r>
            <a:r>
              <a:rPr lang="en-IN" sz="2400" b="1" dirty="0">
                <a:latin typeface="Times New Roman" panose="02020603050405020304" pitchFamily="18" charset="0"/>
                <a:cs typeface="Times New Roman" panose="02020603050405020304" pitchFamily="18" charset="0"/>
              </a:rPr>
              <a:t>target element is greater</a:t>
            </a:r>
            <a:r>
              <a:rPr lang="en-IN" sz="2400" dirty="0">
                <a:latin typeface="Times New Roman" panose="02020603050405020304" pitchFamily="18" charset="0"/>
                <a:cs typeface="Times New Roman" panose="02020603050405020304" pitchFamily="18" charset="0"/>
              </a:rPr>
              <a:t> than the element at the middle index, set the </a:t>
            </a:r>
            <a:r>
              <a:rPr lang="en-IN" sz="2400" b="1" dirty="0">
                <a:latin typeface="Times New Roman" panose="02020603050405020304" pitchFamily="18" charset="0"/>
                <a:cs typeface="Times New Roman" panose="02020603050405020304" pitchFamily="18" charset="0"/>
              </a:rPr>
              <a:t>low index</a:t>
            </a:r>
            <a:r>
              <a:rPr lang="en-IN" sz="2400" dirty="0">
                <a:latin typeface="Times New Roman" panose="02020603050405020304" pitchFamily="18" charset="0"/>
                <a:cs typeface="Times New Roman" panose="02020603050405020304" pitchFamily="18" charset="0"/>
              </a:rPr>
              <a:t> to the </a:t>
            </a:r>
            <a:r>
              <a:rPr lang="en-IN" sz="2400" b="1" dirty="0">
                <a:latin typeface="Times New Roman" panose="02020603050405020304" pitchFamily="18" charset="0"/>
                <a:cs typeface="Times New Roman" panose="02020603050405020304" pitchFamily="18" charset="0"/>
              </a:rPr>
              <a:t>middle index + 1</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Repeat steps 3-6 until the element is found or it is clear that the element is not present in the array.</a:t>
            </a: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88595"/>
            <a:ext cx="10972800" cy="631190"/>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sym typeface="+mn-ea"/>
              </a:rPr>
              <a:t>Binary Search</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844550"/>
            <a:ext cx="11026775" cy="5833745"/>
          </a:xfrm>
        </p:spPr>
        <p:txBody>
          <a:bodyPr/>
          <a:lstStyle/>
          <a:p>
            <a:pPr marL="0" lvl="1" indent="0" algn="just">
              <a:spcBef>
                <a:spcPts val="0"/>
              </a:spcBef>
              <a:buFont typeface="Arial" panose="020B0604020202020204" pitchFamily="34" charset="0"/>
              <a:buNone/>
            </a:pPr>
            <a:r>
              <a:rPr sz="2400" b="1" dirty="0">
                <a:latin typeface="Times New Roman" panose="02020603050405020304" pitchFamily="18" charset="0"/>
                <a:cs typeface="Times New Roman" panose="02020603050405020304" pitchFamily="18" charset="0"/>
              </a:rPr>
              <a:t>Illustration </a:t>
            </a:r>
            <a:r>
              <a:rPr lang="en-US" sz="2400" b="1" dirty="0">
                <a:latin typeface="Times New Roman" panose="02020603050405020304" pitchFamily="18" charset="0"/>
                <a:cs typeface="Times New Roman" panose="02020603050405020304" pitchFamily="18" charset="0"/>
              </a:rPr>
              <a:t>:</a:t>
            </a:r>
          </a:p>
        </p:txBody>
      </p:sp>
      <p:pic>
        <p:nvPicPr>
          <p:cNvPr id="4" name="Content Placeholder 3"/>
          <p:cNvPicPr>
            <a:picLocks noGrp="1" noChangeAspect="1"/>
          </p:cNvPicPr>
          <p:nvPr>
            <p:ph sz="half" idx="2"/>
          </p:nvPr>
        </p:nvPicPr>
        <p:blipFill>
          <a:blip r:embed="rId2"/>
          <a:stretch>
            <a:fillRect/>
          </a:stretch>
        </p:blipFill>
        <p:spPr>
          <a:xfrm>
            <a:off x="1847850" y="1412240"/>
            <a:ext cx="9265920" cy="51600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6712"/>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sym typeface="+mn-ea"/>
              </a:rPr>
              <a:t>Binary Search</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670" y="790575"/>
            <a:ext cx="11305540" cy="5674995"/>
          </a:xfrm>
        </p:spPr>
        <p:txBody>
          <a:bodyPr/>
          <a:lstStyle/>
          <a:p>
            <a:pPr marL="0" lvl="1" indent="0" algn="just">
              <a:spcBef>
                <a:spcPts val="0"/>
              </a:spcBef>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Binary Search Algorithm can be implemented in the following two ways</a:t>
            </a:r>
          </a:p>
          <a:p>
            <a:pPr lvl="1"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Iterative Method</a:t>
            </a:r>
          </a:p>
          <a:p>
            <a:pPr lvl="1"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Recursive Method</a:t>
            </a:r>
          </a:p>
          <a:p>
            <a:pPr marL="0" lvl="1" indent="0" algn="just">
              <a:spcBef>
                <a:spcPts val="0"/>
              </a:spcBef>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sym typeface="+mn-ea"/>
              </a:rPr>
              <a:t>Iterative</a:t>
            </a:r>
            <a:r>
              <a:rPr lang="en-IN" sz="2400" b="1" dirty="0">
                <a:latin typeface="Times New Roman" panose="02020603050405020304" pitchFamily="18" charset="0"/>
                <a:cs typeface="Times New Roman" panose="02020603050405020304" pitchFamily="18" charset="0"/>
              </a:rPr>
              <a:t> Method</a:t>
            </a:r>
            <a:r>
              <a:rPr lang="en-US" altLang="en-IN"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457200" lvl="1" indent="0" algn="just">
              <a:buNone/>
            </a:pPr>
            <a:r>
              <a:rPr lang="en-IN" sz="2400" dirty="0">
                <a:latin typeface="Times New Roman" panose="02020603050405020304" pitchFamily="18" charset="0"/>
                <a:cs typeface="Times New Roman" panose="02020603050405020304" pitchFamily="18" charset="0"/>
              </a:rPr>
              <a:t>    binarySearch(arr, </a:t>
            </a:r>
            <a:r>
              <a:rPr lang="en-US" altLang="en-IN" sz="2400" dirty="0">
                <a:latin typeface="Times New Roman" panose="02020603050405020304" pitchFamily="18" charset="0"/>
                <a:cs typeface="Times New Roman" panose="02020603050405020304" pitchFamily="18" charset="0"/>
              </a:rPr>
              <a:t>key</a:t>
            </a:r>
            <a:r>
              <a:rPr lang="en-IN" sz="2400" dirty="0">
                <a:latin typeface="Times New Roman" panose="02020603050405020304" pitchFamily="18" charset="0"/>
                <a:cs typeface="Times New Roman" panose="02020603050405020304" pitchFamily="18" charset="0"/>
              </a:rPr>
              <a:t>, low, high)</a:t>
            </a:r>
          </a:p>
          <a:p>
            <a:pPr marL="457200" lvl="1" indent="0" algn="just">
              <a:buNone/>
            </a:pPr>
            <a:r>
              <a:rPr lang="en-IN" sz="2400" dirty="0">
                <a:latin typeface="Times New Roman" panose="02020603050405020304" pitchFamily="18" charset="0"/>
                <a:cs typeface="Times New Roman" panose="02020603050405020304" pitchFamily="18" charset="0"/>
              </a:rPr>
              <a:t>        repeat till low </a:t>
            </a:r>
            <a:r>
              <a:rPr lang="en-US" altLang="en-IN" sz="2400" dirty="0">
                <a:latin typeface="Times New Roman" panose="02020603050405020304" pitchFamily="18" charset="0"/>
                <a:cs typeface="Times New Roman" panose="02020603050405020304" pitchFamily="18" charset="0"/>
              </a:rPr>
              <a:t>&lt;</a:t>
            </a:r>
            <a:r>
              <a:rPr lang="en-IN" sz="2400" dirty="0">
                <a:latin typeface="Times New Roman" panose="02020603050405020304" pitchFamily="18" charset="0"/>
                <a:cs typeface="Times New Roman" panose="02020603050405020304" pitchFamily="18" charset="0"/>
              </a:rPr>
              <a:t>= high</a:t>
            </a:r>
          </a:p>
          <a:p>
            <a:pPr marL="457200" lvl="1" indent="0" algn="just">
              <a:buNone/>
            </a:pPr>
            <a:r>
              <a:rPr lang="en-IN" sz="2400" dirty="0">
                <a:latin typeface="Times New Roman" panose="02020603050405020304" pitchFamily="18" charset="0"/>
                <a:cs typeface="Times New Roman" panose="02020603050405020304" pitchFamily="18" charset="0"/>
              </a:rPr>
              <a:t>               mid = (low + high)/2</a:t>
            </a:r>
          </a:p>
          <a:p>
            <a:pPr marL="457200" lvl="1" indent="0" algn="just">
              <a:buNone/>
            </a:pPr>
            <a:r>
              <a:rPr lang="en-IN" sz="2400" dirty="0">
                <a:latin typeface="Times New Roman" panose="02020603050405020304" pitchFamily="18" charset="0"/>
                <a:cs typeface="Times New Roman" panose="02020603050405020304" pitchFamily="18" charset="0"/>
              </a:rPr>
              <a:t>                   if (</a:t>
            </a:r>
            <a:r>
              <a:rPr lang="en-US" altLang="en-IN" sz="2400" dirty="0">
                <a:latin typeface="Times New Roman" panose="02020603050405020304" pitchFamily="18" charset="0"/>
                <a:cs typeface="Times New Roman" panose="02020603050405020304" pitchFamily="18" charset="0"/>
              </a:rPr>
              <a:t>key</a:t>
            </a:r>
            <a:r>
              <a:rPr lang="en-IN" sz="2400" dirty="0">
                <a:latin typeface="Times New Roman" panose="02020603050405020304" pitchFamily="18" charset="0"/>
                <a:cs typeface="Times New Roman" panose="02020603050405020304" pitchFamily="18" charset="0"/>
              </a:rPr>
              <a:t> == arr[mid])</a:t>
            </a:r>
          </a:p>
          <a:p>
            <a:pPr marL="457200" lvl="1" indent="0" algn="just">
              <a:buNone/>
            </a:pPr>
            <a:r>
              <a:rPr lang="en-IN" sz="2400" dirty="0">
                <a:latin typeface="Times New Roman" panose="02020603050405020304" pitchFamily="18" charset="0"/>
                <a:cs typeface="Times New Roman" panose="02020603050405020304" pitchFamily="18" charset="0"/>
              </a:rPr>
              <a:t>                   return mid</a:t>
            </a:r>
          </a:p>
          <a:p>
            <a:pPr marL="457200" lvl="1" indent="0" algn="just">
              <a:buNone/>
            </a:pPr>
            <a:r>
              <a:rPr lang="en-IN" sz="2400" dirty="0">
                <a:latin typeface="Times New Roman" panose="02020603050405020304" pitchFamily="18" charset="0"/>
                <a:cs typeface="Times New Roman" panose="02020603050405020304" pitchFamily="18" charset="0"/>
              </a:rPr>
              <a:t>                   else if (</a:t>
            </a:r>
            <a:r>
              <a:rPr lang="en-US" altLang="en-IN" sz="2400" dirty="0">
                <a:latin typeface="Times New Roman" panose="02020603050405020304" pitchFamily="18" charset="0"/>
                <a:cs typeface="Times New Roman" panose="02020603050405020304" pitchFamily="18" charset="0"/>
              </a:rPr>
              <a:t>key</a:t>
            </a:r>
            <a:r>
              <a:rPr lang="en-IN" sz="2400" dirty="0">
                <a:latin typeface="Times New Roman" panose="02020603050405020304" pitchFamily="18" charset="0"/>
                <a:cs typeface="Times New Roman" panose="02020603050405020304" pitchFamily="18" charset="0"/>
              </a:rPr>
              <a:t> &gt; arr[mid])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key</a:t>
            </a:r>
            <a:r>
              <a:rPr lang="en-IN" sz="2400" dirty="0">
                <a:latin typeface="Times New Roman" panose="02020603050405020304" pitchFamily="18" charset="0"/>
                <a:cs typeface="Times New Roman" panose="02020603050405020304" pitchFamily="18" charset="0"/>
              </a:rPr>
              <a:t> is on the right side</a:t>
            </a:r>
          </a:p>
          <a:p>
            <a:pPr marL="457200" lvl="1" indent="0" algn="just">
              <a:buNone/>
            </a:pP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low = mid + 1</a:t>
            </a:r>
          </a:p>
          <a:p>
            <a:pPr marL="457200" lvl="1" indent="0" algn="just">
              <a:buNone/>
            </a:pPr>
            <a:r>
              <a:rPr lang="en-IN" sz="2400" dirty="0">
                <a:latin typeface="Times New Roman" panose="02020603050405020304" pitchFamily="18" charset="0"/>
                <a:cs typeface="Times New Roman" panose="02020603050405020304" pitchFamily="18" charset="0"/>
              </a:rPr>
              <a:t>                   else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sym typeface="+mn-ea"/>
              </a:rPr>
              <a:t>key</a:t>
            </a:r>
            <a:r>
              <a:rPr lang="en-IN" sz="2400" dirty="0">
                <a:latin typeface="Times New Roman" panose="02020603050405020304" pitchFamily="18" charset="0"/>
                <a:cs typeface="Times New Roman" panose="02020603050405020304" pitchFamily="18" charset="0"/>
              </a:rPr>
              <a:t> is on the left side</a:t>
            </a:r>
          </a:p>
          <a:p>
            <a:pPr marL="457200" lvl="1" indent="0" algn="just">
              <a:buNone/>
            </a:pP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high = mid - 1</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6712"/>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sym typeface="+mn-ea"/>
              </a:rPr>
              <a:t>Binary Search</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670" y="790575"/>
            <a:ext cx="11305540" cy="5624195"/>
          </a:xfrm>
        </p:spPr>
        <p:txBody>
          <a:bodyPr/>
          <a:lstStyle/>
          <a:p>
            <a:pPr marL="0" lvl="1" indent="0" algn="just">
              <a:spcBef>
                <a:spcPts val="0"/>
              </a:spcBef>
              <a:buFont typeface="Arial" panose="020B0604020202020204" pitchFamily="34" charset="0"/>
              <a:buNone/>
            </a:pPr>
            <a:r>
              <a:rPr lang="en-US" altLang="en-IN" sz="2400" b="1" dirty="0">
                <a:latin typeface="Times New Roman" panose="02020603050405020304" pitchFamily="18" charset="0"/>
                <a:cs typeface="Times New Roman" panose="02020603050405020304" pitchFamily="18" charset="0"/>
                <a:sym typeface="+mn-ea"/>
              </a:rPr>
              <a:t>R</a:t>
            </a:r>
            <a:r>
              <a:rPr lang="en-IN" sz="2400" b="1" dirty="0">
                <a:latin typeface="Times New Roman" panose="02020603050405020304" pitchFamily="18" charset="0"/>
                <a:cs typeface="Times New Roman" panose="02020603050405020304" pitchFamily="18" charset="0"/>
                <a:sym typeface="+mn-ea"/>
              </a:rPr>
              <a:t>ecursive</a:t>
            </a:r>
            <a:r>
              <a:rPr lang="en-IN" sz="2400" b="1" dirty="0">
                <a:latin typeface="Times New Roman" panose="02020603050405020304" pitchFamily="18" charset="0"/>
                <a:cs typeface="Times New Roman" panose="02020603050405020304" pitchFamily="18" charset="0"/>
              </a:rPr>
              <a:t> Method</a:t>
            </a:r>
            <a:r>
              <a:rPr lang="en-US" altLang="en-IN"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457200" lvl="1" indent="0" algn="just">
              <a:buNone/>
            </a:pPr>
            <a:r>
              <a:rPr lang="en-IN" sz="2400" dirty="0">
                <a:latin typeface="Times New Roman" panose="02020603050405020304" pitchFamily="18" charset="0"/>
                <a:cs typeface="Times New Roman" panose="02020603050405020304" pitchFamily="18" charset="0"/>
              </a:rPr>
              <a:t>    binarySearch(arr, </a:t>
            </a:r>
            <a:r>
              <a:rPr lang="en-US" altLang="en-IN" sz="2400" dirty="0">
                <a:latin typeface="Times New Roman" panose="02020603050405020304" pitchFamily="18" charset="0"/>
                <a:cs typeface="Times New Roman" panose="02020603050405020304" pitchFamily="18" charset="0"/>
                <a:sym typeface="+mn-ea"/>
              </a:rPr>
              <a:t>key</a:t>
            </a:r>
            <a:r>
              <a:rPr lang="en-IN" sz="2400" dirty="0">
                <a:latin typeface="Times New Roman" panose="02020603050405020304" pitchFamily="18" charset="0"/>
                <a:cs typeface="Times New Roman" panose="02020603050405020304" pitchFamily="18" charset="0"/>
              </a:rPr>
              <a:t>, low, high)</a:t>
            </a:r>
          </a:p>
          <a:p>
            <a:pPr marL="457200" lvl="1" indent="0" algn="just">
              <a:buNone/>
            </a:pPr>
            <a:r>
              <a:rPr lang="en-IN" sz="2400" dirty="0">
                <a:latin typeface="Times New Roman" panose="02020603050405020304" pitchFamily="18" charset="0"/>
                <a:cs typeface="Times New Roman" panose="02020603050405020304" pitchFamily="18" charset="0"/>
              </a:rPr>
              <a:t>           if low &gt; high</a:t>
            </a:r>
          </a:p>
          <a:p>
            <a:pPr marL="457200" lvl="1" indent="0" algn="just">
              <a:buNone/>
            </a:pPr>
            <a:r>
              <a:rPr lang="en-IN" sz="2400" dirty="0">
                <a:latin typeface="Times New Roman" panose="02020603050405020304" pitchFamily="18" charset="0"/>
                <a:cs typeface="Times New Roman" panose="02020603050405020304" pitchFamily="18" charset="0"/>
              </a:rPr>
              <a:t>               return False </a:t>
            </a:r>
          </a:p>
          <a:p>
            <a:pPr marL="457200" lvl="1" indent="0" algn="just">
              <a:buNone/>
            </a:pPr>
            <a:r>
              <a:rPr lang="en-IN" sz="2400" dirty="0">
                <a:latin typeface="Times New Roman" panose="02020603050405020304" pitchFamily="18" charset="0"/>
                <a:cs typeface="Times New Roman" panose="02020603050405020304" pitchFamily="18" charset="0"/>
              </a:rPr>
              <a:t>           else</a:t>
            </a:r>
          </a:p>
          <a:p>
            <a:pPr marL="457200" lvl="1" indent="0" algn="just">
              <a:buNone/>
            </a:pPr>
            <a:r>
              <a:rPr lang="en-IN" sz="2400" dirty="0">
                <a:latin typeface="Times New Roman" panose="02020603050405020304" pitchFamily="18" charset="0"/>
                <a:cs typeface="Times New Roman" panose="02020603050405020304" pitchFamily="18" charset="0"/>
              </a:rPr>
              <a:t>               mid = (low + high) / 2 </a:t>
            </a:r>
          </a:p>
          <a:p>
            <a:pPr marL="457200" lvl="1" indent="0" algn="just">
              <a:buNone/>
            </a:pPr>
            <a:r>
              <a:rPr lang="en-IN" sz="2400" dirty="0">
                <a:latin typeface="Times New Roman" panose="02020603050405020304" pitchFamily="18" charset="0"/>
                <a:cs typeface="Times New Roman" panose="02020603050405020304" pitchFamily="18" charset="0"/>
              </a:rPr>
              <a:t>                   if </a:t>
            </a:r>
            <a:r>
              <a:rPr lang="en-US" altLang="en-IN" sz="2400" dirty="0">
                <a:latin typeface="Times New Roman" panose="02020603050405020304" pitchFamily="18" charset="0"/>
                <a:cs typeface="Times New Roman" panose="02020603050405020304" pitchFamily="18" charset="0"/>
                <a:sym typeface="+mn-ea"/>
              </a:rPr>
              <a:t>key</a:t>
            </a:r>
            <a:r>
              <a:rPr lang="en-IN" sz="2400" dirty="0">
                <a:latin typeface="Times New Roman" panose="02020603050405020304" pitchFamily="18" charset="0"/>
                <a:cs typeface="Times New Roman" panose="02020603050405020304" pitchFamily="18" charset="0"/>
              </a:rPr>
              <a:t>== arr[mid]</a:t>
            </a:r>
          </a:p>
          <a:p>
            <a:pPr marL="457200" lvl="1" indent="0" algn="just">
              <a:buNone/>
            </a:pPr>
            <a:r>
              <a:rPr lang="en-IN" sz="2400" dirty="0">
                <a:latin typeface="Times New Roman" panose="02020603050405020304" pitchFamily="18" charset="0"/>
                <a:cs typeface="Times New Roman" panose="02020603050405020304" pitchFamily="18" charset="0"/>
              </a:rPr>
              <a:t>                   return mid</a:t>
            </a:r>
          </a:p>
          <a:p>
            <a:pPr marL="457200" lvl="1" indent="0" algn="just">
              <a:buNone/>
            </a:pPr>
            <a:r>
              <a:rPr lang="en-IN" sz="2400" dirty="0">
                <a:latin typeface="Times New Roman" panose="02020603050405020304" pitchFamily="18" charset="0"/>
                <a:cs typeface="Times New Roman" panose="02020603050405020304" pitchFamily="18" charset="0"/>
              </a:rPr>
              <a:t>           else if </a:t>
            </a:r>
            <a:r>
              <a:rPr lang="en-US" altLang="en-IN" sz="2400" dirty="0">
                <a:latin typeface="Times New Roman" panose="02020603050405020304" pitchFamily="18" charset="0"/>
                <a:cs typeface="Times New Roman" panose="02020603050405020304" pitchFamily="18" charset="0"/>
                <a:sym typeface="+mn-ea"/>
              </a:rPr>
              <a:t>key</a:t>
            </a:r>
            <a:r>
              <a:rPr lang="en-IN" sz="2400" dirty="0">
                <a:latin typeface="Times New Roman" panose="02020603050405020304" pitchFamily="18" charset="0"/>
                <a:cs typeface="Times New Roman" panose="02020603050405020304" pitchFamily="18" charset="0"/>
              </a:rPr>
              <a:t> &gt; arr[mid]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sym typeface="+mn-ea"/>
              </a:rPr>
              <a:t>key</a:t>
            </a:r>
            <a:r>
              <a:rPr lang="en-IN" sz="2400" dirty="0">
                <a:latin typeface="Times New Roman" panose="02020603050405020304" pitchFamily="18" charset="0"/>
                <a:cs typeface="Times New Roman" panose="02020603050405020304" pitchFamily="18" charset="0"/>
              </a:rPr>
              <a:t> is on the right side</a:t>
            </a:r>
          </a:p>
          <a:p>
            <a:pPr marL="457200" lvl="1" indent="0" algn="just">
              <a:buNone/>
            </a:pPr>
            <a:r>
              <a:rPr lang="en-IN" sz="2400" dirty="0">
                <a:latin typeface="Times New Roman" panose="02020603050405020304" pitchFamily="18" charset="0"/>
                <a:cs typeface="Times New Roman" panose="02020603050405020304" pitchFamily="18" charset="0"/>
              </a:rPr>
              <a:t>                   return binarySearch(arr, </a:t>
            </a:r>
            <a:r>
              <a:rPr lang="en-US" altLang="en-IN" sz="2400" dirty="0">
                <a:latin typeface="Times New Roman" panose="02020603050405020304" pitchFamily="18" charset="0"/>
                <a:cs typeface="Times New Roman" panose="02020603050405020304" pitchFamily="18" charset="0"/>
                <a:sym typeface="+mn-ea"/>
              </a:rPr>
              <a:t>key</a:t>
            </a:r>
            <a:r>
              <a:rPr lang="en-IN" sz="2400" dirty="0">
                <a:latin typeface="Times New Roman" panose="02020603050405020304" pitchFamily="18" charset="0"/>
                <a:cs typeface="Times New Roman" panose="02020603050405020304" pitchFamily="18" charset="0"/>
              </a:rPr>
              <a:t>, mid + 1, high)</a:t>
            </a:r>
          </a:p>
          <a:p>
            <a:pPr marL="457200" lvl="1" indent="0" algn="just">
              <a:buNone/>
            </a:pPr>
            <a:r>
              <a:rPr lang="en-IN" sz="2400" dirty="0">
                <a:latin typeface="Times New Roman" panose="02020603050405020304" pitchFamily="18" charset="0"/>
                <a:cs typeface="Times New Roman" panose="02020603050405020304" pitchFamily="18" charset="0"/>
              </a:rPr>
              <a:t>           else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 </a:t>
            </a:r>
            <a:r>
              <a:rPr lang="en-US" altLang="en-IN" sz="2400" dirty="0">
                <a:latin typeface="Times New Roman" panose="02020603050405020304" pitchFamily="18" charset="0"/>
                <a:cs typeface="Times New Roman" panose="02020603050405020304" pitchFamily="18" charset="0"/>
                <a:sym typeface="+mn-ea"/>
              </a:rPr>
              <a:t>key</a:t>
            </a:r>
            <a:r>
              <a:rPr lang="en-IN" sz="2400" dirty="0">
                <a:latin typeface="Times New Roman" panose="02020603050405020304" pitchFamily="18" charset="0"/>
                <a:cs typeface="Times New Roman" panose="02020603050405020304" pitchFamily="18" charset="0"/>
              </a:rPr>
              <a:t> is on the left side</a:t>
            </a:r>
          </a:p>
          <a:p>
            <a:pPr marL="457200" lvl="1" indent="0" algn="just">
              <a:buNone/>
            </a:pPr>
            <a:r>
              <a:rPr lang="en-IN" sz="2400" dirty="0">
                <a:latin typeface="Times New Roman" panose="02020603050405020304" pitchFamily="18" charset="0"/>
                <a:cs typeface="Times New Roman" panose="02020603050405020304" pitchFamily="18" charset="0"/>
              </a:rPr>
              <a:t>                   return binarySearch(arr, </a:t>
            </a:r>
            <a:r>
              <a:rPr lang="en-US" altLang="en-IN" sz="2400" dirty="0">
                <a:latin typeface="Times New Roman" panose="02020603050405020304" pitchFamily="18" charset="0"/>
                <a:cs typeface="Times New Roman" panose="02020603050405020304" pitchFamily="18" charset="0"/>
                <a:sym typeface="+mn-ea"/>
              </a:rPr>
              <a:t>key</a:t>
            </a:r>
            <a:r>
              <a:rPr lang="en-IN" sz="2400" dirty="0">
                <a:latin typeface="Times New Roman" panose="02020603050405020304" pitchFamily="18" charset="0"/>
                <a:cs typeface="Times New Roman" panose="02020603050405020304" pitchFamily="18" charset="0"/>
              </a:rPr>
              <a:t>, low, mid - 1)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36712"/>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sym typeface="+mn-ea"/>
              </a:rPr>
              <a:t>Binary Search</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670" y="790575"/>
            <a:ext cx="11305540" cy="5674995"/>
          </a:xfrm>
        </p:spPr>
        <p:txBody>
          <a:bodyPr/>
          <a:lstStyle/>
          <a:p>
            <a:pPr marL="0" lvl="1" indent="0" algn="just">
              <a:spcBef>
                <a:spcPts val="0"/>
              </a:spcBef>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sym typeface="+mn-ea"/>
              </a:rPr>
              <a:t>Iterative</a:t>
            </a:r>
            <a:r>
              <a:rPr lang="en-IN" sz="2400" b="1" dirty="0">
                <a:latin typeface="Times New Roman" panose="02020603050405020304" pitchFamily="18" charset="0"/>
                <a:cs typeface="Times New Roman" panose="02020603050405020304" pitchFamily="18" charset="0"/>
              </a:rPr>
              <a:t> Method</a:t>
            </a:r>
            <a:r>
              <a:rPr lang="en-US" altLang="en-IN" sz="2400" b="1" dirty="0">
                <a:latin typeface="Times New Roman" panose="02020603050405020304" pitchFamily="18" charset="0"/>
                <a:cs typeface="Times New Roman" panose="02020603050405020304" pitchFamily="18" charset="0"/>
              </a:rPr>
              <a:t>:</a:t>
            </a:r>
          </a:p>
          <a:p>
            <a:pPr marL="0" lvl="1" indent="0" algn="just">
              <a:spcBef>
                <a:spcPts val="0"/>
              </a:spcBef>
              <a:buFont typeface="Arial" panose="020B0604020202020204" pitchFamily="34" charset="0"/>
              <a:buNone/>
            </a:pPr>
            <a:endParaRPr lang="en-US" altLang="en-IN" sz="2400" b="1" dirty="0">
              <a:latin typeface="Times New Roman" panose="02020603050405020304" pitchFamily="18" charset="0"/>
              <a:cs typeface="Times New Roman" panose="02020603050405020304" pitchFamily="18" charset="0"/>
            </a:endParaRPr>
          </a:p>
          <a:p>
            <a:pPr marL="0" lvl="1" indent="0" algn="just">
              <a:spcBef>
                <a:spcPts val="0"/>
              </a:spcBef>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	</a:t>
            </a:r>
          </a:p>
          <a:p>
            <a:pPr marL="0" lvl="1" indent="0" algn="just">
              <a:spcBef>
                <a:spcPts val="0"/>
              </a:spcBef>
              <a:buFont typeface="Arial" panose="020B0604020202020204" pitchFamily="34" charset="0"/>
              <a:buNone/>
            </a:pPr>
            <a:endParaRPr lang="en-US" altLang="en-IN" sz="2400" dirty="0">
              <a:latin typeface="Times New Roman" panose="02020603050405020304" pitchFamily="18" charset="0"/>
              <a:cs typeface="Times New Roman" panose="02020603050405020304" pitchFamily="18" charset="0"/>
            </a:endParaRPr>
          </a:p>
          <a:p>
            <a:pPr marL="0" lvl="1" indent="0" algn="just">
              <a:spcBef>
                <a:spcPts val="0"/>
              </a:spcBef>
              <a:buFont typeface="Arial" panose="020B0604020202020204" pitchFamily="34" charset="0"/>
              <a:buNone/>
            </a:pPr>
            <a:r>
              <a:rPr lang="en-US" sz="2600" dirty="0">
                <a:latin typeface="Times New Roman" panose="02020603050405020304" pitchFamily="18" charset="0"/>
                <a:cs typeface="Times New Roman" panose="02020603050405020304" pitchFamily="18" charset="0"/>
                <a:sym typeface="+mn-ea"/>
              </a:rPr>
              <a:t>	Total number of elements in array = 7</a:t>
            </a:r>
            <a:r>
              <a:rPr lang="en-US" sz="2600" dirty="0">
                <a:latin typeface="Times New Roman" panose="02020603050405020304" pitchFamily="18" charset="0"/>
                <a:cs typeface="Times New Roman" panose="02020603050405020304" pitchFamily="18" charset="0"/>
              </a:rPr>
              <a:t>	</a:t>
            </a:r>
          </a:p>
          <a:p>
            <a:pPr marL="0" lvl="1" indent="0" algn="just">
              <a:spcBef>
                <a:spcPts val="0"/>
              </a:spcBef>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Maximum comparison depends on the height of the tree.</a:t>
            </a:r>
          </a:p>
          <a:p>
            <a:pPr marL="0" lvl="1" indent="0" algn="just">
              <a:spcBef>
                <a:spcPts val="0"/>
              </a:spcBef>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Height of the tree =</a:t>
            </a:r>
            <a:r>
              <a:rPr lang="en-US" sz="2600" b="1" dirty="0">
                <a:latin typeface="Times New Roman" panose="02020603050405020304" pitchFamily="18" charset="0"/>
                <a:cs typeface="Times New Roman" panose="02020603050405020304" pitchFamily="18" charset="0"/>
              </a:rPr>
              <a:t> logn</a:t>
            </a:r>
          </a:p>
          <a:p>
            <a:pPr marL="0" lvl="1" indent="0" algn="just">
              <a:spcBef>
                <a:spcPts val="0"/>
              </a:spcBef>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Recurrence relation, </a:t>
            </a:r>
            <a:r>
              <a:rPr lang="en-US" sz="2600" b="1" dirty="0">
                <a:latin typeface="Times New Roman" panose="02020603050405020304" pitchFamily="18" charset="0"/>
                <a:cs typeface="Times New Roman" panose="02020603050405020304" pitchFamily="18" charset="0"/>
              </a:rPr>
              <a:t>T(n)=T(n/2)+1 </a:t>
            </a:r>
            <a:endParaRPr lang="en-US" sz="2600" dirty="0">
              <a:latin typeface="Times New Roman" panose="02020603050405020304" pitchFamily="18" charset="0"/>
              <a:cs typeface="Times New Roman" panose="02020603050405020304" pitchFamily="18" charset="0"/>
            </a:endParaRPr>
          </a:p>
          <a:p>
            <a:pPr marL="0" lvl="1" indent="0" algn="just">
              <a:spcBef>
                <a:spcPts val="0"/>
              </a:spcBef>
              <a:buFont typeface="Arial" panose="020B0604020202020204" pitchFamily="34" charset="0"/>
              <a:buNone/>
            </a:pPr>
            <a:endParaRPr lang="en-US" sz="2600" b="1" dirty="0">
              <a:latin typeface="Times New Roman" panose="02020603050405020304" pitchFamily="18" charset="0"/>
              <a:cs typeface="Times New Roman" panose="02020603050405020304" pitchFamily="18" charset="0"/>
            </a:endParaRPr>
          </a:p>
          <a:p>
            <a:pPr marL="0" lvl="1" indent="0" algn="just">
              <a:spcBef>
                <a:spcPts val="0"/>
              </a:spcBef>
              <a:buFont typeface="Arial" panose="020B0604020202020204" pitchFamily="34" charset="0"/>
              <a:buNone/>
            </a:pPr>
            <a:r>
              <a:rPr lang="en-US" sz="2600" b="1" dirty="0">
                <a:latin typeface="Times New Roman" panose="02020603050405020304" pitchFamily="18" charset="0"/>
                <a:cs typeface="Times New Roman" panose="02020603050405020304" pitchFamily="18" charset="0"/>
              </a:rPr>
              <a:t>Time Complexity:</a:t>
            </a:r>
          </a:p>
          <a:p>
            <a:pPr marL="914400" lvl="2" indent="-457200" algn="just">
              <a:spcBef>
                <a:spcPts val="0"/>
              </a:spcBef>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Minimum time is 1 and Maximum time is logn</a:t>
            </a:r>
          </a:p>
          <a:p>
            <a:pPr marL="0" lvl="1" indent="0" algn="just">
              <a:spcBef>
                <a:spcPts val="0"/>
              </a:spcBef>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Best case = </a:t>
            </a:r>
            <a:r>
              <a:rPr lang="en-US" sz="2600" b="1" dirty="0">
                <a:latin typeface="Times New Roman" panose="02020603050405020304" pitchFamily="18" charset="0"/>
                <a:cs typeface="Times New Roman" panose="02020603050405020304" pitchFamily="18" charset="0"/>
              </a:rPr>
              <a:t>O(1) , </a:t>
            </a:r>
            <a:r>
              <a:rPr lang="en-US" sz="2600" dirty="0">
                <a:latin typeface="Times New Roman" panose="02020603050405020304" pitchFamily="18" charset="0"/>
                <a:cs typeface="Times New Roman" panose="02020603050405020304" pitchFamily="18" charset="0"/>
              </a:rPr>
              <a:t>Element to be searched is at Root</a:t>
            </a:r>
          </a:p>
          <a:p>
            <a:pPr marL="0" lvl="1" indent="0" algn="just">
              <a:spcBef>
                <a:spcPts val="0"/>
              </a:spcBef>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Average case= </a:t>
            </a:r>
            <a:r>
              <a:rPr lang="en-US" sz="2600" b="1" dirty="0">
                <a:latin typeface="Times New Roman" panose="02020603050405020304" pitchFamily="18" charset="0"/>
                <a:cs typeface="Times New Roman" panose="02020603050405020304" pitchFamily="18" charset="0"/>
              </a:rPr>
              <a:t>O(logn), </a:t>
            </a:r>
            <a:r>
              <a:rPr lang="en-US" sz="2600" dirty="0">
                <a:latin typeface="Times New Roman" panose="02020603050405020304" pitchFamily="18" charset="0"/>
                <a:cs typeface="Times New Roman" panose="02020603050405020304" pitchFamily="18" charset="0"/>
              </a:rPr>
              <a:t>All possible cases of search</a:t>
            </a:r>
          </a:p>
          <a:p>
            <a:pPr marL="0" lvl="1" indent="0" algn="just">
              <a:spcBef>
                <a:spcPts val="0"/>
              </a:spcBef>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Worst case= </a:t>
            </a:r>
            <a:r>
              <a:rPr lang="en-US" sz="2600" b="1" dirty="0">
                <a:latin typeface="Times New Roman" panose="02020603050405020304" pitchFamily="18" charset="0"/>
                <a:cs typeface="Times New Roman" panose="02020603050405020304" pitchFamily="18" charset="0"/>
                <a:sym typeface="+mn-ea"/>
              </a:rPr>
              <a:t>O(logn), </a:t>
            </a:r>
            <a:r>
              <a:rPr lang="en-US" sz="2600" dirty="0">
                <a:latin typeface="Times New Roman" panose="02020603050405020304" pitchFamily="18" charset="0"/>
                <a:cs typeface="Times New Roman" panose="02020603050405020304" pitchFamily="18" charset="0"/>
                <a:sym typeface="+mn-ea"/>
              </a:rPr>
              <a:t>Element to be searched is not in the list</a:t>
            </a:r>
          </a:p>
        </p:txBody>
      </p:sp>
      <p:graphicFrame>
        <p:nvGraphicFramePr>
          <p:cNvPr id="4" name="Table 3"/>
          <p:cNvGraphicFramePr/>
          <p:nvPr/>
        </p:nvGraphicFramePr>
        <p:xfrm>
          <a:off x="1815465" y="1268730"/>
          <a:ext cx="9081135" cy="705485"/>
        </p:xfrm>
        <a:graphic>
          <a:graphicData uri="http://schemas.openxmlformats.org/drawingml/2006/table">
            <a:tbl>
              <a:tblPr firstRow="1" bandRow="1">
                <a:tableStyleId>{5C22544A-7EE6-4342-B048-85BDC9FD1C3A}</a:tableStyleId>
              </a:tblPr>
              <a:tblGrid>
                <a:gridCol w="1297305">
                  <a:extLst>
                    <a:ext uri="{9D8B030D-6E8A-4147-A177-3AD203B41FA5}">
                      <a16:colId xmlns:a16="http://schemas.microsoft.com/office/drawing/2014/main" val="20000"/>
                    </a:ext>
                  </a:extLst>
                </a:gridCol>
                <a:gridCol w="1297305">
                  <a:extLst>
                    <a:ext uri="{9D8B030D-6E8A-4147-A177-3AD203B41FA5}">
                      <a16:colId xmlns:a16="http://schemas.microsoft.com/office/drawing/2014/main" val="20001"/>
                    </a:ext>
                  </a:extLst>
                </a:gridCol>
                <a:gridCol w="1297305">
                  <a:extLst>
                    <a:ext uri="{9D8B030D-6E8A-4147-A177-3AD203B41FA5}">
                      <a16:colId xmlns:a16="http://schemas.microsoft.com/office/drawing/2014/main" val="20002"/>
                    </a:ext>
                  </a:extLst>
                </a:gridCol>
                <a:gridCol w="1297305">
                  <a:extLst>
                    <a:ext uri="{9D8B030D-6E8A-4147-A177-3AD203B41FA5}">
                      <a16:colId xmlns:a16="http://schemas.microsoft.com/office/drawing/2014/main" val="20003"/>
                    </a:ext>
                  </a:extLst>
                </a:gridCol>
                <a:gridCol w="1297305">
                  <a:extLst>
                    <a:ext uri="{9D8B030D-6E8A-4147-A177-3AD203B41FA5}">
                      <a16:colId xmlns:a16="http://schemas.microsoft.com/office/drawing/2014/main" val="20004"/>
                    </a:ext>
                  </a:extLst>
                </a:gridCol>
                <a:gridCol w="1297305">
                  <a:extLst>
                    <a:ext uri="{9D8B030D-6E8A-4147-A177-3AD203B41FA5}">
                      <a16:colId xmlns:a16="http://schemas.microsoft.com/office/drawing/2014/main" val="20005"/>
                    </a:ext>
                  </a:extLst>
                </a:gridCol>
                <a:gridCol w="1297305">
                  <a:extLst>
                    <a:ext uri="{9D8B030D-6E8A-4147-A177-3AD203B41FA5}">
                      <a16:colId xmlns:a16="http://schemas.microsoft.com/office/drawing/2014/main" val="20006"/>
                    </a:ext>
                  </a:extLst>
                </a:gridCol>
              </a:tblGrid>
              <a:tr h="705485">
                <a:tc>
                  <a:txBody>
                    <a:bodyPr/>
                    <a:lstStyle/>
                    <a:p>
                      <a:pPr algn="ctr">
                        <a:lnSpc>
                          <a:spcPct val="130000"/>
                        </a:lnSpc>
                        <a:buNone/>
                      </a:pPr>
                      <a:r>
                        <a:rPr lang="en-US" sz="2600">
                          <a:solidFill>
                            <a:schemeClr val="tx1"/>
                          </a:solidFill>
                          <a:latin typeface="Times New Roman" panose="02020603050405020304" pitchFamily="18" charset="0"/>
                          <a:cs typeface="Times New Roman" panose="02020603050405020304" pitchFamily="18" charset="0"/>
                        </a:rPr>
                        <a:t>2</a:t>
                      </a:r>
                    </a:p>
                  </a:txBody>
                  <a:tcPr>
                    <a:solidFill>
                      <a:schemeClr val="bg2">
                        <a:lumMod val="40000"/>
                        <a:lumOff val="60000"/>
                      </a:schemeClr>
                    </a:solidFill>
                  </a:tcPr>
                </a:tc>
                <a:tc>
                  <a:txBody>
                    <a:bodyPr/>
                    <a:lstStyle/>
                    <a:p>
                      <a:pPr algn="ctr">
                        <a:lnSpc>
                          <a:spcPct val="130000"/>
                        </a:lnSpc>
                        <a:buNone/>
                      </a:pPr>
                      <a:r>
                        <a:rPr lang="en-US" sz="2600">
                          <a:solidFill>
                            <a:schemeClr val="tx1"/>
                          </a:solidFill>
                          <a:latin typeface="Times New Roman" panose="02020603050405020304" pitchFamily="18" charset="0"/>
                          <a:cs typeface="Times New Roman" panose="02020603050405020304" pitchFamily="18" charset="0"/>
                        </a:rPr>
                        <a:t>5</a:t>
                      </a:r>
                    </a:p>
                  </a:txBody>
                  <a:tcPr>
                    <a:solidFill>
                      <a:schemeClr val="bg2">
                        <a:lumMod val="40000"/>
                        <a:lumOff val="60000"/>
                      </a:schemeClr>
                    </a:solidFill>
                  </a:tcPr>
                </a:tc>
                <a:tc>
                  <a:txBody>
                    <a:bodyPr/>
                    <a:lstStyle/>
                    <a:p>
                      <a:pPr algn="ctr">
                        <a:lnSpc>
                          <a:spcPct val="130000"/>
                        </a:lnSpc>
                        <a:buNone/>
                      </a:pPr>
                      <a:r>
                        <a:rPr lang="en-US" sz="2600">
                          <a:solidFill>
                            <a:schemeClr val="tx1"/>
                          </a:solidFill>
                          <a:latin typeface="Times New Roman" panose="02020603050405020304" pitchFamily="18" charset="0"/>
                          <a:cs typeface="Times New Roman" panose="02020603050405020304" pitchFamily="18" charset="0"/>
                        </a:rPr>
                        <a:t>9</a:t>
                      </a:r>
                    </a:p>
                  </a:txBody>
                  <a:tcPr>
                    <a:solidFill>
                      <a:schemeClr val="bg2">
                        <a:lumMod val="40000"/>
                        <a:lumOff val="60000"/>
                      </a:schemeClr>
                    </a:solidFill>
                  </a:tcPr>
                </a:tc>
                <a:tc>
                  <a:txBody>
                    <a:bodyPr/>
                    <a:lstStyle/>
                    <a:p>
                      <a:pPr algn="ctr">
                        <a:lnSpc>
                          <a:spcPct val="130000"/>
                        </a:lnSpc>
                        <a:buNone/>
                      </a:pPr>
                      <a:r>
                        <a:rPr lang="en-US" sz="2600">
                          <a:solidFill>
                            <a:schemeClr val="tx1"/>
                          </a:solidFill>
                          <a:latin typeface="Times New Roman" panose="02020603050405020304" pitchFamily="18" charset="0"/>
                          <a:cs typeface="Times New Roman" panose="02020603050405020304" pitchFamily="18" charset="0"/>
                        </a:rPr>
                        <a:t>16</a:t>
                      </a:r>
                    </a:p>
                  </a:txBody>
                  <a:tcPr>
                    <a:solidFill>
                      <a:schemeClr val="bg2">
                        <a:lumMod val="40000"/>
                        <a:lumOff val="60000"/>
                      </a:schemeClr>
                    </a:solidFill>
                  </a:tcPr>
                </a:tc>
                <a:tc>
                  <a:txBody>
                    <a:bodyPr/>
                    <a:lstStyle/>
                    <a:p>
                      <a:pPr algn="ctr">
                        <a:lnSpc>
                          <a:spcPct val="130000"/>
                        </a:lnSpc>
                        <a:buNone/>
                      </a:pPr>
                      <a:r>
                        <a:rPr lang="en-US" sz="2600">
                          <a:solidFill>
                            <a:schemeClr val="tx1"/>
                          </a:solidFill>
                          <a:latin typeface="Times New Roman" panose="02020603050405020304" pitchFamily="18" charset="0"/>
                          <a:cs typeface="Times New Roman" panose="02020603050405020304" pitchFamily="18" charset="0"/>
                        </a:rPr>
                        <a:t>18</a:t>
                      </a:r>
                    </a:p>
                  </a:txBody>
                  <a:tcPr>
                    <a:solidFill>
                      <a:schemeClr val="bg2">
                        <a:lumMod val="40000"/>
                        <a:lumOff val="60000"/>
                      </a:schemeClr>
                    </a:solidFill>
                  </a:tcPr>
                </a:tc>
                <a:tc>
                  <a:txBody>
                    <a:bodyPr/>
                    <a:lstStyle/>
                    <a:p>
                      <a:pPr algn="ctr">
                        <a:lnSpc>
                          <a:spcPct val="130000"/>
                        </a:lnSpc>
                        <a:buNone/>
                      </a:pPr>
                      <a:r>
                        <a:rPr lang="en-US" sz="2600">
                          <a:solidFill>
                            <a:schemeClr val="tx1"/>
                          </a:solidFill>
                          <a:latin typeface="Times New Roman" panose="02020603050405020304" pitchFamily="18" charset="0"/>
                          <a:cs typeface="Times New Roman" panose="02020603050405020304" pitchFamily="18" charset="0"/>
                        </a:rPr>
                        <a:t>36</a:t>
                      </a:r>
                    </a:p>
                  </a:txBody>
                  <a:tcPr>
                    <a:solidFill>
                      <a:schemeClr val="bg2">
                        <a:lumMod val="40000"/>
                        <a:lumOff val="60000"/>
                      </a:schemeClr>
                    </a:solidFill>
                  </a:tcPr>
                </a:tc>
                <a:tc>
                  <a:txBody>
                    <a:bodyPr/>
                    <a:lstStyle/>
                    <a:p>
                      <a:pPr algn="ctr">
                        <a:lnSpc>
                          <a:spcPct val="130000"/>
                        </a:lnSpc>
                        <a:buNone/>
                      </a:pPr>
                      <a:r>
                        <a:rPr lang="en-US" sz="2600">
                          <a:solidFill>
                            <a:schemeClr val="tx1"/>
                          </a:solidFill>
                          <a:latin typeface="Times New Roman" panose="02020603050405020304" pitchFamily="18" charset="0"/>
                          <a:cs typeface="Times New Roman" panose="02020603050405020304" pitchFamily="18" charset="0"/>
                        </a:rPr>
                        <a:t>52</a:t>
                      </a:r>
                    </a:p>
                  </a:txBody>
                  <a:tcPr>
                    <a:solidFill>
                      <a:schemeClr val="bg2">
                        <a:lumMod val="40000"/>
                        <a:lumOff val="6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72008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Merge sort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36712"/>
            <a:ext cx="10972800" cy="5544615"/>
          </a:xfrm>
        </p:spPr>
        <p:txBody>
          <a:bodyPr>
            <a:normAutofit/>
          </a:bodyPr>
          <a:lstStyle/>
          <a:p>
            <a:pPr lvl="0" algn="just"/>
            <a:endParaRPr lang="en-US" dirty="0">
              <a:latin typeface="Times New Roman" panose="02020603050405020304" pitchFamily="18" charset="0"/>
              <a:cs typeface="Times New Roman" panose="02020603050405020304" pitchFamily="18" charset="0"/>
            </a:endParaRPr>
          </a:p>
          <a:p>
            <a:pPr marL="0" lvl="1" algn="just">
              <a:spcBef>
                <a:spcPts val="0"/>
              </a:spcBef>
              <a:buClrTx/>
              <a:buSzTx/>
              <a:buChar char="•"/>
            </a:pPr>
            <a:r>
              <a:rPr lang="en-US" sz="3000" dirty="0">
                <a:latin typeface="Times New Roman" panose="02020603050405020304" pitchFamily="18" charset="0"/>
                <a:cs typeface="Times New Roman" panose="02020603050405020304" pitchFamily="18" charset="0"/>
              </a:rPr>
              <a:t>Merge sort algorithm is a classic example of divide and conquer</a:t>
            </a:r>
          </a:p>
          <a:p>
            <a:pPr marL="0" lvl="1" algn="just">
              <a:spcBef>
                <a:spcPts val="0"/>
              </a:spcBef>
              <a:buClrTx/>
              <a:buSzTx/>
              <a:buChar char="•"/>
            </a:pPr>
            <a:endParaRPr lang="en-US" sz="3000" dirty="0">
              <a:latin typeface="Times New Roman" panose="02020603050405020304" pitchFamily="18" charset="0"/>
              <a:cs typeface="Times New Roman" panose="02020603050405020304" pitchFamily="18" charset="0"/>
            </a:endParaRPr>
          </a:p>
          <a:p>
            <a:pPr marL="0" lvl="1" algn="just">
              <a:spcBef>
                <a:spcPts val="0"/>
              </a:spcBef>
              <a:buClrTx/>
              <a:buSzTx/>
              <a:buChar char="•"/>
            </a:pPr>
            <a:r>
              <a:rPr lang="en-US" sz="3000" dirty="0">
                <a:latin typeface="Times New Roman" panose="02020603050405020304" pitchFamily="18" charset="0"/>
                <a:cs typeface="Times New Roman" panose="02020603050405020304" pitchFamily="18" charset="0"/>
              </a:rPr>
              <a:t>Given a sequence of ‘n’ elements a[1],…,a[n] the general idea is to split into 2 sets a[1],…..,a[n/2] and a[[n/2]+1],….a[n].</a:t>
            </a:r>
          </a:p>
          <a:p>
            <a:pPr marL="0" lvl="1" algn="just">
              <a:spcBef>
                <a:spcPts val="0"/>
              </a:spcBef>
              <a:buClrTx/>
              <a:buSzTx/>
              <a:buChar char="•"/>
            </a:pPr>
            <a:endParaRPr lang="en-US" sz="3000" dirty="0">
              <a:latin typeface="Times New Roman" panose="02020603050405020304" pitchFamily="18" charset="0"/>
              <a:cs typeface="Times New Roman" panose="02020603050405020304" pitchFamily="18" charset="0"/>
            </a:endParaRPr>
          </a:p>
          <a:p>
            <a:pPr marL="0" lvl="1" algn="just">
              <a:spcBef>
                <a:spcPts val="0"/>
              </a:spcBef>
              <a:buClrTx/>
              <a:buSzTx/>
              <a:buChar char="•"/>
            </a:pPr>
            <a:r>
              <a:rPr lang="en-US" sz="3000" dirty="0">
                <a:latin typeface="Times New Roman" panose="02020603050405020304" pitchFamily="18" charset="0"/>
                <a:cs typeface="Times New Roman" panose="02020603050405020304" pitchFamily="18" charset="0"/>
              </a:rPr>
              <a:t>Each set is individually sorted, and the resulting sorted sequences are merged to produce a single sorted sequence of  ‘n’ elements.</a:t>
            </a:r>
          </a:p>
          <a:p>
            <a:pPr marL="0" lvl="1" algn="just">
              <a:spcBef>
                <a:spcPts val="0"/>
              </a:spcBef>
              <a:buClrTx/>
              <a:buSzTx/>
              <a:buChar char="•"/>
            </a:pP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2114"/>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Disadvantages of an Algorithm</a:t>
            </a:r>
            <a:endParaRPr lang="en-IN" dirty="0">
              <a:solidFill>
                <a:srgbClr val="FF0000"/>
              </a:solidFill>
            </a:endParaRPr>
          </a:p>
        </p:txBody>
      </p:sp>
      <p:sp>
        <p:nvSpPr>
          <p:cNvPr id="3" name="Content Placeholder 2"/>
          <p:cNvSpPr>
            <a:spLocks noGrp="1"/>
          </p:cNvSpPr>
          <p:nvPr>
            <p:ph idx="1"/>
          </p:nvPr>
        </p:nvSpPr>
        <p:spPr>
          <a:xfrm>
            <a:off x="695400" y="1340768"/>
            <a:ext cx="10657184" cy="4968552"/>
          </a:xfrm>
        </p:spPr>
        <p:txBody>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Developing algorithm for complex problems would be time consuming and difficult to understand.</a:t>
            </a:r>
          </a:p>
          <a:p>
            <a:pPr algn="just"/>
            <a:r>
              <a:rPr lang="en-US" dirty="0">
                <a:latin typeface="Times New Roman" panose="02020603050405020304" pitchFamily="18" charset="0"/>
                <a:cs typeface="Times New Roman" panose="02020603050405020304" pitchFamily="18" charset="0"/>
              </a:rPr>
              <a:t>Understanding complex logic through algorithms can be very difficult.</a:t>
            </a:r>
          </a:p>
          <a:p>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88640"/>
            <a:ext cx="9577064" cy="864096"/>
          </a:xfrm>
        </p:spPr>
        <p:txBody>
          <a:bodyPr/>
          <a:lstStyle/>
          <a:p>
            <a:r>
              <a:rPr lang="en-US" dirty="0">
                <a:solidFill>
                  <a:srgbClr val="FF0000"/>
                </a:solidFill>
                <a:latin typeface="Times New Roman" panose="02020603050405020304" pitchFamily="18" charset="0"/>
                <a:cs typeface="Times New Roman" panose="02020603050405020304" pitchFamily="18" charset="0"/>
              </a:rPr>
              <a:t>Merge sort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52737"/>
            <a:ext cx="10972800" cy="5073428"/>
          </a:xfrm>
        </p:spPr>
        <p:txBody>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Divide</a:t>
            </a:r>
            <a:r>
              <a:rPr lang="en-US" dirty="0">
                <a:latin typeface="Times New Roman" panose="02020603050405020304" pitchFamily="18" charset="0"/>
                <a:cs typeface="Times New Roman" panose="02020603050405020304" pitchFamily="18" charset="0"/>
              </a:rPr>
              <a:t> the array into two halves.</a:t>
            </a:r>
            <a:br>
              <a:rPr lang="en-US" dirty="0"/>
            </a:br>
            <a:endParaRPr lang="en-US" dirty="0"/>
          </a:p>
          <a:p>
            <a:endParaRPr lang="en-IN" dirty="0"/>
          </a:p>
        </p:txBody>
      </p:sp>
      <p:pic>
        <p:nvPicPr>
          <p:cNvPr id="4" name="Picture 2"/>
          <p:cNvPicPr>
            <a:picLocks noGrp="1" noChangeAspect="1" noChangeArrowheads="1"/>
          </p:cNvPicPr>
          <p:nvPr/>
        </p:nvPicPr>
        <p:blipFill>
          <a:blip r:embed="rId2">
            <a:lum bright="-42000" contrast="66000"/>
            <a:extLst>
              <a:ext uri="{28A0092B-C50C-407E-A947-70E740481C1C}">
                <a14:useLocalDpi xmlns:a14="http://schemas.microsoft.com/office/drawing/2010/main" val="0"/>
              </a:ext>
            </a:extLst>
          </a:blip>
          <a:srcRect l="6559" t="20244" r="6080" b="19241"/>
          <a:stretch>
            <a:fillRect/>
          </a:stretch>
        </p:blipFill>
        <p:spPr bwMode="auto">
          <a:xfrm>
            <a:off x="3216275" y="1339850"/>
            <a:ext cx="6140450" cy="1417955"/>
          </a:xfrm>
          <a:prstGeom prst="rect">
            <a:avLst/>
          </a:prstGeo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lum bright="-42000" contrast="60000"/>
            <a:extLst>
              <a:ext uri="{28A0092B-C50C-407E-A947-70E740481C1C}">
                <a14:useLocalDpi xmlns:a14="http://schemas.microsoft.com/office/drawing/2010/main" val="0"/>
              </a:ext>
            </a:extLst>
          </a:blip>
          <a:srcRect l="5567" t="10307" r="4347" b="11651"/>
          <a:stretch>
            <a:fillRect/>
          </a:stretch>
        </p:blipFill>
        <p:spPr bwMode="auto">
          <a:xfrm>
            <a:off x="2774950" y="3482340"/>
            <a:ext cx="7077075" cy="274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88640"/>
            <a:ext cx="9577064" cy="864096"/>
          </a:xfrm>
        </p:spPr>
        <p:txBody>
          <a:bodyPr/>
          <a:lstStyle/>
          <a:p>
            <a:r>
              <a:rPr lang="en-US" dirty="0">
                <a:solidFill>
                  <a:srgbClr val="FF0000"/>
                </a:solidFill>
                <a:latin typeface="Times New Roman" panose="02020603050405020304" pitchFamily="18" charset="0"/>
                <a:cs typeface="Times New Roman" panose="02020603050405020304" pitchFamily="18" charset="0"/>
              </a:rPr>
              <a:t>Merge sort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52737"/>
            <a:ext cx="10972800" cy="5073428"/>
          </a:xfrm>
        </p:spPr>
        <p:txBody>
          <a:bodyPr/>
          <a:lstStyle/>
          <a:p>
            <a:pPr marL="0" indent="0">
              <a:buNone/>
            </a:pPr>
            <a:br>
              <a:rPr lang="en-US" dirty="0"/>
            </a:br>
            <a:endParaRPr lang="en-US" dirty="0"/>
          </a:p>
          <a:p>
            <a:endParaRPr lang="en-IN" dirty="0"/>
          </a:p>
        </p:txBody>
      </p:sp>
      <p:pic>
        <p:nvPicPr>
          <p:cNvPr id="6" name="Picture 2"/>
          <p:cNvPicPr>
            <a:picLocks noChangeAspect="1" noChangeArrowheads="1"/>
          </p:cNvPicPr>
          <p:nvPr/>
        </p:nvPicPr>
        <p:blipFill>
          <a:blip r:embed="rId2">
            <a:lum bright="-48000" contrast="66000"/>
            <a:extLst>
              <a:ext uri="{28A0092B-C50C-407E-A947-70E740481C1C}">
                <a14:useLocalDpi xmlns:a14="http://schemas.microsoft.com/office/drawing/2010/main" val="0"/>
              </a:ext>
            </a:extLst>
          </a:blip>
          <a:srcRect l="3827" t="1993" r="11973" b="-1993"/>
          <a:stretch>
            <a:fillRect/>
          </a:stretch>
        </p:blipFill>
        <p:spPr bwMode="auto">
          <a:xfrm>
            <a:off x="1270635" y="1052830"/>
            <a:ext cx="10150475" cy="527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88640"/>
            <a:ext cx="9577064" cy="864096"/>
          </a:xfrm>
        </p:spPr>
        <p:txBody>
          <a:bodyPr/>
          <a:lstStyle/>
          <a:p>
            <a:r>
              <a:rPr lang="en-US" dirty="0">
                <a:solidFill>
                  <a:srgbClr val="FF0000"/>
                </a:solidFill>
                <a:latin typeface="Times New Roman" panose="02020603050405020304" pitchFamily="18" charset="0"/>
                <a:cs typeface="Times New Roman" panose="02020603050405020304" pitchFamily="18" charset="0"/>
              </a:rPr>
              <a:t>Merge sort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52737"/>
            <a:ext cx="10972800" cy="5073428"/>
          </a:xfrm>
        </p:spPr>
        <p:txBody>
          <a:bodyPr/>
          <a:lstStyle/>
          <a:p>
            <a:pPr marL="0" indent="0">
              <a:buNone/>
            </a:pPr>
            <a:br>
              <a:rPr lang="en-US" dirty="0"/>
            </a:br>
            <a:endParaRPr lang="en-US" dirty="0"/>
          </a:p>
          <a:p>
            <a:endParaRPr lang="en-IN" dirty="0"/>
          </a:p>
        </p:txBody>
      </p:sp>
      <p:sp>
        <p:nvSpPr>
          <p:cNvPr id="4" name="Text Box 3"/>
          <p:cNvSpPr txBox="1"/>
          <p:nvPr/>
        </p:nvSpPr>
        <p:spPr>
          <a:xfrm>
            <a:off x="5102860" y="2122805"/>
            <a:ext cx="309880" cy="368300"/>
          </a:xfrm>
          <a:prstGeom prst="rect">
            <a:avLst/>
          </a:prstGeom>
          <a:noFill/>
        </p:spPr>
        <p:txBody>
          <a:bodyPr wrap="none" rtlCol="0">
            <a:spAutoFit/>
          </a:bodyPr>
          <a:lstStyle/>
          <a:p>
            <a:endParaRPr lang="en-US"/>
          </a:p>
        </p:txBody>
      </p:sp>
      <p:pic>
        <p:nvPicPr>
          <p:cNvPr id="5" name="Picture 2"/>
          <p:cNvPicPr>
            <a:picLocks noChangeAspect="1" noChangeArrowheads="1"/>
          </p:cNvPicPr>
          <p:nvPr/>
        </p:nvPicPr>
        <p:blipFill>
          <a:blip r:embed="rId2">
            <a:lum bright="-48000" contrast="60000"/>
            <a:extLst>
              <a:ext uri="{28A0092B-C50C-407E-A947-70E740481C1C}">
                <a14:useLocalDpi xmlns:a14="http://schemas.microsoft.com/office/drawing/2010/main" val="0"/>
              </a:ext>
            </a:extLst>
          </a:blip>
          <a:srcRect l="3733" t="5693" r="2782" b="4198"/>
          <a:stretch>
            <a:fillRect/>
          </a:stretch>
        </p:blipFill>
        <p:spPr bwMode="auto">
          <a:xfrm>
            <a:off x="1486535" y="1321435"/>
            <a:ext cx="9589135" cy="480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476672"/>
          </a:xfrm>
        </p:spPr>
        <p:txBody>
          <a:bodyPr>
            <a:normAutofit fontScale="90000"/>
          </a:bodyPr>
          <a:lstStyle/>
          <a:p>
            <a:br>
              <a:rPr lang="en-US" b="1" dirty="0"/>
            </a:br>
            <a:br>
              <a:rPr lang="en-US" b="1" dirty="0"/>
            </a:br>
            <a:r>
              <a:rPr lang="en-US" b="1" dirty="0">
                <a:solidFill>
                  <a:srgbClr val="FF0000"/>
                </a:solidFill>
                <a:latin typeface="Times New Roman" panose="02020603050405020304" pitchFamily="18" charset="0"/>
                <a:cs typeface="Times New Roman" panose="02020603050405020304" pitchFamily="18" charset="0"/>
              </a:rPr>
              <a:t>Algorithm For Merge Sort</a:t>
            </a:r>
            <a:br>
              <a:rPr lang="en-IN"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rPr>
              <a:t> </a:t>
            </a:r>
            <a:br>
              <a:rPr lang="en-IN" dirty="0"/>
            </a:br>
            <a:endParaRPr lang="en-IN" dirty="0"/>
          </a:p>
        </p:txBody>
      </p:sp>
      <p:sp>
        <p:nvSpPr>
          <p:cNvPr id="3" name="Content Placeholder 2"/>
          <p:cNvSpPr>
            <a:spLocks noGrp="1"/>
          </p:cNvSpPr>
          <p:nvPr>
            <p:ph idx="1"/>
          </p:nvPr>
        </p:nvSpPr>
        <p:spPr>
          <a:xfrm>
            <a:off x="407368" y="476672"/>
            <a:ext cx="11593288" cy="6120680"/>
          </a:xfrm>
        </p:spPr>
        <p:txBody>
          <a:bodyPr>
            <a:noAutofit/>
          </a:bodyPr>
          <a:lstStyle/>
          <a:p>
            <a:pPr marL="0" lvl="0" indent="0">
              <a:spcBef>
                <a:spcPts val="0"/>
              </a:spcBef>
              <a:buNone/>
            </a:pPr>
            <a:endParaRPr lang="en-US" sz="2600" dirty="0">
              <a:latin typeface="Times New Roman" panose="02020603050405020304" pitchFamily="18" charset="0"/>
              <a:cs typeface="Times New Roman" panose="02020603050405020304" pitchFamily="18" charset="0"/>
            </a:endParaRPr>
          </a:p>
          <a:p>
            <a:pPr marL="0" lvl="0" indent="0">
              <a:spcBef>
                <a:spcPts val="0"/>
              </a:spcBef>
              <a:buNone/>
            </a:pPr>
            <a:r>
              <a:rPr lang="en-US" sz="3000" dirty="0">
                <a:latin typeface="Times New Roman" panose="02020603050405020304" pitchFamily="18" charset="0"/>
                <a:cs typeface="Times New Roman" panose="02020603050405020304" pitchFamily="18" charset="0"/>
              </a:rPr>
              <a:t>Algorithm </a:t>
            </a:r>
            <a:r>
              <a:rPr lang="en-US" sz="3000" dirty="0" err="1">
                <a:latin typeface="Times New Roman" panose="02020603050405020304" pitchFamily="18" charset="0"/>
                <a:cs typeface="Times New Roman" panose="02020603050405020304" pitchFamily="18" charset="0"/>
              </a:rPr>
              <a:t>MergeSort</a:t>
            </a:r>
            <a:r>
              <a:rPr lang="en-US" sz="3000" dirty="0">
                <a:latin typeface="Times New Roman" panose="02020603050405020304" pitchFamily="18" charset="0"/>
                <a:cs typeface="Times New Roman" panose="02020603050405020304" pitchFamily="18" charset="0"/>
              </a:rPr>
              <a:t>(Array[],</a:t>
            </a:r>
            <a:r>
              <a:rPr lang="en-US" sz="3000" dirty="0" err="1">
                <a:latin typeface="Times New Roman" panose="02020603050405020304" pitchFamily="18" charset="0"/>
                <a:cs typeface="Times New Roman" panose="02020603050405020304" pitchFamily="18" charset="0"/>
              </a:rPr>
              <a:t>low,high</a:t>
            </a: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pPr marL="0" lvl="0" indent="0">
              <a:spcBef>
                <a:spcPts val="0"/>
              </a:spcBef>
              <a:buNone/>
            </a:pP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pPr marL="0" lvl="0" indent="0">
              <a:spcBef>
                <a:spcPts val="0"/>
              </a:spcBef>
              <a:buNone/>
            </a:pPr>
            <a:r>
              <a:rPr lang="en-US" sz="3000" dirty="0">
                <a:latin typeface="Times New Roman" panose="02020603050405020304" pitchFamily="18" charset="0"/>
                <a:cs typeface="Times New Roman" panose="02020603050405020304" pitchFamily="18" charset="0"/>
              </a:rPr>
              <a:t>if (low&lt;high) then 			</a:t>
            </a:r>
          </a:p>
          <a:p>
            <a:pPr marL="0" lvl="0" indent="0">
              <a:spcBef>
                <a:spcPts val="0"/>
              </a:spcBef>
              <a:buNone/>
            </a:pP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pPr marL="0" indent="0">
              <a:spcBef>
                <a:spcPts val="0"/>
              </a:spcBef>
              <a:buNone/>
            </a:pPr>
            <a:r>
              <a:rPr lang="en-US" sz="3000" b="1" dirty="0">
                <a:latin typeface="Times New Roman" panose="02020603050405020304" pitchFamily="18" charset="0"/>
                <a:cs typeface="Times New Roman" panose="02020603050405020304" pitchFamily="18" charset="0"/>
              </a:rPr>
              <a:t>mid = [(</a:t>
            </a:r>
            <a:r>
              <a:rPr lang="en-US" sz="3000" b="1" dirty="0" err="1">
                <a:latin typeface="Times New Roman" panose="02020603050405020304" pitchFamily="18" charset="0"/>
                <a:cs typeface="Times New Roman" panose="02020603050405020304" pitchFamily="18" charset="0"/>
              </a:rPr>
              <a:t>low+high</a:t>
            </a:r>
            <a:r>
              <a:rPr lang="en-US" sz="3000" b="1" dirty="0">
                <a:latin typeface="Times New Roman" panose="02020603050405020304" pitchFamily="18" charset="0"/>
                <a:cs typeface="Times New Roman" panose="02020603050405020304" pitchFamily="18" charset="0"/>
              </a:rPr>
              <a:t>)/2]; 	</a:t>
            </a:r>
            <a:endParaRPr lang="en-IN" sz="3000" dirty="0">
              <a:solidFill>
                <a:srgbClr val="FF0000"/>
              </a:solidFill>
              <a:latin typeface="Times New Roman" panose="02020603050405020304" pitchFamily="18" charset="0"/>
              <a:cs typeface="Times New Roman" panose="02020603050405020304" pitchFamily="18" charset="0"/>
            </a:endParaRPr>
          </a:p>
          <a:p>
            <a:pPr marL="0" lvl="0" indent="0">
              <a:spcBef>
                <a:spcPts val="0"/>
              </a:spcBef>
              <a:buNone/>
            </a:pPr>
            <a:r>
              <a:rPr lang="en-US" sz="3000" dirty="0">
                <a:solidFill>
                  <a:srgbClr val="FF0000"/>
                </a:solidFill>
                <a:latin typeface="Times New Roman" panose="02020603050405020304" pitchFamily="18" charset="0"/>
                <a:cs typeface="Times New Roman" panose="02020603050405020304" pitchFamily="18" charset="0"/>
              </a:rPr>
              <a:t>//divide the subproblems</a:t>
            </a:r>
            <a:endParaRPr lang="en-IN" sz="3000" dirty="0">
              <a:solidFill>
                <a:srgbClr val="FF0000"/>
              </a:solidFill>
              <a:latin typeface="Times New Roman" panose="02020603050405020304" pitchFamily="18" charset="0"/>
              <a:cs typeface="Times New Roman" panose="02020603050405020304" pitchFamily="18" charset="0"/>
            </a:endParaRPr>
          </a:p>
          <a:p>
            <a:pPr marL="0" lvl="0" indent="0">
              <a:spcBef>
                <a:spcPts val="0"/>
              </a:spcBef>
              <a:buNone/>
            </a:pPr>
            <a:r>
              <a:rPr lang="en-US" sz="3000" dirty="0" err="1">
                <a:latin typeface="Times New Roman" panose="02020603050405020304" pitchFamily="18" charset="0"/>
                <a:cs typeface="Times New Roman" panose="02020603050405020304" pitchFamily="18" charset="0"/>
              </a:rPr>
              <a:t>mergesort</a:t>
            </a:r>
            <a:r>
              <a:rPr lang="en-US"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sym typeface="+mn-ea"/>
              </a:rPr>
              <a:t>Array[],</a:t>
            </a:r>
            <a:r>
              <a:rPr lang="en-US" sz="3000" dirty="0" err="1">
                <a:latin typeface="Times New Roman" panose="02020603050405020304" pitchFamily="18" charset="0"/>
                <a:cs typeface="Times New Roman" panose="02020603050405020304" pitchFamily="18" charset="0"/>
              </a:rPr>
              <a:t>low,mid</a:t>
            </a: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pPr marL="0" lvl="0" indent="0">
              <a:spcBef>
                <a:spcPts val="0"/>
              </a:spcBef>
              <a:buNone/>
            </a:pPr>
            <a:r>
              <a:rPr lang="en-US" sz="3000" dirty="0" err="1">
                <a:latin typeface="Times New Roman" panose="02020603050405020304" pitchFamily="18" charset="0"/>
                <a:cs typeface="Times New Roman" panose="02020603050405020304" pitchFamily="18" charset="0"/>
              </a:rPr>
              <a:t>mergesort</a:t>
            </a:r>
            <a:r>
              <a:rPr lang="en-US" sz="3000" dirty="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sym typeface="+mn-ea"/>
              </a:rPr>
              <a:t>Array[],</a:t>
            </a:r>
            <a:r>
              <a:rPr lang="en-US" sz="3000" dirty="0">
                <a:latin typeface="Times New Roman" panose="02020603050405020304" pitchFamily="18" charset="0"/>
                <a:cs typeface="Times New Roman" panose="02020603050405020304" pitchFamily="18" charset="0"/>
              </a:rPr>
              <a:t>mid+1,high);</a:t>
            </a:r>
            <a:endParaRPr lang="en-IN" sz="3000" dirty="0">
              <a:latin typeface="Times New Roman" panose="02020603050405020304" pitchFamily="18" charset="0"/>
              <a:cs typeface="Times New Roman" panose="02020603050405020304" pitchFamily="18" charset="0"/>
            </a:endParaRPr>
          </a:p>
          <a:p>
            <a:pPr marL="0" lvl="0" indent="0">
              <a:spcBef>
                <a:spcPts val="0"/>
              </a:spcBef>
              <a:buNone/>
            </a:pPr>
            <a:r>
              <a:rPr lang="en-US" sz="3000" dirty="0">
                <a:solidFill>
                  <a:srgbClr val="FF0000"/>
                </a:solidFill>
                <a:latin typeface="Times New Roman" panose="02020603050405020304" pitchFamily="18" charset="0"/>
                <a:cs typeface="Times New Roman" panose="02020603050405020304" pitchFamily="18" charset="0"/>
              </a:rPr>
              <a:t>//combine the solutions </a:t>
            </a:r>
            <a:endParaRPr lang="en-IN" sz="3000" dirty="0">
              <a:solidFill>
                <a:srgbClr val="FF0000"/>
              </a:solidFill>
              <a:latin typeface="Times New Roman" panose="02020603050405020304" pitchFamily="18" charset="0"/>
              <a:cs typeface="Times New Roman" panose="02020603050405020304" pitchFamily="18" charset="0"/>
            </a:endParaRPr>
          </a:p>
          <a:p>
            <a:pPr marL="0" lvl="0" indent="0">
              <a:spcBef>
                <a:spcPts val="0"/>
              </a:spcBef>
              <a:buNone/>
            </a:pPr>
            <a:r>
              <a:rPr lang="en-US" sz="3000" dirty="0">
                <a:latin typeface="Times New Roman" panose="02020603050405020304" pitchFamily="18" charset="0"/>
                <a:cs typeface="Times New Roman" panose="02020603050405020304" pitchFamily="18" charset="0"/>
              </a:rPr>
              <a:t>merge(</a:t>
            </a:r>
            <a:r>
              <a:rPr lang="en-US" sz="3000" dirty="0">
                <a:latin typeface="Times New Roman" panose="02020603050405020304" pitchFamily="18" charset="0"/>
                <a:cs typeface="Times New Roman" panose="02020603050405020304" pitchFamily="18" charset="0"/>
                <a:sym typeface="+mn-ea"/>
              </a:rPr>
              <a:t>Array[],</a:t>
            </a:r>
            <a:r>
              <a:rPr lang="en-US" sz="3000" dirty="0" err="1">
                <a:latin typeface="Times New Roman" panose="02020603050405020304" pitchFamily="18" charset="0"/>
                <a:cs typeface="Times New Roman" panose="02020603050405020304" pitchFamily="18" charset="0"/>
              </a:rPr>
              <a:t>low,mid,high</a:t>
            </a: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pPr marL="0" lvl="0" indent="0">
              <a:spcBef>
                <a:spcPts val="0"/>
              </a:spcBef>
              <a:buNone/>
            </a:pP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 y="129540"/>
            <a:ext cx="11593195" cy="6626860"/>
          </a:xfrm>
        </p:spPr>
        <p:txBody>
          <a:bodyPr>
            <a:noAutofit/>
          </a:bodyPr>
          <a:lstStyle/>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Algorithm MERGE (</a:t>
            </a:r>
            <a:r>
              <a:rPr lang="en-US" sz="2800" dirty="0">
                <a:latin typeface="Times New Roman" panose="02020603050405020304" pitchFamily="18" charset="0"/>
                <a:cs typeface="Times New Roman" panose="02020603050405020304" pitchFamily="18" charset="0"/>
                <a:sym typeface="+mn-ea"/>
              </a:rPr>
              <a:t>Array[],</a:t>
            </a:r>
            <a:r>
              <a:rPr lang="en-US" sz="2800" dirty="0">
                <a:latin typeface="Times New Roman" panose="02020603050405020304" pitchFamily="18" charset="0"/>
                <a:cs typeface="Times New Roman" panose="02020603050405020304" pitchFamily="18" charset="0"/>
              </a:rPr>
              <a:t>low, mid, high)</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  	</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   int a[]=</a:t>
            </a:r>
            <a:r>
              <a:rPr lang="en-US" sz="2800" dirty="0">
                <a:latin typeface="Times New Roman" panose="02020603050405020304" pitchFamily="18" charset="0"/>
                <a:cs typeface="Times New Roman" panose="02020603050405020304" pitchFamily="18" charset="0"/>
                <a:sym typeface="+mn-ea"/>
              </a:rPr>
              <a:t>Array[mid - low]</a:t>
            </a:r>
            <a:r>
              <a:rPr lang="en-US" sz="2800" dirty="0">
                <a:latin typeface="Times New Roman" panose="02020603050405020304" pitchFamily="18" charset="0"/>
                <a:cs typeface="Times New Roman" panose="02020603050405020304" pitchFamily="18" charset="0"/>
              </a:rPr>
              <a:t>,</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   int b[]=</a:t>
            </a:r>
            <a:r>
              <a:rPr lang="en-US" sz="2800" dirty="0">
                <a:latin typeface="Times New Roman" panose="02020603050405020304" pitchFamily="18" charset="0"/>
                <a:cs typeface="Times New Roman" panose="02020603050405020304" pitchFamily="18" charset="0"/>
                <a:sym typeface="+mn-ea"/>
              </a:rPr>
              <a:t>Array[high - mid+1]</a:t>
            </a:r>
            <a:r>
              <a:rPr lang="en-US" sz="2800" dirty="0">
                <a:latin typeface="Times New Roman" panose="02020603050405020304" pitchFamily="18" charset="0"/>
                <a:cs typeface="Times New Roman" panose="02020603050405020304" pitchFamily="18" charset="0"/>
              </a:rPr>
              <a:t>;</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sym typeface="+mn-ea"/>
              </a:rPr>
              <a:t>   i=0,j=0,k=0;</a:t>
            </a:r>
            <a:endParaRPr lang="en-US" sz="2800" dirty="0">
              <a:latin typeface="Times New Roman" panose="02020603050405020304" pitchFamily="18" charset="0"/>
              <a:cs typeface="Times New Roman" panose="02020603050405020304" pitchFamily="18" charset="0"/>
            </a:endParaRP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   while(i&lt;=m &amp;&amp; j&lt;=n)</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   {</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     if(a[i]&lt;b[j])</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       c[k++]:=a[i++];</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    else</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rPr>
              <a:t>       c[k++]:=b[j++];     </a:t>
            </a:r>
          </a:p>
          <a:p>
            <a:pPr marL="0" indent="0">
              <a:lnSpc>
                <a:spcPct val="90000"/>
              </a:lnSpc>
              <a:spcBef>
                <a:spcPts val="20"/>
              </a:spcBef>
              <a:spcAft>
                <a:spcPts val="0"/>
              </a:spcAft>
              <a:buNone/>
            </a:pPr>
            <a:r>
              <a:rPr lang="en-US" altLang="en-IN" sz="2800" dirty="0">
                <a:latin typeface="Times New Roman" panose="02020603050405020304" pitchFamily="18" charset="0"/>
                <a:cs typeface="Times New Roman" panose="02020603050405020304" pitchFamily="18" charset="0"/>
              </a:rPr>
              <a:t>    }</a:t>
            </a:r>
          </a:p>
          <a:p>
            <a:pPr marL="0" indent="0">
              <a:lnSpc>
                <a:spcPct val="90000"/>
              </a:lnSpc>
              <a:spcBef>
                <a:spcPts val="20"/>
              </a:spcBef>
              <a:spcAft>
                <a:spcPts val="0"/>
              </a:spcAft>
              <a:buNone/>
            </a:pPr>
            <a:r>
              <a:rPr lang="en-US" altLang="en-IN" sz="2800" dirty="0">
                <a:latin typeface="Times New Roman" panose="02020603050405020304" pitchFamily="18" charset="0"/>
                <a:cs typeface="Times New Roman" panose="02020603050405020304" pitchFamily="18" charset="0"/>
              </a:rPr>
              <a:t>   for(;i&lt;m;i++)</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sym typeface="+mn-ea"/>
              </a:rPr>
              <a:t>     c[k++]:=a[i];</a:t>
            </a:r>
          </a:p>
          <a:p>
            <a:pPr marL="0" indent="0">
              <a:lnSpc>
                <a:spcPct val="90000"/>
              </a:lnSpc>
              <a:spcBef>
                <a:spcPts val="20"/>
              </a:spcBef>
              <a:spcAft>
                <a:spcPts val="0"/>
              </a:spcAft>
              <a:buNone/>
            </a:pPr>
            <a:r>
              <a:rPr lang="en-US" altLang="en-IN" sz="2800" dirty="0">
                <a:latin typeface="Times New Roman" panose="02020603050405020304" pitchFamily="18" charset="0"/>
                <a:cs typeface="Times New Roman" panose="02020603050405020304" pitchFamily="18" charset="0"/>
                <a:sym typeface="+mn-ea"/>
              </a:rPr>
              <a:t>   for(;j&lt;n;j++)</a:t>
            </a:r>
            <a:endParaRPr lang="en-US" altLang="en-IN" sz="2800" dirty="0">
              <a:latin typeface="Times New Roman" panose="02020603050405020304" pitchFamily="18" charset="0"/>
              <a:cs typeface="Times New Roman" panose="02020603050405020304" pitchFamily="18" charset="0"/>
            </a:endParaRP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sym typeface="+mn-ea"/>
              </a:rPr>
              <a:t>     c[k++]:=b[j];</a:t>
            </a:r>
          </a:p>
          <a:p>
            <a:pPr marL="0" indent="0">
              <a:lnSpc>
                <a:spcPct val="90000"/>
              </a:lnSpc>
              <a:spcBef>
                <a:spcPts val="20"/>
              </a:spcBef>
              <a:spcAft>
                <a:spcPts val="0"/>
              </a:spcAft>
              <a:buNone/>
            </a:pPr>
            <a:r>
              <a:rPr lang="en-US" sz="2800" dirty="0">
                <a:latin typeface="Times New Roman" panose="02020603050405020304" pitchFamily="18" charset="0"/>
                <a:cs typeface="Times New Roman" panose="02020603050405020304" pitchFamily="18" charset="0"/>
                <a:sym typeface="+mn-ea"/>
              </a:rPr>
              <a:t>}</a:t>
            </a:r>
          </a:p>
          <a:p>
            <a:pPr marL="0" indent="0">
              <a:lnSpc>
                <a:spcPct val="90000"/>
              </a:lnSpc>
              <a:spcBef>
                <a:spcPts val="20"/>
              </a:spcBef>
              <a:spcAft>
                <a:spcPts val="0"/>
              </a:spcAft>
              <a:buNone/>
            </a:pPr>
            <a:endParaRPr lang="en-US" altLang="en-IN" sz="28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1103024" cy="792088"/>
          </a:xfrm>
        </p:spPr>
        <p:txBody>
          <a:bodyPr>
            <a:normAutofit/>
          </a:bodyPr>
          <a:lstStyle/>
          <a:p>
            <a:r>
              <a:rPr lang="en-US" dirty="0"/>
              <a:t> </a:t>
            </a:r>
            <a:r>
              <a:rPr lang="en-US" dirty="0">
                <a:solidFill>
                  <a:srgbClr val="FF0000"/>
                </a:solidFill>
                <a:latin typeface="Times New Roman" panose="02020603050405020304" pitchFamily="18" charset="0"/>
                <a:cs typeface="Times New Roman" panose="02020603050405020304" pitchFamily="18" charset="0"/>
              </a:rPr>
              <a:t>Time complexity of merge sort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80728"/>
            <a:ext cx="11103024" cy="5472607"/>
          </a:xfrm>
        </p:spPr>
        <p:txBody>
          <a:bodyPr>
            <a:normAutofit/>
          </a:bodyPr>
          <a:lstStyle/>
          <a:p>
            <a:pPr algn="just"/>
            <a:r>
              <a:rPr lang="en-IN" dirty="0">
                <a:latin typeface="Times New Roman" panose="02020603050405020304" pitchFamily="18" charset="0"/>
                <a:cs typeface="Times New Roman" panose="02020603050405020304" pitchFamily="18" charset="0"/>
              </a:rPr>
              <a:t>T(n) = </a:t>
            </a:r>
            <a:r>
              <a:rPr lang="en-IN" dirty="0">
                <a:latin typeface="Times New Roman" panose="02020603050405020304" pitchFamily="18" charset="0"/>
                <a:cs typeface="Times New Roman" panose="02020603050405020304" pitchFamily="18" charset="0"/>
                <a:sym typeface="+mn-ea"/>
              </a:rPr>
              <a:t>2T(n/2) + </a:t>
            </a:r>
            <a:r>
              <a:rPr lang="en-US" altLang="en-IN" dirty="0">
                <a:latin typeface="Times New Roman" panose="02020603050405020304" pitchFamily="18" charset="0"/>
                <a:cs typeface="Times New Roman" panose="02020603050405020304" pitchFamily="18" charset="0"/>
                <a:sym typeface="+mn-ea"/>
              </a:rPr>
              <a:t>n-1</a:t>
            </a:r>
            <a:r>
              <a:rPr 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Where,</a:t>
            </a:r>
          </a:p>
          <a:p>
            <a:pPr marL="0" indent="0" algn="just">
              <a:buNone/>
            </a:pPr>
            <a:r>
              <a:rPr lang="en-IN" dirty="0">
                <a:latin typeface="Times New Roman" panose="02020603050405020304" pitchFamily="18" charset="0"/>
                <a:cs typeface="Times New Roman" panose="02020603050405020304" pitchFamily="18" charset="0"/>
              </a:rPr>
              <a:t>a = 2 (each time, a problem is divided into 2 sub problems) </a:t>
            </a:r>
          </a:p>
          <a:p>
            <a:pPr marL="0" indent="0" algn="just">
              <a:buNone/>
            </a:pPr>
            <a:r>
              <a:rPr lang="en-IN" dirty="0">
                <a:latin typeface="Times New Roman" panose="02020603050405020304" pitchFamily="18" charset="0"/>
                <a:cs typeface="Times New Roman" panose="02020603050405020304" pitchFamily="18" charset="0"/>
              </a:rPr>
              <a:t>n/b = n/2 (size of each sub problem is half of the input) </a:t>
            </a:r>
          </a:p>
          <a:p>
            <a:pPr marL="0" indent="0" algn="just">
              <a:buNone/>
            </a:pPr>
            <a:r>
              <a:rPr lang="en-IN" dirty="0">
                <a:latin typeface="Times New Roman" panose="02020603050405020304" pitchFamily="18" charset="0"/>
                <a:cs typeface="Times New Roman" panose="02020603050405020304" pitchFamily="18" charset="0"/>
              </a:rPr>
              <a:t>f(n) = time taken to divide the problem and merging the sub problems</a:t>
            </a:r>
          </a:p>
          <a:p>
            <a:pPr marL="0" indent="0" algn="just">
              <a:buNone/>
            </a:pPr>
            <a:r>
              <a:rPr lang="en-IN" dirty="0">
                <a:latin typeface="Times New Roman" panose="02020603050405020304" pitchFamily="18" charset="0"/>
                <a:cs typeface="Times New Roman" panose="02020603050405020304" pitchFamily="18" charset="0"/>
              </a:rPr>
              <a:t>T(n/2) = O(n log n) </a:t>
            </a:r>
          </a:p>
          <a:p>
            <a:pPr marL="0" indent="0" algn="just">
              <a:buNone/>
            </a:pPr>
            <a:r>
              <a:rPr lang="en-IN" dirty="0">
                <a:latin typeface="Times New Roman" panose="02020603050405020304" pitchFamily="18" charset="0"/>
                <a:cs typeface="Times New Roman" panose="02020603050405020304" pitchFamily="18" charset="0"/>
              </a:rPr>
              <a:t>Now, T(n) = 2T(n log n) + O(n) ≈ O(n log 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88595"/>
            <a:ext cx="10972800" cy="693420"/>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Time complexity &amp; space complexity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47115"/>
            <a:ext cx="10972800" cy="5347335"/>
          </a:xfrm>
        </p:spPr>
        <p:txBody>
          <a:bodyPr>
            <a:normAutofit/>
          </a:bodyPr>
          <a:lstStyle/>
          <a:p>
            <a:r>
              <a:rPr lang="en-US" b="1" dirty="0">
                <a:latin typeface="Times New Roman" panose="02020603050405020304" pitchFamily="18" charset="0"/>
                <a:cs typeface="Times New Roman" panose="02020603050405020304" pitchFamily="18" charset="0"/>
              </a:rPr>
              <a:t>Best Case Complexity: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O(n*log n)</a:t>
            </a:r>
            <a:r>
              <a:rPr lang="en-US" dirty="0">
                <a:latin typeface="Times New Roman" panose="02020603050405020304" pitchFamily="18" charset="0"/>
                <a:cs typeface="Times New Roman" panose="02020603050405020304" pitchFamily="18" charset="0"/>
              </a:rPr>
              <a:t> for the already sorted array.</a:t>
            </a:r>
          </a:p>
          <a:p>
            <a:r>
              <a:rPr lang="en-US" b="1" dirty="0">
                <a:latin typeface="Times New Roman" panose="02020603050405020304" pitchFamily="18" charset="0"/>
                <a:cs typeface="Times New Roman" panose="02020603050405020304" pitchFamily="18" charset="0"/>
              </a:rPr>
              <a:t>Average Case Complexity: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O(n*log n)</a:t>
            </a:r>
            <a:r>
              <a:rPr lang="en-US" dirty="0">
                <a:latin typeface="Times New Roman" panose="02020603050405020304" pitchFamily="18" charset="0"/>
                <a:cs typeface="Times New Roman" panose="02020603050405020304" pitchFamily="18" charset="0"/>
              </a:rPr>
              <a:t>, which happens when 2 or more elements are jumbled, i.e., neither in the ascending order nor in the descending order.</a:t>
            </a:r>
          </a:p>
          <a:p>
            <a:r>
              <a:rPr lang="en-US" b="1" dirty="0">
                <a:latin typeface="Times New Roman" panose="02020603050405020304" pitchFamily="18" charset="0"/>
                <a:cs typeface="Times New Roman" panose="02020603050405020304" pitchFamily="18" charset="0"/>
              </a:rPr>
              <a:t>Worst Case Complexity: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O(n*log n)</a:t>
            </a:r>
            <a:r>
              <a:rPr lang="en-US" dirty="0">
                <a:latin typeface="Times New Roman" panose="02020603050405020304" pitchFamily="18" charset="0"/>
                <a:cs typeface="Times New Roman" panose="02020603050405020304" pitchFamily="18" charset="0"/>
              </a:rPr>
              <a:t>, which occurs when we sort the descending order of an array into the ascending order.</a:t>
            </a:r>
          </a:p>
          <a:p>
            <a:r>
              <a:rPr lang="en-US" b="1" dirty="0">
                <a:latin typeface="Times New Roman" panose="02020603050405020304" pitchFamily="18" charset="0"/>
                <a:cs typeface="Times New Roman" panose="02020603050405020304" pitchFamily="18" charset="0"/>
              </a:rPr>
              <a:t>Space Complexity:</a:t>
            </a:r>
            <a:r>
              <a:rPr lang="en-US" dirty="0">
                <a:latin typeface="Times New Roman" panose="02020603050405020304" pitchFamily="18" charset="0"/>
                <a:cs typeface="Times New Roman" panose="02020603050405020304" pitchFamily="18" charset="0"/>
              </a:rPr>
              <a:t> The space complexity of merge sort is </a:t>
            </a:r>
            <a:r>
              <a:rPr lang="en-US" b="1" dirty="0">
                <a:latin typeface="Times New Roman" panose="02020603050405020304" pitchFamily="18" charset="0"/>
                <a:cs typeface="Times New Roman" panose="02020603050405020304" pitchFamily="18" charset="0"/>
              </a:rPr>
              <a:t>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751205"/>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Merge Sort Applications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70940"/>
            <a:ext cx="10972800" cy="4955540"/>
          </a:xfrm>
        </p:spPr>
        <p:txBody>
          <a:bodyPr/>
          <a:lstStyle/>
          <a:p>
            <a:r>
              <a:rPr lang="en-US" dirty="0">
                <a:latin typeface="Times New Roman" panose="02020603050405020304" pitchFamily="18" charset="0"/>
                <a:cs typeface="Times New Roman" panose="02020603050405020304" pitchFamily="18" charset="0"/>
              </a:rPr>
              <a:t>The concept of merge sort is applicable in the following areas: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Inversion count problem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External sorting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E-commere applications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751205"/>
          </a:xfrm>
        </p:spPr>
        <p:txBody>
          <a:bodyPr/>
          <a:lstStyle/>
          <a:p>
            <a:r>
              <a:rPr lang="en-US" b="1" dirty="0">
                <a:solidFill>
                  <a:srgbClr val="FF0000"/>
                </a:solidFill>
                <a:latin typeface="Times New Roman" panose="02020603050405020304" pitchFamily="18" charset="0"/>
                <a:cs typeface="Times New Roman" panose="02020603050405020304" pitchFamily="18" charset="0"/>
              </a:rPr>
              <a:t>Quick Sort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61415"/>
            <a:ext cx="10972800" cy="5363845"/>
          </a:xfrm>
        </p:spPr>
        <p:txBody>
          <a:bodyPr>
            <a:normAutofit lnSpcReduction="10000"/>
          </a:bodyPr>
          <a:lstStyle/>
          <a:p>
            <a:pPr algn="just"/>
            <a:r>
              <a:rPr lang="en-US" sz="2940" dirty="0">
                <a:latin typeface="Times New Roman" panose="02020603050405020304" pitchFamily="18" charset="0"/>
                <a:cs typeface="Times New Roman" panose="02020603050405020304" pitchFamily="18" charset="0"/>
              </a:rPr>
              <a:t>In Quick sort algorithm, partitioning of the list is performed using following steps...</a:t>
            </a:r>
          </a:p>
          <a:p>
            <a:pPr algn="just"/>
            <a:r>
              <a:rPr lang="en-US" sz="2940" b="1" dirty="0">
                <a:latin typeface="Times New Roman" panose="02020603050405020304" pitchFamily="18" charset="0"/>
                <a:cs typeface="Times New Roman" panose="02020603050405020304" pitchFamily="18" charset="0"/>
              </a:rPr>
              <a:t>Step 1 - </a:t>
            </a:r>
            <a:r>
              <a:rPr lang="en-US" sz="2940" dirty="0">
                <a:latin typeface="Times New Roman" panose="02020603050405020304" pitchFamily="18" charset="0"/>
                <a:cs typeface="Times New Roman" panose="02020603050405020304" pitchFamily="18" charset="0"/>
              </a:rPr>
              <a:t>Consider the first element of the list as </a:t>
            </a:r>
            <a:r>
              <a:rPr lang="en-US" sz="2940" b="1" dirty="0">
                <a:latin typeface="Times New Roman" panose="02020603050405020304" pitchFamily="18" charset="0"/>
                <a:cs typeface="Times New Roman" panose="02020603050405020304" pitchFamily="18" charset="0"/>
              </a:rPr>
              <a:t>pivot</a:t>
            </a:r>
            <a:r>
              <a:rPr lang="en-US" sz="2940" dirty="0">
                <a:latin typeface="Times New Roman" panose="02020603050405020304" pitchFamily="18" charset="0"/>
                <a:cs typeface="Times New Roman" panose="02020603050405020304" pitchFamily="18" charset="0"/>
              </a:rPr>
              <a:t> (i.e., Element at first position in the list).</a:t>
            </a:r>
          </a:p>
          <a:p>
            <a:pPr algn="just"/>
            <a:r>
              <a:rPr lang="en-US" sz="2940" b="1" dirty="0">
                <a:latin typeface="Times New Roman" panose="02020603050405020304" pitchFamily="18" charset="0"/>
                <a:cs typeface="Times New Roman" panose="02020603050405020304" pitchFamily="18" charset="0"/>
              </a:rPr>
              <a:t>Step 2 - </a:t>
            </a:r>
            <a:r>
              <a:rPr lang="en-US" sz="2940" dirty="0">
                <a:latin typeface="Times New Roman" panose="02020603050405020304" pitchFamily="18" charset="0"/>
                <a:cs typeface="Times New Roman" panose="02020603050405020304" pitchFamily="18" charset="0"/>
              </a:rPr>
              <a:t>Define two variables i and j. Set i and j to first and last elements of the list respectively.</a:t>
            </a:r>
          </a:p>
          <a:p>
            <a:pPr algn="just"/>
            <a:r>
              <a:rPr lang="en-US" sz="2940" b="1" dirty="0">
                <a:latin typeface="Times New Roman" panose="02020603050405020304" pitchFamily="18" charset="0"/>
                <a:cs typeface="Times New Roman" panose="02020603050405020304" pitchFamily="18" charset="0"/>
              </a:rPr>
              <a:t>Step 3 - </a:t>
            </a:r>
            <a:r>
              <a:rPr lang="en-US" sz="2940" dirty="0">
                <a:latin typeface="Times New Roman" panose="02020603050405020304" pitchFamily="18" charset="0"/>
                <a:cs typeface="Times New Roman" panose="02020603050405020304" pitchFamily="18" charset="0"/>
              </a:rPr>
              <a:t>Increment i until list[i] &gt; pivot then stop.</a:t>
            </a:r>
          </a:p>
          <a:p>
            <a:pPr algn="just"/>
            <a:r>
              <a:rPr lang="en-US" sz="2940" b="1" dirty="0">
                <a:latin typeface="Times New Roman" panose="02020603050405020304" pitchFamily="18" charset="0"/>
                <a:cs typeface="Times New Roman" panose="02020603050405020304" pitchFamily="18" charset="0"/>
              </a:rPr>
              <a:t>Step 4 - </a:t>
            </a:r>
            <a:r>
              <a:rPr lang="en-US" sz="2940" dirty="0">
                <a:latin typeface="Times New Roman" panose="02020603050405020304" pitchFamily="18" charset="0"/>
                <a:cs typeface="Times New Roman" panose="02020603050405020304" pitchFamily="18" charset="0"/>
              </a:rPr>
              <a:t>Decrement j until list[j] &lt; pivot then stop.</a:t>
            </a:r>
          </a:p>
          <a:p>
            <a:pPr algn="just"/>
            <a:r>
              <a:rPr lang="en-US" sz="2940" b="1" dirty="0">
                <a:latin typeface="Times New Roman" panose="02020603050405020304" pitchFamily="18" charset="0"/>
                <a:cs typeface="Times New Roman" panose="02020603050405020304" pitchFamily="18" charset="0"/>
              </a:rPr>
              <a:t>Step 5 - </a:t>
            </a:r>
            <a:r>
              <a:rPr lang="en-US" sz="2940" dirty="0">
                <a:latin typeface="Times New Roman" panose="02020603050405020304" pitchFamily="18" charset="0"/>
                <a:cs typeface="Times New Roman" panose="02020603050405020304" pitchFamily="18" charset="0"/>
              </a:rPr>
              <a:t>If i &lt; j then exchange list[i] and list[j].</a:t>
            </a:r>
          </a:p>
          <a:p>
            <a:pPr algn="just"/>
            <a:r>
              <a:rPr lang="en-US" sz="2940" b="1" dirty="0">
                <a:latin typeface="Times New Roman" panose="02020603050405020304" pitchFamily="18" charset="0"/>
                <a:cs typeface="Times New Roman" panose="02020603050405020304" pitchFamily="18" charset="0"/>
              </a:rPr>
              <a:t>Step 6 - </a:t>
            </a:r>
            <a:r>
              <a:rPr lang="en-US" sz="2940" dirty="0">
                <a:latin typeface="Times New Roman" panose="02020603050405020304" pitchFamily="18" charset="0"/>
                <a:cs typeface="Times New Roman" panose="02020603050405020304" pitchFamily="18" charset="0"/>
              </a:rPr>
              <a:t>Repeat steps 3,4 &amp; 5 until i &gt; j.</a:t>
            </a:r>
          </a:p>
          <a:p>
            <a:pPr algn="just"/>
            <a:r>
              <a:rPr lang="en-US" sz="2940" b="1" dirty="0">
                <a:latin typeface="Times New Roman" panose="02020603050405020304" pitchFamily="18" charset="0"/>
                <a:cs typeface="Times New Roman" panose="02020603050405020304" pitchFamily="18" charset="0"/>
              </a:rPr>
              <a:t>Step 7 - </a:t>
            </a:r>
            <a:r>
              <a:rPr lang="en-US" sz="2940" dirty="0">
                <a:latin typeface="Times New Roman" panose="02020603050405020304" pitchFamily="18" charset="0"/>
                <a:cs typeface="Times New Roman" panose="02020603050405020304" pitchFamily="18" charset="0"/>
              </a:rPr>
              <a:t>Exchange the pivot element with list[j] element.</a:t>
            </a:r>
          </a:p>
          <a:p>
            <a:pPr algn="just"/>
            <a:endParaRPr lang="en-IN" sz="294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p>
            <a:fld id="{E7CB0D13-7172-4726-BCAC-348526E74C16}" type="datetime1">
              <a:rPr lang="en-US" altLang="en-US"/>
              <a:t>10/14/2023</a:t>
            </a:fld>
            <a:endParaRPr lang="en-US" altLang="en-US"/>
          </a:p>
        </p:txBody>
      </p:sp>
      <p:sp>
        <p:nvSpPr>
          <p:cNvPr id="3" name="Slide Number Placeholder 5"/>
          <p:cNvSpPr>
            <a:spLocks noGrp="1"/>
          </p:cNvSpPr>
          <p:nvPr>
            <p:ph type="sldNum" sz="quarter" idx="12"/>
          </p:nvPr>
        </p:nvSpPr>
        <p:spPr/>
        <p:txBody>
          <a:bodyPr/>
          <a:lstStyle/>
          <a:p>
            <a:fld id="{65627564-AC62-4A65-B23C-9EFF7368F093}" type="slidenum">
              <a:rPr lang="en-US" altLang="en-US"/>
              <a:t>89</a:t>
            </a:fld>
            <a:endParaRPr lang="en-US" altLang="en-US"/>
          </a:p>
        </p:txBody>
      </p:sp>
      <p:sp>
        <p:nvSpPr>
          <p:cNvPr id="1977346" name="Text Box 2"/>
          <p:cNvSpPr txBox="1">
            <a:spLocks noChangeArrowheads="1"/>
          </p:cNvSpPr>
          <p:nvPr/>
        </p:nvSpPr>
        <p:spPr bwMode="auto">
          <a:xfrm>
            <a:off x="3457575" y="7620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i</a:t>
            </a:r>
          </a:p>
        </p:txBody>
      </p:sp>
      <p:sp>
        <p:nvSpPr>
          <p:cNvPr id="1977347" name="Text Box 3"/>
          <p:cNvSpPr txBox="1">
            <a:spLocks noChangeArrowheads="1"/>
          </p:cNvSpPr>
          <p:nvPr/>
        </p:nvSpPr>
        <p:spPr bwMode="auto">
          <a:xfrm>
            <a:off x="9393239" y="7620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j</a:t>
            </a:r>
          </a:p>
        </p:txBody>
      </p:sp>
      <p:sp>
        <p:nvSpPr>
          <p:cNvPr id="1977348" name="Rectangle 4"/>
          <p:cNvSpPr>
            <a:spLocks noChangeArrowheads="1"/>
          </p:cNvSpPr>
          <p:nvPr/>
        </p:nvSpPr>
        <p:spPr bwMode="auto">
          <a:xfrm>
            <a:off x="3208338" y="290514"/>
            <a:ext cx="762000" cy="536575"/>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7349" name="Rectangle 5"/>
          <p:cNvSpPr>
            <a:spLocks noChangeArrowheads="1"/>
          </p:cNvSpPr>
          <p:nvPr/>
        </p:nvSpPr>
        <p:spPr bwMode="auto">
          <a:xfrm>
            <a:off x="3962400" y="290514"/>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7350" name="Rectangle 6"/>
          <p:cNvSpPr>
            <a:spLocks noChangeArrowheads="1"/>
          </p:cNvSpPr>
          <p:nvPr/>
        </p:nvSpPr>
        <p:spPr bwMode="auto">
          <a:xfrm>
            <a:off x="4730750" y="290514"/>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7351" name="Rectangle 7"/>
          <p:cNvSpPr>
            <a:spLocks noChangeArrowheads="1"/>
          </p:cNvSpPr>
          <p:nvPr/>
        </p:nvSpPr>
        <p:spPr bwMode="auto">
          <a:xfrm>
            <a:off x="5492750" y="290514"/>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7352" name="Rectangle 8"/>
          <p:cNvSpPr>
            <a:spLocks noChangeArrowheads="1"/>
          </p:cNvSpPr>
          <p:nvPr/>
        </p:nvSpPr>
        <p:spPr bwMode="auto">
          <a:xfrm>
            <a:off x="6254750" y="290514"/>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7353" name="Rectangle 9"/>
          <p:cNvSpPr>
            <a:spLocks noChangeArrowheads="1"/>
          </p:cNvSpPr>
          <p:nvPr/>
        </p:nvSpPr>
        <p:spPr bwMode="auto">
          <a:xfrm>
            <a:off x="7008813" y="290514"/>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7354" name="Rectangle 10"/>
          <p:cNvSpPr>
            <a:spLocks noChangeArrowheads="1"/>
          </p:cNvSpPr>
          <p:nvPr/>
        </p:nvSpPr>
        <p:spPr bwMode="auto">
          <a:xfrm>
            <a:off x="7777163" y="290514"/>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7355" name="Rectangle 11"/>
          <p:cNvSpPr>
            <a:spLocks noChangeArrowheads="1"/>
          </p:cNvSpPr>
          <p:nvPr/>
        </p:nvSpPr>
        <p:spPr bwMode="auto">
          <a:xfrm>
            <a:off x="8539163" y="290514"/>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7356" name="Text Box 12"/>
          <p:cNvSpPr txBox="1">
            <a:spLocks noChangeArrowheads="1"/>
          </p:cNvSpPr>
          <p:nvPr/>
        </p:nvSpPr>
        <p:spPr bwMode="auto">
          <a:xfrm>
            <a:off x="1981200" y="366714"/>
            <a:ext cx="6845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 = 6</a:t>
            </a:r>
          </a:p>
        </p:txBody>
      </p:sp>
      <p:sp>
        <p:nvSpPr>
          <p:cNvPr id="1977357" name="Text Box 13"/>
          <p:cNvSpPr txBox="1">
            <a:spLocks noChangeArrowheads="1"/>
          </p:cNvSpPr>
          <p:nvPr/>
        </p:nvSpPr>
        <p:spPr bwMode="auto">
          <a:xfrm>
            <a:off x="3349625" y="-61913"/>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p</a:t>
            </a:r>
          </a:p>
        </p:txBody>
      </p:sp>
      <p:sp>
        <p:nvSpPr>
          <p:cNvPr id="1977358" name="Text Box 14"/>
          <p:cNvSpPr txBox="1">
            <a:spLocks noChangeArrowheads="1"/>
          </p:cNvSpPr>
          <p:nvPr/>
        </p:nvSpPr>
        <p:spPr bwMode="auto">
          <a:xfrm>
            <a:off x="8782050" y="-61913"/>
            <a:ext cx="2590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r</a:t>
            </a:r>
          </a:p>
        </p:txBody>
      </p:sp>
      <p:sp>
        <p:nvSpPr>
          <p:cNvPr id="1977359" name="Text Box 15"/>
          <p:cNvSpPr txBox="1">
            <a:spLocks noChangeArrowheads="1"/>
          </p:cNvSpPr>
          <p:nvPr/>
        </p:nvSpPr>
        <p:spPr bwMode="auto">
          <a:xfrm>
            <a:off x="4211639" y="1722438"/>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i</a:t>
            </a:r>
          </a:p>
        </p:txBody>
      </p:sp>
      <p:sp>
        <p:nvSpPr>
          <p:cNvPr id="1977360" name="Text Box 16"/>
          <p:cNvSpPr txBox="1">
            <a:spLocks noChangeArrowheads="1"/>
          </p:cNvSpPr>
          <p:nvPr/>
        </p:nvSpPr>
        <p:spPr bwMode="auto">
          <a:xfrm>
            <a:off x="8013700" y="1722438"/>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j</a:t>
            </a:r>
          </a:p>
        </p:txBody>
      </p:sp>
      <p:sp>
        <p:nvSpPr>
          <p:cNvPr id="1977361" name="Rectangle 17"/>
          <p:cNvSpPr>
            <a:spLocks noChangeArrowheads="1"/>
          </p:cNvSpPr>
          <p:nvPr/>
        </p:nvSpPr>
        <p:spPr bwMode="auto">
          <a:xfrm>
            <a:off x="3208338" y="1219201"/>
            <a:ext cx="762000" cy="536575"/>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7362" name="Rectangle 18"/>
          <p:cNvSpPr>
            <a:spLocks noChangeArrowheads="1"/>
          </p:cNvSpPr>
          <p:nvPr/>
        </p:nvSpPr>
        <p:spPr bwMode="auto">
          <a:xfrm>
            <a:off x="3962400" y="12192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7363" name="Rectangle 19"/>
          <p:cNvSpPr>
            <a:spLocks noChangeArrowheads="1"/>
          </p:cNvSpPr>
          <p:nvPr/>
        </p:nvSpPr>
        <p:spPr bwMode="auto">
          <a:xfrm>
            <a:off x="4730750" y="12192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7364" name="Rectangle 20"/>
          <p:cNvSpPr>
            <a:spLocks noChangeArrowheads="1"/>
          </p:cNvSpPr>
          <p:nvPr/>
        </p:nvSpPr>
        <p:spPr bwMode="auto">
          <a:xfrm>
            <a:off x="5492750" y="12192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7365" name="Rectangle 21"/>
          <p:cNvSpPr>
            <a:spLocks noChangeArrowheads="1"/>
          </p:cNvSpPr>
          <p:nvPr/>
        </p:nvSpPr>
        <p:spPr bwMode="auto">
          <a:xfrm>
            <a:off x="6254750" y="12192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7366" name="Rectangle 22"/>
          <p:cNvSpPr>
            <a:spLocks noChangeArrowheads="1"/>
          </p:cNvSpPr>
          <p:nvPr/>
        </p:nvSpPr>
        <p:spPr bwMode="auto">
          <a:xfrm>
            <a:off x="7008813" y="12192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7367" name="Rectangle 23"/>
          <p:cNvSpPr>
            <a:spLocks noChangeArrowheads="1"/>
          </p:cNvSpPr>
          <p:nvPr/>
        </p:nvSpPr>
        <p:spPr bwMode="auto">
          <a:xfrm>
            <a:off x="7777163" y="12192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7368" name="Rectangle 24"/>
          <p:cNvSpPr>
            <a:spLocks noChangeArrowheads="1"/>
          </p:cNvSpPr>
          <p:nvPr/>
        </p:nvSpPr>
        <p:spPr bwMode="auto">
          <a:xfrm>
            <a:off x="8539163" y="12192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7369" name="Text Box 25"/>
          <p:cNvSpPr txBox="1">
            <a:spLocks noChangeArrowheads="1"/>
          </p:cNvSpPr>
          <p:nvPr/>
        </p:nvSpPr>
        <p:spPr bwMode="auto">
          <a:xfrm>
            <a:off x="4206875" y="26670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i</a:t>
            </a:r>
          </a:p>
        </p:txBody>
      </p:sp>
      <p:sp>
        <p:nvSpPr>
          <p:cNvPr id="1977370" name="Text Box 26"/>
          <p:cNvSpPr txBox="1">
            <a:spLocks noChangeArrowheads="1"/>
          </p:cNvSpPr>
          <p:nvPr/>
        </p:nvSpPr>
        <p:spPr bwMode="auto">
          <a:xfrm>
            <a:off x="8008939" y="26670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j</a:t>
            </a:r>
          </a:p>
        </p:txBody>
      </p:sp>
      <p:sp>
        <p:nvSpPr>
          <p:cNvPr id="1977371" name="Rectangle 27"/>
          <p:cNvSpPr>
            <a:spLocks noChangeArrowheads="1"/>
          </p:cNvSpPr>
          <p:nvPr/>
        </p:nvSpPr>
        <p:spPr bwMode="auto">
          <a:xfrm>
            <a:off x="3203575" y="2133601"/>
            <a:ext cx="762000" cy="536575"/>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7372" name="Rectangle 28"/>
          <p:cNvSpPr>
            <a:spLocks noChangeArrowheads="1"/>
          </p:cNvSpPr>
          <p:nvPr/>
        </p:nvSpPr>
        <p:spPr bwMode="auto">
          <a:xfrm>
            <a:off x="3957638" y="2133601"/>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7373" name="Rectangle 29"/>
          <p:cNvSpPr>
            <a:spLocks noChangeArrowheads="1"/>
          </p:cNvSpPr>
          <p:nvPr/>
        </p:nvSpPr>
        <p:spPr bwMode="auto">
          <a:xfrm>
            <a:off x="4725988" y="21336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7374" name="Rectangle 30"/>
          <p:cNvSpPr>
            <a:spLocks noChangeArrowheads="1"/>
          </p:cNvSpPr>
          <p:nvPr/>
        </p:nvSpPr>
        <p:spPr bwMode="auto">
          <a:xfrm>
            <a:off x="5487988" y="21336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7375" name="Rectangle 31"/>
          <p:cNvSpPr>
            <a:spLocks noChangeArrowheads="1"/>
          </p:cNvSpPr>
          <p:nvPr/>
        </p:nvSpPr>
        <p:spPr bwMode="auto">
          <a:xfrm>
            <a:off x="6249988" y="21336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7376" name="Rectangle 32"/>
          <p:cNvSpPr>
            <a:spLocks noChangeArrowheads="1"/>
          </p:cNvSpPr>
          <p:nvPr/>
        </p:nvSpPr>
        <p:spPr bwMode="auto">
          <a:xfrm>
            <a:off x="7004050" y="21336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7377" name="Rectangle 33"/>
          <p:cNvSpPr>
            <a:spLocks noChangeArrowheads="1"/>
          </p:cNvSpPr>
          <p:nvPr/>
        </p:nvSpPr>
        <p:spPr bwMode="auto">
          <a:xfrm>
            <a:off x="7772400" y="21336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7378" name="Rectangle 34"/>
          <p:cNvSpPr>
            <a:spLocks noChangeArrowheads="1"/>
          </p:cNvSpPr>
          <p:nvPr/>
        </p:nvSpPr>
        <p:spPr bwMode="auto">
          <a:xfrm>
            <a:off x="8534400" y="21336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7379" name="Text Box 35"/>
          <p:cNvSpPr txBox="1">
            <a:spLocks noChangeArrowheads="1"/>
          </p:cNvSpPr>
          <p:nvPr/>
        </p:nvSpPr>
        <p:spPr bwMode="auto">
          <a:xfrm>
            <a:off x="5735639" y="36576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i</a:t>
            </a:r>
          </a:p>
        </p:txBody>
      </p:sp>
      <p:sp>
        <p:nvSpPr>
          <p:cNvPr id="1977380" name="Text Box 36"/>
          <p:cNvSpPr txBox="1">
            <a:spLocks noChangeArrowheads="1"/>
          </p:cNvSpPr>
          <p:nvPr/>
        </p:nvSpPr>
        <p:spPr bwMode="auto">
          <a:xfrm>
            <a:off x="7175500" y="36576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j</a:t>
            </a:r>
          </a:p>
        </p:txBody>
      </p:sp>
      <p:sp>
        <p:nvSpPr>
          <p:cNvPr id="1977381" name="Rectangle 37"/>
          <p:cNvSpPr>
            <a:spLocks noChangeArrowheads="1"/>
          </p:cNvSpPr>
          <p:nvPr/>
        </p:nvSpPr>
        <p:spPr bwMode="auto">
          <a:xfrm>
            <a:off x="3203575" y="3124201"/>
            <a:ext cx="762000" cy="536575"/>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7382" name="Rectangle 38"/>
          <p:cNvSpPr>
            <a:spLocks noChangeArrowheads="1"/>
          </p:cNvSpPr>
          <p:nvPr/>
        </p:nvSpPr>
        <p:spPr bwMode="auto">
          <a:xfrm>
            <a:off x="3957638" y="3124201"/>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7383" name="Rectangle 39"/>
          <p:cNvSpPr>
            <a:spLocks noChangeArrowheads="1"/>
          </p:cNvSpPr>
          <p:nvPr/>
        </p:nvSpPr>
        <p:spPr bwMode="auto">
          <a:xfrm>
            <a:off x="4725988" y="3124201"/>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7384" name="Rectangle 40"/>
          <p:cNvSpPr>
            <a:spLocks noChangeArrowheads="1"/>
          </p:cNvSpPr>
          <p:nvPr/>
        </p:nvSpPr>
        <p:spPr bwMode="auto">
          <a:xfrm>
            <a:off x="5487988" y="31242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7385" name="Rectangle 41"/>
          <p:cNvSpPr>
            <a:spLocks noChangeArrowheads="1"/>
          </p:cNvSpPr>
          <p:nvPr/>
        </p:nvSpPr>
        <p:spPr bwMode="auto">
          <a:xfrm>
            <a:off x="6249988" y="31242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7386" name="Rectangle 42"/>
          <p:cNvSpPr>
            <a:spLocks noChangeArrowheads="1"/>
          </p:cNvSpPr>
          <p:nvPr/>
        </p:nvSpPr>
        <p:spPr bwMode="auto">
          <a:xfrm>
            <a:off x="7004050" y="31242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7387" name="Rectangle 43"/>
          <p:cNvSpPr>
            <a:spLocks noChangeArrowheads="1"/>
          </p:cNvSpPr>
          <p:nvPr/>
        </p:nvSpPr>
        <p:spPr bwMode="auto">
          <a:xfrm>
            <a:off x="7772400" y="31242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7388" name="Rectangle 44"/>
          <p:cNvSpPr>
            <a:spLocks noChangeArrowheads="1"/>
          </p:cNvSpPr>
          <p:nvPr/>
        </p:nvSpPr>
        <p:spPr bwMode="auto">
          <a:xfrm>
            <a:off x="8534400" y="31242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7389" name="Text Box 45"/>
          <p:cNvSpPr txBox="1">
            <a:spLocks noChangeArrowheads="1"/>
          </p:cNvSpPr>
          <p:nvPr/>
        </p:nvSpPr>
        <p:spPr bwMode="auto">
          <a:xfrm>
            <a:off x="5727700" y="46482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i</a:t>
            </a:r>
          </a:p>
        </p:txBody>
      </p:sp>
      <p:sp>
        <p:nvSpPr>
          <p:cNvPr id="1977390" name="Text Box 46"/>
          <p:cNvSpPr txBox="1">
            <a:spLocks noChangeArrowheads="1"/>
          </p:cNvSpPr>
          <p:nvPr/>
        </p:nvSpPr>
        <p:spPr bwMode="auto">
          <a:xfrm>
            <a:off x="7172325" y="46482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j</a:t>
            </a:r>
          </a:p>
        </p:txBody>
      </p:sp>
      <p:sp>
        <p:nvSpPr>
          <p:cNvPr id="1977391" name="Rectangle 47"/>
          <p:cNvSpPr>
            <a:spLocks noChangeArrowheads="1"/>
          </p:cNvSpPr>
          <p:nvPr/>
        </p:nvSpPr>
        <p:spPr bwMode="auto">
          <a:xfrm>
            <a:off x="3200400" y="4114801"/>
            <a:ext cx="762000" cy="536575"/>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7392" name="Rectangle 48"/>
          <p:cNvSpPr>
            <a:spLocks noChangeArrowheads="1"/>
          </p:cNvSpPr>
          <p:nvPr/>
        </p:nvSpPr>
        <p:spPr bwMode="auto">
          <a:xfrm>
            <a:off x="3954463" y="4114801"/>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7393" name="Rectangle 49"/>
          <p:cNvSpPr>
            <a:spLocks noChangeArrowheads="1"/>
          </p:cNvSpPr>
          <p:nvPr/>
        </p:nvSpPr>
        <p:spPr bwMode="auto">
          <a:xfrm>
            <a:off x="4722813" y="4114801"/>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dirty="0">
                <a:solidFill>
                  <a:srgbClr val="009999"/>
                </a:solidFill>
                <a:latin typeface="Times New Roman" panose="02020603050405020304" pitchFamily="18" charset="0"/>
                <a:ea typeface="Arial Unicode MS" panose="020B0604020202020204" pitchFamily="34" charset="-128"/>
              </a:rPr>
              <a:t>5</a:t>
            </a:r>
          </a:p>
        </p:txBody>
      </p:sp>
      <p:sp>
        <p:nvSpPr>
          <p:cNvPr id="1977394" name="Rectangle 50"/>
          <p:cNvSpPr>
            <a:spLocks noChangeArrowheads="1"/>
          </p:cNvSpPr>
          <p:nvPr/>
        </p:nvSpPr>
        <p:spPr bwMode="auto">
          <a:xfrm>
            <a:off x="5484813" y="4114801"/>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7395" name="Rectangle 51"/>
          <p:cNvSpPr>
            <a:spLocks noChangeArrowheads="1"/>
          </p:cNvSpPr>
          <p:nvPr/>
        </p:nvSpPr>
        <p:spPr bwMode="auto">
          <a:xfrm>
            <a:off x="6246813" y="41148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7396" name="Rectangle 52"/>
          <p:cNvSpPr>
            <a:spLocks noChangeArrowheads="1"/>
          </p:cNvSpPr>
          <p:nvPr/>
        </p:nvSpPr>
        <p:spPr bwMode="auto">
          <a:xfrm>
            <a:off x="7000875" y="41148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7397" name="Rectangle 53"/>
          <p:cNvSpPr>
            <a:spLocks noChangeArrowheads="1"/>
          </p:cNvSpPr>
          <p:nvPr/>
        </p:nvSpPr>
        <p:spPr bwMode="auto">
          <a:xfrm>
            <a:off x="7769225" y="41148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7398" name="Rectangle 54"/>
          <p:cNvSpPr>
            <a:spLocks noChangeArrowheads="1"/>
          </p:cNvSpPr>
          <p:nvPr/>
        </p:nvSpPr>
        <p:spPr bwMode="auto">
          <a:xfrm>
            <a:off x="8531225" y="41148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7399" name="Text Box 55"/>
          <p:cNvSpPr txBox="1">
            <a:spLocks noChangeArrowheads="1"/>
          </p:cNvSpPr>
          <p:nvPr/>
        </p:nvSpPr>
        <p:spPr bwMode="auto">
          <a:xfrm>
            <a:off x="6513514" y="56388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i</a:t>
            </a:r>
          </a:p>
        </p:txBody>
      </p:sp>
      <p:sp>
        <p:nvSpPr>
          <p:cNvPr id="1977400" name="Text Box 56"/>
          <p:cNvSpPr txBox="1">
            <a:spLocks noChangeArrowheads="1"/>
          </p:cNvSpPr>
          <p:nvPr/>
        </p:nvSpPr>
        <p:spPr bwMode="auto">
          <a:xfrm>
            <a:off x="5715000" y="5638800"/>
            <a:ext cx="2463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009999"/>
                </a:solidFill>
                <a:latin typeface="Times New Roman" panose="02020603050405020304" pitchFamily="18" charset="0"/>
              </a:rPr>
              <a:t>j</a:t>
            </a:r>
          </a:p>
        </p:txBody>
      </p:sp>
      <p:sp>
        <p:nvSpPr>
          <p:cNvPr id="1977401" name="Rectangle 57"/>
          <p:cNvSpPr>
            <a:spLocks noChangeArrowheads="1"/>
          </p:cNvSpPr>
          <p:nvPr/>
        </p:nvSpPr>
        <p:spPr bwMode="auto">
          <a:xfrm>
            <a:off x="3200400" y="5105401"/>
            <a:ext cx="762000" cy="536575"/>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7402" name="Rectangle 58"/>
          <p:cNvSpPr>
            <a:spLocks noChangeArrowheads="1"/>
          </p:cNvSpPr>
          <p:nvPr/>
        </p:nvSpPr>
        <p:spPr bwMode="auto">
          <a:xfrm>
            <a:off x="3954463" y="5105401"/>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7403" name="Rectangle 59"/>
          <p:cNvSpPr>
            <a:spLocks noChangeArrowheads="1"/>
          </p:cNvSpPr>
          <p:nvPr/>
        </p:nvSpPr>
        <p:spPr bwMode="auto">
          <a:xfrm>
            <a:off x="4722813" y="5105401"/>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7404" name="Rectangle 60"/>
          <p:cNvSpPr>
            <a:spLocks noChangeArrowheads="1"/>
          </p:cNvSpPr>
          <p:nvPr/>
        </p:nvSpPr>
        <p:spPr bwMode="auto">
          <a:xfrm>
            <a:off x="5484813" y="5105401"/>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7405" name="Rectangle 61"/>
          <p:cNvSpPr>
            <a:spLocks noChangeArrowheads="1"/>
          </p:cNvSpPr>
          <p:nvPr/>
        </p:nvSpPr>
        <p:spPr bwMode="auto">
          <a:xfrm>
            <a:off x="6246813" y="51054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7406" name="Rectangle 62"/>
          <p:cNvSpPr>
            <a:spLocks noChangeArrowheads="1"/>
          </p:cNvSpPr>
          <p:nvPr/>
        </p:nvSpPr>
        <p:spPr bwMode="auto">
          <a:xfrm>
            <a:off x="7000875" y="51054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7407" name="Rectangle 63"/>
          <p:cNvSpPr>
            <a:spLocks noChangeArrowheads="1"/>
          </p:cNvSpPr>
          <p:nvPr/>
        </p:nvSpPr>
        <p:spPr bwMode="auto">
          <a:xfrm>
            <a:off x="7769225" y="51054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7408" name="Rectangle 64"/>
          <p:cNvSpPr>
            <a:spLocks noChangeArrowheads="1"/>
          </p:cNvSpPr>
          <p:nvPr/>
        </p:nvSpPr>
        <p:spPr bwMode="auto">
          <a:xfrm>
            <a:off x="8531225" y="5105401"/>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7409" name="Rectangle 65"/>
          <p:cNvSpPr>
            <a:spLocks noChangeArrowheads="1"/>
          </p:cNvSpPr>
          <p:nvPr/>
        </p:nvSpPr>
        <p:spPr bwMode="auto">
          <a:xfrm>
            <a:off x="3200400" y="6245226"/>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7410" name="Rectangle 66"/>
          <p:cNvSpPr>
            <a:spLocks noChangeArrowheads="1"/>
          </p:cNvSpPr>
          <p:nvPr/>
        </p:nvSpPr>
        <p:spPr bwMode="auto">
          <a:xfrm>
            <a:off x="3954463" y="6245226"/>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7411" name="Rectangle 67"/>
          <p:cNvSpPr>
            <a:spLocks noChangeArrowheads="1"/>
          </p:cNvSpPr>
          <p:nvPr/>
        </p:nvSpPr>
        <p:spPr bwMode="auto">
          <a:xfrm>
            <a:off x="4722813" y="6245226"/>
            <a:ext cx="762000" cy="536575"/>
          </a:xfrm>
          <a:prstGeom prst="rect">
            <a:avLst/>
          </a:prstGeom>
          <a:solidFill>
            <a:srgbClr val="FFFF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7412" name="Rectangle 68"/>
          <p:cNvSpPr>
            <a:spLocks noChangeArrowheads="1"/>
          </p:cNvSpPr>
          <p:nvPr/>
        </p:nvSpPr>
        <p:spPr bwMode="auto">
          <a:xfrm>
            <a:off x="5484813" y="6245226"/>
            <a:ext cx="762000" cy="536575"/>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7413" name="Rectangle 69"/>
          <p:cNvSpPr>
            <a:spLocks noChangeArrowheads="1"/>
          </p:cNvSpPr>
          <p:nvPr/>
        </p:nvSpPr>
        <p:spPr bwMode="auto">
          <a:xfrm>
            <a:off x="6246813" y="6245226"/>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7414" name="Rectangle 70"/>
          <p:cNvSpPr>
            <a:spLocks noChangeArrowheads="1"/>
          </p:cNvSpPr>
          <p:nvPr/>
        </p:nvSpPr>
        <p:spPr bwMode="auto">
          <a:xfrm>
            <a:off x="7000875" y="6245226"/>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7415" name="Rectangle 71"/>
          <p:cNvSpPr>
            <a:spLocks noChangeArrowheads="1"/>
          </p:cNvSpPr>
          <p:nvPr/>
        </p:nvSpPr>
        <p:spPr bwMode="auto">
          <a:xfrm>
            <a:off x="7769225" y="6245226"/>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7416" name="Rectangle 72"/>
          <p:cNvSpPr>
            <a:spLocks noChangeArrowheads="1"/>
          </p:cNvSpPr>
          <p:nvPr/>
        </p:nvSpPr>
        <p:spPr bwMode="auto">
          <a:xfrm>
            <a:off x="8531225" y="6245226"/>
            <a:ext cx="762000" cy="536575"/>
          </a:xfrm>
          <a:prstGeom prst="rect">
            <a:avLst/>
          </a:prstGeom>
          <a:solidFill>
            <a:schemeClr val="accent1"/>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7417" name="Text Box 73"/>
          <p:cNvSpPr txBox="1">
            <a:spLocks noChangeArrowheads="1"/>
          </p:cNvSpPr>
          <p:nvPr/>
        </p:nvSpPr>
        <p:spPr bwMode="auto">
          <a:xfrm>
            <a:off x="5861050" y="5881689"/>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q</a:t>
            </a:r>
          </a:p>
        </p:txBody>
      </p:sp>
      <p:sp>
        <p:nvSpPr>
          <p:cNvPr id="1977418" name="Text Box 74"/>
          <p:cNvSpPr txBox="1">
            <a:spLocks noChangeArrowheads="1"/>
          </p:cNvSpPr>
          <p:nvPr/>
        </p:nvSpPr>
        <p:spPr bwMode="auto">
          <a:xfrm>
            <a:off x="3352800" y="5881689"/>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p</a:t>
            </a:r>
          </a:p>
        </p:txBody>
      </p:sp>
      <p:sp>
        <p:nvSpPr>
          <p:cNvPr id="1977419" name="Text Box 75"/>
          <p:cNvSpPr txBox="1">
            <a:spLocks noChangeArrowheads="1"/>
          </p:cNvSpPr>
          <p:nvPr/>
        </p:nvSpPr>
        <p:spPr bwMode="auto">
          <a:xfrm>
            <a:off x="8785225" y="5881689"/>
            <a:ext cx="2590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r</a:t>
            </a:r>
          </a:p>
        </p:txBody>
      </p:sp>
      <p:sp>
        <p:nvSpPr>
          <p:cNvPr id="1977420" name="Text Box 76"/>
          <p:cNvSpPr txBox="1">
            <a:spLocks noChangeArrowheads="1"/>
          </p:cNvSpPr>
          <p:nvPr/>
        </p:nvSpPr>
        <p:spPr bwMode="auto">
          <a:xfrm>
            <a:off x="9448800" y="1309689"/>
            <a:ext cx="665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scan</a:t>
            </a:r>
          </a:p>
        </p:txBody>
      </p:sp>
      <p:sp>
        <p:nvSpPr>
          <p:cNvPr id="1977421" name="Text Box 77"/>
          <p:cNvSpPr txBox="1">
            <a:spLocks noChangeArrowheads="1"/>
          </p:cNvSpPr>
          <p:nvPr/>
        </p:nvSpPr>
        <p:spPr bwMode="auto">
          <a:xfrm>
            <a:off x="9448800" y="3200401"/>
            <a:ext cx="665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scan</a:t>
            </a:r>
          </a:p>
        </p:txBody>
      </p:sp>
      <p:sp>
        <p:nvSpPr>
          <p:cNvPr id="1977422" name="Text Box 78"/>
          <p:cNvSpPr txBox="1">
            <a:spLocks noChangeArrowheads="1"/>
          </p:cNvSpPr>
          <p:nvPr/>
        </p:nvSpPr>
        <p:spPr bwMode="auto">
          <a:xfrm>
            <a:off x="9448800" y="5181601"/>
            <a:ext cx="665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scan</a:t>
            </a:r>
          </a:p>
        </p:txBody>
      </p:sp>
      <p:sp>
        <p:nvSpPr>
          <p:cNvPr id="1977423" name="Text Box 79"/>
          <p:cNvSpPr txBox="1">
            <a:spLocks noChangeArrowheads="1"/>
          </p:cNvSpPr>
          <p:nvPr/>
        </p:nvSpPr>
        <p:spPr bwMode="auto">
          <a:xfrm>
            <a:off x="9448801" y="2209801"/>
            <a:ext cx="7162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swap</a:t>
            </a:r>
          </a:p>
        </p:txBody>
      </p:sp>
      <p:sp>
        <p:nvSpPr>
          <p:cNvPr id="1977424" name="Text Box 80"/>
          <p:cNvSpPr txBox="1">
            <a:spLocks noChangeArrowheads="1"/>
          </p:cNvSpPr>
          <p:nvPr/>
        </p:nvSpPr>
        <p:spPr bwMode="auto">
          <a:xfrm>
            <a:off x="9448801" y="4205289"/>
            <a:ext cx="7162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swap</a:t>
            </a:r>
          </a:p>
        </p:txBody>
      </p:sp>
      <p:sp>
        <p:nvSpPr>
          <p:cNvPr id="1977425" name="Text Box 81"/>
          <p:cNvSpPr txBox="1">
            <a:spLocks noChangeArrowheads="1"/>
          </p:cNvSpPr>
          <p:nvPr/>
        </p:nvSpPr>
        <p:spPr bwMode="auto">
          <a:xfrm>
            <a:off x="9429750" y="6262689"/>
            <a:ext cx="1198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final swap</a:t>
            </a:r>
          </a:p>
        </p:txBody>
      </p:sp>
      <p:sp>
        <p:nvSpPr>
          <p:cNvPr id="1977426" name="Text Box 82"/>
          <p:cNvSpPr txBox="1">
            <a:spLocks noChangeArrowheads="1"/>
          </p:cNvSpPr>
          <p:nvPr/>
        </p:nvSpPr>
        <p:spPr bwMode="auto">
          <a:xfrm>
            <a:off x="1657350" y="3016251"/>
            <a:ext cx="10845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Partition </a:t>
            </a:r>
          </a:p>
          <a:p>
            <a:r>
              <a:rPr lang="en-US" altLang="en-US"/>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73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73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773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73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773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773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773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773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773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773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773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773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773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773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773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773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773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773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773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773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773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773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773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774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773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773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773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7737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7737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773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773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773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7737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7737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774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773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773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7738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7738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7738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97738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97738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77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7738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97738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97742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97738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97739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7739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97739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7739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7739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9773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9773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773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9773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97742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97739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7740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97740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97740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97740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97740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97740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97740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97740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97740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97742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97740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97741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97741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97741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97741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97741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97741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97741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97742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97741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97741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977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346" grpId="0" bldLvl="0" animBg="1"/>
      <p:bldP spid="1977347" grpId="0" bldLvl="0" animBg="1"/>
      <p:bldP spid="1977348" grpId="0" bldLvl="0" animBg="1"/>
      <p:bldP spid="1977349" grpId="0" bldLvl="0" animBg="1"/>
      <p:bldP spid="1977350" grpId="0" bldLvl="0" animBg="1"/>
      <p:bldP spid="1977351" grpId="0" bldLvl="0" animBg="1"/>
      <p:bldP spid="1977352" grpId="0" bldLvl="0" animBg="1"/>
      <p:bldP spid="1977353" grpId="0" bldLvl="0" animBg="1"/>
      <p:bldP spid="1977354" grpId="0" bldLvl="0" animBg="1"/>
      <p:bldP spid="1977355" grpId="0" bldLvl="0" animBg="1"/>
      <p:bldP spid="1977356" grpId="0" bldLvl="0" animBg="1"/>
      <p:bldP spid="1977357" grpId="0" bldLvl="0" animBg="1"/>
      <p:bldP spid="1977358" grpId="0" bldLvl="0" animBg="1"/>
      <p:bldP spid="1977359" grpId="0" bldLvl="0" animBg="1"/>
      <p:bldP spid="1977360" grpId="0" bldLvl="0" animBg="1"/>
      <p:bldP spid="1977361" grpId="0" bldLvl="0" animBg="1"/>
      <p:bldP spid="1977362" grpId="0" bldLvl="0" animBg="1"/>
      <p:bldP spid="1977363" grpId="0" bldLvl="0" animBg="1"/>
      <p:bldP spid="1977364" grpId="0" bldLvl="0" animBg="1"/>
      <p:bldP spid="1977365" grpId="0" bldLvl="0" animBg="1"/>
      <p:bldP spid="1977366" grpId="0" bldLvl="0" animBg="1"/>
      <p:bldP spid="1977367" grpId="0" bldLvl="0" animBg="1"/>
      <p:bldP spid="1977368" grpId="0" bldLvl="0" animBg="1"/>
      <p:bldP spid="1977369" grpId="0" bldLvl="0" animBg="1"/>
      <p:bldP spid="1977370" grpId="0" bldLvl="0" animBg="1"/>
      <p:bldP spid="1977371" grpId="0" bldLvl="0" animBg="1"/>
      <p:bldP spid="1977372" grpId="0" bldLvl="0" animBg="1"/>
      <p:bldP spid="1977373" grpId="0" bldLvl="0" animBg="1"/>
      <p:bldP spid="1977374" grpId="0" bldLvl="0" animBg="1"/>
      <p:bldP spid="1977375" grpId="0" bldLvl="0" animBg="1"/>
      <p:bldP spid="1977376" grpId="0" bldLvl="0" animBg="1"/>
      <p:bldP spid="1977377" grpId="0" bldLvl="0" animBg="1"/>
      <p:bldP spid="1977378" grpId="0" bldLvl="0" animBg="1"/>
      <p:bldP spid="1977379" grpId="0" bldLvl="0" animBg="1"/>
      <p:bldP spid="1977380" grpId="0" bldLvl="0" animBg="1"/>
      <p:bldP spid="1977381" grpId="0" bldLvl="0" animBg="1"/>
      <p:bldP spid="1977382" grpId="0" bldLvl="0" animBg="1"/>
      <p:bldP spid="1977383" grpId="0" bldLvl="0" animBg="1"/>
      <p:bldP spid="1977384" grpId="0" bldLvl="0" animBg="1"/>
      <p:bldP spid="1977385" grpId="0" bldLvl="0" animBg="1"/>
      <p:bldP spid="1977386" grpId="0" bldLvl="0" animBg="1"/>
      <p:bldP spid="1977387" grpId="0" bldLvl="0" animBg="1"/>
      <p:bldP spid="1977388" grpId="0" bldLvl="0" animBg="1"/>
      <p:bldP spid="1977389" grpId="0" bldLvl="0" animBg="1"/>
      <p:bldP spid="1977390" grpId="0" bldLvl="0" animBg="1"/>
      <p:bldP spid="1977391" grpId="0" bldLvl="0" animBg="1"/>
      <p:bldP spid="1977392" grpId="0" bldLvl="0" animBg="1"/>
      <p:bldP spid="1977393" grpId="0" bldLvl="0" animBg="1"/>
      <p:bldP spid="1977394" grpId="0" bldLvl="0" animBg="1"/>
      <p:bldP spid="1977395" grpId="0" bldLvl="0" animBg="1"/>
      <p:bldP spid="1977396" grpId="0" bldLvl="0" animBg="1"/>
      <p:bldP spid="1977397" grpId="0" bldLvl="0" animBg="1"/>
      <p:bldP spid="1977398" grpId="0" bldLvl="0" animBg="1"/>
      <p:bldP spid="1977399" grpId="0" bldLvl="0" animBg="1"/>
      <p:bldP spid="1977400" grpId="0" bldLvl="0" animBg="1"/>
      <p:bldP spid="1977401" grpId="0" bldLvl="0" animBg="1"/>
      <p:bldP spid="1977402" grpId="0" bldLvl="0" animBg="1"/>
      <p:bldP spid="1977403" grpId="0" bldLvl="0" animBg="1"/>
      <p:bldP spid="1977404" grpId="0" bldLvl="0" animBg="1"/>
      <p:bldP spid="1977405" grpId="0" bldLvl="0" animBg="1"/>
      <p:bldP spid="1977406" grpId="0" bldLvl="0" animBg="1"/>
      <p:bldP spid="1977407" grpId="0" bldLvl="0" animBg="1"/>
      <p:bldP spid="1977408" grpId="0" bldLvl="0" animBg="1"/>
      <p:bldP spid="1977409" grpId="0" bldLvl="0" animBg="1"/>
      <p:bldP spid="1977410" grpId="0" bldLvl="0" animBg="1"/>
      <p:bldP spid="1977411" grpId="0" bldLvl="0" animBg="1"/>
      <p:bldP spid="1977412" grpId="0" bldLvl="0" animBg="1"/>
      <p:bldP spid="1977413" grpId="0" bldLvl="0" animBg="1"/>
      <p:bldP spid="1977414" grpId="0" bldLvl="0" animBg="1"/>
      <p:bldP spid="1977415" grpId="0" bldLvl="0" animBg="1"/>
      <p:bldP spid="1977416" grpId="0" bldLvl="0" animBg="1"/>
      <p:bldP spid="1977417" grpId="0" bldLvl="0" animBg="1"/>
      <p:bldP spid="1977418" grpId="0" bldLvl="0" animBg="1"/>
      <p:bldP spid="1977419" grpId="0" bldLvl="0" animBg="1"/>
      <p:bldP spid="1977420" grpId="0" bldLvl="0" animBg="1"/>
      <p:bldP spid="1977421" grpId="0" bldLvl="0" animBg="1"/>
      <p:bldP spid="1977422" grpId="0" bldLvl="0" animBg="1"/>
      <p:bldP spid="1977423" grpId="0" bldLvl="0" animBg="1"/>
      <p:bldP spid="1977424" grpId="0" bldLvl="0" animBg="1"/>
      <p:bldP spid="197742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106"/>
          </a:xfrm>
        </p:spPr>
        <p:txBody>
          <a:bodyPr/>
          <a:lstStyle/>
          <a:p>
            <a:r>
              <a:rPr lang="en-US" b="1" dirty="0">
                <a:solidFill>
                  <a:srgbClr val="FF0000"/>
                </a:solidFill>
                <a:latin typeface="Times New Roman" panose="02020603050405020304" pitchFamily="18" charset="0"/>
                <a:cs typeface="Times New Roman" panose="02020603050405020304" pitchFamily="18" charset="0"/>
              </a:rPr>
              <a:t>Representation of Algorithm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6753"/>
            <a:ext cx="10972800" cy="4929412"/>
          </a:xfrm>
        </p:spPr>
        <p:txBody>
          <a:bodyPr/>
          <a:lstStyle/>
          <a:p>
            <a:pPr marL="1828800" lvl="4" indent="0">
              <a:buNone/>
            </a:pPr>
            <a:endParaRPr lang="en-US" sz="3200" dirty="0">
              <a:latin typeface="Times New Roman" panose="02020603050405020304" pitchFamily="18" charset="0"/>
              <a:cs typeface="Times New Roman" panose="02020603050405020304" pitchFamily="18" charset="0"/>
            </a:endParaRPr>
          </a:p>
          <a:p>
            <a:pPr lvl="4">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Natural English language</a:t>
            </a:r>
          </a:p>
          <a:p>
            <a:pPr lvl="4">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Programming language</a:t>
            </a:r>
          </a:p>
          <a:p>
            <a:pPr lvl="4">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Flow chart</a:t>
            </a:r>
          </a:p>
          <a:p>
            <a:pPr lvl="4">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Pseudo code</a:t>
            </a:r>
          </a:p>
          <a:p>
            <a:endParaRPr lang="en-IN" dirty="0"/>
          </a:p>
        </p:txBody>
      </p:sp>
    </p:spTree>
    <p:extLst>
      <p:ext uri="{BB962C8B-B14F-4D97-AF65-F5344CB8AC3E}">
        <p14:creationId xmlns:p14="http://schemas.microsoft.com/office/powerpoint/2010/main" val="23285916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9394" name="Rectangle 2"/>
          <p:cNvSpPr>
            <a:spLocks noChangeArrowheads="1"/>
          </p:cNvSpPr>
          <p:nvPr/>
        </p:nvSpPr>
        <p:spPr bwMode="auto">
          <a:xfrm>
            <a:off x="3124200" y="1524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9395" name="Rectangle 3"/>
          <p:cNvSpPr>
            <a:spLocks noChangeArrowheads="1"/>
          </p:cNvSpPr>
          <p:nvPr/>
        </p:nvSpPr>
        <p:spPr bwMode="auto">
          <a:xfrm>
            <a:off x="3878263" y="1524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9396" name="Rectangle 4"/>
          <p:cNvSpPr>
            <a:spLocks noChangeArrowheads="1"/>
          </p:cNvSpPr>
          <p:nvPr/>
        </p:nvSpPr>
        <p:spPr bwMode="auto">
          <a:xfrm>
            <a:off x="4646613" y="1524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9397" name="Rectangle 5"/>
          <p:cNvSpPr>
            <a:spLocks noChangeArrowheads="1"/>
          </p:cNvSpPr>
          <p:nvPr/>
        </p:nvSpPr>
        <p:spPr bwMode="auto">
          <a:xfrm>
            <a:off x="5408613" y="1524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9398" name="Rectangle 6"/>
          <p:cNvSpPr>
            <a:spLocks noChangeArrowheads="1"/>
          </p:cNvSpPr>
          <p:nvPr/>
        </p:nvSpPr>
        <p:spPr bwMode="auto">
          <a:xfrm>
            <a:off x="6170613" y="1524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9399" name="Rectangle 7"/>
          <p:cNvSpPr>
            <a:spLocks noChangeArrowheads="1"/>
          </p:cNvSpPr>
          <p:nvPr/>
        </p:nvSpPr>
        <p:spPr bwMode="auto">
          <a:xfrm>
            <a:off x="6924675" y="1524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9400" name="Rectangle 8"/>
          <p:cNvSpPr>
            <a:spLocks noChangeArrowheads="1"/>
          </p:cNvSpPr>
          <p:nvPr/>
        </p:nvSpPr>
        <p:spPr bwMode="auto">
          <a:xfrm>
            <a:off x="7693025" y="1524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9401" name="Rectangle 9"/>
          <p:cNvSpPr>
            <a:spLocks noChangeArrowheads="1"/>
          </p:cNvSpPr>
          <p:nvPr/>
        </p:nvSpPr>
        <p:spPr bwMode="auto">
          <a:xfrm>
            <a:off x="8455025" y="152401"/>
            <a:ext cx="762000" cy="536575"/>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grpSp>
        <p:nvGrpSpPr>
          <p:cNvPr id="1979402" name="Group 10"/>
          <p:cNvGrpSpPr/>
          <p:nvPr/>
        </p:nvGrpSpPr>
        <p:grpSpPr bwMode="auto">
          <a:xfrm>
            <a:off x="2973388" y="685801"/>
            <a:ext cx="6551612" cy="1222375"/>
            <a:chOff x="865" y="432"/>
            <a:chExt cx="4127" cy="770"/>
          </a:xfrm>
        </p:grpSpPr>
        <p:sp>
          <p:nvSpPr>
            <p:cNvPr id="1979403" name="Rectangle 11"/>
            <p:cNvSpPr>
              <a:spLocks noChangeArrowheads="1"/>
            </p:cNvSpPr>
            <p:nvPr/>
          </p:nvSpPr>
          <p:spPr bwMode="auto">
            <a:xfrm>
              <a:off x="865" y="864"/>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9404" name="Rectangle 12"/>
            <p:cNvSpPr>
              <a:spLocks noChangeArrowheads="1"/>
            </p:cNvSpPr>
            <p:nvPr/>
          </p:nvSpPr>
          <p:spPr bwMode="auto">
            <a:xfrm>
              <a:off x="1340" y="864"/>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9405" name="Rectangle 13"/>
            <p:cNvSpPr>
              <a:spLocks noChangeArrowheads="1"/>
            </p:cNvSpPr>
            <p:nvPr/>
          </p:nvSpPr>
          <p:spPr bwMode="auto">
            <a:xfrm>
              <a:off x="1824" y="864"/>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9406" name="Rectangle 14"/>
            <p:cNvSpPr>
              <a:spLocks noChangeArrowheads="1"/>
            </p:cNvSpPr>
            <p:nvPr/>
          </p:nvSpPr>
          <p:spPr bwMode="auto">
            <a:xfrm>
              <a:off x="2447" y="864"/>
              <a:ext cx="480" cy="338"/>
            </a:xfrm>
            <a:prstGeom prst="rect">
              <a:avLst/>
            </a:prstGeom>
            <a:solidFill>
              <a:srgbClr val="FF99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9407" name="Rectangle 15"/>
            <p:cNvSpPr>
              <a:spLocks noChangeArrowheads="1"/>
            </p:cNvSpPr>
            <p:nvPr/>
          </p:nvSpPr>
          <p:spPr bwMode="auto">
            <a:xfrm>
              <a:off x="3071" y="864"/>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9408" name="Rectangle 16"/>
            <p:cNvSpPr>
              <a:spLocks noChangeArrowheads="1"/>
            </p:cNvSpPr>
            <p:nvPr/>
          </p:nvSpPr>
          <p:spPr bwMode="auto">
            <a:xfrm>
              <a:off x="3546" y="864"/>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9409" name="Rectangle 17"/>
            <p:cNvSpPr>
              <a:spLocks noChangeArrowheads="1"/>
            </p:cNvSpPr>
            <p:nvPr/>
          </p:nvSpPr>
          <p:spPr bwMode="auto">
            <a:xfrm>
              <a:off x="4030" y="864"/>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9410" name="Rectangle 18"/>
            <p:cNvSpPr>
              <a:spLocks noChangeArrowheads="1"/>
            </p:cNvSpPr>
            <p:nvPr/>
          </p:nvSpPr>
          <p:spPr bwMode="auto">
            <a:xfrm>
              <a:off x="4512" y="864"/>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9411" name="Line 19"/>
            <p:cNvSpPr>
              <a:spLocks noChangeShapeType="1"/>
            </p:cNvSpPr>
            <p:nvPr/>
          </p:nvSpPr>
          <p:spPr bwMode="auto">
            <a:xfrm flipH="1">
              <a:off x="1872" y="480"/>
              <a:ext cx="720" cy="336"/>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9412" name="Line 20"/>
            <p:cNvSpPr>
              <a:spLocks noChangeShapeType="1"/>
            </p:cNvSpPr>
            <p:nvPr/>
          </p:nvSpPr>
          <p:spPr bwMode="auto">
            <a:xfrm>
              <a:off x="3312" y="432"/>
              <a:ext cx="864" cy="384"/>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79413" name="Group 21"/>
          <p:cNvGrpSpPr/>
          <p:nvPr/>
        </p:nvGrpSpPr>
        <p:grpSpPr bwMode="auto">
          <a:xfrm>
            <a:off x="2667000" y="4876800"/>
            <a:ext cx="7239000" cy="1371600"/>
            <a:chOff x="720" y="3072"/>
            <a:chExt cx="4560" cy="864"/>
          </a:xfrm>
        </p:grpSpPr>
        <p:sp>
          <p:nvSpPr>
            <p:cNvPr id="1979414" name="Rectangle 22"/>
            <p:cNvSpPr>
              <a:spLocks noChangeArrowheads="1"/>
            </p:cNvSpPr>
            <p:nvPr/>
          </p:nvSpPr>
          <p:spPr bwMode="auto">
            <a:xfrm>
              <a:off x="720" y="3598"/>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9415" name="Rectangle 23"/>
            <p:cNvSpPr>
              <a:spLocks noChangeArrowheads="1"/>
            </p:cNvSpPr>
            <p:nvPr/>
          </p:nvSpPr>
          <p:spPr bwMode="auto">
            <a:xfrm>
              <a:off x="1296" y="3598"/>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9416" name="Rectangle 24"/>
            <p:cNvSpPr>
              <a:spLocks noChangeArrowheads="1"/>
            </p:cNvSpPr>
            <p:nvPr/>
          </p:nvSpPr>
          <p:spPr bwMode="auto">
            <a:xfrm>
              <a:off x="1872" y="3598"/>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9417" name="Rectangle 25"/>
            <p:cNvSpPr>
              <a:spLocks noChangeArrowheads="1"/>
            </p:cNvSpPr>
            <p:nvPr/>
          </p:nvSpPr>
          <p:spPr bwMode="auto">
            <a:xfrm>
              <a:off x="2447" y="3598"/>
              <a:ext cx="480" cy="338"/>
            </a:xfrm>
            <a:prstGeom prst="rect">
              <a:avLst/>
            </a:prstGeom>
            <a:solidFill>
              <a:srgbClr val="FF99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9418" name="Rectangle 26"/>
            <p:cNvSpPr>
              <a:spLocks noChangeArrowheads="1"/>
            </p:cNvSpPr>
            <p:nvPr/>
          </p:nvSpPr>
          <p:spPr bwMode="auto">
            <a:xfrm>
              <a:off x="3072" y="3598"/>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9419" name="Rectangle 27"/>
            <p:cNvSpPr>
              <a:spLocks noChangeArrowheads="1"/>
            </p:cNvSpPr>
            <p:nvPr/>
          </p:nvSpPr>
          <p:spPr bwMode="auto">
            <a:xfrm>
              <a:off x="3642" y="3598"/>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9420" name="Rectangle 28"/>
            <p:cNvSpPr>
              <a:spLocks noChangeArrowheads="1"/>
            </p:cNvSpPr>
            <p:nvPr/>
          </p:nvSpPr>
          <p:spPr bwMode="auto">
            <a:xfrm>
              <a:off x="4222" y="3598"/>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9421" name="Rectangle 29"/>
            <p:cNvSpPr>
              <a:spLocks noChangeArrowheads="1"/>
            </p:cNvSpPr>
            <p:nvPr/>
          </p:nvSpPr>
          <p:spPr bwMode="auto">
            <a:xfrm>
              <a:off x="4800" y="3598"/>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9422" name="Line 30"/>
            <p:cNvSpPr>
              <a:spLocks noChangeShapeType="1"/>
            </p:cNvSpPr>
            <p:nvPr/>
          </p:nvSpPr>
          <p:spPr bwMode="auto">
            <a:xfrm>
              <a:off x="3264" y="3072"/>
              <a:ext cx="0" cy="480"/>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79423" name="Group 31"/>
          <p:cNvGrpSpPr/>
          <p:nvPr/>
        </p:nvGrpSpPr>
        <p:grpSpPr bwMode="auto">
          <a:xfrm>
            <a:off x="2667000" y="2133601"/>
            <a:ext cx="7239000" cy="1146175"/>
            <a:chOff x="720" y="1344"/>
            <a:chExt cx="4560" cy="722"/>
          </a:xfrm>
        </p:grpSpPr>
        <p:sp>
          <p:nvSpPr>
            <p:cNvPr id="1979424" name="Rectangle 32"/>
            <p:cNvSpPr>
              <a:spLocks noChangeArrowheads="1"/>
            </p:cNvSpPr>
            <p:nvPr/>
          </p:nvSpPr>
          <p:spPr bwMode="auto">
            <a:xfrm>
              <a:off x="720" y="1728"/>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9425" name="Rectangle 33"/>
            <p:cNvSpPr>
              <a:spLocks noChangeArrowheads="1"/>
            </p:cNvSpPr>
            <p:nvPr/>
          </p:nvSpPr>
          <p:spPr bwMode="auto">
            <a:xfrm>
              <a:off x="1291" y="1728"/>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9426" name="Rectangle 34"/>
            <p:cNvSpPr>
              <a:spLocks noChangeArrowheads="1"/>
            </p:cNvSpPr>
            <p:nvPr/>
          </p:nvSpPr>
          <p:spPr bwMode="auto">
            <a:xfrm>
              <a:off x="1872" y="1728"/>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9427" name="Rectangle 35"/>
            <p:cNvSpPr>
              <a:spLocks noChangeArrowheads="1"/>
            </p:cNvSpPr>
            <p:nvPr/>
          </p:nvSpPr>
          <p:spPr bwMode="auto">
            <a:xfrm>
              <a:off x="2447" y="1728"/>
              <a:ext cx="480" cy="338"/>
            </a:xfrm>
            <a:prstGeom prst="rect">
              <a:avLst/>
            </a:prstGeom>
            <a:solidFill>
              <a:srgbClr val="FF99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9428" name="Rectangle 36"/>
            <p:cNvSpPr>
              <a:spLocks noChangeArrowheads="1"/>
            </p:cNvSpPr>
            <p:nvPr/>
          </p:nvSpPr>
          <p:spPr bwMode="auto">
            <a:xfrm>
              <a:off x="3120" y="1728"/>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9429" name="Rectangle 37"/>
            <p:cNvSpPr>
              <a:spLocks noChangeArrowheads="1"/>
            </p:cNvSpPr>
            <p:nvPr/>
          </p:nvSpPr>
          <p:spPr bwMode="auto">
            <a:xfrm>
              <a:off x="3595" y="1728"/>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9430" name="Rectangle 38"/>
            <p:cNvSpPr>
              <a:spLocks noChangeArrowheads="1"/>
            </p:cNvSpPr>
            <p:nvPr/>
          </p:nvSpPr>
          <p:spPr bwMode="auto">
            <a:xfrm>
              <a:off x="4175" y="1728"/>
              <a:ext cx="480" cy="338"/>
            </a:xfrm>
            <a:prstGeom prst="rect">
              <a:avLst/>
            </a:prstGeom>
            <a:solidFill>
              <a:srgbClr val="FF99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9431" name="Rectangle 39"/>
            <p:cNvSpPr>
              <a:spLocks noChangeArrowheads="1"/>
            </p:cNvSpPr>
            <p:nvPr/>
          </p:nvSpPr>
          <p:spPr bwMode="auto">
            <a:xfrm>
              <a:off x="4800" y="1728"/>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9432" name="Line 40"/>
            <p:cNvSpPr>
              <a:spLocks noChangeShapeType="1"/>
            </p:cNvSpPr>
            <p:nvPr/>
          </p:nvSpPr>
          <p:spPr bwMode="auto">
            <a:xfrm flipH="1">
              <a:off x="1104" y="1344"/>
              <a:ext cx="336" cy="288"/>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9433" name="Line 41"/>
            <p:cNvSpPr>
              <a:spLocks noChangeShapeType="1"/>
            </p:cNvSpPr>
            <p:nvPr/>
          </p:nvSpPr>
          <p:spPr bwMode="auto">
            <a:xfrm>
              <a:off x="1872" y="1344"/>
              <a:ext cx="192" cy="288"/>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9434" name="Line 42"/>
            <p:cNvSpPr>
              <a:spLocks noChangeShapeType="1"/>
            </p:cNvSpPr>
            <p:nvPr/>
          </p:nvSpPr>
          <p:spPr bwMode="auto">
            <a:xfrm flipH="1">
              <a:off x="3696" y="1344"/>
              <a:ext cx="192" cy="288"/>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9435" name="Line 43"/>
            <p:cNvSpPr>
              <a:spLocks noChangeShapeType="1"/>
            </p:cNvSpPr>
            <p:nvPr/>
          </p:nvSpPr>
          <p:spPr bwMode="auto">
            <a:xfrm>
              <a:off x="4704" y="1344"/>
              <a:ext cx="192" cy="288"/>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79436" name="Group 44"/>
          <p:cNvGrpSpPr/>
          <p:nvPr/>
        </p:nvGrpSpPr>
        <p:grpSpPr bwMode="auto">
          <a:xfrm>
            <a:off x="2667000" y="3429001"/>
            <a:ext cx="7239000" cy="1222375"/>
            <a:chOff x="720" y="2160"/>
            <a:chExt cx="4560" cy="770"/>
          </a:xfrm>
        </p:grpSpPr>
        <p:sp>
          <p:nvSpPr>
            <p:cNvPr id="1979437" name="Line 45"/>
            <p:cNvSpPr>
              <a:spLocks noChangeShapeType="1"/>
            </p:cNvSpPr>
            <p:nvPr/>
          </p:nvSpPr>
          <p:spPr bwMode="auto">
            <a:xfrm>
              <a:off x="960" y="2162"/>
              <a:ext cx="0" cy="382"/>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9438" name="Line 46"/>
            <p:cNvSpPr>
              <a:spLocks noChangeShapeType="1"/>
            </p:cNvSpPr>
            <p:nvPr/>
          </p:nvSpPr>
          <p:spPr bwMode="auto">
            <a:xfrm>
              <a:off x="2160" y="2160"/>
              <a:ext cx="0" cy="384"/>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9439" name="Line 47"/>
            <p:cNvSpPr>
              <a:spLocks noChangeShapeType="1"/>
            </p:cNvSpPr>
            <p:nvPr/>
          </p:nvSpPr>
          <p:spPr bwMode="auto">
            <a:xfrm flipH="1">
              <a:off x="3408" y="2160"/>
              <a:ext cx="48" cy="384"/>
            </a:xfrm>
            <a:prstGeom prst="line">
              <a:avLst/>
            </a:prstGeom>
            <a:noFill/>
            <a:ln w="38100">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9440" name="Rectangle 48"/>
            <p:cNvSpPr>
              <a:spLocks noChangeArrowheads="1"/>
            </p:cNvSpPr>
            <p:nvPr/>
          </p:nvSpPr>
          <p:spPr bwMode="auto">
            <a:xfrm>
              <a:off x="720" y="2592"/>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2</a:t>
              </a:r>
            </a:p>
          </p:txBody>
        </p:sp>
        <p:sp>
          <p:nvSpPr>
            <p:cNvPr id="1979441" name="Rectangle 49"/>
            <p:cNvSpPr>
              <a:spLocks noChangeArrowheads="1"/>
            </p:cNvSpPr>
            <p:nvPr/>
          </p:nvSpPr>
          <p:spPr bwMode="auto">
            <a:xfrm>
              <a:off x="1296" y="2592"/>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3</a:t>
              </a:r>
            </a:p>
          </p:txBody>
        </p:sp>
        <p:sp>
          <p:nvSpPr>
            <p:cNvPr id="1979442" name="Rectangle 50"/>
            <p:cNvSpPr>
              <a:spLocks noChangeArrowheads="1"/>
            </p:cNvSpPr>
            <p:nvPr/>
          </p:nvSpPr>
          <p:spPr bwMode="auto">
            <a:xfrm>
              <a:off x="1872" y="2592"/>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5</a:t>
              </a:r>
            </a:p>
          </p:txBody>
        </p:sp>
        <p:sp>
          <p:nvSpPr>
            <p:cNvPr id="1979443" name="Rectangle 51"/>
            <p:cNvSpPr>
              <a:spLocks noChangeArrowheads="1"/>
            </p:cNvSpPr>
            <p:nvPr/>
          </p:nvSpPr>
          <p:spPr bwMode="auto">
            <a:xfrm>
              <a:off x="2447" y="2592"/>
              <a:ext cx="480" cy="338"/>
            </a:xfrm>
            <a:prstGeom prst="rect">
              <a:avLst/>
            </a:prstGeom>
            <a:solidFill>
              <a:srgbClr val="FF9900"/>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6</a:t>
              </a:r>
            </a:p>
          </p:txBody>
        </p:sp>
        <p:sp>
          <p:nvSpPr>
            <p:cNvPr id="1979444" name="Rectangle 52"/>
            <p:cNvSpPr>
              <a:spLocks noChangeArrowheads="1"/>
            </p:cNvSpPr>
            <p:nvPr/>
          </p:nvSpPr>
          <p:spPr bwMode="auto">
            <a:xfrm>
              <a:off x="3072" y="2592"/>
              <a:ext cx="480" cy="338"/>
            </a:xfrm>
            <a:prstGeom prst="rect">
              <a:avLst/>
            </a:prstGeom>
            <a:solidFill>
              <a:srgbClr val="CCFF99"/>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8</a:t>
              </a:r>
            </a:p>
          </p:txBody>
        </p:sp>
        <p:sp>
          <p:nvSpPr>
            <p:cNvPr id="1979445" name="Rectangle 53"/>
            <p:cNvSpPr>
              <a:spLocks noChangeArrowheads="1"/>
            </p:cNvSpPr>
            <p:nvPr/>
          </p:nvSpPr>
          <p:spPr bwMode="auto">
            <a:xfrm>
              <a:off x="3642" y="2592"/>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10</a:t>
              </a:r>
            </a:p>
          </p:txBody>
        </p:sp>
        <p:sp>
          <p:nvSpPr>
            <p:cNvPr id="1979446" name="Rectangle 54"/>
            <p:cNvSpPr>
              <a:spLocks noChangeArrowheads="1"/>
            </p:cNvSpPr>
            <p:nvPr/>
          </p:nvSpPr>
          <p:spPr bwMode="auto">
            <a:xfrm>
              <a:off x="4222" y="2592"/>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11</a:t>
              </a:r>
            </a:p>
          </p:txBody>
        </p:sp>
        <p:sp>
          <p:nvSpPr>
            <p:cNvPr id="1979447" name="Rectangle 55"/>
            <p:cNvSpPr>
              <a:spLocks noChangeArrowheads="1"/>
            </p:cNvSpPr>
            <p:nvPr/>
          </p:nvSpPr>
          <p:spPr bwMode="auto">
            <a:xfrm>
              <a:off x="4800" y="2592"/>
              <a:ext cx="480" cy="338"/>
            </a:xfrm>
            <a:prstGeom prst="rect">
              <a:avLst/>
            </a:prstGeom>
            <a:solidFill>
              <a:srgbClr val="FF9933"/>
            </a:solidFill>
            <a:ln w="9525">
              <a:solidFill>
                <a:schemeClr val="tx1"/>
              </a:solidFill>
              <a:miter lim="800000"/>
            </a:ln>
            <a:effectLst>
              <a:outerShdw dist="107763" dir="2700000" algn="ctr" rotWithShape="0">
                <a:schemeClr val="bg2"/>
              </a:outerShdw>
            </a:effectLst>
          </p:spPr>
          <p:txBody>
            <a:bodyPr anchor="b" anchorCtr="1"/>
            <a:lstStyle/>
            <a:p>
              <a:r>
                <a:rPr lang="en-US" altLang="en-US" sz="3200">
                  <a:solidFill>
                    <a:srgbClr val="009999"/>
                  </a:solidFill>
                  <a:latin typeface="Times New Roman" panose="02020603050405020304" pitchFamily="18" charset="0"/>
                  <a:ea typeface="Arial Unicode MS" panose="020B0604020202020204" pitchFamily="34" charset="-128"/>
                </a:rPr>
                <a:t>13</a:t>
              </a:r>
            </a:p>
          </p:txBody>
        </p:sp>
        <p:sp>
          <p:nvSpPr>
            <p:cNvPr id="1979448" name="Line 56"/>
            <p:cNvSpPr>
              <a:spLocks noChangeShapeType="1"/>
            </p:cNvSpPr>
            <p:nvPr/>
          </p:nvSpPr>
          <p:spPr bwMode="auto">
            <a:xfrm>
              <a:off x="5040" y="2160"/>
              <a:ext cx="0" cy="33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979449" name="Text Box 57"/>
          <p:cNvSpPr txBox="1">
            <a:spLocks noChangeArrowheads="1"/>
          </p:cNvSpPr>
          <p:nvPr/>
        </p:nvSpPr>
        <p:spPr bwMode="auto">
          <a:xfrm>
            <a:off x="1606549" y="654051"/>
            <a:ext cx="12115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Quick sort</a:t>
            </a:r>
          </a:p>
          <a:p>
            <a:r>
              <a:rPr lang="en-US" altLang="en-US"/>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9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94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94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9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116205"/>
            <a:ext cx="10972800" cy="693420"/>
          </a:xfrm>
        </p:spPr>
        <p:txBody>
          <a:bodyPr/>
          <a:lstStyle/>
          <a:p>
            <a:r>
              <a:rPr lang="en-US" b="1" dirty="0">
                <a:solidFill>
                  <a:srgbClr val="FF0000"/>
                </a:solidFill>
                <a:latin typeface="Times New Roman" panose="02020603050405020304" pitchFamily="18" charset="0"/>
                <a:cs typeface="Times New Roman" panose="02020603050405020304" pitchFamily="18" charset="0"/>
              </a:rPr>
              <a:t>Quick Sort Algorithm</a:t>
            </a:r>
          </a:p>
        </p:txBody>
      </p:sp>
      <p:sp>
        <p:nvSpPr>
          <p:cNvPr id="3" name="Content Placeholder 2"/>
          <p:cNvSpPr>
            <a:spLocks noGrp="1"/>
          </p:cNvSpPr>
          <p:nvPr>
            <p:ph idx="1"/>
          </p:nvPr>
        </p:nvSpPr>
        <p:spPr>
          <a:xfrm>
            <a:off x="609600" y="834390"/>
            <a:ext cx="10972800" cy="5608320"/>
          </a:xfrm>
        </p:spPr>
        <p:txBody>
          <a:bodyPr>
            <a:noAutofit/>
          </a:bodyPr>
          <a:lstStyle/>
          <a:p>
            <a:pPr marL="0" indent="0">
              <a:buNone/>
            </a:pPr>
            <a:endParaRPr lang="en-IN" sz="2500" b="1">
              <a:latin typeface="Times New Roman" panose="02020603050405020304" pitchFamily="18" charset="0"/>
              <a:cs typeface="Times New Roman" panose="02020603050405020304" pitchFamily="18" charset="0"/>
            </a:endParaRPr>
          </a:p>
          <a:p>
            <a:pPr marL="0" indent="0">
              <a:buNone/>
            </a:pPr>
            <a:r>
              <a:rPr lang="en-IN" sz="2500" b="1">
                <a:latin typeface="Times New Roman" panose="02020603050405020304" pitchFamily="18" charset="0"/>
                <a:cs typeface="Times New Roman" panose="02020603050405020304" pitchFamily="18" charset="0"/>
              </a:rPr>
              <a:t>QUICKSORT (a</a:t>
            </a:r>
            <a:r>
              <a:rPr lang="en-US" altLang="en-IN" sz="2500" b="1">
                <a:latin typeface="Times New Roman" panose="02020603050405020304" pitchFamily="18" charset="0"/>
                <a:cs typeface="Times New Roman" panose="02020603050405020304" pitchFamily="18" charset="0"/>
              </a:rPr>
              <a:t>list</a:t>
            </a:r>
            <a:r>
              <a:rPr lang="en-IN" sz="2500" b="1">
                <a:latin typeface="Times New Roman" panose="02020603050405020304" pitchFamily="18" charset="0"/>
                <a:cs typeface="Times New Roman" panose="02020603050405020304" pitchFamily="18" charset="0"/>
              </a:rPr>
              <a:t>, start, end) </a:t>
            </a:r>
            <a:r>
              <a:rPr lang="en-IN" sz="250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sym typeface="+mn-ea"/>
              </a:rPr>
              <a:t>{   </a:t>
            </a:r>
          </a:p>
          <a:p>
            <a:pPr marL="0" indent="0">
              <a:buNone/>
            </a:pPr>
            <a:r>
              <a:rPr lang="en-US" sz="2500" dirty="0">
                <a:latin typeface="Times New Roman" panose="02020603050405020304" pitchFamily="18" charset="0"/>
                <a:cs typeface="Times New Roman" panose="02020603050405020304" pitchFamily="18" charset="0"/>
                <a:sym typeface="+mn-ea"/>
              </a:rPr>
              <a:t>if end - start &gt; 1:</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sym typeface="+mn-ea"/>
              </a:rPr>
              <a:t>        p = partition(</a:t>
            </a:r>
            <a:r>
              <a:rPr lang="en-US" sz="2500" dirty="0" err="1">
                <a:latin typeface="Times New Roman" panose="02020603050405020304" pitchFamily="18" charset="0"/>
                <a:cs typeface="Times New Roman" panose="02020603050405020304" pitchFamily="18" charset="0"/>
                <a:sym typeface="+mn-ea"/>
              </a:rPr>
              <a:t>alist</a:t>
            </a:r>
            <a:r>
              <a:rPr lang="en-US" sz="2500" dirty="0">
                <a:latin typeface="Times New Roman" panose="02020603050405020304" pitchFamily="18" charset="0"/>
                <a:cs typeface="Times New Roman" panose="02020603050405020304" pitchFamily="18" charset="0"/>
                <a:sym typeface="+mn-ea"/>
              </a:rPr>
              <a:t>, start, end)</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sym typeface="+mn-ea"/>
              </a:rPr>
              <a:t>        quicksort(</a:t>
            </a:r>
            <a:r>
              <a:rPr lang="en-US" sz="2500" dirty="0" err="1">
                <a:latin typeface="Times New Roman" panose="02020603050405020304" pitchFamily="18" charset="0"/>
                <a:cs typeface="Times New Roman" panose="02020603050405020304" pitchFamily="18" charset="0"/>
                <a:sym typeface="+mn-ea"/>
              </a:rPr>
              <a:t>alist</a:t>
            </a:r>
            <a:r>
              <a:rPr lang="en-US" sz="2500" dirty="0">
                <a:latin typeface="Times New Roman" panose="02020603050405020304" pitchFamily="18" charset="0"/>
                <a:cs typeface="Times New Roman" panose="02020603050405020304" pitchFamily="18" charset="0"/>
                <a:sym typeface="+mn-ea"/>
              </a:rPr>
              <a:t>, start, p)</a:t>
            </a: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sym typeface="+mn-ea"/>
              </a:rPr>
              <a:t>        quicksort(</a:t>
            </a:r>
            <a:r>
              <a:rPr lang="en-US" sz="2500" dirty="0" err="1">
                <a:latin typeface="Times New Roman" panose="02020603050405020304" pitchFamily="18" charset="0"/>
                <a:cs typeface="Times New Roman" panose="02020603050405020304" pitchFamily="18" charset="0"/>
                <a:sym typeface="+mn-ea"/>
              </a:rPr>
              <a:t>alist</a:t>
            </a:r>
            <a:r>
              <a:rPr lang="en-US" sz="2500" dirty="0">
                <a:latin typeface="Times New Roman" panose="02020603050405020304" pitchFamily="18" charset="0"/>
                <a:cs typeface="Times New Roman" panose="02020603050405020304" pitchFamily="18" charset="0"/>
                <a:sym typeface="+mn-ea"/>
              </a:rPr>
              <a:t>, p + 1, end)</a:t>
            </a:r>
            <a:endParaRPr lang="en-US" sz="2500" dirty="0">
              <a:latin typeface="Times New Roman" panose="02020603050405020304" pitchFamily="18" charset="0"/>
              <a:cs typeface="Times New Roman" panose="02020603050405020304" pitchFamily="18" charset="0"/>
            </a:endParaRPr>
          </a:p>
          <a:p>
            <a:pPr marL="0" indent="0">
              <a:buNone/>
            </a:pPr>
            <a:r>
              <a:rPr lang="en-US" altLang="en-IN" sz="2000">
                <a:latin typeface="Times New Roman" panose="02020603050405020304" pitchFamily="18" charset="0"/>
                <a:cs typeface="Times New Roman" panose="02020603050405020304" pitchFamily="18" charset="0"/>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960" y="45085"/>
            <a:ext cx="10972800" cy="527050"/>
          </a:xfrm>
        </p:spPr>
        <p:txBody>
          <a:bodyPr/>
          <a:lstStyle/>
          <a:p>
            <a:r>
              <a:rPr lang="en-US" b="1" dirty="0">
                <a:solidFill>
                  <a:srgbClr val="FF0000"/>
                </a:solidFill>
                <a:latin typeface="Times New Roman" panose="02020603050405020304" pitchFamily="18" charset="0"/>
                <a:cs typeface="Times New Roman" panose="02020603050405020304" pitchFamily="18" charset="0"/>
              </a:rPr>
              <a:t>Quick Sort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632460"/>
            <a:ext cx="10972800" cy="6114415"/>
          </a:xfrm>
        </p:spPr>
        <p:txBody>
          <a:bodyPr>
            <a:noAutofit/>
          </a:bodyPr>
          <a:lstStyle/>
          <a:p>
            <a:pPr marL="0" indent="0">
              <a:lnSpc>
                <a:spcPct val="100000"/>
              </a:lnSpc>
              <a:spcBef>
                <a:spcPts val="20"/>
              </a:spcBef>
              <a:spcAft>
                <a:spcPts val="0"/>
              </a:spcAft>
              <a:buNone/>
            </a:pPr>
            <a:r>
              <a:rPr lang="en-IN" sz="2300" b="1">
                <a:latin typeface="Times New Roman" panose="02020603050405020304" pitchFamily="18" charset="0"/>
                <a:cs typeface="Times New Roman" panose="02020603050405020304" pitchFamily="18" charset="0"/>
                <a:sym typeface="+mn-ea"/>
              </a:rPr>
              <a:t>PARTITION (a</a:t>
            </a:r>
            <a:r>
              <a:rPr lang="en-US" altLang="en-IN" sz="2300" b="1">
                <a:latin typeface="Times New Roman" panose="02020603050405020304" pitchFamily="18" charset="0"/>
                <a:cs typeface="Times New Roman" panose="02020603050405020304" pitchFamily="18" charset="0"/>
                <a:sym typeface="+mn-ea"/>
              </a:rPr>
              <a:t>list</a:t>
            </a:r>
            <a:r>
              <a:rPr lang="en-IN" sz="2300" b="1">
                <a:latin typeface="Times New Roman" panose="02020603050405020304" pitchFamily="18" charset="0"/>
                <a:cs typeface="Times New Roman" panose="02020603050405020304" pitchFamily="18" charset="0"/>
                <a:sym typeface="+mn-ea"/>
              </a:rPr>
              <a:t>, start, end)</a:t>
            </a:r>
            <a:r>
              <a:rPr lang="en-IN" sz="2300">
                <a:latin typeface="Times New Roman" panose="02020603050405020304" pitchFamily="18" charset="0"/>
                <a:cs typeface="Times New Roman" panose="02020603050405020304" pitchFamily="18" charset="0"/>
                <a:sym typeface="+mn-ea"/>
              </a:rPr>
              <a:t>     </a:t>
            </a:r>
          </a:p>
          <a:p>
            <a:pPr marL="0" indent="0">
              <a:lnSpc>
                <a:spcPct val="100000"/>
              </a:lnSpc>
              <a:spcBef>
                <a:spcPts val="20"/>
              </a:spcBef>
              <a:spcAft>
                <a:spcPts val="0"/>
              </a:spcAft>
              <a:buNone/>
            </a:pPr>
            <a:r>
              <a:rPr lang="en-US" altLang="en-IN" sz="2300">
                <a:latin typeface="Times New Roman" panose="02020603050405020304" pitchFamily="18" charset="0"/>
                <a:cs typeface="Times New Roman" panose="02020603050405020304" pitchFamily="18" charset="0"/>
                <a:sym typeface="+mn-ea"/>
              </a:rPr>
              <a:t>{</a:t>
            </a:r>
            <a:endParaRPr lang="en-IN" sz="230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    pivot =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[start];</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    i = start + 1;</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    j </a:t>
            </a:r>
            <a:r>
              <a:rPr lang="en-US" sz="2300">
                <a:latin typeface="Times New Roman" panose="02020603050405020304" pitchFamily="18" charset="0"/>
                <a:cs typeface="Times New Roman" panose="02020603050405020304" pitchFamily="18" charset="0"/>
                <a:sym typeface="+mn-ea"/>
              </a:rPr>
              <a:t>= end;</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while (i&lt;j):</a:t>
            </a: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        while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[i] &lt;= pivot):</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            i = i++;</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        while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[j] &gt;= pivot):</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            j = j--;</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        if i &lt;= j:</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[i],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[j] =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[j],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[i];		</a:t>
            </a: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a:t>
            </a:r>
          </a:p>
          <a:p>
            <a:pPr marL="0" indent="0">
              <a:lnSpc>
                <a:spcPct val="100000"/>
              </a:lnSpc>
              <a:spcBef>
                <a:spcPts val="20"/>
              </a:spcBef>
              <a:spcAft>
                <a:spcPts val="0"/>
              </a:spcAft>
              <a:buNone/>
            </a:pP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[start],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[j] =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[j], </a:t>
            </a:r>
            <a:r>
              <a:rPr lang="en-US" sz="2300" dirty="0" err="1">
                <a:latin typeface="Times New Roman" panose="02020603050405020304" pitchFamily="18" charset="0"/>
                <a:cs typeface="Times New Roman" panose="02020603050405020304" pitchFamily="18" charset="0"/>
                <a:sym typeface="+mn-ea"/>
              </a:rPr>
              <a:t>alist</a:t>
            </a:r>
            <a:r>
              <a:rPr lang="en-US" sz="2300" dirty="0">
                <a:latin typeface="Times New Roman" panose="02020603050405020304" pitchFamily="18" charset="0"/>
                <a:cs typeface="Times New Roman" panose="02020603050405020304" pitchFamily="18" charset="0"/>
                <a:sym typeface="+mn-ea"/>
              </a:rPr>
              <a:t>[start];</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return j;</a:t>
            </a:r>
          </a:p>
          <a:p>
            <a:pPr marL="0" indent="0">
              <a:lnSpc>
                <a:spcPct val="100000"/>
              </a:lnSpc>
              <a:spcBef>
                <a:spcPts val="20"/>
              </a:spcBef>
              <a:spcAft>
                <a:spcPts val="0"/>
              </a:spcAft>
              <a:buNone/>
            </a:pPr>
            <a:r>
              <a:rPr lang="en-US" sz="2300" dirty="0">
                <a:latin typeface="Times New Roman" panose="02020603050405020304" pitchFamily="18" charset="0"/>
                <a:cs typeface="Times New Roman" panose="02020603050405020304" pitchFamily="18" charset="0"/>
                <a:sym typeface="+mn-ea"/>
              </a:rPr>
              <a:t>}</a:t>
            </a:r>
            <a:endParaRPr lang="en-US" sz="23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endParaRPr lang="en-US" sz="2200" dirty="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endParaRPr lang="en-IN" sz="2000">
              <a:latin typeface="Times New Roman" panose="02020603050405020304" pitchFamily="18" charset="0"/>
              <a:cs typeface="Times New Roman" panose="02020603050405020304" pitchFamily="18" charset="0"/>
            </a:endParaRPr>
          </a:p>
          <a:p>
            <a:pPr marL="0" indent="0">
              <a:lnSpc>
                <a:spcPct val="100000"/>
              </a:lnSpc>
              <a:spcBef>
                <a:spcPts val="20"/>
              </a:spcBef>
              <a:spcAft>
                <a:spcPts val="0"/>
              </a:spcAft>
              <a:buNone/>
            </a:pPr>
            <a:endParaRPr lang="en-I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578485"/>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Time Complexity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17270"/>
            <a:ext cx="10972800" cy="5109210"/>
          </a:xfrm>
        </p:spPr>
        <p:txBody>
          <a:bodyPr>
            <a:normAutofit/>
          </a:bodyPr>
          <a:lstStyle/>
          <a:p>
            <a:pPr algn="l"/>
            <a:r>
              <a:rPr lang="en-US" b="1" dirty="0">
                <a:latin typeface="Times New Roman" panose="02020603050405020304" pitchFamily="18" charset="0"/>
                <a:cs typeface="Times New Roman" panose="02020603050405020304" pitchFamily="18" charset="0"/>
                <a:sym typeface="+mn-ea"/>
              </a:rPr>
              <a:t>Best Case : O (n log n)</a:t>
            </a:r>
            <a:br>
              <a:rPr lang="en-US" dirty="0">
                <a:latin typeface="Times New Roman" panose="02020603050405020304" pitchFamily="18" charset="0"/>
                <a:cs typeface="Times New Roman" panose="02020603050405020304" pitchFamily="18" charset="0"/>
                <a:sym typeface="+mn-ea"/>
              </a:rPr>
            </a:br>
            <a:r>
              <a:rPr lang="en-US" b="1" dirty="0">
                <a:latin typeface="Times New Roman" panose="02020603050405020304" pitchFamily="18" charset="0"/>
                <a:cs typeface="Times New Roman" panose="02020603050405020304" pitchFamily="18" charset="0"/>
                <a:sym typeface="+mn-ea"/>
              </a:rPr>
              <a:t>Average Case : O (n log n)</a:t>
            </a:r>
          </a:p>
          <a:p>
            <a:pPr marL="0" indent="0" algn="l">
              <a:buNone/>
            </a:pPr>
            <a:r>
              <a:rPr lang="en-US" b="1" dirty="0">
                <a:latin typeface="Times New Roman" panose="02020603050405020304" pitchFamily="18" charset="0"/>
                <a:cs typeface="Times New Roman" panose="02020603050405020304" pitchFamily="18" charset="0"/>
                <a:sym typeface="+mn-ea"/>
              </a:rPr>
              <a:t>    Worst Case : O(n</a:t>
            </a:r>
            <a:r>
              <a:rPr lang="en-US" b="1" baseline="30000" dirty="0">
                <a:latin typeface="Times New Roman" panose="02020603050405020304" pitchFamily="18" charset="0"/>
                <a:cs typeface="Times New Roman" panose="02020603050405020304" pitchFamily="18" charset="0"/>
                <a:sym typeface="+mn-ea"/>
              </a:rPr>
              <a:t>2</a:t>
            </a:r>
            <a:r>
              <a:rPr lang="en-US" b="1" dirty="0">
                <a:latin typeface="Times New Roman" panose="02020603050405020304" pitchFamily="18" charset="0"/>
                <a:cs typeface="Times New Roman" panose="02020603050405020304" pitchFamily="18" charset="0"/>
                <a:sym typeface="+mn-ea"/>
              </a:rPr>
              <a:t>)</a:t>
            </a:r>
            <a:br>
              <a:rPr lang="en-US" dirty="0">
                <a:latin typeface="Times New Roman" panose="02020603050405020304" pitchFamily="18" charset="0"/>
                <a:cs typeface="Times New Roman" panose="02020603050405020304" pitchFamily="18" charset="0"/>
                <a:sym typeface="+mn-ea"/>
              </a:rPr>
            </a:b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sort a sorted list with </a:t>
            </a:r>
            <a:r>
              <a:rPr lang="en-US" b="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number of elements, we need to make </a:t>
            </a:r>
            <a:r>
              <a:rPr lang="en-US" b="1" dirty="0">
                <a:latin typeface="Times New Roman" panose="02020603050405020304" pitchFamily="18" charset="0"/>
                <a:cs typeface="Times New Roman" panose="02020603050405020304" pitchFamily="18" charset="0"/>
              </a:rPr>
              <a:t>((n-1)+(n-2)+(n-3)+......+1) = (n (n-1))/2</a:t>
            </a:r>
            <a:r>
              <a:rPr lang="en-US" dirty="0">
                <a:latin typeface="Times New Roman" panose="02020603050405020304" pitchFamily="18" charset="0"/>
                <a:cs typeface="Times New Roman" panose="02020603050405020304" pitchFamily="18" charset="0"/>
              </a:rPr>
              <a:t> number of comparisons in the worst case.</a:t>
            </a:r>
          </a:p>
          <a:p>
            <a:pPr algn="just"/>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sym typeface="+mn-ea"/>
              </a:rPr>
              <a:t>Space Complexity of quick sort is O(n)</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6451</Words>
  <Application>Microsoft Office PowerPoint</Application>
  <PresentationFormat>Widescreen</PresentationFormat>
  <Paragraphs>870</Paragraphs>
  <Slides>93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SimSun</vt:lpstr>
      <vt:lpstr>Arial</vt:lpstr>
      <vt:lpstr>Calibri</vt:lpstr>
      <vt:lpstr>Times New Roman</vt:lpstr>
      <vt:lpstr>Wingdings</vt:lpstr>
      <vt:lpstr>Default Design</vt:lpstr>
      <vt:lpstr>PowerPoint Presentation</vt:lpstr>
      <vt:lpstr>UNIT- I</vt:lpstr>
      <vt:lpstr>ALGORITHM</vt:lpstr>
      <vt:lpstr>Characteristics of Algorithm</vt:lpstr>
      <vt:lpstr>Example of an Algorithm</vt:lpstr>
      <vt:lpstr>Algorithm for sum of 2 numbers</vt:lpstr>
      <vt:lpstr>Advantages of an Algorithm</vt:lpstr>
      <vt:lpstr>Disadvantages of an Algorithm</vt:lpstr>
      <vt:lpstr>Representation of Algorithm</vt:lpstr>
      <vt:lpstr>Programming language</vt:lpstr>
      <vt:lpstr>PowerPoint Presentation</vt:lpstr>
      <vt:lpstr>Flow chart Pictorial representation of algorithm</vt:lpstr>
      <vt:lpstr>Example of Flow chart </vt:lpstr>
      <vt:lpstr>Pseudo code</vt:lpstr>
      <vt:lpstr>Advantages of Pseudo code</vt:lpstr>
      <vt:lpstr>PowerPoint Presentation</vt:lpstr>
      <vt:lpstr>PowerPoint Presentation</vt:lpstr>
      <vt:lpstr>PowerPoint Presentation</vt:lpstr>
      <vt:lpstr>PowerPoint Presentation</vt:lpstr>
      <vt:lpstr>PowerPoint Presentation</vt:lpstr>
      <vt:lpstr>Example: Write an algorithm to count the Sum of n numbers.</vt:lpstr>
      <vt:lpstr>Example: Write an algorithm to check whether given number is even or odd.</vt:lpstr>
      <vt:lpstr>Example: Write an algorithm for sorting the elements.</vt:lpstr>
      <vt:lpstr>Example: Write an algorithm to find the factorial of n number.</vt:lpstr>
      <vt:lpstr>Example: Write an algorithm to perform multiplication of two matrices.</vt:lpstr>
      <vt:lpstr>Difference between algorithm, pseudo code and program</vt:lpstr>
      <vt:lpstr>Performance Analysis</vt:lpstr>
      <vt:lpstr>Performance Analysis</vt:lpstr>
      <vt:lpstr>Time complexity</vt:lpstr>
      <vt:lpstr>Time complexity</vt:lpstr>
      <vt:lpstr>Space complexity</vt:lpstr>
      <vt:lpstr>Space complexity</vt:lpstr>
      <vt:lpstr>Space complexity</vt:lpstr>
      <vt:lpstr>Space complexity</vt:lpstr>
      <vt:lpstr>Frequency count method / Step count</vt:lpstr>
      <vt:lpstr>Frequency count method / Step count</vt:lpstr>
      <vt:lpstr>Frequency count method / Step count</vt:lpstr>
      <vt:lpstr>Frequency count method / Step count</vt:lpstr>
      <vt:lpstr>Frequency count method / Step count</vt:lpstr>
      <vt:lpstr>Types of time functions</vt:lpstr>
      <vt:lpstr>Numerical Comparison</vt:lpstr>
      <vt:lpstr>PowerPoint Presentation</vt:lpstr>
      <vt:lpstr>PowerPoint Presentation</vt:lpstr>
      <vt:lpstr>PowerPoint Presentation</vt:lpstr>
      <vt:lpstr>PowerPoint Presentation</vt:lpstr>
      <vt:lpstr>Complexity of Algorithms</vt:lpstr>
      <vt:lpstr>Best Case Analysis </vt:lpstr>
      <vt:lpstr>Worst Case Analysis</vt:lpstr>
      <vt:lpstr>Average Case Analysis</vt:lpstr>
      <vt:lpstr>Asymptotic Notations</vt:lpstr>
      <vt:lpstr>Big-O Notation (O-notation)</vt:lpstr>
      <vt:lpstr>Big-O Notation (O-notation)</vt:lpstr>
      <vt:lpstr>Big-O Notation</vt:lpstr>
      <vt:lpstr>Omega Notation (Ω-notation)</vt:lpstr>
      <vt:lpstr>Omega Notation (Ω-notation)</vt:lpstr>
      <vt:lpstr>Omega Notation (Ω-notation)</vt:lpstr>
      <vt:lpstr>Theta Notation (Θ-notation)</vt:lpstr>
      <vt:lpstr>Theta Notation (Θ-notation)</vt:lpstr>
      <vt:lpstr>Theta Notation (Θ-notation)</vt:lpstr>
      <vt:lpstr>Big-O, Omega and Theta Notation</vt:lpstr>
      <vt:lpstr>Little o Notation</vt:lpstr>
      <vt:lpstr>Little o Notation</vt:lpstr>
      <vt:lpstr>Recursion</vt:lpstr>
      <vt:lpstr>Recursive Tree</vt:lpstr>
      <vt:lpstr>Recurrence Relation</vt:lpstr>
      <vt:lpstr>Recurrence Relation</vt:lpstr>
      <vt:lpstr>Recurrence Relation</vt:lpstr>
      <vt:lpstr>Recurrence Relations</vt:lpstr>
      <vt:lpstr>Divide and conquer</vt:lpstr>
      <vt:lpstr>General method</vt:lpstr>
      <vt:lpstr>  General method   </vt:lpstr>
      <vt:lpstr>Master’s theorem</vt:lpstr>
      <vt:lpstr>Divide and Conquer Applications</vt:lpstr>
      <vt:lpstr>Binary Search</vt:lpstr>
      <vt:lpstr>Binary Search</vt:lpstr>
      <vt:lpstr>Binary Search</vt:lpstr>
      <vt:lpstr>Binary Search</vt:lpstr>
      <vt:lpstr>Binary Search</vt:lpstr>
      <vt:lpstr>Merge sort</vt:lpstr>
      <vt:lpstr>Merge sort</vt:lpstr>
      <vt:lpstr>Merge sort</vt:lpstr>
      <vt:lpstr>Merge sort</vt:lpstr>
      <vt:lpstr>  Algorithm For Merge Sort   </vt:lpstr>
      <vt:lpstr>PowerPoint Presentation</vt:lpstr>
      <vt:lpstr> Time complexity of merge sort</vt:lpstr>
      <vt:lpstr>Time complexity &amp; space complexity</vt:lpstr>
      <vt:lpstr>Merge Sort Applications</vt:lpstr>
      <vt:lpstr>Quick Sort Algorithm</vt:lpstr>
      <vt:lpstr>PowerPoint Presentation</vt:lpstr>
      <vt:lpstr>PowerPoint Presentation</vt:lpstr>
      <vt:lpstr>Quick Sort Algorithm</vt:lpstr>
      <vt:lpstr>Quick Sort Algorithm</vt:lpstr>
      <vt:lpstr>Time Complexity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MRUH</dc:creator>
  <cp:lastModifiedBy>Subhapreet Patro</cp:lastModifiedBy>
  <cp:revision>823</cp:revision>
  <dcterms:created xsi:type="dcterms:W3CDTF">2022-02-26T06:12:00Z</dcterms:created>
  <dcterms:modified xsi:type="dcterms:W3CDTF">2023-10-14T15:53:56Z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DA1C7E43EE954C7EAAF2705945611DEC</vt:lpwstr>
  </property>
  <property fmtid="{D5CDD505-2E9C-101B-9397-08002B2CF9AE}" pid="3" name="KSOProductBuildVer">
    <vt:lpwstr>1033-11.2.0.11536</vt:lpwstr>
  </property>
</Properties>
</file>