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59"/>
  </p:notesMasterIdLst>
  <p:sldIdLst>
    <p:sldId id="294" r:id="rId2"/>
    <p:sldId id="378" r:id="rId3"/>
    <p:sldId id="647" r:id="rId4"/>
    <p:sldId id="1411" r:id="rId5"/>
    <p:sldId id="1382" r:id="rId6"/>
    <p:sldId id="1349" r:id="rId7"/>
    <p:sldId id="295" r:id="rId8"/>
    <p:sldId id="1348" r:id="rId9"/>
    <p:sldId id="297" r:id="rId10"/>
    <p:sldId id="261" r:id="rId11"/>
    <p:sldId id="1412" r:id="rId12"/>
    <p:sldId id="1383" r:id="rId13"/>
    <p:sldId id="1351" r:id="rId14"/>
    <p:sldId id="1350" r:id="rId15"/>
    <p:sldId id="1352" r:id="rId16"/>
    <p:sldId id="1362" r:id="rId17"/>
    <p:sldId id="1363" r:id="rId18"/>
    <p:sldId id="1364" r:id="rId19"/>
    <p:sldId id="1365" r:id="rId20"/>
    <p:sldId id="1368" r:id="rId21"/>
    <p:sldId id="1366" r:id="rId22"/>
    <p:sldId id="1367" r:id="rId23"/>
    <p:sldId id="1466" r:id="rId24"/>
    <p:sldId id="1369" r:id="rId25"/>
    <p:sldId id="1548" r:id="rId26"/>
    <p:sldId id="1549" r:id="rId27"/>
    <p:sldId id="1371" r:id="rId28"/>
    <p:sldId id="1372" r:id="rId29"/>
    <p:sldId id="1376" r:id="rId30"/>
    <p:sldId id="1373" r:id="rId31"/>
    <p:sldId id="1374" r:id="rId32"/>
    <p:sldId id="1375" r:id="rId33"/>
    <p:sldId id="1377" r:id="rId34"/>
    <p:sldId id="1378" r:id="rId35"/>
    <p:sldId id="1619" r:id="rId36"/>
    <p:sldId id="1380" r:id="rId37"/>
    <p:sldId id="1381" r:id="rId38"/>
    <p:sldId id="1446" r:id="rId39"/>
    <p:sldId id="1445" r:id="rId40"/>
    <p:sldId id="1448" r:id="rId41"/>
    <p:sldId id="1454" r:id="rId42"/>
    <p:sldId id="1640" r:id="rId43"/>
    <p:sldId id="1450" r:id="rId44"/>
    <p:sldId id="1452" r:id="rId45"/>
    <p:sldId id="1455" r:id="rId46"/>
    <p:sldId id="1457" r:id="rId47"/>
    <p:sldId id="1456" r:id="rId48"/>
    <p:sldId id="1657" r:id="rId49"/>
    <p:sldId id="1607" r:id="rId50"/>
    <p:sldId id="1612" r:id="rId51"/>
    <p:sldId id="1459" r:id="rId52"/>
    <p:sldId id="1655" r:id="rId53"/>
    <p:sldId id="1460" r:id="rId54"/>
    <p:sldId id="1461" r:id="rId55"/>
    <p:sldId id="1462" r:id="rId56"/>
    <p:sldId id="1613" r:id="rId57"/>
    <p:sldId id="1614" r:id="rId5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125E5076-3810-47DD-B79F-674D7AD40C01}" styleName="深色样式 1 - 强调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9" d="100"/>
          <a:sy n="69" d="100"/>
        </p:scale>
        <p:origin x="-756" y="-9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 /><Relationship Id="rId18" Type="http://schemas.openxmlformats.org/officeDocument/2006/relationships/slide" Target="slides/slide17.xml" /><Relationship Id="rId26" Type="http://schemas.openxmlformats.org/officeDocument/2006/relationships/slide" Target="slides/slide25.xml" /><Relationship Id="rId39" Type="http://schemas.openxmlformats.org/officeDocument/2006/relationships/slide" Target="slides/slide38.xml" /><Relationship Id="rId21" Type="http://schemas.openxmlformats.org/officeDocument/2006/relationships/slide" Target="slides/slide20.xml" /><Relationship Id="rId34" Type="http://schemas.openxmlformats.org/officeDocument/2006/relationships/slide" Target="slides/slide33.xml" /><Relationship Id="rId42" Type="http://schemas.openxmlformats.org/officeDocument/2006/relationships/slide" Target="slides/slide41.xml" /><Relationship Id="rId47" Type="http://schemas.openxmlformats.org/officeDocument/2006/relationships/slide" Target="slides/slide46.xml" /><Relationship Id="rId50" Type="http://schemas.openxmlformats.org/officeDocument/2006/relationships/slide" Target="slides/slide49.xml" /><Relationship Id="rId55" Type="http://schemas.openxmlformats.org/officeDocument/2006/relationships/slide" Target="slides/slide54.xml" /><Relationship Id="rId63" Type="http://schemas.openxmlformats.org/officeDocument/2006/relationships/tableStyles" Target="tableStyles.xml" /><Relationship Id="rId7" Type="http://schemas.openxmlformats.org/officeDocument/2006/relationships/slide" Target="slides/slide6.xml" /><Relationship Id="rId2" Type="http://schemas.openxmlformats.org/officeDocument/2006/relationships/slide" Target="slides/slide1.xml" /><Relationship Id="rId16" Type="http://schemas.openxmlformats.org/officeDocument/2006/relationships/slide" Target="slides/slide15.xml" /><Relationship Id="rId20" Type="http://schemas.openxmlformats.org/officeDocument/2006/relationships/slide" Target="slides/slide19.xml" /><Relationship Id="rId29" Type="http://schemas.openxmlformats.org/officeDocument/2006/relationships/slide" Target="slides/slide28.xml" /><Relationship Id="rId41" Type="http://schemas.openxmlformats.org/officeDocument/2006/relationships/slide" Target="slides/slide40.xml" /><Relationship Id="rId54" Type="http://schemas.openxmlformats.org/officeDocument/2006/relationships/slide" Target="slides/slide53.xml" /><Relationship Id="rId62"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24" Type="http://schemas.openxmlformats.org/officeDocument/2006/relationships/slide" Target="slides/slide23.xml" /><Relationship Id="rId32" Type="http://schemas.openxmlformats.org/officeDocument/2006/relationships/slide" Target="slides/slide31.xml" /><Relationship Id="rId37" Type="http://schemas.openxmlformats.org/officeDocument/2006/relationships/slide" Target="slides/slide36.xml" /><Relationship Id="rId40" Type="http://schemas.openxmlformats.org/officeDocument/2006/relationships/slide" Target="slides/slide39.xml" /><Relationship Id="rId45" Type="http://schemas.openxmlformats.org/officeDocument/2006/relationships/slide" Target="slides/slide44.xml" /><Relationship Id="rId53" Type="http://schemas.openxmlformats.org/officeDocument/2006/relationships/slide" Target="slides/slide52.xml" /><Relationship Id="rId58" Type="http://schemas.openxmlformats.org/officeDocument/2006/relationships/slide" Target="slides/slide57.xml" /><Relationship Id="rId5" Type="http://schemas.openxmlformats.org/officeDocument/2006/relationships/slide" Target="slides/slide4.xml" /><Relationship Id="rId15" Type="http://schemas.openxmlformats.org/officeDocument/2006/relationships/slide" Target="slides/slide14.xml" /><Relationship Id="rId23" Type="http://schemas.openxmlformats.org/officeDocument/2006/relationships/slide" Target="slides/slide22.xml" /><Relationship Id="rId28" Type="http://schemas.openxmlformats.org/officeDocument/2006/relationships/slide" Target="slides/slide27.xml" /><Relationship Id="rId36" Type="http://schemas.openxmlformats.org/officeDocument/2006/relationships/slide" Target="slides/slide35.xml" /><Relationship Id="rId49" Type="http://schemas.openxmlformats.org/officeDocument/2006/relationships/slide" Target="slides/slide48.xml" /><Relationship Id="rId57" Type="http://schemas.openxmlformats.org/officeDocument/2006/relationships/slide" Target="slides/slide56.xml" /><Relationship Id="rId61" Type="http://schemas.openxmlformats.org/officeDocument/2006/relationships/viewProps" Target="viewProps.xml" /><Relationship Id="rId10" Type="http://schemas.openxmlformats.org/officeDocument/2006/relationships/slide" Target="slides/slide9.xml" /><Relationship Id="rId19" Type="http://schemas.openxmlformats.org/officeDocument/2006/relationships/slide" Target="slides/slide18.xml" /><Relationship Id="rId31" Type="http://schemas.openxmlformats.org/officeDocument/2006/relationships/slide" Target="slides/slide30.xml" /><Relationship Id="rId44" Type="http://schemas.openxmlformats.org/officeDocument/2006/relationships/slide" Target="slides/slide43.xml" /><Relationship Id="rId52" Type="http://schemas.openxmlformats.org/officeDocument/2006/relationships/slide" Target="slides/slide51.xml" /><Relationship Id="rId60" Type="http://schemas.openxmlformats.org/officeDocument/2006/relationships/presProps" Target="presProps.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 Id="rId22" Type="http://schemas.openxmlformats.org/officeDocument/2006/relationships/slide" Target="slides/slide21.xml" /><Relationship Id="rId27" Type="http://schemas.openxmlformats.org/officeDocument/2006/relationships/slide" Target="slides/slide26.xml" /><Relationship Id="rId30" Type="http://schemas.openxmlformats.org/officeDocument/2006/relationships/slide" Target="slides/slide29.xml" /><Relationship Id="rId35" Type="http://schemas.openxmlformats.org/officeDocument/2006/relationships/slide" Target="slides/slide34.xml" /><Relationship Id="rId43" Type="http://schemas.openxmlformats.org/officeDocument/2006/relationships/slide" Target="slides/slide42.xml" /><Relationship Id="rId48" Type="http://schemas.openxmlformats.org/officeDocument/2006/relationships/slide" Target="slides/slide47.xml" /><Relationship Id="rId56" Type="http://schemas.openxmlformats.org/officeDocument/2006/relationships/slide" Target="slides/slide55.xml" /><Relationship Id="rId8" Type="http://schemas.openxmlformats.org/officeDocument/2006/relationships/slide" Target="slides/slide7.xml" /><Relationship Id="rId51" Type="http://schemas.openxmlformats.org/officeDocument/2006/relationships/slide" Target="slides/slide50.xml" /><Relationship Id="rId3" Type="http://schemas.openxmlformats.org/officeDocument/2006/relationships/slide" Target="slides/slide2.xml" /><Relationship Id="rId12" Type="http://schemas.openxmlformats.org/officeDocument/2006/relationships/slide" Target="slides/slide11.xml" /><Relationship Id="rId17" Type="http://schemas.openxmlformats.org/officeDocument/2006/relationships/slide" Target="slides/slide16.xml" /><Relationship Id="rId25" Type="http://schemas.openxmlformats.org/officeDocument/2006/relationships/slide" Target="slides/slide24.xml" /><Relationship Id="rId33" Type="http://schemas.openxmlformats.org/officeDocument/2006/relationships/slide" Target="slides/slide32.xml" /><Relationship Id="rId38" Type="http://schemas.openxmlformats.org/officeDocument/2006/relationships/slide" Target="slides/slide37.xml" /><Relationship Id="rId46" Type="http://schemas.openxmlformats.org/officeDocument/2006/relationships/slide" Target="slides/slide45.xml" /><Relationship Id="rId59"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F46B3D44-E90C-4DF3-B2FC-47C6C1DD8C6D}" type="datetimeFigureOut">
              <a:rPr lang="en-IN" smtClean="0"/>
              <a:t>10-10-2023</a:t>
            </a:fld>
            <a:endParaRPr lang="en-IN"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IN"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C61FF28-6FE5-444D-BF87-AA1D8B21500C}" type="slidenum">
              <a:rPr lang="en-IN" smtClean="0"/>
              <a:t>‹#›</a:t>
            </a:fld>
            <a:endParaRPr lang="en-IN" dirty="0"/>
          </a:p>
        </p:txBody>
      </p:sp>
    </p:spTree>
    <p:extLst>
      <p:ext uri="{BB962C8B-B14F-4D97-AF65-F5344CB8AC3E}">
        <p14:creationId xmlns:p14="http://schemas.microsoft.com/office/powerpoint/2010/main" val="22847303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 /><Relationship Id="rId1" Type="http://schemas.openxmlformats.org/officeDocument/2006/relationships/notesMaster" Target="../notesMasters/notesMaster1.xml" /></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 /><Relationship Id="rId1" Type="http://schemas.openxmlformats.org/officeDocument/2006/relationships/notesMaster" Target="../notesMasters/notesMaster1.xml" /></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 /><Relationship Id="rId1" Type="http://schemas.openxmlformats.org/officeDocument/2006/relationships/notesMaster" Target="../notesMasters/notesMaster1.xml" /></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 /><Relationship Id="rId1" Type="http://schemas.openxmlformats.org/officeDocument/2006/relationships/notesMaster" Target="../notesMasters/notesMaster1.xml" /></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1</a:t>
            </a:fld>
            <a:endParaRPr lang="en-IN"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a:t>
            </a:fld>
            <a:endParaRPr lang="en-IN"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3</a:t>
            </a:fld>
            <a:endParaRPr lang="en-IN"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4</a:t>
            </a:fld>
            <a:endParaRPr lang="en-IN"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6</a:t>
            </a:fld>
            <a:endParaRPr lang="en-IN"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7C61FF28-6FE5-444D-BF87-AA1D8B21500C}" type="slidenum">
              <a:rPr lang="en-IN" smtClean="0"/>
              <a:t>26</a:t>
            </a:fld>
            <a:endParaRPr lang="en-IN"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183D829E-5969-4BAD-9D3E-3227518C14FC}"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D829E-5969-4BAD-9D3E-3227518C14FC}"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8"/>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38"/>
            <a:ext cx="8070573"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D829E-5969-4BAD-9D3E-3227518C14FC}"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83D829E-5969-4BAD-9D3E-3227518C14FC}"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8"/>
            <a:ext cx="10515600" cy="2852737"/>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831851" y="4589463"/>
            <a:ext cx="105156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83D829E-5969-4BAD-9D3E-3227518C14FC}" type="datetimeFigureOut">
              <a:rPr lang="en-IN" smtClean="0"/>
              <a:t>10-10-2023</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205728" y="1600200"/>
            <a:ext cx="5376672"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83D829E-5969-4BAD-9D3E-3227518C14FC}" type="datetimeFigureOut">
              <a:rPr lang="en-IN" smtClean="0"/>
              <a:t>10-10-2023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83D829E-5969-4BAD-9D3E-3227518C14FC}" type="datetimeFigureOut">
              <a:rPr lang="en-IN" smtClean="0"/>
              <a:t>10-10-2023</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83D829E-5969-4BAD-9D3E-3227518C14FC}" type="datetimeFigureOut">
              <a:rPr lang="en-IN" smtClean="0"/>
              <a:t>10-10-2023</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83D829E-5969-4BAD-9D3E-3227518C14FC}" type="datetimeFigureOut">
              <a:rPr lang="en-IN" smtClean="0"/>
              <a:t>10-10-2023</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83D829E-5969-4BAD-9D3E-3227518C14FC}" type="datetimeFigureOut">
              <a:rPr lang="en-IN" smtClean="0"/>
              <a:t>10-10-2023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4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183D829E-5969-4BAD-9D3E-3227518C14FC}" type="datetimeFigureOut">
              <a:rPr lang="en-IN" smtClean="0"/>
              <a:t>10-10-2023</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8921AB35-9A4B-4E63-A778-F668C2D733CE}" type="slidenum">
              <a:rPr lang="en-IN" smtClean="0"/>
              <a:t>‹#›</a:t>
            </a:fld>
            <a:endParaRPr lang="en-IN" dirty="0"/>
          </a:p>
        </p:txBody>
      </p:sp>
    </p:spTree>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theme" Target="../theme/theme1.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100000"/>
          </a:schemeClr>
        </a:solidFill>
        <a:effectLst/>
      </p:bgPr>
    </p:bg>
    <p:spTree>
      <p:nvGrpSpPr>
        <p:cNvPr id="1" name=""/>
        <p:cNvGrpSpPr/>
        <p:nvPr/>
      </p:nvGrpSpPr>
      <p:grpSpPr>
        <a:xfrm>
          <a:off x="0" y="0"/>
          <a:ext cx="0" cy="0"/>
          <a:chOff x="0" y="0"/>
          <a:chExt cx="0" cy="0"/>
        </a:xfrm>
      </p:grpSpPr>
      <p:sp>
        <p:nvSpPr>
          <p:cNvPr id="1026" name="Title 1025"/>
          <p:cNvSpPr>
            <a:spLocks noGrp="1"/>
          </p:cNvSpPr>
          <p:nvPr>
            <p:ph type="title"/>
          </p:nvPr>
        </p:nvSpPr>
        <p:spPr>
          <a:xfrm>
            <a:off x="609600" y="274638"/>
            <a:ext cx="10972800" cy="1143000"/>
          </a:xfrm>
          <a:prstGeom prst="rect">
            <a:avLst/>
          </a:prstGeom>
          <a:noFill/>
          <a:ln w="9525">
            <a:noFill/>
          </a:ln>
        </p:spPr>
        <p:txBody>
          <a:bodyPr anchor="ctr" anchorCtr="0"/>
          <a:lstStyle/>
          <a:p>
            <a:pPr lvl="0"/>
            <a:r>
              <a:t>Click to edit Master title style</a:t>
            </a:r>
          </a:p>
        </p:txBody>
      </p:sp>
      <p:sp>
        <p:nvSpPr>
          <p:cNvPr id="1027" name="Text Placeholder 1026"/>
          <p:cNvSpPr>
            <a:spLocks noGrp="1"/>
          </p:cNvSpPr>
          <p:nvPr>
            <p:ph type="body" idx="1"/>
          </p:nvPr>
        </p:nvSpPr>
        <p:spPr>
          <a:xfrm>
            <a:off x="609600" y="1600200"/>
            <a:ext cx="10972800" cy="4525963"/>
          </a:xfrm>
          <a:prstGeom prst="rect">
            <a:avLst/>
          </a:prstGeom>
          <a:noFill/>
          <a:ln w="9525">
            <a:noFill/>
          </a:ln>
        </p:spPr>
        <p:txBody>
          <a:bodyPr/>
          <a:lstStyle/>
          <a:p>
            <a:pPr lvl="0"/>
            <a:r>
              <a:t>Click to edit Master text styles</a:t>
            </a:r>
          </a:p>
          <a:p>
            <a:pPr lvl="1"/>
            <a:r>
              <a:t>Second level</a:t>
            </a:r>
          </a:p>
          <a:p>
            <a:pPr lvl="2"/>
            <a:r>
              <a:t>Third level</a:t>
            </a:r>
          </a:p>
          <a:p>
            <a:pPr lvl="3"/>
            <a:r>
              <a:t>Fourth level</a:t>
            </a:r>
          </a:p>
          <a:p>
            <a:pPr lvl="4"/>
            <a:r>
              <a:t>Fifth level</a:t>
            </a:r>
          </a:p>
        </p:txBody>
      </p:sp>
      <p:sp>
        <p:nvSpPr>
          <p:cNvPr id="1028" name="Date Placeholder 1027"/>
          <p:cNvSpPr>
            <a:spLocks noGrp="1"/>
          </p:cNvSpPr>
          <p:nvPr>
            <p:ph type="dt" sz="half" idx="2"/>
          </p:nvPr>
        </p:nvSpPr>
        <p:spPr>
          <a:xfrm>
            <a:off x="609600" y="6245225"/>
            <a:ext cx="2844800" cy="476250"/>
          </a:xfrm>
          <a:prstGeom prst="rect">
            <a:avLst/>
          </a:prstGeom>
          <a:noFill/>
          <a:ln w="9525">
            <a:noFill/>
          </a:ln>
        </p:spPr>
        <p:txBody>
          <a:bodyPr/>
          <a:lstStyle>
            <a:lvl1pPr>
              <a:defRPr sz="1400"/>
            </a:lvl1pPr>
          </a:lstStyle>
          <a:p>
            <a:fld id="{183D829E-5969-4BAD-9D3E-3227518C14FC}" type="datetimeFigureOut">
              <a:rPr lang="en-IN" smtClean="0"/>
              <a:t>10-10-2023</a:t>
            </a:fld>
            <a:endParaRPr lang="en-IN" dirty="0"/>
          </a:p>
        </p:txBody>
      </p:sp>
      <p:sp>
        <p:nvSpPr>
          <p:cNvPr id="1029" name="Footer Placeholder 1028"/>
          <p:cNvSpPr>
            <a:spLocks noGrp="1"/>
          </p:cNvSpPr>
          <p:nvPr>
            <p:ph type="ftr" sz="quarter" idx="3"/>
          </p:nvPr>
        </p:nvSpPr>
        <p:spPr>
          <a:xfrm>
            <a:off x="4165600" y="6245225"/>
            <a:ext cx="3860800" cy="476250"/>
          </a:xfrm>
          <a:prstGeom prst="rect">
            <a:avLst/>
          </a:prstGeom>
          <a:noFill/>
          <a:ln w="9525">
            <a:noFill/>
          </a:ln>
        </p:spPr>
        <p:txBody>
          <a:bodyPr/>
          <a:lstStyle>
            <a:lvl1pPr algn="ctr">
              <a:defRPr sz="1400"/>
            </a:lvl1pPr>
          </a:lstStyle>
          <a:p>
            <a:endParaRPr lang="en-IN" dirty="0"/>
          </a:p>
        </p:txBody>
      </p:sp>
      <p:sp>
        <p:nvSpPr>
          <p:cNvPr id="1030" name="Slide Number Placeholder 1029"/>
          <p:cNvSpPr>
            <a:spLocks noGrp="1"/>
          </p:cNvSpPr>
          <p:nvPr>
            <p:ph type="sldNum" sz="quarter" idx="4"/>
          </p:nvPr>
        </p:nvSpPr>
        <p:spPr>
          <a:xfrm>
            <a:off x="8737600" y="6245225"/>
            <a:ext cx="2844800" cy="476250"/>
          </a:xfrm>
          <a:prstGeom prst="rect">
            <a:avLst/>
          </a:prstGeom>
          <a:noFill/>
          <a:ln w="9525">
            <a:noFill/>
          </a:ln>
        </p:spPr>
        <p:txBody>
          <a:bodyPr/>
          <a:lstStyle>
            <a:lvl1pPr algn="r">
              <a:defRPr sz="1400"/>
            </a:lvl1pPr>
          </a:lstStyle>
          <a:p>
            <a:fld id="{8921AB35-9A4B-4E63-A778-F668C2D733CE}" type="slidenum">
              <a:rPr lang="en-IN" smtClean="0"/>
              <a:t>‹#›</a:t>
            </a:fld>
            <a:endParaRPr lang="en-IN"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marL="0" lvl="0" indent="0" algn="ctr" defTabSz="91440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eaLnBrk="1" fontAlgn="base" latinLnBrk="0" hangingPunct="1">
        <a:lnSpc>
          <a:spcPct val="100000"/>
        </a:lnSpc>
        <a:spcBef>
          <a:spcPct val="0"/>
        </a:spcBef>
        <a:spcAft>
          <a:spcPct val="0"/>
        </a:spcAft>
        <a:buFont typeface="Arial" panose="020B0604020202020204" pitchFamily="34" charset="0"/>
        <a:buNone/>
        <a:defRPr sz="1800" b="0" i="0" u="none" kern="1200" baseline="0">
          <a:solidFill>
            <a:schemeClr val="tx1"/>
          </a:solidFill>
          <a:latin typeface="+mn-lt"/>
          <a:ea typeface="+mn-ea"/>
          <a:cs typeface="+mn-cs"/>
        </a:defRPr>
      </a:lvl1pPr>
      <a:lvl2pPr marL="457200" lvl="1"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2pPr>
      <a:lvl3pPr marL="914400" lvl="2"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3pPr>
      <a:lvl4pPr marL="1371600" lvl="3"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4pPr>
      <a:lvl5pPr marL="1828800" lvl="4"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5pPr>
      <a:lvl6pPr marL="2286000" lvl="5"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6pPr>
      <a:lvl7pPr marL="2743200" lvl="6"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7pPr>
      <a:lvl8pPr marL="3200400" lvl="7"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8pPr>
      <a:lvl9pPr marL="3657600" lvl="8" indent="0" algn="l" defTabSz="914400" eaLnBrk="1" fontAlgn="base" latinLnBrk="0" hangingPunct="1">
        <a:lnSpc>
          <a:spcPct val="100000"/>
        </a:lnSpc>
        <a:spcBef>
          <a:spcPct val="0"/>
        </a:spcBef>
        <a:spcAft>
          <a:spcPct val="0"/>
        </a:spcAft>
        <a:buFont typeface="Arial" panose="020B0604020202020204" pitchFamily="34" charset="0"/>
        <a:buNone/>
        <a:defRPr b="0" i="0" u="none" kern="1200" baseline="0">
          <a:solidFill>
            <a:schemeClr val="tx1"/>
          </a:solidFill>
          <a:latin typeface="Arial" panose="020B0604020202020204" pitchFamily="34" charset="0"/>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 /><Relationship Id="rId1" Type="http://schemas.openxmlformats.org/officeDocument/2006/relationships/slideLayout" Target="../slideLayouts/slideLayout2.xml" /></Relationships>
</file>

<file path=ppt/slides/_rels/slide10.xml.rels><?xml version="1.0" encoding="UTF-8" standalone="yes"?>
<Relationships xmlns="http://schemas.openxmlformats.org/package/2006/relationships"><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Relationship Id="rId3" Type="http://schemas.openxmlformats.org/officeDocument/2006/relationships/image" Target="../media/image8.png" /><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Relationship Id="rId2" Type="http://schemas.openxmlformats.org/officeDocument/2006/relationships/image" Target="../media/image11.png"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Relationship Id="rId2" Type="http://schemas.openxmlformats.org/officeDocument/2006/relationships/image" Target="../media/image12.png"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 /><Relationship Id="rId1" Type="http://schemas.openxmlformats.org/officeDocument/2006/relationships/slideLayout" Target="../slideLayouts/slideLayout2.xml" /></Relationships>
</file>

<file path=ppt/slides/_rels/slide20.xml.rels><?xml version="1.0" encoding="UTF-8" standalone="yes"?>
<Relationships xmlns="http://schemas.openxmlformats.org/package/2006/relationships"><Relationship Id="rId2" Type="http://schemas.openxmlformats.org/officeDocument/2006/relationships/image" Target="../media/image13.png"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Relationship Id="rId2" Type="http://schemas.openxmlformats.org/officeDocument/2006/relationships/image" Target="../media/image14.png"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Relationship Id="rId3" Type="http://schemas.openxmlformats.org/officeDocument/2006/relationships/image" Target="../media/image16.png" /><Relationship Id="rId2" Type="http://schemas.openxmlformats.org/officeDocument/2006/relationships/image" Target="../media/image15.png"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Relationship Id="rId2" Type="http://schemas.openxmlformats.org/officeDocument/2006/relationships/image" Target="../media/image17.png"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Relationship Id="rId3" Type="http://schemas.openxmlformats.org/officeDocument/2006/relationships/image" Target="../media/image18.png" /><Relationship Id="rId2" Type="http://schemas.openxmlformats.org/officeDocument/2006/relationships/notesSlide" Target="../notesSlides/notesSlide6.xml"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Relationship Id="rId2" Type="http://schemas.openxmlformats.org/officeDocument/2006/relationships/image" Target="../media/image19.png"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 /><Relationship Id="rId1" Type="http://schemas.openxmlformats.org/officeDocument/2006/relationships/slideLayout" Target="../slideLayouts/slideLayout2.xml" /></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Relationship Id="rId2" Type="http://schemas.openxmlformats.org/officeDocument/2006/relationships/image" Target="../media/image20.png"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Relationship Id="rId2" Type="http://schemas.openxmlformats.org/officeDocument/2006/relationships/image" Target="../media/image21.png"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Relationship Id="rId2" Type="http://schemas.openxmlformats.org/officeDocument/2006/relationships/image" Target="../media/image22.png"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Relationship Id="rId2" Type="http://schemas.openxmlformats.org/officeDocument/2006/relationships/image" Target="../media/image23.png"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Relationship Id="rId2" Type="http://schemas.openxmlformats.org/officeDocument/2006/relationships/image" Target="../media/image24.png"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Relationship Id="rId2" Type="http://schemas.openxmlformats.org/officeDocument/2006/relationships/image" Target="../media/image25.png"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4.xml" /><Relationship Id="rId1" Type="http://schemas.openxmlformats.org/officeDocument/2006/relationships/slideLayout" Target="../slideLayouts/slideLayout2.xml" /></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Relationship Id="rId2" Type="http://schemas.openxmlformats.org/officeDocument/2006/relationships/image" Target="../media/image26.png" /><Relationship Id="rId1" Type="http://schemas.openxmlformats.org/officeDocument/2006/relationships/slideLayout" Target="../slideLayouts/slideLayout2.xml" /></Relationships>
</file>

<file path=ppt/slides/_rels/slide42.xml.rels><?xml version="1.0" encoding="UTF-8" standalone="yes"?>
<Relationships xmlns="http://schemas.openxmlformats.org/package/2006/relationships"><Relationship Id="rId2" Type="http://schemas.openxmlformats.org/officeDocument/2006/relationships/image" Target="../media/image27.jpeg"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Relationship Id="rId2" Type="http://schemas.openxmlformats.org/officeDocument/2006/relationships/image" Target="../media/image28.png"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Relationship Id="rId2" Type="http://schemas.openxmlformats.org/officeDocument/2006/relationships/image" Target="../media/image29.png"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 standalone="yes"?>
<Relationships xmlns="http://schemas.openxmlformats.org/package/2006/relationships"><Relationship Id="rId3" Type="http://schemas.openxmlformats.org/officeDocument/2006/relationships/image" Target="../media/image29.png" /><Relationship Id="rId2" Type="http://schemas.openxmlformats.org/officeDocument/2006/relationships/image" Target="../media/image30.png" /><Relationship Id="rId1" Type="http://schemas.openxmlformats.org/officeDocument/2006/relationships/slideLayout" Target="../slideLayouts/slideLayout2.xml" /></Relationships>
</file>

<file path=ppt/slides/_rels/slide48.xml.rels><?xml version="1.0" encoding="UTF-8" standalone="yes"?>
<Relationships xmlns="http://schemas.openxmlformats.org/package/2006/relationships"><Relationship Id="rId2" Type="http://schemas.openxmlformats.org/officeDocument/2006/relationships/image" Target="../media/image31.png"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Relationship Id="rId2" Type="http://schemas.openxmlformats.org/officeDocument/2006/relationships/image" Target="../media/image32.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Layout" Target="../slideLayouts/slideLayout2.xml" /></Relationships>
</file>

<file path=ppt/slides/_rels/slide50.xml.rels><?xml version="1.0" encoding="UTF-8" standalone="yes"?>
<Relationships xmlns="http://schemas.openxmlformats.org/package/2006/relationships"><Relationship Id="rId3" Type="http://schemas.openxmlformats.org/officeDocument/2006/relationships/image" Target="../media/image34.png" /><Relationship Id="rId2" Type="http://schemas.openxmlformats.org/officeDocument/2006/relationships/image" Target="../media/image33.png" /><Relationship Id="rId1" Type="http://schemas.openxmlformats.org/officeDocument/2006/relationships/slideLayout" Target="../slideLayouts/slideLayout4.xml" /></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Relationship Id="rId3" Type="http://schemas.openxmlformats.org/officeDocument/2006/relationships/image" Target="../media/image36.png" /><Relationship Id="rId2" Type="http://schemas.openxmlformats.org/officeDocument/2006/relationships/image" Target="../media/image35.png" /><Relationship Id="rId1" Type="http://schemas.openxmlformats.org/officeDocument/2006/relationships/slideLayout" Target="../slideLayouts/slideLayout4.xml" /><Relationship Id="rId4" Type="http://schemas.openxmlformats.org/officeDocument/2006/relationships/image" Target="../media/image37.png" /></Relationships>
</file>

<file path=ppt/slides/_rels/slide53.xml.rels><?xml version="1.0" encoding="UTF-8" standalone="yes"?>
<Relationships xmlns="http://schemas.openxmlformats.org/package/2006/relationships"><Relationship Id="rId2" Type="http://schemas.openxmlformats.org/officeDocument/2006/relationships/image" Target="../media/image38.png"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Relationship Id="rId3" Type="http://schemas.openxmlformats.org/officeDocument/2006/relationships/image" Target="../media/image40.png" /><Relationship Id="rId2" Type="http://schemas.openxmlformats.org/officeDocument/2006/relationships/image" Target="../media/image39.png" /><Relationship Id="rId1" Type="http://schemas.openxmlformats.org/officeDocument/2006/relationships/slideLayout" Target="../slideLayouts/slideLayout2.xml" /><Relationship Id="rId4" Type="http://schemas.openxmlformats.org/officeDocument/2006/relationships/image" Target="../media/image41.png" /></Relationships>
</file>

<file path=ppt/slides/_rels/slide55.xml.rels><?xml version="1.0" encoding="UTF-8" standalone="yes"?>
<Relationships xmlns="http://schemas.openxmlformats.org/package/2006/relationships"><Relationship Id="rId3" Type="http://schemas.openxmlformats.org/officeDocument/2006/relationships/image" Target="../media/image42.png" /><Relationship Id="rId2" Type="http://schemas.openxmlformats.org/officeDocument/2006/relationships/image" Target="../media/image39.png" /><Relationship Id="rId1" Type="http://schemas.openxmlformats.org/officeDocument/2006/relationships/slideLayout" Target="../slideLayouts/slideLayout2.xml" /><Relationship Id="rId5" Type="http://schemas.openxmlformats.org/officeDocument/2006/relationships/image" Target="../media/image44.png" /><Relationship Id="rId4" Type="http://schemas.openxmlformats.org/officeDocument/2006/relationships/image" Target="../media/image43.png" /></Relationships>
</file>

<file path=ppt/slides/_rels/slide56.xml.rels><?xml version="1.0" encoding="UTF-8" standalone="yes"?>
<Relationships xmlns="http://schemas.openxmlformats.org/package/2006/relationships"><Relationship Id="rId2" Type="http://schemas.openxmlformats.org/officeDocument/2006/relationships/image" Target="../media/image45.png" /><Relationship Id="rId1" Type="http://schemas.openxmlformats.org/officeDocument/2006/relationships/slideLayout" Target="../slideLayouts/slideLayout4.xml" /></Relationships>
</file>

<file path=ppt/slides/_rels/slide57.xml.rels><?xml version="1.0" encoding="UTF-8" standalone="yes"?>
<Relationships xmlns="http://schemas.openxmlformats.org/package/2006/relationships"><Relationship Id="rId2" Type="http://schemas.openxmlformats.org/officeDocument/2006/relationships/image" Target="../media/image4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2" Type="http://schemas.openxmlformats.org/officeDocument/2006/relationships/image" Target="../media/image3.pn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4.pn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1981200" y="476673"/>
            <a:ext cx="8229600" cy="5649491"/>
          </a:xfrm>
        </p:spPr>
        <p:txBody>
          <a:bodyPr>
            <a:normAutofit fontScale="85000" lnSpcReduction="10000"/>
          </a:bodyPr>
          <a:lstStyle/>
          <a:p>
            <a:pPr marL="0" indent="0" algn="ctr" defTabSz="457200">
              <a:lnSpc>
                <a:spcPct val="200000"/>
              </a:lnSpc>
              <a:buNone/>
              <a:defRPr/>
            </a:pPr>
            <a:r>
              <a:rPr lang="en-US" altLang="en-US" sz="3600" b="1" u="sng" dirty="0">
                <a:latin typeface="Times New Roman" panose="02020603050405020304" pitchFamily="18" charset="0"/>
                <a:cs typeface="Times New Roman" panose="02020603050405020304" pitchFamily="18" charset="0"/>
              </a:rPr>
              <a:t>MALLA REDDY UNIVERSITY</a:t>
            </a:r>
            <a:endParaRPr lang="en-US" sz="3600" b="1" u="sng" dirty="0">
              <a:latin typeface="Times New Roman" panose="02020603050405020304" pitchFamily="18" charset="0"/>
              <a:cs typeface="Times New Roman" panose="02020603050405020304" pitchFamily="18" charset="0"/>
            </a:endParaRPr>
          </a:p>
          <a:p>
            <a:pPr marL="0" indent="0" algn="ctr" defTabSz="457200">
              <a:lnSpc>
                <a:spcPct val="200000"/>
              </a:lnSpc>
              <a:buNone/>
              <a:defRPr/>
            </a:pPr>
            <a:r>
              <a:rPr lang="en-US" sz="3000" b="1" dirty="0">
                <a:latin typeface="Times New Roman" panose="02020603050405020304" pitchFamily="18" charset="0"/>
                <a:cs typeface="Times New Roman" panose="02020603050405020304" pitchFamily="18" charset="0"/>
              </a:rPr>
              <a:t>MR22-1CS0141: </a:t>
            </a:r>
          </a:p>
          <a:p>
            <a:pPr marL="0" indent="0" algn="ctr" defTabSz="457200">
              <a:lnSpc>
                <a:spcPct val="200000"/>
              </a:lnSpc>
              <a:buNone/>
              <a:defRPr/>
            </a:pPr>
            <a:r>
              <a:rPr lang="en-US" sz="3000" b="1" dirty="0">
                <a:latin typeface="Times New Roman" panose="02020603050405020304" pitchFamily="18" charset="0"/>
                <a:cs typeface="Times New Roman" panose="02020603050405020304" pitchFamily="18" charset="0"/>
              </a:rPr>
              <a:t>DESIGN AND ANALYSIS OF ALGORITHMS</a:t>
            </a:r>
            <a:endParaRPr lang="en-US" sz="2400" b="1" dirty="0">
              <a:latin typeface="Times New Roman" panose="02020603050405020304" pitchFamily="18" charset="0"/>
              <a:cs typeface="Times New Roman" panose="02020603050405020304" pitchFamily="18" charset="0"/>
            </a:endParaRPr>
          </a:p>
          <a:p>
            <a:pPr marL="0" indent="0" algn="ctr" defTabSz="457200">
              <a:lnSpc>
                <a:spcPct val="200000"/>
              </a:lnSpc>
              <a:buNone/>
              <a:defRPr/>
            </a:pPr>
            <a:r>
              <a:rPr lang="en-US" sz="3600" b="1" dirty="0">
                <a:latin typeface="Times New Roman" panose="02020603050405020304" pitchFamily="18" charset="0"/>
                <a:cs typeface="Times New Roman" panose="02020603050405020304" pitchFamily="18" charset="0"/>
              </a:rPr>
              <a:t>II YEAR B.TECH. (CSE) / I - SEM</a:t>
            </a:r>
          </a:p>
          <a:p>
            <a:pPr marL="0" indent="0" algn="ctr" defTabSz="457200">
              <a:lnSpc>
                <a:spcPct val="200000"/>
              </a:lnSpc>
              <a:buNone/>
              <a:defRPr/>
            </a:pPr>
            <a:r>
              <a:rPr lang="en-US" sz="3600" b="1" dirty="0">
                <a:latin typeface="Times New Roman" panose="02020603050405020304" pitchFamily="18" charset="0"/>
                <a:cs typeface="Times New Roman" panose="02020603050405020304" pitchFamily="18" charset="0"/>
              </a:rPr>
              <a:t>(MRU - R22)</a:t>
            </a:r>
          </a:p>
          <a:p>
            <a:pPr marL="0" indent="0" algn="ctr" defTabSz="457200">
              <a:lnSpc>
                <a:spcPct val="200000"/>
              </a:lnSpc>
              <a:buNone/>
              <a:defRPr/>
            </a:pPr>
            <a:r>
              <a:rPr lang="en-US" sz="3600" b="1" dirty="0">
                <a:latin typeface="Times New Roman" panose="02020603050405020304" pitchFamily="18" charset="0"/>
                <a:cs typeface="Times New Roman" panose="02020603050405020304" pitchFamily="18" charset="0"/>
              </a:rPr>
              <a:t>UNIT-II</a:t>
            </a:r>
          </a:p>
          <a:p>
            <a:pPr algn="just"/>
            <a:endParaRPr lang="en-IN"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rPr>
              <a:t>Example for Find(i)</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675640"/>
            <a:ext cx="11134090" cy="5901055"/>
          </a:xfrm>
        </p:spPr>
        <p:txBody>
          <a:bodyPr/>
          <a:lstStyle/>
          <a:p>
            <a:pPr marL="0" lvl="4" indent="0">
              <a:spcBef>
                <a:spcPts val="0"/>
              </a:spcBef>
              <a:buNone/>
            </a:pPr>
            <a:r>
              <a:rPr lang="en-US" sz="2600" b="1" dirty="0">
                <a:latin typeface="Times New Roman" panose="02020603050405020304" pitchFamily="18" charset="0"/>
                <a:cs typeface="Times New Roman" panose="02020603050405020304" pitchFamily="18" charset="0"/>
              </a:rPr>
              <a:t>Example:</a:t>
            </a:r>
            <a:r>
              <a:rPr lang="en-US" sz="2600" dirty="0">
                <a:latin typeface="Times New Roman" panose="02020603050405020304" pitchFamily="18" charset="0"/>
                <a:cs typeface="Times New Roman" panose="02020603050405020304" pitchFamily="18" charset="0"/>
              </a:rPr>
              <a:t> </a:t>
            </a:r>
          </a:p>
          <a:p>
            <a:pPr marL="0" lvl="4" indent="0">
              <a:spcBef>
                <a:spcPts val="0"/>
              </a:spcBef>
              <a:buNone/>
            </a:pPr>
            <a:endParaRPr lang="en-US" sz="2600" dirty="0">
              <a:latin typeface="Times New Roman" panose="02020603050405020304" pitchFamily="18" charset="0"/>
              <a:cs typeface="Times New Roman" panose="02020603050405020304" pitchFamily="18" charset="0"/>
            </a:endParaRPr>
          </a:p>
          <a:p>
            <a:pPr marL="0" lvl="4" indent="0">
              <a:spcBef>
                <a:spcPts val="0"/>
              </a:spcBef>
              <a:buNone/>
            </a:pPr>
            <a:endParaRPr lang="en-US" sz="2600" dirty="0">
              <a:latin typeface="Times New Roman" panose="02020603050405020304" pitchFamily="18" charset="0"/>
              <a:cs typeface="Times New Roman" panose="02020603050405020304" pitchFamily="18" charset="0"/>
            </a:endParaRPr>
          </a:p>
          <a:p>
            <a:pPr marL="0" lvl="4" indent="0">
              <a:spcBef>
                <a:spcPts val="0"/>
              </a:spcBef>
              <a:buNone/>
            </a:pPr>
            <a:endParaRPr lang="en-US" sz="2600" dirty="0">
              <a:latin typeface="Times New Roman" panose="02020603050405020304" pitchFamily="18" charset="0"/>
              <a:cs typeface="Times New Roman" panose="02020603050405020304" pitchFamily="18" charset="0"/>
            </a:endParaRPr>
          </a:p>
          <a:p>
            <a:pPr marL="0" lvl="4" indent="0">
              <a:spcBef>
                <a:spcPts val="0"/>
              </a:spcBef>
              <a:buNone/>
            </a:pPr>
            <a:endParaRPr lang="en-US" sz="2600" dirty="0">
              <a:latin typeface="Times New Roman" panose="02020603050405020304" pitchFamily="18" charset="0"/>
              <a:cs typeface="Times New Roman" panose="02020603050405020304" pitchFamily="18" charset="0"/>
            </a:endParaRPr>
          </a:p>
          <a:p>
            <a:pPr marL="0" lvl="4" indent="0">
              <a:spcBef>
                <a:spcPts val="0"/>
              </a:spcBef>
              <a:buNone/>
            </a:pPr>
            <a:endParaRPr lang="en-US" sz="2600" dirty="0">
              <a:latin typeface="Times New Roman" panose="02020603050405020304" pitchFamily="18" charset="0"/>
              <a:cs typeface="Times New Roman" panose="02020603050405020304" pitchFamily="18" charset="0"/>
            </a:endParaRPr>
          </a:p>
          <a:p>
            <a:pPr marL="0" lvl="4" indent="0">
              <a:spcBef>
                <a:spcPts val="0"/>
              </a:spcBef>
              <a:buNone/>
            </a:pPr>
            <a:endParaRPr lang="en-US" sz="2600" dirty="0">
              <a:latin typeface="Times New Roman" panose="02020603050405020304" pitchFamily="18" charset="0"/>
              <a:cs typeface="Times New Roman" panose="02020603050405020304" pitchFamily="18" charset="0"/>
            </a:endParaRPr>
          </a:p>
          <a:p>
            <a:pPr marL="0" lvl="4" indent="0">
              <a:spcBef>
                <a:spcPts val="0"/>
              </a:spcBef>
              <a:buNone/>
            </a:pPr>
            <a:endParaRPr lang="en-US" sz="2600" dirty="0">
              <a:latin typeface="Times New Roman" panose="02020603050405020304" pitchFamily="18" charset="0"/>
              <a:cs typeface="Times New Roman" panose="02020603050405020304" pitchFamily="18" charset="0"/>
            </a:endParaRPr>
          </a:p>
          <a:p>
            <a:pPr marL="0" lvl="4" indent="0">
              <a:spcBef>
                <a:spcPts val="0"/>
              </a:spcBef>
              <a:buNone/>
            </a:pPr>
            <a:endParaRPr lang="en-US" sz="2600" dirty="0">
              <a:latin typeface="Times New Roman" panose="02020603050405020304" pitchFamily="18" charset="0"/>
              <a:cs typeface="Times New Roman" panose="02020603050405020304" pitchFamily="18" charset="0"/>
            </a:endParaRPr>
          </a:p>
          <a:p>
            <a:pPr marL="0" lvl="4" indent="0">
              <a:spcBef>
                <a:spcPts val="0"/>
              </a:spcBef>
              <a:buNone/>
            </a:pPr>
            <a:endParaRPr lang="en-US" sz="2600" dirty="0">
              <a:latin typeface="Times New Roman" panose="02020603050405020304" pitchFamily="18" charset="0"/>
              <a:cs typeface="Times New Roman" panose="02020603050405020304" pitchFamily="18" charset="0"/>
            </a:endParaRPr>
          </a:p>
          <a:p>
            <a:pPr marL="0" lvl="4" indent="0">
              <a:spcBef>
                <a:spcPts val="0"/>
              </a:spcBef>
              <a:buNone/>
            </a:pPr>
            <a:r>
              <a:rPr lang="en-US" sz="2600" dirty="0">
                <a:latin typeface="Times New Roman" panose="02020603050405020304" pitchFamily="18" charset="0"/>
                <a:cs typeface="Times New Roman" panose="02020603050405020304" pitchFamily="18" charset="0"/>
              </a:rPr>
              <a:t>Find(5)=1 </a:t>
            </a:r>
          </a:p>
          <a:p>
            <a:pPr marL="0" lvl="4" indent="0">
              <a:spcBef>
                <a:spcPts val="0"/>
              </a:spcBef>
              <a:buNone/>
            </a:pPr>
            <a:r>
              <a:rPr lang="en-US" sz="2600" dirty="0">
                <a:latin typeface="Times New Roman" panose="02020603050405020304" pitchFamily="18" charset="0"/>
                <a:cs typeface="Times New Roman" panose="02020603050405020304" pitchFamily="18" charset="0"/>
              </a:rPr>
              <a:t>Find(2)=1 </a:t>
            </a:r>
          </a:p>
          <a:p>
            <a:pPr marL="0" lvl="4" indent="0">
              <a:spcBef>
                <a:spcPts val="0"/>
              </a:spcBef>
              <a:buNone/>
            </a:pPr>
            <a:r>
              <a:rPr lang="en-US" sz="2600" dirty="0">
                <a:latin typeface="Times New Roman" panose="02020603050405020304" pitchFamily="18" charset="0"/>
                <a:cs typeface="Times New Roman" panose="02020603050405020304" pitchFamily="18" charset="0"/>
              </a:rPr>
              <a:t>Find(3)=1 </a:t>
            </a:r>
          </a:p>
          <a:p>
            <a:pPr marL="0" lvl="4" indent="0">
              <a:spcBef>
                <a:spcPts val="0"/>
              </a:spcBef>
              <a:buNone/>
            </a:pPr>
            <a:r>
              <a:rPr lang="en-US" sz="2600" dirty="0">
                <a:latin typeface="Times New Roman" panose="02020603050405020304" pitchFamily="18" charset="0"/>
                <a:cs typeface="Times New Roman" panose="02020603050405020304" pitchFamily="18" charset="0"/>
              </a:rPr>
              <a:t>The root node represents all the nodes in the tree. </a:t>
            </a:r>
          </a:p>
        </p:txBody>
      </p:sp>
      <p:pic>
        <p:nvPicPr>
          <p:cNvPr id="6" name="Picture 5"/>
          <p:cNvPicPr>
            <a:picLocks noChangeAspect="1"/>
          </p:cNvPicPr>
          <p:nvPr/>
        </p:nvPicPr>
        <p:blipFill>
          <a:blip r:embed="rId2">
            <a:lum bright="-36000" contrast="54000"/>
          </a:blip>
          <a:srcRect b="21021"/>
          <a:stretch>
            <a:fillRect/>
          </a:stretch>
        </p:blipFill>
        <p:spPr>
          <a:xfrm>
            <a:off x="1920875" y="837565"/>
            <a:ext cx="9137650" cy="2681605"/>
          </a:xfrm>
          <a:prstGeom prst="rect">
            <a:avLst/>
          </a:prstGeom>
        </p:spPr>
      </p:pic>
      <p:graphicFrame>
        <p:nvGraphicFramePr>
          <p:cNvPr id="9" name="Table 8"/>
          <p:cNvGraphicFramePr/>
          <p:nvPr/>
        </p:nvGraphicFramePr>
        <p:xfrm>
          <a:off x="1828800" y="3622040"/>
          <a:ext cx="8531860" cy="762000"/>
        </p:xfrm>
        <a:graphic>
          <a:graphicData uri="http://schemas.openxmlformats.org/drawingml/2006/table">
            <a:tbl>
              <a:tblPr firstRow="1" bandRow="1">
                <a:tableStyleId>{5C22544A-7EE6-4342-B048-85BDC9FD1C3A}</a:tableStyleId>
              </a:tblPr>
              <a:tblGrid>
                <a:gridCol w="1706372">
                  <a:extLst>
                    <a:ext uri="{9D8B030D-6E8A-4147-A177-3AD203B41FA5}">
                      <a16:colId xmlns:a16="http://schemas.microsoft.com/office/drawing/2014/main" val="20000"/>
                    </a:ext>
                  </a:extLst>
                </a:gridCol>
                <a:gridCol w="1706372">
                  <a:extLst>
                    <a:ext uri="{9D8B030D-6E8A-4147-A177-3AD203B41FA5}">
                      <a16:colId xmlns:a16="http://schemas.microsoft.com/office/drawing/2014/main" val="20001"/>
                    </a:ext>
                  </a:extLst>
                </a:gridCol>
                <a:gridCol w="1706372">
                  <a:extLst>
                    <a:ext uri="{9D8B030D-6E8A-4147-A177-3AD203B41FA5}">
                      <a16:colId xmlns:a16="http://schemas.microsoft.com/office/drawing/2014/main" val="20002"/>
                    </a:ext>
                  </a:extLst>
                </a:gridCol>
                <a:gridCol w="1706372">
                  <a:extLst>
                    <a:ext uri="{9D8B030D-6E8A-4147-A177-3AD203B41FA5}">
                      <a16:colId xmlns:a16="http://schemas.microsoft.com/office/drawing/2014/main" val="20003"/>
                    </a:ext>
                  </a:extLst>
                </a:gridCol>
                <a:gridCol w="1706372">
                  <a:extLst>
                    <a:ext uri="{9D8B030D-6E8A-4147-A177-3AD203B41FA5}">
                      <a16:colId xmlns:a16="http://schemas.microsoft.com/office/drawing/2014/main" val="20004"/>
                    </a:ext>
                  </a:extLst>
                </a:gridCol>
              </a:tblGrid>
              <a:tr h="381000">
                <a:tc>
                  <a:txBody>
                    <a:bodyPr/>
                    <a:lstStyle/>
                    <a:p>
                      <a:pPr algn="ctr">
                        <a:buNone/>
                      </a:pPr>
                      <a:r>
                        <a:rPr lang="en-US">
                          <a:solidFill>
                            <a:schemeClr val="tx1"/>
                          </a:solidFill>
                        </a:rPr>
                        <a:t>i</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solidFill>
                            <a:schemeClr val="tx1"/>
                          </a:solidFill>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solidFill>
                            <a:schemeClr val="tx1"/>
                          </a:solidFill>
                        </a:rPr>
                        <a:t>2</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solidFill>
                            <a:schemeClr val="tx1"/>
                          </a:solidFill>
                        </a:rPr>
                        <a:t>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solidFill>
                            <a:schemeClr val="tx1"/>
                          </a:solidFill>
                        </a:rPr>
                        <a:t>5</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0000"/>
                  </a:ext>
                </a:extLst>
              </a:tr>
              <a:tr h="381000">
                <a:tc>
                  <a:txBody>
                    <a:bodyPr/>
                    <a:lstStyle/>
                    <a:p>
                      <a:pPr algn="ctr">
                        <a:buNone/>
                      </a:pPr>
                      <a:r>
                        <a:rPr lang="en-US" b="1">
                          <a:solidFill>
                            <a:schemeClr val="tx1"/>
                          </a:solidFill>
                        </a:rPr>
                        <a:t>P[i]</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b="1">
                          <a:solidFill>
                            <a:schemeClr val="tx1"/>
                          </a:solidFill>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b="1">
                          <a:solidFill>
                            <a:schemeClr val="tx1"/>
                          </a:solidFill>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b="1">
                          <a:solidFill>
                            <a:schemeClr val="tx1"/>
                          </a:solidFill>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b="1">
                          <a:solidFill>
                            <a:schemeClr val="tx1"/>
                          </a:solidFill>
                        </a:rPr>
                        <a:t>2</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68325"/>
          </a:xfrm>
        </p:spPr>
        <p:txBody>
          <a:bodyPr>
            <a:normAutofit fontScale="90000"/>
          </a:bodyPr>
          <a:lstStyle/>
          <a:p>
            <a:r>
              <a:rPr lang="en-US" altLang="en-IN" b="1" dirty="0">
                <a:solidFill>
                  <a:srgbClr val="FF0000"/>
                </a:solidFill>
                <a:latin typeface="Times New Roman" panose="02020603050405020304" pitchFamily="18" charset="0"/>
                <a:cs typeface="Times New Roman" panose="02020603050405020304" pitchFamily="18" charset="0"/>
                <a:sym typeface="+mn-ea"/>
              </a:rPr>
              <a:t>Simple </a:t>
            </a:r>
            <a:r>
              <a:rPr lang="en-IN" b="1" dirty="0">
                <a:solidFill>
                  <a:srgbClr val="FF0000"/>
                </a:solidFill>
                <a:latin typeface="Times New Roman" panose="02020603050405020304" pitchFamily="18" charset="0"/>
                <a:cs typeface="Times New Roman" panose="02020603050405020304" pitchFamily="18" charset="0"/>
                <a:sym typeface="+mn-ea"/>
              </a:rPr>
              <a:t>Algorithm for </a:t>
            </a:r>
            <a:r>
              <a:rPr lang="en-IN" b="1" dirty="0">
                <a:solidFill>
                  <a:srgbClr val="FF0000"/>
                </a:solidFill>
                <a:latin typeface="Times New Roman" panose="02020603050405020304" pitchFamily="18" charset="0"/>
                <a:cs typeface="Times New Roman" panose="02020603050405020304" pitchFamily="18" charset="0"/>
              </a:rPr>
              <a:t>Find(</a:t>
            </a:r>
            <a:r>
              <a:rPr lang="en-US" b="1" dirty="0">
                <a:solidFill>
                  <a:srgbClr val="FF0000"/>
                </a:solidFill>
                <a:latin typeface="Times New Roman" panose="02020603050405020304" pitchFamily="18" charset="0"/>
                <a:cs typeface="Times New Roman" panose="02020603050405020304" pitchFamily="18" charset="0"/>
              </a:rPr>
              <a:t>i</a:t>
            </a:r>
            <a:r>
              <a:rPr lang="en-IN" b="1"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485775" y="886460"/>
            <a:ext cx="11240770" cy="5638800"/>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Algorithm Find(i)</a:t>
            </a:r>
            <a:r>
              <a:rPr lang="en-US" sz="2800" dirty="0">
                <a:latin typeface="Times New Roman" panose="02020603050405020304" pitchFamily="18" charset="0"/>
                <a:cs typeface="Times New Roman" panose="02020603050405020304" pitchFamily="18" charset="0"/>
              </a:rPr>
              <a:t>  </a:t>
            </a:r>
            <a:r>
              <a:rPr lang="en-US" sz="2800" dirty="0">
                <a:solidFill>
                  <a:srgbClr val="FF0000"/>
                </a:solidFill>
                <a:latin typeface="Times New Roman" panose="02020603050405020304" pitchFamily="18" charset="0"/>
                <a:cs typeface="Times New Roman" panose="02020603050405020304" pitchFamily="18" charset="0"/>
              </a:rPr>
              <a:t>// Determines the root of the tree containing element i.</a:t>
            </a:r>
          </a:p>
          <a:p>
            <a:pPr marL="0" indent="0" algn="just">
              <a:buNone/>
            </a:pPr>
            <a:r>
              <a:rPr lang="en-US" sz="2800" dirty="0">
                <a:latin typeface="Times New Roman" panose="02020603050405020304" pitchFamily="18" charset="0"/>
                <a:cs typeface="Times New Roman" panose="02020603050405020304" pitchFamily="18" charset="0"/>
              </a:rPr>
              <a:t>{</a:t>
            </a:r>
          </a:p>
          <a:p>
            <a:pPr marL="0" indent="0" algn="just">
              <a:buNone/>
            </a:pPr>
            <a:r>
              <a:rPr lang="en-US" sz="2800" dirty="0">
                <a:latin typeface="Times New Roman" panose="02020603050405020304" pitchFamily="18" charset="0"/>
                <a:cs typeface="Times New Roman" panose="02020603050405020304" pitchFamily="18" charset="0"/>
              </a:rPr>
              <a:t>while(p[i]&gt;=0) </a:t>
            </a:r>
          </a:p>
          <a:p>
            <a:pPr marL="0" indent="0" algn="just">
              <a:buNone/>
            </a:pPr>
            <a:r>
              <a:rPr lang="en-US" sz="2800" dirty="0">
                <a:latin typeface="Times New Roman" panose="02020603050405020304" pitchFamily="18" charset="0"/>
                <a:cs typeface="Times New Roman" panose="02020603050405020304" pitchFamily="18" charset="0"/>
              </a:rPr>
              <a:t>do i:=p[i]; </a:t>
            </a:r>
          </a:p>
          <a:p>
            <a:pPr marL="0" indent="0" algn="just">
              <a:buNone/>
            </a:pPr>
            <a:r>
              <a:rPr lang="en-US" sz="2800" dirty="0">
                <a:latin typeface="Times New Roman" panose="02020603050405020304" pitchFamily="18" charset="0"/>
                <a:cs typeface="Times New Roman" panose="02020603050405020304" pitchFamily="18" charset="0"/>
              </a:rPr>
              <a:t>return i; </a:t>
            </a:r>
          </a:p>
          <a:p>
            <a:pPr marL="0" indent="0" algn="just">
              <a:buNone/>
            </a:pPr>
            <a:r>
              <a:rPr lang="en-US" sz="2800" dirty="0">
                <a:latin typeface="Times New Roman" panose="02020603050405020304" pitchFamily="18" charset="0"/>
                <a:cs typeface="Times New Roman" panose="02020603050405020304" pitchFamily="18" charset="0"/>
              </a:rPr>
              <a:t>}</a:t>
            </a:r>
          </a:p>
          <a:p>
            <a:pPr marL="0" indent="0" algn="just">
              <a:buNone/>
            </a:pPr>
            <a:endParaRPr lang="en-US" sz="2800" dirty="0">
              <a:latin typeface="Times New Roman" panose="02020603050405020304" pitchFamily="18" charset="0"/>
              <a:cs typeface="Times New Roman" panose="02020603050405020304" pitchFamily="18" charset="0"/>
            </a:endParaRPr>
          </a:p>
        </p:txBody>
      </p:sp>
      <p:graphicFrame>
        <p:nvGraphicFramePr>
          <p:cNvPr id="9" name="Table 8"/>
          <p:cNvGraphicFramePr/>
          <p:nvPr/>
        </p:nvGraphicFramePr>
        <p:xfrm>
          <a:off x="1559560" y="4509135"/>
          <a:ext cx="8531860" cy="762000"/>
        </p:xfrm>
        <a:graphic>
          <a:graphicData uri="http://schemas.openxmlformats.org/drawingml/2006/table">
            <a:tbl>
              <a:tblPr firstRow="1" bandRow="1">
                <a:tableStyleId>{5C22544A-7EE6-4342-B048-85BDC9FD1C3A}</a:tableStyleId>
              </a:tblPr>
              <a:tblGrid>
                <a:gridCol w="1706372">
                  <a:extLst>
                    <a:ext uri="{9D8B030D-6E8A-4147-A177-3AD203B41FA5}">
                      <a16:colId xmlns:a16="http://schemas.microsoft.com/office/drawing/2014/main" val="20000"/>
                    </a:ext>
                  </a:extLst>
                </a:gridCol>
                <a:gridCol w="1706245">
                  <a:extLst>
                    <a:ext uri="{9D8B030D-6E8A-4147-A177-3AD203B41FA5}">
                      <a16:colId xmlns:a16="http://schemas.microsoft.com/office/drawing/2014/main" val="20001"/>
                    </a:ext>
                  </a:extLst>
                </a:gridCol>
                <a:gridCol w="1706499">
                  <a:extLst>
                    <a:ext uri="{9D8B030D-6E8A-4147-A177-3AD203B41FA5}">
                      <a16:colId xmlns:a16="http://schemas.microsoft.com/office/drawing/2014/main" val="20002"/>
                    </a:ext>
                  </a:extLst>
                </a:gridCol>
                <a:gridCol w="1706372">
                  <a:extLst>
                    <a:ext uri="{9D8B030D-6E8A-4147-A177-3AD203B41FA5}">
                      <a16:colId xmlns:a16="http://schemas.microsoft.com/office/drawing/2014/main" val="20003"/>
                    </a:ext>
                  </a:extLst>
                </a:gridCol>
                <a:gridCol w="1706372">
                  <a:extLst>
                    <a:ext uri="{9D8B030D-6E8A-4147-A177-3AD203B41FA5}">
                      <a16:colId xmlns:a16="http://schemas.microsoft.com/office/drawing/2014/main" val="20004"/>
                    </a:ext>
                  </a:extLst>
                </a:gridCol>
              </a:tblGrid>
              <a:tr h="381000">
                <a:tc>
                  <a:txBody>
                    <a:bodyPr/>
                    <a:lstStyle/>
                    <a:p>
                      <a:pPr algn="ctr">
                        <a:buNone/>
                      </a:pPr>
                      <a:r>
                        <a:rPr lang="en-US">
                          <a:solidFill>
                            <a:schemeClr val="tx1"/>
                          </a:solidFill>
                        </a:rPr>
                        <a:t>i</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solidFill>
                            <a:schemeClr val="tx1"/>
                          </a:solidFill>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solidFill>
                            <a:schemeClr val="tx1"/>
                          </a:solidFill>
                        </a:rPr>
                        <a:t>2</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solidFill>
                            <a:schemeClr val="tx1"/>
                          </a:solidFill>
                        </a:rPr>
                        <a:t>3</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a:solidFill>
                            <a:schemeClr val="tx1"/>
                          </a:solidFill>
                        </a:rPr>
                        <a:t>5</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0000"/>
                  </a:ext>
                </a:extLst>
              </a:tr>
              <a:tr h="381000">
                <a:tc>
                  <a:txBody>
                    <a:bodyPr/>
                    <a:lstStyle/>
                    <a:p>
                      <a:pPr algn="ctr">
                        <a:buNone/>
                      </a:pPr>
                      <a:r>
                        <a:rPr lang="en-US" b="1">
                          <a:solidFill>
                            <a:schemeClr val="tx1"/>
                          </a:solidFill>
                        </a:rPr>
                        <a:t>P[i]</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b="1">
                          <a:solidFill>
                            <a:schemeClr val="tx1"/>
                          </a:solidFill>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b="1">
                          <a:solidFill>
                            <a:schemeClr val="tx1"/>
                          </a:solidFill>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b="1">
                          <a:solidFill>
                            <a:schemeClr val="tx1"/>
                          </a:solidFill>
                        </a:rPr>
                        <a:t>1</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tc>
                  <a:txBody>
                    <a:bodyPr/>
                    <a:lstStyle/>
                    <a:p>
                      <a:pPr algn="ctr">
                        <a:buNone/>
                      </a:pPr>
                      <a:r>
                        <a:rPr lang="en-US" b="1">
                          <a:solidFill>
                            <a:schemeClr val="tx1"/>
                          </a:solidFill>
                        </a:rPr>
                        <a:t>2</a:t>
                      </a:r>
                    </a:p>
                  </a:txBody>
                  <a:tcPr>
                    <a:lnL w="12700" cmpd="sng">
                      <a:solidFill>
                        <a:schemeClr val="tx1"/>
                      </a:solidFill>
                      <a:prstDash val="solid"/>
                    </a:lnL>
                    <a:lnR w="12700" cmpd="sng">
                      <a:solidFill>
                        <a:schemeClr val="tx1"/>
                      </a:solidFill>
                      <a:prstDash val="solid"/>
                    </a:lnR>
                    <a:lnT w="12700" cmpd="sng">
                      <a:solidFill>
                        <a:schemeClr val="tx1"/>
                      </a:solidFill>
                      <a:prstDash val="solid"/>
                    </a:lnT>
                    <a:lnB w="12700" cmpd="sng">
                      <a:solidFill>
                        <a:schemeClr val="tx1"/>
                      </a:solidFill>
                      <a:prstDash val="solid"/>
                    </a:lnB>
                    <a:solidFill>
                      <a:schemeClr val="bg1"/>
                    </a:solidFill>
                  </a:tcPr>
                </a:tc>
                <a:extLst>
                  <a:ext uri="{0D108BD9-81ED-4DB2-BD59-A6C34878D82A}">
                    <a16:rowId xmlns:a16="http://schemas.microsoft.com/office/drawing/2014/main" val="10001"/>
                  </a:ext>
                </a:extLst>
              </a:tr>
            </a:tbl>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rPr>
              <a:t>Analysis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675640"/>
            <a:ext cx="11134090" cy="5901055"/>
          </a:xfrm>
        </p:spPr>
        <p:txBody>
          <a:bodyPr/>
          <a:lstStyle/>
          <a:p>
            <a:pPr marL="0" lvl="4" indent="0">
              <a:spcBef>
                <a:spcPts val="0"/>
              </a:spcBef>
              <a:buNone/>
            </a:pPr>
            <a:endParaRPr lang="en-US" sz="2600" dirty="0">
              <a:latin typeface="Times New Roman" panose="02020603050405020304" pitchFamily="18" charset="0"/>
              <a:cs typeface="Times New Roman" panose="02020603050405020304" pitchFamily="18" charset="0"/>
            </a:endParaRPr>
          </a:p>
          <a:p>
            <a:pPr marL="0" lvl="4" indent="0">
              <a:spcBef>
                <a:spcPts val="0"/>
              </a:spcBef>
              <a:buNone/>
            </a:pPr>
            <a:endParaRPr lang="en-US" sz="2600" dirty="0">
              <a:latin typeface="Times New Roman" panose="02020603050405020304" pitchFamily="18" charset="0"/>
              <a:cs typeface="Times New Roman" panose="02020603050405020304" pitchFamily="18" charset="0"/>
            </a:endParaRPr>
          </a:p>
          <a:p>
            <a:pPr marL="0" lvl="4" indent="0">
              <a:spcBef>
                <a:spcPts val="0"/>
              </a:spcBef>
              <a:buNone/>
            </a:pPr>
            <a:endParaRPr lang="en-US" sz="2600" dirty="0">
              <a:latin typeface="Times New Roman" panose="02020603050405020304" pitchFamily="18" charset="0"/>
              <a:cs typeface="Times New Roman" panose="02020603050405020304" pitchFamily="18" charset="0"/>
            </a:endParaRPr>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1938" y="980728"/>
            <a:ext cx="11190287" cy="54803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rPr>
              <a:t>Weighting rule for Union(i,j)</a:t>
            </a:r>
          </a:p>
        </p:txBody>
      </p:sp>
      <p:sp>
        <p:nvSpPr>
          <p:cNvPr id="3" name="Content Placeholder 2"/>
          <p:cNvSpPr>
            <a:spLocks noGrp="1"/>
          </p:cNvSpPr>
          <p:nvPr>
            <p:ph idx="1"/>
          </p:nvPr>
        </p:nvSpPr>
        <p:spPr>
          <a:xfrm>
            <a:off x="448310" y="834390"/>
            <a:ext cx="11134090" cy="5742305"/>
          </a:xfrm>
        </p:spPr>
        <p:txBody>
          <a:bodyPr/>
          <a:lstStyle/>
          <a:p>
            <a:pPr marL="0" lvl="4" indent="0" algn="just">
              <a:spcBef>
                <a:spcPts val="0"/>
              </a:spcBef>
              <a:buNone/>
            </a:pPr>
            <a:r>
              <a:rPr lang="en-US" sz="2400" dirty="0">
                <a:latin typeface="Times New Roman" panose="02020603050405020304" pitchFamily="18" charset="0"/>
                <a:cs typeface="Times New Roman" panose="02020603050405020304" pitchFamily="18" charset="0"/>
              </a:rPr>
              <a:t>Tree obtained with weighted Initially,</a:t>
            </a:r>
          </a:p>
          <a:p>
            <a:pPr marL="0" lvl="4" indent="0" algn="just">
              <a:spcBef>
                <a:spcPts val="0"/>
              </a:spcBef>
              <a:buNone/>
            </a:pPr>
            <a:endParaRPr lang="en-US" sz="24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lum bright="-24000" contrast="36000"/>
          </a:blip>
          <a:stretch>
            <a:fillRect/>
          </a:stretch>
        </p:blipFill>
        <p:spPr>
          <a:xfrm>
            <a:off x="3215640" y="1268730"/>
            <a:ext cx="4187190" cy="697865"/>
          </a:xfrm>
          <a:prstGeom prst="rect">
            <a:avLst/>
          </a:prstGeom>
        </p:spPr>
      </p:pic>
      <p:pic>
        <p:nvPicPr>
          <p:cNvPr id="6" name="Picture 5"/>
          <p:cNvPicPr>
            <a:picLocks noChangeAspect="1"/>
          </p:cNvPicPr>
          <p:nvPr/>
        </p:nvPicPr>
        <p:blipFill>
          <a:blip r:embed="rId3">
            <a:lum bright="-24000" contrast="36000"/>
          </a:blip>
          <a:stretch>
            <a:fillRect/>
          </a:stretch>
        </p:blipFill>
        <p:spPr>
          <a:xfrm>
            <a:off x="2496185" y="2012315"/>
            <a:ext cx="5667375" cy="4707890"/>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rPr>
              <a:t>Weighting rule for Union(</a:t>
            </a:r>
            <a:r>
              <a:rPr lang="en-US" b="1" dirty="0" err="1">
                <a:solidFill>
                  <a:srgbClr val="FF0000"/>
                </a:solidFill>
                <a:latin typeface="Times New Roman" panose="02020603050405020304" pitchFamily="18" charset="0"/>
                <a:cs typeface="Times New Roman" panose="02020603050405020304" pitchFamily="18" charset="0"/>
              </a:rPr>
              <a:t>i,j</a:t>
            </a:r>
            <a:r>
              <a:rPr lang="en-US" b="1" dirty="0">
                <a:solidFill>
                  <a:srgbClr val="FF0000"/>
                </a:solidFill>
                <a:latin typeface="Times New Roman" panose="02020603050405020304" pitchFamily="18" charset="0"/>
                <a:cs typeface="Times New Roman" panose="02020603050405020304" pitchFamily="18" charset="0"/>
              </a:rPr>
              <a:t>)</a:t>
            </a:r>
          </a:p>
        </p:txBody>
      </p:sp>
      <p:sp>
        <p:nvSpPr>
          <p:cNvPr id="3" name="Content Placeholder 2"/>
          <p:cNvSpPr>
            <a:spLocks noGrp="1"/>
          </p:cNvSpPr>
          <p:nvPr>
            <p:ph idx="1"/>
          </p:nvPr>
        </p:nvSpPr>
        <p:spPr>
          <a:xfrm>
            <a:off x="448310" y="675640"/>
            <a:ext cx="11134090" cy="5901055"/>
          </a:xfrm>
        </p:spPr>
        <p:txBody>
          <a:bodyPr/>
          <a:lstStyle/>
          <a:p>
            <a:pPr marL="0" lvl="4" indent="0" algn="just">
              <a:spcBef>
                <a:spcPts val="0"/>
              </a:spcBef>
              <a:buNone/>
            </a:pPr>
            <a:r>
              <a:rPr lang="en-US" sz="2600" dirty="0">
                <a:latin typeface="Times New Roman" panose="02020603050405020304" pitchFamily="18" charset="0"/>
                <a:cs typeface="Times New Roman" panose="02020603050405020304" pitchFamily="18" charset="0"/>
              </a:rPr>
              <a:t>	To improve the performance of union and find algorithms by avoiding the creation of degenerate tree. To accomplish this, we use weighting rule for Union(i,j).</a:t>
            </a:r>
          </a:p>
          <a:p>
            <a:pPr marL="0" lvl="4" indent="0" algn="just">
              <a:spcBef>
                <a:spcPts val="0"/>
              </a:spcBef>
              <a:buNone/>
            </a:pPr>
            <a:r>
              <a:rPr lang="en-US" sz="2600" b="1" dirty="0">
                <a:latin typeface="Times New Roman" panose="02020603050405020304" pitchFamily="18" charset="0"/>
                <a:cs typeface="Times New Roman" panose="02020603050405020304" pitchFamily="18" charset="0"/>
              </a:rPr>
              <a:t>Weighting Rule for Union(i,j):</a:t>
            </a:r>
          </a:p>
        </p:txBody>
      </p:sp>
      <p:pic>
        <p:nvPicPr>
          <p:cNvPr id="4" name="Picture 3"/>
          <p:cNvPicPr>
            <a:picLocks noChangeAspect="1"/>
          </p:cNvPicPr>
          <p:nvPr/>
        </p:nvPicPr>
        <p:blipFill>
          <a:blip r:embed="rId2">
            <a:lum bright="-42000" contrast="54000"/>
          </a:blip>
          <a:stretch>
            <a:fillRect/>
          </a:stretch>
        </p:blipFill>
        <p:spPr>
          <a:xfrm>
            <a:off x="629920" y="2348865"/>
            <a:ext cx="8039735" cy="4227830"/>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rPr>
              <a:t>Collapsing rule for Find(i)</a:t>
            </a:r>
          </a:p>
        </p:txBody>
      </p:sp>
      <p:pic>
        <p:nvPicPr>
          <p:cNvPr id="4" name="Picture 3"/>
          <p:cNvPicPr>
            <a:picLocks noChangeAspect="1"/>
          </p:cNvPicPr>
          <p:nvPr/>
        </p:nvPicPr>
        <p:blipFill>
          <a:blip r:embed="rId2"/>
          <a:stretch>
            <a:fillRect/>
          </a:stretch>
        </p:blipFill>
        <p:spPr>
          <a:xfrm>
            <a:off x="912495" y="1124585"/>
            <a:ext cx="9368155" cy="5016500"/>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Connected components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675640"/>
            <a:ext cx="11134090" cy="5901055"/>
          </a:xfrm>
        </p:spPr>
        <p:txBody>
          <a:bodyPr/>
          <a:lstStyle/>
          <a:p>
            <a:pPr marL="0" lvl="4" indent="0" algn="just">
              <a:lnSpc>
                <a:spcPct val="100000"/>
              </a:lnSpc>
              <a:spcBef>
                <a:spcPts val="0"/>
              </a:spcBef>
              <a:buNone/>
            </a:pPr>
            <a:r>
              <a:rPr lang="en-US" sz="2400" dirty="0">
                <a:latin typeface="Times New Roman" panose="02020603050405020304" pitchFamily="18" charset="0"/>
                <a:cs typeface="Times New Roman" panose="02020603050405020304" pitchFamily="18" charset="0"/>
              </a:rPr>
              <a:t>	A connected component of an undirected graph is a subgraph in which any two vertices are connected to each other by paths, and which is connected to no additional vertices in the super graph.</a:t>
            </a:r>
          </a:p>
          <a:p>
            <a:pPr marL="0" marR="0" lvl="0" indent="0" algn="just" defTabSz="1217930" rtl="0" eaLnBrk="1" fontAlgn="base" latinLnBrk="0" hangingPunct="1">
              <a:lnSpc>
                <a:spcPct val="100000"/>
              </a:lnSpc>
              <a:spcBef>
                <a:spcPct val="0"/>
              </a:spcBef>
              <a:spcAft>
                <a:spcPct val="0"/>
              </a:spcAft>
              <a:buClrTx/>
              <a:buSzTx/>
              <a:buFontTx/>
              <a:buNone/>
              <a:defRPr/>
            </a:pPr>
            <a:r>
              <a:rPr lang="en-US" sz="2400" noProof="0" dirty="0">
                <a:ln>
                  <a:noFill/>
                </a:ln>
                <a:solidFill>
                  <a:srgbClr val="FF0000"/>
                </a:solidFill>
                <a:effectLst/>
                <a:uLnTx/>
                <a:uFillTx/>
                <a:latin typeface="Times New Roman" panose="02020603050405020304" pitchFamily="18" charset="0"/>
                <a:cs typeface="Times New Roman" panose="02020603050405020304" pitchFamily="18" charset="0"/>
                <a:sym typeface="+mn-ea"/>
              </a:rPr>
              <a:t>For example</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R="0" lvl="0" algn="just" defTabSz="1217930" rtl="0" eaLnBrk="1" fontAlgn="base" latinLnBrk="0" hangingPunct="1">
              <a:lnSpc>
                <a:spcPct val="100000"/>
              </a:lnSpc>
              <a:spcBef>
                <a:spcPct val="0"/>
              </a:spcBef>
              <a:spcAft>
                <a:spcPct val="0"/>
              </a:spcAft>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The graph shown in the illustration has three connected components.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R="0" lvl="0" algn="just" defTabSz="1217930" rtl="0" eaLnBrk="1" fontAlgn="base" latinLnBrk="0" hangingPunct="1">
              <a:lnSpc>
                <a:spcPct val="100000"/>
              </a:lnSpc>
              <a:spcBef>
                <a:spcPct val="0"/>
              </a:spcBef>
              <a:spcAft>
                <a:spcPct val="0"/>
              </a:spcAft>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A vertex with no incident edges is itself a connected component.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R="0" lvl="0" algn="just" defTabSz="1217930" rtl="0" eaLnBrk="1" fontAlgn="base" latinLnBrk="0" hangingPunct="1">
              <a:lnSpc>
                <a:spcPct val="100000"/>
              </a:lnSpc>
              <a:spcBef>
                <a:spcPct val="0"/>
              </a:spcBef>
              <a:spcAft>
                <a:spcPct val="0"/>
              </a:spcAft>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A graph that is itself connected has exactly one connected component, consisting of the whole graph.</a:t>
            </a:r>
            <a:endParaRPr kumimoji="0" lang="en-IN"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457200" lvl="4" indent="-457200" algn="just">
              <a:spcBef>
                <a:spcPts val="0"/>
              </a:spcBef>
              <a:buFont typeface="Wingdings" panose="05000000000000000000" charset="0"/>
              <a:buChar char="Ø"/>
            </a:pPr>
            <a:endParaRPr lang="en-US" sz="2400" dirty="0">
              <a:latin typeface="Times New Roman" panose="02020603050405020304" pitchFamily="18" charset="0"/>
              <a:cs typeface="Times New Roman" panose="02020603050405020304" pitchFamily="18" charset="0"/>
            </a:endParaRPr>
          </a:p>
        </p:txBody>
      </p:sp>
      <p:pic>
        <p:nvPicPr>
          <p:cNvPr id="31753" name="Picture 2"/>
          <p:cNvPicPr>
            <a:picLocks noChangeAspect="1"/>
          </p:cNvPicPr>
          <p:nvPr/>
        </p:nvPicPr>
        <p:blipFill>
          <a:blip r:embed="rId2"/>
          <a:stretch>
            <a:fillRect/>
          </a:stretch>
        </p:blipFill>
        <p:spPr>
          <a:xfrm>
            <a:off x="3432175" y="3285490"/>
            <a:ext cx="6128385" cy="3362960"/>
          </a:xfrm>
          <a:prstGeom prst="rect">
            <a:avLst/>
          </a:prstGeom>
          <a:noFill/>
          <a:ln w="9525">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Biconnected Components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675640"/>
            <a:ext cx="11134090" cy="5901055"/>
          </a:xfrm>
        </p:spPr>
        <p:txBody>
          <a:bodyPr/>
          <a:lstStyle/>
          <a:p>
            <a:pPr marL="0" marR="0" lvl="0" indent="0" algn="l" defTabSz="1217930" rtl="0" eaLnBrk="1" fontAlgn="base" latinLnBrk="0" hangingPunct="1">
              <a:lnSpc>
                <a:spcPct val="100000"/>
              </a:lnSpc>
              <a:spcBef>
                <a:spcPct val="0"/>
              </a:spcBef>
              <a:spcAft>
                <a:spcPct val="0"/>
              </a:spcAft>
              <a:buClrTx/>
              <a:buSzTx/>
              <a:buFontTx/>
              <a:buNone/>
              <a:defRPr/>
            </a:pPr>
            <a:r>
              <a:rPr lang="en-US" sz="2400" dirty="0">
                <a:latin typeface="Times New Roman" panose="02020603050405020304" pitchFamily="18" charset="0"/>
                <a:cs typeface="Times New Roman" panose="02020603050405020304" pitchFamily="18" charset="0"/>
              </a:rPr>
              <a:t>	</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Let G = (V, E) be a connected undirected graph.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indent="0" algn="l" defTabSz="1217930" rtl="0" eaLnBrk="1" fontAlgn="base" latinLnBrk="0" hangingPunct="1">
              <a:lnSpc>
                <a:spcPct val="100000"/>
              </a:lnSpc>
              <a:spcBef>
                <a:spcPct val="0"/>
              </a:spcBef>
              <a:spcAft>
                <a:spcPct val="0"/>
              </a:spcAft>
              <a:buClrTx/>
              <a:buSzTx/>
              <a:buFontTx/>
              <a:buNone/>
              <a:defRPr/>
            </a:pP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Definitions: </a:t>
            </a:r>
            <a:endParaRPr kumimoji="0" lang="en-US" sz="2400" b="1"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1217930" rtl="0" eaLnBrk="1" fontAlgn="base" latinLnBrk="0" hangingPunct="1">
              <a:lnSpc>
                <a:spcPct val="150000"/>
              </a:lnSpc>
              <a:spcBef>
                <a:spcPct val="0"/>
              </a:spcBef>
              <a:spcAft>
                <a:spcPct val="0"/>
              </a:spcAft>
              <a:buClrTx/>
              <a:buSzTx/>
              <a:buFontTx/>
              <a:buNone/>
              <a:defRPr/>
            </a:pP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Articulation Point (or Cut Vertex):</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 An articulation point in a connected graph is a vertex (together with the removal of any incident edges) that, if deleted, would break the graph into two or more pieces..</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1217930" rtl="0" eaLnBrk="1" fontAlgn="base" latinLnBrk="0" hangingPunct="1">
              <a:lnSpc>
                <a:spcPct val="150000"/>
              </a:lnSpc>
              <a:spcBef>
                <a:spcPct val="0"/>
              </a:spcBef>
              <a:spcAft>
                <a:spcPct val="0"/>
              </a:spcAft>
              <a:buClrTx/>
              <a:buSzTx/>
              <a:buFontTx/>
              <a:buNone/>
              <a:defRPr/>
            </a:pPr>
            <a:endPar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0" marR="0" lvl="0" indent="0" algn="just" defTabSz="1217930" rtl="0" eaLnBrk="1" fontAlgn="base" latinLnBrk="0" hangingPunct="1">
              <a:lnSpc>
                <a:spcPct val="150000"/>
              </a:lnSpc>
              <a:spcBef>
                <a:spcPct val="0"/>
              </a:spcBef>
              <a:spcAft>
                <a:spcPct val="0"/>
              </a:spcAft>
              <a:buClrTx/>
              <a:buSzTx/>
              <a:buFontTx/>
              <a:buNone/>
              <a:defRPr/>
            </a:pP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Bridge:</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 is an edge whose removal results in a disconnected graph.</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indent="0" algn="just" defTabSz="1217930" rtl="0" eaLnBrk="1" fontAlgn="base" latinLnBrk="0" hangingPunct="1">
              <a:lnSpc>
                <a:spcPct val="150000"/>
              </a:lnSpc>
              <a:spcBef>
                <a:spcPct val="0"/>
              </a:spcBef>
              <a:spcAft>
                <a:spcPct val="0"/>
              </a:spcAft>
              <a:buClrTx/>
              <a:buSzTx/>
              <a:buFontTx/>
              <a:buNone/>
              <a:defRPr/>
            </a:pPr>
            <a:endPar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0" marR="0" lvl="0" indent="0" algn="just" defTabSz="1217930" rtl="0" eaLnBrk="1" fontAlgn="base" latinLnBrk="0" hangingPunct="1">
              <a:lnSpc>
                <a:spcPct val="150000"/>
              </a:lnSpc>
              <a:spcBef>
                <a:spcPct val="0"/>
              </a:spcBef>
              <a:spcAft>
                <a:spcPct val="0"/>
              </a:spcAft>
              <a:buClrTx/>
              <a:buSzTx/>
              <a:buFontTx/>
              <a:buNone/>
              <a:defRPr/>
            </a:pP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Biconnected: </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A graph is biconnected if it contains no articulation points. In a biconnected graph, two distinct paths connect each pair of vertices. A graph that is not biconnected divides into biconnected components. </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lvl="4" indent="0" algn="just">
              <a:lnSpc>
                <a:spcPct val="100000"/>
              </a:lnSpc>
              <a:spcBef>
                <a:spcPts val="0"/>
              </a:spcBef>
              <a:buNone/>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Biconnected Components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675640"/>
            <a:ext cx="11134090" cy="5901055"/>
          </a:xfrm>
        </p:spPr>
        <p:txBody>
          <a:bodyPr/>
          <a:lstStyle/>
          <a:p>
            <a:pPr marL="0" marR="0" lvl="0" indent="0" algn="l" defTabSz="1217930" rtl="0" eaLnBrk="1" fontAlgn="base" latinLnBrk="0" hangingPunct="1">
              <a:lnSpc>
                <a:spcPct val="100000"/>
              </a:lnSpc>
              <a:spcBef>
                <a:spcPct val="0"/>
              </a:spcBef>
              <a:spcAft>
                <a:spcPct val="0"/>
              </a:spcAft>
              <a:buClrTx/>
              <a:buSzTx/>
              <a:buFontTx/>
              <a:buNone/>
              <a:defRPr/>
            </a:pPr>
            <a:r>
              <a:rPr lang="en-US" sz="2400" dirty="0">
                <a:latin typeface="Times New Roman" panose="02020603050405020304" pitchFamily="18" charset="0"/>
                <a:cs typeface="Times New Roman" panose="02020603050405020304" pitchFamily="18" charset="0"/>
              </a:rPr>
              <a:t>	</a:t>
            </a: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pic>
        <p:nvPicPr>
          <p:cNvPr id="39944" name="Picture 2"/>
          <p:cNvPicPr>
            <a:picLocks noChangeAspect="1"/>
          </p:cNvPicPr>
          <p:nvPr/>
        </p:nvPicPr>
        <p:blipFill>
          <a:blip r:embed="rId2"/>
          <a:stretch>
            <a:fillRect/>
          </a:stretch>
        </p:blipFill>
        <p:spPr>
          <a:xfrm>
            <a:off x="119380" y="675640"/>
            <a:ext cx="11880850" cy="5905500"/>
          </a:xfrm>
          <a:prstGeom prst="rect">
            <a:avLst/>
          </a:prstGeom>
          <a:noFill/>
          <a:ln w="9525">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Biconnected Components</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675640"/>
            <a:ext cx="11134090" cy="5901055"/>
          </a:xfrm>
        </p:spPr>
        <p:txBody>
          <a:bodyPr/>
          <a:lstStyle/>
          <a:p>
            <a:pPr marL="0" marR="0" lvl="0" indent="0" algn="l" defTabSz="1217930" rtl="0" eaLnBrk="1" fontAlgn="base" latinLnBrk="0" hangingPunct="1">
              <a:lnSpc>
                <a:spcPct val="100000"/>
              </a:lnSpc>
              <a:spcBef>
                <a:spcPct val="0"/>
              </a:spcBef>
              <a:spcAft>
                <a:spcPct val="0"/>
              </a:spcAft>
              <a:buClrTx/>
              <a:buSzTx/>
              <a:buFontTx/>
              <a:buNone/>
              <a:defRPr/>
            </a:pPr>
            <a:r>
              <a:rPr lang="en-US" altLang="en-US" sz="2300" dirty="0">
                <a:solidFill>
                  <a:schemeClr val="tx1"/>
                </a:solidFill>
                <a:latin typeface="Times New Roman" panose="02020603050405020304" pitchFamily="18" charset="0"/>
                <a:cs typeface="Times New Roman" panose="02020603050405020304" pitchFamily="18" charset="0"/>
                <a:sym typeface="+mn-ea"/>
              </a:rPr>
              <a:t>Let us consider the typical case of vertex v, </a:t>
            </a:r>
            <a:endParaRPr lang="en-US" altLang="en-US" sz="2300" dirty="0">
              <a:solidFill>
                <a:schemeClr val="tx1"/>
              </a:solidFill>
              <a:latin typeface="Times New Roman" panose="02020603050405020304" pitchFamily="18" charset="0"/>
              <a:cs typeface="Times New Roman" panose="02020603050405020304" pitchFamily="18" charset="0"/>
            </a:endParaRPr>
          </a:p>
          <a:p>
            <a:pPr marL="951230" lvl="1" indent="-342900" eaLnBrk="1" hangingPunct="1">
              <a:buFont typeface="Wingdings" panose="05000000000000000000" charset="0"/>
              <a:buChar char="Ø"/>
            </a:pPr>
            <a:r>
              <a:rPr lang="en-US" altLang="en-US" sz="2300" dirty="0">
                <a:solidFill>
                  <a:schemeClr val="tx1"/>
                </a:solidFill>
                <a:latin typeface="Times New Roman" panose="02020603050405020304" pitchFamily="18" charset="0"/>
                <a:cs typeface="Times New Roman" panose="02020603050405020304" pitchFamily="18" charset="0"/>
                <a:sym typeface="+mn-ea"/>
              </a:rPr>
              <a:t>v is not a leaf </a:t>
            </a:r>
            <a:endParaRPr lang="en-US" altLang="en-US" sz="2300" dirty="0">
              <a:solidFill>
                <a:schemeClr val="tx1"/>
              </a:solidFill>
              <a:latin typeface="Times New Roman" panose="02020603050405020304" pitchFamily="18" charset="0"/>
              <a:cs typeface="Times New Roman" panose="02020603050405020304" pitchFamily="18" charset="0"/>
            </a:endParaRPr>
          </a:p>
          <a:p>
            <a:pPr marL="951230" lvl="1" indent="-342900" eaLnBrk="1" hangingPunct="1">
              <a:buFont typeface="Wingdings" panose="05000000000000000000" charset="0"/>
              <a:buChar char="Ø"/>
            </a:pPr>
            <a:r>
              <a:rPr lang="en-US" altLang="en-US" sz="2300" dirty="0">
                <a:solidFill>
                  <a:schemeClr val="tx1"/>
                </a:solidFill>
                <a:latin typeface="Times New Roman" panose="02020603050405020304" pitchFamily="18" charset="0"/>
                <a:cs typeface="Times New Roman" panose="02020603050405020304" pitchFamily="18" charset="0"/>
                <a:sym typeface="+mn-ea"/>
              </a:rPr>
              <a:t>v is not the root. </a:t>
            </a:r>
            <a:endParaRPr lang="en-US" altLang="en-US" sz="2300" dirty="0">
              <a:solidFill>
                <a:schemeClr val="tx1"/>
              </a:solidFill>
              <a:latin typeface="Times New Roman" panose="02020603050405020304" pitchFamily="18" charset="0"/>
              <a:cs typeface="Times New Roman" panose="02020603050405020304" pitchFamily="18" charset="0"/>
            </a:endParaRPr>
          </a:p>
          <a:p>
            <a:pPr marL="951230" lvl="1" indent="-342900" eaLnBrk="1" hangingPunct="1">
              <a:buFont typeface="Wingdings" panose="05000000000000000000" charset="0"/>
              <a:buChar char="Ø"/>
            </a:pPr>
            <a:r>
              <a:rPr lang="en-US" altLang="en-US" sz="2300" dirty="0">
                <a:solidFill>
                  <a:schemeClr val="tx1"/>
                </a:solidFill>
                <a:latin typeface="Times New Roman" panose="02020603050405020304" pitchFamily="18" charset="0"/>
                <a:cs typeface="Times New Roman" panose="02020603050405020304" pitchFamily="18" charset="0"/>
                <a:sym typeface="+mn-ea"/>
              </a:rPr>
              <a:t>Let w1, w2, . . . . . . . w</a:t>
            </a:r>
            <a:r>
              <a:rPr lang="en-US" altLang="en-US" sz="2300" baseline="-25000" dirty="0">
                <a:solidFill>
                  <a:schemeClr val="tx1"/>
                </a:solidFill>
                <a:latin typeface="Times New Roman" panose="02020603050405020304" pitchFamily="18" charset="0"/>
                <a:cs typeface="Times New Roman" panose="02020603050405020304" pitchFamily="18" charset="0"/>
                <a:sym typeface="+mn-ea"/>
              </a:rPr>
              <a:t>k</a:t>
            </a:r>
            <a:r>
              <a:rPr lang="en-US" altLang="en-US" sz="2300" dirty="0">
                <a:solidFill>
                  <a:schemeClr val="tx1"/>
                </a:solidFill>
                <a:latin typeface="Times New Roman" panose="02020603050405020304" pitchFamily="18" charset="0"/>
                <a:cs typeface="Times New Roman" panose="02020603050405020304" pitchFamily="18" charset="0"/>
                <a:sym typeface="+mn-ea"/>
              </a:rPr>
              <a:t> be the children of v. </a:t>
            </a:r>
            <a:endParaRPr lang="en-US" altLang="en-US" sz="2300" dirty="0">
              <a:solidFill>
                <a:schemeClr val="tx1"/>
              </a:solidFill>
              <a:latin typeface="Times New Roman" panose="02020603050405020304" pitchFamily="18" charset="0"/>
              <a:cs typeface="Times New Roman" panose="02020603050405020304" pitchFamily="18" charset="0"/>
            </a:endParaRPr>
          </a:p>
          <a:p>
            <a:pPr marL="951230" lvl="1" indent="-342900" eaLnBrk="1" hangingPunct="1">
              <a:buFont typeface="Wingdings" panose="05000000000000000000" charset="0"/>
              <a:buChar char="Ø"/>
            </a:pPr>
            <a:r>
              <a:rPr lang="en-US" altLang="en-US" sz="2300" dirty="0">
                <a:solidFill>
                  <a:schemeClr val="tx1"/>
                </a:solidFill>
                <a:latin typeface="Times New Roman" panose="02020603050405020304" pitchFamily="18" charset="0"/>
                <a:cs typeface="Times New Roman" panose="02020603050405020304" pitchFamily="18" charset="0"/>
                <a:sym typeface="+mn-ea"/>
              </a:rPr>
              <a:t>For each child there is a subtree of the DFS tree rooted at this child. </a:t>
            </a:r>
            <a:endParaRPr lang="en-US" altLang="en-US" sz="2300" dirty="0">
              <a:solidFill>
                <a:schemeClr val="tx1"/>
              </a:solidFill>
              <a:latin typeface="Times New Roman" panose="02020603050405020304" pitchFamily="18" charset="0"/>
              <a:cs typeface="Times New Roman" panose="02020603050405020304" pitchFamily="18" charset="0"/>
            </a:endParaRPr>
          </a:p>
          <a:p>
            <a:pPr marL="951230" lvl="1" indent="-342900" eaLnBrk="1" hangingPunct="1">
              <a:buFont typeface="Wingdings" panose="05000000000000000000" charset="0"/>
              <a:buChar char="Ø"/>
            </a:pPr>
            <a:r>
              <a:rPr lang="en-US" altLang="en-US" sz="2300" dirty="0">
                <a:solidFill>
                  <a:schemeClr val="tx1"/>
                </a:solidFill>
                <a:latin typeface="Times New Roman" panose="02020603050405020304" pitchFamily="18" charset="0"/>
                <a:cs typeface="Times New Roman" panose="02020603050405020304" pitchFamily="18" charset="0"/>
                <a:sym typeface="+mn-ea"/>
              </a:rPr>
              <a:t>If for some child, there is no back edge going to a proper ancestor of v.</a:t>
            </a:r>
            <a:endParaRPr lang="en-US" altLang="en-US" sz="2300" dirty="0">
              <a:solidFill>
                <a:schemeClr val="tx1"/>
              </a:solidFill>
              <a:latin typeface="Times New Roman" panose="02020603050405020304" pitchFamily="18" charset="0"/>
              <a:cs typeface="Times New Roman" panose="02020603050405020304" pitchFamily="18" charset="0"/>
            </a:endParaRPr>
          </a:p>
          <a:p>
            <a:pPr marL="951230" lvl="1" indent="-342900" eaLnBrk="1" hangingPunct="1">
              <a:buFont typeface="Wingdings" panose="05000000000000000000" charset="0"/>
              <a:buChar char="Ø"/>
            </a:pPr>
            <a:r>
              <a:rPr lang="en-US" altLang="en-US" sz="2300" dirty="0">
                <a:solidFill>
                  <a:schemeClr val="tx1"/>
                </a:solidFill>
                <a:latin typeface="Times New Roman" panose="02020603050405020304" pitchFamily="18" charset="0"/>
                <a:cs typeface="Times New Roman" panose="02020603050405020304" pitchFamily="18" charset="0"/>
                <a:sym typeface="+mn-ea"/>
              </a:rPr>
              <a:t>if we remove v, this subtree becomes disconnected from the rest of the graph, </a:t>
            </a:r>
            <a:endParaRPr lang="en-US" altLang="en-US" sz="2300" dirty="0">
              <a:solidFill>
                <a:schemeClr val="tx1"/>
              </a:solidFill>
              <a:latin typeface="Times New Roman" panose="02020603050405020304" pitchFamily="18" charset="0"/>
              <a:cs typeface="Times New Roman" panose="02020603050405020304" pitchFamily="18" charset="0"/>
            </a:endParaRPr>
          </a:p>
          <a:p>
            <a:pPr marL="951230" lvl="1" indent="-342900" eaLnBrk="1" hangingPunct="1">
              <a:buFont typeface="Wingdings" panose="05000000000000000000" charset="0"/>
              <a:buChar char="Ø"/>
            </a:pPr>
            <a:r>
              <a:rPr lang="en-US" altLang="en-US" sz="2300" dirty="0">
                <a:solidFill>
                  <a:schemeClr val="tx1"/>
                </a:solidFill>
                <a:latin typeface="Times New Roman" panose="02020603050405020304" pitchFamily="18" charset="0"/>
                <a:cs typeface="Times New Roman" panose="02020603050405020304" pitchFamily="18" charset="0"/>
                <a:sym typeface="+mn-ea"/>
              </a:rPr>
              <a:t>Hence v is an articulation poin</a:t>
            </a:r>
            <a:r>
              <a:rPr lang="en-US" altLang="en-US" sz="2300" dirty="0">
                <a:latin typeface="Times New Roman" panose="02020603050405020304" pitchFamily="18" charset="0"/>
                <a:cs typeface="Times New Roman" panose="02020603050405020304" pitchFamily="18" charset="0"/>
                <a:sym typeface="+mn-ea"/>
              </a:rPr>
              <a:t>t.</a:t>
            </a:r>
          </a:p>
          <a:p>
            <a:pPr marL="608330" lvl="1" indent="0" eaLnBrk="1" hangingPunct="1">
              <a:buFont typeface="Wingdings" panose="05000000000000000000" charset="0"/>
              <a:buNone/>
            </a:pPr>
            <a:r>
              <a:rPr lang="en-US" altLang="en-US" sz="2300" dirty="0">
                <a:solidFill>
                  <a:srgbClr val="FF0000"/>
                </a:solidFill>
                <a:latin typeface="Times New Roman" panose="02020603050405020304" pitchFamily="18" charset="0"/>
                <a:cs typeface="Times New Roman" panose="02020603050405020304" pitchFamily="18" charset="0"/>
                <a:sym typeface="+mn-ea"/>
              </a:rPr>
              <a:t>		</a:t>
            </a:r>
            <a:r>
              <a:rPr lang="en-US" altLang="en-US" sz="2300" b="1" dirty="0">
                <a:solidFill>
                  <a:srgbClr val="FF0000"/>
                </a:solidFill>
                <a:latin typeface="Times New Roman" panose="02020603050405020304" pitchFamily="18" charset="0"/>
                <a:cs typeface="Times New Roman" panose="02020603050405020304" pitchFamily="18" charset="0"/>
                <a:sym typeface="+mn-ea"/>
              </a:rPr>
              <a:t>L (u) = min {DFN (u), min {L (w) | w is a child of u}, </a:t>
            </a:r>
          </a:p>
          <a:p>
            <a:pPr marL="2743200" marR="0" lvl="6" indent="0" algn="l" defTabSz="1217930" rtl="0" eaLnBrk="1" fontAlgn="base" latinLnBrk="0" hangingPunct="1">
              <a:lnSpc>
                <a:spcPct val="100000"/>
              </a:lnSpc>
              <a:spcBef>
                <a:spcPct val="0"/>
              </a:spcBef>
              <a:spcAft>
                <a:spcPct val="0"/>
              </a:spcAft>
              <a:buClrTx/>
              <a:buSzTx/>
              <a:buFont typeface="Wingdings" panose="05000000000000000000" charset="0"/>
              <a:buNone/>
              <a:defRPr/>
            </a:pPr>
            <a:r>
              <a:rPr lang="en-US" altLang="en-US" sz="2300" b="1" dirty="0">
                <a:solidFill>
                  <a:srgbClr val="FF0000"/>
                </a:solidFill>
                <a:latin typeface="Times New Roman" panose="02020603050405020304" pitchFamily="18" charset="0"/>
                <a:cs typeface="Times New Roman" panose="02020603050405020304" pitchFamily="18" charset="0"/>
                <a:sym typeface="+mn-ea"/>
              </a:rPr>
              <a:t>min {DFN(w) | (u, w) is a back edge}}.</a:t>
            </a:r>
          </a:p>
          <a:p>
            <a:pPr marL="0" marR="0" lvl="0" indent="0" algn="l" defTabSz="1217930" rtl="0" eaLnBrk="1" fontAlgn="base" latinLnBrk="0" hangingPunct="1">
              <a:lnSpc>
                <a:spcPct val="100000"/>
              </a:lnSpc>
              <a:spcBef>
                <a:spcPct val="0"/>
              </a:spcBef>
              <a:spcAft>
                <a:spcPct val="0"/>
              </a:spcAft>
              <a:buClrTx/>
              <a:buSzTx/>
              <a:buFont typeface="Wingdings" panose="05000000000000000000" charset="0"/>
              <a:buNone/>
              <a:defRPr/>
            </a:pPr>
            <a:r>
              <a:rPr lang="en-US" altLang="en-US" sz="2300" dirty="0">
                <a:latin typeface="Times New Roman" panose="02020603050405020304" pitchFamily="18" charset="0"/>
                <a:cs typeface="Times New Roman" panose="02020603050405020304" pitchFamily="18" charset="0"/>
                <a:sym typeface="+mn-ea"/>
              </a:rPr>
              <a:t>L (u) is the lowest depth first number </a:t>
            </a:r>
          </a:p>
          <a:p>
            <a:pPr marL="0" marR="0" lvl="0" indent="0" algn="l" defTabSz="1217930" rtl="0" eaLnBrk="1" fontAlgn="base" latinLnBrk="0" hangingPunct="1">
              <a:lnSpc>
                <a:spcPct val="100000"/>
              </a:lnSpc>
              <a:spcBef>
                <a:spcPct val="0"/>
              </a:spcBef>
              <a:spcAft>
                <a:spcPct val="0"/>
              </a:spcAft>
              <a:buClrTx/>
              <a:buSzTx/>
              <a:buFont typeface="Wingdings" panose="05000000000000000000" charset="0"/>
              <a:buNone/>
              <a:defRPr/>
            </a:pPr>
            <a:r>
              <a:rPr lang="en-US" altLang="en-US" sz="2300" dirty="0">
                <a:latin typeface="Times New Roman" panose="02020603050405020304" pitchFamily="18" charset="0"/>
                <a:cs typeface="Times New Roman" panose="02020603050405020304" pitchFamily="18" charset="0"/>
                <a:sym typeface="+mn-ea"/>
              </a:rPr>
              <a:t>It can be reached from ‘u’ using a path of descendents followed by at most one back edge. </a:t>
            </a:r>
          </a:p>
          <a:p>
            <a:pPr marL="0" marR="0" lvl="0" indent="0" algn="l" defTabSz="1217930" rtl="0" eaLnBrk="1" fontAlgn="base" latinLnBrk="0" hangingPunct="1">
              <a:lnSpc>
                <a:spcPct val="100000"/>
              </a:lnSpc>
              <a:spcBef>
                <a:spcPct val="0"/>
              </a:spcBef>
              <a:spcAft>
                <a:spcPct val="0"/>
              </a:spcAft>
              <a:buClrTx/>
              <a:buSzTx/>
              <a:buFont typeface="Wingdings" panose="05000000000000000000" charset="0"/>
              <a:buNone/>
              <a:defRPr/>
            </a:pPr>
            <a:r>
              <a:rPr lang="en-US" altLang="en-US" sz="2300" dirty="0">
                <a:latin typeface="Times New Roman" panose="02020603050405020304" pitchFamily="18" charset="0"/>
                <a:cs typeface="Times New Roman" panose="02020603050405020304" pitchFamily="18" charset="0"/>
                <a:sym typeface="+mn-ea"/>
              </a:rPr>
              <a:t>If ‘u’ is not the root then ‘u’ is an articulation point if ‘u’ has a child ‘w’ such that:			</a:t>
            </a:r>
            <a:endParaRPr lang="en-US" altLang="en-US" sz="2300" dirty="0">
              <a:latin typeface="Times New Roman" panose="02020603050405020304" pitchFamily="18" charset="0"/>
              <a:cs typeface="Times New Roman" panose="02020603050405020304" pitchFamily="18" charset="0"/>
            </a:endParaRPr>
          </a:p>
          <a:p>
            <a:pPr marL="0" marR="0" lvl="0" indent="0" algn="l" defTabSz="1217930" rtl="0" eaLnBrk="1" fontAlgn="base" latinLnBrk="0" hangingPunct="1">
              <a:lnSpc>
                <a:spcPct val="100000"/>
              </a:lnSpc>
              <a:spcBef>
                <a:spcPct val="0"/>
              </a:spcBef>
              <a:spcAft>
                <a:spcPct val="0"/>
              </a:spcAft>
              <a:buClrTx/>
              <a:buSzTx/>
              <a:buFontTx/>
              <a:buNone/>
              <a:defRPr/>
            </a:pPr>
            <a:endParaRPr lang="en-US" sz="2300" noProof="0" dirty="0">
              <a:ln>
                <a:noFill/>
              </a:ln>
              <a:solidFill>
                <a:schemeClr val="dk1"/>
              </a:solidFill>
              <a:effectLst/>
              <a:uLnTx/>
              <a:uFillTx/>
              <a:latin typeface="Times New Roman" panose="02020603050405020304" pitchFamily="18" charset="0"/>
              <a:cs typeface="Times New Roman" panose="02020603050405020304" pitchFamily="18" charset="0"/>
            </a:endParaRPr>
          </a:p>
        </p:txBody>
      </p:sp>
      <p:sp>
        <p:nvSpPr>
          <p:cNvPr id="4" name="Rounded Rectangle 3"/>
          <p:cNvSpPr/>
          <p:nvPr/>
        </p:nvSpPr>
        <p:spPr>
          <a:xfrm>
            <a:off x="3910330" y="5876925"/>
            <a:ext cx="2466975" cy="459105"/>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anchor="ctr"/>
          <a:lstStyle>
            <a:lvl1pPr marL="0" lvl="0" indent="0" algn="l" defTabSz="1217930" rtl="0" eaLnBrk="0" fontAlgn="base" latinLnBrk="0" hangingPunct="0">
              <a:lnSpc>
                <a:spcPct val="100000"/>
              </a:lnSpc>
              <a:spcBef>
                <a:spcPct val="0"/>
              </a:spcBef>
              <a:spcAft>
                <a:spcPct val="0"/>
              </a:spcAft>
              <a:buNone/>
              <a:defRPr sz="2400" b="0" i="0" u="none" kern="1200" baseline="0">
                <a:solidFill>
                  <a:schemeClr val="tx1"/>
                </a:solidFill>
                <a:latin typeface="Arial" panose="020B0604020202020204" pitchFamily="34" charset="0"/>
                <a:ea typeface="+mn-ea"/>
              </a:defRPr>
            </a:lvl1pPr>
            <a:lvl2pPr marL="608330" lvl="1" indent="-151130" algn="l" defTabSz="121793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2pPr>
            <a:lvl3pPr marL="1217930" lvl="2" indent="-303530" algn="l" defTabSz="121793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3pPr>
            <a:lvl4pPr marL="1827530" lvl="3" indent="-455930" algn="l" defTabSz="121793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4pPr>
            <a:lvl5pPr marL="2437130" lvl="4" indent="-608330" algn="l" defTabSz="1217930" rtl="0" eaLnBrk="1" fontAlgn="base" latinLnBrk="0" hangingPunct="1">
              <a:lnSpc>
                <a:spcPct val="100000"/>
              </a:lnSpc>
              <a:spcBef>
                <a:spcPct val="0"/>
              </a:spcBef>
              <a:spcAft>
                <a:spcPct val="0"/>
              </a:spcAft>
              <a:buNone/>
              <a:defRPr sz="2400" b="0" i="0" u="none" kern="1200" baseline="0">
                <a:solidFill>
                  <a:schemeClr val="tx1"/>
                </a:solidFill>
                <a:latin typeface="Arial" panose="020B0604020202020204" pitchFamily="34" charset="0"/>
                <a:ea typeface="+mn-ea"/>
                <a:cs typeface="+mn-cs"/>
              </a:defRPr>
            </a:lvl5pPr>
          </a:lstStyle>
          <a:p>
            <a:pPr lvl="0" eaLnBrk="1" fontAlgn="base" hangingPunct="1">
              <a:buNone/>
            </a:pPr>
            <a:r>
              <a:rPr lang="en-US" altLang="en-US" sz="2600" strike="noStrike" noProof="1">
                <a:solidFill>
                  <a:srgbClr val="FF0000"/>
                </a:solidFill>
                <a:latin typeface="Times New Roman" panose="02020603050405020304" pitchFamily="18" charset="0"/>
                <a:cs typeface="Times New Roman" panose="02020603050405020304" pitchFamily="18" charset="0"/>
              </a:rPr>
              <a:t>L (w) ≥ DFN (u)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IN" b="1" dirty="0">
                <a:solidFill>
                  <a:srgbClr val="FF0000"/>
                </a:solidFill>
                <a:latin typeface="Times New Roman" panose="02020603050405020304" pitchFamily="18" charset="0"/>
                <a:cs typeface="Times New Roman" panose="02020603050405020304" pitchFamily="18" charset="0"/>
              </a:rPr>
              <a:t>UNIT- I</a:t>
            </a:r>
            <a:r>
              <a:rPr lang="en-US" altLang="en-IN" b="1" dirty="0">
                <a:solidFill>
                  <a:srgbClr val="FF0000"/>
                </a:solidFill>
                <a:latin typeface="Times New Roman" panose="02020603050405020304" pitchFamily="18" charset="0"/>
                <a:cs typeface="Times New Roman" panose="02020603050405020304" pitchFamily="18" charset="0"/>
              </a:rPr>
              <a:t>I</a:t>
            </a:r>
          </a:p>
        </p:txBody>
      </p:sp>
      <p:sp>
        <p:nvSpPr>
          <p:cNvPr id="3" name="Content Placeholder 2"/>
          <p:cNvSpPr>
            <a:spLocks noGrp="1"/>
          </p:cNvSpPr>
          <p:nvPr>
            <p:ph idx="1"/>
          </p:nvPr>
        </p:nvSpPr>
        <p:spPr>
          <a:xfrm>
            <a:off x="609600" y="1239520"/>
            <a:ext cx="10972800" cy="5141808"/>
          </a:xfrm>
        </p:spPr>
        <p:txBody>
          <a:bodyPr>
            <a:normAutofit fontScale="92500" lnSpcReduction="20000"/>
          </a:bodyPr>
          <a:lstStyle/>
          <a:p>
            <a:pPr marL="0" indent="0" algn="just">
              <a:lnSpc>
                <a:spcPct val="150000"/>
              </a:lnSpc>
              <a:spcBef>
                <a:spcPts val="20"/>
              </a:spcBef>
              <a:spcAft>
                <a:spcPts val="0"/>
              </a:spcAft>
              <a:buNone/>
            </a:pPr>
            <a:r>
              <a:rPr lang="en-US" b="1" dirty="0">
                <a:latin typeface="Times New Roman" panose="02020603050405020304" pitchFamily="18" charset="0"/>
                <a:cs typeface="Times New Roman" panose="02020603050405020304" pitchFamily="18" charset="0"/>
              </a:rPr>
              <a:t>Disjoint set operations: </a:t>
            </a:r>
            <a:r>
              <a:rPr lang="en-US" dirty="0">
                <a:latin typeface="Times New Roman" panose="02020603050405020304" pitchFamily="18" charset="0"/>
                <a:cs typeface="Times New Roman" panose="02020603050405020304" pitchFamily="18" charset="0"/>
              </a:rPr>
              <a:t>Disjoint set data structure, Simple algorithm for Union and Find, Collapsing rule for Find, Representation of Disjoint sets using Arrays, Connected components, Articulation point, Finding articulation points, Bi-connected components. </a:t>
            </a:r>
          </a:p>
          <a:p>
            <a:pPr marL="0" indent="0" algn="just">
              <a:lnSpc>
                <a:spcPct val="150000"/>
              </a:lnSpc>
              <a:spcBef>
                <a:spcPts val="20"/>
              </a:spcBef>
              <a:spcAft>
                <a:spcPts val="0"/>
              </a:spcAft>
              <a:buNone/>
            </a:pPr>
            <a:endParaRPr lang="en-US" dirty="0">
              <a:latin typeface="Times New Roman" panose="02020603050405020304" pitchFamily="18" charset="0"/>
              <a:cs typeface="Times New Roman" panose="02020603050405020304" pitchFamily="18" charset="0"/>
            </a:endParaRPr>
          </a:p>
          <a:p>
            <a:pPr marL="0" indent="0" algn="just">
              <a:lnSpc>
                <a:spcPct val="150000"/>
              </a:lnSpc>
              <a:spcBef>
                <a:spcPts val="20"/>
              </a:spcBef>
              <a:spcAft>
                <a:spcPts val="0"/>
              </a:spcAft>
              <a:buNone/>
            </a:pPr>
            <a:r>
              <a:rPr lang="en-US" b="1" dirty="0">
                <a:latin typeface="Times New Roman" panose="02020603050405020304" pitchFamily="18" charset="0"/>
                <a:cs typeface="Times New Roman" panose="02020603050405020304" pitchFamily="18" charset="0"/>
              </a:rPr>
              <a:t>Backtracking- </a:t>
            </a:r>
            <a:r>
              <a:rPr lang="en-US" dirty="0">
                <a:latin typeface="Times New Roman" panose="02020603050405020304" pitchFamily="18" charset="0"/>
                <a:cs typeface="Times New Roman" panose="02020603050405020304" pitchFamily="18" charset="0"/>
              </a:rPr>
              <a:t>General method of Backtracking, Applications of Backtracking - The N-queen problem, Sum of subset problem, Graph coloring by backtracking, Hamiltonian cycles problem.</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Example</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983615" y="1352550"/>
            <a:ext cx="10407650" cy="467931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Biconnected Components</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101090" y="1125220"/>
            <a:ext cx="10697845" cy="5273675"/>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p:cNvPicPr>
          <p:nvPr/>
        </p:nvPicPr>
        <p:blipFill>
          <a:blip r:embed="rId2"/>
          <a:srcRect l="3981" t="1788" r="1805" b="5450"/>
          <a:stretch>
            <a:fillRect/>
          </a:stretch>
        </p:blipFill>
        <p:spPr>
          <a:xfrm>
            <a:off x="1162685" y="314325"/>
            <a:ext cx="9346565" cy="2701925"/>
          </a:xfrm>
          <a:prstGeom prst="rect">
            <a:avLst/>
          </a:prstGeom>
          <a:noFill/>
          <a:ln w="9525">
            <a:noFill/>
          </a:ln>
        </p:spPr>
      </p:pic>
      <p:pic>
        <p:nvPicPr>
          <p:cNvPr id="7" name="Picture 3"/>
          <p:cNvPicPr>
            <a:picLocks noChangeAspect="1"/>
          </p:cNvPicPr>
          <p:nvPr/>
        </p:nvPicPr>
        <p:blipFill>
          <a:blip r:embed="rId3"/>
          <a:srcRect l="3129" t="6723" r="5663"/>
          <a:stretch>
            <a:fillRect/>
          </a:stretch>
        </p:blipFill>
        <p:spPr>
          <a:xfrm>
            <a:off x="848360" y="2993390"/>
            <a:ext cx="9636125" cy="3648710"/>
          </a:xfrm>
          <a:prstGeom prst="rect">
            <a:avLst/>
          </a:prstGeom>
          <a:noFill/>
          <a:ln w="9525">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Algorithm for finding Articulation points</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5" name="Content Placeholder 4"/>
          <p:cNvPicPr>
            <a:picLocks noGrp="1" noChangeAspect="1"/>
          </p:cNvPicPr>
          <p:nvPr>
            <p:ph idx="1"/>
          </p:nvPr>
        </p:nvPicPr>
        <p:blipFill>
          <a:blip r:embed="rId2"/>
          <a:stretch>
            <a:fillRect/>
          </a:stretch>
        </p:blipFill>
        <p:spPr>
          <a:xfrm>
            <a:off x="1001395" y="908685"/>
            <a:ext cx="10189845" cy="5295900"/>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BACKTRACKING</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675640"/>
            <a:ext cx="11134090" cy="5901055"/>
          </a:xfrm>
        </p:spPr>
        <p:txBody>
          <a:bodyPr/>
          <a:lstStyle/>
          <a:p>
            <a:pPr marL="0" marR="0" lvl="0" indent="0" algn="l" defTabSz="1217930" rtl="0" eaLnBrk="1" fontAlgn="base" latinLnBrk="0" hangingPunct="1">
              <a:lnSpc>
                <a:spcPct val="150000"/>
              </a:lnSpc>
              <a:spcBef>
                <a:spcPct val="0"/>
              </a:spcBef>
              <a:spcAft>
                <a:spcPct val="0"/>
              </a:spcAft>
              <a:buClrTx/>
              <a:buSzTx/>
              <a:buFont typeface="Wingdings" panose="05000000000000000000" charset="0"/>
              <a:buNone/>
              <a:defRPr/>
            </a:pPr>
            <a:r>
              <a:rPr lang="en-US" sz="2600" b="1"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Definition :</a:t>
            </a:r>
            <a:endPar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l" defTabSz="1217930" rtl="0" eaLnBrk="1" fontAlgn="base" latinLnBrk="0" hangingPunct="1">
              <a:lnSpc>
                <a:spcPct val="150000"/>
              </a:lnSpc>
              <a:spcBef>
                <a:spcPct val="0"/>
              </a:spcBef>
              <a:spcAft>
                <a:spcPct val="0"/>
              </a:spcAft>
              <a:buClrTx/>
              <a:buSzTx/>
              <a:buFont typeface="Wingdings" panose="05000000000000000000" charset="0"/>
              <a:buChar char="Ø"/>
              <a:defRPr/>
            </a:pPr>
            <a:r>
              <a:rPr 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Backtracking is a technique based on algorithm to solve problem by using the recursive calls to find the solution by building a solution step by step increasing values with time.</a:t>
            </a:r>
            <a:endPar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l" defTabSz="1217930" rtl="0" eaLnBrk="1" fontAlgn="base" latinLnBrk="0" hangingPunct="1">
              <a:lnSpc>
                <a:spcPct val="150000"/>
              </a:lnSpc>
              <a:spcBef>
                <a:spcPct val="0"/>
              </a:spcBef>
              <a:spcAft>
                <a:spcPct val="0"/>
              </a:spcAft>
              <a:buClrTx/>
              <a:buSzTx/>
              <a:buFont typeface="Wingdings" panose="05000000000000000000" charset="0"/>
              <a:buChar char="Ø"/>
              <a:defRPr/>
            </a:pPr>
            <a:r>
              <a:rPr lang="en-US" sz="2600" noProof="0" dirty="0">
                <a:ln>
                  <a:noFill/>
                </a:ln>
                <a:solidFill>
                  <a:schemeClr val="tx1"/>
                </a:solidFill>
                <a:effectLst/>
                <a:uLnTx/>
                <a:uFillTx/>
                <a:latin typeface="Times New Roman" panose="02020603050405020304" pitchFamily="18" charset="0"/>
                <a:cs typeface="Times New Roman" panose="02020603050405020304" pitchFamily="18" charset="0"/>
                <a:sym typeface="+mn-ea"/>
              </a:rPr>
              <a:t> It removes the solutions that doesn't give rise to the solution of the problem based on the constraints given to solve the problem.</a:t>
            </a:r>
          </a:p>
          <a:p>
            <a:pPr marR="0" lvl="0" algn="l" defTabSz="1217930" rtl="0" eaLnBrk="1" fontAlgn="base" latinLnBrk="0" hangingPunct="1">
              <a:lnSpc>
                <a:spcPct val="150000"/>
              </a:lnSpc>
              <a:spcBef>
                <a:spcPct val="0"/>
              </a:spcBef>
              <a:spcAft>
                <a:spcPct val="0"/>
              </a:spcAft>
              <a:buClrTx/>
              <a:buSzTx/>
              <a:buFont typeface="Wingdings" panose="05000000000000000000" charset="0"/>
              <a:buChar char="Ø"/>
              <a:defRPr/>
            </a:pPr>
            <a:r>
              <a:rPr lang="en-US" sz="2600" noProof="0" dirty="0">
                <a:ln>
                  <a:noFill/>
                </a:ln>
                <a:effectLst/>
                <a:uLnTx/>
                <a:uFillTx/>
                <a:latin typeface="Times New Roman" panose="02020603050405020304" pitchFamily="18" charset="0"/>
                <a:cs typeface="Times New Roman" panose="02020603050405020304" pitchFamily="18" charset="0"/>
                <a:sym typeface="+mn-ea"/>
              </a:rPr>
              <a:t>we use the backtracking strategy to try out all the possible solutions.</a:t>
            </a:r>
            <a:endParaRPr kumimoji="0" lang="en-US" sz="2600" b="0" i="0" u="none" strike="noStrike" kern="1200" cap="none" spc="0" normalizeH="0" baseline="0" noProof="0" dirty="0">
              <a:ln>
                <a:noFill/>
              </a:ln>
              <a:effectLst/>
              <a:uLnTx/>
              <a:uFillTx/>
              <a:latin typeface="Times New Roman" panose="02020603050405020304" pitchFamily="18" charset="0"/>
              <a:ea typeface="+mn-ea"/>
              <a:cs typeface="Times New Roman" panose="02020603050405020304" pitchFamily="18" charset="0"/>
            </a:endParaRPr>
          </a:p>
          <a:p>
            <a:pPr marR="0" lvl="0" algn="l" defTabSz="1217930" rtl="0" eaLnBrk="1" fontAlgn="base" latinLnBrk="0" hangingPunct="1">
              <a:lnSpc>
                <a:spcPct val="150000"/>
              </a:lnSpc>
              <a:spcBef>
                <a:spcPct val="0"/>
              </a:spcBef>
              <a:spcAft>
                <a:spcPct val="0"/>
              </a:spcAft>
              <a:buClrTx/>
              <a:buSzTx/>
              <a:buFont typeface="Wingdings" panose="05000000000000000000" charset="0"/>
              <a:buChar char="Ø"/>
              <a:defRPr/>
            </a:pPr>
            <a:r>
              <a:rPr lang="en-US" sz="2600" noProof="0" dirty="0">
                <a:ln>
                  <a:noFill/>
                </a:ln>
                <a:effectLst/>
                <a:uLnTx/>
                <a:uFillTx/>
                <a:latin typeface="Times New Roman" panose="02020603050405020304" pitchFamily="18" charset="0"/>
                <a:cs typeface="Times New Roman" panose="02020603050405020304" pitchFamily="18" charset="0"/>
                <a:sym typeface="+mn-ea"/>
              </a:rPr>
              <a:t>Each decision leads to a new set of choices.</a:t>
            </a:r>
            <a:endPar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l" defTabSz="1217930" rtl="0" eaLnBrk="1" fontAlgn="base" latinLnBrk="0" hangingPunct="1">
              <a:lnSpc>
                <a:spcPct val="150000"/>
              </a:lnSpc>
              <a:spcBef>
                <a:spcPct val="0"/>
              </a:spcBef>
              <a:spcAft>
                <a:spcPct val="0"/>
              </a:spcAft>
              <a:buClrTx/>
              <a:buSzTx/>
              <a:buFontTx/>
              <a:buNone/>
              <a:defRPr/>
            </a:pPr>
            <a:endPar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899160"/>
          </a:xfrm>
        </p:spPr>
        <p:txBody>
          <a:bodyPr/>
          <a:lstStyle/>
          <a:p>
            <a:r>
              <a:rPr lang="en-US" sz="3600" b="1" dirty="0">
                <a:solidFill>
                  <a:srgbClr val="FF0000"/>
                </a:solidFill>
                <a:latin typeface="Times New Roman" panose="02020603050405020304" pitchFamily="18" charset="0"/>
                <a:cs typeface="Times New Roman" panose="02020603050405020304" pitchFamily="18" charset="0"/>
                <a:sym typeface="+mn-ea"/>
              </a:rPr>
              <a:t>BACKTRACKING GENERAL METHOD</a:t>
            </a:r>
            <a:endParaRPr lang="en-IN" sz="3600" dirty="0"/>
          </a:p>
        </p:txBody>
      </p:sp>
      <p:sp>
        <p:nvSpPr>
          <p:cNvPr id="3" name="Content Placeholder 2"/>
          <p:cNvSpPr>
            <a:spLocks noGrp="1"/>
          </p:cNvSpPr>
          <p:nvPr>
            <p:ph idx="1"/>
          </p:nvPr>
        </p:nvSpPr>
        <p:spPr/>
        <p:txBody>
          <a:bodyPr/>
          <a:lstStyle/>
          <a:p>
            <a:pPr marL="0" indent="0">
              <a:buNone/>
            </a:pPr>
            <a:r>
              <a:rPr lang="en-US" b="1" dirty="0">
                <a:latin typeface="Times New Roman" panose="02020603050405020304" pitchFamily="18" charset="0"/>
                <a:cs typeface="Times New Roman" panose="02020603050405020304" pitchFamily="18" charset="0"/>
              </a:rPr>
              <a:t>Algorithm Backtrack(x)</a:t>
            </a:r>
          </a:p>
          <a:p>
            <a:pPr marL="0" indent="0">
              <a:buNone/>
            </a:pPr>
            <a:r>
              <a:rPr lang="en-US" dirty="0">
                <a:latin typeface="Times New Roman" panose="02020603050405020304" pitchFamily="18" charset="0"/>
                <a:cs typeface="Times New Roman" panose="02020603050405020304" pitchFamily="18" charset="0"/>
              </a:rPr>
              <a:t>   if x is not a solution return false</a:t>
            </a:r>
          </a:p>
          <a:p>
            <a:pPr marL="0" indent="0">
              <a:buNone/>
            </a:pPr>
            <a:r>
              <a:rPr lang="en-US" dirty="0">
                <a:latin typeface="Times New Roman" panose="02020603050405020304" pitchFamily="18" charset="0"/>
                <a:cs typeface="Times New Roman" panose="02020603050405020304" pitchFamily="18" charset="0"/>
              </a:rPr>
              <a:t>   if x is a new solution</a:t>
            </a:r>
          </a:p>
          <a:p>
            <a:pPr marL="0" indent="0">
              <a:buNone/>
            </a:pPr>
            <a:r>
              <a:rPr lang="en-US" dirty="0">
                <a:latin typeface="Times New Roman" panose="02020603050405020304" pitchFamily="18" charset="0"/>
                <a:cs typeface="Times New Roman" panose="02020603050405020304" pitchFamily="18" charset="0"/>
              </a:rPr>
              <a:t>       add to list of solutions</a:t>
            </a:r>
          </a:p>
          <a:p>
            <a:pPr marL="0" indent="0">
              <a:buNone/>
            </a:pPr>
            <a:r>
              <a:rPr lang="en-US" dirty="0">
                <a:latin typeface="Times New Roman" panose="02020603050405020304" pitchFamily="18" charset="0"/>
                <a:cs typeface="Times New Roman" panose="02020603050405020304" pitchFamily="18" charset="0"/>
              </a:rPr>
              <a:t>       backtrack(expand x)</a:t>
            </a:r>
          </a:p>
          <a:p>
            <a:endParaRPr 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55370" y="332740"/>
            <a:ext cx="10972800" cy="666115"/>
          </a:xfrm>
        </p:spPr>
        <p:txBody>
          <a:bodyPr/>
          <a:lstStyle/>
          <a:p>
            <a:r>
              <a:rPr lang="en-US" b="1" dirty="0">
                <a:solidFill>
                  <a:srgbClr val="FF0000"/>
                </a:solidFill>
                <a:latin typeface="Times New Roman" panose="02020603050405020304" pitchFamily="18" charset="0"/>
                <a:cs typeface="Times New Roman" panose="02020603050405020304" pitchFamily="18" charset="0"/>
              </a:rPr>
              <a:t>State Space Tree</a:t>
            </a:r>
            <a:endParaRPr lang="en-IN"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1192530"/>
            <a:ext cx="11160125" cy="5165090"/>
          </a:xfrm>
        </p:spPr>
        <p:txBody>
          <a:bodyPr/>
          <a:lstStyle/>
          <a:p>
            <a:r>
              <a:rPr lang="en-US" dirty="0">
                <a:latin typeface="Times New Roman" panose="02020603050405020304" pitchFamily="18" charset="0"/>
                <a:cs typeface="Times New Roman" panose="02020603050405020304" pitchFamily="18" charset="0"/>
              </a:rPr>
              <a:t>A space state tree is a tree representing all the possible states (solution or non solution) of the problem from the root as an initial state to the leaf as a terminal state.</a:t>
            </a:r>
          </a:p>
          <a:p>
            <a:endParaRPr lang="en-IN" dirty="0">
              <a:latin typeface="Times New Roman" panose="02020603050405020304" pitchFamily="18" charset="0"/>
              <a:cs typeface="Times New Roman" panose="02020603050405020304" pitchFamily="18" charset="0"/>
            </a:endParaRPr>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29986" y="2997711"/>
            <a:ext cx="7416824" cy="32769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BACKTRACKING</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47116" name="Picture 2"/>
          <p:cNvPicPr>
            <a:picLocks noGrp="1" noChangeAspect="1"/>
          </p:cNvPicPr>
          <p:nvPr>
            <p:ph idx="1"/>
          </p:nvPr>
        </p:nvPicPr>
        <p:blipFill>
          <a:blip r:embed="rId2">
            <a:lum bright="-18000" contrast="18000"/>
          </a:blip>
          <a:stretch>
            <a:fillRect/>
          </a:stretch>
        </p:blipFill>
        <p:spPr>
          <a:xfrm>
            <a:off x="1179830" y="758825"/>
            <a:ext cx="9886315" cy="5863590"/>
          </a:xfrm>
          <a:prstGeom prst="rect">
            <a:avLst/>
          </a:prstGeom>
          <a:noFill/>
          <a:ln w="9525">
            <a:noFill/>
          </a:ln>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BACKTRACKING</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675640"/>
            <a:ext cx="11134090" cy="5901055"/>
          </a:xfrm>
        </p:spPr>
        <p:txBody>
          <a:bodyPr/>
          <a:lstStyle/>
          <a:p>
            <a:pPr marR="0" lvl="0" algn="just" defTabSz="1217930" rtl="0" eaLnBrk="1" fontAlgn="base" latinLnBrk="0" hangingPunct="1">
              <a:lnSpc>
                <a:spcPct val="120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Terminology:</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p>
          <a:p>
            <a:pPr marR="0" lvl="0" algn="just" defTabSz="1217930" rtl="0" eaLnBrk="1" fontAlgn="base" latinLnBrk="0" hangingPunct="1">
              <a:lnSpc>
                <a:spcPct val="150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Problem state</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is each node in the depth first search tree. </a:t>
            </a:r>
          </a:p>
          <a:p>
            <a:pPr marR="0" lvl="0" algn="just" defTabSz="1217930" rtl="0" eaLnBrk="1" fontAlgn="base" latinLnBrk="0" hangingPunct="1">
              <a:lnSpc>
                <a:spcPct val="150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Solution states</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are the problem states ‘S’ for which the path from the root node to ‘S’ defines a tuple in the solution space. </a:t>
            </a:r>
          </a:p>
          <a:p>
            <a:pPr marR="0" lvl="0" algn="just" defTabSz="1217930" rtl="0" eaLnBrk="1" fontAlgn="base" latinLnBrk="0" hangingPunct="1">
              <a:lnSpc>
                <a:spcPct val="150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Live node</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is a node that has been generated but whose children have not yet been generated. </a:t>
            </a:r>
          </a:p>
          <a:p>
            <a:pPr marR="0" lvl="0" algn="just" defTabSz="1217930" rtl="0" eaLnBrk="1" fontAlgn="base" latinLnBrk="0" hangingPunct="1">
              <a:lnSpc>
                <a:spcPct val="150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E-node</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is a live node whose children are currently being explored. In other words, an E node is a node currently being expanded. </a:t>
            </a:r>
          </a:p>
          <a:p>
            <a:pPr marR="0" lvl="0" algn="just" defTabSz="1217930" rtl="0" eaLnBrk="1" fontAlgn="base" latinLnBrk="0" hangingPunct="1">
              <a:lnSpc>
                <a:spcPct val="150000"/>
              </a:lnSpc>
              <a:spcBef>
                <a:spcPts val="0"/>
              </a:spcBef>
              <a:spcAft>
                <a:spcPts val="0"/>
              </a:spcAft>
              <a:buClrTx/>
              <a:buSzTx/>
              <a:buFontTx/>
              <a:buNone/>
              <a:defRPr/>
            </a:pPr>
            <a:r>
              <a:rPr kumimoji="0" lang="en-US" sz="24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Dead node</a:t>
            </a:r>
            <a:r>
              <a:rPr kumimoji="0" lang="en-US" sz="24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is a generated node that is not to be expanded or explored any further. All children of a dead no</a:t>
            </a: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de have already been expanded.</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BACKTRACKING</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930275"/>
            <a:ext cx="11134090" cy="5646420"/>
          </a:xfrm>
        </p:spPr>
        <p:txBody>
          <a:bodyPr/>
          <a:lstStyle/>
          <a:p>
            <a:pPr marR="0" lvl="0" algn="just" defTabSz="1217930" rtl="0" eaLnBrk="1" fontAlgn="base" latinLnBrk="0" hangingPunct="1">
              <a:lnSpc>
                <a:spcPct val="120000"/>
              </a:lnSpc>
              <a:spcBef>
                <a:spcPts val="0"/>
              </a:spcBef>
              <a:spcAft>
                <a:spcPts val="0"/>
              </a:spcAft>
              <a:buClrTx/>
              <a:buSzTx/>
              <a:buFontTx/>
              <a:buNone/>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There are two types of constraints for solving a problem using Backtracking. Such</a:t>
            </a:r>
          </a:p>
          <a:p>
            <a:pPr marR="0" lvl="0" algn="just" defTabSz="1217930" rtl="0" eaLnBrk="1" fontAlgn="base" latinLnBrk="0" hangingPunct="1">
              <a:lnSpc>
                <a:spcPct val="120000"/>
              </a:lnSpc>
              <a:spcBef>
                <a:spcPts val="0"/>
              </a:spcBef>
              <a:spcAft>
                <a:spcPts val="0"/>
              </a:spcAft>
              <a:buClrTx/>
              <a:buSzTx/>
              <a:buFontTx/>
              <a:buNone/>
              <a:defRPr/>
            </a:pPr>
            <a:r>
              <a:rPr kumimoji="0" lang="en-US"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as,</a:t>
            </a:r>
          </a:p>
          <a:p>
            <a:pPr marR="0" lvl="0" algn="just" defTabSz="1217930" rtl="0" eaLnBrk="1" fontAlgn="base" latinLnBrk="0" hangingPunct="1">
              <a:lnSpc>
                <a:spcPct val="120000"/>
              </a:lnSpc>
              <a:spcBef>
                <a:spcPts val="0"/>
              </a:spcBef>
              <a:spcAft>
                <a:spcPts val="0"/>
              </a:spcAft>
              <a:buClrTx/>
              <a:buSzTx/>
              <a:buFontTx/>
              <a:buNone/>
              <a:defRPr/>
            </a:pPr>
            <a:endPar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a:p>
            <a:pPr marR="0" lvl="0" algn="just" defTabSz="1217930" rtl="0" eaLnBrk="1" fontAlgn="base" latinLnBrk="0" hangingPunct="1">
              <a:lnSpc>
                <a:spcPct val="120000"/>
              </a:lnSpc>
              <a:spcBef>
                <a:spcPts val="0"/>
              </a:spcBef>
              <a:spcAft>
                <a:spcPts val="0"/>
              </a:spcAft>
              <a:buClrTx/>
              <a:buSzTx/>
              <a:buFontTx/>
              <a:buNone/>
              <a:defRPr/>
            </a:pPr>
            <a:r>
              <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Implicit constraint: </a:t>
            </a:r>
          </a:p>
          <a:p>
            <a:pPr marR="0" lvl="0" algn="just" defTabSz="1217930" rtl="0" eaLnBrk="1" fontAlgn="base" latinLnBrk="0" hangingPunct="1">
              <a:lnSpc>
                <a:spcPct val="120000"/>
              </a:lnSpc>
              <a:spcBef>
                <a:spcPts val="0"/>
              </a:spcBef>
              <a:spcAft>
                <a:spcPts val="0"/>
              </a:spcAft>
              <a:buClrTx/>
              <a:buSzTx/>
              <a:buFontTx/>
              <a:buNone/>
              <a:defRPr/>
            </a:pPr>
            <a:r>
              <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6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It is a rule in which how element in a tuple is related.</a:t>
            </a:r>
          </a:p>
          <a:p>
            <a:pPr marR="0" lvl="0" algn="just" defTabSz="1217930" rtl="0" eaLnBrk="1" fontAlgn="base" latinLnBrk="0" hangingPunct="1">
              <a:lnSpc>
                <a:spcPct val="120000"/>
              </a:lnSpc>
              <a:spcBef>
                <a:spcPts val="0"/>
              </a:spcBef>
              <a:spcAft>
                <a:spcPts val="0"/>
              </a:spcAft>
              <a:buClrTx/>
              <a:buSzTx/>
              <a:buFontTx/>
              <a:buNone/>
              <a:defRPr/>
            </a:pPr>
            <a:r>
              <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Explicit constraint:</a:t>
            </a:r>
          </a:p>
          <a:p>
            <a:pPr marR="0" lvl="0" algn="just" defTabSz="1217930" rtl="0" eaLnBrk="1" fontAlgn="base" latinLnBrk="0" hangingPunct="1">
              <a:lnSpc>
                <a:spcPct val="120000"/>
              </a:lnSpc>
              <a:spcBef>
                <a:spcPts val="0"/>
              </a:spcBef>
              <a:spcAft>
                <a:spcPts val="0"/>
              </a:spcAft>
              <a:buClrTx/>
              <a:buSzTx/>
              <a:buFontTx/>
              <a:buNone/>
              <a:defRPr/>
            </a:pPr>
            <a:r>
              <a:rPr kumimoji="0" lang="en-US" sz="26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			</a:t>
            </a:r>
            <a:r>
              <a:rPr kumimoji="0" lang="en-US" sz="260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The rules that restrict each element to be chosen from the given set.</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altLang="en-IN" b="1" dirty="0">
                <a:solidFill>
                  <a:srgbClr val="FF0000"/>
                </a:solidFill>
                <a:latin typeface="Times New Roman" panose="02020603050405020304" pitchFamily="18" charset="0"/>
                <a:cs typeface="Times New Roman" panose="02020603050405020304" pitchFamily="18" charset="0"/>
                <a:sym typeface="+mn-ea"/>
              </a:rPr>
              <a:t>Set &amp; </a:t>
            </a:r>
            <a:r>
              <a:rPr lang="en-IN" b="1" dirty="0">
                <a:solidFill>
                  <a:srgbClr val="FF0000"/>
                </a:solidFill>
                <a:latin typeface="Times New Roman" panose="02020603050405020304" pitchFamily="18" charset="0"/>
                <a:cs typeface="Times New Roman" panose="02020603050405020304" pitchFamily="18" charset="0"/>
                <a:sym typeface="+mn-ea"/>
              </a:rPr>
              <a:t>Disjoint set</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35355"/>
            <a:ext cx="10972800" cy="5598795"/>
          </a:xfrm>
        </p:spPr>
        <p:txBody>
          <a:bodyPr>
            <a:noAutofit/>
          </a:bodyPr>
          <a:lstStyle/>
          <a:p>
            <a:pPr marL="0" indent="0" algn="just">
              <a:lnSpc>
                <a:spcPct val="105000"/>
              </a:lnSpc>
              <a:spcBef>
                <a:spcPts val="20"/>
              </a:spcBef>
              <a:spcAft>
                <a:spcPts val="0"/>
              </a:spcAft>
              <a:buFont typeface="Wingdings" panose="05000000000000000000" pitchFamily="2" charset="2"/>
              <a:buNone/>
            </a:pPr>
            <a:r>
              <a:rPr lang="en-US" altLang="en-IN" sz="2500" b="1" dirty="0">
                <a:solidFill>
                  <a:srgbClr val="FF0000"/>
                </a:solidFill>
                <a:latin typeface="Times New Roman" panose="02020603050405020304" pitchFamily="18" charset="0"/>
                <a:cs typeface="Times New Roman" panose="02020603050405020304" pitchFamily="18" charset="0"/>
              </a:rPr>
              <a:t>Set:</a:t>
            </a:r>
          </a:p>
          <a:p>
            <a:pPr marL="0" indent="0" algn="just">
              <a:lnSpc>
                <a:spcPct val="105000"/>
              </a:lnSpc>
              <a:spcBef>
                <a:spcPts val="20"/>
              </a:spcBef>
              <a:spcAft>
                <a:spcPts val="0"/>
              </a:spcAft>
              <a:buFont typeface="Wingdings" panose="05000000000000000000" pitchFamily="2" charset="2"/>
              <a:buNone/>
            </a:pPr>
            <a:r>
              <a:rPr lang="en-US" altLang="en-IN" sz="2500" dirty="0">
                <a:latin typeface="Times New Roman" panose="02020603050405020304" pitchFamily="18" charset="0"/>
                <a:cs typeface="Times New Roman" panose="02020603050405020304" pitchFamily="18" charset="0"/>
              </a:rPr>
              <a:t>	A set is a collection of distinct elements. The set can be represented, for example, as S={A,B,C,D,E} .</a:t>
            </a:r>
          </a:p>
          <a:p>
            <a:pPr marL="0" indent="0" algn="just">
              <a:lnSpc>
                <a:spcPct val="105000"/>
              </a:lnSpc>
              <a:spcBef>
                <a:spcPts val="20"/>
              </a:spcBef>
              <a:spcAft>
                <a:spcPts val="0"/>
              </a:spcAft>
              <a:buFont typeface="Wingdings" panose="05000000000000000000" pitchFamily="2" charset="2"/>
              <a:buNone/>
            </a:pPr>
            <a:endParaRPr lang="en-US" altLang="en-IN" sz="2500" b="1" dirty="0">
              <a:solidFill>
                <a:srgbClr val="FF0000"/>
              </a:solidFill>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r>
              <a:rPr lang="en-US" altLang="en-IN" sz="2500" b="1" dirty="0">
                <a:solidFill>
                  <a:srgbClr val="FF0000"/>
                </a:solidFill>
                <a:latin typeface="Times New Roman" panose="02020603050405020304" pitchFamily="18" charset="0"/>
                <a:cs typeface="Times New Roman" panose="02020603050405020304" pitchFamily="18" charset="0"/>
              </a:rPr>
              <a:t>Disjoint sets:</a:t>
            </a:r>
          </a:p>
          <a:p>
            <a:pPr marL="0" indent="0" algn="just">
              <a:lnSpc>
                <a:spcPct val="105000"/>
              </a:lnSpc>
              <a:spcBef>
                <a:spcPts val="20"/>
              </a:spcBef>
              <a:spcAft>
                <a:spcPts val="0"/>
              </a:spcAft>
              <a:buFont typeface="Wingdings" panose="05000000000000000000" pitchFamily="2" charset="2"/>
              <a:buNone/>
            </a:pPr>
            <a:r>
              <a:rPr lang="en-US" altLang="en-IN" sz="2500" dirty="0">
                <a:latin typeface="Times New Roman" panose="02020603050405020304" pitchFamily="18" charset="0"/>
                <a:cs typeface="Times New Roman" panose="02020603050405020304" pitchFamily="18" charset="0"/>
              </a:rPr>
              <a:t>	The disjoint sets are those that do not have any common element. </a:t>
            </a:r>
          </a:p>
          <a:p>
            <a:pPr marL="0" indent="0" algn="just">
              <a:lnSpc>
                <a:spcPct val="105000"/>
              </a:lnSpc>
              <a:spcBef>
                <a:spcPts val="20"/>
              </a:spcBef>
              <a:spcAft>
                <a:spcPts val="0"/>
              </a:spcAft>
              <a:buFont typeface="Wingdings" panose="05000000000000000000" pitchFamily="2" charset="2"/>
              <a:buNone/>
            </a:pPr>
            <a:r>
              <a:rPr lang="en-US" altLang="en-IN" sz="2500" dirty="0">
                <a:latin typeface="Times New Roman" panose="02020603050405020304" pitchFamily="18" charset="0"/>
                <a:cs typeface="Times New Roman" panose="02020603050405020304" pitchFamily="18" charset="0"/>
              </a:rPr>
              <a:t>For example,</a:t>
            </a:r>
          </a:p>
          <a:p>
            <a:pPr marL="3200400" lvl="7" indent="0" algn="just">
              <a:lnSpc>
                <a:spcPct val="105000"/>
              </a:lnSpc>
              <a:spcBef>
                <a:spcPts val="20"/>
              </a:spcBef>
              <a:spcAft>
                <a:spcPts val="0"/>
              </a:spcAft>
              <a:buFont typeface="Wingdings" panose="05000000000000000000" pitchFamily="2" charset="2"/>
              <a:buNone/>
            </a:pPr>
            <a:r>
              <a:rPr lang="en-US" altLang="en-IN" sz="2500" b="1" dirty="0">
                <a:latin typeface="Times New Roman" panose="02020603050405020304" pitchFamily="18" charset="0"/>
                <a:cs typeface="Times New Roman" panose="02020603050405020304" pitchFamily="18" charset="0"/>
              </a:rPr>
              <a:t>S1={A,C,D,E} and </a:t>
            </a:r>
          </a:p>
          <a:p>
            <a:pPr marL="3200400" lvl="7" indent="0" algn="just">
              <a:lnSpc>
                <a:spcPct val="105000"/>
              </a:lnSpc>
              <a:spcBef>
                <a:spcPts val="20"/>
              </a:spcBef>
              <a:spcAft>
                <a:spcPts val="0"/>
              </a:spcAft>
              <a:buFont typeface="Wingdings" panose="05000000000000000000" pitchFamily="2" charset="2"/>
              <a:buNone/>
            </a:pPr>
            <a:r>
              <a:rPr lang="en-US" altLang="en-IN" sz="2500" b="1" dirty="0">
                <a:latin typeface="Times New Roman" panose="02020603050405020304" pitchFamily="18" charset="0"/>
                <a:cs typeface="Times New Roman" panose="02020603050405020304" pitchFamily="18" charset="0"/>
              </a:rPr>
              <a:t>S2={B,F,G},</a:t>
            </a:r>
            <a:r>
              <a:rPr lang="en-US" altLang="en-IN" sz="2500" dirty="0">
                <a:latin typeface="Times New Roman" panose="02020603050405020304" pitchFamily="18" charset="0"/>
                <a:cs typeface="Times New Roman" panose="02020603050405020304" pitchFamily="18" charset="0"/>
              </a:rPr>
              <a:t> </a:t>
            </a:r>
          </a:p>
          <a:p>
            <a:pPr marL="0" indent="0" algn="just">
              <a:lnSpc>
                <a:spcPct val="105000"/>
              </a:lnSpc>
              <a:spcBef>
                <a:spcPts val="20"/>
              </a:spcBef>
              <a:spcAft>
                <a:spcPts val="0"/>
              </a:spcAft>
              <a:buFont typeface="Wingdings" panose="05000000000000000000" pitchFamily="2" charset="2"/>
              <a:buNone/>
            </a:pPr>
            <a:r>
              <a:rPr lang="en-US" altLang="en-IN" sz="2500" dirty="0">
                <a:latin typeface="Times New Roman" panose="02020603050405020304" pitchFamily="18" charset="0"/>
                <a:cs typeface="Times New Roman" panose="02020603050405020304" pitchFamily="18" charset="0"/>
              </a:rPr>
              <a:t>then we can say that S1 and S2 are two disjoint sets.</a:t>
            </a:r>
          </a:p>
          <a:p>
            <a:pPr marL="0" indent="0" algn="just">
              <a:lnSpc>
                <a:spcPct val="105000"/>
              </a:lnSpc>
              <a:spcBef>
                <a:spcPts val="20"/>
              </a:spcBef>
              <a:spcAft>
                <a:spcPts val="0"/>
              </a:spcAft>
              <a:buFont typeface="Wingdings" panose="05000000000000000000" pitchFamily="2" charset="2"/>
              <a:buNone/>
            </a:pPr>
            <a:endParaRPr lang="en-US" altLang="en-IN" sz="2500"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endParaRPr lang="en-US" altLang="en-IN" sz="25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BACKTRACKING</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1064260"/>
            <a:ext cx="11134090" cy="5512435"/>
          </a:xfrm>
        </p:spPr>
        <p:txBody>
          <a:bodyPr/>
          <a:lstStyle/>
          <a:p>
            <a:pPr marR="0" lvl="0" algn="just" defTabSz="1217930" rtl="0" eaLnBrk="1" fontAlgn="base" latinLnBrk="0" hangingPunct="1">
              <a:lnSpc>
                <a:spcPct val="150000"/>
              </a:lnSpc>
              <a:spcBef>
                <a:spcPts val="0"/>
              </a:spcBef>
              <a:spcAft>
                <a:spcPts val="0"/>
              </a:spcAft>
              <a:buClrTx/>
              <a:buSzTx/>
              <a:buFontTx/>
              <a:buNone/>
              <a:defRPr/>
            </a:pPr>
            <a:r>
              <a:rPr kumimoji="0" lang="en-US" sz="2800" b="1"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Applications:</a:t>
            </a:r>
          </a:p>
          <a:p>
            <a:pPr marR="0" lvl="6" algn="just" defTabSz="1217930" rtl="0" eaLnBrk="1" fontAlgn="base" latinLnBrk="0" hangingPunct="1">
              <a:lnSpc>
                <a:spcPct val="150000"/>
              </a:lnSpc>
              <a:spcBef>
                <a:spcPts val="0"/>
              </a:spcBef>
              <a:spcAft>
                <a:spcPts val="0"/>
              </a:spcAft>
              <a:buClrTx/>
              <a:buSzTx/>
              <a:buFont typeface="Wingdings" panose="05000000000000000000" charset="0"/>
              <a:buChar char="Ø"/>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N- Queen’s problem</a:t>
            </a:r>
          </a:p>
          <a:p>
            <a:pPr marR="0" lvl="6" algn="just" defTabSz="1217930" rtl="0" eaLnBrk="1" fontAlgn="base" latinLnBrk="0" hangingPunct="1">
              <a:lnSpc>
                <a:spcPct val="150000"/>
              </a:lnSpc>
              <a:spcBef>
                <a:spcPts val="0"/>
              </a:spcBef>
              <a:spcAft>
                <a:spcPts val="0"/>
              </a:spcAft>
              <a:buClrTx/>
              <a:buSzTx/>
              <a:buFont typeface="Wingdings" panose="05000000000000000000" charset="0"/>
              <a:buChar char="Ø"/>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Sum of subset problem</a:t>
            </a:r>
          </a:p>
          <a:p>
            <a:pPr marR="0" lvl="6" algn="just" defTabSz="1217930" rtl="0" eaLnBrk="1" fontAlgn="base" latinLnBrk="0" hangingPunct="1">
              <a:lnSpc>
                <a:spcPct val="150000"/>
              </a:lnSpc>
              <a:spcBef>
                <a:spcPts val="0"/>
              </a:spcBef>
              <a:spcAft>
                <a:spcPts val="0"/>
              </a:spcAft>
              <a:buClrTx/>
              <a:buSzTx/>
              <a:buFont typeface="Wingdings" panose="05000000000000000000" charset="0"/>
              <a:buChar char="Ø"/>
              <a:defRPr/>
            </a:pPr>
            <a:r>
              <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rPr>
              <a:t>Graph coloring</a:t>
            </a:r>
          </a:p>
          <a:p>
            <a:pPr marR="0" lvl="6" algn="just" defTabSz="1217930" rtl="0" eaLnBrk="1" fontAlgn="base" latinLnBrk="0" hangingPunct="1">
              <a:lnSpc>
                <a:spcPct val="150000"/>
              </a:lnSpc>
              <a:spcBef>
                <a:spcPts val="0"/>
              </a:spcBef>
              <a:spcAft>
                <a:spcPts val="0"/>
              </a:spcAft>
              <a:buClrTx/>
              <a:buSzTx/>
              <a:buFont typeface="Wingdings" panose="05000000000000000000" charset="0"/>
              <a:buChar char="Ø"/>
              <a:defRPr/>
            </a:pPr>
            <a:r>
              <a:rPr lang="en-US" sz="2800" noProof="0" dirty="0">
                <a:ln>
                  <a:noFill/>
                </a:ln>
                <a:effectLst/>
                <a:uLnTx/>
                <a:uFillTx/>
                <a:latin typeface="Times New Roman" panose="02020603050405020304" pitchFamily="18" charset="0"/>
                <a:cs typeface="Times New Roman" panose="02020603050405020304" pitchFamily="18" charset="0"/>
                <a:sym typeface="+mn-ea"/>
              </a:rPr>
              <a:t>Hamiltonian cycles</a:t>
            </a:r>
            <a:endParaRPr kumimoji="0" lang="en-US" sz="28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b="1" dirty="0">
                <a:solidFill>
                  <a:srgbClr val="FF0000"/>
                </a:solidFill>
                <a:latin typeface="Times New Roman" panose="02020603050405020304" pitchFamily="18" charset="0"/>
                <a:cs typeface="Times New Roman" panose="02020603050405020304" pitchFamily="18" charset="0"/>
                <a:sym typeface="+mn-ea"/>
              </a:rPr>
              <a:t>N-Queen’s problem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802005"/>
            <a:ext cx="11134090" cy="5774690"/>
          </a:xfrm>
        </p:spPr>
        <p:txBody>
          <a:bodyPr/>
          <a:lstStyle/>
          <a:p>
            <a:pPr marR="0" lvl="0" algn="just" defTabSz="1217930" rtl="0" eaLnBrk="1" fontAlgn="base" latinLnBrk="0" hangingPunct="1">
              <a:lnSpc>
                <a:spcPct val="150000"/>
              </a:lnSpc>
              <a:spcBef>
                <a:spcPts val="0"/>
              </a:spcBef>
              <a:spcAft>
                <a:spcPts val="0"/>
              </a:spcAft>
              <a:buClrTx/>
              <a:buSzTx/>
              <a:buFontTx/>
              <a:buNone/>
              <a:defRPr/>
            </a:pPr>
            <a:r>
              <a:rPr lang="en-US" altLang="zh-CN" sz="2600" dirty="0">
                <a:latin typeface="Times New Roman" panose="02020603050405020304" pitchFamily="18" charset="0"/>
                <a:cs typeface="Times New Roman" panose="02020603050405020304" pitchFamily="18" charset="0"/>
                <a:sym typeface="+mn-ea"/>
              </a:rPr>
              <a:t>A </a:t>
            </a:r>
            <a:r>
              <a:rPr lang="en-US" altLang="zh-CN" sz="2600" dirty="0">
                <a:solidFill>
                  <a:schemeClr val="tx1"/>
                </a:solidFill>
                <a:latin typeface="Times New Roman" panose="02020603050405020304" pitchFamily="18" charset="0"/>
                <a:cs typeface="Times New Roman" panose="02020603050405020304" pitchFamily="18" charset="0"/>
                <a:sym typeface="+mn-ea"/>
              </a:rPr>
              <a:t>classic combinational problem is to place n queens on a n*n chess board so that</a:t>
            </a:r>
          </a:p>
          <a:p>
            <a:pPr marR="0" lvl="0" algn="just" defTabSz="1217930" rtl="0" eaLnBrk="1" fontAlgn="base" latinLnBrk="0" hangingPunct="1">
              <a:lnSpc>
                <a:spcPct val="150000"/>
              </a:lnSpc>
              <a:spcBef>
                <a:spcPts val="0"/>
              </a:spcBef>
              <a:spcAft>
                <a:spcPts val="0"/>
              </a:spcAft>
              <a:buClrTx/>
              <a:buSzTx/>
              <a:buFontTx/>
              <a:buNone/>
              <a:defRPr/>
            </a:pPr>
            <a:r>
              <a:rPr lang="en-US" altLang="zh-CN" sz="2600" dirty="0">
                <a:solidFill>
                  <a:schemeClr val="tx1"/>
                </a:solidFill>
                <a:latin typeface="Times New Roman" panose="02020603050405020304" pitchFamily="18" charset="0"/>
                <a:cs typeface="Times New Roman" panose="02020603050405020304" pitchFamily="18" charset="0"/>
                <a:sym typeface="+mn-ea"/>
              </a:rPr>
              <a:t>no two attack, i.,e </a:t>
            </a:r>
            <a:endParaRPr lang="en-US" altLang="zh-CN" sz="2600" dirty="0">
              <a:solidFill>
                <a:schemeClr val="tx1"/>
              </a:solidFill>
              <a:latin typeface="Times New Roman" panose="02020603050405020304" pitchFamily="18" charset="0"/>
              <a:cs typeface="Times New Roman" panose="02020603050405020304" pitchFamily="18" charset="0"/>
            </a:endParaRPr>
          </a:p>
          <a:p>
            <a:pPr marR="0" lvl="0" algn="just" defTabSz="1217930" rtl="0" eaLnBrk="1" fontAlgn="base" latinLnBrk="0" hangingPunct="1">
              <a:lnSpc>
                <a:spcPct val="150000"/>
              </a:lnSpc>
              <a:spcBef>
                <a:spcPts val="0"/>
              </a:spcBef>
              <a:spcAft>
                <a:spcPts val="0"/>
              </a:spcAft>
              <a:buClrTx/>
              <a:buSzTx/>
              <a:buFontTx/>
              <a:buNone/>
              <a:defRPr/>
            </a:pPr>
            <a:r>
              <a:rPr lang="en-US" altLang="zh-CN" sz="2600" dirty="0">
                <a:solidFill>
                  <a:schemeClr val="tx1"/>
                </a:solidFill>
                <a:latin typeface="Times New Roman" panose="02020603050405020304" pitchFamily="18" charset="0"/>
                <a:cs typeface="Times New Roman" panose="02020603050405020304" pitchFamily="18" charset="0"/>
                <a:sym typeface="+mn-ea"/>
              </a:rPr>
              <a:t>		1. No two queens are on the same row, column or diagonal.</a:t>
            </a:r>
            <a:endParaRPr lang="en-US" altLang="zh-CN" sz="2600" dirty="0">
              <a:solidFill>
                <a:schemeClr val="tx1"/>
              </a:solidFill>
              <a:latin typeface="Times New Roman" panose="02020603050405020304" pitchFamily="18" charset="0"/>
              <a:cs typeface="Times New Roman" panose="02020603050405020304" pitchFamily="18" charset="0"/>
            </a:endParaRPr>
          </a:p>
          <a:p>
            <a:pPr marR="0" lvl="0" algn="just" defTabSz="1217930" rtl="0" eaLnBrk="1" fontAlgn="base" latinLnBrk="0" hangingPunct="1">
              <a:lnSpc>
                <a:spcPct val="150000"/>
              </a:lnSpc>
              <a:spcBef>
                <a:spcPts val="0"/>
              </a:spcBef>
              <a:spcAft>
                <a:spcPts val="0"/>
              </a:spcAft>
              <a:buClrTx/>
              <a:buSzTx/>
              <a:buFontTx/>
              <a:buNone/>
              <a:defRPr/>
            </a:pPr>
            <a:r>
              <a:rPr lang="en-US" altLang="zh-CN" sz="2600" dirty="0">
                <a:solidFill>
                  <a:schemeClr val="tx1"/>
                </a:solidFill>
                <a:latin typeface="Times New Roman" panose="02020603050405020304" pitchFamily="18" charset="0"/>
                <a:cs typeface="Times New Roman" panose="02020603050405020304" pitchFamily="18" charset="0"/>
                <a:sym typeface="+mn-ea"/>
              </a:rPr>
              <a:t>		2. If we take n=4 then the problem is called as 4 queen’s problem.</a:t>
            </a:r>
            <a:endParaRPr lang="en-US" altLang="zh-CN" sz="2600" dirty="0">
              <a:solidFill>
                <a:schemeClr val="tx1"/>
              </a:solidFill>
              <a:latin typeface="Times New Roman" panose="02020603050405020304" pitchFamily="18" charset="0"/>
              <a:cs typeface="Times New Roman" panose="02020603050405020304" pitchFamily="18" charset="0"/>
            </a:endParaRPr>
          </a:p>
          <a:p>
            <a:pPr marR="0" lvl="0" algn="just" defTabSz="1217930" rtl="0" eaLnBrk="1" fontAlgn="base" latinLnBrk="0" hangingPunct="1">
              <a:lnSpc>
                <a:spcPct val="150000"/>
              </a:lnSpc>
              <a:spcBef>
                <a:spcPts val="0"/>
              </a:spcBef>
              <a:spcAft>
                <a:spcPts val="0"/>
              </a:spcAft>
              <a:buClrTx/>
              <a:buSzTx/>
              <a:buFontTx/>
              <a:buNone/>
              <a:defRPr/>
            </a:pPr>
            <a:r>
              <a:rPr lang="en-US" altLang="zh-CN" sz="2600" dirty="0">
                <a:solidFill>
                  <a:schemeClr val="tx1"/>
                </a:solidFill>
                <a:latin typeface="Times New Roman" panose="02020603050405020304" pitchFamily="18" charset="0"/>
                <a:cs typeface="Times New Roman" panose="02020603050405020304" pitchFamily="18" charset="0"/>
                <a:sym typeface="+mn-ea"/>
              </a:rPr>
              <a:t>		3. If we take n=8 then the problem is called as 8 queen’s problem.</a:t>
            </a:r>
            <a:endParaRPr kumimoji="0" lang="en-US" altLang="zh-CN" sz="2600" b="0" i="0" u="none" strike="noStrike" kern="1200" cap="none" spc="0" normalizeH="0" baseline="0" noProof="0" dirty="0">
              <a:ln>
                <a:noFill/>
              </a:ln>
              <a:solidFill>
                <a:schemeClr val="tx1"/>
              </a:solidFill>
              <a:effectLst/>
              <a:uLnTx/>
              <a:uFillTx/>
              <a:latin typeface="Times New Roman" panose="02020603050405020304" pitchFamily="18" charset="0"/>
              <a:ea typeface="+mn-ea"/>
              <a:cs typeface="Times New Roman" panose="02020603050405020304" pitchFamily="18" charset="0"/>
              <a:sym typeface="+mn-ea"/>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IN" altLang="x-none" dirty="0">
                <a:solidFill>
                  <a:srgbClr val="FF0000"/>
                </a:solidFill>
                <a:sym typeface="+mn-ea"/>
              </a:rPr>
              <a:t>4-Queen</a:t>
            </a:r>
            <a:r>
              <a:rPr lang="en-US" altLang="en-IN" dirty="0">
                <a:solidFill>
                  <a:srgbClr val="FF0000"/>
                </a:solidFill>
                <a:sym typeface="+mn-ea"/>
              </a:rPr>
              <a:t>’</a:t>
            </a:r>
            <a:r>
              <a:rPr lang="en-IN" altLang="x-none" dirty="0">
                <a:solidFill>
                  <a:srgbClr val="FF0000"/>
                </a:solidFill>
                <a:sym typeface="+mn-ea"/>
              </a:rPr>
              <a:t>s problem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802005"/>
            <a:ext cx="11134090" cy="5774690"/>
          </a:xfrm>
        </p:spPr>
        <p:txBody>
          <a:bodyPr/>
          <a:lstStyle/>
          <a:p>
            <a:pPr marL="0" marR="0" lvl="0"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Consider a 4*4 chessboard. Let there are 4 queens. </a:t>
            </a:r>
          </a:p>
          <a:p>
            <a:pPr marL="0" marR="0" lvl="0"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The objective is place the 4 queens on 4*4 chessboard in such a way that no two queens should be placed in the same row, same column or diagonal position.</a:t>
            </a: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marL="0" marR="0" lvl="0"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The explicit constraints are 4 queens are to be placed on 4*4 chessboards in 44 ways.</a:t>
            </a: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marL="0" marR="0" lvl="0"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The implicit constraints are no two queens are in the same row column or diagonal.</a:t>
            </a: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marL="0" marR="0" lvl="0"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Let{x1, x2, x3, x4} be the solution vector where x1 column on which the queen i is placed.</a:t>
            </a: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marL="0" marR="0" lvl="0"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First queen is placed in first row and first column.</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mn-ea"/>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2236" name="Picture 2"/>
          <p:cNvPicPr>
            <a:picLocks noGrp="1" noChangeAspect="1"/>
          </p:cNvPicPr>
          <p:nvPr>
            <p:ph idx="1"/>
          </p:nvPr>
        </p:nvPicPr>
        <p:blipFill>
          <a:blip r:embed="rId2">
            <a:lum bright="-24000" contrast="24000"/>
          </a:blip>
          <a:stretch>
            <a:fillRect/>
          </a:stretch>
        </p:blipFill>
        <p:spPr>
          <a:xfrm>
            <a:off x="901700" y="189230"/>
            <a:ext cx="10173970" cy="6451600"/>
          </a:xfrm>
          <a:prstGeom prst="rect">
            <a:avLst/>
          </a:prstGeom>
          <a:noFill/>
          <a:ln w="9525">
            <a:noFill/>
          </a:ln>
        </p:spPr>
      </p:pic>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60" name="Picture 3"/>
          <p:cNvPicPr>
            <a:picLocks noGrp="1" noChangeAspect="1"/>
          </p:cNvPicPr>
          <p:nvPr>
            <p:ph idx="1"/>
          </p:nvPr>
        </p:nvPicPr>
        <p:blipFill>
          <a:blip r:embed="rId2">
            <a:lum bright="-30000" contrast="30000"/>
          </a:blip>
          <a:stretch>
            <a:fillRect/>
          </a:stretch>
        </p:blipFill>
        <p:spPr>
          <a:xfrm>
            <a:off x="983615" y="692150"/>
            <a:ext cx="10645140" cy="5217160"/>
          </a:xfrm>
          <a:prstGeom prst="rect">
            <a:avLst/>
          </a:prstGeom>
          <a:noFill/>
          <a:ln w="9525">
            <a:noFill/>
          </a:ln>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Content Placeholder 2"/>
          <p:cNvPicPr>
            <a:picLocks noGrp="1" noChangeAspect="1"/>
          </p:cNvPicPr>
          <p:nvPr>
            <p:ph idx="1"/>
          </p:nvPr>
        </p:nvPicPr>
        <p:blipFill>
          <a:blip r:embed="rId2">
            <a:lum bright="-24000" contrast="30000"/>
          </a:blip>
          <a:stretch>
            <a:fillRect/>
          </a:stretch>
        </p:blipFill>
        <p:spPr>
          <a:xfrm>
            <a:off x="610870" y="412115"/>
            <a:ext cx="10964545" cy="6195060"/>
          </a:xfrm>
          <a:prstGeom prst="rect">
            <a:avLst/>
          </a:prstGeom>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08000"/>
          </a:xfrm>
        </p:spPr>
        <p:txBody>
          <a:bodyPr/>
          <a:lstStyle/>
          <a:p>
            <a:r>
              <a:rPr lang="en-US" altLang="en-IN" dirty="0">
                <a:solidFill>
                  <a:srgbClr val="FF0000"/>
                </a:solidFill>
                <a:sym typeface="+mn-ea"/>
              </a:rPr>
              <a:t>8</a:t>
            </a:r>
            <a:r>
              <a:rPr lang="en-IN" altLang="x-none" dirty="0">
                <a:solidFill>
                  <a:srgbClr val="FF0000"/>
                </a:solidFill>
                <a:sym typeface="+mn-ea"/>
              </a:rPr>
              <a:t>-Queen</a:t>
            </a:r>
            <a:r>
              <a:rPr lang="en-US" altLang="en-IN" dirty="0">
                <a:solidFill>
                  <a:srgbClr val="FF0000"/>
                </a:solidFill>
                <a:sym typeface="+mn-ea"/>
              </a:rPr>
              <a:t>’</a:t>
            </a:r>
            <a:r>
              <a:rPr lang="en-IN" altLang="x-none" dirty="0">
                <a:solidFill>
                  <a:srgbClr val="FF0000"/>
                </a:solidFill>
                <a:sym typeface="+mn-ea"/>
              </a:rPr>
              <a:t>s problem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696595"/>
            <a:ext cx="11374755" cy="5880100"/>
          </a:xfrm>
        </p:spPr>
        <p:txBody>
          <a:bodyPr/>
          <a:lstStyle/>
          <a:p>
            <a:pPr marL="0" marR="0" lvl="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A classic combinatorial problem is to place 8 queens on a 8*8 chess board so that no two attack, i.,e no two queens are to the same row, column or diagonal.</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Now, we will solve 8 queens problem by using similar procedure adapted for 4 queens problem.</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The algorithm of 8 queens problem can be obtained by placing n=8, in N queens algorithm.</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If two queens are placed at positions (i,j) and (k,l). They are on the same diagonal only if</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algn="just" defTabSz="1217930" rtl="0" fontAlgn="base" latinLnBrk="0">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0" marR="0" lvl="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i-j=k-l ……………….(1) or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i+j=k+l ……………….(2).</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From (1) and (2) implies j-l=i-k and j-l=k-i</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Two queens lie on the same diagonal iff |j-l|=|i-k|</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0" marR="0" lvl="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The solution of 8 queens problem can be obtained similar to the solution of 4 queens problem.</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mn-ea"/>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08000"/>
          </a:xfrm>
        </p:spPr>
        <p:txBody>
          <a:bodyPr/>
          <a:lstStyle/>
          <a:p>
            <a:r>
              <a:rPr lang="en-US" altLang="en-IN" dirty="0">
                <a:solidFill>
                  <a:srgbClr val="FF0000"/>
                </a:solidFill>
                <a:sym typeface="+mn-ea"/>
              </a:rPr>
              <a:t>8</a:t>
            </a:r>
            <a:r>
              <a:rPr lang="en-IN" altLang="x-none" dirty="0">
                <a:solidFill>
                  <a:srgbClr val="FF0000"/>
                </a:solidFill>
                <a:sym typeface="+mn-ea"/>
              </a:rPr>
              <a:t>-Queens problem</a:t>
            </a:r>
            <a:endParaRPr lang="en-US"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48310" y="696595"/>
            <a:ext cx="11374755" cy="5880100"/>
          </a:xfrm>
        </p:spPr>
        <p:txBody>
          <a:bodyPr/>
          <a:lstStyle/>
          <a:p>
            <a:pPr marL="0" marR="0" lvl="0" indent="0" algn="just" defTabSz="1217930" rtl="0" fontAlgn="base" latinLnBrk="0">
              <a:lnSpc>
                <a:spcPct val="100000"/>
              </a:lnSpc>
              <a:spcBef>
                <a:spcPts val="0"/>
              </a:spcBef>
              <a:buClrTx/>
              <a:buSzTx/>
              <a:buFont typeface="Wingdings" panose="05000000000000000000" charset="0"/>
              <a:buNone/>
              <a:defRPr/>
            </a:pPr>
            <a:r>
              <a:rPr lang="en-US" altLang="zh-CN" sz="2400" dirty="0">
                <a:sym typeface="+mn-ea"/>
              </a:rPr>
              <a:t>The solution can be shown as </a:t>
            </a:r>
            <a:r>
              <a:rPr lang="en-US" altLang="zh-CN" sz="2400" dirty="0">
                <a:solidFill>
                  <a:srgbClr val="002060"/>
                </a:solidFill>
                <a:sym typeface="+mn-ea"/>
              </a:rPr>
              <a:t>X1=3, X2=6, X3=2, X4=7, X5=1, X6=4, X7=8, X8=5</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sym typeface="+mn-ea"/>
            </a:endParaRPr>
          </a:p>
        </p:txBody>
      </p:sp>
      <p:pic>
        <p:nvPicPr>
          <p:cNvPr id="56333" name="Picture 3"/>
          <p:cNvPicPr>
            <a:picLocks noChangeAspect="1"/>
          </p:cNvPicPr>
          <p:nvPr/>
        </p:nvPicPr>
        <p:blipFill>
          <a:blip r:embed="rId2"/>
          <a:stretch>
            <a:fillRect/>
          </a:stretch>
        </p:blipFill>
        <p:spPr>
          <a:xfrm>
            <a:off x="2917825" y="1292225"/>
            <a:ext cx="5803265" cy="5235575"/>
          </a:xfrm>
          <a:prstGeom prst="rect">
            <a:avLst/>
          </a:prstGeom>
          <a:noFill/>
          <a:ln w="9525">
            <a:noFill/>
          </a:ln>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08000"/>
          </a:xfrm>
        </p:spPr>
        <p:txBody>
          <a:bodyPr/>
          <a:lstStyle/>
          <a:p>
            <a:r>
              <a:rPr lang="en-US" altLang="en-IN" dirty="0">
                <a:solidFill>
                  <a:srgbClr val="FF0000"/>
                </a:solidFill>
                <a:sym typeface="+mn-ea"/>
              </a:rPr>
              <a:t>N</a:t>
            </a:r>
            <a:r>
              <a:rPr lang="en-IN" altLang="x-none" dirty="0">
                <a:solidFill>
                  <a:srgbClr val="FF0000"/>
                </a:solidFill>
                <a:sym typeface="+mn-ea"/>
              </a:rPr>
              <a:t>-Queens problem</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270635" y="836295"/>
            <a:ext cx="9462135" cy="5649595"/>
          </a:xfrm>
          <a:prstGeom prst="rect">
            <a:avLst/>
          </a:prstGeom>
        </p:spPr>
      </p:pic>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08000"/>
          </a:xfrm>
        </p:spPr>
        <p:txBody>
          <a:bodyPr/>
          <a:lstStyle/>
          <a:p>
            <a:r>
              <a:rPr lang="en-US" altLang="en-IN" dirty="0">
                <a:solidFill>
                  <a:srgbClr val="FF0000"/>
                </a:solidFill>
                <a:sym typeface="+mn-ea"/>
              </a:rPr>
              <a:t>N</a:t>
            </a:r>
            <a:r>
              <a:rPr lang="en-IN" altLang="x-none" dirty="0">
                <a:solidFill>
                  <a:srgbClr val="FF0000"/>
                </a:solidFill>
                <a:sym typeface="+mn-ea"/>
              </a:rPr>
              <a:t>-Queens problem</a:t>
            </a:r>
            <a:endParaRPr lang="en-US" b="1" dirty="0">
              <a:solidFill>
                <a:srgbClr val="FF0000"/>
              </a:solidFill>
              <a:latin typeface="Times New Roman" panose="02020603050405020304" pitchFamily="18" charset="0"/>
              <a:cs typeface="Times New Roman" panose="02020603050405020304" pitchFamily="18" charset="0"/>
            </a:endParaRPr>
          </a:p>
        </p:txBody>
      </p:sp>
      <p:pic>
        <p:nvPicPr>
          <p:cNvPr id="4" name="Picture 3"/>
          <p:cNvPicPr>
            <a:picLocks noChangeAspect="1"/>
          </p:cNvPicPr>
          <p:nvPr/>
        </p:nvPicPr>
        <p:blipFill>
          <a:blip r:embed="rId2"/>
          <a:stretch>
            <a:fillRect/>
          </a:stretch>
        </p:blipFill>
        <p:spPr>
          <a:xfrm>
            <a:off x="1127760" y="982980"/>
            <a:ext cx="9981565" cy="5375275"/>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US" altLang="en-IN" b="1" dirty="0">
                <a:solidFill>
                  <a:srgbClr val="FF0000"/>
                </a:solidFill>
                <a:latin typeface="Times New Roman" panose="02020603050405020304" pitchFamily="18" charset="0"/>
                <a:cs typeface="Times New Roman" panose="02020603050405020304" pitchFamily="18" charset="0"/>
                <a:sym typeface="+mn-ea"/>
              </a:rPr>
              <a:t>S</a:t>
            </a:r>
            <a:r>
              <a:rPr lang="en-IN" b="1" dirty="0">
                <a:solidFill>
                  <a:srgbClr val="FF0000"/>
                </a:solidFill>
                <a:latin typeface="Times New Roman" panose="02020603050405020304" pitchFamily="18" charset="0"/>
                <a:cs typeface="Times New Roman" panose="02020603050405020304" pitchFamily="18" charset="0"/>
                <a:sym typeface="+mn-ea"/>
              </a:rPr>
              <a:t>et </a:t>
            </a:r>
            <a:r>
              <a:rPr lang="en-US" altLang="en-IN" b="1" dirty="0">
                <a:solidFill>
                  <a:srgbClr val="FF0000"/>
                </a:solidFill>
                <a:latin typeface="Times New Roman" panose="02020603050405020304" pitchFamily="18" charset="0"/>
                <a:cs typeface="Times New Roman" panose="02020603050405020304" pitchFamily="18" charset="0"/>
                <a:sym typeface="+mn-ea"/>
              </a:rPr>
              <a:t>Representations</a:t>
            </a:r>
          </a:p>
        </p:txBody>
      </p:sp>
      <p:sp>
        <p:nvSpPr>
          <p:cNvPr id="3" name="Content Placeholder 2"/>
          <p:cNvSpPr>
            <a:spLocks noGrp="1"/>
          </p:cNvSpPr>
          <p:nvPr>
            <p:ph idx="1"/>
          </p:nvPr>
        </p:nvSpPr>
        <p:spPr>
          <a:xfrm>
            <a:off x="496570" y="694690"/>
            <a:ext cx="11416665" cy="5988050"/>
          </a:xfrm>
        </p:spPr>
        <p:txBody>
          <a:bodyPr>
            <a:noAutofit/>
          </a:bodyPr>
          <a:lstStyle/>
          <a:p>
            <a:pPr marL="0" indent="0" algn="just">
              <a:lnSpc>
                <a:spcPct val="105000"/>
              </a:lnSpc>
              <a:spcBef>
                <a:spcPts val="20"/>
              </a:spcBef>
              <a:spcAft>
                <a:spcPts val="0"/>
              </a:spcAft>
              <a:buFont typeface="Wingdings" panose="05000000000000000000" pitchFamily="2" charset="2"/>
              <a:buNone/>
            </a:pPr>
            <a:r>
              <a:rPr lang="en-US" altLang="en-IN" sz="2200" dirty="0">
                <a:solidFill>
                  <a:schemeClr val="tx1"/>
                </a:solidFill>
                <a:latin typeface="Times New Roman" panose="02020603050405020304" pitchFamily="18" charset="0"/>
                <a:cs typeface="Times New Roman" panose="02020603050405020304" pitchFamily="18" charset="0"/>
              </a:rPr>
              <a:t>Two representations are,</a:t>
            </a:r>
          </a:p>
          <a:p>
            <a:pPr lvl="3" algn="just">
              <a:lnSpc>
                <a:spcPct val="105000"/>
              </a:lnSpc>
              <a:spcBef>
                <a:spcPts val="20"/>
              </a:spcBef>
              <a:spcAft>
                <a:spcPts val="0"/>
              </a:spcAft>
              <a:buFont typeface="Wingdings" panose="05000000000000000000" charset="0"/>
              <a:buChar char="Ø"/>
            </a:pPr>
            <a:r>
              <a:rPr lang="en-US" altLang="en-IN" sz="2200" dirty="0">
                <a:latin typeface="Times New Roman" panose="02020603050405020304" pitchFamily="18" charset="0"/>
                <a:cs typeface="Times New Roman" panose="02020603050405020304" pitchFamily="18" charset="0"/>
                <a:sym typeface="+mn-ea"/>
              </a:rPr>
              <a:t>Tree representation</a:t>
            </a:r>
            <a:endParaRPr lang="en-US" altLang="en-IN" sz="2200" dirty="0">
              <a:solidFill>
                <a:schemeClr val="tx1"/>
              </a:solidFill>
              <a:latin typeface="Times New Roman" panose="02020603050405020304" pitchFamily="18" charset="0"/>
              <a:cs typeface="Times New Roman" panose="02020603050405020304" pitchFamily="18" charset="0"/>
            </a:endParaRPr>
          </a:p>
          <a:p>
            <a:pPr lvl="3" algn="just">
              <a:lnSpc>
                <a:spcPct val="105000"/>
              </a:lnSpc>
              <a:spcBef>
                <a:spcPts val="20"/>
              </a:spcBef>
              <a:spcAft>
                <a:spcPts val="0"/>
              </a:spcAft>
              <a:buFont typeface="Wingdings" panose="05000000000000000000" charset="0"/>
              <a:buChar char="Ø"/>
            </a:pPr>
            <a:r>
              <a:rPr lang="en-US" altLang="en-IN" sz="2200" dirty="0">
                <a:latin typeface="Times New Roman" panose="02020603050405020304" pitchFamily="18" charset="0"/>
                <a:cs typeface="Times New Roman" panose="02020603050405020304" pitchFamily="18" charset="0"/>
                <a:sym typeface="+mn-ea"/>
              </a:rPr>
              <a:t>Array representation</a:t>
            </a:r>
            <a:endParaRPr lang="en-US" altLang="en-IN" sz="2200" dirty="0">
              <a:solidFill>
                <a:schemeClr val="tx1"/>
              </a:solidFill>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r>
              <a:rPr lang="en-US" altLang="en-IN" sz="2200" b="1" dirty="0">
                <a:solidFill>
                  <a:schemeClr val="tx1"/>
                </a:solidFill>
                <a:latin typeface="Times New Roman" panose="02020603050405020304" pitchFamily="18" charset="0"/>
                <a:cs typeface="Times New Roman" panose="02020603050405020304" pitchFamily="18" charset="0"/>
              </a:rPr>
              <a:t>Tree Representation:</a:t>
            </a:r>
          </a:p>
          <a:p>
            <a:pPr lvl="3" algn="just">
              <a:lnSpc>
                <a:spcPct val="105000"/>
              </a:lnSpc>
              <a:spcBef>
                <a:spcPts val="20"/>
              </a:spcBef>
              <a:spcAft>
                <a:spcPts val="0"/>
              </a:spcAft>
              <a:buFont typeface="Wingdings" panose="05000000000000000000" charset="0"/>
              <a:buChar char="Ø"/>
            </a:pPr>
            <a:r>
              <a:rPr lang="en-US" altLang="en-IN" sz="2200" dirty="0">
                <a:latin typeface="Times New Roman" panose="02020603050405020304" pitchFamily="18" charset="0"/>
                <a:cs typeface="Times New Roman" panose="02020603050405020304" pitchFamily="18" charset="0"/>
                <a:sym typeface="+mn-ea"/>
              </a:rPr>
              <a:t>All the children will store the address of parent / root node.</a:t>
            </a:r>
          </a:p>
          <a:p>
            <a:pPr lvl="3" algn="just">
              <a:lnSpc>
                <a:spcPct val="105000"/>
              </a:lnSpc>
              <a:spcBef>
                <a:spcPts val="20"/>
              </a:spcBef>
              <a:spcAft>
                <a:spcPts val="0"/>
              </a:spcAft>
              <a:buFont typeface="Wingdings" panose="05000000000000000000" charset="0"/>
              <a:buChar char="Ø"/>
            </a:pPr>
            <a:r>
              <a:rPr lang="en-US" altLang="en-IN" sz="2200" dirty="0">
                <a:latin typeface="Times New Roman" panose="02020603050405020304" pitchFamily="18" charset="0"/>
                <a:cs typeface="Times New Roman" panose="02020603050405020304" pitchFamily="18" charset="0"/>
                <a:sym typeface="+mn-ea"/>
              </a:rPr>
              <a:t>The root node will store negative value at the place of parent address.</a:t>
            </a:r>
          </a:p>
          <a:p>
            <a:pPr lvl="3" algn="just">
              <a:lnSpc>
                <a:spcPct val="105000"/>
              </a:lnSpc>
              <a:spcBef>
                <a:spcPts val="20"/>
              </a:spcBef>
              <a:spcAft>
                <a:spcPts val="0"/>
              </a:spcAft>
              <a:buFont typeface="Wingdings" panose="05000000000000000000" charset="0"/>
              <a:buChar char="Ø"/>
            </a:pPr>
            <a:r>
              <a:rPr lang="en-US" altLang="en-IN" sz="2200" dirty="0">
                <a:latin typeface="Times New Roman" panose="02020603050405020304" pitchFamily="18" charset="0"/>
                <a:cs typeface="Times New Roman" panose="02020603050405020304" pitchFamily="18" charset="0"/>
                <a:sym typeface="+mn-ea"/>
              </a:rPr>
              <a:t>From the given set of elements any element can be selected as the root node, generally we select the first node as the root node.</a:t>
            </a:r>
          </a:p>
          <a:p>
            <a:pPr marL="1371600" lvl="3" indent="0" algn="just">
              <a:lnSpc>
                <a:spcPct val="105000"/>
              </a:lnSpc>
              <a:spcBef>
                <a:spcPts val="20"/>
              </a:spcBef>
              <a:spcAft>
                <a:spcPts val="0"/>
              </a:spcAft>
              <a:buFont typeface="Wingdings" panose="05000000000000000000" charset="0"/>
              <a:buNone/>
            </a:pPr>
            <a:endParaRPr lang="en-US" altLang="en-IN" sz="2200" dirty="0">
              <a:latin typeface="Times New Roman" panose="02020603050405020304" pitchFamily="18" charset="0"/>
              <a:cs typeface="Times New Roman" panose="02020603050405020304" pitchFamily="18" charset="0"/>
            </a:endParaRPr>
          </a:p>
          <a:p>
            <a:pPr marL="1371600" lvl="3" indent="0" algn="just">
              <a:lnSpc>
                <a:spcPct val="105000"/>
              </a:lnSpc>
              <a:spcBef>
                <a:spcPts val="20"/>
              </a:spcBef>
              <a:spcAft>
                <a:spcPts val="0"/>
              </a:spcAft>
              <a:buFont typeface="Wingdings" panose="05000000000000000000" charset="0"/>
              <a:buNone/>
            </a:pPr>
            <a:endParaRPr lang="en-US" altLang="en-IN" sz="2200" dirty="0">
              <a:solidFill>
                <a:schemeClr val="tx1"/>
              </a:solidFill>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r>
              <a:rPr lang="en-US" altLang="en-IN" sz="2200" dirty="0">
                <a:solidFill>
                  <a:schemeClr val="tx1"/>
                </a:solidFill>
                <a:latin typeface="Times New Roman" panose="02020603050405020304" pitchFamily="18" charset="0"/>
                <a:cs typeface="Times New Roman" panose="02020603050405020304" pitchFamily="18" charset="0"/>
              </a:rPr>
              <a:t>	</a:t>
            </a:r>
          </a:p>
          <a:p>
            <a:pPr marL="0" indent="0" algn="just">
              <a:lnSpc>
                <a:spcPct val="105000"/>
              </a:lnSpc>
              <a:spcBef>
                <a:spcPts val="20"/>
              </a:spcBef>
              <a:spcAft>
                <a:spcPts val="0"/>
              </a:spcAft>
              <a:buFont typeface="Wingdings" panose="05000000000000000000" pitchFamily="2" charset="2"/>
              <a:buNone/>
            </a:pPr>
            <a:endParaRPr lang="en-US" altLang="en-IN" sz="2200" dirty="0">
              <a:solidFill>
                <a:schemeClr val="tx1"/>
              </a:solidFill>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endParaRPr lang="en-US" altLang="en-IN" sz="2200" dirty="0">
              <a:solidFill>
                <a:schemeClr val="tx1"/>
              </a:solidFill>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endParaRPr lang="en-US" altLang="en-IN" sz="2200" dirty="0">
              <a:solidFill>
                <a:schemeClr val="tx1"/>
              </a:solidFill>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r>
              <a:rPr lang="en-US" altLang="en-IN" sz="2200" b="1" dirty="0">
                <a:latin typeface="Times New Roman" panose="02020603050405020304" pitchFamily="18" charset="0"/>
                <a:cs typeface="Times New Roman" panose="02020603050405020304" pitchFamily="18" charset="0"/>
                <a:sym typeface="+mn-ea"/>
              </a:rPr>
              <a:t> </a:t>
            </a:r>
          </a:p>
          <a:p>
            <a:pPr marL="0" indent="0" algn="just">
              <a:lnSpc>
                <a:spcPct val="105000"/>
              </a:lnSpc>
              <a:spcBef>
                <a:spcPts val="20"/>
              </a:spcBef>
              <a:spcAft>
                <a:spcPts val="0"/>
              </a:spcAft>
              <a:buFont typeface="Wingdings" panose="05000000000000000000" pitchFamily="2" charset="2"/>
              <a:buNone/>
            </a:pPr>
            <a:r>
              <a:rPr lang="en-US" altLang="en-IN" sz="2200" b="1" dirty="0">
                <a:latin typeface="Times New Roman" panose="02020603050405020304" pitchFamily="18" charset="0"/>
                <a:cs typeface="Times New Roman" panose="02020603050405020304" pitchFamily="18" charset="0"/>
                <a:sym typeface="+mn-ea"/>
              </a:rPr>
              <a:t>            s1={1,7,8,9}		         s2={2,5,10} 		            s3={3,4,6}</a:t>
            </a:r>
            <a:endParaRPr lang="en-US" altLang="en-IN" sz="2200" dirty="0">
              <a:latin typeface="Times New Roman" panose="02020603050405020304" pitchFamily="18" charset="0"/>
              <a:cs typeface="Times New Roman" panose="02020603050405020304" pitchFamily="18" charset="0"/>
              <a:sym typeface="+mn-ea"/>
            </a:endParaRPr>
          </a:p>
          <a:p>
            <a:pPr marL="0" indent="0" algn="just">
              <a:lnSpc>
                <a:spcPct val="105000"/>
              </a:lnSpc>
              <a:spcBef>
                <a:spcPts val="20"/>
              </a:spcBef>
              <a:spcAft>
                <a:spcPts val="0"/>
              </a:spcAft>
              <a:buFont typeface="Wingdings" panose="05000000000000000000" pitchFamily="2" charset="2"/>
              <a:buNone/>
            </a:pPr>
            <a:r>
              <a:rPr lang="en-US" altLang="en-IN" sz="2600" dirty="0">
                <a:solidFill>
                  <a:schemeClr val="tx1"/>
                </a:solidFill>
                <a:latin typeface="Times New Roman" panose="02020603050405020304" pitchFamily="18" charset="0"/>
                <a:cs typeface="Times New Roman" panose="02020603050405020304" pitchFamily="18" charset="0"/>
              </a:rPr>
              <a:t>	</a:t>
            </a:r>
          </a:p>
        </p:txBody>
      </p:sp>
      <p:pic>
        <p:nvPicPr>
          <p:cNvPr id="4" name="Picture 3"/>
          <p:cNvPicPr>
            <a:picLocks noChangeAspect="1"/>
          </p:cNvPicPr>
          <p:nvPr/>
        </p:nvPicPr>
        <p:blipFill>
          <a:blip r:embed="rId3">
            <a:lum bright="-24000" contrast="42000"/>
          </a:blip>
          <a:stretch>
            <a:fillRect/>
          </a:stretch>
        </p:blipFill>
        <p:spPr>
          <a:xfrm>
            <a:off x="1199515" y="3572510"/>
            <a:ext cx="9671685" cy="233299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IN" altLang="x-none" dirty="0">
                <a:solidFill>
                  <a:srgbClr val="FF0000"/>
                </a:solidFill>
                <a:sym typeface="+mn-ea"/>
              </a:rPr>
              <a:t>Sum of Subsets</a:t>
            </a:r>
          </a:p>
        </p:txBody>
      </p:sp>
      <p:sp>
        <p:nvSpPr>
          <p:cNvPr id="3" name="Content Placeholder 2"/>
          <p:cNvSpPr>
            <a:spLocks noGrp="1"/>
          </p:cNvSpPr>
          <p:nvPr>
            <p:ph idx="1"/>
          </p:nvPr>
        </p:nvSpPr>
        <p:spPr>
          <a:xfrm>
            <a:off x="448310" y="802005"/>
            <a:ext cx="11134090" cy="5774690"/>
          </a:xfrm>
        </p:spPr>
        <p:txBody>
          <a:bodyPr/>
          <a:lstStyle/>
          <a:p>
            <a:pPr marL="457200" marR="0" lvl="1"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Given positive numbers wi, 1 ≤ i ≤ n, and m, this problem requires finding all subsets of wi whose sums are ‘m’. </a:t>
            </a:r>
          </a:p>
          <a:p>
            <a:pPr marL="457200" marR="0" lvl="1"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All solutions are k-tuples, 1 ≤ k ≤ n. </a:t>
            </a:r>
          </a:p>
          <a:p>
            <a:pPr marL="0" marR="0" lvl="0" indent="0" algn="just" defTabSz="1217930" rtl="0" eaLnBrk="1" fontAlgn="base" latinLnBrk="0" hangingPunct="1">
              <a:lnSpc>
                <a:spcPct val="150000"/>
              </a:lnSpc>
              <a:spcBef>
                <a:spcPts val="0"/>
              </a:spcBef>
              <a:buClrTx/>
              <a:buSzTx/>
              <a:buFont typeface="Wingdings" panose="05000000000000000000" charset="0"/>
              <a:buNone/>
              <a:defRPr/>
            </a:pP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Explicit constraints:</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  </a:t>
            </a:r>
          </a:p>
          <a:p>
            <a:pPr marL="457200" marR="0" lvl="1"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xi Є {j | j is an integer and 1 ≤ j ≤n}. </a:t>
            </a:r>
          </a:p>
          <a:p>
            <a:pPr marL="0" marR="0" lvl="0" indent="0" algn="just" defTabSz="1217930" rtl="0" eaLnBrk="1" fontAlgn="base" latinLnBrk="0" hangingPunct="1">
              <a:lnSpc>
                <a:spcPct val="150000"/>
              </a:lnSpc>
              <a:spcBef>
                <a:spcPts val="0"/>
              </a:spcBef>
              <a:buClrTx/>
              <a:buSzTx/>
              <a:buFont typeface="Wingdings" panose="05000000000000000000" charset="0"/>
              <a:buNone/>
              <a:defRPr/>
            </a:pP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Implicit constraints: </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 </a:t>
            </a:r>
          </a:p>
          <a:p>
            <a:pPr marL="457200" marR="0" lvl="1"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No two xi can be the same.  </a:t>
            </a:r>
          </a:p>
          <a:p>
            <a:pPr marL="457200" marR="0" lvl="1"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The sum of the corresponding wi’s be m.  </a:t>
            </a:r>
          </a:p>
          <a:p>
            <a:pPr marL="457200" marR="0" lvl="1"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xi &lt; xi+1 , 1 ≤ i &lt; k (total order in indices) to avoid generating multiple instances of the same subset (for example, (1, 2, 4) and (1, 4, 2) represent the same subset).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IN" altLang="x-none" dirty="0">
                <a:solidFill>
                  <a:srgbClr val="FF0000"/>
                </a:solidFill>
                <a:sym typeface="+mn-ea"/>
              </a:rPr>
              <a:t>Sum of Subsets</a:t>
            </a:r>
          </a:p>
        </p:txBody>
      </p:sp>
      <p:sp>
        <p:nvSpPr>
          <p:cNvPr id="3" name="Content Placeholder 2"/>
          <p:cNvSpPr>
            <a:spLocks noGrp="1"/>
          </p:cNvSpPr>
          <p:nvPr>
            <p:ph idx="1"/>
          </p:nvPr>
        </p:nvSpPr>
        <p:spPr>
          <a:xfrm>
            <a:off x="448310" y="802005"/>
            <a:ext cx="11134090" cy="5774690"/>
          </a:xfrm>
        </p:spPr>
        <p:txBody>
          <a:bodyPr/>
          <a:lstStyle/>
          <a:p>
            <a:pPr marL="0" indent="0" algn="just">
              <a:lnSpc>
                <a:spcPct val="150000"/>
              </a:lnSpc>
              <a:buNone/>
            </a:pP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Example:</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 S = {3,5,6,7} and m = 15, Find the sum of subsets by using backtracking</a:t>
            </a:r>
          </a:p>
        </p:txBody>
      </p:sp>
      <p:pic>
        <p:nvPicPr>
          <p:cNvPr id="4" name="Picture 3"/>
          <p:cNvPicPr>
            <a:picLocks noChangeAspect="1"/>
          </p:cNvPicPr>
          <p:nvPr/>
        </p:nvPicPr>
        <p:blipFill>
          <a:blip r:embed="rId2"/>
          <a:srcRect l="6144" r="2922"/>
          <a:stretch>
            <a:fillRect/>
          </a:stretch>
        </p:blipFill>
        <p:spPr>
          <a:xfrm>
            <a:off x="1075690" y="1484630"/>
            <a:ext cx="10438765" cy="5092065"/>
          </a:xfrm>
          <a:prstGeom prst="rect">
            <a:avLst/>
          </a:prstGeom>
          <a:noFill/>
          <a:ln w="9525">
            <a:noFill/>
          </a:ln>
        </p:spPr>
      </p:pic>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Box 2"/>
          <p:cNvSpPr txBox="1"/>
          <p:nvPr/>
        </p:nvSpPr>
        <p:spPr>
          <a:xfrm>
            <a:off x="1055370" y="260350"/>
            <a:ext cx="9957435" cy="429895"/>
          </a:xfrm>
          <a:prstGeom prst="rect">
            <a:avLst/>
          </a:prstGeom>
          <a:noFill/>
        </p:spPr>
        <p:txBody>
          <a:bodyPr wrap="square" rtlCol="0">
            <a:spAutoFit/>
          </a:bodyPr>
          <a:lstStyle/>
          <a:p>
            <a:r>
              <a:rPr lang="en-US" sz="2200">
                <a:latin typeface="Times New Roman" panose="02020603050405020304" pitchFamily="18" charset="0"/>
                <a:cs typeface="Times New Roman" panose="02020603050405020304" pitchFamily="18" charset="0"/>
              </a:rPr>
              <a:t>S={5, 10, 12, 13, 15, 18} and m=30</a:t>
            </a:r>
          </a:p>
        </p:txBody>
      </p:sp>
      <p:pic>
        <p:nvPicPr>
          <p:cNvPr id="6" name="Content Placeholder 99"/>
          <p:cNvPicPr>
            <a:picLocks noGrp="1" noChangeAspect="1"/>
          </p:cNvPicPr>
          <p:nvPr>
            <p:ph idx="1"/>
          </p:nvPr>
        </p:nvPicPr>
        <p:blipFill>
          <a:blip r:embed="rId2"/>
          <a:srcRect t="3599"/>
          <a:stretch>
            <a:fillRect/>
          </a:stretch>
        </p:blipFill>
        <p:spPr>
          <a:xfrm>
            <a:off x="680720" y="738505"/>
            <a:ext cx="11080115" cy="5762625"/>
          </a:xfrm>
          <a:prstGeom prst="rect">
            <a:avLst/>
          </a:prstGeom>
          <a:noFill/>
          <a:ln w="9525">
            <a:noFill/>
          </a:ln>
        </p:spPr>
      </p:pic>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IN" altLang="x-none" dirty="0">
                <a:solidFill>
                  <a:srgbClr val="FF0000"/>
                </a:solidFill>
                <a:sym typeface="+mn-ea"/>
              </a:rPr>
              <a:t>Sum of Subsets</a:t>
            </a:r>
          </a:p>
        </p:txBody>
      </p:sp>
      <p:pic>
        <p:nvPicPr>
          <p:cNvPr id="5" name="Picture 4"/>
          <p:cNvPicPr>
            <a:picLocks noChangeAspect="1"/>
          </p:cNvPicPr>
          <p:nvPr/>
        </p:nvPicPr>
        <p:blipFill>
          <a:blip r:embed="rId2"/>
          <a:stretch>
            <a:fillRect/>
          </a:stretch>
        </p:blipFill>
        <p:spPr>
          <a:xfrm>
            <a:off x="1055370" y="692785"/>
            <a:ext cx="10263505" cy="6057900"/>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altLang="en-IN" dirty="0">
                <a:solidFill>
                  <a:srgbClr val="FF0000"/>
                </a:solidFill>
                <a:sym typeface="+mn-ea"/>
              </a:rPr>
              <a:t>Graph coloring</a:t>
            </a:r>
          </a:p>
        </p:txBody>
      </p:sp>
      <p:sp>
        <p:nvSpPr>
          <p:cNvPr id="3" name="Content Placeholder 2"/>
          <p:cNvSpPr>
            <a:spLocks noGrp="1"/>
          </p:cNvSpPr>
          <p:nvPr>
            <p:ph idx="1"/>
          </p:nvPr>
        </p:nvSpPr>
        <p:spPr>
          <a:xfrm>
            <a:off x="448310" y="802005"/>
            <a:ext cx="11134090" cy="5774690"/>
          </a:xfrm>
        </p:spPr>
        <p:txBody>
          <a:bodyPr/>
          <a:lstStyle/>
          <a:p>
            <a:pPr marL="514350" marR="0" lvl="1" indent="-342900"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Let G be a graph and m be a given positive integer. </a:t>
            </a:r>
          </a:p>
          <a:p>
            <a:pPr marL="514350" marR="0" lvl="1" indent="-342900"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We want to discover whether the nodes of G can be colored in such a way that no two adjacent nodes have the same color, yet only m colors are used.</a:t>
            </a:r>
          </a:p>
          <a:p>
            <a:pPr marL="514350" marR="0" lvl="1" indent="-342900" algn="just" defTabSz="1217930" rtl="0" eaLnBrk="1" fontAlgn="base" latinLnBrk="0" hangingPunct="1">
              <a:lnSpc>
                <a:spcPct val="15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This is termed the m-colorabiltiy decision problem.</a:t>
            </a: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pic>
        <p:nvPicPr>
          <p:cNvPr id="61453" name="Picture 2"/>
          <p:cNvPicPr>
            <a:picLocks noChangeAspect="1"/>
          </p:cNvPicPr>
          <p:nvPr/>
        </p:nvPicPr>
        <p:blipFill>
          <a:blip r:embed="rId2">
            <a:lum bright="-18000" contrast="24000"/>
          </a:blip>
          <a:stretch>
            <a:fillRect/>
          </a:stretch>
        </p:blipFill>
        <p:spPr>
          <a:xfrm>
            <a:off x="3742690" y="3285490"/>
            <a:ext cx="4102100" cy="2812415"/>
          </a:xfrm>
          <a:prstGeom prst="rect">
            <a:avLst/>
          </a:prstGeom>
          <a:noFill/>
          <a:ln w="9525">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altLang="en-IN" dirty="0">
                <a:solidFill>
                  <a:srgbClr val="FF0000"/>
                </a:solidFill>
                <a:sym typeface="+mn-ea"/>
              </a:rPr>
              <a:t>Graph coloring</a:t>
            </a:r>
          </a:p>
        </p:txBody>
      </p:sp>
      <p:sp>
        <p:nvSpPr>
          <p:cNvPr id="3" name="Content Placeholder 2"/>
          <p:cNvSpPr>
            <a:spLocks noGrp="1"/>
          </p:cNvSpPr>
          <p:nvPr>
            <p:ph idx="1"/>
          </p:nvPr>
        </p:nvSpPr>
        <p:spPr>
          <a:xfrm>
            <a:off x="448310" y="802005"/>
            <a:ext cx="11134090" cy="5774690"/>
          </a:xfrm>
        </p:spPr>
        <p:txBody>
          <a:bodyPr/>
          <a:lstStyle/>
          <a:p>
            <a:pPr marL="514350" marR="0" lvl="1" indent="-34290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In this approach, we color a single vertex and then move to its adjacent (connected) vertex to color it with different color.</a:t>
            </a:r>
          </a:p>
          <a:p>
            <a:pPr marL="171450" marR="0" lvl="1" indent="0" algn="just" defTabSz="1217930" rtl="0" fontAlgn="base" latinLnBrk="0">
              <a:lnSpc>
                <a:spcPct val="100000"/>
              </a:lnSpc>
              <a:spcBef>
                <a:spcPts val="0"/>
              </a:spcBef>
              <a:buClrTx/>
              <a:buSzTx/>
              <a:buFont typeface="Wingdings" panose="05000000000000000000" charset="0"/>
              <a:buNone/>
              <a:defRPr/>
            </a:pP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514350" marR="0" lvl="1" indent="-34290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After coloring, we again move to another adjacent vertex that is uncolored and repeat the process until all vertices of the given graph are colored.</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514350" marR="0" lvl="1" indent="-342900" algn="just" defTabSz="1217930" rtl="0" fontAlgn="base" latinLnBrk="0">
              <a:lnSpc>
                <a:spcPct val="100000"/>
              </a:lnSpc>
              <a:spcBef>
                <a:spcPts val="0"/>
              </a:spcBef>
              <a:buClrTx/>
              <a:buSzTx/>
              <a:buFont typeface="Wingdings" panose="05000000000000000000" charset="0"/>
              <a:buChar char="Ø"/>
              <a:defRPr/>
            </a:pP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514350" marR="0" lvl="1" indent="-342900" algn="just" defTabSz="1217930" rtl="0" fontAlgn="base" latinLnBrk="0">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In case, we find a vertex that has all adjacent vertices colored and no color is left to make it color different, we backtrack and change the color of the last colored vertices and again proceed further.</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altLang="en-IN" dirty="0">
                <a:solidFill>
                  <a:srgbClr val="FF0000"/>
                </a:solidFill>
                <a:sym typeface="+mn-ea"/>
              </a:rPr>
              <a:t>Graph coloring</a:t>
            </a:r>
          </a:p>
        </p:txBody>
      </p:sp>
      <p:sp>
        <p:nvSpPr>
          <p:cNvPr id="3" name="Content Placeholder 2"/>
          <p:cNvSpPr>
            <a:spLocks noGrp="1"/>
          </p:cNvSpPr>
          <p:nvPr>
            <p:ph idx="1"/>
          </p:nvPr>
        </p:nvSpPr>
        <p:spPr>
          <a:xfrm>
            <a:off x="448310" y="802005"/>
            <a:ext cx="11134090" cy="5774690"/>
          </a:xfrm>
        </p:spPr>
        <p:txBody>
          <a:bodyPr/>
          <a:lstStyle/>
          <a:p>
            <a:pPr marL="171450" marR="0" lvl="1" indent="0" algn="just" defTabSz="1217930" rtl="0" eaLnBrk="1" fontAlgn="base" latinLnBrk="0" hangingPunct="1">
              <a:lnSpc>
                <a:spcPct val="100000"/>
              </a:lnSpc>
              <a:spcBef>
                <a:spcPts val="0"/>
              </a:spcBef>
              <a:buClrTx/>
              <a:buSzTx/>
              <a:buFont typeface="Wingdings" panose="05000000000000000000" charset="0"/>
              <a:buNone/>
              <a:defRPr/>
            </a:pP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Steps To color graph using the Backtracking Algorithm:</a:t>
            </a:r>
            <a:endPar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Different colors</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a:t>
            </a: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lvl="1"/>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Confirm whether it is valid to color the current vertex with the current color (by checking whether any of its adjacent vertices are colored with the same color).</a:t>
            </a: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lvl="1"/>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If yes then color it and otherwise try a different color.</a:t>
            </a: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lvl="1"/>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Check if all vertices are colored or not.</a:t>
            </a: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lvl="1"/>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If not then move to the next adjacent uncolored vertex.</a:t>
            </a: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If no other color is available then backtrack (i.e. un-color last colored vertex).</a:t>
            </a: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Here backtracking means to stop further recursive calls on adjacent vertices by returning false. In this algorithm Step-1.(</a:t>
            </a: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Continue</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 and Step-2 (</a:t>
            </a: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backtracking</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 is causing the program to try different color option.</a:t>
            </a:r>
          </a:p>
          <a:p>
            <a:pPr marL="171450" marR="0" lvl="1" indent="0" algn="just" defTabSz="1217930" rtl="0" eaLnBrk="1" fontAlgn="base" latinLnBrk="0" hangingPunct="1">
              <a:lnSpc>
                <a:spcPct val="100000"/>
              </a:lnSpc>
              <a:spcBef>
                <a:spcPts val="0"/>
              </a:spcBef>
              <a:buClrTx/>
              <a:buSzTx/>
              <a:buFont typeface="Wingdings" panose="05000000000000000000" charset="0"/>
              <a:buNone/>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2457450" marR="0" lvl="6" indent="0" algn="l" defTabSz="1217930" rtl="0" eaLnBrk="1" fontAlgn="base" latinLnBrk="0" hangingPunct="1">
              <a:lnSpc>
                <a:spcPct val="100000"/>
              </a:lnSpc>
              <a:spcBef>
                <a:spcPts val="0"/>
              </a:spcBef>
              <a:buClrTx/>
              <a:buSzTx/>
              <a:buFont typeface="Wingdings" panose="05000000000000000000" charset="0"/>
              <a:buNone/>
              <a:defRPr/>
            </a:pP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Continue – </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try a different color for current vertex.</a:t>
            </a:r>
            <a:b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br>
            <a:r>
              <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Backtrack – </a:t>
            </a: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try a different color for last colored vertex.</a:t>
            </a:r>
            <a:endParaRPr lang="en-US" sz="2400" b="1" noProof="0" dirty="0">
              <a:ln>
                <a:noFill/>
              </a:ln>
              <a:solidFill>
                <a:schemeClr val="dk1"/>
              </a:solidFill>
              <a:effectLst/>
              <a:uLnTx/>
              <a:uFillTx/>
              <a:latin typeface="Times New Roman" panose="02020603050405020304" pitchFamily="18" charset="0"/>
              <a:cs typeface="Times New Roman" panose="02020603050405020304" pitchFamily="18" charset="0"/>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altLang="en-IN" dirty="0">
                <a:solidFill>
                  <a:srgbClr val="FF0000"/>
                </a:solidFill>
                <a:sym typeface="+mn-ea"/>
              </a:rPr>
              <a:t>Graph coloring</a:t>
            </a:r>
          </a:p>
        </p:txBody>
      </p:sp>
      <p:sp>
        <p:nvSpPr>
          <p:cNvPr id="3" name="Content Placeholder 2"/>
          <p:cNvSpPr>
            <a:spLocks noGrp="1"/>
          </p:cNvSpPr>
          <p:nvPr>
            <p:ph idx="1"/>
          </p:nvPr>
        </p:nvSpPr>
        <p:spPr>
          <a:xfrm>
            <a:off x="448310" y="802005"/>
            <a:ext cx="11134090" cy="5774690"/>
          </a:xfrm>
        </p:spPr>
        <p:txBody>
          <a:bodyPr/>
          <a:lstStyle/>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pic>
        <p:nvPicPr>
          <p:cNvPr id="63500" name="Picture 2"/>
          <p:cNvPicPr>
            <a:picLocks noGrp="1" noChangeAspect="1"/>
          </p:cNvPicPr>
          <p:nvPr/>
        </p:nvPicPr>
        <p:blipFill>
          <a:blip r:embed="rId2"/>
          <a:stretch>
            <a:fillRect/>
          </a:stretch>
        </p:blipFill>
        <p:spPr>
          <a:xfrm>
            <a:off x="4507026" y="1052830"/>
            <a:ext cx="7133590" cy="5348605"/>
          </a:xfrm>
          <a:prstGeom prst="rect">
            <a:avLst/>
          </a:prstGeom>
          <a:noFill/>
          <a:ln w="9525">
            <a:noFill/>
          </a:ln>
        </p:spPr>
      </p:pic>
      <p:pic>
        <p:nvPicPr>
          <p:cNvPr id="5" name="Picture 2"/>
          <p:cNvPicPr>
            <a:picLocks noChangeAspect="1"/>
          </p:cNvPicPr>
          <p:nvPr/>
        </p:nvPicPr>
        <p:blipFill>
          <a:blip r:embed="rId3">
            <a:lum bright="-18000" contrast="24000"/>
          </a:blip>
          <a:stretch>
            <a:fillRect/>
          </a:stretch>
        </p:blipFill>
        <p:spPr>
          <a:xfrm>
            <a:off x="695400" y="2348880"/>
            <a:ext cx="3809270" cy="2812415"/>
          </a:xfrm>
          <a:prstGeom prst="rect">
            <a:avLst/>
          </a:prstGeom>
          <a:noFill/>
          <a:ln w="9525">
            <a:noFill/>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altLang="en-IN" dirty="0">
                <a:solidFill>
                  <a:srgbClr val="FF0000"/>
                </a:solidFill>
                <a:sym typeface="+mn-ea"/>
              </a:rPr>
              <a:t>Graph coloring</a:t>
            </a:r>
          </a:p>
        </p:txBody>
      </p:sp>
      <p:sp>
        <p:nvSpPr>
          <p:cNvPr id="3" name="Content Placeholder 2"/>
          <p:cNvSpPr>
            <a:spLocks noGrp="1"/>
          </p:cNvSpPr>
          <p:nvPr>
            <p:ph idx="1"/>
          </p:nvPr>
        </p:nvSpPr>
        <p:spPr>
          <a:xfrm>
            <a:off x="448310" y="802005"/>
            <a:ext cx="11134090" cy="5774690"/>
          </a:xfrm>
        </p:spPr>
        <p:txBody>
          <a:bodyPr/>
          <a:lstStyle/>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sp>
        <p:nvSpPr>
          <p:cNvPr id="4" name="TextBox 3"/>
          <p:cNvSpPr txBox="1"/>
          <p:nvPr/>
        </p:nvSpPr>
        <p:spPr>
          <a:xfrm>
            <a:off x="2567608" y="980728"/>
            <a:ext cx="6624736" cy="369332"/>
          </a:xfrm>
          <a:prstGeom prst="rect">
            <a:avLst/>
          </a:prstGeom>
          <a:noFill/>
        </p:spPr>
        <p:txBody>
          <a:bodyPr wrap="square" rtlCol="0">
            <a:spAutoFit/>
          </a:bodyPr>
          <a:lstStyle/>
          <a:p>
            <a:r>
              <a:rPr lang="en-US" dirty="0"/>
              <a:t>Colors Given: Red, Green, Blue</a:t>
            </a:r>
          </a:p>
        </p:txBody>
      </p:sp>
      <p:pic>
        <p:nvPicPr>
          <p:cNvPr id="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9426"/>
          <a:stretch/>
        </p:blipFill>
        <p:spPr bwMode="auto">
          <a:xfrm>
            <a:off x="767408" y="1556792"/>
            <a:ext cx="10657183" cy="46805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61235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r>
              <a:rPr lang="en-US" altLang="en-IN" dirty="0">
                <a:solidFill>
                  <a:srgbClr val="FF0000"/>
                </a:solidFill>
                <a:sym typeface="+mn-ea"/>
              </a:rPr>
              <a:t>Graph coloring</a:t>
            </a:r>
          </a:p>
        </p:txBody>
      </p:sp>
      <p:sp>
        <p:nvSpPr>
          <p:cNvPr id="3" name="Content Placeholder 2"/>
          <p:cNvSpPr>
            <a:spLocks noGrp="1"/>
          </p:cNvSpPr>
          <p:nvPr>
            <p:ph idx="1"/>
          </p:nvPr>
        </p:nvSpPr>
        <p:spPr>
          <a:xfrm>
            <a:off x="448310" y="802005"/>
            <a:ext cx="11134090" cy="5774690"/>
          </a:xfrm>
        </p:spPr>
        <p:txBody>
          <a:bodyPr/>
          <a:lstStyle/>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pic>
        <p:nvPicPr>
          <p:cNvPr id="4" name="Picture 3"/>
          <p:cNvPicPr>
            <a:picLocks noChangeAspect="1"/>
          </p:cNvPicPr>
          <p:nvPr/>
        </p:nvPicPr>
        <p:blipFill>
          <a:blip r:embed="rId2"/>
          <a:stretch>
            <a:fillRect/>
          </a:stretch>
        </p:blipFill>
        <p:spPr>
          <a:xfrm>
            <a:off x="1106805" y="802005"/>
            <a:ext cx="10391140" cy="571690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normAutofit fontScale="90000"/>
          </a:bodyPr>
          <a:lstStyle/>
          <a:p>
            <a:pPr algn="ctr">
              <a:buClrTx/>
              <a:buSzTx/>
              <a:buFontTx/>
            </a:pPr>
            <a:r>
              <a:rPr lang="en-US" altLang="en-IN" b="1" dirty="0">
                <a:solidFill>
                  <a:srgbClr val="FF0000"/>
                </a:solidFill>
                <a:latin typeface="Times New Roman" panose="02020603050405020304" pitchFamily="18" charset="0"/>
                <a:cs typeface="Times New Roman" panose="02020603050405020304" pitchFamily="18" charset="0"/>
                <a:sym typeface="+mn-ea"/>
              </a:rPr>
              <a:t>S</a:t>
            </a:r>
            <a:r>
              <a:rPr lang="en-IN" b="1" dirty="0">
                <a:solidFill>
                  <a:srgbClr val="FF0000"/>
                </a:solidFill>
                <a:latin typeface="Times New Roman" panose="02020603050405020304" pitchFamily="18" charset="0"/>
                <a:cs typeface="Times New Roman" panose="02020603050405020304" pitchFamily="18" charset="0"/>
                <a:sym typeface="+mn-ea"/>
              </a:rPr>
              <a:t>et </a:t>
            </a:r>
            <a:r>
              <a:rPr lang="en-US" altLang="en-IN" b="1" dirty="0">
                <a:solidFill>
                  <a:srgbClr val="FF0000"/>
                </a:solidFill>
                <a:latin typeface="Times New Roman" panose="02020603050405020304" pitchFamily="18" charset="0"/>
                <a:cs typeface="Times New Roman" panose="02020603050405020304" pitchFamily="18" charset="0"/>
                <a:sym typeface="+mn-ea"/>
              </a:rPr>
              <a:t>Representations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3245" y="814705"/>
            <a:ext cx="11130280" cy="5647690"/>
          </a:xfrm>
        </p:spPr>
        <p:txBody>
          <a:bodyPr/>
          <a:lstStyle/>
          <a:p>
            <a:pPr marL="0" indent="0" algn="just">
              <a:spcBef>
                <a:spcPts val="20"/>
              </a:spcBef>
              <a:spcAft>
                <a:spcPts val="0"/>
              </a:spcAft>
              <a:buClrTx/>
              <a:buSzTx/>
              <a:buFont typeface="Wingdings" panose="05000000000000000000" charset="0"/>
              <a:buNone/>
            </a:pPr>
            <a:r>
              <a:rPr lang="en-US" altLang="en-IN" sz="2500" b="1" dirty="0">
                <a:latin typeface="Times New Roman" panose="02020603050405020304" pitchFamily="18" charset="0"/>
                <a:cs typeface="Times New Roman" panose="02020603050405020304" pitchFamily="18" charset="0"/>
              </a:rPr>
              <a:t>Array Representation:</a:t>
            </a:r>
            <a:endParaRPr lang="en-US" altLang="en-IN" sz="2600" b="1" dirty="0">
              <a:latin typeface="Times New Roman" panose="02020603050405020304" pitchFamily="18" charset="0"/>
              <a:cs typeface="Times New Roman" panose="02020603050405020304" pitchFamily="18" charset="0"/>
            </a:endParaRPr>
          </a:p>
        </p:txBody>
      </p:sp>
      <p:sp>
        <p:nvSpPr>
          <p:cNvPr id="4" name="Text Box 3"/>
          <p:cNvSpPr txBox="1"/>
          <p:nvPr/>
        </p:nvSpPr>
        <p:spPr>
          <a:xfrm>
            <a:off x="3545205" y="1094740"/>
            <a:ext cx="309880" cy="368300"/>
          </a:xfrm>
          <a:prstGeom prst="rect">
            <a:avLst/>
          </a:prstGeom>
          <a:noFill/>
        </p:spPr>
        <p:txBody>
          <a:bodyPr wrap="none" rtlCol="0">
            <a:spAutoFit/>
          </a:bodyPr>
          <a:lstStyle/>
          <a:p>
            <a:endParaRPr lang="en-US"/>
          </a:p>
        </p:txBody>
      </p:sp>
      <p:pic>
        <p:nvPicPr>
          <p:cNvPr id="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621" y="1267495"/>
            <a:ext cx="11377264" cy="52571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705773"/>
          </a:xfrm>
        </p:spPr>
        <p:txBody>
          <a:bodyPr/>
          <a:lstStyle/>
          <a:p>
            <a:pPr algn="ctr">
              <a:buClrTx/>
              <a:buSzTx/>
              <a:buFontTx/>
            </a:pPr>
            <a:r>
              <a:rPr lang="en-US" altLang="en-IN" dirty="0">
                <a:solidFill>
                  <a:srgbClr val="FF0000"/>
                </a:solidFill>
                <a:sym typeface="+mn-ea"/>
              </a:rPr>
              <a:t>Graph coloring</a:t>
            </a:r>
          </a:p>
        </p:txBody>
      </p:sp>
      <p:sp>
        <p:nvSpPr>
          <p:cNvPr id="3" name="Content Placeholder 2"/>
          <p:cNvSpPr>
            <a:spLocks noGrp="1"/>
          </p:cNvSpPr>
          <p:nvPr>
            <p:ph sz="half" idx="1"/>
          </p:nvPr>
        </p:nvSpPr>
        <p:spPr/>
        <p:txBody>
          <a:bodyPr/>
          <a:lstStyle/>
          <a:p>
            <a:pPr marL="514350" marR="0" lvl="1" indent="-342900" algn="just" defTabSz="1217930" rtl="0" eaLnBrk="1" fontAlgn="base" latinLnBrk="0" hangingPunct="1">
              <a:lnSpc>
                <a:spcPct val="100000"/>
              </a:lnSpc>
              <a:spcBef>
                <a:spcPts val="0"/>
              </a:spcBef>
              <a:buClrTx/>
              <a:buSzTx/>
              <a:buFont typeface="Wingdings" panose="05000000000000000000" charset="0"/>
              <a:buNone/>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pic>
        <p:nvPicPr>
          <p:cNvPr id="4" name="Picture 3"/>
          <p:cNvPicPr>
            <a:picLocks noChangeAspect="1"/>
          </p:cNvPicPr>
          <p:nvPr/>
        </p:nvPicPr>
        <p:blipFill>
          <a:blip r:embed="rId2"/>
          <a:stretch>
            <a:fillRect/>
          </a:stretch>
        </p:blipFill>
        <p:spPr>
          <a:xfrm>
            <a:off x="1156335" y="1083945"/>
            <a:ext cx="10330180" cy="4273550"/>
          </a:xfrm>
          <a:prstGeom prst="rect">
            <a:avLst/>
          </a:prstGeom>
        </p:spPr>
      </p:pic>
      <p:pic>
        <p:nvPicPr>
          <p:cNvPr id="7" name="Content Placeholder 4"/>
          <p:cNvPicPr>
            <a:picLocks noGrp="1" noChangeAspect="1"/>
          </p:cNvPicPr>
          <p:nvPr>
            <p:ph sz="half" idx="2"/>
          </p:nvPr>
        </p:nvPicPr>
        <p:blipFill rotWithShape="1">
          <a:blip r:embed="rId3"/>
          <a:srcRect t="20046"/>
          <a:stretch/>
        </p:blipFill>
        <p:spPr>
          <a:xfrm>
            <a:off x="1415480" y="5345017"/>
            <a:ext cx="10071035" cy="1180327"/>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pPr algn="ctr">
              <a:buClrTx/>
              <a:buSzTx/>
              <a:buFontTx/>
            </a:pPr>
            <a:r>
              <a:rPr lang="en-US" altLang="en-IN" dirty="0">
                <a:solidFill>
                  <a:srgbClr val="FF0000"/>
                </a:solidFill>
                <a:sym typeface="+mn-ea"/>
              </a:rPr>
              <a:t>Hamiltonian Circuits Problem</a:t>
            </a:r>
          </a:p>
        </p:txBody>
      </p:sp>
      <p:sp>
        <p:nvSpPr>
          <p:cNvPr id="3" name="Content Placeholder 2"/>
          <p:cNvSpPr>
            <a:spLocks noGrp="1"/>
          </p:cNvSpPr>
          <p:nvPr>
            <p:ph idx="1"/>
          </p:nvPr>
        </p:nvSpPr>
        <p:spPr>
          <a:xfrm>
            <a:off x="448310" y="802005"/>
            <a:ext cx="11134090" cy="5774690"/>
          </a:xfrm>
        </p:spPr>
        <p:txBody>
          <a:bodyPr/>
          <a:lstStyle/>
          <a:p>
            <a:pPr marR="0" lvl="0" algn="just" defTabSz="1217930" rtl="0" eaLnBrk="0" fontAlgn="base" latinLnBrk="0" hangingPunct="0">
              <a:lnSpc>
                <a:spcPct val="100000"/>
              </a:lnSpc>
              <a:spcBef>
                <a:spcPct val="20000"/>
              </a:spcBef>
              <a:spcAft>
                <a:spcPct val="0"/>
              </a:spcAft>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R="0" lvl="0" algn="just" defTabSz="1217930" rtl="0" eaLnBrk="0" fontAlgn="base" latinLnBrk="0" hangingPunct="0">
              <a:lnSpc>
                <a:spcPct val="100000"/>
              </a:lnSpc>
              <a:spcBef>
                <a:spcPct val="20000"/>
              </a:spcBef>
              <a:spcAft>
                <a:spcPct val="0"/>
              </a:spcAft>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A Hamiltonian circuit or tour of a graph is a path that starts at a given vertex, visits each vertex in the graph exactly once, and ends at the starting vertex.</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R="0" lvl="0" algn="just" defTabSz="1217930" rtl="0" eaLnBrk="0" fontAlgn="base" latinLnBrk="0" hangingPunct="0">
              <a:lnSpc>
                <a:spcPct val="100000"/>
              </a:lnSpc>
              <a:spcBef>
                <a:spcPct val="20000"/>
              </a:spcBef>
              <a:spcAft>
                <a:spcPct val="0"/>
              </a:spcAft>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We use the Depth-First Search algorithm to traverse the graph until all the vertices have been visited.</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R="0" lvl="0" algn="just" defTabSz="1217930" rtl="0" eaLnBrk="0" fontAlgn="base" latinLnBrk="0" hangingPunct="0">
              <a:lnSpc>
                <a:spcPct val="100000"/>
              </a:lnSpc>
              <a:spcBef>
                <a:spcPct val="20000"/>
              </a:spcBef>
              <a:spcAft>
                <a:spcPct val="0"/>
              </a:spcAft>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We traverse the graph starting from a vertex (arbitrary vertex chosen as starting vertex) and at any point during the traversal we get stuck (i.e., all the neighbor vertices have been visited), we backtrack to find other paths (i.e., to visit another unvisited vertex).</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R="0" lvl="0" algn="just" defTabSz="1217930" rtl="0" eaLnBrk="0" fontAlgn="base" latinLnBrk="0" hangingPunct="0">
              <a:lnSpc>
                <a:spcPct val="100000"/>
              </a:lnSpc>
              <a:spcBef>
                <a:spcPct val="20000"/>
              </a:spcBef>
              <a:spcAft>
                <a:spcPct val="0"/>
              </a:spcAft>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If we successfully reach back to the starting vertex after visiting all the nodes, it means the graph has a Hamiltonian cycle otherwise not.</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R="0" lvl="0" algn="just" defTabSz="1217930" rtl="0" eaLnBrk="0" fontAlgn="base" latinLnBrk="0" hangingPunct="0">
              <a:lnSpc>
                <a:spcPct val="100000"/>
              </a:lnSpc>
              <a:spcBef>
                <a:spcPct val="20000"/>
              </a:spcBef>
              <a:spcAft>
                <a:spcPct val="0"/>
              </a:spcAft>
              <a:buClrTx/>
              <a:buSzTx/>
              <a:buFont typeface="Wingdings" panose="05000000000000000000" charset="0"/>
              <a:buChar char="Ø"/>
              <a:defRPr/>
            </a:pPr>
            <a:r>
              <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rPr>
              <a:t>We mark each vertex as visited so that we don’t traverse them more than once.</a:t>
            </a:r>
            <a:endParaRPr kumimoji="0" lang="en-US" sz="2400" b="0" i="0" u="none" strike="noStrike" kern="1200" cap="none" spc="0" normalizeH="0" baseline="0" noProof="0" dirty="0">
              <a:ln>
                <a:noFill/>
              </a:ln>
              <a:solidFill>
                <a:schemeClr val="dk1"/>
              </a:solidFill>
              <a:effectLst/>
              <a:uLnTx/>
              <a:uFillTx/>
              <a:latin typeface="Times New Roman" panose="02020603050405020304" pitchFamily="18" charset="0"/>
              <a:ea typeface="+mn-ea"/>
              <a:cs typeface="Times New Roman" panose="02020603050405020304" pitchFamily="18" charset="0"/>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None/>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buClrTx/>
              <a:buSzTx/>
              <a:buFontTx/>
            </a:pPr>
            <a:r>
              <a:rPr lang="en-US" altLang="en-IN" dirty="0">
                <a:solidFill>
                  <a:srgbClr val="FF0000"/>
                </a:solidFill>
                <a:sym typeface="+mn-ea"/>
              </a:rPr>
              <a:t>Hamiltonian Circuits Problem - Example</a:t>
            </a:r>
          </a:p>
        </p:txBody>
      </p:sp>
      <p:sp>
        <p:nvSpPr>
          <p:cNvPr id="3" name="Content Placeholder 2"/>
          <p:cNvSpPr>
            <a:spLocks noGrp="1"/>
          </p:cNvSpPr>
          <p:nvPr>
            <p:ph sz="half" idx="1"/>
          </p:nvPr>
        </p:nvSpPr>
        <p:spPr/>
        <p:txBody>
          <a:bodyPr/>
          <a:lstStyle/>
          <a:p>
            <a:pPr marL="514350" marR="0" lvl="1" indent="-342900" algn="just" defTabSz="1217930" rtl="0" eaLnBrk="1" fontAlgn="base" latinLnBrk="0" hangingPunct="1">
              <a:lnSpc>
                <a:spcPct val="100000"/>
              </a:lnSpc>
              <a:spcBef>
                <a:spcPts val="0"/>
              </a:spcBef>
              <a:buClrTx/>
              <a:buSzTx/>
              <a:buFont typeface="Wingdings" panose="05000000000000000000" charset="0"/>
              <a:buNone/>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pic>
        <p:nvPicPr>
          <p:cNvPr id="4" name="Picture 3"/>
          <p:cNvPicPr>
            <a:picLocks noChangeAspect="1"/>
          </p:cNvPicPr>
          <p:nvPr/>
        </p:nvPicPr>
        <p:blipFill>
          <a:blip r:embed="rId2"/>
          <a:stretch>
            <a:fillRect/>
          </a:stretch>
        </p:blipFill>
        <p:spPr>
          <a:xfrm>
            <a:off x="695325" y="1631950"/>
            <a:ext cx="3886200" cy="2476500"/>
          </a:xfrm>
          <a:prstGeom prst="rect">
            <a:avLst/>
          </a:prstGeom>
        </p:spPr>
      </p:pic>
      <p:pic>
        <p:nvPicPr>
          <p:cNvPr id="100" name="Picture 99"/>
          <p:cNvPicPr/>
          <p:nvPr/>
        </p:nvPicPr>
        <p:blipFill>
          <a:blip r:embed="rId3"/>
          <a:stretch>
            <a:fillRect/>
          </a:stretch>
        </p:blipFill>
        <p:spPr>
          <a:xfrm>
            <a:off x="6096000" y="3429000"/>
            <a:ext cx="0" cy="0"/>
          </a:xfrm>
          <a:prstGeom prst="rect">
            <a:avLst/>
          </a:prstGeom>
          <a:noFill/>
          <a:ln w="9525">
            <a:noFill/>
          </a:ln>
        </p:spPr>
      </p:pic>
      <p:pic>
        <p:nvPicPr>
          <p:cNvPr id="101" name="Content Placeholder 100"/>
          <p:cNvPicPr>
            <a:picLocks noGrp="1" noChangeAspect="1"/>
          </p:cNvPicPr>
          <p:nvPr>
            <p:ph sz="half" idx="2"/>
          </p:nvPr>
        </p:nvPicPr>
        <p:blipFill>
          <a:blip r:embed="rId3"/>
          <a:stretch>
            <a:fillRect/>
          </a:stretch>
        </p:blipFill>
        <p:spPr>
          <a:xfrm>
            <a:off x="8108315" y="1412875"/>
            <a:ext cx="2800350" cy="2914650"/>
          </a:xfrm>
          <a:prstGeom prst="rect">
            <a:avLst/>
          </a:prstGeom>
          <a:noFill/>
          <a:ln w="9525">
            <a:noFill/>
          </a:ln>
        </p:spPr>
      </p:pic>
      <p:pic>
        <p:nvPicPr>
          <p:cNvPr id="102" name="Picture 101"/>
          <p:cNvPicPr/>
          <p:nvPr/>
        </p:nvPicPr>
        <p:blipFill>
          <a:blip r:embed="rId4"/>
          <a:stretch>
            <a:fillRect/>
          </a:stretch>
        </p:blipFill>
        <p:spPr>
          <a:xfrm>
            <a:off x="4727575" y="4076065"/>
            <a:ext cx="2552700" cy="2476500"/>
          </a:xfrm>
          <a:prstGeom prst="rect">
            <a:avLst/>
          </a:prstGeom>
          <a:noFill/>
          <a:ln w="9525">
            <a:noFill/>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pPr algn="ctr">
              <a:buClrTx/>
              <a:buSzTx/>
              <a:buFontTx/>
            </a:pPr>
            <a:r>
              <a:rPr lang="en-US" altLang="en-IN" dirty="0">
                <a:solidFill>
                  <a:srgbClr val="FF0000"/>
                </a:solidFill>
                <a:sym typeface="+mn-ea"/>
              </a:rPr>
              <a:t>Hamiltonian Circuits Problem</a:t>
            </a:r>
          </a:p>
        </p:txBody>
      </p:sp>
      <p:sp>
        <p:nvSpPr>
          <p:cNvPr id="3" name="Content Placeholder 2"/>
          <p:cNvSpPr>
            <a:spLocks noGrp="1"/>
          </p:cNvSpPr>
          <p:nvPr>
            <p:ph idx="1"/>
          </p:nvPr>
        </p:nvSpPr>
        <p:spPr>
          <a:xfrm>
            <a:off x="448310" y="802005"/>
            <a:ext cx="11134090" cy="5774690"/>
          </a:xfrm>
        </p:spPr>
        <p:txBody>
          <a:bodyPr/>
          <a:lstStyle/>
          <a:p>
            <a:pPr marL="514350" marR="0" lvl="1" indent="-342900" algn="just" defTabSz="1217930" rtl="0" eaLnBrk="1" fontAlgn="base" latinLnBrk="0" hangingPunct="1">
              <a:lnSpc>
                <a:spcPct val="100000"/>
              </a:lnSpc>
              <a:spcBef>
                <a:spcPts val="0"/>
              </a:spcBef>
              <a:buClrTx/>
              <a:buSzTx/>
              <a:buFont typeface="Wingdings" panose="05000000000000000000" charset="0"/>
              <a:buNone/>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pic>
        <p:nvPicPr>
          <p:cNvPr id="67596" name="Picture 2"/>
          <p:cNvPicPr>
            <a:picLocks noChangeAspect="1"/>
          </p:cNvPicPr>
          <p:nvPr/>
        </p:nvPicPr>
        <p:blipFill>
          <a:blip r:embed="rId2"/>
          <a:stretch>
            <a:fillRect/>
          </a:stretch>
        </p:blipFill>
        <p:spPr>
          <a:xfrm>
            <a:off x="818515" y="889635"/>
            <a:ext cx="10817860" cy="5492115"/>
          </a:xfrm>
          <a:prstGeom prst="rect">
            <a:avLst/>
          </a:prstGeom>
          <a:noFill/>
          <a:ln w="9525">
            <a:noFill/>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pPr algn="ctr">
              <a:buClrTx/>
              <a:buSzTx/>
              <a:buFontTx/>
            </a:pPr>
            <a:r>
              <a:rPr lang="en-US" altLang="en-IN" dirty="0">
                <a:solidFill>
                  <a:srgbClr val="FF0000"/>
                </a:solidFill>
                <a:sym typeface="+mn-ea"/>
              </a:rPr>
              <a:t>Hamiltonian Circuits Problem</a:t>
            </a:r>
          </a:p>
        </p:txBody>
      </p:sp>
      <p:sp>
        <p:nvSpPr>
          <p:cNvPr id="3" name="Content Placeholder 2"/>
          <p:cNvSpPr>
            <a:spLocks noGrp="1"/>
          </p:cNvSpPr>
          <p:nvPr>
            <p:ph idx="1"/>
          </p:nvPr>
        </p:nvSpPr>
        <p:spPr>
          <a:xfrm>
            <a:off x="448310" y="802005"/>
            <a:ext cx="11134090" cy="5774690"/>
          </a:xfrm>
        </p:spPr>
        <p:txBody>
          <a:bodyPr/>
          <a:lstStyle/>
          <a:p>
            <a:pPr marL="514350" marR="0" lvl="1" indent="-342900" algn="just" defTabSz="1217930" rtl="0" eaLnBrk="1" fontAlgn="base" latinLnBrk="0" hangingPunct="1">
              <a:lnSpc>
                <a:spcPct val="100000"/>
              </a:lnSpc>
              <a:spcBef>
                <a:spcPts val="0"/>
              </a:spcBef>
              <a:buClrTx/>
              <a:buSzTx/>
              <a:buFont typeface="Wingdings" panose="05000000000000000000" charset="0"/>
              <a:buNone/>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pic>
        <p:nvPicPr>
          <p:cNvPr id="4" name="Picture 2"/>
          <p:cNvPicPr>
            <a:picLocks noChangeAspect="1"/>
          </p:cNvPicPr>
          <p:nvPr/>
        </p:nvPicPr>
        <p:blipFill>
          <a:blip r:embed="rId2"/>
          <a:stretch>
            <a:fillRect/>
          </a:stretch>
        </p:blipFill>
        <p:spPr>
          <a:xfrm>
            <a:off x="6959600" y="861060"/>
            <a:ext cx="3013075" cy="1828800"/>
          </a:xfrm>
          <a:prstGeom prst="rect">
            <a:avLst/>
          </a:prstGeom>
          <a:noFill/>
          <a:ln w="9525">
            <a:noFill/>
          </a:ln>
        </p:spPr>
      </p:pic>
      <p:pic>
        <p:nvPicPr>
          <p:cNvPr id="5" name="Picture 3"/>
          <p:cNvPicPr>
            <a:picLocks noChangeAspect="1"/>
          </p:cNvPicPr>
          <p:nvPr/>
        </p:nvPicPr>
        <p:blipFill>
          <a:blip r:embed="rId3"/>
          <a:stretch>
            <a:fillRect/>
          </a:stretch>
        </p:blipFill>
        <p:spPr>
          <a:xfrm>
            <a:off x="388938" y="1771333"/>
            <a:ext cx="4249737" cy="4532312"/>
          </a:xfrm>
          <a:prstGeom prst="rect">
            <a:avLst/>
          </a:prstGeom>
          <a:noFill/>
          <a:ln w="9525">
            <a:noFill/>
          </a:ln>
        </p:spPr>
      </p:pic>
      <p:pic>
        <p:nvPicPr>
          <p:cNvPr id="6" name="Picture 4"/>
          <p:cNvPicPr>
            <a:picLocks noChangeAspect="1"/>
          </p:cNvPicPr>
          <p:nvPr/>
        </p:nvPicPr>
        <p:blipFill>
          <a:blip r:embed="rId4"/>
          <a:stretch>
            <a:fillRect/>
          </a:stretch>
        </p:blipFill>
        <p:spPr>
          <a:xfrm>
            <a:off x="5574030" y="2778125"/>
            <a:ext cx="5359400" cy="3755390"/>
          </a:xfrm>
          <a:prstGeom prst="rect">
            <a:avLst/>
          </a:prstGeom>
          <a:noFill/>
          <a:ln w="9525">
            <a:noFill/>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126365"/>
            <a:ext cx="10972800" cy="579120"/>
          </a:xfrm>
        </p:spPr>
        <p:txBody>
          <a:bodyPr/>
          <a:lstStyle/>
          <a:p>
            <a:pPr algn="ctr">
              <a:buClrTx/>
              <a:buSzTx/>
              <a:buFontTx/>
            </a:pPr>
            <a:r>
              <a:rPr lang="en-US" altLang="en-IN" dirty="0">
                <a:solidFill>
                  <a:srgbClr val="FF0000"/>
                </a:solidFill>
                <a:sym typeface="+mn-ea"/>
              </a:rPr>
              <a:t>Hamiltonian Circuits Problem</a:t>
            </a:r>
          </a:p>
        </p:txBody>
      </p:sp>
      <p:sp>
        <p:nvSpPr>
          <p:cNvPr id="3" name="Content Placeholder 2"/>
          <p:cNvSpPr>
            <a:spLocks noGrp="1"/>
          </p:cNvSpPr>
          <p:nvPr>
            <p:ph idx="1"/>
          </p:nvPr>
        </p:nvSpPr>
        <p:spPr>
          <a:xfrm>
            <a:off x="448310" y="802005"/>
            <a:ext cx="11134090" cy="5774690"/>
          </a:xfrm>
        </p:spPr>
        <p:txBody>
          <a:bodyPr/>
          <a:lstStyle/>
          <a:p>
            <a:pPr marL="514350" marR="0" lvl="1" indent="-342900" algn="just" defTabSz="1217930" rtl="0" eaLnBrk="1" fontAlgn="base" latinLnBrk="0" hangingPunct="1">
              <a:lnSpc>
                <a:spcPct val="100000"/>
              </a:lnSpc>
              <a:spcBef>
                <a:spcPts val="0"/>
              </a:spcBef>
              <a:buClrTx/>
              <a:buSzTx/>
              <a:buFont typeface="Wingdings" panose="05000000000000000000" charset="0"/>
              <a:buNone/>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pic>
        <p:nvPicPr>
          <p:cNvPr id="69644" name="Picture 2"/>
          <p:cNvPicPr>
            <a:picLocks noChangeAspect="1"/>
          </p:cNvPicPr>
          <p:nvPr/>
        </p:nvPicPr>
        <p:blipFill>
          <a:blip r:embed="rId2"/>
          <a:stretch>
            <a:fillRect/>
          </a:stretch>
        </p:blipFill>
        <p:spPr>
          <a:xfrm>
            <a:off x="9248775" y="645795"/>
            <a:ext cx="2611438" cy="1484313"/>
          </a:xfrm>
          <a:prstGeom prst="rect">
            <a:avLst/>
          </a:prstGeom>
          <a:noFill/>
          <a:ln w="9525">
            <a:noFill/>
          </a:ln>
        </p:spPr>
      </p:pic>
      <p:pic>
        <p:nvPicPr>
          <p:cNvPr id="69645" name="Picture 4"/>
          <p:cNvPicPr>
            <a:picLocks noChangeAspect="1"/>
          </p:cNvPicPr>
          <p:nvPr/>
        </p:nvPicPr>
        <p:blipFill>
          <a:blip r:embed="rId3"/>
          <a:stretch>
            <a:fillRect/>
          </a:stretch>
        </p:blipFill>
        <p:spPr>
          <a:xfrm>
            <a:off x="432118" y="1303655"/>
            <a:ext cx="3600450" cy="4511675"/>
          </a:xfrm>
          <a:prstGeom prst="rect">
            <a:avLst/>
          </a:prstGeom>
          <a:noFill/>
          <a:ln w="9525">
            <a:noFill/>
          </a:ln>
        </p:spPr>
      </p:pic>
      <p:pic>
        <p:nvPicPr>
          <p:cNvPr id="69646" name="Picture 5"/>
          <p:cNvPicPr>
            <a:picLocks noChangeAspect="1"/>
          </p:cNvPicPr>
          <p:nvPr/>
        </p:nvPicPr>
        <p:blipFill>
          <a:blip r:embed="rId4"/>
          <a:stretch>
            <a:fillRect/>
          </a:stretch>
        </p:blipFill>
        <p:spPr>
          <a:xfrm>
            <a:off x="4855210" y="1289368"/>
            <a:ext cx="2990850" cy="4525962"/>
          </a:xfrm>
          <a:prstGeom prst="rect">
            <a:avLst/>
          </a:prstGeom>
          <a:noFill/>
          <a:ln w="9525">
            <a:noFill/>
          </a:ln>
        </p:spPr>
      </p:pic>
      <p:pic>
        <p:nvPicPr>
          <p:cNvPr id="69647" name="Picture 6"/>
          <p:cNvPicPr>
            <a:picLocks noChangeAspect="1"/>
          </p:cNvPicPr>
          <p:nvPr/>
        </p:nvPicPr>
        <p:blipFill>
          <a:blip r:embed="rId5"/>
          <a:stretch>
            <a:fillRect/>
          </a:stretch>
        </p:blipFill>
        <p:spPr>
          <a:xfrm>
            <a:off x="7994968" y="2263458"/>
            <a:ext cx="3948112" cy="4511675"/>
          </a:xfrm>
          <a:prstGeom prst="rect">
            <a:avLst/>
          </a:prstGeom>
          <a:noFill/>
          <a:ln w="9525">
            <a:noFill/>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808990"/>
          </a:xfrm>
        </p:spPr>
        <p:txBody>
          <a:bodyPr/>
          <a:lstStyle/>
          <a:p>
            <a:pPr algn="ctr">
              <a:buClrTx/>
              <a:buSzTx/>
              <a:buFontTx/>
            </a:pPr>
            <a:r>
              <a:rPr lang="en-US" altLang="en-IN" dirty="0">
                <a:solidFill>
                  <a:srgbClr val="FF0000"/>
                </a:solidFill>
                <a:sym typeface="+mn-ea"/>
              </a:rPr>
              <a:t>Hamiltonian Circuits Problem</a:t>
            </a:r>
          </a:p>
        </p:txBody>
      </p:sp>
      <p:sp>
        <p:nvSpPr>
          <p:cNvPr id="3" name="Content Placeholder 2"/>
          <p:cNvSpPr>
            <a:spLocks noGrp="1"/>
          </p:cNvSpPr>
          <p:nvPr>
            <p:ph sz="half" idx="1"/>
          </p:nvPr>
        </p:nvSpPr>
        <p:spPr/>
        <p:txBody>
          <a:bodyPr/>
          <a:lstStyle/>
          <a:p>
            <a:pPr marL="514350" marR="0" lvl="1" indent="-342900" algn="just" defTabSz="1217930" rtl="0" eaLnBrk="1" fontAlgn="base" latinLnBrk="0" hangingPunct="1">
              <a:lnSpc>
                <a:spcPct val="100000"/>
              </a:lnSpc>
              <a:spcBef>
                <a:spcPts val="0"/>
              </a:spcBef>
              <a:buClrTx/>
              <a:buSzTx/>
              <a:buFont typeface="Wingdings" panose="05000000000000000000" charset="0"/>
              <a:buNone/>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pic>
        <p:nvPicPr>
          <p:cNvPr id="7" name="Picture 6"/>
          <p:cNvPicPr>
            <a:picLocks noChangeAspect="1"/>
          </p:cNvPicPr>
          <p:nvPr/>
        </p:nvPicPr>
        <p:blipFill>
          <a:blip r:embed="rId2"/>
          <a:stretch>
            <a:fillRect/>
          </a:stretch>
        </p:blipFill>
        <p:spPr>
          <a:xfrm>
            <a:off x="780415" y="980440"/>
            <a:ext cx="10903585" cy="5412740"/>
          </a:xfrm>
          <a:prstGeom prst="rect">
            <a:avLst/>
          </a:prstGeom>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274955"/>
            <a:ext cx="10972800" cy="808990"/>
          </a:xfrm>
        </p:spPr>
        <p:txBody>
          <a:bodyPr/>
          <a:lstStyle/>
          <a:p>
            <a:pPr algn="ctr">
              <a:buClrTx/>
              <a:buSzTx/>
              <a:buFontTx/>
            </a:pPr>
            <a:r>
              <a:rPr lang="en-US" altLang="en-IN" dirty="0">
                <a:solidFill>
                  <a:srgbClr val="FF0000"/>
                </a:solidFill>
                <a:sym typeface="+mn-ea"/>
              </a:rPr>
              <a:t>Hamiltonian Circuits Problem</a:t>
            </a:r>
          </a:p>
        </p:txBody>
      </p:sp>
      <p:sp>
        <p:nvSpPr>
          <p:cNvPr id="3" name="Content Placeholder 2"/>
          <p:cNvSpPr>
            <a:spLocks noGrp="1"/>
          </p:cNvSpPr>
          <p:nvPr>
            <p:ph sz="half" idx="1"/>
          </p:nvPr>
        </p:nvSpPr>
        <p:spPr/>
        <p:txBody>
          <a:bodyPr/>
          <a:lstStyle/>
          <a:p>
            <a:pPr marL="514350" marR="0" lvl="1" indent="-342900" algn="just" defTabSz="1217930" rtl="0" eaLnBrk="1" fontAlgn="base" latinLnBrk="0" hangingPunct="1">
              <a:lnSpc>
                <a:spcPct val="100000"/>
              </a:lnSpc>
              <a:spcBef>
                <a:spcPts val="0"/>
              </a:spcBef>
              <a:buClrTx/>
              <a:buSzTx/>
              <a:buFont typeface="Wingdings" panose="05000000000000000000" charset="0"/>
              <a:buNone/>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a:p>
            <a:pPr marL="514350" marR="0" lvl="1" indent="-342900" algn="just" defTabSz="1217930" rtl="0" eaLnBrk="1" fontAlgn="base" latinLnBrk="0" hangingPunct="1">
              <a:lnSpc>
                <a:spcPct val="100000"/>
              </a:lnSpc>
              <a:spcBef>
                <a:spcPts val="0"/>
              </a:spcBef>
              <a:buClrTx/>
              <a:buSzTx/>
              <a:buFont typeface="Wingdings" panose="05000000000000000000" charset="0"/>
              <a:buChar char="Ø"/>
              <a:defRPr/>
            </a:pPr>
            <a:endParaRPr lang="en-US" sz="2400" noProof="0" dirty="0">
              <a:ln>
                <a:noFill/>
              </a:ln>
              <a:solidFill>
                <a:schemeClr val="dk1"/>
              </a:solidFill>
              <a:effectLst/>
              <a:uLnTx/>
              <a:uFillTx/>
              <a:latin typeface="Times New Roman" panose="02020603050405020304" pitchFamily="18" charset="0"/>
              <a:cs typeface="Times New Roman" panose="02020603050405020304" pitchFamily="18" charset="0"/>
              <a:sym typeface="+mn-ea"/>
            </a:endParaRPr>
          </a:p>
        </p:txBody>
      </p:sp>
      <p:pic>
        <p:nvPicPr>
          <p:cNvPr id="4" name="Picture 3"/>
          <p:cNvPicPr>
            <a:picLocks noChangeAspect="1"/>
          </p:cNvPicPr>
          <p:nvPr/>
        </p:nvPicPr>
        <p:blipFill>
          <a:blip r:embed="rId2"/>
          <a:stretch>
            <a:fillRect/>
          </a:stretch>
        </p:blipFill>
        <p:spPr>
          <a:xfrm>
            <a:off x="833120" y="1175385"/>
            <a:ext cx="10410190" cy="528828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lstStyle/>
          <a:p>
            <a:r>
              <a:rPr lang="en-IN" b="1" dirty="0">
                <a:solidFill>
                  <a:srgbClr val="FF0000"/>
                </a:solidFill>
                <a:latin typeface="Times New Roman" panose="02020603050405020304" pitchFamily="18" charset="0"/>
                <a:cs typeface="Times New Roman" panose="02020603050405020304" pitchFamily="18" charset="0"/>
                <a:sym typeface="+mn-ea"/>
              </a:rPr>
              <a:t>Disjoint set operations</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609600" y="935355"/>
            <a:ext cx="10972800" cy="5598795"/>
          </a:xfrm>
        </p:spPr>
        <p:txBody>
          <a:bodyPr>
            <a:noAutofit/>
          </a:bodyPr>
          <a:lstStyle/>
          <a:p>
            <a:pPr marL="0" indent="0" algn="just">
              <a:lnSpc>
                <a:spcPct val="105000"/>
              </a:lnSpc>
              <a:spcBef>
                <a:spcPts val="20"/>
              </a:spcBef>
              <a:spcAft>
                <a:spcPts val="0"/>
              </a:spcAft>
              <a:buFont typeface="Wingdings" panose="05000000000000000000" pitchFamily="2" charset="2"/>
              <a:buNone/>
            </a:pPr>
            <a:r>
              <a:rPr lang="en-US" altLang="en-IN" sz="2600" b="1" dirty="0">
                <a:solidFill>
                  <a:srgbClr val="FF0000"/>
                </a:solidFill>
                <a:latin typeface="Times New Roman" panose="02020603050405020304" pitchFamily="18" charset="0"/>
                <a:cs typeface="Times New Roman" panose="02020603050405020304" pitchFamily="18" charset="0"/>
                <a:sym typeface="+mn-ea"/>
              </a:rPr>
              <a:t>Disjoint set operations:</a:t>
            </a:r>
            <a:endParaRPr lang="en-US" altLang="en-IN" sz="2600" b="1" dirty="0">
              <a:solidFill>
                <a:srgbClr val="FF0000"/>
              </a:solidFill>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r>
              <a:rPr lang="en-US" altLang="en-IN" sz="2600" dirty="0">
                <a:latin typeface="Times New Roman" panose="02020603050405020304" pitchFamily="18" charset="0"/>
                <a:cs typeface="Times New Roman" panose="02020603050405020304" pitchFamily="18" charset="0"/>
                <a:sym typeface="+mn-ea"/>
              </a:rPr>
              <a:t>		1. Union</a:t>
            </a:r>
            <a:endParaRPr lang="en-US" altLang="en-IN" sz="2600"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r>
              <a:rPr lang="en-US" altLang="en-IN" sz="2600" dirty="0">
                <a:latin typeface="Times New Roman" panose="02020603050405020304" pitchFamily="18" charset="0"/>
                <a:cs typeface="Times New Roman" panose="02020603050405020304" pitchFamily="18" charset="0"/>
                <a:sym typeface="+mn-ea"/>
              </a:rPr>
              <a:t>		2. Find</a:t>
            </a:r>
            <a:endParaRPr lang="en-US" altLang="en-IN" sz="2600" dirty="0">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r>
              <a:rPr lang="en-US" altLang="en-IN" sz="2600" b="1" dirty="0">
                <a:solidFill>
                  <a:srgbClr val="FF0000"/>
                </a:solidFill>
                <a:latin typeface="Times New Roman" panose="02020603050405020304" pitchFamily="18" charset="0"/>
                <a:cs typeface="Times New Roman" panose="02020603050405020304" pitchFamily="18" charset="0"/>
              </a:rPr>
              <a:t>Disjoint Set union: </a:t>
            </a:r>
          </a:p>
          <a:p>
            <a:pPr marL="0" indent="0" algn="just">
              <a:lnSpc>
                <a:spcPct val="105000"/>
              </a:lnSpc>
              <a:spcBef>
                <a:spcPts val="20"/>
              </a:spcBef>
              <a:spcAft>
                <a:spcPts val="0"/>
              </a:spcAft>
              <a:buFont typeface="Wingdings" panose="05000000000000000000" pitchFamily="2" charset="2"/>
              <a:buNone/>
            </a:pPr>
            <a:r>
              <a:rPr lang="en-US" altLang="en-IN" sz="2600" dirty="0">
                <a:solidFill>
                  <a:schemeClr val="tx1"/>
                </a:solidFill>
                <a:latin typeface="Times New Roman" panose="02020603050405020304" pitchFamily="18" charset="0"/>
                <a:cs typeface="Times New Roman" panose="02020603050405020304" pitchFamily="18" charset="0"/>
              </a:rPr>
              <a:t>	If Si and Sj are two disjoint sets, then their union Si U Sj contains all the elements x such that x is in Si or Sj. </a:t>
            </a:r>
          </a:p>
          <a:p>
            <a:pPr marL="0" indent="0" algn="just">
              <a:lnSpc>
                <a:spcPct val="105000"/>
              </a:lnSpc>
              <a:spcBef>
                <a:spcPts val="20"/>
              </a:spcBef>
              <a:spcAft>
                <a:spcPts val="0"/>
              </a:spcAft>
              <a:buFont typeface="Wingdings" panose="05000000000000000000" pitchFamily="2" charset="2"/>
              <a:buNone/>
            </a:pPr>
            <a:r>
              <a:rPr lang="en-US" altLang="en-IN" sz="2600" b="1" dirty="0">
                <a:solidFill>
                  <a:schemeClr val="tx1"/>
                </a:solidFill>
                <a:latin typeface="Times New Roman" panose="02020603050405020304" pitchFamily="18" charset="0"/>
                <a:cs typeface="Times New Roman" panose="02020603050405020304" pitchFamily="18" charset="0"/>
              </a:rPr>
              <a:t>	Example:</a:t>
            </a:r>
          </a:p>
          <a:p>
            <a:pPr marL="0" indent="0" algn="just">
              <a:lnSpc>
                <a:spcPct val="105000"/>
              </a:lnSpc>
              <a:spcBef>
                <a:spcPts val="20"/>
              </a:spcBef>
              <a:spcAft>
                <a:spcPts val="0"/>
              </a:spcAft>
              <a:buFont typeface="Wingdings" panose="05000000000000000000" pitchFamily="2" charset="2"/>
              <a:buNone/>
            </a:pPr>
            <a:r>
              <a:rPr lang="en-US" altLang="en-IN" sz="2600" dirty="0">
                <a:solidFill>
                  <a:schemeClr val="tx1"/>
                </a:solidFill>
                <a:latin typeface="Times New Roman" panose="02020603050405020304" pitchFamily="18" charset="0"/>
                <a:cs typeface="Times New Roman" panose="02020603050405020304" pitchFamily="18" charset="0"/>
              </a:rPr>
              <a:t>		S1={1,7,8,9} and S2={2,5,10}</a:t>
            </a:r>
          </a:p>
          <a:p>
            <a:pPr marL="0" indent="0" algn="just">
              <a:lnSpc>
                <a:spcPct val="105000"/>
              </a:lnSpc>
              <a:spcBef>
                <a:spcPts val="20"/>
              </a:spcBef>
              <a:spcAft>
                <a:spcPts val="0"/>
              </a:spcAft>
              <a:buFont typeface="Wingdings" panose="05000000000000000000" pitchFamily="2" charset="2"/>
              <a:buNone/>
            </a:pPr>
            <a:r>
              <a:rPr lang="en-US" altLang="en-IN" sz="2600" dirty="0">
                <a:solidFill>
                  <a:schemeClr val="tx1"/>
                </a:solidFill>
                <a:latin typeface="Times New Roman" panose="02020603050405020304" pitchFamily="18" charset="0"/>
                <a:cs typeface="Times New Roman" panose="02020603050405020304" pitchFamily="18" charset="0"/>
              </a:rPr>
              <a:t>		Then, </a:t>
            </a:r>
            <a:r>
              <a:rPr lang="en-US" altLang="en-IN" sz="2600" b="1" dirty="0">
                <a:solidFill>
                  <a:schemeClr val="tx1"/>
                </a:solidFill>
                <a:latin typeface="Times New Roman" panose="02020603050405020304" pitchFamily="18" charset="0"/>
                <a:cs typeface="Times New Roman" panose="02020603050405020304" pitchFamily="18" charset="0"/>
              </a:rPr>
              <a:t>S1 U S2 ={1,7,8,9,2,5,10}</a:t>
            </a:r>
            <a:endParaRPr lang="en-US" altLang="en-IN" sz="2600" dirty="0">
              <a:solidFill>
                <a:schemeClr val="tx1"/>
              </a:solidFill>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r>
              <a:rPr lang="en-US" altLang="en-IN" sz="2600" b="1" dirty="0">
                <a:solidFill>
                  <a:srgbClr val="FF0000"/>
                </a:solidFill>
                <a:latin typeface="Times New Roman" panose="02020603050405020304" pitchFamily="18" charset="0"/>
                <a:cs typeface="Times New Roman" panose="02020603050405020304" pitchFamily="18" charset="0"/>
              </a:rPr>
              <a:t>Find(i): </a:t>
            </a:r>
            <a:r>
              <a:rPr lang="en-US" altLang="en-IN" sz="2600" dirty="0">
                <a:solidFill>
                  <a:schemeClr val="tx1"/>
                </a:solidFill>
                <a:latin typeface="Times New Roman" panose="02020603050405020304" pitchFamily="18" charset="0"/>
                <a:cs typeface="Times New Roman" panose="02020603050405020304" pitchFamily="18" charset="0"/>
              </a:rPr>
              <a:t>Given the element i, find the set containing i. </a:t>
            </a:r>
          </a:p>
          <a:p>
            <a:pPr marL="0" indent="0" algn="just">
              <a:lnSpc>
                <a:spcPct val="105000"/>
              </a:lnSpc>
              <a:spcBef>
                <a:spcPts val="20"/>
              </a:spcBef>
              <a:spcAft>
                <a:spcPts val="0"/>
              </a:spcAft>
              <a:buFont typeface="Wingdings" panose="05000000000000000000" pitchFamily="2" charset="2"/>
              <a:buNone/>
            </a:pPr>
            <a:r>
              <a:rPr lang="en-US" altLang="en-IN" sz="2600" b="1" dirty="0">
                <a:latin typeface="Times New Roman" panose="02020603050405020304" pitchFamily="18" charset="0"/>
                <a:cs typeface="Times New Roman" panose="02020603050405020304" pitchFamily="18" charset="0"/>
                <a:sym typeface="+mn-ea"/>
              </a:rPr>
              <a:t>	Example:</a:t>
            </a:r>
            <a:endParaRPr lang="en-US" altLang="en-IN" sz="2600" dirty="0">
              <a:solidFill>
                <a:schemeClr val="tx1"/>
              </a:solidFill>
              <a:latin typeface="Times New Roman" panose="02020603050405020304" pitchFamily="18" charset="0"/>
              <a:cs typeface="Times New Roman" panose="02020603050405020304" pitchFamily="18" charset="0"/>
            </a:endParaRPr>
          </a:p>
          <a:p>
            <a:pPr marL="0" indent="0" algn="just">
              <a:lnSpc>
                <a:spcPct val="105000"/>
              </a:lnSpc>
              <a:spcBef>
                <a:spcPts val="20"/>
              </a:spcBef>
              <a:spcAft>
                <a:spcPts val="0"/>
              </a:spcAft>
              <a:buFont typeface="Wingdings" panose="05000000000000000000" pitchFamily="2" charset="2"/>
              <a:buNone/>
            </a:pPr>
            <a:r>
              <a:rPr lang="en-US" altLang="en-IN" sz="2600" dirty="0">
                <a:latin typeface="Times New Roman" panose="02020603050405020304" pitchFamily="18" charset="0"/>
                <a:cs typeface="Times New Roman" panose="02020603050405020304" pitchFamily="18" charset="0"/>
                <a:sym typeface="+mn-ea"/>
              </a:rPr>
              <a:t>		S1={1,7,8,9} and S2={2,5,10}</a:t>
            </a:r>
          </a:p>
          <a:p>
            <a:pPr marL="0" indent="0" algn="just">
              <a:lnSpc>
                <a:spcPct val="105000"/>
              </a:lnSpc>
              <a:spcBef>
                <a:spcPts val="20"/>
              </a:spcBef>
              <a:spcAft>
                <a:spcPts val="0"/>
              </a:spcAft>
              <a:buFont typeface="Wingdings" panose="05000000000000000000" pitchFamily="2" charset="2"/>
              <a:buNone/>
            </a:pPr>
            <a:r>
              <a:rPr lang="en-US" altLang="en-IN" sz="2600" dirty="0">
                <a:solidFill>
                  <a:schemeClr val="tx1"/>
                </a:solidFill>
                <a:latin typeface="Times New Roman" panose="02020603050405020304" pitchFamily="18" charset="0"/>
                <a:cs typeface="Times New Roman" panose="02020603050405020304" pitchFamily="18" charset="0"/>
              </a:rPr>
              <a:t>		Then,   	</a:t>
            </a:r>
            <a:r>
              <a:rPr lang="en-US" altLang="en-IN" sz="2600" b="1" dirty="0">
                <a:solidFill>
                  <a:schemeClr val="tx1"/>
                </a:solidFill>
                <a:latin typeface="Times New Roman" panose="02020603050405020304" pitchFamily="18" charset="0"/>
                <a:cs typeface="Times New Roman" panose="02020603050405020304" pitchFamily="18" charset="0"/>
              </a:rPr>
              <a:t>Find(5)= S2	        Find(7)=S1</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78485"/>
          </a:xfrm>
        </p:spPr>
        <p:txBody>
          <a:bodyPr>
            <a:normAutofit fontScale="90000"/>
          </a:bodyPr>
          <a:lstStyle/>
          <a:p>
            <a:pPr algn="ctr">
              <a:buClrTx/>
              <a:buSzTx/>
              <a:buFontTx/>
            </a:pPr>
            <a:r>
              <a:rPr lang="en-IN" b="1" dirty="0">
                <a:solidFill>
                  <a:srgbClr val="FF0000"/>
                </a:solidFill>
                <a:latin typeface="Times New Roman" panose="02020603050405020304" pitchFamily="18" charset="0"/>
                <a:cs typeface="Times New Roman" panose="02020603050405020304" pitchFamily="18" charset="0"/>
                <a:sym typeface="+mn-ea"/>
              </a:rPr>
              <a:t>Disjoint Union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563245" y="814705"/>
            <a:ext cx="11130280" cy="5647690"/>
          </a:xfrm>
        </p:spPr>
        <p:txBody>
          <a:bodyPr/>
          <a:lstStyle/>
          <a:p>
            <a:pPr marL="0" indent="0" algn="just">
              <a:spcBef>
                <a:spcPts val="20"/>
              </a:spcBef>
              <a:spcAft>
                <a:spcPts val="0"/>
              </a:spcAft>
              <a:buClrTx/>
              <a:buSzTx/>
              <a:buFont typeface="Wingdings" panose="05000000000000000000" charset="0"/>
              <a:buNone/>
            </a:pPr>
            <a:r>
              <a:rPr lang="en-US" altLang="en-IN" sz="2500" dirty="0">
                <a:latin typeface="Times New Roman" panose="02020603050405020304" pitchFamily="18" charset="0"/>
                <a:cs typeface="Times New Roman" panose="02020603050405020304" pitchFamily="18" charset="0"/>
              </a:rPr>
              <a:t>	</a:t>
            </a:r>
            <a:r>
              <a:rPr lang="en-US" altLang="en-IN" sz="2600" dirty="0">
                <a:latin typeface="Times New Roman" panose="02020603050405020304" pitchFamily="18" charset="0"/>
                <a:cs typeface="Times New Roman" panose="02020603050405020304" pitchFamily="18" charset="0"/>
              </a:rPr>
              <a:t>Union(i,j) requires two tree with roots i and j be joined. S1 U S2 is obtained by making any one of the sets as sub tree of other.</a:t>
            </a:r>
          </a:p>
          <a:p>
            <a:pPr marL="0" indent="0">
              <a:buNone/>
            </a:pPr>
            <a:r>
              <a:rPr lang="en-US" altLang="en-IN" sz="2600" b="1" dirty="0">
                <a:latin typeface="Times New Roman" panose="02020603050405020304" pitchFamily="18" charset="0"/>
                <a:cs typeface="Times New Roman" panose="02020603050405020304" pitchFamily="18" charset="0"/>
              </a:rPr>
              <a:t>Example:</a:t>
            </a:r>
          </a:p>
        </p:txBody>
      </p:sp>
      <p:pic>
        <p:nvPicPr>
          <p:cNvPr id="4" name="Picture 3"/>
          <p:cNvPicPr>
            <a:picLocks noChangeAspect="1"/>
          </p:cNvPicPr>
          <p:nvPr/>
        </p:nvPicPr>
        <p:blipFill>
          <a:blip r:embed="rId2">
            <a:lum bright="-72000" contrast="84000"/>
          </a:blip>
          <a:stretch>
            <a:fillRect/>
          </a:stretch>
        </p:blipFill>
        <p:spPr>
          <a:xfrm>
            <a:off x="852170" y="2181860"/>
            <a:ext cx="10744200" cy="37541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68325"/>
          </a:xfrm>
        </p:spPr>
        <p:txBody>
          <a:bodyPr>
            <a:normAutofit fontScale="90000"/>
          </a:bodyPr>
          <a:lstStyle/>
          <a:p>
            <a:r>
              <a:rPr lang="en-US" altLang="en-IN" b="1" dirty="0">
                <a:solidFill>
                  <a:srgbClr val="FF0000"/>
                </a:solidFill>
                <a:latin typeface="Times New Roman" panose="02020603050405020304" pitchFamily="18" charset="0"/>
                <a:cs typeface="Times New Roman" panose="02020603050405020304" pitchFamily="18" charset="0"/>
                <a:sym typeface="+mn-ea"/>
              </a:rPr>
              <a:t>Simple </a:t>
            </a:r>
            <a:r>
              <a:rPr lang="en-IN" b="1" dirty="0">
                <a:solidFill>
                  <a:srgbClr val="FF0000"/>
                </a:solidFill>
                <a:latin typeface="Times New Roman" panose="02020603050405020304" pitchFamily="18" charset="0"/>
                <a:cs typeface="Times New Roman" panose="02020603050405020304" pitchFamily="18" charset="0"/>
                <a:sym typeface="+mn-ea"/>
              </a:rPr>
              <a:t>Algorithm for </a:t>
            </a:r>
            <a:r>
              <a:rPr lang="en-US" b="1" dirty="0">
                <a:solidFill>
                  <a:srgbClr val="FF0000"/>
                </a:solidFill>
                <a:latin typeface="Times New Roman" panose="02020603050405020304" pitchFamily="18" charset="0"/>
                <a:cs typeface="Times New Roman" panose="02020603050405020304" pitchFamily="18" charset="0"/>
              </a:rPr>
              <a:t>Union</a:t>
            </a:r>
            <a:endParaRPr lang="en-IN" b="1" dirty="0">
              <a:solidFill>
                <a:srgbClr val="FF0000"/>
              </a:solidFill>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485775" y="886460"/>
            <a:ext cx="11240770" cy="5638800"/>
          </a:xfrm>
        </p:spPr>
        <p:txBody>
          <a:bodyPr/>
          <a:lstStyle/>
          <a:p>
            <a:pPr marL="0" indent="0" algn="just">
              <a:buNone/>
            </a:pPr>
            <a:r>
              <a:rPr lang="en-US" sz="2800" b="1" dirty="0">
                <a:latin typeface="Times New Roman" panose="02020603050405020304" pitchFamily="18" charset="0"/>
                <a:cs typeface="Times New Roman" panose="02020603050405020304" pitchFamily="18" charset="0"/>
              </a:rPr>
              <a:t>Algorithm Union(</a:t>
            </a:r>
            <a:r>
              <a:rPr lang="en-US" sz="2800" b="1" dirty="0" err="1">
                <a:latin typeface="Times New Roman" panose="02020603050405020304" pitchFamily="18" charset="0"/>
                <a:cs typeface="Times New Roman" panose="02020603050405020304" pitchFamily="18" charset="0"/>
              </a:rPr>
              <a:t>i,j</a:t>
            </a:r>
            <a:r>
              <a:rPr lang="en-US" sz="2800" b="1" dirty="0">
                <a:latin typeface="Times New Roman" panose="02020603050405020304" pitchFamily="18" charset="0"/>
                <a:cs typeface="Times New Roman" panose="02020603050405020304" pitchFamily="18" charset="0"/>
              </a:rPr>
              <a:t>)</a:t>
            </a:r>
            <a:r>
              <a:rPr lang="en-US" sz="2800" dirty="0">
                <a:latin typeface="Times New Roman" panose="02020603050405020304" pitchFamily="18" charset="0"/>
                <a:cs typeface="Times New Roman" panose="02020603050405020304" pitchFamily="18" charset="0"/>
              </a:rPr>
              <a:t> </a:t>
            </a:r>
          </a:p>
          <a:p>
            <a:pPr marL="0" indent="0" algn="just">
              <a:buNone/>
            </a:pPr>
            <a:r>
              <a:rPr lang="en-US" sz="2800" dirty="0">
                <a:latin typeface="Times New Roman" panose="02020603050405020304" pitchFamily="18" charset="0"/>
                <a:cs typeface="Times New Roman" panose="02020603050405020304" pitchFamily="18" charset="0"/>
              </a:rPr>
              <a:t>{</a:t>
            </a:r>
          </a:p>
          <a:p>
            <a:pPr marL="0" indent="0" algn="just">
              <a:buNone/>
            </a:pPr>
            <a:r>
              <a:rPr lang="en-US" sz="2800" dirty="0">
                <a:latin typeface="Times New Roman" panose="02020603050405020304" pitchFamily="18" charset="0"/>
                <a:cs typeface="Times New Roman" panose="02020603050405020304" pitchFamily="18" charset="0"/>
              </a:rPr>
              <a:t>P[i]:=j;</a:t>
            </a:r>
          </a:p>
          <a:p>
            <a:pPr marL="0" indent="0" algn="just">
              <a:buNone/>
            </a:pPr>
            <a:r>
              <a:rPr lang="en-US" sz="2800" dirty="0">
                <a:latin typeface="Times New Roman" panose="02020603050405020304" pitchFamily="18" charset="0"/>
                <a:cs typeface="Times New Roman" panose="02020603050405020304" pitchFamily="18" charset="0"/>
              </a:rPr>
              <a:t>}</a:t>
            </a:r>
          </a:p>
          <a:p>
            <a:pPr marL="0" indent="0" algn="just">
              <a:buNone/>
            </a:pPr>
            <a:r>
              <a:rPr lang="en-US" sz="2800" b="1" dirty="0">
                <a:latin typeface="Times New Roman" panose="02020603050405020304" pitchFamily="18" charset="0"/>
                <a:cs typeface="Times New Roman" panose="02020603050405020304" pitchFamily="18" charset="0"/>
              </a:rPr>
              <a:t>Example :</a:t>
            </a:r>
          </a:p>
          <a:p>
            <a:pPr marL="0" indent="0" algn="just">
              <a:buNone/>
            </a:pPr>
            <a:r>
              <a:rPr lang="en-US" sz="2800" dirty="0">
                <a:latin typeface="Times New Roman" panose="02020603050405020304" pitchFamily="18" charset="0"/>
                <a:cs typeface="Times New Roman" panose="02020603050405020304" pitchFamily="18" charset="0"/>
              </a:rPr>
              <a:t>Implement following sequence of operations Union(3,1), Union(5,2), Union(2,1) and </a:t>
            </a:r>
            <a:r>
              <a:rPr lang="en-US" sz="2800" dirty="0">
                <a:latin typeface="Times New Roman" panose="02020603050405020304" pitchFamily="18" charset="0"/>
                <a:cs typeface="Times New Roman" panose="02020603050405020304" pitchFamily="18" charset="0"/>
                <a:sym typeface="+mn-ea"/>
              </a:rPr>
              <a:t>Union(1,2)</a:t>
            </a:r>
            <a:endParaRPr lang="en-US" sz="2800" dirty="0">
              <a:latin typeface="Arial" panose="020B0604020202020204" pitchFamily="34" charset="0"/>
              <a:cs typeface="Arial" panose="020B0604020202020204" pitchFamily="34" charset="0"/>
            </a:endParaRPr>
          </a:p>
        </p:txBody>
      </p:sp>
      <p:grpSp>
        <p:nvGrpSpPr>
          <p:cNvPr id="19" name="Group 18"/>
          <p:cNvGrpSpPr/>
          <p:nvPr/>
        </p:nvGrpSpPr>
        <p:grpSpPr>
          <a:xfrm>
            <a:off x="2711450" y="4364990"/>
            <a:ext cx="505460" cy="1223010"/>
            <a:chOff x="4270" y="6874"/>
            <a:chExt cx="796" cy="1926"/>
          </a:xfrm>
        </p:grpSpPr>
        <p:grpSp>
          <p:nvGrpSpPr>
            <p:cNvPr id="15" name="Group 14"/>
            <p:cNvGrpSpPr/>
            <p:nvPr/>
          </p:nvGrpSpPr>
          <p:grpSpPr>
            <a:xfrm>
              <a:off x="4270" y="6874"/>
              <a:ext cx="796" cy="1927"/>
              <a:chOff x="4270" y="6874"/>
              <a:chExt cx="796" cy="1927"/>
            </a:xfrm>
          </p:grpSpPr>
          <p:sp>
            <p:nvSpPr>
              <p:cNvPr id="4" name="Oval 3"/>
              <p:cNvSpPr/>
              <p:nvPr/>
            </p:nvSpPr>
            <p:spPr>
              <a:xfrm>
                <a:off x="4270" y="6874"/>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sp>
            <p:nvSpPr>
              <p:cNvPr id="5" name="Oval 4"/>
              <p:cNvSpPr/>
              <p:nvPr/>
            </p:nvSpPr>
            <p:spPr>
              <a:xfrm>
                <a:off x="4272" y="8007"/>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3</a:t>
                </a:r>
              </a:p>
            </p:txBody>
          </p:sp>
        </p:grpSp>
        <p:cxnSp>
          <p:nvCxnSpPr>
            <p:cNvPr id="6" name="Straight Arrow Connector 5"/>
            <p:cNvCxnSpPr>
              <a:stCxn id="5" idx="0"/>
              <a:endCxn id="4" idx="4"/>
            </p:cNvCxnSpPr>
            <p:nvPr/>
          </p:nvCxnSpPr>
          <p:spPr>
            <a:xfrm flipH="1" flipV="1">
              <a:off x="4667" y="7668"/>
              <a:ext cx="2" cy="33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20" name="Group 19"/>
          <p:cNvGrpSpPr/>
          <p:nvPr/>
        </p:nvGrpSpPr>
        <p:grpSpPr>
          <a:xfrm>
            <a:off x="4224655" y="4364990"/>
            <a:ext cx="505460" cy="1223010"/>
            <a:chOff x="4270" y="6874"/>
            <a:chExt cx="796" cy="1926"/>
          </a:xfrm>
        </p:grpSpPr>
        <p:grpSp>
          <p:nvGrpSpPr>
            <p:cNvPr id="21" name="Group 20"/>
            <p:cNvGrpSpPr/>
            <p:nvPr/>
          </p:nvGrpSpPr>
          <p:grpSpPr>
            <a:xfrm>
              <a:off x="4270" y="6874"/>
              <a:ext cx="796" cy="1927"/>
              <a:chOff x="4270" y="6874"/>
              <a:chExt cx="796" cy="1927"/>
            </a:xfrm>
          </p:grpSpPr>
          <p:sp>
            <p:nvSpPr>
              <p:cNvPr id="22" name="Oval 21"/>
              <p:cNvSpPr/>
              <p:nvPr/>
            </p:nvSpPr>
            <p:spPr>
              <a:xfrm>
                <a:off x="4270" y="6874"/>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2</a:t>
                </a:r>
              </a:p>
            </p:txBody>
          </p:sp>
          <p:sp>
            <p:nvSpPr>
              <p:cNvPr id="23" name="Oval 22"/>
              <p:cNvSpPr/>
              <p:nvPr/>
            </p:nvSpPr>
            <p:spPr>
              <a:xfrm>
                <a:off x="4272" y="8007"/>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5</a:t>
                </a:r>
              </a:p>
            </p:txBody>
          </p:sp>
        </p:grpSp>
        <p:cxnSp>
          <p:nvCxnSpPr>
            <p:cNvPr id="24" name="Straight Arrow Connector 23"/>
            <p:cNvCxnSpPr>
              <a:stCxn id="23" idx="0"/>
              <a:endCxn id="22" idx="4"/>
            </p:cNvCxnSpPr>
            <p:nvPr/>
          </p:nvCxnSpPr>
          <p:spPr>
            <a:xfrm flipH="1" flipV="1">
              <a:off x="4667" y="7668"/>
              <a:ext cx="2" cy="33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3" name="Group 12"/>
          <p:cNvGrpSpPr/>
          <p:nvPr/>
        </p:nvGrpSpPr>
        <p:grpSpPr>
          <a:xfrm>
            <a:off x="5736590" y="4364990"/>
            <a:ext cx="1296670" cy="2014855"/>
            <a:chOff x="9034" y="6874"/>
            <a:chExt cx="2042" cy="3173"/>
          </a:xfrm>
        </p:grpSpPr>
        <p:grpSp>
          <p:nvGrpSpPr>
            <p:cNvPr id="25" name="Group 24"/>
            <p:cNvGrpSpPr/>
            <p:nvPr/>
          </p:nvGrpSpPr>
          <p:grpSpPr>
            <a:xfrm>
              <a:off x="9034" y="6874"/>
              <a:ext cx="796" cy="1926"/>
              <a:chOff x="4270" y="6874"/>
              <a:chExt cx="796" cy="1926"/>
            </a:xfrm>
          </p:grpSpPr>
          <p:grpSp>
            <p:nvGrpSpPr>
              <p:cNvPr id="26" name="Group 25"/>
              <p:cNvGrpSpPr/>
              <p:nvPr/>
            </p:nvGrpSpPr>
            <p:grpSpPr>
              <a:xfrm>
                <a:off x="4270" y="6874"/>
                <a:ext cx="796" cy="1927"/>
                <a:chOff x="4270" y="6874"/>
                <a:chExt cx="796" cy="1927"/>
              </a:xfrm>
            </p:grpSpPr>
            <p:sp>
              <p:nvSpPr>
                <p:cNvPr id="27" name="Oval 26"/>
                <p:cNvSpPr/>
                <p:nvPr/>
              </p:nvSpPr>
              <p:spPr>
                <a:xfrm>
                  <a:off x="4270" y="6874"/>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sp>
              <p:nvSpPr>
                <p:cNvPr id="28" name="Oval 27"/>
                <p:cNvSpPr/>
                <p:nvPr/>
              </p:nvSpPr>
              <p:spPr>
                <a:xfrm>
                  <a:off x="4272" y="8007"/>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3</a:t>
                  </a:r>
                </a:p>
              </p:txBody>
            </p:sp>
          </p:grpSp>
          <p:cxnSp>
            <p:nvCxnSpPr>
              <p:cNvPr id="29" name="Straight Arrow Connector 28"/>
              <p:cNvCxnSpPr>
                <a:stCxn id="28" idx="0"/>
                <a:endCxn id="27" idx="4"/>
              </p:cNvCxnSpPr>
              <p:nvPr/>
            </p:nvCxnSpPr>
            <p:spPr>
              <a:xfrm flipH="1" flipV="1">
                <a:off x="4667" y="7668"/>
                <a:ext cx="2" cy="33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0280" y="8121"/>
              <a:ext cx="796" cy="1926"/>
              <a:chOff x="4270" y="6874"/>
              <a:chExt cx="796" cy="1926"/>
            </a:xfrm>
          </p:grpSpPr>
          <p:grpSp>
            <p:nvGrpSpPr>
              <p:cNvPr id="8" name="Group 7"/>
              <p:cNvGrpSpPr/>
              <p:nvPr/>
            </p:nvGrpSpPr>
            <p:grpSpPr>
              <a:xfrm>
                <a:off x="4270" y="6874"/>
                <a:ext cx="796" cy="1927"/>
                <a:chOff x="4270" y="6874"/>
                <a:chExt cx="796" cy="1927"/>
              </a:xfrm>
            </p:grpSpPr>
            <p:sp>
              <p:nvSpPr>
                <p:cNvPr id="9" name="Oval 8"/>
                <p:cNvSpPr/>
                <p:nvPr/>
              </p:nvSpPr>
              <p:spPr>
                <a:xfrm>
                  <a:off x="4270" y="6874"/>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2</a:t>
                  </a:r>
                </a:p>
              </p:txBody>
            </p:sp>
            <p:sp>
              <p:nvSpPr>
                <p:cNvPr id="10" name="Oval 9"/>
                <p:cNvSpPr/>
                <p:nvPr/>
              </p:nvSpPr>
              <p:spPr>
                <a:xfrm>
                  <a:off x="4272" y="8007"/>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5</a:t>
                  </a:r>
                </a:p>
              </p:txBody>
            </p:sp>
          </p:grpSp>
          <p:cxnSp>
            <p:nvCxnSpPr>
              <p:cNvPr id="11" name="Straight Arrow Connector 10"/>
              <p:cNvCxnSpPr>
                <a:stCxn id="10" idx="0"/>
                <a:endCxn id="9" idx="4"/>
              </p:cNvCxnSpPr>
              <p:nvPr/>
            </p:nvCxnSpPr>
            <p:spPr>
              <a:xfrm flipH="1" flipV="1">
                <a:off x="4667" y="7668"/>
                <a:ext cx="2" cy="33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cxnSp>
          <p:nvCxnSpPr>
            <p:cNvPr id="12" name="Straight Arrow Connector 11"/>
            <p:cNvCxnSpPr>
              <a:stCxn id="9" idx="1"/>
              <a:endCxn id="27" idx="5"/>
            </p:cNvCxnSpPr>
            <p:nvPr/>
          </p:nvCxnSpPr>
          <p:spPr>
            <a:xfrm flipH="1" flipV="1">
              <a:off x="9712" y="7552"/>
              <a:ext cx="684" cy="685"/>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14" name="Group 13"/>
          <p:cNvGrpSpPr/>
          <p:nvPr/>
        </p:nvGrpSpPr>
        <p:grpSpPr>
          <a:xfrm>
            <a:off x="7800975" y="4420235"/>
            <a:ext cx="1296670" cy="2014855"/>
            <a:chOff x="9034" y="6874"/>
            <a:chExt cx="2042" cy="3173"/>
          </a:xfrm>
        </p:grpSpPr>
        <p:grpSp>
          <p:nvGrpSpPr>
            <p:cNvPr id="16" name="Group 15"/>
            <p:cNvGrpSpPr/>
            <p:nvPr/>
          </p:nvGrpSpPr>
          <p:grpSpPr>
            <a:xfrm>
              <a:off x="9034" y="6874"/>
              <a:ext cx="796" cy="1926"/>
              <a:chOff x="4270" y="6874"/>
              <a:chExt cx="796" cy="1926"/>
            </a:xfrm>
          </p:grpSpPr>
          <p:grpSp>
            <p:nvGrpSpPr>
              <p:cNvPr id="17" name="Group 16"/>
              <p:cNvGrpSpPr/>
              <p:nvPr/>
            </p:nvGrpSpPr>
            <p:grpSpPr>
              <a:xfrm>
                <a:off x="4270" y="6874"/>
                <a:ext cx="796" cy="1927"/>
                <a:chOff x="4270" y="6874"/>
                <a:chExt cx="796" cy="1927"/>
              </a:xfrm>
            </p:grpSpPr>
            <p:sp>
              <p:nvSpPr>
                <p:cNvPr id="18" name="Oval 17"/>
                <p:cNvSpPr/>
                <p:nvPr/>
              </p:nvSpPr>
              <p:spPr>
                <a:xfrm>
                  <a:off x="4270" y="6874"/>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2</a:t>
                  </a:r>
                </a:p>
              </p:txBody>
            </p:sp>
            <p:sp>
              <p:nvSpPr>
                <p:cNvPr id="30" name="Oval 29"/>
                <p:cNvSpPr/>
                <p:nvPr/>
              </p:nvSpPr>
              <p:spPr>
                <a:xfrm>
                  <a:off x="4272" y="8007"/>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5</a:t>
                  </a:r>
                </a:p>
              </p:txBody>
            </p:sp>
          </p:grpSp>
          <p:cxnSp>
            <p:nvCxnSpPr>
              <p:cNvPr id="31" name="Straight Arrow Connector 30"/>
              <p:cNvCxnSpPr>
                <a:stCxn id="30" idx="0"/>
                <a:endCxn id="18" idx="4"/>
              </p:cNvCxnSpPr>
              <p:nvPr/>
            </p:nvCxnSpPr>
            <p:spPr>
              <a:xfrm flipH="1" flipV="1">
                <a:off x="4667" y="7668"/>
                <a:ext cx="2" cy="33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grpSp>
          <p:nvGrpSpPr>
            <p:cNvPr id="32" name="Group 31"/>
            <p:cNvGrpSpPr/>
            <p:nvPr/>
          </p:nvGrpSpPr>
          <p:grpSpPr>
            <a:xfrm>
              <a:off x="10280" y="8121"/>
              <a:ext cx="796" cy="1926"/>
              <a:chOff x="4270" y="6874"/>
              <a:chExt cx="796" cy="1926"/>
            </a:xfrm>
          </p:grpSpPr>
          <p:grpSp>
            <p:nvGrpSpPr>
              <p:cNvPr id="33" name="Group 32"/>
              <p:cNvGrpSpPr/>
              <p:nvPr/>
            </p:nvGrpSpPr>
            <p:grpSpPr>
              <a:xfrm>
                <a:off x="4270" y="6874"/>
                <a:ext cx="796" cy="1927"/>
                <a:chOff x="4270" y="6874"/>
                <a:chExt cx="796" cy="1927"/>
              </a:xfrm>
            </p:grpSpPr>
            <p:sp>
              <p:nvSpPr>
                <p:cNvPr id="34" name="Oval 33"/>
                <p:cNvSpPr/>
                <p:nvPr/>
              </p:nvSpPr>
              <p:spPr>
                <a:xfrm>
                  <a:off x="4270" y="6874"/>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1</a:t>
                  </a:r>
                </a:p>
              </p:txBody>
            </p:sp>
            <p:sp>
              <p:nvSpPr>
                <p:cNvPr id="35" name="Oval 34"/>
                <p:cNvSpPr/>
                <p:nvPr/>
              </p:nvSpPr>
              <p:spPr>
                <a:xfrm>
                  <a:off x="4272" y="8007"/>
                  <a:ext cx="794" cy="79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rPr>
                    <a:t>3</a:t>
                  </a:r>
                </a:p>
              </p:txBody>
            </p:sp>
          </p:grpSp>
          <p:cxnSp>
            <p:nvCxnSpPr>
              <p:cNvPr id="36" name="Straight Arrow Connector 35"/>
              <p:cNvCxnSpPr>
                <a:stCxn id="35" idx="0"/>
                <a:endCxn id="34" idx="4"/>
              </p:cNvCxnSpPr>
              <p:nvPr/>
            </p:nvCxnSpPr>
            <p:spPr>
              <a:xfrm flipH="1" flipV="1">
                <a:off x="4667" y="7668"/>
                <a:ext cx="2" cy="339"/>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cxnSp>
          <p:nvCxnSpPr>
            <p:cNvPr id="37" name="Straight Arrow Connector 36"/>
            <p:cNvCxnSpPr>
              <a:stCxn id="34" idx="1"/>
              <a:endCxn id="18" idx="5"/>
            </p:cNvCxnSpPr>
            <p:nvPr/>
          </p:nvCxnSpPr>
          <p:spPr>
            <a:xfrm flipH="1" flipV="1">
              <a:off x="9712" y="7552"/>
              <a:ext cx="684" cy="685"/>
            </a:xfrm>
            <a:prstGeom prst="straightConnector1">
              <a:avLst/>
            </a:prstGeom>
            <a:ln w="28575" cmpd="sng">
              <a:solidFill>
                <a:schemeClr val="tx1"/>
              </a:solidFill>
              <a:prstDash val="solid"/>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3570" y="116205"/>
            <a:ext cx="10972800" cy="568325"/>
          </a:xfrm>
        </p:spPr>
        <p:txBody>
          <a:bodyPr>
            <a:normAutofit fontScale="90000"/>
          </a:bodyPr>
          <a:lstStyle/>
          <a:p>
            <a:r>
              <a:rPr lang="en-IN" b="1" dirty="0">
                <a:solidFill>
                  <a:srgbClr val="FF0000"/>
                </a:solidFill>
                <a:latin typeface="Times New Roman" panose="02020603050405020304" pitchFamily="18" charset="0"/>
                <a:cs typeface="Times New Roman" panose="02020603050405020304" pitchFamily="18" charset="0"/>
              </a:rPr>
              <a:t>Find(</a:t>
            </a:r>
            <a:r>
              <a:rPr lang="en-US" altLang="en-IN" b="1" dirty="0">
                <a:solidFill>
                  <a:srgbClr val="FF0000"/>
                </a:solidFill>
                <a:latin typeface="Times New Roman" panose="02020603050405020304" pitchFamily="18" charset="0"/>
                <a:cs typeface="Times New Roman" panose="02020603050405020304" pitchFamily="18" charset="0"/>
              </a:rPr>
              <a:t>i</a:t>
            </a:r>
            <a:r>
              <a:rPr lang="en-IN" b="1" dirty="0">
                <a:solidFill>
                  <a:srgbClr val="FF0000"/>
                </a:solidFill>
                <a:latin typeface="Times New Roman" panose="02020603050405020304" pitchFamily="18" charset="0"/>
                <a:cs typeface="Times New Roman" panose="02020603050405020304" pitchFamily="18" charset="0"/>
              </a:rPr>
              <a:t>) operation</a:t>
            </a:r>
          </a:p>
        </p:txBody>
      </p:sp>
      <p:sp>
        <p:nvSpPr>
          <p:cNvPr id="3" name="Content Placeholder 2"/>
          <p:cNvSpPr>
            <a:spLocks noGrp="1"/>
          </p:cNvSpPr>
          <p:nvPr>
            <p:ph idx="1"/>
          </p:nvPr>
        </p:nvSpPr>
        <p:spPr>
          <a:xfrm>
            <a:off x="485775" y="886460"/>
            <a:ext cx="11240770" cy="5638800"/>
          </a:xfrm>
        </p:spPr>
        <p:txBody>
          <a:bodyPr/>
          <a:lstStyle/>
          <a:p>
            <a:pPr>
              <a:lnSpc>
                <a:spcPct val="100000"/>
              </a:lnSpc>
              <a:buFont typeface="Wingdings" panose="05000000000000000000" charset="0"/>
              <a:buChar char="Ø"/>
            </a:pPr>
            <a:r>
              <a:rPr lang="en-US" altLang="en-US" sz="2600" dirty="0">
                <a:solidFill>
                  <a:schemeClr val="tx1"/>
                </a:solidFill>
                <a:latin typeface="Times New Roman" panose="02020603050405020304" pitchFamily="18" charset="0"/>
                <a:cs typeface="Times New Roman" panose="02020603050405020304" pitchFamily="18" charset="0"/>
                <a:sym typeface="+mn-ea"/>
              </a:rPr>
              <a:t>To perform find operation, along with the tree structure we need to maintain the name of each set. </a:t>
            </a:r>
            <a:endParaRPr lang="en-US" altLang="en-US" sz="26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Ø"/>
            </a:pPr>
            <a:r>
              <a:rPr lang="en-US" altLang="en-US" sz="2600" dirty="0">
                <a:solidFill>
                  <a:schemeClr val="tx1"/>
                </a:solidFill>
                <a:latin typeface="Times New Roman" panose="02020603050405020304" pitchFamily="18" charset="0"/>
                <a:cs typeface="Times New Roman" panose="02020603050405020304" pitchFamily="18" charset="0"/>
                <a:sym typeface="+mn-ea"/>
              </a:rPr>
              <a:t>we require one more data structure to store the set names. </a:t>
            </a:r>
            <a:endParaRPr lang="en-US" altLang="en-US" sz="26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Ø"/>
            </a:pPr>
            <a:r>
              <a:rPr lang="en-US" altLang="en-US" sz="2600" dirty="0">
                <a:solidFill>
                  <a:schemeClr val="tx1"/>
                </a:solidFill>
                <a:latin typeface="Times New Roman" panose="02020603050405020304" pitchFamily="18" charset="0"/>
                <a:cs typeface="Times New Roman" panose="02020603050405020304" pitchFamily="18" charset="0"/>
                <a:sym typeface="+mn-ea"/>
              </a:rPr>
              <a:t>The data structure contains two fields. </a:t>
            </a:r>
            <a:endParaRPr lang="en-US" altLang="en-US" sz="2600" dirty="0">
              <a:solidFill>
                <a:schemeClr val="tx1"/>
              </a:solidFill>
              <a:latin typeface="Times New Roman" panose="02020603050405020304" pitchFamily="18" charset="0"/>
              <a:cs typeface="Times New Roman" panose="02020603050405020304" pitchFamily="18" charset="0"/>
            </a:endParaRPr>
          </a:p>
          <a:p>
            <a:pPr>
              <a:lnSpc>
                <a:spcPct val="100000"/>
              </a:lnSpc>
              <a:buFont typeface="Wingdings" panose="05000000000000000000" charset="0"/>
              <a:buChar char="Ø"/>
            </a:pPr>
            <a:r>
              <a:rPr lang="en-US" altLang="en-US" sz="2600" dirty="0">
                <a:solidFill>
                  <a:schemeClr val="tx1"/>
                </a:solidFill>
                <a:latin typeface="Times New Roman" panose="02020603050405020304" pitchFamily="18" charset="0"/>
                <a:cs typeface="Times New Roman" panose="02020603050405020304" pitchFamily="18" charset="0"/>
                <a:sym typeface="+mn-ea"/>
              </a:rPr>
              <a:t>One is the set name and the other one is the pointer to root.</a:t>
            </a:r>
          </a:p>
        </p:txBody>
      </p:sp>
      <p:pic>
        <p:nvPicPr>
          <p:cNvPr id="13325" name="Picture 2"/>
          <p:cNvPicPr>
            <a:picLocks noChangeAspect="1"/>
          </p:cNvPicPr>
          <p:nvPr/>
        </p:nvPicPr>
        <p:blipFill>
          <a:blip r:embed="rId2">
            <a:lum bright="-54000" contrast="66000"/>
          </a:blip>
          <a:stretch>
            <a:fillRect/>
          </a:stretch>
        </p:blipFill>
        <p:spPr>
          <a:xfrm>
            <a:off x="1055370" y="3140710"/>
            <a:ext cx="9861550" cy="3452495"/>
          </a:xfrm>
          <a:prstGeom prst="rect">
            <a:avLst/>
          </a:prstGeom>
          <a:noFill/>
          <a:ln w="9525">
            <a:noFill/>
          </a:ln>
        </p:spPr>
      </p:pic>
    </p:spTree>
  </p:cSld>
  <p:clrMapOvr>
    <a:masterClrMapping/>
  </p:clrMapOvr>
</p:sld>
</file>

<file path=ppt/theme/theme1.xml><?xml version="1.0" encoding="utf-8"?>
<a:theme xmlns:a="http://schemas.openxmlformats.org/drawingml/2006/main" name="Default Design">
  <a:themeElements>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fontScheme name="">
      <a:majorFont>
        <a:latin typeface="Arial"/>
        <a:ea typeface="Arial"/>
        <a:cs typeface=""/>
      </a:majorFont>
      <a:minorFont>
        <a:latin typeface="Arial"/>
        <a:ea typeface="Arial"/>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7DB6EF"/>
        </a:accent1>
        <a:accent2>
          <a:srgbClr val="C0504D"/>
        </a:accent2>
        <a:accent3>
          <a:srgbClr val="FFFFFF"/>
        </a:accent3>
        <a:accent4>
          <a:srgbClr val="000000"/>
        </a:accent4>
        <a:accent5>
          <a:srgbClr val="C0D7F5"/>
        </a:accent5>
        <a:accent6>
          <a:srgbClr val="AC4744"/>
        </a:accent6>
        <a:hlink>
          <a:srgbClr val="0066CC"/>
        </a:hlink>
        <a:folHlink>
          <a:srgbClr val="80008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1636</Words>
  <Application>Microsoft Office PowerPoint</Application>
  <PresentationFormat>Widescreen</PresentationFormat>
  <Paragraphs>363</Paragraphs>
  <Slides>57</Slides>
  <Notes>6</Notes>
  <HiddenSlides>0</HiddenSlides>
  <MMClips>0</MMClips>
  <ScaleCrop>false</ScaleCrop>
  <HeadingPairs>
    <vt:vector size="4" baseType="variant">
      <vt:variant>
        <vt:lpstr>Theme</vt:lpstr>
      </vt:variant>
      <vt:variant>
        <vt:i4>1</vt:i4>
      </vt:variant>
      <vt:variant>
        <vt:lpstr>Slide Titles</vt:lpstr>
      </vt:variant>
      <vt:variant>
        <vt:i4>57</vt:i4>
      </vt:variant>
    </vt:vector>
  </HeadingPairs>
  <TitlesOfParts>
    <vt:vector size="58" baseType="lpstr">
      <vt:lpstr>Default Design</vt:lpstr>
      <vt:lpstr>PowerPoint Presentation</vt:lpstr>
      <vt:lpstr>UNIT- II</vt:lpstr>
      <vt:lpstr>Set &amp; Disjoint set</vt:lpstr>
      <vt:lpstr>Set Representations</vt:lpstr>
      <vt:lpstr>Set Representations</vt:lpstr>
      <vt:lpstr>Disjoint set operations</vt:lpstr>
      <vt:lpstr>Disjoint Union</vt:lpstr>
      <vt:lpstr>Simple Algorithm for Union</vt:lpstr>
      <vt:lpstr>Find(i) operation</vt:lpstr>
      <vt:lpstr>Example for Find(i)</vt:lpstr>
      <vt:lpstr>Simple Algorithm for Find(i)</vt:lpstr>
      <vt:lpstr>Analysis</vt:lpstr>
      <vt:lpstr>Weighting rule for Union(i,j)</vt:lpstr>
      <vt:lpstr>Weighting rule for Union(i,j)</vt:lpstr>
      <vt:lpstr>Collapsing rule for Find(i)</vt:lpstr>
      <vt:lpstr>Connected components</vt:lpstr>
      <vt:lpstr>Biconnected Components</vt:lpstr>
      <vt:lpstr>Biconnected Components</vt:lpstr>
      <vt:lpstr>Biconnected Components</vt:lpstr>
      <vt:lpstr>Example</vt:lpstr>
      <vt:lpstr>Biconnected Components</vt:lpstr>
      <vt:lpstr>PowerPoint Presentation</vt:lpstr>
      <vt:lpstr>Algorithm for finding Articulation points</vt:lpstr>
      <vt:lpstr>BACKTRACKING</vt:lpstr>
      <vt:lpstr>BACKTRACKING GENERAL METHOD</vt:lpstr>
      <vt:lpstr>State Space Tree</vt:lpstr>
      <vt:lpstr>BACKTRACKING</vt:lpstr>
      <vt:lpstr>BACKTRACKING</vt:lpstr>
      <vt:lpstr>BACKTRACKING</vt:lpstr>
      <vt:lpstr>BACKTRACKING</vt:lpstr>
      <vt:lpstr>N-Queen’s problem</vt:lpstr>
      <vt:lpstr>4-Queen’s problem</vt:lpstr>
      <vt:lpstr>PowerPoint Presentation</vt:lpstr>
      <vt:lpstr>PowerPoint Presentation</vt:lpstr>
      <vt:lpstr>PowerPoint Presentation</vt:lpstr>
      <vt:lpstr>8-Queen’s problem</vt:lpstr>
      <vt:lpstr>8-Queens problem</vt:lpstr>
      <vt:lpstr>N-Queens problem</vt:lpstr>
      <vt:lpstr>N-Queens problem</vt:lpstr>
      <vt:lpstr>Sum of Subsets</vt:lpstr>
      <vt:lpstr>Sum of Subsets</vt:lpstr>
      <vt:lpstr>PowerPoint Presentation</vt:lpstr>
      <vt:lpstr>Sum of Subsets</vt:lpstr>
      <vt:lpstr>Graph coloring</vt:lpstr>
      <vt:lpstr>Graph coloring</vt:lpstr>
      <vt:lpstr>Graph coloring</vt:lpstr>
      <vt:lpstr>Graph coloring</vt:lpstr>
      <vt:lpstr>Graph coloring</vt:lpstr>
      <vt:lpstr>Graph coloring</vt:lpstr>
      <vt:lpstr>Graph coloring</vt:lpstr>
      <vt:lpstr>Hamiltonian Circuits Problem</vt:lpstr>
      <vt:lpstr>Hamiltonian Circuits Problem - Example</vt:lpstr>
      <vt:lpstr>Hamiltonian Circuits Problem</vt:lpstr>
      <vt:lpstr>Hamiltonian Circuits Problem</vt:lpstr>
      <vt:lpstr>Hamiltonian Circuits Problem</vt:lpstr>
      <vt:lpstr>Hamiltonian Circuits Problem</vt:lpstr>
      <vt:lpstr>Hamiltonian Circuits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ALGORITHM</dc:title>
  <dc:creator>MRUH</dc:creator>
  <cp:lastModifiedBy>guna vardhan</cp:lastModifiedBy>
  <cp:revision>1111</cp:revision>
  <dcterms:created xsi:type="dcterms:W3CDTF">2022-02-26T06:12:00Z</dcterms:created>
  <dcterms:modified xsi:type="dcterms:W3CDTF">2023-10-10T06:36:36Z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474D9DBFBBA7426E90E93ACB2BF2DD4D</vt:lpwstr>
  </property>
  <property fmtid="{D5CDD505-2E9C-101B-9397-08002B2CF9AE}" pid="3" name="KSOProductBuildVer">
    <vt:lpwstr>1033-11.2.0.11516</vt:lpwstr>
  </property>
</Properties>
</file>