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94" r:id="rId2"/>
    <p:sldId id="1717" r:id="rId3"/>
    <p:sldId id="647" r:id="rId4"/>
    <p:sldId id="1585" r:id="rId5"/>
    <p:sldId id="1587" r:id="rId6"/>
    <p:sldId id="1586" r:id="rId7"/>
    <p:sldId id="1588" r:id="rId8"/>
    <p:sldId id="1589" r:id="rId9"/>
    <p:sldId id="1639" r:id="rId10"/>
    <p:sldId id="1640" r:id="rId11"/>
    <p:sldId id="1641" r:id="rId12"/>
    <p:sldId id="1642" r:id="rId13"/>
    <p:sldId id="1643" r:id="rId14"/>
    <p:sldId id="1591" r:id="rId15"/>
    <p:sldId id="1718" r:id="rId16"/>
    <p:sldId id="1711" r:id="rId17"/>
    <p:sldId id="1592" r:id="rId18"/>
    <p:sldId id="1712" r:id="rId19"/>
    <p:sldId id="1715" r:id="rId20"/>
    <p:sldId id="1714" r:id="rId21"/>
    <p:sldId id="1593" r:id="rId22"/>
    <p:sldId id="1597" r:id="rId23"/>
    <p:sldId id="1598" r:id="rId24"/>
    <p:sldId id="1599" r:id="rId25"/>
    <p:sldId id="1601" r:id="rId26"/>
    <p:sldId id="1603" r:id="rId27"/>
    <p:sldId id="1604" r:id="rId28"/>
    <p:sldId id="1605" r:id="rId29"/>
    <p:sldId id="1606" r:id="rId30"/>
    <p:sldId id="1684" r:id="rId31"/>
    <p:sldId id="1614" r:id="rId32"/>
    <p:sldId id="1615" r:id="rId33"/>
    <p:sldId id="1607" r:id="rId34"/>
    <p:sldId id="1608" r:id="rId35"/>
    <p:sldId id="1609" r:id="rId36"/>
    <p:sldId id="1610" r:id="rId37"/>
    <p:sldId id="1611" r:id="rId38"/>
    <p:sldId id="1612" r:id="rId39"/>
    <p:sldId id="1682" r:id="rId40"/>
    <p:sldId id="1683" r:id="rId41"/>
    <p:sldId id="1716" r:id="rId42"/>
    <p:sldId id="1602" r:id="rId43"/>
    <p:sldId id="1613" r:id="rId44"/>
    <p:sldId id="1616" r:id="rId45"/>
    <p:sldId id="1620" r:id="rId46"/>
    <p:sldId id="1621" r:id="rId47"/>
    <p:sldId id="1622" r:id="rId48"/>
    <p:sldId id="1623" r:id="rId49"/>
    <p:sldId id="1624" r:id="rId50"/>
    <p:sldId id="1625" r:id="rId51"/>
    <p:sldId id="1626" r:id="rId52"/>
    <p:sldId id="1627" r:id="rId53"/>
    <p:sldId id="1619" r:id="rId54"/>
    <p:sldId id="1628" r:id="rId55"/>
    <p:sldId id="1629" r:id="rId56"/>
    <p:sldId id="1617" r:id="rId57"/>
    <p:sldId id="16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DF3DDA-46BD-4B16-8184-7BDC91FEA08F}">
          <p14:sldIdLst>
            <p14:sldId id="294"/>
            <p14:sldId id="1717"/>
            <p14:sldId id="647"/>
            <p14:sldId id="1585"/>
            <p14:sldId id="1587"/>
            <p14:sldId id="1586"/>
            <p14:sldId id="1588"/>
            <p14:sldId id="1589"/>
            <p14:sldId id="1639"/>
            <p14:sldId id="1640"/>
            <p14:sldId id="1641"/>
            <p14:sldId id="1642"/>
            <p14:sldId id="1643"/>
            <p14:sldId id="1591"/>
            <p14:sldId id="1718"/>
            <p14:sldId id="1711"/>
            <p14:sldId id="1592"/>
            <p14:sldId id="1712"/>
          </p14:sldIdLst>
        </p14:section>
        <p14:section name="Untitled Section" id="{15496913-CA25-4C73-ADAE-753D99BFCA66}">
          <p14:sldIdLst>
            <p14:sldId id="1715"/>
            <p14:sldId id="1714"/>
            <p14:sldId id="1593"/>
            <p14:sldId id="1597"/>
            <p14:sldId id="1598"/>
            <p14:sldId id="1599"/>
            <p14:sldId id="1601"/>
            <p14:sldId id="1603"/>
            <p14:sldId id="1604"/>
            <p14:sldId id="1605"/>
            <p14:sldId id="1606"/>
            <p14:sldId id="1684"/>
            <p14:sldId id="1614"/>
            <p14:sldId id="1615"/>
            <p14:sldId id="1607"/>
            <p14:sldId id="1608"/>
            <p14:sldId id="1609"/>
            <p14:sldId id="1610"/>
            <p14:sldId id="1611"/>
            <p14:sldId id="1612"/>
            <p14:sldId id="1682"/>
            <p14:sldId id="1683"/>
            <p14:sldId id="1716"/>
            <p14:sldId id="1602"/>
            <p14:sldId id="1613"/>
            <p14:sldId id="1616"/>
            <p14:sldId id="1620"/>
            <p14:sldId id="1621"/>
            <p14:sldId id="1622"/>
            <p14:sldId id="1623"/>
            <p14:sldId id="1624"/>
            <p14:sldId id="1625"/>
            <p14:sldId id="1626"/>
            <p14:sldId id="1627"/>
            <p14:sldId id="1619"/>
            <p14:sldId id="1628"/>
            <p14:sldId id="1629"/>
            <p14:sldId id="1617"/>
            <p14:sldId id="16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3D44-E90C-4DF3-B2FC-47C6C1DD8C6D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1FF28-6FE5-444D-BF87-AA1D8B215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23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20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22</a:t>
            </a:fld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24</a:t>
            </a:fld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25</a:t>
            </a:fld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42</a:t>
            </a:fld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43</a:t>
            </a:fld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44</a:t>
            </a:fld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53</a:t>
            </a:fld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56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57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83D829E-5969-4BAD-9D3E-3227518C14FC}" type="datetimeFigureOut">
              <a:rPr lang="en-IN" smtClean="0"/>
              <a:t>13-11-2023</a:t>
            </a:fld>
            <a:endParaRPr lang="en-IN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0.wdp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2.wdp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4.wdp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6673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MALLA REDDY UNIVERSITY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MR22-1CS0141: </a:t>
            </a: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YEAR B.TECH. (CSE) / I - SEM</a:t>
            </a: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(MRU - R22)</a:t>
            </a: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UNIT-III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832485"/>
            <a:ext cx="10685780" cy="5840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180" y="908685"/>
            <a:ext cx="11128375" cy="5582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925" y="867410"/>
            <a:ext cx="10716260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990" y="805815"/>
            <a:ext cx="10915015" cy="578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GreedyJob (d, J, n)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J is a set of jobs that can be completed by their deadlines.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:= {1};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:= 2 to n do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(all jobs in J U {i} can be completed by their dead lines)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J := J U {i};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" y="0"/>
            <a:ext cx="7367170" cy="6858000"/>
          </a:xfrm>
        </p:spPr>
      </p:pic>
    </p:spTree>
    <p:extLst>
      <p:ext uri="{BB962C8B-B14F-4D97-AF65-F5344CB8AC3E}">
        <p14:creationId xmlns:p14="http://schemas.microsoft.com/office/powerpoint/2010/main" val="17661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Sort job according to decresing order of deadline =  O(nlogn)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each job find slot in array of size n = O(n</a:t>
            </a:r>
            <a:r>
              <a:rPr lang="en-US" altLang="en-I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complexity  = O(nlogn) + O(n</a:t>
            </a:r>
            <a:r>
              <a:rPr lang="en-US" altLang="en-IN" sz="2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=O(n</a:t>
            </a:r>
            <a:r>
              <a:rPr lang="en-US" altLang="en-IN" sz="2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‘n’ objects and a knapsack.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‘i’ has a weight wi and the knapsack has a capacity ‘m’.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fraction xi, 0 &lt; xi &lt; 1 of object i is placed into the knapsack then a profit of pi xi is earned.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fill the knapsack that maximizes the total profit earned.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knapsack capacity is ‘m’, we require the total weight of all chosen objects to be at most ‘m’.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stated as,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149080"/>
            <a:ext cx="576064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instance of the knapsack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and obtain the optimal solution: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 Knapsack M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objects n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3,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of the objects (p1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p2, p3) =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(30, 40, 35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 of the objects (w1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w2, w3) =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(20, 25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Find the profit and weight ratio </a:t>
            </a:r>
            <a:r>
              <a:rPr lang="en-US" altLang="en-IN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I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/ </a:t>
            </a:r>
            <a:r>
              <a:rPr lang="en-US" altLang="en-IN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endParaRPr lang="en-US" altLang="en-I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05428"/>
              </p:ext>
            </p:extLst>
          </p:nvPr>
        </p:nvGraphicFramePr>
        <p:xfrm>
          <a:off x="1343472" y="4293096"/>
          <a:ext cx="90010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20280"/>
                <a:gridCol w="2376264"/>
                <a:gridCol w="2448272"/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Profit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 /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2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612068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Arrange objects in decreasing order of ratio pi / </a:t>
            </a:r>
            <a:r>
              <a:rPr lang="en-US" altLang="en-IN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endParaRPr lang="en-US" altLang="en-I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I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Compute the profit :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82.5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40088"/>
              </p:ext>
            </p:extLst>
          </p:nvPr>
        </p:nvGraphicFramePr>
        <p:xfrm>
          <a:off x="1415480" y="1196752"/>
          <a:ext cx="900100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20280"/>
                <a:gridCol w="2376264"/>
                <a:gridCol w="2448272"/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Profit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 /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95525"/>
              </p:ext>
            </p:extLst>
          </p:nvPr>
        </p:nvGraphicFramePr>
        <p:xfrm>
          <a:off x="1343474" y="3990176"/>
          <a:ext cx="9073008" cy="267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0"/>
                <a:gridCol w="1224136"/>
                <a:gridCol w="1440160"/>
                <a:gridCol w="1800200"/>
                <a:gridCol w="1440160"/>
                <a:gridCol w="1800202"/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M=M-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* 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Profit= pi * 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10&lt;40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True, x=1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M=40-10*1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35*1=35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Check 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25&lt;30</a:t>
                      </a:r>
                    </a:p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 True, x=1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M=30-25*1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40*1=40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Check 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20&lt;5</a:t>
                      </a:r>
                    </a:p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 False, </a:t>
                      </a:r>
                    </a:p>
                    <a:p>
                      <a:pPr mar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x=M/</a:t>
                      </a:r>
                      <a:r>
                        <a:rPr lang="en-US" sz="1600" b="1" i="0" u="none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</a:t>
                      </a:r>
                      <a:r>
                        <a:rPr lang="en-US" sz="1600" b="1" i="0" u="non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5/20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M=5-20*0.25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30*0.25=7.5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63408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8"/>
            <a:ext cx="11103024" cy="54726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method: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Greedy algorithm, Example, Components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Applications of Greedy method - Job sequencing with deadlines- Greedy Job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Knapsack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 Greedy Knapsack algorithm - Fractional Knapsack problem, Spanning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trees, Minimum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spanning trees(MST)-Types of MST-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shortest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problem- DIJKSTRA’S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149725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instance of the knapsack problem: n = 3, m = 20,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(p1, p2, p3) = (25, 24, 15) and (w1, w2, w3) = (18, 15, 10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Profit=31.5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instance of the knapsack problem: n =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15, 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(p1, p2,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p3,p4,p5,p6,p7)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 5, 15, 7, 6, 18, 3) and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(w1, w2,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w3,w4,w5,w6,w7)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(2, 3, 5, 7, 1, 4, 1)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Profit=55.33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8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Knapsack Problem</a:t>
            </a:r>
            <a:endParaRPr sz="3500" b="1" dirty="0">
              <a:solidFill>
                <a:srgbClr val="FF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GreedyKnapsack (m, n)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P[1 : n] and w[1 : n] contain the profits and weights respectively of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Objects ordered so that p[i] / w[i]&gt; p[i + 1] / w[i + 1].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 is the knapsack size and x[1: n] is the solution vector.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:= 1 to n do x[i] := 0.0		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initialize x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:= m;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:= 1 to n do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(w(i) &gt; U) then break;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[i] := 1.0; U := U – w[i];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(i &lt; n) then x[i] := U / w[i];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Minimum Spanning Trees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spanning tree with the smallest possible weight.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minimum cost among all the spanning trees.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the spanning tree is the sum of the weights of all the edges in the tree.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real-life situations, this weight can be measured as distance, cost of transportation, manufacturing cost, traffic load, or any arbitrary value denoted by the edges.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spanning tree has (V – 1) edges, where V is the number of vertices in the given graph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Minimum Spanning Trees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weighted graph G with three vertices as shown in the picture below.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95" y="1844675"/>
            <a:ext cx="3781425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3644900"/>
            <a:ext cx="10494010" cy="2792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Minimum Spanning Trees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836295"/>
            <a:ext cx="11086465" cy="57353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Minimum Spanning Trees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Minimum Spanning Tree: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is used for designing telecommunication networks and water supply networks.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Local Area Networks.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the Travelling salesman problem.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algorithms to find Minimum Spanning Tree: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Kruskal’s algorithm - uses edges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Prim’s algorithm - uses vertex connections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0590" y="966470"/>
            <a:ext cx="10621645" cy="541591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spanning tree from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single node and explores all the adjacent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edges with the minimal weights causing no cycles in the graph got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811" y="2708324"/>
            <a:ext cx="6570116" cy="31058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300" y="966470"/>
            <a:ext cx="11164570" cy="5466715"/>
          </a:xfrm>
        </p:spPr>
        <p:txBody>
          <a:bodyPr/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First,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vertex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graph. Let's choose 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Now,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 the shortest edge from vertex B. There are two edges from vertex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edges, the edge BD has the minimum weight. So, add it to the MST.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im's Algorith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38" y="1307232"/>
            <a:ext cx="1233542" cy="10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9597" y="3404049"/>
            <a:ext cx="30384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415" y="828040"/>
            <a:ext cx="11279505" cy="5805805"/>
          </a:xfrm>
        </p:spPr>
        <p:txBody>
          <a:bodyPr/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Now, again,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D choose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 with the minimum weight among all the other edges.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 the edge DE and add it to the MST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Now, select the edge CD, and add it to the MST.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285" y="1341755"/>
            <a:ext cx="3596005" cy="1710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4383" y="3928158"/>
            <a:ext cx="5238750" cy="2562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25" y="966470"/>
            <a:ext cx="11159490" cy="5414645"/>
          </a:xfrm>
        </p:spPr>
        <p:txBody>
          <a:bodyPr/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Now, choose the edge CA. Here, we cannot select the edge CE as it would create a cycle to the graph. So, choose the edge CA and add it to the MST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graph produced in step 5 is the minimum spanning tree of the given graph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MST = 4 + 2 + 1 + 3 = 10 units.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6745" y="1931923"/>
            <a:ext cx="5715000" cy="2448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Greedy method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is the most straight forward design technique used to solve the problems.</a:t>
            </a:r>
          </a:p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strategy of progressively building up a solution, one element at a time, by choosing the best possible element at each stage.</a:t>
            </a:r>
          </a:p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is used for solving </a:t>
            </a:r>
            <a:r>
              <a:rPr lang="en-US" alt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“optimization problems”</a:t>
            </a:r>
            <a:r>
              <a:rPr lang="en-US" alt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problem is a problem which requires either minimum or maximum results.</a:t>
            </a:r>
          </a:p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is the solution which is the best and the most favorable solution in the subset.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paradigms:</a:t>
            </a:r>
          </a:p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paradigm</a:t>
            </a:r>
          </a:p>
          <a:p>
            <a:pPr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paradigm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 - Prim’s </a:t>
            </a: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557655"/>
            <a:ext cx="8295005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820" y="138430"/>
            <a:ext cx="10058400" cy="495935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620688"/>
            <a:ext cx="1108923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820" y="138430"/>
            <a:ext cx="10058400" cy="495935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8000" contrast="36000"/>
          </a:blip>
          <a:stretch>
            <a:fillRect/>
          </a:stretch>
        </p:blipFill>
        <p:spPr>
          <a:xfrm>
            <a:off x="407670" y="856615"/>
            <a:ext cx="11457940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" y="802005"/>
            <a:ext cx="11125200" cy="584898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spanning tree has (V – 1) edges where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number of vertices in the given graph.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the edges in non-decreasing order of their weight.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smallest edge. Check if it forms a cycle with the spanning tree formed so far. If cycle is not formed, include this edge. Else, discard it.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step#2 until there are (V-1) edges in the spanning tree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contains 9 vertices and 14 edges. So, the minimum spanning tree formed will be having (9 – 1) = 8 edges.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3964" y="3139249"/>
            <a:ext cx="4778364" cy="21778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820" y="866775"/>
            <a:ext cx="10058400" cy="5612130"/>
          </a:xfrm>
        </p:spPr>
        <p:txBody>
          <a:bodyPr>
            <a:noAutofit/>
          </a:bodyPr>
          <a:lstStyle/>
          <a:p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sorting:</a:t>
            </a:r>
          </a:p>
          <a:p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 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1         7      6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2         8      2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2         6      5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4         0      1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4         2      5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6         8      6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7         2      3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7         7      8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8         0      7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8         1      2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9         3      4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10        5      4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11        1      7</a:t>
            </a:r>
          </a:p>
          <a:p>
            <a:pPr marL="457200" indent="-457200">
              <a:buAutoNum type="arabicPlain" startAt="14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3       5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" y="991870"/>
            <a:ext cx="11134725" cy="572643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7-6: No cycle is formed, include it.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Pick edge 8-2: No cycle is formed, include it.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7584" y="1396122"/>
            <a:ext cx="3563700" cy="907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591" y="3339604"/>
            <a:ext cx="3493699" cy="320136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" y="885190"/>
            <a:ext cx="11245850" cy="572198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6-5: No cycle is formed, include 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0-1: No cycle is formed, include it.  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8858" y="925656"/>
            <a:ext cx="2997140" cy="2143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703" y="3878230"/>
            <a:ext cx="4190445" cy="233318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" y="765810"/>
            <a:ext cx="11208385" cy="585025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2-5: No cycle is formed, include it.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8-6: Since including this edge results in the cycle, discard it.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2-3: No cycle is formed, include it.  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3054" y="1178176"/>
            <a:ext cx="4085776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6226" y="4149845"/>
            <a:ext cx="4442604" cy="209351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744855"/>
            <a:ext cx="11237595" cy="593471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7-8: Since including this edge results in the cycle, discard it.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0-7: No cycle is formed, include it.  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1-2: Since including this edge results in the cycle, discard it.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Pick edge 3-4: No cycle is formed, include it.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Since the number of edges included in the MST equals to (V – 1), so the algorithm stops here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63" y="1399712"/>
            <a:ext cx="3743592" cy="208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31" y="4221473"/>
            <a:ext cx="4814707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744855"/>
            <a:ext cx="11237595" cy="593471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1022985"/>
            <a:ext cx="8994140" cy="4735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Greedy method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paradigm:</a:t>
            </a:r>
          </a:p>
          <a:p>
            <a:pPr lvl="1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generate sub-optimal solutions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Knapsack, Job sequencing with deadlines and minimum cost spanning trees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paradigm:</a:t>
            </a:r>
          </a:p>
          <a:p>
            <a:pPr lvl="1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decisions by considering the inputs in some order</a:t>
            </a:r>
          </a:p>
          <a:p>
            <a:pPr lvl="1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decision is made using an optimization criterion that can be computed using decisions already made</a:t>
            </a:r>
          </a:p>
          <a:p>
            <a:pPr marL="457200" lvl="1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Example:</a:t>
            </a: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storage on tapes, optimal merge patterns and single source shortest path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744855"/>
            <a:ext cx="11237595" cy="593471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5" y="1412875"/>
            <a:ext cx="7707630" cy="44215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36258"/>
            <a:ext cx="10058400" cy="422867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35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 - Prim’s &amp; </a:t>
            </a:r>
            <a:r>
              <a:rPr lang="en-US" sz="3500" b="1" dirty="0" err="1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sz="35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3500" b="1" dirty="0">
              <a:solidFill>
                <a:srgbClr val="FF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9865096" cy="575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70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5640"/>
            <a:ext cx="10972800" cy="58585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Kruskal (E, cost, n, t)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//Construct a heap out of the edge costs using heapify;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:= 1 to n do parent [i] := -1;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:= 0; mincost := 0.0;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((i &lt; n -1) and (heap not empty)) do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Delete a minimum cost edge (u, v) from the heap and re-heapify using Adjust;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:= Find (u); k := Find (v);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(j </a:t>
            </a:r>
            <a:r>
              <a:rPr lang="en-US" altLang="en-IN" sz="2600" dirty="0"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k) then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i := i + 1;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[i, 1] := u; t [i, 2] := v;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mincost :=mincost + cost [u, v];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(j, k);     }    }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(i </a:t>
            </a:r>
            <a:r>
              <a:rPr lang="en-US" altLang="en-IN" sz="2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n-1) then write ("no spanning tree");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return mincost;   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5640"/>
            <a:ext cx="10972800" cy="58585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 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finds is at most 2e, and the number of unions at most n-1. Including the initialization time for the trees, this part of the algorithm has a complexity that is just slightly more than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(n + e)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 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at most n-1 edges to tree T. So, the total time for operations on T is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Summing up the various components of the computing times, we get             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(n + e log e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asymptotic complexity.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27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 Source Shortest-Path Problem: DIJKSTRA'S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5640"/>
            <a:ext cx="10972800" cy="58585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single source, all destinations, shortest path problem, we must find a shortest path from a given source vertex to each of the vertices (called destinations) in the graph to which there is a path.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 takes a labeled graph and a pair of vertices P and Q, and finds the shortest path between then (or one of the shortest paths) if there is more than one.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 does not work for negative edges at all.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4000" contrast="36000"/>
          </a:blip>
          <a:stretch>
            <a:fillRect/>
          </a:stretch>
        </p:blipFill>
        <p:spPr>
          <a:xfrm>
            <a:off x="2723515" y="4076700"/>
            <a:ext cx="6327775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Dijsktra’s Algorithm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55625" y="1143000"/>
            <a:ext cx="1111885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solving the single source shortest path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shortest path from one particular source node to all other remaining nodes of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for connected graphs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those graphs that do not contain any negative weight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provides the value or cost of the shortest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directed as well as undirected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Step-01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0240" y="1219200"/>
            <a:ext cx="11147425" cy="532003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set contains all those vertices which have been included in the shortest path tree.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beginning, this set is empty.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set contains all those vertices which are still left to be included in the shortest path tree.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beginning, this set contains all the vertices of the given graph.</a:t>
            </a:r>
          </a:p>
          <a:p>
            <a:pPr fontAlgn="base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470" y="1219200"/>
            <a:ext cx="10643235" cy="513778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of the given graph, two variables are defined as-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Π[v] which denotes the predecessor of vertex ‘v’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d[v] which denotes the shortest path estimate of vertex ‘v’ from the source vertex.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value of these variables is set as-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variable ‘Π’ for each vertex is set to NIL i.e. Π[v] = NIL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variable ‘d’ for source vertex is set to 0 i.e. d[S] = 0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variable ‘d’ for remaining vertices is set to ∞ i.e. d[v] = ∞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15962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en-US" sz="32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3435" y="1219200"/>
            <a:ext cx="10417810" cy="490728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procedure is repeated until all the vertices of the graph are processed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unprocessed  vertices, a vertex with minimum value of variable ‘d’ is chosen.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outgoing edges are relaxed.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relaxing the edges for that vertex, the sets created in step-01 are updated.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15962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en-US" sz="32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grayscl/>
            <a:lum bright="-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7141845" cy="393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Greedy method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Creating a Greedy Algorithm: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the steps given below, you will be able to formulate a greedy solution for 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problem statement: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given problem, find the best substructure or subproblem.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what the solution will include (e.g., maximum profit, shortest 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path).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iterative process for going over all subproblems and creating an 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solution.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01850" y="1342390"/>
          <a:ext cx="8905875" cy="1362710"/>
        </p:xfrm>
        <a:graphic>
          <a:graphicData uri="http://schemas.openxmlformats.org/drawingml/2006/table">
            <a:tbl>
              <a:tblPr/>
              <a:tblGrid>
                <a:gridCol w="1781175"/>
                <a:gridCol w="1781175"/>
                <a:gridCol w="1781175"/>
                <a:gridCol w="1781175"/>
                <a:gridCol w="1781175"/>
              </a:tblGrid>
              <a:tr h="68135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6290" y="3072130"/>
          <a:ext cx="9044940" cy="1217930"/>
        </p:xfrm>
        <a:graphic>
          <a:graphicData uri="http://schemas.openxmlformats.org/drawingml/2006/table">
            <a:tbl>
              <a:tblPr/>
              <a:tblGrid>
                <a:gridCol w="1507490"/>
                <a:gridCol w="1507490"/>
                <a:gridCol w="1507490"/>
                <a:gridCol w="1507490"/>
                <a:gridCol w="1507490"/>
                <a:gridCol w="1507490"/>
              </a:tblGrid>
              <a:tr h="608965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4535" y="4685030"/>
          <a:ext cx="9117330" cy="1438275"/>
        </p:xfrm>
        <a:graphic>
          <a:graphicData uri="http://schemas.openxmlformats.org/drawingml/2006/table">
            <a:tbl>
              <a:tblPr/>
              <a:tblGrid>
                <a:gridCol w="1519555"/>
                <a:gridCol w="1519555"/>
                <a:gridCol w="1519555"/>
                <a:gridCol w="1519555"/>
                <a:gridCol w="1519555"/>
                <a:gridCol w="1519555"/>
              </a:tblGrid>
              <a:tr h="479425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685800"/>
          <a:ext cx="7924800" cy="146304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0" y="2667000"/>
          <a:ext cx="7924800" cy="146304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4648200"/>
          <a:ext cx="7924800" cy="146304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3600" y="1143000"/>
          <a:ext cx="7924800" cy="182880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3657600"/>
          <a:ext cx="7924800" cy="219456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∞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27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 Source Shortest-Path Problem: DIJKSTRA'S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5640"/>
            <a:ext cx="10972800" cy="58585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4000" contrast="36000"/>
          </a:blip>
          <a:stretch>
            <a:fillRect/>
          </a:stretch>
        </p:blipFill>
        <p:spPr>
          <a:xfrm>
            <a:off x="767080" y="634365"/>
            <a:ext cx="10944225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15962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2" y="1651682"/>
            <a:ext cx="6553768" cy="404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15962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Final Shortest Path tree</a:t>
            </a:r>
          </a:p>
        </p:txBody>
      </p:sp>
      <p:pic>
        <p:nvPicPr>
          <p:cNvPr id="4" name="Content Placeholder 3" descr="edge 9.png"/>
          <p:cNvPicPr>
            <a:picLocks noGrp="1" noChangeAspect="1"/>
          </p:cNvPicPr>
          <p:nvPr>
            <p:ph idx="4294967295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9400" y="1600200"/>
            <a:ext cx="6553200" cy="380126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27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 Source Shortest-Path Problem: DIJKSTRA'S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5640"/>
            <a:ext cx="10972800" cy="58585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Shortest-Paths (v, cost, dist, n)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:=1 to n do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S [i] := false;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dist [i] :=cost [v, i];       }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S[v] := true; dist[v] := 0.0; 			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Put v in S.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 := 2 to n – 1 do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Determine n - 1 paths from v. 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Choose u from among those vertices not in S such that dist[u] is minimum;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S[u] := true; 					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Put u is S.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(each w adjacent to u with S [w] = false) do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(dist [w] &gt; (dist [u] + cost [u, w]) then 	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Update distances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 [w] := dist [u] + cost [u, w];       }      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27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Single Source Shortest-Path Problem: DIJKSTRA'S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5640"/>
            <a:ext cx="10972800" cy="58585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time:</a:t>
            </a: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18000" contrast="36000"/>
          </a:blip>
          <a:stretch>
            <a:fillRect/>
          </a:stretch>
        </p:blipFill>
        <p:spPr>
          <a:xfrm>
            <a:off x="1415415" y="1556385"/>
            <a:ext cx="9963785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Pseudocode for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Greedy method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Greedy (a, n)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a(1 : n) contains the ‘n’ inputs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:= Φ; 				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solution to empty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i:=1 to n do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:= select (a);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feasible (solution, x) then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:= Union (Solution, x);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solution;</a:t>
            </a:r>
          </a:p>
          <a:p>
            <a:pPr marL="0" indent="0" algn="just">
              <a:lnSpc>
                <a:spcPct val="10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of 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Greedy method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a job sequencing with a deadline.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also used to solve the fractional knapsack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find the minimum spanning tree using the prim's algorithm or the </a:t>
            </a:r>
            <a:r>
              <a:rPr lang="en-US" alt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finding the shortest path.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0972800" cy="559879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a set of ‘n’ jobs, associated with each Job i, deadline di &gt; 0 and profit Pi &gt; 0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job ‘i’ the profit pi is earned iff the job is completed by its deadline.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machine is available for processing jobs.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optimal solution is the feasible solution with maximum profit.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jobs in ‘j’ ordered by their deadlines.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d [1 : n] is used to store the deadlines of the order of their p-values.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jobs j [1 : k] such that j [r], 1 ≤ r ≤ k are the jobs in ‘j’ and d (j [1]) ≤ d (j[2]) ≤ . . . ≤ d (j[k]). 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whether J U {i} is feasible, we have just to insert i into J preserving the deadline ordering and then verify that d [J[r]] ≤ r, 1 ≤ r ≤ k+1.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sz="35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SEQUENCING WITH DEADLINES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020" y="998557"/>
            <a:ext cx="10347325" cy="5598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2302</Words>
  <Application>Microsoft Office PowerPoint</Application>
  <PresentationFormat>Custom</PresentationFormat>
  <Paragraphs>586</Paragraphs>
  <Slides>57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PowerPoint Presentation</vt:lpstr>
      <vt:lpstr>UNIT- III</vt:lpstr>
      <vt:lpstr>Greedy method</vt:lpstr>
      <vt:lpstr>Greedy method</vt:lpstr>
      <vt:lpstr>Greedy method</vt:lpstr>
      <vt:lpstr>Pseudocode for Greedy method</vt:lpstr>
      <vt:lpstr>Applications of Greedy method</vt:lpstr>
      <vt:lpstr>JOB SEQUENCING WITH DEADLINES</vt:lpstr>
      <vt:lpstr>JOB SEQUENCING WITH DEADLINES</vt:lpstr>
      <vt:lpstr>JOB SEQUENCING WITH DEADLINES</vt:lpstr>
      <vt:lpstr>JOB SEQUENCING WITH DEADLINES</vt:lpstr>
      <vt:lpstr>JOB SEQUENCING WITH DEADLINES</vt:lpstr>
      <vt:lpstr>JOB SEQUENCING WITH DEADLINES</vt:lpstr>
      <vt:lpstr>JOB SEQUENCING WITH DEADLINES</vt:lpstr>
      <vt:lpstr>PowerPoint Presentation</vt:lpstr>
      <vt:lpstr>JOB SEQUENCING WITH DEADLINES</vt:lpstr>
      <vt:lpstr>Knapsack Problem</vt:lpstr>
      <vt:lpstr>Knapsack Problem</vt:lpstr>
      <vt:lpstr>Knapsack Problem</vt:lpstr>
      <vt:lpstr>Knapsack Problem</vt:lpstr>
      <vt:lpstr>Knapsack Problem</vt:lpstr>
      <vt:lpstr>Minimum Spanning Trees (MST)</vt:lpstr>
      <vt:lpstr>Minimum Spanning Trees (MST)</vt:lpstr>
      <vt:lpstr>Minimum Spanning Trees (MST)</vt:lpstr>
      <vt:lpstr>Minimum Spanning Trees (MST)</vt:lpstr>
      <vt:lpstr>Prim’s Algorithm</vt:lpstr>
      <vt:lpstr>Prim’s Algorithm</vt:lpstr>
      <vt:lpstr>Prim’s Algorithm</vt:lpstr>
      <vt:lpstr>Prim’s Algorithm</vt:lpstr>
      <vt:lpstr>Example - Prim’s Algorithm</vt:lpstr>
      <vt:lpstr>Prim’s Algorithm</vt:lpstr>
      <vt:lpstr>Prim’s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Example - Prim’s &amp; Kruskal’s Algorithm</vt:lpstr>
      <vt:lpstr>Kruskal’s algorithm</vt:lpstr>
      <vt:lpstr>Kruskal’s algorithm</vt:lpstr>
      <vt:lpstr>Single Source Shortest-Path Problem: DIJKSTRA'S ALGORITHM</vt:lpstr>
      <vt:lpstr>Dijsktra’s Algorithm</vt:lpstr>
      <vt:lpstr>Step-01</vt:lpstr>
      <vt:lpstr>Step-02</vt:lpstr>
      <vt:lpstr>Step-03</vt:lpstr>
      <vt:lpstr>Example 1</vt:lpstr>
      <vt:lpstr>PowerPoint Presentation</vt:lpstr>
      <vt:lpstr>PowerPoint Presentation</vt:lpstr>
      <vt:lpstr>PowerPoint Presentation</vt:lpstr>
      <vt:lpstr>Single Source Shortest-Path Problem: DIJKSTRA'S ALGORITHM</vt:lpstr>
      <vt:lpstr>Example 2</vt:lpstr>
      <vt:lpstr>Final Shortest Path tree</vt:lpstr>
      <vt:lpstr>Single Source Shortest-Path Problem: DIJKSTRA'S ALGORITHM</vt:lpstr>
      <vt:lpstr>Single Source Shortest-Path Problem: DIJKSTRA'S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MRUH</dc:creator>
  <cp:lastModifiedBy>Crishna</cp:lastModifiedBy>
  <cp:revision>1232</cp:revision>
  <dcterms:created xsi:type="dcterms:W3CDTF">2022-02-26T06:12:00Z</dcterms:created>
  <dcterms:modified xsi:type="dcterms:W3CDTF">2023-11-13T10:37:05Z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4E3E8652899649A9A99EEDC9D2719971</vt:lpwstr>
  </property>
  <property fmtid="{D5CDD505-2E9C-101B-9397-08002B2CF9AE}" pid="3" name="KSOProductBuildVer">
    <vt:lpwstr>1033-11.2.0.11536</vt:lpwstr>
  </property>
</Properties>
</file>