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20"/>
  </p:notesMasterIdLst>
  <p:sldIdLst>
    <p:sldId id="280" r:id="rId2"/>
    <p:sldId id="256" r:id="rId3"/>
    <p:sldId id="268" r:id="rId4"/>
    <p:sldId id="269" r:id="rId5"/>
    <p:sldId id="271" r:id="rId6"/>
    <p:sldId id="274" r:id="rId7"/>
    <p:sldId id="281" r:id="rId8"/>
    <p:sldId id="276" r:id="rId9"/>
    <p:sldId id="278" r:id="rId10"/>
    <p:sldId id="277" r:id="rId11"/>
    <p:sldId id="275" r:id="rId12"/>
    <p:sldId id="287" r:id="rId13"/>
    <p:sldId id="283" r:id="rId14"/>
    <p:sldId id="284" r:id="rId15"/>
    <p:sldId id="282" r:id="rId16"/>
    <p:sldId id="285" r:id="rId17"/>
    <p:sldId id="286" r:id="rId18"/>
    <p:sldId id="265" r:id="rId19"/>
  </p:sldIdLst>
  <p:sldSz cx="12239625" cy="79200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50" d="100"/>
          <a:sy n="50" d="100"/>
        </p:scale>
        <p:origin x="146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379E3-C0C8-4DAC-965D-1F98D11D7F97}" type="datetimeFigureOut">
              <a:rPr lang="en-IN" smtClean="0"/>
              <a:t>31-01-2024</a:t>
            </a:fld>
            <a:endParaRPr lang="en-IN"/>
          </a:p>
        </p:txBody>
      </p:sp>
      <p:sp>
        <p:nvSpPr>
          <p:cNvPr id="4" name="Slide Image Placeholder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D23CD-CA85-4D34-ADBB-015D8D90D9B8}" type="slidenum">
              <a:rPr lang="en-IN" smtClean="0"/>
              <a:t>‹#›</a:t>
            </a:fld>
            <a:endParaRPr lang="en-IN"/>
          </a:p>
        </p:txBody>
      </p:sp>
    </p:spTree>
    <p:extLst>
      <p:ext uri="{BB962C8B-B14F-4D97-AF65-F5344CB8AC3E}">
        <p14:creationId xmlns:p14="http://schemas.microsoft.com/office/powerpoint/2010/main" val="226105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3D23CD-CA85-4D34-ADBB-015D8D90D9B8}" type="slidenum">
              <a:rPr lang="en-IN" smtClean="0"/>
              <a:t>2</a:t>
            </a:fld>
            <a:endParaRPr lang="en-IN"/>
          </a:p>
        </p:txBody>
      </p:sp>
    </p:spTree>
    <p:extLst>
      <p:ext uri="{BB962C8B-B14F-4D97-AF65-F5344CB8AC3E}">
        <p14:creationId xmlns:p14="http://schemas.microsoft.com/office/powerpoint/2010/main" val="117161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332" y="-9779"/>
            <a:ext cx="12274165" cy="79395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13349" y="2776903"/>
            <a:ext cx="7799306" cy="1901250"/>
          </a:xfrm>
        </p:spPr>
        <p:txBody>
          <a:bodyPr anchor="b">
            <a:noAutofit/>
          </a:bodyPr>
          <a:lstStyle>
            <a:lvl1pPr algn="r">
              <a:defRPr sz="6236">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13349" y="4678152"/>
            <a:ext cx="7799306" cy="1266766"/>
          </a:xfrm>
        </p:spPr>
        <p:txBody>
          <a:bodyPr anchor="t"/>
          <a:lstStyle>
            <a:lvl1pPr marL="0" indent="0" algn="r">
              <a:buNone/>
              <a:defRPr>
                <a:solidFill>
                  <a:schemeClr val="tx1">
                    <a:lumMod val="50000"/>
                    <a:lumOff val="50000"/>
                  </a:schemeClr>
                </a:solidFill>
              </a:defRPr>
            </a:lvl1pPr>
            <a:lvl2pPr marL="528020" indent="0" algn="ctr">
              <a:buNone/>
              <a:defRPr>
                <a:solidFill>
                  <a:schemeClr val="tx1">
                    <a:tint val="75000"/>
                  </a:schemeClr>
                </a:solidFill>
              </a:defRPr>
            </a:lvl2pPr>
            <a:lvl3pPr marL="1056041" indent="0" algn="ctr">
              <a:buNone/>
              <a:defRPr>
                <a:solidFill>
                  <a:schemeClr val="tx1">
                    <a:tint val="75000"/>
                  </a:schemeClr>
                </a:solidFill>
              </a:defRPr>
            </a:lvl3pPr>
            <a:lvl4pPr marL="1584061" indent="0" algn="ctr">
              <a:buNone/>
              <a:defRPr>
                <a:solidFill>
                  <a:schemeClr val="tx1">
                    <a:tint val="75000"/>
                  </a:schemeClr>
                </a:solidFill>
              </a:defRPr>
            </a:lvl4pPr>
            <a:lvl5pPr marL="2112081" indent="0" algn="ctr">
              <a:buNone/>
              <a:defRPr>
                <a:solidFill>
                  <a:schemeClr val="tx1">
                    <a:tint val="75000"/>
                  </a:schemeClr>
                </a:solidFill>
              </a:defRPr>
            </a:lvl5pPr>
            <a:lvl6pPr marL="2640101" indent="0" algn="ctr">
              <a:buNone/>
              <a:defRPr>
                <a:solidFill>
                  <a:schemeClr val="tx1">
                    <a:tint val="75000"/>
                  </a:schemeClr>
                </a:solidFill>
              </a:defRPr>
            </a:lvl6pPr>
            <a:lvl7pPr marL="3168122" indent="0" algn="ctr">
              <a:buNone/>
              <a:defRPr>
                <a:solidFill>
                  <a:schemeClr val="tx1">
                    <a:tint val="75000"/>
                  </a:schemeClr>
                </a:solidFill>
              </a:defRPr>
            </a:lvl7pPr>
            <a:lvl8pPr marL="3696142" indent="0" algn="ctr">
              <a:buNone/>
              <a:defRPr>
                <a:solidFill>
                  <a:schemeClr val="tx1">
                    <a:tint val="75000"/>
                  </a:schemeClr>
                </a:solidFill>
              </a:defRPr>
            </a:lvl8pPr>
            <a:lvl9pPr marL="422416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62548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5975" y="704003"/>
            <a:ext cx="8496680" cy="3930686"/>
          </a:xfrm>
        </p:spPr>
        <p:txBody>
          <a:bodyPr anchor="ctr">
            <a:normAutofit/>
          </a:bodyPr>
          <a:lstStyle>
            <a:lvl1pPr algn="l">
              <a:defRPr sz="5082"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5975" y="5162691"/>
            <a:ext cx="8496680" cy="1814243"/>
          </a:xfrm>
        </p:spPr>
        <p:txBody>
          <a:bodyPr anchor="ctr">
            <a:normAutofit/>
          </a:bodyPr>
          <a:lstStyle>
            <a:lvl1pPr marL="0" indent="0" algn="l">
              <a:buNone/>
              <a:defRPr sz="2079">
                <a:solidFill>
                  <a:schemeClr val="tx1">
                    <a:lumMod val="75000"/>
                    <a:lumOff val="25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67490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7216" y="704004"/>
            <a:ext cx="8127869" cy="3490683"/>
          </a:xfrm>
        </p:spPr>
        <p:txBody>
          <a:bodyPr anchor="ctr">
            <a:normAutofit/>
          </a:bodyPr>
          <a:lstStyle>
            <a:lvl1pPr algn="l">
              <a:defRPr sz="508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73834" y="4194687"/>
            <a:ext cx="7254633" cy="440002"/>
          </a:xfrm>
        </p:spPr>
        <p:txBody>
          <a:bodyPr anchor="ctr">
            <a:noAutofit/>
          </a:bodyPr>
          <a:lstStyle>
            <a:lvl1pPr marL="0" indent="0">
              <a:buFontTx/>
              <a:buNone/>
              <a:defRPr sz="1848">
                <a:solidFill>
                  <a:schemeClr val="tx1">
                    <a:lumMod val="50000"/>
                    <a:lumOff val="50000"/>
                  </a:schemeClr>
                </a:solidFill>
              </a:defRPr>
            </a:lvl1pPr>
            <a:lvl2pPr marL="528020" indent="0">
              <a:buFontTx/>
              <a:buNone/>
              <a:defRPr/>
            </a:lvl2pPr>
            <a:lvl3pPr marL="1056041" indent="0">
              <a:buFontTx/>
              <a:buNone/>
              <a:defRPr/>
            </a:lvl3pPr>
            <a:lvl4pPr marL="1584061" indent="0">
              <a:buFontTx/>
              <a:buNone/>
              <a:defRPr/>
            </a:lvl4pPr>
            <a:lvl5pPr marL="211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5973" y="5162691"/>
            <a:ext cx="8496681" cy="1814243"/>
          </a:xfrm>
        </p:spPr>
        <p:txBody>
          <a:bodyPr anchor="ctr">
            <a:normAutofit/>
          </a:bodyPr>
          <a:lstStyle>
            <a:lvl1pPr marL="0" indent="0" algn="l">
              <a:buNone/>
              <a:defRPr sz="2079">
                <a:solidFill>
                  <a:schemeClr val="tx1">
                    <a:lumMod val="75000"/>
                    <a:lumOff val="25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
        <p:nvSpPr>
          <p:cNvPr id="24" name="TextBox 23"/>
          <p:cNvSpPr txBox="1"/>
          <p:nvPr/>
        </p:nvSpPr>
        <p:spPr>
          <a:xfrm>
            <a:off x="646129" y="912777"/>
            <a:ext cx="612141" cy="675335"/>
          </a:xfrm>
          <a:prstGeom prst="rect">
            <a:avLst/>
          </a:prstGeom>
        </p:spPr>
        <p:txBody>
          <a:bodyPr vert="horz" lIns="105601" tIns="52800" rIns="105601" bIns="52800" rtlCol="0" anchor="ctr">
            <a:noAutofit/>
          </a:bodyPr>
          <a:lstStyle/>
          <a:p>
            <a:pPr lvl="0"/>
            <a:r>
              <a:rPr lang="en-US" sz="9239"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032077" y="3333572"/>
            <a:ext cx="612141" cy="675335"/>
          </a:xfrm>
          <a:prstGeom prst="rect">
            <a:avLst/>
          </a:prstGeom>
        </p:spPr>
        <p:txBody>
          <a:bodyPr vert="horz" lIns="105601" tIns="52800" rIns="105601" bIns="52800" rtlCol="0" anchor="ctr">
            <a:noAutofit/>
          </a:bodyPr>
          <a:lstStyle/>
          <a:p>
            <a:pPr lvl="0"/>
            <a:r>
              <a:rPr lang="en-US" sz="9239"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42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5973" y="2231178"/>
            <a:ext cx="8496681" cy="2997396"/>
          </a:xfrm>
        </p:spPr>
        <p:txBody>
          <a:bodyPr anchor="b">
            <a:normAutofit/>
          </a:bodyPr>
          <a:lstStyle>
            <a:lvl1pPr algn="l">
              <a:defRPr sz="5082"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5973" y="5228574"/>
            <a:ext cx="8496681" cy="1748361"/>
          </a:xfrm>
        </p:spPr>
        <p:txBody>
          <a:bodyPr anchor="t">
            <a:normAutofit/>
          </a:bodyPr>
          <a:lstStyle>
            <a:lvl1pPr marL="0" indent="0" algn="l">
              <a:buNone/>
              <a:defRPr sz="2079">
                <a:solidFill>
                  <a:schemeClr val="tx1">
                    <a:lumMod val="75000"/>
                    <a:lumOff val="25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93310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7216" y="704004"/>
            <a:ext cx="8127869" cy="3490683"/>
          </a:xfrm>
        </p:spPr>
        <p:txBody>
          <a:bodyPr anchor="ctr">
            <a:normAutofit/>
          </a:bodyPr>
          <a:lstStyle>
            <a:lvl1pPr algn="l">
              <a:defRPr sz="508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5971" y="4634689"/>
            <a:ext cx="8496682" cy="593885"/>
          </a:xfrm>
        </p:spPr>
        <p:txBody>
          <a:bodyPr anchor="b">
            <a:noAutofit/>
          </a:bodyPr>
          <a:lstStyle>
            <a:lvl1pPr marL="0" indent="0">
              <a:buFontTx/>
              <a:buNone/>
              <a:defRPr sz="2772">
                <a:solidFill>
                  <a:schemeClr val="tx1">
                    <a:lumMod val="75000"/>
                    <a:lumOff val="25000"/>
                  </a:schemeClr>
                </a:solidFill>
              </a:defRPr>
            </a:lvl1pPr>
            <a:lvl2pPr marL="528020" indent="0">
              <a:buFontTx/>
              <a:buNone/>
              <a:defRPr/>
            </a:lvl2pPr>
            <a:lvl3pPr marL="1056041" indent="0">
              <a:buFontTx/>
              <a:buNone/>
              <a:defRPr/>
            </a:lvl3pPr>
            <a:lvl4pPr marL="1584061" indent="0">
              <a:buFontTx/>
              <a:buNone/>
              <a:defRPr/>
            </a:lvl4pPr>
            <a:lvl5pPr marL="211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5973" y="5228574"/>
            <a:ext cx="8496681" cy="1748361"/>
          </a:xfrm>
        </p:spPr>
        <p:txBody>
          <a:bodyPr anchor="t">
            <a:normAutofit/>
          </a:bodyPr>
          <a:lstStyle>
            <a:lvl1pPr marL="0" indent="0" algn="l">
              <a:buNone/>
              <a:defRPr sz="2079">
                <a:solidFill>
                  <a:schemeClr val="tx1">
                    <a:lumMod val="50000"/>
                    <a:lumOff val="50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
        <p:nvSpPr>
          <p:cNvPr id="24" name="TextBox 23"/>
          <p:cNvSpPr txBox="1"/>
          <p:nvPr/>
        </p:nvSpPr>
        <p:spPr>
          <a:xfrm>
            <a:off x="646129" y="912777"/>
            <a:ext cx="612141" cy="675335"/>
          </a:xfrm>
          <a:prstGeom prst="rect">
            <a:avLst/>
          </a:prstGeom>
        </p:spPr>
        <p:txBody>
          <a:bodyPr vert="horz" lIns="105601" tIns="52800" rIns="105601" bIns="52800" rtlCol="0" anchor="ctr">
            <a:noAutofit/>
          </a:bodyPr>
          <a:lstStyle/>
          <a:p>
            <a:pPr lvl="0"/>
            <a:r>
              <a:rPr lang="en-US" sz="9239"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032077" y="3333572"/>
            <a:ext cx="612141" cy="675335"/>
          </a:xfrm>
          <a:prstGeom prst="rect">
            <a:avLst/>
          </a:prstGeom>
        </p:spPr>
        <p:txBody>
          <a:bodyPr vert="horz" lIns="105601" tIns="52800" rIns="105601" bIns="52800" rtlCol="0" anchor="ctr">
            <a:noAutofit/>
          </a:bodyPr>
          <a:lstStyle/>
          <a:p>
            <a:pPr lvl="0"/>
            <a:r>
              <a:rPr lang="en-US" sz="9239"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1155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4339" y="704004"/>
            <a:ext cx="8488315" cy="3490683"/>
          </a:xfrm>
        </p:spPr>
        <p:txBody>
          <a:bodyPr anchor="ctr">
            <a:normAutofit/>
          </a:bodyPr>
          <a:lstStyle>
            <a:lvl1pPr algn="l">
              <a:defRPr sz="508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5971" y="4634689"/>
            <a:ext cx="8496682" cy="593885"/>
          </a:xfrm>
        </p:spPr>
        <p:txBody>
          <a:bodyPr anchor="b">
            <a:noAutofit/>
          </a:bodyPr>
          <a:lstStyle>
            <a:lvl1pPr marL="0" indent="0">
              <a:buFontTx/>
              <a:buNone/>
              <a:defRPr sz="2772">
                <a:solidFill>
                  <a:schemeClr val="accent1"/>
                </a:solidFill>
              </a:defRPr>
            </a:lvl1pPr>
            <a:lvl2pPr marL="528020" indent="0">
              <a:buFontTx/>
              <a:buNone/>
              <a:defRPr/>
            </a:lvl2pPr>
            <a:lvl3pPr marL="1056041" indent="0">
              <a:buFontTx/>
              <a:buNone/>
              <a:defRPr/>
            </a:lvl3pPr>
            <a:lvl4pPr marL="1584061" indent="0">
              <a:buFontTx/>
              <a:buNone/>
              <a:defRPr/>
            </a:lvl4pPr>
            <a:lvl5pPr marL="211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5973" y="5228574"/>
            <a:ext cx="8496681" cy="1748361"/>
          </a:xfrm>
        </p:spPr>
        <p:txBody>
          <a:bodyPr anchor="t">
            <a:normAutofit/>
          </a:bodyPr>
          <a:lstStyle>
            <a:lvl1pPr marL="0" indent="0" algn="l">
              <a:buNone/>
              <a:defRPr sz="2079">
                <a:solidFill>
                  <a:schemeClr val="tx1">
                    <a:lumMod val="50000"/>
                    <a:lumOff val="50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3898343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810108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0881" y="704004"/>
            <a:ext cx="1310181" cy="606469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5974" y="704004"/>
            <a:ext cx="6953759" cy="60646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221266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24999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5973" y="3119128"/>
            <a:ext cx="8496681" cy="2109447"/>
          </a:xfrm>
        </p:spPr>
        <p:txBody>
          <a:bodyPr anchor="b"/>
          <a:lstStyle>
            <a:lvl1pPr algn="l">
              <a:defRPr sz="46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5973" y="5228574"/>
            <a:ext cx="8496681" cy="993643"/>
          </a:xfrm>
        </p:spPr>
        <p:txBody>
          <a:bodyPr anchor="t"/>
          <a:lstStyle>
            <a:lvl1pPr marL="0" indent="0" algn="l">
              <a:buNone/>
              <a:defRPr sz="2310">
                <a:solidFill>
                  <a:schemeClr val="tx1">
                    <a:lumMod val="50000"/>
                    <a:lumOff val="50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DB09-EB39-4357-BF7A-72BB87DF429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3551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5975" y="704003"/>
            <a:ext cx="8496680" cy="15253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5975" y="2495180"/>
            <a:ext cx="4133563" cy="4481753"/>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79091" y="2495182"/>
            <a:ext cx="4133564" cy="4481754"/>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98DB09-EB39-4357-BF7A-72BB87DF4294}"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391846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5975" y="704003"/>
            <a:ext cx="8496678" cy="1525341"/>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5974" y="2495635"/>
            <a:ext cx="4136993" cy="665503"/>
          </a:xfrm>
        </p:spPr>
        <p:txBody>
          <a:bodyPr anchor="b">
            <a:noAutofit/>
          </a:bodyPr>
          <a:lstStyle>
            <a:lvl1pPr marL="0" indent="0">
              <a:buNone/>
              <a:defRPr sz="2772" b="0"/>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smtClean="0"/>
              <a:t>Click to edit Master text styles</a:t>
            </a:r>
          </a:p>
        </p:txBody>
      </p:sp>
      <p:sp>
        <p:nvSpPr>
          <p:cNvPr id="4" name="Content Placeholder 3"/>
          <p:cNvSpPr>
            <a:spLocks noGrp="1"/>
          </p:cNvSpPr>
          <p:nvPr>
            <p:ph sz="half" idx="2"/>
          </p:nvPr>
        </p:nvSpPr>
        <p:spPr>
          <a:xfrm>
            <a:off x="815974" y="3161140"/>
            <a:ext cx="4136993" cy="38157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75659" y="2495635"/>
            <a:ext cx="4136993" cy="665503"/>
          </a:xfrm>
        </p:spPr>
        <p:txBody>
          <a:bodyPr anchor="b">
            <a:noAutofit/>
          </a:bodyPr>
          <a:lstStyle>
            <a:lvl1pPr marL="0" indent="0">
              <a:buNone/>
              <a:defRPr sz="2772" b="0"/>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smtClean="0"/>
              <a:t>Click to edit Master text styles</a:t>
            </a:r>
          </a:p>
        </p:txBody>
      </p:sp>
      <p:sp>
        <p:nvSpPr>
          <p:cNvPr id="6" name="Content Placeholder 5"/>
          <p:cNvSpPr>
            <a:spLocks noGrp="1"/>
          </p:cNvSpPr>
          <p:nvPr>
            <p:ph sz="quarter" idx="4"/>
          </p:nvPr>
        </p:nvSpPr>
        <p:spPr>
          <a:xfrm>
            <a:off x="5175659" y="3161140"/>
            <a:ext cx="4136993" cy="38157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98DB09-EB39-4357-BF7A-72BB87DF4294}"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44559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5974" y="704003"/>
            <a:ext cx="8496680" cy="1525341"/>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98DB09-EB39-4357-BF7A-72BB87DF4294}"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99146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DB09-EB39-4357-BF7A-72BB87DF4294}"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364890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974" y="1730679"/>
            <a:ext cx="3734775" cy="1476451"/>
          </a:xfrm>
        </p:spPr>
        <p:txBody>
          <a:bodyPr anchor="b">
            <a:normAutofit/>
          </a:bodyPr>
          <a:lstStyle>
            <a:lvl1pPr>
              <a:defRPr sz="2310"/>
            </a:lvl1pPr>
          </a:lstStyle>
          <a:p>
            <a:r>
              <a:rPr lang="en-US" smtClean="0"/>
              <a:t>Click to edit Master title style</a:t>
            </a:r>
            <a:endParaRPr lang="en-US" dirty="0"/>
          </a:p>
        </p:txBody>
      </p:sp>
      <p:sp>
        <p:nvSpPr>
          <p:cNvPr id="3" name="Content Placeholder 2"/>
          <p:cNvSpPr>
            <a:spLocks noGrp="1"/>
          </p:cNvSpPr>
          <p:nvPr>
            <p:ph idx="1"/>
          </p:nvPr>
        </p:nvSpPr>
        <p:spPr>
          <a:xfrm>
            <a:off x="4780301" y="594667"/>
            <a:ext cx="4532352" cy="638226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974" y="3207130"/>
            <a:ext cx="3734775" cy="2984680"/>
          </a:xfrm>
        </p:spPr>
        <p:txBody>
          <a:bodyPr>
            <a:normAutofit/>
          </a:bodyPr>
          <a:lstStyle>
            <a:lvl1pPr marL="0" indent="0">
              <a:buNone/>
              <a:defRPr sz="1617"/>
            </a:lvl1pPr>
            <a:lvl2pPr marL="396015" indent="0">
              <a:buNone/>
              <a:defRPr sz="1213"/>
            </a:lvl2pPr>
            <a:lvl3pPr marL="792030" indent="0">
              <a:buNone/>
              <a:defRPr sz="1039"/>
            </a:lvl3pPr>
            <a:lvl4pPr marL="1188046" indent="0">
              <a:buNone/>
              <a:defRPr sz="866"/>
            </a:lvl4pPr>
            <a:lvl5pPr marL="1584061" indent="0">
              <a:buNone/>
              <a:defRPr sz="866"/>
            </a:lvl5pPr>
            <a:lvl6pPr marL="1980076" indent="0">
              <a:buNone/>
              <a:defRPr sz="866"/>
            </a:lvl6pPr>
            <a:lvl7pPr marL="2376091" indent="0">
              <a:buNone/>
              <a:defRPr sz="866"/>
            </a:lvl7pPr>
            <a:lvl8pPr marL="2772106" indent="0">
              <a:buNone/>
              <a:defRPr sz="866"/>
            </a:lvl8pPr>
            <a:lvl9pPr marL="3168122" indent="0">
              <a:buNone/>
              <a:defRPr sz="86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DB09-EB39-4357-BF7A-72BB87DF4294}"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154662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974" y="5544026"/>
            <a:ext cx="8496680" cy="654504"/>
          </a:xfrm>
        </p:spPr>
        <p:txBody>
          <a:bodyPr anchor="b">
            <a:normAutofit/>
          </a:bodyPr>
          <a:lstStyle>
            <a:lvl1pPr algn="l">
              <a:defRPr sz="27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5974" y="704004"/>
            <a:ext cx="8496680" cy="4441270"/>
          </a:xfrm>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smtClean="0"/>
              <a:t>Click icon to add picture</a:t>
            </a:r>
            <a:endParaRPr lang="en-US" dirty="0"/>
          </a:p>
        </p:txBody>
      </p:sp>
      <p:sp>
        <p:nvSpPr>
          <p:cNvPr id="4" name="Text Placeholder 3"/>
          <p:cNvSpPr>
            <a:spLocks noGrp="1"/>
          </p:cNvSpPr>
          <p:nvPr>
            <p:ph type="body" sz="half" idx="2"/>
          </p:nvPr>
        </p:nvSpPr>
        <p:spPr>
          <a:xfrm>
            <a:off x="815974" y="6198530"/>
            <a:ext cx="8496680" cy="778404"/>
          </a:xfrm>
        </p:spPr>
        <p:txBody>
          <a:bodyPr>
            <a:normAutofit/>
          </a:bodyPr>
          <a:lstStyle>
            <a:lvl1pPr marL="0" indent="0">
              <a:buNone/>
              <a:defRPr sz="1386"/>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DB09-EB39-4357-BF7A-72BB87DF4294}"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82D6A-6D3D-4B78-8D91-EAD257F0FAA5}" type="slidenum">
              <a:rPr lang="en-IN" smtClean="0"/>
              <a:t>‹#›</a:t>
            </a:fld>
            <a:endParaRPr lang="en-IN"/>
          </a:p>
        </p:txBody>
      </p:sp>
    </p:spTree>
    <p:extLst>
      <p:ext uri="{BB962C8B-B14F-4D97-AF65-F5344CB8AC3E}">
        <p14:creationId xmlns:p14="http://schemas.microsoft.com/office/powerpoint/2010/main" val="297805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333" y="-9779"/>
            <a:ext cx="12274166" cy="79395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5975" y="704003"/>
            <a:ext cx="8496678" cy="152534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5974" y="2495182"/>
            <a:ext cx="8496680" cy="44817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35163" y="6976936"/>
            <a:ext cx="915739" cy="421669"/>
          </a:xfrm>
          <a:prstGeom prst="rect">
            <a:avLst/>
          </a:prstGeom>
        </p:spPr>
        <p:txBody>
          <a:bodyPr vert="horz" lIns="91440" tIns="45720" rIns="91440" bIns="45720" rtlCol="0" anchor="ctr"/>
          <a:lstStyle>
            <a:lvl1pPr algn="r">
              <a:defRPr sz="1039">
                <a:solidFill>
                  <a:schemeClr val="tx1">
                    <a:tint val="75000"/>
                  </a:schemeClr>
                </a:solidFill>
              </a:defRPr>
            </a:lvl1pPr>
          </a:lstStyle>
          <a:p>
            <a:fld id="{1898DB09-EB39-4357-BF7A-72BB87DF4294}" type="datetimeFigureOut">
              <a:rPr lang="en-IN" smtClean="0"/>
              <a:t>31-01-2024</a:t>
            </a:fld>
            <a:endParaRPr lang="en-IN"/>
          </a:p>
        </p:txBody>
      </p:sp>
      <p:sp>
        <p:nvSpPr>
          <p:cNvPr id="5" name="Footer Placeholder 4"/>
          <p:cNvSpPr>
            <a:spLocks noGrp="1"/>
          </p:cNvSpPr>
          <p:nvPr>
            <p:ph type="ftr" sz="quarter" idx="3"/>
          </p:nvPr>
        </p:nvSpPr>
        <p:spPr>
          <a:xfrm>
            <a:off x="815974" y="6976936"/>
            <a:ext cx="6188042" cy="421669"/>
          </a:xfrm>
          <a:prstGeom prst="rect">
            <a:avLst/>
          </a:prstGeom>
        </p:spPr>
        <p:txBody>
          <a:bodyPr vert="horz" lIns="91440" tIns="45720" rIns="91440" bIns="45720" rtlCol="0" anchor="ctr"/>
          <a:lstStyle>
            <a:lvl1pPr algn="l">
              <a:defRPr sz="103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26468" y="6976936"/>
            <a:ext cx="686187" cy="421669"/>
          </a:xfrm>
          <a:prstGeom prst="rect">
            <a:avLst/>
          </a:prstGeom>
        </p:spPr>
        <p:txBody>
          <a:bodyPr vert="horz" lIns="91440" tIns="45720" rIns="91440" bIns="45720" rtlCol="0" anchor="ctr"/>
          <a:lstStyle>
            <a:lvl1pPr algn="r">
              <a:defRPr sz="1039">
                <a:solidFill>
                  <a:schemeClr val="accent1"/>
                </a:solidFill>
              </a:defRPr>
            </a:lvl1pPr>
          </a:lstStyle>
          <a:p>
            <a:fld id="{07682D6A-6D3D-4B78-8D91-EAD257F0FAA5}" type="slidenum">
              <a:rPr lang="en-IN" smtClean="0"/>
              <a:t>‹#›</a:t>
            </a:fld>
            <a:endParaRPr lang="en-IN"/>
          </a:p>
        </p:txBody>
      </p:sp>
    </p:spTree>
    <p:extLst>
      <p:ext uri="{BB962C8B-B14F-4D97-AF65-F5344CB8AC3E}">
        <p14:creationId xmlns:p14="http://schemas.microsoft.com/office/powerpoint/2010/main" val="4005003555"/>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txStyles>
    <p:titleStyle>
      <a:lvl1pPr algn="l" defTabSz="528020" rtl="0" eaLnBrk="1" latinLnBrk="0" hangingPunct="1">
        <a:spcBef>
          <a:spcPct val="0"/>
        </a:spcBef>
        <a:buNone/>
        <a:defRPr sz="415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96015" indent="-396015" algn="l" defTabSz="528020" rtl="0" eaLnBrk="1" latinLnBrk="0" hangingPunct="1">
        <a:spcBef>
          <a:spcPts val="1155"/>
        </a:spcBef>
        <a:spcAft>
          <a:spcPts val="0"/>
        </a:spcAft>
        <a:buClr>
          <a:schemeClr val="accent1"/>
        </a:buClr>
        <a:buSzPct val="80000"/>
        <a:buFont typeface="Wingdings 3" charset="2"/>
        <a:buChar char=""/>
        <a:defRPr sz="2079" kern="1200">
          <a:solidFill>
            <a:schemeClr val="tx1">
              <a:lumMod val="75000"/>
              <a:lumOff val="25000"/>
            </a:schemeClr>
          </a:solidFill>
          <a:latin typeface="+mn-lt"/>
          <a:ea typeface="+mn-ea"/>
          <a:cs typeface="+mn-cs"/>
        </a:defRPr>
      </a:lvl1pPr>
      <a:lvl2pPr marL="858033" indent="-330013" algn="l" defTabSz="528020" rtl="0" eaLnBrk="1" latinLnBrk="0" hangingPunct="1">
        <a:spcBef>
          <a:spcPts val="1155"/>
        </a:spcBef>
        <a:spcAft>
          <a:spcPts val="0"/>
        </a:spcAft>
        <a:buClr>
          <a:schemeClr val="accent1"/>
        </a:buClr>
        <a:buSzPct val="80000"/>
        <a:buFont typeface="Wingdings 3" charset="2"/>
        <a:buChar char=""/>
        <a:defRPr sz="1848" kern="1200">
          <a:solidFill>
            <a:schemeClr val="tx1">
              <a:lumMod val="75000"/>
              <a:lumOff val="25000"/>
            </a:schemeClr>
          </a:solidFill>
          <a:latin typeface="+mn-lt"/>
          <a:ea typeface="+mn-ea"/>
          <a:cs typeface="+mn-cs"/>
        </a:defRPr>
      </a:lvl2pPr>
      <a:lvl3pPr marL="1320051" indent="-264010" algn="l" defTabSz="528020" rtl="0" eaLnBrk="1" latinLnBrk="0" hangingPunct="1">
        <a:spcBef>
          <a:spcPts val="1155"/>
        </a:spcBef>
        <a:spcAft>
          <a:spcPts val="0"/>
        </a:spcAft>
        <a:buClr>
          <a:schemeClr val="accent1"/>
        </a:buClr>
        <a:buSzPct val="80000"/>
        <a:buFont typeface="Wingdings 3" charset="2"/>
        <a:buChar char=""/>
        <a:defRPr sz="1617" kern="1200">
          <a:solidFill>
            <a:schemeClr val="tx1">
              <a:lumMod val="75000"/>
              <a:lumOff val="25000"/>
            </a:schemeClr>
          </a:solidFill>
          <a:latin typeface="+mn-lt"/>
          <a:ea typeface="+mn-ea"/>
          <a:cs typeface="+mn-cs"/>
        </a:defRPr>
      </a:lvl3pPr>
      <a:lvl4pPr marL="1848071"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4pPr>
      <a:lvl5pPr marL="2376091"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5pPr>
      <a:lvl6pPr marL="2904112"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6pPr>
      <a:lvl7pPr marL="3432132"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7pPr>
      <a:lvl8pPr marL="3960152"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8pPr>
      <a:lvl9pPr marL="4488172" indent="-264010" algn="l" defTabSz="528020" rtl="0" eaLnBrk="1" latinLnBrk="0" hangingPunct="1">
        <a:spcBef>
          <a:spcPts val="1155"/>
        </a:spcBef>
        <a:spcAft>
          <a:spcPts val="0"/>
        </a:spcAft>
        <a:buClr>
          <a:schemeClr val="accent1"/>
        </a:buClr>
        <a:buSzPct val="80000"/>
        <a:buFont typeface="Wingdings 3" charset="2"/>
        <a:buChar char=""/>
        <a:defRPr sz="1386" kern="1200">
          <a:solidFill>
            <a:schemeClr val="tx1">
              <a:lumMod val="75000"/>
              <a:lumOff val="25000"/>
            </a:schemeClr>
          </a:solidFill>
          <a:latin typeface="+mn-lt"/>
          <a:ea typeface="+mn-ea"/>
          <a:cs typeface="+mn-cs"/>
        </a:defRPr>
      </a:lvl9pPr>
    </p:bodyStyle>
    <p:otherStyle>
      <a:defPPr>
        <a:defRPr lang="en-US"/>
      </a:defPPr>
      <a:lvl1pPr marL="0" algn="l" defTabSz="528020" rtl="0" eaLnBrk="1" latinLnBrk="0" hangingPunct="1">
        <a:defRPr sz="2079" kern="1200">
          <a:solidFill>
            <a:schemeClr val="tx1"/>
          </a:solidFill>
          <a:latin typeface="+mn-lt"/>
          <a:ea typeface="+mn-ea"/>
          <a:cs typeface="+mn-cs"/>
        </a:defRPr>
      </a:lvl1pPr>
      <a:lvl2pPr marL="528020" algn="l" defTabSz="528020" rtl="0" eaLnBrk="1" latinLnBrk="0" hangingPunct="1">
        <a:defRPr sz="2079" kern="1200">
          <a:solidFill>
            <a:schemeClr val="tx1"/>
          </a:solidFill>
          <a:latin typeface="+mn-lt"/>
          <a:ea typeface="+mn-ea"/>
          <a:cs typeface="+mn-cs"/>
        </a:defRPr>
      </a:lvl2pPr>
      <a:lvl3pPr marL="1056041" algn="l" defTabSz="528020" rtl="0" eaLnBrk="1" latinLnBrk="0" hangingPunct="1">
        <a:defRPr sz="2079" kern="1200">
          <a:solidFill>
            <a:schemeClr val="tx1"/>
          </a:solidFill>
          <a:latin typeface="+mn-lt"/>
          <a:ea typeface="+mn-ea"/>
          <a:cs typeface="+mn-cs"/>
        </a:defRPr>
      </a:lvl3pPr>
      <a:lvl4pPr marL="1584061" algn="l" defTabSz="528020" rtl="0" eaLnBrk="1" latinLnBrk="0" hangingPunct="1">
        <a:defRPr sz="2079" kern="1200">
          <a:solidFill>
            <a:schemeClr val="tx1"/>
          </a:solidFill>
          <a:latin typeface="+mn-lt"/>
          <a:ea typeface="+mn-ea"/>
          <a:cs typeface="+mn-cs"/>
        </a:defRPr>
      </a:lvl4pPr>
      <a:lvl5pPr marL="2112081" algn="l" defTabSz="528020" rtl="0" eaLnBrk="1" latinLnBrk="0" hangingPunct="1">
        <a:defRPr sz="2079" kern="1200">
          <a:solidFill>
            <a:schemeClr val="tx1"/>
          </a:solidFill>
          <a:latin typeface="+mn-lt"/>
          <a:ea typeface="+mn-ea"/>
          <a:cs typeface="+mn-cs"/>
        </a:defRPr>
      </a:lvl5pPr>
      <a:lvl6pPr marL="2640101" algn="l" defTabSz="528020" rtl="0" eaLnBrk="1" latinLnBrk="0" hangingPunct="1">
        <a:defRPr sz="2079" kern="1200">
          <a:solidFill>
            <a:schemeClr val="tx1"/>
          </a:solidFill>
          <a:latin typeface="+mn-lt"/>
          <a:ea typeface="+mn-ea"/>
          <a:cs typeface="+mn-cs"/>
        </a:defRPr>
      </a:lvl6pPr>
      <a:lvl7pPr marL="3168122" algn="l" defTabSz="528020" rtl="0" eaLnBrk="1" latinLnBrk="0" hangingPunct="1">
        <a:defRPr sz="2079" kern="1200">
          <a:solidFill>
            <a:schemeClr val="tx1"/>
          </a:solidFill>
          <a:latin typeface="+mn-lt"/>
          <a:ea typeface="+mn-ea"/>
          <a:cs typeface="+mn-cs"/>
        </a:defRPr>
      </a:lvl7pPr>
      <a:lvl8pPr marL="3696142" algn="l" defTabSz="528020" rtl="0" eaLnBrk="1" latinLnBrk="0" hangingPunct="1">
        <a:defRPr sz="2079" kern="1200">
          <a:solidFill>
            <a:schemeClr val="tx1"/>
          </a:solidFill>
          <a:latin typeface="+mn-lt"/>
          <a:ea typeface="+mn-ea"/>
          <a:cs typeface="+mn-cs"/>
        </a:defRPr>
      </a:lvl8pPr>
      <a:lvl9pPr marL="4224162" algn="l" defTabSz="528020"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806" y="3203385"/>
            <a:ext cx="9208739" cy="1107996"/>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Graduate Record Exam</a:t>
            </a:r>
            <a:endParaRPr lang="en-IN" sz="6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4609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20/cd/8a/20cd8a989220f2d62216b8adbb7445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9" y="1"/>
            <a:ext cx="10484068" cy="792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56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68" y="0"/>
            <a:ext cx="11520488" cy="7920038"/>
          </a:xfrm>
        </p:spPr>
        <p:txBody>
          <a:bodyPr>
            <a:noAutofit/>
          </a:bodyPr>
          <a:lstStyle/>
          <a:p>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1. Reading (35 minutes, 20 questions):</a:t>
            </a:r>
            <a:r>
              <a:rPr lang="en-IN" sz="1800" dirty="0"/>
              <a:t/>
            </a:r>
            <a:br>
              <a:rPr lang="en-IN" sz="1800" dirty="0"/>
            </a:b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Comprehension of academic passages: You'll read academic texts on various topics like science, history, and literature, and answer questions about main ideas, details, inferences, and author's purpose.</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1800" dirty="0"/>
              <a:t>Critical thinking: </a:t>
            </a:r>
            <a:r>
              <a:rPr lang="en-IN"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Analyze</a:t>
            </a: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information, identify assumptions and biases, and evaluate arguments presented in the passages.</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2. Listening (36 minutes, 28 questions):</a:t>
            </a:r>
            <a:b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b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Understanding academic lectures and conversations: Listen to academic lectures and campus discussions, and answer questions about the content, speaker's purpose, and key points.</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1800" dirty="0"/>
              <a:t>Note-taking skills: </a:t>
            </a: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Develop and utilize notes to capture important information from the listening passages.</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3. Speaking (16 minutes, 4 tasks):</a:t>
            </a:r>
            <a:r>
              <a:rPr lang="en-IN" sz="1800" dirty="0"/>
              <a:t/>
            </a:r>
            <a:br>
              <a:rPr lang="en-IN" sz="1800" dirty="0"/>
            </a:b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Independent and integrated tasks: Deliver spontaneous monologues on familiar topics, discuss academic readings and lectures, and express your opinion on a given issue.</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1800" dirty="0"/>
              <a:t>Fluency and coherence</a:t>
            </a: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Demonstrate clear organization, smooth transitions, and appropriate vocabulary range within your spoken responses.</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4. Writing (29 minutes, 2 tasks):</a:t>
            </a:r>
            <a:r>
              <a:rPr lang="en-IN" sz="1800" dirty="0"/>
              <a:t/>
            </a:r>
            <a:br>
              <a:rPr lang="en-IN" sz="1800" dirty="0"/>
            </a:b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Integrated writing: </a:t>
            </a:r>
            <a:r>
              <a:rPr lang="en-IN"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Analyze</a:t>
            </a: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an academic passage and lecture, then write a summary that integrates key points from both sources.</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1800" dirty="0"/>
              <a:t>Independent writing</a:t>
            </a: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Take a stance on an issue and develop a well-organized essay with strong arguments and supporting evidence.</a:t>
            </a:r>
            <a:b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br>
            <a:endPar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ndParaRPr>
          </a:p>
        </p:txBody>
      </p:sp>
    </p:spTree>
    <p:extLst>
      <p:ext uri="{BB962C8B-B14F-4D97-AF65-F5344CB8AC3E}">
        <p14:creationId xmlns:p14="http://schemas.microsoft.com/office/powerpoint/2010/main" val="364096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6903"/>
            <a:ext cx="10877550" cy="6173047"/>
          </a:xfrm>
        </p:spPr>
        <p:txBody>
          <a:bodyPr>
            <a:noAutofit/>
          </a:bodyPr>
          <a:lstStyle/>
          <a:p>
            <a:pPr algn="ctr"/>
            <a: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t>IELTS: </a:t>
            </a:r>
            <a:b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br>
            <a: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t>International English</a:t>
            </a:r>
            <a:b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br>
            <a: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t> Language Testing System</a:t>
            </a:r>
            <a:br>
              <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rPr>
            </a:br>
            <a:endParaRPr lang="en-IN" sz="7200" b="1" dirty="0">
              <a:ln w="9525">
                <a:solidFill>
                  <a:schemeClr val="bg1"/>
                </a:solidFill>
                <a:prstDash val="solid"/>
              </a:ln>
              <a:solidFill>
                <a:schemeClr val="dk1"/>
              </a:solidFill>
              <a:effectLst>
                <a:outerShdw blurRad="12700" dist="38100" dir="2700000" algn="tl" rotWithShape="0">
                  <a:schemeClr val="bg1">
                    <a:lumMod val="50000"/>
                  </a:schemeClr>
                </a:outerShdw>
              </a:effectLst>
              <a:latin typeface="+mn-lt"/>
              <a:ea typeface="+mn-ea"/>
              <a:cs typeface="+mn-cs"/>
            </a:endParaRPr>
          </a:p>
        </p:txBody>
      </p:sp>
    </p:spTree>
    <p:extLst>
      <p:ext uri="{BB962C8B-B14F-4D97-AF65-F5344CB8AC3E}">
        <p14:creationId xmlns:p14="http://schemas.microsoft.com/office/powerpoint/2010/main" val="375765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239625" cy="7920038"/>
          </a:xfrm>
          <a:prstGeom prst="rect">
            <a:avLst/>
          </a:prstGeom>
        </p:spPr>
      </p:pic>
    </p:spTree>
    <p:extLst>
      <p:ext uri="{BB962C8B-B14F-4D97-AF65-F5344CB8AC3E}">
        <p14:creationId xmlns:p14="http://schemas.microsoft.com/office/powerpoint/2010/main" val="268067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239625" cy="7729538"/>
          </a:xfrm>
        </p:spPr>
        <p:txBody>
          <a:bodyPr>
            <a:noAutofit/>
          </a:bodyPr>
          <a:lstStyle/>
          <a:p>
            <a:pPr algn="just"/>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1.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Listening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 (30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minutes, 40 questions</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 </a:t>
            </a:r>
            <a:r>
              <a:rPr lang="en-IN" sz="2400" dirty="0">
                <a:solidFill>
                  <a:srgbClr val="FF0000"/>
                </a:solidFill>
              </a:rPr>
              <a:t>Headphones </a:t>
            </a:r>
            <a:r>
              <a:rPr lang="en-IN" sz="2400" dirty="0">
                <a:solidFill>
                  <a:srgbClr val="FF0000"/>
                </a:solidFill>
              </a:rPr>
              <a:t>and audio waves, symbolizing listening to recorded dialogues and monologues in various settings like academic lectures, social conversations, and workplace discussions. </a:t>
            </a:r>
            <a:r>
              <a:rPr lang="en-IN" sz="2400" dirty="0">
                <a:solidFill>
                  <a:srgbClr val="FF0000"/>
                </a:solidFill>
              </a:rPr>
              <a:t/>
            </a:r>
            <a:br>
              <a:rPr lang="en-IN" sz="2400" dirty="0">
                <a:solidFill>
                  <a:srgbClr val="FF0000"/>
                </a:solidFill>
              </a:rPr>
            </a:br>
            <a:r>
              <a:rPr lang="en-IN" sz="2400" dirty="0">
                <a:solidFill>
                  <a:srgbClr val="FF0000"/>
                </a:solidFill>
              </a:rPr>
              <a:t>Skills </a:t>
            </a:r>
            <a:r>
              <a:rPr lang="en-IN" sz="2400" dirty="0">
                <a:solidFill>
                  <a:srgbClr val="FF0000"/>
                </a:solidFill>
              </a:rPr>
              <a:t>tested: Comprehension of main ideas, details, speaker's intent, and relationships between speakers.</a:t>
            </a:r>
            <a:r>
              <a:rPr lang="en-IN"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Eras Bold ITC" panose="020B0907030504020204" pitchFamily="34" charset="0"/>
              </a:rPr>
              <a:t/>
            </a:r>
            <a:br>
              <a:rPr lang="en-IN"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Eras Bold ITC" panose="020B0907030504020204" pitchFamily="34" charset="0"/>
              </a:rPr>
            </a:b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2</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Reading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(60 minutes, 40 questions): </a:t>
            </a:r>
            <a:r>
              <a:rPr lang="en-IN" sz="2400" dirty="0">
                <a:solidFill>
                  <a:srgbClr val="FF0000"/>
                </a:solidFill>
              </a:rPr>
              <a:t>Open </a:t>
            </a:r>
            <a:r>
              <a:rPr lang="en-IN" sz="2400" dirty="0">
                <a:solidFill>
                  <a:srgbClr val="FF0000"/>
                </a:solidFill>
              </a:rPr>
              <a:t>book with academic texts, depicting reading passages on diverse topics like science, history, and literature. </a:t>
            </a:r>
            <a:r>
              <a:rPr lang="en-IN" sz="2400" dirty="0">
                <a:solidFill>
                  <a:srgbClr val="FF0000"/>
                </a:solidFill>
              </a:rPr>
              <a:t/>
            </a:r>
            <a:br>
              <a:rPr lang="en-IN" sz="2400" dirty="0">
                <a:solidFill>
                  <a:srgbClr val="FF0000"/>
                </a:solidFill>
              </a:rPr>
            </a:br>
            <a:r>
              <a:rPr lang="en-IN" sz="2400" dirty="0">
                <a:solidFill>
                  <a:srgbClr val="FF0000"/>
                </a:solidFill>
              </a:rPr>
              <a:t>Skills </a:t>
            </a:r>
            <a:r>
              <a:rPr lang="en-IN" sz="2400" dirty="0">
                <a:solidFill>
                  <a:srgbClr val="FF0000"/>
                </a:solidFill>
              </a:rPr>
              <a:t>tested: Understanding main points, supporting arguments, identifying inferences, and recognizing writer's purpose.</a:t>
            </a:r>
            <a:br>
              <a:rPr lang="en-IN" sz="2400" dirty="0">
                <a:solidFill>
                  <a:srgbClr val="FF0000"/>
                </a:solidFill>
              </a:rPr>
            </a:b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3.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Writing (60 minutes, 2 tasks): </a:t>
            </a:r>
            <a:r>
              <a:rPr lang="en-IN" sz="2400" dirty="0"/>
              <a:t/>
            </a:r>
            <a:br>
              <a:rPr lang="en-IN" sz="2400" dirty="0"/>
            </a:br>
            <a:r>
              <a:rPr lang="en-IN" sz="2400" dirty="0">
                <a:solidFill>
                  <a:srgbClr val="FF0000"/>
                </a:solidFill>
              </a:rPr>
              <a:t>Pen </a:t>
            </a:r>
            <a:r>
              <a:rPr lang="en-IN" sz="2400" dirty="0">
                <a:solidFill>
                  <a:srgbClr val="FF0000"/>
                </a:solidFill>
              </a:rPr>
              <a:t>and paper on a desk, signifying writing tasks like summarizing information from a spoken text and essay writing on a given topic. </a:t>
            </a:r>
            <a:r>
              <a:rPr lang="en-IN" sz="2400" dirty="0">
                <a:solidFill>
                  <a:srgbClr val="FF0000"/>
                </a:solidFill>
              </a:rPr>
              <a:t/>
            </a:r>
            <a:br>
              <a:rPr lang="en-IN" sz="2400" dirty="0">
                <a:solidFill>
                  <a:srgbClr val="FF0000"/>
                </a:solidFill>
              </a:rPr>
            </a:br>
            <a:r>
              <a:rPr lang="en-IN" sz="2400" dirty="0">
                <a:solidFill>
                  <a:srgbClr val="FF0000"/>
                </a:solidFill>
              </a:rPr>
              <a:t>Skills </a:t>
            </a:r>
            <a:r>
              <a:rPr lang="en-IN" sz="2400" dirty="0">
                <a:solidFill>
                  <a:srgbClr val="FF0000"/>
                </a:solidFill>
              </a:rPr>
              <a:t>tested: Clarity, organization, grammar, vocabulary, and ability to develop arguments and support them with evidence.</a:t>
            </a:r>
            <a:br>
              <a:rPr lang="en-IN" sz="2400" dirty="0">
                <a:solidFill>
                  <a:srgbClr val="FF0000"/>
                </a:solidFill>
              </a:rPr>
            </a:b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4.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Speaking (15 minutes, 3 parts): </a:t>
            </a:r>
            <a:r>
              <a:rPr lang="en-IN" sz="2400" dirty="0">
                <a:solidFill>
                  <a:srgbClr val="FF0000"/>
                </a:solidFill>
              </a:rPr>
              <a:t>Person </a:t>
            </a:r>
            <a:r>
              <a:rPr lang="en-IN" sz="2400" dirty="0">
                <a:solidFill>
                  <a:srgbClr val="FF0000"/>
                </a:solidFill>
              </a:rPr>
              <a:t>conversing with an examiner, illustrating a face-to-face interview with questions about personal experiences, opinions, and hypothetical situations. Skills tested: Fluency, pronunciation, vocabulary range, coherence, and ability to answer diverse questions spontaneously and thoughtfully.</a:t>
            </a:r>
            <a:br>
              <a:rPr lang="en-IN" sz="2400" dirty="0">
                <a:solidFill>
                  <a:srgbClr val="FF0000"/>
                </a:solidFill>
              </a:rPr>
            </a:br>
            <a:endParaRPr lang="en-IN" sz="2400" dirty="0">
              <a:solidFill>
                <a:srgbClr val="FF0000"/>
              </a:solidFill>
            </a:endParaRPr>
          </a:p>
        </p:txBody>
      </p:sp>
    </p:spTree>
    <p:extLst>
      <p:ext uri="{BB962C8B-B14F-4D97-AF65-F5344CB8AC3E}">
        <p14:creationId xmlns:p14="http://schemas.microsoft.com/office/powerpoint/2010/main" val="93751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70" y="2"/>
            <a:ext cx="7997459" cy="1525341"/>
          </a:xfrm>
        </p:spPr>
        <p:txBody>
          <a:bodyPr/>
          <a:lstStyle/>
          <a:p>
            <a:r>
              <a:rPr lang="en-US" dirty="0" smtClean="0"/>
              <a:t> </a:t>
            </a:r>
            <a:endParaRPr lang="en-IN" dirty="0"/>
          </a:p>
        </p:txBody>
      </p:sp>
      <p:pic>
        <p:nvPicPr>
          <p:cNvPr id="4" name="Picture 3"/>
          <p:cNvPicPr>
            <a:picLocks noChangeAspect="1"/>
          </p:cNvPicPr>
          <p:nvPr/>
        </p:nvPicPr>
        <p:blipFill>
          <a:blip r:embed="rId2"/>
          <a:stretch>
            <a:fillRect/>
          </a:stretch>
        </p:blipFill>
        <p:spPr>
          <a:xfrm>
            <a:off x="0" y="0"/>
            <a:ext cx="12239625" cy="7920038"/>
          </a:xfrm>
          <a:prstGeom prst="rect">
            <a:avLst/>
          </a:prstGeom>
        </p:spPr>
      </p:pic>
    </p:spTree>
    <p:extLst>
      <p:ext uri="{BB962C8B-B14F-4D97-AF65-F5344CB8AC3E}">
        <p14:creationId xmlns:p14="http://schemas.microsoft.com/office/powerpoint/2010/main" val="255524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239625" cy="7920037"/>
          </a:xfrm>
          <a:prstGeom prst="rect">
            <a:avLst/>
          </a:prstGeom>
        </p:spPr>
      </p:pic>
    </p:spTree>
    <p:extLst>
      <p:ext uri="{BB962C8B-B14F-4D97-AF65-F5344CB8AC3E}">
        <p14:creationId xmlns:p14="http://schemas.microsoft.com/office/powerpoint/2010/main" val="71904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90500"/>
            <a:ext cx="12239624" cy="8110538"/>
          </a:xfrm>
          <a:prstGeom prst="rect">
            <a:avLst/>
          </a:prstGeom>
        </p:spPr>
      </p:pic>
    </p:spTree>
    <p:extLst>
      <p:ext uri="{BB962C8B-B14F-4D97-AF65-F5344CB8AC3E}">
        <p14:creationId xmlns:p14="http://schemas.microsoft.com/office/powerpoint/2010/main" val="398737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880" y="3610306"/>
            <a:ext cx="8886729" cy="2299979"/>
          </a:xfrm>
        </p:spPr>
        <p:txBody>
          <a:bodyPr>
            <a:noAutofit/>
          </a:bodyPr>
          <a:lstStyle/>
          <a:p>
            <a:pPr algn="ctr"/>
            <a:r>
              <a:rPr lang="en-US" sz="9600" dirty="0"/>
              <a:t>Thank you </a:t>
            </a:r>
            <a:endParaRPr lang="en-IN" sz="9600" dirty="0"/>
          </a:p>
        </p:txBody>
      </p:sp>
    </p:spTree>
    <p:extLst>
      <p:ext uri="{BB962C8B-B14F-4D97-AF65-F5344CB8AC3E}">
        <p14:creationId xmlns:p14="http://schemas.microsoft.com/office/powerpoint/2010/main" val="88880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505" y="126126"/>
            <a:ext cx="4234208" cy="6905297"/>
          </a:xfrm>
        </p:spPr>
        <p:txBody>
          <a:bodyPr>
            <a:noAutofit/>
          </a:bodyPr>
          <a:lstStyle/>
          <a:p>
            <a:pPr algn="ctr"/>
            <a:r>
              <a:rPr lang="en-US" sz="6000" dirty="0">
                <a:solidFill>
                  <a:schemeClr val="tx1"/>
                </a:solidFill>
              </a:rPr>
              <a:t>Overview of Proficiency </a:t>
            </a:r>
            <a:br>
              <a:rPr lang="en-US" sz="6000" dirty="0">
                <a:solidFill>
                  <a:schemeClr val="tx1"/>
                </a:solidFill>
              </a:rPr>
            </a:br>
            <a:r>
              <a:rPr lang="en-US" sz="6000" dirty="0">
                <a:solidFill>
                  <a:schemeClr val="tx1"/>
                </a:solidFill>
              </a:rPr>
              <a:t>Tests </a:t>
            </a:r>
            <a:br>
              <a:rPr lang="en-US" sz="6000" dirty="0">
                <a:solidFill>
                  <a:schemeClr val="tx1"/>
                </a:solidFill>
              </a:rPr>
            </a:br>
            <a:r>
              <a:rPr lang="en-US" sz="6000" dirty="0">
                <a:solidFill>
                  <a:schemeClr val="tx1"/>
                </a:solidFill>
              </a:rPr>
              <a:t>GRE</a:t>
            </a:r>
            <a:br>
              <a:rPr lang="en-US" sz="6000" dirty="0">
                <a:solidFill>
                  <a:schemeClr val="tx1"/>
                </a:solidFill>
              </a:rPr>
            </a:br>
            <a:r>
              <a:rPr lang="en-US" sz="6000" dirty="0">
                <a:solidFill>
                  <a:schemeClr val="tx1"/>
                </a:solidFill>
              </a:rPr>
              <a:t>IELTS </a:t>
            </a:r>
            <a:br>
              <a:rPr lang="en-US" sz="6000" dirty="0">
                <a:solidFill>
                  <a:schemeClr val="tx1"/>
                </a:solidFill>
              </a:rPr>
            </a:br>
            <a:r>
              <a:rPr lang="en-US" sz="6000" dirty="0">
                <a:solidFill>
                  <a:schemeClr val="tx1"/>
                </a:solidFill>
              </a:rPr>
              <a:t>TOEFL </a:t>
            </a:r>
            <a:br>
              <a:rPr lang="en-US" sz="6000" dirty="0">
                <a:solidFill>
                  <a:schemeClr val="tx1"/>
                </a:solidFill>
              </a:rPr>
            </a:br>
            <a:endParaRPr lang="en-IN" sz="6000" b="1" dirty="0">
              <a:solidFill>
                <a:schemeClr val="tx1"/>
              </a:solidFill>
            </a:endParaRPr>
          </a:p>
        </p:txBody>
      </p:sp>
      <p:pic>
        <p:nvPicPr>
          <p:cNvPr id="3" name="Picture 2"/>
          <p:cNvPicPr>
            <a:picLocks noChangeAspect="1"/>
          </p:cNvPicPr>
          <p:nvPr/>
        </p:nvPicPr>
        <p:blipFill>
          <a:blip r:embed="rId3"/>
          <a:stretch>
            <a:fillRect/>
          </a:stretch>
        </p:blipFill>
        <p:spPr>
          <a:xfrm>
            <a:off x="359573" y="0"/>
            <a:ext cx="7614740" cy="7920038"/>
          </a:xfrm>
          <a:prstGeom prst="rect">
            <a:avLst/>
          </a:prstGeom>
        </p:spPr>
      </p:pic>
    </p:spTree>
    <p:extLst>
      <p:ext uri="{BB962C8B-B14F-4D97-AF65-F5344CB8AC3E}">
        <p14:creationId xmlns:p14="http://schemas.microsoft.com/office/powerpoint/2010/main" val="20516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9568" y="0"/>
            <a:ext cx="11520488" cy="7920038"/>
          </a:xfrm>
          <a:prstGeom prst="rect">
            <a:avLst/>
          </a:prstGeom>
        </p:spPr>
      </p:pic>
    </p:spTree>
    <p:extLst>
      <p:ext uri="{BB962C8B-B14F-4D97-AF65-F5344CB8AC3E}">
        <p14:creationId xmlns:p14="http://schemas.microsoft.com/office/powerpoint/2010/main" val="66826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571" y="0"/>
            <a:ext cx="11520487" cy="7920038"/>
          </a:xfrm>
          <a:prstGeom prst="rect">
            <a:avLst/>
          </a:prstGeom>
        </p:spPr>
      </p:pic>
    </p:spTree>
    <p:extLst>
      <p:ext uri="{BB962C8B-B14F-4D97-AF65-F5344CB8AC3E}">
        <p14:creationId xmlns:p14="http://schemas.microsoft.com/office/powerpoint/2010/main" val="334005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7598" y="0"/>
            <a:ext cx="3955087" cy="576024"/>
          </a:xfrm>
        </p:spPr>
        <p:txBody>
          <a:bodyPr/>
          <a:lstStyle/>
          <a:p>
            <a:r>
              <a:rPr lang="en-IN" sz="3024" dirty="0"/>
              <a:t>Verbal </a:t>
            </a:r>
            <a:r>
              <a:rPr lang="en-IN" sz="3024" dirty="0"/>
              <a:t>Reasoning</a:t>
            </a:r>
          </a:p>
        </p:txBody>
      </p:sp>
      <p:sp>
        <p:nvSpPr>
          <p:cNvPr id="4" name="Content Placeholder 3"/>
          <p:cNvSpPr>
            <a:spLocks noGrp="1"/>
          </p:cNvSpPr>
          <p:nvPr>
            <p:ph sz="half" idx="2"/>
          </p:nvPr>
        </p:nvSpPr>
        <p:spPr>
          <a:xfrm>
            <a:off x="359569" y="647045"/>
            <a:ext cx="6110515" cy="7019655"/>
          </a:xfrm>
        </p:spPr>
        <p:txBody>
          <a:bodyPr>
            <a:noAutofit/>
          </a:bodyPr>
          <a:lstStyle/>
          <a:p>
            <a:pPr algn="just"/>
            <a:r>
              <a:rPr lang="en-IN" sz="1900" dirty="0"/>
              <a:t>Comprehension: This section tests your ability to understand complex written passages, grasp main ideas and supporting arguments, and identify the author's perspective. You need strong reading comprehension skills to navigate dense academic texts and draw meaning from nuanced language.</a:t>
            </a:r>
          </a:p>
          <a:p>
            <a:pPr algn="just"/>
            <a:r>
              <a:rPr lang="en-IN" sz="1900" dirty="0"/>
              <a:t>Critical Thinking: Beyond simply understanding the text, you'll need to critically analyse it. This involves identifying assumptions, biases, and logical fallacies within the passage. </a:t>
            </a:r>
          </a:p>
          <a:p>
            <a:pPr algn="just"/>
            <a:r>
              <a:rPr lang="en-IN" sz="1900" dirty="0"/>
              <a:t>Reasoning from Incomplete Data: Real-world situations often present incomplete information. Can you make inferences and draw conclusions based on what's available, even if the picture isn't entirely clear?</a:t>
            </a:r>
          </a:p>
          <a:p>
            <a:pPr algn="just"/>
            <a:r>
              <a:rPr lang="en-IN" sz="1900" dirty="0"/>
              <a:t>Vocabulary and Relationships: A strong vocabulary is crucial, but it's not enough. You will need to understand how words and concepts relate to each other within sentences and paragraphs, recognizing synonyms, antonyms, and figurative language.</a:t>
            </a:r>
          </a:p>
          <a:p>
            <a:pPr algn="just"/>
            <a:endParaRPr lang="en-IN" sz="1800" dirty="0"/>
          </a:p>
        </p:txBody>
      </p:sp>
      <p:sp>
        <p:nvSpPr>
          <p:cNvPr id="5" name="Text Placeholder 4"/>
          <p:cNvSpPr>
            <a:spLocks noGrp="1"/>
          </p:cNvSpPr>
          <p:nvPr>
            <p:ph type="body" sz="quarter" idx="3"/>
          </p:nvPr>
        </p:nvSpPr>
        <p:spPr>
          <a:xfrm>
            <a:off x="6949330" y="15752"/>
            <a:ext cx="3955082" cy="544523"/>
          </a:xfrm>
        </p:spPr>
        <p:txBody>
          <a:bodyPr/>
          <a:lstStyle/>
          <a:p>
            <a:r>
              <a:rPr lang="en-IN" sz="3024" dirty="0"/>
              <a:t>Analytical </a:t>
            </a:r>
            <a:r>
              <a:rPr lang="en-IN" sz="3024" dirty="0"/>
              <a:t>Writing</a:t>
            </a:r>
            <a:endParaRPr lang="en-IN" sz="3024" dirty="0"/>
          </a:p>
        </p:txBody>
      </p:sp>
      <p:sp>
        <p:nvSpPr>
          <p:cNvPr id="6" name="Content Placeholder 5"/>
          <p:cNvSpPr>
            <a:spLocks noGrp="1"/>
          </p:cNvSpPr>
          <p:nvPr>
            <p:ph sz="quarter" idx="4"/>
          </p:nvPr>
        </p:nvSpPr>
        <p:spPr>
          <a:xfrm>
            <a:off x="6470083" y="844805"/>
            <a:ext cx="5283200" cy="6624132"/>
          </a:xfrm>
        </p:spPr>
        <p:txBody>
          <a:bodyPr>
            <a:normAutofit fontScale="92500" lnSpcReduction="10000"/>
          </a:bodyPr>
          <a:lstStyle/>
          <a:p>
            <a:pPr algn="just"/>
            <a:r>
              <a:rPr lang="en-IN" dirty="0"/>
              <a:t>Critical Thinking: This section goes beyond memorizing facts or applying formulas. It tests your ability to </a:t>
            </a:r>
            <a:r>
              <a:rPr lang="en-IN" dirty="0" smtClean="0"/>
              <a:t>analyse </a:t>
            </a:r>
            <a:r>
              <a:rPr lang="en-IN" dirty="0"/>
              <a:t>complex issues, identify strengths and weaknesses in arguments, and consider diverse perspectives. Can you break down a problem, see through biases, and form your own well-reasoned opinions?</a:t>
            </a:r>
          </a:p>
          <a:p>
            <a:pPr algn="just"/>
            <a:r>
              <a:rPr lang="en-IN" dirty="0"/>
              <a:t>Argument Construction: It's not enough to simply have an opinion. You need to be able to construct a persuasive argument, complete with a clear thesis statement, relevant evidence, and sound reasoning. Can you build a logically structured argument that effectively supports your position?</a:t>
            </a:r>
          </a:p>
          <a:p>
            <a:pPr algn="just"/>
            <a:r>
              <a:rPr lang="en-IN" dirty="0"/>
              <a:t>Clarity and Organization: Your writing skills come into play here. Your essays should be clear, concise, and grammatically correct. Can you express your ideas in a well-organized and engaging manner, ensuring your message reaches the reader effectively?</a:t>
            </a:r>
          </a:p>
          <a:p>
            <a:pPr algn="just"/>
            <a:endParaRPr lang="en-IN" dirty="0"/>
          </a:p>
        </p:txBody>
      </p:sp>
    </p:spTree>
    <p:extLst>
      <p:ext uri="{BB962C8B-B14F-4D97-AF65-F5344CB8AC3E}">
        <p14:creationId xmlns:p14="http://schemas.microsoft.com/office/powerpoint/2010/main" val="405364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68" y="1"/>
            <a:ext cx="7997460" cy="737418"/>
          </a:xfrm>
        </p:spPr>
        <p:txBody>
          <a:bodyPr>
            <a:normAutofit fontScale="90000"/>
          </a:bodyPr>
          <a:lstStyle/>
          <a:p>
            <a:r>
              <a:rPr lang="en-IN" sz="4800" dirty="0"/>
              <a:t>GRE Key Features</a:t>
            </a:r>
          </a:p>
        </p:txBody>
      </p:sp>
      <p:sp>
        <p:nvSpPr>
          <p:cNvPr id="4" name="Rectangle 3"/>
          <p:cNvSpPr/>
          <p:nvPr/>
        </p:nvSpPr>
        <p:spPr>
          <a:xfrm>
            <a:off x="550788" y="969769"/>
            <a:ext cx="8613568" cy="4031873"/>
          </a:xfrm>
          <a:prstGeom prst="rect">
            <a:avLst/>
          </a:prstGeom>
          <a:noFill/>
        </p:spPr>
        <p:txBody>
          <a:bodyPr wrap="square" lIns="91440" tIns="45720" rIns="91440" bIns="45720">
            <a:spAutoFit/>
          </a:bodyPr>
          <a:lstStyle/>
          <a:p>
            <a:pPr algn="just"/>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Scoring</a:t>
            </a: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Total score of 260-340, with individual scores for each section</a:t>
            </a: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a:t>
            </a:r>
            <a:endPar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ndParaRPr>
          </a:p>
          <a:p>
            <a:pPr algn="just"/>
            <a:endPar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ndParaRPr>
          </a:p>
          <a:p>
            <a:pPr algn="just"/>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Format</a:t>
            </a: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Computer-delivered. </a:t>
            </a:r>
            <a:endPar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ndParaRPr>
          </a:p>
          <a:p>
            <a:pPr algn="just"/>
            <a:endPar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ndParaRPr>
          </a:p>
          <a:p>
            <a:pPr algn="just"/>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Validity</a:t>
            </a: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rPr>
              <a:t>: </a:t>
            </a:r>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5 years. Acceptance: Required by most graduate programs in the USA and many programs worldwide.</a:t>
            </a:r>
          </a:p>
        </p:txBody>
      </p:sp>
    </p:spTree>
    <p:extLst>
      <p:ext uri="{BB962C8B-B14F-4D97-AF65-F5344CB8AC3E}">
        <p14:creationId xmlns:p14="http://schemas.microsoft.com/office/powerpoint/2010/main" val="177405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4726" y="1654804"/>
            <a:ext cx="7731604" cy="341632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IN" sz="7200" b="1" dirty="0">
                <a:ln w="9525">
                  <a:solidFill>
                    <a:schemeClr val="bg1"/>
                  </a:solidFill>
                  <a:prstDash val="solid"/>
                </a:ln>
                <a:effectLst>
                  <a:outerShdw blurRad="12700" dist="38100" dir="2700000" algn="tl" rotWithShape="0">
                    <a:schemeClr val="bg1">
                      <a:lumMod val="50000"/>
                    </a:schemeClr>
                  </a:outerShdw>
                </a:effectLst>
              </a:rPr>
              <a:t>Test </a:t>
            </a:r>
            <a:r>
              <a:rPr lang="en-IN" sz="7200" b="1" dirty="0">
                <a:ln w="9525">
                  <a:solidFill>
                    <a:schemeClr val="bg1"/>
                  </a:solidFill>
                  <a:prstDash val="solid"/>
                </a:ln>
                <a:effectLst>
                  <a:outerShdw blurRad="12700" dist="38100" dir="2700000" algn="tl" rotWithShape="0">
                    <a:schemeClr val="bg1">
                      <a:lumMod val="50000"/>
                    </a:schemeClr>
                  </a:outerShdw>
                </a:effectLst>
              </a:rPr>
              <a:t>of </a:t>
            </a:r>
            <a:r>
              <a:rPr lang="en-IN" sz="7200" b="1" dirty="0">
                <a:ln w="9525">
                  <a:solidFill>
                    <a:schemeClr val="bg1"/>
                  </a:solidFill>
                  <a:prstDash val="solid"/>
                </a:ln>
                <a:effectLst>
                  <a:outerShdw blurRad="12700" dist="38100" dir="2700000" algn="tl" rotWithShape="0">
                    <a:schemeClr val="bg1">
                      <a:lumMod val="50000"/>
                    </a:schemeClr>
                  </a:outerShdw>
                </a:effectLst>
              </a:rPr>
              <a:t>English</a:t>
            </a:r>
          </a:p>
          <a:p>
            <a:pPr algn="ctr"/>
            <a:r>
              <a:rPr lang="en-IN" sz="7200" b="1" dirty="0">
                <a:ln w="9525">
                  <a:solidFill>
                    <a:schemeClr val="bg1"/>
                  </a:solidFill>
                  <a:prstDash val="solid"/>
                </a:ln>
                <a:effectLst>
                  <a:outerShdw blurRad="12700" dist="38100" dir="2700000" algn="tl" rotWithShape="0">
                    <a:schemeClr val="bg1">
                      <a:lumMod val="50000"/>
                    </a:schemeClr>
                  </a:outerShdw>
                </a:effectLst>
              </a:rPr>
              <a:t> </a:t>
            </a:r>
            <a:r>
              <a:rPr lang="en-IN" sz="7200" b="1" dirty="0">
                <a:ln w="9525">
                  <a:solidFill>
                    <a:schemeClr val="bg1"/>
                  </a:solidFill>
                  <a:prstDash val="solid"/>
                </a:ln>
                <a:effectLst>
                  <a:outerShdw blurRad="12700" dist="38100" dir="2700000" algn="tl" rotWithShape="0">
                    <a:schemeClr val="bg1">
                      <a:lumMod val="50000"/>
                    </a:schemeClr>
                  </a:outerShdw>
                </a:effectLst>
              </a:rPr>
              <a:t>as a </a:t>
            </a:r>
            <a:endParaRPr lang="en-IN" sz="7200" b="1" dirty="0">
              <a:ln w="9525">
                <a:solidFill>
                  <a:schemeClr val="bg1"/>
                </a:solidFill>
                <a:prstDash val="solid"/>
              </a:ln>
              <a:effectLst>
                <a:outerShdw blurRad="12700" dist="38100" dir="2700000" algn="tl" rotWithShape="0">
                  <a:schemeClr val="bg1">
                    <a:lumMod val="50000"/>
                  </a:schemeClr>
                </a:outerShdw>
              </a:effectLst>
            </a:endParaRPr>
          </a:p>
          <a:p>
            <a:pPr algn="ctr"/>
            <a:r>
              <a:rPr lang="en-IN" sz="7200" b="1" dirty="0">
                <a:ln w="9525">
                  <a:solidFill>
                    <a:schemeClr val="bg1"/>
                  </a:solidFill>
                  <a:prstDash val="solid"/>
                </a:ln>
                <a:effectLst>
                  <a:outerShdw blurRad="12700" dist="38100" dir="2700000" algn="tl" rotWithShape="0">
                    <a:schemeClr val="bg1">
                      <a:lumMod val="50000"/>
                    </a:schemeClr>
                  </a:outerShdw>
                </a:effectLst>
              </a:rPr>
              <a:t>Foreign Language</a:t>
            </a:r>
          </a:p>
        </p:txBody>
      </p:sp>
    </p:spTree>
    <p:extLst>
      <p:ext uri="{BB962C8B-B14F-4D97-AF65-F5344CB8AC3E}">
        <p14:creationId xmlns:p14="http://schemas.microsoft.com/office/powerpoint/2010/main" val="78860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68" y="3"/>
            <a:ext cx="11520488" cy="1056289"/>
          </a:xfrm>
        </p:spPr>
        <p:txBody>
          <a:bodyPr>
            <a:noAutofit/>
          </a:bodyPr>
          <a:lstStyle/>
          <a:p>
            <a:pPr algn="ctr"/>
            <a:r>
              <a:rPr lang="en-IN" sz="6600" dirty="0"/>
              <a:t>TOEFL</a:t>
            </a: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rPr>
              <a:t>:</a:t>
            </a:r>
            <a:endPar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n-ea"/>
              <a:cs typeface="+mn-cs"/>
            </a:endParaRPr>
          </a:p>
        </p:txBody>
      </p:sp>
      <p:sp>
        <p:nvSpPr>
          <p:cNvPr id="4" name="Rectangle 3"/>
          <p:cNvSpPr/>
          <p:nvPr/>
        </p:nvSpPr>
        <p:spPr>
          <a:xfrm>
            <a:off x="501456" y="979676"/>
            <a:ext cx="11083160" cy="6309420"/>
          </a:xfrm>
          <a:prstGeom prst="rect">
            <a:avLst/>
          </a:prstGeom>
          <a:noFill/>
        </p:spPr>
        <p:txBody>
          <a:bodyPr wrap="square" lIns="91440" tIns="45720" rIns="91440" bIns="45720">
            <a:spAutoFit/>
          </a:bodyPr>
          <a:lstStyle/>
          <a:p>
            <a:pPr algn="just"/>
            <a:r>
              <a:rPr lang="en-US"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Considered as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golden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ticket to American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academia,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primarily accepted by universities in the USA and Canada,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measures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your ability to use English in an academic </a:t>
            </a:r>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setting.</a:t>
            </a:r>
          </a:p>
          <a:p>
            <a:pPr algn="just"/>
            <a:r>
              <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rPr>
              <a:t> </a:t>
            </a:r>
          </a:p>
          <a:p>
            <a:pPr algn="just"/>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Scoring</a:t>
            </a: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 </a:t>
            </a:r>
            <a:r>
              <a:rPr lang="en-IN" sz="2800" dirty="0"/>
              <a:t>Total score of 0-120, with individual scores for each section. </a:t>
            </a:r>
            <a:endParaRPr lang="en-IN" sz="2800" dirty="0"/>
          </a:p>
          <a:p>
            <a:pPr algn="just"/>
            <a:endParaRPr lang="en-IN" sz="2800" dirty="0"/>
          </a:p>
          <a:p>
            <a:pPr algn="just"/>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Format</a:t>
            </a: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 </a:t>
            </a:r>
            <a:r>
              <a:rPr lang="en-IN" sz="2800" dirty="0"/>
              <a:t>Internet-based test (</a:t>
            </a:r>
            <a:r>
              <a:rPr lang="en-IN" sz="2800" dirty="0" err="1"/>
              <a:t>iBT</a:t>
            </a:r>
            <a:r>
              <a:rPr lang="en-IN" sz="2800" dirty="0"/>
              <a:t>) or paper-based test (PBT</a:t>
            </a:r>
            <a:r>
              <a:rPr lang="en-IN" sz="2800" dirty="0"/>
              <a:t>).</a:t>
            </a:r>
          </a:p>
          <a:p>
            <a:pPr algn="just"/>
            <a:endPar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endParaRPr>
          </a:p>
          <a:p>
            <a:pPr algn="just"/>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Validity</a:t>
            </a: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 </a:t>
            </a:r>
            <a:r>
              <a:rPr lang="en-IN" sz="2800" dirty="0"/>
              <a:t>2 years. </a:t>
            </a:r>
            <a:endParaRPr lang="en-IN" sz="2800" dirty="0"/>
          </a:p>
          <a:p>
            <a:pPr algn="just"/>
            <a:endParaRPr lang="en-IN" sz="2800" dirty="0"/>
          </a:p>
          <a:p>
            <a:pPr algn="just"/>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Acceptance</a:t>
            </a: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Bold ITC" panose="020B0907030504020204" pitchFamily="34" charset="0"/>
                <a:ea typeface="+mj-ea"/>
                <a:cs typeface="+mj-cs"/>
              </a:rPr>
              <a:t>: </a:t>
            </a:r>
            <a:r>
              <a:rPr lang="en-IN" sz="2800" dirty="0"/>
              <a:t>Recognized by over 10,000 institutions in 130 countries.</a:t>
            </a:r>
            <a:endParaRPr lang="en-IN" sz="28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Eras Bold ITC" panose="020B0907030504020204" pitchFamily="34" charset="0"/>
            </a:endParaRPr>
          </a:p>
        </p:txBody>
      </p:sp>
    </p:spTree>
    <p:extLst>
      <p:ext uri="{BB962C8B-B14F-4D97-AF65-F5344CB8AC3E}">
        <p14:creationId xmlns:p14="http://schemas.microsoft.com/office/powerpoint/2010/main" val="208846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9568" y="-1"/>
            <a:ext cx="11520488" cy="7920039"/>
          </a:xfrm>
          <a:prstGeom prst="rect">
            <a:avLst/>
          </a:prstGeom>
        </p:spPr>
      </p:pic>
    </p:spTree>
    <p:extLst>
      <p:ext uri="{BB962C8B-B14F-4D97-AF65-F5344CB8AC3E}">
        <p14:creationId xmlns:p14="http://schemas.microsoft.com/office/powerpoint/2010/main" val="3404300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302</TotalTime>
  <Words>191</Words>
  <Application>Microsoft Office PowerPoint</Application>
  <PresentationFormat>Custom</PresentationFormat>
  <Paragraphs>36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Eras Bold ITC</vt:lpstr>
      <vt:lpstr>Trebuchet MS</vt:lpstr>
      <vt:lpstr>Wingdings 3</vt:lpstr>
      <vt:lpstr>Facet</vt:lpstr>
      <vt:lpstr>PowerPoint Presentation</vt:lpstr>
      <vt:lpstr>Overview of Proficiency  Tests  GRE IELTS  TOEFL  </vt:lpstr>
      <vt:lpstr>PowerPoint Presentation</vt:lpstr>
      <vt:lpstr>PowerPoint Presentation</vt:lpstr>
      <vt:lpstr>PowerPoint Presentation</vt:lpstr>
      <vt:lpstr>GRE Key Features</vt:lpstr>
      <vt:lpstr>PowerPoint Presentation</vt:lpstr>
      <vt:lpstr>TOEFL:</vt:lpstr>
      <vt:lpstr>PowerPoint Presentation</vt:lpstr>
      <vt:lpstr>PowerPoint Presentation</vt:lpstr>
      <vt:lpstr>1. Reading (35 minutes, 20 questions): Comprehension of academic passages: You'll read academic texts on various topics like science, history, and literature, and answer questions about main ideas, details, inferences, and author's purpose. Critical thinking: Analyze information, identify assumptions and biases, and evaluate arguments presented in the passages. 2. Listening (36 minutes, 28 questions): Understanding academic lectures and conversations: Listen to academic lectures and campus discussions, and answer questions about the content, speaker's purpose, and key points. Note-taking skills: Develop and utilize notes to capture important information from the listening passages. 3. Speaking (16 minutes, 4 tasks): Independent and integrated tasks: Deliver spontaneous monologues on familiar topics, discuss academic readings and lectures, and express your opinion on a given issue. Fluency and coherence: Demonstrate clear organization, smooth transitions, and appropriate vocabulary range within your spoken responses. 4. Writing (29 minutes, 2 tasks): Integrated writing: Analyze an academic passage and lecture, then write a summary that integrates key points from both sources. Independent writing: Take a stance on an issue and develop a well-organized essay with strong arguments and supporting evidence. </vt:lpstr>
      <vt:lpstr>IELTS:  International English  Language Testing System </vt:lpstr>
      <vt:lpstr>PowerPoint Presentation</vt:lpstr>
      <vt:lpstr>1. Listening  (30 minutes, 40 questions): Headphones and audio waves, symbolizing listening to recorded dialogues and monologues in various settings like academic lectures, social conversations, and workplace discussions.  Skills tested: Comprehension of main ideas, details, speaker's intent, and relationships between speakers. 2. Reading (60 minutes, 40 questions): Open book with academic texts, depicting reading passages on diverse topics like science, history, and literature.  Skills tested: Understanding main points, supporting arguments, identifying inferences, and recognizing writer's purpose. 3. Writing (60 minutes, 2 tasks):  Pen and paper on a desk, signifying writing tasks like summarizing information from a spoken text and essay writing on a given topic.  Skills tested: Clarity, organization, grammar, vocabulary, and ability to develop arguments and support them with evidence. 4. Speaking (15 minutes, 3 parts): Person conversing with an examiner, illustrating a face-to-face interview with questions about personal experiences, opinions, and hypothetical situations. Skills tested: Fluency, pronunciation, vocabulary range, coherence, and ability to answer diverse questions spontaneously and thoughtfully. </vt:lpstr>
      <vt:lpstr> </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imtiyaz</dc:creator>
  <cp:lastModifiedBy>imtiyaz</cp:lastModifiedBy>
  <cp:revision>69</cp:revision>
  <dcterms:created xsi:type="dcterms:W3CDTF">2024-01-24T17:08:23Z</dcterms:created>
  <dcterms:modified xsi:type="dcterms:W3CDTF">2024-01-31T17:04:50Z</dcterms:modified>
</cp:coreProperties>
</file>