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6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3479" y="100012"/>
            <a:ext cx="4348480" cy="33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4600" y="1394142"/>
            <a:ext cx="6654799" cy="362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64" y="1902396"/>
            <a:ext cx="4292600" cy="1364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750" u="none" spc="5" dirty="0">
                <a:solidFill>
                  <a:srgbClr val="C00000"/>
                </a:solidFill>
              </a:rPr>
              <a:t>UNIT</a:t>
            </a:r>
            <a:r>
              <a:rPr sz="8750" u="none" spc="-55" dirty="0">
                <a:solidFill>
                  <a:srgbClr val="C00000"/>
                </a:solidFill>
              </a:rPr>
              <a:t> </a:t>
            </a:r>
            <a:r>
              <a:rPr sz="8750" u="none" spc="10" dirty="0">
                <a:solidFill>
                  <a:srgbClr val="C00000"/>
                </a:solidFill>
              </a:rPr>
              <a:t>-</a:t>
            </a:r>
            <a:r>
              <a:rPr sz="8750" u="none" spc="-50" dirty="0">
                <a:solidFill>
                  <a:srgbClr val="C00000"/>
                </a:solidFill>
              </a:rPr>
              <a:t> </a:t>
            </a:r>
            <a:r>
              <a:rPr sz="8750" u="none" spc="15" dirty="0">
                <a:solidFill>
                  <a:srgbClr val="C00000"/>
                </a:solidFill>
              </a:rPr>
              <a:t>1</a:t>
            </a:r>
            <a:endParaRPr sz="8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u="none" spc="40" dirty="0"/>
              <a:t>3</a:t>
            </a:r>
            <a:r>
              <a:rPr u="none" spc="5" dirty="0"/>
              <a:t>.</a:t>
            </a:r>
            <a:r>
              <a:rPr u="none" spc="-30" dirty="0"/>
              <a:t> </a:t>
            </a:r>
            <a:r>
              <a:rPr spc="-30" dirty="0"/>
              <a:t>I</a:t>
            </a:r>
            <a:r>
              <a:rPr spc="15" dirty="0"/>
              <a:t>nd</a:t>
            </a:r>
            <a:r>
              <a:rPr spc="35" dirty="0"/>
              <a:t>i</a:t>
            </a:r>
            <a:r>
              <a:rPr spc="10" dirty="0"/>
              <a:t>c</a:t>
            </a:r>
            <a:r>
              <a:rPr spc="40" dirty="0"/>
              <a:t>a</a:t>
            </a:r>
            <a:r>
              <a:rPr spc="5" dirty="0"/>
              <a:t>t</a:t>
            </a:r>
            <a:r>
              <a:rPr spc="40" dirty="0"/>
              <a:t>o</a:t>
            </a:r>
            <a:r>
              <a:rPr spc="10" dirty="0"/>
              <a:t>rs</a:t>
            </a:r>
            <a:r>
              <a:rPr spc="-240" dirty="0"/>
              <a:t> </a:t>
            </a:r>
            <a:r>
              <a:rPr spc="40" dirty="0"/>
              <a:t>o</a:t>
            </a:r>
            <a:r>
              <a:rPr spc="5" dirty="0"/>
              <a:t>f</a:t>
            </a:r>
            <a:r>
              <a:rPr spc="-50" dirty="0"/>
              <a:t> </a:t>
            </a:r>
            <a:r>
              <a:rPr spc="40" dirty="0"/>
              <a:t>Fi</a:t>
            </a:r>
            <a:r>
              <a:rPr spc="15" dirty="0"/>
              <a:t>n</a:t>
            </a:r>
            <a:r>
              <a:rPr spc="40" dirty="0"/>
              <a:t>a</a:t>
            </a:r>
            <a:r>
              <a:rPr spc="10" dirty="0"/>
              <a:t>nc</a:t>
            </a:r>
            <a:r>
              <a:rPr spc="35" dirty="0"/>
              <a:t>i</a:t>
            </a:r>
            <a:r>
              <a:rPr spc="-30" dirty="0"/>
              <a:t>a</a:t>
            </a:r>
            <a:r>
              <a:rPr spc="5" dirty="0"/>
              <a:t>l</a:t>
            </a:r>
            <a:r>
              <a:rPr spc="-240" dirty="0"/>
              <a:t> </a:t>
            </a:r>
            <a:r>
              <a:rPr spc="45" dirty="0"/>
              <a:t>D</a:t>
            </a:r>
            <a:r>
              <a:rPr spc="10" dirty="0"/>
              <a:t>e</a:t>
            </a:r>
            <a:r>
              <a:rPr spc="40" dirty="0"/>
              <a:t>v</a:t>
            </a:r>
            <a:r>
              <a:rPr spc="10" dirty="0"/>
              <a:t>e</a:t>
            </a:r>
            <a:r>
              <a:rPr spc="40" dirty="0"/>
              <a:t>lo</a:t>
            </a:r>
            <a:r>
              <a:rPr spc="15" dirty="0"/>
              <a:t>p</a:t>
            </a:r>
            <a:r>
              <a:rPr spc="-20" dirty="0"/>
              <a:t>m</a:t>
            </a:r>
            <a:r>
              <a:rPr spc="10" dirty="0"/>
              <a:t>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414591"/>
            <a:ext cx="8672195" cy="59759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27329">
              <a:lnSpc>
                <a:spcPct val="102299"/>
              </a:lnSpc>
              <a:spcBef>
                <a:spcPts val="85"/>
              </a:spcBef>
            </a:pPr>
            <a:r>
              <a:rPr sz="1550" spc="-10" dirty="0">
                <a:latin typeface="Times New Roman"/>
                <a:cs typeface="Times New Roman"/>
              </a:rPr>
              <a:t>Development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is about </a:t>
            </a:r>
            <a:r>
              <a:rPr sz="1550" dirty="0">
                <a:latin typeface="Times New Roman"/>
                <a:cs typeface="Times New Roman"/>
              </a:rPr>
              <a:t>measuring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how </a:t>
            </a:r>
            <a:r>
              <a:rPr sz="1550" spc="-10" dirty="0">
                <a:latin typeface="Times New Roman"/>
                <a:cs typeface="Times New Roman"/>
              </a:rPr>
              <a:t>developed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one </a:t>
            </a:r>
            <a:r>
              <a:rPr sz="1550" spc="10" dirty="0">
                <a:latin typeface="Times New Roman"/>
                <a:cs typeface="Times New Roman"/>
              </a:rPr>
              <a:t>country is </a:t>
            </a:r>
            <a:r>
              <a:rPr sz="1550" spc="-5" dirty="0">
                <a:latin typeface="Times New Roman"/>
                <a:cs typeface="Times New Roman"/>
              </a:rPr>
              <a:t>compared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 </a:t>
            </a:r>
            <a:r>
              <a:rPr sz="1550" dirty="0">
                <a:latin typeface="Times New Roman"/>
                <a:cs typeface="Times New Roman"/>
              </a:rPr>
              <a:t>other </a:t>
            </a:r>
            <a:r>
              <a:rPr sz="1550" spc="5" dirty="0">
                <a:latin typeface="Times New Roman"/>
                <a:cs typeface="Times New Roman"/>
              </a:rPr>
              <a:t>countries, </a:t>
            </a:r>
            <a:r>
              <a:rPr sz="1550" spc="25" dirty="0">
                <a:latin typeface="Times New Roman"/>
                <a:cs typeface="Times New Roman"/>
              </a:rPr>
              <a:t>or </a:t>
            </a:r>
            <a:r>
              <a:rPr sz="1550" spc="10" dirty="0">
                <a:latin typeface="Times New Roman"/>
                <a:cs typeface="Times New Roman"/>
              </a:rPr>
              <a:t>to </a:t>
            </a:r>
            <a:r>
              <a:rPr sz="1550" spc="-5" dirty="0">
                <a:latin typeface="Times New Roman"/>
                <a:cs typeface="Times New Roman"/>
              </a:rPr>
              <a:t>the 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same </a:t>
            </a:r>
            <a:r>
              <a:rPr sz="1550" spc="10" dirty="0">
                <a:latin typeface="Times New Roman"/>
                <a:cs typeface="Times New Roman"/>
              </a:rPr>
              <a:t>country in </a:t>
            </a:r>
            <a:r>
              <a:rPr sz="1550" spc="-5" dirty="0">
                <a:latin typeface="Times New Roman"/>
                <a:cs typeface="Times New Roman"/>
              </a:rPr>
              <a:t>the </a:t>
            </a:r>
            <a:r>
              <a:rPr sz="1550" spc="-10" dirty="0">
                <a:latin typeface="Times New Roman"/>
                <a:cs typeface="Times New Roman"/>
              </a:rPr>
              <a:t>past.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Development</a:t>
            </a:r>
            <a:r>
              <a:rPr sz="1550" spc="-5" dirty="0">
                <a:latin typeface="Times New Roman"/>
                <a:cs typeface="Times New Roman"/>
              </a:rPr>
              <a:t> measures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how </a:t>
            </a:r>
            <a:r>
              <a:rPr sz="1550" spc="-15" dirty="0">
                <a:latin typeface="Times New Roman"/>
                <a:cs typeface="Times New Roman"/>
              </a:rPr>
              <a:t>economically,</a:t>
            </a:r>
            <a:r>
              <a:rPr sz="1550" spc="-10" dirty="0">
                <a:latin typeface="Times New Roman"/>
                <a:cs typeface="Times New Roman"/>
              </a:rPr>
              <a:t> politically,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socially,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culturally </a:t>
            </a:r>
            <a:r>
              <a:rPr sz="1550" spc="25" dirty="0">
                <a:latin typeface="Times New Roman"/>
                <a:cs typeface="Times New Roman"/>
              </a:rPr>
              <a:t>or 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technologically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advanced</a:t>
            </a:r>
            <a:r>
              <a:rPr sz="1550" spc="3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country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is.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There</a:t>
            </a:r>
            <a:r>
              <a:rPr sz="1550" spc="2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few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indices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economic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development</a:t>
            </a:r>
            <a:r>
              <a:rPr sz="1550" dirty="0">
                <a:latin typeface="Times New Roman"/>
                <a:cs typeface="Times New Roman"/>
              </a:rPr>
              <a:t> indicators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measure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development.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90"/>
              </a:spcBef>
              <a:buFont typeface="Wingdings"/>
              <a:buChar char=""/>
              <a:tabLst>
                <a:tab pos="299085" algn="l"/>
              </a:tabLst>
            </a:pPr>
            <a:r>
              <a:rPr sz="1550" spc="5" dirty="0">
                <a:latin typeface="Times New Roman"/>
                <a:cs typeface="Times New Roman"/>
              </a:rPr>
              <a:t>Per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Capita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Income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085" algn="l"/>
              </a:tabLst>
            </a:pPr>
            <a:r>
              <a:rPr sz="1550" spc="10" dirty="0">
                <a:latin typeface="Times New Roman"/>
                <a:cs typeface="Times New Roman"/>
              </a:rPr>
              <a:t>Gross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Domestic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Product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(GDP)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Wingdings"/>
              <a:buChar char=""/>
              <a:tabLst>
                <a:tab pos="299085" algn="l"/>
              </a:tabLst>
            </a:pPr>
            <a:r>
              <a:rPr sz="1550" spc="10" dirty="0">
                <a:latin typeface="Times New Roman"/>
                <a:cs typeface="Times New Roman"/>
              </a:rPr>
              <a:t>Gross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National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Product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(GNP)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085" algn="l"/>
              </a:tabLst>
            </a:pPr>
            <a:r>
              <a:rPr sz="1550" spc="10" dirty="0">
                <a:latin typeface="Times New Roman"/>
                <a:cs typeface="Times New Roman"/>
              </a:rPr>
              <a:t>Gross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Domestic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Income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(GDI)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Wingdings"/>
              <a:buChar char=""/>
              <a:tabLst>
                <a:tab pos="299085" algn="l"/>
              </a:tabLst>
            </a:pPr>
            <a:r>
              <a:rPr sz="1550" spc="10" dirty="0">
                <a:latin typeface="Times New Roman"/>
                <a:cs typeface="Times New Roman"/>
              </a:rPr>
              <a:t>Gross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National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Income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(GNI)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085" algn="l"/>
              </a:tabLst>
            </a:pPr>
            <a:r>
              <a:rPr sz="1550" spc="-10" dirty="0">
                <a:latin typeface="Times New Roman"/>
                <a:cs typeface="Times New Roman"/>
              </a:rPr>
              <a:t>Inequality</a:t>
            </a:r>
            <a:r>
              <a:rPr sz="1550" spc="2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wealth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90"/>
              </a:spcBef>
              <a:buFont typeface="Wingdings"/>
              <a:buChar char=""/>
              <a:tabLst>
                <a:tab pos="299085" algn="l"/>
              </a:tabLst>
            </a:pPr>
            <a:r>
              <a:rPr sz="1550" spc="-5" dirty="0">
                <a:latin typeface="Times New Roman"/>
                <a:cs typeface="Times New Roman"/>
              </a:rPr>
              <a:t>Inflation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Wingdings"/>
              <a:buChar char=""/>
              <a:tabLst>
                <a:tab pos="299085" algn="l"/>
              </a:tabLst>
            </a:pPr>
            <a:r>
              <a:rPr sz="1550" spc="-10" dirty="0">
                <a:latin typeface="Times New Roman"/>
                <a:cs typeface="Times New Roman"/>
              </a:rPr>
              <a:t>Unemployment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550" spc="5" dirty="0">
                <a:latin typeface="Times New Roman"/>
                <a:cs typeface="Times New Roman"/>
              </a:rPr>
              <a:t>Per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income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5" dirty="0">
                <a:latin typeface="Times New Roman"/>
                <a:cs typeface="Times New Roman"/>
              </a:rPr>
              <a:t>Per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income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or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average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income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measures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average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income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earned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per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person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given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area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(city,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imes New Roman"/>
                <a:cs typeface="Times New Roman"/>
              </a:rPr>
              <a:t>region,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country)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given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time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period.</a:t>
            </a:r>
            <a:endParaRPr sz="1550">
              <a:latin typeface="Times New Roman"/>
              <a:cs typeface="Times New Roman"/>
            </a:endParaRPr>
          </a:p>
          <a:p>
            <a:pPr marL="3044825">
              <a:lnSpc>
                <a:spcPct val="100000"/>
              </a:lnSpc>
              <a:spcBef>
                <a:spcPts val="20"/>
              </a:spcBef>
            </a:pPr>
            <a:r>
              <a:rPr sz="1550" b="1" spc="-25" dirty="0">
                <a:latin typeface="Times New Roman"/>
                <a:cs typeface="Times New Roman"/>
              </a:rPr>
              <a:t>Total</a:t>
            </a:r>
            <a:r>
              <a:rPr sz="1550" b="1" spc="60" dirty="0">
                <a:latin typeface="Times New Roman"/>
                <a:cs typeface="Times New Roman"/>
              </a:rPr>
              <a:t> </a:t>
            </a:r>
            <a:r>
              <a:rPr sz="1550" b="1" spc="-5" dirty="0">
                <a:latin typeface="Times New Roman"/>
                <a:cs typeface="Times New Roman"/>
              </a:rPr>
              <a:t>Income</a:t>
            </a:r>
            <a:r>
              <a:rPr sz="1550" b="1" spc="170" dirty="0">
                <a:latin typeface="Times New Roman"/>
                <a:cs typeface="Times New Roman"/>
              </a:rPr>
              <a:t> </a:t>
            </a:r>
            <a:r>
              <a:rPr sz="1550" b="1" spc="-20" dirty="0">
                <a:latin typeface="Times New Roman"/>
                <a:cs typeface="Times New Roman"/>
              </a:rPr>
              <a:t>/Total</a:t>
            </a:r>
            <a:r>
              <a:rPr sz="1550" b="1" spc="60" dirty="0">
                <a:latin typeface="Times New Roman"/>
                <a:cs typeface="Times New Roman"/>
              </a:rPr>
              <a:t> </a:t>
            </a:r>
            <a:r>
              <a:rPr sz="1550" b="1" spc="5" dirty="0">
                <a:latin typeface="Times New Roman"/>
                <a:cs typeface="Times New Roman"/>
              </a:rPr>
              <a:t>Population</a:t>
            </a:r>
            <a:endParaRPr sz="1550">
              <a:latin typeface="Times New Roman"/>
              <a:cs typeface="Times New Roman"/>
            </a:endParaRPr>
          </a:p>
          <a:p>
            <a:pPr marL="12700" marR="76200">
              <a:lnSpc>
                <a:spcPct val="101000"/>
              </a:lnSpc>
              <a:spcBef>
                <a:spcPts val="70"/>
              </a:spcBef>
            </a:pPr>
            <a:r>
              <a:rPr sz="1550" spc="-10" dirty="0">
                <a:latin typeface="Times New Roman"/>
                <a:cs typeface="Times New Roman"/>
              </a:rPr>
              <a:t>Higher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per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income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means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higher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standard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living.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So,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developed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countries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have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higher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per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income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relative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developing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countries.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98450" indent="-286385">
              <a:lnSpc>
                <a:spcPts val="1664"/>
              </a:lnSpc>
              <a:buFont typeface="Wingdings"/>
              <a:buChar char=""/>
              <a:tabLst>
                <a:tab pos="299085" algn="l"/>
              </a:tabLst>
            </a:pPr>
            <a:r>
              <a:rPr sz="1400" spc="30" dirty="0">
                <a:latin typeface="Times New Roman"/>
                <a:cs typeface="Times New Roman"/>
              </a:rPr>
              <a:t>G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50" dirty="0">
                <a:latin typeface="Times New Roman"/>
                <a:cs typeface="Times New Roman"/>
              </a:rPr>
              <a:t>s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5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10" dirty="0">
                <a:latin typeface="Times New Roman"/>
                <a:cs typeface="Times New Roman"/>
              </a:rPr>
              <a:t>c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P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od</a:t>
            </a:r>
            <a:r>
              <a:rPr sz="1400" spc="-30" dirty="0">
                <a:latin typeface="Times New Roman"/>
                <a:cs typeface="Times New Roman"/>
              </a:rPr>
              <a:t>u</a:t>
            </a:r>
            <a:r>
              <a:rPr sz="1400" spc="5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</a:t>
            </a:r>
            <a:r>
              <a:rPr sz="1400" spc="30" dirty="0">
                <a:latin typeface="Times New Roman"/>
                <a:cs typeface="Times New Roman"/>
              </a:rPr>
              <a:t>G</a:t>
            </a:r>
            <a:r>
              <a:rPr sz="1400" spc="-45" dirty="0">
                <a:latin typeface="Times New Roman"/>
                <a:cs typeface="Times New Roman"/>
              </a:rPr>
              <a:t>D</a:t>
            </a:r>
            <a:r>
              <a:rPr sz="1400" spc="4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 marR="236220">
              <a:lnSpc>
                <a:spcPts val="1730"/>
              </a:lnSpc>
              <a:spcBef>
                <a:spcPts val="5"/>
              </a:spcBef>
            </a:pPr>
            <a:r>
              <a:rPr sz="1400" spc="20" dirty="0">
                <a:latin typeface="Times New Roman"/>
                <a:cs typeface="Times New Roman"/>
              </a:rPr>
              <a:t>Gross </a:t>
            </a:r>
            <a:r>
              <a:rPr sz="1400" spc="-5" dirty="0">
                <a:latin typeface="Times New Roman"/>
                <a:cs typeface="Times New Roman"/>
              </a:rPr>
              <a:t>domestic </a:t>
            </a:r>
            <a:r>
              <a:rPr sz="1400" spc="20" dirty="0">
                <a:latin typeface="Times New Roman"/>
                <a:cs typeface="Times New Roman"/>
              </a:rPr>
              <a:t>product </a:t>
            </a:r>
            <a:r>
              <a:rPr sz="1400" spc="5" dirty="0">
                <a:latin typeface="Times New Roman"/>
                <a:cs typeface="Times New Roman"/>
              </a:rPr>
              <a:t>(GDP)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15" dirty="0">
                <a:latin typeface="Times New Roman"/>
                <a:cs typeface="Times New Roman"/>
              </a:rPr>
              <a:t>monetary </a:t>
            </a:r>
            <a:r>
              <a:rPr sz="1400" spc="-10" dirty="0">
                <a:latin typeface="Times New Roman"/>
                <a:cs typeface="Times New Roman"/>
              </a:rPr>
              <a:t>measure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35" dirty="0">
                <a:latin typeface="Times New Roman"/>
                <a:cs typeface="Times New Roman"/>
              </a:rPr>
              <a:t>value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40" dirty="0">
                <a:latin typeface="Times New Roman"/>
                <a:cs typeface="Times New Roman"/>
              </a:rPr>
              <a:t>all </a:t>
            </a:r>
            <a:r>
              <a:rPr sz="1400" spc="-35" dirty="0">
                <a:latin typeface="Times New Roman"/>
                <a:cs typeface="Times New Roman"/>
              </a:rPr>
              <a:t>final </a:t>
            </a:r>
            <a:r>
              <a:rPr sz="1400" spc="20" dirty="0">
                <a:latin typeface="Times New Roman"/>
                <a:cs typeface="Times New Roman"/>
              </a:rPr>
              <a:t>goods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services </a:t>
            </a:r>
            <a:r>
              <a:rPr sz="1400" spc="15" dirty="0">
                <a:latin typeface="Times New Roman"/>
                <a:cs typeface="Times New Roman"/>
              </a:rPr>
              <a:t>produced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period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(quarterly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yearly).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Also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known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Nominal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GDP.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economic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all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goods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services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produced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given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</a:pPr>
            <a:r>
              <a:rPr sz="1400" spc="-35" dirty="0">
                <a:latin typeface="Times New Roman"/>
                <a:cs typeface="Times New Roman"/>
              </a:rPr>
              <a:t>year,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adjusted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changes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general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price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level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known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Real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GDP.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Nominal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GDP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GDP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without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latin typeface="Times New Roman"/>
                <a:cs typeface="Times New Roman"/>
              </a:rPr>
              <a:t>effects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inflation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deflation,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whereas,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arrive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GDP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only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after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giving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effects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inflation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deflation.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6529"/>
            <a:ext cx="8931275" cy="6442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ts val="1664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another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formula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measuring</a:t>
            </a:r>
            <a:endParaRPr sz="1400">
              <a:latin typeface="Times New Roman"/>
              <a:cs typeface="Times New Roman"/>
            </a:endParaRPr>
          </a:p>
          <a:p>
            <a:pPr marR="3175" algn="ctr">
              <a:lnSpc>
                <a:spcPts val="1664"/>
              </a:lnSpc>
            </a:pPr>
            <a:r>
              <a:rPr sz="1400" b="1" spc="30" dirty="0">
                <a:latin typeface="Times New Roman"/>
                <a:cs typeface="Times New Roman"/>
              </a:rPr>
              <a:t>G</a:t>
            </a:r>
            <a:r>
              <a:rPr sz="1400" b="1" spc="35" dirty="0">
                <a:latin typeface="Times New Roman"/>
                <a:cs typeface="Times New Roman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P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G</a:t>
            </a:r>
            <a:r>
              <a:rPr sz="1400" b="1" spc="35" dirty="0">
                <a:latin typeface="Times New Roman"/>
                <a:cs typeface="Times New Roman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P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=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C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+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+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G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+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Nx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  <a:spcBef>
                <a:spcPts val="45"/>
              </a:spcBef>
            </a:pPr>
            <a:r>
              <a:rPr sz="1400" spc="15" dirty="0">
                <a:latin typeface="Times New Roman"/>
                <a:cs typeface="Times New Roman"/>
              </a:rPr>
              <a:t>C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=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Consumer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Spending</a:t>
            </a:r>
            <a:endParaRPr sz="1400">
              <a:latin typeface="Times New Roman"/>
              <a:cs typeface="Times New Roman"/>
            </a:endParaRPr>
          </a:p>
          <a:p>
            <a:pPr marL="12700" marR="6829425">
              <a:lnSpc>
                <a:spcPts val="1730"/>
              </a:lnSpc>
            </a:pPr>
            <a:r>
              <a:rPr sz="1400" spc="5" dirty="0">
                <a:latin typeface="Times New Roman"/>
                <a:cs typeface="Times New Roman"/>
              </a:rPr>
              <a:t>I </a:t>
            </a:r>
            <a:r>
              <a:rPr sz="1400" spc="15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nv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5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b</a:t>
            </a:r>
            <a:r>
              <a:rPr sz="1400" spc="10" dirty="0">
                <a:latin typeface="Times New Roman"/>
                <a:cs typeface="Times New Roman"/>
              </a:rPr>
              <a:t>y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u</a:t>
            </a:r>
            <a:r>
              <a:rPr sz="1400" spc="50" dirty="0">
                <a:latin typeface="Times New Roman"/>
                <a:cs typeface="Times New Roman"/>
              </a:rPr>
              <a:t>s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50" dirty="0">
                <a:latin typeface="Times New Roman"/>
                <a:cs typeface="Times New Roman"/>
              </a:rPr>
              <a:t>ss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s  </a:t>
            </a:r>
            <a:r>
              <a:rPr sz="1400" spc="15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=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Government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Spending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70"/>
              </a:lnSpc>
            </a:pP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Ex</a:t>
            </a:r>
            <a:r>
              <a:rPr sz="1400" spc="45" dirty="0">
                <a:latin typeface="Times New Roman"/>
                <a:cs typeface="Times New Roman"/>
              </a:rPr>
              <a:t>po</a:t>
            </a:r>
            <a:r>
              <a:rPr sz="1400" spc="-20" dirty="0">
                <a:latin typeface="Times New Roman"/>
                <a:cs typeface="Times New Roman"/>
              </a:rPr>
              <a:t>rt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=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N</a:t>
            </a:r>
            <a:r>
              <a:rPr sz="1400" spc="10" dirty="0">
                <a:latin typeface="Times New Roman"/>
                <a:cs typeface="Times New Roman"/>
              </a:rPr>
              <a:t>x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</a:t>
            </a:r>
            <a:r>
              <a:rPr sz="1400" spc="-40" dirty="0">
                <a:latin typeface="Times New Roman"/>
                <a:cs typeface="Times New Roman"/>
              </a:rPr>
              <a:t>X</a:t>
            </a:r>
            <a:r>
              <a:rPr sz="1400" spc="5" dirty="0">
                <a:latin typeface="Times New Roman"/>
                <a:cs typeface="Times New Roman"/>
              </a:rPr>
              <a:t>-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Ex</a:t>
            </a:r>
            <a:r>
              <a:rPr sz="1400" spc="45" dirty="0">
                <a:latin typeface="Times New Roman"/>
                <a:cs typeface="Times New Roman"/>
              </a:rPr>
              <a:t>po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po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ts val="1664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-35" dirty="0">
                <a:latin typeface="Times New Roman"/>
                <a:cs typeface="Times New Roman"/>
              </a:rPr>
              <a:t>Higher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GDP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also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means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higher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standard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living.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Thus,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Developed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countries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have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higher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GDP.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98450" indent="-286385" algn="just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400" spc="35" dirty="0">
                <a:latin typeface="Times New Roman"/>
                <a:cs typeface="Times New Roman"/>
              </a:rPr>
              <a:t>G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o</a:t>
            </a:r>
            <a:r>
              <a:rPr sz="1400" spc="55" dirty="0">
                <a:latin typeface="Times New Roman"/>
                <a:cs typeface="Times New Roman"/>
              </a:rPr>
              <a:t>s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P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od</a:t>
            </a:r>
            <a:r>
              <a:rPr sz="1400" spc="-30" dirty="0">
                <a:latin typeface="Times New Roman"/>
                <a:cs typeface="Times New Roman"/>
              </a:rPr>
              <a:t>u</a:t>
            </a:r>
            <a:r>
              <a:rPr sz="1400" spc="5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</a:t>
            </a:r>
            <a:r>
              <a:rPr sz="1400" spc="30" dirty="0">
                <a:latin typeface="Times New Roman"/>
                <a:cs typeface="Times New Roman"/>
              </a:rPr>
              <a:t>G</a:t>
            </a:r>
            <a:r>
              <a:rPr sz="1400" spc="-45" dirty="0">
                <a:latin typeface="Times New Roman"/>
                <a:cs typeface="Times New Roman"/>
              </a:rPr>
              <a:t>N</a:t>
            </a:r>
            <a:r>
              <a:rPr sz="1400" spc="4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 marR="18415" algn="just">
              <a:lnSpc>
                <a:spcPts val="1650"/>
              </a:lnSpc>
              <a:spcBef>
                <a:spcPts val="130"/>
              </a:spcBef>
            </a:pPr>
            <a:r>
              <a:rPr sz="1400" spc="10" dirty="0">
                <a:latin typeface="Times New Roman"/>
                <a:cs typeface="Times New Roman"/>
              </a:rPr>
              <a:t>Gross </a:t>
            </a:r>
            <a:r>
              <a:rPr sz="1400" spc="-15" dirty="0">
                <a:latin typeface="Times New Roman"/>
                <a:cs typeface="Times New Roman"/>
              </a:rPr>
              <a:t>national </a:t>
            </a:r>
            <a:r>
              <a:rPr sz="1400" spc="20" dirty="0">
                <a:latin typeface="Times New Roman"/>
                <a:cs typeface="Times New Roman"/>
              </a:rPr>
              <a:t>product </a:t>
            </a:r>
            <a:r>
              <a:rPr sz="1400" spc="-10" dirty="0">
                <a:latin typeface="Times New Roman"/>
                <a:cs typeface="Times New Roman"/>
              </a:rPr>
              <a:t>(GNP)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 market </a:t>
            </a:r>
            <a:r>
              <a:rPr sz="1400" spc="-5" dirty="0">
                <a:latin typeface="Times New Roman"/>
                <a:cs typeface="Times New Roman"/>
              </a:rPr>
              <a:t>value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10" dirty="0">
                <a:latin typeface="Times New Roman"/>
                <a:cs typeface="Times New Roman"/>
              </a:rPr>
              <a:t>all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15" dirty="0">
                <a:latin typeface="Times New Roman"/>
                <a:cs typeface="Times New Roman"/>
              </a:rPr>
              <a:t>products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services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produced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one </a:t>
            </a:r>
            <a:r>
              <a:rPr sz="1400" dirty="0">
                <a:latin typeface="Times New Roman"/>
                <a:cs typeface="Times New Roman"/>
              </a:rPr>
              <a:t>year </a:t>
            </a:r>
            <a:r>
              <a:rPr sz="1400" spc="3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labor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property </a:t>
            </a:r>
            <a:r>
              <a:rPr sz="1400" spc="-10" dirty="0">
                <a:latin typeface="Times New Roman"/>
                <a:cs typeface="Times New Roman"/>
              </a:rPr>
              <a:t>supplied </a:t>
            </a:r>
            <a:r>
              <a:rPr sz="1400" spc="30" dirty="0">
                <a:latin typeface="Times New Roman"/>
                <a:cs typeface="Times New Roman"/>
              </a:rPr>
              <a:t>by </a:t>
            </a:r>
            <a:r>
              <a:rPr sz="1400" spc="-10" dirty="0">
                <a:latin typeface="Times New Roman"/>
                <a:cs typeface="Times New Roman"/>
              </a:rPr>
              <a:t>the citizens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25" dirty="0">
                <a:latin typeface="Times New Roman"/>
                <a:cs typeface="Times New Roman"/>
              </a:rPr>
              <a:t>country. </a:t>
            </a:r>
            <a:r>
              <a:rPr sz="1400" spc="-5" dirty="0">
                <a:latin typeface="Times New Roman"/>
                <a:cs typeface="Times New Roman"/>
              </a:rPr>
              <a:t>It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equal to </a:t>
            </a:r>
            <a:r>
              <a:rPr sz="1400" spc="5" dirty="0">
                <a:latin typeface="Times New Roman"/>
                <a:cs typeface="Times New Roman"/>
              </a:rPr>
              <a:t>GDP </a:t>
            </a:r>
            <a:r>
              <a:rPr sz="1400" spc="-20" dirty="0">
                <a:latin typeface="Times New Roman"/>
                <a:cs typeface="Times New Roman"/>
              </a:rPr>
              <a:t>plus </a:t>
            </a:r>
            <a:r>
              <a:rPr sz="1400" spc="-15" dirty="0">
                <a:latin typeface="Times New Roman"/>
                <a:cs typeface="Times New Roman"/>
              </a:rPr>
              <a:t>any </a:t>
            </a:r>
            <a:r>
              <a:rPr sz="1400" spc="5" dirty="0">
                <a:latin typeface="Times New Roman"/>
                <a:cs typeface="Times New Roman"/>
              </a:rPr>
              <a:t>factor </a:t>
            </a:r>
            <a:r>
              <a:rPr sz="1400" spc="-10" dirty="0">
                <a:latin typeface="Times New Roman"/>
                <a:cs typeface="Times New Roman"/>
              </a:rPr>
              <a:t>income </a:t>
            </a:r>
            <a:r>
              <a:rPr sz="1400" spc="-20" dirty="0">
                <a:latin typeface="Times New Roman"/>
                <a:cs typeface="Times New Roman"/>
              </a:rPr>
              <a:t>earned </a:t>
            </a:r>
            <a:r>
              <a:rPr sz="1400" spc="30" dirty="0">
                <a:latin typeface="Times New Roman"/>
                <a:cs typeface="Times New Roman"/>
              </a:rPr>
              <a:t>by </a:t>
            </a:r>
            <a:r>
              <a:rPr sz="1400" spc="-15" dirty="0">
                <a:latin typeface="Times New Roman"/>
                <a:cs typeface="Times New Roman"/>
              </a:rPr>
              <a:t>residents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-5" dirty="0">
                <a:latin typeface="Times New Roman"/>
                <a:cs typeface="Times New Roman"/>
              </a:rPr>
              <a:t>overseas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investments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minus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factor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income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earned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within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domestic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economy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by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overseas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residents.</a:t>
            </a:r>
            <a:endParaRPr sz="1400">
              <a:latin typeface="Times New Roman"/>
              <a:cs typeface="Times New Roman"/>
            </a:endParaRPr>
          </a:p>
          <a:p>
            <a:pPr marL="632460" algn="just">
              <a:lnSpc>
                <a:spcPct val="100000"/>
              </a:lnSpc>
            </a:pPr>
            <a:r>
              <a:rPr sz="1400" b="1" spc="30" dirty="0">
                <a:latin typeface="Times New Roman"/>
                <a:cs typeface="Times New Roman"/>
              </a:rPr>
              <a:t>GNP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=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GDP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+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Net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factor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income </a:t>
            </a:r>
            <a:r>
              <a:rPr sz="1400" b="1" spc="-5" dirty="0">
                <a:latin typeface="Times New Roman"/>
                <a:cs typeface="Times New Roman"/>
              </a:rPr>
              <a:t>inflow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from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abroad</a:t>
            </a:r>
            <a:r>
              <a:rPr sz="1400" b="1" spc="-19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–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Net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factor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income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outflow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foreign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countries.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98450" indent="-286385" algn="just">
              <a:lnSpc>
                <a:spcPts val="1664"/>
              </a:lnSpc>
              <a:buFont typeface="Wingdings"/>
              <a:buChar char=""/>
              <a:tabLst>
                <a:tab pos="299085" algn="l"/>
              </a:tabLst>
            </a:pPr>
            <a:r>
              <a:rPr sz="1400" spc="35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o</a:t>
            </a:r>
            <a:r>
              <a:rPr sz="1400" spc="5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D</a:t>
            </a:r>
            <a:r>
              <a:rPr sz="1400" spc="4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45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10" dirty="0">
                <a:latin typeface="Times New Roman"/>
                <a:cs typeface="Times New Roman"/>
              </a:rPr>
              <a:t>c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50" dirty="0">
                <a:latin typeface="Times New Roman"/>
                <a:cs typeface="Times New Roman"/>
              </a:rPr>
              <a:t>c</a:t>
            </a:r>
            <a:r>
              <a:rPr sz="1400" spc="45" dirty="0">
                <a:latin typeface="Times New Roman"/>
                <a:cs typeface="Times New Roman"/>
              </a:rPr>
              <a:t>o</a:t>
            </a:r>
            <a:r>
              <a:rPr sz="1400" spc="-45" dirty="0">
                <a:latin typeface="Times New Roman"/>
                <a:cs typeface="Times New Roman"/>
              </a:rPr>
              <a:t>m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(</a:t>
            </a:r>
            <a:r>
              <a:rPr sz="1400" spc="35" dirty="0">
                <a:latin typeface="Times New Roman"/>
                <a:cs typeface="Times New Roman"/>
              </a:rPr>
              <a:t>G</a:t>
            </a:r>
            <a:r>
              <a:rPr sz="1400" spc="-40" dirty="0">
                <a:latin typeface="Times New Roman"/>
                <a:cs typeface="Times New Roman"/>
              </a:rPr>
              <a:t>D</a:t>
            </a:r>
            <a:r>
              <a:rPr sz="1400" spc="-2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650"/>
              </a:lnSpc>
            </a:pPr>
            <a:r>
              <a:rPr sz="1400" spc="5" dirty="0">
                <a:latin typeface="Times New Roman"/>
                <a:cs typeface="Times New Roman"/>
              </a:rPr>
              <a:t>Factor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income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income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received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from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factors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production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i.e.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land,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labor,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capital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organization.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Factor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income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664"/>
              </a:lnSpc>
            </a:pP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use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land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called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rent,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income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generated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from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labor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called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wages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income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generated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from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capital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is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called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interest</a:t>
            </a:r>
            <a:endParaRPr sz="1400">
              <a:latin typeface="Times New Roman"/>
              <a:cs typeface="Times New Roman"/>
            </a:endParaRPr>
          </a:p>
          <a:p>
            <a:pPr marL="12700" marR="16510" algn="just">
              <a:lnSpc>
                <a:spcPct val="100600"/>
              </a:lnSpc>
              <a:spcBef>
                <a:spcPts val="35"/>
              </a:spcBef>
            </a:pP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income </a:t>
            </a:r>
            <a:r>
              <a:rPr sz="1400" spc="-5" dirty="0">
                <a:latin typeface="Times New Roman"/>
                <a:cs typeface="Times New Roman"/>
              </a:rPr>
              <a:t>earned </a:t>
            </a:r>
            <a:r>
              <a:rPr sz="1400" spc="30" dirty="0">
                <a:latin typeface="Times New Roman"/>
                <a:cs typeface="Times New Roman"/>
              </a:rPr>
              <a:t>by </a:t>
            </a:r>
            <a:r>
              <a:rPr sz="1400" spc="-10" dirty="0">
                <a:latin typeface="Times New Roman"/>
                <a:cs typeface="Times New Roman"/>
              </a:rPr>
              <a:t>organization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called </a:t>
            </a:r>
            <a:r>
              <a:rPr sz="1400" spc="-10" dirty="0">
                <a:latin typeface="Times New Roman"/>
                <a:cs typeface="Times New Roman"/>
              </a:rPr>
              <a:t>profit. </a:t>
            </a:r>
            <a:r>
              <a:rPr sz="1400" spc="-5" dirty="0">
                <a:latin typeface="Times New Roman"/>
                <a:cs typeface="Times New Roman"/>
              </a:rPr>
              <a:t>Developed </a:t>
            </a:r>
            <a:r>
              <a:rPr sz="1400" spc="-15" dirty="0">
                <a:latin typeface="Times New Roman"/>
                <a:cs typeface="Times New Roman"/>
              </a:rPr>
              <a:t>countries </a:t>
            </a:r>
            <a:r>
              <a:rPr sz="1400" spc="-20" dirty="0">
                <a:latin typeface="Times New Roman"/>
                <a:cs typeface="Times New Roman"/>
              </a:rPr>
              <a:t>have </a:t>
            </a:r>
            <a:r>
              <a:rPr sz="1400" spc="-10" dirty="0">
                <a:latin typeface="Times New Roman"/>
                <a:cs typeface="Times New Roman"/>
              </a:rPr>
              <a:t>higher </a:t>
            </a:r>
            <a:r>
              <a:rPr sz="1400" spc="5" dirty="0">
                <a:latin typeface="Times New Roman"/>
                <a:cs typeface="Times New Roman"/>
              </a:rPr>
              <a:t>GNP </a:t>
            </a:r>
            <a:r>
              <a:rPr sz="1400" spc="-10" dirty="0">
                <a:latin typeface="Times New Roman"/>
                <a:cs typeface="Times New Roman"/>
              </a:rPr>
              <a:t>relative </a:t>
            </a:r>
            <a:r>
              <a:rPr sz="1400" spc="-5" dirty="0">
                <a:latin typeface="Times New Roman"/>
                <a:cs typeface="Times New Roman"/>
              </a:rPr>
              <a:t>to developing </a:t>
            </a:r>
            <a:r>
              <a:rPr sz="1400" dirty="0">
                <a:latin typeface="Times New Roman"/>
                <a:cs typeface="Times New Roman"/>
              </a:rPr>
              <a:t>countries. </a:t>
            </a:r>
            <a:r>
              <a:rPr sz="1400" spc="5" dirty="0">
                <a:latin typeface="Times New Roman"/>
                <a:cs typeface="Times New Roman"/>
              </a:rPr>
              <a:t> The </a:t>
            </a:r>
            <a:r>
              <a:rPr sz="1400" spc="15" dirty="0">
                <a:latin typeface="Times New Roman"/>
                <a:cs typeface="Times New Roman"/>
              </a:rPr>
              <a:t>sum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all income </a:t>
            </a:r>
            <a:r>
              <a:rPr sz="1400" spc="-5" dirty="0">
                <a:latin typeface="Times New Roman"/>
                <a:cs typeface="Times New Roman"/>
              </a:rPr>
              <a:t>earned while </a:t>
            </a:r>
            <a:r>
              <a:rPr sz="1400" spc="5" dirty="0">
                <a:latin typeface="Times New Roman"/>
                <a:cs typeface="Times New Roman"/>
              </a:rPr>
              <a:t>producing goods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services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within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nation's </a:t>
            </a:r>
            <a:r>
              <a:rPr sz="1400" spc="-10" dirty="0">
                <a:latin typeface="Times New Roman"/>
                <a:cs typeface="Times New Roman"/>
              </a:rPr>
              <a:t>borders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called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Gross </a:t>
            </a:r>
            <a:r>
              <a:rPr sz="1400" spc="-15" dirty="0">
                <a:latin typeface="Times New Roman"/>
                <a:cs typeface="Times New Roman"/>
              </a:rPr>
              <a:t>Domestic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Income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(GDI)</a:t>
            </a:r>
            <a:endParaRPr sz="1400">
              <a:latin typeface="Times New Roman"/>
              <a:cs typeface="Times New Roman"/>
            </a:endParaRPr>
          </a:p>
          <a:p>
            <a:pPr marR="26670" algn="ctr">
              <a:lnSpc>
                <a:spcPts val="1639"/>
              </a:lnSpc>
            </a:pPr>
            <a:r>
              <a:rPr sz="1400" b="1" spc="25" dirty="0">
                <a:latin typeface="Times New Roman"/>
                <a:cs typeface="Times New Roman"/>
              </a:rPr>
              <a:t>GDI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=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rental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income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+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interest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income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+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profits </a:t>
            </a:r>
            <a:r>
              <a:rPr sz="1400" b="1" spc="15" dirty="0">
                <a:latin typeface="Times New Roman"/>
                <a:cs typeface="Times New Roman"/>
              </a:rPr>
              <a:t>+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wages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+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income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tax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+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dividends.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664"/>
              </a:lnSpc>
            </a:pPr>
            <a:r>
              <a:rPr sz="1400" spc="-15" dirty="0">
                <a:latin typeface="Times New Roman"/>
                <a:cs typeface="Times New Roman"/>
              </a:rPr>
              <a:t>Developed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countries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have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higher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GDI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relative</a:t>
            </a:r>
            <a:r>
              <a:rPr sz="1400" spc="-5" dirty="0">
                <a:latin typeface="Times New Roman"/>
                <a:cs typeface="Times New Roman"/>
              </a:rPr>
              <a:t> 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developing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countries.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98450" indent="-286385" algn="just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400" spc="25" dirty="0">
                <a:latin typeface="Times New Roman"/>
                <a:cs typeface="Times New Roman"/>
              </a:rPr>
              <a:t>Gross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National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Income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(GNI)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650"/>
              </a:lnSpc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gross </a:t>
            </a:r>
            <a:r>
              <a:rPr sz="1400" spc="-15" dirty="0">
                <a:latin typeface="Times New Roman"/>
                <a:cs typeface="Times New Roman"/>
              </a:rPr>
              <a:t>national </a:t>
            </a:r>
            <a:r>
              <a:rPr sz="1400" spc="-10" dirty="0">
                <a:latin typeface="Times New Roman"/>
                <a:cs typeface="Times New Roman"/>
              </a:rPr>
              <a:t>income (GNI) </a:t>
            </a:r>
            <a:r>
              <a:rPr sz="1400" spc="-40" dirty="0">
                <a:latin typeface="Times New Roman"/>
                <a:cs typeface="Times New Roman"/>
              </a:rPr>
              <a:t>is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total </a:t>
            </a:r>
            <a:r>
              <a:rPr sz="1400" spc="-15" dirty="0">
                <a:latin typeface="Times New Roman"/>
                <a:cs typeface="Times New Roman"/>
              </a:rPr>
              <a:t>domestic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20" dirty="0">
                <a:latin typeface="Times New Roman"/>
                <a:cs typeface="Times New Roman"/>
              </a:rPr>
              <a:t>foreign </a:t>
            </a:r>
            <a:r>
              <a:rPr sz="1400" spc="5" dirty="0">
                <a:latin typeface="Times New Roman"/>
                <a:cs typeface="Times New Roman"/>
              </a:rPr>
              <a:t>output </a:t>
            </a:r>
            <a:r>
              <a:rPr sz="1400" spc="-10" dirty="0">
                <a:latin typeface="Times New Roman"/>
                <a:cs typeface="Times New Roman"/>
              </a:rPr>
              <a:t>claimed </a:t>
            </a:r>
            <a:r>
              <a:rPr sz="1400" spc="30" dirty="0">
                <a:latin typeface="Times New Roman"/>
                <a:cs typeface="Times New Roman"/>
              </a:rPr>
              <a:t>by </a:t>
            </a:r>
            <a:r>
              <a:rPr sz="1400" spc="-15" dirty="0">
                <a:latin typeface="Times New Roman"/>
                <a:cs typeface="Times New Roman"/>
              </a:rPr>
              <a:t>residents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20" dirty="0">
                <a:latin typeface="Times New Roman"/>
                <a:cs typeface="Times New Roman"/>
              </a:rPr>
              <a:t>country, </a:t>
            </a:r>
            <a:r>
              <a:rPr sz="1400" spc="-5" dirty="0">
                <a:latin typeface="Times New Roman"/>
                <a:cs typeface="Times New Roman"/>
              </a:rPr>
              <a:t>consisting </a:t>
            </a:r>
            <a:r>
              <a:rPr sz="1400" spc="45" dirty="0">
                <a:latin typeface="Times New Roman"/>
                <a:cs typeface="Times New Roman"/>
              </a:rPr>
              <a:t>of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gross </a:t>
            </a:r>
            <a:r>
              <a:rPr sz="1400" spc="-15" dirty="0">
                <a:latin typeface="Times New Roman"/>
                <a:cs typeface="Times New Roman"/>
              </a:rPr>
              <a:t>domestic </a:t>
            </a:r>
            <a:r>
              <a:rPr sz="1400" spc="-5" dirty="0">
                <a:latin typeface="Times New Roman"/>
                <a:cs typeface="Times New Roman"/>
              </a:rPr>
              <a:t>product </a:t>
            </a:r>
            <a:r>
              <a:rPr sz="1400" spc="-10" dirty="0">
                <a:latin typeface="Times New Roman"/>
                <a:cs typeface="Times New Roman"/>
              </a:rPr>
              <a:t>(GDP) </a:t>
            </a:r>
            <a:r>
              <a:rPr sz="1400" spc="-20" dirty="0">
                <a:latin typeface="Times New Roman"/>
                <a:cs typeface="Times New Roman"/>
              </a:rPr>
              <a:t>plus </a:t>
            </a:r>
            <a:r>
              <a:rPr sz="1400" spc="-15" dirty="0">
                <a:latin typeface="Times New Roman"/>
                <a:cs typeface="Times New Roman"/>
              </a:rPr>
              <a:t>incomes </a:t>
            </a:r>
            <a:r>
              <a:rPr sz="1400" spc="-20" dirty="0">
                <a:latin typeface="Times New Roman"/>
                <a:cs typeface="Times New Roman"/>
              </a:rPr>
              <a:t>earned </a:t>
            </a:r>
            <a:r>
              <a:rPr sz="1400" spc="30" dirty="0">
                <a:latin typeface="Times New Roman"/>
                <a:cs typeface="Times New Roman"/>
              </a:rPr>
              <a:t>by </a:t>
            </a:r>
            <a:r>
              <a:rPr sz="1400" spc="-20" dirty="0">
                <a:latin typeface="Times New Roman"/>
                <a:cs typeface="Times New Roman"/>
              </a:rPr>
              <a:t>foreign </a:t>
            </a:r>
            <a:r>
              <a:rPr sz="1400" spc="-10" dirty="0">
                <a:latin typeface="Times New Roman"/>
                <a:cs typeface="Times New Roman"/>
              </a:rPr>
              <a:t>residents, </a:t>
            </a:r>
            <a:r>
              <a:rPr sz="1400" spc="-25" dirty="0">
                <a:latin typeface="Times New Roman"/>
                <a:cs typeface="Times New Roman"/>
              </a:rPr>
              <a:t>minus </a:t>
            </a:r>
            <a:r>
              <a:rPr sz="1400" spc="-10" dirty="0">
                <a:latin typeface="Times New Roman"/>
                <a:cs typeface="Times New Roman"/>
              </a:rPr>
              <a:t>income </a:t>
            </a:r>
            <a:r>
              <a:rPr sz="1400" spc="-20" dirty="0">
                <a:latin typeface="Times New Roman"/>
                <a:cs typeface="Times New Roman"/>
              </a:rPr>
              <a:t>earned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domestic </a:t>
            </a:r>
            <a:r>
              <a:rPr sz="1400" dirty="0">
                <a:latin typeface="Times New Roman"/>
                <a:cs typeface="Times New Roman"/>
              </a:rPr>
              <a:t>economy </a:t>
            </a:r>
            <a:r>
              <a:rPr sz="1400" spc="45" dirty="0">
                <a:latin typeface="Times New Roman"/>
                <a:cs typeface="Times New Roman"/>
              </a:rPr>
              <a:t>by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nonresidents.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664"/>
              </a:lnSpc>
              <a:spcBef>
                <a:spcPts val="5"/>
              </a:spcBef>
            </a:pPr>
            <a:r>
              <a:rPr sz="1400" b="1" spc="25" dirty="0">
                <a:latin typeface="Times New Roman"/>
                <a:cs typeface="Times New Roman"/>
              </a:rPr>
              <a:t>GNI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=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GDP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+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Net </a:t>
            </a:r>
            <a:r>
              <a:rPr sz="1400" b="1" dirty="0">
                <a:latin typeface="Times New Roman"/>
                <a:cs typeface="Times New Roman"/>
              </a:rPr>
              <a:t>compensation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receipts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+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Net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property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income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receivable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+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Net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taxes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(minus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subsidies).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Developed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664"/>
              </a:lnSpc>
            </a:pPr>
            <a:r>
              <a:rPr sz="1400" spc="-15" dirty="0">
                <a:latin typeface="Times New Roman"/>
                <a:cs typeface="Times New Roman"/>
              </a:rPr>
              <a:t>countries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have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higher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GNI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relative</a:t>
            </a:r>
            <a:r>
              <a:rPr sz="1400" spc="-5" dirty="0">
                <a:latin typeface="Times New Roman"/>
                <a:cs typeface="Times New Roman"/>
              </a:rPr>
              <a:t> to</a:t>
            </a:r>
            <a:r>
              <a:rPr sz="1400" spc="-15" dirty="0">
                <a:latin typeface="Times New Roman"/>
                <a:cs typeface="Times New Roman"/>
              </a:rPr>
              <a:t> developing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countries.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5"/>
              </a:spcBef>
            </a:pPr>
            <a:r>
              <a:rPr sz="1400" spc="30" dirty="0">
                <a:latin typeface="Times New Roman"/>
                <a:cs typeface="Times New Roman"/>
              </a:rPr>
              <a:t>For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GNI </a:t>
            </a:r>
            <a:r>
              <a:rPr sz="1400" spc="-20" dirty="0">
                <a:latin typeface="Times New Roman"/>
                <a:cs typeface="Times New Roman"/>
              </a:rPr>
              <a:t>calculation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have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includes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Net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taxes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(minus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subsidies)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While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GNP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formula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does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not </a:t>
            </a:r>
            <a:r>
              <a:rPr sz="1400" spc="-20" dirty="0">
                <a:latin typeface="Times New Roman"/>
                <a:cs typeface="Times New Roman"/>
              </a:rPr>
              <a:t>include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it.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8344" y="3135947"/>
            <a:ext cx="285750" cy="2003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5257" y="99631"/>
            <a:ext cx="8820150" cy="4726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ts val="1664"/>
              </a:lnSpc>
              <a:spcBef>
                <a:spcPts val="125"/>
              </a:spcBef>
              <a:buFont typeface="Wingdings"/>
              <a:buChar char=""/>
              <a:tabLst>
                <a:tab pos="299085" algn="l"/>
              </a:tabLst>
            </a:pPr>
            <a:r>
              <a:rPr sz="1400" spc="-30" dirty="0">
                <a:latin typeface="Times New Roman"/>
                <a:cs typeface="Times New Roman"/>
              </a:rPr>
              <a:t>Inequality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wealth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35" dirty="0">
                <a:latin typeface="Times New Roman"/>
                <a:cs typeface="Times New Roman"/>
              </a:rPr>
              <a:t>Wealth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inequality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(also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known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wealth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gap)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refers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unequal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distribution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assets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among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residents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country.</a:t>
            </a:r>
            <a:endParaRPr sz="1400">
              <a:latin typeface="Times New Roman"/>
              <a:cs typeface="Times New Roman"/>
            </a:endParaRPr>
          </a:p>
          <a:p>
            <a:pPr marL="12700" marR="241935">
              <a:lnSpc>
                <a:spcPts val="1650"/>
              </a:lnSpc>
              <a:spcBef>
                <a:spcPts val="130"/>
              </a:spcBef>
            </a:pPr>
            <a:r>
              <a:rPr sz="1400" spc="-35" dirty="0">
                <a:latin typeface="Times New Roman"/>
                <a:cs typeface="Times New Roman"/>
              </a:rPr>
              <a:t>Wealth </a:t>
            </a:r>
            <a:r>
              <a:rPr sz="1400" spc="-20" dirty="0">
                <a:latin typeface="Times New Roman"/>
                <a:cs typeface="Times New Roman"/>
              </a:rPr>
              <a:t>includes</a:t>
            </a:r>
            <a:r>
              <a:rPr sz="1400" spc="-15" dirty="0">
                <a:latin typeface="Times New Roman"/>
                <a:cs typeface="Times New Roman"/>
              </a:rPr>
              <a:t> the </a:t>
            </a:r>
            <a:r>
              <a:rPr sz="1400" spc="-30" dirty="0">
                <a:latin typeface="Times New Roman"/>
                <a:cs typeface="Times New Roman"/>
              </a:rPr>
              <a:t>values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homes, </a:t>
            </a:r>
            <a:r>
              <a:rPr sz="1400" spc="-15" dirty="0">
                <a:latin typeface="Times New Roman"/>
                <a:cs typeface="Times New Roman"/>
              </a:rPr>
              <a:t>automobiles, </a:t>
            </a:r>
            <a:r>
              <a:rPr sz="1400" spc="5" dirty="0">
                <a:latin typeface="Times New Roman"/>
                <a:cs typeface="Times New Roman"/>
              </a:rPr>
              <a:t>personal </a:t>
            </a:r>
            <a:r>
              <a:rPr sz="1400" spc="-25" dirty="0">
                <a:latin typeface="Times New Roman"/>
                <a:cs typeface="Times New Roman"/>
              </a:rPr>
              <a:t>valuables,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businesses, </a:t>
            </a:r>
            <a:r>
              <a:rPr sz="1400" spc="-15" dirty="0">
                <a:latin typeface="Times New Roman"/>
                <a:cs typeface="Times New Roman"/>
              </a:rPr>
              <a:t>savings, and </a:t>
            </a:r>
            <a:r>
              <a:rPr sz="1400" spc="-20" dirty="0">
                <a:latin typeface="Times New Roman"/>
                <a:cs typeface="Times New Roman"/>
              </a:rPr>
              <a:t>investments.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Developed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countries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have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low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wealth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inequality.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ts val="1664"/>
              </a:lnSpc>
              <a:buFont typeface="Wingdings"/>
              <a:buChar char=""/>
              <a:tabLst>
                <a:tab pos="299085" algn="l"/>
              </a:tabLst>
            </a:pPr>
            <a:r>
              <a:rPr sz="1400" spc="-30" dirty="0">
                <a:latin typeface="Times New Roman"/>
                <a:cs typeface="Times New Roman"/>
              </a:rPr>
              <a:t>Inflation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30" dirty="0">
                <a:latin typeface="Times New Roman"/>
                <a:cs typeface="Times New Roman"/>
              </a:rPr>
              <a:t>Inflation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increase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general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level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goods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services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 </a:t>
            </a:r>
            <a:r>
              <a:rPr sz="1400" spc="5" dirty="0">
                <a:latin typeface="Times New Roman"/>
                <a:cs typeface="Times New Roman"/>
              </a:rPr>
              <a:t>economy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period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time.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</a:t>
            </a:r>
            <a:endParaRPr sz="1400">
              <a:latin typeface="Times New Roman"/>
              <a:cs typeface="Times New Roman"/>
            </a:endParaRPr>
          </a:p>
          <a:p>
            <a:pPr marL="12700" marR="99060">
              <a:lnSpc>
                <a:spcPct val="100600"/>
              </a:lnSpc>
              <a:spcBef>
                <a:spcPts val="40"/>
              </a:spcBef>
            </a:pPr>
            <a:r>
              <a:rPr sz="1400" spc="-35" dirty="0">
                <a:latin typeface="Times New Roman"/>
                <a:cs typeface="Times New Roman"/>
              </a:rPr>
              <a:t>level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rises, </a:t>
            </a:r>
            <a:r>
              <a:rPr sz="1400" spc="5" dirty="0">
                <a:latin typeface="Times New Roman"/>
                <a:cs typeface="Times New Roman"/>
              </a:rPr>
              <a:t>each </a:t>
            </a:r>
            <a:r>
              <a:rPr sz="1400" spc="-35" dirty="0">
                <a:latin typeface="Times New Roman"/>
                <a:cs typeface="Times New Roman"/>
              </a:rPr>
              <a:t>unit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currency buys </a:t>
            </a:r>
            <a:r>
              <a:rPr sz="1400" spc="-20" dirty="0">
                <a:latin typeface="Times New Roman"/>
                <a:cs typeface="Times New Roman"/>
              </a:rPr>
              <a:t>fewer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goods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services. </a:t>
            </a:r>
            <a:r>
              <a:rPr sz="1400" spc="-15" dirty="0">
                <a:latin typeface="Times New Roman"/>
                <a:cs typeface="Times New Roman"/>
              </a:rPr>
              <a:t>Consequently, </a:t>
            </a:r>
            <a:r>
              <a:rPr sz="1400" spc="-35" dirty="0">
                <a:latin typeface="Times New Roman"/>
                <a:cs typeface="Times New Roman"/>
              </a:rPr>
              <a:t>inflation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reflects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reduction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 purchasing </a:t>
            </a:r>
            <a:r>
              <a:rPr sz="1400" spc="5" dirty="0">
                <a:latin typeface="Times New Roman"/>
                <a:cs typeface="Times New Roman"/>
              </a:rPr>
              <a:t>power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 currency. </a:t>
            </a:r>
            <a:r>
              <a:rPr sz="1400" spc="-30" dirty="0">
                <a:latin typeface="Times New Roman"/>
                <a:cs typeface="Times New Roman"/>
              </a:rPr>
              <a:t>Deflation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decrease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general </a:t>
            </a:r>
            <a:r>
              <a:rPr sz="1400" spc="-5" dirty="0">
                <a:latin typeface="Times New Roman"/>
                <a:cs typeface="Times New Roman"/>
              </a:rPr>
              <a:t>price </a:t>
            </a:r>
            <a:r>
              <a:rPr sz="1400" spc="-35" dirty="0">
                <a:latin typeface="Times New Roman"/>
                <a:cs typeface="Times New Roman"/>
              </a:rPr>
              <a:t>level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20" dirty="0">
                <a:latin typeface="Times New Roman"/>
                <a:cs typeface="Times New Roman"/>
              </a:rPr>
              <a:t>goods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services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an </a:t>
            </a:r>
            <a:r>
              <a:rPr sz="1400" spc="5" dirty="0">
                <a:latin typeface="Times New Roman"/>
                <a:cs typeface="Times New Roman"/>
              </a:rPr>
              <a:t>economy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period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time.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Inflation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caused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when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goods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services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high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demand,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creating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drop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availability.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dirty="0">
                <a:latin typeface="Times New Roman"/>
                <a:cs typeface="Times New Roman"/>
              </a:rPr>
              <a:t>Consumers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willing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items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want,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causing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manufacturers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service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providers to</a:t>
            </a:r>
            <a:r>
              <a:rPr sz="1400" spc="-10" dirty="0">
                <a:latin typeface="Times New Roman"/>
                <a:cs typeface="Times New Roman"/>
              </a:rPr>
              <a:t> charge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400" spc="-20" dirty="0">
                <a:latin typeface="Times New Roman"/>
                <a:cs typeface="Times New Roman"/>
              </a:rPr>
              <a:t>Unemployment</a:t>
            </a:r>
            <a:endParaRPr sz="1400">
              <a:latin typeface="Times New Roman"/>
              <a:cs typeface="Times New Roman"/>
            </a:endParaRPr>
          </a:p>
          <a:p>
            <a:pPr marL="12700" marR="326390">
              <a:lnSpc>
                <a:spcPts val="1650"/>
              </a:lnSpc>
              <a:spcBef>
                <a:spcPts val="125"/>
              </a:spcBef>
              <a:tabLst>
                <a:tab pos="6295390" algn="l"/>
              </a:tabLst>
            </a:pPr>
            <a:r>
              <a:rPr sz="1400" spc="-45" dirty="0">
                <a:latin typeface="Times New Roman"/>
                <a:cs typeface="Times New Roman"/>
              </a:rPr>
              <a:t>U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p</a:t>
            </a:r>
            <a:r>
              <a:rPr sz="1400" spc="-9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50" dirty="0">
                <a:latin typeface="Times New Roman"/>
                <a:cs typeface="Times New Roman"/>
              </a:rPr>
              <a:t>cc</a:t>
            </a:r>
            <a:r>
              <a:rPr sz="1400" spc="-30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w</a:t>
            </a:r>
            <a:r>
              <a:rPr sz="1400" spc="-30" dirty="0">
                <a:latin typeface="Times New Roman"/>
                <a:cs typeface="Times New Roman"/>
              </a:rPr>
              <a:t>h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1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p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op</a:t>
            </a:r>
            <a:r>
              <a:rPr sz="1400" spc="-95" dirty="0">
                <a:latin typeface="Times New Roman"/>
                <a:cs typeface="Times New Roman"/>
              </a:rPr>
              <a:t>l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w</a:t>
            </a:r>
            <a:r>
              <a:rPr sz="1400" spc="-30" dirty="0">
                <a:latin typeface="Times New Roman"/>
                <a:cs typeface="Times New Roman"/>
              </a:rPr>
              <a:t>h</a:t>
            </a:r>
            <a:r>
              <a:rPr sz="1400" spc="10" dirty="0">
                <a:latin typeface="Times New Roman"/>
                <a:cs typeface="Times New Roman"/>
              </a:rPr>
              <a:t>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ar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w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30" dirty="0">
                <a:latin typeface="Times New Roman"/>
                <a:cs typeface="Times New Roman"/>
              </a:rPr>
              <a:t>h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w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spc="10" dirty="0">
                <a:latin typeface="Times New Roman"/>
                <a:cs typeface="Times New Roman"/>
              </a:rPr>
              <a:t>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ar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</a:t>
            </a:r>
            <a:r>
              <a:rPr sz="1400" spc="50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v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95" dirty="0">
                <a:latin typeface="Times New Roman"/>
                <a:cs typeface="Times New Roman"/>
              </a:rPr>
              <a:t>l</a:t>
            </a:r>
            <a:r>
              <a:rPr sz="1400" spc="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ee</a:t>
            </a:r>
            <a:r>
              <a:rPr sz="1400" spc="-30" dirty="0">
                <a:latin typeface="Times New Roman"/>
                <a:cs typeface="Times New Roman"/>
              </a:rPr>
              <a:t>k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10" dirty="0">
                <a:latin typeface="Times New Roman"/>
                <a:cs typeface="Times New Roman"/>
              </a:rPr>
              <a:t>g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w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spc="-3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spc="-30" dirty="0">
                <a:latin typeface="Times New Roman"/>
                <a:cs typeface="Times New Roman"/>
              </a:rPr>
              <a:t>h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un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p</a:t>
            </a:r>
            <a:r>
              <a:rPr sz="1400" spc="-95" dirty="0">
                <a:latin typeface="Times New Roman"/>
                <a:cs typeface="Times New Roman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ra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Times New Roman"/>
                <a:cs typeface="Times New Roman"/>
              </a:rPr>
              <a:t>i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  </a:t>
            </a:r>
            <a:r>
              <a:rPr sz="1400" spc="-10" dirty="0">
                <a:latin typeface="Times New Roman"/>
                <a:cs typeface="Times New Roman"/>
              </a:rPr>
              <a:t>measure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prevalence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unemployment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calculated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percentage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dividing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number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unemployed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individuals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by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all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individuals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currently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labor </a:t>
            </a:r>
            <a:r>
              <a:rPr sz="1400" spc="5" dirty="0">
                <a:latin typeface="Times New Roman"/>
                <a:cs typeface="Times New Roman"/>
              </a:rPr>
              <a:t>force.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2225" algn="ctr">
              <a:lnSpc>
                <a:spcPct val="100000"/>
              </a:lnSpc>
            </a:pPr>
            <a:r>
              <a:rPr sz="1400" b="1" spc="15" dirty="0">
                <a:latin typeface="Times New Roman"/>
                <a:cs typeface="Times New Roman"/>
              </a:rPr>
              <a:t>(No.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of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unemployed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people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/No.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of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people</a:t>
            </a:r>
            <a:r>
              <a:rPr sz="1400" b="1" spc="-5" dirty="0">
                <a:latin typeface="Times New Roman"/>
                <a:cs typeface="Times New Roman"/>
              </a:rPr>
              <a:t> in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labor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force)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x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100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 marR="207010">
              <a:lnSpc>
                <a:spcPts val="1650"/>
              </a:lnSpc>
            </a:pPr>
            <a:r>
              <a:rPr sz="1400" spc="5" dirty="0">
                <a:latin typeface="Times New Roman"/>
                <a:cs typeface="Times New Roman"/>
              </a:rPr>
              <a:t>Labor </a:t>
            </a:r>
            <a:r>
              <a:rPr sz="1400" spc="25" dirty="0">
                <a:latin typeface="Times New Roman"/>
                <a:cs typeface="Times New Roman"/>
              </a:rPr>
              <a:t>Force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40" dirty="0">
                <a:latin typeface="Times New Roman"/>
                <a:cs typeface="Times New Roman"/>
              </a:rPr>
              <a:t>all </a:t>
            </a:r>
            <a:r>
              <a:rPr sz="1400" dirty="0">
                <a:latin typeface="Times New Roman"/>
                <a:cs typeface="Times New Roman"/>
              </a:rPr>
              <a:t>people </a:t>
            </a:r>
            <a:r>
              <a:rPr sz="1400" spc="-20" dirty="0">
                <a:latin typeface="Times New Roman"/>
                <a:cs typeface="Times New Roman"/>
              </a:rPr>
              <a:t>who </a:t>
            </a:r>
            <a:r>
              <a:rPr sz="1400" spc="5" dirty="0">
                <a:latin typeface="Times New Roman"/>
                <a:cs typeface="Times New Roman"/>
              </a:rPr>
              <a:t>supply </a:t>
            </a:r>
            <a:r>
              <a:rPr sz="1400" spc="-5" dirty="0">
                <a:latin typeface="Times New Roman"/>
                <a:cs typeface="Times New Roman"/>
              </a:rPr>
              <a:t>labor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production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20" dirty="0">
                <a:latin typeface="Times New Roman"/>
                <a:cs typeface="Times New Roman"/>
              </a:rPr>
              <a:t>goods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services </a:t>
            </a:r>
            <a:r>
              <a:rPr sz="1400" spc="-20" dirty="0">
                <a:latin typeface="Times New Roman"/>
                <a:cs typeface="Times New Roman"/>
              </a:rPr>
              <a:t>during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15" dirty="0">
                <a:latin typeface="Times New Roman"/>
                <a:cs typeface="Times New Roman"/>
              </a:rPr>
              <a:t>specified </a:t>
            </a:r>
            <a:r>
              <a:rPr sz="1400" dirty="0">
                <a:latin typeface="Times New Roman"/>
                <a:cs typeface="Times New Roman"/>
              </a:rPr>
              <a:t>period. </a:t>
            </a: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20" dirty="0">
                <a:latin typeface="Times New Roman"/>
                <a:cs typeface="Times New Roman"/>
              </a:rPr>
              <a:t>includes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both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employed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unemployed.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Developed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countries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have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relatively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low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unemployment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rate.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185" y="176212"/>
            <a:ext cx="3556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/>
              <a:t>4. </a:t>
            </a:r>
            <a:r>
              <a:rPr sz="1800" dirty="0"/>
              <a:t>Financial</a:t>
            </a:r>
            <a:r>
              <a:rPr sz="1800" spc="-55" dirty="0"/>
              <a:t> </a:t>
            </a:r>
            <a:r>
              <a:rPr sz="1800" dirty="0"/>
              <a:t>Sector</a:t>
            </a:r>
            <a:r>
              <a:rPr sz="1800" spc="-55" dirty="0"/>
              <a:t> </a:t>
            </a:r>
            <a:r>
              <a:rPr sz="1800" spc="-25" dirty="0"/>
              <a:t>Reforms</a:t>
            </a:r>
            <a:r>
              <a:rPr sz="1800" spc="120" dirty="0"/>
              <a:t> </a:t>
            </a:r>
            <a:r>
              <a:rPr sz="1800" spc="10" dirty="0"/>
              <a:t>in</a:t>
            </a:r>
            <a:r>
              <a:rPr sz="1800" spc="-30" dirty="0"/>
              <a:t> </a:t>
            </a:r>
            <a:r>
              <a:rPr sz="1800" spc="-15" dirty="0"/>
              <a:t>India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07657" y="1005903"/>
            <a:ext cx="8463915" cy="1941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6385" algn="just">
              <a:lnSpc>
                <a:spcPct val="997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Times New Roman"/>
                <a:cs typeface="Times New Roman"/>
              </a:rPr>
              <a:t>The main </a:t>
            </a:r>
            <a:r>
              <a:rPr sz="1800" spc="-5" dirty="0">
                <a:latin typeface="Times New Roman"/>
                <a:cs typeface="Times New Roman"/>
              </a:rPr>
              <a:t>intent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banking </a:t>
            </a:r>
            <a:r>
              <a:rPr sz="1800" spc="5" dirty="0">
                <a:latin typeface="Times New Roman"/>
                <a:cs typeface="Times New Roman"/>
              </a:rPr>
              <a:t>sector </a:t>
            </a:r>
            <a:r>
              <a:rPr sz="1800" spc="-5" dirty="0">
                <a:latin typeface="Times New Roman"/>
                <a:cs typeface="Times New Roman"/>
              </a:rPr>
              <a:t>reforms was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uphold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diversified, efficient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competitive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financial </a:t>
            </a:r>
            <a:r>
              <a:rPr sz="1800" spc="5" dirty="0">
                <a:latin typeface="Times New Roman"/>
                <a:cs typeface="Times New Roman"/>
              </a:rPr>
              <a:t>system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10" dirty="0">
                <a:latin typeface="Times New Roman"/>
                <a:cs typeface="Times New Roman"/>
              </a:rPr>
              <a:t>aim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improving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allocative </a:t>
            </a:r>
            <a:r>
              <a:rPr sz="1800" spc="-5" dirty="0">
                <a:latin typeface="Times New Roman"/>
                <a:cs typeface="Times New Roman"/>
              </a:rPr>
              <a:t>efficiency of </a:t>
            </a:r>
            <a:r>
              <a:rPr sz="1800" dirty="0">
                <a:latin typeface="Times New Roman"/>
                <a:cs typeface="Times New Roman"/>
              </a:rPr>
              <a:t> resources </a:t>
            </a:r>
            <a:r>
              <a:rPr sz="1800" spc="-10" dirty="0">
                <a:latin typeface="Times New Roman"/>
                <a:cs typeface="Times New Roman"/>
              </a:rPr>
              <a:t>through </a:t>
            </a:r>
            <a:r>
              <a:rPr sz="1800" dirty="0">
                <a:latin typeface="Times New Roman"/>
                <a:cs typeface="Times New Roman"/>
              </a:rPr>
              <a:t>operational </a:t>
            </a:r>
            <a:r>
              <a:rPr sz="1800" spc="-25" dirty="0">
                <a:latin typeface="Times New Roman"/>
                <a:cs typeface="Times New Roman"/>
              </a:rPr>
              <a:t>flexibility,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improved </a:t>
            </a:r>
            <a:r>
              <a:rPr sz="1800" spc="-5" dirty="0">
                <a:latin typeface="Times New Roman"/>
                <a:cs typeface="Times New Roman"/>
              </a:rPr>
              <a:t>financial viability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institutional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solidification.</a:t>
            </a:r>
            <a:endParaRPr sz="1800">
              <a:latin typeface="Times New Roman"/>
              <a:cs typeface="Times New Roman"/>
            </a:endParaRPr>
          </a:p>
          <a:p>
            <a:pPr marL="298450" marR="360045" indent="-286385">
              <a:lnSpc>
                <a:spcPct val="99100"/>
              </a:lnSpc>
              <a:spcBef>
                <a:spcPts val="4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15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early </a:t>
            </a:r>
            <a:r>
              <a:rPr sz="1800" spc="10" dirty="0">
                <a:latin typeface="Times New Roman"/>
                <a:cs typeface="Times New Roman"/>
              </a:rPr>
              <a:t>as </a:t>
            </a:r>
            <a:r>
              <a:rPr sz="1800" spc="-25" dirty="0">
                <a:latin typeface="Times New Roman"/>
                <a:cs typeface="Times New Roman"/>
              </a:rPr>
              <a:t>August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1991,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government </a:t>
            </a:r>
            <a:r>
              <a:rPr sz="1800" dirty="0">
                <a:latin typeface="Times New Roman"/>
                <a:cs typeface="Times New Roman"/>
              </a:rPr>
              <a:t>selected a </a:t>
            </a:r>
            <a:r>
              <a:rPr sz="1800" spc="-35" dirty="0">
                <a:latin typeface="Times New Roman"/>
                <a:cs typeface="Times New Roman"/>
              </a:rPr>
              <a:t>high </a:t>
            </a:r>
            <a:r>
              <a:rPr sz="1800" spc="-5" dirty="0">
                <a:latin typeface="Times New Roman"/>
                <a:cs typeface="Times New Roman"/>
              </a:rPr>
              <a:t>level </a:t>
            </a:r>
            <a:r>
              <a:rPr sz="1800" spc="-15" dirty="0">
                <a:latin typeface="Times New Roman"/>
                <a:cs typeface="Times New Roman"/>
              </a:rPr>
              <a:t>Committee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Financial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System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(the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Narasimham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Committee)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look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all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facets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financial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make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comprehensive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recommendations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improvements.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8325" y="3505200"/>
            <a:ext cx="539115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57" y="1196657"/>
            <a:ext cx="8836025" cy="453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The</a:t>
            </a:r>
            <a:r>
              <a:rPr sz="1800" b="1" i="1" spc="2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major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spc="-15" dirty="0">
                <a:latin typeface="Times New Roman"/>
                <a:cs typeface="Times New Roman"/>
              </a:rPr>
              <a:t>reforms</a:t>
            </a:r>
            <a:r>
              <a:rPr sz="1800" b="1" i="1" spc="1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relating</a:t>
            </a:r>
            <a:r>
              <a:rPr sz="1800" b="1" i="1" spc="-65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to</a:t>
            </a:r>
            <a:r>
              <a:rPr sz="1800" b="1" i="1" spc="-5" dirty="0">
                <a:latin typeface="Times New Roman"/>
                <a:cs typeface="Times New Roman"/>
              </a:rPr>
              <a:t> the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banking</a:t>
            </a:r>
            <a:r>
              <a:rPr sz="1800" b="1" i="1" spc="7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system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5" dirty="0">
                <a:latin typeface="Times New Roman"/>
                <a:cs typeface="Times New Roman"/>
              </a:rPr>
              <a:t>were: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latin typeface="Times New Roman"/>
                <a:cs typeface="Times New Roman"/>
              </a:rPr>
              <a:t>Capital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banks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strengthened  </a:t>
            </a:r>
            <a:r>
              <a:rPr sz="1800" spc="-5" dirty="0">
                <a:latin typeface="Times New Roman"/>
                <a:cs typeface="Times New Roman"/>
              </a:rPr>
              <a:t>by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recapitalization,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public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equity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issues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subordinated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debt.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269875" marR="5715" indent="-257810">
              <a:lnSpc>
                <a:spcPct val="100800"/>
              </a:lnSpc>
              <a:buSzPct val="52777"/>
              <a:buFont typeface="Symbol"/>
              <a:buChar char=""/>
              <a:tabLst>
                <a:tab pos="269875" algn="l"/>
                <a:tab pos="270510" algn="l"/>
                <a:tab pos="1346835" algn="l"/>
                <a:tab pos="2043430" algn="l"/>
                <a:tab pos="2625090" algn="l"/>
                <a:tab pos="4197985" algn="l"/>
                <a:tab pos="5542280" algn="l"/>
                <a:tab pos="6534150" algn="l"/>
                <a:tab pos="6934834" algn="l"/>
                <a:tab pos="7735570" algn="l"/>
              </a:tabLst>
            </a:pPr>
            <a:r>
              <a:rPr sz="1800" spc="4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rud</a:t>
            </a:r>
            <a:r>
              <a:rPr sz="1800" spc="1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	nor</a:t>
            </a:r>
            <a:r>
              <a:rPr sz="1800" spc="-5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s	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2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re	</a:t>
            </a:r>
            <a:r>
              <a:rPr sz="1800" spc="-5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rodu</a:t>
            </a:r>
            <a:r>
              <a:rPr sz="1800" spc="25" dirty="0">
                <a:latin typeface="Times New Roman"/>
                <a:cs typeface="Times New Roman"/>
              </a:rPr>
              <a:t>ce</a:t>
            </a:r>
            <a:r>
              <a:rPr sz="1800" dirty="0">
                <a:latin typeface="Times New Roman"/>
                <a:cs typeface="Times New Roman"/>
              </a:rPr>
              <a:t>d 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nd	pro</a:t>
            </a:r>
            <a:r>
              <a:rPr sz="1800" spc="-7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ss</a:t>
            </a:r>
            <a:r>
              <a:rPr sz="1800" spc="-5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v</a:t>
            </a:r>
            <a:r>
              <a:rPr sz="1800" spc="25" dirty="0">
                <a:latin typeface="Times New Roman"/>
                <a:cs typeface="Times New Roman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20" dirty="0">
                <a:latin typeface="Times New Roman"/>
                <a:cs typeface="Times New Roman"/>
              </a:rPr>
              <a:t>ti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20" dirty="0">
                <a:latin typeface="Times New Roman"/>
                <a:cs typeface="Times New Roman"/>
              </a:rPr>
              <a:t>te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d	for	</a:t>
            </a:r>
            <a:r>
              <a:rPr sz="1800" spc="-5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2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5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	r</a:t>
            </a:r>
            <a:r>
              <a:rPr sz="1800" spc="20" dirty="0">
                <a:latin typeface="Times New Roman"/>
                <a:cs typeface="Times New Roman"/>
              </a:rPr>
              <a:t>ec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8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on,  </a:t>
            </a:r>
            <a:r>
              <a:rPr sz="1800" spc="-15" dirty="0">
                <a:latin typeface="Times New Roman"/>
                <a:cs typeface="Times New Roman"/>
              </a:rPr>
              <a:t>classification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assets,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provisioning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bad </a:t>
            </a:r>
            <a:r>
              <a:rPr sz="1800" dirty="0">
                <a:latin typeface="Times New Roman"/>
                <a:cs typeface="Times New Roman"/>
              </a:rPr>
              <a:t>debts,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marking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market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investments.</a:t>
            </a:r>
            <a:endParaRPr sz="18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25"/>
              </a:spcBef>
              <a:buSzPct val="52777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800" dirty="0">
                <a:latin typeface="Times New Roman"/>
                <a:cs typeface="Times New Roman"/>
              </a:rPr>
              <a:t>Pre-emption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bank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government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reduced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sharply.</a:t>
            </a:r>
            <a:endParaRPr sz="18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20"/>
              </a:spcBef>
              <a:buSzPct val="52777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private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sector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banks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licensed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branch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licensing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restrictions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were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relaxed.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Times New Roman"/>
                <a:cs typeface="Times New Roman"/>
              </a:rPr>
              <a:t>Similarly,</a:t>
            </a:r>
            <a:r>
              <a:rPr sz="1800" b="1" i="1" spc="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several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operational</a:t>
            </a:r>
            <a:r>
              <a:rPr sz="1800" b="1" i="1" spc="-55" dirty="0">
                <a:latin typeface="Times New Roman"/>
                <a:cs typeface="Times New Roman"/>
              </a:rPr>
              <a:t> </a:t>
            </a:r>
            <a:r>
              <a:rPr sz="1800" b="1" i="1" spc="-15" dirty="0">
                <a:latin typeface="Times New Roman"/>
                <a:cs typeface="Times New Roman"/>
              </a:rPr>
              <a:t>reforms</a:t>
            </a:r>
            <a:r>
              <a:rPr sz="1800" b="1" i="1" spc="1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were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introduced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in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the</a:t>
            </a:r>
            <a:r>
              <a:rPr sz="1800" b="1" i="1" spc="3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area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5" dirty="0">
                <a:latin typeface="Times New Roman"/>
                <a:cs typeface="Times New Roman"/>
              </a:rPr>
              <a:t>credit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policy: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5"/>
              </a:spcBef>
              <a:buSzPct val="52777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800" spc="-10" dirty="0">
                <a:latin typeface="Times New Roman"/>
                <a:cs typeface="Times New Roman"/>
              </a:rPr>
              <a:t>Detailed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regulations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relating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Maximum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Permissible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Bank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Finance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abolished.</a:t>
            </a:r>
            <a:endParaRPr sz="18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15"/>
              </a:spcBef>
              <a:buSzPct val="52777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800" spc="-10" dirty="0">
                <a:latin typeface="Times New Roman"/>
                <a:cs typeface="Times New Roman"/>
              </a:rPr>
              <a:t>Consortium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regulations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were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relaxed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substantially.</a:t>
            </a:r>
            <a:endParaRPr sz="18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20"/>
              </a:spcBef>
              <a:buSzPct val="52777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800" spc="-10" dirty="0">
                <a:latin typeface="Times New Roman"/>
                <a:cs typeface="Times New Roman"/>
              </a:rPr>
              <a:t>Credit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delivery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shifted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away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cash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credit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57" y="23431"/>
            <a:ext cx="8612505" cy="582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25" dirty="0">
                <a:latin typeface="Times New Roman"/>
                <a:cs typeface="Times New Roman"/>
              </a:rPr>
              <a:t>5.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Recent</a:t>
            </a:r>
            <a:r>
              <a:rPr sz="2000" b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Growth/</a:t>
            </a:r>
            <a:r>
              <a:rPr sz="2000" b="1" u="heavy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Development</a:t>
            </a:r>
            <a:r>
              <a:rPr sz="2000" b="1" u="heavy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000" b="1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Indian</a:t>
            </a:r>
            <a:r>
              <a:rPr sz="2000" b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financial</a:t>
            </a:r>
            <a:r>
              <a:rPr sz="2000" b="1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Times New Roman"/>
                <a:cs typeface="Times New Roman"/>
              </a:rPr>
              <a:t>1.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550" b="1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Nationalisation</a:t>
            </a:r>
            <a:r>
              <a:rPr sz="1550" b="1" i="1" u="heavy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550" b="1" i="1" u="heavy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financial </a:t>
            </a:r>
            <a:r>
              <a:rPr sz="1550" b="1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institutions:</a:t>
            </a:r>
            <a:r>
              <a:rPr sz="1550" b="1" i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10" dirty="0">
                <a:latin typeface="Times New Roman"/>
                <a:cs typeface="Times New Roman"/>
              </a:rPr>
              <a:t>RBI,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leader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financial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system,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was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established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1935.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It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was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nationalized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1949.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15" dirty="0">
                <a:latin typeface="Times New Roman"/>
                <a:cs typeface="Times New Roman"/>
              </a:rPr>
              <a:t>Insurance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Corporation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came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into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existence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on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1st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September,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1956.</a:t>
            </a:r>
            <a:endParaRPr sz="1550">
              <a:latin typeface="Times New Roman"/>
              <a:cs typeface="Times New Roman"/>
            </a:endParaRPr>
          </a:p>
          <a:p>
            <a:pPr marL="298450" marR="5080" indent="-286385" algn="just">
              <a:lnSpc>
                <a:spcPct val="103000"/>
              </a:lnSpc>
              <a:spcBef>
                <a:spcPts val="860"/>
              </a:spcBef>
              <a:buFont typeface="Arial MT"/>
              <a:buChar char="•"/>
              <a:tabLst>
                <a:tab pos="337185" algn="l"/>
              </a:tabLst>
            </a:pPr>
            <a:r>
              <a:rPr dirty="0"/>
              <a:t>	</a:t>
            </a:r>
            <a:r>
              <a:rPr sz="1550" spc="10" dirty="0">
                <a:latin typeface="Times New Roman"/>
                <a:cs typeface="Times New Roman"/>
              </a:rPr>
              <a:t>Another </a:t>
            </a:r>
            <a:r>
              <a:rPr sz="1550" spc="25" dirty="0">
                <a:latin typeface="Times New Roman"/>
                <a:cs typeface="Times New Roman"/>
              </a:rPr>
              <a:t>important </a:t>
            </a:r>
            <a:r>
              <a:rPr sz="1550" spc="20" dirty="0">
                <a:latin typeface="Times New Roman"/>
                <a:cs typeface="Times New Roman"/>
              </a:rPr>
              <a:t>development was </a:t>
            </a:r>
            <a:r>
              <a:rPr sz="1550" spc="25" dirty="0">
                <a:latin typeface="Times New Roman"/>
                <a:cs typeface="Times New Roman"/>
              </a:rPr>
              <a:t>the </a:t>
            </a:r>
            <a:r>
              <a:rPr sz="1550" spc="20" dirty="0">
                <a:latin typeface="Times New Roman"/>
                <a:cs typeface="Times New Roman"/>
              </a:rPr>
              <a:t>nationalisation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30" dirty="0">
                <a:latin typeface="Times New Roman"/>
                <a:cs typeface="Times New Roman"/>
              </a:rPr>
              <a:t>14 </a:t>
            </a:r>
            <a:r>
              <a:rPr sz="1550" spc="20" dirty="0">
                <a:latin typeface="Times New Roman"/>
                <a:cs typeface="Times New Roman"/>
              </a:rPr>
              <a:t>major </a:t>
            </a:r>
            <a:r>
              <a:rPr sz="1550" spc="10" dirty="0">
                <a:latin typeface="Times New Roman"/>
                <a:cs typeface="Times New Roman"/>
              </a:rPr>
              <a:t>commercial banks </a:t>
            </a:r>
            <a:r>
              <a:rPr sz="1550" spc="15" dirty="0">
                <a:latin typeface="Times New Roman"/>
                <a:cs typeface="Times New Roman"/>
              </a:rPr>
              <a:t>in </a:t>
            </a:r>
            <a:r>
              <a:rPr sz="1550" spc="40" dirty="0">
                <a:latin typeface="Times New Roman"/>
                <a:cs typeface="Times New Roman"/>
              </a:rPr>
              <a:t>1969. </a:t>
            </a:r>
            <a:r>
              <a:rPr sz="1550" spc="10" dirty="0">
                <a:latin typeface="Times New Roman"/>
                <a:cs typeface="Times New Roman"/>
              </a:rPr>
              <a:t>In 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1980,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6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more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banks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were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nationalized.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Another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landmark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was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the  </a:t>
            </a:r>
            <a:r>
              <a:rPr sz="1550" spc="15" dirty="0">
                <a:latin typeface="Times New Roman"/>
                <a:cs typeface="Times New Roman"/>
              </a:rPr>
              <a:t>nationalisation  </a:t>
            </a:r>
            <a:r>
              <a:rPr sz="1550" spc="25" dirty="0">
                <a:latin typeface="Times New Roman"/>
                <a:cs typeface="Times New Roman"/>
              </a:rPr>
              <a:t>of  </a:t>
            </a:r>
            <a:r>
              <a:rPr sz="1550" spc="15" dirty="0">
                <a:latin typeface="Times New Roman"/>
                <a:cs typeface="Times New Roman"/>
              </a:rPr>
              <a:t>general 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insurance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business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setting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up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General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Insurance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Corporation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1972.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b="1" i="1" spc="40" dirty="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r>
              <a:rPr sz="1550" b="1" i="1" spc="5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1550" b="1" i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50" b="1" i="1" u="heavy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550" b="1" i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550" b="1" i="1" u="heavy" spc="-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550" b="1" i="1" u="heavy" spc="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1550" b="1" i="1" u="heavy" spc="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550" b="1" i="1" u="heavy" spc="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1550" b="1" i="1" u="heavy" spc="15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-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550" b="1" i="1" u="heavy" spc="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550" b="1" i="1" u="heavy" spc="6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550" b="1" i="1" u="heavy" spc="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1550" b="1" i="1" u="heavy" spc="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550" b="1" i="1" u="heavy" spc="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4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ba</a:t>
            </a:r>
            <a:r>
              <a:rPr sz="1550" b="1" i="1" u="heavy" spc="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550" b="1" i="1" u="heavy" spc="4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550" b="1" i="1" u="heavy" spc="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550" b="1" i="1" u="heavy" spc="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550" b="1" i="1" u="heavy" spc="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550" b="1" i="1" u="heavy" spc="-1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550" b="1" i="1" u="heavy" spc="-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ec</a:t>
            </a:r>
            <a:r>
              <a:rPr sz="1550" b="1" i="1" u="heavy" spc="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550" b="1" i="1" u="heavy" spc="-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550" b="1" i="1" u="heavy" spc="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  <a:p>
            <a:pPr marL="298450" marR="895350" indent="-286385">
              <a:lnSpc>
                <a:spcPct val="109000"/>
              </a:lnSpc>
              <a:spcBef>
                <a:spcPts val="6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dirty="0">
                <a:latin typeface="Times New Roman"/>
                <a:cs typeface="Times New Roman"/>
              </a:rPr>
              <a:t>Being </a:t>
            </a:r>
            <a:r>
              <a:rPr sz="1550" spc="5" dirty="0">
                <a:latin typeface="Times New Roman"/>
                <a:cs typeface="Times New Roman"/>
              </a:rPr>
              <a:t>one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-5" dirty="0">
                <a:latin typeface="Times New Roman"/>
                <a:cs typeface="Times New Roman"/>
              </a:rPr>
              <a:t>the </a:t>
            </a:r>
            <a:r>
              <a:rPr sz="1550" spc="5" dirty="0">
                <a:latin typeface="Times New Roman"/>
                <a:cs typeface="Times New Roman"/>
              </a:rPr>
              <a:t>most </a:t>
            </a:r>
            <a:r>
              <a:rPr sz="1550" spc="-15" dirty="0">
                <a:latin typeface="Times New Roman"/>
                <a:cs typeface="Times New Roman"/>
              </a:rPr>
              <a:t>extensive,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 </a:t>
            </a:r>
            <a:r>
              <a:rPr sz="1550" dirty="0">
                <a:latin typeface="Times New Roman"/>
                <a:cs typeface="Times New Roman"/>
              </a:rPr>
              <a:t>entire </a:t>
            </a:r>
            <a:r>
              <a:rPr sz="1550" spc="-20" dirty="0">
                <a:latin typeface="Times New Roman"/>
                <a:cs typeface="Times New Roman"/>
              </a:rPr>
              <a:t>Indian</a:t>
            </a:r>
            <a:r>
              <a:rPr sz="1550" spc="-15" dirty="0">
                <a:latin typeface="Times New Roman"/>
                <a:cs typeface="Times New Roman"/>
              </a:rPr>
              <a:t> banking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system</a:t>
            </a:r>
            <a:r>
              <a:rPr sz="1550" spc="-15" dirty="0">
                <a:latin typeface="Times New Roman"/>
                <a:cs typeface="Times New Roman"/>
              </a:rPr>
              <a:t> has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 total </a:t>
            </a:r>
            <a:r>
              <a:rPr sz="1550" spc="-10" dirty="0">
                <a:latin typeface="Times New Roman"/>
                <a:cs typeface="Times New Roman"/>
              </a:rPr>
              <a:t>asset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value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approximately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270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billion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with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total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deposits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being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around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220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billion.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2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banking</a:t>
            </a:r>
            <a:r>
              <a:rPr sz="1550" spc="33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system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is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continuously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advancing</a:t>
            </a:r>
            <a:r>
              <a:rPr sz="1550" spc="3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tranforming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itself.</a:t>
            </a:r>
            <a:endParaRPr sz="1550">
              <a:latin typeface="Times New Roman"/>
              <a:cs typeface="Times New Roman"/>
            </a:endParaRPr>
          </a:p>
          <a:p>
            <a:pPr marL="298450" marR="182245" indent="-286385">
              <a:lnSpc>
                <a:spcPct val="109000"/>
              </a:lnSpc>
              <a:spcBef>
                <a:spcPts val="6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-2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current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development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Core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banking,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Internet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banking</a:t>
            </a:r>
            <a:r>
              <a:rPr sz="1550" spc="3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e.t.c.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has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made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banking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operations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easy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customer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friendly.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550" b="1" i="1" spc="25" dirty="0">
                <a:latin typeface="Times New Roman"/>
                <a:cs typeface="Times New Roman"/>
              </a:rPr>
              <a:t>3.</a:t>
            </a:r>
            <a:r>
              <a:rPr sz="1550" b="1" i="1" spc="-30" dirty="0">
                <a:latin typeface="Times New Roman"/>
                <a:cs typeface="Times New Roman"/>
              </a:rPr>
              <a:t> </a:t>
            </a:r>
            <a:r>
              <a:rPr sz="155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Establishment</a:t>
            </a:r>
            <a:r>
              <a:rPr sz="1550" b="1"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550" b="1" i="1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institution</a:t>
            </a:r>
            <a:r>
              <a:rPr sz="1550" b="1" i="1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550" b="1" i="1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housing</a:t>
            </a:r>
            <a:r>
              <a:rPr sz="1550" b="1" i="1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finance:</a:t>
            </a:r>
            <a:endParaRPr sz="1550">
              <a:latin typeface="Times New Roman"/>
              <a:cs typeface="Times New Roman"/>
            </a:endParaRPr>
          </a:p>
          <a:p>
            <a:pPr marL="12700" marR="555625" indent="47625">
              <a:lnSpc>
                <a:spcPct val="100899"/>
              </a:lnSpc>
              <a:spcBef>
                <a:spcPts val="75"/>
              </a:spcBef>
            </a:pPr>
            <a:r>
              <a:rPr sz="1550" spc="-2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National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Housing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Bank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(NHB)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has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been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set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up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July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1988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as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apex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institution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mobilise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resources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for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housing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sector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promote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housing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finance</a:t>
            </a:r>
            <a:r>
              <a:rPr sz="1550" spc="26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institutions.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" y="0"/>
            <a:ext cx="9069070" cy="52628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550" b="1" i="1" spc="25" dirty="0">
                <a:latin typeface="Times New Roman"/>
                <a:cs typeface="Times New Roman"/>
              </a:rPr>
              <a:t>4.</a:t>
            </a:r>
            <a:r>
              <a:rPr sz="1550" b="1" i="1" spc="-30" dirty="0">
                <a:latin typeface="Times New Roman"/>
                <a:cs typeface="Times New Roman"/>
              </a:rPr>
              <a:t> </a:t>
            </a:r>
            <a:r>
              <a:rPr sz="1550" b="1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Establishment</a:t>
            </a:r>
            <a:r>
              <a:rPr sz="1550" b="1" i="1" u="heavy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550" b="1" i="1" u="heavy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Development</a:t>
            </a:r>
            <a:r>
              <a:rPr sz="1550" b="1" i="1" u="heavy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Banks: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10" dirty="0">
                <a:latin typeface="Times New Roman"/>
                <a:cs typeface="Times New Roman"/>
              </a:rPr>
              <a:t>Development 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Indian 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financial 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system</a:t>
            </a:r>
            <a:r>
              <a:rPr sz="1550" spc="42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Times New Roman"/>
                <a:cs typeface="Times New Roman"/>
              </a:rPr>
              <a:t>is</a:t>
            </a:r>
            <a:r>
              <a:rPr sz="1550" spc="36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Times New Roman"/>
                <a:cs typeface="Times New Roman"/>
              </a:rPr>
              <a:t>the</a:t>
            </a:r>
            <a:r>
              <a:rPr sz="1550" spc="4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establishment 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new 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financial 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institutions 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 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supply</a:t>
            </a:r>
            <a:endParaRPr sz="155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Times New Roman"/>
                <a:cs typeface="Times New Roman"/>
              </a:rPr>
              <a:t>institutional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credit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industries.</a:t>
            </a:r>
            <a:endParaRPr sz="1550">
              <a:latin typeface="Times New Roman"/>
              <a:cs typeface="Times New Roman"/>
            </a:endParaRPr>
          </a:p>
          <a:p>
            <a:pPr marL="298450" marR="10160" indent="-286385">
              <a:lnSpc>
                <a:spcPct val="100899"/>
              </a:lnSpc>
              <a:spcBef>
                <a:spcPts val="900"/>
              </a:spcBef>
              <a:buFont typeface="Arial MT"/>
              <a:buChar char="•"/>
              <a:tabLst>
                <a:tab pos="346075" algn="l"/>
                <a:tab pos="346710" algn="l"/>
              </a:tabLst>
            </a:pPr>
            <a:r>
              <a:rPr dirty="0"/>
              <a:t>	</a:t>
            </a:r>
            <a:r>
              <a:rPr sz="1550" spc="5" dirty="0">
                <a:latin typeface="Times New Roman"/>
                <a:cs typeface="Times New Roman"/>
              </a:rPr>
              <a:t>In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1949,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RBI </a:t>
            </a:r>
            <a:r>
              <a:rPr sz="1550" spc="25" dirty="0">
                <a:latin typeface="Times New Roman"/>
                <a:cs typeface="Times New Roman"/>
              </a:rPr>
              <a:t>undertook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15" dirty="0">
                <a:latin typeface="Times New Roman"/>
                <a:cs typeface="Times New Roman"/>
              </a:rPr>
              <a:t> detailed</a:t>
            </a:r>
            <a:r>
              <a:rPr sz="1550" spc="20" dirty="0">
                <a:latin typeface="Times New Roman"/>
                <a:cs typeface="Times New Roman"/>
              </a:rPr>
              <a:t> study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find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out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the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need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for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specialized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institutions.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first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development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bank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was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established</a:t>
            </a:r>
            <a:r>
              <a:rPr sz="1550" spc="3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1948.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That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was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Industrial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Corporation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(IFCI).</a:t>
            </a:r>
            <a:endParaRPr sz="1550">
              <a:latin typeface="Times New Roman"/>
              <a:cs typeface="Times New Roman"/>
            </a:endParaRPr>
          </a:p>
          <a:p>
            <a:pPr marL="298450" marR="6350" indent="-286385">
              <a:lnSpc>
                <a:spcPct val="101000"/>
              </a:lnSpc>
              <a:spcBef>
                <a:spcPts val="900"/>
              </a:spcBef>
              <a:buFont typeface="Arial MT"/>
              <a:buChar char="•"/>
              <a:tabLst>
                <a:tab pos="346075" algn="l"/>
                <a:tab pos="346710" algn="l"/>
              </a:tabLst>
            </a:pPr>
            <a:r>
              <a:rPr dirty="0"/>
              <a:t>	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Industrial Credit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and </a:t>
            </a:r>
            <a:r>
              <a:rPr sz="1550" spc="15" dirty="0">
                <a:latin typeface="Times New Roman"/>
                <a:cs typeface="Times New Roman"/>
              </a:rPr>
              <a:t>Investment</a:t>
            </a:r>
            <a:r>
              <a:rPr sz="1550" spc="20" dirty="0">
                <a:latin typeface="Times New Roman"/>
                <a:cs typeface="Times New Roman"/>
              </a:rPr>
              <a:t> Corporation </a:t>
            </a:r>
            <a:r>
              <a:rPr sz="1550" spc="25" dirty="0">
                <a:latin typeface="Times New Roman"/>
                <a:cs typeface="Times New Roman"/>
              </a:rPr>
              <a:t>of  </a:t>
            </a:r>
            <a:r>
              <a:rPr sz="1550" spc="10" dirty="0">
                <a:latin typeface="Times New Roman"/>
                <a:cs typeface="Times New Roman"/>
              </a:rPr>
              <a:t>India </a:t>
            </a:r>
            <a:r>
              <a:rPr sz="1550" spc="15" dirty="0">
                <a:latin typeface="Times New Roman"/>
                <a:cs typeface="Times New Roman"/>
              </a:rPr>
              <a:t>(ICICI) </a:t>
            </a:r>
            <a:r>
              <a:rPr sz="1550" spc="20" dirty="0">
                <a:latin typeface="Times New Roman"/>
                <a:cs typeface="Times New Roman"/>
              </a:rPr>
              <a:t>were </a:t>
            </a:r>
            <a:r>
              <a:rPr sz="1550" spc="15" dirty="0">
                <a:latin typeface="Times New Roman"/>
                <a:cs typeface="Times New Roman"/>
              </a:rPr>
              <a:t>set </a:t>
            </a:r>
            <a:r>
              <a:rPr sz="1550" spc="65" dirty="0">
                <a:latin typeface="Times New Roman"/>
                <a:cs typeface="Times New Roman"/>
              </a:rPr>
              <a:t>up </a:t>
            </a:r>
            <a:r>
              <a:rPr sz="1550" spc="50" dirty="0">
                <a:latin typeface="Times New Roman"/>
                <a:cs typeface="Times New Roman"/>
              </a:rPr>
              <a:t>in </a:t>
            </a:r>
            <a:r>
              <a:rPr sz="1550" spc="35" dirty="0">
                <a:latin typeface="Times New Roman"/>
                <a:cs typeface="Times New Roman"/>
              </a:rPr>
              <a:t>1955. </a:t>
            </a:r>
            <a:r>
              <a:rPr sz="1550" spc="-35" dirty="0">
                <a:latin typeface="Times New Roman"/>
                <a:cs typeface="Times New Roman"/>
              </a:rPr>
              <a:t>It</a:t>
            </a:r>
            <a:r>
              <a:rPr sz="1550" spc="31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was supported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by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Government</a:t>
            </a:r>
            <a:r>
              <a:rPr sz="1550" spc="31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India.</a:t>
            </a:r>
            <a:endParaRPr sz="1550">
              <a:latin typeface="Times New Roman"/>
              <a:cs typeface="Times New Roman"/>
            </a:endParaRPr>
          </a:p>
          <a:p>
            <a:pPr marL="298450" marR="5080" indent="-286385">
              <a:lnSpc>
                <a:spcPct val="104900"/>
              </a:lnSpc>
              <a:spcBef>
                <a:spcPts val="75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UTI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was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established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1964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as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public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sector</a:t>
            </a:r>
            <a:r>
              <a:rPr sz="1550" spc="22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institution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3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collect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the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savings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the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people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and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make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them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available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for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productive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ventures.</a:t>
            </a:r>
            <a:endParaRPr sz="1550">
              <a:latin typeface="Times New Roman"/>
              <a:cs typeface="Times New Roman"/>
            </a:endParaRPr>
          </a:p>
          <a:p>
            <a:pPr marL="298450" marR="5080" indent="-286385">
              <a:lnSpc>
                <a:spcPct val="105000"/>
              </a:lnSpc>
              <a:spcBef>
                <a:spcPts val="75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10" dirty="0">
                <a:latin typeface="Times New Roman"/>
                <a:cs typeface="Times New Roman"/>
              </a:rPr>
              <a:t>Industrial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Development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Bank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India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(IDBI)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was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established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on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1st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July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1964.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Industrial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Investment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Bank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20" dirty="0">
                <a:latin typeface="Times New Roman"/>
                <a:cs typeface="Times New Roman"/>
              </a:rPr>
              <a:t> India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(IIBI).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550" spc="5" dirty="0">
                <a:latin typeface="Times New Roman"/>
                <a:cs typeface="Times New Roman"/>
              </a:rPr>
              <a:t>On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April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2,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1990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Small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Industries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Development</a:t>
            </a:r>
            <a:r>
              <a:rPr sz="1550" spc="31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Bank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(SIDBI)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65"/>
              </a:spcBef>
            </a:pPr>
            <a:r>
              <a:rPr sz="1550" b="1" spc="25" dirty="0">
                <a:latin typeface="Times New Roman"/>
                <a:cs typeface="Times New Roman"/>
              </a:rPr>
              <a:t>5.</a:t>
            </a:r>
            <a:r>
              <a:rPr sz="1550" b="1" spc="-35" dirty="0">
                <a:latin typeface="Times New Roman"/>
                <a:cs typeface="Times New Roman"/>
              </a:rPr>
              <a:t> </a:t>
            </a:r>
            <a:r>
              <a:rPr sz="1550" b="1" i="1" spc="10" dirty="0">
                <a:latin typeface="Times New Roman"/>
                <a:cs typeface="Times New Roman"/>
              </a:rPr>
              <a:t>Establishment</a:t>
            </a:r>
            <a:r>
              <a:rPr sz="1550" b="1" i="1" spc="145" dirty="0">
                <a:latin typeface="Times New Roman"/>
                <a:cs typeface="Times New Roman"/>
              </a:rPr>
              <a:t> </a:t>
            </a:r>
            <a:r>
              <a:rPr sz="1550" b="1" i="1" spc="-10" dirty="0">
                <a:latin typeface="Times New Roman"/>
                <a:cs typeface="Times New Roman"/>
              </a:rPr>
              <a:t>of</a:t>
            </a:r>
            <a:r>
              <a:rPr sz="1550" b="1" i="1" spc="60" dirty="0">
                <a:latin typeface="Times New Roman"/>
                <a:cs typeface="Times New Roman"/>
              </a:rPr>
              <a:t> </a:t>
            </a:r>
            <a:r>
              <a:rPr sz="1550" b="1" i="1" spc="10" dirty="0">
                <a:latin typeface="Times New Roman"/>
                <a:cs typeface="Times New Roman"/>
              </a:rPr>
              <a:t>Institution</a:t>
            </a:r>
            <a:r>
              <a:rPr sz="1550" b="1" i="1" spc="80" dirty="0">
                <a:latin typeface="Times New Roman"/>
                <a:cs typeface="Times New Roman"/>
              </a:rPr>
              <a:t> </a:t>
            </a:r>
            <a:r>
              <a:rPr sz="1550" b="1" i="1" spc="-5" dirty="0">
                <a:latin typeface="Times New Roman"/>
                <a:cs typeface="Times New Roman"/>
              </a:rPr>
              <a:t>for</a:t>
            </a:r>
            <a:r>
              <a:rPr sz="1550" b="1" i="1" spc="40" dirty="0">
                <a:latin typeface="Times New Roman"/>
                <a:cs typeface="Times New Roman"/>
              </a:rPr>
              <a:t> </a:t>
            </a:r>
            <a:r>
              <a:rPr sz="1550" b="1" i="1" spc="15" dirty="0">
                <a:latin typeface="Times New Roman"/>
                <a:cs typeface="Times New Roman"/>
              </a:rPr>
              <a:t>Agricultural</a:t>
            </a:r>
            <a:r>
              <a:rPr sz="1550" b="1" i="1" spc="-5" dirty="0">
                <a:latin typeface="Times New Roman"/>
                <a:cs typeface="Times New Roman"/>
              </a:rPr>
              <a:t> </a:t>
            </a:r>
            <a:r>
              <a:rPr sz="1550" b="1" i="1" dirty="0">
                <a:latin typeface="Times New Roman"/>
                <a:cs typeface="Times New Roman"/>
              </a:rPr>
              <a:t>Development:</a:t>
            </a: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550" spc="-30" dirty="0">
                <a:latin typeface="Times New Roman"/>
                <a:cs typeface="Times New Roman"/>
              </a:rPr>
              <a:t>In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1963,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RBI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set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up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Agricultural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Refinance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Development</a:t>
            </a:r>
            <a:r>
              <a:rPr sz="1550" spc="10" dirty="0">
                <a:latin typeface="Times New Roman"/>
                <a:cs typeface="Times New Roman"/>
              </a:rPr>
              <a:t> Corporation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(ARDC)</a:t>
            </a:r>
            <a:endParaRPr sz="1550">
              <a:latin typeface="Times New Roman"/>
              <a:cs typeface="Times New Roman"/>
            </a:endParaRPr>
          </a:p>
          <a:p>
            <a:pPr marL="12700" marR="110489" algn="just">
              <a:lnSpc>
                <a:spcPts val="1950"/>
              </a:lnSpc>
              <a:spcBef>
                <a:spcPts val="10"/>
              </a:spcBef>
            </a:pPr>
            <a:r>
              <a:rPr sz="1550" dirty="0">
                <a:latin typeface="Times New Roman"/>
                <a:cs typeface="Times New Roman"/>
              </a:rPr>
              <a:t>National </a:t>
            </a:r>
            <a:r>
              <a:rPr sz="1550" spc="-5" dirty="0">
                <a:latin typeface="Times New Roman"/>
                <a:cs typeface="Times New Roman"/>
              </a:rPr>
              <a:t>Bank </a:t>
            </a:r>
            <a:r>
              <a:rPr sz="1550" spc="20" dirty="0">
                <a:latin typeface="Times New Roman"/>
                <a:cs typeface="Times New Roman"/>
              </a:rPr>
              <a:t>for </a:t>
            </a:r>
            <a:r>
              <a:rPr sz="1550" dirty="0">
                <a:latin typeface="Times New Roman"/>
                <a:cs typeface="Times New Roman"/>
              </a:rPr>
              <a:t>Agriculture </a:t>
            </a:r>
            <a:r>
              <a:rPr sz="1550" spc="-15" dirty="0">
                <a:latin typeface="Times New Roman"/>
                <a:cs typeface="Times New Roman"/>
              </a:rPr>
              <a:t>and </a:t>
            </a:r>
            <a:r>
              <a:rPr sz="1550" spc="10" dirty="0">
                <a:latin typeface="Times New Roman"/>
                <a:cs typeface="Times New Roman"/>
              </a:rPr>
              <a:t>Rural </a:t>
            </a:r>
            <a:r>
              <a:rPr sz="1550" spc="-10" dirty="0">
                <a:latin typeface="Times New Roman"/>
                <a:cs typeface="Times New Roman"/>
              </a:rPr>
              <a:t>Development</a:t>
            </a:r>
            <a:r>
              <a:rPr sz="1550" spc="36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(NABARD) </a:t>
            </a:r>
            <a:r>
              <a:rPr sz="1550" spc="-5" dirty="0">
                <a:latin typeface="Times New Roman"/>
                <a:cs typeface="Times New Roman"/>
              </a:rPr>
              <a:t>was set </a:t>
            </a:r>
            <a:r>
              <a:rPr sz="1550" spc="25" dirty="0">
                <a:latin typeface="Times New Roman"/>
                <a:cs typeface="Times New Roman"/>
              </a:rPr>
              <a:t>up </a:t>
            </a:r>
            <a:r>
              <a:rPr sz="1550" spc="10" dirty="0">
                <a:latin typeface="Times New Roman"/>
                <a:cs typeface="Times New Roman"/>
              </a:rPr>
              <a:t>in </a:t>
            </a:r>
            <a:r>
              <a:rPr sz="1550" spc="35" dirty="0">
                <a:latin typeface="Times New Roman"/>
                <a:cs typeface="Times New Roman"/>
              </a:rPr>
              <a:t>1982. </a:t>
            </a:r>
            <a:r>
              <a:rPr sz="1550" spc="-25" dirty="0">
                <a:latin typeface="Times New Roman"/>
                <a:cs typeface="Times New Roman"/>
              </a:rPr>
              <a:t>The </a:t>
            </a:r>
            <a:r>
              <a:rPr sz="1550" dirty="0">
                <a:latin typeface="Times New Roman"/>
                <a:cs typeface="Times New Roman"/>
              </a:rPr>
              <a:t>main objective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 </a:t>
            </a:r>
            <a:r>
              <a:rPr sz="1550" spc="-10" dirty="0">
                <a:latin typeface="Times New Roman"/>
                <a:cs typeface="Times New Roman"/>
              </a:rPr>
              <a:t>establishment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-15" dirty="0">
                <a:latin typeface="Times New Roman"/>
                <a:cs typeface="Times New Roman"/>
              </a:rPr>
              <a:t>NABARD </a:t>
            </a:r>
            <a:r>
              <a:rPr sz="1550" spc="10" dirty="0">
                <a:latin typeface="Times New Roman"/>
                <a:cs typeface="Times New Roman"/>
              </a:rPr>
              <a:t>is to </a:t>
            </a:r>
            <a:r>
              <a:rPr sz="1550" spc="-15" dirty="0">
                <a:latin typeface="Times New Roman"/>
                <a:cs typeface="Times New Roman"/>
              </a:rPr>
              <a:t>extend </a:t>
            </a:r>
            <a:r>
              <a:rPr sz="1550" spc="5" dirty="0">
                <a:latin typeface="Times New Roman"/>
                <a:cs typeface="Times New Roman"/>
              </a:rPr>
              <a:t>short </a:t>
            </a:r>
            <a:r>
              <a:rPr sz="1550" dirty="0">
                <a:latin typeface="Times New Roman"/>
                <a:cs typeface="Times New Roman"/>
              </a:rPr>
              <a:t>term, medium </a:t>
            </a:r>
            <a:r>
              <a:rPr sz="1550" spc="5" dirty="0">
                <a:latin typeface="Times New Roman"/>
                <a:cs typeface="Times New Roman"/>
              </a:rPr>
              <a:t>term </a:t>
            </a:r>
            <a:r>
              <a:rPr sz="1550" spc="-15" dirty="0">
                <a:latin typeface="Times New Roman"/>
                <a:cs typeface="Times New Roman"/>
              </a:rPr>
              <a:t>and </a:t>
            </a:r>
            <a:r>
              <a:rPr sz="1550" spc="10" dirty="0">
                <a:latin typeface="Times New Roman"/>
                <a:cs typeface="Times New Roman"/>
              </a:rPr>
              <a:t>long </a:t>
            </a:r>
            <a:r>
              <a:rPr sz="1550" spc="5" dirty="0">
                <a:latin typeface="Times New Roman"/>
                <a:cs typeface="Times New Roman"/>
              </a:rPr>
              <a:t>term </a:t>
            </a:r>
            <a:r>
              <a:rPr sz="1550" spc="-10" dirty="0">
                <a:latin typeface="Times New Roman"/>
                <a:cs typeface="Times New Roman"/>
              </a:rPr>
              <a:t>finance </a:t>
            </a:r>
            <a:r>
              <a:rPr sz="1550" spc="10" dirty="0">
                <a:latin typeface="Times New Roman"/>
                <a:cs typeface="Times New Roman"/>
              </a:rPr>
              <a:t>to </a:t>
            </a:r>
            <a:r>
              <a:rPr sz="1550" spc="5" dirty="0">
                <a:latin typeface="Times New Roman"/>
                <a:cs typeface="Times New Roman"/>
              </a:rPr>
              <a:t>agriculture </a:t>
            </a:r>
            <a:r>
              <a:rPr sz="1550" spc="-15" dirty="0">
                <a:latin typeface="Times New Roman"/>
                <a:cs typeface="Times New Roman"/>
              </a:rPr>
              <a:t>and 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allied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activities.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38898"/>
            <a:ext cx="8997950" cy="4615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265430">
              <a:lnSpc>
                <a:spcPts val="1950"/>
              </a:lnSpc>
              <a:spcBef>
                <a:spcPts val="114"/>
              </a:spcBef>
              <a:buSzPct val="116129"/>
              <a:buFont typeface="Times New Roman"/>
              <a:buAutoNum type="arabicPeriod" startAt="6"/>
              <a:tabLst>
                <a:tab pos="232410" algn="l"/>
              </a:tabLst>
            </a:pPr>
            <a:r>
              <a:rPr sz="155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Establishment </a:t>
            </a:r>
            <a:r>
              <a:rPr sz="1550" b="1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55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Stock </a:t>
            </a:r>
            <a:r>
              <a:rPr sz="155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Holding </a:t>
            </a:r>
            <a:r>
              <a:rPr sz="155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Corporation</a:t>
            </a:r>
            <a:r>
              <a:rPr sz="1550" b="1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550" b="1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India </a:t>
            </a:r>
            <a:r>
              <a:rPr sz="155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(SHCIL):</a:t>
            </a:r>
            <a:r>
              <a:rPr sz="1550" b="1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spc="-30" dirty="0">
                <a:latin typeface="Times New Roman"/>
                <a:cs typeface="Times New Roman"/>
              </a:rPr>
              <a:t>In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1987, </a:t>
            </a:r>
            <a:r>
              <a:rPr sz="1550" spc="-5" dirty="0">
                <a:latin typeface="Times New Roman"/>
                <a:cs typeface="Times New Roman"/>
              </a:rPr>
              <a:t>another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institution, </a:t>
            </a:r>
            <a:r>
              <a:rPr sz="1550" spc="-35" dirty="0">
                <a:latin typeface="Times New Roman"/>
                <a:cs typeface="Times New Roman"/>
              </a:rPr>
              <a:t>namely, 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Stock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Holding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Corporation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Ltd.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was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set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up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strengthen</a:t>
            </a:r>
            <a:r>
              <a:rPr sz="1550" spc="3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stock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capital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markets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India.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Its</a:t>
            </a:r>
            <a:endParaRPr sz="1550">
              <a:latin typeface="Times New Roman"/>
              <a:cs typeface="Times New Roman"/>
            </a:endParaRPr>
          </a:p>
          <a:p>
            <a:pPr marL="12700" marR="825500">
              <a:lnSpc>
                <a:spcPts val="1880"/>
              </a:lnSpc>
              <a:spcBef>
                <a:spcPts val="60"/>
              </a:spcBef>
            </a:pPr>
            <a:r>
              <a:rPr sz="1550" dirty="0">
                <a:latin typeface="Times New Roman"/>
                <a:cs typeface="Times New Roman"/>
              </a:rPr>
              <a:t>main objective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is </a:t>
            </a:r>
            <a:r>
              <a:rPr sz="1550" spc="15" dirty="0">
                <a:latin typeface="Times New Roman"/>
                <a:cs typeface="Times New Roman"/>
              </a:rPr>
              <a:t>to </a:t>
            </a:r>
            <a:r>
              <a:rPr sz="1550" dirty="0">
                <a:latin typeface="Times New Roman"/>
                <a:cs typeface="Times New Roman"/>
              </a:rPr>
              <a:t>provide </a:t>
            </a:r>
            <a:r>
              <a:rPr sz="1550" spc="5" dirty="0">
                <a:latin typeface="Times New Roman"/>
                <a:cs typeface="Times New Roman"/>
              </a:rPr>
              <a:t>quick </a:t>
            </a:r>
            <a:r>
              <a:rPr sz="1550" spc="-5" dirty="0">
                <a:latin typeface="Times New Roman"/>
                <a:cs typeface="Times New Roman"/>
              </a:rPr>
              <a:t>share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transfer </a:t>
            </a:r>
            <a:r>
              <a:rPr sz="1550" spc="5" dirty="0">
                <a:latin typeface="Times New Roman"/>
                <a:cs typeface="Times New Roman"/>
              </a:rPr>
              <a:t>facilities,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clearing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services,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support </a:t>
            </a:r>
            <a:r>
              <a:rPr sz="1550" spc="-5" dirty="0">
                <a:latin typeface="Times New Roman"/>
                <a:cs typeface="Times New Roman"/>
              </a:rPr>
              <a:t>services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etc. </a:t>
            </a:r>
            <a:r>
              <a:rPr sz="1550" spc="15" dirty="0">
                <a:latin typeface="Times New Roman"/>
                <a:cs typeface="Times New Roman"/>
              </a:rPr>
              <a:t>to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investors.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0899"/>
              </a:lnSpc>
              <a:spcBef>
                <a:spcPts val="10"/>
              </a:spcBef>
              <a:buFont typeface="Times New Roman"/>
              <a:buAutoNum type="arabicPeriod" startAt="7"/>
              <a:tabLst>
                <a:tab pos="213360" algn="l"/>
              </a:tabLst>
            </a:pPr>
            <a:r>
              <a:rPr sz="1550" b="1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Establishment</a:t>
            </a:r>
            <a:r>
              <a:rPr sz="1550" b="1" i="1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550" b="1" i="1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mutual</a:t>
            </a:r>
            <a:r>
              <a:rPr sz="1550" b="1" i="1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funds</a:t>
            </a:r>
            <a:r>
              <a:rPr sz="1550" b="1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550" b="1" i="1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venture</a:t>
            </a:r>
            <a:r>
              <a:rPr sz="1550" b="1" i="1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capital</a:t>
            </a:r>
            <a:r>
              <a:rPr sz="1550" b="1" i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institutions:</a:t>
            </a:r>
            <a:r>
              <a:rPr sz="1550" b="1" i="1" spc="1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Mutual </a:t>
            </a:r>
            <a:r>
              <a:rPr sz="1550" spc="15" dirty="0">
                <a:latin typeface="Times New Roman"/>
                <a:cs typeface="Times New Roman"/>
              </a:rPr>
              <a:t>funds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refer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the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funds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raised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by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financial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service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companies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by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pooling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savings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public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investing</a:t>
            </a:r>
            <a:r>
              <a:rPr sz="1550" spc="2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them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diversified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portfolio.</a:t>
            </a:r>
            <a:endParaRPr sz="15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000"/>
              </a:lnSpc>
              <a:spcBef>
                <a:spcPts val="865"/>
              </a:spcBef>
            </a:pPr>
            <a:r>
              <a:rPr sz="1550" spc="-15" dirty="0">
                <a:latin typeface="Times New Roman"/>
                <a:cs typeface="Times New Roman"/>
              </a:rPr>
              <a:t>Venture </a:t>
            </a:r>
            <a:r>
              <a:rPr sz="1550" spc="15" dirty="0">
                <a:latin typeface="Times New Roman"/>
                <a:cs typeface="Times New Roman"/>
              </a:rPr>
              <a:t>capital </a:t>
            </a:r>
            <a:r>
              <a:rPr sz="1550" spc="10" dirty="0">
                <a:latin typeface="Times New Roman"/>
                <a:cs typeface="Times New Roman"/>
              </a:rPr>
              <a:t>is a </a:t>
            </a:r>
            <a:r>
              <a:rPr sz="1550" spc="25" dirty="0">
                <a:latin typeface="Times New Roman"/>
                <a:cs typeface="Times New Roman"/>
              </a:rPr>
              <a:t>long </a:t>
            </a:r>
            <a:r>
              <a:rPr sz="1550" spc="20" dirty="0">
                <a:latin typeface="Times New Roman"/>
                <a:cs typeface="Times New Roman"/>
              </a:rPr>
              <a:t>term </a:t>
            </a:r>
            <a:r>
              <a:rPr sz="1550" spc="25" dirty="0">
                <a:latin typeface="Times New Roman"/>
                <a:cs typeface="Times New Roman"/>
              </a:rPr>
              <a:t>risk </a:t>
            </a:r>
            <a:r>
              <a:rPr sz="1550" spc="15" dirty="0">
                <a:latin typeface="Times New Roman"/>
                <a:cs typeface="Times New Roman"/>
              </a:rPr>
              <a:t>capital to finance </a:t>
            </a:r>
            <a:r>
              <a:rPr sz="1550" spc="10" dirty="0">
                <a:latin typeface="Times New Roman"/>
                <a:cs typeface="Times New Roman"/>
              </a:rPr>
              <a:t>high </a:t>
            </a:r>
            <a:r>
              <a:rPr sz="1550" spc="20" dirty="0">
                <a:latin typeface="Times New Roman"/>
                <a:cs typeface="Times New Roman"/>
              </a:rPr>
              <a:t>technology projects. </a:t>
            </a:r>
            <a:r>
              <a:rPr sz="1550" dirty="0">
                <a:latin typeface="Times New Roman"/>
                <a:cs typeface="Times New Roman"/>
              </a:rPr>
              <a:t>The </a:t>
            </a:r>
            <a:r>
              <a:rPr sz="1550" spc="25" dirty="0">
                <a:latin typeface="Times New Roman"/>
                <a:cs typeface="Times New Roman"/>
              </a:rPr>
              <a:t>IDBI </a:t>
            </a:r>
            <a:r>
              <a:rPr sz="1550" spc="10" dirty="0">
                <a:latin typeface="Times New Roman"/>
                <a:cs typeface="Times New Roman"/>
              </a:rPr>
              <a:t>venture </a:t>
            </a:r>
            <a:r>
              <a:rPr sz="1550" spc="5" dirty="0">
                <a:latin typeface="Times New Roman"/>
                <a:cs typeface="Times New Roman"/>
              </a:rPr>
              <a:t>capital </a:t>
            </a:r>
            <a:r>
              <a:rPr sz="1550" spc="30" dirty="0">
                <a:latin typeface="Times New Roman"/>
                <a:cs typeface="Times New Roman"/>
              </a:rPr>
              <a:t>fund 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was </a:t>
            </a:r>
            <a:r>
              <a:rPr sz="1550" spc="15" dirty="0">
                <a:latin typeface="Times New Roman"/>
                <a:cs typeface="Times New Roman"/>
              </a:rPr>
              <a:t>set </a:t>
            </a:r>
            <a:r>
              <a:rPr sz="1550" spc="30" dirty="0">
                <a:latin typeface="Times New Roman"/>
                <a:cs typeface="Times New Roman"/>
              </a:rPr>
              <a:t>up </a:t>
            </a:r>
            <a:r>
              <a:rPr sz="1550" spc="50" dirty="0">
                <a:latin typeface="Times New Roman"/>
                <a:cs typeface="Times New Roman"/>
              </a:rPr>
              <a:t>in </a:t>
            </a:r>
            <a:r>
              <a:rPr sz="1550" spc="40" dirty="0">
                <a:latin typeface="Times New Roman"/>
                <a:cs typeface="Times New Roman"/>
              </a:rPr>
              <a:t>1986. </a:t>
            </a:r>
            <a:r>
              <a:rPr sz="1550" spc="-25" dirty="0">
                <a:latin typeface="Times New Roman"/>
                <a:cs typeface="Times New Roman"/>
              </a:rPr>
              <a:t>The </a:t>
            </a:r>
            <a:r>
              <a:rPr sz="1550" spc="20" dirty="0">
                <a:latin typeface="Times New Roman"/>
                <a:cs typeface="Times New Roman"/>
              </a:rPr>
              <a:t>ICICI </a:t>
            </a:r>
            <a:r>
              <a:rPr sz="1550" spc="10" dirty="0">
                <a:latin typeface="Times New Roman"/>
                <a:cs typeface="Times New Roman"/>
              </a:rPr>
              <a:t>and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35" dirty="0">
                <a:latin typeface="Times New Roman"/>
                <a:cs typeface="Times New Roman"/>
              </a:rPr>
              <a:t>UTI </a:t>
            </a:r>
            <a:r>
              <a:rPr sz="1550" dirty="0">
                <a:latin typeface="Times New Roman"/>
                <a:cs typeface="Times New Roman"/>
              </a:rPr>
              <a:t>have </a:t>
            </a:r>
            <a:r>
              <a:rPr sz="1550" spc="35" dirty="0">
                <a:latin typeface="Times New Roman"/>
                <a:cs typeface="Times New Roman"/>
              </a:rPr>
              <a:t>jointly </a:t>
            </a:r>
            <a:r>
              <a:rPr sz="1550" spc="-5" dirty="0">
                <a:latin typeface="Times New Roman"/>
                <a:cs typeface="Times New Roman"/>
              </a:rPr>
              <a:t>set </a:t>
            </a:r>
            <a:r>
              <a:rPr sz="1550" spc="30" dirty="0">
                <a:latin typeface="Times New Roman"/>
                <a:cs typeface="Times New Roman"/>
              </a:rPr>
              <a:t>up </a:t>
            </a:r>
            <a:r>
              <a:rPr sz="1550" spc="25" dirty="0">
                <a:latin typeface="Times New Roman"/>
                <a:cs typeface="Times New Roman"/>
              </a:rPr>
              <a:t>the </a:t>
            </a:r>
            <a:r>
              <a:rPr sz="1550" spc="5" dirty="0">
                <a:latin typeface="Times New Roman"/>
                <a:cs typeface="Times New Roman"/>
              </a:rPr>
              <a:t>Technology </a:t>
            </a:r>
            <a:r>
              <a:rPr sz="1550" spc="20" dirty="0">
                <a:latin typeface="Times New Roman"/>
                <a:cs typeface="Times New Roman"/>
              </a:rPr>
              <a:t>Development </a:t>
            </a:r>
            <a:r>
              <a:rPr sz="1550" spc="10" dirty="0">
                <a:latin typeface="Times New Roman"/>
                <a:cs typeface="Times New Roman"/>
              </a:rPr>
              <a:t>and </a:t>
            </a:r>
            <a:r>
              <a:rPr sz="1550" spc="25" dirty="0">
                <a:latin typeface="Times New Roman"/>
                <a:cs typeface="Times New Roman"/>
              </a:rPr>
              <a:t>Information 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Company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Ltd.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 </a:t>
            </a:r>
            <a:r>
              <a:rPr sz="1550" spc="40" dirty="0">
                <a:latin typeface="Times New Roman"/>
                <a:cs typeface="Times New Roman"/>
              </a:rPr>
              <a:t>1988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provide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venture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capital.</a:t>
            </a:r>
            <a:endParaRPr sz="1550">
              <a:latin typeface="Times New Roman"/>
              <a:cs typeface="Times New Roman"/>
            </a:endParaRPr>
          </a:p>
          <a:p>
            <a:pPr marL="212725" indent="-200660" algn="just">
              <a:lnSpc>
                <a:spcPct val="100000"/>
              </a:lnSpc>
              <a:spcBef>
                <a:spcPts val="845"/>
              </a:spcBef>
              <a:buAutoNum type="arabicPeriod" startAt="8"/>
              <a:tabLst>
                <a:tab pos="213360" algn="l"/>
              </a:tabLst>
            </a:pPr>
            <a:r>
              <a:rPr sz="1550" b="1" i="1" u="heavy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Growth</a:t>
            </a:r>
            <a:r>
              <a:rPr sz="1550" b="1" i="1" u="heavy" spc="15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550" b="1" i="1" u="heavy" spc="6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550" b="1" i="1" u="heavy" spc="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Capital</a:t>
            </a:r>
            <a:r>
              <a:rPr sz="1550" b="1" i="1" u="heavy" spc="-8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Market</a:t>
            </a:r>
            <a:r>
              <a:rPr sz="1550" b="1" i="1" u="heavy" spc="6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in </a:t>
            </a:r>
            <a:r>
              <a:rPr sz="1550" b="1" i="1" u="heavy" spc="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India:</a:t>
            </a: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1550" spc="-25" dirty="0">
                <a:latin typeface="Times New Roman"/>
                <a:cs typeface="Times New Roman"/>
              </a:rPr>
              <a:t>The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capital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markets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have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also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witnessed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changes.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Some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them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are-</a:t>
            </a:r>
            <a:endParaRPr sz="155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844"/>
              </a:spcBef>
              <a:buSzPct val="61290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550" dirty="0">
                <a:latin typeface="Times New Roman"/>
                <a:cs typeface="Times New Roman"/>
              </a:rPr>
              <a:t>Stock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exchanges</a:t>
            </a:r>
            <a:r>
              <a:rPr sz="1550" spc="3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facing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privatisation.</a:t>
            </a:r>
            <a:endParaRPr sz="155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770"/>
              </a:spcBef>
              <a:buSzPct val="61290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550" spc="-5" dirty="0">
                <a:latin typeface="Times New Roman"/>
                <a:cs typeface="Times New Roman"/>
              </a:rPr>
              <a:t>Removal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ill-used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forward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trading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mechanism</a:t>
            </a:r>
            <a:endParaRPr sz="155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845"/>
              </a:spcBef>
              <a:buSzPct val="61290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550" spc="-30" dirty="0">
                <a:latin typeface="Times New Roman"/>
                <a:cs typeface="Times New Roman"/>
              </a:rPr>
              <a:t>In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order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serve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different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investors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different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locations,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introduction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infotech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systems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National</a:t>
            </a:r>
            <a:endParaRPr sz="15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165"/>
              </a:spcBef>
            </a:pPr>
            <a:r>
              <a:rPr sz="1550" dirty="0">
                <a:latin typeface="Times New Roman"/>
                <a:cs typeface="Times New Roman"/>
              </a:rPr>
              <a:t>Stock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Exchange.</a:t>
            </a:r>
            <a:endParaRPr sz="155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770"/>
              </a:spcBef>
              <a:buSzPct val="61290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550" spc="-2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increase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ratio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transaction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with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deposit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system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share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ratio.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57" y="261937"/>
            <a:ext cx="8691880" cy="393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25" dirty="0">
                <a:solidFill>
                  <a:srgbClr val="333333"/>
                </a:solidFill>
                <a:latin typeface="Times New Roman"/>
                <a:cs typeface="Times New Roman"/>
              </a:rPr>
              <a:t>9.</a:t>
            </a:r>
            <a:r>
              <a:rPr sz="1550" b="1" i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50" b="1" i="1" u="heavy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Growth</a:t>
            </a:r>
            <a:r>
              <a:rPr sz="1550" b="1" i="1" u="heavy" spc="15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550" b="1" i="1" u="heavy" spc="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550" b="1" i="1" u="heavy" spc="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Insurance</a:t>
            </a:r>
            <a:r>
              <a:rPr sz="1550" b="1" i="1" u="heavy" spc="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sector</a:t>
            </a:r>
            <a:r>
              <a:rPr sz="1550" b="1" i="1" u="heavy" spc="19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550" b="1" i="1" u="heavy" spc="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India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buSzPct val="61290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550" spc="-2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market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potential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immense.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But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it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untapped.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So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now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order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utilise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this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opportunity,</a:t>
            </a:r>
            <a:endParaRPr sz="15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1070"/>
              </a:spcBef>
            </a:pPr>
            <a:r>
              <a:rPr sz="1550" spc="10" dirty="0">
                <a:latin typeface="Times New Roman"/>
                <a:cs typeface="Times New Roman"/>
              </a:rPr>
              <a:t>both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foreign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Indian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private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players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providing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tailor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made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products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with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opening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market.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buSzPct val="61290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550" dirty="0">
                <a:latin typeface="Times New Roman"/>
                <a:cs typeface="Times New Roman"/>
              </a:rPr>
              <a:t>Because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huge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competition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entry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new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players,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insurance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sector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has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also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witnessed</a:t>
            </a:r>
            <a:endParaRPr sz="15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994"/>
              </a:spcBef>
            </a:pPr>
            <a:r>
              <a:rPr sz="1550" dirty="0">
                <a:latin typeface="Times New Roman"/>
                <a:cs typeface="Times New Roman"/>
              </a:rPr>
              <a:t>innovations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like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innovative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insurance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based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products,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services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asset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value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etc.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buSzPct val="61290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550" spc="-20" dirty="0">
                <a:latin typeface="Times New Roman"/>
                <a:cs typeface="Times New Roman"/>
              </a:rPr>
              <a:t>Many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foreign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companies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like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New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York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Life,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Aviva,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Standard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Life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have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also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entered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this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sector.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35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buSzPct val="61290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550" spc="20" dirty="0">
                <a:latin typeface="Times New Roman"/>
                <a:cs typeface="Times New Roman"/>
              </a:rPr>
              <a:t>Now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-30" dirty="0">
                <a:latin typeface="Times New Roman"/>
                <a:cs typeface="Times New Roman"/>
              </a:rPr>
              <a:t>days,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insurance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companies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engaged</a:t>
            </a:r>
            <a:r>
              <a:rPr sz="1550" spc="3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aggressive</a:t>
            </a:r>
            <a:r>
              <a:rPr sz="1550" spc="3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marketing,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selling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distribution</a:t>
            </a:r>
            <a:endParaRPr sz="15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1070"/>
              </a:spcBef>
            </a:pPr>
            <a:r>
              <a:rPr sz="1550" spc="-5" dirty="0">
                <a:latin typeface="Times New Roman"/>
                <a:cs typeface="Times New Roman"/>
              </a:rPr>
              <a:t>techniques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because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extreme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competition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that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they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face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from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each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other..</a:t>
            </a:r>
            <a:endParaRPr sz="1550">
              <a:latin typeface="Times New Roman"/>
              <a:cs typeface="Times New Roman"/>
            </a:endParaRPr>
          </a:p>
          <a:p>
            <a:pPr marL="269875" marR="542290" indent="-257810">
              <a:lnSpc>
                <a:spcPct val="153500"/>
              </a:lnSpc>
              <a:spcBef>
                <a:spcPts val="595"/>
              </a:spcBef>
              <a:buSzPct val="61290"/>
              <a:buFont typeface="Symbol"/>
              <a:buChar char=""/>
              <a:tabLst>
                <a:tab pos="269875" algn="l"/>
                <a:tab pos="270510" algn="l"/>
              </a:tabLst>
            </a:pPr>
            <a:r>
              <a:rPr sz="1550" spc="-2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credit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for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development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this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sector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also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goes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active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part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regulatory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body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–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Insurance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Regulatory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Development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Authority.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257" y="1027239"/>
            <a:ext cx="8616315" cy="50996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50" b="1" i="1" spc="30" dirty="0">
                <a:latin typeface="Times New Roman"/>
                <a:cs typeface="Times New Roman"/>
              </a:rPr>
              <a:t>10.</a:t>
            </a:r>
            <a:r>
              <a:rPr sz="1550" b="1" i="1" spc="-35" dirty="0">
                <a:latin typeface="Times New Roman"/>
                <a:cs typeface="Times New Roman"/>
              </a:rPr>
              <a:t> </a:t>
            </a:r>
            <a:r>
              <a:rPr sz="155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Growth</a:t>
            </a:r>
            <a:r>
              <a:rPr sz="1550" b="1" i="1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550" b="1" i="1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550" b="1" i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Venture</a:t>
            </a:r>
            <a:r>
              <a:rPr sz="1550" b="1" i="1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Capital</a:t>
            </a:r>
            <a:r>
              <a:rPr sz="1550" b="1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market</a:t>
            </a:r>
            <a:r>
              <a:rPr sz="1550" b="1" i="1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550" b="1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b="1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India</a:t>
            </a:r>
            <a:endParaRPr sz="1550">
              <a:latin typeface="Times New Roman"/>
              <a:cs typeface="Times New Roman"/>
            </a:endParaRPr>
          </a:p>
          <a:p>
            <a:pPr marL="269875" marR="12065" indent="-257175">
              <a:lnSpc>
                <a:spcPct val="113100"/>
              </a:lnSpc>
              <a:spcBef>
                <a:spcPts val="525"/>
              </a:spcBef>
              <a:buSzPct val="61290"/>
              <a:buFont typeface="Symbol"/>
              <a:buChar char=""/>
              <a:tabLst>
                <a:tab pos="269240" algn="l"/>
                <a:tab pos="269875" algn="l"/>
              </a:tabLst>
            </a:pPr>
            <a:r>
              <a:rPr sz="1550" spc="10" dirty="0">
                <a:latin typeface="Times New Roman"/>
                <a:cs typeface="Times New Roman"/>
              </a:rPr>
              <a:t>Inspite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20" dirty="0">
                <a:latin typeface="Times New Roman"/>
                <a:cs typeface="Times New Roman"/>
              </a:rPr>
              <a:t>the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hindrances </a:t>
            </a:r>
            <a:r>
              <a:rPr sz="1550" spc="30" dirty="0">
                <a:latin typeface="Times New Roman"/>
                <a:cs typeface="Times New Roman"/>
              </a:rPr>
              <a:t>by </a:t>
            </a:r>
            <a:r>
              <a:rPr sz="1550" spc="25" dirty="0">
                <a:latin typeface="Times New Roman"/>
                <a:cs typeface="Times New Roman"/>
              </a:rPr>
              <a:t>the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external </a:t>
            </a:r>
            <a:r>
              <a:rPr sz="1550" spc="10" dirty="0">
                <a:latin typeface="Times New Roman"/>
                <a:cs typeface="Times New Roman"/>
              </a:rPr>
              <a:t>setup,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the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venture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capital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sector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Times New Roman"/>
                <a:cs typeface="Times New Roman"/>
              </a:rPr>
              <a:t>in </a:t>
            </a:r>
            <a:r>
              <a:rPr sz="1550" spc="10" dirty="0">
                <a:latin typeface="Times New Roman"/>
                <a:cs typeface="Times New Roman"/>
              </a:rPr>
              <a:t>India is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very </a:t>
            </a:r>
            <a:r>
              <a:rPr sz="1550" spc="20" dirty="0">
                <a:latin typeface="Times New Roman"/>
                <a:cs typeface="Times New Roman"/>
              </a:rPr>
              <a:t>active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financial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sector.</a:t>
            </a:r>
            <a:endParaRPr sz="1550">
              <a:latin typeface="Times New Roman"/>
              <a:cs typeface="Times New Roman"/>
            </a:endParaRPr>
          </a:p>
          <a:p>
            <a:pPr marL="269875" marR="5080" indent="-257175">
              <a:lnSpc>
                <a:spcPct val="109000"/>
              </a:lnSpc>
              <a:spcBef>
                <a:spcPts val="600"/>
              </a:spcBef>
              <a:buSzPct val="61290"/>
              <a:buFont typeface="Symbol"/>
              <a:buChar char=""/>
              <a:tabLst>
                <a:tab pos="269240" algn="l"/>
                <a:tab pos="269875" algn="l"/>
              </a:tabLst>
            </a:pPr>
            <a:r>
              <a:rPr sz="1550" spc="10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India,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currently,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there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around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2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international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and</a:t>
            </a:r>
            <a:r>
              <a:rPr sz="1550" spc="30" dirty="0">
                <a:latin typeface="Times New Roman"/>
                <a:cs typeface="Times New Roman"/>
              </a:rPr>
              <a:t> 34 </a:t>
            </a:r>
            <a:r>
              <a:rPr sz="1550" spc="15" dirty="0">
                <a:latin typeface="Times New Roman"/>
                <a:cs typeface="Times New Roman"/>
              </a:rPr>
              <a:t>national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venture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capital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funds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registered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by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SEBI.</a:t>
            </a:r>
            <a:endParaRPr sz="1550">
              <a:latin typeface="Times New Roman"/>
              <a:cs typeface="Times New Roman"/>
            </a:endParaRPr>
          </a:p>
          <a:p>
            <a:pPr marL="298450" marR="11430" indent="-286385" algn="just">
              <a:lnSpc>
                <a:spcPct val="109100"/>
              </a:lnSpc>
              <a:spcBef>
                <a:spcPts val="675"/>
              </a:spcBef>
              <a:buFont typeface="Arial MT"/>
              <a:buChar char="•"/>
              <a:tabLst>
                <a:tab pos="299085" algn="l"/>
              </a:tabLst>
            </a:pP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b="1" i="1" spc="5" dirty="0">
                <a:latin typeface="Times New Roman"/>
                <a:cs typeface="Times New Roman"/>
              </a:rPr>
              <a:t>growth </a:t>
            </a:r>
            <a:r>
              <a:rPr sz="1550" b="1" i="1" spc="25" dirty="0">
                <a:latin typeface="Times New Roman"/>
                <a:cs typeface="Times New Roman"/>
              </a:rPr>
              <a:t>of </a:t>
            </a:r>
            <a:r>
              <a:rPr sz="1550" b="1" i="1" spc="20" dirty="0">
                <a:latin typeface="Times New Roman"/>
                <a:cs typeface="Times New Roman"/>
              </a:rPr>
              <a:t>financial </a:t>
            </a:r>
            <a:r>
              <a:rPr sz="1550" b="1" i="1" spc="15" dirty="0">
                <a:latin typeface="Times New Roman"/>
                <a:cs typeface="Times New Roman"/>
              </a:rPr>
              <a:t>sector in </a:t>
            </a:r>
            <a:r>
              <a:rPr sz="1550" b="1" i="1" spc="20" dirty="0">
                <a:latin typeface="Times New Roman"/>
                <a:cs typeface="Times New Roman"/>
              </a:rPr>
              <a:t>India </a:t>
            </a:r>
            <a:r>
              <a:rPr sz="1550" spc="-5" dirty="0">
                <a:solidFill>
                  <a:srgbClr val="232323"/>
                </a:solidFill>
                <a:latin typeface="Times New Roman"/>
                <a:cs typeface="Times New Roman"/>
              </a:rPr>
              <a:t>at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present is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nearly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8.5%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per </a:t>
            </a:r>
            <a:r>
              <a:rPr sz="1550" spc="-10" dirty="0">
                <a:solidFill>
                  <a:srgbClr val="232323"/>
                </a:solidFill>
                <a:latin typeface="Times New Roman"/>
                <a:cs typeface="Times New Roman"/>
              </a:rPr>
              <a:t>year. 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rise </a:t>
            </a:r>
            <a:r>
              <a:rPr sz="1550" spc="50" dirty="0">
                <a:solidFill>
                  <a:srgbClr val="232323"/>
                </a:solidFill>
                <a:latin typeface="Times New Roman"/>
                <a:cs typeface="Times New Roman"/>
              </a:rPr>
              <a:t>in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growth rate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suggests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growth </a:t>
            </a:r>
            <a:r>
              <a:rPr sz="1550" spc="30" dirty="0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economy.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financial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policies </a:t>
            </a:r>
            <a:r>
              <a:rPr sz="1550" spc="35" dirty="0">
                <a:solidFill>
                  <a:srgbClr val="232323"/>
                </a:solidFill>
                <a:latin typeface="Times New Roman"/>
                <a:cs typeface="Times New Roman"/>
              </a:rPr>
              <a:t>and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30" dirty="0">
                <a:solidFill>
                  <a:srgbClr val="232323"/>
                </a:solidFill>
                <a:latin typeface="Times New Roman"/>
                <a:cs typeface="Times New Roman"/>
              </a:rPr>
              <a:t>monetary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policies 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are </a:t>
            </a:r>
            <a:r>
              <a:rPr sz="1550" spc="30" dirty="0">
                <a:solidFill>
                  <a:srgbClr val="232323"/>
                </a:solidFill>
                <a:latin typeface="Times New Roman"/>
                <a:cs typeface="Times New Roman"/>
              </a:rPr>
              <a:t>able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to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sustain</a:t>
            </a:r>
            <a:r>
              <a:rPr sz="1550" spc="1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550" spc="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32323"/>
                </a:solidFill>
                <a:latin typeface="Times New Roman"/>
                <a:cs typeface="Times New Roman"/>
              </a:rPr>
              <a:t>stable</a:t>
            </a:r>
            <a:r>
              <a:rPr sz="1550" spc="1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growth</a:t>
            </a:r>
            <a:r>
              <a:rPr sz="1550" spc="1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32323"/>
                </a:solidFill>
                <a:latin typeface="Times New Roman"/>
                <a:cs typeface="Times New Roman"/>
              </a:rPr>
              <a:t>rate.</a:t>
            </a:r>
            <a:endParaRPr sz="1550">
              <a:latin typeface="Times New Roman"/>
              <a:cs typeface="Times New Roman"/>
            </a:endParaRPr>
          </a:p>
          <a:p>
            <a:pPr marL="298450" marR="11430" indent="-286385" algn="just">
              <a:lnSpc>
                <a:spcPct val="110400"/>
              </a:lnSpc>
              <a:spcBef>
                <a:spcPts val="650"/>
              </a:spcBef>
              <a:buFont typeface="Arial MT"/>
              <a:buChar char="•"/>
              <a:tabLst>
                <a:tab pos="299085" algn="l"/>
              </a:tabLst>
            </a:pP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reforms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pertaining to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monetary policies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and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macro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economic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policies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over </a:t>
            </a:r>
            <a:r>
              <a:rPr sz="1550" spc="5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last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few </a:t>
            </a:r>
            <a:r>
              <a:rPr sz="1550" spc="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years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has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influenced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Indian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economy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to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the core. 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major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step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towards opening </a:t>
            </a:r>
            <a:r>
              <a:rPr sz="1550" spc="30" dirty="0">
                <a:solidFill>
                  <a:srgbClr val="232323"/>
                </a:solidFill>
                <a:latin typeface="Times New Roman"/>
                <a:cs typeface="Times New Roman"/>
              </a:rPr>
              <a:t>up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financial 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market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further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was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nullification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of the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regulations restricting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growth </a:t>
            </a:r>
            <a:r>
              <a:rPr sz="1550" spc="30" dirty="0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financial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sector</a:t>
            </a:r>
            <a:r>
              <a:rPr sz="1550" spc="6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in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232323"/>
                </a:solidFill>
                <a:latin typeface="Times New Roman"/>
                <a:cs typeface="Times New Roman"/>
              </a:rPr>
              <a:t>India.</a:t>
            </a:r>
            <a:r>
              <a:rPr sz="1550" spc="2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-6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maintain</a:t>
            </a:r>
            <a:r>
              <a:rPr sz="1550" spc="2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such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550" spc="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growth</a:t>
            </a:r>
            <a:r>
              <a:rPr sz="1550" spc="10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for</a:t>
            </a:r>
            <a:r>
              <a:rPr sz="1550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550" spc="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long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term</a:t>
            </a:r>
            <a:r>
              <a:rPr sz="1550" spc="1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sz="1550" spc="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inflation</a:t>
            </a:r>
            <a:r>
              <a:rPr sz="1550" spc="114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232323"/>
                </a:solidFill>
                <a:latin typeface="Times New Roman"/>
                <a:cs typeface="Times New Roman"/>
              </a:rPr>
              <a:t>has</a:t>
            </a:r>
            <a:r>
              <a:rPr sz="1550" spc="1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come</a:t>
            </a:r>
            <a:r>
              <a:rPr sz="1550" spc="114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down</a:t>
            </a:r>
            <a:r>
              <a:rPr sz="1550" spc="1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32323"/>
                </a:solidFill>
                <a:latin typeface="Times New Roman"/>
                <a:cs typeface="Times New Roman"/>
              </a:rPr>
              <a:t>further.</a:t>
            </a:r>
            <a:endParaRPr sz="1550">
              <a:latin typeface="Times New Roman"/>
              <a:cs typeface="Times New Roman"/>
            </a:endParaRPr>
          </a:p>
          <a:p>
            <a:pPr marL="298450" marR="10795" indent="-286385" algn="just">
              <a:lnSpc>
                <a:spcPct val="103400"/>
              </a:lnSpc>
              <a:spcBef>
                <a:spcPts val="775"/>
              </a:spcBef>
              <a:buFont typeface="Arial MT"/>
              <a:buChar char="•"/>
              <a:tabLst>
                <a:tab pos="299085" algn="l"/>
                <a:tab pos="3159125" algn="l"/>
                <a:tab pos="5800090" algn="l"/>
                <a:tab pos="8126730" algn="l"/>
              </a:tabLst>
            </a:pP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financial sector </a:t>
            </a:r>
            <a:r>
              <a:rPr sz="1550" spc="50" dirty="0">
                <a:solidFill>
                  <a:srgbClr val="232323"/>
                </a:solidFill>
                <a:latin typeface="Times New Roman"/>
                <a:cs typeface="Times New Roman"/>
              </a:rPr>
              <a:t>in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India had </a:t>
            </a:r>
            <a:r>
              <a:rPr sz="1550" spc="35" dirty="0">
                <a:solidFill>
                  <a:srgbClr val="232323"/>
                </a:solidFill>
                <a:latin typeface="Times New Roman"/>
                <a:cs typeface="Times New Roman"/>
              </a:rPr>
              <a:t>an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overall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growth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sz="1550" spc="40" dirty="0">
                <a:solidFill>
                  <a:srgbClr val="232323"/>
                </a:solidFill>
                <a:latin typeface="Times New Roman"/>
                <a:cs typeface="Times New Roman"/>
              </a:rPr>
              <a:t>15%,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which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has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exhibited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stability </a:t>
            </a:r>
            <a:r>
              <a:rPr sz="1550" spc="40" dirty="0">
                <a:solidFill>
                  <a:srgbClr val="232323"/>
                </a:solidFill>
                <a:latin typeface="Times New Roman"/>
                <a:cs typeface="Times New Roman"/>
              </a:rPr>
              <a:t>over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last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few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years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although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several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other markets across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Asian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region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were going </a:t>
            </a:r>
            <a:r>
              <a:rPr sz="1550" spc="30" dirty="0">
                <a:solidFill>
                  <a:srgbClr val="232323"/>
                </a:solidFill>
                <a:latin typeface="Times New Roman"/>
                <a:cs typeface="Times New Roman"/>
              </a:rPr>
              <a:t>through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a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turmoil.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development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the system pertaining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to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financial sector </a:t>
            </a:r>
            <a:r>
              <a:rPr sz="1550" spc="-5" dirty="0">
                <a:solidFill>
                  <a:srgbClr val="232323"/>
                </a:solidFill>
                <a:latin typeface="Times New Roman"/>
                <a:cs typeface="Times New Roman"/>
              </a:rPr>
              <a:t>was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key to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growth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sz="1550" spc="4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same.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With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opening of the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financial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market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variety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products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and services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were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introduced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to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suit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need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of the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customer. 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Reserve Bank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India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(RBI) played 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a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dynamic </a:t>
            </a:r>
            <a:r>
              <a:rPr sz="1550" spc="15" dirty="0">
                <a:solidFill>
                  <a:srgbClr val="232323"/>
                </a:solidFill>
                <a:latin typeface="Times New Roman"/>
                <a:cs typeface="Times New Roman"/>
              </a:rPr>
              <a:t>role in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growth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sz="1550" spc="20" dirty="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sz="1550" spc="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f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i</a:t>
            </a:r>
            <a:r>
              <a:rPr sz="1550" spc="-30" dirty="0">
                <a:solidFill>
                  <a:srgbClr val="232323"/>
                </a:solidFill>
                <a:latin typeface="Times New Roman"/>
                <a:cs typeface="Times New Roman"/>
              </a:rPr>
              <a:t>n</a:t>
            </a:r>
            <a:r>
              <a:rPr sz="1550" spc="55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550" spc="-30" dirty="0">
                <a:solidFill>
                  <a:srgbClr val="232323"/>
                </a:solidFill>
                <a:latin typeface="Times New Roman"/>
                <a:cs typeface="Times New Roman"/>
              </a:rPr>
              <a:t>n</a:t>
            </a:r>
            <a:r>
              <a:rPr sz="1550" spc="-20" dirty="0">
                <a:solidFill>
                  <a:srgbClr val="232323"/>
                </a:solidFill>
                <a:latin typeface="Times New Roman"/>
                <a:cs typeface="Times New Roman"/>
              </a:rPr>
              <a:t>c</a:t>
            </a:r>
            <a:r>
              <a:rPr sz="1550" spc="90" dirty="0">
                <a:solidFill>
                  <a:srgbClr val="232323"/>
                </a:solidFill>
                <a:latin typeface="Times New Roman"/>
                <a:cs typeface="Times New Roman"/>
              </a:rPr>
              <a:t>i</a:t>
            </a:r>
            <a:r>
              <a:rPr sz="1550" spc="-2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l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550" spc="65" dirty="0">
                <a:solidFill>
                  <a:srgbClr val="232323"/>
                </a:solidFill>
                <a:latin typeface="Times New Roman"/>
                <a:cs typeface="Times New Roman"/>
              </a:rPr>
              <a:t>s</a:t>
            </a:r>
            <a:r>
              <a:rPr sz="1550" spc="-20" dirty="0">
                <a:solidFill>
                  <a:srgbClr val="232323"/>
                </a:solidFill>
                <a:latin typeface="Times New Roman"/>
                <a:cs typeface="Times New Roman"/>
              </a:rPr>
              <a:t>ec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t</a:t>
            </a:r>
            <a:r>
              <a:rPr sz="1550" spc="40" dirty="0">
                <a:solidFill>
                  <a:srgbClr val="232323"/>
                </a:solidFill>
                <a:latin typeface="Times New Roman"/>
                <a:cs typeface="Times New Roman"/>
              </a:rPr>
              <a:t>o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r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550" spc="45" dirty="0">
                <a:solidFill>
                  <a:srgbClr val="232323"/>
                </a:solidFill>
                <a:latin typeface="Times New Roman"/>
                <a:cs typeface="Times New Roman"/>
              </a:rPr>
              <a:t>o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f</a:t>
            </a:r>
            <a:r>
              <a:rPr sz="155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I</a:t>
            </a:r>
            <a:r>
              <a:rPr sz="1550" spc="40" dirty="0">
                <a:solidFill>
                  <a:srgbClr val="232323"/>
                </a:solidFill>
                <a:latin typeface="Times New Roman"/>
                <a:cs typeface="Times New Roman"/>
              </a:rPr>
              <a:t>n</a:t>
            </a:r>
            <a:r>
              <a:rPr sz="1550" spc="-30" dirty="0">
                <a:solidFill>
                  <a:srgbClr val="232323"/>
                </a:solidFill>
                <a:latin typeface="Times New Roman"/>
                <a:cs typeface="Times New Roman"/>
              </a:rPr>
              <a:t>d</a:t>
            </a:r>
            <a:r>
              <a:rPr sz="1550" spc="10" dirty="0">
                <a:solidFill>
                  <a:srgbClr val="232323"/>
                </a:solidFill>
                <a:latin typeface="Times New Roman"/>
                <a:cs typeface="Times New Roman"/>
              </a:rPr>
              <a:t>i</a:t>
            </a:r>
            <a:r>
              <a:rPr sz="1550" spc="65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550" spc="5" dirty="0">
                <a:solidFill>
                  <a:srgbClr val="232323"/>
                </a:solidFill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714" y="840803"/>
            <a:ext cx="5603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25" dirty="0"/>
              <a:t>INTRODUCTION</a:t>
            </a:r>
            <a:r>
              <a:rPr sz="1800" u="none" spc="270" dirty="0"/>
              <a:t> </a:t>
            </a:r>
            <a:r>
              <a:rPr sz="1800" u="none" spc="-40" dirty="0"/>
              <a:t>TO</a:t>
            </a:r>
            <a:r>
              <a:rPr sz="1800" u="none" spc="20" dirty="0"/>
              <a:t> </a:t>
            </a:r>
            <a:r>
              <a:rPr sz="1800" u="none" spc="-25" dirty="0"/>
              <a:t>INDIAN</a:t>
            </a:r>
            <a:r>
              <a:rPr sz="1800" u="none" spc="125" dirty="0"/>
              <a:t> </a:t>
            </a:r>
            <a:r>
              <a:rPr sz="1800" u="none" spc="-20" dirty="0"/>
              <a:t>FINANCIAL</a:t>
            </a:r>
            <a:r>
              <a:rPr sz="1800" u="none" spc="-5" dirty="0"/>
              <a:t> </a:t>
            </a:r>
            <a:r>
              <a:rPr sz="1800" u="none" spc="-20" dirty="0"/>
              <a:t>SYSTEM:-</a:t>
            </a:r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8015" marR="5080" indent="-457834">
              <a:lnSpc>
                <a:spcPct val="100800"/>
              </a:lnSpc>
              <a:spcBef>
                <a:spcPts val="85"/>
              </a:spcBef>
              <a:buAutoNum type="arabicPeriod"/>
              <a:tabLst>
                <a:tab pos="628015" algn="l"/>
                <a:tab pos="628650" algn="l"/>
              </a:tabLst>
            </a:pPr>
            <a:r>
              <a:rPr spc="-15" dirty="0"/>
              <a:t>Meaning,</a:t>
            </a:r>
            <a:r>
              <a:rPr spc="70" dirty="0"/>
              <a:t> </a:t>
            </a:r>
            <a:r>
              <a:rPr spc="-10" dirty="0"/>
              <a:t>Functions,</a:t>
            </a:r>
            <a:r>
              <a:rPr spc="75" dirty="0"/>
              <a:t> </a:t>
            </a:r>
            <a:r>
              <a:rPr spc="-5" dirty="0"/>
              <a:t>Structure</a:t>
            </a:r>
            <a:r>
              <a:rPr spc="25" dirty="0"/>
              <a:t> </a:t>
            </a:r>
            <a:r>
              <a:rPr dirty="0"/>
              <a:t>&amp;</a:t>
            </a:r>
            <a:r>
              <a:rPr spc="20" dirty="0"/>
              <a:t> </a:t>
            </a:r>
            <a:r>
              <a:rPr spc="-5" dirty="0"/>
              <a:t>Components</a:t>
            </a:r>
            <a:r>
              <a:rPr spc="-2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10" dirty="0"/>
              <a:t>Indian</a:t>
            </a:r>
            <a:r>
              <a:rPr dirty="0"/>
              <a:t> </a:t>
            </a:r>
            <a:r>
              <a:rPr spc="-10" dirty="0"/>
              <a:t>Financial </a:t>
            </a:r>
            <a:r>
              <a:rPr spc="-434" dirty="0"/>
              <a:t> </a:t>
            </a:r>
            <a:r>
              <a:rPr spc="-25" dirty="0"/>
              <a:t>System,</a:t>
            </a:r>
          </a:p>
          <a:p>
            <a:pPr marL="628015" indent="-457834">
              <a:lnSpc>
                <a:spcPts val="2100"/>
              </a:lnSpc>
              <a:buAutoNum type="arabicPeriod"/>
              <a:tabLst>
                <a:tab pos="628015" algn="l"/>
                <a:tab pos="628650" algn="l"/>
              </a:tabLst>
            </a:pPr>
            <a:r>
              <a:rPr spc="-10" dirty="0"/>
              <a:t>Financial</a:t>
            </a:r>
            <a:r>
              <a:rPr spc="5" dirty="0"/>
              <a:t> </a:t>
            </a:r>
            <a:r>
              <a:rPr spc="-15" dirty="0"/>
              <a:t>System</a:t>
            </a:r>
            <a:r>
              <a:rPr spc="85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spc="-10" dirty="0"/>
              <a:t>Economic</a:t>
            </a:r>
            <a:r>
              <a:rPr spc="5" dirty="0"/>
              <a:t> </a:t>
            </a:r>
            <a:r>
              <a:rPr spc="-5" dirty="0"/>
              <a:t>Growth,</a:t>
            </a:r>
          </a:p>
          <a:p>
            <a:pPr marL="628015" indent="-457834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28015" algn="l"/>
                <a:tab pos="628650" algn="l"/>
              </a:tabLst>
            </a:pPr>
            <a:r>
              <a:rPr dirty="0"/>
              <a:t>Indicators</a:t>
            </a:r>
            <a:r>
              <a:rPr spc="-45" dirty="0"/>
              <a:t> </a:t>
            </a:r>
            <a:r>
              <a:rPr dirty="0"/>
              <a:t>of</a:t>
            </a:r>
            <a:r>
              <a:rPr spc="-10" dirty="0"/>
              <a:t> Financial</a:t>
            </a:r>
            <a:r>
              <a:rPr spc="5" dirty="0"/>
              <a:t> </a:t>
            </a:r>
            <a:r>
              <a:rPr spc="-5" dirty="0"/>
              <a:t>Development,</a:t>
            </a:r>
          </a:p>
          <a:p>
            <a:pPr marL="628015" indent="-457834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28015" algn="l"/>
                <a:tab pos="628650" algn="l"/>
              </a:tabLst>
            </a:pPr>
            <a:r>
              <a:rPr spc="-10" dirty="0"/>
              <a:t>Financial</a:t>
            </a:r>
            <a:r>
              <a:rPr spc="10" dirty="0"/>
              <a:t> </a:t>
            </a:r>
            <a:r>
              <a:rPr spc="-10" dirty="0"/>
              <a:t>Sector</a:t>
            </a:r>
            <a:r>
              <a:rPr spc="60" dirty="0"/>
              <a:t> </a:t>
            </a:r>
            <a:r>
              <a:rPr spc="-5" dirty="0"/>
              <a:t>Reforms</a:t>
            </a:r>
            <a:r>
              <a:rPr spc="-35" dirty="0"/>
              <a:t> </a:t>
            </a:r>
            <a:r>
              <a:rPr spc="-30" dirty="0"/>
              <a:t>in</a:t>
            </a:r>
            <a:r>
              <a:rPr spc="60" dirty="0"/>
              <a:t> </a:t>
            </a:r>
            <a:r>
              <a:rPr spc="-10" dirty="0"/>
              <a:t>India</a:t>
            </a:r>
            <a:r>
              <a:rPr spc="15" dirty="0"/>
              <a:t> </a:t>
            </a:r>
            <a:r>
              <a:rPr dirty="0"/>
              <a:t>&amp;</a:t>
            </a:r>
          </a:p>
          <a:p>
            <a:pPr marL="628015" indent="-457834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28015" algn="l"/>
                <a:tab pos="628650" algn="l"/>
              </a:tabLst>
            </a:pPr>
            <a:r>
              <a:rPr spc="10" dirty="0"/>
              <a:t>Recent</a:t>
            </a:r>
            <a:r>
              <a:rPr spc="-60" dirty="0"/>
              <a:t> </a:t>
            </a:r>
            <a:r>
              <a:rPr spc="-10" dirty="0"/>
              <a:t>Development</a:t>
            </a:r>
            <a:r>
              <a:rPr spc="20" dirty="0"/>
              <a:t> </a:t>
            </a:r>
            <a:r>
              <a:rPr dirty="0"/>
              <a:t>of </a:t>
            </a:r>
            <a:r>
              <a:rPr spc="-10" dirty="0"/>
              <a:t>Indian</a:t>
            </a:r>
            <a:r>
              <a:rPr spc="-5" dirty="0"/>
              <a:t> </a:t>
            </a:r>
            <a:r>
              <a:rPr spc="-10" dirty="0"/>
              <a:t>Financial</a:t>
            </a:r>
            <a:r>
              <a:rPr spc="95" dirty="0"/>
              <a:t> </a:t>
            </a:r>
            <a:r>
              <a:rPr spc="-15" dirty="0"/>
              <a:t>System</a:t>
            </a:r>
          </a:p>
          <a:p>
            <a:pPr marL="157480">
              <a:lnSpc>
                <a:spcPct val="100000"/>
              </a:lnSpc>
            </a:pPr>
            <a:endParaRPr sz="2000"/>
          </a:p>
          <a:p>
            <a:pPr marL="170180">
              <a:lnSpc>
                <a:spcPct val="100000"/>
              </a:lnSpc>
              <a:spcBef>
                <a:spcPts val="1570"/>
              </a:spcBef>
            </a:pPr>
            <a:r>
              <a:rPr sz="1550" b="1" spc="-15" dirty="0">
                <a:latin typeface="Times New Roman"/>
                <a:cs typeface="Times New Roman"/>
              </a:rPr>
              <a:t>UNIT</a:t>
            </a:r>
            <a:r>
              <a:rPr sz="1550" b="1" spc="95" dirty="0">
                <a:latin typeface="Times New Roman"/>
                <a:cs typeface="Times New Roman"/>
              </a:rPr>
              <a:t> </a:t>
            </a:r>
            <a:r>
              <a:rPr sz="1550" b="1" spc="5" dirty="0">
                <a:latin typeface="Times New Roman"/>
                <a:cs typeface="Times New Roman"/>
              </a:rPr>
              <a:t>OBJECTIVES</a:t>
            </a:r>
            <a:r>
              <a:rPr sz="1550" spc="5" dirty="0"/>
              <a:t>:</a:t>
            </a:r>
            <a:endParaRPr sz="155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endParaRPr sz="1700"/>
          </a:p>
          <a:p>
            <a:pPr marL="170180">
              <a:lnSpc>
                <a:spcPct val="100000"/>
              </a:lnSpc>
            </a:pPr>
            <a:r>
              <a:rPr sz="1550" spc="-25" dirty="0"/>
              <a:t>The</a:t>
            </a:r>
            <a:r>
              <a:rPr sz="1550" spc="110" dirty="0"/>
              <a:t> </a:t>
            </a:r>
            <a:r>
              <a:rPr sz="1550" spc="-5" dirty="0"/>
              <a:t>objectives</a:t>
            </a:r>
            <a:r>
              <a:rPr sz="1550" spc="265" dirty="0"/>
              <a:t> </a:t>
            </a:r>
            <a:r>
              <a:rPr sz="1550" spc="25" dirty="0"/>
              <a:t>of</a:t>
            </a:r>
            <a:r>
              <a:rPr sz="1550" spc="-15" dirty="0"/>
              <a:t> </a:t>
            </a:r>
            <a:r>
              <a:rPr sz="1550" dirty="0"/>
              <a:t>this</a:t>
            </a:r>
            <a:r>
              <a:rPr sz="1550" spc="50" dirty="0"/>
              <a:t> </a:t>
            </a:r>
            <a:r>
              <a:rPr sz="1550" spc="5" dirty="0"/>
              <a:t>unit</a:t>
            </a:r>
            <a:r>
              <a:rPr sz="1550" spc="70" dirty="0"/>
              <a:t> </a:t>
            </a:r>
            <a:r>
              <a:rPr sz="1550" dirty="0"/>
              <a:t>are</a:t>
            </a:r>
            <a:r>
              <a:rPr sz="1550" spc="35" dirty="0"/>
              <a:t> </a:t>
            </a:r>
            <a:r>
              <a:rPr sz="1550" spc="-5" dirty="0"/>
              <a:t>as</a:t>
            </a:r>
            <a:r>
              <a:rPr sz="1550" spc="45" dirty="0"/>
              <a:t> </a:t>
            </a:r>
            <a:r>
              <a:rPr sz="1550" spc="-5" dirty="0"/>
              <a:t>under:</a:t>
            </a:r>
            <a:endParaRPr sz="1550"/>
          </a:p>
          <a:p>
            <a:pPr marL="685165" indent="-514984">
              <a:lnSpc>
                <a:spcPct val="100000"/>
              </a:lnSpc>
              <a:spcBef>
                <a:spcPts val="95"/>
              </a:spcBef>
              <a:buAutoNum type="romanLcParenR"/>
              <a:tabLst>
                <a:tab pos="685165" algn="l"/>
                <a:tab pos="685800" algn="l"/>
              </a:tabLst>
            </a:pPr>
            <a:r>
              <a:rPr sz="1550" spc="-55" dirty="0"/>
              <a:t>To</a:t>
            </a:r>
            <a:r>
              <a:rPr sz="1550" spc="90" dirty="0"/>
              <a:t> </a:t>
            </a:r>
            <a:r>
              <a:rPr sz="1550" spc="10" dirty="0"/>
              <a:t>Know</a:t>
            </a:r>
            <a:r>
              <a:rPr sz="1550" spc="40" dirty="0"/>
              <a:t> </a:t>
            </a:r>
            <a:r>
              <a:rPr sz="1550" spc="5" dirty="0"/>
              <a:t>Functions</a:t>
            </a:r>
            <a:r>
              <a:rPr sz="1550" spc="114" dirty="0"/>
              <a:t> </a:t>
            </a:r>
            <a:r>
              <a:rPr sz="1550" spc="5" dirty="0"/>
              <a:t>Of</a:t>
            </a:r>
            <a:r>
              <a:rPr sz="1550" spc="-15" dirty="0"/>
              <a:t> </a:t>
            </a:r>
            <a:r>
              <a:rPr sz="1550" spc="-5" dirty="0"/>
              <a:t>Financial</a:t>
            </a:r>
            <a:r>
              <a:rPr sz="1550" spc="210" dirty="0"/>
              <a:t> </a:t>
            </a:r>
            <a:r>
              <a:rPr sz="1550" spc="-25" dirty="0"/>
              <a:t>System</a:t>
            </a:r>
            <a:endParaRPr sz="1550"/>
          </a:p>
          <a:p>
            <a:pPr marL="685165" indent="-514984">
              <a:lnSpc>
                <a:spcPct val="100000"/>
              </a:lnSpc>
              <a:spcBef>
                <a:spcPts val="90"/>
              </a:spcBef>
              <a:buAutoNum type="romanLcParenR"/>
              <a:tabLst>
                <a:tab pos="685165" algn="l"/>
                <a:tab pos="685800" algn="l"/>
              </a:tabLst>
            </a:pPr>
            <a:r>
              <a:rPr sz="1550" spc="-55" dirty="0"/>
              <a:t>To</a:t>
            </a:r>
            <a:r>
              <a:rPr sz="1550" spc="90" dirty="0"/>
              <a:t> </a:t>
            </a:r>
            <a:r>
              <a:rPr sz="1550" spc="-10" dirty="0"/>
              <a:t>Understand</a:t>
            </a:r>
            <a:r>
              <a:rPr sz="1550" spc="245" dirty="0"/>
              <a:t> </a:t>
            </a:r>
            <a:r>
              <a:rPr sz="1550" spc="5" dirty="0"/>
              <a:t>Structure</a:t>
            </a:r>
            <a:r>
              <a:rPr sz="1550" spc="110" dirty="0"/>
              <a:t> </a:t>
            </a:r>
            <a:r>
              <a:rPr sz="1550" spc="5" dirty="0"/>
              <a:t>Of</a:t>
            </a:r>
            <a:r>
              <a:rPr sz="1550" spc="60" dirty="0"/>
              <a:t> </a:t>
            </a:r>
            <a:r>
              <a:rPr sz="1550" spc="-20" dirty="0"/>
              <a:t>Indian</a:t>
            </a:r>
            <a:r>
              <a:rPr sz="1550" spc="240" dirty="0"/>
              <a:t> </a:t>
            </a:r>
            <a:r>
              <a:rPr sz="1550" spc="-5" dirty="0"/>
              <a:t>Financial</a:t>
            </a:r>
            <a:r>
              <a:rPr sz="1550" spc="220" dirty="0"/>
              <a:t> </a:t>
            </a:r>
            <a:r>
              <a:rPr sz="1550" spc="-25" dirty="0"/>
              <a:t>System</a:t>
            </a:r>
            <a:endParaRPr sz="1550"/>
          </a:p>
          <a:p>
            <a:pPr marL="685165" indent="-514984">
              <a:lnSpc>
                <a:spcPct val="100000"/>
              </a:lnSpc>
              <a:spcBef>
                <a:spcPts val="20"/>
              </a:spcBef>
              <a:buAutoNum type="romanLcParenR"/>
              <a:tabLst>
                <a:tab pos="685165" algn="l"/>
                <a:tab pos="685800" algn="l"/>
              </a:tabLst>
            </a:pPr>
            <a:r>
              <a:rPr sz="1550" spc="-55" dirty="0"/>
              <a:t>To</a:t>
            </a:r>
            <a:r>
              <a:rPr sz="1550" spc="90" dirty="0"/>
              <a:t> </a:t>
            </a:r>
            <a:r>
              <a:rPr sz="1550" spc="-10" dirty="0"/>
              <a:t>Have</a:t>
            </a:r>
            <a:r>
              <a:rPr sz="1550" spc="110" dirty="0"/>
              <a:t> </a:t>
            </a:r>
            <a:r>
              <a:rPr sz="1550" spc="-10" dirty="0"/>
              <a:t>Overview</a:t>
            </a:r>
            <a:r>
              <a:rPr sz="1550" spc="195" dirty="0"/>
              <a:t> </a:t>
            </a:r>
            <a:r>
              <a:rPr sz="1550" spc="5" dirty="0"/>
              <a:t>Of</a:t>
            </a:r>
            <a:r>
              <a:rPr sz="1550" spc="60" dirty="0"/>
              <a:t> </a:t>
            </a:r>
            <a:r>
              <a:rPr sz="1550" spc="20" dirty="0"/>
              <a:t>Role</a:t>
            </a:r>
            <a:r>
              <a:rPr sz="1550" spc="-40" dirty="0"/>
              <a:t> </a:t>
            </a:r>
            <a:r>
              <a:rPr sz="1550" spc="-30" dirty="0"/>
              <a:t>And</a:t>
            </a:r>
            <a:r>
              <a:rPr sz="1550" spc="170" dirty="0"/>
              <a:t> </a:t>
            </a:r>
            <a:r>
              <a:rPr sz="1550" spc="-15" dirty="0"/>
              <a:t>Segments</a:t>
            </a:r>
            <a:r>
              <a:rPr sz="1550" spc="265" dirty="0"/>
              <a:t> </a:t>
            </a:r>
            <a:r>
              <a:rPr sz="1550" spc="5" dirty="0"/>
              <a:t>Of</a:t>
            </a:r>
            <a:r>
              <a:rPr sz="1550" spc="60" dirty="0"/>
              <a:t> </a:t>
            </a:r>
            <a:r>
              <a:rPr sz="1550" spc="-5" dirty="0"/>
              <a:t>Financial</a:t>
            </a:r>
            <a:r>
              <a:rPr sz="1550" spc="215" dirty="0"/>
              <a:t> </a:t>
            </a:r>
            <a:r>
              <a:rPr sz="1550" spc="-10" dirty="0"/>
              <a:t>Markets</a:t>
            </a:r>
            <a:endParaRPr sz="15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435" y="1891601"/>
            <a:ext cx="3499485" cy="108458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i="1" spc="20" dirty="0">
                <a:latin typeface="Times New Roman"/>
                <a:cs typeface="Times New Roman"/>
              </a:rPr>
              <a:t>P</a:t>
            </a:r>
            <a:r>
              <a:rPr sz="1800" i="1" spc="-30" dirty="0">
                <a:latin typeface="Times New Roman"/>
                <a:cs typeface="Times New Roman"/>
              </a:rPr>
              <a:t>r</a:t>
            </a:r>
            <a:r>
              <a:rPr sz="1800" i="1" spc="20" dirty="0">
                <a:latin typeface="Times New Roman"/>
                <a:cs typeface="Times New Roman"/>
              </a:rPr>
              <a:t>e</a:t>
            </a:r>
            <a:r>
              <a:rPr sz="1800" i="1" spc="-30" dirty="0">
                <a:latin typeface="Times New Roman"/>
                <a:cs typeface="Times New Roman"/>
              </a:rPr>
              <a:t>s</a:t>
            </a:r>
            <a:r>
              <a:rPr sz="1800" i="1" spc="20" dirty="0">
                <a:latin typeface="Times New Roman"/>
                <a:cs typeface="Times New Roman"/>
              </a:rPr>
              <a:t>e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20" dirty="0">
                <a:latin typeface="Times New Roman"/>
                <a:cs typeface="Times New Roman"/>
              </a:rPr>
              <a:t>te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1800" i="1" spc="-155" dirty="0">
                <a:latin typeface="Times New Roman"/>
                <a:cs typeface="Times New Roman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By</a:t>
            </a:r>
            <a:r>
              <a:rPr sz="1800" i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i="1" spc="-25" dirty="0">
                <a:latin typeface="Times New Roman"/>
                <a:cs typeface="Times New Roman"/>
              </a:rPr>
              <a:t>Vaishali</a:t>
            </a:r>
            <a:r>
              <a:rPr sz="1800" i="1" spc="-8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Chauhan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i="1" dirty="0">
                <a:latin typeface="Times New Roman"/>
                <a:cs typeface="Times New Roman"/>
              </a:rPr>
              <a:t>(Ma</a:t>
            </a:r>
            <a:r>
              <a:rPr sz="1800" i="1" spc="15" dirty="0">
                <a:latin typeface="Times New Roman"/>
                <a:cs typeface="Times New Roman"/>
              </a:rPr>
              <a:t>l</a:t>
            </a:r>
            <a:r>
              <a:rPr sz="1800" i="1" spc="20" dirty="0">
                <a:latin typeface="Times New Roman"/>
                <a:cs typeface="Times New Roman"/>
              </a:rPr>
              <a:t>l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i="1" spc="-80" dirty="0">
                <a:latin typeface="Times New Roman"/>
                <a:cs typeface="Times New Roman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Re</a:t>
            </a:r>
            <a:r>
              <a:rPr sz="1800" i="1" dirty="0">
                <a:latin typeface="Times New Roman"/>
                <a:cs typeface="Times New Roman"/>
              </a:rPr>
              <a:t>ddy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spc="-30" dirty="0">
                <a:latin typeface="Times New Roman"/>
                <a:cs typeface="Times New Roman"/>
              </a:rPr>
              <a:t>U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20" dirty="0">
                <a:latin typeface="Times New Roman"/>
                <a:cs typeface="Times New Roman"/>
              </a:rPr>
              <a:t>ive</a:t>
            </a:r>
            <a:r>
              <a:rPr sz="1800" i="1" spc="45" dirty="0">
                <a:latin typeface="Times New Roman"/>
                <a:cs typeface="Times New Roman"/>
              </a:rPr>
              <a:t>r</a:t>
            </a:r>
            <a:r>
              <a:rPr sz="1800" i="1" spc="-30" dirty="0">
                <a:latin typeface="Times New Roman"/>
                <a:cs typeface="Times New Roman"/>
              </a:rPr>
              <a:t>s</a:t>
            </a:r>
            <a:r>
              <a:rPr sz="1800" i="1" spc="20" dirty="0">
                <a:latin typeface="Times New Roman"/>
                <a:cs typeface="Times New Roman"/>
              </a:rPr>
              <a:t>it</a:t>
            </a:r>
            <a:r>
              <a:rPr sz="1800" i="1" spc="-55" dirty="0">
                <a:latin typeface="Times New Roman"/>
                <a:cs typeface="Times New Roman"/>
              </a:rPr>
              <a:t>y</a:t>
            </a:r>
            <a:r>
              <a:rPr sz="1800" i="1" dirty="0">
                <a:latin typeface="Times New Roman"/>
                <a:cs typeface="Times New Roman"/>
              </a:rPr>
              <a:t>,</a:t>
            </a:r>
            <a:r>
              <a:rPr sz="1800" i="1" spc="-155" dirty="0">
                <a:latin typeface="Times New Roman"/>
                <a:cs typeface="Times New Roman"/>
              </a:rPr>
              <a:t> </a:t>
            </a:r>
            <a:r>
              <a:rPr sz="1800" i="1" spc="-30" dirty="0">
                <a:latin typeface="Times New Roman"/>
                <a:cs typeface="Times New Roman"/>
              </a:rPr>
              <a:t>H</a:t>
            </a:r>
            <a:r>
              <a:rPr sz="1800" i="1" spc="20" dirty="0">
                <a:latin typeface="Times New Roman"/>
                <a:cs typeface="Times New Roman"/>
              </a:rPr>
              <a:t>y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1800" i="1" spc="20" dirty="0">
                <a:latin typeface="Times New Roman"/>
                <a:cs typeface="Times New Roman"/>
              </a:rPr>
              <a:t>e</a:t>
            </a:r>
            <a:r>
              <a:rPr sz="1800" i="1" spc="45" dirty="0">
                <a:latin typeface="Times New Roman"/>
                <a:cs typeface="Times New Roman"/>
              </a:rPr>
              <a:t>r</a:t>
            </a:r>
            <a:r>
              <a:rPr sz="1800" i="1" dirty="0">
                <a:latin typeface="Times New Roman"/>
                <a:cs typeface="Times New Roman"/>
              </a:rPr>
              <a:t>abad)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8175" y="3934396"/>
            <a:ext cx="353377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i="1" spc="-5" dirty="0">
                <a:latin typeface="Times New Roman"/>
                <a:cs typeface="Times New Roman"/>
              </a:rPr>
              <a:t>Thank</a:t>
            </a:r>
            <a:r>
              <a:rPr sz="5400" i="1" spc="-60" dirty="0">
                <a:latin typeface="Times New Roman"/>
                <a:cs typeface="Times New Roman"/>
              </a:rPr>
              <a:t> </a:t>
            </a:r>
            <a:r>
              <a:rPr sz="5400" i="1" spc="-114" dirty="0">
                <a:latin typeface="Times New Roman"/>
                <a:cs typeface="Times New Roman"/>
              </a:rPr>
              <a:t>You…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431"/>
            <a:ext cx="8921750" cy="620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Meaning,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Functions,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Structure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Components</a:t>
            </a:r>
            <a:r>
              <a:rPr sz="1800" b="1" u="heavy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Indian</a:t>
            </a:r>
            <a:r>
              <a:rPr sz="1800" b="1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Financial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299085" lvl="1" indent="-287020" algn="just">
              <a:lnSpc>
                <a:spcPct val="100000"/>
              </a:lnSpc>
              <a:buSzPct val="94444"/>
              <a:buAutoNum type="arabicPeriod"/>
              <a:tabLst>
                <a:tab pos="299720" algn="l"/>
              </a:tabLst>
            </a:pPr>
            <a:r>
              <a:rPr sz="1800" b="1" i="1" dirty="0">
                <a:latin typeface="Times New Roman"/>
                <a:cs typeface="Times New Roman"/>
              </a:rPr>
              <a:t>: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r>
              <a:rPr sz="1800" b="1" i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1800" b="1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Meaning:</a:t>
            </a:r>
            <a:endParaRPr sz="18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100000"/>
              </a:lnSpc>
              <a:spcBef>
                <a:spcPts val="1065"/>
              </a:spcBef>
            </a:pPr>
            <a:r>
              <a:rPr sz="1800" spc="-2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economic </a:t>
            </a:r>
            <a:r>
              <a:rPr sz="1800" dirty="0">
                <a:latin typeface="Times New Roman"/>
                <a:cs typeface="Times New Roman"/>
              </a:rPr>
              <a:t>development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any country </a:t>
            </a:r>
            <a:r>
              <a:rPr sz="1800" spc="-20" dirty="0">
                <a:latin typeface="Times New Roman"/>
                <a:cs typeface="Times New Roman"/>
              </a:rPr>
              <a:t>largely </a:t>
            </a:r>
            <a:r>
              <a:rPr sz="1800" spc="5" dirty="0">
                <a:latin typeface="Times New Roman"/>
                <a:cs typeface="Times New Roman"/>
              </a:rPr>
              <a:t>depends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efficiency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financial </a:t>
            </a:r>
            <a:r>
              <a:rPr sz="1800" dirty="0">
                <a:latin typeface="Times New Roman"/>
                <a:cs typeface="Times New Roman"/>
              </a:rPr>
              <a:t>system.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developed</a:t>
            </a:r>
            <a:r>
              <a:rPr sz="1800" spc="5" dirty="0">
                <a:latin typeface="Times New Roman"/>
                <a:cs typeface="Times New Roman"/>
              </a:rPr>
              <a:t> financial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5" dirty="0">
                <a:latin typeface="Times New Roman"/>
                <a:cs typeface="Times New Roman"/>
              </a:rPr>
              <a:t> helps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economy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achieve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growth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savings</a:t>
            </a:r>
            <a:r>
              <a:rPr sz="1800" spc="5" dirty="0">
                <a:latin typeface="Times New Roman"/>
                <a:cs typeface="Times New Roman"/>
              </a:rPr>
              <a:t> and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investment. It </a:t>
            </a:r>
            <a:r>
              <a:rPr sz="1800" dirty="0">
                <a:latin typeface="Times New Roman"/>
                <a:cs typeface="Times New Roman"/>
              </a:rPr>
              <a:t>also ensures proper functioning of </a:t>
            </a:r>
            <a:r>
              <a:rPr sz="1800" spc="5" dirty="0">
                <a:latin typeface="Times New Roman"/>
                <a:cs typeface="Times New Roman"/>
              </a:rPr>
              <a:t>financial </a:t>
            </a:r>
            <a:r>
              <a:rPr sz="1800" spc="-5" dirty="0">
                <a:latin typeface="Times New Roman"/>
                <a:cs typeface="Times New Roman"/>
              </a:rPr>
              <a:t>intermediaries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10" dirty="0">
                <a:latin typeface="Times New Roman"/>
                <a:cs typeface="Times New Roman"/>
              </a:rPr>
              <a:t>facilitates </a:t>
            </a:r>
            <a:r>
              <a:rPr sz="1800" spc="-15" dirty="0">
                <a:latin typeface="Times New Roman"/>
                <a:cs typeface="Times New Roman"/>
              </a:rPr>
              <a:t>flow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 funds from </a:t>
            </a:r>
            <a:r>
              <a:rPr sz="1800" spc="-5" dirty="0">
                <a:latin typeface="Times New Roman"/>
                <a:cs typeface="Times New Roman"/>
              </a:rPr>
              <a:t>surplus </a:t>
            </a:r>
            <a:r>
              <a:rPr sz="1800" spc="10" dirty="0">
                <a:latin typeface="Times New Roman"/>
                <a:cs typeface="Times New Roman"/>
              </a:rPr>
              <a:t>areas to </a:t>
            </a:r>
            <a:r>
              <a:rPr sz="1800" spc="-10" dirty="0">
                <a:latin typeface="Times New Roman"/>
                <a:cs typeface="Times New Roman"/>
              </a:rPr>
              <a:t>deficit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areas.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government </a:t>
            </a:r>
            <a:r>
              <a:rPr sz="1800" spc="10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well </a:t>
            </a:r>
            <a:r>
              <a:rPr sz="1800" spc="10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regulators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implement </a:t>
            </a:r>
            <a:r>
              <a:rPr sz="1800" spc="-10" dirty="0">
                <a:latin typeface="Times New Roman"/>
                <a:cs typeface="Times New Roman"/>
              </a:rPr>
              <a:t> suitable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policies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make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financial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more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efficient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vibrant.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financial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any country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comprised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25" dirty="0">
                <a:latin typeface="Times New Roman"/>
                <a:cs typeface="Times New Roman"/>
              </a:rPr>
              <a:t>following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components:</a:t>
            </a:r>
            <a:endParaRPr sz="1800">
              <a:latin typeface="Times New Roman"/>
              <a:cs typeface="Times New Roman"/>
            </a:endParaRPr>
          </a:p>
          <a:p>
            <a:pPr marL="346075" lvl="2" indent="-276860">
              <a:lnSpc>
                <a:spcPct val="100000"/>
              </a:lnSpc>
              <a:spcBef>
                <a:spcPts val="20"/>
              </a:spcBef>
              <a:buAutoNum type="romanLcParenBoth"/>
              <a:tabLst>
                <a:tab pos="346710" algn="l"/>
              </a:tabLst>
            </a:pPr>
            <a:r>
              <a:rPr sz="1800" spc="-10" dirty="0">
                <a:latin typeface="Times New Roman"/>
                <a:cs typeface="Times New Roman"/>
              </a:rPr>
              <a:t>Financial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Markets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Capital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markets</a:t>
            </a:r>
            <a:endParaRPr sz="1800">
              <a:latin typeface="Times New Roman"/>
              <a:cs typeface="Times New Roman"/>
            </a:endParaRPr>
          </a:p>
          <a:p>
            <a:pPr marL="346075" lvl="2" indent="-334010">
              <a:lnSpc>
                <a:spcPts val="2130"/>
              </a:lnSpc>
              <a:spcBef>
                <a:spcPts val="15"/>
              </a:spcBef>
              <a:buAutoNum type="romanLcParenBoth"/>
              <a:tabLst>
                <a:tab pos="346710" algn="l"/>
              </a:tabLst>
            </a:pPr>
            <a:r>
              <a:rPr sz="1800" spc="-10" dirty="0">
                <a:latin typeface="Times New Roman"/>
                <a:cs typeface="Times New Roman"/>
              </a:rPr>
              <a:t>Financial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Intermediaries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which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includes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banks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financial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institutions</a:t>
            </a:r>
            <a:endParaRPr sz="1800">
              <a:latin typeface="Times New Roman"/>
              <a:cs typeface="Times New Roman"/>
            </a:endParaRPr>
          </a:p>
          <a:p>
            <a:pPr marL="413384" lvl="2" indent="-400685">
              <a:lnSpc>
                <a:spcPts val="2130"/>
              </a:lnSpc>
              <a:buAutoNum type="romanLcParenBoth"/>
              <a:tabLst>
                <a:tab pos="413384" algn="l"/>
              </a:tabLst>
            </a:pPr>
            <a:r>
              <a:rPr sz="1800" spc="-10" dirty="0">
                <a:latin typeface="Times New Roman"/>
                <a:cs typeface="Times New Roman"/>
              </a:rPr>
              <a:t>Financial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services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products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instruments</a:t>
            </a:r>
            <a:endParaRPr sz="1800">
              <a:latin typeface="Times New Roman"/>
              <a:cs typeface="Times New Roman"/>
            </a:endParaRPr>
          </a:p>
          <a:p>
            <a:pPr marL="403860" lvl="2" indent="-391160">
              <a:lnSpc>
                <a:spcPct val="100000"/>
              </a:lnSpc>
              <a:spcBef>
                <a:spcPts val="20"/>
              </a:spcBef>
              <a:buAutoNum type="romanLcParenBoth"/>
              <a:tabLst>
                <a:tab pos="403860" algn="l"/>
              </a:tabLst>
            </a:pPr>
            <a:r>
              <a:rPr sz="1800" spc="-10" dirty="0">
                <a:latin typeface="Times New Roman"/>
                <a:cs typeface="Times New Roman"/>
              </a:rPr>
              <a:t>Regulators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including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Government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Government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appointed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agencies.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800"/>
              </a:lnSpc>
              <a:spcBef>
                <a:spcPts val="5"/>
              </a:spcBef>
            </a:pPr>
            <a:r>
              <a:rPr sz="1800" spc="-2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Indian </a:t>
            </a:r>
            <a:r>
              <a:rPr sz="1800" dirty="0">
                <a:latin typeface="Times New Roman"/>
                <a:cs typeface="Times New Roman"/>
              </a:rPr>
              <a:t>Financial </a:t>
            </a:r>
            <a:r>
              <a:rPr sz="1800" spc="-5" dirty="0">
                <a:latin typeface="Times New Roman"/>
                <a:cs typeface="Times New Roman"/>
              </a:rPr>
              <a:t>System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one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25" dirty="0">
                <a:latin typeface="Times New Roman"/>
                <a:cs typeface="Times New Roman"/>
              </a:rPr>
              <a:t>most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important </a:t>
            </a:r>
            <a:r>
              <a:rPr sz="1800" spc="5" dirty="0">
                <a:latin typeface="Times New Roman"/>
                <a:cs typeface="Times New Roman"/>
              </a:rPr>
              <a:t>aspects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2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economic development 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country.</a:t>
            </a:r>
            <a:endParaRPr sz="1800">
              <a:latin typeface="Times New Roman"/>
              <a:cs typeface="Times New Roman"/>
            </a:endParaRPr>
          </a:p>
          <a:p>
            <a:pPr marL="641985" algn="just">
              <a:lnSpc>
                <a:spcPts val="2100"/>
              </a:lnSpc>
            </a:pPr>
            <a:r>
              <a:rPr sz="1800" spc="-25" dirty="0">
                <a:latin typeface="Times New Roman"/>
                <a:cs typeface="Times New Roman"/>
              </a:rPr>
              <a:t>This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manages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flow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funds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between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people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(household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savings)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800"/>
              </a:lnSpc>
            </a:pPr>
            <a:r>
              <a:rPr sz="1800" spc="5" dirty="0">
                <a:latin typeface="Times New Roman"/>
                <a:cs typeface="Times New Roman"/>
              </a:rPr>
              <a:t>country and the ones </a:t>
            </a:r>
            <a:r>
              <a:rPr sz="1800" spc="-10" dirty="0">
                <a:latin typeface="Times New Roman"/>
                <a:cs typeface="Times New Roman"/>
              </a:rPr>
              <a:t>who </a:t>
            </a:r>
            <a:r>
              <a:rPr sz="1800" spc="-15" dirty="0">
                <a:latin typeface="Times New Roman"/>
                <a:cs typeface="Times New Roman"/>
              </a:rPr>
              <a:t>may</a:t>
            </a:r>
            <a:r>
              <a:rPr sz="1800" spc="-10" dirty="0">
                <a:latin typeface="Times New Roman"/>
                <a:cs typeface="Times New Roman"/>
              </a:rPr>
              <a:t> invest </a:t>
            </a:r>
            <a:r>
              <a:rPr sz="1800" spc="-25" dirty="0">
                <a:latin typeface="Times New Roman"/>
                <a:cs typeface="Times New Roman"/>
              </a:rPr>
              <a:t>it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wisely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(investors/businessmen) for </a:t>
            </a:r>
            <a:r>
              <a:rPr sz="1800" spc="5" dirty="0">
                <a:latin typeface="Times New Roman"/>
                <a:cs typeface="Times New Roman"/>
              </a:rPr>
              <a:t>the betterment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both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parties.</a:t>
            </a:r>
            <a:endParaRPr sz="1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9100"/>
              </a:lnSpc>
              <a:spcBef>
                <a:spcPts val="35"/>
              </a:spcBef>
            </a:pPr>
            <a:r>
              <a:rPr sz="1800" b="1" dirty="0">
                <a:latin typeface="Times New Roman"/>
                <a:cs typeface="Times New Roman"/>
              </a:rPr>
              <a:t>According </a:t>
            </a:r>
            <a:r>
              <a:rPr sz="1800" b="1" spc="-5" dirty="0">
                <a:latin typeface="Times New Roman"/>
                <a:cs typeface="Times New Roman"/>
              </a:rPr>
              <a:t>to Robinson- </a:t>
            </a:r>
            <a:r>
              <a:rPr sz="1800" spc="-2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primary function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10" dirty="0">
                <a:latin typeface="Times New Roman"/>
                <a:cs typeface="Times New Roman"/>
              </a:rPr>
              <a:t>"to </a:t>
            </a:r>
            <a:r>
              <a:rPr sz="1800" dirty="0">
                <a:latin typeface="Times New Roman"/>
                <a:cs typeface="Times New Roman"/>
              </a:rPr>
              <a:t>provide a </a:t>
            </a:r>
            <a:r>
              <a:rPr sz="1800" spc="-30" dirty="0">
                <a:latin typeface="Times New Roman"/>
                <a:cs typeface="Times New Roman"/>
              </a:rPr>
              <a:t>link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between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savings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investment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creation of </a:t>
            </a:r>
            <a:r>
              <a:rPr sz="1800" spc="5" dirty="0">
                <a:latin typeface="Times New Roman"/>
                <a:cs typeface="Times New Roman"/>
              </a:rPr>
              <a:t>new </a:t>
            </a:r>
            <a:r>
              <a:rPr sz="1800" spc="-5" dirty="0">
                <a:latin typeface="Times New Roman"/>
                <a:cs typeface="Times New Roman"/>
              </a:rPr>
              <a:t>wealth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permit portfolio </a:t>
            </a:r>
            <a:r>
              <a:rPr sz="1800" dirty="0">
                <a:latin typeface="Times New Roman"/>
                <a:cs typeface="Times New Roman"/>
              </a:rPr>
              <a:t>adjustment </a:t>
            </a:r>
            <a:r>
              <a:rPr sz="1800" spc="-30" dirty="0">
                <a:latin typeface="Times New Roman"/>
                <a:cs typeface="Times New Roman"/>
              </a:rPr>
              <a:t>in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composition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existing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wealth."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0012"/>
            <a:ext cx="38061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i="1" u="none" spc="45" dirty="0">
                <a:latin typeface="Times New Roman"/>
                <a:cs typeface="Times New Roman"/>
              </a:rPr>
              <a:t>1</a:t>
            </a:r>
            <a:r>
              <a:rPr i="1" u="none" spc="20" dirty="0">
                <a:latin typeface="Times New Roman"/>
                <a:cs typeface="Times New Roman"/>
              </a:rPr>
              <a:t>.</a:t>
            </a:r>
            <a:r>
              <a:rPr i="1" u="none" spc="10" dirty="0">
                <a:latin typeface="Times New Roman"/>
                <a:cs typeface="Times New Roman"/>
              </a:rPr>
              <a:t>2</a:t>
            </a:r>
            <a:r>
              <a:rPr i="1" u="none" spc="-85" dirty="0">
                <a:latin typeface="Times New Roman"/>
                <a:cs typeface="Times New Roman"/>
              </a:rPr>
              <a:t> </a:t>
            </a:r>
            <a:r>
              <a:rPr i="1" spc="15" dirty="0">
                <a:latin typeface="Times New Roman"/>
                <a:cs typeface="Times New Roman"/>
              </a:rPr>
              <a:t>Fu</a:t>
            </a:r>
            <a:r>
              <a:rPr i="1" spc="5" dirty="0">
                <a:latin typeface="Times New Roman"/>
                <a:cs typeface="Times New Roman"/>
              </a:rPr>
              <a:t>n</a:t>
            </a:r>
            <a:r>
              <a:rPr i="1" spc="10" dirty="0">
                <a:latin typeface="Times New Roman"/>
                <a:cs typeface="Times New Roman"/>
              </a:rPr>
              <a:t>c</a:t>
            </a:r>
            <a:r>
              <a:rPr i="1" spc="35" dirty="0">
                <a:latin typeface="Times New Roman"/>
                <a:cs typeface="Times New Roman"/>
              </a:rPr>
              <a:t>tio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spc="10" dirty="0">
                <a:latin typeface="Times New Roman"/>
                <a:cs typeface="Times New Roman"/>
              </a:rPr>
              <a:t>s</a:t>
            </a:r>
            <a:r>
              <a:rPr i="1" spc="-245" dirty="0">
                <a:latin typeface="Times New Roman"/>
                <a:cs typeface="Times New Roman"/>
              </a:rPr>
              <a:t> </a:t>
            </a:r>
            <a:r>
              <a:rPr i="1" spc="45" dirty="0">
                <a:latin typeface="Times New Roman"/>
                <a:cs typeface="Times New Roman"/>
              </a:rPr>
              <a:t>O</a:t>
            </a:r>
            <a:r>
              <a:rPr i="1" spc="5" dirty="0">
                <a:latin typeface="Times New Roman"/>
                <a:cs typeface="Times New Roman"/>
              </a:rPr>
              <a:t>f</a:t>
            </a:r>
            <a:r>
              <a:rPr i="1" spc="-50" dirty="0">
                <a:latin typeface="Times New Roman"/>
                <a:cs typeface="Times New Roman"/>
              </a:rPr>
              <a:t> </a:t>
            </a:r>
            <a:r>
              <a:rPr i="1" spc="15" dirty="0">
                <a:latin typeface="Times New Roman"/>
                <a:cs typeface="Times New Roman"/>
              </a:rPr>
              <a:t>F</a:t>
            </a:r>
            <a:r>
              <a:rPr i="1" spc="35" dirty="0">
                <a:latin typeface="Times New Roman"/>
                <a:cs typeface="Times New Roman"/>
              </a:rPr>
              <a:t>i</a:t>
            </a:r>
            <a:r>
              <a:rPr i="1" spc="15" dirty="0">
                <a:latin typeface="Times New Roman"/>
                <a:cs typeface="Times New Roman"/>
              </a:rPr>
              <a:t>n</a:t>
            </a:r>
            <a:r>
              <a:rPr i="1" spc="40" dirty="0">
                <a:latin typeface="Times New Roman"/>
                <a:cs typeface="Times New Roman"/>
              </a:rPr>
              <a:t>a</a:t>
            </a:r>
            <a:r>
              <a:rPr i="1" spc="10" dirty="0">
                <a:latin typeface="Times New Roman"/>
                <a:cs typeface="Times New Roman"/>
              </a:rPr>
              <a:t>nc</a:t>
            </a:r>
            <a:r>
              <a:rPr i="1" spc="35" dirty="0">
                <a:latin typeface="Times New Roman"/>
                <a:cs typeface="Times New Roman"/>
              </a:rPr>
              <a:t>i</a:t>
            </a:r>
            <a:r>
              <a:rPr i="1" spc="40" dirty="0">
                <a:latin typeface="Times New Roman"/>
                <a:cs typeface="Times New Roman"/>
              </a:rPr>
              <a:t>a</a:t>
            </a:r>
            <a:r>
              <a:rPr i="1" spc="5" dirty="0">
                <a:latin typeface="Times New Roman"/>
                <a:cs typeface="Times New Roman"/>
              </a:rPr>
              <a:t>l</a:t>
            </a:r>
            <a:r>
              <a:rPr i="1" spc="-240" dirty="0">
                <a:latin typeface="Times New Roman"/>
                <a:cs typeface="Times New Roman"/>
              </a:rPr>
              <a:t> </a:t>
            </a:r>
            <a:r>
              <a:rPr i="1" spc="10" dirty="0">
                <a:latin typeface="Times New Roman"/>
                <a:cs typeface="Times New Roman"/>
              </a:rPr>
              <a:t>Sy</a:t>
            </a:r>
            <a:r>
              <a:rPr i="1" spc="40" dirty="0">
                <a:latin typeface="Times New Roman"/>
                <a:cs typeface="Times New Roman"/>
              </a:rPr>
              <a:t>s</a:t>
            </a:r>
            <a:r>
              <a:rPr i="1" spc="35" dirty="0">
                <a:latin typeface="Times New Roman"/>
                <a:cs typeface="Times New Roman"/>
              </a:rPr>
              <a:t>t</a:t>
            </a:r>
            <a:r>
              <a:rPr i="1" spc="10" dirty="0">
                <a:latin typeface="Times New Roman"/>
                <a:cs typeface="Times New Roman"/>
              </a:rPr>
              <a:t>em: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05066"/>
            <a:ext cx="8853170" cy="629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imes New Roman"/>
                <a:cs typeface="Times New Roman"/>
              </a:rPr>
              <a:t>Financial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System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performs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the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following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Functions:</a:t>
            </a:r>
            <a:endParaRPr sz="1800">
              <a:latin typeface="Times New Roman"/>
              <a:cs typeface="Times New Roman"/>
            </a:endParaRPr>
          </a:p>
          <a:p>
            <a:pPr marL="470534" marR="5080" indent="-457834" algn="just">
              <a:lnSpc>
                <a:spcPct val="99500"/>
              </a:lnSpc>
              <a:spcBef>
                <a:spcPts val="50"/>
              </a:spcBef>
              <a:buAutoNum type="arabicPeriod"/>
              <a:tabLst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Mobilization </a:t>
            </a:r>
            <a:r>
              <a:rPr sz="1400" b="1" spc="25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Savings</a:t>
            </a:r>
            <a:r>
              <a:rPr sz="1400" b="1" spc="3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:The </a:t>
            </a:r>
            <a:r>
              <a:rPr sz="1400" spc="-5" dirty="0">
                <a:latin typeface="Times New Roman"/>
                <a:cs typeface="Times New Roman"/>
              </a:rPr>
              <a:t>financial </a:t>
            </a:r>
            <a:r>
              <a:rPr sz="1400" spc="10" dirty="0">
                <a:latin typeface="Times New Roman"/>
                <a:cs typeface="Times New Roman"/>
              </a:rPr>
              <a:t>system </a:t>
            </a:r>
            <a:r>
              <a:rPr sz="1400" spc="-5" dirty="0">
                <a:latin typeface="Times New Roman"/>
                <a:cs typeface="Times New Roman"/>
              </a:rPr>
              <a:t>encourage individuals, </a:t>
            </a:r>
            <a:r>
              <a:rPr sz="1400" spc="-10" dirty="0">
                <a:latin typeface="Times New Roman"/>
                <a:cs typeface="Times New Roman"/>
              </a:rPr>
              <a:t>corporate,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others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save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purpose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economic </a:t>
            </a:r>
            <a:r>
              <a:rPr sz="1400" spc="-10" dirty="0">
                <a:latin typeface="Times New Roman"/>
                <a:cs typeface="Times New Roman"/>
              </a:rPr>
              <a:t>development. </a:t>
            </a:r>
            <a:r>
              <a:rPr sz="1400" spc="5" dirty="0">
                <a:latin typeface="Times New Roman"/>
                <a:cs typeface="Times New Roman"/>
              </a:rPr>
              <a:t>The financial </a:t>
            </a:r>
            <a:r>
              <a:rPr sz="1400" spc="-15" dirty="0">
                <a:latin typeface="Times New Roman"/>
                <a:cs typeface="Times New Roman"/>
              </a:rPr>
              <a:t>intermediaries play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significant </a:t>
            </a:r>
            <a:r>
              <a:rPr sz="1400" spc="5" dirty="0">
                <a:latin typeface="Times New Roman"/>
                <a:cs typeface="Times New Roman"/>
              </a:rPr>
              <a:t>role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mobilization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savings </a:t>
            </a:r>
            <a:r>
              <a:rPr sz="1400" spc="20" dirty="0">
                <a:latin typeface="Times New Roman"/>
                <a:cs typeface="Times New Roman"/>
              </a:rPr>
              <a:t>&amp; </a:t>
            </a:r>
            <a:r>
              <a:rPr sz="1400" spc="-10" dirty="0">
                <a:latin typeface="Times New Roman"/>
                <a:cs typeface="Times New Roman"/>
              </a:rPr>
              <a:t>making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available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funds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entrepreneurs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investments.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household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&amp; </a:t>
            </a:r>
            <a:r>
              <a:rPr sz="1400" spc="-5" dirty="0">
                <a:latin typeface="Times New Roman"/>
                <a:cs typeface="Times New Roman"/>
              </a:rPr>
              <a:t>corporate </a:t>
            </a:r>
            <a:r>
              <a:rPr sz="1400" dirty="0">
                <a:latin typeface="Times New Roman"/>
                <a:cs typeface="Times New Roman"/>
              </a:rPr>
              <a:t>sectors </a:t>
            </a:r>
            <a:r>
              <a:rPr sz="1400" spc="-5" dirty="0">
                <a:latin typeface="Times New Roman"/>
                <a:cs typeface="Times New Roman"/>
              </a:rPr>
              <a:t>saves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through </a:t>
            </a:r>
            <a:r>
              <a:rPr sz="1400" spc="10" dirty="0">
                <a:latin typeface="Times New Roman"/>
                <a:cs typeface="Times New Roman"/>
              </a:rPr>
              <a:t>use </a:t>
            </a:r>
            <a:r>
              <a:rPr sz="1400" spc="45" dirty="0">
                <a:latin typeface="Times New Roman"/>
                <a:cs typeface="Times New Roman"/>
              </a:rPr>
              <a:t>of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different </a:t>
            </a:r>
            <a:r>
              <a:rPr sz="1400" spc="-5" dirty="0">
                <a:latin typeface="Times New Roman"/>
                <a:cs typeface="Times New Roman"/>
              </a:rPr>
              <a:t>financial </a:t>
            </a:r>
            <a:r>
              <a:rPr sz="1400" spc="10" dirty="0">
                <a:latin typeface="Times New Roman"/>
                <a:cs typeface="Times New Roman"/>
              </a:rPr>
              <a:t>products. </a:t>
            </a:r>
            <a:r>
              <a:rPr sz="1400" spc="5" dirty="0">
                <a:latin typeface="Times New Roman"/>
                <a:cs typeface="Times New Roman"/>
              </a:rPr>
              <a:t>For </a:t>
            </a:r>
            <a:r>
              <a:rPr sz="1400" spc="-20" dirty="0">
                <a:latin typeface="Times New Roman"/>
                <a:cs typeface="Times New Roman"/>
              </a:rPr>
              <a:t>example, </a:t>
            </a:r>
            <a:r>
              <a:rPr sz="1400" spc="-5" dirty="0">
                <a:latin typeface="Times New Roman"/>
                <a:cs typeface="Times New Roman"/>
              </a:rPr>
              <a:t>household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sector </a:t>
            </a:r>
            <a:r>
              <a:rPr sz="1400" spc="-20" dirty="0">
                <a:latin typeface="Times New Roman"/>
                <a:cs typeface="Times New Roman"/>
              </a:rPr>
              <a:t>uses </a:t>
            </a:r>
            <a:r>
              <a:rPr sz="1400" dirty="0">
                <a:latin typeface="Times New Roman"/>
                <a:cs typeface="Times New Roman"/>
              </a:rPr>
              <a:t>bank </a:t>
            </a:r>
            <a:r>
              <a:rPr sz="1400" spc="-10" dirty="0">
                <a:latin typeface="Times New Roman"/>
                <a:cs typeface="Times New Roman"/>
              </a:rPr>
              <a:t>deposit </a:t>
            </a:r>
            <a:r>
              <a:rPr sz="1400" spc="-5" dirty="0">
                <a:latin typeface="Times New Roman"/>
                <a:cs typeface="Times New Roman"/>
              </a:rPr>
              <a:t>products </a:t>
            </a:r>
            <a:r>
              <a:rPr sz="1400" spc="15" dirty="0">
                <a:latin typeface="Times New Roman"/>
                <a:cs typeface="Times New Roman"/>
              </a:rPr>
              <a:t>&amp; </a:t>
            </a:r>
            <a:r>
              <a:rPr sz="1400" spc="-10" dirty="0">
                <a:latin typeface="Times New Roman"/>
                <a:cs typeface="Times New Roman"/>
              </a:rPr>
              <a:t>mutual </a:t>
            </a:r>
            <a:r>
              <a:rPr sz="1400" spc="-5" dirty="0">
                <a:latin typeface="Times New Roman"/>
                <a:cs typeface="Times New Roman"/>
              </a:rPr>
              <a:t>funds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products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savings.</a:t>
            </a:r>
            <a:endParaRPr sz="1400">
              <a:latin typeface="Times New Roman"/>
              <a:cs typeface="Times New Roman"/>
            </a:endParaRPr>
          </a:p>
          <a:p>
            <a:pPr marL="470534" marR="10795" indent="-457834" algn="just">
              <a:lnSpc>
                <a:spcPct val="99800"/>
              </a:lnSpc>
              <a:spcBef>
                <a:spcPts val="50"/>
              </a:spcBef>
              <a:buAutoNum type="arabicPeriod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Ensures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Liquidity: </a:t>
            </a:r>
            <a:r>
              <a:rPr sz="1400" spc="5" dirty="0">
                <a:latin typeface="Times New Roman"/>
                <a:cs typeface="Times New Roman"/>
              </a:rPr>
              <a:t>The financial system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liquidity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10" dirty="0">
                <a:latin typeface="Times New Roman"/>
                <a:cs typeface="Times New Roman"/>
              </a:rPr>
              <a:t>respect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many </a:t>
            </a:r>
            <a:r>
              <a:rPr sz="1400" spc="-5" dirty="0">
                <a:latin typeface="Times New Roman"/>
                <a:cs typeface="Times New Roman"/>
              </a:rPr>
              <a:t>financial </a:t>
            </a:r>
            <a:r>
              <a:rPr sz="1400" spc="5" dirty="0">
                <a:latin typeface="Times New Roman"/>
                <a:cs typeface="Times New Roman"/>
              </a:rPr>
              <a:t>assets </a:t>
            </a:r>
            <a:r>
              <a:rPr sz="1400" spc="-35" dirty="0">
                <a:latin typeface="Times New Roman"/>
                <a:cs typeface="Times New Roman"/>
              </a:rPr>
              <a:t>like </a:t>
            </a:r>
            <a:r>
              <a:rPr sz="1400" spc="-20" dirty="0">
                <a:latin typeface="Times New Roman"/>
                <a:cs typeface="Times New Roman"/>
              </a:rPr>
              <a:t>equity, </a:t>
            </a:r>
            <a:r>
              <a:rPr sz="1400" spc="15" dirty="0">
                <a:latin typeface="Times New Roman"/>
                <a:cs typeface="Times New Roman"/>
              </a:rPr>
              <a:t>debt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instruments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etc. </a:t>
            </a:r>
            <a:r>
              <a:rPr sz="1400" spc="-20" dirty="0">
                <a:latin typeface="Times New Roman"/>
                <a:cs typeface="Times New Roman"/>
              </a:rPr>
              <a:t>This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encourage investors </a:t>
            </a:r>
            <a:r>
              <a:rPr sz="1400" spc="-40" dirty="0">
                <a:latin typeface="Times New Roman"/>
                <a:cs typeface="Times New Roman"/>
              </a:rPr>
              <a:t>to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invest </a:t>
            </a:r>
            <a:r>
              <a:rPr sz="1400" spc="-5" dirty="0">
                <a:latin typeface="Times New Roman"/>
                <a:cs typeface="Times New Roman"/>
              </a:rPr>
              <a:t>in financial </a:t>
            </a:r>
            <a:r>
              <a:rPr sz="1400" spc="15" dirty="0">
                <a:latin typeface="Times New Roman"/>
                <a:cs typeface="Times New Roman"/>
              </a:rPr>
              <a:t>assets. </a:t>
            </a:r>
            <a:r>
              <a:rPr sz="1400" spc="-20" dirty="0">
                <a:latin typeface="Times New Roman"/>
                <a:cs typeface="Times New Roman"/>
              </a:rPr>
              <a:t>Indirectly </a:t>
            </a:r>
            <a:r>
              <a:rPr sz="1400" spc="-15" dirty="0">
                <a:latin typeface="Times New Roman"/>
                <a:cs typeface="Times New Roman"/>
              </a:rPr>
              <a:t>this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help </a:t>
            </a:r>
            <a:r>
              <a:rPr sz="1400" spc="5" dirty="0">
                <a:latin typeface="Times New Roman"/>
                <a:cs typeface="Times New Roman"/>
              </a:rPr>
              <a:t>corporate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raise </a:t>
            </a:r>
            <a:r>
              <a:rPr sz="1400" spc="-5" dirty="0">
                <a:latin typeface="Times New Roman"/>
                <a:cs typeface="Times New Roman"/>
              </a:rPr>
              <a:t>funds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-5" dirty="0">
                <a:latin typeface="Times New Roman"/>
                <a:cs typeface="Times New Roman"/>
              </a:rPr>
              <a:t>financial </a:t>
            </a:r>
            <a:r>
              <a:rPr sz="1400" spc="-10" dirty="0">
                <a:latin typeface="Times New Roman"/>
                <a:cs typeface="Times New Roman"/>
              </a:rPr>
              <a:t>markets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through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issue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financial instruments.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financial </a:t>
            </a:r>
            <a:r>
              <a:rPr sz="1400" spc="5" dirty="0">
                <a:latin typeface="Times New Roman"/>
                <a:cs typeface="Times New Roman"/>
              </a:rPr>
              <a:t>system </a:t>
            </a:r>
            <a:r>
              <a:rPr sz="1400" dirty="0">
                <a:latin typeface="Times New Roman"/>
                <a:cs typeface="Times New Roman"/>
              </a:rPr>
              <a:t>ensures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liquidity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many </a:t>
            </a:r>
            <a:r>
              <a:rPr sz="1400" spc="45" dirty="0">
                <a:latin typeface="Times New Roman"/>
                <a:cs typeface="Times New Roman"/>
              </a:rPr>
              <a:t>of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these </a:t>
            </a:r>
            <a:r>
              <a:rPr sz="1400" spc="-30" dirty="0">
                <a:latin typeface="Times New Roman"/>
                <a:cs typeface="Times New Roman"/>
              </a:rPr>
              <a:t>financial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assets</a:t>
            </a:r>
            <a:r>
              <a:rPr sz="1400" spc="-10" dirty="0">
                <a:latin typeface="Times New Roman"/>
                <a:cs typeface="Times New Roman"/>
              </a:rPr>
              <a:t> through </a:t>
            </a:r>
            <a:r>
              <a:rPr sz="1400" spc="-20" dirty="0">
                <a:latin typeface="Times New Roman"/>
                <a:cs typeface="Times New Roman"/>
              </a:rPr>
              <a:t>strengthening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secondary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market.</a:t>
            </a:r>
            <a:endParaRPr sz="1400">
              <a:latin typeface="Times New Roman"/>
              <a:cs typeface="Times New Roman"/>
            </a:endParaRPr>
          </a:p>
          <a:p>
            <a:pPr marL="470534" indent="-457834" algn="just">
              <a:lnSpc>
                <a:spcPts val="1655"/>
              </a:lnSpc>
              <a:buAutoNum type="arabicPeriod"/>
              <a:tabLst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Settlement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of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Commercial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Transactions: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financial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system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facilitates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settlement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commercial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transactions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&amp;</a:t>
            </a:r>
            <a:endParaRPr sz="1400">
              <a:latin typeface="Times New Roman"/>
              <a:cs typeface="Times New Roman"/>
            </a:endParaRPr>
          </a:p>
          <a:p>
            <a:pPr marL="470534" marR="8255" algn="just">
              <a:lnSpc>
                <a:spcPct val="9990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financial </a:t>
            </a:r>
            <a:r>
              <a:rPr sz="1400" spc="-10" dirty="0">
                <a:latin typeface="Times New Roman"/>
                <a:cs typeface="Times New Roman"/>
              </a:rPr>
              <a:t>claims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arising </a:t>
            </a:r>
            <a:r>
              <a:rPr sz="1400" spc="10" dirty="0">
                <a:latin typeface="Times New Roman"/>
                <a:cs typeface="Times New Roman"/>
              </a:rPr>
              <a:t>out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sale </a:t>
            </a:r>
            <a:r>
              <a:rPr sz="1400" spc="20" dirty="0">
                <a:latin typeface="Times New Roman"/>
                <a:cs typeface="Times New Roman"/>
              </a:rPr>
              <a:t>&amp; </a:t>
            </a:r>
            <a:r>
              <a:rPr sz="1400" spc="5" dirty="0">
                <a:latin typeface="Times New Roman"/>
                <a:cs typeface="Times New Roman"/>
              </a:rPr>
              <a:t>purchase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goods </a:t>
            </a:r>
            <a:r>
              <a:rPr sz="1400" spc="20" dirty="0">
                <a:latin typeface="Times New Roman"/>
                <a:cs typeface="Times New Roman"/>
              </a:rPr>
              <a:t>&amp; </a:t>
            </a:r>
            <a:r>
              <a:rPr sz="1400" spc="-5" dirty="0">
                <a:latin typeface="Times New Roman"/>
                <a:cs typeface="Times New Roman"/>
              </a:rPr>
              <a:t>Services.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 </a:t>
            </a:r>
            <a:r>
              <a:rPr sz="1400" spc="-35" dirty="0">
                <a:latin typeface="Times New Roman"/>
                <a:cs typeface="Times New Roman"/>
              </a:rPr>
              <a:t>this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money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used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an </a:t>
            </a:r>
            <a:r>
              <a:rPr sz="1400" spc="-15" dirty="0">
                <a:latin typeface="Times New Roman"/>
                <a:cs typeface="Times New Roman"/>
              </a:rPr>
              <a:t>instrument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which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legally </a:t>
            </a:r>
            <a:r>
              <a:rPr sz="1400" spc="-10" dirty="0">
                <a:latin typeface="Times New Roman"/>
                <a:cs typeface="Times New Roman"/>
              </a:rPr>
              <a:t>recognized.</a:t>
            </a:r>
            <a:r>
              <a:rPr sz="1400" spc="-5" dirty="0">
                <a:latin typeface="Times New Roman"/>
                <a:cs typeface="Times New Roman"/>
              </a:rPr>
              <a:t> Therefore </a:t>
            </a:r>
            <a:r>
              <a:rPr sz="1400" spc="-20" dirty="0">
                <a:latin typeface="Times New Roman"/>
                <a:cs typeface="Times New Roman"/>
              </a:rPr>
              <a:t>values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all </a:t>
            </a:r>
            <a:r>
              <a:rPr sz="1400" spc="-10" dirty="0">
                <a:latin typeface="Times New Roman"/>
                <a:cs typeface="Times New Roman"/>
              </a:rPr>
              <a:t>transactions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including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sale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&amp; </a:t>
            </a:r>
            <a:r>
              <a:rPr sz="1400" spc="5" dirty="0">
                <a:latin typeface="Times New Roman"/>
                <a:cs typeface="Times New Roman"/>
              </a:rPr>
              <a:t>purchase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goods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services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expressed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terms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money </a:t>
            </a:r>
            <a:r>
              <a:rPr sz="1400" spc="-35" dirty="0">
                <a:latin typeface="Times New Roman"/>
                <a:cs typeface="Times New Roman"/>
              </a:rPr>
              <a:t>only. </a:t>
            </a:r>
            <a:r>
              <a:rPr sz="1400" spc="-5" dirty="0">
                <a:latin typeface="Times New Roman"/>
                <a:cs typeface="Times New Roman"/>
              </a:rPr>
              <a:t>Over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period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35" dirty="0">
                <a:latin typeface="Times New Roman"/>
                <a:cs typeface="Times New Roman"/>
              </a:rPr>
              <a:t>time,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financial system </a:t>
            </a:r>
            <a:r>
              <a:rPr sz="1400" spc="-15" dirty="0">
                <a:latin typeface="Times New Roman"/>
                <a:cs typeface="Times New Roman"/>
              </a:rPr>
              <a:t>has </a:t>
            </a:r>
            <a:r>
              <a:rPr sz="1400" spc="-10" dirty="0">
                <a:latin typeface="Times New Roman"/>
                <a:cs typeface="Times New Roman"/>
              </a:rPr>
              <a:t>evolved </a:t>
            </a:r>
            <a:r>
              <a:rPr sz="1400" spc="-5" dirty="0">
                <a:latin typeface="Times New Roman"/>
                <a:cs typeface="Times New Roman"/>
              </a:rPr>
              <a:t>other </a:t>
            </a:r>
            <a:r>
              <a:rPr sz="1400" spc="-10" dirty="0">
                <a:latin typeface="Times New Roman"/>
                <a:cs typeface="Times New Roman"/>
              </a:rPr>
              <a:t>instruments </a:t>
            </a:r>
            <a:r>
              <a:rPr sz="1400" spc="-15" dirty="0">
                <a:latin typeface="Times New Roman"/>
                <a:cs typeface="Times New Roman"/>
              </a:rPr>
              <a:t>like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cheques, </a:t>
            </a:r>
            <a:r>
              <a:rPr sz="1400" spc="-10" dirty="0">
                <a:latin typeface="Times New Roman"/>
                <a:cs typeface="Times New Roman"/>
              </a:rPr>
              <a:t>demand </a:t>
            </a:r>
            <a:r>
              <a:rPr sz="1400" dirty="0">
                <a:latin typeface="Times New Roman"/>
                <a:cs typeface="Times New Roman"/>
              </a:rPr>
              <a:t>drafts, </a:t>
            </a:r>
            <a:r>
              <a:rPr sz="1400" spc="-10" dirty="0">
                <a:latin typeface="Times New Roman"/>
                <a:cs typeface="Times New Roman"/>
              </a:rPr>
              <a:t>credit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card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 settlement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economic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transactions. </a:t>
            </a:r>
            <a:r>
              <a:rPr sz="1400" spc="10" dirty="0">
                <a:latin typeface="Times New Roman"/>
                <a:cs typeface="Times New Roman"/>
              </a:rPr>
              <a:t>These </a:t>
            </a:r>
            <a:r>
              <a:rPr sz="1400" spc="-15" dirty="0">
                <a:latin typeface="Times New Roman"/>
                <a:cs typeface="Times New Roman"/>
              </a:rPr>
              <a:t>instruments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are recognized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by </a:t>
            </a:r>
            <a:r>
              <a:rPr sz="1400" spc="-35" dirty="0">
                <a:latin typeface="Times New Roman"/>
                <a:cs typeface="Times New Roman"/>
              </a:rPr>
              <a:t>law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substitute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25" dirty="0">
                <a:latin typeface="Times New Roman"/>
                <a:cs typeface="Times New Roman"/>
              </a:rPr>
              <a:t>money.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view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this, </a:t>
            </a:r>
            <a:r>
              <a:rPr sz="1400" spc="-25" dirty="0">
                <a:latin typeface="Times New Roman"/>
                <a:cs typeface="Times New Roman"/>
              </a:rPr>
              <a:t>market </a:t>
            </a:r>
            <a:r>
              <a:rPr sz="1400" spc="-5" dirty="0">
                <a:latin typeface="Times New Roman"/>
                <a:cs typeface="Times New Roman"/>
              </a:rPr>
              <a:t>participants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use </a:t>
            </a:r>
            <a:r>
              <a:rPr sz="1400" spc="-10" dirty="0">
                <a:latin typeface="Times New Roman"/>
                <a:cs typeface="Times New Roman"/>
              </a:rPr>
              <a:t>new instruments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like </a:t>
            </a:r>
            <a:r>
              <a:rPr sz="1400" spc="5" dirty="0">
                <a:latin typeface="Times New Roman"/>
                <a:cs typeface="Times New Roman"/>
              </a:rPr>
              <a:t>credit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debit </a:t>
            </a:r>
            <a:r>
              <a:rPr sz="1400" spc="5" dirty="0">
                <a:latin typeface="Times New Roman"/>
                <a:cs typeface="Times New Roman"/>
              </a:rPr>
              <a:t>card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well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new </a:t>
            </a:r>
            <a:r>
              <a:rPr sz="1400" spc="-5" dirty="0">
                <a:latin typeface="Times New Roman"/>
                <a:cs typeface="Times New Roman"/>
              </a:rPr>
              <a:t>facilities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like</a:t>
            </a:r>
            <a:r>
              <a:rPr sz="1400" spc="-10" dirty="0">
                <a:latin typeface="Times New Roman"/>
                <a:cs typeface="Times New Roman"/>
              </a:rPr>
              <a:t> internet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banking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mobile </a:t>
            </a:r>
            <a:r>
              <a:rPr sz="1400" dirty="0">
                <a:latin typeface="Times New Roman"/>
                <a:cs typeface="Times New Roman"/>
              </a:rPr>
              <a:t>banking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settlement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business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commercial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transactions</a:t>
            </a:r>
            <a:endParaRPr sz="1400">
              <a:latin typeface="Times New Roman"/>
              <a:cs typeface="Times New Roman"/>
            </a:endParaRPr>
          </a:p>
          <a:p>
            <a:pPr marL="470534" marR="8255" indent="-457834" algn="just">
              <a:lnSpc>
                <a:spcPct val="99400"/>
              </a:lnSpc>
              <a:spcBef>
                <a:spcPts val="60"/>
              </a:spcBef>
              <a:buAutoNum type="arabicPeriod" startAt="4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Implementation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of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Economic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Policies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of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Government: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presence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strong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financial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system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 Government</a:t>
            </a:r>
            <a:r>
              <a:rPr sz="1400" spc="-5" dirty="0">
                <a:latin typeface="Times New Roman"/>
                <a:cs typeface="Times New Roman"/>
              </a:rPr>
              <a:t> 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appropriate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economic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policies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increasing</a:t>
            </a:r>
            <a:r>
              <a:rPr sz="1400" spc="-10" dirty="0">
                <a:latin typeface="Times New Roman"/>
                <a:cs typeface="Times New Roman"/>
              </a:rPr>
              <a:t> savings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&amp;  </a:t>
            </a:r>
            <a:r>
              <a:rPr sz="1400" spc="-20" dirty="0">
                <a:latin typeface="Times New Roman"/>
                <a:cs typeface="Times New Roman"/>
              </a:rPr>
              <a:t>investment,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achieving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desired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economic </a:t>
            </a:r>
            <a:r>
              <a:rPr sz="1400" spc="-10" dirty="0">
                <a:latin typeface="Times New Roman"/>
                <a:cs typeface="Times New Roman"/>
              </a:rPr>
              <a:t>growth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industry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agriculture </a:t>
            </a:r>
            <a:r>
              <a:rPr sz="1400" spc="5" dirty="0">
                <a:latin typeface="Times New Roman"/>
                <a:cs typeface="Times New Roman"/>
              </a:rPr>
              <a:t>sector, </a:t>
            </a:r>
            <a:r>
              <a:rPr sz="1400" spc="-15" dirty="0">
                <a:latin typeface="Times New Roman"/>
                <a:cs typeface="Times New Roman"/>
              </a:rPr>
              <a:t>etc. </a:t>
            </a: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15" dirty="0">
                <a:latin typeface="Times New Roman"/>
                <a:cs typeface="Times New Roman"/>
              </a:rPr>
              <a:t>also </a:t>
            </a:r>
            <a:r>
              <a:rPr sz="1400" spc="-20" dirty="0">
                <a:latin typeface="Times New Roman"/>
                <a:cs typeface="Times New Roman"/>
              </a:rPr>
              <a:t>facilities </a:t>
            </a:r>
            <a:r>
              <a:rPr sz="1400" spc="-10" dirty="0">
                <a:latin typeface="Times New Roman"/>
                <a:cs typeface="Times New Roman"/>
              </a:rPr>
              <a:t>government </a:t>
            </a:r>
            <a:r>
              <a:rPr sz="1400" spc="-5" dirty="0">
                <a:latin typeface="Times New Roman"/>
                <a:cs typeface="Times New Roman"/>
              </a:rPr>
              <a:t>borrowings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domestic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market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meeting </a:t>
            </a:r>
            <a:r>
              <a:rPr sz="1400" dirty="0">
                <a:latin typeface="Times New Roman"/>
                <a:cs typeface="Times New Roman"/>
              </a:rPr>
              <a:t>planned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budgetary expenditures.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15" dirty="0">
                <a:latin typeface="Times New Roman"/>
                <a:cs typeface="Times New Roman"/>
              </a:rPr>
              <a:t>also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helps </a:t>
            </a:r>
            <a:r>
              <a:rPr sz="1400" spc="-10" dirty="0">
                <a:latin typeface="Times New Roman"/>
                <a:cs typeface="Times New Roman"/>
              </a:rPr>
              <a:t>Government</a:t>
            </a:r>
            <a:r>
              <a:rPr sz="1400" spc="-5" dirty="0">
                <a:latin typeface="Times New Roman"/>
                <a:cs typeface="Times New Roman"/>
              </a:rPr>
              <a:t> 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attract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foreign </a:t>
            </a:r>
            <a:r>
              <a:rPr sz="1400" spc="10" dirty="0">
                <a:latin typeface="Times New Roman"/>
                <a:cs typeface="Times New Roman"/>
              </a:rPr>
              <a:t>capital for </a:t>
            </a:r>
            <a:r>
              <a:rPr sz="1400" spc="-30" dirty="0">
                <a:latin typeface="Times New Roman"/>
                <a:cs typeface="Times New Roman"/>
              </a:rPr>
              <a:t>its </a:t>
            </a:r>
            <a:r>
              <a:rPr sz="1400" spc="-25" dirty="0">
                <a:latin typeface="Times New Roman"/>
                <a:cs typeface="Times New Roman"/>
              </a:rPr>
              <a:t> investment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domestic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market.</a:t>
            </a:r>
            <a:endParaRPr sz="1400">
              <a:latin typeface="Times New Roman"/>
              <a:cs typeface="Times New Roman"/>
            </a:endParaRPr>
          </a:p>
          <a:p>
            <a:pPr marL="470534" marR="10795" indent="-457834" algn="just">
              <a:lnSpc>
                <a:spcPct val="100099"/>
              </a:lnSpc>
              <a:spcBef>
                <a:spcPts val="45"/>
              </a:spcBef>
              <a:buAutoNum type="arabicPeriod" startAt="4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Support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for </a:t>
            </a:r>
            <a:r>
              <a:rPr sz="1400" b="1" spc="-10" dirty="0">
                <a:latin typeface="Times New Roman"/>
                <a:cs typeface="Times New Roman"/>
              </a:rPr>
              <a:t>Managing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Risk </a:t>
            </a:r>
            <a:r>
              <a:rPr sz="1400" b="1" spc="-5" dirty="0">
                <a:latin typeface="Times New Roman"/>
                <a:cs typeface="Times New Roman"/>
              </a:rPr>
              <a:t>in </a:t>
            </a:r>
            <a:r>
              <a:rPr sz="1400" b="1" dirty="0">
                <a:latin typeface="Times New Roman"/>
                <a:cs typeface="Times New Roman"/>
              </a:rPr>
              <a:t>Financial Transactions: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financial </a:t>
            </a:r>
            <a:r>
              <a:rPr sz="1400" spc="5" dirty="0">
                <a:latin typeface="Times New Roman"/>
                <a:cs typeface="Times New Roman"/>
              </a:rPr>
              <a:t>system not </a:t>
            </a:r>
            <a:r>
              <a:rPr sz="1400" dirty="0">
                <a:latin typeface="Times New Roman"/>
                <a:cs typeface="Times New Roman"/>
              </a:rPr>
              <a:t>only </a:t>
            </a:r>
            <a:r>
              <a:rPr sz="1400" spc="-5" dirty="0">
                <a:latin typeface="Times New Roman"/>
                <a:cs typeface="Times New Roman"/>
              </a:rPr>
              <a:t>facilitates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execute </a:t>
            </a:r>
            <a:r>
              <a:rPr sz="1400" spc="-5" dirty="0">
                <a:latin typeface="Times New Roman"/>
                <a:cs typeface="Times New Roman"/>
              </a:rPr>
              <a:t> business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commercial transactions </a:t>
            </a:r>
            <a:r>
              <a:rPr sz="1400" spc="5" dirty="0">
                <a:latin typeface="Times New Roman"/>
                <a:cs typeface="Times New Roman"/>
              </a:rPr>
              <a:t>but also </a:t>
            </a:r>
            <a:r>
              <a:rPr sz="1400" spc="-5" dirty="0">
                <a:latin typeface="Times New Roman"/>
                <a:cs typeface="Times New Roman"/>
              </a:rPr>
              <a:t>helps to </a:t>
            </a:r>
            <a:r>
              <a:rPr sz="1400" spc="-25" dirty="0">
                <a:latin typeface="Times New Roman"/>
                <a:cs typeface="Times New Roman"/>
              </a:rPr>
              <a:t>manage </a:t>
            </a:r>
            <a:r>
              <a:rPr sz="1400" spc="5" dirty="0">
                <a:latin typeface="Times New Roman"/>
                <a:cs typeface="Times New Roman"/>
              </a:rPr>
              <a:t>risk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20" dirty="0">
                <a:latin typeface="Times New Roman"/>
                <a:cs typeface="Times New Roman"/>
              </a:rPr>
              <a:t>such </a:t>
            </a:r>
            <a:r>
              <a:rPr sz="1400" dirty="0">
                <a:latin typeface="Times New Roman"/>
                <a:cs typeface="Times New Roman"/>
              </a:rPr>
              <a:t>transactions. </a:t>
            </a:r>
            <a:r>
              <a:rPr sz="1400" spc="20" dirty="0">
                <a:latin typeface="Times New Roman"/>
                <a:cs typeface="Times New Roman"/>
              </a:rPr>
              <a:t>On </a:t>
            </a:r>
            <a:r>
              <a:rPr sz="1400" dirty="0">
                <a:latin typeface="Times New Roman"/>
                <a:cs typeface="Times New Roman"/>
              </a:rPr>
              <a:t>account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deregulation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financial </a:t>
            </a:r>
            <a:r>
              <a:rPr sz="1400" spc="5" dirty="0">
                <a:latin typeface="Times New Roman"/>
                <a:cs typeface="Times New Roman"/>
              </a:rPr>
              <a:t>markets, </a:t>
            </a:r>
            <a:r>
              <a:rPr sz="1400" spc="-10" dirty="0">
                <a:latin typeface="Times New Roman"/>
                <a:cs typeface="Times New Roman"/>
              </a:rPr>
              <a:t>participants </a:t>
            </a:r>
            <a:r>
              <a:rPr sz="1400" spc="-15" dirty="0">
                <a:latin typeface="Times New Roman"/>
                <a:cs typeface="Times New Roman"/>
              </a:rPr>
              <a:t>are </a:t>
            </a:r>
            <a:r>
              <a:rPr sz="1400" dirty="0">
                <a:latin typeface="Times New Roman"/>
                <a:cs typeface="Times New Roman"/>
              </a:rPr>
              <a:t>exposed </a:t>
            </a:r>
            <a:r>
              <a:rPr sz="1400" spc="-40" dirty="0">
                <a:latin typeface="Times New Roman"/>
                <a:cs typeface="Times New Roman"/>
              </a:rPr>
              <a:t>to </a:t>
            </a:r>
            <a:r>
              <a:rPr sz="1400" spc="-20" dirty="0">
                <a:latin typeface="Times New Roman"/>
                <a:cs typeface="Times New Roman"/>
              </a:rPr>
              <a:t>various market </a:t>
            </a:r>
            <a:r>
              <a:rPr sz="1400" spc="-5" dirty="0">
                <a:latin typeface="Times New Roman"/>
                <a:cs typeface="Times New Roman"/>
              </a:rPr>
              <a:t>risk.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15" dirty="0">
                <a:latin typeface="Times New Roman"/>
                <a:cs typeface="Times New Roman"/>
              </a:rPr>
              <a:t>financial </a:t>
            </a:r>
            <a:r>
              <a:rPr sz="1400" spc="5" dirty="0">
                <a:latin typeface="Times New Roman"/>
                <a:cs typeface="Times New Roman"/>
              </a:rPr>
              <a:t>system </a:t>
            </a:r>
            <a:r>
              <a:rPr sz="1400" spc="-10" dirty="0">
                <a:latin typeface="Times New Roman"/>
                <a:cs typeface="Times New Roman"/>
              </a:rPr>
              <a:t>offers </a:t>
            </a:r>
            <a:r>
              <a:rPr sz="1400" spc="-20" dirty="0">
                <a:latin typeface="Times New Roman"/>
                <a:cs typeface="Times New Roman"/>
              </a:rPr>
              <a:t>various </a:t>
            </a:r>
            <a:r>
              <a:rPr sz="1400" spc="-5" dirty="0">
                <a:latin typeface="Times New Roman"/>
                <a:cs typeface="Times New Roman"/>
              </a:rPr>
              <a:t>financial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products </a:t>
            </a:r>
            <a:r>
              <a:rPr sz="1400" spc="-35" dirty="0">
                <a:latin typeface="Times New Roman"/>
                <a:cs typeface="Times New Roman"/>
              </a:rPr>
              <a:t>like </a:t>
            </a:r>
            <a:r>
              <a:rPr sz="1400" dirty="0">
                <a:latin typeface="Times New Roman"/>
                <a:cs typeface="Times New Roman"/>
              </a:rPr>
              <a:t>derivative </a:t>
            </a:r>
            <a:r>
              <a:rPr sz="1400" spc="20" dirty="0">
                <a:latin typeface="Times New Roman"/>
                <a:cs typeface="Times New Roman"/>
              </a:rPr>
              <a:t>etc.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25" dirty="0">
                <a:latin typeface="Times New Roman"/>
                <a:cs typeface="Times New Roman"/>
              </a:rPr>
              <a:t>manage </a:t>
            </a:r>
            <a:r>
              <a:rPr sz="1400" spc="5" dirty="0">
                <a:latin typeface="Times New Roman"/>
                <a:cs typeface="Times New Roman"/>
              </a:rPr>
              <a:t>risk </a:t>
            </a:r>
            <a:r>
              <a:rPr sz="1400" spc="-4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commercial </a:t>
            </a:r>
            <a:r>
              <a:rPr sz="1400" dirty="0">
                <a:latin typeface="Times New Roman"/>
                <a:cs typeface="Times New Roman"/>
              </a:rPr>
              <a:t>transactions.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players who </a:t>
            </a:r>
            <a:r>
              <a:rPr sz="1400" spc="10" dirty="0">
                <a:latin typeface="Times New Roman"/>
                <a:cs typeface="Times New Roman"/>
              </a:rPr>
              <a:t>are </a:t>
            </a:r>
            <a:r>
              <a:rPr sz="1400" dirty="0">
                <a:latin typeface="Times New Roman"/>
                <a:cs typeface="Times New Roman"/>
              </a:rPr>
              <a:t>part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financial </a:t>
            </a:r>
            <a:r>
              <a:rPr sz="1400" spc="10" dirty="0">
                <a:latin typeface="Times New Roman"/>
                <a:cs typeface="Times New Roman"/>
              </a:rPr>
              <a:t>system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use </a:t>
            </a:r>
            <a:r>
              <a:rPr sz="1400" spc="-20" dirty="0">
                <a:latin typeface="Times New Roman"/>
                <a:cs typeface="Times New Roman"/>
              </a:rPr>
              <a:t>variety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derivative </a:t>
            </a:r>
            <a:r>
              <a:rPr sz="1400" spc="5" dirty="0">
                <a:latin typeface="Times New Roman"/>
                <a:cs typeface="Times New Roman"/>
              </a:rPr>
              <a:t>products </a:t>
            </a:r>
            <a:r>
              <a:rPr sz="1400" spc="25" dirty="0">
                <a:latin typeface="Times New Roman"/>
                <a:cs typeface="Times New Roman"/>
              </a:rPr>
              <a:t>or </a:t>
            </a:r>
            <a:r>
              <a:rPr sz="1400" spc="-15" dirty="0">
                <a:latin typeface="Times New Roman"/>
                <a:cs typeface="Times New Roman"/>
              </a:rPr>
              <a:t>financial </a:t>
            </a:r>
            <a:r>
              <a:rPr sz="1400" spc="5" dirty="0">
                <a:latin typeface="Times New Roman"/>
                <a:cs typeface="Times New Roman"/>
              </a:rPr>
              <a:t>contracts </a:t>
            </a:r>
            <a:r>
              <a:rPr sz="1400" spc="-35" dirty="0">
                <a:latin typeface="Times New Roman"/>
                <a:cs typeface="Times New Roman"/>
              </a:rPr>
              <a:t>like </a:t>
            </a:r>
            <a:r>
              <a:rPr sz="1400" spc="-10" dirty="0">
                <a:latin typeface="Times New Roman"/>
                <a:cs typeface="Times New Roman"/>
              </a:rPr>
              <a:t>forward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futures, options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swaps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manage </a:t>
            </a:r>
            <a:r>
              <a:rPr sz="1400" spc="-5" dirty="0">
                <a:latin typeface="Times New Roman"/>
                <a:cs typeface="Times New Roman"/>
              </a:rPr>
              <a:t>variety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types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risk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commercial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business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transactions.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174" y="1575155"/>
            <a:ext cx="8171690" cy="4948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6651" y="763206"/>
            <a:ext cx="52108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i="1" u="none" spc="40" dirty="0">
                <a:latin typeface="Calibri Light"/>
                <a:cs typeface="Calibri Light"/>
              </a:rPr>
              <a:t>1.3:</a:t>
            </a:r>
            <a:r>
              <a:rPr b="0" i="1" u="none" spc="-145" dirty="0">
                <a:latin typeface="Calibri Light"/>
                <a:cs typeface="Calibri Light"/>
              </a:rPr>
              <a:t> </a:t>
            </a:r>
            <a:r>
              <a:rPr i="1" spc="5" dirty="0">
                <a:latin typeface="Times New Roman"/>
                <a:cs typeface="Times New Roman"/>
              </a:rPr>
              <a:t>Structure</a:t>
            </a:r>
            <a:r>
              <a:rPr i="1" spc="-195" dirty="0">
                <a:latin typeface="Times New Roman"/>
                <a:cs typeface="Times New Roman"/>
              </a:rPr>
              <a:t> </a:t>
            </a:r>
            <a:r>
              <a:rPr i="1" spc="20" dirty="0">
                <a:latin typeface="Times New Roman"/>
                <a:cs typeface="Times New Roman"/>
              </a:rPr>
              <a:t>&amp;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spc="25" dirty="0">
                <a:latin typeface="Times New Roman"/>
                <a:cs typeface="Times New Roman"/>
              </a:rPr>
              <a:t>components</a:t>
            </a:r>
            <a:r>
              <a:rPr i="1" spc="-235" dirty="0">
                <a:latin typeface="Times New Roman"/>
                <a:cs typeface="Times New Roman"/>
              </a:rPr>
              <a:t> </a:t>
            </a:r>
            <a:r>
              <a:rPr i="1" spc="25" dirty="0">
                <a:latin typeface="Times New Roman"/>
                <a:cs typeface="Times New Roman"/>
              </a:rPr>
              <a:t>of</a:t>
            </a:r>
            <a:r>
              <a:rPr i="1" spc="-120" dirty="0">
                <a:latin typeface="Times New Roman"/>
                <a:cs typeface="Times New Roman"/>
              </a:rPr>
              <a:t> </a:t>
            </a:r>
            <a:r>
              <a:rPr i="1" spc="25" dirty="0">
                <a:latin typeface="Times New Roman"/>
                <a:cs typeface="Times New Roman"/>
              </a:rPr>
              <a:t>Financial</a:t>
            </a:r>
            <a:r>
              <a:rPr i="1" spc="-235" dirty="0">
                <a:latin typeface="Times New Roman"/>
                <a:cs typeface="Times New Roman"/>
              </a:rPr>
              <a:t> </a:t>
            </a:r>
            <a:r>
              <a:rPr i="1" spc="20" dirty="0">
                <a:latin typeface="Times New Roman"/>
                <a:cs typeface="Times New Roman"/>
              </a:rPr>
              <a:t>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57" y="92138"/>
            <a:ext cx="8622665" cy="6370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20" dirty="0">
                <a:latin typeface="Times New Roman"/>
                <a:cs typeface="Times New Roman"/>
              </a:rPr>
              <a:t>Indian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Financial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System</a:t>
            </a:r>
            <a:endParaRPr sz="1550">
              <a:latin typeface="Times New Roman"/>
              <a:cs typeface="Times New Roman"/>
            </a:endParaRPr>
          </a:p>
          <a:p>
            <a:pPr marL="12700" marR="19050">
              <a:lnSpc>
                <a:spcPts val="1950"/>
              </a:lnSpc>
              <a:spcBef>
                <a:spcPts val="10"/>
              </a:spcBef>
              <a:tabLst>
                <a:tab pos="6172200" algn="l"/>
              </a:tabLst>
            </a:pP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services 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that 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49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provided</a:t>
            </a:r>
            <a:r>
              <a:rPr sz="1550" spc="4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 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 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person 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by</a:t>
            </a:r>
            <a:r>
              <a:rPr sz="1550" spc="40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the 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various 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Financial	</a:t>
            </a:r>
            <a:r>
              <a:rPr sz="1550" spc="5" dirty="0">
                <a:latin typeface="Times New Roman"/>
                <a:cs typeface="Times New Roman"/>
              </a:rPr>
              <a:t>Institutions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including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banks,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insurance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companies,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pensions,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funds,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etc.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constitute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financial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system.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00"/>
              </a:lnSpc>
            </a:pPr>
            <a:r>
              <a:rPr sz="1550" spc="-5" dirty="0">
                <a:latin typeface="Times New Roman"/>
                <a:cs typeface="Times New Roman"/>
              </a:rPr>
              <a:t>Given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below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features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Indian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Financial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system:</a:t>
            </a:r>
            <a:endParaRPr sz="1550">
              <a:latin typeface="Times New Roman"/>
              <a:cs typeface="Times New Roman"/>
            </a:endParaRPr>
          </a:p>
          <a:p>
            <a:pPr marL="355600" marR="16510" indent="-343535">
              <a:lnSpc>
                <a:spcPts val="1950"/>
              </a:lnSpc>
              <a:spcBef>
                <a:spcPts val="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spc="-35" dirty="0">
                <a:latin typeface="Times New Roman"/>
                <a:cs typeface="Times New Roman"/>
              </a:rPr>
              <a:t>It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plays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vital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role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the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economic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development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country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as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it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encourages</a:t>
            </a:r>
            <a:r>
              <a:rPr sz="1550" spc="2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both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savings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and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investment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ts val="18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spc="-35" dirty="0">
                <a:latin typeface="Times New Roman"/>
                <a:cs typeface="Times New Roman"/>
              </a:rPr>
              <a:t>It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helps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mobilizing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allocating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one’s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savings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spc="-35" dirty="0">
                <a:latin typeface="Times New Roman"/>
                <a:cs typeface="Times New Roman"/>
              </a:rPr>
              <a:t>It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facilitates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expansion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financial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institutions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markets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spc="-15" dirty="0">
                <a:latin typeface="Times New Roman"/>
                <a:cs typeface="Times New Roman"/>
              </a:rPr>
              <a:t>Plays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key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role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capital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formation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spc="-35" dirty="0">
                <a:latin typeface="Times New Roman"/>
                <a:cs typeface="Times New Roman"/>
              </a:rPr>
              <a:t>It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helps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form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link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between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investor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one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saving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50" spc="-35" dirty="0">
                <a:latin typeface="Times New Roman"/>
                <a:cs typeface="Times New Roman"/>
              </a:rPr>
              <a:t>It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is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also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concerned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with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Provision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funds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550" b="1" i="1" dirty="0">
                <a:latin typeface="Times New Roman"/>
                <a:cs typeface="Times New Roman"/>
              </a:rPr>
              <a:t>(I)</a:t>
            </a:r>
            <a:r>
              <a:rPr sz="1550" b="1" i="1" spc="50" dirty="0">
                <a:latin typeface="Times New Roman"/>
                <a:cs typeface="Times New Roman"/>
              </a:rPr>
              <a:t> </a:t>
            </a:r>
            <a:r>
              <a:rPr sz="1550" b="1" i="1" spc="10" dirty="0">
                <a:latin typeface="Times New Roman"/>
                <a:cs typeface="Times New Roman"/>
              </a:rPr>
              <a:t>Financial</a:t>
            </a:r>
            <a:r>
              <a:rPr sz="1550" b="1" i="1" spc="85" dirty="0">
                <a:latin typeface="Times New Roman"/>
                <a:cs typeface="Times New Roman"/>
              </a:rPr>
              <a:t> </a:t>
            </a:r>
            <a:r>
              <a:rPr sz="1550" b="1" i="1" spc="10" dirty="0">
                <a:latin typeface="Times New Roman"/>
                <a:cs typeface="Times New Roman"/>
              </a:rPr>
              <a:t>institutions:</a:t>
            </a:r>
            <a:endParaRPr sz="1550">
              <a:latin typeface="Times New Roman"/>
              <a:cs typeface="Times New Roman"/>
            </a:endParaRPr>
          </a:p>
          <a:p>
            <a:pPr marL="12700" marR="16510" algn="just">
              <a:lnSpc>
                <a:spcPts val="1950"/>
              </a:lnSpc>
              <a:spcBef>
                <a:spcPts val="10"/>
              </a:spcBef>
            </a:pPr>
            <a:r>
              <a:rPr sz="1550" spc="10" dirty="0">
                <a:latin typeface="Times New Roman"/>
                <a:cs typeface="Times New Roman"/>
              </a:rPr>
              <a:t>Financial </a:t>
            </a:r>
            <a:r>
              <a:rPr sz="1550" spc="25" dirty="0">
                <a:latin typeface="Times New Roman"/>
                <a:cs typeface="Times New Roman"/>
              </a:rPr>
              <a:t>institutions </a:t>
            </a:r>
            <a:r>
              <a:rPr sz="1550" spc="20" dirty="0">
                <a:latin typeface="Times New Roman"/>
                <a:cs typeface="Times New Roman"/>
              </a:rPr>
              <a:t>are </a:t>
            </a:r>
            <a:r>
              <a:rPr sz="1550" spc="25" dirty="0">
                <a:latin typeface="Times New Roman"/>
                <a:cs typeface="Times New Roman"/>
              </a:rPr>
              <a:t>the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participants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 </a:t>
            </a:r>
            <a:r>
              <a:rPr sz="1550" spc="15" dirty="0">
                <a:latin typeface="Times New Roman"/>
                <a:cs typeface="Times New Roman"/>
              </a:rPr>
              <a:t>financial  market. </a:t>
            </a:r>
            <a:r>
              <a:rPr sz="1550" spc="30" dirty="0">
                <a:latin typeface="Times New Roman"/>
                <a:cs typeface="Times New Roman"/>
              </a:rPr>
              <a:t>They </a:t>
            </a:r>
            <a:r>
              <a:rPr sz="1550" spc="25" dirty="0">
                <a:latin typeface="Times New Roman"/>
                <a:cs typeface="Times New Roman"/>
              </a:rPr>
              <a:t>are  </a:t>
            </a:r>
            <a:r>
              <a:rPr sz="1550" spc="5" dirty="0">
                <a:latin typeface="Times New Roman"/>
                <a:cs typeface="Times New Roman"/>
              </a:rPr>
              <a:t>business </a:t>
            </a:r>
            <a:r>
              <a:rPr sz="1550" spc="15" dirty="0">
                <a:latin typeface="Times New Roman"/>
                <a:cs typeface="Times New Roman"/>
              </a:rPr>
              <a:t>organizations </a:t>
            </a:r>
            <a:r>
              <a:rPr sz="1550" spc="20" dirty="0">
                <a:latin typeface="Times New Roman"/>
                <a:cs typeface="Times New Roman"/>
              </a:rPr>
              <a:t>dealing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 </a:t>
            </a:r>
            <a:r>
              <a:rPr sz="1550" spc="20" dirty="0">
                <a:latin typeface="Times New Roman"/>
                <a:cs typeface="Times New Roman"/>
              </a:rPr>
              <a:t>financial resources. </a:t>
            </a:r>
            <a:r>
              <a:rPr sz="1550" spc="15" dirty="0">
                <a:latin typeface="Times New Roman"/>
                <a:cs typeface="Times New Roman"/>
              </a:rPr>
              <a:t>They </a:t>
            </a:r>
            <a:r>
              <a:rPr sz="1550" spc="5" dirty="0">
                <a:latin typeface="Times New Roman"/>
                <a:cs typeface="Times New Roman"/>
              </a:rPr>
              <a:t>collect </a:t>
            </a:r>
            <a:r>
              <a:rPr sz="1550" spc="25" dirty="0">
                <a:latin typeface="Times New Roman"/>
                <a:cs typeface="Times New Roman"/>
              </a:rPr>
              <a:t>resources </a:t>
            </a:r>
            <a:r>
              <a:rPr sz="1550" spc="30" dirty="0">
                <a:latin typeface="Times New Roman"/>
                <a:cs typeface="Times New Roman"/>
              </a:rPr>
              <a:t>by </a:t>
            </a:r>
            <a:r>
              <a:rPr sz="1550" spc="25" dirty="0">
                <a:latin typeface="Times New Roman"/>
                <a:cs typeface="Times New Roman"/>
              </a:rPr>
              <a:t>accepting </a:t>
            </a:r>
            <a:r>
              <a:rPr sz="1550" spc="10" dirty="0">
                <a:latin typeface="Times New Roman"/>
                <a:cs typeface="Times New Roman"/>
              </a:rPr>
              <a:t>deposits </a:t>
            </a:r>
            <a:r>
              <a:rPr sz="1550" spc="35" dirty="0">
                <a:latin typeface="Times New Roman"/>
                <a:cs typeface="Times New Roman"/>
              </a:rPr>
              <a:t>from </a:t>
            </a:r>
            <a:r>
              <a:rPr sz="1550" spc="25" dirty="0">
                <a:latin typeface="Times New Roman"/>
                <a:cs typeface="Times New Roman"/>
              </a:rPr>
              <a:t>individuals </a:t>
            </a:r>
            <a:r>
              <a:rPr sz="1550" spc="15" dirty="0">
                <a:latin typeface="Times New Roman"/>
                <a:cs typeface="Times New Roman"/>
              </a:rPr>
              <a:t>and institutions </a:t>
            </a:r>
            <a:r>
              <a:rPr sz="1550" spc="35" dirty="0">
                <a:latin typeface="Times New Roman"/>
                <a:cs typeface="Times New Roman"/>
              </a:rPr>
              <a:t>and 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lend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them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to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trade,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industry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and</a:t>
            </a:r>
            <a:r>
              <a:rPr sz="1550" spc="25" dirty="0">
                <a:latin typeface="Times New Roman"/>
                <a:cs typeface="Times New Roman"/>
              </a:rPr>
              <a:t> others.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They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buy </a:t>
            </a:r>
            <a:r>
              <a:rPr sz="1550" spc="15" dirty="0">
                <a:latin typeface="Times New Roman"/>
                <a:cs typeface="Times New Roman"/>
              </a:rPr>
              <a:t>and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sell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financial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instruments.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They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generate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financial</a:t>
            </a: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ts val="1805"/>
              </a:lnSpc>
            </a:pPr>
            <a:r>
              <a:rPr sz="1550" spc="15" dirty="0">
                <a:latin typeface="Times New Roman"/>
                <a:cs typeface="Times New Roman"/>
              </a:rPr>
              <a:t>instruments 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as</a:t>
            </a:r>
            <a:r>
              <a:rPr sz="1550" spc="35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well.</a:t>
            </a:r>
            <a:r>
              <a:rPr sz="1550" spc="42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They</a:t>
            </a:r>
            <a:r>
              <a:rPr sz="1550" spc="3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deal</a:t>
            </a:r>
            <a:r>
              <a:rPr sz="1550" spc="38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Times New Roman"/>
                <a:cs typeface="Times New Roman"/>
              </a:rPr>
              <a:t>in</a:t>
            </a:r>
            <a:r>
              <a:rPr sz="1550" spc="3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financial 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assets. 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They</a:t>
            </a:r>
            <a:r>
              <a:rPr sz="1550" spc="3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accept 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deposits, 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grant</a:t>
            </a:r>
            <a:r>
              <a:rPr sz="1550" spc="38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loans</a:t>
            </a:r>
            <a:r>
              <a:rPr sz="1550" spc="35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and</a:t>
            </a:r>
            <a:r>
              <a:rPr sz="1550" spc="3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invest</a:t>
            </a:r>
            <a:r>
              <a:rPr sz="1550" spc="370" dirty="0">
                <a:latin typeface="Times New Roman"/>
                <a:cs typeface="Times New Roman"/>
              </a:rPr>
              <a:t> </a:t>
            </a:r>
            <a:r>
              <a:rPr sz="1550" spc="95" dirty="0">
                <a:latin typeface="Times New Roman"/>
                <a:cs typeface="Times New Roman"/>
              </a:rPr>
              <a:t>in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imes New Roman"/>
                <a:cs typeface="Times New Roman"/>
              </a:rPr>
              <a:t>securities</a:t>
            </a:r>
            <a:endParaRPr sz="1550">
              <a:latin typeface="Times New Roman"/>
              <a:cs typeface="Times New Roman"/>
            </a:endParaRPr>
          </a:p>
          <a:p>
            <a:pPr marL="12700" marR="5080" indent="47625">
              <a:lnSpc>
                <a:spcPts val="1950"/>
              </a:lnSpc>
              <a:spcBef>
                <a:spcPts val="10"/>
              </a:spcBef>
            </a:pPr>
            <a:r>
              <a:rPr sz="1550" spc="10" dirty="0">
                <a:latin typeface="Times New Roman"/>
                <a:cs typeface="Times New Roman"/>
              </a:rPr>
              <a:t>Financial </a:t>
            </a:r>
            <a:r>
              <a:rPr sz="1550" spc="15" dirty="0">
                <a:latin typeface="Times New Roman"/>
                <a:cs typeface="Times New Roman"/>
              </a:rPr>
              <a:t>institutions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 </a:t>
            </a:r>
            <a:r>
              <a:rPr sz="1550" spc="25" dirty="0">
                <a:latin typeface="Times New Roman"/>
                <a:cs typeface="Times New Roman"/>
              </a:rPr>
              <a:t>the </a:t>
            </a:r>
            <a:r>
              <a:rPr sz="1550" spc="15" dirty="0">
                <a:latin typeface="Times New Roman"/>
                <a:cs typeface="Times New Roman"/>
              </a:rPr>
              <a:t>business organizations </a:t>
            </a:r>
            <a:r>
              <a:rPr sz="1550" spc="10" dirty="0">
                <a:latin typeface="Times New Roman"/>
                <a:cs typeface="Times New Roman"/>
              </a:rPr>
              <a:t>that </a:t>
            </a:r>
            <a:r>
              <a:rPr sz="1550" spc="-10" dirty="0">
                <a:latin typeface="Times New Roman"/>
                <a:cs typeface="Times New Roman"/>
              </a:rPr>
              <a:t>act</a:t>
            </a:r>
            <a:r>
              <a:rPr sz="1550" spc="-5" dirty="0">
                <a:latin typeface="Times New Roman"/>
                <a:cs typeface="Times New Roman"/>
              </a:rPr>
              <a:t> as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mobilizes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20" dirty="0">
                <a:latin typeface="Times New Roman"/>
                <a:cs typeface="Times New Roman"/>
              </a:rPr>
              <a:t>savings </a:t>
            </a:r>
            <a:r>
              <a:rPr sz="1550" spc="10" dirty="0">
                <a:latin typeface="Times New Roman"/>
                <a:cs typeface="Times New Roman"/>
              </a:rPr>
              <a:t>and </a:t>
            </a:r>
            <a:r>
              <a:rPr sz="1550" spc="30" dirty="0">
                <a:latin typeface="Times New Roman"/>
                <a:cs typeface="Times New Roman"/>
              </a:rPr>
              <a:t>as </a:t>
            </a:r>
            <a:r>
              <a:rPr sz="1550" spc="20" dirty="0">
                <a:latin typeface="Times New Roman"/>
                <a:cs typeface="Times New Roman"/>
              </a:rPr>
              <a:t>purveyors </a:t>
            </a:r>
            <a:r>
              <a:rPr sz="1550" spc="45" dirty="0">
                <a:latin typeface="Times New Roman"/>
                <a:cs typeface="Times New Roman"/>
              </a:rPr>
              <a:t>of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credit</a:t>
            </a:r>
            <a:r>
              <a:rPr sz="1550" spc="31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or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finance.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This</a:t>
            </a:r>
            <a:r>
              <a:rPr sz="1550" spc="36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means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financial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institutions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mobilize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the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savings</a:t>
            </a:r>
            <a:r>
              <a:rPr sz="1550" spc="29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savers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and</a:t>
            </a:r>
            <a:r>
              <a:rPr sz="1550" spc="26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give</a:t>
            </a:r>
            <a:r>
              <a:rPr sz="1550" spc="35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credit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or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ts val="1880"/>
              </a:lnSpc>
              <a:spcBef>
                <a:spcPts val="60"/>
              </a:spcBef>
            </a:pPr>
            <a:r>
              <a:rPr sz="1550" spc="10" dirty="0">
                <a:latin typeface="Times New Roman"/>
                <a:cs typeface="Times New Roman"/>
              </a:rPr>
              <a:t>finance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the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investors.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They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also</a:t>
            </a:r>
            <a:r>
              <a:rPr sz="1550" spc="33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provide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various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financial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services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the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community.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They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deal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95" dirty="0">
                <a:latin typeface="Times New Roman"/>
                <a:cs typeface="Times New Roman"/>
              </a:rPr>
              <a:t>in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financial</a:t>
            </a:r>
            <a:r>
              <a:rPr sz="1550" spc="3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assets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such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as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deposits,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loans,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securities</a:t>
            </a:r>
            <a:r>
              <a:rPr sz="1550" spc="2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and</a:t>
            </a:r>
            <a:r>
              <a:rPr sz="1550" spc="2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so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on.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On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the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basis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the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nature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activities,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50" spc="-10" dirty="0">
                <a:latin typeface="Times New Roman"/>
                <a:cs typeface="Times New Roman"/>
              </a:rPr>
              <a:t>financial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institutions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may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classified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as:</a:t>
            </a:r>
            <a:endParaRPr sz="1550">
              <a:latin typeface="Times New Roman"/>
              <a:cs typeface="Times New Roman"/>
            </a:endParaRPr>
          </a:p>
          <a:p>
            <a:pPr marL="336550" indent="-276860">
              <a:lnSpc>
                <a:spcPct val="100000"/>
              </a:lnSpc>
              <a:spcBef>
                <a:spcPts val="15"/>
              </a:spcBef>
              <a:buAutoNum type="alphaLcParenBoth"/>
              <a:tabLst>
                <a:tab pos="337185" algn="l"/>
              </a:tabLst>
            </a:pPr>
            <a:r>
              <a:rPr sz="1550" spc="5" dirty="0">
                <a:latin typeface="Times New Roman"/>
                <a:cs typeface="Times New Roman"/>
              </a:rPr>
              <a:t>Regulatory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Promotional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Institutions</a:t>
            </a:r>
            <a:endParaRPr sz="1550">
              <a:latin typeface="Times New Roman"/>
              <a:cs typeface="Times New Roman"/>
            </a:endParaRPr>
          </a:p>
          <a:p>
            <a:pPr marL="355600" indent="-295910">
              <a:lnSpc>
                <a:spcPct val="100000"/>
              </a:lnSpc>
              <a:spcBef>
                <a:spcPts val="95"/>
              </a:spcBef>
              <a:buAutoNum type="alphaLcParenBoth"/>
              <a:tabLst>
                <a:tab pos="356235" algn="l"/>
              </a:tabLst>
            </a:pPr>
            <a:r>
              <a:rPr sz="1550" spc="-10" dirty="0">
                <a:latin typeface="Times New Roman"/>
                <a:cs typeface="Times New Roman"/>
              </a:rPr>
              <a:t>Banking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institutions,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endParaRPr sz="1550">
              <a:latin typeface="Times New Roman"/>
              <a:cs typeface="Times New Roman"/>
            </a:endParaRPr>
          </a:p>
          <a:p>
            <a:pPr marL="336550" indent="-276860">
              <a:lnSpc>
                <a:spcPct val="100000"/>
              </a:lnSpc>
              <a:spcBef>
                <a:spcPts val="90"/>
              </a:spcBef>
              <a:buAutoNum type="alphaLcParenBoth"/>
              <a:tabLst>
                <a:tab pos="337185" algn="l"/>
              </a:tabLst>
            </a:pPr>
            <a:r>
              <a:rPr sz="1550" spc="-10" dirty="0">
                <a:latin typeface="Times New Roman"/>
                <a:cs typeface="Times New Roman"/>
              </a:rPr>
              <a:t>Non-banking</a:t>
            </a:r>
            <a:r>
              <a:rPr sz="1550" spc="3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institutions.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57" y="109156"/>
            <a:ext cx="8691880" cy="63709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25"/>
              </a:spcBef>
              <a:buAutoNum type="romanUcParenBoth" startAt="2"/>
              <a:tabLst>
                <a:tab pos="356235" algn="l"/>
              </a:tabLst>
            </a:pPr>
            <a:r>
              <a:rPr sz="1550" b="1" i="1" spc="10" dirty="0">
                <a:latin typeface="Times New Roman"/>
                <a:cs typeface="Times New Roman"/>
              </a:rPr>
              <a:t>Financial</a:t>
            </a:r>
            <a:r>
              <a:rPr sz="1550" b="1" i="1" spc="65" dirty="0">
                <a:latin typeface="Times New Roman"/>
                <a:cs typeface="Times New Roman"/>
              </a:rPr>
              <a:t> </a:t>
            </a:r>
            <a:r>
              <a:rPr sz="1550" b="1" i="1" spc="10" dirty="0">
                <a:latin typeface="Times New Roman"/>
                <a:cs typeface="Times New Roman"/>
              </a:rPr>
              <a:t>markets</a:t>
            </a:r>
            <a:r>
              <a:rPr sz="1550" b="1" i="1" spc="114" dirty="0">
                <a:latin typeface="Times New Roman"/>
                <a:cs typeface="Times New Roman"/>
              </a:rPr>
              <a:t> </a:t>
            </a:r>
            <a:r>
              <a:rPr sz="1550" b="1" i="1" spc="5" dirty="0">
                <a:latin typeface="Times New Roman"/>
                <a:cs typeface="Times New Roman"/>
              </a:rPr>
              <a:t>:</a:t>
            </a: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1550" spc="10" dirty="0">
                <a:latin typeface="Times New Roman"/>
                <a:cs typeface="Times New Roman"/>
              </a:rPr>
              <a:t>Financial</a:t>
            </a:r>
            <a:r>
              <a:rPr sz="1550" spc="3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markets</a:t>
            </a:r>
            <a:r>
              <a:rPr sz="1550" spc="37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are</a:t>
            </a:r>
            <a:r>
              <a:rPr sz="1550" spc="35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another</a:t>
            </a:r>
            <a:r>
              <a:rPr sz="1550" spc="37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part</a:t>
            </a:r>
            <a:r>
              <a:rPr sz="1550" spc="38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or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component</a:t>
            </a:r>
            <a:r>
              <a:rPr sz="1550" spc="3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37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financial</a:t>
            </a:r>
            <a:r>
              <a:rPr sz="1550" spc="39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system.</a:t>
            </a:r>
            <a:r>
              <a:rPr sz="1550" spc="3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Efficient</a:t>
            </a:r>
            <a:r>
              <a:rPr sz="1550" spc="39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financial</a:t>
            </a:r>
            <a:r>
              <a:rPr sz="1550" spc="4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markets</a:t>
            </a:r>
            <a:r>
              <a:rPr sz="1550" spc="36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are</a:t>
            </a:r>
            <a:endParaRPr sz="15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3000"/>
              </a:lnSpc>
              <a:spcBef>
                <a:spcPts val="40"/>
              </a:spcBef>
            </a:pPr>
            <a:r>
              <a:rPr sz="1550" spc="10" dirty="0">
                <a:latin typeface="Times New Roman"/>
                <a:cs typeface="Times New Roman"/>
              </a:rPr>
              <a:t>essential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for </a:t>
            </a:r>
            <a:r>
              <a:rPr sz="1550" spc="35" dirty="0">
                <a:latin typeface="Times New Roman"/>
                <a:cs typeface="Times New Roman"/>
              </a:rPr>
              <a:t>speedy </a:t>
            </a:r>
            <a:r>
              <a:rPr sz="1550" spc="15" dirty="0">
                <a:latin typeface="Times New Roman"/>
                <a:cs typeface="Times New Roman"/>
              </a:rPr>
              <a:t>economic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development.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vibrant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financial  </a:t>
            </a:r>
            <a:r>
              <a:rPr sz="1550" spc="15" dirty="0">
                <a:latin typeface="Times New Roman"/>
                <a:cs typeface="Times New Roman"/>
              </a:rPr>
              <a:t>market </a:t>
            </a:r>
            <a:r>
              <a:rPr sz="1550" spc="10" dirty="0">
                <a:latin typeface="Times New Roman"/>
                <a:cs typeface="Times New Roman"/>
              </a:rPr>
              <a:t>enhances </a:t>
            </a:r>
            <a:r>
              <a:rPr sz="1550" spc="25" dirty="0">
                <a:latin typeface="Times New Roman"/>
                <a:cs typeface="Times New Roman"/>
              </a:rPr>
              <a:t>the efficiency </a:t>
            </a:r>
            <a:r>
              <a:rPr sz="1550" spc="50" dirty="0">
                <a:latin typeface="Times New Roman"/>
                <a:cs typeface="Times New Roman"/>
              </a:rPr>
              <a:t>of 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capital </a:t>
            </a:r>
            <a:r>
              <a:rPr sz="1550" spc="15" dirty="0">
                <a:latin typeface="Times New Roman"/>
                <a:cs typeface="Times New Roman"/>
              </a:rPr>
              <a:t>formation. </a:t>
            </a:r>
            <a:r>
              <a:rPr sz="1550" spc="-30" dirty="0">
                <a:latin typeface="Times New Roman"/>
                <a:cs typeface="Times New Roman"/>
              </a:rPr>
              <a:t>It </a:t>
            </a:r>
            <a:r>
              <a:rPr sz="1550" spc="20" dirty="0">
                <a:latin typeface="Times New Roman"/>
                <a:cs typeface="Times New Roman"/>
              </a:rPr>
              <a:t>facilitates </a:t>
            </a:r>
            <a:r>
              <a:rPr sz="1550" spc="25" dirty="0">
                <a:latin typeface="Times New Roman"/>
                <a:cs typeface="Times New Roman"/>
              </a:rPr>
              <a:t>the </a:t>
            </a:r>
            <a:r>
              <a:rPr sz="1550" spc="20" dirty="0">
                <a:latin typeface="Times New Roman"/>
                <a:cs typeface="Times New Roman"/>
              </a:rPr>
              <a:t>flow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5" dirty="0">
                <a:latin typeface="Times New Roman"/>
                <a:cs typeface="Times New Roman"/>
              </a:rPr>
              <a:t>savings </a:t>
            </a:r>
            <a:r>
              <a:rPr sz="1550" dirty="0">
                <a:latin typeface="Times New Roman"/>
                <a:cs typeface="Times New Roman"/>
              </a:rPr>
              <a:t>into </a:t>
            </a:r>
            <a:r>
              <a:rPr sz="1550" spc="20" dirty="0">
                <a:latin typeface="Times New Roman"/>
                <a:cs typeface="Times New Roman"/>
              </a:rPr>
              <a:t>investment. Financial </a:t>
            </a:r>
            <a:r>
              <a:rPr sz="1550" spc="15" dirty="0">
                <a:latin typeface="Times New Roman"/>
                <a:cs typeface="Times New Roman"/>
              </a:rPr>
              <a:t>markets bridge </a:t>
            </a:r>
            <a:r>
              <a:rPr sz="1550" spc="35" dirty="0">
                <a:latin typeface="Times New Roman"/>
                <a:cs typeface="Times New Roman"/>
              </a:rPr>
              <a:t>one </a:t>
            </a:r>
            <a:r>
              <a:rPr sz="1550" spc="-5" dirty="0">
                <a:latin typeface="Times New Roman"/>
                <a:cs typeface="Times New Roman"/>
              </a:rPr>
              <a:t>set </a:t>
            </a:r>
            <a:r>
              <a:rPr sz="1550" spc="50" dirty="0">
                <a:latin typeface="Times New Roman"/>
                <a:cs typeface="Times New Roman"/>
              </a:rPr>
              <a:t>of 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financial </a:t>
            </a:r>
            <a:r>
              <a:rPr sz="1550" spc="20" dirty="0">
                <a:latin typeface="Times New Roman"/>
                <a:cs typeface="Times New Roman"/>
              </a:rPr>
              <a:t>intermediaries </a:t>
            </a:r>
            <a:r>
              <a:rPr sz="1550" spc="30" dirty="0">
                <a:latin typeface="Times New Roman"/>
                <a:cs typeface="Times New Roman"/>
              </a:rPr>
              <a:t>with </a:t>
            </a:r>
            <a:r>
              <a:rPr sz="1550" spc="15" dirty="0">
                <a:latin typeface="Times New Roman"/>
                <a:cs typeface="Times New Roman"/>
              </a:rPr>
              <a:t>another set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10" dirty="0">
                <a:latin typeface="Times New Roman"/>
                <a:cs typeface="Times New Roman"/>
              </a:rPr>
              <a:t>players. Financial </a:t>
            </a:r>
            <a:r>
              <a:rPr sz="1550" spc="15" dirty="0">
                <a:latin typeface="Times New Roman"/>
                <a:cs typeface="Times New Roman"/>
              </a:rPr>
              <a:t>markets </a:t>
            </a:r>
            <a:r>
              <a:rPr sz="1550" dirty="0">
                <a:latin typeface="Times New Roman"/>
                <a:cs typeface="Times New Roman"/>
              </a:rPr>
              <a:t>are </a:t>
            </a:r>
            <a:r>
              <a:rPr sz="1550" spc="25" dirty="0">
                <a:latin typeface="Times New Roman"/>
                <a:cs typeface="Times New Roman"/>
              </a:rPr>
              <a:t>the backbone of the </a:t>
            </a:r>
            <a:r>
              <a:rPr sz="1550" spc="10" dirty="0">
                <a:latin typeface="Times New Roman"/>
                <a:cs typeface="Times New Roman"/>
              </a:rPr>
              <a:t>economy. 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This </a:t>
            </a:r>
            <a:r>
              <a:rPr sz="1550" spc="50" dirty="0">
                <a:latin typeface="Times New Roman"/>
                <a:cs typeface="Times New Roman"/>
              </a:rPr>
              <a:t>is </a:t>
            </a:r>
            <a:r>
              <a:rPr sz="1550" spc="15" dirty="0">
                <a:latin typeface="Times New Roman"/>
                <a:cs typeface="Times New Roman"/>
              </a:rPr>
              <a:t>because </a:t>
            </a:r>
            <a:r>
              <a:rPr sz="1550" spc="30" dirty="0">
                <a:latin typeface="Times New Roman"/>
                <a:cs typeface="Times New Roman"/>
              </a:rPr>
              <a:t>they </a:t>
            </a:r>
            <a:r>
              <a:rPr sz="1550" spc="20" dirty="0">
                <a:latin typeface="Times New Roman"/>
                <a:cs typeface="Times New Roman"/>
              </a:rPr>
              <a:t>provide </a:t>
            </a:r>
            <a:r>
              <a:rPr sz="1550" spc="15" dirty="0">
                <a:latin typeface="Times New Roman"/>
                <a:cs typeface="Times New Roman"/>
              </a:rPr>
              <a:t>monetary support </a:t>
            </a:r>
            <a:r>
              <a:rPr sz="1550" spc="20" dirty="0">
                <a:latin typeface="Times New Roman"/>
                <a:cs typeface="Times New Roman"/>
              </a:rPr>
              <a:t>for </a:t>
            </a:r>
            <a:r>
              <a:rPr sz="1550" spc="25" dirty="0">
                <a:latin typeface="Times New Roman"/>
                <a:cs typeface="Times New Roman"/>
              </a:rPr>
              <a:t>the </a:t>
            </a:r>
            <a:r>
              <a:rPr sz="1550" spc="20" dirty="0">
                <a:latin typeface="Times New Roman"/>
                <a:cs typeface="Times New Roman"/>
              </a:rPr>
              <a:t>growth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45" dirty="0">
                <a:latin typeface="Times New Roman"/>
                <a:cs typeface="Times New Roman"/>
              </a:rPr>
              <a:t>the </a:t>
            </a:r>
            <a:r>
              <a:rPr sz="1550" spc="10" dirty="0">
                <a:latin typeface="Times New Roman"/>
                <a:cs typeface="Times New Roman"/>
              </a:rPr>
              <a:t>economy. </a:t>
            </a:r>
            <a:r>
              <a:rPr sz="1550" dirty="0">
                <a:latin typeface="Times New Roman"/>
                <a:cs typeface="Times New Roman"/>
              </a:rPr>
              <a:t>The </a:t>
            </a:r>
            <a:r>
              <a:rPr sz="1550" spc="20" dirty="0">
                <a:latin typeface="Times New Roman"/>
                <a:cs typeface="Times New Roman"/>
              </a:rPr>
              <a:t>growth </a:t>
            </a:r>
            <a:r>
              <a:rPr sz="1550" spc="25" dirty="0">
                <a:latin typeface="Times New Roman"/>
                <a:cs typeface="Times New Roman"/>
              </a:rPr>
              <a:t>of the </a:t>
            </a:r>
            <a:r>
              <a:rPr sz="1550" spc="15" dirty="0">
                <a:latin typeface="Times New Roman"/>
                <a:cs typeface="Times New Roman"/>
              </a:rPr>
              <a:t>financial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markets </a:t>
            </a:r>
            <a:r>
              <a:rPr sz="1550" spc="50" dirty="0">
                <a:latin typeface="Times New Roman"/>
                <a:cs typeface="Times New Roman"/>
              </a:rPr>
              <a:t>is </a:t>
            </a:r>
            <a:r>
              <a:rPr sz="1550" spc="45" dirty="0">
                <a:latin typeface="Times New Roman"/>
                <a:cs typeface="Times New Roman"/>
              </a:rPr>
              <a:t>the </a:t>
            </a:r>
            <a:r>
              <a:rPr sz="1550" spc="15" dirty="0">
                <a:latin typeface="Times New Roman"/>
                <a:cs typeface="Times New Roman"/>
              </a:rPr>
              <a:t>barometer </a:t>
            </a:r>
            <a:r>
              <a:rPr sz="1550" spc="25" dirty="0">
                <a:latin typeface="Times New Roman"/>
                <a:cs typeface="Times New Roman"/>
              </a:rPr>
              <a:t>of the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growth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10" dirty="0">
                <a:latin typeface="Times New Roman"/>
                <a:cs typeface="Times New Roman"/>
              </a:rPr>
              <a:t>a </a:t>
            </a:r>
            <a:r>
              <a:rPr sz="1550" spc="15" dirty="0">
                <a:latin typeface="Times New Roman"/>
                <a:cs typeface="Times New Roman"/>
              </a:rPr>
              <a:t>country’s </a:t>
            </a:r>
            <a:r>
              <a:rPr sz="1550" spc="10" dirty="0">
                <a:latin typeface="Times New Roman"/>
                <a:cs typeface="Times New Roman"/>
              </a:rPr>
              <a:t>economy. </a:t>
            </a:r>
            <a:r>
              <a:rPr sz="1550" spc="20" dirty="0">
                <a:latin typeface="Times New Roman"/>
                <a:cs typeface="Times New Roman"/>
              </a:rPr>
              <a:t>Financial </a:t>
            </a:r>
            <a:r>
              <a:rPr sz="1550" spc="15" dirty="0">
                <a:latin typeface="Times New Roman"/>
                <a:cs typeface="Times New Roman"/>
              </a:rPr>
              <a:t>market </a:t>
            </a:r>
            <a:r>
              <a:rPr sz="1550" spc="20" dirty="0">
                <a:latin typeface="Times New Roman"/>
                <a:cs typeface="Times New Roman"/>
              </a:rPr>
              <a:t>deals </a:t>
            </a:r>
            <a:r>
              <a:rPr sz="1550" spc="50" dirty="0">
                <a:latin typeface="Times New Roman"/>
                <a:cs typeface="Times New Roman"/>
              </a:rPr>
              <a:t>in </a:t>
            </a:r>
            <a:r>
              <a:rPr sz="1550" spc="15" dirty="0">
                <a:latin typeface="Times New Roman"/>
                <a:cs typeface="Times New Roman"/>
              </a:rPr>
              <a:t>financial 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securities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(or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financial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instruments)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and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financial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services.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Financial</a:t>
            </a:r>
            <a:r>
              <a:rPr sz="1550" spc="15" dirty="0">
                <a:latin typeface="Times New Roman"/>
                <a:cs typeface="Times New Roman"/>
              </a:rPr>
              <a:t> markets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the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centers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or 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arrangements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that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provide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facilities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for</a:t>
            </a:r>
            <a:r>
              <a:rPr sz="1550" spc="-15" dirty="0">
                <a:latin typeface="Times New Roman"/>
                <a:cs typeface="Times New Roman"/>
              </a:rPr>
              <a:t> buying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selling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financial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claims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services.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441325" indent="-429259" algn="just">
              <a:lnSpc>
                <a:spcPct val="100000"/>
              </a:lnSpc>
              <a:buAutoNum type="romanUcParenBoth" startAt="3"/>
              <a:tabLst>
                <a:tab pos="441959" algn="l"/>
              </a:tabLst>
            </a:pPr>
            <a:r>
              <a:rPr sz="1550" b="1" i="1" spc="10" dirty="0">
                <a:latin typeface="Times New Roman"/>
                <a:cs typeface="Times New Roman"/>
              </a:rPr>
              <a:t>Financial</a:t>
            </a:r>
            <a:r>
              <a:rPr sz="1550" b="1" i="1" spc="45" dirty="0">
                <a:latin typeface="Times New Roman"/>
                <a:cs typeface="Times New Roman"/>
              </a:rPr>
              <a:t> </a:t>
            </a:r>
            <a:r>
              <a:rPr sz="1550" b="1" i="1" spc="10" dirty="0">
                <a:latin typeface="Times New Roman"/>
                <a:cs typeface="Times New Roman"/>
              </a:rPr>
              <a:t>Instrument:</a:t>
            </a: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1550" spc="15" dirty="0">
                <a:latin typeface="Times New Roman"/>
                <a:cs typeface="Times New Roman"/>
              </a:rPr>
              <a:t>A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Financial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Instrument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defined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as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contract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between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individuals/parties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that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holds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monetary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value.</a:t>
            </a:r>
            <a:endParaRPr sz="155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3000"/>
              </a:lnSpc>
              <a:spcBef>
                <a:spcPts val="35"/>
              </a:spcBef>
            </a:pPr>
            <a:r>
              <a:rPr sz="1550" spc="15" dirty="0">
                <a:latin typeface="Times New Roman"/>
                <a:cs typeface="Times New Roman"/>
              </a:rPr>
              <a:t>They </a:t>
            </a:r>
            <a:r>
              <a:rPr sz="1550" spc="20" dirty="0">
                <a:latin typeface="Times New Roman"/>
                <a:cs typeface="Times New Roman"/>
              </a:rPr>
              <a:t>can </a:t>
            </a:r>
            <a:r>
              <a:rPr sz="1550" spc="10" dirty="0">
                <a:latin typeface="Times New Roman"/>
                <a:cs typeface="Times New Roman"/>
              </a:rPr>
              <a:t>either </a:t>
            </a:r>
            <a:r>
              <a:rPr sz="1550" spc="30" dirty="0">
                <a:latin typeface="Times New Roman"/>
                <a:cs typeface="Times New Roman"/>
              </a:rPr>
              <a:t>be </a:t>
            </a:r>
            <a:r>
              <a:rPr sz="1550" spc="15" dirty="0">
                <a:latin typeface="Times New Roman"/>
                <a:cs typeface="Times New Roman"/>
              </a:rPr>
              <a:t>created, </a:t>
            </a:r>
            <a:r>
              <a:rPr sz="1550" spc="10" dirty="0">
                <a:latin typeface="Times New Roman"/>
                <a:cs typeface="Times New Roman"/>
              </a:rPr>
              <a:t>traded, </a:t>
            </a:r>
            <a:r>
              <a:rPr sz="1550" spc="15" dirty="0">
                <a:latin typeface="Times New Roman"/>
                <a:cs typeface="Times New Roman"/>
              </a:rPr>
              <a:t>settled, </a:t>
            </a:r>
            <a:r>
              <a:rPr sz="1550" spc="25" dirty="0">
                <a:latin typeface="Times New Roman"/>
                <a:cs typeface="Times New Roman"/>
              </a:rPr>
              <a:t>or </a:t>
            </a:r>
            <a:r>
              <a:rPr sz="1550" spc="10" dirty="0">
                <a:latin typeface="Times New Roman"/>
                <a:cs typeface="Times New Roman"/>
              </a:rPr>
              <a:t>modified </a:t>
            </a:r>
            <a:r>
              <a:rPr sz="1550" spc="-5" dirty="0">
                <a:latin typeface="Times New Roman"/>
                <a:cs typeface="Times New Roman"/>
              </a:rPr>
              <a:t>as </a:t>
            </a:r>
            <a:r>
              <a:rPr sz="1550" spc="15" dirty="0">
                <a:latin typeface="Times New Roman"/>
                <a:cs typeface="Times New Roman"/>
              </a:rPr>
              <a:t>per </a:t>
            </a:r>
            <a:r>
              <a:rPr sz="1550" spc="25" dirty="0">
                <a:latin typeface="Times New Roman"/>
                <a:cs typeface="Times New Roman"/>
              </a:rPr>
              <a:t>the involved </a:t>
            </a:r>
            <a:r>
              <a:rPr sz="1550" spc="10" dirty="0">
                <a:latin typeface="Times New Roman"/>
                <a:cs typeface="Times New Roman"/>
              </a:rPr>
              <a:t>parties' </a:t>
            </a:r>
            <a:r>
              <a:rPr sz="1550" spc="25" dirty="0">
                <a:latin typeface="Times New Roman"/>
                <a:cs typeface="Times New Roman"/>
              </a:rPr>
              <a:t>requirement. </a:t>
            </a:r>
            <a:r>
              <a:rPr sz="1550" spc="5" dirty="0">
                <a:latin typeface="Times New Roman"/>
                <a:cs typeface="Times New Roman"/>
              </a:rPr>
              <a:t>In </a:t>
            </a:r>
            <a:r>
              <a:rPr sz="1550" spc="25" dirty="0">
                <a:latin typeface="Times New Roman"/>
                <a:cs typeface="Times New Roman"/>
              </a:rPr>
              <a:t>simple 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words,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any </a:t>
            </a:r>
            <a:r>
              <a:rPr sz="1550" spc="20" dirty="0">
                <a:latin typeface="Times New Roman"/>
                <a:cs typeface="Times New Roman"/>
              </a:rPr>
              <a:t>asset </a:t>
            </a:r>
            <a:r>
              <a:rPr sz="1550" spc="25" dirty="0">
                <a:latin typeface="Times New Roman"/>
                <a:cs typeface="Times New Roman"/>
              </a:rPr>
              <a:t>which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holds capital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and</a:t>
            </a:r>
            <a:r>
              <a:rPr sz="1550" spc="15" dirty="0">
                <a:latin typeface="Times New Roman"/>
                <a:cs typeface="Times New Roman"/>
              </a:rPr>
              <a:t> can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be </a:t>
            </a:r>
            <a:r>
              <a:rPr sz="1550" spc="15" dirty="0">
                <a:latin typeface="Times New Roman"/>
                <a:cs typeface="Times New Roman"/>
              </a:rPr>
              <a:t>traded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20" dirty="0">
                <a:latin typeface="Times New Roman"/>
                <a:cs typeface="Times New Roman"/>
              </a:rPr>
              <a:t> the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market </a:t>
            </a:r>
            <a:r>
              <a:rPr sz="1550" spc="10" dirty="0">
                <a:latin typeface="Times New Roman"/>
                <a:cs typeface="Times New Roman"/>
              </a:rPr>
              <a:t>is</a:t>
            </a:r>
            <a:r>
              <a:rPr sz="1550" spc="15" dirty="0">
                <a:latin typeface="Times New Roman"/>
                <a:cs typeface="Times New Roman"/>
              </a:rPr>
              <a:t> referred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as </a:t>
            </a:r>
            <a:r>
              <a:rPr sz="1550" spc="10" dirty="0">
                <a:latin typeface="Times New Roman"/>
                <a:cs typeface="Times New Roman"/>
              </a:rPr>
              <a:t>a  </a:t>
            </a:r>
            <a:r>
              <a:rPr sz="1550" spc="15" dirty="0">
                <a:latin typeface="Times New Roman"/>
                <a:cs typeface="Times New Roman"/>
              </a:rPr>
              <a:t>financial 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instrument.</a:t>
            </a: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imes New Roman"/>
                <a:cs typeface="Times New Roman"/>
              </a:rPr>
              <a:t>Some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examples</a:t>
            </a:r>
            <a:r>
              <a:rPr sz="1550" spc="29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financial</a:t>
            </a:r>
            <a:r>
              <a:rPr sz="1550" spc="3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instruments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cheques,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shares,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stocks,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bonds,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futures,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options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contracts.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412750" indent="-400685" algn="just">
              <a:lnSpc>
                <a:spcPct val="100000"/>
              </a:lnSpc>
              <a:spcBef>
                <a:spcPts val="5"/>
              </a:spcBef>
              <a:buAutoNum type="romanUcParenBoth" startAt="4"/>
              <a:tabLst>
                <a:tab pos="413384" algn="l"/>
              </a:tabLst>
            </a:pPr>
            <a:r>
              <a:rPr sz="1550" b="1" i="1" spc="10" dirty="0">
                <a:latin typeface="Times New Roman"/>
                <a:cs typeface="Times New Roman"/>
              </a:rPr>
              <a:t>Financial</a:t>
            </a:r>
            <a:r>
              <a:rPr sz="1550" b="1" i="1" spc="60" dirty="0">
                <a:latin typeface="Times New Roman"/>
                <a:cs typeface="Times New Roman"/>
              </a:rPr>
              <a:t> </a:t>
            </a:r>
            <a:r>
              <a:rPr sz="1550" b="1" i="1" spc="-10" dirty="0">
                <a:latin typeface="Times New Roman"/>
                <a:cs typeface="Times New Roman"/>
              </a:rPr>
              <a:t>services:</a:t>
            </a: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1550" spc="10" dirty="0">
                <a:latin typeface="Times New Roman"/>
                <a:cs typeface="Times New Roman"/>
              </a:rPr>
              <a:t>Financial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services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can</a:t>
            </a:r>
            <a:r>
              <a:rPr sz="1550" spc="30" dirty="0">
                <a:latin typeface="Times New Roman"/>
                <a:cs typeface="Times New Roman"/>
              </a:rPr>
              <a:t> be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defined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as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the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products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and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services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offered </a:t>
            </a:r>
            <a:r>
              <a:rPr sz="1550" spc="30" dirty="0">
                <a:latin typeface="Times New Roman"/>
                <a:cs typeface="Times New Roman"/>
              </a:rPr>
              <a:t>by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institutions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like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banks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various</a:t>
            </a: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000"/>
              </a:lnSpc>
              <a:spcBef>
                <a:spcPts val="40"/>
              </a:spcBef>
            </a:pPr>
            <a:r>
              <a:rPr sz="1550" dirty="0">
                <a:latin typeface="Times New Roman"/>
                <a:cs typeface="Times New Roman"/>
              </a:rPr>
              <a:t>kinds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for </a:t>
            </a:r>
            <a:r>
              <a:rPr sz="1550" spc="25" dirty="0">
                <a:latin typeface="Times New Roman"/>
                <a:cs typeface="Times New Roman"/>
              </a:rPr>
              <a:t>the </a:t>
            </a:r>
            <a:r>
              <a:rPr sz="1550" spc="20" dirty="0">
                <a:latin typeface="Times New Roman"/>
                <a:cs typeface="Times New Roman"/>
              </a:rPr>
              <a:t>facilitation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20" dirty="0">
                <a:latin typeface="Times New Roman"/>
                <a:cs typeface="Times New Roman"/>
              </a:rPr>
              <a:t>various </a:t>
            </a:r>
            <a:r>
              <a:rPr sz="1550" spc="15" dirty="0">
                <a:latin typeface="Times New Roman"/>
                <a:cs typeface="Times New Roman"/>
              </a:rPr>
              <a:t>financial transactions </a:t>
            </a:r>
            <a:r>
              <a:rPr sz="1550" spc="35" dirty="0">
                <a:latin typeface="Times New Roman"/>
                <a:cs typeface="Times New Roman"/>
              </a:rPr>
              <a:t>and </a:t>
            </a:r>
            <a:r>
              <a:rPr sz="1550" spc="20" dirty="0">
                <a:latin typeface="Times New Roman"/>
                <a:cs typeface="Times New Roman"/>
              </a:rPr>
              <a:t>other related </a:t>
            </a:r>
            <a:r>
              <a:rPr sz="1550" spc="15" dirty="0">
                <a:latin typeface="Times New Roman"/>
                <a:cs typeface="Times New Roman"/>
              </a:rPr>
              <a:t>activities </a:t>
            </a:r>
            <a:r>
              <a:rPr sz="1550" spc="50" dirty="0">
                <a:latin typeface="Times New Roman"/>
                <a:cs typeface="Times New Roman"/>
              </a:rPr>
              <a:t>in </a:t>
            </a:r>
            <a:r>
              <a:rPr sz="1550" spc="25" dirty="0">
                <a:latin typeface="Times New Roman"/>
                <a:cs typeface="Times New Roman"/>
              </a:rPr>
              <a:t>the </a:t>
            </a:r>
            <a:r>
              <a:rPr sz="1550" spc="30" dirty="0">
                <a:latin typeface="Times New Roman"/>
                <a:cs typeface="Times New Roman"/>
              </a:rPr>
              <a:t>world </a:t>
            </a:r>
            <a:r>
              <a:rPr sz="1550" spc="50" dirty="0">
                <a:latin typeface="Times New Roman"/>
                <a:cs typeface="Times New Roman"/>
              </a:rPr>
              <a:t>of 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finance </a:t>
            </a:r>
            <a:r>
              <a:rPr sz="1550" spc="20" dirty="0">
                <a:latin typeface="Times New Roman"/>
                <a:cs typeface="Times New Roman"/>
              </a:rPr>
              <a:t>like </a:t>
            </a:r>
            <a:r>
              <a:rPr sz="1550" spc="25" dirty="0">
                <a:latin typeface="Times New Roman"/>
                <a:cs typeface="Times New Roman"/>
              </a:rPr>
              <a:t>loans, insurance, </a:t>
            </a:r>
            <a:r>
              <a:rPr sz="1550" spc="5" dirty="0">
                <a:latin typeface="Times New Roman"/>
                <a:cs typeface="Times New Roman"/>
              </a:rPr>
              <a:t>credit </a:t>
            </a:r>
            <a:r>
              <a:rPr sz="1550" spc="15" dirty="0">
                <a:latin typeface="Times New Roman"/>
                <a:cs typeface="Times New Roman"/>
              </a:rPr>
              <a:t>cards, </a:t>
            </a:r>
            <a:r>
              <a:rPr sz="1550" spc="20" dirty="0">
                <a:latin typeface="Times New Roman"/>
                <a:cs typeface="Times New Roman"/>
              </a:rPr>
              <a:t>investment opportunities </a:t>
            </a:r>
            <a:r>
              <a:rPr sz="1550" spc="40" dirty="0">
                <a:latin typeface="Times New Roman"/>
                <a:cs typeface="Times New Roman"/>
              </a:rPr>
              <a:t>and </a:t>
            </a:r>
            <a:r>
              <a:rPr sz="1550" spc="30" dirty="0">
                <a:latin typeface="Times New Roman"/>
                <a:cs typeface="Times New Roman"/>
              </a:rPr>
              <a:t>money </a:t>
            </a:r>
            <a:r>
              <a:rPr sz="1550" spc="10" dirty="0">
                <a:latin typeface="Times New Roman"/>
                <a:cs typeface="Times New Roman"/>
              </a:rPr>
              <a:t>management </a:t>
            </a:r>
            <a:r>
              <a:rPr sz="1550" spc="-5" dirty="0">
                <a:latin typeface="Times New Roman"/>
                <a:cs typeface="Times New Roman"/>
              </a:rPr>
              <a:t>as </a:t>
            </a:r>
            <a:r>
              <a:rPr sz="1550" dirty="0">
                <a:latin typeface="Times New Roman"/>
                <a:cs typeface="Times New Roman"/>
              </a:rPr>
              <a:t>well </a:t>
            </a:r>
            <a:r>
              <a:rPr sz="1550" spc="60" dirty="0">
                <a:latin typeface="Times New Roman"/>
                <a:cs typeface="Times New Roman"/>
              </a:rPr>
              <a:t>as 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providing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information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on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stock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market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other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issues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like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market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trends.</a:t>
            </a:r>
            <a:endParaRPr sz="155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03600"/>
              </a:lnSpc>
              <a:spcBef>
                <a:spcPts val="25"/>
              </a:spcBef>
            </a:pPr>
            <a:r>
              <a:rPr sz="1550" spc="10" dirty="0">
                <a:latin typeface="Times New Roman"/>
                <a:cs typeface="Times New Roman"/>
              </a:rPr>
              <a:t>Financial </a:t>
            </a:r>
            <a:r>
              <a:rPr sz="1550" spc="20" dirty="0">
                <a:latin typeface="Times New Roman"/>
                <a:cs typeface="Times New Roman"/>
              </a:rPr>
              <a:t>services </a:t>
            </a:r>
            <a:r>
              <a:rPr sz="1550" spc="10" dirty="0">
                <a:latin typeface="Times New Roman"/>
                <a:cs typeface="Times New Roman"/>
              </a:rPr>
              <a:t>refer </a:t>
            </a:r>
            <a:r>
              <a:rPr sz="1550" spc="15" dirty="0">
                <a:latin typeface="Times New Roman"/>
                <a:cs typeface="Times New Roman"/>
              </a:rPr>
              <a:t>to </a:t>
            </a:r>
            <a:r>
              <a:rPr sz="1550" spc="10" dirty="0">
                <a:latin typeface="Times New Roman"/>
                <a:cs typeface="Times New Roman"/>
              </a:rPr>
              <a:t>services </a:t>
            </a:r>
            <a:r>
              <a:rPr sz="1550" spc="15" dirty="0">
                <a:latin typeface="Times New Roman"/>
                <a:cs typeface="Times New Roman"/>
              </a:rPr>
              <a:t>provided </a:t>
            </a:r>
            <a:r>
              <a:rPr sz="1550" spc="30" dirty="0">
                <a:latin typeface="Times New Roman"/>
                <a:cs typeface="Times New Roman"/>
              </a:rPr>
              <a:t>by </a:t>
            </a:r>
            <a:r>
              <a:rPr sz="1550" spc="25" dirty="0">
                <a:latin typeface="Times New Roman"/>
                <a:cs typeface="Times New Roman"/>
              </a:rPr>
              <a:t>the </a:t>
            </a:r>
            <a:r>
              <a:rPr sz="1550" spc="20" dirty="0">
                <a:latin typeface="Times New Roman"/>
                <a:cs typeface="Times New Roman"/>
              </a:rPr>
              <a:t>finance </a:t>
            </a:r>
            <a:r>
              <a:rPr sz="1550" spc="15" dirty="0">
                <a:latin typeface="Times New Roman"/>
                <a:cs typeface="Times New Roman"/>
              </a:rPr>
              <a:t>industry. </a:t>
            </a:r>
            <a:r>
              <a:rPr sz="1550" dirty="0">
                <a:latin typeface="Times New Roman"/>
                <a:cs typeface="Times New Roman"/>
              </a:rPr>
              <a:t>The </a:t>
            </a:r>
            <a:r>
              <a:rPr sz="1550" spc="25" dirty="0">
                <a:latin typeface="Times New Roman"/>
                <a:cs typeface="Times New Roman"/>
              </a:rPr>
              <a:t>finance </a:t>
            </a:r>
            <a:r>
              <a:rPr sz="1550" spc="30" dirty="0">
                <a:latin typeface="Times New Roman"/>
                <a:cs typeface="Times New Roman"/>
              </a:rPr>
              <a:t>industry </a:t>
            </a:r>
            <a:r>
              <a:rPr sz="1550" spc="15" dirty="0">
                <a:latin typeface="Times New Roman"/>
                <a:cs typeface="Times New Roman"/>
              </a:rPr>
              <a:t>encompasses </a:t>
            </a:r>
            <a:r>
              <a:rPr sz="1550" spc="10" dirty="0">
                <a:latin typeface="Times New Roman"/>
                <a:cs typeface="Times New Roman"/>
              </a:rPr>
              <a:t>a </a:t>
            </a:r>
            <a:r>
              <a:rPr sz="1550" spc="15" dirty="0">
                <a:latin typeface="Times New Roman"/>
                <a:cs typeface="Times New Roman"/>
              </a:rPr>
              <a:t> broad range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15" dirty="0">
                <a:latin typeface="Times New Roman"/>
                <a:cs typeface="Times New Roman"/>
              </a:rPr>
              <a:t>organizations </a:t>
            </a:r>
            <a:r>
              <a:rPr sz="1550" spc="10" dirty="0">
                <a:latin typeface="Times New Roman"/>
                <a:cs typeface="Times New Roman"/>
              </a:rPr>
              <a:t>that </a:t>
            </a:r>
            <a:r>
              <a:rPr sz="1550" spc="5" dirty="0">
                <a:latin typeface="Times New Roman"/>
                <a:cs typeface="Times New Roman"/>
              </a:rPr>
              <a:t>deal </a:t>
            </a:r>
            <a:r>
              <a:rPr sz="1550" spc="30" dirty="0">
                <a:latin typeface="Times New Roman"/>
                <a:cs typeface="Times New Roman"/>
              </a:rPr>
              <a:t>with </a:t>
            </a:r>
            <a:r>
              <a:rPr sz="1550" spc="45" dirty="0">
                <a:latin typeface="Times New Roman"/>
                <a:cs typeface="Times New Roman"/>
              </a:rPr>
              <a:t>the </a:t>
            </a:r>
            <a:r>
              <a:rPr sz="1550" spc="20" dirty="0">
                <a:latin typeface="Times New Roman"/>
                <a:cs typeface="Times New Roman"/>
              </a:rPr>
              <a:t>management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-5" dirty="0">
                <a:latin typeface="Times New Roman"/>
                <a:cs typeface="Times New Roman"/>
              </a:rPr>
              <a:t>money. </a:t>
            </a:r>
            <a:r>
              <a:rPr sz="1550" spc="15" dirty="0">
                <a:latin typeface="Times New Roman"/>
                <a:cs typeface="Times New Roman"/>
              </a:rPr>
              <a:t>Among </a:t>
            </a:r>
            <a:r>
              <a:rPr sz="1550" spc="25" dirty="0">
                <a:latin typeface="Times New Roman"/>
                <a:cs typeface="Times New Roman"/>
              </a:rPr>
              <a:t>these </a:t>
            </a:r>
            <a:r>
              <a:rPr sz="1550" spc="20" dirty="0">
                <a:latin typeface="Times New Roman"/>
                <a:cs typeface="Times New Roman"/>
              </a:rPr>
              <a:t>organizations are 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banks,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credit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card </a:t>
            </a:r>
            <a:r>
              <a:rPr sz="1550" spc="15" dirty="0">
                <a:latin typeface="Times New Roman"/>
                <a:cs typeface="Times New Roman"/>
              </a:rPr>
              <a:t>companies,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insurance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companies,</a:t>
            </a:r>
            <a:r>
              <a:rPr sz="1550" spc="20" dirty="0">
                <a:latin typeface="Times New Roman"/>
                <a:cs typeface="Times New Roman"/>
              </a:rPr>
              <a:t> consumer finance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companies,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stock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brokerages, 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investment</a:t>
            </a:r>
            <a:r>
              <a:rPr sz="1550" spc="3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funds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some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government</a:t>
            </a:r>
            <a:r>
              <a:rPr sz="1550" spc="2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sponsored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enterprises.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079" y="100012"/>
            <a:ext cx="45758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u="none" spc="40" dirty="0"/>
              <a:t>2</a:t>
            </a:r>
            <a:r>
              <a:rPr u="none" spc="5" dirty="0"/>
              <a:t>:</a:t>
            </a:r>
            <a:r>
              <a:rPr u="none" spc="-50" dirty="0"/>
              <a:t> </a:t>
            </a:r>
            <a:r>
              <a:rPr spc="45" dirty="0"/>
              <a:t>Fi</a:t>
            </a:r>
            <a:r>
              <a:rPr spc="15" dirty="0"/>
              <a:t>n</a:t>
            </a:r>
            <a:r>
              <a:rPr spc="45" dirty="0"/>
              <a:t>a</a:t>
            </a:r>
            <a:r>
              <a:rPr spc="10" dirty="0"/>
              <a:t>nc</a:t>
            </a:r>
            <a:r>
              <a:rPr spc="40" dirty="0"/>
              <a:t>i</a:t>
            </a:r>
            <a:r>
              <a:rPr spc="-30" dirty="0"/>
              <a:t>a</a:t>
            </a:r>
            <a:r>
              <a:rPr spc="5" dirty="0"/>
              <a:t>l</a:t>
            </a:r>
            <a:r>
              <a:rPr spc="-235" dirty="0"/>
              <a:t> </a:t>
            </a:r>
            <a:r>
              <a:rPr spc="15" dirty="0"/>
              <a:t>S</a:t>
            </a:r>
            <a:r>
              <a:rPr spc="-30" dirty="0"/>
              <a:t>y</a:t>
            </a:r>
            <a:r>
              <a:rPr spc="45" dirty="0"/>
              <a:t>s</a:t>
            </a:r>
            <a:r>
              <a:rPr spc="10" dirty="0"/>
              <a:t>tem</a:t>
            </a:r>
            <a:r>
              <a:rPr spc="-85" dirty="0"/>
              <a:t> </a:t>
            </a:r>
            <a:r>
              <a:rPr spc="20" dirty="0"/>
              <a:t>&amp;</a:t>
            </a:r>
            <a:r>
              <a:rPr spc="-15" dirty="0"/>
              <a:t> </a:t>
            </a:r>
            <a:r>
              <a:rPr spc="15" dirty="0"/>
              <a:t>Ec</a:t>
            </a:r>
            <a:r>
              <a:rPr spc="45" dirty="0"/>
              <a:t>o</a:t>
            </a:r>
            <a:r>
              <a:rPr spc="15" dirty="0"/>
              <a:t>n</a:t>
            </a:r>
            <a:r>
              <a:rPr spc="45" dirty="0"/>
              <a:t>o</a:t>
            </a:r>
            <a:r>
              <a:rPr spc="-20" dirty="0"/>
              <a:t>m</a:t>
            </a:r>
            <a:r>
              <a:rPr spc="40" dirty="0"/>
              <a:t>i</a:t>
            </a:r>
            <a:r>
              <a:rPr spc="10" dirty="0"/>
              <a:t>c</a:t>
            </a:r>
            <a:r>
              <a:rPr spc="-200" dirty="0"/>
              <a:t> </a:t>
            </a:r>
            <a:r>
              <a:rPr spc="15" dirty="0"/>
              <a:t>Gr</a:t>
            </a:r>
            <a:r>
              <a:rPr spc="45" dirty="0"/>
              <a:t>o</a:t>
            </a:r>
            <a:r>
              <a:rPr spc="-25" dirty="0"/>
              <a:t>w</a:t>
            </a:r>
            <a:r>
              <a:rPr spc="10" dirty="0"/>
              <a:t>th: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14591"/>
            <a:ext cx="8957310" cy="5387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25" dirty="0">
                <a:latin typeface="Times New Roman"/>
                <a:cs typeface="Times New Roman"/>
              </a:rPr>
              <a:t>The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financial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system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plays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crucial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role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economic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development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our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country.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Businesses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industries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financed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by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financial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system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which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lead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growth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employment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turn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increase</a:t>
            </a:r>
            <a:endParaRPr sz="1550">
              <a:latin typeface="Times New Roman"/>
              <a:cs typeface="Times New Roman"/>
            </a:endParaRPr>
          </a:p>
          <a:p>
            <a:pPr marL="12700" marR="636270">
              <a:lnSpc>
                <a:spcPct val="100899"/>
              </a:lnSpc>
              <a:spcBef>
                <a:spcPts val="75"/>
              </a:spcBef>
            </a:pPr>
            <a:r>
              <a:rPr sz="1550" spc="5" dirty="0">
                <a:latin typeface="Times New Roman"/>
                <a:cs typeface="Times New Roman"/>
              </a:rPr>
              <a:t>economic </a:t>
            </a:r>
            <a:r>
              <a:rPr sz="1550" dirty="0">
                <a:latin typeface="Times New Roman"/>
                <a:cs typeface="Times New Roman"/>
              </a:rPr>
              <a:t>activity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 </a:t>
            </a:r>
            <a:r>
              <a:rPr sz="1550" spc="5" dirty="0">
                <a:latin typeface="Times New Roman"/>
                <a:cs typeface="Times New Roman"/>
              </a:rPr>
              <a:t>domestic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trade. Financial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intermediaries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help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 </a:t>
            </a:r>
            <a:r>
              <a:rPr sz="1550" dirty="0">
                <a:latin typeface="Times New Roman"/>
                <a:cs typeface="Times New Roman"/>
              </a:rPr>
              <a:t>improve </a:t>
            </a:r>
            <a:r>
              <a:rPr sz="1550" spc="-10" dirty="0">
                <a:latin typeface="Times New Roman"/>
                <a:cs typeface="Times New Roman"/>
              </a:rPr>
              <a:t>investment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efficiency,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leading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hire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economic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growth.</a:t>
            </a:r>
            <a:endParaRPr sz="1550">
              <a:latin typeface="Times New Roman"/>
              <a:cs typeface="Times New Roman"/>
            </a:endParaRPr>
          </a:p>
          <a:p>
            <a:pPr marL="12700" marR="3116580">
              <a:lnSpc>
                <a:spcPts val="1950"/>
              </a:lnSpc>
              <a:spcBef>
                <a:spcPts val="80"/>
              </a:spcBef>
            </a:pPr>
            <a:r>
              <a:rPr sz="1550" spc="15" dirty="0">
                <a:latin typeface="Times New Roman"/>
                <a:cs typeface="Times New Roman"/>
              </a:rPr>
              <a:t>Following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roles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financial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system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growth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country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i).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b="1" i="1" spc="10" dirty="0">
                <a:latin typeface="Times New Roman"/>
                <a:cs typeface="Times New Roman"/>
              </a:rPr>
              <a:t>Savings-Investment</a:t>
            </a:r>
            <a:r>
              <a:rPr sz="1550" b="1" i="1" spc="225" dirty="0">
                <a:latin typeface="Times New Roman"/>
                <a:cs typeface="Times New Roman"/>
              </a:rPr>
              <a:t> </a:t>
            </a:r>
            <a:r>
              <a:rPr sz="1550" b="1" i="1" spc="15" dirty="0">
                <a:latin typeface="Times New Roman"/>
                <a:cs typeface="Times New Roman"/>
              </a:rPr>
              <a:t>Relationship: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00"/>
              </a:lnSpc>
            </a:pPr>
            <a:r>
              <a:rPr sz="1550" spc="-25" dirty="0">
                <a:latin typeface="Times New Roman"/>
                <a:cs typeface="Times New Roman"/>
              </a:rPr>
              <a:t>The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financial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system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helps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efficiently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direct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flow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savings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investments</a:t>
            </a:r>
            <a:r>
              <a:rPr sz="1550" spc="35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economy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financial</a:t>
            </a:r>
            <a:endParaRPr sz="1550">
              <a:latin typeface="Times New Roman"/>
              <a:cs typeface="Times New Roman"/>
            </a:endParaRPr>
          </a:p>
          <a:p>
            <a:pPr marL="12700" marR="474980">
              <a:lnSpc>
                <a:spcPct val="103000"/>
              </a:lnSpc>
              <a:spcBef>
                <a:spcPts val="40"/>
              </a:spcBef>
            </a:pPr>
            <a:r>
              <a:rPr sz="1550" spc="5" dirty="0">
                <a:latin typeface="Times New Roman"/>
                <a:cs typeface="Times New Roman"/>
              </a:rPr>
              <a:t>instructions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like </a:t>
            </a:r>
            <a:r>
              <a:rPr sz="1550" spc="-20" dirty="0">
                <a:latin typeface="Times New Roman"/>
                <a:cs typeface="Times New Roman"/>
              </a:rPr>
              <a:t>banks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 </a:t>
            </a:r>
            <a:r>
              <a:rPr sz="1550" spc="-5" dirty="0">
                <a:latin typeface="Times New Roman"/>
                <a:cs typeface="Times New Roman"/>
              </a:rPr>
              <a:t>play </a:t>
            </a:r>
            <a:r>
              <a:rPr sz="1550" spc="10" dirty="0">
                <a:latin typeface="Times New Roman"/>
                <a:cs typeface="Times New Roman"/>
              </a:rPr>
              <a:t>a major role. </a:t>
            </a:r>
            <a:r>
              <a:rPr sz="1550" spc="-20" dirty="0">
                <a:latin typeface="Times New Roman"/>
                <a:cs typeface="Times New Roman"/>
              </a:rPr>
              <a:t>They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allow </a:t>
            </a:r>
            <a:r>
              <a:rPr sz="1550" spc="5" dirty="0">
                <a:latin typeface="Times New Roman"/>
                <a:cs typeface="Times New Roman"/>
              </a:rPr>
              <a:t>depositors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invest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money </a:t>
            </a:r>
            <a:r>
              <a:rPr sz="1550" spc="15" dirty="0">
                <a:latin typeface="Times New Roman"/>
                <a:cs typeface="Times New Roman"/>
              </a:rPr>
              <a:t>in </a:t>
            </a:r>
            <a:r>
              <a:rPr sz="1550" spc="10" dirty="0">
                <a:latin typeface="Times New Roman"/>
                <a:cs typeface="Times New Roman"/>
              </a:rPr>
              <a:t>various </a:t>
            </a:r>
            <a:r>
              <a:rPr sz="1550" dirty="0">
                <a:latin typeface="Times New Roman"/>
                <a:cs typeface="Times New Roman"/>
              </a:rPr>
              <a:t>deposits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by 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offering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attractive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rates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interest.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These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savings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channelized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by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banks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provide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different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credit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business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entities.</a:t>
            </a:r>
            <a:endParaRPr sz="15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90"/>
              </a:spcBef>
              <a:buFont typeface="Times New Roman"/>
              <a:buAutoNum type="romanLcParenR" startAt="2"/>
              <a:tabLst>
                <a:tab pos="299085" algn="l"/>
              </a:tabLst>
            </a:pPr>
            <a:r>
              <a:rPr sz="1550" b="1" i="1" dirty="0">
                <a:latin typeface="Times New Roman"/>
                <a:cs typeface="Times New Roman"/>
              </a:rPr>
              <a:t>Growth</a:t>
            </a:r>
            <a:r>
              <a:rPr sz="1550" b="1" i="1" spc="70" dirty="0">
                <a:latin typeface="Times New Roman"/>
                <a:cs typeface="Times New Roman"/>
              </a:rPr>
              <a:t> </a:t>
            </a:r>
            <a:r>
              <a:rPr sz="1550" b="1" i="1" spc="-10" dirty="0">
                <a:latin typeface="Times New Roman"/>
                <a:cs typeface="Times New Roman"/>
              </a:rPr>
              <a:t>of</a:t>
            </a:r>
            <a:r>
              <a:rPr sz="1550" b="1" i="1" spc="125" dirty="0">
                <a:latin typeface="Times New Roman"/>
                <a:cs typeface="Times New Roman"/>
              </a:rPr>
              <a:t> </a:t>
            </a:r>
            <a:r>
              <a:rPr sz="1550" b="1" i="1" spc="25" dirty="0">
                <a:latin typeface="Times New Roman"/>
                <a:cs typeface="Times New Roman"/>
              </a:rPr>
              <a:t>Capital</a:t>
            </a:r>
            <a:r>
              <a:rPr sz="1550" b="1" i="1" spc="-85" dirty="0">
                <a:latin typeface="Times New Roman"/>
                <a:cs typeface="Times New Roman"/>
              </a:rPr>
              <a:t> </a:t>
            </a:r>
            <a:r>
              <a:rPr sz="1550" b="1" i="1" spc="15" dirty="0">
                <a:latin typeface="Times New Roman"/>
                <a:cs typeface="Times New Roman"/>
              </a:rPr>
              <a:t>Markets:</a:t>
            </a:r>
            <a:endParaRPr sz="1550">
              <a:latin typeface="Times New Roman"/>
              <a:cs typeface="Times New Roman"/>
            </a:endParaRPr>
          </a:p>
          <a:p>
            <a:pPr marL="12700" marR="61594" indent="47625">
              <a:lnSpc>
                <a:spcPts val="1950"/>
              </a:lnSpc>
              <a:spcBef>
                <a:spcPts val="10"/>
              </a:spcBef>
            </a:pPr>
            <a:r>
              <a:rPr sz="1550" spc="5" dirty="0">
                <a:latin typeface="Times New Roman"/>
                <a:cs typeface="Times New Roman"/>
              </a:rPr>
              <a:t>Business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entities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require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capital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for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funding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business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activates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production.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Businesses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require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two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kinds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capital: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working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capital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&amp;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fixed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capital.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Therefore,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various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business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entities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use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financial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system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05"/>
              </a:lnSpc>
            </a:pPr>
            <a:r>
              <a:rPr sz="1550" spc="5" dirty="0">
                <a:latin typeface="Times New Roman"/>
                <a:cs typeface="Times New Roman"/>
              </a:rPr>
              <a:t>raise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funds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for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both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short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term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long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term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money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requirements.</a:t>
            </a:r>
            <a:endParaRPr sz="1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90"/>
              </a:spcBef>
              <a:buFont typeface="Times New Roman"/>
              <a:buAutoNum type="romanLcParenR" startAt="3"/>
              <a:tabLst>
                <a:tab pos="356235" algn="l"/>
              </a:tabLst>
            </a:pPr>
            <a:r>
              <a:rPr sz="1550" b="1" i="1" spc="-5" dirty="0">
                <a:latin typeface="Times New Roman"/>
                <a:cs typeface="Times New Roman"/>
              </a:rPr>
              <a:t>Foreign</a:t>
            </a:r>
            <a:r>
              <a:rPr sz="1550" b="1" i="1" spc="145" dirty="0">
                <a:latin typeface="Times New Roman"/>
                <a:cs typeface="Times New Roman"/>
              </a:rPr>
              <a:t> </a:t>
            </a:r>
            <a:r>
              <a:rPr sz="1550" b="1" i="1" spc="25" dirty="0">
                <a:latin typeface="Times New Roman"/>
                <a:cs typeface="Times New Roman"/>
              </a:rPr>
              <a:t>Exchange</a:t>
            </a:r>
            <a:r>
              <a:rPr sz="1550" b="1" i="1" spc="-40" dirty="0">
                <a:latin typeface="Times New Roman"/>
                <a:cs typeface="Times New Roman"/>
              </a:rPr>
              <a:t> </a:t>
            </a:r>
            <a:r>
              <a:rPr sz="1550" b="1" i="1" spc="20" dirty="0">
                <a:latin typeface="Times New Roman"/>
                <a:cs typeface="Times New Roman"/>
              </a:rPr>
              <a:t>Market:</a:t>
            </a:r>
            <a:endParaRPr sz="1550">
              <a:latin typeface="Times New Roman"/>
              <a:cs typeface="Times New Roman"/>
            </a:endParaRPr>
          </a:p>
          <a:p>
            <a:pPr marL="12700" marR="118745">
              <a:lnSpc>
                <a:spcPct val="103000"/>
              </a:lnSpc>
              <a:spcBef>
                <a:spcPts val="35"/>
              </a:spcBef>
            </a:pPr>
            <a:r>
              <a:rPr sz="1550" spc="-25" dirty="0">
                <a:latin typeface="Times New Roman"/>
                <a:cs typeface="Times New Roman"/>
              </a:rPr>
              <a:t>The </a:t>
            </a:r>
            <a:r>
              <a:rPr sz="1550" spc="10" dirty="0">
                <a:latin typeface="Times New Roman"/>
                <a:cs typeface="Times New Roman"/>
              </a:rPr>
              <a:t>Foreign </a:t>
            </a:r>
            <a:r>
              <a:rPr sz="1550" spc="-15" dirty="0">
                <a:latin typeface="Times New Roman"/>
                <a:cs typeface="Times New Roman"/>
              </a:rPr>
              <a:t>Exchange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Market</a:t>
            </a:r>
            <a:r>
              <a:rPr sz="1550" spc="35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helps </a:t>
            </a:r>
            <a:r>
              <a:rPr sz="1550" dirty="0">
                <a:latin typeface="Times New Roman"/>
                <a:cs typeface="Times New Roman"/>
              </a:rPr>
              <a:t>exporters</a:t>
            </a:r>
            <a:r>
              <a:rPr sz="1550" spc="39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36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importers </a:t>
            </a:r>
            <a:r>
              <a:rPr sz="1550" dirty="0">
                <a:latin typeface="Times New Roman"/>
                <a:cs typeface="Times New Roman"/>
              </a:rPr>
              <a:t>raise </a:t>
            </a:r>
            <a:r>
              <a:rPr sz="1550" spc="-10" dirty="0">
                <a:latin typeface="Times New Roman"/>
                <a:cs typeface="Times New Roman"/>
              </a:rPr>
              <a:t>and </a:t>
            </a:r>
            <a:r>
              <a:rPr sz="1550" spc="-5" dirty="0">
                <a:latin typeface="Times New Roman"/>
                <a:cs typeface="Times New Roman"/>
              </a:rPr>
              <a:t>receive</a:t>
            </a:r>
            <a:r>
              <a:rPr sz="1550" spc="38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fund </a:t>
            </a:r>
            <a:r>
              <a:rPr sz="1550" spc="20" dirty="0">
                <a:latin typeface="Times New Roman"/>
                <a:cs typeface="Times New Roman"/>
              </a:rPr>
              <a:t>for </a:t>
            </a:r>
            <a:r>
              <a:rPr sz="1550" spc="5" dirty="0">
                <a:latin typeface="Times New Roman"/>
                <a:cs typeface="Times New Roman"/>
              </a:rPr>
              <a:t>settling  </a:t>
            </a:r>
            <a:r>
              <a:rPr sz="1550" dirty="0">
                <a:latin typeface="Times New Roman"/>
                <a:cs typeface="Times New Roman"/>
              </a:rPr>
              <a:t>transactions.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30" dirty="0">
                <a:latin typeface="Times New Roman"/>
                <a:cs typeface="Times New Roman"/>
              </a:rPr>
              <a:t>It </a:t>
            </a:r>
            <a:r>
              <a:rPr sz="1550" dirty="0">
                <a:latin typeface="Times New Roman"/>
                <a:cs typeface="Times New Roman"/>
              </a:rPr>
              <a:t>also </a:t>
            </a:r>
            <a:r>
              <a:rPr sz="1550" spc="-10" dirty="0">
                <a:latin typeface="Times New Roman"/>
                <a:cs typeface="Times New Roman"/>
              </a:rPr>
              <a:t>enables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banks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borrow </a:t>
            </a:r>
            <a:r>
              <a:rPr sz="1550" dirty="0">
                <a:latin typeface="Times New Roman"/>
                <a:cs typeface="Times New Roman"/>
              </a:rPr>
              <a:t>money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-5" dirty="0">
                <a:latin typeface="Times New Roman"/>
                <a:cs typeface="Times New Roman"/>
              </a:rPr>
              <a:t> provides</a:t>
            </a:r>
            <a:r>
              <a:rPr sz="1550" dirty="0">
                <a:latin typeface="Times New Roman"/>
                <a:cs typeface="Times New Roman"/>
              </a:rPr>
              <a:t> funds </a:t>
            </a:r>
            <a:r>
              <a:rPr sz="1550" spc="15" dirty="0">
                <a:latin typeface="Times New Roman"/>
                <a:cs typeface="Times New Roman"/>
              </a:rPr>
              <a:t>to </a:t>
            </a:r>
            <a:r>
              <a:rPr sz="1550" spc="-5" dirty="0">
                <a:latin typeface="Times New Roman"/>
                <a:cs typeface="Times New Roman"/>
              </a:rPr>
              <a:t>different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types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spc="10" dirty="0">
                <a:latin typeface="Times New Roman"/>
                <a:cs typeface="Times New Roman"/>
              </a:rPr>
              <a:t>customers </a:t>
            </a:r>
            <a:r>
              <a:rPr sz="1550" spc="15" dirty="0">
                <a:latin typeface="Times New Roman"/>
                <a:cs typeface="Times New Roman"/>
              </a:rPr>
              <a:t>in </a:t>
            </a:r>
            <a:r>
              <a:rPr sz="1550" spc="10" dirty="0">
                <a:latin typeface="Times New Roman"/>
                <a:cs typeface="Times New Roman"/>
              </a:rPr>
              <a:t>various </a:t>
            </a:r>
            <a:r>
              <a:rPr sz="1550" spc="5" dirty="0">
                <a:latin typeface="Times New Roman"/>
                <a:cs typeface="Times New Roman"/>
              </a:rPr>
              <a:t>foreign 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currencies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like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Dollars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Euros.</a:t>
            </a:r>
            <a:endParaRPr sz="1550">
              <a:latin typeface="Times New Roman"/>
              <a:cs typeface="Times New Roman"/>
            </a:endParaRPr>
          </a:p>
          <a:p>
            <a:pPr marL="336550" indent="-324485" algn="just">
              <a:lnSpc>
                <a:spcPct val="100000"/>
              </a:lnSpc>
              <a:spcBef>
                <a:spcPts val="20"/>
              </a:spcBef>
              <a:buFont typeface="Times New Roman"/>
              <a:buAutoNum type="romanLcParenR" startAt="4"/>
              <a:tabLst>
                <a:tab pos="337185" algn="l"/>
              </a:tabLst>
            </a:pPr>
            <a:r>
              <a:rPr sz="1550" b="1" i="1" spc="-5" dirty="0">
                <a:latin typeface="Times New Roman"/>
                <a:cs typeface="Times New Roman"/>
              </a:rPr>
              <a:t>Government</a:t>
            </a:r>
            <a:r>
              <a:rPr sz="1550" b="1" i="1" spc="254" dirty="0">
                <a:latin typeface="Times New Roman"/>
                <a:cs typeface="Times New Roman"/>
              </a:rPr>
              <a:t> </a:t>
            </a:r>
            <a:r>
              <a:rPr sz="1550" b="1" i="1" spc="5" dirty="0">
                <a:latin typeface="Times New Roman"/>
                <a:cs typeface="Times New Roman"/>
              </a:rPr>
              <a:t>Securities:</a:t>
            </a: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000"/>
              </a:lnSpc>
              <a:spcBef>
                <a:spcPts val="35"/>
              </a:spcBef>
            </a:pPr>
            <a:r>
              <a:rPr sz="1550" spc="-25" dirty="0">
                <a:latin typeface="Times New Roman"/>
                <a:cs typeface="Times New Roman"/>
              </a:rPr>
              <a:t>The </a:t>
            </a:r>
            <a:r>
              <a:rPr sz="1550" spc="-5" dirty="0">
                <a:latin typeface="Times New Roman"/>
                <a:cs typeface="Times New Roman"/>
              </a:rPr>
              <a:t>Financial </a:t>
            </a:r>
            <a:r>
              <a:rPr sz="1550" spc="-20" dirty="0">
                <a:latin typeface="Times New Roman"/>
                <a:cs typeface="Times New Roman"/>
              </a:rPr>
              <a:t>System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enables </a:t>
            </a:r>
            <a:r>
              <a:rPr sz="1550" dirty="0">
                <a:latin typeface="Times New Roman"/>
                <a:cs typeface="Times New Roman"/>
              </a:rPr>
              <a:t>the </a:t>
            </a:r>
            <a:r>
              <a:rPr sz="1550" spc="-10" dirty="0">
                <a:latin typeface="Times New Roman"/>
                <a:cs typeface="Times New Roman"/>
              </a:rPr>
              <a:t>government </a:t>
            </a:r>
            <a:r>
              <a:rPr sz="1550" dirty="0">
                <a:latin typeface="Times New Roman"/>
                <a:cs typeface="Times New Roman"/>
              </a:rPr>
              <a:t>raise fund, </a:t>
            </a:r>
            <a:r>
              <a:rPr sz="1550" spc="-10" dirty="0">
                <a:latin typeface="Times New Roman"/>
                <a:cs typeface="Times New Roman"/>
              </a:rPr>
              <a:t>helping </a:t>
            </a:r>
            <a:r>
              <a:rPr sz="1550" dirty="0">
                <a:latin typeface="Times New Roman"/>
                <a:cs typeface="Times New Roman"/>
              </a:rPr>
              <a:t>them </a:t>
            </a:r>
            <a:r>
              <a:rPr sz="1550" spc="15" dirty="0">
                <a:latin typeface="Times New Roman"/>
                <a:cs typeface="Times New Roman"/>
              </a:rPr>
              <a:t>borrow </a:t>
            </a:r>
            <a:r>
              <a:rPr sz="1550" spc="-5" dirty="0">
                <a:latin typeface="Times New Roman"/>
                <a:cs typeface="Times New Roman"/>
              </a:rPr>
              <a:t>at </a:t>
            </a:r>
            <a:r>
              <a:rPr sz="1550" spc="10" dirty="0">
                <a:latin typeface="Times New Roman"/>
                <a:cs typeface="Times New Roman"/>
              </a:rPr>
              <a:t>a lower </a:t>
            </a:r>
            <a:r>
              <a:rPr sz="1550" spc="5" dirty="0">
                <a:latin typeface="Times New Roman"/>
                <a:cs typeface="Times New Roman"/>
              </a:rPr>
              <a:t>rate </a:t>
            </a:r>
            <a:r>
              <a:rPr sz="1550" spc="25" dirty="0">
                <a:latin typeface="Times New Roman"/>
                <a:cs typeface="Times New Roman"/>
              </a:rPr>
              <a:t>of </a:t>
            </a:r>
            <a:r>
              <a:rPr sz="1550" dirty="0">
                <a:latin typeface="Times New Roman"/>
                <a:cs typeface="Times New Roman"/>
              </a:rPr>
              <a:t>interest. </a:t>
            </a:r>
            <a:r>
              <a:rPr sz="1550" spc="-25" dirty="0">
                <a:latin typeface="Times New Roman"/>
                <a:cs typeface="Times New Roman"/>
              </a:rPr>
              <a:t>The 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state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central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government</a:t>
            </a:r>
            <a:r>
              <a:rPr sz="1550" spc="3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raise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short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term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long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term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funds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from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government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securities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market, 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financial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capital</a:t>
            </a:r>
            <a:r>
              <a:rPr sz="1550" spc="2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requirements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by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issuing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bills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and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bonds.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57" y="100012"/>
            <a:ext cx="8658225" cy="634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ts val="2130"/>
              </a:lnSpc>
              <a:spcBef>
                <a:spcPts val="100"/>
              </a:spcBef>
              <a:buFont typeface="Times New Roman"/>
              <a:buAutoNum type="romanLcParenR" startAt="5"/>
              <a:tabLst>
                <a:tab pos="318135" algn="l"/>
              </a:tabLst>
            </a:pPr>
            <a:r>
              <a:rPr sz="1800" b="1" i="1" spc="-15" dirty="0">
                <a:latin typeface="Times New Roman"/>
                <a:cs typeface="Times New Roman"/>
              </a:rPr>
              <a:t>Infrastructure</a:t>
            </a:r>
            <a:r>
              <a:rPr sz="1800" b="1" i="1" spc="8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and</a:t>
            </a:r>
            <a:r>
              <a:rPr sz="1800" b="1" i="1" spc="6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Growth: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spc="1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Financial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Infrastructure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strong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financial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bearing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economic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growth.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financial</a:t>
            </a:r>
            <a:endParaRPr sz="1800">
              <a:latin typeface="Times New Roman"/>
              <a:cs typeface="Times New Roman"/>
            </a:endParaRPr>
          </a:p>
          <a:p>
            <a:pPr marL="12700" marR="1209040" indent="57150">
              <a:lnSpc>
                <a:spcPct val="100800"/>
              </a:lnSpc>
              <a:spcBef>
                <a:spcPts val="75"/>
              </a:spcBef>
            </a:pPr>
            <a:r>
              <a:rPr sz="1800" dirty="0">
                <a:latin typeface="Times New Roman"/>
                <a:cs typeface="Times New Roman"/>
              </a:rPr>
              <a:t>Infrastructure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signifies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financial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assets,</a:t>
            </a:r>
            <a:r>
              <a:rPr sz="1800" spc="5" dirty="0">
                <a:latin typeface="Times New Roman"/>
                <a:cs typeface="Times New Roman"/>
              </a:rPr>
              <a:t> 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financial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financial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intermediaries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which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three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main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pillars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25" dirty="0">
                <a:latin typeface="Times New Roman"/>
                <a:cs typeface="Times New Roman"/>
              </a:rPr>
              <a:t>economy.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latin typeface="Times New Roman"/>
                <a:cs typeface="Times New Roman"/>
              </a:rPr>
              <a:t>Financial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services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crucial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role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providing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funds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5" dirty="0">
                <a:latin typeface="Times New Roman"/>
                <a:cs typeface="Times New Roman"/>
              </a:rPr>
              <a:t>growth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infrastructure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25" dirty="0">
                <a:latin typeface="Times New Roman"/>
                <a:cs typeface="Times New Roman"/>
              </a:rPr>
              <a:t>industry.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Financial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Market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mechanism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trade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financial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assets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through</a:t>
            </a:r>
            <a:endParaRPr sz="1800">
              <a:latin typeface="Times New Roman"/>
              <a:cs typeface="Times New Roman"/>
            </a:endParaRPr>
          </a:p>
          <a:p>
            <a:pPr marL="12700" marR="5715">
              <a:lnSpc>
                <a:spcPct val="100800"/>
              </a:lnSpc>
            </a:pPr>
            <a:r>
              <a:rPr sz="1800" spc="-5" dirty="0">
                <a:latin typeface="Times New Roman"/>
                <a:cs typeface="Times New Roman"/>
              </a:rPr>
              <a:t>financial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Intermediaries,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link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between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savers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investors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also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facilitating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transfer of resources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between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them.</a:t>
            </a:r>
            <a:endParaRPr sz="1800">
              <a:latin typeface="Times New Roman"/>
              <a:cs typeface="Times New Roman"/>
            </a:endParaRPr>
          </a:p>
          <a:p>
            <a:pPr marL="384175" indent="-372110">
              <a:lnSpc>
                <a:spcPts val="2130"/>
              </a:lnSpc>
              <a:spcBef>
                <a:spcPts val="20"/>
              </a:spcBef>
              <a:buFont typeface="Times New Roman"/>
              <a:buAutoNum type="romanLcParenR" startAt="6"/>
              <a:tabLst>
                <a:tab pos="384810" algn="l"/>
              </a:tabLst>
            </a:pPr>
            <a:r>
              <a:rPr sz="1800" b="1" i="1" spc="-20" dirty="0">
                <a:latin typeface="Times New Roman"/>
                <a:cs typeface="Times New Roman"/>
              </a:rPr>
              <a:t>Trade</a:t>
            </a:r>
            <a:r>
              <a:rPr sz="1800" b="1" i="1" spc="-8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Development:</a:t>
            </a:r>
            <a:endParaRPr sz="1800">
              <a:latin typeface="Times New Roman"/>
              <a:cs typeface="Times New Roman"/>
            </a:endParaRPr>
          </a:p>
          <a:p>
            <a:pPr marL="12700" marR="184785">
              <a:lnSpc>
                <a:spcPts val="2180"/>
              </a:lnSpc>
              <a:spcBef>
                <a:spcPts val="25"/>
              </a:spcBef>
            </a:pP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Financial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help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development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domestic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well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foreign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trade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20" dirty="0">
                <a:latin typeface="Times New Roman"/>
                <a:cs typeface="Times New Roman"/>
              </a:rPr>
              <a:t>also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industry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commerce.</a:t>
            </a:r>
            <a:endParaRPr sz="1800">
              <a:latin typeface="Times New Roman"/>
              <a:cs typeface="Times New Roman"/>
            </a:endParaRPr>
          </a:p>
          <a:p>
            <a:pPr marL="441325" indent="-429259">
              <a:lnSpc>
                <a:spcPts val="2100"/>
              </a:lnSpc>
              <a:buFont typeface="Times New Roman"/>
              <a:buAutoNum type="romanLcParenR" startAt="7"/>
              <a:tabLst>
                <a:tab pos="441959" algn="l"/>
              </a:tabLst>
            </a:pPr>
            <a:r>
              <a:rPr sz="1800" b="1" i="1" spc="-10" dirty="0">
                <a:latin typeface="Times New Roman"/>
                <a:cs typeface="Times New Roman"/>
              </a:rPr>
              <a:t>Employment</a:t>
            </a:r>
            <a:r>
              <a:rPr sz="1800" b="1" i="1" spc="6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Growth: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properly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functioning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financial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helps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more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employment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opportunities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25" dirty="0">
                <a:latin typeface="Times New Roman"/>
                <a:cs typeface="Times New Roman"/>
              </a:rPr>
              <a:t>economy. </a:t>
            </a:r>
            <a:r>
              <a:rPr sz="1800" spc="-2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financial system </a:t>
            </a:r>
            <a:r>
              <a:rPr sz="1800" spc="-10" dirty="0">
                <a:latin typeface="Times New Roman"/>
                <a:cs typeface="Times New Roman"/>
              </a:rPr>
              <a:t>helps provide </a:t>
            </a:r>
            <a:r>
              <a:rPr sz="1800" dirty="0">
                <a:latin typeface="Times New Roman"/>
                <a:cs typeface="Times New Roman"/>
              </a:rPr>
              <a:t>funds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25" dirty="0">
                <a:latin typeface="Times New Roman"/>
                <a:cs typeface="Times New Roman"/>
              </a:rPr>
              <a:t>growing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business </a:t>
            </a:r>
            <a:r>
              <a:rPr sz="1800" spc="-5" dirty="0">
                <a:latin typeface="Times New Roman"/>
                <a:cs typeface="Times New Roman"/>
              </a:rPr>
              <a:t>houses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industries,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which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results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increase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production.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more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employment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opportunity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organized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sector</a:t>
            </a:r>
            <a:r>
              <a:rPr sz="1800" spc="10" dirty="0">
                <a:latin typeface="Times New Roman"/>
                <a:cs typeface="Times New Roman"/>
              </a:rPr>
              <a:t> 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well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unorganized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sector.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Increasing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business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industrial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activity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leads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various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employment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opportunity.</a:t>
            </a:r>
            <a:endParaRPr sz="180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spcBef>
                <a:spcPts val="15"/>
              </a:spcBef>
              <a:buFont typeface="Times New Roman"/>
              <a:buAutoNum type="romanLcParenR" startAt="8"/>
              <a:tabLst>
                <a:tab pos="508000" algn="l"/>
              </a:tabLst>
            </a:pPr>
            <a:r>
              <a:rPr sz="1800" b="1" i="1" spc="-50" dirty="0">
                <a:latin typeface="Times New Roman"/>
                <a:cs typeface="Times New Roman"/>
              </a:rPr>
              <a:t>Venture</a:t>
            </a:r>
            <a:r>
              <a:rPr sz="1800" b="1" i="1" spc="55" dirty="0">
                <a:latin typeface="Times New Roman"/>
                <a:cs typeface="Times New Roman"/>
              </a:rPr>
              <a:t> </a:t>
            </a:r>
            <a:r>
              <a:rPr sz="1800" b="1" i="1" spc="5" dirty="0">
                <a:latin typeface="Times New Roman"/>
                <a:cs typeface="Times New Roman"/>
              </a:rPr>
              <a:t>Capital:</a:t>
            </a:r>
            <a:endParaRPr sz="1800">
              <a:latin typeface="Times New Roman"/>
              <a:cs typeface="Times New Roman"/>
            </a:endParaRPr>
          </a:p>
          <a:p>
            <a:pPr marL="12700" marR="33655">
              <a:lnSpc>
                <a:spcPts val="2100"/>
              </a:lnSpc>
              <a:spcBef>
                <a:spcPts val="140"/>
              </a:spcBef>
            </a:pPr>
            <a:r>
              <a:rPr sz="1800" spc="-10" dirty="0">
                <a:latin typeface="Times New Roman"/>
                <a:cs typeface="Times New Roman"/>
              </a:rPr>
              <a:t>Startup</a:t>
            </a:r>
            <a:r>
              <a:rPr sz="1800" dirty="0">
                <a:latin typeface="Times New Roman"/>
                <a:cs typeface="Times New Roman"/>
              </a:rPr>
              <a:t> have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grown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big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time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India.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economic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development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country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will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faster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when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business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ventures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funded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promoted.</a:t>
            </a:r>
            <a:endParaRPr sz="1800">
              <a:latin typeface="Times New Roman"/>
              <a:cs typeface="Times New Roman"/>
            </a:endParaRPr>
          </a:p>
          <a:p>
            <a:pPr marL="384175" indent="-372110">
              <a:lnSpc>
                <a:spcPts val="2120"/>
              </a:lnSpc>
              <a:buFont typeface="Times New Roman"/>
              <a:buAutoNum type="romanLcParenR" startAt="9"/>
              <a:tabLst>
                <a:tab pos="384810" algn="l"/>
              </a:tabLst>
            </a:pPr>
            <a:r>
              <a:rPr sz="1800" b="1" i="1" dirty="0">
                <a:latin typeface="Times New Roman"/>
                <a:cs typeface="Times New Roman"/>
              </a:rPr>
              <a:t>Ba</a:t>
            </a:r>
            <a:r>
              <a:rPr sz="1800" b="1" i="1" spc="20" dirty="0">
                <a:latin typeface="Times New Roman"/>
                <a:cs typeface="Times New Roman"/>
              </a:rPr>
              <a:t>l</a:t>
            </a:r>
            <a:r>
              <a:rPr sz="1800" b="1" i="1" dirty="0">
                <a:latin typeface="Times New Roman"/>
                <a:cs typeface="Times New Roman"/>
              </a:rPr>
              <a:t>a</a:t>
            </a:r>
            <a:r>
              <a:rPr sz="1800" b="1" i="1" spc="-30" dirty="0">
                <a:latin typeface="Times New Roman"/>
                <a:cs typeface="Times New Roman"/>
              </a:rPr>
              <a:t>n</a:t>
            </a:r>
            <a:r>
              <a:rPr sz="1800" b="1" i="1" spc="20" dirty="0">
                <a:latin typeface="Times New Roman"/>
                <a:cs typeface="Times New Roman"/>
              </a:rPr>
              <a:t>ce</a:t>
            </a:r>
            <a:r>
              <a:rPr sz="1800" b="1" i="1" dirty="0">
                <a:latin typeface="Times New Roman"/>
                <a:cs typeface="Times New Roman"/>
              </a:rPr>
              <a:t>s</a:t>
            </a:r>
            <a:r>
              <a:rPr sz="1800" b="1" i="1" spc="-10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E</a:t>
            </a:r>
            <a:r>
              <a:rPr sz="1800" b="1" i="1" spc="20" dirty="0">
                <a:latin typeface="Times New Roman"/>
                <a:cs typeface="Times New Roman"/>
              </a:rPr>
              <a:t>c</a:t>
            </a:r>
            <a:r>
              <a:rPr sz="1800" b="1" i="1" dirty="0">
                <a:latin typeface="Times New Roman"/>
                <a:cs typeface="Times New Roman"/>
              </a:rPr>
              <a:t>o</a:t>
            </a:r>
            <a:r>
              <a:rPr sz="1800" b="1" i="1" spc="-30" dirty="0">
                <a:latin typeface="Times New Roman"/>
                <a:cs typeface="Times New Roman"/>
              </a:rPr>
              <a:t>n</a:t>
            </a:r>
            <a:r>
              <a:rPr sz="1800" b="1" i="1" dirty="0">
                <a:latin typeface="Times New Roman"/>
                <a:cs typeface="Times New Roman"/>
              </a:rPr>
              <a:t>o</a:t>
            </a:r>
            <a:r>
              <a:rPr sz="1800" b="1" i="1" spc="-55" dirty="0">
                <a:latin typeface="Times New Roman"/>
                <a:cs typeface="Times New Roman"/>
              </a:rPr>
              <a:t>m</a:t>
            </a:r>
            <a:r>
              <a:rPr sz="1800" b="1" i="1" spc="20" dirty="0">
                <a:latin typeface="Times New Roman"/>
                <a:cs typeface="Times New Roman"/>
              </a:rPr>
              <a:t>i</a:t>
            </a:r>
            <a:r>
              <a:rPr sz="1800" b="1" i="1" dirty="0">
                <a:latin typeface="Times New Roman"/>
                <a:cs typeface="Times New Roman"/>
              </a:rPr>
              <a:t>c</a:t>
            </a:r>
            <a:r>
              <a:rPr sz="1800" b="1" i="1" spc="20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Gr</a:t>
            </a:r>
            <a:r>
              <a:rPr sz="1800" b="1" i="1" dirty="0">
                <a:latin typeface="Times New Roman"/>
                <a:cs typeface="Times New Roman"/>
              </a:rPr>
              <a:t>ow</a:t>
            </a:r>
            <a:r>
              <a:rPr sz="1800" b="1" i="1" spc="20" dirty="0">
                <a:latin typeface="Times New Roman"/>
                <a:cs typeface="Times New Roman"/>
              </a:rPr>
              <a:t>t</a:t>
            </a:r>
            <a:r>
              <a:rPr sz="1800" b="1" i="1" spc="-30" dirty="0">
                <a:latin typeface="Times New Roman"/>
                <a:cs typeface="Times New Roman"/>
              </a:rPr>
              <a:t>h</a:t>
            </a:r>
            <a:r>
              <a:rPr sz="1800" b="1" i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13335">
              <a:lnSpc>
                <a:spcPct val="100800"/>
              </a:lnSpc>
            </a:pPr>
            <a:r>
              <a:rPr sz="1800" spc="-10" dirty="0">
                <a:latin typeface="Times New Roman"/>
                <a:cs typeface="Times New Roman"/>
              </a:rPr>
              <a:t>Economic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development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needs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balanced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growth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which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attained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propelling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(boosting)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growth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all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sectors,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simultaneously.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4062</Words>
  <Application>Microsoft Office PowerPoint</Application>
  <PresentationFormat>On-screen Show (4:3)</PresentationFormat>
  <Paragraphs>235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MT</vt:lpstr>
      <vt:lpstr>Calibri</vt:lpstr>
      <vt:lpstr>Calibri Light</vt:lpstr>
      <vt:lpstr>Symbol</vt:lpstr>
      <vt:lpstr>Times New Roman</vt:lpstr>
      <vt:lpstr>Wingdings</vt:lpstr>
      <vt:lpstr>Office Theme</vt:lpstr>
      <vt:lpstr>UNIT - 1</vt:lpstr>
      <vt:lpstr>INTRODUCTION TO INDIAN FINANCIAL SYSTEM:-</vt:lpstr>
      <vt:lpstr>PowerPoint Presentation</vt:lpstr>
      <vt:lpstr>1.2 Functions Of Financial System:</vt:lpstr>
      <vt:lpstr>1.3: Structure &amp; components of Financial System</vt:lpstr>
      <vt:lpstr>PowerPoint Presentation</vt:lpstr>
      <vt:lpstr>PowerPoint Presentation</vt:lpstr>
      <vt:lpstr>2: Financial System &amp; Economic Growth:</vt:lpstr>
      <vt:lpstr>PowerPoint Presentation</vt:lpstr>
      <vt:lpstr>3. Indicators of Financial Development:</vt:lpstr>
      <vt:lpstr>PowerPoint Presentation</vt:lpstr>
      <vt:lpstr>PowerPoint Presentation</vt:lpstr>
      <vt:lpstr>4. Financial Sector Reforms in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- 1</dc:title>
  <dc:creator>Dr.Vemuri.Swathi</dc:creator>
  <cp:lastModifiedBy>Swathi Vemuri</cp:lastModifiedBy>
  <cp:revision>1</cp:revision>
  <dcterms:created xsi:type="dcterms:W3CDTF">2023-03-13T04:21:42Z</dcterms:created>
  <dcterms:modified xsi:type="dcterms:W3CDTF">2023-03-13T04:23:19Z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2022-09-21T00:00:00Z</vt:filetime>
  </property>
  <property fmtid="{D5CDD505-2E9C-101B-9397-08002B2CF9AE}" pid="3" name="LastSaved">
    <vt:filetime>2023-03-13T00:00:00Z</vt:filetime>
  </property>
</Properties>
</file>