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365" r:id="rId2"/>
    <p:sldId id="367" r:id="rId3"/>
    <p:sldId id="366" r:id="rId4"/>
    <p:sldId id="368" r:id="rId5"/>
    <p:sldId id="371" r:id="rId6"/>
    <p:sldId id="370" r:id="rId7"/>
    <p:sldId id="378" r:id="rId8"/>
    <p:sldId id="372" r:id="rId9"/>
    <p:sldId id="376" r:id="rId10"/>
    <p:sldId id="391" r:id="rId11"/>
    <p:sldId id="380" r:id="rId12"/>
    <p:sldId id="385" r:id="rId13"/>
    <p:sldId id="381" r:id="rId14"/>
    <p:sldId id="382" r:id="rId15"/>
    <p:sldId id="386" r:id="rId16"/>
    <p:sldId id="383" r:id="rId17"/>
    <p:sldId id="384" r:id="rId18"/>
    <p:sldId id="387" r:id="rId19"/>
    <p:sldId id="388" r:id="rId20"/>
    <p:sldId id="389" r:id="rId21"/>
    <p:sldId id="39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6699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p:scale>
          <a:sx n="118" d="100"/>
          <a:sy n="118" d="100"/>
        </p:scale>
        <p:origin x="-143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3C08E4-C402-4F89-B0CF-4F238F7F0CD5}" type="datetimeFigureOut">
              <a:rPr lang="en-IN" smtClean="0"/>
              <a:t>18-10-2022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61648A-C6CB-48F5-9C78-A1C9C8F5C354}" type="slidenum">
              <a:rPr lang="en-IN" smtClean="0"/>
              <a:t>‹#›</a:t>
            </a:fld>
            <a:endParaRPr lang="en-IN"/>
          </a:p>
        </p:txBody>
      </p:sp>
    </p:spTree>
    <p:extLst>
      <p:ext uri="{BB962C8B-B14F-4D97-AF65-F5344CB8AC3E}">
        <p14:creationId xmlns:p14="http://schemas.microsoft.com/office/powerpoint/2010/main" val="227723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F61648A-C6CB-48F5-9C78-A1C9C8F5C354}" type="slidenum">
              <a:rPr lang="en-IN" smtClean="0"/>
              <a:t>10</a:t>
            </a:fld>
            <a:endParaRPr lang="en-IN"/>
          </a:p>
        </p:txBody>
      </p:sp>
    </p:spTree>
    <p:extLst>
      <p:ext uri="{BB962C8B-B14F-4D97-AF65-F5344CB8AC3E}">
        <p14:creationId xmlns:p14="http://schemas.microsoft.com/office/powerpoint/2010/main" val="1316958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51A11-BB17-4207-978E-3F60E2D665D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A2CAE3B-4AAF-43BC-9B31-626CB2F9A1D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828C0DB-C91C-4925-AA93-98349CFE5D3C}"/>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5" name="Footer Placeholder 4">
            <a:extLst>
              <a:ext uri="{FF2B5EF4-FFF2-40B4-BE49-F238E27FC236}">
                <a16:creationId xmlns="" xmlns:a16="http://schemas.microsoft.com/office/drawing/2014/main" id="{614EA2C4-797C-4EB2-8DBC-5B90525C5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070EE2-645E-47B1-964D-BF7807A5E4CF}"/>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178027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2A065-C4F6-437C-A5B8-561612CB80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4C1463D-50D9-4BA2-885C-43B7342A26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D69FBEA-D234-4067-B799-5A6C3ECBBFA0}"/>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5" name="Footer Placeholder 4">
            <a:extLst>
              <a:ext uri="{FF2B5EF4-FFF2-40B4-BE49-F238E27FC236}">
                <a16:creationId xmlns="" xmlns:a16="http://schemas.microsoft.com/office/drawing/2014/main" id="{81FFC5CB-54CF-4B39-84DC-78A06E69B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0322211-5340-43B7-B7EF-A2AECECB25DB}"/>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329963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078FE0C-13AE-45DD-AA2F-9DCFE5C9F34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C0353F1-9EEA-41FF-8364-10B8F0305D4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C0CC1DD-1492-4E0D-8564-8E6DD9017E71}"/>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5" name="Footer Placeholder 4">
            <a:extLst>
              <a:ext uri="{FF2B5EF4-FFF2-40B4-BE49-F238E27FC236}">
                <a16:creationId xmlns="" xmlns:a16="http://schemas.microsoft.com/office/drawing/2014/main" id="{1048E7AD-0EB9-4286-8884-C0EC305E4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8F0A90E-FC90-4B4C-828C-389E2057613E}"/>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288488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68B77-3ACB-42B3-B9DE-C5EF617510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B13B377-9C47-40FC-BB2C-6725F4DC3E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26BE8C9-2FA2-4DE1-8EBA-268A9D0D78E2}"/>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5" name="Footer Placeholder 4">
            <a:extLst>
              <a:ext uri="{FF2B5EF4-FFF2-40B4-BE49-F238E27FC236}">
                <a16:creationId xmlns="" xmlns:a16="http://schemas.microsoft.com/office/drawing/2014/main" id="{F9759D08-3294-44AA-8C7E-8115F9999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1FB399D-BBE5-49E1-98CF-FE1464A49D20}"/>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389623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3075B8-6D72-4F90-A1E6-CA30DE7D51A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5765BC-1269-4AE1-99FB-6BD01B7BC9B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6AD1954-B682-4AB5-99D4-2658E5A14228}"/>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5" name="Footer Placeholder 4">
            <a:extLst>
              <a:ext uri="{FF2B5EF4-FFF2-40B4-BE49-F238E27FC236}">
                <a16:creationId xmlns="" xmlns:a16="http://schemas.microsoft.com/office/drawing/2014/main" id="{4DC31EEF-1BA1-4FF5-A78D-B7D691B75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19F0E8C-AB59-4EA8-A299-9C923FDCF248}"/>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4291715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34E87-6409-4B6E-9733-D1A6D3C08D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8C7F1CD-BA69-4270-80CB-2679F27DF88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7CD11F05-4F28-4159-9842-545F69F4E13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394B63B-8CCA-493E-950A-F9FB7D24EB03}"/>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6" name="Footer Placeholder 5">
            <a:extLst>
              <a:ext uri="{FF2B5EF4-FFF2-40B4-BE49-F238E27FC236}">
                <a16:creationId xmlns="" xmlns:a16="http://schemas.microsoft.com/office/drawing/2014/main" id="{88B65380-4471-4711-B3FB-4506AE16F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4CF1D5-73E7-4A0E-A27C-1B70623B056B}"/>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408207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B79363-CF9F-4FD4-8199-8EAEBB86DE8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8331A1D-CE19-462F-892C-90137E16F73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0628CF0-D75D-4FAB-89AE-2FBCA1F1EAA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14D11EA-BF1B-4805-8DF1-BCB2EB217CB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E0BF9DB-B517-49C9-AF94-8E0A7324A59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624FDF4-C996-4762-8523-EE344812F7A0}"/>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8" name="Footer Placeholder 7">
            <a:extLst>
              <a:ext uri="{FF2B5EF4-FFF2-40B4-BE49-F238E27FC236}">
                <a16:creationId xmlns="" xmlns:a16="http://schemas.microsoft.com/office/drawing/2014/main" id="{888D9B5A-B55F-4B2B-B4DA-C8EDFEB6E2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31639A8-4B75-43DB-86D8-DB10CB9158BC}"/>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125910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157EBF-10D8-4B15-B9D9-7FC6F4CA52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F1F3967-1CD7-4B71-AFD9-AF032F2BD16C}"/>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4" name="Footer Placeholder 3">
            <a:extLst>
              <a:ext uri="{FF2B5EF4-FFF2-40B4-BE49-F238E27FC236}">
                <a16:creationId xmlns="" xmlns:a16="http://schemas.microsoft.com/office/drawing/2014/main" id="{9AE6F383-409B-4C8D-A4E1-F7CC2A6C85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0D9D580-2461-4257-AC70-36E418903DC9}"/>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301974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C878E41-5D21-4453-8F24-503DDA30913D}"/>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3" name="Footer Placeholder 2">
            <a:extLst>
              <a:ext uri="{FF2B5EF4-FFF2-40B4-BE49-F238E27FC236}">
                <a16:creationId xmlns="" xmlns:a16="http://schemas.microsoft.com/office/drawing/2014/main" id="{415CFFF5-9FBB-4541-B255-7C827D1B75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F2D6139-5CB8-4AF4-8AA4-4238D05DE254}"/>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221304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CBC3A-3949-4655-9A76-C86B94F84A7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EAE3B86-534A-4569-B805-B03D5CA4905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9C765A89-3AC7-479A-B701-86E0E4151EA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1C7232EB-6BA4-4960-B2B4-DA8C8220457F}"/>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6" name="Footer Placeholder 5">
            <a:extLst>
              <a:ext uri="{FF2B5EF4-FFF2-40B4-BE49-F238E27FC236}">
                <a16:creationId xmlns="" xmlns:a16="http://schemas.microsoft.com/office/drawing/2014/main" id="{5A39630C-36C3-4A83-A4C1-883F32BAD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B3ACC22-C54C-4624-9767-19649C17586A}"/>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33103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435D4C-0281-4BE4-83B4-1D1C1683672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36FBCE1-058A-469B-8686-B2C64578C5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 xmlns:a16="http://schemas.microsoft.com/office/drawing/2014/main" id="{335E47C1-71E5-4D43-9368-C6C7F9250AB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12F39F40-7FA0-4E4B-81C6-3FF6621A69EA}"/>
              </a:ext>
            </a:extLst>
          </p:cNvPr>
          <p:cNvSpPr>
            <a:spLocks noGrp="1"/>
          </p:cNvSpPr>
          <p:nvPr>
            <p:ph type="dt" sz="half" idx="10"/>
          </p:nvPr>
        </p:nvSpPr>
        <p:spPr/>
        <p:txBody>
          <a:bodyPr/>
          <a:lstStyle/>
          <a:p>
            <a:fld id="{D0A15A7E-6920-4455-AD10-D514E1767CBC}" type="datetimeFigureOut">
              <a:rPr lang="en-US" smtClean="0"/>
              <a:pPr/>
              <a:t>10/18/2022</a:t>
            </a:fld>
            <a:endParaRPr lang="en-US"/>
          </a:p>
        </p:txBody>
      </p:sp>
      <p:sp>
        <p:nvSpPr>
          <p:cNvPr id="6" name="Footer Placeholder 5">
            <a:extLst>
              <a:ext uri="{FF2B5EF4-FFF2-40B4-BE49-F238E27FC236}">
                <a16:creationId xmlns="" xmlns:a16="http://schemas.microsoft.com/office/drawing/2014/main" id="{B27F18F7-F58D-4C3D-8E38-B35FF47D1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19FBD3D-1E28-465D-AAC2-876EE679665B}"/>
              </a:ext>
            </a:extLst>
          </p:cNvPr>
          <p:cNvSpPr>
            <a:spLocks noGrp="1"/>
          </p:cNvSpPr>
          <p:nvPr>
            <p:ph type="sldNum" sz="quarter" idx="12"/>
          </p:nvPr>
        </p:nvSpPr>
        <p:spPr/>
        <p:txBody>
          <a:bodyPr/>
          <a:lstStyle/>
          <a:p>
            <a:fld id="{A3C29868-D68F-4DE9-97DD-5E21C9F86334}" type="slidenum">
              <a:rPr lang="en-US" smtClean="0"/>
              <a:pPr/>
              <a:t>‹#›</a:t>
            </a:fld>
            <a:endParaRPr lang="en-US"/>
          </a:p>
        </p:txBody>
      </p:sp>
    </p:spTree>
    <p:extLst>
      <p:ext uri="{BB962C8B-B14F-4D97-AF65-F5344CB8AC3E}">
        <p14:creationId xmlns:p14="http://schemas.microsoft.com/office/powerpoint/2010/main" val="365444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3673132-764F-41BE-A2E9-06FDFBC578D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88CAB62-23E8-4387-AD4F-91C2448B059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5E4938F-0C30-4E8C-8348-A5608156AFC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0A15A7E-6920-4455-AD10-D514E1767CBC}" type="datetimeFigureOut">
              <a:rPr lang="en-US" smtClean="0"/>
              <a:pPr/>
              <a:t>10/18/2022</a:t>
            </a:fld>
            <a:endParaRPr lang="en-US"/>
          </a:p>
        </p:txBody>
      </p:sp>
      <p:sp>
        <p:nvSpPr>
          <p:cNvPr id="5" name="Footer Placeholder 4">
            <a:extLst>
              <a:ext uri="{FF2B5EF4-FFF2-40B4-BE49-F238E27FC236}">
                <a16:creationId xmlns="" xmlns:a16="http://schemas.microsoft.com/office/drawing/2014/main" id="{E873CF86-6456-44C0-A9F6-B83DD39379A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A964F0B-FF3A-4CD9-8D74-3374CA22924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29868-D68F-4DE9-97DD-5E21C9F86334}" type="slidenum">
              <a:rPr lang="en-US" smtClean="0"/>
              <a:pPr/>
              <a:t>‹#›</a:t>
            </a:fld>
            <a:endParaRPr lang="en-US"/>
          </a:p>
        </p:txBody>
      </p:sp>
    </p:spTree>
    <p:extLst>
      <p:ext uri="{BB962C8B-B14F-4D97-AF65-F5344CB8AC3E}">
        <p14:creationId xmlns:p14="http://schemas.microsoft.com/office/powerpoint/2010/main" val="22517837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elearnmarkets.com/blog/sebi-plays-an-important-role-in-our-economy/?utm_campaign=blog_CTA&amp;utm_medium=blogpage&amp;utm_source=elearnmarkets_blo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438400"/>
            <a:ext cx="6553200" cy="1446550"/>
          </a:xfrm>
          <a:prstGeom prst="rect">
            <a:avLst/>
          </a:prstGeom>
        </p:spPr>
        <p:txBody>
          <a:bodyPr wrap="square">
            <a:spAutoFit/>
          </a:bodyPr>
          <a:lstStyle/>
          <a:p>
            <a:pPr algn="ctr"/>
            <a:r>
              <a:rPr lang="en-US" sz="8800" b="1" dirty="0">
                <a:solidFill>
                  <a:srgbClr val="D60093"/>
                </a:solidFill>
                <a:latin typeface="Times New Roman" panose="02020603050405020304" pitchFamily="18" charset="0"/>
                <a:cs typeface="Times New Roman" panose="02020603050405020304" pitchFamily="18" charset="0"/>
              </a:rPr>
              <a:t>UNIT - 2 </a:t>
            </a:r>
          </a:p>
        </p:txBody>
      </p:sp>
    </p:spTree>
    <p:extLst>
      <p:ext uri="{BB962C8B-B14F-4D97-AF65-F5344CB8AC3E}">
        <p14:creationId xmlns:p14="http://schemas.microsoft.com/office/powerpoint/2010/main" val="197799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91600" cy="6494085"/>
          </a:xfrm>
          <a:prstGeom prst="rect">
            <a:avLst/>
          </a:prstGeom>
        </p:spPr>
        <p:txBody>
          <a:bodyPr wrap="square">
            <a:spAutoFit/>
          </a:bodyPr>
          <a:lstStyle/>
          <a:p>
            <a:pPr algn="just"/>
            <a:r>
              <a:rPr lang="en-US" sz="1600" b="1" dirty="0">
                <a:latin typeface="Times New Roman" pitchFamily="18" charset="0"/>
                <a:cs typeface="Times New Roman" panose="02020603050405020304" pitchFamily="18" charset="0"/>
              </a:rPr>
              <a:t>Repo rate –</a:t>
            </a:r>
            <a:r>
              <a:rPr lang="en-US" sz="1600" dirty="0">
                <a:latin typeface="Times New Roman" panose="02020603050405020304" pitchFamily="18" charset="0"/>
                <a:cs typeface="Times New Roman" panose="02020603050405020304" pitchFamily="18" charset="0"/>
              </a:rPr>
              <a:t> It is the interest rate at which RBI gives loans to commercial </a:t>
            </a:r>
            <a:r>
              <a:rPr lang="en-US" sz="1600">
                <a:latin typeface="Times New Roman" panose="02020603050405020304" pitchFamily="18" charset="0"/>
                <a:cs typeface="Times New Roman" panose="02020603050405020304" pitchFamily="18" charset="0"/>
              </a:rPr>
              <a:t>banks</a:t>
            </a:r>
            <a:r>
              <a:rPr lang="en-US" sz="160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Reverse Repo Rate –</a:t>
            </a:r>
            <a:r>
              <a:rPr lang="en-US" sz="1600" dirty="0">
                <a:latin typeface="Times New Roman" panose="02020603050405020304" pitchFamily="18" charset="0"/>
                <a:cs typeface="Times New Roman" panose="02020603050405020304" pitchFamily="18" charset="0"/>
              </a:rPr>
              <a:t> The interest rate at which RBI borrows from commercial banks is called the reverse repo rate</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smtClean="0">
                <a:latin typeface="Times New Roman" pitchFamily="18" charset="0"/>
                <a:cs typeface="Times New Roman" pitchFamily="18" charset="0"/>
              </a:rPr>
              <a:t>Liquidity </a:t>
            </a:r>
            <a:r>
              <a:rPr lang="en-US" sz="1600" b="1" dirty="0">
                <a:latin typeface="Times New Roman" pitchFamily="18" charset="0"/>
                <a:cs typeface="Times New Roman" pitchFamily="18" charset="0"/>
              </a:rPr>
              <a:t>adjustment facility (LAF</a:t>
            </a:r>
            <a:r>
              <a:rPr lang="en-US" sz="1600" dirty="0" smtClean="0">
                <a:latin typeface="Times New Roman" pitchFamily="18" charset="0"/>
                <a:cs typeface="Times New Roman" pitchFamily="18" charset="0"/>
              </a:rPr>
              <a:t>): It </a:t>
            </a:r>
            <a:r>
              <a:rPr lang="en-US" sz="1600" dirty="0">
                <a:latin typeface="Times New Roman" pitchFamily="18" charset="0"/>
                <a:cs typeface="Times New Roman" pitchFamily="18" charset="0"/>
              </a:rPr>
              <a:t>is a tool used in monetary policy, primarily by the Reserve Bank of India (RBI) that allows banks to borrow money through repurchase agreements (repos) or to make loans to the RBI through reverse repo agreements</a:t>
            </a:r>
            <a:r>
              <a:rPr lang="en-US" sz="1600" dirty="0" smtClean="0">
                <a:latin typeface="Times New Roman" pitchFamily="18" charset="0"/>
                <a:cs typeface="Times New Roman"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itchFamily="18" charset="0"/>
                <a:cs typeface="Times New Roman" pitchFamily="18" charset="0"/>
              </a:rPr>
              <a:t>Marginal standing facility (</a:t>
            </a:r>
            <a:r>
              <a:rPr lang="en-US" sz="1600" b="1" dirty="0" smtClean="0">
                <a:latin typeface="Times New Roman" pitchFamily="18" charset="0"/>
                <a:cs typeface="Times New Roman" pitchFamily="18" charset="0"/>
              </a:rPr>
              <a:t>MSF): </a:t>
            </a:r>
            <a:r>
              <a:rPr lang="en-US" sz="1600" dirty="0" smtClean="0">
                <a:latin typeface="Times New Roman" pitchFamily="18" charset="0"/>
                <a:cs typeface="Times New Roman" pitchFamily="18" charset="0"/>
              </a:rPr>
              <a:t>It is</a:t>
            </a:r>
            <a:r>
              <a:rPr lang="en-US" sz="1600" dirty="0">
                <a:latin typeface="Times New Roman" pitchFamily="18" charset="0"/>
                <a:cs typeface="Times New Roman" pitchFamily="18" charset="0"/>
              </a:rPr>
              <a:t> a window for banks to borrow from the Reserve Bank of India in an emergency when inter-bank liquidity dries up completely. </a:t>
            </a:r>
            <a:endParaRPr lang="en-US" sz="1600" dirty="0" smtClean="0">
              <a:latin typeface="Times New Roman" panose="02020603050405020304" pitchFamily="18" charset="0"/>
              <a:cs typeface="Times New Roman" panose="02020603050405020304" pitchFamily="18" charset="0"/>
            </a:endParaRP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Bank </a:t>
            </a:r>
            <a:r>
              <a:rPr lang="en-US" sz="1600" b="1" dirty="0">
                <a:latin typeface="Times New Roman" panose="02020603050405020304" pitchFamily="18" charset="0"/>
                <a:cs typeface="Times New Roman" panose="02020603050405020304" pitchFamily="18" charset="0"/>
              </a:rPr>
              <a:t>Rate – </a:t>
            </a:r>
            <a:r>
              <a:rPr lang="en-US" sz="1600" dirty="0">
                <a:latin typeface="Times New Roman" panose="02020603050405020304" pitchFamily="18" charset="0"/>
                <a:cs typeface="Times New Roman" panose="02020603050405020304" pitchFamily="18" charset="0"/>
              </a:rPr>
              <a:t>It is the interest rate at which RBI gives loans to the banks</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Cash Reserve Ratio –</a:t>
            </a:r>
            <a:r>
              <a:rPr lang="en-US" sz="1600" dirty="0">
                <a:latin typeface="Times New Roman" panose="02020603050405020304" pitchFamily="18" charset="0"/>
                <a:cs typeface="Times New Roman" panose="02020603050405020304" pitchFamily="18" charset="0"/>
              </a:rPr>
              <a:t> It refers to the minimum funds that banks have to keep with the RBI</a:t>
            </a:r>
            <a:r>
              <a:rPr lang="en-US" sz="1600" dirty="0" smtClean="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Statutory Liquidity Ratio- </a:t>
            </a:r>
            <a:r>
              <a:rPr lang="en-US" sz="1600" dirty="0">
                <a:latin typeface="Times New Roman" panose="02020603050405020304" pitchFamily="18" charset="0"/>
                <a:cs typeface="Times New Roman" panose="02020603050405020304" pitchFamily="18" charset="0"/>
              </a:rPr>
              <a:t>It is the fraction of the net time and demand liabilities of the banks in the form of liquid assets that banks have to maintain</a:t>
            </a:r>
            <a:r>
              <a:rPr lang="en-US" sz="1600" dirty="0" smtClean="0">
                <a:latin typeface="Times New Roman" panose="02020603050405020304" pitchFamily="18" charset="0"/>
                <a:cs typeface="Times New Roman" panose="02020603050405020304" pitchFamily="18" charset="0"/>
              </a:rPr>
              <a:t>.</a:t>
            </a:r>
          </a:p>
          <a:p>
            <a:pPr algn="just"/>
            <a:endParaRPr lang="en-US" sz="1600" dirty="0" smtClean="0">
              <a:latin typeface="Times New Roman" panose="02020603050405020304" pitchFamily="18" charset="0"/>
              <a:cs typeface="Times New Roman" panose="02020603050405020304" pitchFamily="18" charset="0"/>
            </a:endParaRPr>
          </a:p>
          <a:p>
            <a:pPr algn="just"/>
            <a:r>
              <a:rPr lang="en-US" sz="1600" b="1" dirty="0">
                <a:latin typeface="Times New Roman" pitchFamily="18" charset="0"/>
                <a:cs typeface="Times New Roman" pitchFamily="18" charset="0"/>
              </a:rPr>
              <a:t>Open market operations (</a:t>
            </a:r>
            <a:r>
              <a:rPr lang="en-US" sz="1600" b="1" dirty="0" smtClean="0">
                <a:latin typeface="Times New Roman" pitchFamily="18" charset="0"/>
                <a:cs typeface="Times New Roman" pitchFamily="18" charset="0"/>
              </a:rPr>
              <a:t>OMOs): </a:t>
            </a: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purchase and sale of securities in the open market by a central bank--are a key tool used by the Federal Reserve in the implementation of monetary policy. </a:t>
            </a:r>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Market Stabilization Scheme </a:t>
            </a:r>
            <a:r>
              <a:rPr lang="en-US" sz="1600" b="1" dirty="0" smtClean="0">
                <a:latin typeface="Times New Roman" pitchFamily="18" charset="0"/>
                <a:cs typeface="Times New Roman" pitchFamily="18" charset="0"/>
              </a:rPr>
              <a:t>(</a:t>
            </a:r>
            <a:r>
              <a:rPr lang="en-US" sz="1600" b="1" dirty="0">
                <a:latin typeface="Times New Roman" pitchFamily="18" charset="0"/>
                <a:cs typeface="Times New Roman" pitchFamily="18" charset="0"/>
              </a:rPr>
              <a:t>MSS</a:t>
            </a:r>
            <a:r>
              <a:rPr lang="en-US" sz="1600" b="1"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These securities </a:t>
            </a:r>
            <a:r>
              <a:rPr lang="en-US" sz="1600" dirty="0">
                <a:latin typeface="Times New Roman" pitchFamily="18" charset="0"/>
                <a:cs typeface="Times New Roman" pitchFamily="18" charset="0"/>
              </a:rPr>
              <a:t>are issued with the objective of providing the RBI with a stock of securities with which it can intervene in the market for managing liquidity. These securities are issued not to meet the government's expenditure.</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28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67799" cy="6924973"/>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SEBI</a:t>
            </a:r>
          </a:p>
          <a:p>
            <a:r>
              <a:rPr lang="en-US" sz="1400" b="1" dirty="0">
                <a:latin typeface="Times New Roman" panose="02020603050405020304" pitchFamily="18" charset="0"/>
                <a:cs typeface="Times New Roman" panose="02020603050405020304" pitchFamily="18" charset="0"/>
              </a:rPr>
              <a:t>Introduction:</a:t>
            </a:r>
          </a:p>
          <a:p>
            <a:pPr algn="just"/>
            <a:r>
              <a:rPr lang="en-US" sz="1400" dirty="0">
                <a:latin typeface="Times New Roman" panose="02020603050405020304" pitchFamily="18" charset="0"/>
                <a:cs typeface="Times New Roman" panose="02020603050405020304" pitchFamily="18" charset="0"/>
              </a:rPr>
              <a:t>SEBI is a statutory regulatory body established on the 12th of April, 1992. It monitors and regulates the Indian capital and securities market while ensuring to protect the interests of the investors formulating regulations and guidelines to be adhered to. The head office of SEBI is in </a:t>
            </a:r>
            <a:r>
              <a:rPr lang="en-US" sz="1400" dirty="0" err="1">
                <a:latin typeface="Times New Roman" panose="02020603050405020304" pitchFamily="18" charset="0"/>
                <a:cs typeface="Times New Roman" panose="02020603050405020304" pitchFamily="18" charset="0"/>
              </a:rPr>
              <a:t>Bandra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Kurla</a:t>
            </a:r>
            <a:r>
              <a:rPr lang="en-US" sz="1400" dirty="0">
                <a:latin typeface="Times New Roman" panose="02020603050405020304" pitchFamily="18" charset="0"/>
                <a:cs typeface="Times New Roman" panose="02020603050405020304" pitchFamily="18" charset="0"/>
              </a:rPr>
              <a:t> Complex, Mumbai.</a:t>
            </a:r>
          </a:p>
          <a:p>
            <a:pPr algn="just" fontAlgn="base"/>
            <a:r>
              <a:rPr lang="en-US" sz="1400" dirty="0">
                <a:latin typeface="Times New Roman" panose="02020603050405020304" pitchFamily="18" charset="0"/>
                <a:cs typeface="Times New Roman" panose="02020603050405020304" pitchFamily="18" charset="0"/>
              </a:rPr>
              <a:t>It was initially established as a non-statutory body, i.e. it had no control over anything but later in 1992, it was declared an autonomous body with statutory powers. This regulatory authority plays an important role in regulating the securities market of India. Thereby it is important to know the purpose and objective of the same.</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t>Why was SEBI formed?</a:t>
            </a:r>
            <a:endParaRPr lang="en-US" sz="1400" dirty="0"/>
          </a:p>
          <a:p>
            <a:pPr algn="just" fontAlgn="base"/>
            <a:r>
              <a:rPr lang="en-US" sz="1400" dirty="0">
                <a:latin typeface="Times New Roman" panose="02020603050405020304" pitchFamily="18" charset="0"/>
                <a:cs typeface="Times New Roman" panose="02020603050405020304" pitchFamily="18" charset="0"/>
              </a:rPr>
              <a:t>At the end of the 1970s and during the 1980s, capital markets were emerging as the new sensation among the individuals of India. Many malpractices started taking place such as unofficial self-styled merchant bankers, unofficial private placements, rigging of prices, non-adherence of provisions of the Companies Act, violation of rules and regulations of stock exchanges, delay in delivery of shares, price rigging, etc.</a:t>
            </a:r>
          </a:p>
          <a:p>
            <a:pPr algn="just" fontAlgn="base"/>
            <a:r>
              <a:rPr lang="en-US" sz="1400" dirty="0">
                <a:latin typeface="Times New Roman" panose="02020603050405020304" pitchFamily="18" charset="0"/>
                <a:cs typeface="Times New Roman" panose="02020603050405020304" pitchFamily="18" charset="0"/>
              </a:rPr>
              <a:t>Due to these malpractices, people started losing confidence in the stock market. The government felt a sudden need to set up an authority to regulate the working and reduce these malpractices. As a result, the Government came up with the establishment of SEBI.</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Organizational Structure of SEBI</a:t>
            </a:r>
          </a:p>
          <a:p>
            <a:pPr algn="just"/>
            <a:r>
              <a:rPr lang="en-US" sz="1400" dirty="0">
                <a:latin typeface="Times New Roman" panose="02020603050405020304" pitchFamily="18" charset="0"/>
                <a:cs typeface="Times New Roman" panose="02020603050405020304" pitchFamily="18" charset="0"/>
              </a:rPr>
              <a:t>SEBI has a corporate framework comprising various departments each managed by a department head. There are about 20+ departments under SEBI. Some of these departments are corporation finance, economic and policy analysis, debt and hybrid securities, enforcement, human resources, investment management, commodity derivatives market regulation, legal affairs, and more.</a:t>
            </a:r>
          </a:p>
          <a:p>
            <a:pPr algn="just"/>
            <a:endParaRPr lang="en-US" sz="1400"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The SEBI Board consist of nine members-</a:t>
            </a:r>
          </a:p>
          <a:p>
            <a:pPr marL="285750" indent="-285750" fontAlgn="base">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One Chairman appointed by the Government of India</a:t>
            </a:r>
          </a:p>
          <a:p>
            <a:pPr marL="285750" indent="-285750" fontAlgn="base">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Two members who are officers from Union Finance Ministry</a:t>
            </a:r>
          </a:p>
          <a:p>
            <a:pPr marL="285750" indent="-285750" fontAlgn="base">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One member from Reserve Bank of India</a:t>
            </a:r>
          </a:p>
          <a:p>
            <a:pPr marL="285750" indent="-285750" fontAlgn="base">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Five members appointed by the Union Government of India</a:t>
            </a:r>
          </a:p>
          <a:p>
            <a:endParaRPr lang="en-US" sz="1400" b="1" dirty="0">
              <a:latin typeface="Times New Roman" panose="02020603050405020304" pitchFamily="18" charset="0"/>
              <a:cs typeface="Times New Roman" panose="02020603050405020304" pitchFamily="18" charset="0"/>
            </a:endParaRPr>
          </a:p>
          <a:p>
            <a:pPr algn="ct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577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SE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1"/>
            <a:ext cx="5024395"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4038600"/>
            <a:ext cx="8763000" cy="2246769"/>
          </a:xfrm>
          <a:prstGeom prst="rect">
            <a:avLst/>
          </a:prstGeom>
        </p:spPr>
        <p:txBody>
          <a:bodyPr wrap="square">
            <a:spAutoFit/>
          </a:bodyPr>
          <a:lstStyle/>
          <a:p>
            <a:pPr algn="just" fontAlgn="base"/>
            <a:r>
              <a:rPr lang="en-US" sz="1400" b="1" dirty="0">
                <a:solidFill>
                  <a:srgbClr val="12274B"/>
                </a:solidFill>
                <a:latin typeface="Times New Roman" panose="02020603050405020304" pitchFamily="18" charset="0"/>
                <a:cs typeface="Times New Roman" panose="02020603050405020304" pitchFamily="18" charset="0"/>
              </a:rPr>
              <a:t>Objectives of SEBI:</a:t>
            </a:r>
            <a:endParaRPr lang="en-US" sz="1400" dirty="0">
              <a:solidFill>
                <a:srgbClr val="12274B"/>
              </a:solidFill>
              <a:latin typeface="Times New Roman" panose="02020603050405020304" pitchFamily="18" charset="0"/>
              <a:cs typeface="Times New Roman" panose="02020603050405020304" pitchFamily="18" charset="0"/>
            </a:endParaRPr>
          </a:p>
          <a:p>
            <a:pPr algn="just" fontAlgn="base"/>
            <a:r>
              <a:rPr lang="en-US" sz="1400" dirty="0">
                <a:solidFill>
                  <a:srgbClr val="333333"/>
                </a:solidFill>
                <a:latin typeface="Times New Roman" panose="02020603050405020304" pitchFamily="18" charset="0"/>
                <a:cs typeface="Times New Roman" panose="02020603050405020304" pitchFamily="18" charset="0"/>
              </a:rPr>
              <a:t>The objectives of the Stock Exchange Board of India are:</a:t>
            </a:r>
          </a:p>
          <a:p>
            <a:pPr algn="just" fontAlgn="base"/>
            <a:r>
              <a:rPr lang="en-US" sz="1400" dirty="0">
                <a:solidFill>
                  <a:srgbClr val="12274B"/>
                </a:solidFill>
                <a:latin typeface="Times New Roman" panose="02020603050405020304" pitchFamily="18" charset="0"/>
                <a:cs typeface="Times New Roman" panose="02020603050405020304" pitchFamily="18" charset="0"/>
              </a:rPr>
              <a:t>1. </a:t>
            </a:r>
            <a:r>
              <a:rPr lang="en-US" sz="1400" b="1" dirty="0">
                <a:solidFill>
                  <a:srgbClr val="12274B"/>
                </a:solidFill>
                <a:latin typeface="Times New Roman" panose="02020603050405020304" pitchFamily="18" charset="0"/>
                <a:cs typeface="Times New Roman" panose="02020603050405020304" pitchFamily="18" charset="0"/>
              </a:rPr>
              <a:t>Protection to the investors</a:t>
            </a:r>
            <a:endParaRPr lang="en-US" sz="1400" dirty="0">
              <a:solidFill>
                <a:srgbClr val="12274B"/>
              </a:solidFill>
              <a:latin typeface="Times New Roman" panose="02020603050405020304" pitchFamily="18" charset="0"/>
              <a:cs typeface="Times New Roman" panose="02020603050405020304" pitchFamily="18" charset="0"/>
            </a:endParaRPr>
          </a:p>
          <a:p>
            <a:pPr algn="just" fontAlgn="base"/>
            <a:r>
              <a:rPr lang="en-US" sz="1400" dirty="0">
                <a:solidFill>
                  <a:srgbClr val="333333"/>
                </a:solidFill>
                <a:latin typeface="Times New Roman" panose="02020603050405020304" pitchFamily="18" charset="0"/>
                <a:cs typeface="Times New Roman" panose="02020603050405020304" pitchFamily="18" charset="0"/>
              </a:rPr>
              <a:t>The primary objective of SEBI is to protect the interest of people in the stock market and provide a healthy environment for them.</a:t>
            </a:r>
          </a:p>
          <a:p>
            <a:pPr algn="just" fontAlgn="base"/>
            <a:r>
              <a:rPr lang="en-US" sz="1400" dirty="0">
                <a:solidFill>
                  <a:srgbClr val="12274B"/>
                </a:solidFill>
                <a:latin typeface="Times New Roman" panose="02020603050405020304" pitchFamily="18" charset="0"/>
                <a:cs typeface="Times New Roman" panose="02020603050405020304" pitchFamily="18" charset="0"/>
              </a:rPr>
              <a:t>2. </a:t>
            </a:r>
            <a:r>
              <a:rPr lang="en-US" sz="1400" b="1" dirty="0">
                <a:solidFill>
                  <a:srgbClr val="12274B"/>
                </a:solidFill>
                <a:latin typeface="Times New Roman" panose="02020603050405020304" pitchFamily="18" charset="0"/>
                <a:cs typeface="Times New Roman" panose="02020603050405020304" pitchFamily="18" charset="0"/>
              </a:rPr>
              <a:t>Prevention of malpractices</a:t>
            </a:r>
            <a:endParaRPr lang="en-US" sz="1400" dirty="0">
              <a:solidFill>
                <a:srgbClr val="12274B"/>
              </a:solidFill>
              <a:latin typeface="Times New Roman" panose="02020603050405020304" pitchFamily="18" charset="0"/>
              <a:cs typeface="Times New Roman" panose="02020603050405020304" pitchFamily="18" charset="0"/>
            </a:endParaRPr>
          </a:p>
          <a:p>
            <a:pPr algn="just" fontAlgn="base"/>
            <a:r>
              <a:rPr lang="en-US" sz="1400" dirty="0">
                <a:solidFill>
                  <a:srgbClr val="333333"/>
                </a:solidFill>
                <a:latin typeface="Times New Roman" panose="02020603050405020304" pitchFamily="18" charset="0"/>
                <a:cs typeface="Times New Roman" panose="02020603050405020304" pitchFamily="18" charset="0"/>
              </a:rPr>
              <a:t>This was the reason why SEBI was formed</a:t>
            </a:r>
            <a:r>
              <a:rPr lang="en-US" sz="1400" dirty="0">
                <a:solidFill>
                  <a:srgbClr val="EE9949"/>
                </a:solidFill>
                <a:latin typeface="Times New Roman" panose="02020603050405020304" pitchFamily="18" charset="0"/>
                <a:cs typeface="Times New Roman" panose="02020603050405020304" pitchFamily="18" charset="0"/>
                <a:hlinkClick r:id="rId3"/>
              </a:rPr>
              <a:t>.</a:t>
            </a:r>
            <a:r>
              <a:rPr lang="en-US" sz="1400" dirty="0">
                <a:solidFill>
                  <a:srgbClr val="333333"/>
                </a:solidFill>
                <a:latin typeface="Times New Roman" panose="02020603050405020304" pitchFamily="18" charset="0"/>
                <a:cs typeface="Times New Roman" panose="02020603050405020304" pitchFamily="18" charset="0"/>
              </a:rPr>
              <a:t> Among the main objectives, preventing malpractices is one of them.</a:t>
            </a:r>
          </a:p>
          <a:p>
            <a:pPr algn="just" fontAlgn="base"/>
            <a:r>
              <a:rPr lang="en-US" sz="1400" dirty="0">
                <a:solidFill>
                  <a:srgbClr val="12274B"/>
                </a:solidFill>
                <a:latin typeface="Times New Roman" panose="02020603050405020304" pitchFamily="18" charset="0"/>
                <a:cs typeface="Times New Roman" panose="02020603050405020304" pitchFamily="18" charset="0"/>
              </a:rPr>
              <a:t>3. </a:t>
            </a:r>
            <a:r>
              <a:rPr lang="en-US" sz="1400" b="1" dirty="0">
                <a:solidFill>
                  <a:srgbClr val="12274B"/>
                </a:solidFill>
                <a:latin typeface="Times New Roman" panose="02020603050405020304" pitchFamily="18" charset="0"/>
                <a:cs typeface="Times New Roman" panose="02020603050405020304" pitchFamily="18" charset="0"/>
              </a:rPr>
              <a:t>Fair and proper functioning</a:t>
            </a:r>
            <a:endParaRPr lang="en-US" sz="1400" dirty="0">
              <a:solidFill>
                <a:srgbClr val="12274B"/>
              </a:solidFill>
              <a:latin typeface="Times New Roman" panose="02020603050405020304" pitchFamily="18" charset="0"/>
              <a:cs typeface="Times New Roman" panose="02020603050405020304" pitchFamily="18" charset="0"/>
            </a:endParaRPr>
          </a:p>
          <a:p>
            <a:pPr algn="just" fontAlgn="base"/>
            <a:r>
              <a:rPr lang="en-US" sz="1400" dirty="0">
                <a:solidFill>
                  <a:srgbClr val="333333"/>
                </a:solidFill>
                <a:latin typeface="Times New Roman" panose="02020603050405020304" pitchFamily="18" charset="0"/>
                <a:cs typeface="Times New Roman" panose="02020603050405020304" pitchFamily="18" charset="0"/>
              </a:rPr>
              <a:t>SEBI is responsible for the orderly functioning of the capital markets and keeps a close check over the activities of the financial intermediaries such as brokers, sub-brokers, etc.</a:t>
            </a:r>
          </a:p>
        </p:txBody>
      </p:sp>
    </p:spTree>
    <p:extLst>
      <p:ext uri="{BB962C8B-B14F-4D97-AF65-F5344CB8AC3E}">
        <p14:creationId xmlns:p14="http://schemas.microsoft.com/office/powerpoint/2010/main" val="331439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1566"/>
            <a:ext cx="9067800" cy="5232202"/>
          </a:xfrm>
          <a:prstGeom prst="rect">
            <a:avLst/>
          </a:prstGeom>
        </p:spPr>
        <p:txBody>
          <a:bodyPr wrap="square">
            <a:spAutoFit/>
          </a:bodyPr>
          <a:lstStyle/>
          <a:p>
            <a:pPr marL="285750" indent="-285750" fontAlgn="base">
              <a:buFont typeface="Wingdings" panose="05000000000000000000" pitchFamily="2" charset="2"/>
              <a:buChar char="v"/>
            </a:pPr>
            <a:r>
              <a:rPr lang="en-US" sz="1400" b="1" u="sng" dirty="0">
                <a:solidFill>
                  <a:srgbClr val="12274B"/>
                </a:solidFill>
                <a:latin typeface="inherit"/>
              </a:rPr>
              <a:t>Role of SEBI:</a:t>
            </a:r>
          </a:p>
          <a:p>
            <a:pPr fontAlgn="base"/>
            <a:endParaRPr lang="en-US" sz="1400" u="sng" dirty="0">
              <a:solidFill>
                <a:srgbClr val="12274B"/>
              </a:solidFill>
              <a:latin typeface="Poppins"/>
            </a:endParaRPr>
          </a:p>
          <a:p>
            <a:pPr algn="just" fontAlgn="base"/>
            <a:r>
              <a:rPr lang="en-US" sz="1400" dirty="0">
                <a:solidFill>
                  <a:srgbClr val="333333"/>
                </a:solidFill>
                <a:latin typeface="Times New Roman" panose="02020603050405020304" pitchFamily="18" charset="0"/>
                <a:cs typeface="Times New Roman" panose="02020603050405020304" pitchFamily="18" charset="0"/>
              </a:rPr>
              <a:t>This regulatory authority acts as a watchdog for all the capital market participants and its main purpose is to provide such an environment for the financial market enthusiasts that facilitate the efficient and smooth working of the securities market. </a:t>
            </a:r>
            <a:r>
              <a:rPr lang="en-US" sz="1400" dirty="0">
                <a:latin typeface="Times New Roman" panose="02020603050405020304" pitchFamily="18" charset="0"/>
                <a:cs typeface="Times New Roman" panose="02020603050405020304" pitchFamily="18" charset="0"/>
              </a:rPr>
              <a:t>SEBI also plays an important role in the economy</a:t>
            </a:r>
          </a:p>
          <a:p>
            <a:pPr algn="just" fontAlgn="base"/>
            <a:r>
              <a:rPr lang="en-US" sz="1400" dirty="0">
                <a:solidFill>
                  <a:srgbClr val="333333"/>
                </a:solidFill>
                <a:latin typeface="Times New Roman" panose="02020603050405020304" pitchFamily="18" charset="0"/>
                <a:cs typeface="Times New Roman" panose="02020603050405020304" pitchFamily="18" charset="0"/>
              </a:rPr>
              <a:t>To make this happen, it ensures that the three main participants of the financial market are taken care of, i.e. issuers of securities, investors, and financial intermediaries.</a:t>
            </a:r>
          </a:p>
          <a:p>
            <a:pPr algn="just" fontAlgn="base"/>
            <a:r>
              <a:rPr lang="en-US" sz="1400" dirty="0">
                <a:solidFill>
                  <a:srgbClr val="12274B"/>
                </a:solidFill>
                <a:latin typeface="Times New Roman" panose="02020603050405020304" pitchFamily="18" charset="0"/>
                <a:cs typeface="Times New Roman" panose="02020603050405020304" pitchFamily="18" charset="0"/>
              </a:rPr>
              <a:t>1. </a:t>
            </a:r>
            <a:r>
              <a:rPr lang="en-US" sz="1400" b="1" dirty="0">
                <a:solidFill>
                  <a:srgbClr val="12274B"/>
                </a:solidFill>
                <a:latin typeface="Times New Roman" panose="02020603050405020304" pitchFamily="18" charset="0"/>
                <a:cs typeface="Times New Roman" panose="02020603050405020304" pitchFamily="18" charset="0"/>
              </a:rPr>
              <a:t>Issuers of securities</a:t>
            </a:r>
            <a:endParaRPr lang="en-US" sz="1400" dirty="0">
              <a:solidFill>
                <a:srgbClr val="12274B"/>
              </a:solidFill>
              <a:latin typeface="Times New Roman" panose="02020603050405020304" pitchFamily="18" charset="0"/>
              <a:cs typeface="Times New Roman" panose="02020603050405020304" pitchFamily="18" charset="0"/>
            </a:endParaRPr>
          </a:p>
          <a:p>
            <a:pPr algn="just" fontAlgn="base"/>
            <a:r>
              <a:rPr lang="en-US" sz="1400" dirty="0">
                <a:solidFill>
                  <a:srgbClr val="333333"/>
                </a:solidFill>
                <a:latin typeface="Times New Roman" panose="02020603050405020304" pitchFamily="18" charset="0"/>
                <a:cs typeface="Times New Roman" panose="02020603050405020304" pitchFamily="18" charset="0"/>
              </a:rPr>
              <a:t>These are entities in the corporate field that raise funds from various sources in the market. This organization makes sure that they get a healthy and transparent environment for their needs.</a:t>
            </a:r>
          </a:p>
          <a:p>
            <a:pPr algn="just" fontAlgn="base"/>
            <a:r>
              <a:rPr lang="en-US" sz="1400" dirty="0">
                <a:solidFill>
                  <a:srgbClr val="12274B"/>
                </a:solidFill>
                <a:latin typeface="Times New Roman" panose="02020603050405020304" pitchFamily="18" charset="0"/>
                <a:cs typeface="Times New Roman" panose="02020603050405020304" pitchFamily="18" charset="0"/>
              </a:rPr>
              <a:t>2. </a:t>
            </a:r>
            <a:r>
              <a:rPr lang="en-US" sz="1400" b="1" dirty="0">
                <a:solidFill>
                  <a:srgbClr val="12274B"/>
                </a:solidFill>
                <a:latin typeface="Times New Roman" panose="02020603050405020304" pitchFamily="18" charset="0"/>
                <a:cs typeface="Times New Roman" panose="02020603050405020304" pitchFamily="18" charset="0"/>
              </a:rPr>
              <a:t>Investor</a:t>
            </a:r>
            <a:endParaRPr lang="en-US" sz="1400" dirty="0">
              <a:solidFill>
                <a:srgbClr val="12274B"/>
              </a:solidFill>
              <a:latin typeface="Times New Roman" panose="02020603050405020304" pitchFamily="18" charset="0"/>
              <a:cs typeface="Times New Roman" panose="02020603050405020304" pitchFamily="18" charset="0"/>
            </a:endParaRPr>
          </a:p>
          <a:p>
            <a:pPr algn="just" fontAlgn="base"/>
            <a:r>
              <a:rPr lang="en-US" sz="1400" dirty="0">
                <a:solidFill>
                  <a:srgbClr val="333333"/>
                </a:solidFill>
                <a:latin typeface="Times New Roman" panose="02020603050405020304" pitchFamily="18" charset="0"/>
                <a:cs typeface="Times New Roman" panose="02020603050405020304" pitchFamily="18" charset="0"/>
              </a:rPr>
              <a:t>Investors are the ones who keep the markets active. This regulatory authority is responsible for maintaining an environment that is free from malpractices to restore the confidence of the general public who invest their hard-earned money in the markets.</a:t>
            </a:r>
          </a:p>
          <a:p>
            <a:pPr fontAlgn="base"/>
            <a:r>
              <a:rPr lang="en-US" sz="1400" dirty="0"/>
              <a:t>3. </a:t>
            </a:r>
            <a:r>
              <a:rPr lang="en-US" sz="1400" b="1" dirty="0"/>
              <a:t>Financial Intermediaries</a:t>
            </a:r>
            <a:endParaRPr lang="en-US" sz="1400" dirty="0"/>
          </a:p>
          <a:p>
            <a:pPr fontAlgn="base"/>
            <a:r>
              <a:rPr lang="en-US" sz="1400" dirty="0"/>
              <a:t>These are the people who act as middlemen between the issuers and investors. They make the financial transactions smooth and safe.</a:t>
            </a:r>
          </a:p>
          <a:p>
            <a:pPr algn="just" fontAlgn="base"/>
            <a:endParaRPr lang="en-US" sz="1400" b="0" i="0" u="sng" dirty="0">
              <a:solidFill>
                <a:srgbClr val="333333"/>
              </a:solidFill>
              <a:effectLst/>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sz="1400" b="1" u="sng" dirty="0"/>
              <a:t>Functions of SEBI:</a:t>
            </a:r>
            <a:endParaRPr lang="en-US" sz="1400" u="sng" dirty="0"/>
          </a:p>
          <a:p>
            <a:pPr fontAlgn="base"/>
            <a:r>
              <a:rPr lang="en-US" sz="1400" dirty="0"/>
              <a:t>The main primary three functions are-</a:t>
            </a:r>
          </a:p>
          <a:p>
            <a:pPr marL="342900" indent="-342900" fontAlgn="base">
              <a:buFont typeface="+mj-lt"/>
              <a:buAutoNum type="arabicPeriod"/>
            </a:pPr>
            <a:r>
              <a:rPr lang="en-US" sz="1400" dirty="0">
                <a:latin typeface="Times New Roman" panose="02020603050405020304" pitchFamily="18" charset="0"/>
                <a:cs typeface="Times New Roman" panose="02020603050405020304" pitchFamily="18" charset="0"/>
              </a:rPr>
              <a:t>Protective Function</a:t>
            </a:r>
          </a:p>
          <a:p>
            <a:pPr marL="342900" indent="-342900" fontAlgn="base">
              <a:buFont typeface="+mj-lt"/>
              <a:buAutoNum type="arabicPeriod"/>
            </a:pPr>
            <a:r>
              <a:rPr lang="en-US" sz="1400" dirty="0">
                <a:latin typeface="Times New Roman" panose="02020603050405020304" pitchFamily="18" charset="0"/>
                <a:cs typeface="Times New Roman" panose="02020603050405020304" pitchFamily="18" charset="0"/>
              </a:rPr>
              <a:t>Regulatory Function</a:t>
            </a:r>
          </a:p>
          <a:p>
            <a:pPr marL="342900" indent="-342900" fontAlgn="base">
              <a:buFont typeface="+mj-lt"/>
              <a:buAutoNum type="arabicPeriod"/>
            </a:pPr>
            <a:r>
              <a:rPr lang="en-US" sz="1400" dirty="0">
                <a:latin typeface="Times New Roman" panose="02020603050405020304" pitchFamily="18" charset="0"/>
                <a:cs typeface="Times New Roman" panose="02020603050405020304" pitchFamily="18" charset="0"/>
              </a:rPr>
              <a:t>Development Function</a:t>
            </a:r>
          </a:p>
          <a:p>
            <a:pPr algn="just" fontAlgn="base"/>
            <a:endParaRPr lang="en-US" sz="1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11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642" y="76200"/>
            <a:ext cx="8991600" cy="6124754"/>
          </a:xfrm>
          <a:prstGeom prst="rect">
            <a:avLst/>
          </a:prstGeom>
        </p:spPr>
        <p:txBody>
          <a:bodyPr wrap="square">
            <a:spAutoFit/>
          </a:bodyPr>
          <a:lstStyle/>
          <a:p>
            <a:pPr fontAlgn="base"/>
            <a:r>
              <a:rPr lang="en-US" sz="1400" dirty="0">
                <a:solidFill>
                  <a:srgbClr val="12274B"/>
                </a:solidFill>
                <a:latin typeface="Times New Roman" panose="02020603050405020304" pitchFamily="18" charset="0"/>
                <a:cs typeface="Times New Roman" panose="02020603050405020304" pitchFamily="18" charset="0"/>
              </a:rPr>
              <a:t>1. </a:t>
            </a:r>
            <a:r>
              <a:rPr lang="en-US" sz="1400" b="1" dirty="0">
                <a:solidFill>
                  <a:srgbClr val="12274B"/>
                </a:solidFill>
                <a:latin typeface="Times New Roman" panose="02020603050405020304" pitchFamily="18" charset="0"/>
                <a:cs typeface="Times New Roman" panose="02020603050405020304" pitchFamily="18" charset="0"/>
              </a:rPr>
              <a:t>Protective Functions</a:t>
            </a:r>
            <a:endParaRPr lang="en-US" sz="1400" dirty="0">
              <a:solidFill>
                <a:srgbClr val="12274B"/>
              </a:solidFill>
              <a:latin typeface="Times New Roman" panose="02020603050405020304" pitchFamily="18" charset="0"/>
              <a:cs typeface="Times New Roman" panose="02020603050405020304" pitchFamily="18" charset="0"/>
            </a:endParaRPr>
          </a:p>
          <a:p>
            <a:pPr fontAlgn="base"/>
            <a:r>
              <a:rPr lang="en-US" sz="1400" dirty="0">
                <a:solidFill>
                  <a:srgbClr val="333333"/>
                </a:solidFill>
                <a:latin typeface="Times New Roman" panose="02020603050405020304" pitchFamily="18" charset="0"/>
                <a:cs typeface="Times New Roman" panose="02020603050405020304" pitchFamily="18" charset="0"/>
              </a:rPr>
              <a:t>As the name suggests, these functions are performed by SEBI to protect the interest of investors and other financial participants.</a:t>
            </a:r>
          </a:p>
          <a:p>
            <a:pPr fontAlgn="base"/>
            <a:r>
              <a:rPr lang="en-US" sz="1400" dirty="0">
                <a:solidFill>
                  <a:srgbClr val="333333"/>
                </a:solidFill>
                <a:latin typeface="Times New Roman" panose="02020603050405020304" pitchFamily="18" charset="0"/>
                <a:cs typeface="Times New Roman" panose="02020603050405020304" pitchFamily="18" charset="0"/>
              </a:rPr>
              <a:t>It includes-</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Checking price rigging</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Prevent insider trading</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Promote fair practices</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Create awareness among investors</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Prohibit fraudulent and unfair trade practices</a:t>
            </a:r>
          </a:p>
          <a:p>
            <a:pPr fontAlgn="base"/>
            <a:endParaRPr lang="en-US" sz="1400" dirty="0">
              <a:solidFill>
                <a:srgbClr val="333333"/>
              </a:solidFill>
              <a:latin typeface="Times New Roman" panose="02020603050405020304" pitchFamily="18" charset="0"/>
              <a:cs typeface="Times New Roman" panose="02020603050405020304" pitchFamily="18" charset="0"/>
            </a:endParaRPr>
          </a:p>
          <a:p>
            <a:pPr fontAlgn="base"/>
            <a:r>
              <a:rPr lang="en-US" sz="1400" dirty="0">
                <a:solidFill>
                  <a:srgbClr val="12274B"/>
                </a:solidFill>
                <a:latin typeface="Times New Roman" panose="02020603050405020304" pitchFamily="18" charset="0"/>
                <a:cs typeface="Times New Roman" panose="02020603050405020304" pitchFamily="18" charset="0"/>
              </a:rPr>
              <a:t>2. </a:t>
            </a:r>
            <a:r>
              <a:rPr lang="en-US" sz="1400" b="1" dirty="0">
                <a:solidFill>
                  <a:srgbClr val="12274B"/>
                </a:solidFill>
                <a:latin typeface="Times New Roman" panose="02020603050405020304" pitchFamily="18" charset="0"/>
                <a:cs typeface="Times New Roman" panose="02020603050405020304" pitchFamily="18" charset="0"/>
              </a:rPr>
              <a:t>Regulatory Functions</a:t>
            </a:r>
            <a:endParaRPr lang="en-US" sz="1400" dirty="0">
              <a:solidFill>
                <a:srgbClr val="12274B"/>
              </a:solidFill>
              <a:latin typeface="Times New Roman" panose="02020603050405020304" pitchFamily="18" charset="0"/>
              <a:cs typeface="Times New Roman" panose="02020603050405020304" pitchFamily="18" charset="0"/>
            </a:endParaRPr>
          </a:p>
          <a:p>
            <a:pPr fontAlgn="base"/>
            <a:r>
              <a:rPr lang="en-US" sz="1400" dirty="0">
                <a:solidFill>
                  <a:srgbClr val="333333"/>
                </a:solidFill>
                <a:latin typeface="Times New Roman" panose="02020603050405020304" pitchFamily="18" charset="0"/>
                <a:cs typeface="Times New Roman" panose="02020603050405020304" pitchFamily="18" charset="0"/>
              </a:rPr>
              <a:t>These functions are basically performed to keep a check on the functioning of the business in the financial markets.</a:t>
            </a:r>
          </a:p>
          <a:p>
            <a:pPr fontAlgn="base"/>
            <a:r>
              <a:rPr lang="en-US" sz="1400" dirty="0">
                <a:solidFill>
                  <a:srgbClr val="333333"/>
                </a:solidFill>
                <a:latin typeface="Times New Roman" panose="02020603050405020304" pitchFamily="18" charset="0"/>
                <a:cs typeface="Times New Roman" panose="02020603050405020304" pitchFamily="18" charset="0"/>
              </a:rPr>
              <a:t>These functions include-</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Designing guidelines and code of conduct for the proper functioning of financial intermediaries and corporate.</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Regulation of takeover of companies</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Conducting inquiries and audit of exchanges</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Registration of brokers, sub-brokers, merchant bankers etc.</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Levying of fees</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Performing and exercising powers</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Register and regulate credit rating agency</a:t>
            </a:r>
          </a:p>
          <a:p>
            <a:pPr fontAlgn="base"/>
            <a:endParaRPr lang="en-US" sz="1400" dirty="0">
              <a:solidFill>
                <a:srgbClr val="333333"/>
              </a:solidFill>
              <a:latin typeface="Times New Roman" panose="02020603050405020304" pitchFamily="18" charset="0"/>
              <a:cs typeface="Times New Roman" panose="02020603050405020304" pitchFamily="18" charset="0"/>
            </a:endParaRPr>
          </a:p>
          <a:p>
            <a:pPr fontAlgn="base"/>
            <a:r>
              <a:rPr lang="en-US" sz="1400" dirty="0">
                <a:solidFill>
                  <a:srgbClr val="12274B"/>
                </a:solidFill>
                <a:latin typeface="Times New Roman" panose="02020603050405020304" pitchFamily="18" charset="0"/>
                <a:cs typeface="Times New Roman" panose="02020603050405020304" pitchFamily="18" charset="0"/>
              </a:rPr>
              <a:t>3. </a:t>
            </a:r>
            <a:r>
              <a:rPr lang="en-US" sz="1400" b="1" dirty="0">
                <a:solidFill>
                  <a:srgbClr val="12274B"/>
                </a:solidFill>
                <a:latin typeface="Times New Roman" panose="02020603050405020304" pitchFamily="18" charset="0"/>
                <a:cs typeface="Times New Roman" panose="02020603050405020304" pitchFamily="18" charset="0"/>
              </a:rPr>
              <a:t>Development Functions</a:t>
            </a:r>
            <a:endParaRPr lang="en-US" sz="1400" dirty="0">
              <a:solidFill>
                <a:srgbClr val="12274B"/>
              </a:solidFill>
              <a:latin typeface="Times New Roman" panose="02020603050405020304" pitchFamily="18" charset="0"/>
              <a:cs typeface="Times New Roman" panose="02020603050405020304" pitchFamily="18" charset="0"/>
            </a:endParaRPr>
          </a:p>
          <a:p>
            <a:pPr fontAlgn="base"/>
            <a:r>
              <a:rPr lang="en-US" sz="1400" dirty="0">
                <a:solidFill>
                  <a:srgbClr val="333333"/>
                </a:solidFill>
                <a:latin typeface="Times New Roman" panose="02020603050405020304" pitchFamily="18" charset="0"/>
                <a:cs typeface="Times New Roman" panose="02020603050405020304" pitchFamily="18" charset="0"/>
              </a:rPr>
              <a:t>This regulatory authority performs certain development functions also that include but they are not limited to-</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Imparting training to intermediaries</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Promotion of fair trading and reduction of malpractices</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Carry out research work</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Encouraging self-regulating organizations</a:t>
            </a:r>
          </a:p>
          <a:p>
            <a:pPr marL="285750" indent="-285750"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Buy-sell mutual funds directly from AMC through a broker</a:t>
            </a:r>
            <a:endParaRPr lang="en-US" sz="1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28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991600" cy="3385542"/>
          </a:xfrm>
          <a:prstGeom prst="rect">
            <a:avLst/>
          </a:prstGeom>
        </p:spPr>
        <p:txBody>
          <a:bodyPr wrap="square">
            <a:spAutoFit/>
          </a:bodyPr>
          <a:lstStyle/>
          <a:p>
            <a:pPr marL="285750" indent="-285750" fontAlgn="base">
              <a:buFont typeface="Wingdings" panose="05000000000000000000" pitchFamily="2" charset="2"/>
              <a:buChar char="v"/>
            </a:pPr>
            <a:r>
              <a:rPr lang="en-US" b="1" dirty="0">
                <a:solidFill>
                  <a:srgbClr val="12274B"/>
                </a:solidFill>
                <a:latin typeface="inherit"/>
              </a:rPr>
              <a:t>Powers of SEBI:</a:t>
            </a:r>
            <a:endParaRPr lang="en-US" dirty="0">
              <a:solidFill>
                <a:srgbClr val="12274B"/>
              </a:solidFill>
              <a:latin typeface="Poppins"/>
            </a:endParaRPr>
          </a:p>
          <a:p>
            <a:pPr marL="285750" indent="-285750" algn="just"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When it comes to stock exchanges, SEBI has the power to regulate and approve any laws related to functions in the stock exchanges.</a:t>
            </a:r>
          </a:p>
          <a:p>
            <a:pPr marL="285750" indent="-285750" algn="just"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It has the powers to access the books of records and accounts for all the stock exchanges and it can arrange for periodical checks and returns into the workings of the stock exchanges.</a:t>
            </a:r>
          </a:p>
          <a:p>
            <a:pPr marL="285750" indent="-285750" algn="just"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It can also conduct hearings and pass judgments if there are any malpractices detected on the stock exchanges.</a:t>
            </a:r>
          </a:p>
          <a:p>
            <a:pPr marL="285750" indent="-285750" algn="just"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When it comes to the treatment of companies, it has the power to get companies listed and de-listed from any stock exchange in the country.</a:t>
            </a:r>
          </a:p>
          <a:p>
            <a:pPr marL="285750" indent="-285750" algn="just"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It has the power to completely regulate all aspects of insider trading and announce penalties and expulsions if a company is caught doing something unethical.</a:t>
            </a:r>
          </a:p>
          <a:p>
            <a:pPr marL="285750" indent="-285750" algn="just"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It can also make companies list their shares in more than one stock exchange if they see that it will be beneficial to investors.</a:t>
            </a:r>
          </a:p>
          <a:p>
            <a:pPr marL="285750" indent="-285750" algn="just"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Coming to investor protection, SEBI has the power to draft legal rules to ensure the protection of the general public.</a:t>
            </a:r>
          </a:p>
          <a:p>
            <a:pPr marL="285750" indent="-285750" algn="just" fontAlgn="base">
              <a:buFont typeface="Wingdings" panose="05000000000000000000" pitchFamily="2" charset="2"/>
              <a:buChar char="Ø"/>
            </a:pPr>
            <a:r>
              <a:rPr lang="en-US" sz="1400" dirty="0">
                <a:solidFill>
                  <a:srgbClr val="333333"/>
                </a:solidFill>
                <a:latin typeface="Times New Roman" panose="02020603050405020304" pitchFamily="18" charset="0"/>
                <a:cs typeface="Times New Roman" panose="02020603050405020304" pitchFamily="18" charset="0"/>
              </a:rPr>
              <a:t>It also has the power to regulate the registration of brokers and other middlemen who will deal with investors in the market.</a:t>
            </a:r>
            <a:endParaRPr lang="en-US" sz="1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05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76201"/>
            <a:ext cx="8915400" cy="6678751"/>
          </a:xfrm>
          <a:prstGeom prst="rect">
            <a:avLst/>
          </a:prstGeom>
        </p:spPr>
        <p:txBody>
          <a:bodyPr wrap="square">
            <a:spAutoFit/>
          </a:bodyPr>
          <a:lstStyle/>
          <a:p>
            <a:pPr marL="285750" indent="-285750">
              <a:buFont typeface="Wingdings" panose="05000000000000000000" pitchFamily="2" charset="2"/>
              <a:buChar char="v"/>
            </a:pPr>
            <a:r>
              <a:rPr lang="en-US" b="1" u="sng" dirty="0">
                <a:latin typeface="Times New Roman" panose="02020603050405020304" pitchFamily="18" charset="0"/>
                <a:cs typeface="Times New Roman" panose="02020603050405020304" pitchFamily="18" charset="0"/>
              </a:rPr>
              <a:t>Insurance Regulatory and Development Authority of India (IRDAI)</a:t>
            </a:r>
          </a:p>
          <a:p>
            <a:r>
              <a:rPr lang="en-US" dirty="0">
                <a:latin typeface="Times New Roman" panose="02020603050405020304" pitchFamily="18" charset="0"/>
                <a:cs typeface="Times New Roman" panose="02020603050405020304" pitchFamily="18" charset="0"/>
              </a:rPr>
              <a:t>Introduction:</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Insurance Regulatory and Development Authority (IRDA) is a national agency of the Government of India which is a financial regulator of all private sector and public sector insurance companies in India. It regulates the functioning of insurance companies to direct them to work in the public interest. It was established by an act of IRDA Act 1999, which was amended in 2002 to incorporate some emerging requirements. The Head-Quarter is in Hyderabad.</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IRDA - Insurance Regulatory Development and Authority is the statutory, independent and apex body that governs and supervise the Insurance Industry in India</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was constituted by Parliament of India Act called </a:t>
            </a:r>
            <a:r>
              <a:rPr lang="en-US" sz="1400" b="1" dirty="0">
                <a:latin typeface="Times New Roman" panose="02020603050405020304" pitchFamily="18" charset="0"/>
                <a:cs typeface="Times New Roman" panose="02020603050405020304" pitchFamily="18" charset="0"/>
              </a:rPr>
              <a:t>Insurance Regulatory and Development Authority of India (IRDA of India) </a:t>
            </a:r>
            <a:r>
              <a:rPr lang="en-US" sz="1400" dirty="0">
                <a:latin typeface="Times New Roman" panose="02020603050405020304" pitchFamily="18" charset="0"/>
                <a:cs typeface="Times New Roman" panose="02020603050405020304" pitchFamily="18" charset="0"/>
              </a:rPr>
              <a:t>after the formal declaration of Insurance Laws (Amendment) Ordinance 2014, by the President of India Pranab Mukherjee on December 26,2014.</a:t>
            </a:r>
          </a:p>
          <a:p>
            <a:pPr algn="just"/>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ESTABLISHMENT OF IRDA:-</a:t>
            </a:r>
          </a:p>
          <a:p>
            <a:pPr algn="just"/>
            <a:r>
              <a:rPr lang="en-US" sz="1400" dirty="0">
                <a:latin typeface="Times New Roman" panose="02020603050405020304" pitchFamily="18" charset="0"/>
                <a:cs typeface="Times New Roman" panose="02020603050405020304" pitchFamily="18" charset="0"/>
              </a:rPr>
              <a:t>Until 2000, the insurance business was regulated by the Indian government. Following the suggestion of the Malhotra Committee report in 1999, The IRDA was founded in 2000 as a stand-alone apex body. The IRDA began accepting registration applications through invites in august 2000, allowing corporations from foreign nations to invest up to 26% in the market. Under</a:t>
            </a:r>
          </a:p>
          <a:p>
            <a:pPr algn="just"/>
            <a:endParaRPr lang="en-US" sz="1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STRUCTURE OF IRDA:-</a:t>
            </a:r>
          </a:p>
          <a:p>
            <a:pPr algn="just"/>
            <a:endParaRPr lang="en-US" sz="1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t>IRDA is a </a:t>
            </a:r>
            <a:r>
              <a:rPr lang="en-US" sz="1400" b="1" dirty="0"/>
              <a:t>ten-member body </a:t>
            </a:r>
            <a:r>
              <a:rPr lang="en-US" sz="1400" dirty="0"/>
              <a:t>consists of</a:t>
            </a:r>
          </a:p>
          <a:p>
            <a:pPr marL="285750" indent="-285750">
              <a:buFont typeface="Arial" panose="020B0604020202020204" pitchFamily="34" charset="0"/>
              <a:buChar char="•"/>
            </a:pPr>
            <a:r>
              <a:rPr lang="en-US" sz="1400" dirty="0"/>
              <a:t>One Chairman (For 5 Years &amp; Maximum Age - 60 years)</a:t>
            </a:r>
          </a:p>
          <a:p>
            <a:pPr marL="285750" lvl="0" indent="-285750">
              <a:buFont typeface="Arial" panose="020B0604020202020204" pitchFamily="34" charset="0"/>
              <a:buChar char="•"/>
            </a:pPr>
            <a:r>
              <a:rPr lang="en-US" sz="1400" dirty="0"/>
              <a:t>Five whole-time Members (For 5 Years and Maximum Age- 62 years)</a:t>
            </a:r>
          </a:p>
          <a:p>
            <a:pPr marL="285750" lvl="0" indent="-285750">
              <a:buFont typeface="Arial" panose="020B0604020202020204" pitchFamily="34" charset="0"/>
              <a:buChar char="•"/>
            </a:pPr>
            <a:r>
              <a:rPr lang="en-US" sz="1400" dirty="0"/>
              <a:t>Four part-time Members (Not more than 5 years)</a:t>
            </a:r>
          </a:p>
          <a:p>
            <a:pPr marL="285750" indent="-285750">
              <a:buFont typeface="Arial" panose="020B0604020202020204" pitchFamily="34" charset="0"/>
              <a:buChar char="•"/>
            </a:pPr>
            <a:r>
              <a:rPr lang="en-US" sz="1400" dirty="0"/>
              <a:t>The present Chairman of IRDAI is </a:t>
            </a:r>
            <a:r>
              <a:rPr lang="en-US" sz="1400" b="1" dirty="0" err="1"/>
              <a:t>Subhash</a:t>
            </a:r>
            <a:r>
              <a:rPr lang="en-US" sz="1400" b="1" dirty="0"/>
              <a:t> Chandra </a:t>
            </a:r>
            <a:r>
              <a:rPr lang="en-US" sz="1400" b="1" dirty="0" err="1"/>
              <a:t>Khuntia</a:t>
            </a:r>
            <a:r>
              <a:rPr lang="en-US" sz="1400" dirty="0"/>
              <a:t>.</a:t>
            </a:r>
          </a:p>
          <a:p>
            <a:pPr marL="285750" indent="-285750">
              <a:buFont typeface="Arial" panose="020B0604020202020204" pitchFamily="34" charset="0"/>
              <a:buChar char="•"/>
            </a:pPr>
            <a:r>
              <a:rPr lang="en-US" sz="1400" dirty="0"/>
              <a:t>The </a:t>
            </a:r>
            <a:r>
              <a:rPr lang="en-US" sz="1400" dirty="0" err="1"/>
              <a:t>chaiman</a:t>
            </a:r>
            <a:r>
              <a:rPr lang="en-US" sz="1400" dirty="0"/>
              <a:t> and IRDA members appointed by central government of </a:t>
            </a:r>
            <a:r>
              <a:rPr lang="en-US" sz="1400" dirty="0" err="1"/>
              <a:t>india</a:t>
            </a:r>
            <a:r>
              <a:rPr lang="en-US" sz="1400" dirty="0"/>
              <a:t/>
            </a:r>
            <a:br>
              <a:rPr lang="en-US" sz="1400" dirty="0"/>
            </a:br>
            <a:endParaRPr lang="en-US" sz="1400" dirty="0"/>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39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14" y="-14377"/>
            <a:ext cx="9051985" cy="7417415"/>
          </a:xfrm>
          <a:prstGeom prst="rect">
            <a:avLst/>
          </a:prstGeom>
        </p:spPr>
        <p:txBody>
          <a:bodyPr wrap="square">
            <a:spAutoFit/>
          </a:bodyPr>
          <a:lstStyle/>
          <a:p>
            <a:pPr marL="285750" indent="-285750">
              <a:buFont typeface="Wingdings" panose="05000000000000000000" pitchFamily="2" charset="2"/>
              <a:buChar char="v"/>
            </a:pPr>
            <a:r>
              <a:rPr lang="en-US" sz="1400" b="1" dirty="0">
                <a:solidFill>
                  <a:srgbClr val="404040"/>
                </a:solidFill>
                <a:latin typeface="Times New Roman" panose="02020603050405020304" pitchFamily="18" charset="0"/>
                <a:cs typeface="Times New Roman" panose="02020603050405020304" pitchFamily="18" charset="0"/>
              </a:rPr>
              <a:t>FUNCTIONS AND ROLE OF IRDA:-</a:t>
            </a:r>
            <a:r>
              <a:rPr lang="en-US" sz="1400" dirty="0">
                <a:solidFill>
                  <a:srgbClr val="404040"/>
                </a:solidFill>
                <a:latin typeface="Times New Roman" panose="02020603050405020304" pitchFamily="18" charset="0"/>
                <a:cs typeface="Times New Roman" panose="02020603050405020304" pitchFamily="18" charset="0"/>
              </a:rPr>
              <a:t/>
            </a:r>
            <a:br>
              <a:rPr lang="en-US" sz="1400" dirty="0">
                <a:solidFill>
                  <a:srgbClr val="404040"/>
                </a:solidFill>
                <a:latin typeface="Times New Roman" panose="02020603050405020304" pitchFamily="18" charset="0"/>
                <a:cs typeface="Times New Roman" panose="02020603050405020304" pitchFamily="18" charset="0"/>
              </a:rPr>
            </a:br>
            <a:r>
              <a:rPr lang="en-US" sz="1400" dirty="0">
                <a:solidFill>
                  <a:srgbClr val="404040"/>
                </a:solidFill>
                <a:latin typeface="Times New Roman" panose="02020603050405020304" pitchFamily="18" charset="0"/>
                <a:cs typeface="Times New Roman" panose="02020603050405020304" pitchFamily="18" charset="0"/>
              </a:rPr>
              <a:t>There are various functions and role of IRDA which are as following:-</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Issuing, renewing, modifying, withdrawing, suspending or cancelling registration.</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Protecting policyholder interest.</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Specifying qualifications, code of conduct, training for intermediaries and agents.</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Specifying the code of conduct for surveyors and loss asserters.</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Promoting efficiency in the conduct of Insurance business.</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Promoting and regulating professional organization connected with the insurance and re-insurance industry.</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Levying fees and other charges</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Regulating a margin of solvency</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Inspecting and investigating insurers, intermediaries and others relevant organization.</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Regulates rates, terms and conditions</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Specifying how account books should be kept.</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Regulating companies’ investment and funds.</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Adjudicate disputed between insurers and intermediaries.</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Supervising the tariff advisory committee.</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Promote professional organization</a:t>
            </a:r>
          </a:p>
          <a:p>
            <a:pPr marL="342900" indent="-342900">
              <a:buFont typeface="+mj-lt"/>
              <a:buAutoNum type="arabicPeriod"/>
            </a:pPr>
            <a:r>
              <a:rPr lang="en-US" sz="1400" dirty="0">
                <a:solidFill>
                  <a:srgbClr val="404040"/>
                </a:solidFill>
                <a:latin typeface="Times New Roman" panose="02020603050405020304" pitchFamily="18" charset="0"/>
                <a:cs typeface="Times New Roman" panose="02020603050405020304" pitchFamily="18" charset="0"/>
              </a:rPr>
              <a:t>Maintain books of accounting and auditing.</a:t>
            </a:r>
          </a:p>
          <a:p>
            <a:endParaRPr lang="en-US" sz="1400" b="0" i="0" dirty="0">
              <a:solidFill>
                <a:srgbClr val="40404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OBJECTIVES OF IRDA:-</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objective of IRDA of India is to enforce the provisions comes under the Insurance act. The statement of the IRDA is:-</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To safeguard the policyholder’s interest and ensure that they are treated fairly.</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To ensure the financial soundness of the insurance business by regulating it fairly.</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Regularly establish regulations to guarantee that the industry works in a clear and unambiguous manner</a:t>
            </a:r>
          </a:p>
          <a:p>
            <a:pPr algn="just"/>
            <a:endParaRPr lang="en-US" sz="1400" b="0" i="0" dirty="0">
              <a:solidFill>
                <a:srgbClr val="40404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FEATURES AND BENEFITS OF IRDA:-</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Following are the salient features of the apex body, the insurance regulatory and development authority of India:-</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Acts as an insurance sector regulator.</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policyholder’s interest are safeguarded.</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apex body establishes rules and regulations under section 144 A of the insurance Act of 1938.</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The insurance act entrusts it with issuing certificates of registration to new insurance businesses seeking to operate in India.</a:t>
            </a:r>
          </a:p>
          <a:p>
            <a:endParaRPr lang="en-US" sz="1400" b="0" i="0" dirty="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493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915400" cy="6124754"/>
          </a:xfrm>
          <a:prstGeom prst="rect">
            <a:avLst/>
          </a:prstGeom>
        </p:spPr>
        <p:txBody>
          <a:bodyPr wrap="square">
            <a:spAutoFit/>
          </a:bodyPr>
          <a:lstStyle/>
          <a:p>
            <a:pPr algn="just"/>
            <a:r>
              <a:rPr lang="en-US" sz="1400" b="1" dirty="0">
                <a:solidFill>
                  <a:srgbClr val="404040"/>
                </a:solidFill>
                <a:latin typeface="Times New Roman" panose="02020603050405020304" pitchFamily="18" charset="0"/>
                <a:cs typeface="Times New Roman" panose="02020603050405020304" pitchFamily="18" charset="0"/>
              </a:rPr>
              <a:t>TYPES OF INSURANCE REGULATED BY THE IRDA:-</a:t>
            </a:r>
            <a:endParaRPr lang="en-US" sz="1400" dirty="0">
              <a:solidFill>
                <a:srgbClr val="404040"/>
              </a:solidFill>
              <a:latin typeface="Times New Roman" panose="02020603050405020304" pitchFamily="18" charset="0"/>
              <a:cs typeface="Times New Roman" panose="02020603050405020304" pitchFamily="18" charset="0"/>
            </a:endParaRPr>
          </a:p>
          <a:p>
            <a:pPr algn="just"/>
            <a:r>
              <a:rPr lang="en-US" sz="1400" dirty="0">
                <a:solidFill>
                  <a:srgbClr val="404040"/>
                </a:solidFill>
                <a:latin typeface="Times New Roman" panose="02020603050405020304" pitchFamily="18" charset="0"/>
                <a:cs typeface="Times New Roman" panose="02020603050405020304" pitchFamily="18" charset="0"/>
              </a:rPr>
              <a:t>Insurance is mainly divided into life and Non-life Insurance. These are further classified into other types of insurance. These are the types of insurance regulated by the IRDA:-</a:t>
            </a:r>
          </a:p>
          <a:p>
            <a:pPr algn="just"/>
            <a:r>
              <a:rPr lang="en-US" sz="1400" dirty="0">
                <a:solidFill>
                  <a:srgbClr val="404040"/>
                </a:solidFill>
                <a:latin typeface="Times New Roman" panose="02020603050405020304" pitchFamily="18" charset="0"/>
                <a:cs typeface="Times New Roman" panose="02020603050405020304" pitchFamily="18" charset="0"/>
              </a:rPr>
              <a:t>1.) Life insurance:</a:t>
            </a:r>
          </a:p>
          <a:p>
            <a:pPr algn="just">
              <a:buFont typeface="Arial" panose="020B0604020202020204" pitchFamily="34" charset="0"/>
              <a:buChar char="•"/>
            </a:pPr>
            <a:r>
              <a:rPr lang="en-US" sz="1400" dirty="0">
                <a:solidFill>
                  <a:srgbClr val="404040"/>
                </a:solidFill>
                <a:latin typeface="Times New Roman" panose="02020603050405020304" pitchFamily="18" charset="0"/>
                <a:cs typeface="Times New Roman" panose="02020603050405020304" pitchFamily="18" charset="0"/>
              </a:rPr>
              <a:t>Terms plans</a:t>
            </a:r>
          </a:p>
          <a:p>
            <a:pPr algn="just">
              <a:buFont typeface="Arial" panose="020B0604020202020204" pitchFamily="34" charset="0"/>
              <a:buChar char="•"/>
            </a:pPr>
            <a:r>
              <a:rPr lang="en-US" sz="1400" dirty="0">
                <a:solidFill>
                  <a:srgbClr val="404040"/>
                </a:solidFill>
                <a:latin typeface="Times New Roman" panose="02020603050405020304" pitchFamily="18" charset="0"/>
                <a:cs typeface="Times New Roman" panose="02020603050405020304" pitchFamily="18" charset="0"/>
              </a:rPr>
              <a:t>Endowment policies</a:t>
            </a:r>
          </a:p>
          <a:p>
            <a:pPr algn="just">
              <a:buFont typeface="Arial" panose="020B0604020202020204" pitchFamily="34" charset="0"/>
              <a:buChar char="•"/>
            </a:pPr>
            <a:r>
              <a:rPr lang="en-US" sz="1400" dirty="0">
                <a:solidFill>
                  <a:srgbClr val="404040"/>
                </a:solidFill>
                <a:latin typeface="Times New Roman" panose="02020603050405020304" pitchFamily="18" charset="0"/>
                <a:cs typeface="Times New Roman" panose="02020603050405020304" pitchFamily="18" charset="0"/>
              </a:rPr>
              <a:t>Unit-linked insurance policies.</a:t>
            </a:r>
          </a:p>
          <a:p>
            <a:pPr algn="just">
              <a:buFont typeface="Arial" panose="020B0604020202020204" pitchFamily="34" charset="0"/>
              <a:buChar char="•"/>
            </a:pPr>
            <a:r>
              <a:rPr lang="en-US" sz="1400" dirty="0">
                <a:solidFill>
                  <a:srgbClr val="404040"/>
                </a:solidFill>
                <a:latin typeface="Times New Roman" panose="02020603050405020304" pitchFamily="18" charset="0"/>
                <a:cs typeface="Times New Roman" panose="02020603050405020304" pitchFamily="18" charset="0"/>
              </a:rPr>
              <a:t>Retirement policies.</a:t>
            </a:r>
          </a:p>
          <a:p>
            <a:pPr algn="just">
              <a:buFont typeface="Arial" panose="020B0604020202020204" pitchFamily="34" charset="0"/>
              <a:buChar char="•"/>
            </a:pPr>
            <a:r>
              <a:rPr lang="en-US" sz="1400" dirty="0">
                <a:solidFill>
                  <a:srgbClr val="404040"/>
                </a:solidFill>
                <a:latin typeface="Times New Roman" panose="02020603050405020304" pitchFamily="18" charset="0"/>
                <a:cs typeface="Times New Roman" panose="02020603050405020304" pitchFamily="18" charset="0"/>
              </a:rPr>
              <a:t>Money-back policies.</a:t>
            </a:r>
          </a:p>
          <a:p>
            <a:pPr algn="just"/>
            <a:r>
              <a:rPr lang="en-US" sz="1400" dirty="0">
                <a:solidFill>
                  <a:srgbClr val="404040"/>
                </a:solidFill>
                <a:latin typeface="Times New Roman" panose="02020603050405020304" pitchFamily="18" charset="0"/>
                <a:cs typeface="Times New Roman" panose="02020603050405020304" pitchFamily="18" charset="0"/>
              </a:rPr>
              <a:t>2.) General insurance:</a:t>
            </a:r>
          </a:p>
          <a:p>
            <a:pPr algn="just">
              <a:buFont typeface="Arial" panose="020B0604020202020204" pitchFamily="34" charset="0"/>
              <a:buChar char="•"/>
            </a:pPr>
            <a:r>
              <a:rPr lang="en-US" sz="1400" dirty="0">
                <a:solidFill>
                  <a:srgbClr val="404040"/>
                </a:solidFill>
                <a:latin typeface="Times New Roman" panose="02020603050405020304" pitchFamily="18" charset="0"/>
                <a:cs typeface="Times New Roman" panose="02020603050405020304" pitchFamily="18" charset="0"/>
              </a:rPr>
              <a:t>Health insurance policies.</a:t>
            </a:r>
          </a:p>
          <a:p>
            <a:pPr algn="just">
              <a:buFont typeface="Arial" panose="020B0604020202020204" pitchFamily="34" charset="0"/>
              <a:buChar char="•"/>
            </a:pPr>
            <a:r>
              <a:rPr lang="en-US" sz="1400" dirty="0">
                <a:solidFill>
                  <a:srgbClr val="404040"/>
                </a:solidFill>
                <a:latin typeface="Times New Roman" panose="02020603050405020304" pitchFamily="18" charset="0"/>
                <a:cs typeface="Times New Roman" panose="02020603050405020304" pitchFamily="18" charset="0"/>
              </a:rPr>
              <a:t>Vehicle motor insurance policy;</a:t>
            </a:r>
          </a:p>
          <a:p>
            <a:pPr algn="just"/>
            <a:r>
              <a:rPr lang="en-US" sz="1400" dirty="0">
                <a:solidFill>
                  <a:srgbClr val="404040"/>
                </a:solidFill>
                <a:latin typeface="Times New Roman" panose="02020603050405020304" pitchFamily="18" charset="0"/>
                <a:cs typeface="Times New Roman" panose="02020603050405020304" pitchFamily="18" charset="0"/>
              </a:rPr>
              <a:t>  a. Car insurance</a:t>
            </a:r>
          </a:p>
          <a:p>
            <a:pPr algn="just"/>
            <a:r>
              <a:rPr lang="en-US" sz="1400" dirty="0">
                <a:solidFill>
                  <a:srgbClr val="404040"/>
                </a:solidFill>
                <a:latin typeface="Times New Roman" panose="02020603050405020304" pitchFamily="18" charset="0"/>
                <a:cs typeface="Times New Roman" panose="02020603050405020304" pitchFamily="18" charset="0"/>
              </a:rPr>
              <a:t>  b. Bike insurance.</a:t>
            </a:r>
          </a:p>
          <a:p>
            <a:pPr algn="just">
              <a:buFont typeface="Arial" panose="020B0604020202020204" pitchFamily="34" charset="0"/>
              <a:buChar char="•"/>
            </a:pPr>
            <a:r>
              <a:rPr lang="en-US" sz="1400" dirty="0">
                <a:solidFill>
                  <a:srgbClr val="404040"/>
                </a:solidFill>
                <a:latin typeface="Times New Roman" panose="02020603050405020304" pitchFamily="18" charset="0"/>
                <a:cs typeface="Times New Roman" panose="02020603050405020304" pitchFamily="18" charset="0"/>
              </a:rPr>
              <a:t>Property insurance policies</a:t>
            </a:r>
          </a:p>
          <a:p>
            <a:pPr algn="just">
              <a:buFont typeface="Arial" panose="020B0604020202020204" pitchFamily="34" charset="0"/>
              <a:buChar char="•"/>
            </a:pPr>
            <a:r>
              <a:rPr lang="en-US" sz="1400" dirty="0">
                <a:solidFill>
                  <a:srgbClr val="404040"/>
                </a:solidFill>
                <a:latin typeface="Times New Roman" panose="02020603050405020304" pitchFamily="18" charset="0"/>
                <a:cs typeface="Times New Roman" panose="02020603050405020304" pitchFamily="18" charset="0"/>
              </a:rPr>
              <a:t>Travel insurance plans</a:t>
            </a:r>
          </a:p>
          <a:p>
            <a:pPr algn="just">
              <a:buFont typeface="Arial" panose="020B0604020202020204" pitchFamily="34" charset="0"/>
              <a:buChar char="•"/>
            </a:pPr>
            <a:r>
              <a:rPr lang="en-US" sz="1400" dirty="0">
                <a:solidFill>
                  <a:srgbClr val="404040"/>
                </a:solidFill>
                <a:latin typeface="Times New Roman" panose="02020603050405020304" pitchFamily="18" charset="0"/>
                <a:cs typeface="Times New Roman" panose="02020603050405020304" pitchFamily="18" charset="0"/>
              </a:rPr>
              <a:t>Gadget insurance plans.</a:t>
            </a:r>
          </a:p>
          <a:p>
            <a:pPr algn="just">
              <a:buFont typeface="Arial" panose="020B0604020202020204" pitchFamily="34" charset="0"/>
              <a:buChar char="•"/>
            </a:pPr>
            <a:endParaRPr lang="en-US" sz="1400" b="0" i="0" dirty="0">
              <a:solidFill>
                <a:srgbClr val="404040"/>
              </a:solidFill>
              <a:effectLst/>
              <a:latin typeface="Times New Roman" panose="02020603050405020304" pitchFamily="18" charset="0"/>
              <a:cs typeface="Times New Roman" panose="02020603050405020304" pitchFamily="18" charset="0"/>
            </a:endParaRPr>
          </a:p>
          <a:p>
            <a:pPr algn="just"/>
            <a:r>
              <a:rPr lang="en-US" sz="1400" b="1" i="1" dirty="0">
                <a:latin typeface="Times New Roman" panose="02020603050405020304" pitchFamily="18" charset="0"/>
                <a:cs typeface="Times New Roman" panose="02020603050405020304" pitchFamily="18" charset="0"/>
              </a:rPr>
              <a:t>DIFFERENCE BETWEEN IRDA AND SEBI:-</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1.) The IRDA regulates the insurance industry. On the other side SEBI regulates the securities and commodity industry.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2.) The IRDA established in 1999. On the other side SEBI established in 1992.</a:t>
            </a:r>
          </a:p>
          <a:p>
            <a:pPr algn="just"/>
            <a:r>
              <a:rPr lang="en-US" sz="1400" dirty="0">
                <a:latin typeface="Times New Roman" panose="02020603050405020304" pitchFamily="18" charset="0"/>
                <a:cs typeface="Times New Roman" panose="02020603050405020304" pitchFamily="18" charset="0"/>
              </a:rPr>
              <a:t>3.) The IRDA protects the interest of insurance policyholders, on the other side SEBI protects the interests of investor in securities.</a:t>
            </a:r>
          </a:p>
          <a:p>
            <a:pPr algn="just"/>
            <a:r>
              <a:rPr lang="en-US" sz="1400" dirty="0">
                <a:latin typeface="Times New Roman" panose="02020603050405020304" pitchFamily="18" charset="0"/>
                <a:cs typeface="Times New Roman" panose="02020603050405020304" pitchFamily="18" charset="0"/>
              </a:rPr>
              <a:t>4.) The IRDA grant certificate of registration to insurance companies to issue insurance policies, on the other side SEBI grant certificate of registration to stockbrokers, bankers, sub brokers, to issue deeds.</a:t>
            </a:r>
          </a:p>
          <a:p>
            <a:pPr algn="just"/>
            <a:r>
              <a:rPr lang="en-US" sz="1400" dirty="0">
                <a:latin typeface="Times New Roman" panose="02020603050405020304" pitchFamily="18" charset="0"/>
                <a:cs typeface="Times New Roman" panose="02020603050405020304" pitchFamily="18" charset="0"/>
              </a:rPr>
              <a:t>5.) The IRDA makes rules and regulations under the Insurance Regulatory and Development Authority Act, on the other side SEBI make rules and regulations under the Securities and Exchange Board of India Act.</a:t>
            </a:r>
            <a:endParaRPr lang="en-US" sz="1400" b="0" i="0" dirty="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714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991600" cy="7632859"/>
          </a:xfrm>
          <a:prstGeom prst="rect">
            <a:avLst/>
          </a:prstGeom>
        </p:spPr>
        <p:txBody>
          <a:bodyPr wrap="square">
            <a:spAutoFit/>
          </a:bodyPr>
          <a:lstStyle/>
          <a:p>
            <a:pPr marL="285750" indent="-285750"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PFRDA: PENSION FUND REGULATORY AND DEVELOPMENT AUTHORITY</a:t>
            </a:r>
          </a:p>
          <a:p>
            <a:pPr algn="just"/>
            <a:r>
              <a:rPr lang="en-US" sz="1400" dirty="0">
                <a:latin typeface="Times New Roman" panose="02020603050405020304" pitchFamily="18" charset="0"/>
                <a:cs typeface="Times New Roman" panose="02020603050405020304" pitchFamily="18" charset="0"/>
              </a:rPr>
              <a:t>Pension Fund Regulatory and Development Authority was instated in the year 2003. The body was set up with an aim to promote, regulate and develop the pension sector in the country. The National Pension Scheme (NPS) was launched by PFRDA in the year 2003 and thereby extended to all sections of citizens in the year 2009. Pension fund regulatory and development authority comes under the jurisdiction of the Ministry of Finance.</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Functions of PFRDA</a:t>
            </a:r>
          </a:p>
          <a:p>
            <a:pPr algn="just"/>
            <a:r>
              <a:rPr lang="en-US" sz="1400" dirty="0">
                <a:latin typeface="Times New Roman" panose="02020603050405020304" pitchFamily="18" charset="0"/>
                <a:cs typeface="Times New Roman" panose="02020603050405020304" pitchFamily="18" charset="0"/>
              </a:rPr>
              <a:t>The preamble of PFRDA states that the aims of the authority is – “to promote old age income security by establishing, developing and regulating pension funds, to protect the interests of subscribers to schemes of pension funds and for matters connected therewith or incidental thereto.”</a:t>
            </a:r>
          </a:p>
          <a:p>
            <a:pPr algn="just"/>
            <a:r>
              <a:rPr lang="en-US" sz="1400" dirty="0">
                <a:latin typeface="Times New Roman" panose="02020603050405020304" pitchFamily="18" charset="0"/>
                <a:cs typeface="Times New Roman" panose="02020603050405020304" pitchFamily="18" charset="0"/>
              </a:rPr>
              <a:t>PFRDA is head-quartered at New Delhi with various regional offices spread across the country.</a:t>
            </a:r>
          </a:p>
          <a:p>
            <a:pPr algn="just"/>
            <a:r>
              <a:rPr lang="en-US" sz="1400" dirty="0">
                <a:latin typeface="Times New Roman" panose="02020603050405020304" pitchFamily="18" charset="0"/>
                <a:cs typeface="Times New Roman" panose="02020603050405020304" pitchFamily="18" charset="0"/>
              </a:rPr>
              <a:t>Promote pension scheme in the country by fostering mandatory as well as voluntary pension schemes in order to serve the old age income needs of retired personnel</a:t>
            </a:r>
          </a:p>
          <a:p>
            <a:pPr algn="just"/>
            <a:r>
              <a:rPr lang="en-US" sz="1400" dirty="0">
                <a:latin typeface="Times New Roman" panose="02020603050405020304" pitchFamily="18" charset="0"/>
                <a:cs typeface="Times New Roman" panose="02020603050405020304" pitchFamily="18" charset="0"/>
              </a:rPr>
              <a:t>National Pension System, both tier 1 and tier 2 are under the purview of PFRDA and are dictated by the same</a:t>
            </a:r>
          </a:p>
          <a:p>
            <a:pPr algn="just"/>
            <a:r>
              <a:rPr lang="en-US" sz="1400" dirty="0">
                <a:latin typeface="Times New Roman" panose="02020603050405020304" pitchFamily="18" charset="0"/>
                <a:cs typeface="Times New Roman" panose="02020603050405020304" pitchFamily="18" charset="0"/>
              </a:rPr>
              <a:t>PFRDA performs the function of appointing various intermediate agencies like Pension Fund Managers, Central Record Keeping Agency (CRA) etc.</a:t>
            </a:r>
          </a:p>
          <a:p>
            <a:pPr algn="just"/>
            <a:r>
              <a:rPr lang="en-US" sz="1400" dirty="0">
                <a:latin typeface="Times New Roman" panose="02020603050405020304" pitchFamily="18" charset="0"/>
                <a:cs typeface="Times New Roman" panose="02020603050405020304" pitchFamily="18" charset="0"/>
              </a:rPr>
              <a:t>Educating the general public and stakeholders about the importance of pension.</a:t>
            </a:r>
          </a:p>
          <a:p>
            <a:pPr algn="just"/>
            <a:r>
              <a:rPr lang="en-US" sz="1400" dirty="0">
                <a:latin typeface="Times New Roman" panose="02020603050405020304" pitchFamily="18" charset="0"/>
                <a:cs typeface="Times New Roman" panose="02020603050405020304" pitchFamily="18" charset="0"/>
              </a:rPr>
              <a:t>Training of intermediaries that perform the task of popularizing and educating people about the importance of pension.</a:t>
            </a:r>
          </a:p>
          <a:p>
            <a:pPr algn="just"/>
            <a:r>
              <a:rPr lang="en-US" sz="1400" dirty="0">
                <a:latin typeface="Times New Roman" panose="02020603050405020304" pitchFamily="18" charset="0"/>
                <a:cs typeface="Times New Roman" panose="02020603050405020304" pitchFamily="18" charset="0"/>
              </a:rPr>
              <a:t>Addressing grievances related to various pension schemes in the country.</a:t>
            </a:r>
          </a:p>
          <a:p>
            <a:pPr algn="just"/>
            <a:r>
              <a:rPr lang="en-US" sz="1400" dirty="0">
                <a:latin typeface="Times New Roman" panose="02020603050405020304" pitchFamily="18" charset="0"/>
                <a:cs typeface="Times New Roman" panose="02020603050405020304" pitchFamily="18" charset="0"/>
              </a:rPr>
              <a:t>Addressing and resolving disputes between various intermediaries like banks and between customers and intermediaries.</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Pension Fund Managers (PFMs) </a:t>
            </a:r>
          </a:p>
          <a:p>
            <a:pPr algn="just"/>
            <a:r>
              <a:rPr lang="en-US" sz="1400" dirty="0">
                <a:latin typeface="Times New Roman" panose="02020603050405020304" pitchFamily="18" charset="0"/>
                <a:cs typeface="Times New Roman" panose="02020603050405020304" pitchFamily="18" charset="0"/>
              </a:rPr>
              <a:t>Listed below are some of the most important functions of the PFMs.</a:t>
            </a:r>
          </a:p>
          <a:p>
            <a:pPr algn="just"/>
            <a:r>
              <a:rPr lang="en-US" sz="1400" dirty="0">
                <a:latin typeface="Times New Roman" panose="02020603050405020304" pitchFamily="18" charset="0"/>
                <a:cs typeface="Times New Roman" panose="02020603050405020304" pitchFamily="18" charset="0"/>
              </a:rPr>
              <a:t>Pension Fund Manager essentially are mandated to invest and manage funds of subscribers enrolled in the National Pension System</a:t>
            </a:r>
          </a:p>
          <a:p>
            <a:pPr algn="just"/>
            <a:r>
              <a:rPr lang="en-US" sz="1400" dirty="0">
                <a:latin typeface="Times New Roman" panose="02020603050405020304" pitchFamily="18" charset="0"/>
                <a:cs typeface="Times New Roman" panose="02020603050405020304" pitchFamily="18" charset="0"/>
              </a:rPr>
              <a:t>Investment of contribution of subscriber as per rules and guidelines of the PFRDA</a:t>
            </a:r>
          </a:p>
          <a:p>
            <a:pPr algn="just"/>
            <a:r>
              <a:rPr lang="en-US" sz="1400" dirty="0">
                <a:latin typeface="Times New Roman" panose="02020603050405020304" pitchFamily="18" charset="0"/>
                <a:cs typeface="Times New Roman" panose="02020603050405020304" pitchFamily="18" charset="0"/>
              </a:rPr>
              <a:t>Maintain books and records of the investment and flow of funds</a:t>
            </a:r>
          </a:p>
          <a:p>
            <a:pPr algn="just"/>
            <a:r>
              <a:rPr lang="en-US" sz="1400" dirty="0">
                <a:latin typeface="Times New Roman" panose="02020603050405020304" pitchFamily="18" charset="0"/>
                <a:cs typeface="Times New Roman" panose="02020603050405020304" pitchFamily="18" charset="0"/>
              </a:rPr>
              <a:t>Construction of portfolio of customers who choose auto-allocation of funds</a:t>
            </a:r>
          </a:p>
          <a:p>
            <a:pPr algn="just"/>
            <a:r>
              <a:rPr lang="en-US" sz="1400" dirty="0">
                <a:latin typeface="Times New Roman" panose="02020603050405020304" pitchFamily="18" charset="0"/>
                <a:cs typeface="Times New Roman" panose="02020603050405020304" pitchFamily="18" charset="0"/>
              </a:rPr>
              <a:t>Reporting to PFRDA on a regular basis</a:t>
            </a:r>
          </a:p>
          <a:p>
            <a:pPr algn="just"/>
            <a:r>
              <a:rPr lang="en-US" sz="1400" dirty="0">
                <a:latin typeface="Times New Roman" panose="02020603050405020304" pitchFamily="18" charset="0"/>
                <a:cs typeface="Times New Roman" panose="02020603050405020304" pitchFamily="18" charset="0"/>
              </a:rPr>
              <a:t>Public disclosure of financial information from time to time as per guidelines issued by PFRDA</a:t>
            </a:r>
          </a:p>
          <a:p>
            <a:endParaRPr lang="en-US" sz="1400" dirty="0"/>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71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842" y="1447800"/>
            <a:ext cx="8915400" cy="3416320"/>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Financial Regulatory Authorities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Regulators of Indian Financial System: </a:t>
            </a: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Reserve Bank of India (RBI)- Organization, Objectives, Functions And Monetary Policy</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Securities And Exchange Board of India (SEBI)- Organization, Objectives &amp; Functions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Insurance Regulatory And Development Authority Of India (IRDAI)- Organization, Objectives &amp; Functions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Pension Fund Regulatory Authority of India (PFRDA)- Organization, Objectives &amp; Functions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UNIT OBJECTIVES</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To understand about Indian regulatory authorities.</a:t>
            </a:r>
          </a:p>
          <a:p>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48261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10600" cy="3877985"/>
          </a:xfrm>
          <a:prstGeom prst="rect">
            <a:avLst/>
          </a:prstGeom>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ONLINE SERVICES OFFERED BY </a:t>
            </a:r>
            <a:r>
              <a:rPr lang="en-US" sz="1400" b="1" dirty="0" smtClean="0">
                <a:latin typeface="Times New Roman" panose="02020603050405020304" pitchFamily="18" charset="0"/>
                <a:cs typeface="Times New Roman" panose="02020603050405020304" pitchFamily="18" charset="0"/>
              </a:rPr>
              <a:t>PFRDA</a:t>
            </a:r>
          </a:p>
          <a:p>
            <a:pPr algn="just"/>
            <a:endParaRPr lang="en-US" sz="1400"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Pension Fund Regulatory &amp; Development Authority has taken several measures online as well as offline to facilitate the individuals willing to invest in Pension Schemes. There are numerous online services offered by the regulatory body which eventually encourages the consumers to seek different retirement funds</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Opening Pension Fund account under NPS</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Processing contributions to PRAN account (Excluding NPS- </a:t>
            </a:r>
            <a:r>
              <a:rPr lang="en-US" sz="1400" dirty="0" err="1">
                <a:latin typeface="Times New Roman" panose="02020603050405020304" pitchFamily="18" charset="0"/>
                <a:cs typeface="Times New Roman" panose="02020603050405020304" pitchFamily="18" charset="0"/>
              </a:rPr>
              <a:t>Swavalamban</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Atal</a:t>
            </a:r>
            <a:r>
              <a:rPr lang="en-US" sz="1400" dirty="0">
                <a:latin typeface="Times New Roman" panose="02020603050405020304" pitchFamily="18" charset="0"/>
                <a:cs typeface="Times New Roman" panose="02020603050405020304" pitchFamily="18" charset="0"/>
              </a:rPr>
              <a:t> Pension </a:t>
            </a:r>
            <a:r>
              <a:rPr lang="en-US" sz="1400" dirty="0" err="1">
                <a:latin typeface="Times New Roman" panose="02020603050405020304" pitchFamily="18" charset="0"/>
                <a:cs typeface="Times New Roman" panose="02020603050405020304" pitchFamily="18" charset="0"/>
              </a:rPr>
              <a:t>Yojana</a:t>
            </a:r>
            <a:r>
              <a:rPr lang="en-US" sz="1400" dirty="0">
                <a:latin typeface="Times New Roman" panose="02020603050405020304" pitchFamily="18" charset="0"/>
                <a:cs typeface="Times New Roman" panose="02020603050405020304" pitchFamily="18" charset="0"/>
              </a:rPr>
              <a:t> accounts)</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Activation of Tier-2 account</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Modification of personal details of subscribers</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Investment plan modification</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Change of pension plans</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Downloading and accessing transaction statements</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Processing exit or withdrawal requests</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Complaint filing</a:t>
            </a:r>
          </a:p>
          <a:p>
            <a:pPr marL="342900" lvl="0" indent="-342900" algn="just">
              <a:buFont typeface="+mj-lt"/>
              <a:buAutoNum type="arabicPeriod"/>
            </a:pPr>
            <a:r>
              <a:rPr lang="en-US" sz="1400" dirty="0">
                <a:latin typeface="Times New Roman" panose="02020603050405020304" pitchFamily="18" charset="0"/>
                <a:cs typeface="Times New Roman" panose="02020603050405020304" pitchFamily="18" charset="0"/>
              </a:rPr>
              <a:t>Printing e-PRAN and more</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81522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847D98B-D5BE-42BC-94D7-F7202D6C8B7A}"/>
              </a:ext>
            </a:extLst>
          </p:cNvPr>
          <p:cNvSpPr txBox="1"/>
          <p:nvPr/>
        </p:nvSpPr>
        <p:spPr>
          <a:xfrm>
            <a:off x="76200" y="1970556"/>
            <a:ext cx="9067800" cy="3170099"/>
          </a:xfrm>
          <a:prstGeom prst="rect">
            <a:avLst/>
          </a:prstGeom>
          <a:noFill/>
        </p:spPr>
        <p:txBody>
          <a:bodyPr wrap="square">
            <a:spAutoFit/>
          </a:bodyPr>
          <a:lstStyle/>
          <a:p>
            <a:pPr>
              <a:spcAft>
                <a:spcPts val="600"/>
              </a:spcAft>
              <a:buSzPts val="1000"/>
              <a:tabLst>
                <a:tab pos="342900" algn="l"/>
              </a:tabLst>
            </a:pPr>
            <a:r>
              <a:rPr lang="en-IN" i="1" dirty="0">
                <a:latin typeface="Times New Roman" panose="02020603050405020304" pitchFamily="18" charset="0"/>
                <a:ea typeface="Calibri" panose="020F0502020204030204" pitchFamily="34" charset="0"/>
                <a:cs typeface="Times New Roman" panose="02020603050405020304" pitchFamily="18" charset="0"/>
              </a:rPr>
              <a:t>Presented By:</a:t>
            </a:r>
          </a:p>
          <a:p>
            <a:pPr>
              <a:spcAft>
                <a:spcPts val="600"/>
              </a:spcAft>
              <a:buSzPts val="1000"/>
              <a:tabLst>
                <a:tab pos="342900" algn="l"/>
              </a:tabLst>
            </a:pPr>
            <a:r>
              <a:rPr lang="en-IN" i="1" dirty="0" smtClean="0">
                <a:latin typeface="Times New Roman" panose="02020603050405020304" pitchFamily="18" charset="0"/>
                <a:ea typeface="Calibri" panose="020F0502020204030204" pitchFamily="34" charset="0"/>
                <a:cs typeface="Times New Roman" panose="02020603050405020304" pitchFamily="18" charset="0"/>
              </a:rPr>
              <a:t>Prof. </a:t>
            </a:r>
            <a:r>
              <a:rPr lang="en-IN" i="1" dirty="0" err="1" smtClean="0">
                <a:latin typeface="Times New Roman" panose="02020603050405020304" pitchFamily="18" charset="0"/>
                <a:ea typeface="Calibri" panose="020F0502020204030204" pitchFamily="34" charset="0"/>
                <a:cs typeface="Times New Roman" panose="02020603050405020304" pitchFamily="18" charset="0"/>
              </a:rPr>
              <a:t>Dr.</a:t>
            </a:r>
            <a:r>
              <a:rPr lang="en-IN" i="1" dirty="0" smtClean="0">
                <a:latin typeface="Times New Roman" panose="02020603050405020304" pitchFamily="18" charset="0"/>
                <a:ea typeface="Calibri" panose="020F0502020204030204" pitchFamily="34" charset="0"/>
                <a:cs typeface="Times New Roman" panose="02020603050405020304" pitchFamily="18" charset="0"/>
              </a:rPr>
              <a:t> S</a:t>
            </a:r>
            <a:r>
              <a:rPr lang="en-IN" i="1" dirty="0">
                <a:latin typeface="Times New Roman" panose="02020603050405020304" pitchFamily="18" charset="0"/>
                <a:ea typeface="Calibri" panose="020F0502020204030204" pitchFamily="34" charset="0"/>
                <a:cs typeface="Times New Roman" panose="02020603050405020304" pitchFamily="18" charset="0"/>
              </a:rPr>
              <a:t>. Rani &amp; </a:t>
            </a:r>
            <a:r>
              <a:rPr lang="en-IN" i="1" dirty="0" smtClean="0">
                <a:latin typeface="Times New Roman" panose="02020603050405020304" pitchFamily="18" charset="0"/>
                <a:ea typeface="Calibri" panose="020F0502020204030204" pitchFamily="34" charset="0"/>
                <a:cs typeface="Times New Roman" panose="02020603050405020304" pitchFamily="18" charset="0"/>
              </a:rPr>
              <a:t>Prof. </a:t>
            </a:r>
            <a:r>
              <a:rPr lang="en-IN" i="1" dirty="0" err="1" smtClean="0">
                <a:latin typeface="Times New Roman" panose="02020603050405020304" pitchFamily="18" charset="0"/>
                <a:ea typeface="Calibri" panose="020F0502020204030204" pitchFamily="34" charset="0"/>
                <a:cs typeface="Times New Roman" panose="02020603050405020304" pitchFamily="18" charset="0"/>
              </a:rPr>
              <a:t>Vaishali</a:t>
            </a:r>
            <a:r>
              <a:rPr lang="en-IN" i="1" dirty="0" smtClean="0">
                <a:latin typeface="Times New Roman" panose="02020603050405020304" pitchFamily="18" charset="0"/>
                <a:ea typeface="Calibri" panose="020F0502020204030204" pitchFamily="34" charset="0"/>
                <a:cs typeface="Times New Roman" panose="02020603050405020304" pitchFamily="18" charset="0"/>
              </a:rPr>
              <a:t> </a:t>
            </a:r>
            <a:r>
              <a:rPr lang="en-IN" i="1" dirty="0">
                <a:latin typeface="Times New Roman" panose="02020603050405020304" pitchFamily="18" charset="0"/>
                <a:ea typeface="Calibri" panose="020F0502020204030204" pitchFamily="34" charset="0"/>
                <a:cs typeface="Times New Roman" panose="02020603050405020304" pitchFamily="18" charset="0"/>
              </a:rPr>
              <a:t>Chauhan</a:t>
            </a:r>
          </a:p>
          <a:p>
            <a:pPr>
              <a:spcAft>
                <a:spcPts val="600"/>
              </a:spcAft>
              <a:buSzPts val="1000"/>
              <a:tabLst>
                <a:tab pos="342900" algn="l"/>
              </a:tabLst>
            </a:pPr>
            <a:r>
              <a:rPr lang="en-IN" i="1" dirty="0">
                <a:latin typeface="Times New Roman" panose="02020603050405020304" pitchFamily="18" charset="0"/>
                <a:ea typeface="Calibri" panose="020F0502020204030204" pitchFamily="34" charset="0"/>
                <a:cs typeface="Times New Roman" panose="02020603050405020304" pitchFamily="18" charset="0"/>
              </a:rPr>
              <a:t>(</a:t>
            </a:r>
            <a:r>
              <a:rPr lang="en-IN" i="1" dirty="0" err="1">
                <a:latin typeface="Times New Roman" panose="02020603050405020304" pitchFamily="18" charset="0"/>
                <a:ea typeface="Calibri" panose="020F0502020204030204" pitchFamily="34" charset="0"/>
                <a:cs typeface="Times New Roman" panose="02020603050405020304" pitchFamily="18" charset="0"/>
              </a:rPr>
              <a:t>Malla</a:t>
            </a:r>
            <a:r>
              <a:rPr lang="en-IN" i="1" dirty="0">
                <a:latin typeface="Times New Roman" panose="02020603050405020304" pitchFamily="18" charset="0"/>
                <a:ea typeface="Calibri" panose="020F0502020204030204" pitchFamily="34" charset="0"/>
                <a:cs typeface="Times New Roman" panose="02020603050405020304" pitchFamily="18" charset="0"/>
              </a:rPr>
              <a:t> Reddy University, Hyderabad)</a:t>
            </a:r>
          </a:p>
          <a:p>
            <a:pPr>
              <a:spcAft>
                <a:spcPts val="600"/>
              </a:spcAft>
              <a:buSzPts val="1000"/>
              <a:tabLst>
                <a:tab pos="342900" algn="l"/>
              </a:tabLst>
            </a:pPr>
            <a:endParaRPr lang="en-IN" i="1" dirty="0">
              <a:latin typeface="Times New Roman" panose="02020603050405020304" pitchFamily="18" charset="0"/>
              <a:ea typeface="Calibri" panose="020F0502020204030204" pitchFamily="34" charset="0"/>
              <a:cs typeface="Times New Roman" panose="02020603050405020304" pitchFamily="18" charset="0"/>
            </a:endParaRPr>
          </a:p>
          <a:p>
            <a:pPr algn="r">
              <a:lnSpc>
                <a:spcPct val="200000"/>
              </a:lnSpc>
              <a:spcAft>
                <a:spcPts val="600"/>
              </a:spcAft>
              <a:buSzPts val="1000"/>
              <a:tabLst>
                <a:tab pos="342900" algn="l"/>
              </a:tabLst>
            </a:pPr>
            <a:r>
              <a:rPr lang="en-IN" sz="5400" i="1" dirty="0">
                <a:latin typeface="Times New Roman" panose="02020603050405020304" pitchFamily="18"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66298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1"/>
            <a:ext cx="8915400" cy="7048083"/>
          </a:xfrm>
          <a:prstGeom prst="rect">
            <a:avLst/>
          </a:prstGeom>
        </p:spPr>
        <p:txBody>
          <a:bodyPr wrap="square">
            <a:spAutoFit/>
          </a:bodyPr>
          <a:lstStyle/>
          <a:p>
            <a:pPr algn="just"/>
            <a:r>
              <a:rPr lang="en-US" sz="1600" b="1" i="1" u="sng" dirty="0">
                <a:latin typeface="Times New Roman" panose="02020603050405020304" pitchFamily="18" charset="0"/>
                <a:cs typeface="Times New Roman" panose="02020603050405020304" pitchFamily="18" charset="0"/>
              </a:rPr>
              <a:t>INTRODUCTION:</a:t>
            </a:r>
          </a:p>
          <a:p>
            <a:pPr algn="just"/>
            <a:r>
              <a:rPr lang="en-US" sz="1600" dirty="0">
                <a:latin typeface="Times New Roman" panose="02020603050405020304" pitchFamily="18" charset="0"/>
                <a:cs typeface="Times New Roman" panose="02020603050405020304" pitchFamily="18" charset="0"/>
              </a:rPr>
              <a:t>Regulatory and Promotional Institutions: Financial institutions, financial markets, financial instruments and financial services are all regulated by regulators like Ministry of Finance, the Company Law Board, RBI, SEBI, IRDA, Dept. of Economic Affairs, Department of Company Affairs etc. The two major Regulatory and Promotional Institutions in India are Reserve Bank of India (RBI) and Securities Exchange Board of India (SEBI). Both RBI and SEBI administer, legislate, supervise, monitor, control and discipline the entire financial system. RBI is the apex of all financial institutions in India. All financial institutions are under the control of RBI. The financial markets are under the control of SEBI. Both RBI and SEBI have laid down several policies, procedures and guidelines. These policies, procedures and guidelines are changed from time to time so as to set the financial system in India.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Banking Institutions: Banking institutions mobilize the savings of the people. They provide a mechanism for the smooth exchange of goods and services. They extend credit while lending money. They not only supply credit but also create credit. There are three basic categories of banking institutions. They are commercial banks, co-operative banks and developmental banks.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Non-banking Institutions: The non-banking financial institutions also mobilize financial resources directly or indirectly from the people. They lend the financial resources mobilized. They lend funds but do not create credit. Companies like LIC, GIC, UTI, Development Financial Institutions, Organization of Pension and Provident Funds etc. fall in this category. Non-banking financial institutions can be categorized as investment companies, housing companies, leasing companies, hire purchase companies, specialized financial institutions (EXIM Bank etc.) investment institutions, state level institutions etc. Financial institutions are financial intermediaries. They intermediate between savers and investors. They lend money. They also </a:t>
            </a:r>
            <a:r>
              <a:rPr lang="en-US" sz="1600" dirty="0" smtClean="0">
                <a:latin typeface="Times New Roman" panose="02020603050405020304" pitchFamily="18" charset="0"/>
                <a:cs typeface="Times New Roman" panose="02020603050405020304" pitchFamily="18" charset="0"/>
              </a:rPr>
              <a:t>mobilize </a:t>
            </a:r>
            <a:r>
              <a:rPr lang="en-US" sz="1600" dirty="0">
                <a:latin typeface="Times New Roman" panose="02020603050405020304" pitchFamily="18" charset="0"/>
                <a:cs typeface="Times New Roman" panose="02020603050405020304" pitchFamily="18" charset="0"/>
              </a:rPr>
              <a:t>savings.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i="1" dirty="0">
                <a:latin typeface="Times New Roman" panose="02020603050405020304" pitchFamily="18" charset="0"/>
                <a:cs typeface="Times New Roman" panose="02020603050405020304" pitchFamily="18" charset="0"/>
              </a:rPr>
              <a:t>There are many financial institutions in India and we have many regulators for regulating them in order to assure the proper functioning of the financial system in our nation.</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5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15" y="-37381"/>
            <a:ext cx="9067800" cy="7386638"/>
          </a:xfrm>
          <a:prstGeom prst="rect">
            <a:avLst/>
          </a:prstGeom>
        </p:spPr>
        <p:txBody>
          <a:bodyPr wrap="square">
            <a:spAutoFit/>
          </a:bodyPr>
          <a:lstStyle/>
          <a:p>
            <a:pPr algn="ctr"/>
            <a:r>
              <a:rPr lang="en-US" sz="2000" b="1" u="sng" dirty="0">
                <a:latin typeface="Times New Roman" panose="02020603050405020304" pitchFamily="18" charset="0"/>
                <a:cs typeface="Times New Roman" panose="02020603050405020304" pitchFamily="18" charset="0"/>
              </a:rPr>
              <a:t>Reserve Bank of India (RBI)</a:t>
            </a:r>
          </a:p>
          <a:p>
            <a:pPr algn="ctr"/>
            <a:endParaRPr lang="en-US" sz="2000" b="1" u="sng"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It is one of the financial regulators in India and it regulates everything related to money. It is also  known as the Central Bank of India as well as the lender of last resort because of the impeccable function that it performs. It was established on April 1, 1935 in accordance with the provisions of the Reserve Bank of India Act, 1934. It regulates all the commercial banks in India like public sector banks, private sector banks, RRBs, Cooperative banks and all type of non-banking financial companies. It forms monetary policy and control the Inflation in the country with the help of monetary policy.</a:t>
            </a:r>
          </a:p>
          <a:p>
            <a:pPr algn="just">
              <a:buNone/>
            </a:pPr>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The Reserve Bank of India (RBI) is India’s central bank, also known as the banker’s bank. The RBI controls monetary and other banking policies of the Indian government. The Reserve Bank is permanently situated in Mumbai since 1937.</a:t>
            </a:r>
          </a:p>
          <a:p>
            <a:endParaRPr lang="en-US" sz="1600" b="1" i="1" dirty="0" smtClean="0"/>
          </a:p>
          <a:p>
            <a:r>
              <a:rPr lang="en-US" sz="1600" b="1" i="1" dirty="0" smtClean="0"/>
              <a:t>Legal </a:t>
            </a:r>
            <a:r>
              <a:rPr lang="en-US" sz="1600" b="1" i="1" dirty="0"/>
              <a:t>frame work:</a:t>
            </a:r>
          </a:p>
          <a:p>
            <a:r>
              <a:rPr lang="en-US" sz="1400" dirty="0">
                <a:latin typeface="Times New Roman" panose="02020603050405020304" pitchFamily="18" charset="0"/>
                <a:cs typeface="Times New Roman" panose="02020603050405020304" pitchFamily="18" charset="0"/>
              </a:rPr>
              <a:t>The Reserve Bank of India comes under the purview of the following Acts:           </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Reserve Bank of India Act, 1934 </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Public Debt Act, 1944</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Government Securities Regulations, 2007</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Banking Regulation Act, 1949</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Foreign Exchange Management Act, 1999</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Securitization and Reconstruction of Financial Assets and Enforcement of Security Interest Act, 2002</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Credit Information Companies(Regulation) Act, 2005</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Payment and Settlement Systems Act, </a:t>
            </a:r>
            <a:r>
              <a:rPr lang="en-US" sz="1400" dirty="0" smtClean="0">
                <a:latin typeface="Times New Roman" panose="02020603050405020304" pitchFamily="18" charset="0"/>
                <a:cs typeface="Times New Roman" panose="02020603050405020304" pitchFamily="18" charset="0"/>
              </a:rPr>
              <a:t>2007</a:t>
            </a:r>
          </a:p>
          <a:p>
            <a:pPr lvl="1"/>
            <a:endParaRPr lang="en-US" sz="1600" dirty="0">
              <a:latin typeface="Times New Roman" panose="02020603050405020304" pitchFamily="18" charset="0"/>
              <a:cs typeface="Times New Roman" panose="02020603050405020304" pitchFamily="18" charset="0"/>
            </a:endParaRPr>
          </a:p>
          <a:p>
            <a:r>
              <a:rPr lang="en-US" sz="1600" b="1" i="1" dirty="0" smtClean="0"/>
              <a:t>Establishment </a:t>
            </a:r>
            <a:r>
              <a:rPr lang="en-US" sz="1600" b="1" i="1" dirty="0"/>
              <a:t>of Reserve Bank of India</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Reserve Bank is fully owned and operated by the Government of India.</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The Preamble of the Reserve Bank of India describes the basic functions of the Reserve Bank as:</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 Regulating the issue of Banknotes</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Securing monetary stability in India</a:t>
            </a:r>
          </a:p>
          <a:p>
            <a:pPr marL="285750" indent="-285750">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Modernizing the monetary policy framework to meet economic challenges</a:t>
            </a:r>
          </a:p>
          <a:p>
            <a:endParaRPr lang="en-US" sz="14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24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
            <a:ext cx="9601200" cy="2092881"/>
          </a:xfrm>
          <a:prstGeom prst="rect">
            <a:avLst/>
          </a:prstGeom>
        </p:spPr>
        <p:txBody>
          <a:bodyPr wrap="square">
            <a:spAutoFit/>
          </a:bodyPr>
          <a:lstStyle/>
          <a:p>
            <a:pPr lvl="2" algn="just"/>
            <a:r>
              <a:rPr lang="en-US" sz="1600" dirty="0" smtClean="0">
                <a:latin typeface="Times New Roman" panose="02020603050405020304" pitchFamily="18" charset="0"/>
                <a:cs typeface="Times New Roman" panose="02020603050405020304" pitchFamily="18" charset="0"/>
              </a:rPr>
              <a:t>The overall direction of RBI lies with the 21 member central board of directors, composite of the governor, 4 deputy governor, 2 finance ministry representatives(usually the economic affair secretory and the financial service secretory ) , 10 government nominated directors , and 4 directors who represent local boards for Mumbai, Kolkata Chennai and Delhi. </a:t>
            </a:r>
          </a:p>
          <a:p>
            <a:pPr lvl="2" algn="just"/>
            <a:endParaRPr lang="en-US" sz="1600" dirty="0">
              <a:latin typeface="Times New Roman" panose="02020603050405020304" pitchFamily="18" charset="0"/>
              <a:cs typeface="Times New Roman" panose="02020603050405020304" pitchFamily="18" charset="0"/>
            </a:endParaRPr>
          </a:p>
          <a:p>
            <a:pPr lvl="2"/>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Organization </a:t>
            </a:r>
            <a:r>
              <a:rPr lang="en-US" sz="1600" b="1" dirty="0">
                <a:latin typeface="Times New Roman" panose="02020603050405020304" pitchFamily="18" charset="0"/>
                <a:cs typeface="Times New Roman" panose="02020603050405020304" pitchFamily="18" charset="0"/>
              </a:rPr>
              <a:t>Structure of RBI</a:t>
            </a:r>
          </a:p>
          <a:p>
            <a:pPr lvl="2"/>
            <a:endParaRPr lang="en-US" sz="1600" dirty="0">
              <a:latin typeface="Times New Roman" panose="02020603050405020304" pitchFamily="18" charset="0"/>
              <a:cs typeface="Times New Roman" panose="02020603050405020304" pitchFamily="18" charset="0"/>
            </a:endParaRPr>
          </a:p>
          <a:p>
            <a:endParaRPr lang="en-US" dirty="0"/>
          </a:p>
        </p:txBody>
      </p:sp>
      <p:pic>
        <p:nvPicPr>
          <p:cNvPr id="3" name="Picture 2" descr="RBI&amp;#39;s Central Board of Directors: Composition and Fun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743200"/>
            <a:ext cx="71628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16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915400" cy="2308324"/>
          </a:xfrm>
          <a:prstGeom prst="rect">
            <a:avLst/>
          </a:prstGeom>
        </p:spPr>
        <p:txBody>
          <a:bodyPr wrap="square">
            <a:spAutoFit/>
          </a:bodyPr>
          <a:lstStyle/>
          <a:p>
            <a:r>
              <a:rPr lang="en-US" dirty="0"/>
              <a:t>Objectives:</a:t>
            </a:r>
          </a:p>
          <a:p>
            <a:pPr marL="285750" indent="-285750">
              <a:buFont typeface="Wingdings" panose="05000000000000000000" pitchFamily="2" charset="2"/>
              <a:buChar char="Ø"/>
            </a:pPr>
            <a:r>
              <a:rPr lang="en-US" dirty="0"/>
              <a:t>The primary objectives of RBI are to supervise and undertake initiatives for the financial sector consisting of commercial banks, financial institutions and non-banking financial companies (NBFCs). </a:t>
            </a:r>
          </a:p>
          <a:p>
            <a:pPr marL="285750" indent="-285750">
              <a:buFont typeface="Wingdings" panose="05000000000000000000" pitchFamily="2" charset="2"/>
              <a:buChar char="Ø"/>
            </a:pPr>
            <a:r>
              <a:rPr lang="en-US" dirty="0"/>
              <a:t>Some key initiatives are: </a:t>
            </a:r>
          </a:p>
          <a:p>
            <a:pPr marL="285750" lvl="0" indent="-285750">
              <a:buFont typeface="Arial" panose="020B0604020202020204" pitchFamily="34" charset="0"/>
              <a:buChar char="•"/>
            </a:pPr>
            <a:r>
              <a:rPr lang="en-US" dirty="0"/>
              <a:t>Restructuring bank inspections</a:t>
            </a:r>
          </a:p>
          <a:p>
            <a:pPr marL="285750" lvl="0" indent="-285750">
              <a:buFont typeface="Arial" panose="020B0604020202020204" pitchFamily="34" charset="0"/>
              <a:buChar char="•"/>
            </a:pPr>
            <a:r>
              <a:rPr lang="en-US" dirty="0"/>
              <a:t>Fortifying the role of statutory auditors in the banking system</a:t>
            </a:r>
          </a:p>
          <a:p>
            <a:pPr marL="285750" lvl="0" indent="-285750">
              <a:buFont typeface="Arial" panose="020B0604020202020204" pitchFamily="34" charset="0"/>
              <a:buChar char="•"/>
            </a:pPr>
            <a:endParaRPr lang="en-US" dirty="0"/>
          </a:p>
        </p:txBody>
      </p:sp>
      <p:pic>
        <p:nvPicPr>
          <p:cNvPr id="2052" name="Picture 4" descr="Objectives of R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0"/>
            <a:ext cx="7151843" cy="284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12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228600"/>
            <a:ext cx="4343400" cy="369332"/>
          </a:xfrm>
          <a:prstGeom prst="rect">
            <a:avLst/>
          </a:prstGeom>
        </p:spPr>
        <p:txBody>
          <a:bodyPr wrap="square">
            <a:spAutoFit/>
          </a:bodyPr>
          <a:lstStyle/>
          <a:p>
            <a:pPr algn="ctr"/>
            <a:r>
              <a:rPr lang="en-US" b="1" i="1" dirty="0">
                <a:latin typeface="Times New Roman" panose="02020603050405020304" pitchFamily="18" charset="0"/>
                <a:cs typeface="Times New Roman" panose="02020603050405020304" pitchFamily="18" charset="0"/>
              </a:rPr>
              <a:t>Role &amp; Functions of Reserve Bank</a:t>
            </a:r>
          </a:p>
        </p:txBody>
      </p:sp>
      <p:pic>
        <p:nvPicPr>
          <p:cNvPr id="4" name="Picture 2"/>
          <p:cNvPicPr>
            <a:picLocks noChangeAspect="1" noChangeArrowheads="1"/>
          </p:cNvPicPr>
          <p:nvPr/>
        </p:nvPicPr>
        <p:blipFill>
          <a:blip r:embed="rId2"/>
          <a:srcRect/>
          <a:stretch>
            <a:fillRect/>
          </a:stretch>
        </p:blipFill>
        <p:spPr bwMode="auto">
          <a:xfrm>
            <a:off x="0" y="1212742"/>
            <a:ext cx="9220200" cy="5569058"/>
          </a:xfrm>
          <a:prstGeom prst="rect">
            <a:avLst/>
          </a:prstGeom>
          <a:noFill/>
          <a:ln w="9525">
            <a:noFill/>
            <a:miter lim="800000"/>
            <a:headEnd/>
            <a:tailEnd/>
          </a:ln>
          <a:effectLst/>
        </p:spPr>
      </p:pic>
    </p:spTree>
    <p:extLst>
      <p:ext uri="{BB962C8B-B14F-4D97-AF65-F5344CB8AC3E}">
        <p14:creationId xmlns:p14="http://schemas.microsoft.com/office/powerpoint/2010/main" val="391926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1"/>
            <a:ext cx="9067800" cy="6986528"/>
          </a:xfrm>
          <a:prstGeom prst="rect">
            <a:avLst/>
          </a:prstGeom>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1. Issue of Notes —</a:t>
            </a:r>
            <a:r>
              <a:rPr lang="en-US" sz="1400" dirty="0">
                <a:latin typeface="Times New Roman" panose="02020603050405020304" pitchFamily="18" charset="0"/>
                <a:cs typeface="Times New Roman" panose="02020603050405020304" pitchFamily="18" charset="0"/>
              </a:rPr>
              <a:t>The Reserve Bank has a monopoly for printing the currency notes in the country. It has the sole right to issue currency notes of various denominations except one rupee note (which is issued by the Ministry of Finance).</a:t>
            </a:r>
          </a:p>
          <a:p>
            <a:pPr algn="just"/>
            <a:r>
              <a:rPr lang="en-US" sz="1400" dirty="0">
                <a:latin typeface="Times New Roman" panose="02020603050405020304" pitchFamily="18" charset="0"/>
                <a:cs typeface="Times New Roman" panose="02020603050405020304" pitchFamily="18" charset="0"/>
              </a:rPr>
              <a:t>The Reserve Bank has adopted the Minimum Reserve System for issuing/printing the currency notes. </a:t>
            </a:r>
            <a:r>
              <a:rPr lang="en-US" sz="1400" i="1" dirty="0">
                <a:latin typeface="Times New Roman" panose="02020603050405020304" pitchFamily="18" charset="0"/>
                <a:cs typeface="Times New Roman" panose="02020603050405020304" pitchFamily="18" charset="0"/>
              </a:rPr>
              <a:t>Since 1957, it maintains gold and foreign exchange reserves of </a:t>
            </a:r>
            <a:r>
              <a:rPr lang="en-US" sz="1400" i="1" dirty="0" err="1">
                <a:latin typeface="Times New Roman" panose="02020603050405020304" pitchFamily="18" charset="0"/>
                <a:cs typeface="Times New Roman" panose="02020603050405020304" pitchFamily="18" charset="0"/>
              </a:rPr>
              <a:t>Rs</a:t>
            </a:r>
            <a:r>
              <a:rPr lang="en-US" sz="1400" i="1" dirty="0">
                <a:latin typeface="Times New Roman" panose="02020603050405020304" pitchFamily="18" charset="0"/>
                <a:cs typeface="Times New Roman" panose="02020603050405020304" pitchFamily="18" charset="0"/>
              </a:rPr>
              <a:t>. 200 Cr. of which at least </a:t>
            </a:r>
            <a:r>
              <a:rPr lang="en-US" sz="1400" i="1" dirty="0" err="1">
                <a:latin typeface="Times New Roman" panose="02020603050405020304" pitchFamily="18" charset="0"/>
                <a:cs typeface="Times New Roman" panose="02020603050405020304" pitchFamily="18" charset="0"/>
              </a:rPr>
              <a:t>Rs</a:t>
            </a:r>
            <a:r>
              <a:rPr lang="en-US" sz="1400" i="1" dirty="0">
                <a:latin typeface="Times New Roman" panose="02020603050405020304" pitchFamily="18" charset="0"/>
                <a:cs typeface="Times New Roman" panose="02020603050405020304" pitchFamily="18" charset="0"/>
              </a:rPr>
              <a:t>. 115 cr. should be in gold and remaining in the foreign currencies.</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2. Banker to the Government–</a:t>
            </a:r>
            <a:r>
              <a:rPr lang="en-US" sz="1400" dirty="0">
                <a:latin typeface="Times New Roman" panose="02020603050405020304" pitchFamily="18" charset="0"/>
                <a:cs typeface="Times New Roman" panose="02020603050405020304" pitchFamily="18" charset="0"/>
              </a:rPr>
              <a:t>The second important function of the Reserve Bank is to act as the Banker, Agent and Adviser to the Government of India and states. It performs all the banking functions of the State and Central Government and it also tenders useful advice to the government on matters related to economic and monetary policy. It also manages the public debt of the government.</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3. Banker’s Bank:- </a:t>
            </a:r>
            <a:r>
              <a:rPr lang="en-US" sz="1400" dirty="0">
                <a:latin typeface="Times New Roman" panose="02020603050405020304" pitchFamily="18" charset="0"/>
                <a:cs typeface="Times New Roman" panose="02020603050405020304" pitchFamily="18" charset="0"/>
              </a:rPr>
              <a:t>The Reserve Bank performs the same functions for the other commercial banks as the other banks ordinarily perform for their customers. RBI lends money to all the commercial banks of the country.  </a:t>
            </a:r>
          </a:p>
          <a:p>
            <a:pPr algn="just"/>
            <a:endParaRPr lang="en-US" sz="1400" b="0" i="0" dirty="0">
              <a:effectLst/>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4. Controller of the Credit:- </a:t>
            </a:r>
            <a:r>
              <a:rPr lang="en-US" sz="1400" dirty="0">
                <a:latin typeface="Times New Roman" panose="02020603050405020304" pitchFamily="18" charset="0"/>
                <a:cs typeface="Times New Roman" panose="02020603050405020304" pitchFamily="18" charset="0"/>
              </a:rPr>
              <a:t>The RBI undertakes the responsibility of controlling credit created by commercial banks. RBI uses two methods to control the extra flow of money in the economy. These methods are quantitative and qualitative techniques to control and regulate the credit flow in the country.</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When RBI observes that the economy has sufficient money supply and it may cause an inflationary situation in the country then it squeezes the money supply through its tight monetary policy and vice versa.</a:t>
            </a:r>
          </a:p>
          <a:p>
            <a:pPr algn="just"/>
            <a:endParaRPr lang="en-US" sz="1400" b="0" i="0" dirty="0">
              <a:effectLst/>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5. Custodian of Foreign Reserves:-</a:t>
            </a:r>
            <a:r>
              <a:rPr lang="en-US" sz="1400" dirty="0">
                <a:latin typeface="Times New Roman" panose="02020603050405020304" pitchFamily="18" charset="0"/>
                <a:cs typeface="Times New Roman" panose="02020603050405020304" pitchFamily="18" charset="0"/>
              </a:rPr>
              <a:t>For the purpose of keeping the foreign exchange rates stable, the Reserve Bank buys and sells foreign currencies and also protects the country's foreign exchange funds. RBI sells the foreign currency in the foreign exchange market when its supply decreases in the economy and vice-versa. Currently, India has a Foreign Exchange Reserve of around US$ 487 bn</a:t>
            </a:r>
            <a:r>
              <a:rPr lang="en-US" sz="1400" dirty="0" smtClean="0">
                <a:latin typeface="Times New Roman" panose="02020603050405020304" pitchFamily="18" charset="0"/>
                <a:cs typeface="Times New Roman" panose="02020603050405020304" pitchFamily="18" charset="0"/>
              </a:rPr>
              <a:t>.</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6. Other Functions:-</a:t>
            </a:r>
            <a:r>
              <a:rPr lang="en-US" sz="1400" dirty="0">
                <a:latin typeface="Times New Roman" panose="02020603050405020304" pitchFamily="18" charset="0"/>
                <a:cs typeface="Times New Roman" panose="02020603050405020304" pitchFamily="18" charset="0"/>
              </a:rPr>
              <a:t>The Reserve Bank performs a number of other developmental works. These works include the function of clearinghouse arranging credit for agriculture (which has been transferred to NABARD) collecting and publishing the economic data, buying and selling of Government securities (gilt edge, treasury bills </a:t>
            </a:r>
            <a:r>
              <a:rPr lang="en-US" sz="1400" dirty="0" smtClean="0">
                <a:latin typeface="Times New Roman" panose="02020603050405020304" pitchFamily="18" charset="0"/>
                <a:cs typeface="Times New Roman" panose="02020603050405020304" pitchFamily="18" charset="0"/>
              </a:rPr>
              <a:t>etc.)</a:t>
            </a:r>
            <a:r>
              <a:rPr lang="en-US" sz="1400" dirty="0">
                <a:latin typeface="Times New Roman" panose="02020603050405020304" pitchFamily="18" charset="0"/>
                <a:cs typeface="Times New Roman" panose="02020603050405020304" pitchFamily="18" charset="0"/>
              </a:rPr>
              <a:t>and trade bills, giving loans to the Government buying and selling of valuable commodities etc. It also acts as </a:t>
            </a:r>
            <a:r>
              <a:rPr lang="en-US" sz="1400" i="1" dirty="0">
                <a:latin typeface="Times New Roman" panose="02020603050405020304" pitchFamily="18" charset="0"/>
                <a:cs typeface="Times New Roman" panose="02020603050405020304" pitchFamily="18" charset="0"/>
              </a:rPr>
              <a:t>the representative of the Government in the </a:t>
            </a:r>
            <a:r>
              <a:rPr lang="en-US" sz="1400" b="1" i="1" dirty="0">
                <a:latin typeface="Times New Roman" panose="02020603050405020304" pitchFamily="18" charset="0"/>
                <a:cs typeface="Times New Roman" panose="02020603050405020304" pitchFamily="18" charset="0"/>
              </a:rPr>
              <a:t>International Monetary Fund (I.M.F.) </a:t>
            </a:r>
            <a:r>
              <a:rPr lang="en-US" sz="1400" i="1" dirty="0">
                <a:latin typeface="Times New Roman" panose="02020603050405020304" pitchFamily="18" charset="0"/>
                <a:cs typeface="Times New Roman" panose="02020603050405020304" pitchFamily="18" charset="0"/>
              </a:rPr>
              <a:t>and represents the membership of India.</a:t>
            </a:r>
          </a:p>
          <a:p>
            <a:pPr algn="just"/>
            <a:endParaRPr lang="en-US" sz="1400" dirty="0">
              <a:latin typeface="Times New Roman" panose="02020603050405020304" pitchFamily="18" charset="0"/>
              <a:cs typeface="Times New Roman" panose="02020603050405020304" pitchFamily="18" charset="0"/>
            </a:endParaRPr>
          </a:p>
          <a:p>
            <a:endParaRPr lang="en-US" sz="1400" b="0" i="0" dirty="0">
              <a:effectLst/>
              <a:latin typeface="Roboto"/>
            </a:endParaRPr>
          </a:p>
        </p:txBody>
      </p:sp>
    </p:spTree>
    <p:extLst>
      <p:ext uri="{BB962C8B-B14F-4D97-AF65-F5344CB8AC3E}">
        <p14:creationId xmlns:p14="http://schemas.microsoft.com/office/powerpoint/2010/main" val="305549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9067800" cy="64633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76200" y="152400"/>
            <a:ext cx="8991600" cy="7294305"/>
          </a:xfrm>
          <a:prstGeom prst="rect">
            <a:avLst/>
          </a:prstGeom>
        </p:spPr>
        <p:txBody>
          <a:bodyPr wrap="square">
            <a:spAutoFit/>
          </a:bodyPr>
          <a:lstStyle/>
          <a:p>
            <a:pPr algn="just"/>
            <a:r>
              <a:rPr lang="en-US" sz="2000" u="heavy" dirty="0">
                <a:latin typeface="Times New Roman" panose="02020603050405020304" pitchFamily="18" charset="0"/>
                <a:cs typeface="Times New Roman" panose="02020603050405020304" pitchFamily="18" charset="0"/>
              </a:rPr>
              <a:t>RBI MONETARY POLICY</a:t>
            </a:r>
          </a:p>
          <a:p>
            <a:pPr algn="just"/>
            <a:endParaRPr lang="en-US" sz="1400" u="heavy"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Monetary policy refers to the credit control measures adopted by the central bank of a country. In case of Indian economy, RBI is the sole monetary authority which decides the supply of money in the economy.</a:t>
            </a:r>
          </a:p>
          <a:p>
            <a:pPr algn="just"/>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Reserve Bank of India (RBI) is vested with the responsibility of conducting monetary policy. This responsibility is explicitly mandated under the Reserve Bank of India Act, 1934.</a:t>
            </a:r>
          </a:p>
          <a:p>
            <a:pPr algn="just"/>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Chakravarty committee has emphasized that price stability, growth, equity, social justice, promoting and nurturing the new monetary and financial institutions have been important objectives of the monetary policy in India</a:t>
            </a:r>
            <a:r>
              <a:rPr lang="en-US" sz="1400" dirty="0" smtClean="0">
                <a:latin typeface="Times New Roman" panose="02020603050405020304" pitchFamily="18" charset="0"/>
                <a:cs typeface="Times New Roman" panose="02020603050405020304" pitchFamily="18" charset="0"/>
              </a:rPr>
              <a:t>.</a:t>
            </a:r>
          </a:p>
          <a:p>
            <a:pPr algn="just"/>
            <a:endParaRPr lang="en-US" sz="1400" b="1" dirty="0" smtClean="0">
              <a:latin typeface="Times New Roman" panose="02020603050405020304" pitchFamily="18" charset="0"/>
              <a:cs typeface="Times New Roman" panose="02020603050405020304" pitchFamily="18" charset="0"/>
            </a:endParaRPr>
          </a:p>
          <a:p>
            <a:pPr algn="just"/>
            <a:r>
              <a:rPr lang="en-US" sz="1400" b="1" dirty="0" smtClean="0">
                <a:latin typeface="Times New Roman" panose="02020603050405020304" pitchFamily="18" charset="0"/>
                <a:cs typeface="Times New Roman" panose="02020603050405020304" pitchFamily="18" charset="0"/>
              </a:rPr>
              <a:t>DEFINITION </a:t>
            </a:r>
            <a:r>
              <a:rPr lang="en-US" sz="1400" b="1" dirty="0">
                <a:latin typeface="Times New Roman" panose="02020603050405020304" pitchFamily="18" charset="0"/>
                <a:cs typeface="Times New Roman" panose="02020603050405020304" pitchFamily="18" charset="0"/>
              </a:rPr>
              <a:t>OF MONETARY POLICY</a:t>
            </a:r>
          </a:p>
          <a:p>
            <a:pPr algn="just"/>
            <a:endParaRPr lang="en-US" sz="1400" dirty="0">
              <a:highlight>
                <a:srgbClr val="FFFF00"/>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R.P. Kent defines monetary policy as, “the management of the expansion and contraction of the  volume of money in circulation for the explicit purpose of attaining a specific objective such as full employment.”</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According to A. J. Shapiro, “Monetary Policy is the exercise of the central bank’s control over the money supply as an instrument for achieving the objectives of economic policy.”</a:t>
            </a:r>
          </a:p>
          <a:p>
            <a:pPr algn="just"/>
            <a:r>
              <a:rPr lang="en-US" sz="14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the words of D.C. Rowan, “The monetary policy is defined as discretionary action undertaken by the authorities designed to influence (a) the supply of money, (b) cost of money or rate of interest and (c) the availability of money.”</a:t>
            </a:r>
          </a:p>
          <a:p>
            <a:pPr algn="just"/>
            <a:r>
              <a:rPr lang="en-US" sz="1400" dirty="0">
                <a:latin typeface="Times New Roman" panose="02020603050405020304" pitchFamily="18" charset="0"/>
                <a:cs typeface="Times New Roman" panose="02020603050405020304" pitchFamily="18" charset="0"/>
              </a:rPr>
              <a:t> </a:t>
            </a:r>
          </a:p>
          <a:p>
            <a:pPr algn="just"/>
            <a:r>
              <a:rPr lang="en-US" sz="1400" b="1" i="1" dirty="0" smtClean="0">
                <a:latin typeface="Times New Roman" panose="02020603050405020304" pitchFamily="18" charset="0"/>
                <a:cs typeface="Times New Roman" panose="02020603050405020304" pitchFamily="18" charset="0"/>
              </a:rPr>
              <a:t>INSTRUMENTS </a:t>
            </a:r>
            <a:r>
              <a:rPr lang="en-US" sz="1400" b="1" i="1" dirty="0">
                <a:latin typeface="Times New Roman" panose="02020603050405020304" pitchFamily="18" charset="0"/>
                <a:cs typeface="Times New Roman" panose="02020603050405020304" pitchFamily="18" charset="0"/>
              </a:rPr>
              <a:t>OF MONETARY POLICY</a:t>
            </a:r>
          </a:p>
          <a:p>
            <a:pPr algn="just"/>
            <a:endParaRPr lang="en-US" sz="1400" b="1" i="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Repo Rate</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Reverse Repo Rate</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Liquidity Adjustment Facility (LAF)</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Marginal Standing Facility (MSF)</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Bank Rate</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Cash Reserve Ratio </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Statutory Liquidity Ratio(SLR) </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Open Market Operations </a:t>
            </a: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rPr>
              <a:t>Market Stabilization Scheme (MSS)</a:t>
            </a:r>
          </a:p>
          <a:p>
            <a:pPr marL="342900" indent="-342900">
              <a:buFont typeface="+mj-lt"/>
              <a:buAutoNum type="arabicPeriod"/>
            </a:pPr>
            <a:endParaRPr lang="en-US" sz="1400" dirty="0"/>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470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2208</TotalTime>
  <Words>1830</Words>
  <Application>Microsoft Office PowerPoint</Application>
  <PresentationFormat>On-screen Show (4:3)</PresentationFormat>
  <Paragraphs>301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INDIAN FINANCIAL SYSTEM AND ITS REGULATION</dc:title>
  <dc:creator>Windows User</dc:creator>
  <cp:lastModifiedBy>MRUH</cp:lastModifiedBy>
  <cp:revision>99</cp:revision>
  <dcterms:created xsi:type="dcterms:W3CDTF">2021-04-22T07:16:49Z</dcterms:created>
  <dcterms:modified xsi:type="dcterms:W3CDTF">2022-10-18T04:52:51Z</dcterms:modified>
</cp:coreProperties>
</file>