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76" r:id="rId2"/>
    <p:sldId id="275" r:id="rId3"/>
    <p:sldId id="277" r:id="rId4"/>
    <p:sldId id="269" r:id="rId5"/>
    <p:sldId id="280" r:id="rId6"/>
    <p:sldId id="278" r:id="rId7"/>
    <p:sldId id="292" r:id="rId8"/>
    <p:sldId id="293" r:id="rId9"/>
    <p:sldId id="281" r:id="rId10"/>
    <p:sldId id="282" r:id="rId11"/>
    <p:sldId id="283" r:id="rId12"/>
    <p:sldId id="262" r:id="rId13"/>
    <p:sldId id="284" r:id="rId14"/>
    <p:sldId id="286" r:id="rId15"/>
    <p:sldId id="285" r:id="rId16"/>
    <p:sldId id="303" r:id="rId17"/>
    <p:sldId id="289" r:id="rId18"/>
    <p:sldId id="287" r:id="rId19"/>
    <p:sldId id="288" r:id="rId20"/>
    <p:sldId id="258" r:id="rId21"/>
    <p:sldId id="290" r:id="rId22"/>
    <p:sldId id="291" r:id="rId23"/>
    <p:sldId id="259" r:id="rId24"/>
    <p:sldId id="294" r:id="rId25"/>
    <p:sldId id="295" r:id="rId26"/>
    <p:sldId id="296" r:id="rId27"/>
    <p:sldId id="297" r:id="rId28"/>
    <p:sldId id="263" r:id="rId29"/>
    <p:sldId id="264" r:id="rId30"/>
    <p:sldId id="298" r:id="rId31"/>
    <p:sldId id="299" r:id="rId32"/>
    <p:sldId id="300" r:id="rId33"/>
    <p:sldId id="270" r:id="rId34"/>
    <p:sldId id="272" r:id="rId35"/>
    <p:sldId id="301" r:id="rId36"/>
    <p:sldId id="302" r:id="rId37"/>
    <p:sldId id="266" r:id="rId38"/>
    <p:sldId id="265" r:id="rId39"/>
    <p:sldId id="273" r:id="rId40"/>
    <p:sldId id="274" r:id="rId41"/>
    <p:sldId id="27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900"/>
    <a:srgbClr val="66FFFF"/>
    <a:srgbClr val="669900"/>
    <a:srgbClr val="993300"/>
    <a:srgbClr val="695997"/>
    <a:srgbClr val="4927D9"/>
    <a:srgbClr val="1A1AE6"/>
    <a:srgbClr val="6F916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1" d="100"/>
          <a:sy n="71" d="100"/>
        </p:scale>
        <p:origin x="388"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7BB84DB-322F-4A95-B17B-F13720C7085C}" type="datetimeFigureOut">
              <a:rPr lang="en-US" smtClean="0"/>
              <a:t>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F7A84BB-F9CA-4923-973E-C82FB23F1CF4}" type="slidenum">
              <a:rPr lang="en-US" smtClean="0"/>
              <a:t>‹#›</a:t>
            </a:fld>
            <a:endParaRPr lang="en-US"/>
          </a:p>
        </p:txBody>
      </p:sp>
    </p:spTree>
    <p:extLst>
      <p:ext uri="{BB962C8B-B14F-4D97-AF65-F5344CB8AC3E}">
        <p14:creationId xmlns:p14="http://schemas.microsoft.com/office/powerpoint/2010/main" val="33755763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309848CF-8E01-434C-AC83-FEF13C1FCC0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15258950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848CF-8E01-434C-AC83-FEF13C1FCC0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290612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848CF-8E01-434C-AC83-FEF13C1FCC0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8468338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09848CF-8E01-434C-AC83-FEF13C1FCC0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22077523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09848CF-8E01-434C-AC83-FEF13C1FCC0B}" type="datetimeFigureOut">
              <a:rPr lang="en-US" smtClean="0"/>
              <a:t>1/2/2023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989485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09848CF-8E01-434C-AC83-FEF13C1FCC0B}"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89694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309848CF-8E01-434C-AC83-FEF13C1FCC0B}" type="datetimeFigureOut">
              <a:rPr lang="en-US" smtClean="0"/>
              <a:t>1/2/2023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730712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309848CF-8E01-434C-AC83-FEF13C1FCC0B}" type="datetimeFigureOut">
              <a:rPr lang="en-US" smtClean="0"/>
              <a:t>1/2/2023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792288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09848CF-8E01-434C-AC83-FEF13C1FCC0B}" type="datetimeFigureOut">
              <a:rPr lang="en-US" smtClean="0"/>
              <a:t>1/2/2023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8316345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848CF-8E01-434C-AC83-FEF13C1FCC0B}"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10917488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09848CF-8E01-434C-AC83-FEF13C1FCC0B}" type="datetimeFigureOut">
              <a:rPr lang="en-US" smtClean="0"/>
              <a:t>1/2/2023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8B45186-0B1B-41E0-B7A1-57C12878C9F4}" type="slidenum">
              <a:rPr lang="en-US" smtClean="0"/>
              <a:t>‹#›</a:t>
            </a:fld>
            <a:endParaRPr lang="en-US"/>
          </a:p>
        </p:txBody>
      </p:sp>
    </p:spTree>
    <p:extLst>
      <p:ext uri="{BB962C8B-B14F-4D97-AF65-F5344CB8AC3E}">
        <p14:creationId xmlns:p14="http://schemas.microsoft.com/office/powerpoint/2010/main" val="36494911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09848CF-8E01-434C-AC83-FEF13C1FCC0B}" type="datetimeFigureOut">
              <a:rPr lang="en-US" smtClean="0"/>
              <a:t>1/2/2023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8B45186-0B1B-41E0-B7A1-57C12878C9F4}" type="slidenum">
              <a:rPr lang="en-US" smtClean="0"/>
              <a:t>‹#›</a:t>
            </a:fld>
            <a:endParaRPr lang="en-US"/>
          </a:p>
        </p:txBody>
      </p:sp>
    </p:spTree>
    <p:extLst>
      <p:ext uri="{BB962C8B-B14F-4D97-AF65-F5344CB8AC3E}">
        <p14:creationId xmlns:p14="http://schemas.microsoft.com/office/powerpoint/2010/main" val="2204739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C4441D4-C6B0-44E3-AE3E-C4134505C49F}"/>
              </a:ext>
            </a:extLst>
          </p:cNvPr>
          <p:cNvSpPr txBox="1"/>
          <p:nvPr/>
        </p:nvSpPr>
        <p:spPr>
          <a:xfrm>
            <a:off x="2882646" y="2421374"/>
            <a:ext cx="6094476" cy="1200329"/>
          </a:xfrm>
          <a:prstGeom prst="rect">
            <a:avLst/>
          </a:prstGeom>
          <a:noFill/>
        </p:spPr>
        <p:txBody>
          <a:bodyPr wrap="square">
            <a:spAutoFit/>
          </a:bodyPr>
          <a:lstStyle/>
          <a:p>
            <a:pPr algn="ctr"/>
            <a:r>
              <a:rPr lang="en-US" sz="7200" b="1" dirty="0">
                <a:solidFill>
                  <a:srgbClr val="0070C0"/>
                </a:solidFill>
                <a:latin typeface="Times New Roman" panose="02020603050405020304" pitchFamily="18" charset="0"/>
                <a:cs typeface="Times New Roman" panose="02020603050405020304" pitchFamily="18" charset="0"/>
              </a:rPr>
              <a:t>UNIT-4</a:t>
            </a:r>
          </a:p>
        </p:txBody>
      </p:sp>
    </p:spTree>
    <p:extLst>
      <p:ext uri="{BB962C8B-B14F-4D97-AF65-F5344CB8AC3E}">
        <p14:creationId xmlns:p14="http://schemas.microsoft.com/office/powerpoint/2010/main" val="24910997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F47F4-11D7-1583-05CB-C9ECDC8367D9}"/>
              </a:ext>
            </a:extLst>
          </p:cNvPr>
          <p:cNvSpPr txBox="1"/>
          <p:nvPr/>
        </p:nvSpPr>
        <p:spPr>
          <a:xfrm>
            <a:off x="159026" y="63611"/>
            <a:ext cx="11958762" cy="662469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400" b="0" i="0" dirty="0">
                <a:solidFill>
                  <a:srgbClr val="424142"/>
                </a:solidFill>
                <a:effectLst/>
                <a:latin typeface="Times New Roman" panose="02020603050405020304" pitchFamily="18" charset="0"/>
                <a:cs typeface="Times New Roman" panose="02020603050405020304" pitchFamily="18" charset="0"/>
              </a:rPr>
              <a:t>The money market form an important part of the financial system by providing an avenue for bringing equilibrium of the surplus funds of lenders and the requirements of borrowers for short periods ranging from overnight up to a year. </a:t>
            </a:r>
          </a:p>
          <a:p>
            <a:pPr marL="285750" indent="-285750">
              <a:lnSpc>
                <a:spcPct val="150000"/>
              </a:lnSpc>
              <a:buFont typeface="Arial" panose="020B0604020202020204" pitchFamily="34" charset="0"/>
              <a:buChar char="•"/>
            </a:pPr>
            <a:r>
              <a:rPr lang="en-US" sz="1400" b="0" i="0" dirty="0">
                <a:solidFill>
                  <a:srgbClr val="424142"/>
                </a:solidFill>
                <a:effectLst/>
                <a:latin typeface="Times New Roman" panose="02020603050405020304" pitchFamily="18" charset="0"/>
                <a:cs typeface="Times New Roman" panose="02020603050405020304" pitchFamily="18" charset="0"/>
              </a:rPr>
              <a:t>Money market provides a non-inflationary way to finance government deficits and allow governments to implement monetary policy through open market operations and provide a market based reference point for setting interest rate.</a:t>
            </a:r>
          </a:p>
          <a:p>
            <a:pPr algn="l" fontAlgn="base"/>
            <a:r>
              <a:rPr lang="en-US" sz="1400" b="1" dirty="0">
                <a:solidFill>
                  <a:srgbClr val="000000"/>
                </a:solidFill>
                <a:effectLst/>
                <a:latin typeface="Times New Roman" panose="02020603050405020304" pitchFamily="18" charset="0"/>
                <a:cs typeface="Times New Roman" panose="02020603050405020304" pitchFamily="18" charset="0"/>
              </a:rPr>
              <a:t>Features and Objectives of Money Market:</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1. Money market has no geographical constraints as that of a stock exchange. The financial institutions dealing in monetary assets may be spread over a wide geographical area.</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2. Even though there are various centers of money market such as Mumbai, Calcutta, Chennai, etc., they are not separate independent markets but are inter-linked and interrelated.</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3. It relates to all dealings in money or monetary assets.</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4. It is a market purely for short-term funds.</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5. It is not a single homogeneous market. There are various sub-markets such as Call money market, Bill market, etc.</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6. Money market establishes a link between RBI and banks and provides information of monetary policy and management.</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7. Transactions can be conducted without the help of brokers.</a:t>
            </a:r>
          </a:p>
          <a:p>
            <a:pPr algn="just"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8. Variety of instruments are traded in money market.</a:t>
            </a:r>
          </a:p>
          <a:p>
            <a:pPr algn="l" fontAlgn="base"/>
            <a:r>
              <a:rPr lang="en-US" sz="1400" b="1" dirty="0">
                <a:solidFill>
                  <a:srgbClr val="424142"/>
                </a:solidFill>
                <a:effectLst/>
                <a:latin typeface="Times New Roman" panose="02020603050405020304" pitchFamily="18" charset="0"/>
                <a:cs typeface="Times New Roman" panose="02020603050405020304" pitchFamily="18" charset="0"/>
              </a:rPr>
              <a:t>Objectives of Money Market:</a:t>
            </a:r>
            <a:endParaRPr lang="en-US" sz="1400" b="0" dirty="0">
              <a:solidFill>
                <a:srgbClr val="424142"/>
              </a:solidFill>
              <a:effectLst/>
              <a:latin typeface="Times New Roman" panose="02020603050405020304" pitchFamily="18" charset="0"/>
              <a:cs typeface="Times New Roman" panose="02020603050405020304" pitchFamily="18" charset="0"/>
            </a:endParaRPr>
          </a:p>
          <a:p>
            <a:pPr algn="l" fontAlgn="base"/>
            <a:r>
              <a:rPr lang="en-US" sz="1400" b="0" dirty="0">
                <a:solidFill>
                  <a:srgbClr val="424142"/>
                </a:solidFill>
                <a:effectLst/>
                <a:latin typeface="Times New Roman" panose="02020603050405020304" pitchFamily="18" charset="0"/>
                <a:cs typeface="Times New Roman" panose="02020603050405020304" pitchFamily="18" charset="0"/>
              </a:rPr>
              <a:t>To cater to the requirements of borrowers for short term funds, and provide liquidity to the lenders of these funds.</a:t>
            </a:r>
          </a:p>
          <a:p>
            <a:pPr algn="l" fontAlgn="base"/>
            <a:r>
              <a:rPr lang="en-US" sz="1400" b="0" dirty="0">
                <a:solidFill>
                  <a:srgbClr val="424142"/>
                </a:solidFill>
                <a:effectLst/>
                <a:latin typeface="Times New Roman" panose="02020603050405020304" pitchFamily="18" charset="0"/>
                <a:cs typeface="Times New Roman" panose="02020603050405020304" pitchFamily="18" charset="0"/>
              </a:rPr>
              <a:t> To provide parking place for temporary employment of surplus fund.</a:t>
            </a:r>
          </a:p>
          <a:p>
            <a:pPr algn="l" fontAlgn="base"/>
            <a:r>
              <a:rPr lang="en-US" sz="1400" b="0" dirty="0">
                <a:solidFill>
                  <a:srgbClr val="424142"/>
                </a:solidFill>
                <a:effectLst/>
                <a:latin typeface="Times New Roman" panose="02020603050405020304" pitchFamily="18" charset="0"/>
                <a:cs typeface="Times New Roman" panose="02020603050405020304" pitchFamily="18" charset="0"/>
              </a:rPr>
              <a:t>To provide facility to overcome short term deficits.</a:t>
            </a:r>
          </a:p>
          <a:p>
            <a:pPr algn="l" fontAlgn="base"/>
            <a:r>
              <a:rPr lang="en-US" sz="1400" b="0" dirty="0">
                <a:solidFill>
                  <a:srgbClr val="424142"/>
                </a:solidFill>
                <a:effectLst/>
                <a:latin typeface="Times New Roman" panose="02020603050405020304" pitchFamily="18" charset="0"/>
                <a:cs typeface="Times New Roman" panose="02020603050405020304" pitchFamily="18" charset="0"/>
              </a:rPr>
              <a:t> To enable the central bank to influence and regulate liquidity in the economy.</a:t>
            </a:r>
          </a:p>
          <a:p>
            <a:pPr algn="l" fontAlgn="base"/>
            <a:r>
              <a:rPr lang="en-US" sz="1400" b="0" i="0" dirty="0">
                <a:solidFill>
                  <a:srgbClr val="424142"/>
                </a:solidFill>
                <a:effectLst/>
                <a:latin typeface="Times New Roman" panose="02020603050405020304" pitchFamily="18" charset="0"/>
                <a:cs typeface="Times New Roman" panose="02020603050405020304" pitchFamily="18" charset="0"/>
              </a:rPr>
              <a:t>To help the government to implement its monetary policy through open market operation.</a:t>
            </a:r>
            <a:endParaRPr lang="en-US" sz="1400" b="0" dirty="0">
              <a:solidFill>
                <a:srgbClr val="424142"/>
              </a:solidFill>
              <a:effectLst/>
              <a:latin typeface="Times New Roman" panose="02020603050405020304" pitchFamily="18" charset="0"/>
              <a:cs typeface="Times New Roman" panose="02020603050405020304" pitchFamily="18" charset="0"/>
            </a:endParaRPr>
          </a:p>
          <a:p>
            <a:pPr>
              <a:lnSpc>
                <a:spcPct val="150000"/>
              </a:lnSpc>
            </a:pP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555781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2B8C369-2446-4072-B875-02BE5B995C54}"/>
              </a:ext>
            </a:extLst>
          </p:cNvPr>
          <p:cNvSpPr txBox="1"/>
          <p:nvPr/>
        </p:nvSpPr>
        <p:spPr>
          <a:xfrm>
            <a:off x="166977" y="186120"/>
            <a:ext cx="11934908" cy="5962979"/>
          </a:xfrm>
          <a:prstGeom prst="rect">
            <a:avLst/>
          </a:prstGeom>
          <a:noFill/>
        </p:spPr>
        <p:txBody>
          <a:bodyPr wrap="square">
            <a:spAutoFit/>
          </a:bodyPr>
          <a:lstStyle/>
          <a:p>
            <a:pPr algn="l" fontAlgn="base">
              <a:lnSpc>
                <a:spcPct val="150000"/>
              </a:lnSpc>
            </a:pPr>
            <a:r>
              <a:rPr lang="en-US" sz="1800" b="1" dirty="0">
                <a:solidFill>
                  <a:srgbClr val="000000"/>
                </a:solidFill>
                <a:effectLst/>
                <a:latin typeface="Times New Roman" panose="02020603050405020304" pitchFamily="18" charset="0"/>
                <a:cs typeface="Times New Roman" panose="02020603050405020304" pitchFamily="18" charset="0"/>
              </a:rPr>
              <a:t>Structure of Indian Money Market:</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a:t>
            </a:r>
            <a:r>
              <a:rPr lang="en-US" sz="1400" b="0" dirty="0" err="1">
                <a:solidFill>
                  <a:srgbClr val="424142"/>
                </a:solidFill>
                <a:effectLst/>
                <a:latin typeface="Times New Roman" panose="02020603050405020304" pitchFamily="18" charset="0"/>
                <a:cs typeface="Times New Roman" panose="02020603050405020304" pitchFamily="18" charset="0"/>
              </a:rPr>
              <a:t>i</a:t>
            </a:r>
            <a:r>
              <a:rPr lang="en-US" sz="1400" b="0" dirty="0">
                <a:solidFill>
                  <a:srgbClr val="424142"/>
                </a:solidFill>
                <a:effectLst/>
                <a:latin typeface="Times New Roman" panose="02020603050405020304" pitchFamily="18" charset="0"/>
                <a:cs typeface="Times New Roman" panose="02020603050405020304" pitchFamily="18" charset="0"/>
              </a:rPr>
              <a:t>) Broadly speaking, the money market in India comprises two sectors- (a)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sector, and (b) </a:t>
            </a:r>
            <a:r>
              <a:rPr lang="en-US" sz="1400" b="0" dirty="0" err="1">
                <a:solidFill>
                  <a:srgbClr val="424142"/>
                </a:solidFill>
                <a:effectLst/>
                <a:latin typeface="Times New Roman" panose="02020603050405020304" pitchFamily="18" charset="0"/>
                <a:cs typeface="Times New Roman" panose="02020603050405020304" pitchFamily="18" charset="0"/>
              </a:rPr>
              <a:t>Unorganised</a:t>
            </a:r>
            <a:r>
              <a:rPr lang="en-US" sz="1400" b="0" dirty="0">
                <a:solidFill>
                  <a:srgbClr val="424142"/>
                </a:solidFill>
                <a:effectLst/>
                <a:latin typeface="Times New Roman" panose="02020603050405020304" pitchFamily="18" charset="0"/>
                <a:cs typeface="Times New Roman" panose="02020603050405020304" pitchFamily="18" charset="0"/>
              </a:rPr>
              <a:t> sector.</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(ii) The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sector consists of the </a:t>
            </a:r>
            <a:r>
              <a:rPr lang="en-US" sz="1400" b="0" dirty="0">
                <a:solidFill>
                  <a:srgbClr val="FF0000"/>
                </a:solidFill>
                <a:effectLst/>
                <a:latin typeface="Times New Roman" panose="02020603050405020304" pitchFamily="18" charset="0"/>
                <a:cs typeface="Times New Roman" panose="02020603050405020304" pitchFamily="18" charset="0"/>
              </a:rPr>
              <a:t>Reserve Bank of India, the State Bank of India with its seven associates, twenty </a:t>
            </a:r>
            <a:r>
              <a:rPr lang="en-US" sz="1400" b="0" dirty="0" err="1">
                <a:solidFill>
                  <a:srgbClr val="FF0000"/>
                </a:solidFill>
                <a:effectLst/>
                <a:latin typeface="Times New Roman" panose="02020603050405020304" pitchFamily="18" charset="0"/>
                <a:cs typeface="Times New Roman" panose="02020603050405020304" pitchFamily="18" charset="0"/>
              </a:rPr>
              <a:t>nationalised</a:t>
            </a:r>
            <a:r>
              <a:rPr lang="en-US" sz="1400" b="0" dirty="0">
                <a:solidFill>
                  <a:srgbClr val="FF0000"/>
                </a:solidFill>
                <a:effectLst/>
                <a:latin typeface="Times New Roman" panose="02020603050405020304" pitchFamily="18" charset="0"/>
                <a:cs typeface="Times New Roman" panose="02020603050405020304" pitchFamily="18" charset="0"/>
              </a:rPr>
              <a:t> commercial banks, other scheduled and non-scheduled commercial banks, foreign banks, and Regional Rural Banks.</a:t>
            </a:r>
            <a:r>
              <a:rPr lang="en-US" sz="1400" b="0" dirty="0">
                <a:solidFill>
                  <a:srgbClr val="424142"/>
                </a:solidFill>
                <a:effectLst/>
                <a:latin typeface="Times New Roman" panose="02020603050405020304" pitchFamily="18" charset="0"/>
                <a:cs typeface="Times New Roman" panose="02020603050405020304" pitchFamily="18" charset="0"/>
              </a:rPr>
              <a:t> It is called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because its part is systematically coordinated by the RBI.</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(iii) </a:t>
            </a:r>
            <a:r>
              <a:rPr lang="en-US" sz="1400" b="0" dirty="0">
                <a:solidFill>
                  <a:srgbClr val="FF0000"/>
                </a:solidFill>
                <a:effectLst/>
                <a:latin typeface="Times New Roman" panose="02020603050405020304" pitchFamily="18" charset="0"/>
                <a:cs typeface="Times New Roman" panose="02020603050405020304" pitchFamily="18" charset="0"/>
              </a:rPr>
              <a:t>Non-bank financial institutions such as the LIC, the GIC and subsidiaries, the UTI </a:t>
            </a:r>
            <a:r>
              <a:rPr lang="en-US" sz="1400" b="0" dirty="0">
                <a:solidFill>
                  <a:srgbClr val="424142"/>
                </a:solidFill>
                <a:effectLst/>
                <a:latin typeface="Times New Roman" panose="02020603050405020304" pitchFamily="18" charset="0"/>
                <a:cs typeface="Times New Roman" panose="02020603050405020304" pitchFamily="18" charset="0"/>
              </a:rPr>
              <a:t>also operate in this market, but only indirectly through banks, and not directly.</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(iv) </a:t>
            </a:r>
            <a:r>
              <a:rPr lang="en-US" sz="1400" b="0" dirty="0">
                <a:solidFill>
                  <a:srgbClr val="FF0000"/>
                </a:solidFill>
                <a:effectLst/>
                <a:latin typeface="Times New Roman" panose="02020603050405020304" pitchFamily="18" charset="0"/>
                <a:cs typeface="Times New Roman" panose="02020603050405020304" pitchFamily="18" charset="0"/>
              </a:rPr>
              <a:t>Quasi-government bodies and large companies </a:t>
            </a:r>
            <a:r>
              <a:rPr lang="en-US" sz="1400" b="0" dirty="0">
                <a:solidFill>
                  <a:srgbClr val="424142"/>
                </a:solidFill>
                <a:effectLst/>
                <a:latin typeface="Times New Roman" panose="02020603050405020304" pitchFamily="18" charset="0"/>
                <a:cs typeface="Times New Roman" panose="02020603050405020304" pitchFamily="18" charset="0"/>
              </a:rPr>
              <a:t>also make their short-term surplus funds available to the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market through banks.</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(v) </a:t>
            </a:r>
            <a:r>
              <a:rPr lang="en-US" sz="1400" b="0" dirty="0">
                <a:solidFill>
                  <a:srgbClr val="00B050"/>
                </a:solidFill>
                <a:effectLst/>
                <a:latin typeface="Times New Roman" panose="02020603050405020304" pitchFamily="18" charset="0"/>
                <a:cs typeface="Times New Roman" panose="02020603050405020304" pitchFamily="18" charset="0"/>
              </a:rPr>
              <a:t>Cooperative credit institutions </a:t>
            </a:r>
            <a:r>
              <a:rPr lang="en-US" sz="1400" b="0" dirty="0">
                <a:solidFill>
                  <a:srgbClr val="424142"/>
                </a:solidFill>
                <a:effectLst/>
                <a:latin typeface="Times New Roman" panose="02020603050405020304" pitchFamily="18" charset="0"/>
                <a:cs typeface="Times New Roman" panose="02020603050405020304" pitchFamily="18" charset="0"/>
              </a:rPr>
              <a:t>occupy the intermediary position between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and </a:t>
            </a:r>
            <a:r>
              <a:rPr lang="en-US" sz="1400" b="0" dirty="0" err="1">
                <a:solidFill>
                  <a:srgbClr val="424142"/>
                </a:solidFill>
                <a:effectLst/>
                <a:latin typeface="Times New Roman" panose="02020603050405020304" pitchFamily="18" charset="0"/>
                <a:cs typeface="Times New Roman" panose="02020603050405020304" pitchFamily="18" charset="0"/>
              </a:rPr>
              <a:t>unorganised</a:t>
            </a:r>
            <a:r>
              <a:rPr lang="en-US" sz="1400" b="0" dirty="0">
                <a:solidFill>
                  <a:srgbClr val="424142"/>
                </a:solidFill>
                <a:effectLst/>
                <a:latin typeface="Times New Roman" panose="02020603050405020304" pitchFamily="18" charset="0"/>
                <a:cs typeface="Times New Roman" panose="02020603050405020304" pitchFamily="18" charset="0"/>
              </a:rPr>
              <a:t> parts of the Indian money market. These institutions have a three-tier structure. At the top, there are state cooperative banks. At the local level, there are primary credit societies and urban cooperative banks. Considering the size, methods of operations, and dealings with the RBI and commercial banks, only </a:t>
            </a:r>
            <a:r>
              <a:rPr lang="en-US" sz="1400" b="0" dirty="0">
                <a:solidFill>
                  <a:srgbClr val="C00000"/>
                </a:solidFill>
                <a:effectLst/>
                <a:latin typeface="Times New Roman" panose="02020603050405020304" pitchFamily="18" charset="0"/>
                <a:cs typeface="Times New Roman" panose="02020603050405020304" pitchFamily="18" charset="0"/>
              </a:rPr>
              <a:t>state and central, cooperative banks</a:t>
            </a:r>
            <a:r>
              <a:rPr lang="en-US" sz="1400" b="0" dirty="0">
                <a:solidFill>
                  <a:srgbClr val="424142"/>
                </a:solidFill>
                <a:effectLst/>
                <a:latin typeface="Times New Roman" panose="02020603050405020304" pitchFamily="18" charset="0"/>
                <a:cs typeface="Times New Roman" panose="02020603050405020304" pitchFamily="18" charset="0"/>
              </a:rPr>
              <a:t> should be included in the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sector. The </a:t>
            </a:r>
            <a:r>
              <a:rPr lang="en-US" sz="1400" b="0" dirty="0">
                <a:solidFill>
                  <a:srgbClr val="00B050"/>
                </a:solidFill>
                <a:effectLst/>
                <a:latin typeface="Times New Roman" panose="02020603050405020304" pitchFamily="18" charset="0"/>
                <a:cs typeface="Times New Roman" panose="02020603050405020304" pitchFamily="18" charset="0"/>
              </a:rPr>
              <a:t>cooperative societies at the local level </a:t>
            </a:r>
            <a:r>
              <a:rPr lang="en-US" sz="1400" b="0" dirty="0">
                <a:solidFill>
                  <a:srgbClr val="424142"/>
                </a:solidFill>
                <a:effectLst/>
                <a:latin typeface="Times New Roman" panose="02020603050405020304" pitchFamily="18" charset="0"/>
                <a:cs typeface="Times New Roman" panose="02020603050405020304" pitchFamily="18" charset="0"/>
              </a:rPr>
              <a:t>are loosely linked with it.</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(vi) The </a:t>
            </a:r>
            <a:r>
              <a:rPr lang="en-US" sz="1400" b="0" dirty="0" err="1">
                <a:solidFill>
                  <a:srgbClr val="424142"/>
                </a:solidFill>
                <a:effectLst/>
                <a:latin typeface="Times New Roman" panose="02020603050405020304" pitchFamily="18" charset="0"/>
                <a:cs typeface="Times New Roman" panose="02020603050405020304" pitchFamily="18" charset="0"/>
              </a:rPr>
              <a:t>unorganised</a:t>
            </a:r>
            <a:r>
              <a:rPr lang="en-US" sz="1400" b="0" dirty="0">
                <a:solidFill>
                  <a:srgbClr val="424142"/>
                </a:solidFill>
                <a:effectLst/>
                <a:latin typeface="Times New Roman" panose="02020603050405020304" pitchFamily="18" charset="0"/>
                <a:cs typeface="Times New Roman" panose="02020603050405020304" pitchFamily="18" charset="0"/>
              </a:rPr>
              <a:t> sector consists of </a:t>
            </a:r>
            <a:r>
              <a:rPr lang="en-US" sz="1400" b="0" dirty="0">
                <a:solidFill>
                  <a:srgbClr val="00B0F0"/>
                </a:solidFill>
                <a:effectLst/>
                <a:latin typeface="Times New Roman" panose="02020603050405020304" pitchFamily="18" charset="0"/>
                <a:cs typeface="Times New Roman" panose="02020603050405020304" pitchFamily="18" charset="0"/>
              </a:rPr>
              <a:t>indigenous banks and money lenders</a:t>
            </a:r>
            <a:r>
              <a:rPr lang="en-US" sz="1400" b="0" dirty="0">
                <a:solidFill>
                  <a:srgbClr val="424142"/>
                </a:solidFill>
                <a:effectLst/>
                <a:latin typeface="Times New Roman" panose="02020603050405020304" pitchFamily="18" charset="0"/>
                <a:cs typeface="Times New Roman" panose="02020603050405020304" pitchFamily="18" charset="0"/>
              </a:rPr>
              <a:t>. It is unorganized because activities of its parts are not systematically coordinated by the RBI.</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(vii) The money lenders operate throughout the country, but without any link among themselves.</a:t>
            </a:r>
          </a:p>
          <a:p>
            <a:pPr algn="l" fontAlgn="base">
              <a:lnSpc>
                <a:spcPct val="150000"/>
              </a:lnSpc>
            </a:pPr>
            <a:r>
              <a:rPr lang="en-US" sz="1400" b="0" dirty="0">
                <a:solidFill>
                  <a:srgbClr val="424142"/>
                </a:solidFill>
                <a:effectLst/>
                <a:latin typeface="Times New Roman" panose="02020603050405020304" pitchFamily="18" charset="0"/>
                <a:cs typeface="Times New Roman" panose="02020603050405020304" pitchFamily="18" charset="0"/>
              </a:rPr>
              <a:t>(viii) Indigenous banks are somewhat better </a:t>
            </a:r>
            <a:r>
              <a:rPr lang="en-US" sz="1400" b="0" dirty="0" err="1">
                <a:solidFill>
                  <a:srgbClr val="424142"/>
                </a:solidFill>
                <a:effectLst/>
                <a:latin typeface="Times New Roman" panose="02020603050405020304" pitchFamily="18" charset="0"/>
                <a:cs typeface="Times New Roman" panose="02020603050405020304" pitchFamily="18" charset="0"/>
              </a:rPr>
              <a:t>organised</a:t>
            </a:r>
            <a:r>
              <a:rPr lang="en-US" sz="1400" b="0" dirty="0">
                <a:solidFill>
                  <a:srgbClr val="424142"/>
                </a:solidFill>
                <a:effectLst/>
                <a:latin typeface="Times New Roman" panose="02020603050405020304" pitchFamily="18" charset="0"/>
                <a:cs typeface="Times New Roman" panose="02020603050405020304" pitchFamily="18" charset="0"/>
              </a:rPr>
              <a:t> because they enjoy rediscount facilities from the commercial banks which, in turn, have link with the RBI. But this type of </a:t>
            </a:r>
            <a:r>
              <a:rPr lang="en-US" sz="1400" b="0" dirty="0" err="1">
                <a:solidFill>
                  <a:srgbClr val="424142"/>
                </a:solidFill>
                <a:effectLst/>
                <a:latin typeface="Times New Roman" panose="02020603050405020304" pitchFamily="18" charset="0"/>
                <a:cs typeface="Times New Roman" panose="02020603050405020304" pitchFamily="18" charset="0"/>
              </a:rPr>
              <a:t>organisation</a:t>
            </a:r>
            <a:r>
              <a:rPr lang="en-US" sz="1400" b="0" dirty="0">
                <a:solidFill>
                  <a:srgbClr val="424142"/>
                </a:solidFill>
                <a:effectLst/>
                <a:latin typeface="Times New Roman" panose="02020603050405020304" pitchFamily="18" charset="0"/>
                <a:cs typeface="Times New Roman" panose="02020603050405020304" pitchFamily="18" charset="0"/>
              </a:rPr>
              <a:t> represents only a loose link with the RBI.</a:t>
            </a:r>
          </a:p>
          <a:p>
            <a:pPr algn="l" fontAlgn="base">
              <a:lnSpc>
                <a:spcPct val="150000"/>
              </a:lnSpc>
            </a:pPr>
            <a:endParaRPr lang="en-US" sz="1400" b="0" dirty="0">
              <a:solidFill>
                <a:srgbClr val="4241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829447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775287" cy="5878532"/>
          </a:xfrm>
          <a:prstGeom prst="rect">
            <a:avLst/>
          </a:prstGeom>
        </p:spPr>
        <p:txBody>
          <a:bodyPr wrap="square">
            <a:spAutoFit/>
          </a:bodyPr>
          <a:lstStyle/>
          <a:p>
            <a:pPr algn="just"/>
            <a:endParaRPr lang="en-US" sz="2200" b="1" dirty="0">
              <a:solidFill>
                <a:srgbClr val="009900"/>
              </a:solidFill>
              <a:latin typeface="Times New Roman" panose="02020603050405020304" pitchFamily="18" charset="0"/>
              <a:cs typeface="Times New Roman" panose="02020603050405020304" pitchFamily="18" charset="0"/>
            </a:endParaRPr>
          </a:p>
          <a:p>
            <a:pPr algn="just"/>
            <a:endParaRPr lang="en-US" sz="2200" b="1" dirty="0">
              <a:solidFill>
                <a:srgbClr val="009900"/>
              </a:solidFill>
              <a:latin typeface="Times New Roman" panose="02020603050405020304" pitchFamily="18" charset="0"/>
              <a:cs typeface="Times New Roman" panose="02020603050405020304" pitchFamily="18" charset="0"/>
            </a:endParaRPr>
          </a:p>
          <a:p>
            <a:pPr algn="just"/>
            <a:r>
              <a:rPr lang="en-US" sz="2200" b="1" dirty="0">
                <a:solidFill>
                  <a:srgbClr val="009900"/>
                </a:solidFill>
                <a:latin typeface="Times New Roman" panose="02020603050405020304" pitchFamily="18" charset="0"/>
                <a:cs typeface="Times New Roman" panose="02020603050405020304" pitchFamily="18" charset="0"/>
              </a:rPr>
              <a:t>Financial Instruments of Money Market:-</a:t>
            </a:r>
          </a:p>
          <a:p>
            <a:pPr algn="just"/>
            <a:endParaRPr lang="en-US" sz="2200" dirty="0">
              <a:solidFill>
                <a:srgbClr val="009900"/>
              </a:solidFill>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t>
            </a:r>
            <a:r>
              <a:rPr lang="en-US" sz="1600" b="1" dirty="0">
                <a:latin typeface="Times New Roman" panose="02020603050405020304" pitchFamily="18" charset="0"/>
                <a:cs typeface="Times New Roman" panose="02020603050405020304" pitchFamily="18" charset="0"/>
              </a:rPr>
              <a:t>(a) Call Money: </a:t>
            </a:r>
            <a:r>
              <a:rPr lang="en-US" sz="1600" dirty="0">
                <a:latin typeface="Times New Roman" panose="02020603050405020304" pitchFamily="18" charset="0"/>
                <a:cs typeface="Times New Roman" panose="02020603050405020304" pitchFamily="18" charset="0"/>
              </a:rPr>
              <a:t>Call money is mainly used by the banks to meet their temporary requirement of cash. They borrow and lend money from each other normally on a daily basis. It is repayable on demand and its maturity period varies in between one day to a fortnight. The rate of interest paid on call money loan is known as call rate. </a:t>
            </a:r>
          </a:p>
          <a:p>
            <a:pPr algn="just"/>
            <a:endParaRPr lang="en-US" sz="1600" dirty="0">
              <a:latin typeface="Times New Roman" panose="02020603050405020304" pitchFamily="18" charset="0"/>
              <a:cs typeface="Times New Roman" panose="02020603050405020304" pitchFamily="18" charset="0"/>
            </a:endParaRPr>
          </a:p>
          <a:p>
            <a:pPr algn="l" fontAlgn="base"/>
            <a:r>
              <a:rPr lang="en-US" sz="1600" b="1" dirty="0">
                <a:solidFill>
                  <a:srgbClr val="424142"/>
                </a:solidFill>
                <a:effectLst/>
                <a:latin typeface="Times New Roman" panose="02020603050405020304" pitchFamily="18" charset="0"/>
                <a:cs typeface="Times New Roman" panose="02020603050405020304" pitchFamily="18" charset="0"/>
              </a:rPr>
              <a:t>The main features of Indian call money market are as follows:</a:t>
            </a:r>
            <a:endParaRPr lang="en-US" sz="1600" b="0" dirty="0">
              <a:solidFill>
                <a:srgbClr val="424142"/>
              </a:solidFill>
              <a:effectLst/>
              <a:latin typeface="Times New Roman" panose="02020603050405020304" pitchFamily="18" charset="0"/>
              <a:cs typeface="Times New Roman" panose="02020603050405020304" pitchFamily="18" charset="0"/>
            </a:endParaRP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a:t>
            </a:r>
            <a:r>
              <a:rPr lang="en-US" sz="1600" b="0" dirty="0" err="1">
                <a:solidFill>
                  <a:srgbClr val="424142"/>
                </a:solidFill>
                <a:effectLst/>
                <a:latin typeface="Times New Roman" panose="02020603050405020304" pitchFamily="18" charset="0"/>
                <a:cs typeface="Times New Roman" panose="02020603050405020304" pitchFamily="18" charset="0"/>
              </a:rPr>
              <a:t>i</a:t>
            </a:r>
            <a:r>
              <a:rPr lang="en-US" sz="1600" b="0" dirty="0">
                <a:solidFill>
                  <a:srgbClr val="424142"/>
                </a:solidFill>
                <a:effectLst/>
                <a:latin typeface="Times New Roman" panose="02020603050405020304" pitchFamily="18" charset="0"/>
                <a:cs typeface="Times New Roman" panose="02020603050405020304" pitchFamily="18" charset="0"/>
              </a:rPr>
              <a:t>) Call money market provides the institutional arrangement for making the temporary surplus of some banks available to other banks which are temporary in short of funds.</a:t>
            </a: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(ii) Mainly the banks participate in the call money market. The State Bank of India is always on the lenders’ side of the market.</a:t>
            </a: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(iii) The call money market operates through brokers who always keep in touch with banks and establish a link between the borrowing and lending banks.</a:t>
            </a: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(iv) The call money market is highly sensitive and competitive market. As such, it acts as the best indicator of the liquidity position of the </a:t>
            </a:r>
            <a:r>
              <a:rPr lang="en-US" sz="1600" b="0" dirty="0" err="1">
                <a:solidFill>
                  <a:srgbClr val="424142"/>
                </a:solidFill>
                <a:effectLst/>
                <a:latin typeface="Times New Roman" panose="02020603050405020304" pitchFamily="18" charset="0"/>
                <a:cs typeface="Times New Roman" panose="02020603050405020304" pitchFamily="18" charset="0"/>
              </a:rPr>
              <a:t>organised</a:t>
            </a:r>
            <a:r>
              <a:rPr lang="en-US" sz="1600" b="0" dirty="0">
                <a:solidFill>
                  <a:srgbClr val="424142"/>
                </a:solidFill>
                <a:effectLst/>
                <a:latin typeface="Times New Roman" panose="02020603050405020304" pitchFamily="18" charset="0"/>
                <a:cs typeface="Times New Roman" panose="02020603050405020304" pitchFamily="18" charset="0"/>
              </a:rPr>
              <a:t> money market.</a:t>
            </a: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(v) The rate of interest in the call money market is highly unstable. It quickly rises under the pressures of excess demand for funds and quickly falls under the pressures of excess supply of funds.</a:t>
            </a:r>
          </a:p>
          <a:p>
            <a:pPr algn="l" fontAlgn="base"/>
            <a:r>
              <a:rPr lang="en-US" sz="1600" b="0" dirty="0">
                <a:solidFill>
                  <a:srgbClr val="424142"/>
                </a:solidFill>
                <a:effectLst/>
                <a:latin typeface="Times New Roman" panose="02020603050405020304" pitchFamily="18" charset="0"/>
                <a:cs typeface="Times New Roman" panose="02020603050405020304" pitchFamily="18" charset="0"/>
              </a:rPr>
              <a:t>(vi) The call money market plays a vital role in removing the day-to-day fluctuations in the reserve position of the individual banks and improving the functioning of the banking system in the country.</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61306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CC3F6CB-0DF7-6AB0-96E6-9ED6B3724F68}"/>
              </a:ext>
            </a:extLst>
          </p:cNvPr>
          <p:cNvSpPr txBox="1"/>
          <p:nvPr/>
        </p:nvSpPr>
        <p:spPr>
          <a:xfrm>
            <a:off x="198783" y="286246"/>
            <a:ext cx="11911054" cy="4801314"/>
          </a:xfrm>
          <a:prstGeom prst="rect">
            <a:avLst/>
          </a:prstGeom>
          <a:noFill/>
        </p:spPr>
        <p:txBody>
          <a:bodyPr wrap="square">
            <a:spAutoFit/>
          </a:bodyPr>
          <a:lstStyle/>
          <a:p>
            <a:pPr algn="just"/>
            <a:endParaRPr lang="en-US" sz="18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(b) Treasury Bill: </a:t>
            </a:r>
            <a:r>
              <a:rPr lang="en-US" sz="1800" dirty="0">
                <a:latin typeface="Times New Roman" panose="02020603050405020304" pitchFamily="18" charset="0"/>
                <a:cs typeface="Times New Roman" panose="02020603050405020304" pitchFamily="18" charset="0"/>
              </a:rPr>
              <a:t>A treasury bill is a promissory note issued by the RBI to meet the short-term requirement of funds. Treasury bills are highly liquid instruments, that means, at any time the holder of treasury bills can transfer of or get it discounted from RBI. These bills are normally issued at a price less than their face value; and redeemed at face value. So the difference between the issue price and the face value of the treasury bill represents the interest on the investment. These bills are secured instruments and are issued for a period of not exceeding 364 days. Banks, Financial institutions and corporations normally play major role in the Treasury bill market.</a:t>
            </a:r>
          </a:p>
          <a:p>
            <a:pPr algn="just"/>
            <a:r>
              <a:rPr lang="en-US" sz="1800" b="0" i="0" dirty="0">
                <a:effectLst/>
                <a:latin typeface="Times New Roman" panose="02020603050405020304" pitchFamily="18" charset="0"/>
                <a:cs typeface="Times New Roman" panose="02020603050405020304" pitchFamily="18" charset="0"/>
              </a:rPr>
              <a:t>Treasury bills, also known as T-bills, are short term money market instruments. The RBI on behalf of the government to curb liquidity shortfalls. It is a promissory note with a guarantee of payment at a later date. The funds collected are usually used for short term requirements of the government. It is also used to reduce the overall fiscal deficit of the country.</a:t>
            </a:r>
          </a:p>
          <a:p>
            <a:pPr algn="just"/>
            <a:r>
              <a:rPr lang="en-US" sz="1800" b="0" i="0" dirty="0">
                <a:effectLst/>
                <a:latin typeface="Times New Roman" panose="02020603050405020304" pitchFamily="18" charset="0"/>
                <a:cs typeface="Times New Roman" panose="02020603050405020304" pitchFamily="18" charset="0"/>
              </a:rPr>
              <a:t> Treasury bills or T-bills have zero-coupon rates, i.e. no interest is earned on them. Individuals can purchase T-bills at a discount to the face/value. Later, they are redeemed at a nominal value, thereby allowing the investors to earn the difference. For example, an individual purchase a 91-day T-bill which has a face value of Rs.100, which is discounted at Rs.95. At the time of maturity, the T-bill holder gets Rs.100, thus resulting in a profit of Rs.5 for the individual.</a:t>
            </a:r>
          </a:p>
          <a:p>
            <a:pPr algn="just"/>
            <a:r>
              <a:rPr lang="en-US" sz="1800" b="0" i="0" dirty="0">
                <a:effectLst/>
                <a:latin typeface="Times New Roman" panose="02020603050405020304" pitchFamily="18" charset="0"/>
                <a:cs typeface="Times New Roman" panose="02020603050405020304" pitchFamily="18" charset="0"/>
              </a:rPr>
              <a:t>Therefore, it is an essential monetary instrument that the Reserve Bank of India uses. It helps RBI to regulate the total money supply in the economy as well as raising funds.</a:t>
            </a: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094945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AF7626EC-0A01-FCF5-B4D6-6A2E4D2411B7}"/>
              </a:ext>
            </a:extLst>
          </p:cNvPr>
          <p:cNvSpPr txBox="1"/>
          <p:nvPr/>
        </p:nvSpPr>
        <p:spPr>
          <a:xfrm>
            <a:off x="174929" y="182879"/>
            <a:ext cx="11736125" cy="6463308"/>
          </a:xfrm>
          <a:prstGeom prst="rect">
            <a:avLst/>
          </a:prstGeom>
          <a:noFill/>
        </p:spPr>
        <p:txBody>
          <a:bodyPr wrap="square">
            <a:spAutoFit/>
          </a:bodyPr>
          <a:lstStyle/>
          <a:p>
            <a:pPr algn="l"/>
            <a:r>
              <a:rPr lang="en-US" b="1" i="0" dirty="0">
                <a:effectLst/>
                <a:latin typeface="Times New Roman" panose="02020603050405020304" pitchFamily="18" charset="0"/>
                <a:cs typeface="Times New Roman" panose="02020603050405020304" pitchFamily="18" charset="0"/>
              </a:rPr>
              <a:t>Types of Treasury Bills</a:t>
            </a:r>
          </a:p>
          <a:p>
            <a:pPr algn="l"/>
            <a:r>
              <a:rPr lang="en-US" b="0" i="0" dirty="0">
                <a:effectLst/>
                <a:latin typeface="Times New Roman" panose="02020603050405020304" pitchFamily="18" charset="0"/>
                <a:cs typeface="Times New Roman" panose="02020603050405020304" pitchFamily="18" charset="0"/>
              </a:rPr>
              <a:t>Four types of treasury bills are auctioned. The primary distinction for these treasury bills (</a:t>
            </a:r>
            <a:r>
              <a:rPr lang="en-US" b="0" i="0" dirty="0" err="1">
                <a:effectLst/>
                <a:latin typeface="Times New Roman" panose="02020603050405020304" pitchFamily="18" charset="0"/>
                <a:cs typeface="Times New Roman" panose="02020603050405020304" pitchFamily="18" charset="0"/>
              </a:rPr>
              <a:t>t-bills</a:t>
            </a:r>
            <a:r>
              <a:rPr lang="en-US" b="0" i="0" dirty="0">
                <a:effectLst/>
                <a:latin typeface="Times New Roman" panose="02020603050405020304" pitchFamily="18" charset="0"/>
                <a:cs typeface="Times New Roman" panose="02020603050405020304" pitchFamily="18" charset="0"/>
              </a:rPr>
              <a:t>) is their holding period.</a:t>
            </a:r>
          </a:p>
          <a:p>
            <a:pPr algn="l"/>
            <a:r>
              <a:rPr lang="en-US" b="1" i="0" dirty="0">
                <a:effectLst/>
                <a:latin typeface="Times New Roman" panose="02020603050405020304" pitchFamily="18" charset="0"/>
                <a:cs typeface="Times New Roman" panose="02020603050405020304" pitchFamily="18" charset="0"/>
              </a:rPr>
              <a:t> 14-day Treasury bill (Cash Management Bill)</a:t>
            </a:r>
          </a:p>
          <a:p>
            <a:pPr algn="l"/>
            <a:r>
              <a:rPr lang="en-US" b="0" i="0" dirty="0">
                <a:effectLst/>
                <a:latin typeface="Times New Roman" panose="02020603050405020304" pitchFamily="18" charset="0"/>
                <a:cs typeface="Times New Roman" panose="02020603050405020304" pitchFamily="18" charset="0"/>
              </a:rPr>
              <a:t>These bills complete their maturity on 14 days from the date of issue. They are auctioned on Wednesday, and the payment is made on the following Friday. The auction occurs every week. These bills are sold in the multiples of Rs.1lakh and the minimum amount to invest is also Rs.1 lakh.</a:t>
            </a:r>
          </a:p>
          <a:p>
            <a:pPr algn="l"/>
            <a:r>
              <a:rPr lang="en-US" b="1" i="0" dirty="0">
                <a:effectLst/>
                <a:latin typeface="Times New Roman" panose="02020603050405020304" pitchFamily="18" charset="0"/>
                <a:cs typeface="Times New Roman" panose="02020603050405020304" pitchFamily="18" charset="0"/>
              </a:rPr>
              <a:t> 91-day Treasury bill</a:t>
            </a:r>
          </a:p>
          <a:p>
            <a:pPr algn="l"/>
            <a:r>
              <a:rPr lang="en-US" b="0" i="0" dirty="0">
                <a:effectLst/>
                <a:latin typeface="Times New Roman" panose="02020603050405020304" pitchFamily="18" charset="0"/>
                <a:cs typeface="Times New Roman" panose="02020603050405020304" pitchFamily="18" charset="0"/>
              </a:rPr>
              <a:t>These bills complete their maturity on 91 days from the date of issue.  They are auctioned on Wednesday, and the payment is made on the following Friday. They are auctioned every week. These bills are sold in the multiples of Rs.25000 and the minimum amount to invest is also Rs.25000.</a:t>
            </a:r>
          </a:p>
          <a:p>
            <a:pPr algn="l"/>
            <a:r>
              <a:rPr lang="en-US" b="1" i="0" dirty="0">
                <a:effectLst/>
                <a:latin typeface="Times New Roman" panose="02020603050405020304" pitchFamily="18" charset="0"/>
                <a:cs typeface="Times New Roman" panose="02020603050405020304" pitchFamily="18" charset="0"/>
              </a:rPr>
              <a:t>182-day Treasury bill</a:t>
            </a:r>
          </a:p>
          <a:p>
            <a:pPr algn="l"/>
            <a:r>
              <a:rPr lang="en-US" b="0" i="0" dirty="0">
                <a:effectLst/>
                <a:latin typeface="Times New Roman" panose="02020603050405020304" pitchFamily="18" charset="0"/>
                <a:cs typeface="Times New Roman" panose="02020603050405020304" pitchFamily="18" charset="0"/>
              </a:rPr>
              <a:t>These bills complete their maturity on 182 days from the date of issue.  They are auctioned on Wednesday, and the payment is made on the following Friday when the term expires. They are auctioned every alternate week. These bills are sold in the multiples of Rs.25000 and the minimum amount to invest is also Rs.25000.</a:t>
            </a:r>
          </a:p>
          <a:p>
            <a:pPr algn="l"/>
            <a:r>
              <a:rPr lang="en-US" b="1" i="0" dirty="0">
                <a:effectLst/>
                <a:latin typeface="Times New Roman" panose="02020603050405020304" pitchFamily="18" charset="0"/>
                <a:cs typeface="Times New Roman" panose="02020603050405020304" pitchFamily="18" charset="0"/>
              </a:rPr>
              <a:t>364-day Treasury bill</a:t>
            </a:r>
          </a:p>
          <a:p>
            <a:pPr algn="l"/>
            <a:r>
              <a:rPr lang="en-US" b="0" i="0" dirty="0">
                <a:effectLst/>
                <a:latin typeface="Times New Roman" panose="02020603050405020304" pitchFamily="18" charset="0"/>
                <a:cs typeface="Times New Roman" panose="02020603050405020304" pitchFamily="18" charset="0"/>
              </a:rPr>
              <a:t>These bills complete their maturity  364 days from the date of issue. They are auctioned on Wednesday, and the payment is made on the following Friday when the term expires. They are auctioned every alternate week. These bills are sold in the multiples of Rs.25000 and the minimum amount to invest is also Rs.25000.</a:t>
            </a:r>
          </a:p>
          <a:p>
            <a:pPr algn="l"/>
            <a:r>
              <a:rPr lang="en-US" b="0" i="0" dirty="0">
                <a:effectLst/>
                <a:latin typeface="Times New Roman" panose="02020603050405020304" pitchFamily="18" charset="0"/>
                <a:cs typeface="Times New Roman" panose="02020603050405020304" pitchFamily="18" charset="0"/>
              </a:rPr>
              <a:t>As mentioned above, the holding period for each bill remains constant. However, the face value and the discount rates of treasury bills can change periodically. This depends on the funding requirements and monetary policy of RBI along with total bids received.</a:t>
            </a:r>
          </a:p>
          <a:p>
            <a:pPr algn="l"/>
            <a:r>
              <a:rPr lang="en-US" b="0" i="0" dirty="0">
                <a:effectLst/>
                <a:latin typeface="Times New Roman" panose="02020603050405020304" pitchFamily="18" charset="0"/>
                <a:cs typeface="Times New Roman" panose="02020603050405020304" pitchFamily="18" charset="0"/>
              </a:rPr>
              <a:t>Also, The Reserve Bank of India issues treasury bills calendar for auction. It announces the exact date of the auction, the amount to be auctioned and the maturity dates before every auction.</a:t>
            </a:r>
          </a:p>
        </p:txBody>
      </p:sp>
    </p:spTree>
    <p:extLst>
      <p:ext uri="{BB962C8B-B14F-4D97-AF65-F5344CB8AC3E}">
        <p14:creationId xmlns:p14="http://schemas.microsoft.com/office/powerpoint/2010/main" val="335071338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1EAD3BC-9372-0060-CDD3-80A79261CDA9}"/>
              </a:ext>
            </a:extLst>
          </p:cNvPr>
          <p:cNvSpPr txBox="1"/>
          <p:nvPr/>
        </p:nvSpPr>
        <p:spPr>
          <a:xfrm>
            <a:off x="357809" y="461176"/>
            <a:ext cx="11600953" cy="6494085"/>
          </a:xfrm>
          <a:prstGeom prst="rect">
            <a:avLst/>
          </a:prstGeom>
          <a:noFill/>
        </p:spPr>
        <p:txBody>
          <a:bodyPr wrap="square">
            <a:spAutoFit/>
          </a:bodyPr>
          <a:lstStyle/>
          <a:p>
            <a:r>
              <a:rPr lang="en-US" sz="1800" b="1" i="0" dirty="0">
                <a:solidFill>
                  <a:srgbClr val="1D1D1F"/>
                </a:solidFill>
                <a:effectLst/>
                <a:latin typeface="Times New Roman" panose="02020603050405020304" pitchFamily="18" charset="0"/>
                <a:cs typeface="Times New Roman" panose="02020603050405020304" pitchFamily="18" charset="0"/>
              </a:rPr>
              <a:t>Definition of Bill of Exchange</a:t>
            </a:r>
            <a:br>
              <a:rPr lang="en-US" sz="1800" b="1" i="0" dirty="0">
                <a:solidFill>
                  <a:srgbClr val="1D1D1F"/>
                </a:solidFill>
                <a:effectLst/>
                <a:latin typeface="Times New Roman" panose="02020603050405020304" pitchFamily="18" charset="0"/>
                <a:cs typeface="Times New Roman" panose="02020603050405020304" pitchFamily="18" charset="0"/>
              </a:rPr>
            </a:br>
            <a:r>
              <a:rPr lang="en-US" sz="1600" b="0" i="0" dirty="0">
                <a:solidFill>
                  <a:srgbClr val="1D1D1F"/>
                </a:solidFill>
                <a:effectLst/>
                <a:latin typeface="Times New Roman" panose="02020603050405020304" pitchFamily="18" charset="0"/>
                <a:cs typeface="Times New Roman" panose="02020603050405020304" pitchFamily="18" charset="0"/>
              </a:rPr>
              <a:t>Section 5 of the negotiable Instruments Act defines a </a:t>
            </a:r>
            <a:r>
              <a:rPr lang="en-US" sz="1600" b="1" i="0" dirty="0">
                <a:solidFill>
                  <a:srgbClr val="4169E1"/>
                </a:solidFill>
                <a:effectLst/>
                <a:latin typeface="Times New Roman" panose="02020603050405020304" pitchFamily="18" charset="0"/>
                <a:cs typeface="Times New Roman" panose="02020603050405020304" pitchFamily="18" charset="0"/>
              </a:rPr>
              <a:t>bill of exchange</a:t>
            </a:r>
            <a:r>
              <a:rPr lang="en-US" sz="1600" b="1" i="0" dirty="0">
                <a:solidFill>
                  <a:srgbClr val="1D1D1F"/>
                </a:solidFill>
                <a:effectLst/>
                <a:latin typeface="Times New Roman" panose="02020603050405020304" pitchFamily="18" charset="0"/>
                <a:cs typeface="Times New Roman" panose="02020603050405020304" pitchFamily="18" charset="0"/>
              </a:rPr>
              <a:t> </a:t>
            </a:r>
            <a:r>
              <a:rPr lang="en-US" sz="1600" b="0" i="0" dirty="0">
                <a:solidFill>
                  <a:srgbClr val="1D1D1F"/>
                </a:solidFill>
                <a:effectLst/>
                <a:latin typeface="Times New Roman" panose="02020603050405020304" pitchFamily="18" charset="0"/>
                <a:cs typeface="Times New Roman" panose="02020603050405020304" pitchFamily="18" charset="0"/>
              </a:rPr>
              <a:t>as “an instrument in writing containing an unconditional order, signed by the maker, directing a certain person to pay a certain sum of money only to, or to the order of a certain person   or to the beater of the instrument”.</a:t>
            </a:r>
          </a:p>
          <a:p>
            <a:pPr algn="just"/>
            <a:endParaRPr lang="en-US" sz="1600" b="1" dirty="0">
              <a:latin typeface="Times New Roman" panose="02020603050405020304" pitchFamily="18" charset="0"/>
              <a:cs typeface="Times New Roman" panose="02020603050405020304" pitchFamily="18" charset="0"/>
            </a:endParaRPr>
          </a:p>
          <a:p>
            <a:pPr algn="just"/>
            <a:endParaRPr lang="en-US" b="1"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(c) Commercial Bill/Trade Bill: </a:t>
            </a:r>
            <a:r>
              <a:rPr lang="en-US" sz="1600" dirty="0">
                <a:latin typeface="Times New Roman" panose="02020603050405020304" pitchFamily="18" charset="0"/>
                <a:cs typeface="Times New Roman" panose="02020603050405020304" pitchFamily="18" charset="0"/>
              </a:rPr>
              <a:t>Normally the traders buy goods from the wholesalers or manufactures on credit. The sellers get payment after the end of the credit period. But if any seller does not want to wait or in immediate need of money he/she can draw a bill of exchange in favor of the buyer. When buyer accepts the bill it becomes a negotiable instrument and is termed as bill of exchange or trade bill. This trade bill can now be discounted with a bank before its maturity. On maturity the bank gets the payment from the drawee i.e., the buyer of goods. When trade bills are accepted by Commercial Banks it is known as Commercial Bills. So trade bill is an instrument, which enables the drawer of the bill to get funds for short period to meet the working capital needs.</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Types of Commercial Bills:</a:t>
            </a: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Demand and Usance Bills</a:t>
            </a: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Clean Bills and Documentary Bills : </a:t>
            </a:r>
          </a:p>
          <a:p>
            <a:pPr algn="just">
              <a:lnSpc>
                <a:spcPct val="150000"/>
              </a:lnSpc>
            </a:pPr>
            <a:r>
              <a:rPr lang="en-US" sz="1400" b="1" dirty="0">
                <a:solidFill>
                  <a:srgbClr val="1D1D1F"/>
                </a:solidFill>
                <a:latin typeface="Times New Roman" panose="02020603050405020304" pitchFamily="18" charset="0"/>
                <a:cs typeface="Times New Roman" panose="02020603050405020304" pitchFamily="18" charset="0"/>
              </a:rPr>
              <a:t>Clean bills: When the document of the title to goods is not accompanied by a bill of exchange it is called a clean bill .Clean bills indicate that the goods </a:t>
            </a:r>
          </a:p>
          <a:p>
            <a:pPr algn="just">
              <a:lnSpc>
                <a:spcPct val="150000"/>
              </a:lnSpc>
            </a:pPr>
            <a:r>
              <a:rPr lang="en-US" sz="1400" b="1" i="0" dirty="0">
                <a:solidFill>
                  <a:srgbClr val="1D1D1F"/>
                </a:solidFill>
                <a:effectLst/>
                <a:latin typeface="Times New Roman" panose="02020603050405020304" pitchFamily="18" charset="0"/>
                <a:cs typeface="Times New Roman" panose="02020603050405020304" pitchFamily="18" charset="0"/>
              </a:rPr>
              <a:t>Are directly delivered to the buyer. The clean bill may be payable on demand or at a definite future date.</a:t>
            </a: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Inland and Foreign Bills </a:t>
            </a:r>
            <a:endParaRPr lang="en-US" sz="1400" b="0" i="0" dirty="0">
              <a:solidFill>
                <a:srgbClr val="1D1D1F"/>
              </a:solidFill>
              <a:effectLst/>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Export and Foreign Bills</a:t>
            </a: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Indigenous Bills</a:t>
            </a:r>
            <a:endParaRPr lang="en-US" sz="1400" b="1" dirty="0">
              <a:solidFill>
                <a:srgbClr val="1D1D1F"/>
              </a:solidFill>
              <a:latin typeface="Times New Roman" panose="02020603050405020304" pitchFamily="18" charset="0"/>
              <a:cs typeface="Times New Roman" panose="02020603050405020304" pitchFamily="18" charset="0"/>
            </a:endParaRPr>
          </a:p>
          <a:p>
            <a:pPr algn="just">
              <a:lnSpc>
                <a:spcPct val="150000"/>
              </a:lnSpc>
              <a:buFont typeface="+mj-lt"/>
              <a:buAutoNum type="arabicPeriod"/>
            </a:pPr>
            <a:r>
              <a:rPr lang="en-US" sz="1400" b="1" i="0" dirty="0">
                <a:solidFill>
                  <a:srgbClr val="1D1D1F"/>
                </a:solidFill>
                <a:effectLst/>
                <a:latin typeface="Times New Roman" panose="02020603050405020304" pitchFamily="18" charset="0"/>
                <a:cs typeface="Times New Roman" panose="02020603050405020304" pitchFamily="18" charset="0"/>
              </a:rPr>
              <a:t>Accommodation Bills and Supply Bills</a:t>
            </a:r>
            <a:endParaRPr lang="en-US" sz="1400" b="0" i="0" dirty="0">
              <a:solidFill>
                <a:srgbClr val="1D1D1F"/>
              </a:solidFill>
              <a:effectLst/>
              <a:latin typeface="Times New Roman" panose="02020603050405020304" pitchFamily="18" charset="0"/>
              <a:cs typeface="Times New Roman" panose="02020603050405020304" pitchFamily="18" charset="0"/>
            </a:endParaRPr>
          </a:p>
          <a:p>
            <a:pPr algn="just"/>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20959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93279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20644EA-4E0A-FFCD-5E40-1F730ED81ED8}"/>
              </a:ext>
            </a:extLst>
          </p:cNvPr>
          <p:cNvSpPr txBox="1"/>
          <p:nvPr/>
        </p:nvSpPr>
        <p:spPr>
          <a:xfrm>
            <a:off x="190831" y="472357"/>
            <a:ext cx="11815639" cy="5078313"/>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(d) Certificate of Deposit: </a:t>
            </a:r>
            <a:r>
              <a:rPr lang="en-US" dirty="0">
                <a:latin typeface="Times New Roman" panose="02020603050405020304" pitchFamily="18" charset="0"/>
                <a:cs typeface="Times New Roman" panose="02020603050405020304" pitchFamily="18" charset="0"/>
              </a:rPr>
              <a:t>Certificate of Deposit (CDs) are short-term instruments issued by Commercial Banks and Special Financial Institutions (SFIs), which are freely transferable from one party to another. The maturity period of CDs ranges from 91 days to one year. These can be issued to individuals, co-operatives and companies.</a:t>
            </a:r>
          </a:p>
          <a:p>
            <a:pPr algn="just"/>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Features of CDs </a:t>
            </a: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are unsecured promissory notes issued by banks or financial institutions. </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are short term deposits of specific maturity similar to fixed deposits. </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are negotiable (freely transferable by endorsement and delivery) </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are generally risk free.</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 The rate of interest is higher than that on T-bill or time deposits. </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are issued at discount 7. These are repayable on fixed date.</a:t>
            </a:r>
          </a:p>
          <a:p>
            <a:pPr marL="342900" indent="-342900" algn="just">
              <a:buAutoNum type="arabicPeriod"/>
            </a:pPr>
            <a:endParaRPr lang="en-US" sz="1800" dirty="0">
              <a:latin typeface="Times New Roman" panose="02020603050405020304" pitchFamily="18" charset="0"/>
              <a:cs typeface="Times New Roman" panose="02020603050405020304" pitchFamily="18" charset="0"/>
            </a:endParaRPr>
          </a:p>
          <a:p>
            <a:pPr marL="342900" indent="-342900" algn="just">
              <a:buAutoNum type="arabicPeriod"/>
            </a:pPr>
            <a:r>
              <a:rPr lang="en-US" sz="1800" dirty="0">
                <a:latin typeface="Times New Roman" panose="02020603050405020304" pitchFamily="18" charset="0"/>
                <a:cs typeface="Times New Roman" panose="02020603050405020304" pitchFamily="18" charset="0"/>
              </a:rPr>
              <a:t>These require stamp duty.</a:t>
            </a:r>
          </a:p>
        </p:txBody>
      </p:sp>
    </p:spTree>
    <p:extLst>
      <p:ext uri="{BB962C8B-B14F-4D97-AF65-F5344CB8AC3E}">
        <p14:creationId xmlns:p14="http://schemas.microsoft.com/office/powerpoint/2010/main" val="365740109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E950AC-42CC-F3B2-DF86-9005ABC127D9}"/>
              </a:ext>
            </a:extLst>
          </p:cNvPr>
          <p:cNvSpPr txBox="1"/>
          <p:nvPr/>
        </p:nvSpPr>
        <p:spPr>
          <a:xfrm>
            <a:off x="262393" y="887856"/>
            <a:ext cx="11759979" cy="5847755"/>
          </a:xfrm>
          <a:prstGeom prst="rect">
            <a:avLst/>
          </a:prstGeom>
          <a:noFill/>
        </p:spPr>
        <p:txBody>
          <a:bodyPr wrap="square">
            <a:spAutoFit/>
          </a:bodyPr>
          <a:lstStyle/>
          <a:p>
            <a:pPr algn="just"/>
            <a:endParaRPr lang="en-US" sz="1400"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(e) </a:t>
            </a:r>
            <a:r>
              <a:rPr lang="en-US" b="1" dirty="0">
                <a:latin typeface="Times New Roman" panose="02020603050405020304" pitchFamily="18" charset="0"/>
                <a:cs typeface="Times New Roman" panose="02020603050405020304" pitchFamily="18" charset="0"/>
              </a:rPr>
              <a:t>Commercial Paper: </a:t>
            </a:r>
            <a:r>
              <a:rPr lang="en-US" dirty="0">
                <a:latin typeface="Times New Roman" panose="02020603050405020304" pitchFamily="18" charset="0"/>
                <a:cs typeface="Times New Roman" panose="02020603050405020304" pitchFamily="18" charset="0"/>
              </a:rPr>
              <a:t>Commercial paper (CP) is a popular instrument for financing working capital requirements of companies. The CP is an unsecured instrument issued in the form of promissory note. This instrument was introduced in 1990 to enable the corporate borrowers to raise short-term funds. It can be issued for period ranging from 15 days to one year. Commercial papers are transferable by endorsement and delivery. The highly reputed companies (Blue Chip companies) are the major player of commercial paper market. </a:t>
            </a:r>
          </a:p>
          <a:p>
            <a:pPr algn="just"/>
            <a:r>
              <a:rPr lang="en-US" dirty="0">
                <a:latin typeface="Times New Roman" panose="02020603050405020304" pitchFamily="18" charset="0"/>
                <a:cs typeface="Times New Roman" panose="02020603050405020304" pitchFamily="18" charset="0"/>
              </a:rPr>
              <a:t>CP is an unsecured promissory note privately placed with investors at a discount rate to face value determined by market forces. CP is freely negotiable by endorsement and delivery. A company shall be eligible to issue CP provided – </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lphaLcParenBoth"/>
            </a:pPr>
            <a:r>
              <a:rPr lang="en-US" dirty="0">
                <a:latin typeface="Times New Roman" panose="02020603050405020304" pitchFamily="18" charset="0"/>
                <a:cs typeface="Times New Roman" panose="02020603050405020304" pitchFamily="18" charset="0"/>
              </a:rPr>
              <a:t>The tangible net worth of the company, as per the latest audited balance sheet, is not less than Rs. 4 crore; </a:t>
            </a:r>
          </a:p>
          <a:p>
            <a:pPr marL="342900" indent="-342900" algn="just">
              <a:buAutoNum type="alphaLcParenBoth"/>
            </a:pPr>
            <a:endParaRPr lang="en-US" dirty="0">
              <a:latin typeface="Times New Roman" panose="02020603050405020304" pitchFamily="18" charset="0"/>
              <a:cs typeface="Times New Roman" panose="02020603050405020304" pitchFamily="18" charset="0"/>
            </a:endParaRPr>
          </a:p>
          <a:p>
            <a:pPr marL="342900" indent="-342900" algn="just">
              <a:buAutoNum type="alphaLcParenBoth"/>
            </a:pPr>
            <a:r>
              <a:rPr lang="en-US" dirty="0">
                <a:latin typeface="Times New Roman" panose="02020603050405020304" pitchFamily="18" charset="0"/>
                <a:cs typeface="Times New Roman" panose="02020603050405020304" pitchFamily="18" charset="0"/>
              </a:rPr>
              <a:t>The working capital (fund-based) limit of the company from the banking system is not less than Rs.4 crore and</a:t>
            </a:r>
          </a:p>
          <a:p>
            <a:pPr marL="342900" indent="-342900" algn="just">
              <a:buAutoNum type="alphaLcParenBoth"/>
            </a:pPr>
            <a:endParaRPr lang="en-US" dirty="0">
              <a:latin typeface="Times New Roman" panose="02020603050405020304" pitchFamily="18" charset="0"/>
              <a:cs typeface="Times New Roman" panose="02020603050405020304" pitchFamily="18" charset="0"/>
            </a:endParaRPr>
          </a:p>
          <a:p>
            <a:pPr marL="342900" indent="-342900" algn="just">
              <a:buAutoNum type="alphaLcParenBoth"/>
            </a:pPr>
            <a:r>
              <a:rPr lang="en-US" dirty="0">
                <a:latin typeface="Times New Roman" panose="02020603050405020304" pitchFamily="18" charset="0"/>
                <a:cs typeface="Times New Roman" panose="02020603050405020304" pitchFamily="18" charset="0"/>
              </a:rPr>
              <a:t>The borrower account of the company is classified as a Standard Asset by the financing bank/s. </a:t>
            </a:r>
          </a:p>
          <a:p>
            <a:pPr marL="342900" indent="-342900" algn="just">
              <a:buAutoNum type="alphaLcParenBoth"/>
            </a:pPr>
            <a:endParaRPr lang="en-US" dirty="0">
              <a:latin typeface="Times New Roman" panose="02020603050405020304" pitchFamily="18" charset="0"/>
              <a:cs typeface="Times New Roman" panose="02020603050405020304" pitchFamily="18" charset="0"/>
            </a:endParaRPr>
          </a:p>
          <a:p>
            <a:pPr marL="342900" indent="-342900" algn="just">
              <a:buAutoNum type="alphaLcParenBoth"/>
            </a:pPr>
            <a:r>
              <a:rPr lang="en-US" dirty="0">
                <a:latin typeface="Times New Roman" panose="02020603050405020304" pitchFamily="18" charset="0"/>
                <a:cs typeface="Times New Roman" panose="02020603050405020304" pitchFamily="18" charset="0"/>
              </a:rPr>
              <a:t>The minimum maturity period of CP is 7 days. The minimum credit rating shall be P-2 of CRISIL or such equivalent rating by other agencies. </a:t>
            </a:r>
          </a:p>
          <a:p>
            <a:pPr marL="342900" indent="-342900" algn="just">
              <a:buAutoNum type="alphaLcParenBoth"/>
            </a:pPr>
            <a:endParaRPr lang="en-US" dirty="0">
              <a:latin typeface="Times New Roman" panose="02020603050405020304" pitchFamily="18" charset="0"/>
              <a:cs typeface="Times New Roman" panose="02020603050405020304" pitchFamily="18" charset="0"/>
            </a:endParaRPr>
          </a:p>
          <a:p>
            <a:pPr marL="342900" indent="-342900" algn="just">
              <a:buAutoNum type="alphaLcParenBoth"/>
            </a:pPr>
            <a:r>
              <a:rPr lang="en-US" dirty="0">
                <a:latin typeface="Times New Roman" panose="02020603050405020304" pitchFamily="18" charset="0"/>
                <a:cs typeface="Times New Roman" panose="02020603050405020304" pitchFamily="18" charset="0"/>
              </a:rPr>
              <a:t>CPs can be issued in multiples of Rs. 5 lakhs subject to the minimum issue size of Rs. 50 lakhs </a:t>
            </a:r>
          </a:p>
          <a:p>
            <a:pPr algn="just"/>
            <a:endParaRPr lang="en-US" dirty="0">
              <a:latin typeface="Times New Roman" panose="02020603050405020304" pitchFamily="18" charset="0"/>
              <a:cs typeface="Times New Roman" panose="02020603050405020304" pitchFamily="18" charset="0"/>
            </a:endParaRPr>
          </a:p>
          <a:p>
            <a:pPr algn="just"/>
            <a:endParaRPr lang="en-US" dirty="0"/>
          </a:p>
        </p:txBody>
      </p:sp>
    </p:spTree>
    <p:extLst>
      <p:ext uri="{BB962C8B-B14F-4D97-AF65-F5344CB8AC3E}">
        <p14:creationId xmlns:p14="http://schemas.microsoft.com/office/powerpoint/2010/main" val="40552682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D8ADF458-5CDD-E26F-1345-CA0469D083CF}"/>
              </a:ext>
            </a:extLst>
          </p:cNvPr>
          <p:cNvSpPr txBox="1"/>
          <p:nvPr/>
        </p:nvSpPr>
        <p:spPr>
          <a:xfrm>
            <a:off x="413467" y="357809"/>
            <a:ext cx="11648661" cy="6217087"/>
          </a:xfrm>
          <a:prstGeom prst="rect">
            <a:avLst/>
          </a:prstGeom>
          <a:noFill/>
        </p:spPr>
        <p:txBody>
          <a:bodyPr wrap="square">
            <a:spAutoFit/>
          </a:bodyPr>
          <a:lstStyle/>
          <a:p>
            <a:pPr algn="just"/>
            <a:r>
              <a:rPr lang="en-US" b="1" i="0" dirty="0">
                <a:solidFill>
                  <a:srgbClr val="00B050"/>
                </a:solidFill>
                <a:effectLst/>
                <a:latin typeface="Times New Roman" panose="02020603050405020304" pitchFamily="18" charset="0"/>
                <a:cs typeface="Times New Roman" panose="02020603050405020304" pitchFamily="18" charset="0"/>
              </a:rPr>
              <a:t>Capital Market:-</a:t>
            </a:r>
          </a:p>
          <a:p>
            <a:pPr algn="just"/>
            <a:r>
              <a:rPr lang="en-US" sz="1600" b="0" i="0" dirty="0">
                <a:solidFill>
                  <a:srgbClr val="222222"/>
                </a:solidFill>
                <a:effectLst/>
                <a:latin typeface="Times New Roman" panose="02020603050405020304" pitchFamily="18" charset="0"/>
                <a:cs typeface="Times New Roman" panose="02020603050405020304" pitchFamily="18" charset="0"/>
              </a:rPr>
              <a:t>Capital Market is an institutional arrangement for borrowing medium and long-term funds and which provides facilities for marketing and trading of securities. So it constitutes all long-term borrowings from banks and financial institutions, borrowings from foreign markets and raising of capital by issue various </a:t>
            </a:r>
            <a:r>
              <a:rPr lang="en-US" sz="1600" b="1" i="1" dirty="0">
                <a:solidFill>
                  <a:srgbClr val="222222"/>
                </a:solidFill>
                <a:effectLst/>
                <a:latin typeface="Times New Roman" panose="02020603050405020304" pitchFamily="18" charset="0"/>
                <a:cs typeface="Times New Roman" panose="02020603050405020304" pitchFamily="18" charset="0"/>
              </a:rPr>
              <a:t>securities such as shares, debentures, bonds, etc</a:t>
            </a:r>
            <a:r>
              <a:rPr lang="en-US" sz="1600" b="0" i="0" dirty="0">
                <a:solidFill>
                  <a:srgbClr val="222222"/>
                </a:solidFill>
                <a:effectLst/>
                <a:latin typeface="Times New Roman" panose="02020603050405020304" pitchFamily="18" charset="0"/>
                <a:cs typeface="Times New Roman" panose="02020603050405020304" pitchFamily="18" charset="0"/>
              </a:rPr>
              <a:t>. </a:t>
            </a:r>
            <a:endParaRPr lang="en-US" sz="1800" b="0" i="0" dirty="0">
              <a:solidFill>
                <a:srgbClr val="222222"/>
              </a:solidFill>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Capital market simply refers to a market for long term funds. It is a market for buying and selling of equity, debt and other securities. Generally, it deals with long term securities that have a maturity period of above one year. Capital market is a vehicle through which long term finance is channelized for the various needs of industry, commerce, govt. and local authorities. </a:t>
            </a:r>
          </a:p>
          <a:p>
            <a:r>
              <a:rPr lang="en-US" sz="1600" dirty="0">
                <a:latin typeface="Times New Roman" panose="02020603050405020304" pitchFamily="18" charset="0"/>
                <a:cs typeface="Times New Roman" panose="02020603050405020304" pitchFamily="18" charset="0"/>
              </a:rPr>
              <a:t>Capital market may be defined as an organized mechanism for the effective and smooth transfer of money capital or financial resources from the investors to the entrepreneurs. </a:t>
            </a:r>
            <a:r>
              <a:rPr lang="en-US" sz="1600" b="0" i="0" dirty="0">
                <a:solidFill>
                  <a:srgbClr val="222222"/>
                </a:solidFill>
                <a:effectLst/>
                <a:latin typeface="Times New Roman" panose="02020603050405020304" pitchFamily="18" charset="0"/>
                <a:cs typeface="Times New Roman" panose="02020603050405020304" pitchFamily="18" charset="0"/>
              </a:rPr>
              <a:t>The securities market has two different segments namely primary and secondary market</a:t>
            </a:r>
            <a:r>
              <a:rPr lang="en-US" sz="1800" b="0" i="0" dirty="0">
                <a:solidFill>
                  <a:srgbClr val="222222"/>
                </a:solidFill>
                <a:effectLst/>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Primary market is the market where the securities are issued for the first time. It is the primary market in which the companies issue their securities. Secondary market is the market for already issued (second hand) securities. Secondary market enables the further buying and selling of issued securities.</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Functions of a Capital Market:</a:t>
            </a:r>
            <a:r>
              <a:rPr lang="en-US" sz="1600" dirty="0">
                <a:latin typeface="Times New Roman" panose="02020603050405020304" pitchFamily="18" charset="0"/>
                <a:cs typeface="Times New Roman" panose="02020603050405020304" pitchFamily="18" charset="0"/>
              </a:rPr>
              <a:t> </a:t>
            </a:r>
          </a:p>
          <a:p>
            <a:r>
              <a:rPr lang="en-US" sz="1400" dirty="0">
                <a:latin typeface="Times New Roman" panose="02020603050405020304" pitchFamily="18" charset="0"/>
                <a:cs typeface="Times New Roman" panose="02020603050405020304" pitchFamily="18" charset="0"/>
              </a:rPr>
              <a:t>The functions of an efficient capital market are as follows: </a:t>
            </a:r>
          </a:p>
          <a:p>
            <a:pPr marL="342900" indent="-342900">
              <a:buAutoNum type="arabicPeriod"/>
            </a:pPr>
            <a:r>
              <a:rPr lang="en-US" sz="1400" dirty="0" err="1">
                <a:latin typeface="Times New Roman" panose="02020603050405020304" pitchFamily="18" charset="0"/>
                <a:cs typeface="Times New Roman" panose="02020603050405020304" pitchFamily="18" charset="0"/>
              </a:rPr>
              <a:t>Mobilise</a:t>
            </a:r>
            <a:r>
              <a:rPr lang="en-US" sz="1400" dirty="0">
                <a:latin typeface="Times New Roman" panose="02020603050405020304" pitchFamily="18" charset="0"/>
                <a:cs typeface="Times New Roman" panose="02020603050405020304" pitchFamily="18" charset="0"/>
              </a:rPr>
              <a:t> long term savings for financing long term investments. </a:t>
            </a:r>
          </a:p>
          <a:p>
            <a:pPr marL="342900" indent="-342900">
              <a:buAutoNum type="arabicPeriod"/>
            </a:pPr>
            <a:r>
              <a:rPr lang="en-US" sz="1400" dirty="0">
                <a:latin typeface="Times New Roman" panose="02020603050405020304" pitchFamily="18" charset="0"/>
                <a:cs typeface="Times New Roman" panose="02020603050405020304" pitchFamily="18" charset="0"/>
              </a:rPr>
              <a:t>Provide risk capital in the form of equity or quasi-equity to entrepreneurs.</a:t>
            </a:r>
          </a:p>
          <a:p>
            <a:pPr marL="342900" indent="-342900">
              <a:buAutoNum type="arabicPeriod"/>
            </a:pPr>
            <a:r>
              <a:rPr lang="en-US" sz="1400" dirty="0">
                <a:latin typeface="Times New Roman" panose="02020603050405020304" pitchFamily="18" charset="0"/>
                <a:cs typeface="Times New Roman" panose="02020603050405020304" pitchFamily="18" charset="0"/>
              </a:rPr>
              <a:t>Provide liquidity with a mechanism enabling the investor to sell financial assets. </a:t>
            </a:r>
          </a:p>
          <a:p>
            <a:pPr marL="342900" indent="-342900">
              <a:buAutoNum type="arabicPeriod"/>
            </a:pPr>
            <a:r>
              <a:rPr lang="en-US" sz="1400" dirty="0">
                <a:latin typeface="Times New Roman" panose="02020603050405020304" pitchFamily="18" charset="0"/>
                <a:cs typeface="Times New Roman" panose="02020603050405020304" pitchFamily="18" charset="0"/>
              </a:rPr>
              <a:t>Improve the efficiency of capital allocation through a competitive pricing mechanism. </a:t>
            </a:r>
          </a:p>
          <a:p>
            <a:pPr marL="342900" indent="-342900">
              <a:buAutoNum type="arabicPeriod"/>
            </a:pPr>
            <a:r>
              <a:rPr lang="en-US" sz="1400" dirty="0">
                <a:latin typeface="Times New Roman" panose="02020603050405020304" pitchFamily="18" charset="0"/>
                <a:cs typeface="Times New Roman" panose="02020603050405020304" pitchFamily="18" charset="0"/>
              </a:rPr>
              <a:t>Disseminate information efficiently for enabling participants to develop an informed opinion about investment, disinvestment, reinvestment etc. </a:t>
            </a:r>
          </a:p>
          <a:p>
            <a:pPr marL="342900" indent="-342900">
              <a:buAutoNum type="arabicPeriod"/>
            </a:pPr>
            <a:r>
              <a:rPr lang="en-US" sz="1400" dirty="0">
                <a:latin typeface="Times New Roman" panose="02020603050405020304" pitchFamily="18" charset="0"/>
                <a:cs typeface="Times New Roman" panose="02020603050405020304" pitchFamily="18" charset="0"/>
              </a:rPr>
              <a:t>Enable quick valuation of instruments – both equity and debt. </a:t>
            </a:r>
          </a:p>
          <a:p>
            <a:pPr marL="342900" indent="-342900">
              <a:buAutoNum type="arabicPeriod"/>
            </a:pPr>
            <a:r>
              <a:rPr lang="en-US" sz="1400" dirty="0">
                <a:latin typeface="Times New Roman" panose="02020603050405020304" pitchFamily="18" charset="0"/>
                <a:cs typeface="Times New Roman" panose="02020603050405020304" pitchFamily="18" charset="0"/>
              </a:rPr>
              <a:t>Provide insurance against market risk through derivative trading and default risk through investment protection fund. </a:t>
            </a:r>
          </a:p>
          <a:p>
            <a:pPr marL="342900" indent="-342900">
              <a:buAutoNum type="arabicPeriod"/>
            </a:pPr>
            <a:r>
              <a:rPr lang="en-US" sz="1400" dirty="0">
                <a:latin typeface="Times New Roman" panose="02020603050405020304" pitchFamily="18" charset="0"/>
                <a:cs typeface="Times New Roman" panose="02020603050405020304" pitchFamily="18" charset="0"/>
              </a:rPr>
              <a:t>Provide operational efficiency through: (a) simplified transaction procedures, (b) lowering settlement times, and (c) lowering transaction costs. </a:t>
            </a:r>
          </a:p>
          <a:p>
            <a:pPr marL="342900" indent="-342900">
              <a:buAutoNum type="arabicPeriod"/>
            </a:pPr>
            <a:r>
              <a:rPr lang="en-US" sz="1400" dirty="0">
                <a:latin typeface="Times New Roman" panose="02020603050405020304" pitchFamily="18" charset="0"/>
                <a:cs typeface="Times New Roman" panose="02020603050405020304" pitchFamily="18" charset="0"/>
              </a:rPr>
              <a:t>Develop integration among: (a) debt and financial sectors, (b) equity and debt instruments, (c) long term and short term funds. </a:t>
            </a:r>
          </a:p>
          <a:p>
            <a:pPr marL="342900" indent="-342900">
              <a:buAutoNum type="arabicPeriod"/>
            </a:pPr>
            <a:r>
              <a:rPr lang="en-US" sz="1400" dirty="0">
                <a:latin typeface="Times New Roman" panose="02020603050405020304" pitchFamily="18" charset="0"/>
                <a:cs typeface="Times New Roman" panose="02020603050405020304" pitchFamily="18" charset="0"/>
              </a:rPr>
              <a:t>Direct the flow of funds into efficient channels through investment and disinvestment and reinvestment. </a:t>
            </a:r>
          </a:p>
          <a:p>
            <a:endParaRPr lang="en-US" sz="16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8442849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7D2DF5D-B4D3-4802-B2D0-7786A59B2677}"/>
              </a:ext>
            </a:extLst>
          </p:cNvPr>
          <p:cNvSpPr txBox="1"/>
          <p:nvPr/>
        </p:nvSpPr>
        <p:spPr>
          <a:xfrm>
            <a:off x="1261872" y="219457"/>
            <a:ext cx="9710928" cy="5355312"/>
          </a:xfrm>
          <a:prstGeom prst="rect">
            <a:avLst/>
          </a:prstGeom>
          <a:noFill/>
        </p:spPr>
        <p:txBody>
          <a:bodyPr wrap="square">
            <a:spAutoFit/>
          </a:bodyPr>
          <a:lstStyle/>
          <a:p>
            <a:pPr algn="just"/>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just"/>
            <a:endParaRPr lang="en-US" b="1" dirty="0">
              <a:solidFill>
                <a:schemeClr val="accent1">
                  <a:lumMod val="50000"/>
                </a:schemeClr>
              </a:solidFill>
              <a:latin typeface="Times New Roman" panose="02020603050405020304" pitchFamily="18" charset="0"/>
              <a:cs typeface="Times New Roman" panose="02020603050405020304" pitchFamily="18" charset="0"/>
            </a:endParaRPr>
          </a:p>
          <a:p>
            <a:pPr algn="just"/>
            <a:r>
              <a:rPr lang="en-US" b="1" dirty="0">
                <a:solidFill>
                  <a:schemeClr val="accent1">
                    <a:lumMod val="50000"/>
                  </a:schemeClr>
                </a:solidFill>
                <a:latin typeface="Times New Roman" panose="02020603050405020304" pitchFamily="18" charset="0"/>
                <a:cs typeface="Times New Roman" panose="02020603050405020304" pitchFamily="18" charset="0"/>
              </a:rPr>
              <a:t>FINANCIAL MRKETS:</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Introduction, Meaning, Functions of Financial Markets: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Money market,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Money Markets- Treasury Bill(TB), Certificates of Deposits(CD), Commercial Bills(CB).</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Financial Instruments Meaning and Concept.</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Capital Market: Primary and Secondary Markets: Organization and Structure,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Listing,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Trading and Settlement,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SEBI and Regulations of Primary and Secondary Markets. </a:t>
            </a:r>
          </a:p>
          <a:p>
            <a:pPr marL="285750" indent="-285750"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Stock Exchange concept.</a:t>
            </a:r>
          </a:p>
          <a:p>
            <a:pPr algn="just"/>
            <a:endParaRPr lang="en-US" dirty="0">
              <a:latin typeface="Times New Roman" panose="02020603050405020304" pitchFamily="18" charset="0"/>
              <a:cs typeface="Times New Roman" panose="02020603050405020304" pitchFamily="18" charset="0"/>
            </a:endParaRPr>
          </a:p>
          <a:p>
            <a:pPr algn="just"/>
            <a:r>
              <a:rPr lang="en-US" sz="1800" b="1" dirty="0">
                <a:latin typeface="Times New Roman" panose="02020603050405020304" pitchFamily="18" charset="0"/>
                <a:cs typeface="Times New Roman" panose="02020603050405020304" pitchFamily="18" charset="0"/>
              </a:rPr>
              <a:t>UNIT OBJECTIVES</a:t>
            </a:r>
            <a:r>
              <a:rPr lang="en-US" sz="1800" dirty="0">
                <a:latin typeface="Times New Roman" panose="02020603050405020304" pitchFamily="18" charset="0"/>
                <a:cs typeface="Times New Roman" panose="02020603050405020304" pitchFamily="18" charset="0"/>
              </a:rPr>
              <a:t>: </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understand about Indian Financial Markets.</a:t>
            </a:r>
          </a:p>
          <a:p>
            <a:pPr marL="285750" indent="-285750" algn="just">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To understand about Indian Stock Market</a:t>
            </a:r>
          </a:p>
        </p:txBody>
      </p:sp>
    </p:spTree>
    <p:extLst>
      <p:ext uri="{BB962C8B-B14F-4D97-AF65-F5344CB8AC3E}">
        <p14:creationId xmlns:p14="http://schemas.microsoft.com/office/powerpoint/2010/main" val="4656463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7221" y="119270"/>
            <a:ext cx="11863345" cy="6201698"/>
          </a:xfrm>
          <a:prstGeom prst="rect">
            <a:avLst/>
          </a:prstGeom>
        </p:spPr>
        <p:txBody>
          <a:bodyPr wrap="square">
            <a:spAutoFit/>
          </a:bodyPr>
          <a:lstStyle/>
          <a:p>
            <a:r>
              <a:rPr lang="en-US" sz="1600" b="1" dirty="0">
                <a:latin typeface="Times New Roman" panose="02020603050405020304" pitchFamily="18" charset="0"/>
                <a:cs typeface="Times New Roman" panose="02020603050405020304" pitchFamily="18" charset="0"/>
              </a:rPr>
              <a:t>Components of Capital Market </a:t>
            </a:r>
            <a:r>
              <a:rPr lang="en-US" sz="1600" dirty="0">
                <a:latin typeface="Times New Roman" panose="02020603050405020304" pitchFamily="18" charset="0"/>
                <a:cs typeface="Times New Roman" panose="02020603050405020304" pitchFamily="18" charset="0"/>
              </a:rPr>
              <a:t>There are four main components of capital market. They are: </a:t>
            </a:r>
          </a:p>
          <a:p>
            <a:pPr marL="342900" indent="-342900">
              <a:buAutoNum type="arabicPeriod"/>
            </a:pPr>
            <a:r>
              <a:rPr lang="en-US" sz="1600" dirty="0">
                <a:latin typeface="Times New Roman" panose="02020603050405020304" pitchFamily="18" charset="0"/>
                <a:cs typeface="Times New Roman" panose="02020603050405020304" pitchFamily="18" charset="0"/>
              </a:rPr>
              <a:t>Primary market </a:t>
            </a:r>
          </a:p>
          <a:p>
            <a:pPr marL="342900" indent="-342900">
              <a:buAutoNum type="arabicPeriod"/>
            </a:pPr>
            <a:r>
              <a:rPr lang="en-US" sz="1600" dirty="0">
                <a:latin typeface="Times New Roman" panose="02020603050405020304" pitchFamily="18" charset="0"/>
                <a:cs typeface="Times New Roman" panose="02020603050405020304" pitchFamily="18" charset="0"/>
              </a:rPr>
              <a:t>Secondary Market </a:t>
            </a:r>
          </a:p>
          <a:p>
            <a:pPr marL="342900" indent="-342900">
              <a:buAutoNum type="arabicPeriod"/>
            </a:pPr>
            <a:r>
              <a:rPr lang="en-US" sz="1600" dirty="0">
                <a:latin typeface="Times New Roman" panose="02020603050405020304" pitchFamily="18" charset="0"/>
                <a:cs typeface="Times New Roman" panose="02020603050405020304" pitchFamily="18" charset="0"/>
              </a:rPr>
              <a:t>Government Securities Market </a:t>
            </a:r>
          </a:p>
          <a:p>
            <a:pPr marL="342900" indent="-342900">
              <a:buAutoNum type="arabicPeriod"/>
            </a:pPr>
            <a:r>
              <a:rPr lang="en-US" sz="1600" dirty="0">
                <a:latin typeface="Times New Roman" panose="02020603050405020304" pitchFamily="18" charset="0"/>
                <a:cs typeface="Times New Roman" panose="02020603050405020304" pitchFamily="18" charset="0"/>
              </a:rPr>
              <a:t>Financial Institutions</a:t>
            </a:r>
          </a:p>
          <a:p>
            <a:pPr algn="just"/>
            <a:endParaRPr lang="en-US" sz="1500" b="1" i="0" dirty="0">
              <a:solidFill>
                <a:srgbClr val="222222"/>
              </a:solidFill>
              <a:effectLst/>
              <a:latin typeface="Times New Roman" panose="02020603050405020304" pitchFamily="18" charset="0"/>
              <a:cs typeface="Times New Roman" panose="02020603050405020304" pitchFamily="18" charset="0"/>
            </a:endParaRPr>
          </a:p>
          <a:p>
            <a:pPr algn="just"/>
            <a:r>
              <a:rPr lang="en-US" sz="1500" b="1" i="0" dirty="0">
                <a:solidFill>
                  <a:srgbClr val="222222"/>
                </a:solidFill>
                <a:effectLst/>
                <a:latin typeface="Times New Roman" panose="02020603050405020304" pitchFamily="18" charset="0"/>
                <a:cs typeface="Times New Roman" panose="02020603050405020304" pitchFamily="18" charset="0"/>
              </a:rPr>
              <a:t>Primary Market vs Secondary Market :</a:t>
            </a:r>
            <a:r>
              <a:rPr lang="en-US" sz="1500" b="0" i="0" dirty="0">
                <a:solidFill>
                  <a:srgbClr val="222222"/>
                </a:solidFill>
                <a:effectLst/>
                <a:latin typeface="Times New Roman" panose="02020603050405020304" pitchFamily="18" charset="0"/>
                <a:cs typeface="Times New Roman" panose="02020603050405020304" pitchFamily="18" charset="0"/>
              </a:rPr>
              <a:t> The primary market consists of arrangements for procurement of long-term funds by companies by fresh issue of shares and debentures. </a:t>
            </a:r>
            <a:r>
              <a:rPr lang="en-US" sz="1500" b="0" i="1" dirty="0">
                <a:solidFill>
                  <a:srgbClr val="222222"/>
                </a:solidFill>
                <a:effectLst/>
                <a:latin typeface="Times New Roman" panose="02020603050405020304" pitchFamily="18" charset="0"/>
                <a:cs typeface="Times New Roman" panose="02020603050405020304" pitchFamily="18" charset="0"/>
              </a:rPr>
              <a:t>The secondary market or stock exchange</a:t>
            </a:r>
            <a:r>
              <a:rPr lang="en-US" sz="1500" b="0" i="0" dirty="0">
                <a:solidFill>
                  <a:srgbClr val="222222"/>
                </a:solidFill>
                <a:effectLst/>
                <a:latin typeface="Times New Roman" panose="02020603050405020304" pitchFamily="18" charset="0"/>
                <a:cs typeface="Times New Roman" panose="02020603050405020304" pitchFamily="18" charset="0"/>
              </a:rPr>
              <a:t> provides a ready market for existing long term securities. Stock exchange is the secondary market, which provides a place for regular sale and purchase of different types of securities like shares, debentures, bonds &amp; government securities. It is an </a:t>
            </a:r>
            <a:r>
              <a:rPr lang="en-US" sz="1500" b="0" i="0" dirty="0" err="1">
                <a:solidFill>
                  <a:srgbClr val="222222"/>
                </a:solidFill>
                <a:effectLst/>
                <a:latin typeface="Times New Roman" panose="02020603050405020304" pitchFamily="18" charset="0"/>
                <a:cs typeface="Times New Roman" panose="02020603050405020304" pitchFamily="18" charset="0"/>
              </a:rPr>
              <a:t>organised</a:t>
            </a:r>
            <a:r>
              <a:rPr lang="en-US" sz="1500" b="0" i="0" dirty="0">
                <a:solidFill>
                  <a:srgbClr val="222222"/>
                </a:solidFill>
                <a:effectLst/>
                <a:latin typeface="Times New Roman" panose="02020603050405020304" pitchFamily="18" charset="0"/>
                <a:cs typeface="Times New Roman" panose="02020603050405020304" pitchFamily="18" charset="0"/>
              </a:rPr>
              <a:t> market where all transactions are regulated by the rules and laws of the concerned stock exchanges.</a:t>
            </a:r>
          </a:p>
          <a:p>
            <a:pPr algn="just"/>
            <a:endParaRPr lang="en-US" sz="1500" b="0" i="0" dirty="0">
              <a:solidFill>
                <a:srgbClr val="222222"/>
              </a:solidFill>
              <a:effectLst/>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Primary Market /New Issue Market (NIM ):-</a:t>
            </a:r>
          </a:p>
          <a:p>
            <a:r>
              <a:rPr lang="en-US" sz="1400" dirty="0">
                <a:latin typeface="Times New Roman" panose="02020603050405020304" pitchFamily="18" charset="0"/>
                <a:cs typeface="Times New Roman" panose="02020603050405020304" pitchFamily="18" charset="0"/>
              </a:rPr>
              <a:t>When a company wishes to raise long term capital, it goes to the primary market. Primary market is an important constituent of a capital market. In the primary market the security is purchased directly from the issuer. The primary market is a market for new issues. It is also called new issue market. It is a market for fresh capital. It deals with the new securities which were not previously available to the investing public. Corporate enterprises and Govt. raises long term funds from the primary market by issuing financial securities. Both the new companies and the existing companies can issue new securities on the primary market. It also covers rising of fresh capital by government or its agencies. The primary market comprises of all institutions dealing in fresh securities. These securities may be in the form of equity shares, preference shares, debentures, right issues, deposits etc. In short, primary market is a market where the securities are offered to the investing public for the first time.</a:t>
            </a:r>
          </a:p>
          <a:p>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Functions of Primary Market:-</a:t>
            </a:r>
          </a:p>
          <a:p>
            <a:r>
              <a:rPr lang="en-US" sz="1400" dirty="0">
                <a:latin typeface="Times New Roman" panose="02020603050405020304" pitchFamily="18" charset="0"/>
                <a:cs typeface="Times New Roman" panose="02020603050405020304" pitchFamily="18" charset="0"/>
              </a:rPr>
              <a:t>The main function of a new issue market is to facilitate transfer of resources from the savers to the users. The savers are individuals, commercial banks, insurance companies etc. The users are public companies and the government. The main function of a primary market can be divided into three service functions. They are: </a:t>
            </a:r>
          </a:p>
          <a:p>
            <a:r>
              <a:rPr lang="en-US" sz="1400" dirty="0">
                <a:latin typeface="Times New Roman" panose="02020603050405020304" pitchFamily="18" charset="0"/>
                <a:cs typeface="Times New Roman" panose="02020603050405020304" pitchFamily="18" charset="0"/>
              </a:rPr>
              <a:t>origination, </a:t>
            </a:r>
          </a:p>
          <a:p>
            <a:r>
              <a:rPr lang="en-US" sz="1400" dirty="0">
                <a:latin typeface="Times New Roman" panose="02020603050405020304" pitchFamily="18" charset="0"/>
                <a:cs typeface="Times New Roman" panose="02020603050405020304" pitchFamily="18" charset="0"/>
              </a:rPr>
              <a:t>underwriting and </a:t>
            </a:r>
          </a:p>
          <a:p>
            <a:r>
              <a:rPr lang="en-US" sz="1400" dirty="0">
                <a:latin typeface="Times New Roman" panose="02020603050405020304" pitchFamily="18" charset="0"/>
                <a:cs typeface="Times New Roman" panose="02020603050405020304" pitchFamily="18" charset="0"/>
              </a:rPr>
              <a:t>distribution.</a:t>
            </a:r>
          </a:p>
          <a:p>
            <a:pPr algn="just"/>
            <a:endParaRPr lang="en-US" sz="1500" b="1" i="0" dirty="0">
              <a:solidFill>
                <a:srgbClr val="22222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589915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59BCD6D-5764-9030-C0F4-9DD371939C08}"/>
              </a:ext>
            </a:extLst>
          </p:cNvPr>
          <p:cNvSpPr txBox="1"/>
          <p:nvPr/>
        </p:nvSpPr>
        <p:spPr>
          <a:xfrm>
            <a:off x="166977" y="135172"/>
            <a:ext cx="11903103" cy="5601533"/>
          </a:xfrm>
          <a:prstGeom prst="rect">
            <a:avLst/>
          </a:prstGeom>
          <a:noFill/>
        </p:spPr>
        <p:txBody>
          <a:bodyPr wrap="square">
            <a:spAutoFit/>
          </a:bodyPr>
          <a:lstStyle/>
          <a:p>
            <a:pPr algn="just"/>
            <a:r>
              <a:rPr lang="en-US" sz="1800" b="1" i="0" dirty="0">
                <a:solidFill>
                  <a:srgbClr val="222222"/>
                </a:solidFill>
                <a:effectLst/>
                <a:latin typeface="Times New Roman" panose="02020603050405020304" pitchFamily="18" charset="0"/>
                <a:cs typeface="Times New Roman" panose="02020603050405020304" pitchFamily="18" charset="0"/>
              </a:rPr>
              <a:t>Secondary Markets or Stock Exchanges</a:t>
            </a:r>
            <a:r>
              <a:rPr lang="en-US" sz="1800" b="0" i="0" dirty="0">
                <a:solidFill>
                  <a:srgbClr val="222222"/>
                </a:solidFill>
                <a:effectLst/>
                <a:latin typeface="Times New Roman" panose="02020603050405020304" pitchFamily="18" charset="0"/>
                <a:cs typeface="Times New Roman" panose="02020603050405020304" pitchFamily="18" charset="0"/>
              </a:rPr>
              <a:t> : </a:t>
            </a:r>
          </a:p>
          <a:p>
            <a:pPr algn="just"/>
            <a:endParaRPr lang="en-US" sz="1800" b="0" i="0" dirty="0">
              <a:solidFill>
                <a:srgbClr val="222222"/>
              </a:solidFill>
              <a:effectLst/>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Secondary Market refers to a market where securities are traded after being initially offered to the public in the primary market and/or listed on the Stock Exchange. Majority of the trading is done in the secondary market. Secondary market comprises of equity markets and the debt markets. It is the organized mechanism for purchase and sale of existing securities. Investors in new issue market who do not want to hold the securities up to maturity can approach stock market to sell their securities. Similarly those who want to become an investor in an existing company which do not offer new issue of securities at present, approach stock market for purchasing securities. </a:t>
            </a:r>
          </a:p>
          <a:p>
            <a:pPr algn="just"/>
            <a:endParaRPr lang="en-US" sz="1600" dirty="0">
              <a:latin typeface="Times New Roman" panose="02020603050405020304" pitchFamily="18" charset="0"/>
              <a:cs typeface="Times New Roman" panose="02020603050405020304" pitchFamily="18" charset="0"/>
            </a:endParaRPr>
          </a:p>
          <a:p>
            <a:pPr algn="just"/>
            <a:r>
              <a:rPr lang="en-US" sz="1600" b="0" i="0" dirty="0">
                <a:solidFill>
                  <a:srgbClr val="222222"/>
                </a:solidFill>
                <a:effectLst/>
                <a:latin typeface="Times New Roman" panose="02020603050405020304" pitchFamily="18" charset="0"/>
                <a:cs typeface="Times New Roman" panose="02020603050405020304" pitchFamily="18" charset="0"/>
              </a:rPr>
              <a:t>The functions of a stock exchanges are to provide ready and continuous market for securities, information about prices and sales, safety to dealings and investment, helps </a:t>
            </a:r>
            <a:r>
              <a:rPr lang="en-US" sz="1600" b="0" i="0" dirty="0" err="1">
                <a:solidFill>
                  <a:srgbClr val="222222"/>
                </a:solidFill>
                <a:effectLst/>
                <a:latin typeface="Times New Roman" panose="02020603050405020304" pitchFamily="18" charset="0"/>
                <a:cs typeface="Times New Roman" panose="02020603050405020304" pitchFamily="18" charset="0"/>
              </a:rPr>
              <a:t>mobilisation</a:t>
            </a:r>
            <a:r>
              <a:rPr lang="en-US" sz="1600" b="0" i="0" dirty="0">
                <a:solidFill>
                  <a:srgbClr val="222222"/>
                </a:solidFill>
                <a:effectLst/>
                <a:latin typeface="Times New Roman" panose="02020603050405020304" pitchFamily="18" charset="0"/>
                <a:cs typeface="Times New Roman" panose="02020603050405020304" pitchFamily="18" charset="0"/>
              </a:rPr>
              <a:t> of savings and capital formation. It acts as a barometer of economic and business conditions and helps in better allocation of funds. Stock exchanges provide many benefits to companies, investors and the society as a whole. But they also suffer from limitations like exclusive speculation and fluctuation in prices due to rumors and unpredictable events. There are 23 stock exchanges in India presently, including BSE, NSE and OTCEI. Stock Exchanges are regulated by the Securities Contracts (Regulation) Act and by SEBI. SEBI has initiated a number of reforms in the primary and secondary market to regulate the stock market. Documentary and procedural requirements for listing and trading have been made stricter and foolproof to protect investors’ interest.</a:t>
            </a:r>
          </a:p>
          <a:p>
            <a:pPr algn="just"/>
            <a:endParaRPr lang="en-US" sz="1800" b="0" i="0" dirty="0">
              <a:solidFill>
                <a:srgbClr val="222222"/>
              </a:solidFill>
              <a:effectLst/>
              <a:latin typeface="Times New Roman" panose="02020603050405020304" pitchFamily="18" charset="0"/>
              <a:cs typeface="Times New Roman" panose="02020603050405020304" pitchFamily="18" charset="0"/>
            </a:endParaRPr>
          </a:p>
          <a:p>
            <a:pPr algn="just"/>
            <a:r>
              <a:rPr lang="en-US" sz="1600" b="0" i="0" dirty="0">
                <a:solidFill>
                  <a:srgbClr val="222222"/>
                </a:solidFill>
                <a:effectLst/>
                <a:latin typeface="Times New Roman" panose="02020603050405020304" pitchFamily="18" charset="0"/>
                <a:cs typeface="Times New Roman" panose="02020603050405020304" pitchFamily="18" charset="0"/>
              </a:rPr>
              <a:t>The secondary market has further two components. First, the </a:t>
            </a:r>
            <a:r>
              <a:rPr lang="en-US" sz="1600" b="1" i="1" dirty="0">
                <a:solidFill>
                  <a:srgbClr val="222222"/>
                </a:solidFill>
                <a:effectLst/>
                <a:latin typeface="Times New Roman" panose="02020603050405020304" pitchFamily="18" charset="0"/>
                <a:cs typeface="Times New Roman" panose="02020603050405020304" pitchFamily="18" charset="0"/>
              </a:rPr>
              <a:t>spot market</a:t>
            </a:r>
            <a:r>
              <a:rPr lang="en-US" sz="1600" b="0" i="0" dirty="0">
                <a:solidFill>
                  <a:srgbClr val="222222"/>
                </a:solidFill>
                <a:effectLst/>
                <a:latin typeface="Times New Roman" panose="02020603050405020304" pitchFamily="18" charset="0"/>
                <a:cs typeface="Times New Roman" panose="02020603050405020304" pitchFamily="18" charset="0"/>
              </a:rPr>
              <a:t> where securities are traded for immediate delivery and payment. The other is </a:t>
            </a:r>
            <a:r>
              <a:rPr lang="en-US" sz="1600" b="1" i="1" dirty="0">
                <a:solidFill>
                  <a:srgbClr val="222222"/>
                </a:solidFill>
                <a:effectLst/>
                <a:latin typeface="Times New Roman" panose="02020603050405020304" pitchFamily="18" charset="0"/>
                <a:cs typeface="Times New Roman" panose="02020603050405020304" pitchFamily="18" charset="0"/>
              </a:rPr>
              <a:t>forward market</a:t>
            </a:r>
            <a:r>
              <a:rPr lang="en-US" sz="1600" b="0" i="0" dirty="0">
                <a:solidFill>
                  <a:srgbClr val="222222"/>
                </a:solidFill>
                <a:effectLst/>
                <a:latin typeface="Times New Roman" panose="02020603050405020304" pitchFamily="18" charset="0"/>
                <a:cs typeface="Times New Roman" panose="02020603050405020304" pitchFamily="18" charset="0"/>
              </a:rPr>
              <a:t> where the securities are traded for future delivery and payment. This forward market is further divided into </a:t>
            </a:r>
            <a:r>
              <a:rPr lang="en-US" sz="1600" b="1" i="0" dirty="0">
                <a:solidFill>
                  <a:srgbClr val="222222"/>
                </a:solidFill>
                <a:effectLst/>
                <a:latin typeface="Times New Roman" panose="02020603050405020304" pitchFamily="18" charset="0"/>
                <a:cs typeface="Times New Roman" panose="02020603050405020304" pitchFamily="18" charset="0"/>
              </a:rPr>
              <a:t>Futures</a:t>
            </a:r>
            <a:r>
              <a:rPr lang="en-US" sz="1600" b="0" i="0" dirty="0">
                <a:solidFill>
                  <a:srgbClr val="222222"/>
                </a:solidFill>
                <a:effectLst/>
                <a:latin typeface="Times New Roman" panose="02020603050405020304" pitchFamily="18" charset="0"/>
                <a:cs typeface="Times New Roman" panose="02020603050405020304" pitchFamily="18" charset="0"/>
              </a:rPr>
              <a:t> and </a:t>
            </a:r>
            <a:r>
              <a:rPr lang="en-US" sz="1600" b="1" i="0" dirty="0">
                <a:solidFill>
                  <a:srgbClr val="222222"/>
                </a:solidFill>
                <a:effectLst/>
                <a:latin typeface="Times New Roman" panose="02020603050405020304" pitchFamily="18" charset="0"/>
                <a:cs typeface="Times New Roman" panose="02020603050405020304" pitchFamily="18" charset="0"/>
              </a:rPr>
              <a:t>Options Market (Derivatives Markets)</a:t>
            </a:r>
            <a:r>
              <a:rPr lang="en-US" sz="1600" b="0" i="0" dirty="0">
                <a:solidFill>
                  <a:srgbClr val="222222"/>
                </a:solidFill>
                <a:effectLst/>
                <a:latin typeface="Times New Roman" panose="02020603050405020304" pitchFamily="18" charset="0"/>
                <a:cs typeface="Times New Roman" panose="02020603050405020304" pitchFamily="18" charset="0"/>
              </a:rPr>
              <a:t>. In futures Market the securities are traded for conditional future delivery whereas in option market, two types of options are traded. A put option gives right but not an obligation to the owner to sell a security to the writer of the option at a predetermined price before a certain date, while a call option gives right but not an obligation to the buyer to purchase a security from the writer of the option at a particular price before a certain date.</a:t>
            </a:r>
          </a:p>
        </p:txBody>
      </p:sp>
    </p:spTree>
    <p:extLst>
      <p:ext uri="{BB962C8B-B14F-4D97-AF65-F5344CB8AC3E}">
        <p14:creationId xmlns:p14="http://schemas.microsoft.com/office/powerpoint/2010/main" val="37982561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6B3E0BB6-174B-D176-C8D2-C9778E85189A}"/>
              </a:ext>
            </a:extLst>
          </p:cNvPr>
          <p:cNvSpPr txBox="1"/>
          <p:nvPr/>
        </p:nvSpPr>
        <p:spPr>
          <a:xfrm>
            <a:off x="71562" y="87464"/>
            <a:ext cx="11879248" cy="5878532"/>
          </a:xfrm>
          <a:prstGeom prst="rect">
            <a:avLst/>
          </a:prstGeom>
          <a:noFill/>
        </p:spPr>
        <p:txBody>
          <a:bodyPr wrap="square">
            <a:spAutoFit/>
          </a:bodyPr>
          <a:lstStyle/>
          <a:p>
            <a:r>
              <a:rPr lang="en-US" sz="2400" dirty="0">
                <a:solidFill>
                  <a:schemeClr val="accent2">
                    <a:lumMod val="50000"/>
                  </a:schemeClr>
                </a:solidFill>
                <a:latin typeface="Times New Roman" panose="02020603050405020304" pitchFamily="18" charset="0"/>
                <a:cs typeface="Times New Roman" panose="02020603050405020304" pitchFamily="18" charset="0"/>
              </a:rPr>
              <a:t>Financial Instruments in Capital Market: </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a:p>
            <a:pPr marL="342900" indent="-342900">
              <a:buAutoNum type="arabicPeriod"/>
            </a:pPr>
            <a:r>
              <a:rPr lang="en-US" sz="1600" b="1" dirty="0">
                <a:latin typeface="Times New Roman" panose="02020603050405020304" pitchFamily="18" charset="0"/>
                <a:cs typeface="Times New Roman" panose="02020603050405020304" pitchFamily="18" charset="0"/>
              </a:rPr>
              <a:t>Shares: </a:t>
            </a:r>
          </a:p>
          <a:p>
            <a:r>
              <a:rPr lang="en-US" sz="1600" dirty="0">
                <a:latin typeface="Times New Roman" panose="02020603050405020304" pitchFamily="18" charset="0"/>
                <a:cs typeface="Times New Roman" panose="02020603050405020304" pitchFamily="18" charset="0"/>
              </a:rPr>
              <a:t>According to the Companies Act 1956, ‘a share is the share in the share capital of a company’. It is a portion of capital which is divided among number of people. It is a unit of ownership interest in a corporation and offered for sale. Shares are of two types, Preference shares and Equity shares. </a:t>
            </a:r>
          </a:p>
          <a:p>
            <a:pPr marL="400050" indent="-400050">
              <a:buAutoNum type="romanLcParenBoth"/>
            </a:pPr>
            <a:r>
              <a:rPr lang="en-US" sz="1600" b="1" i="1" dirty="0">
                <a:latin typeface="Times New Roman" panose="02020603050405020304" pitchFamily="18" charset="0"/>
                <a:cs typeface="Times New Roman" panose="02020603050405020304" pitchFamily="18" charset="0"/>
              </a:rPr>
              <a:t>Preference shares: </a:t>
            </a:r>
            <a:r>
              <a:rPr lang="en-US" sz="1600" dirty="0">
                <a:latin typeface="Times New Roman" panose="02020603050405020304" pitchFamily="18" charset="0"/>
                <a:cs typeface="Times New Roman" panose="02020603050405020304" pitchFamily="18" charset="0"/>
              </a:rPr>
              <a:t>Preference shares are those shares which have a preferential right for the payment dividend during the life time of the company and for the return of capital at the time of winding up. Preference shares carry fixed rate of dividend that are paid to shareholders before equity stock dividends are paid out. </a:t>
            </a:r>
          </a:p>
          <a:p>
            <a:pPr marL="400050" indent="-400050">
              <a:buAutoNum type="romanLcParenBoth"/>
            </a:pPr>
            <a:r>
              <a:rPr lang="en-US" sz="1600" b="1" i="1" dirty="0">
                <a:latin typeface="Times New Roman" panose="02020603050405020304" pitchFamily="18" charset="0"/>
                <a:cs typeface="Times New Roman" panose="02020603050405020304" pitchFamily="18" charset="0"/>
              </a:rPr>
              <a:t>Equity shares (Ordinary shares or Common shares): </a:t>
            </a:r>
            <a:r>
              <a:rPr lang="en-US" sz="1600" dirty="0">
                <a:latin typeface="Times New Roman" panose="02020603050405020304" pitchFamily="18" charset="0"/>
                <a:cs typeface="Times New Roman" panose="02020603050405020304" pitchFamily="18" charset="0"/>
              </a:rPr>
              <a:t>Equity shares are the ordinary shares of a company which have no preferential rights. They are the shares representing the ownership interest. Equity shares give their holders the power to share the earnings in the company as well as a vote in the Annual General Meetings of the company. Such a shareholder has to share the profits and also bear the losses incurred by the company. Equity share holders are the real owners of the company. </a:t>
            </a:r>
          </a:p>
          <a:p>
            <a:pPr marL="400050" indent="-400050">
              <a:buAutoNum type="romanLcParenBoth"/>
            </a:pPr>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2. Debenture </a:t>
            </a:r>
            <a:r>
              <a:rPr lang="en-US" sz="1600" dirty="0">
                <a:latin typeface="Times New Roman" panose="02020603050405020304" pitchFamily="18" charset="0"/>
                <a:cs typeface="Times New Roman" panose="02020603050405020304" pitchFamily="18" charset="0"/>
              </a:rPr>
              <a:t>A debenture is an acknowledgement of the debt of the Company. It is a long term debt instrument yielding a fixed rate of interest issued by a company. A debenture is like a certificate of loan or debt evidencing the fact that the company is liable to pay a specified amount with interest. Debenture is not secured by the physical asset of the company. Debenture holders are the creditors of the company and hence they have no voting right in the company. </a:t>
            </a:r>
          </a:p>
          <a:p>
            <a:endParaRPr lang="en-US" sz="1600" dirty="0">
              <a:latin typeface="Times New Roman" panose="02020603050405020304" pitchFamily="18" charset="0"/>
              <a:cs typeface="Times New Roman" panose="02020603050405020304" pitchFamily="18" charset="0"/>
            </a:endParaRPr>
          </a:p>
          <a:p>
            <a:r>
              <a:rPr lang="en-US" sz="1600" b="1" dirty="0">
                <a:latin typeface="Times New Roman" panose="02020603050405020304" pitchFamily="18" charset="0"/>
                <a:cs typeface="Times New Roman" panose="02020603050405020304" pitchFamily="18" charset="0"/>
              </a:rPr>
              <a:t>3. Bond :</a:t>
            </a:r>
            <a:r>
              <a:rPr lang="en-US" sz="1600" dirty="0">
                <a:latin typeface="Times New Roman" panose="02020603050405020304" pitchFamily="18" charset="0"/>
                <a:cs typeface="Times New Roman" panose="02020603050405020304" pitchFamily="18" charset="0"/>
              </a:rPr>
              <a:t> Bonds are the debt instruments secured by the physical asset of the company. In some countries, the term denture is used interchangeably with ‘bond’. </a:t>
            </a:r>
          </a:p>
        </p:txBody>
      </p:sp>
    </p:spTree>
    <p:extLst>
      <p:ext uri="{BB962C8B-B14F-4D97-AF65-F5344CB8AC3E}">
        <p14:creationId xmlns:p14="http://schemas.microsoft.com/office/powerpoint/2010/main" val="82555142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699401108"/>
              </p:ext>
            </p:extLst>
          </p:nvPr>
        </p:nvGraphicFramePr>
        <p:xfrm>
          <a:off x="559728" y="1518250"/>
          <a:ext cx="10550231" cy="4224183"/>
        </p:xfrm>
        <a:graphic>
          <a:graphicData uri="http://schemas.openxmlformats.org/drawingml/2006/table">
            <a:tbl>
              <a:tblPr/>
              <a:tblGrid>
                <a:gridCol w="3225549">
                  <a:extLst>
                    <a:ext uri="{9D8B030D-6E8A-4147-A177-3AD203B41FA5}">
                      <a16:colId xmlns:a16="http://schemas.microsoft.com/office/drawing/2014/main" val="20000"/>
                    </a:ext>
                  </a:extLst>
                </a:gridCol>
                <a:gridCol w="4009536">
                  <a:extLst>
                    <a:ext uri="{9D8B030D-6E8A-4147-A177-3AD203B41FA5}">
                      <a16:colId xmlns:a16="http://schemas.microsoft.com/office/drawing/2014/main" val="20001"/>
                    </a:ext>
                  </a:extLst>
                </a:gridCol>
                <a:gridCol w="3315146">
                  <a:extLst>
                    <a:ext uri="{9D8B030D-6E8A-4147-A177-3AD203B41FA5}">
                      <a16:colId xmlns:a16="http://schemas.microsoft.com/office/drawing/2014/main" val="20002"/>
                    </a:ext>
                  </a:extLst>
                </a:gridCol>
              </a:tblGrid>
              <a:tr h="424760">
                <a:tc>
                  <a:txBody>
                    <a:bodyPr/>
                    <a:lstStyle/>
                    <a:p>
                      <a:pPr algn="l"/>
                      <a:r>
                        <a:rPr lang="en-US" sz="1500" b="1" dirty="0">
                          <a:effectLst/>
                          <a:latin typeface="Times New Roman" panose="02020603050405020304" pitchFamily="18" charset="0"/>
                          <a:cs typeface="Times New Roman" panose="02020603050405020304" pitchFamily="18" charset="0"/>
                        </a:rPr>
                        <a:t>Point of Distinction</a:t>
                      </a:r>
                      <a:endParaRPr lang="en-US" sz="1500" dirty="0">
                        <a:effectLst/>
                        <a:latin typeface="Times New Roman" panose="02020603050405020304" pitchFamily="18" charset="0"/>
                        <a:cs typeface="Times New Roman" panose="02020603050405020304" pitchFamily="18" charset="0"/>
                      </a:endParaRP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b="1">
                          <a:effectLst/>
                          <a:latin typeface="Times New Roman" panose="02020603050405020304" pitchFamily="18" charset="0"/>
                          <a:cs typeface="Times New Roman" panose="02020603050405020304" pitchFamily="18" charset="0"/>
                        </a:rPr>
                        <a:t>Money Market</a:t>
                      </a:r>
                      <a:endParaRPr lang="en-US" sz="1500">
                        <a:effectLst/>
                        <a:latin typeface="Times New Roman" panose="02020603050405020304" pitchFamily="18" charset="0"/>
                        <a:cs typeface="Times New Roman" panose="02020603050405020304" pitchFamily="18" charset="0"/>
                      </a:endParaRP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b="1">
                          <a:effectLst/>
                          <a:latin typeface="Times New Roman" panose="02020603050405020304" pitchFamily="18" charset="0"/>
                          <a:cs typeface="Times New Roman" panose="02020603050405020304" pitchFamily="18" charset="0"/>
                        </a:rPr>
                        <a:t>Capital Market</a:t>
                      </a:r>
                      <a:endParaRPr lang="en-US" sz="1500">
                        <a:effectLst/>
                        <a:latin typeface="Times New Roman" panose="02020603050405020304" pitchFamily="18" charset="0"/>
                        <a:cs typeface="Times New Roman" panose="02020603050405020304" pitchFamily="18" charset="0"/>
                      </a:endParaRP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0"/>
                  </a:ext>
                </a:extLst>
              </a:tr>
              <a:tr h="424760">
                <a:tc>
                  <a:txBody>
                    <a:bodyPr/>
                    <a:lstStyle/>
                    <a:p>
                      <a:pPr algn="l"/>
                      <a:r>
                        <a:rPr lang="en-US" sz="1500" dirty="0">
                          <a:effectLst/>
                          <a:latin typeface="Times New Roman" panose="02020603050405020304" pitchFamily="18" charset="0"/>
                          <a:cs typeface="Times New Roman" panose="02020603050405020304" pitchFamily="18" charset="0"/>
                        </a:rPr>
                        <a:t>1. Time period / Term</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Deals in short-term funds.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Long term funds.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1"/>
                  </a:ext>
                </a:extLst>
              </a:tr>
              <a:tr h="1324924">
                <a:tc>
                  <a:txBody>
                    <a:bodyPr/>
                    <a:lstStyle/>
                    <a:p>
                      <a:pPr algn="l"/>
                      <a:r>
                        <a:rPr lang="en-US" sz="1500" dirty="0">
                          <a:effectLst/>
                          <a:latin typeface="Times New Roman" panose="02020603050405020304" pitchFamily="18" charset="0"/>
                          <a:cs typeface="Times New Roman" panose="02020603050405020304" pitchFamily="18" charset="0"/>
                        </a:rPr>
                        <a:t>2. Instrument Dealt In</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Deals in securities like treasury bills, commercial paper, bills of exchange, certificate of deposits etc.</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Deals in securities like</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shares, debentures,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bonds and</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government securities.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2"/>
                  </a:ext>
                </a:extLst>
              </a:tr>
              <a:tr h="1624979">
                <a:tc>
                  <a:txBody>
                    <a:bodyPr/>
                    <a:lstStyle/>
                    <a:p>
                      <a:pPr algn="l"/>
                      <a:r>
                        <a:rPr lang="en-US" sz="1500">
                          <a:effectLst/>
                          <a:latin typeface="Times New Roman" panose="02020603050405020304" pitchFamily="18" charset="0"/>
                          <a:cs typeface="Times New Roman" panose="02020603050405020304" pitchFamily="18" charset="0"/>
                        </a:rPr>
                        <a:t>3. Participants</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Commercial banks,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NBFS, chit funds etc.</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tc>
                  <a:txBody>
                    <a:bodyPr/>
                    <a:lstStyle/>
                    <a:p>
                      <a:pPr algn="l"/>
                      <a:r>
                        <a:rPr lang="en-US" sz="1500">
                          <a:effectLst/>
                          <a:latin typeface="Times New Roman" panose="02020603050405020304" pitchFamily="18" charset="0"/>
                          <a:cs typeface="Times New Roman" panose="02020603050405020304" pitchFamily="18" charset="0"/>
                        </a:rPr>
                        <a:t>Stock brokers,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under writers,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mutual funds,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individual investors,</a:t>
                      </a:r>
                      <a:br>
                        <a:rPr lang="en-US" sz="1500">
                          <a:effectLst/>
                          <a:latin typeface="Times New Roman" panose="02020603050405020304" pitchFamily="18" charset="0"/>
                          <a:cs typeface="Times New Roman" panose="02020603050405020304" pitchFamily="18" charset="0"/>
                        </a:rPr>
                      </a:br>
                      <a:r>
                        <a:rPr lang="en-US" sz="1500">
                          <a:effectLst/>
                          <a:latin typeface="Times New Roman" panose="02020603050405020304" pitchFamily="18" charset="0"/>
                          <a:cs typeface="Times New Roman" panose="02020603050405020304" pitchFamily="18" charset="0"/>
                        </a:rPr>
                        <a:t>financial institutions</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w="9525" cap="flat" cmpd="sng" algn="ctr">
                      <a:solidFill>
                        <a:srgbClr val="EEEEEE"/>
                      </a:solidFill>
                      <a:prstDash val="solid"/>
                      <a:round/>
                      <a:headEnd type="none" w="med" len="med"/>
                      <a:tailEnd type="none" w="med" len="med"/>
                    </a:lnB>
                  </a:tcPr>
                </a:tc>
                <a:extLst>
                  <a:ext uri="{0D108BD9-81ED-4DB2-BD59-A6C34878D82A}">
                    <a16:rowId xmlns:a16="http://schemas.microsoft.com/office/drawing/2014/main" val="10003"/>
                  </a:ext>
                </a:extLst>
              </a:tr>
              <a:tr h="424760">
                <a:tc>
                  <a:txBody>
                    <a:bodyPr/>
                    <a:lstStyle/>
                    <a:p>
                      <a:pPr algn="l"/>
                      <a:r>
                        <a:rPr lang="en-US" sz="1500">
                          <a:effectLst/>
                          <a:latin typeface="Times New Roman" panose="02020603050405020304" pitchFamily="18" charset="0"/>
                          <a:cs typeface="Times New Roman" panose="02020603050405020304" pitchFamily="18" charset="0"/>
                        </a:rPr>
                        <a:t>4. Regulatory body</a:t>
                      </a:r>
                    </a:p>
                  </a:txBody>
                  <a:tcPr marL="76006" marR="47504" marT="47504" marB="47504" anchor="ctr">
                    <a:lnL>
                      <a:noFill/>
                    </a:lnL>
                    <a:lnR>
                      <a:noFill/>
                    </a:lnR>
                    <a:lnT w="9525" cap="flat" cmpd="sng" algn="ctr">
                      <a:solidFill>
                        <a:srgbClr val="EEEEEE"/>
                      </a:solidFill>
                      <a:prstDash val="solid"/>
                      <a:round/>
                      <a:headEnd type="none" w="med" len="med"/>
                      <a:tailEnd type="none" w="med" len="med"/>
                    </a:lnT>
                    <a:lnB>
                      <a:noFill/>
                    </a:lnB>
                  </a:tcPr>
                </a:tc>
                <a:tc>
                  <a:txBody>
                    <a:bodyPr/>
                    <a:lstStyle/>
                    <a:p>
                      <a:pPr algn="l"/>
                      <a:r>
                        <a:rPr lang="en-US" sz="1500">
                          <a:effectLst/>
                          <a:latin typeface="Times New Roman" panose="02020603050405020304" pitchFamily="18" charset="0"/>
                          <a:cs typeface="Times New Roman" panose="02020603050405020304" pitchFamily="18" charset="0"/>
                        </a:rPr>
                        <a:t>RBI</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a:noFill/>
                    </a:lnB>
                  </a:tcPr>
                </a:tc>
                <a:tc>
                  <a:txBody>
                    <a:bodyPr/>
                    <a:lstStyle/>
                    <a:p>
                      <a:pPr algn="l"/>
                      <a:r>
                        <a:rPr lang="en-US" sz="1500" dirty="0">
                          <a:effectLst/>
                          <a:latin typeface="Times New Roman" panose="02020603050405020304" pitchFamily="18" charset="0"/>
                          <a:cs typeface="Times New Roman" panose="02020603050405020304" pitchFamily="18" charset="0"/>
                        </a:rPr>
                        <a:t>SEBI</a:t>
                      </a:r>
                    </a:p>
                  </a:txBody>
                  <a:tcPr marL="47504" marR="47504" marT="47504" marB="47504" anchor="ctr">
                    <a:lnL>
                      <a:noFill/>
                    </a:lnL>
                    <a:lnR>
                      <a:noFill/>
                    </a:lnR>
                    <a:lnT w="9525" cap="flat" cmpd="sng" algn="ctr">
                      <a:solidFill>
                        <a:srgbClr val="EEEEEE"/>
                      </a:solidFill>
                      <a:prstDash val="solid"/>
                      <a:round/>
                      <a:headEnd type="none" w="med" len="med"/>
                      <a:tailEnd type="none" w="med" len="med"/>
                    </a:lnT>
                    <a:lnB>
                      <a:noFill/>
                    </a:lnB>
                  </a:tcPr>
                </a:tc>
                <a:extLst>
                  <a:ext uri="{0D108BD9-81ED-4DB2-BD59-A6C34878D82A}">
                    <a16:rowId xmlns:a16="http://schemas.microsoft.com/office/drawing/2014/main" val="10004"/>
                  </a:ext>
                </a:extLst>
              </a:tr>
            </a:tbl>
          </a:graphicData>
        </a:graphic>
      </p:graphicFrame>
      <p:sp>
        <p:nvSpPr>
          <p:cNvPr id="3" name="Rectangle 1"/>
          <p:cNvSpPr>
            <a:spLocks noChangeArrowheads="1"/>
          </p:cNvSpPr>
          <p:nvPr/>
        </p:nvSpPr>
        <p:spPr bwMode="auto">
          <a:xfrm>
            <a:off x="1545336" y="832587"/>
            <a:ext cx="8256775" cy="625732"/>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190440" rIns="0" bIns="6348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r>
              <a:rPr lang="en-US" sz="2400" b="1">
                <a:solidFill>
                  <a:srgbClr val="00B0F0"/>
                </a:solidFill>
                <a:latin typeface="Times New Roman" panose="02020603050405020304" pitchFamily="18" charset="0"/>
                <a:cs typeface="Times New Roman" panose="02020603050405020304" pitchFamily="18" charset="0"/>
              </a:rPr>
              <a:t>Money Market and Capital Market : A comparison</a:t>
            </a:r>
            <a:endParaRPr lang="en-US" sz="2400" dirty="0">
              <a:solidFill>
                <a:srgbClr val="00B0F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1373879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3">
            <a:extLst>
              <a:ext uri="{FF2B5EF4-FFF2-40B4-BE49-F238E27FC236}">
                <a16:creationId xmlns:a16="http://schemas.microsoft.com/office/drawing/2014/main" id="{3BB27DB3-74F7-3470-33D8-EF28AE9CF9A4}"/>
              </a:ext>
            </a:extLst>
          </p:cNvPr>
          <p:cNvGraphicFramePr>
            <a:graphicFrameLocks/>
          </p:cNvGraphicFramePr>
          <p:nvPr>
            <p:extLst>
              <p:ext uri="{D42A27DB-BD31-4B8C-83A1-F6EECF244321}">
                <p14:modId xmlns:p14="http://schemas.microsoft.com/office/powerpoint/2010/main" val="2355661325"/>
              </p:ext>
            </p:extLst>
          </p:nvPr>
        </p:nvGraphicFramePr>
        <p:xfrm>
          <a:off x="1163782" y="1440873"/>
          <a:ext cx="9329593" cy="5075818"/>
        </p:xfrm>
        <a:graphic>
          <a:graphicData uri="http://schemas.openxmlformats.org/drawingml/2006/table">
            <a:tbl>
              <a:tblPr/>
              <a:tblGrid>
                <a:gridCol w="4562634">
                  <a:extLst>
                    <a:ext uri="{9D8B030D-6E8A-4147-A177-3AD203B41FA5}">
                      <a16:colId xmlns:a16="http://schemas.microsoft.com/office/drawing/2014/main" val="44534132"/>
                    </a:ext>
                  </a:extLst>
                </a:gridCol>
                <a:gridCol w="4766959">
                  <a:extLst>
                    <a:ext uri="{9D8B030D-6E8A-4147-A177-3AD203B41FA5}">
                      <a16:colId xmlns:a16="http://schemas.microsoft.com/office/drawing/2014/main" val="1481615798"/>
                    </a:ext>
                  </a:extLst>
                </a:gridCol>
              </a:tblGrid>
              <a:tr h="693298">
                <a:tc>
                  <a:txBody>
                    <a:bodyPr/>
                    <a:lstStyle>
                      <a:lvl1pPr marL="99377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993775" marR="0" lvl="0" indent="0" algn="ctr" defTabSz="457200" rtl="0" eaLnBrk="1" fontAlgn="base" latinLnBrk="0" hangingPunct="1">
                        <a:lnSpc>
                          <a:spcPct val="100000"/>
                        </a:lnSpc>
                        <a:spcBef>
                          <a:spcPts val="363"/>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Money Market</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1052513"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1052513" marR="0" lvl="0" indent="0" algn="ctr" defTabSz="457200" rtl="0" eaLnBrk="1" fontAlgn="base" latinLnBrk="0" hangingPunct="1">
                        <a:lnSpc>
                          <a:spcPct val="100000"/>
                        </a:lnSpc>
                        <a:spcBef>
                          <a:spcPts val="363"/>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Capital Market</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238595047"/>
                  </a:ext>
                </a:extLst>
              </a:tr>
              <a:tr h="557654">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10000"/>
                        </a:lnSpc>
                        <a:spcBef>
                          <a:spcPts val="938"/>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Concerned with short term funds, for a period not exceeding one year</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17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1750" marR="0" lvl="0" indent="0" algn="l" defTabSz="457200" rtl="0" eaLnBrk="1" fontAlgn="base" latinLnBrk="0" hangingPunct="1">
                        <a:lnSpc>
                          <a:spcPct val="110000"/>
                        </a:lnSpc>
                        <a:spcBef>
                          <a:spcPts val="938"/>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Concerned with long term funds for a period exceeding one year.</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4114132347"/>
                  </a:ext>
                </a:extLst>
              </a:tr>
              <a:tr h="746887">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10000"/>
                        </a:lnSpc>
                        <a:spcBef>
                          <a:spcPts val="963"/>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Meets short term requirements of govt. &amp;working capital requirement of business concerns</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10000"/>
                        </a:lnSpc>
                        <a:spcBef>
                          <a:spcPts val="963"/>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Meet long term requirements of govt and fixed capital requirement of business concerns</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572029325"/>
                  </a:ext>
                </a:extLst>
              </a:tr>
              <a:tr h="475596">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07000"/>
                        </a:lnSpc>
                        <a:spcBef>
                          <a:spcPts val="938"/>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Instruments are TBs, BoEs, CPs, CDs &amp; govt. Bonds etc.</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07000"/>
                        </a:lnSpc>
                        <a:spcBef>
                          <a:spcPts val="938"/>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Instruments are shares, debentures govt. Bonds etc.</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035873108"/>
                  </a:ext>
                </a:extLst>
              </a:tr>
              <a:tr h="658132">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10000"/>
                        </a:lnSpc>
                        <a:spcBef>
                          <a:spcPts val="375"/>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Central bank and other banks are working as part of money market</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10000"/>
                        </a:lnSpc>
                        <a:spcBef>
                          <a:spcPts val="375"/>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Capital market is functioning through money market and it has no direct contact with central bank.</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3176169036"/>
                  </a:ext>
                </a:extLst>
              </a:tr>
              <a:tr h="296411">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00000"/>
                        </a:lnSpc>
                        <a:spcBef>
                          <a:spcPts val="363"/>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Transactions are of larger amount</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00000"/>
                        </a:lnSpc>
                        <a:spcBef>
                          <a:spcPts val="363"/>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Transactions are of smaller amount.</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792332304"/>
                  </a:ext>
                </a:extLst>
              </a:tr>
              <a:tr h="477271">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10000"/>
                        </a:lnSpc>
                        <a:spcBef>
                          <a:spcPts val="950"/>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Instruments do not have an active secondary market</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00000"/>
                        </a:lnSpc>
                        <a:spcBef>
                          <a:spcPts val="363"/>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Instruments have active secondary market.</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2407828973"/>
                  </a:ext>
                </a:extLst>
              </a:tr>
              <a:tr h="542581">
                <a:tc>
                  <a:txBody>
                    <a:bodyPr/>
                    <a:lstStyle>
                      <a:lvl1pPr marL="69850" algn="l" defTabSz="914400" rtl="0" eaLnBrk="1" latinLnBrk="0" hangingPunct="1">
                        <a:tabLst>
                          <a:tab pos="984250" algn="l"/>
                          <a:tab pos="1673225" algn="l"/>
                          <a:tab pos="2120900" algn="l"/>
                          <a:tab pos="2578100" algn="l"/>
                        </a:tabLst>
                        <a:defRPr sz="1800" kern="1200">
                          <a:solidFill>
                            <a:schemeClr val="tx1"/>
                          </a:solidFill>
                          <a:latin typeface="Century Gothic" panose="020B0502020202020204" pitchFamily="34" charset="0"/>
                        </a:defRPr>
                      </a:lvl1pPr>
                      <a:lvl2pPr marL="742950" indent="-285750" algn="l" defTabSz="914400" rtl="0" eaLnBrk="1" latinLnBrk="0" hangingPunct="1">
                        <a:tabLst>
                          <a:tab pos="984250" algn="l"/>
                          <a:tab pos="1673225" algn="l"/>
                          <a:tab pos="2120900" algn="l"/>
                          <a:tab pos="2578100" algn="l"/>
                        </a:tabLst>
                        <a:defRPr sz="1800" kern="1200">
                          <a:solidFill>
                            <a:schemeClr val="tx1"/>
                          </a:solidFill>
                          <a:latin typeface="Century Gothic" panose="020B0502020202020204" pitchFamily="34" charset="0"/>
                        </a:defRPr>
                      </a:lvl2pPr>
                      <a:lvl3pPr marL="1143000" indent="-228600" algn="l" defTabSz="914400" rtl="0" eaLnBrk="1" latinLnBrk="0" hangingPunct="1">
                        <a:tabLst>
                          <a:tab pos="984250" algn="l"/>
                          <a:tab pos="1673225" algn="l"/>
                          <a:tab pos="2120900" algn="l"/>
                          <a:tab pos="2578100" algn="l"/>
                        </a:tabLst>
                        <a:defRPr sz="1800" kern="1200">
                          <a:solidFill>
                            <a:schemeClr val="tx1"/>
                          </a:solidFill>
                          <a:latin typeface="Century Gothic" panose="020B0502020202020204" pitchFamily="34" charset="0"/>
                        </a:defRPr>
                      </a:lvl3pPr>
                      <a:lvl4pPr marL="1600200" indent="-228600" algn="l" defTabSz="914400" rtl="0" eaLnBrk="1" latinLnBrk="0" hangingPunct="1">
                        <a:tabLst>
                          <a:tab pos="984250" algn="l"/>
                          <a:tab pos="1673225" algn="l"/>
                          <a:tab pos="2120900" algn="l"/>
                          <a:tab pos="2578100" algn="l"/>
                        </a:tabLst>
                        <a:defRPr sz="1800" kern="1200">
                          <a:solidFill>
                            <a:schemeClr val="tx1"/>
                          </a:solidFill>
                          <a:latin typeface="Century Gothic" panose="020B0502020202020204" pitchFamily="34" charset="0"/>
                        </a:defRPr>
                      </a:lvl4pPr>
                      <a:lvl5pPr marL="2057400" indent="-228600" algn="l" defTabSz="914400" rtl="0" eaLnBrk="1" latinLnBrk="0" hangingPunct="1">
                        <a:tabLst>
                          <a:tab pos="984250" algn="l"/>
                          <a:tab pos="1673225" algn="l"/>
                          <a:tab pos="2120900" algn="l"/>
                          <a:tab pos="2578100" algn="l"/>
                        </a:tabLst>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tabLst>
                          <a:tab pos="984250" algn="l"/>
                          <a:tab pos="1673225" algn="l"/>
                          <a:tab pos="2120900" algn="l"/>
                          <a:tab pos="2578100" algn="l"/>
                        </a:tabLs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tabLst>
                          <a:tab pos="984250" algn="l"/>
                          <a:tab pos="1673225" algn="l"/>
                          <a:tab pos="2120900" algn="l"/>
                          <a:tab pos="2578100" algn="l"/>
                        </a:tabLs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tabLst>
                          <a:tab pos="984250" algn="l"/>
                          <a:tab pos="1673225" algn="l"/>
                          <a:tab pos="2120900" algn="l"/>
                          <a:tab pos="2578100" algn="l"/>
                        </a:tabLs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tabLst>
                          <a:tab pos="984250" algn="l"/>
                          <a:tab pos="1673225" algn="l"/>
                          <a:tab pos="2120900" algn="l"/>
                          <a:tab pos="2578100" algn="l"/>
                        </a:tabLs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ct val="107000"/>
                        </a:lnSpc>
                        <a:spcBef>
                          <a:spcPts val="938"/>
                        </a:spcBef>
                        <a:spcAft>
                          <a:spcPct val="0"/>
                        </a:spcAft>
                        <a:buClrTx/>
                        <a:buSzTx/>
                        <a:buFontTx/>
                        <a:buNone/>
                        <a:tabLst>
                          <a:tab pos="984250" algn="l"/>
                          <a:tab pos="1673225" algn="l"/>
                          <a:tab pos="2120900" algn="l"/>
                          <a:tab pos="2578100" algn="l"/>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Transactions	normally	takes	place	over phone and there is no formal place</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ct val="100000"/>
                        </a:lnSpc>
                        <a:spcBef>
                          <a:spcPts val="338"/>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Transactions take place at formal place.</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3149608965"/>
                  </a:ext>
                </a:extLst>
              </a:tr>
              <a:tr h="627988">
                <a:tc>
                  <a:txBody>
                    <a:bodyPr/>
                    <a:lstStyle>
                      <a:lvl1pPr marL="69850"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69850" marR="0" lvl="0" indent="0" algn="l" defTabSz="457200" rtl="0" eaLnBrk="1" fontAlgn="base" latinLnBrk="0" hangingPunct="1">
                        <a:lnSpc>
                          <a:spcPts val="1500"/>
                        </a:lnSpc>
                        <a:spcBef>
                          <a:spcPts val="825"/>
                        </a:spcBef>
                        <a:spcAft>
                          <a:spcPct val="0"/>
                        </a:spcAft>
                        <a:buClrTx/>
                        <a:buSzTx/>
                        <a:buFontTx/>
                        <a:buNone/>
                        <a:tabLst/>
                      </a:pPr>
                      <a:r>
                        <a:rPr kumimoji="0" lang="en-US"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rPr>
                        <a:t>Transactions have to be conducted without the help of brokers</a:t>
                      </a:r>
                      <a:endParaRPr kumimoji="0" lang="en-IN" altLang="en-US" sz="1400" b="1" i="0" u="none" strike="noStrike" cap="none" normalizeH="0" baseline="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925" algn="l" defTabSz="914400" rtl="0" eaLnBrk="1" latinLnBrk="0" hangingPunct="1">
                        <a:defRPr sz="1800" kern="1200">
                          <a:solidFill>
                            <a:schemeClr val="tx1"/>
                          </a:solidFill>
                          <a:latin typeface="Century Gothic" panose="020B0502020202020204" pitchFamily="34" charset="0"/>
                        </a:defRPr>
                      </a:lvl1pPr>
                      <a:lvl2pPr marL="742950" indent="-285750" algn="l" defTabSz="914400" rtl="0" eaLnBrk="1" latinLnBrk="0" hangingPunct="1">
                        <a:defRPr sz="1800" kern="1200">
                          <a:solidFill>
                            <a:schemeClr val="tx1"/>
                          </a:solidFill>
                          <a:latin typeface="Century Gothic" panose="020B0502020202020204" pitchFamily="34" charset="0"/>
                        </a:defRPr>
                      </a:lvl2pPr>
                      <a:lvl3pPr marL="1143000" indent="-228600" algn="l" defTabSz="914400" rtl="0" eaLnBrk="1" latinLnBrk="0" hangingPunct="1">
                        <a:defRPr sz="1800" kern="1200">
                          <a:solidFill>
                            <a:schemeClr val="tx1"/>
                          </a:solidFill>
                          <a:latin typeface="Century Gothic" panose="020B0502020202020204" pitchFamily="34" charset="0"/>
                        </a:defRPr>
                      </a:lvl3pPr>
                      <a:lvl4pPr marL="1600200" indent="-228600" algn="l" defTabSz="914400" rtl="0" eaLnBrk="1" latinLnBrk="0" hangingPunct="1">
                        <a:defRPr sz="1800" kern="1200">
                          <a:solidFill>
                            <a:schemeClr val="tx1"/>
                          </a:solidFill>
                          <a:latin typeface="Century Gothic" panose="020B0502020202020204" pitchFamily="34" charset="0"/>
                        </a:defRPr>
                      </a:lvl4pPr>
                      <a:lvl5pPr marL="2057400" indent="-228600" algn="l" defTabSz="914400" rtl="0" eaLnBrk="1" latinLnBrk="0" hangingPunct="1">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defRPr sz="1800" kern="1200">
                          <a:solidFill>
                            <a:schemeClr val="tx1"/>
                          </a:solidFill>
                          <a:latin typeface="Century Gothic" panose="020B0502020202020204" pitchFamily="34" charset="0"/>
                        </a:defRPr>
                      </a:lvl9pPr>
                    </a:lstStyle>
                    <a:p>
                      <a:pPr marL="34925" marR="0" lvl="0" indent="0" algn="l" defTabSz="457200" rtl="0" eaLnBrk="1" fontAlgn="base" latinLnBrk="0" hangingPunct="1">
                        <a:lnSpc>
                          <a:spcPts val="1500"/>
                        </a:lnSpc>
                        <a:spcBef>
                          <a:spcPts val="825"/>
                        </a:spcBef>
                        <a:spcAft>
                          <a:spcPct val="0"/>
                        </a:spcAft>
                        <a:buClrTx/>
                        <a:buSzTx/>
                        <a:buFontTx/>
                        <a:buNone/>
                        <a:tabLst/>
                      </a:pPr>
                      <a:r>
                        <a:rPr kumimoji="0" lang="en-US"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Transactions are conducted with the help of brokers.</a:t>
                      </a:r>
                      <a:endParaRPr kumimoji="0" lang="en-IN" altLang="en-US" sz="1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1553649569"/>
                  </a:ext>
                </a:extLst>
              </a:tr>
            </a:tbl>
          </a:graphicData>
        </a:graphic>
      </p:graphicFrame>
      <p:sp>
        <p:nvSpPr>
          <p:cNvPr id="7" name="Title 1">
            <a:extLst>
              <a:ext uri="{FF2B5EF4-FFF2-40B4-BE49-F238E27FC236}">
                <a16:creationId xmlns:a16="http://schemas.microsoft.com/office/drawing/2014/main" id="{DDB7A807-5278-D45A-0DA7-F25B00D32BDA}"/>
              </a:ext>
            </a:extLst>
          </p:cNvPr>
          <p:cNvSpPr txBox="1">
            <a:spLocks/>
          </p:cNvSpPr>
          <p:nvPr/>
        </p:nvSpPr>
        <p:spPr bwMode="auto">
          <a:xfrm>
            <a:off x="1163782" y="549997"/>
            <a:ext cx="9329593" cy="7061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algn="l" defTabSz="457200" rtl="0" fontAlgn="base">
              <a:spcBef>
                <a:spcPct val="0"/>
              </a:spcBef>
              <a:spcAft>
                <a:spcPct val="0"/>
              </a:spcAft>
              <a:defRPr sz="3600" kern="1200">
                <a:solidFill>
                  <a:srgbClr val="262626"/>
                </a:solidFill>
                <a:latin typeface="+mj-lt"/>
                <a:ea typeface="+mj-ea"/>
                <a:cs typeface="+mj-cs"/>
              </a:defRPr>
            </a:lvl1pPr>
            <a:lvl2pPr algn="l" defTabSz="457200" rtl="0" fontAlgn="base">
              <a:spcBef>
                <a:spcPct val="0"/>
              </a:spcBef>
              <a:spcAft>
                <a:spcPct val="0"/>
              </a:spcAft>
              <a:defRPr sz="3600">
                <a:solidFill>
                  <a:srgbClr val="262626"/>
                </a:solidFill>
                <a:latin typeface="Century Gothic" panose="020B0502020202020204" pitchFamily="34" charset="0"/>
              </a:defRPr>
            </a:lvl2pPr>
            <a:lvl3pPr algn="l" defTabSz="457200" rtl="0" fontAlgn="base">
              <a:spcBef>
                <a:spcPct val="0"/>
              </a:spcBef>
              <a:spcAft>
                <a:spcPct val="0"/>
              </a:spcAft>
              <a:defRPr sz="3600">
                <a:solidFill>
                  <a:srgbClr val="262626"/>
                </a:solidFill>
                <a:latin typeface="Century Gothic" panose="020B0502020202020204" pitchFamily="34" charset="0"/>
              </a:defRPr>
            </a:lvl3pPr>
            <a:lvl4pPr algn="l" defTabSz="457200" rtl="0" fontAlgn="base">
              <a:spcBef>
                <a:spcPct val="0"/>
              </a:spcBef>
              <a:spcAft>
                <a:spcPct val="0"/>
              </a:spcAft>
              <a:defRPr sz="3600">
                <a:solidFill>
                  <a:srgbClr val="262626"/>
                </a:solidFill>
                <a:latin typeface="Century Gothic" panose="020B0502020202020204" pitchFamily="34" charset="0"/>
              </a:defRPr>
            </a:lvl4pPr>
            <a:lvl5pPr algn="l" defTabSz="457200" rtl="0" fontAlgn="base">
              <a:spcBef>
                <a:spcPct val="0"/>
              </a:spcBef>
              <a:spcAft>
                <a:spcPct val="0"/>
              </a:spcAft>
              <a:defRPr sz="3600">
                <a:solidFill>
                  <a:srgbClr val="262626"/>
                </a:solidFill>
                <a:latin typeface="Century Gothic" panose="020B0502020202020204" pitchFamily="34" charset="0"/>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marL="0" marR="0" lvl="0" indent="0" algn="l" defTabSz="457200" rtl="0" eaLnBrk="1" fontAlgn="base" latinLnBrk="0" hangingPunct="1">
              <a:lnSpc>
                <a:spcPct val="100000"/>
              </a:lnSpc>
              <a:spcBef>
                <a:spcPct val="0"/>
              </a:spcBef>
              <a:spcAft>
                <a:spcPct val="0"/>
              </a:spcAft>
              <a:buClrTx/>
              <a:buSzTx/>
              <a:buFontTx/>
              <a:buNone/>
              <a:tabLst/>
              <a:defRPr/>
            </a:pPr>
            <a:r>
              <a:rPr kumimoji="0" lang="en-US" altLang="en-US" sz="3600" b="0" i="0" u="none" strike="noStrike" kern="1200" cap="none" spc="0" normalizeH="0" baseline="0" noProof="0" dirty="0">
                <a:ln>
                  <a:noFill/>
                </a:ln>
                <a:solidFill>
                  <a:srgbClr val="233E5F"/>
                </a:solidFill>
                <a:effectLst/>
                <a:uLnTx/>
                <a:uFillTx/>
                <a:latin typeface="Arial" panose="020B0604020202020204" pitchFamily="34" charset="0"/>
                <a:ea typeface="+mj-ea"/>
                <a:cs typeface="Times New Roman" panose="02020603050405020304" pitchFamily="18" charset="0"/>
              </a:rPr>
              <a:t>       </a:t>
            </a:r>
            <a:r>
              <a:rPr kumimoji="0" lang="en-US" altLang="en-US" sz="2800" b="0" i="0" u="none" strike="noStrike" kern="1200" cap="none" spc="0" normalizeH="0" baseline="0" noProof="0" dirty="0">
                <a:ln>
                  <a:noFill/>
                </a:ln>
                <a:solidFill>
                  <a:srgbClr val="233E5F"/>
                </a:solidFill>
                <a:effectLst/>
                <a:uLnTx/>
                <a:uFillTx/>
                <a:latin typeface="Times New Roman" panose="02020603050405020304" pitchFamily="18" charset="0"/>
                <a:cs typeface="Times New Roman" panose="02020603050405020304" pitchFamily="18" charset="0"/>
              </a:rPr>
              <a:t>Difference-Money Market &amp; Capital Market</a:t>
            </a:r>
            <a:br>
              <a:rPr kumimoji="0" lang="en-US" altLang="en-US" sz="2800" b="0" i="0" u="none" strike="noStrike" kern="1200" cap="none" spc="0" normalizeH="0" baseline="0" noProof="0" dirty="0">
                <a:ln>
                  <a:noFill/>
                </a:ln>
                <a:solidFill>
                  <a:sysClr val="windowText" lastClr="000000"/>
                </a:solidFill>
                <a:effectLst/>
                <a:uLnTx/>
                <a:uFillTx/>
                <a:latin typeface="Times New Roman" panose="02020603050405020304" pitchFamily="18" charset="0"/>
                <a:cs typeface="Times New Roman" panose="02020603050405020304" pitchFamily="18" charset="0"/>
              </a:rPr>
            </a:br>
            <a:endParaRPr kumimoji="0" lang="en-IN" altLang="en-US" sz="2800" b="0" i="0" u="none" strike="noStrike" kern="1200" cap="none" spc="0" normalizeH="0" baseline="0" noProof="0" dirty="0">
              <a:ln>
                <a:noFill/>
              </a:ln>
              <a:solidFill>
                <a:srgbClr val="262626"/>
              </a:solidFill>
              <a:effectLst/>
              <a:uLnTx/>
              <a:uFillTx/>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37731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F8CD80A-4C30-7761-0438-282D5AECB16B}"/>
              </a:ext>
            </a:extLst>
          </p:cNvPr>
          <p:cNvSpPr txBox="1"/>
          <p:nvPr/>
        </p:nvSpPr>
        <p:spPr>
          <a:xfrm>
            <a:off x="838200" y="951345"/>
            <a:ext cx="9968345" cy="400110"/>
          </a:xfrm>
          <a:prstGeom prst="rect">
            <a:avLst/>
          </a:prstGeom>
          <a:noFill/>
        </p:spPr>
        <p:txBody>
          <a:bodyPr wrap="square">
            <a:spAutoFit/>
          </a:bodyPr>
          <a:lstStyle/>
          <a:p>
            <a:r>
              <a:rPr lang="en-US" altLang="en-US" sz="2000" dirty="0">
                <a:latin typeface="Times New Roman" panose="02020603050405020304" pitchFamily="18" charset="0"/>
                <a:cs typeface="Times New Roman" panose="02020603050405020304" pitchFamily="18" charset="0"/>
              </a:rPr>
              <a:t>                                       Difference between Primary Market and Secondary market</a:t>
            </a:r>
            <a:endParaRPr lang="en-US" sz="2000" dirty="0">
              <a:latin typeface="Times New Roman" panose="02020603050405020304" pitchFamily="18" charset="0"/>
              <a:cs typeface="Times New Roman" panose="02020603050405020304" pitchFamily="18" charset="0"/>
            </a:endParaRPr>
          </a:p>
        </p:txBody>
      </p:sp>
      <p:graphicFrame>
        <p:nvGraphicFramePr>
          <p:cNvPr id="4" name="Table 3">
            <a:extLst>
              <a:ext uri="{FF2B5EF4-FFF2-40B4-BE49-F238E27FC236}">
                <a16:creationId xmlns:a16="http://schemas.microsoft.com/office/drawing/2014/main" id="{BE591558-4F26-4846-5DC6-2CE8200345AC}"/>
              </a:ext>
            </a:extLst>
          </p:cNvPr>
          <p:cNvGraphicFramePr>
            <a:graphicFrameLocks noGrp="1"/>
          </p:cNvGraphicFramePr>
          <p:nvPr>
            <p:extLst>
              <p:ext uri="{D42A27DB-BD31-4B8C-83A1-F6EECF244321}">
                <p14:modId xmlns:p14="http://schemas.microsoft.com/office/powerpoint/2010/main" val="2323168815"/>
              </p:ext>
            </p:extLst>
          </p:nvPr>
        </p:nvGraphicFramePr>
        <p:xfrm>
          <a:off x="838200" y="1810327"/>
          <a:ext cx="11113655" cy="4562764"/>
        </p:xfrm>
        <a:graphic>
          <a:graphicData uri="http://schemas.openxmlformats.org/drawingml/2006/table">
            <a:tbl>
              <a:tblPr/>
              <a:tblGrid>
                <a:gridCol w="5313218">
                  <a:extLst>
                    <a:ext uri="{9D8B030D-6E8A-4147-A177-3AD203B41FA5}">
                      <a16:colId xmlns:a16="http://schemas.microsoft.com/office/drawing/2014/main" val="3758914784"/>
                    </a:ext>
                  </a:extLst>
                </a:gridCol>
                <a:gridCol w="5800437">
                  <a:extLst>
                    <a:ext uri="{9D8B030D-6E8A-4147-A177-3AD203B41FA5}">
                      <a16:colId xmlns:a16="http://schemas.microsoft.com/office/drawing/2014/main" val="1279989617"/>
                    </a:ext>
                  </a:extLst>
                </a:gridCol>
              </a:tblGrid>
              <a:tr h="4562764">
                <a:tc>
                  <a:txBody>
                    <a:bodyPr/>
                    <a:lstStyle>
                      <a:lvl1pPr marL="342900" indent="-342900" algn="l" defTabSz="914400" rtl="0" eaLnBrk="1" latinLnBrk="0" hangingPunct="1">
                        <a:tabLst>
                          <a:tab pos="298450" algn="l"/>
                        </a:tabLst>
                        <a:defRPr sz="1800" kern="1200">
                          <a:solidFill>
                            <a:schemeClr val="tx1"/>
                          </a:solidFill>
                          <a:latin typeface="Century Gothic" panose="020B0502020202020204" pitchFamily="34" charset="0"/>
                        </a:defRPr>
                      </a:lvl1pPr>
                      <a:lvl2pPr marL="742950" indent="-285750" algn="l" defTabSz="914400" rtl="0" eaLnBrk="1" latinLnBrk="0" hangingPunct="1">
                        <a:tabLst>
                          <a:tab pos="298450" algn="l"/>
                        </a:tabLst>
                        <a:defRPr sz="1800" kern="1200">
                          <a:solidFill>
                            <a:schemeClr val="tx1"/>
                          </a:solidFill>
                          <a:latin typeface="Century Gothic" panose="020B0502020202020204" pitchFamily="34" charset="0"/>
                        </a:defRPr>
                      </a:lvl2pPr>
                      <a:lvl3pPr marL="1143000" indent="-228600" algn="l" defTabSz="914400" rtl="0" eaLnBrk="1" latinLnBrk="0" hangingPunct="1">
                        <a:tabLst>
                          <a:tab pos="298450" algn="l"/>
                        </a:tabLst>
                        <a:defRPr sz="1800" kern="1200">
                          <a:solidFill>
                            <a:schemeClr val="tx1"/>
                          </a:solidFill>
                          <a:latin typeface="Century Gothic" panose="020B0502020202020204" pitchFamily="34" charset="0"/>
                        </a:defRPr>
                      </a:lvl3pPr>
                      <a:lvl4pPr marL="1600200" indent="-228600" algn="l" defTabSz="914400" rtl="0" eaLnBrk="1" latinLnBrk="0" hangingPunct="1">
                        <a:tabLst>
                          <a:tab pos="298450" algn="l"/>
                        </a:tabLst>
                        <a:defRPr sz="1800" kern="1200">
                          <a:solidFill>
                            <a:schemeClr val="tx1"/>
                          </a:solidFill>
                          <a:latin typeface="Century Gothic" panose="020B0502020202020204" pitchFamily="34" charset="0"/>
                        </a:defRPr>
                      </a:lvl4pPr>
                      <a:lvl5pPr marL="2057400" indent="-228600" algn="l" defTabSz="914400" rtl="0" eaLnBrk="1" latinLnBrk="0" hangingPunct="1">
                        <a:tabLst>
                          <a:tab pos="298450" algn="l"/>
                        </a:tabLst>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9pPr>
                    </a:lstStyle>
                    <a:p>
                      <a:pPr marL="342900" marR="0" lvl="0" indent="-342900" algn="l" defTabSz="457200" rtl="0" eaLnBrk="1" fontAlgn="base" latinLnBrk="0" hangingPunct="1">
                        <a:lnSpc>
                          <a:spcPct val="110000"/>
                        </a:lnSpc>
                        <a:spcBef>
                          <a:spcPts val="938"/>
                        </a:spcBef>
                        <a:spcAft>
                          <a:spcPct val="0"/>
                        </a:spcAft>
                        <a:buClrTx/>
                        <a:buSzPts val="1200"/>
                        <a:buFont typeface="Times New Roman" panose="02020603050405020304" pitchFamily="18" charset="0"/>
                        <a:buAutoNum type="arabicPeriod"/>
                        <a:tabLst>
                          <a:tab pos="2984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r>
                        <a:rPr lang="en-US" altLang="en-US" sz="1600" b="0" dirty="0">
                          <a:solidFill>
                            <a:schemeClr val="tx1"/>
                          </a:solidFill>
                          <a:latin typeface="Times New Roman" panose="02020603050405020304" pitchFamily="18" charset="0"/>
                          <a:cs typeface="Times New Roman" panose="02020603050405020304" pitchFamily="18" charset="0"/>
                        </a:rPr>
                        <a:t>                                           Primary Market </a:t>
                      </a:r>
                    </a:p>
                    <a:p>
                      <a:pPr marL="0" marR="0" lvl="0" indent="0" algn="l"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 It is the market where securities are issued for the first time</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00000"/>
                        </a:lnSpc>
                        <a:spcBef>
                          <a:spcPts val="1025"/>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 It deals with issuing of securities</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457200" rtl="0" eaLnBrk="1" fontAlgn="base" latinLnBrk="0" hangingPunct="1">
                        <a:lnSpc>
                          <a:spcPct val="100000"/>
                        </a:lnSpc>
                        <a:spcBef>
                          <a:spcPts val="13"/>
                        </a:spcBef>
                        <a:spcAft>
                          <a:spcPct val="0"/>
                        </a:spcAft>
                        <a:buClrTx/>
                        <a:buSzTx/>
                        <a:buFontTx/>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0000"/>
                        </a:lnSpc>
                        <a:spcBef>
                          <a:spcPct val="0"/>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3. Primary market for a security opens for a limited period</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0000"/>
                        </a:lnSpc>
                        <a:spcBef>
                          <a:spcPts val="1075"/>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4. Company	is	directly	involved	in transaction</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457200" rtl="0" eaLnBrk="1" fontAlgn="base" latinLnBrk="0" hangingPunct="1">
                        <a:lnSpc>
                          <a:spcPct val="100000"/>
                        </a:lnSpc>
                        <a:spcBef>
                          <a:spcPct val="0"/>
                        </a:spcBef>
                        <a:spcAft>
                          <a:spcPct val="0"/>
                        </a:spcAft>
                        <a:buClrTx/>
                        <a:buSzTx/>
                        <a:buFontTx/>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342900" marR="0" lvl="0" indent="-342900" algn="l" defTabSz="457200" rtl="0" eaLnBrk="1" fontAlgn="base" latinLnBrk="0" hangingPunct="1">
                        <a:lnSpc>
                          <a:spcPct val="100000"/>
                        </a:lnSpc>
                        <a:spcBef>
                          <a:spcPts val="25"/>
                        </a:spcBef>
                        <a:spcAft>
                          <a:spcPct val="0"/>
                        </a:spcAft>
                        <a:buClrTx/>
                        <a:buSzTx/>
                        <a:buFontTx/>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457200" rtl="0" eaLnBrk="1" fontAlgn="base" latinLnBrk="0" hangingPunct="1">
                        <a:lnSpc>
                          <a:spcPct val="110000"/>
                        </a:lnSpc>
                        <a:spcBef>
                          <a:spcPct val="0"/>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5. Primary market is a source of fund to the company</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tc>
                  <a:txBody>
                    <a:bodyPr/>
                    <a:lstStyle>
                      <a:lvl1pPr marL="342900" indent="-342900" algn="l" defTabSz="914400" rtl="0" eaLnBrk="1" latinLnBrk="0" hangingPunct="1">
                        <a:tabLst>
                          <a:tab pos="298450" algn="l"/>
                        </a:tabLst>
                        <a:defRPr sz="1800" kern="1200">
                          <a:solidFill>
                            <a:schemeClr val="tx1"/>
                          </a:solidFill>
                          <a:latin typeface="Century Gothic" panose="020B0502020202020204" pitchFamily="34" charset="0"/>
                        </a:defRPr>
                      </a:lvl1pPr>
                      <a:lvl2pPr marL="742950" indent="-285750" algn="l" defTabSz="914400" rtl="0" eaLnBrk="1" latinLnBrk="0" hangingPunct="1">
                        <a:tabLst>
                          <a:tab pos="298450" algn="l"/>
                        </a:tabLst>
                        <a:defRPr sz="1800" kern="1200">
                          <a:solidFill>
                            <a:schemeClr val="tx1"/>
                          </a:solidFill>
                          <a:latin typeface="Century Gothic" panose="020B0502020202020204" pitchFamily="34" charset="0"/>
                        </a:defRPr>
                      </a:lvl2pPr>
                      <a:lvl3pPr marL="1143000" indent="-228600" algn="l" defTabSz="914400" rtl="0" eaLnBrk="1" latinLnBrk="0" hangingPunct="1">
                        <a:tabLst>
                          <a:tab pos="298450" algn="l"/>
                        </a:tabLst>
                        <a:defRPr sz="1800" kern="1200">
                          <a:solidFill>
                            <a:schemeClr val="tx1"/>
                          </a:solidFill>
                          <a:latin typeface="Century Gothic" panose="020B0502020202020204" pitchFamily="34" charset="0"/>
                        </a:defRPr>
                      </a:lvl3pPr>
                      <a:lvl4pPr marL="1600200" indent="-228600" algn="l" defTabSz="914400" rtl="0" eaLnBrk="1" latinLnBrk="0" hangingPunct="1">
                        <a:tabLst>
                          <a:tab pos="298450" algn="l"/>
                        </a:tabLst>
                        <a:defRPr sz="1800" kern="1200">
                          <a:solidFill>
                            <a:schemeClr val="tx1"/>
                          </a:solidFill>
                          <a:latin typeface="Century Gothic" panose="020B0502020202020204" pitchFamily="34" charset="0"/>
                        </a:defRPr>
                      </a:lvl4pPr>
                      <a:lvl5pPr marL="2057400" indent="-228600" algn="l" defTabSz="914400" rtl="0" eaLnBrk="1" latinLnBrk="0" hangingPunct="1">
                        <a:tabLst>
                          <a:tab pos="298450" algn="l"/>
                        </a:tabLst>
                        <a:defRPr sz="1800" kern="1200">
                          <a:solidFill>
                            <a:schemeClr val="tx1"/>
                          </a:solidFill>
                          <a:latin typeface="Century Gothic" panose="020B0502020202020204" pitchFamily="34" charset="0"/>
                        </a:defRPr>
                      </a:lvl5pPr>
                      <a:lvl6pPr marL="25146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6pPr>
                      <a:lvl7pPr marL="29718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7pPr>
                      <a:lvl8pPr marL="34290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8pPr>
                      <a:lvl9pPr marL="3886200" indent="-228600" algn="l" defTabSz="457200" rtl="0" eaLnBrk="1" fontAlgn="base" latinLnBrk="0" hangingPunct="1">
                        <a:spcBef>
                          <a:spcPct val="0"/>
                        </a:spcBef>
                        <a:spcAft>
                          <a:spcPct val="0"/>
                        </a:spcAft>
                        <a:tabLst>
                          <a:tab pos="298450" algn="l"/>
                        </a:tabLst>
                        <a:defRPr sz="1800" kern="1200">
                          <a:solidFill>
                            <a:schemeClr val="tx1"/>
                          </a:solidFill>
                          <a:latin typeface="Century Gothic" panose="020B0502020202020204" pitchFamily="34" charset="0"/>
                        </a:defRPr>
                      </a:lvl9pPr>
                    </a:lstStyle>
                    <a:p>
                      <a:pPr marL="342900" marR="0" lvl="0" indent="-342900" algn="just" defTabSz="457200" rtl="0" eaLnBrk="1" fontAlgn="base" latinLnBrk="0" hangingPunct="1">
                        <a:lnSpc>
                          <a:spcPct val="110000"/>
                        </a:lnSpc>
                        <a:spcBef>
                          <a:spcPts val="938"/>
                        </a:spcBef>
                        <a:spcAft>
                          <a:spcPct val="0"/>
                        </a:spcAft>
                        <a:buClrTx/>
                        <a:buSzPts val="1200"/>
                        <a:buFont typeface="Times New Roman" panose="02020603050405020304" pitchFamily="18" charset="0"/>
                        <a:buAutoNum type="arabicPeriod"/>
                        <a:tabLst>
                          <a:tab pos="2984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r>
                        <a:rPr lang="en-US" altLang="en-US" sz="1600" b="0" dirty="0">
                          <a:solidFill>
                            <a:schemeClr val="tx1"/>
                          </a:solidFill>
                          <a:latin typeface="Times New Roman" panose="02020603050405020304" pitchFamily="18" charset="0"/>
                          <a:cs typeface="Times New Roman" panose="02020603050405020304" pitchFamily="18" charset="0"/>
                        </a:rPr>
                        <a:t>                                       Secondary market</a:t>
                      </a:r>
                    </a:p>
                    <a:p>
                      <a:pPr marL="0" marR="0" lvl="0" indent="0" algn="just"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938"/>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1. It is the market for already issued (Second hand) securities</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1050"/>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2. It deals with buying and selling of securities.</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1013"/>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3. Secondary market for a security is always open</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1025"/>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4. Company is not directly involved. Transactions occur between investors through Stock exchanges</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457200" rtl="0" eaLnBrk="1" fontAlgn="base" latinLnBrk="0" hangingPunct="1">
                        <a:lnSpc>
                          <a:spcPct val="110000"/>
                        </a:lnSpc>
                        <a:spcBef>
                          <a:spcPts val="1025"/>
                        </a:spcBef>
                        <a:spcAft>
                          <a:spcPct val="0"/>
                        </a:spcAft>
                        <a:buClrTx/>
                        <a:buSzPts val="1200"/>
                        <a:buFont typeface="Times New Roman" panose="02020603050405020304" pitchFamily="18" charset="0"/>
                        <a:buNone/>
                        <a:tabLst>
                          <a:tab pos="298450" algn="l"/>
                        </a:tabLst>
                      </a:pP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5. It is not a direct source of fund to the company</a:t>
                      </a:r>
                      <a:endParaRPr kumimoji="0" lang="en-IN"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horzOverflow="overflow">
                    <a:lnL w="12700" cap="flat" cmpd="sng" algn="ctr">
                      <a:solidFill>
                        <a:sysClr val="window" lastClr="FFFFFF"/>
                      </a:solidFill>
                      <a:prstDash val="solid"/>
                      <a:round/>
                      <a:headEnd type="none" w="med" len="med"/>
                      <a:tailEnd type="none" w="med" len="med"/>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38100" cap="flat" cmpd="sng" algn="ctr">
                      <a:solidFill>
                        <a:sysClr val="window" lastClr="FFFFFF"/>
                      </a:solidFill>
                      <a:prstDash val="solid"/>
                      <a:round/>
                      <a:headEnd type="none" w="med" len="med"/>
                      <a:tailEnd type="none" w="med" len="med"/>
                    </a:lnB>
                    <a:lnTlToBr>
                      <a:noFill/>
                    </a:lnTlToBr>
                    <a:lnBlToTr>
                      <a:noFill/>
                    </a:lnBlToTr>
                    <a:solidFill>
                      <a:schemeClr val="accent2">
                        <a:lumMod val="60000"/>
                        <a:lumOff val="40000"/>
                      </a:schemeClr>
                    </a:solidFill>
                  </a:tcPr>
                </a:tc>
                <a:extLst>
                  <a:ext uri="{0D108BD9-81ED-4DB2-BD59-A6C34878D82A}">
                    <a16:rowId xmlns:a16="http://schemas.microsoft.com/office/drawing/2014/main" val="4156622607"/>
                  </a:ext>
                </a:extLst>
              </a:tr>
            </a:tbl>
          </a:graphicData>
        </a:graphic>
      </p:graphicFrame>
    </p:spTree>
    <p:extLst>
      <p:ext uri="{BB962C8B-B14F-4D97-AF65-F5344CB8AC3E}">
        <p14:creationId xmlns:p14="http://schemas.microsoft.com/office/powerpoint/2010/main" val="3683320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B63E5D2-D0E6-C69B-1835-7B0F2FD7AA09}"/>
              </a:ext>
            </a:extLst>
          </p:cNvPr>
          <p:cNvSpPr txBox="1"/>
          <p:nvPr/>
        </p:nvSpPr>
        <p:spPr>
          <a:xfrm>
            <a:off x="175491" y="110836"/>
            <a:ext cx="11850254" cy="6217087"/>
          </a:xfrm>
          <a:prstGeom prst="rect">
            <a:avLst/>
          </a:prstGeom>
          <a:noFill/>
        </p:spPr>
        <p:txBody>
          <a:bodyPr wrap="square">
            <a:spAutoFit/>
          </a:bodyPr>
          <a:lstStyle/>
          <a:p>
            <a:r>
              <a:rPr lang="en-US" sz="2000" b="1" dirty="0">
                <a:solidFill>
                  <a:schemeClr val="accent2">
                    <a:lumMod val="50000"/>
                  </a:schemeClr>
                </a:solidFill>
                <a:latin typeface="Times New Roman" panose="02020603050405020304" pitchFamily="18" charset="0"/>
                <a:cs typeface="Times New Roman" panose="02020603050405020304" pitchFamily="18" charset="0"/>
              </a:rPr>
              <a:t>Listing of securities: </a:t>
            </a:r>
          </a:p>
          <a:p>
            <a:endParaRPr lang="en-US" sz="1600"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Listing of securities means the enrolment of a name of company in an official list of the Stock exchange. Listing means admitting for trading on a recognized stock exchange. It facilitates buying and selling of securities in the exchange. Listing provides an exclusive privilege to securities in the stock exchange. Only listed shares are quoted on the stock exchange. Stock exchange facilitates transparency in transactions of listed securities in perfect equality and competitive conditions.  </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Listing is beneficial to the company, to the investor, and to the public at large. A company, desirous of listing its securities on the Exchange, shall be required to file an application, in the prescribed form, with the Exchange before issue of Prospectus by the company, where the securities are issued by way of a prospectus or before issue of 'Offer for Sale', where the securities are issued by way of an offer for sale. The company shall be responsible to follow all the requirements specified in the Companies Act, the listing norms issued by SEBI from time to time and such other conditions, requirements and norms that may be in force from time to time.</a:t>
            </a:r>
          </a:p>
          <a:p>
            <a:pPr algn="just"/>
            <a:endParaRPr lang="en-US" dirty="0">
              <a:latin typeface="Times New Roman" panose="02020603050405020304" pitchFamily="18" charset="0"/>
              <a:cs typeface="Times New Roman" panose="02020603050405020304" pitchFamily="18" charset="0"/>
            </a:endParaRPr>
          </a:p>
          <a:p>
            <a:pPr algn="just"/>
            <a:r>
              <a:rPr lang="en-US" dirty="0">
                <a:latin typeface="Times New Roman" panose="02020603050405020304" pitchFamily="18" charset="0"/>
                <a:cs typeface="Times New Roman" panose="02020603050405020304" pitchFamily="18" charset="0"/>
              </a:rPr>
              <a:t> Advantages / Importance of Listing </a:t>
            </a:r>
          </a:p>
          <a:p>
            <a:pPr algn="just"/>
            <a:r>
              <a:rPr lang="en-US" sz="1600" dirty="0">
                <a:latin typeface="Times New Roman" panose="02020603050405020304" pitchFamily="18" charset="0"/>
                <a:cs typeface="Times New Roman" panose="02020603050405020304" pitchFamily="18" charset="0"/>
              </a:rPr>
              <a:t> Fund Raising: Listing provides an opportunity to the corporates / entrepreneurs to raise capital to fund new projects/undertake expansions/diversifications and for acquisitions.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Liquidity and Ready Marketability of Security: Listing brings in liquidity and ready marketability of securities on a continuous basis adding prestige and importance to listed companies.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Ability to raise further capital : An initial listing increases a company's ability to raise further capital through various routes like preferential issue, rights issue, Qualified Institutional Placements and ADRs/GDRs. </a:t>
            </a:r>
          </a:p>
        </p:txBody>
      </p:sp>
    </p:spTree>
    <p:extLst>
      <p:ext uri="{BB962C8B-B14F-4D97-AF65-F5344CB8AC3E}">
        <p14:creationId xmlns:p14="http://schemas.microsoft.com/office/powerpoint/2010/main" val="378146992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BFDA45-99F3-D6E2-B6DE-8FA618D319B8}"/>
              </a:ext>
            </a:extLst>
          </p:cNvPr>
          <p:cNvSpPr txBox="1"/>
          <p:nvPr/>
        </p:nvSpPr>
        <p:spPr>
          <a:xfrm>
            <a:off x="212436" y="203200"/>
            <a:ext cx="11979564" cy="6247864"/>
          </a:xfrm>
          <a:prstGeom prst="rect">
            <a:avLst/>
          </a:prstGeom>
          <a:noFill/>
        </p:spPr>
        <p:txBody>
          <a:bodyPr wrap="square">
            <a:spAutoFit/>
          </a:bodyPr>
          <a:lstStyle/>
          <a:p>
            <a:pPr algn="just"/>
            <a:r>
              <a:rPr lang="en-US" sz="1600" dirty="0">
                <a:latin typeface="Times New Roman" panose="02020603050405020304" pitchFamily="18" charset="0"/>
                <a:cs typeface="Times New Roman" panose="02020603050405020304" pitchFamily="18" charset="0"/>
              </a:rPr>
              <a:t> Fair Price for the Securities: The prices are publicly arrived at on the basis of demand and supply; the stock exchange quotations are generally reflective of the real value of the security. Thus listing helps generate an independent valuation of the company by the market.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Tax advantage: The listed companies are treated as widely held companies under the income tax act and all the tax advantages available to a widely held company is available for listed companies.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Protect the Interest of Investors: The listing agreement signed with the exchange provides for timely disclosure of information relating to their assets, dividend, bonus and right issues, facilities for transfer, other company related information etc. by the company. Thus providing more transparency and building investor confidence.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Collateral Value of Securities: Listed securities are acceptable to lenders as collateral for credit facilities. A listed company can also borrow from financial institutions easily as it is rated favorably by lenders of capital. The company can also raise additional funds from the public through the new issue market with a greater degree of assurance.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Better Corporate Practice: Since the violation of the listing agreement entails the delisting/suspension of securities from the rings of the exchange, the listed companies are expected to follow fair practices to the advantage of investors and public.</a:t>
            </a:r>
          </a:p>
          <a:p>
            <a:pPr algn="just"/>
            <a:r>
              <a:rPr lang="en-US" sz="1600" dirty="0">
                <a:latin typeface="Times New Roman" panose="02020603050405020304" pitchFamily="18" charset="0"/>
                <a:cs typeface="Times New Roman" panose="02020603050405020304" pitchFamily="18" charset="0"/>
              </a:rPr>
              <a:t> </a:t>
            </a:r>
          </a:p>
          <a:p>
            <a:pPr algn="just"/>
            <a:r>
              <a:rPr lang="en-US" sz="1600" dirty="0">
                <a:latin typeface="Times New Roman" panose="02020603050405020304" pitchFamily="18" charset="0"/>
                <a:cs typeface="Times New Roman" panose="02020603050405020304" pitchFamily="18" charset="0"/>
              </a:rPr>
              <a:t> Benefits to the Public: The data daily culled out by the stock exchange in the form of price quotations provide valuable information to the public which can be used for project and research studies. The stock exchange prices can be an index of the state of the economy. Financial institutions, </a:t>
            </a:r>
            <a:r>
              <a:rPr lang="en-US" sz="1600" dirty="0" err="1">
                <a:latin typeface="Times New Roman" panose="02020603050405020304" pitchFamily="18" charset="0"/>
                <a:cs typeface="Times New Roman" panose="02020603050405020304" pitchFamily="18" charset="0"/>
              </a:rPr>
              <a:t>NRl</a:t>
            </a:r>
            <a:r>
              <a:rPr lang="en-US" sz="1600" dirty="0">
                <a:latin typeface="Times New Roman" panose="02020603050405020304" pitchFamily="18" charset="0"/>
                <a:cs typeface="Times New Roman" panose="02020603050405020304" pitchFamily="18" charset="0"/>
              </a:rPr>
              <a:t>, individual investor’s etc. can take wise decisions before making investments </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Supervision and Control of Trading in Securities: The transactions in listed securities are required to be carried uniformly as per the rules and bye-laws of the exchange. All transactions in securities are monitored by the regulatory mechanisms of the stock exchange, preventing unfair trade practices. It improves the confidence of small investors and protects them. </a:t>
            </a: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882348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5275" y="204242"/>
            <a:ext cx="11895828" cy="6432530"/>
          </a:xfrm>
          <a:prstGeom prst="rect">
            <a:avLst/>
          </a:prstGeom>
        </p:spPr>
        <p:txBody>
          <a:bodyPr wrap="square">
            <a:spAutoFit/>
          </a:bodyPr>
          <a:lstStyle/>
          <a:p>
            <a:pPr algn="just"/>
            <a:r>
              <a:rPr lang="en-US" sz="2200" b="1" dirty="0">
                <a:solidFill>
                  <a:srgbClr val="4927D9"/>
                </a:solidFill>
                <a:latin typeface="Times New Roman" panose="02020603050405020304" pitchFamily="18" charset="0"/>
                <a:cs typeface="Times New Roman" panose="02020603050405020304" pitchFamily="18" charset="0"/>
              </a:rPr>
              <a:t>STOCK EXCHANGE:</a:t>
            </a:r>
          </a:p>
          <a:p>
            <a:pPr algn="just"/>
            <a:r>
              <a:rPr lang="en-US" sz="1400" dirty="0">
                <a:latin typeface="Times New Roman" panose="02020603050405020304" pitchFamily="18" charset="0"/>
                <a:cs typeface="Times New Roman" panose="02020603050405020304" pitchFamily="18" charset="0"/>
              </a:rPr>
              <a:t>As indicated above, stock exchange is the term commonly used for a secondary market, which provide a place where different types of existing securities such as shares, debentures and bonds, government securities can be bought and sold on a regular basis. A stock exchange is generally </a:t>
            </a:r>
            <a:r>
              <a:rPr lang="en-US" sz="1400" dirty="0" err="1">
                <a:latin typeface="Times New Roman" panose="02020603050405020304" pitchFamily="18" charset="0"/>
                <a:cs typeface="Times New Roman" panose="02020603050405020304" pitchFamily="18" charset="0"/>
              </a:rPr>
              <a:t>organised</a:t>
            </a:r>
            <a:r>
              <a:rPr lang="en-US" sz="1400" dirty="0">
                <a:latin typeface="Times New Roman" panose="02020603050405020304" pitchFamily="18" charset="0"/>
                <a:cs typeface="Times New Roman" panose="02020603050405020304" pitchFamily="18" charset="0"/>
              </a:rPr>
              <a:t> as an association, a society or a company with a limited number of members. It is open only to these members who act as brokers for the buyers and sellers. The Securities Contract (Regulation) Act has defined stock exchange as an “ association, organization or body of individuals, whether incorporated or not, established for the purpose of assisting, regulating and controlling business of buying, selling and dealing in securities”.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main characteristics of a stock exchange are: </a:t>
            </a:r>
          </a:p>
          <a:p>
            <a:pPr algn="just"/>
            <a:r>
              <a:rPr lang="en-US" sz="1400" dirty="0">
                <a:latin typeface="Times New Roman" panose="02020603050405020304" pitchFamily="18" charset="0"/>
                <a:cs typeface="Times New Roman" panose="02020603050405020304" pitchFamily="18" charset="0"/>
              </a:rPr>
              <a:t>1. It is an organized market. </a:t>
            </a:r>
          </a:p>
          <a:p>
            <a:pPr algn="just"/>
            <a:r>
              <a:rPr lang="en-US" sz="1400" dirty="0">
                <a:latin typeface="Times New Roman" panose="02020603050405020304" pitchFamily="18" charset="0"/>
                <a:cs typeface="Times New Roman" panose="02020603050405020304" pitchFamily="18" charset="0"/>
              </a:rPr>
              <a:t>2. It provides a place where existing and approved securities can be bought and sold easily. </a:t>
            </a:r>
          </a:p>
          <a:p>
            <a:pPr algn="just"/>
            <a:r>
              <a:rPr lang="en-US" sz="1400" dirty="0">
                <a:latin typeface="Times New Roman" panose="02020603050405020304" pitchFamily="18" charset="0"/>
                <a:cs typeface="Times New Roman" panose="02020603050405020304" pitchFamily="18" charset="0"/>
              </a:rPr>
              <a:t>3. In a stock exchange, transactions take place between its members or their authorized agents. </a:t>
            </a:r>
          </a:p>
          <a:p>
            <a:pPr algn="just"/>
            <a:r>
              <a:rPr lang="en-US" sz="1400" dirty="0">
                <a:latin typeface="Times New Roman" panose="02020603050405020304" pitchFamily="18" charset="0"/>
                <a:cs typeface="Times New Roman" panose="02020603050405020304" pitchFamily="18" charset="0"/>
              </a:rPr>
              <a:t>4. All transactions are regulated by rules and by laws of the concerned stock exchange.</a:t>
            </a:r>
          </a:p>
          <a:p>
            <a:pPr algn="just"/>
            <a:r>
              <a:rPr lang="en-US" sz="1400" dirty="0">
                <a:latin typeface="Times New Roman" panose="02020603050405020304" pitchFamily="18" charset="0"/>
                <a:cs typeface="Times New Roman" panose="02020603050405020304" pitchFamily="18" charset="0"/>
              </a:rPr>
              <a:t>5. It makes complete information available to public in regard to prices and volume of transactions taking place every day. </a:t>
            </a:r>
          </a:p>
          <a:p>
            <a:pPr algn="just"/>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It may be noted that all securities are not permitted to be traded on a recognized stock exchange. It is allowed only in those securities (called listed securities) that have been duly approved for the purpose by the stock exchange authorities. The method of trading now a-days, however, is quite simple on account of the availability of on-line trading facility with the help of computers. It is also quite fast as it takes just a few minutes to strike a deal through the brokers who may be available close by. Similarly, on account of the system of scrip-less trading and rolling settlement, the delivery of securities and the payment of amount involved also take very little time, say, 2 days.</a:t>
            </a:r>
          </a:p>
          <a:p>
            <a:pPr algn="just"/>
            <a:endParaRPr lang="en-US" sz="1400" dirty="0">
              <a:solidFill>
                <a:srgbClr val="00B0F0"/>
              </a:solidFill>
              <a:latin typeface="Times New Roman" panose="02020603050405020304" pitchFamily="18" charset="0"/>
              <a:cs typeface="Times New Roman" panose="02020603050405020304" pitchFamily="18" charset="0"/>
            </a:endParaRPr>
          </a:p>
          <a:p>
            <a:pPr algn="just"/>
            <a:r>
              <a:rPr lang="en-US" sz="1400" dirty="0">
                <a:solidFill>
                  <a:srgbClr val="00B0F0"/>
                </a:solidFill>
                <a:latin typeface="Times New Roman" panose="02020603050405020304" pitchFamily="18" charset="0"/>
                <a:cs typeface="Times New Roman" panose="02020603050405020304" pitchFamily="18" charset="0"/>
              </a:rPr>
              <a:t> </a:t>
            </a:r>
            <a:r>
              <a:rPr lang="en-US" sz="1600" b="1" dirty="0">
                <a:solidFill>
                  <a:srgbClr val="695997"/>
                </a:solidFill>
                <a:latin typeface="Times New Roman" panose="02020603050405020304" pitchFamily="18" charset="0"/>
                <a:cs typeface="Times New Roman" panose="02020603050405020304" pitchFamily="18" charset="0"/>
              </a:rPr>
              <a:t>Stock Exchanges In India </a:t>
            </a:r>
          </a:p>
          <a:p>
            <a:pPr algn="just"/>
            <a:endParaRPr lang="en-US" sz="1400" b="1"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first organized stock exchange in India was started in Mumbai known as Bombay Stock Exchange (BSE). It was followed by Ahmedabad Stock Exchange in 1894 and Kolkata Stock Exchange in 1908. The number of stock exchanges in India went </a:t>
            </a:r>
            <a:r>
              <a:rPr lang="en-US" sz="1400" dirty="0" err="1">
                <a:latin typeface="Times New Roman" panose="02020603050405020304" pitchFamily="18" charset="0"/>
                <a:cs typeface="Times New Roman" panose="02020603050405020304" pitchFamily="18" charset="0"/>
              </a:rPr>
              <a:t>upto</a:t>
            </a:r>
            <a:r>
              <a:rPr lang="en-US" sz="1400" dirty="0">
                <a:latin typeface="Times New Roman" panose="02020603050405020304" pitchFamily="18" charset="0"/>
                <a:cs typeface="Times New Roman" panose="02020603050405020304" pitchFamily="18" charset="0"/>
              </a:rPr>
              <a:t> 7 by 1939 and it increased to 21 by 1945 on account of heavy speculation activity during Second World War. A number of unorganized stock exchanges also functioned in the country without any formal set-up and were known as </a:t>
            </a:r>
            <a:r>
              <a:rPr lang="en-US" sz="1400" dirty="0" err="1">
                <a:latin typeface="Times New Roman" panose="02020603050405020304" pitchFamily="18" charset="0"/>
                <a:cs typeface="Times New Roman" panose="02020603050405020304" pitchFamily="18" charset="0"/>
              </a:rPr>
              <a:t>kerb</a:t>
            </a:r>
            <a:r>
              <a:rPr lang="en-US" sz="1400" dirty="0">
                <a:latin typeface="Times New Roman" panose="02020603050405020304" pitchFamily="18" charset="0"/>
                <a:cs typeface="Times New Roman" panose="02020603050405020304" pitchFamily="18" charset="0"/>
              </a:rPr>
              <a:t> market</a:t>
            </a:r>
            <a:r>
              <a:rPr lang="en-US" sz="1400" i="1" dirty="0">
                <a:latin typeface="Times New Roman" panose="02020603050405020304" pitchFamily="18" charset="0"/>
                <a:cs typeface="Times New Roman" panose="02020603050405020304" pitchFamily="18" charset="0"/>
              </a:rPr>
              <a:t>(</a:t>
            </a:r>
            <a:r>
              <a:rPr lang="en-US" sz="1400" b="0" i="1" dirty="0">
                <a:effectLst/>
                <a:latin typeface="Times New Roman" panose="02020603050405020304" pitchFamily="18" charset="0"/>
                <a:cs typeface="Times New Roman" panose="02020603050405020304" pitchFamily="18" charset="0"/>
              </a:rPr>
              <a:t>a street market dealing in unquoted securities)</a:t>
            </a:r>
            <a:r>
              <a:rPr lang="en-US" sz="1400" b="0" i="0" dirty="0">
                <a:effectLst/>
                <a:latin typeface="arial" panose="020B0604020202020204" pitchFamily="34" charset="0"/>
              </a:rPr>
              <a:t>.</a:t>
            </a:r>
            <a:r>
              <a:rPr lang="en-US" sz="1400" dirty="0">
                <a:latin typeface="Times New Roman" panose="02020603050405020304" pitchFamily="18" charset="0"/>
                <a:cs typeface="Times New Roman" panose="02020603050405020304" pitchFamily="18" charset="0"/>
              </a:rPr>
              <a:t>The Security Contracts (Regulation) Act was passed in 1956 for recognition and regulation of Stock Exchanges in India. At present we have 23 stock exchanges in the country. Of these, the most prominent stock exchange that came up is National Stock Exchange (NSE). It is also based in Mumbai and was promoted by the leading financial institutions in India. It was incorporated in 1992 and commenced operations in 1994. This stock exchange has a corporate structure, fully automated screen-based trading and nation-wide coverage</a:t>
            </a:r>
          </a:p>
        </p:txBody>
      </p:sp>
    </p:spTree>
    <p:extLst>
      <p:ext uri="{BB962C8B-B14F-4D97-AF65-F5344CB8AC3E}">
        <p14:creationId xmlns:p14="http://schemas.microsoft.com/office/powerpoint/2010/main" val="4618167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09909" y="103516"/>
            <a:ext cx="11892951" cy="6678751"/>
          </a:xfrm>
          <a:prstGeom prst="rect">
            <a:avLst/>
          </a:prstGeom>
        </p:spPr>
        <p:txBody>
          <a:bodyPr wrap="square">
            <a:spAutoFit/>
          </a:bodyPr>
          <a:lstStyle/>
          <a:p>
            <a:pPr algn="just"/>
            <a:r>
              <a:rPr lang="en-US" b="1" dirty="0">
                <a:latin typeface="Times New Roman" panose="02020603050405020304" pitchFamily="18" charset="0"/>
                <a:cs typeface="Times New Roman" panose="02020603050405020304" pitchFamily="18" charset="0"/>
              </a:rPr>
              <a:t>FUNCTIONS OF A STOCK EXCHANGE:</a:t>
            </a:r>
          </a:p>
          <a:p>
            <a:pPr algn="just"/>
            <a:r>
              <a:rPr lang="en-US" b="1" dirty="0">
                <a:latin typeface="Times New Roman" panose="02020603050405020304" pitchFamily="18" charset="0"/>
                <a:cs typeface="Times New Roman" panose="02020603050405020304" pitchFamily="18" charset="0"/>
              </a:rPr>
              <a:t> </a:t>
            </a:r>
            <a:r>
              <a:rPr lang="en-US" sz="1400" dirty="0">
                <a:latin typeface="Times New Roman" panose="02020603050405020304" pitchFamily="18" charset="0"/>
                <a:cs typeface="Times New Roman" panose="02020603050405020304" pitchFamily="18" charset="0"/>
              </a:rPr>
              <a:t>The functions of stock exchange can be enumerated as follows: </a:t>
            </a:r>
          </a:p>
          <a:p>
            <a:pPr marL="342900" indent="-342900" algn="just">
              <a:buAutoNum type="arabicPeriod"/>
            </a:pPr>
            <a:r>
              <a:rPr lang="en-US" sz="1400" b="1" dirty="0">
                <a:latin typeface="Times New Roman" panose="02020603050405020304" pitchFamily="18" charset="0"/>
                <a:cs typeface="Times New Roman" panose="02020603050405020304" pitchFamily="18" charset="0"/>
              </a:rPr>
              <a:t>Provides ready and continuous market</a:t>
            </a:r>
            <a:r>
              <a:rPr lang="en-US" sz="1400" dirty="0">
                <a:latin typeface="Times New Roman" panose="02020603050405020304" pitchFamily="18" charset="0"/>
                <a:cs typeface="Times New Roman" panose="02020603050405020304" pitchFamily="18" charset="0"/>
              </a:rPr>
              <a:t>: By providing a place where listed securities can be bought and sold regularly and conveniently, a stock exchange ensures a ready and continuous market for various shares, debentures, bonds and government securities. This lends a high degree of liquidity to holdings in these securities as the investor can </a:t>
            </a:r>
            <a:r>
              <a:rPr lang="en-US" sz="1400" dirty="0" err="1">
                <a:latin typeface="Times New Roman" panose="02020603050405020304" pitchFamily="18" charset="0"/>
                <a:cs typeface="Times New Roman" panose="02020603050405020304" pitchFamily="18" charset="0"/>
              </a:rPr>
              <a:t>encash</a:t>
            </a:r>
            <a:r>
              <a:rPr lang="en-US" sz="1400" dirty="0">
                <a:latin typeface="Times New Roman" panose="02020603050405020304" pitchFamily="18" charset="0"/>
                <a:cs typeface="Times New Roman" panose="02020603050405020304" pitchFamily="18" charset="0"/>
              </a:rPr>
              <a:t> their holdings as and when they want.</a:t>
            </a:r>
          </a:p>
          <a:p>
            <a:pPr marL="342900" indent="-342900" algn="just">
              <a:buAutoNum type="arabicPeriod"/>
            </a:pPr>
            <a:r>
              <a:rPr lang="en-US" sz="1400" b="1" dirty="0">
                <a:latin typeface="Times New Roman" panose="02020603050405020304" pitchFamily="18" charset="0"/>
                <a:cs typeface="Times New Roman" panose="02020603050405020304" pitchFamily="18" charset="0"/>
              </a:rPr>
              <a:t>Provides information about prices and sales: </a:t>
            </a:r>
            <a:r>
              <a:rPr lang="en-US" sz="1400" dirty="0">
                <a:latin typeface="Times New Roman" panose="02020603050405020304" pitchFamily="18" charset="0"/>
                <a:cs typeface="Times New Roman" panose="02020603050405020304" pitchFamily="18" charset="0"/>
              </a:rPr>
              <a:t>A stock exchange maintains complete record of all transactions taking place in different securities every day and supplies regular information on their prices and sales volumes to press and other media. In fact, now-a-days, you can get information about minute to minute movement in prices of selected shares on TV channels like CNBC, Zee News, NDTV and Senior Secondary Notes 74 MODULE -4 Business Finance Headlines Today. This enables the investors in taking quick decisions on purchase and sale of securities in which they are interested. Not only that, such information helps them in ascertaining the trend in prices and the worth of their holdings. This enables them to seek bank loans, if required.</a:t>
            </a:r>
          </a:p>
          <a:p>
            <a:pPr marL="342900" indent="-342900" algn="just">
              <a:buAutoNum type="arabicPeriod"/>
            </a:pPr>
            <a:r>
              <a:rPr lang="en-US" sz="1400" dirty="0">
                <a:latin typeface="Times New Roman" panose="02020603050405020304" pitchFamily="18" charset="0"/>
                <a:cs typeface="Times New Roman" panose="02020603050405020304" pitchFamily="18" charset="0"/>
              </a:rPr>
              <a:t> </a:t>
            </a:r>
            <a:r>
              <a:rPr lang="en-US" sz="1400" b="1" dirty="0">
                <a:latin typeface="Times New Roman" panose="02020603050405020304" pitchFamily="18" charset="0"/>
                <a:cs typeface="Times New Roman" panose="02020603050405020304" pitchFamily="18" charset="0"/>
              </a:rPr>
              <a:t>Provides safety to dealings and investment</a:t>
            </a:r>
            <a:r>
              <a:rPr lang="en-US" sz="1400" dirty="0">
                <a:latin typeface="Times New Roman" panose="02020603050405020304" pitchFamily="18" charset="0"/>
                <a:cs typeface="Times New Roman" panose="02020603050405020304" pitchFamily="18" charset="0"/>
              </a:rPr>
              <a:t>: Transactions on the stock exchange are conducted only amongst its members with adequate transparency and in strict conformity to its rules and regulations which include the procedure and timings of delivery and payment to be followed. This provides a high degree of safety to dealings at the stock exchange. There is little risk of loss on account of non-payment or </a:t>
            </a:r>
            <a:r>
              <a:rPr lang="en-US" sz="1400" dirty="0" err="1">
                <a:latin typeface="Times New Roman" panose="02020603050405020304" pitchFamily="18" charset="0"/>
                <a:cs typeface="Times New Roman" panose="02020603050405020304" pitchFamily="18" charset="0"/>
              </a:rPr>
              <a:t>nondelivery</a:t>
            </a:r>
            <a:r>
              <a:rPr lang="en-US" sz="1400" dirty="0">
                <a:latin typeface="Times New Roman" panose="02020603050405020304" pitchFamily="18" charset="0"/>
                <a:cs typeface="Times New Roman" panose="02020603050405020304" pitchFamily="18" charset="0"/>
              </a:rPr>
              <a:t>. Securities and Exchange Board of India (SEBI) also regulates the business in stock exchanges in India and the working of the stock brokers. Not only that, a stock exchange allows trading only in securities that have been listed with it; and for listing any security, it satisfies itself about the genuineness and soundness of the company and provides for disclosure of certain information on regular basis. Though this may not guarantee the soundness and profitability of the company, it does provide some assurance on their genuineness and enables them to keep track of their progress.</a:t>
            </a:r>
          </a:p>
          <a:p>
            <a:pPr marL="342900" indent="-342900" algn="just">
              <a:buAutoNum type="arabicPeriod"/>
            </a:pPr>
            <a:r>
              <a:rPr lang="en-US" sz="1400" b="1" dirty="0">
                <a:latin typeface="Times New Roman" panose="02020603050405020304" pitchFamily="18" charset="0"/>
                <a:cs typeface="Times New Roman" panose="02020603050405020304" pitchFamily="18" charset="0"/>
              </a:rPr>
              <a:t>Helps in mobilization of savings and capital formation</a:t>
            </a:r>
            <a:r>
              <a:rPr lang="en-US" sz="1400" dirty="0">
                <a:latin typeface="Times New Roman" panose="02020603050405020304" pitchFamily="18" charset="0"/>
                <a:cs typeface="Times New Roman" panose="02020603050405020304" pitchFamily="18" charset="0"/>
              </a:rPr>
              <a:t>: Efficient functioning of stock market creates a conducive climate for an active and growing primary market. Good performance and outlook for shares in the stock exchanges imparts buoyancy to the new issue market, which helps in </a:t>
            </a:r>
            <a:r>
              <a:rPr lang="en-US" sz="1400" dirty="0" err="1">
                <a:latin typeface="Times New Roman" panose="02020603050405020304" pitchFamily="18" charset="0"/>
                <a:cs typeface="Times New Roman" panose="02020603050405020304" pitchFamily="18" charset="0"/>
              </a:rPr>
              <a:t>mobilising</a:t>
            </a:r>
            <a:r>
              <a:rPr lang="en-US" sz="1400" dirty="0">
                <a:latin typeface="Times New Roman" panose="02020603050405020304" pitchFamily="18" charset="0"/>
                <a:cs typeface="Times New Roman" panose="02020603050405020304" pitchFamily="18" charset="0"/>
              </a:rPr>
              <a:t> savings for investment in industrial and commercial establishments. Not only that, the stock exchanges provide liquidity and profitability to dealings and investments in shares and debentures. It also educates people on where and how to invest their savings to get a fair return. This encourages the habit of saving, investment and risk-taking among the common people. Thus it helps </a:t>
            </a:r>
            <a:r>
              <a:rPr lang="en-US" sz="1400" dirty="0" err="1">
                <a:latin typeface="Times New Roman" panose="02020603050405020304" pitchFamily="18" charset="0"/>
                <a:cs typeface="Times New Roman" panose="02020603050405020304" pitchFamily="18" charset="0"/>
              </a:rPr>
              <a:t>mobilising</a:t>
            </a:r>
            <a:r>
              <a:rPr lang="en-US" sz="1400" dirty="0">
                <a:latin typeface="Times New Roman" panose="02020603050405020304" pitchFamily="18" charset="0"/>
                <a:cs typeface="Times New Roman" panose="02020603050405020304" pitchFamily="18" charset="0"/>
              </a:rPr>
              <a:t> surplus savings for investment in corporate and government securities and contributes to capital formation.</a:t>
            </a:r>
          </a:p>
          <a:p>
            <a:pPr marL="342900" indent="-342900" algn="just">
              <a:buAutoNum type="arabicPeriod"/>
            </a:pPr>
            <a:r>
              <a:rPr lang="en-US" sz="1400" b="1" dirty="0">
                <a:latin typeface="Times New Roman" panose="02020603050405020304" pitchFamily="18" charset="0"/>
                <a:cs typeface="Times New Roman" panose="02020603050405020304" pitchFamily="18" charset="0"/>
              </a:rPr>
              <a:t>Barometer of economic and business conditions</a:t>
            </a:r>
            <a:r>
              <a:rPr lang="en-US" sz="1400" dirty="0">
                <a:latin typeface="Times New Roman" panose="02020603050405020304" pitchFamily="18" charset="0"/>
                <a:cs typeface="Times New Roman" panose="02020603050405020304" pitchFamily="18" charset="0"/>
              </a:rPr>
              <a:t>: Stock exchanges reflect the changing conditions of economic health of a country, as the shares prices are highly sensitive to changing economic, social and political conditions. It is observed that during the periods of economic prosperity, the share prices tend to rise. Conversely, prices tend to fall when there is economic stagnation and the business activities slow down as a result of depressions. Thus, the intensity of trading at stock exchanges and the corresponding rise on fall in the prices of securities reflects the investors’ assessment of the economic and business conditions in a country, and acts as the barometer which indicates the general conditions of the atmosphere of business. </a:t>
            </a:r>
          </a:p>
          <a:p>
            <a:pPr marL="342900" indent="-342900" algn="just">
              <a:buAutoNum type="arabicPeriod"/>
            </a:pPr>
            <a:r>
              <a:rPr lang="en-US" sz="1400" b="1" dirty="0">
                <a:latin typeface="Times New Roman" panose="02020603050405020304" pitchFamily="18" charset="0"/>
                <a:cs typeface="Times New Roman" panose="02020603050405020304" pitchFamily="18" charset="0"/>
              </a:rPr>
              <a:t>Better Allocation of funds: </a:t>
            </a:r>
            <a:r>
              <a:rPr lang="en-US" sz="1400" dirty="0">
                <a:latin typeface="Times New Roman" panose="02020603050405020304" pitchFamily="18" charset="0"/>
                <a:cs typeface="Times New Roman" panose="02020603050405020304" pitchFamily="18" charset="0"/>
              </a:rPr>
              <a:t>As a result of stock market transactions, funds flow from the less profitable to more profitable enterprises and they avail of the greater potential for growth. Financial resources of the economy are thus better allocated.</a:t>
            </a:r>
          </a:p>
        </p:txBody>
      </p:sp>
    </p:spTree>
    <p:extLst>
      <p:ext uri="{BB962C8B-B14F-4D97-AF65-F5344CB8AC3E}">
        <p14:creationId xmlns:p14="http://schemas.microsoft.com/office/powerpoint/2010/main" val="29913752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B5F7733-59FF-4046-B367-9CC3248DB19C}"/>
              </a:ext>
            </a:extLst>
          </p:cNvPr>
          <p:cNvSpPr txBox="1"/>
          <p:nvPr/>
        </p:nvSpPr>
        <p:spPr>
          <a:xfrm>
            <a:off x="256032" y="274319"/>
            <a:ext cx="11832336" cy="6463308"/>
          </a:xfrm>
          <a:prstGeom prst="rect">
            <a:avLst/>
          </a:prstGeom>
          <a:noFill/>
        </p:spPr>
        <p:txBody>
          <a:bodyPr wrap="square">
            <a:spAutoFit/>
          </a:bodyPr>
          <a:lstStyle/>
          <a:p>
            <a:r>
              <a:rPr lang="en-US" b="1" i="0" dirty="0">
                <a:solidFill>
                  <a:schemeClr val="tx2">
                    <a:lumMod val="75000"/>
                  </a:schemeClr>
                </a:solidFill>
                <a:effectLst/>
                <a:latin typeface="Times New Roman" panose="02020603050405020304" pitchFamily="18" charset="0"/>
                <a:cs typeface="Times New Roman" panose="02020603050405020304" pitchFamily="18" charset="0"/>
              </a:rPr>
              <a:t>INTRODUCTION:</a:t>
            </a:r>
          </a:p>
          <a:p>
            <a:pPr algn="just"/>
            <a:r>
              <a:rPr lang="en-US" sz="1800" b="0" i="0" dirty="0">
                <a:solidFill>
                  <a:srgbClr val="C00000"/>
                </a:solidFill>
                <a:effectLst/>
                <a:latin typeface="Times New Roman" panose="02020603050405020304" pitchFamily="18" charset="0"/>
                <a:cs typeface="Times New Roman" panose="02020603050405020304" pitchFamily="18" charset="0"/>
              </a:rPr>
              <a:t>Business units have to raise short-term as well as long-term funds to meet their working and fixed capital requirements from time to time. From where would they get funds from?</a:t>
            </a:r>
          </a:p>
          <a:p>
            <a:pPr algn="just"/>
            <a:r>
              <a:rPr lang="en-US" sz="1800" b="0" i="0" dirty="0">
                <a:solidFill>
                  <a:srgbClr val="333333"/>
                </a:solidFill>
                <a:effectLst/>
                <a:latin typeface="Times New Roman" panose="02020603050405020304" pitchFamily="18" charset="0"/>
                <a:cs typeface="Times New Roman" panose="02020603050405020304" pitchFamily="18" charset="0"/>
              </a:rPr>
              <a:t> </a:t>
            </a:r>
            <a:r>
              <a:rPr lang="en-US" dirty="0">
                <a:solidFill>
                  <a:srgbClr val="333333"/>
                </a:solidFill>
                <a:latin typeface="Times New Roman" panose="02020603050405020304" pitchFamily="18" charset="0"/>
                <a:cs typeface="Times New Roman" panose="02020603050405020304" pitchFamily="18" charset="0"/>
              </a:rPr>
              <a:t>We get f</a:t>
            </a:r>
            <a:r>
              <a:rPr lang="en-US" sz="1800" b="0" i="0" dirty="0">
                <a:solidFill>
                  <a:srgbClr val="333333"/>
                </a:solidFill>
                <a:effectLst/>
                <a:latin typeface="Times New Roman" panose="02020603050405020304" pitchFamily="18" charset="0"/>
                <a:cs typeface="Times New Roman" panose="02020603050405020304" pitchFamily="18" charset="0"/>
              </a:rPr>
              <a:t>rom investors or lenders. Surplus money flows from the investors or lenders to the businessmen for the purpose of production or sale of goods and services. So, we find two different groups, one who invest money or lend money and the others, who borrow or use the money.</a:t>
            </a:r>
          </a:p>
          <a:p>
            <a:r>
              <a:rPr lang="en-US" sz="1800" b="1" dirty="0">
                <a:latin typeface="Times New Roman" panose="02020603050405020304" pitchFamily="18" charset="0"/>
                <a:cs typeface="Times New Roman" panose="02020603050405020304" pitchFamily="18" charset="0"/>
              </a:rPr>
              <a:t>Financial Market</a:t>
            </a:r>
          </a:p>
          <a:p>
            <a:pPr algn="just"/>
            <a:r>
              <a:rPr lang="en-US" sz="1800" dirty="0">
                <a:latin typeface="Times New Roman" panose="02020603050405020304" pitchFamily="18" charset="0"/>
                <a:cs typeface="Times New Roman" panose="02020603050405020304" pitchFamily="18" charset="0"/>
              </a:rPr>
              <a:t>Financial market is the market that facilitates transfer of funds between investors/ lenders and borrowers/ users. Financial market may be defined as ‘a transmission mechanism between investors (or lenders) and the borrowers (or users) through which transfer of funds is facilitated’. It consists of individual investors, financial institutions and other intermediaries who are linked by a formal trading rules and communication network for trading the various financial assets and credit instruments. It deals in financial instruments (like bills of exchange, shares, debentures, bonds, </a:t>
            </a:r>
            <a:r>
              <a:rPr lang="en-US" sz="1800" dirty="0" err="1">
                <a:latin typeface="Times New Roman" panose="02020603050405020304" pitchFamily="18" charset="0"/>
                <a:cs typeface="Times New Roman" panose="02020603050405020304" pitchFamily="18" charset="0"/>
              </a:rPr>
              <a:t>etc</a:t>
            </a:r>
            <a:r>
              <a:rPr lang="en-US" sz="1800" dirty="0">
                <a:latin typeface="Times New Roman" panose="02020603050405020304" pitchFamily="18" charset="0"/>
                <a:cs typeface="Times New Roman" panose="02020603050405020304" pitchFamily="18" charset="0"/>
              </a:rPr>
              <a:t>)</a:t>
            </a:r>
          </a:p>
          <a:p>
            <a:r>
              <a:rPr lang="en-US" sz="1800" b="1" dirty="0">
                <a:latin typeface="Times New Roman" panose="02020603050405020304" pitchFamily="18" charset="0"/>
                <a:cs typeface="Times New Roman" panose="02020603050405020304" pitchFamily="18" charset="0"/>
              </a:rPr>
              <a:t>Main functions of financial market</a:t>
            </a:r>
          </a:p>
          <a:p>
            <a:r>
              <a:rPr lang="en-US" sz="1800" dirty="0">
                <a:latin typeface="Times New Roman" panose="02020603050405020304" pitchFamily="18" charset="0"/>
                <a:cs typeface="Times New Roman" panose="02020603050405020304" pitchFamily="18" charset="0"/>
              </a:rPr>
              <a:t>Let us now see the main functions of financial market.</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(a) It provides facilities for interaction between the investors and the borrowers.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(b) It provides pricing information resulting from the interaction between buyers and sellers in the market when they trade the financial assets.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(c) It provides security to dealings in financial assets.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(d) It ensures liquidity by providing a mechanism for an investor to sell the financial assets.</a:t>
            </a:r>
            <a:br>
              <a:rPr lang="en-US" sz="1800" dirty="0">
                <a:latin typeface="Times New Roman" panose="02020603050405020304" pitchFamily="18" charset="0"/>
                <a:cs typeface="Times New Roman" panose="02020603050405020304" pitchFamily="18" charset="0"/>
              </a:rPr>
            </a:br>
            <a:r>
              <a:rPr lang="en-US" sz="1800" dirty="0">
                <a:latin typeface="Times New Roman" panose="02020603050405020304" pitchFamily="18" charset="0"/>
                <a:cs typeface="Times New Roman" panose="02020603050405020304" pitchFamily="18" charset="0"/>
              </a:rPr>
              <a:t>(e) It ensures low cost of transactions and information.</a:t>
            </a:r>
          </a:p>
          <a:p>
            <a:r>
              <a:rPr lang="en-US" sz="1800" b="1" dirty="0">
                <a:latin typeface="Times New Roman" panose="02020603050405020304" pitchFamily="18" charset="0"/>
                <a:cs typeface="Times New Roman" panose="02020603050405020304" pitchFamily="18" charset="0"/>
              </a:rPr>
              <a:t>Classification of Financial Market</a:t>
            </a:r>
          </a:p>
          <a:p>
            <a:r>
              <a:rPr lang="en-US" sz="1800" dirty="0">
                <a:latin typeface="Times New Roman" panose="02020603050405020304" pitchFamily="18" charset="0"/>
                <a:cs typeface="Times New Roman" panose="02020603050405020304" pitchFamily="18" charset="0"/>
              </a:rPr>
              <a:t>A financial market consists of two major segments: (a) Money Market; and (b) Capital Market. While the money market deals in short-term credit, the capital market handles the medium term and long-term credit</a:t>
            </a:r>
          </a:p>
        </p:txBody>
      </p:sp>
    </p:spTree>
    <p:extLst>
      <p:ext uri="{BB962C8B-B14F-4D97-AF65-F5344CB8AC3E}">
        <p14:creationId xmlns:p14="http://schemas.microsoft.com/office/powerpoint/2010/main" val="53987495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136C151-29CF-E8D1-FFF7-ACEE9F54BBAD}"/>
              </a:ext>
            </a:extLst>
          </p:cNvPr>
          <p:cNvSpPr txBox="1"/>
          <p:nvPr/>
        </p:nvSpPr>
        <p:spPr>
          <a:xfrm>
            <a:off x="484908" y="494207"/>
            <a:ext cx="11550073" cy="5632311"/>
          </a:xfrm>
          <a:prstGeom prst="rect">
            <a:avLst/>
          </a:prstGeom>
          <a:noFill/>
        </p:spPr>
        <p:txBody>
          <a:bodyPr wrap="square">
            <a:spAutoFit/>
          </a:bodyPr>
          <a:lstStyle/>
          <a:p>
            <a:pPr algn="just"/>
            <a:r>
              <a:rPr lang="en-US" b="1" dirty="0">
                <a:latin typeface="Times New Roman" panose="02020603050405020304" pitchFamily="18" charset="0"/>
                <a:cs typeface="Times New Roman" panose="02020603050405020304" pitchFamily="18" charset="0"/>
              </a:rPr>
              <a:t>Procedure for dealing in stock exchange:</a:t>
            </a:r>
          </a:p>
          <a:p>
            <a:pPr algn="just"/>
            <a:endParaRPr lang="en-US" dirty="0">
              <a:latin typeface="Times New Roman" panose="02020603050405020304" pitchFamily="18" charset="0"/>
              <a:cs typeface="Times New Roman" panose="02020603050405020304" pitchFamily="18" charset="0"/>
            </a:endParaRPr>
          </a:p>
          <a:p>
            <a:pPr marL="342900" indent="-342900" algn="just">
              <a:buAutoNum type="arabicPeriod"/>
            </a:pPr>
            <a:r>
              <a:rPr lang="en-US" dirty="0">
                <a:latin typeface="Times New Roman" panose="02020603050405020304" pitchFamily="18" charset="0"/>
                <a:cs typeface="Times New Roman" panose="02020603050405020304" pitchFamily="18" charset="0"/>
              </a:rPr>
              <a:t>Selection of a broker: Individual investors are not permitted to transact securities through an exchange without a broker. The buying and selling of securities can only be done through SEBI registered brokers who are members of the Stock Exchange. So the first thing to be done is to select a broker.</a:t>
            </a:r>
          </a:p>
          <a:p>
            <a:pPr marL="342900" indent="-342900" algn="just">
              <a:buAutoNum type="arabicPeriod"/>
            </a:pPr>
            <a:r>
              <a:rPr lang="en-US" dirty="0">
                <a:latin typeface="Times New Roman" panose="02020603050405020304" pitchFamily="18" charset="0"/>
                <a:cs typeface="Times New Roman" panose="02020603050405020304" pitchFamily="18" charset="0"/>
              </a:rPr>
              <a:t>Opening </a:t>
            </a:r>
            <a:r>
              <a:rPr lang="en-US" dirty="0" err="1">
                <a:latin typeface="Times New Roman" panose="02020603050405020304" pitchFamily="18" charset="0"/>
                <a:cs typeface="Times New Roman" panose="02020603050405020304" pitchFamily="18" charset="0"/>
              </a:rPr>
              <a:t>Demat</a:t>
            </a:r>
            <a:r>
              <a:rPr lang="en-US" dirty="0">
                <a:latin typeface="Times New Roman" panose="02020603050405020304" pitchFamily="18" charset="0"/>
                <a:cs typeface="Times New Roman" panose="02020603050405020304" pitchFamily="18" charset="0"/>
              </a:rPr>
              <a:t> account with Depository Participant: </a:t>
            </a:r>
            <a:r>
              <a:rPr lang="en-US" dirty="0" err="1">
                <a:latin typeface="Times New Roman" panose="02020603050405020304" pitchFamily="18" charset="0"/>
                <a:cs typeface="Times New Roman" panose="02020603050405020304" pitchFamily="18" charset="0"/>
              </a:rPr>
              <a:t>Demat</a:t>
            </a:r>
            <a:r>
              <a:rPr lang="en-US" dirty="0">
                <a:latin typeface="Times New Roman" panose="02020603050405020304" pitchFamily="18" charset="0"/>
                <a:cs typeface="Times New Roman" panose="02020603050405020304" pitchFamily="18" charset="0"/>
              </a:rPr>
              <a:t> (Dematerialized) account refer to an account which an Indian citizen must open with the Depository participant (DP) to trade in listed securities in electronic form. Hence, the second step in trading procedure is to open a </a:t>
            </a:r>
            <a:r>
              <a:rPr lang="en-US" dirty="0" err="1">
                <a:latin typeface="Times New Roman" panose="02020603050405020304" pitchFamily="18" charset="0"/>
                <a:cs typeface="Times New Roman" panose="02020603050405020304" pitchFamily="18" charset="0"/>
              </a:rPr>
              <a:t>Demat</a:t>
            </a:r>
            <a:r>
              <a:rPr lang="en-US" dirty="0">
                <a:latin typeface="Times New Roman" panose="02020603050405020304" pitchFamily="18" charset="0"/>
                <a:cs typeface="Times New Roman" panose="02020603050405020304" pitchFamily="18" charset="0"/>
              </a:rPr>
              <a:t> account. </a:t>
            </a:r>
          </a:p>
          <a:p>
            <a:pPr marL="342900" indent="-342900" algn="just">
              <a:buAutoNum type="arabicPeriod"/>
            </a:pPr>
            <a:r>
              <a:rPr lang="en-US" dirty="0">
                <a:latin typeface="Times New Roman" panose="02020603050405020304" pitchFamily="18" charset="0"/>
                <a:cs typeface="Times New Roman" panose="02020603050405020304" pitchFamily="18" charset="0"/>
              </a:rPr>
              <a:t>Placing an order: Next step is to place an order for purchase or sale of securities. Broker helps in selection of securities and proper time for it. Investor must place the order very clearly specifying the range of price at which the securities can be bought and sold.</a:t>
            </a:r>
          </a:p>
          <a:p>
            <a:pPr marL="342900" indent="-342900" algn="just">
              <a:buAutoNum type="arabicPeriod"/>
            </a:pPr>
            <a:r>
              <a:rPr lang="en-US" dirty="0">
                <a:latin typeface="Times New Roman" panose="02020603050405020304" pitchFamily="18" charset="0"/>
                <a:cs typeface="Times New Roman" panose="02020603050405020304" pitchFamily="18" charset="0"/>
              </a:rPr>
              <a:t>Executing the Order: As per the Instructions of the investor, the broker executes the order i.e. he buys or sells the securities. Broker prepares a contract note for the order executed. The contract note contains the name and the price of securities, name of parties and brokerage (commission) charged by him. Contract note is signed by the broker.</a:t>
            </a:r>
          </a:p>
          <a:p>
            <a:pPr marL="342900" indent="-342900" algn="just">
              <a:buAutoNum type="arabicPeriod"/>
            </a:pPr>
            <a:r>
              <a:rPr lang="en-US" dirty="0">
                <a:latin typeface="Times New Roman" panose="02020603050405020304" pitchFamily="18" charset="0"/>
                <a:cs typeface="Times New Roman" panose="02020603050405020304" pitchFamily="18" charset="0"/>
              </a:rPr>
              <a:t>Settlement: This means actual transfer of securities. This is the last stage in the trading of securities done by the broker on behalf of their clients. The selling broker hands over the transfer form and share certificates to the buying broker after receiving the price. Complete settlement is made in 2-7 days of the transaction. Settlement of securities is done by the clearing corporation of the exchange.</a:t>
            </a:r>
          </a:p>
          <a:p>
            <a:pPr algn="just"/>
            <a:endParaRPr lang="en-US" dirty="0">
              <a:latin typeface="Times New Roman" panose="02020603050405020304" pitchFamily="18" charset="0"/>
              <a:cs typeface="Times New Roman" panose="02020603050405020304" pitchFamily="18" charset="0"/>
            </a:endParaRPr>
          </a:p>
          <a:p>
            <a:pPr algn="just"/>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4279265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39FE47-400E-D2A6-EE3F-CB1FCB066077}"/>
              </a:ext>
            </a:extLst>
          </p:cNvPr>
          <p:cNvSpPr txBox="1"/>
          <p:nvPr/>
        </p:nvSpPr>
        <p:spPr>
          <a:xfrm>
            <a:off x="147781" y="258618"/>
            <a:ext cx="11924145" cy="6001643"/>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Stock Exchanges in India:-</a:t>
            </a:r>
          </a:p>
          <a:p>
            <a:pPr algn="just"/>
            <a:r>
              <a:rPr lang="en-US" sz="1600" dirty="0">
                <a:latin typeface="Times New Roman" panose="02020603050405020304" pitchFamily="18" charset="0"/>
                <a:cs typeface="Times New Roman" panose="02020603050405020304" pitchFamily="18" charset="0"/>
              </a:rPr>
              <a:t>There are twenty two stock exchanges in India (2013) out of which seven are permanent. Bombay Stock Exchange (BSE) and the National Stock Exchange (NSE) are the main stock exchanges in India. </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Bombay Stock Exchange (BSE): </a:t>
            </a:r>
          </a:p>
          <a:p>
            <a:pPr algn="just"/>
            <a:r>
              <a:rPr lang="en-US" sz="1600" dirty="0">
                <a:latin typeface="Times New Roman" panose="02020603050405020304" pitchFamily="18" charset="0"/>
                <a:cs typeface="Times New Roman" panose="02020603050405020304" pitchFamily="18" charset="0"/>
              </a:rPr>
              <a:t>It was established in 1875 as "The Native Share &amp; Stock Brokers' Association". BSE Ltd (formerly known as Bombay Stock Exchange Ltd.) is Asia’s first Stock Exchange and one of India’s leading exchange groups located in </a:t>
            </a:r>
            <a:r>
              <a:rPr lang="en-US" sz="1600" dirty="0" err="1">
                <a:latin typeface="Times New Roman" panose="02020603050405020304" pitchFamily="18" charset="0"/>
                <a:cs typeface="Times New Roman" panose="02020603050405020304" pitchFamily="18" charset="0"/>
              </a:rPr>
              <a:t>Dalal</a:t>
            </a:r>
            <a:r>
              <a:rPr lang="en-US" sz="1600" dirty="0">
                <a:latin typeface="Times New Roman" panose="02020603050405020304" pitchFamily="18" charset="0"/>
                <a:cs typeface="Times New Roman" panose="02020603050405020304" pitchFamily="18" charset="0"/>
              </a:rPr>
              <a:t> Street, Mumbai.. BSE is a corporatized and demutualized entity, with a broad shareholder-base which includes two leading global exchanges, Deutsche Bourse and Singapore Exchange as strategic partners. BSE provides an efficient and transparent market for trading in equity, debt instruments, derivatives, mutual funds. More than 5000 companies are listed on BSE. The companies listed on BSE Ltd command a total market capitalization of USD 1.32 Trillion as </a:t>
            </a:r>
            <a:r>
              <a:rPr lang="en-US" sz="1600" dirty="0" err="1">
                <a:latin typeface="Times New Roman" panose="02020603050405020304" pitchFamily="18" charset="0"/>
                <a:cs typeface="Times New Roman" panose="02020603050405020304" pitchFamily="18" charset="0"/>
              </a:rPr>
              <a:t>ofJanuary</a:t>
            </a:r>
            <a:r>
              <a:rPr lang="en-US" sz="1600" dirty="0">
                <a:latin typeface="Times New Roman" panose="02020603050405020304" pitchFamily="18" charset="0"/>
                <a:cs typeface="Times New Roman" panose="02020603050405020304" pitchFamily="18" charset="0"/>
              </a:rPr>
              <a:t> 2013. BSE’s popular equity index - the S&amp;P BSE SENSEX is India's widely tracked stock market benchmark index.</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National Stock Exchange (NSE):</a:t>
            </a:r>
          </a:p>
          <a:p>
            <a:pPr algn="just"/>
            <a:r>
              <a:rPr lang="en-US" sz="1600" dirty="0">
                <a:latin typeface="Times New Roman" panose="02020603050405020304" pitchFamily="18" charset="0"/>
                <a:cs typeface="Times New Roman" panose="02020603050405020304" pitchFamily="18" charset="0"/>
              </a:rPr>
              <a:t> The National Stock Exchange of India Ltd. (NSE) is one of the country’s leading stock exchange located in Mumbai. National Stock Exchange (NSE) was established in the mid 1990s as a demutualized electronic exchange. NSE has a market capitalization of more than US$989 billion and 1,635 companies listed as on July 2013. NSE's flagship index, the S&amp;P CNX Nifty, is used extensively by investors in India and around the world to take exposure to the Indian equities market.</a:t>
            </a:r>
          </a:p>
          <a:p>
            <a:pPr algn="just"/>
            <a:endParaRPr lang="en-US" sz="1600" b="1"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Stock Index :</a:t>
            </a:r>
          </a:p>
          <a:p>
            <a:pPr algn="just"/>
            <a:r>
              <a:rPr lang="en-US" sz="1600" dirty="0">
                <a:latin typeface="Times New Roman" panose="02020603050405020304" pitchFamily="18" charset="0"/>
                <a:cs typeface="Times New Roman" panose="02020603050405020304" pitchFamily="18" charset="0"/>
              </a:rPr>
              <a:t>An Index is basically an indicator of stock prices. It gives us a general idea about whether the prices of stocks have gone up or gone down. The Dow Jones Industrial Average (DJIA), Standard &amp; Poor's 500 (S&amp;P 500), Wilshire 5000, Nasdaq Composite Index </a:t>
            </a:r>
            <a:r>
              <a:rPr lang="en-US" sz="1600" dirty="0" err="1">
                <a:latin typeface="Times New Roman" panose="02020603050405020304" pitchFamily="18" charset="0"/>
                <a:cs typeface="Times New Roman" panose="02020603050405020304" pitchFamily="18" charset="0"/>
              </a:rPr>
              <a:t>etc</a:t>
            </a:r>
            <a:r>
              <a:rPr lang="en-US" sz="1600" dirty="0">
                <a:latin typeface="Times New Roman" panose="02020603050405020304" pitchFamily="18" charset="0"/>
                <a:cs typeface="Times New Roman" panose="02020603050405020304" pitchFamily="18" charset="0"/>
              </a:rPr>
              <a:t> are the examples of world’s top stock market indices. BSE-Senex and NSE-Nifty are the main stock Indices in India.</a:t>
            </a:r>
          </a:p>
          <a:p>
            <a:pPr algn="just"/>
            <a:endParaRPr lang="en-US" sz="1600" dirty="0">
              <a:latin typeface="Times New Roman" panose="02020603050405020304" pitchFamily="18" charset="0"/>
              <a:cs typeface="Times New Roman" panose="02020603050405020304" pitchFamily="18" charset="0"/>
            </a:endParaRPr>
          </a:p>
          <a:p>
            <a:pPr algn="just"/>
            <a:endParaRPr lang="en-US"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97092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76F60700-DEC6-3232-B4E1-03A83843CE12}"/>
              </a:ext>
            </a:extLst>
          </p:cNvPr>
          <p:cNvSpPr txBox="1"/>
          <p:nvPr/>
        </p:nvSpPr>
        <p:spPr>
          <a:xfrm>
            <a:off x="138545" y="461819"/>
            <a:ext cx="11804073" cy="3293209"/>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BSE-SENSEX :</a:t>
            </a:r>
          </a:p>
          <a:p>
            <a:pPr algn="just"/>
            <a:r>
              <a:rPr lang="en-US" sz="1600" dirty="0">
                <a:latin typeface="Times New Roman" panose="02020603050405020304" pitchFamily="18" charset="0"/>
                <a:cs typeface="Times New Roman" panose="02020603050405020304" pitchFamily="18" charset="0"/>
              </a:rPr>
              <a:t>The S&amp;P BSE SENSEX is a stock market index of 30 well established and financially sound companies listed in Bombay Stock exchange. These 30 component companies which are some of the largest and most actively traded stocks, are representative of various industrial sectors of the Indian economy. Published since 1 January 1986, the BSE SENSEX is regarded as the pulse of the domestic stock markets in India. The base value of the BSE SENSEX is taken as 100 on 1 April 1979, and its base year as 1978–79. Other popular indices of BSE are S&amp;P BSE 100, S&amp;P BSE 200, S&amp;P BSE MIDCAP, S&amp;P BSE SMALLCAP etc.</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NSE-NIFTY :</a:t>
            </a:r>
          </a:p>
          <a:p>
            <a:pPr algn="just"/>
            <a:r>
              <a:rPr lang="en-US" sz="1600" dirty="0">
                <a:latin typeface="Times New Roman" panose="02020603050405020304" pitchFamily="18" charset="0"/>
                <a:cs typeface="Times New Roman" panose="02020603050405020304" pitchFamily="18" charset="0"/>
              </a:rPr>
              <a:t>The CNX NIFTY, also called the NIFTY 50 or simply the NIFTY, is National Stock Exchange of India's benchmark index for Indian equity market. It is a stock market Index of 50 companies of 22 sectors of the Indian economy. NIFTY, is used extensively by investors in India and around the world to take exposure to the Indian equities market. The base period for the CNX NIFTY is November 3, 1995 and base value of the index has been set at 1000. Besides CNX NIFTY there are many other stock market Indices for NSE such as CNX NIFTY JUNIOR, LIX 15, CNX MIDCAP, INDIA VIX, CNX SMALLCAP etc.</a:t>
            </a:r>
          </a:p>
        </p:txBody>
      </p:sp>
    </p:spTree>
    <p:extLst>
      <p:ext uri="{BB962C8B-B14F-4D97-AF65-F5344CB8AC3E}">
        <p14:creationId xmlns:p14="http://schemas.microsoft.com/office/powerpoint/2010/main" val="23656284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89781" y="155275"/>
            <a:ext cx="11887200" cy="6401753"/>
          </a:xfrm>
          <a:prstGeom prst="rect">
            <a:avLst/>
          </a:prstGeom>
        </p:spPr>
        <p:txBody>
          <a:bodyPr wrap="square">
            <a:spAutoFit/>
          </a:bodyPr>
          <a:lstStyle/>
          <a:p>
            <a:r>
              <a:rPr lang="en-US" dirty="0">
                <a:solidFill>
                  <a:srgbClr val="C00000"/>
                </a:solidFill>
                <a:latin typeface="Cabin-semi-bold"/>
              </a:rPr>
              <a:t>What Is the Bombay Stock Exchange (BSE)?</a:t>
            </a:r>
          </a:p>
          <a:p>
            <a:pPr marL="285750" indent="-285750" algn="just">
              <a:buFont typeface="Wingdings" panose="05000000000000000000" pitchFamily="2" charset="2"/>
              <a:buChar char="Ø"/>
            </a:pPr>
            <a:r>
              <a:rPr lang="en-US" sz="1400" dirty="0">
                <a:solidFill>
                  <a:srgbClr val="111111"/>
                </a:solidFill>
                <a:latin typeface="Times New Roman" panose="02020603050405020304" pitchFamily="18" charset="0"/>
                <a:cs typeface="Times New Roman" panose="02020603050405020304" pitchFamily="18" charset="0"/>
              </a:rPr>
              <a:t>The Bombay Stock Exchange (BSE) is the first and largest</a:t>
            </a:r>
            <a:r>
              <a:rPr lang="en-US" sz="1400" dirty="0">
                <a:latin typeface="Times New Roman" panose="02020603050405020304" pitchFamily="18" charset="0"/>
                <a:cs typeface="Times New Roman" panose="02020603050405020304" pitchFamily="18" charset="0"/>
              </a:rPr>
              <a:t> securities market </a:t>
            </a:r>
            <a:r>
              <a:rPr lang="en-US" sz="1400" dirty="0">
                <a:solidFill>
                  <a:srgbClr val="111111"/>
                </a:solidFill>
                <a:latin typeface="Times New Roman" panose="02020603050405020304" pitchFamily="18" charset="0"/>
                <a:cs typeface="Times New Roman" panose="02020603050405020304" pitchFamily="18" charset="0"/>
              </a:rPr>
              <a:t>in India and was established in 1875 as the Native Share and Stock Brokers' Association. Based in Mumbai, India, the BSE lists close to 6,000 companies and is one of the largest exchanges in the world, along with the New York Stock Exchange (NYSE), </a:t>
            </a:r>
            <a:r>
              <a:rPr lang="en-US" sz="1400" dirty="0" err="1">
                <a:solidFill>
                  <a:srgbClr val="111111"/>
                </a:solidFill>
                <a:latin typeface="Times New Roman" panose="02020603050405020304" pitchFamily="18" charset="0"/>
                <a:cs typeface="Times New Roman" panose="02020603050405020304" pitchFamily="18" charset="0"/>
              </a:rPr>
              <a:t>Nasdaq</a:t>
            </a:r>
            <a:r>
              <a:rPr lang="en-US" sz="1400" dirty="0">
                <a:solidFill>
                  <a:srgbClr val="111111"/>
                </a:solidFill>
                <a:latin typeface="Times New Roman" panose="02020603050405020304" pitchFamily="18" charset="0"/>
                <a:cs typeface="Times New Roman" panose="02020603050405020304" pitchFamily="18" charset="0"/>
              </a:rPr>
              <a:t>, London Stock Exchange Group, Japan Exchange Group, and Shanghai Stock Exchange</a:t>
            </a:r>
            <a:r>
              <a:rPr lang="en-US" sz="1400" dirty="0">
                <a:solidFill>
                  <a:srgbClr val="111111"/>
                </a:solidFill>
                <a:latin typeface="SourceSansPro"/>
              </a:rPr>
              <a:t>.</a:t>
            </a:r>
          </a:p>
          <a:p>
            <a:pPr marL="285750" indent="-285750" algn="just">
              <a:buFont typeface="Wingdings" panose="05000000000000000000" pitchFamily="2" charset="2"/>
              <a:buChar char="Ø"/>
            </a:pPr>
            <a:endParaRPr lang="en-US" sz="1400" dirty="0">
              <a:solidFill>
                <a:srgbClr val="111111"/>
              </a:solidFill>
              <a:latin typeface="SourceSansPro"/>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BSE has helped develop India's capital markets, including the retail debt market, and has helped grow the Indian corporate sector. The BSE is Asia's first stock exchange and also includes an equities trading platform for small-and-medium enterprises (SME). BSE has diversified into providing other capital market services including clearing, settlement, and risk management.</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In 1995, the BSE switched from an open-floor to an electronic trading system. There are more than a dozen electronic exchanges in the U.S. alone with the New York Stock Exchange (NYSE) and </a:t>
            </a:r>
            <a:r>
              <a:rPr lang="en-US" sz="1400" dirty="0" err="1">
                <a:latin typeface="Times New Roman" panose="02020603050405020304" pitchFamily="18" charset="0"/>
                <a:cs typeface="Times New Roman" panose="02020603050405020304" pitchFamily="18" charset="0"/>
              </a:rPr>
              <a:t>Nasdaq</a:t>
            </a:r>
            <a:r>
              <a:rPr lang="en-US" sz="1400" dirty="0">
                <a:latin typeface="Times New Roman" panose="02020603050405020304" pitchFamily="18" charset="0"/>
                <a:cs typeface="Times New Roman" panose="02020603050405020304" pitchFamily="18" charset="0"/>
              </a:rPr>
              <a:t> being the most widely known.</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Today, electronic trading systems dominate the financial industry overall, offering fewer errors, faster execution, and better efficiency than traditional open-outcry trading systems. Securities that the BSE lists include stocks, stock futures, stock options, index futures, index options, and weekly options.</a:t>
            </a:r>
          </a:p>
          <a:p>
            <a:pPr marL="285750" indent="-285750" algn="just">
              <a:buFont typeface="Wingdings" panose="05000000000000000000" pitchFamily="2" charset="2"/>
              <a:buChar char="Ø"/>
            </a:pPr>
            <a:endParaRPr lang="en-US" sz="1400" b="0" i="0" dirty="0">
              <a:solidFill>
                <a:srgbClr val="111111"/>
              </a:solidFill>
              <a:effectLst/>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latin typeface="Times New Roman" panose="02020603050405020304" pitchFamily="18" charset="0"/>
                <a:cs typeface="Times New Roman" panose="02020603050405020304" pitchFamily="18" charset="0"/>
              </a:rPr>
              <a:t>The BSE's overall performance is measured by the Sensex, a benchmark index of 30 of the BSE's largest and most actively traded stocks covering 12 sectors. Debuting in 1986, the Sensex is India's oldest stock index. Also called the "BSE 30," the index broadly represents the composition of India's entire market.</a:t>
            </a:r>
          </a:p>
          <a:p>
            <a:pPr marL="285750" indent="-285750" algn="just">
              <a:buFont typeface="Wingdings" panose="05000000000000000000" pitchFamily="2" charset="2"/>
              <a:buChar char="Ø"/>
            </a:pPr>
            <a:endParaRPr lang="en-US" sz="1400" dirty="0">
              <a:latin typeface="Times New Roman" panose="02020603050405020304" pitchFamily="18" charset="0"/>
              <a:cs typeface="Times New Roman" panose="02020603050405020304" pitchFamily="18" charset="0"/>
            </a:endParaRPr>
          </a:p>
          <a:p>
            <a:pPr marL="285750" indent="-285750" algn="just">
              <a:buFont typeface="Wingdings" panose="05000000000000000000" pitchFamily="2" charset="2"/>
              <a:buChar char="Ø"/>
            </a:pPr>
            <a:r>
              <a:rPr lang="en-US" sz="1400" dirty="0"/>
              <a:t>The Bombay Stock Exchange is located on Dalal Street in downtown Mumbai, India. In the 1850s, stockbrokers would conduct business under a banyan tree in front of the Mumbai town hall. After a few decades of various meeting locations, Dalal Street was formally selected in 1874 as the location for the Native Share and Stock Brokers' Association, the forerunner organization that would eventually become the BSE.</a:t>
            </a:r>
          </a:p>
          <a:p>
            <a:pPr marL="285750" indent="-285750" algn="just">
              <a:buFont typeface="Wingdings" panose="05000000000000000000" pitchFamily="2" charset="2"/>
              <a:buChar char="Ø"/>
            </a:pPr>
            <a:endParaRPr lang="en-US" sz="1400" dirty="0"/>
          </a:p>
          <a:p>
            <a:pPr marL="285750" indent="-285750" algn="just">
              <a:buFont typeface="Wingdings" panose="05000000000000000000" pitchFamily="2" charset="2"/>
              <a:buChar char="Ø"/>
            </a:pPr>
            <a:r>
              <a:rPr lang="en-US" sz="1400" dirty="0"/>
              <a:t>Mumbai is now a major financial center in India and Dalal Street is home to a large number of banks, investment firms, and related financial service companies. The importance of Dalal Street to India is similar to that of Wall Street in the United States. Indian investors and the press will cite the investment activity of Dalal Street and will use it as a figure of speech to represent the Indian financial industry.</a:t>
            </a:r>
          </a:p>
          <a:p>
            <a:pPr marL="285750" indent="-285750" algn="just">
              <a:buFont typeface="Wingdings" panose="05000000000000000000" pitchFamily="2" charset="2"/>
              <a:buChar char="Ø"/>
            </a:pPr>
            <a:endParaRPr lang="en-US" sz="1400" dirty="0"/>
          </a:p>
          <a:p>
            <a:pPr marL="285750" indent="-285750" algn="just">
              <a:buFont typeface="Wingdings" panose="05000000000000000000" pitchFamily="2" charset="2"/>
              <a:buChar char="Ø"/>
            </a:pPr>
            <a:r>
              <a:rPr lang="en-US" sz="1400" b="1" dirty="0"/>
              <a:t>BSE stock exchange</a:t>
            </a:r>
            <a:r>
              <a:rPr lang="en-US" sz="1400" dirty="0"/>
              <a:t> was founded by </a:t>
            </a:r>
            <a:r>
              <a:rPr lang="en-US" sz="1400" dirty="0" err="1"/>
              <a:t>Premchand</a:t>
            </a:r>
            <a:r>
              <a:rPr lang="en-US" sz="1400" dirty="0"/>
              <a:t> </a:t>
            </a:r>
            <a:r>
              <a:rPr lang="en-US" sz="1400" dirty="0" err="1"/>
              <a:t>Roychand</a:t>
            </a:r>
            <a:r>
              <a:rPr lang="en-US" sz="1400" dirty="0"/>
              <a:t> in 1875 and is currently managed by </a:t>
            </a:r>
            <a:r>
              <a:rPr lang="en-US" sz="1400" dirty="0" err="1"/>
              <a:t>Sethurathnam</a:t>
            </a:r>
            <a:r>
              <a:rPr lang="en-US" sz="1400" dirty="0"/>
              <a:t> Ravi, serving as the chairman.</a:t>
            </a:r>
          </a:p>
          <a:p>
            <a:pPr marL="285750" indent="-285750" algn="just">
              <a:buFont typeface="Wingdings" panose="05000000000000000000" pitchFamily="2" charset="2"/>
              <a:buChar char="Ø"/>
            </a:pPr>
            <a:endParaRPr lang="en-US" sz="1400" dirty="0"/>
          </a:p>
          <a:p>
            <a:pPr marL="285750" indent="-285750" algn="just">
              <a:buFont typeface="Wingdings" panose="05000000000000000000" pitchFamily="2" charset="2"/>
              <a:buChar char="Ø"/>
            </a:pPr>
            <a:r>
              <a:rPr lang="en-US" sz="1400" dirty="0"/>
              <a:t>Securities and Exchange Board of India (SEBI) is responsible for the regulation of this stock exchange, continuously updating rules for its smooth operation.</a:t>
            </a:r>
            <a:endParaRPr lang="en-US" sz="1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84934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9138" y="100505"/>
            <a:ext cx="11996469" cy="3631763"/>
          </a:xfrm>
          <a:prstGeom prst="rect">
            <a:avLst/>
          </a:prstGeom>
        </p:spPr>
        <p:txBody>
          <a:bodyPr wrap="square">
            <a:spAutoFit/>
          </a:bodyPr>
          <a:lstStyle/>
          <a:p>
            <a:r>
              <a:rPr lang="en-US" sz="2000" dirty="0">
                <a:solidFill>
                  <a:srgbClr val="C00000"/>
                </a:solidFill>
                <a:latin typeface="Times New Roman" panose="02020603050405020304" pitchFamily="18" charset="0"/>
                <a:cs typeface="Times New Roman" panose="02020603050405020304" pitchFamily="18" charset="0"/>
              </a:rPr>
              <a:t>What Is the National Stock Exchange of India Limited (NSE)?</a:t>
            </a:r>
          </a:p>
          <a:p>
            <a:pPr algn="just"/>
            <a:r>
              <a:rPr lang="en-US" sz="1400" dirty="0">
                <a:latin typeface="Times New Roman" panose="02020603050405020304" pitchFamily="18" charset="0"/>
                <a:cs typeface="Times New Roman" panose="02020603050405020304" pitchFamily="18" charset="0"/>
              </a:rPr>
              <a:t>The National Stock Exchange of India Limited (NSE) is India's largest financial market. Incorporated in 1992, the NSE has developed into a sophisticated, electronic market, which ranked fourth in the world by equity trading volume. Trading commenced in 1994 with the launch of the wholesale debt market and a cash market segment shortly thereafter.</a:t>
            </a:r>
          </a:p>
          <a:p>
            <a:pPr algn="just"/>
            <a:r>
              <a:rPr lang="en-US" sz="1400" dirty="0">
                <a:latin typeface="Times New Roman" panose="02020603050405020304" pitchFamily="18" charset="0"/>
                <a:cs typeface="Times New Roman" panose="02020603050405020304" pitchFamily="18" charset="0"/>
              </a:rPr>
              <a:t>Today, the National Stock Exchange of India Limited (NSE) conducts transactions in the wholesale debt, equity, and derivative markets. One of the more popular offerings is the NIFTY 50 Index, which tracks the largest assets in the Indian equity market. US investors can access the index with exchange-traded funds (ETF), such as the </a:t>
            </a:r>
            <a:r>
              <a:rPr lang="en-US" sz="1400" dirty="0" err="1">
                <a:latin typeface="Times New Roman" panose="02020603050405020304" pitchFamily="18" charset="0"/>
                <a:cs typeface="Times New Roman" panose="02020603050405020304" pitchFamily="18" charset="0"/>
              </a:rPr>
              <a:t>iShares</a:t>
            </a:r>
            <a:r>
              <a:rPr lang="en-US" sz="1400" dirty="0">
                <a:latin typeface="Times New Roman" panose="02020603050405020304" pitchFamily="18" charset="0"/>
                <a:cs typeface="Times New Roman" panose="02020603050405020304" pitchFamily="18" charset="0"/>
              </a:rPr>
              <a:t> India 50 ETF (INDY).</a:t>
            </a:r>
          </a:p>
          <a:p>
            <a:pPr algn="just"/>
            <a:r>
              <a:rPr lang="en-US" sz="1400" dirty="0">
                <a:latin typeface="Times New Roman" panose="02020603050405020304" pitchFamily="18" charset="0"/>
                <a:cs typeface="Times New Roman" panose="02020603050405020304" pitchFamily="18" charset="0"/>
              </a:rPr>
              <a:t>The National Stock Exchange of India Limited was the first exchange in India to provide modern, fully automated electronic trading. It was set up by a group of Indian financial institutions with the goal of bringing greater transparency to the Indian capital market.</a:t>
            </a:r>
          </a:p>
          <a:p>
            <a:pPr algn="just"/>
            <a:endParaRPr lang="en-US" sz="1400" dirty="0">
              <a:latin typeface="Times New Roman" panose="02020603050405020304" pitchFamily="18" charset="0"/>
              <a:cs typeface="Times New Roman" panose="02020603050405020304" pitchFamily="18" charset="0"/>
            </a:endParaRPr>
          </a:p>
          <a:p>
            <a:r>
              <a:rPr lang="en-US" sz="1400" b="1" dirty="0">
                <a:latin typeface="Times New Roman" panose="02020603050405020304" pitchFamily="18" charset="0"/>
                <a:cs typeface="Times New Roman" panose="02020603050405020304" pitchFamily="18" charset="0"/>
              </a:rPr>
              <a:t>Following are the objectives of NSE:</a:t>
            </a:r>
            <a:endParaRPr lang="en-US" sz="1400" dirty="0">
              <a:latin typeface="Times New Roman" panose="02020603050405020304" pitchFamily="18" charset="0"/>
              <a:cs typeface="Times New Roman" panose="02020603050405020304" pitchFamily="18" charset="0"/>
            </a:endParaRPr>
          </a:p>
          <a:p>
            <a:r>
              <a:rPr lang="en-US" sz="1400" dirty="0">
                <a:latin typeface="Times New Roman" panose="02020603050405020304" pitchFamily="18" charset="0"/>
                <a:cs typeface="Times New Roman" panose="02020603050405020304" pitchFamily="18" charset="0"/>
              </a:rPr>
              <a:t>Establishing a nationwide trading facility for all types of securities.</a:t>
            </a:r>
          </a:p>
          <a:p>
            <a:r>
              <a:rPr lang="en-US" sz="1400" dirty="0">
                <a:latin typeface="Times New Roman" panose="02020603050405020304" pitchFamily="18" charset="0"/>
                <a:cs typeface="Times New Roman" panose="02020603050405020304" pitchFamily="18" charset="0"/>
              </a:rPr>
              <a:t>Ensuring equal access to investors all over the country through an appropriate communication network.</a:t>
            </a:r>
          </a:p>
          <a:p>
            <a:r>
              <a:rPr lang="en-US" sz="1400" dirty="0">
                <a:latin typeface="Times New Roman" panose="02020603050405020304" pitchFamily="18" charset="0"/>
                <a:cs typeface="Times New Roman" panose="02020603050405020304" pitchFamily="18" charset="0"/>
              </a:rPr>
              <a:t>Providing a fair, efficient, and transparent securities market using an electronic trading system.</a:t>
            </a:r>
          </a:p>
          <a:p>
            <a:pPr algn="just"/>
            <a:endParaRPr lang="en-US" sz="1400" b="0" i="0" dirty="0">
              <a:effectLst/>
              <a:latin typeface="Times New Roman" panose="02020603050405020304" pitchFamily="18" charset="0"/>
              <a:cs typeface="Times New Roman" panose="02020603050405020304" pitchFamily="18" charset="0"/>
            </a:endParaRPr>
          </a:p>
          <a:p>
            <a:pPr algn="just"/>
            <a:endParaRPr lang="en-US" sz="1400" b="0" i="0" dirty="0">
              <a:solidFill>
                <a:srgbClr val="11111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471488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567B62D-D794-8BCD-C497-5A5EE22EFE16}"/>
              </a:ext>
            </a:extLst>
          </p:cNvPr>
          <p:cNvSpPr txBox="1"/>
          <p:nvPr/>
        </p:nvSpPr>
        <p:spPr>
          <a:xfrm>
            <a:off x="120073" y="129309"/>
            <a:ext cx="11924145" cy="6740307"/>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STOCK INDICES :</a:t>
            </a:r>
          </a:p>
          <a:p>
            <a:endParaRPr lang="en-US" b="1"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stock market index is a barometer of market behavior. It functions as an indicator of the general economic scenario of a country. If stock market indices are growing, it indicates that the overall general economy of country is stable if however the index goes down it shows some trouble in economy. Construction of Stock Index. A stock index is created by choosing high performing stocks. Index can be calculated by two ways by considering the price of component stock alone. By considering the market value or size of the company called market capitalization method. Two main stock index of India are Sensex and Nifty.</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Any of the following methods can be used for calculating index </a:t>
            </a:r>
          </a:p>
          <a:p>
            <a:pPr marL="342900" indent="-342900">
              <a:buAutoNum type="alphaLcPeriod"/>
            </a:pPr>
            <a:r>
              <a:rPr lang="en-US" dirty="0">
                <a:latin typeface="Times New Roman" panose="02020603050405020304" pitchFamily="18" charset="0"/>
                <a:cs typeface="Times New Roman" panose="02020603050405020304" pitchFamily="18" charset="0"/>
              </a:rPr>
              <a:t>Weighted capitalization method - full market capitalization and free float market capitalization. </a:t>
            </a:r>
          </a:p>
          <a:p>
            <a:pPr marL="342900" indent="-342900">
              <a:buAutoNum type="alphaLcPeriod"/>
            </a:pPr>
            <a:r>
              <a:rPr lang="en-US" dirty="0">
                <a:latin typeface="Times New Roman" panose="02020603050405020304" pitchFamily="18" charset="0"/>
                <a:cs typeface="Times New Roman" panose="02020603050405020304" pitchFamily="18" charset="0"/>
              </a:rPr>
              <a:t>Price weighted index method</a:t>
            </a:r>
          </a:p>
          <a:p>
            <a:pPr marL="342900" indent="-342900">
              <a:buAutoNum type="alphaLcPeriod"/>
            </a:pPr>
            <a:r>
              <a:rPr lang="en-US" dirty="0">
                <a:latin typeface="Times New Roman" panose="02020603050405020304" pitchFamily="18" charset="0"/>
                <a:cs typeface="Times New Roman" panose="02020603050405020304" pitchFamily="18" charset="0"/>
              </a:rPr>
              <a:t>Equal weighting method</a:t>
            </a: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The important indices in India: </a:t>
            </a:r>
          </a:p>
          <a:p>
            <a:pPr marL="342900" indent="-342900">
              <a:buAutoNum type="arabicPeriod"/>
            </a:pPr>
            <a:r>
              <a:rPr lang="en-US" dirty="0">
                <a:latin typeface="Times New Roman" panose="02020603050405020304" pitchFamily="18" charset="0"/>
                <a:cs typeface="Times New Roman" panose="02020603050405020304" pitchFamily="18" charset="0"/>
              </a:rPr>
              <a:t>BSE Sensex </a:t>
            </a:r>
          </a:p>
          <a:p>
            <a:pPr marL="342900" indent="-342900">
              <a:buAutoNum type="arabicPeriod"/>
            </a:pPr>
            <a:r>
              <a:rPr lang="en-US" dirty="0">
                <a:latin typeface="Times New Roman" panose="02020603050405020304" pitchFamily="18" charset="0"/>
                <a:cs typeface="Times New Roman" panose="02020603050405020304" pitchFamily="18" charset="0"/>
              </a:rPr>
              <a:t>S&amp;P CNX Nifty </a:t>
            </a:r>
          </a:p>
          <a:p>
            <a:pPr marL="342900" indent="-342900">
              <a:buAutoNum type="arabicPeriod"/>
            </a:pPr>
            <a:r>
              <a:rPr lang="en-US" dirty="0">
                <a:latin typeface="Times New Roman" panose="02020603050405020304" pitchFamily="18" charset="0"/>
                <a:cs typeface="Times New Roman" panose="02020603050405020304" pitchFamily="18" charset="0"/>
              </a:rPr>
              <a:t>S&amp;P CNX 500 </a:t>
            </a:r>
          </a:p>
          <a:p>
            <a:pPr marL="342900" indent="-342900">
              <a:buAutoNum type="arabicPeriod"/>
            </a:pPr>
            <a:r>
              <a:rPr lang="en-US" dirty="0">
                <a:latin typeface="Times New Roman" panose="02020603050405020304" pitchFamily="18" charset="0"/>
                <a:cs typeface="Times New Roman" panose="02020603050405020304" pitchFamily="18" charset="0"/>
              </a:rPr>
              <a:t>BSE 500 </a:t>
            </a:r>
          </a:p>
          <a:p>
            <a:pPr marL="342900" indent="-342900">
              <a:buAutoNum type="arabicPeriod"/>
            </a:pPr>
            <a:r>
              <a:rPr lang="en-US" dirty="0">
                <a:latin typeface="Times New Roman" panose="02020603050405020304" pitchFamily="18" charset="0"/>
                <a:cs typeface="Times New Roman" panose="02020603050405020304" pitchFamily="18" charset="0"/>
              </a:rPr>
              <a:t>BSE 100 </a:t>
            </a:r>
          </a:p>
          <a:p>
            <a:pPr marL="342900" indent="-342900">
              <a:buAutoNum type="arabicPeriod"/>
            </a:pPr>
            <a:r>
              <a:rPr lang="en-US" dirty="0">
                <a:latin typeface="Times New Roman" panose="02020603050405020304" pitchFamily="18" charset="0"/>
                <a:cs typeface="Times New Roman" panose="02020603050405020304" pitchFamily="18" charset="0"/>
              </a:rPr>
              <a:t>BSE 200/</a:t>
            </a:r>
            <a:r>
              <a:rPr lang="en-US" dirty="0" err="1">
                <a:latin typeface="Times New Roman" panose="02020603050405020304" pitchFamily="18" charset="0"/>
                <a:cs typeface="Times New Roman" panose="02020603050405020304" pitchFamily="18" charset="0"/>
              </a:rPr>
              <a:t>Dollex</a:t>
            </a:r>
            <a:r>
              <a:rPr lang="en-US" dirty="0">
                <a:latin typeface="Times New Roman" panose="02020603050405020304" pitchFamily="18" charset="0"/>
                <a:cs typeface="Times New Roman" panose="02020603050405020304" pitchFamily="18" charset="0"/>
              </a:rPr>
              <a:t> </a:t>
            </a:r>
          </a:p>
          <a:p>
            <a:pPr marL="342900" indent="-342900">
              <a:buAutoNum type="arabicPeriod"/>
            </a:pPr>
            <a:r>
              <a:rPr lang="en-US" dirty="0">
                <a:latin typeface="Times New Roman" panose="02020603050405020304" pitchFamily="18" charset="0"/>
                <a:cs typeface="Times New Roman" panose="02020603050405020304" pitchFamily="18" charset="0"/>
              </a:rPr>
              <a:t>BSE IT </a:t>
            </a:r>
          </a:p>
          <a:p>
            <a:pPr marL="342900" indent="-342900">
              <a:buAutoNum type="arabicPeriod"/>
            </a:pPr>
            <a:r>
              <a:rPr lang="en-US" dirty="0">
                <a:latin typeface="Times New Roman" panose="02020603050405020304" pitchFamily="18" charset="0"/>
                <a:cs typeface="Times New Roman" panose="02020603050405020304" pitchFamily="18" charset="0"/>
              </a:rPr>
              <a:t>BSE CG </a:t>
            </a:r>
          </a:p>
          <a:p>
            <a:pPr marL="342900" indent="-342900">
              <a:buAutoNum type="arabicPeriod"/>
            </a:pPr>
            <a:r>
              <a:rPr lang="en-US" dirty="0">
                <a:latin typeface="Times New Roman" panose="02020603050405020304" pitchFamily="18" charset="0"/>
                <a:cs typeface="Times New Roman" panose="02020603050405020304" pitchFamily="18" charset="0"/>
              </a:rPr>
              <a:t>BSE FMCG </a:t>
            </a:r>
          </a:p>
          <a:p>
            <a:pPr marL="342900" indent="-342900">
              <a:buAutoNum type="arabicPeriod"/>
            </a:pPr>
            <a:r>
              <a:rPr lang="en-US" dirty="0">
                <a:latin typeface="Times New Roman" panose="02020603050405020304" pitchFamily="18" charset="0"/>
                <a:cs typeface="Times New Roman" panose="02020603050405020304" pitchFamily="18" charset="0"/>
              </a:rPr>
              <a:t>S&amp;P CNX </a:t>
            </a:r>
            <a:r>
              <a:rPr lang="en-US" dirty="0" err="1">
                <a:latin typeface="Times New Roman" panose="02020603050405020304" pitchFamily="18" charset="0"/>
                <a:cs typeface="Times New Roman" panose="02020603050405020304" pitchFamily="18" charset="0"/>
              </a:rPr>
              <a:t>Defty</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202209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93E9F4-EE76-92E6-2FD6-E55119EB43D8}"/>
              </a:ext>
            </a:extLst>
          </p:cNvPr>
          <p:cNvSpPr txBox="1"/>
          <p:nvPr/>
        </p:nvSpPr>
        <p:spPr>
          <a:xfrm>
            <a:off x="147781" y="600363"/>
            <a:ext cx="11813310" cy="3293209"/>
          </a:xfrm>
          <a:prstGeom prst="rect">
            <a:avLst/>
          </a:prstGeom>
          <a:noFill/>
        </p:spPr>
        <p:txBody>
          <a:bodyPr wrap="square">
            <a:spAutoFit/>
          </a:bodyPr>
          <a:lstStyle/>
          <a:p>
            <a:pPr algn="just"/>
            <a:r>
              <a:rPr lang="en-US" sz="1600" b="1" dirty="0">
                <a:latin typeface="Times New Roman" panose="02020603050405020304" pitchFamily="18" charset="0"/>
                <a:cs typeface="Times New Roman" panose="02020603050405020304" pitchFamily="18" charset="0"/>
              </a:rPr>
              <a:t>BSE SENSEX:</a:t>
            </a:r>
          </a:p>
          <a:p>
            <a:pPr algn="just"/>
            <a:endParaRPr lang="en-US" sz="16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 The 'BSE Sensex' or 'Bombay Stock Exchange' is value-weighted index composed of 30 stocks and was started in January 1, 1986. The Sensex is regarded as the pulse of the domestic stock markets in India. It consists of the 30 largest and most actively traded stocks, representative of various sectors, on the Bombay Stock Exchange. These companies account for around fifty per cent of the market capitalization of the BSE.</a:t>
            </a:r>
          </a:p>
          <a:p>
            <a:pPr algn="just"/>
            <a:endParaRPr lang="en-US" sz="1600" dirty="0">
              <a:latin typeface="Times New Roman" panose="02020603050405020304" pitchFamily="18" charset="0"/>
              <a:cs typeface="Times New Roman" panose="02020603050405020304" pitchFamily="18" charset="0"/>
            </a:endParaRPr>
          </a:p>
          <a:p>
            <a:pPr algn="just"/>
            <a:r>
              <a:rPr lang="en-US" sz="1600" b="1" dirty="0">
                <a:latin typeface="Times New Roman" panose="02020603050405020304" pitchFamily="18" charset="0"/>
                <a:cs typeface="Times New Roman" panose="02020603050405020304" pitchFamily="18" charset="0"/>
              </a:rPr>
              <a:t>S&amp;P CNX NIFTY:</a:t>
            </a:r>
          </a:p>
          <a:p>
            <a:pPr algn="just"/>
            <a:r>
              <a:rPr lang="en-US" sz="1600" dirty="0">
                <a:latin typeface="Times New Roman" panose="02020603050405020304" pitchFamily="18" charset="0"/>
                <a:cs typeface="Times New Roman" panose="02020603050405020304" pitchFamily="18" charset="0"/>
              </a:rPr>
              <a:t>The Standard &amp; Poor's CRISIL NSE Index 50 or S&amp;P CNX Nifty nicknamed Nifty 50 or simply Nifty (NSE: ^NSEI), is the leading index for large companies on the National Stock Exchange of India. The Nifty is a well diversified 50 stock index accounting for 23 sectors of the economy. It is used for a variety of purposes such as benchmarking fund portfolios, index based derivatives and index funds. Nifty is owned and managed by India Index Services and Products Ltd. (IISL), which isa joint venture between NSE and CRISIL. IISL is India's first specialized company focused upon the index as a core product. IISL has a marketing and licensing agreement with Standard &amp; Poor's.</a:t>
            </a:r>
          </a:p>
        </p:txBody>
      </p:sp>
    </p:spTree>
    <p:extLst>
      <p:ext uri="{BB962C8B-B14F-4D97-AF65-F5344CB8AC3E}">
        <p14:creationId xmlns:p14="http://schemas.microsoft.com/office/powerpoint/2010/main" val="104526632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60386" y="102412"/>
            <a:ext cx="11913078" cy="6801862"/>
          </a:xfrm>
          <a:prstGeom prst="rect">
            <a:avLst/>
          </a:prstGeom>
        </p:spPr>
        <p:txBody>
          <a:bodyPr wrap="square">
            <a:spAutoFit/>
          </a:bodyPr>
          <a:lstStyle/>
          <a:p>
            <a:pPr algn="just"/>
            <a:r>
              <a:rPr lang="en-US" sz="2000" b="1" dirty="0">
                <a:solidFill>
                  <a:srgbClr val="669900"/>
                </a:solidFill>
                <a:latin typeface="Times New Roman" panose="02020603050405020304" pitchFamily="18" charset="0"/>
                <a:cs typeface="Times New Roman" panose="02020603050405020304" pitchFamily="18" charset="0"/>
              </a:rPr>
              <a:t>S.E.B.I – Securities and Exchange board of India:</a:t>
            </a:r>
            <a:endParaRPr lang="en-US" sz="2000" dirty="0">
              <a:solidFill>
                <a:srgbClr val="669900"/>
              </a:solidFill>
              <a:latin typeface="Times New Roman" panose="02020603050405020304" pitchFamily="18" charset="0"/>
              <a:cs typeface="Times New Roman" panose="02020603050405020304" pitchFamily="18" charset="0"/>
            </a:endParaRPr>
          </a:p>
          <a:p>
            <a:pPr algn="just"/>
            <a:br>
              <a:rPr lang="en-US" b="1" dirty="0">
                <a:solidFill>
                  <a:srgbClr val="333333"/>
                </a:solidFill>
                <a:latin typeface="Times New Roman" panose="02020603050405020304" pitchFamily="18" charset="0"/>
                <a:cs typeface="Times New Roman" panose="02020603050405020304" pitchFamily="18" charset="0"/>
              </a:rPr>
            </a:br>
            <a:r>
              <a:rPr lang="en-US" b="1" dirty="0">
                <a:solidFill>
                  <a:srgbClr val="333333"/>
                </a:solidFill>
                <a:latin typeface="Times New Roman" panose="02020603050405020304" pitchFamily="18" charset="0"/>
                <a:cs typeface="Times New Roman" panose="02020603050405020304" pitchFamily="18" charset="0"/>
              </a:rPr>
              <a:t>Established in 1988 as a body for promoting orderly and healthy growth of securities market and for investor protection.  It was given a statutory status in 1992</a:t>
            </a:r>
          </a:p>
          <a:p>
            <a:pPr algn="just"/>
            <a:r>
              <a:rPr lang="en-US" sz="1400" dirty="0">
                <a:latin typeface="Times New Roman" panose="02020603050405020304" pitchFamily="18" charset="0"/>
                <a:cs typeface="Times New Roman" panose="02020603050405020304" pitchFamily="18" charset="0"/>
              </a:rPr>
              <a:t>1.      The expanding investor population and the market capitalization led to malpractices by the companies, traders, brokers,    consultants.</a:t>
            </a:r>
          </a:p>
          <a:p>
            <a:pPr algn="just"/>
            <a:r>
              <a:rPr lang="en-US" sz="1400" dirty="0">
                <a:latin typeface="Times New Roman" panose="02020603050405020304" pitchFamily="18" charset="0"/>
                <a:cs typeface="Times New Roman" panose="02020603050405020304" pitchFamily="18" charset="0"/>
              </a:rPr>
              <a:t>2.      These malpractices included self styled merchant bankers, price rigging, unofficial private placements, insider trading, non adherence to provisions of      companies act, violation of rules and regulations of stock exchange, delay in delivery of shares.</a:t>
            </a:r>
          </a:p>
          <a:p>
            <a:pPr algn="just"/>
            <a:r>
              <a:rPr lang="en-US" sz="1400" dirty="0">
                <a:latin typeface="Times New Roman" panose="02020603050405020304" pitchFamily="18" charset="0"/>
                <a:cs typeface="Times New Roman" panose="02020603050405020304" pitchFamily="18" charset="0"/>
              </a:rPr>
              <a:t>3.      The investor confidence was eroded and investor grievance was multiplied. To counter this government set up a regulatory body.</a:t>
            </a:r>
          </a:p>
          <a:p>
            <a:pPr algn="just"/>
            <a:endParaRPr lang="en-US" sz="14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Objectives of the SEBI:</a:t>
            </a:r>
          </a:p>
          <a:p>
            <a:pPr algn="just"/>
            <a:r>
              <a:rPr lang="en-US" sz="1400" dirty="0">
                <a:latin typeface="Times New Roman" panose="02020603050405020304" pitchFamily="18" charset="0"/>
                <a:cs typeface="Times New Roman" panose="02020603050405020304" pitchFamily="18" charset="0"/>
              </a:rPr>
              <a:t>1.      Regulate stock exchange and securities industry to promote their orderly functioning.</a:t>
            </a:r>
          </a:p>
          <a:p>
            <a:pPr algn="just"/>
            <a:r>
              <a:rPr lang="en-US" sz="1400" dirty="0">
                <a:latin typeface="Times New Roman" panose="02020603050405020304" pitchFamily="18" charset="0"/>
                <a:cs typeface="Times New Roman" panose="02020603050405020304" pitchFamily="18" charset="0"/>
              </a:rPr>
              <a:t>2.      Protect rights and interests of investors</a:t>
            </a:r>
          </a:p>
          <a:p>
            <a:pPr algn="just"/>
            <a:r>
              <a:rPr lang="en-US" sz="1400" dirty="0">
                <a:latin typeface="Times New Roman" panose="02020603050405020304" pitchFamily="18" charset="0"/>
                <a:cs typeface="Times New Roman" panose="02020603050405020304" pitchFamily="18" charset="0"/>
              </a:rPr>
              <a:t>3.      Prevent malpractices and promote balance between self regulation by the industry and statutory regulations</a:t>
            </a:r>
          </a:p>
          <a:p>
            <a:pPr algn="just"/>
            <a:r>
              <a:rPr lang="en-US" sz="1400" dirty="0">
                <a:latin typeface="Times New Roman" panose="02020603050405020304" pitchFamily="18" charset="0"/>
                <a:cs typeface="Times New Roman" panose="02020603050405020304" pitchFamily="18" charset="0"/>
              </a:rPr>
              <a:t>4.      To make the intermediaries more professional and competitive by making a code of conduct and fair practices.</a:t>
            </a:r>
          </a:p>
          <a:p>
            <a:pPr algn="just"/>
            <a:endParaRPr lang="en-US" sz="1400" dirty="0">
              <a:latin typeface="Times New Roman" panose="02020603050405020304" pitchFamily="18" charset="0"/>
              <a:cs typeface="Times New Roman" panose="02020603050405020304" pitchFamily="18" charset="0"/>
            </a:endParaRPr>
          </a:p>
          <a:p>
            <a:pPr algn="just"/>
            <a:r>
              <a:rPr lang="en-US" b="1" dirty="0">
                <a:latin typeface="Times New Roman" panose="02020603050405020304" pitchFamily="18" charset="0"/>
                <a:cs typeface="Times New Roman" panose="02020603050405020304" pitchFamily="18" charset="0"/>
              </a:rPr>
              <a:t>Functions of SEBI:</a:t>
            </a:r>
            <a:endParaRPr lang="en-US"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1.      Registration of brokers, sub brokers</a:t>
            </a:r>
          </a:p>
          <a:p>
            <a:pPr algn="just"/>
            <a:r>
              <a:rPr lang="en-US" sz="1400" dirty="0">
                <a:latin typeface="Times New Roman" panose="02020603050405020304" pitchFamily="18" charset="0"/>
                <a:cs typeface="Times New Roman" panose="02020603050405020304" pitchFamily="18" charset="0"/>
              </a:rPr>
              <a:t>2.      Registration of investment schemes and mutual funds</a:t>
            </a:r>
          </a:p>
          <a:p>
            <a:pPr algn="just"/>
            <a:r>
              <a:rPr lang="en-US" sz="1400" dirty="0">
                <a:latin typeface="Times New Roman" panose="02020603050405020304" pitchFamily="18" charset="0"/>
                <a:cs typeface="Times New Roman" panose="02020603050405020304" pitchFamily="18" charset="0"/>
              </a:rPr>
              <a:t>3.      Prohibiting unfair and prohibitory practices.</a:t>
            </a:r>
          </a:p>
          <a:p>
            <a:pPr algn="just"/>
            <a:r>
              <a:rPr lang="en-US" sz="1400" dirty="0">
                <a:latin typeface="Times New Roman" panose="02020603050405020304" pitchFamily="18" charset="0"/>
                <a:cs typeface="Times New Roman" panose="02020603050405020304" pitchFamily="18" charset="0"/>
              </a:rPr>
              <a:t>4.      Enforcing the act and penalizing defaulters.</a:t>
            </a:r>
          </a:p>
          <a:p>
            <a:pPr algn="just"/>
            <a:r>
              <a:rPr lang="en-US" sz="1400" dirty="0">
                <a:latin typeface="Times New Roman" panose="02020603050405020304" pitchFamily="18" charset="0"/>
                <a:cs typeface="Times New Roman" panose="02020603050405020304" pitchFamily="18" charset="0"/>
              </a:rPr>
              <a:t>5.      Levying charges and fees for enforcing the act</a:t>
            </a:r>
          </a:p>
          <a:p>
            <a:pPr algn="just"/>
            <a:r>
              <a:rPr lang="en-US" sz="1400" dirty="0">
                <a:latin typeface="Times New Roman" panose="02020603050405020304" pitchFamily="18" charset="0"/>
                <a:cs typeface="Times New Roman" panose="02020603050405020304" pitchFamily="18" charset="0"/>
              </a:rPr>
              <a:t>6.      Exercising functions as delegated to it by the central government under the securities contracts act.</a:t>
            </a:r>
          </a:p>
          <a:p>
            <a:pPr algn="just"/>
            <a:r>
              <a:rPr lang="en-US" sz="1400" dirty="0">
                <a:latin typeface="Times New Roman" panose="02020603050405020304" pitchFamily="18" charset="0"/>
                <a:cs typeface="Times New Roman" panose="02020603050405020304" pitchFamily="18" charset="0"/>
              </a:rPr>
              <a:t>7.      Investor education, training of intermediaries, conducting research and promoting code of conduct.</a:t>
            </a:r>
          </a:p>
          <a:p>
            <a:pPr algn="just"/>
            <a:endParaRPr lang="en-US" dirty="0">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endParaRPr lang="en-US" dirty="0">
              <a:latin typeface="Times New Roman" panose="02020603050405020304" pitchFamily="18" charset="0"/>
              <a:cs typeface="Times New Roman" panose="02020603050405020304" pitchFamily="18" charset="0"/>
            </a:endParaRPr>
          </a:p>
          <a:p>
            <a:pPr algn="just"/>
            <a:br>
              <a:rPr lang="en-US" dirty="0">
                <a:latin typeface="Times New Roman" panose="02020603050405020304" pitchFamily="18" charset="0"/>
                <a:cs typeface="Times New Roman" panose="02020603050405020304" pitchFamily="18" charset="0"/>
              </a:rPr>
            </a:br>
            <a:endParaRPr lang="en-US" b="0" i="0" dirty="0">
              <a:solidFill>
                <a:srgbClr val="333333"/>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236174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01501"/>
            <a:ext cx="11913079" cy="5324535"/>
          </a:xfrm>
          <a:prstGeom prst="rect">
            <a:avLst/>
          </a:prstGeom>
        </p:spPr>
        <p:txBody>
          <a:bodyPr wrap="square">
            <a:spAutoFit/>
          </a:bodyPr>
          <a:lstStyle/>
          <a:p>
            <a:pPr algn="just"/>
            <a:r>
              <a:rPr lang="en-US" sz="2200" b="1" dirty="0">
                <a:solidFill>
                  <a:srgbClr val="993300"/>
                </a:solidFill>
                <a:latin typeface="Times New Roman" panose="02020603050405020304" pitchFamily="18" charset="0"/>
                <a:cs typeface="Times New Roman" panose="02020603050405020304" pitchFamily="18" charset="0"/>
              </a:rPr>
              <a:t>ROLE OF SEBI:- </a:t>
            </a:r>
          </a:p>
          <a:p>
            <a:pPr algn="just"/>
            <a:endParaRPr lang="en-US" sz="1400" dirty="0">
              <a:latin typeface="Times New Roman" panose="02020603050405020304" pitchFamily="18" charset="0"/>
              <a:cs typeface="Times New Roman" panose="02020603050405020304" pitchFamily="18" charset="0"/>
            </a:endParaRPr>
          </a:p>
          <a:p>
            <a:pPr algn="just"/>
            <a:r>
              <a:rPr lang="en-US" sz="1600" dirty="0">
                <a:latin typeface="Times New Roman" panose="02020603050405020304" pitchFamily="18" charset="0"/>
                <a:cs typeface="Times New Roman" panose="02020603050405020304" pitchFamily="18" charset="0"/>
              </a:rPr>
              <a:t>As part of economic reforms programme started in June 1991, the Government of India initiated several capital market reforms, which included the abolition of the office of the Controller of Capital Issues (CCI) and granting statutory recognition to Securities Exchange Board of India (SEBI) in 1992 for: </a:t>
            </a:r>
          </a:p>
          <a:p>
            <a:pPr marL="342900" indent="-342900" algn="just">
              <a:buAutoNum type="alphaLcParenBoth"/>
            </a:pPr>
            <a:r>
              <a:rPr lang="en-US" sz="1600" dirty="0">
                <a:latin typeface="Times New Roman" panose="02020603050405020304" pitchFamily="18" charset="0"/>
                <a:cs typeface="Times New Roman" panose="02020603050405020304" pitchFamily="18" charset="0"/>
              </a:rPr>
              <a:t>protecting the interest of investors in securities;</a:t>
            </a:r>
          </a:p>
          <a:p>
            <a:pPr marL="342900" indent="-342900" algn="just">
              <a:buAutoNum type="alphaLcParenBoth"/>
            </a:pPr>
            <a:r>
              <a:rPr lang="en-US" sz="1600" dirty="0">
                <a:latin typeface="Times New Roman" panose="02020603050405020304" pitchFamily="18" charset="0"/>
                <a:cs typeface="Times New Roman" panose="02020603050405020304" pitchFamily="18" charset="0"/>
              </a:rPr>
              <a:t>promoting the development of securities market; </a:t>
            </a:r>
          </a:p>
          <a:p>
            <a:pPr marL="342900" indent="-342900" algn="just">
              <a:buAutoNum type="alphaLcParenBoth"/>
            </a:pPr>
            <a:r>
              <a:rPr lang="en-US" sz="1600" dirty="0">
                <a:latin typeface="Times New Roman" panose="02020603050405020304" pitchFamily="18" charset="0"/>
                <a:cs typeface="Times New Roman" panose="02020603050405020304" pitchFamily="18" charset="0"/>
              </a:rPr>
              <a:t>regulating the securities market; and </a:t>
            </a:r>
          </a:p>
          <a:p>
            <a:pPr marL="342900" indent="-342900" algn="just">
              <a:buAutoNum type="alphaLcParenBoth"/>
            </a:pPr>
            <a:r>
              <a:rPr lang="en-US" sz="1600" dirty="0">
                <a:latin typeface="Times New Roman" panose="02020603050405020304" pitchFamily="18" charset="0"/>
                <a:cs typeface="Times New Roman" panose="02020603050405020304" pitchFamily="18" charset="0"/>
              </a:rPr>
              <a:t>matters connected there with or incidental thereto. SEBI has been vested with necessary powers concerning various aspects of capital market such as:</a:t>
            </a:r>
          </a:p>
          <a:p>
            <a:pPr algn="just"/>
            <a:r>
              <a:rPr lang="en-US" sz="1600" dirty="0">
                <a:latin typeface="Times New Roman" panose="02020603050405020304" pitchFamily="18" charset="0"/>
                <a:cs typeface="Times New Roman" panose="02020603050405020304" pitchFamily="18" charset="0"/>
              </a:rPr>
              <a:t>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regulating the business in stock exchanges and any other securities market; Senior Secondary Notes 80 MODULE -4 Business         Finance</a:t>
            </a:r>
          </a:p>
          <a:p>
            <a:pPr algn="just"/>
            <a:r>
              <a:rPr lang="en-US" sz="1600" dirty="0">
                <a:latin typeface="Times New Roman" panose="02020603050405020304" pitchFamily="18" charset="0"/>
                <a:cs typeface="Times New Roman" panose="02020603050405020304" pitchFamily="18" charset="0"/>
              </a:rPr>
              <a:t>            (ii) registering and regulating the working of various intermediaries and mutual funds; </a:t>
            </a:r>
          </a:p>
          <a:p>
            <a:pPr algn="just"/>
            <a:r>
              <a:rPr lang="en-US" sz="1600" dirty="0">
                <a:latin typeface="Times New Roman" panose="02020603050405020304" pitchFamily="18" charset="0"/>
                <a:cs typeface="Times New Roman" panose="02020603050405020304" pitchFamily="18" charset="0"/>
              </a:rPr>
              <a:t>            (iii) promoting and regulating self regulatory organizations; </a:t>
            </a:r>
          </a:p>
          <a:p>
            <a:pPr algn="just"/>
            <a:r>
              <a:rPr lang="en-US" sz="1600" dirty="0">
                <a:latin typeface="Times New Roman" panose="02020603050405020304" pitchFamily="18" charset="0"/>
                <a:cs typeface="Times New Roman" panose="02020603050405020304" pitchFamily="18" charset="0"/>
              </a:rPr>
              <a:t>            (iv) promoting investors education and training of intermediaries;</a:t>
            </a:r>
          </a:p>
          <a:p>
            <a:pPr algn="just"/>
            <a:r>
              <a:rPr lang="en-US" sz="1600" dirty="0">
                <a:latin typeface="Times New Roman" panose="02020603050405020304" pitchFamily="18" charset="0"/>
                <a:cs typeface="Times New Roman" panose="02020603050405020304" pitchFamily="18" charset="0"/>
              </a:rPr>
              <a:t>            (v) prohibiting insider trading and unfair trade practices;</a:t>
            </a:r>
          </a:p>
          <a:p>
            <a:pPr algn="just"/>
            <a:r>
              <a:rPr lang="en-US" sz="1600" dirty="0">
                <a:latin typeface="Times New Roman" panose="02020603050405020304" pitchFamily="18" charset="0"/>
                <a:cs typeface="Times New Roman" panose="02020603050405020304" pitchFamily="18" charset="0"/>
              </a:rPr>
              <a:t>            (vi) regulating substantial acquisition of shares and take over of companies; </a:t>
            </a:r>
          </a:p>
          <a:p>
            <a:pPr algn="just"/>
            <a:r>
              <a:rPr lang="en-US" sz="1600" dirty="0">
                <a:latin typeface="Times New Roman" panose="02020603050405020304" pitchFamily="18" charset="0"/>
                <a:cs typeface="Times New Roman" panose="02020603050405020304" pitchFamily="18" charset="0"/>
              </a:rPr>
              <a:t>            (vii) calling for information, undertaking inspection, conducting inquiries and audit of stock exchanges, and intermediaries and self regulation organizations   in the stock market; and </a:t>
            </a:r>
          </a:p>
          <a:p>
            <a:pPr algn="just"/>
            <a:r>
              <a:rPr lang="en-US" sz="1600" dirty="0">
                <a:latin typeface="Times New Roman" panose="02020603050405020304" pitchFamily="18" charset="0"/>
                <a:cs typeface="Times New Roman" panose="02020603050405020304" pitchFamily="18" charset="0"/>
              </a:rPr>
              <a:t>           (viii) performing such functions and exercising such powers under the provisions of the Capital Issues (Control) Act, 1947 and the Securities Contracts (Regulation) Act, 1956 as may be delegated to it by the Central Government. </a:t>
            </a:r>
          </a:p>
        </p:txBody>
      </p:sp>
    </p:spTree>
    <p:extLst>
      <p:ext uri="{BB962C8B-B14F-4D97-AF65-F5344CB8AC3E}">
        <p14:creationId xmlns:p14="http://schemas.microsoft.com/office/powerpoint/2010/main" val="29943286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0339" y="69813"/>
            <a:ext cx="12036670" cy="6401753"/>
          </a:xfrm>
          <a:prstGeom prst="rect">
            <a:avLst/>
          </a:prstGeom>
        </p:spPr>
        <p:txBody>
          <a:bodyPr wrap="square">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Primary Market Reforms In India:-</a:t>
            </a:r>
          </a:p>
          <a:p>
            <a:pPr algn="just"/>
            <a:r>
              <a:rPr lang="en-US" sz="1400" b="1" dirty="0">
                <a:latin typeface="Times New Roman" panose="02020603050405020304" pitchFamily="18" charset="0"/>
                <a:cs typeface="Times New Roman" panose="02020603050405020304" pitchFamily="18" charset="0"/>
              </a:rPr>
              <a:t>Abolition of Controller of Capital Issues: </a:t>
            </a:r>
            <a:r>
              <a:rPr lang="en-US" sz="1400" dirty="0">
                <a:latin typeface="Times New Roman" panose="02020603050405020304" pitchFamily="18" charset="0"/>
                <a:cs typeface="Times New Roman" panose="02020603050405020304" pitchFamily="18" charset="0"/>
              </a:rPr>
              <a:t>The Capital Issues (Control) Act, 1947 governed capital issues in India. The capital issues control was administered by the Controller of Capital Issues (CCI).</a:t>
            </a:r>
          </a:p>
          <a:p>
            <a:pPr lvl="1" algn="just"/>
            <a:r>
              <a:rPr lang="en-US" sz="1400" b="1" dirty="0">
                <a:latin typeface="Times New Roman" panose="02020603050405020304" pitchFamily="18" charset="0"/>
                <a:cs typeface="Times New Roman" panose="02020603050405020304" pitchFamily="18" charset="0"/>
              </a:rPr>
              <a:t>The </a:t>
            </a:r>
            <a:r>
              <a:rPr lang="en-US" sz="1400" b="1" dirty="0" err="1">
                <a:latin typeface="Times New Roman" panose="02020603050405020304" pitchFamily="18" charset="0"/>
                <a:cs typeface="Times New Roman" panose="02020603050405020304" pitchFamily="18" charset="0"/>
              </a:rPr>
              <a:t>Narasimham</a:t>
            </a:r>
            <a:r>
              <a:rPr lang="en-US" sz="1400" b="1" dirty="0">
                <a:latin typeface="Times New Roman" panose="02020603050405020304" pitchFamily="18" charset="0"/>
                <a:cs typeface="Times New Roman" panose="02020603050405020304" pitchFamily="18" charset="0"/>
              </a:rPr>
              <a:t> Committee (1991)</a:t>
            </a:r>
            <a:r>
              <a:rPr lang="en-US" sz="1400" dirty="0">
                <a:latin typeface="Times New Roman" panose="02020603050405020304" pitchFamily="18" charset="0"/>
                <a:cs typeface="Times New Roman" panose="02020603050405020304" pitchFamily="18" charset="0"/>
              </a:rPr>
              <a:t> had recommended the abolition of CCI and wanted SEBI to protect investors and take over the regulatory function of CCI.</a:t>
            </a:r>
          </a:p>
          <a:p>
            <a:pPr lvl="1" algn="just"/>
            <a:r>
              <a:rPr lang="en-US" sz="1400" dirty="0">
                <a:latin typeface="Times New Roman" panose="02020603050405020304" pitchFamily="18" charset="0"/>
                <a:cs typeface="Times New Roman" panose="02020603050405020304" pitchFamily="18" charset="0"/>
              </a:rPr>
              <a:t>As a result, the government replaced the Capital Issues (Control) Act and abolished the post of CCI.</a:t>
            </a:r>
          </a:p>
          <a:p>
            <a:pPr lvl="1" algn="just"/>
            <a:r>
              <a:rPr lang="en-US" sz="1400" dirty="0">
                <a:latin typeface="Times New Roman" panose="02020603050405020304" pitchFamily="18" charset="0"/>
                <a:cs typeface="Times New Roman" panose="02020603050405020304" pitchFamily="18" charset="0"/>
              </a:rPr>
              <a:t>Companies are allowed to approach the capital market without prior government permission subject to getting their offer documents cleared by SEBI.</a:t>
            </a:r>
          </a:p>
          <a:p>
            <a:pPr algn="just"/>
            <a:r>
              <a:rPr lang="en-US" sz="1400" b="1" dirty="0">
                <a:latin typeface="Times New Roman" panose="02020603050405020304" pitchFamily="18" charset="0"/>
                <a:cs typeface="Times New Roman" panose="02020603050405020304" pitchFamily="18" charset="0"/>
              </a:rPr>
              <a:t>Securities and Exchange Board of India (SEBI)</a:t>
            </a:r>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SEBI was set up as a non-statutory body in 1988 and was made a statutory body in January 1992.</a:t>
            </a:r>
          </a:p>
          <a:p>
            <a:pPr lvl="1" algn="just"/>
            <a:r>
              <a:rPr lang="en-US" sz="1400" dirty="0">
                <a:latin typeface="Times New Roman" panose="02020603050405020304" pitchFamily="18" charset="0"/>
                <a:cs typeface="Times New Roman" panose="02020603050405020304" pitchFamily="18" charset="0"/>
              </a:rPr>
              <a:t>SEBI has introduced various </a:t>
            </a:r>
            <a:r>
              <a:rPr lang="en-US" sz="1400" b="1" dirty="0">
                <a:latin typeface="Times New Roman" panose="02020603050405020304" pitchFamily="18" charset="0"/>
                <a:cs typeface="Times New Roman" panose="02020603050405020304" pitchFamily="18" charset="0"/>
              </a:rPr>
              <a:t>guidelines</a:t>
            </a:r>
            <a:r>
              <a:rPr lang="en-US" sz="1400" dirty="0">
                <a:latin typeface="Times New Roman" panose="02020603050405020304" pitchFamily="18" charset="0"/>
                <a:cs typeface="Times New Roman" panose="02020603050405020304" pitchFamily="18" charset="0"/>
              </a:rPr>
              <a:t> for capital issues in the primary market. They are explained below</a:t>
            </a:r>
          </a:p>
          <a:p>
            <a:pPr lvl="2" algn="just"/>
            <a:r>
              <a:rPr lang="en-US" sz="1400" dirty="0">
                <a:latin typeface="Times New Roman" panose="02020603050405020304" pitchFamily="18" charset="0"/>
                <a:cs typeface="Times New Roman" panose="02020603050405020304" pitchFamily="18" charset="0"/>
              </a:rPr>
              <a:t>Companies are required to disclose all material facts and specific risk factors associated with their projects</a:t>
            </a:r>
          </a:p>
          <a:p>
            <a:pPr lvl="2" algn="just"/>
            <a:r>
              <a:rPr lang="en-US" sz="1400" dirty="0">
                <a:latin typeface="Times New Roman" panose="02020603050405020304" pitchFamily="18" charset="0"/>
                <a:cs typeface="Times New Roman" panose="02020603050405020304" pitchFamily="18" charset="0"/>
              </a:rPr>
              <a:t>SEBI has also introduced a code of advertisement for public issues for ensuring fair and truthful disclosures</a:t>
            </a:r>
          </a:p>
          <a:p>
            <a:pPr lvl="2" algn="just"/>
            <a:r>
              <a:rPr lang="en-US" sz="1400" dirty="0">
                <a:latin typeface="Times New Roman" panose="02020603050405020304" pitchFamily="18" charset="0"/>
                <a:cs typeface="Times New Roman" panose="02020603050405020304" pitchFamily="18" charset="0"/>
              </a:rPr>
              <a:t>SEBI has allowed the companies to determine the par value of shares issued by them.</a:t>
            </a:r>
          </a:p>
          <a:p>
            <a:pPr lvl="2" algn="just"/>
            <a:r>
              <a:rPr lang="en-US" sz="1400" dirty="0">
                <a:latin typeface="Times New Roman" panose="02020603050405020304" pitchFamily="18" charset="0"/>
                <a:cs typeface="Times New Roman" panose="02020603050405020304" pitchFamily="18" charset="0"/>
              </a:rPr>
              <a:t>SEBI has allowed issues of IPOs through “book building” process</a:t>
            </a:r>
          </a:p>
          <a:p>
            <a:pPr algn="just"/>
            <a:r>
              <a:rPr lang="en-US" sz="1400" b="1" dirty="0">
                <a:latin typeface="Times New Roman" panose="02020603050405020304" pitchFamily="18" charset="0"/>
                <a:cs typeface="Times New Roman" panose="02020603050405020304" pitchFamily="18" charset="0"/>
              </a:rPr>
              <a:t>FIIs Permitted to Operate in the Indian Market</a:t>
            </a:r>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Foreign institutional investors such as mutual funds and pension funds are allowed to invest in equity shares as well as in debt market, including dated government securities and treasury bills</a:t>
            </a:r>
          </a:p>
          <a:p>
            <a:pPr algn="just"/>
            <a:r>
              <a:rPr lang="en-US" sz="1400" b="1" dirty="0">
                <a:latin typeface="Times New Roman" panose="02020603050405020304" pitchFamily="18" charset="0"/>
                <a:cs typeface="Times New Roman" panose="02020603050405020304" pitchFamily="18" charset="0"/>
              </a:rPr>
              <a:t>Accessing Global Funds Market:</a:t>
            </a:r>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Indian companies are allowed to access global finance market and benefit from the lower cost of funds. They have been permitted to raise resources through issue of American Depository Receipts (ADRs), Global Depository Receipts (GDRs), Foreign Currency Convertible Bonds (FCCBs) and External Commercial Borrowings (ECBs).</a:t>
            </a:r>
          </a:p>
          <a:p>
            <a:pPr lvl="1" algn="just"/>
            <a:r>
              <a:rPr lang="en-US" sz="1400" dirty="0">
                <a:latin typeface="Times New Roman" panose="02020603050405020304" pitchFamily="18" charset="0"/>
                <a:cs typeface="Times New Roman" panose="02020603050405020304" pitchFamily="18" charset="0"/>
              </a:rPr>
              <a:t>Also, Indian companies can list their securities on foreign stock exchanges through ADR/GDR issues</a:t>
            </a:r>
          </a:p>
          <a:p>
            <a:pPr algn="just"/>
            <a:r>
              <a:rPr lang="en-US" sz="1400" b="1" dirty="0">
                <a:latin typeface="Times New Roman" panose="02020603050405020304" pitchFamily="18" charset="0"/>
                <a:cs typeface="Times New Roman" panose="02020603050405020304" pitchFamily="18" charset="0"/>
              </a:rPr>
              <a:t>Intermediaries under the Purview of SEBI</a:t>
            </a:r>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Merchant bankers, and other intermediaries such as mutual funds including UTI, portfolio managers, registrars to an issue, share transfer agents, underwriters, debenture trustees, bankers to an issue, custodian of securities, and venture capital funds – have been brought under the purview of SEBI</a:t>
            </a:r>
          </a:p>
          <a:p>
            <a:pPr algn="just"/>
            <a:r>
              <a:rPr lang="en-US" sz="1400" b="1" dirty="0">
                <a:latin typeface="Times New Roman" panose="02020603050405020304" pitchFamily="18" charset="0"/>
                <a:cs typeface="Times New Roman" panose="02020603050405020304" pitchFamily="18" charset="0"/>
              </a:rPr>
              <a:t>Credit Rating Agencies</a:t>
            </a:r>
            <a:endParaRPr lang="en-US" sz="1400" dirty="0">
              <a:latin typeface="Times New Roman" panose="02020603050405020304" pitchFamily="18" charset="0"/>
              <a:cs typeface="Times New Roman" panose="02020603050405020304" pitchFamily="18" charset="0"/>
            </a:endParaRPr>
          </a:p>
          <a:p>
            <a:pPr lvl="1" algn="just"/>
            <a:r>
              <a:rPr lang="en-US" sz="1400" dirty="0">
                <a:latin typeface="Times New Roman" panose="02020603050405020304" pitchFamily="18" charset="0"/>
                <a:cs typeface="Times New Roman" panose="02020603050405020304" pitchFamily="18" charset="0"/>
              </a:rPr>
              <a:t>Various credit rating agencies such as Credit Rating Information Services of India Ltd. (CRISIL – 1988), Investment Information and Credit Rating Agency of India Ltd. (ICRA – 1991), Cost Analysis and Research Ltd. (CARE – 1993) and so on were set up to meet the emerging needs of capital market.</a:t>
            </a:r>
          </a:p>
          <a:p>
            <a:pPr algn="just"/>
            <a:endParaRPr lang="en-US" sz="1400" b="1" i="0" dirty="0">
              <a:solidFill>
                <a:srgbClr val="404040"/>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6865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7638" y="0"/>
            <a:ext cx="12114362" cy="6370975"/>
          </a:xfrm>
          <a:prstGeom prst="rect">
            <a:avLst/>
          </a:prstGeom>
        </p:spPr>
        <p:txBody>
          <a:bodyPr wrap="square">
            <a:spAutoFit/>
          </a:bodyPr>
          <a:lstStyle/>
          <a:p>
            <a:pPr lvl="0" eaLnBrk="0" fontAlgn="base" hangingPunct="0">
              <a:spcBef>
                <a:spcPct val="0"/>
              </a:spcBef>
              <a:spcAft>
                <a:spcPct val="0"/>
              </a:spcAft>
            </a:pPr>
            <a:r>
              <a:rPr lang="en-US" sz="1600" b="1" dirty="0">
                <a:solidFill>
                  <a:srgbClr val="000000"/>
                </a:solidFill>
                <a:latin typeface="Times New Roman" panose="02020603050405020304" pitchFamily="18" charset="0"/>
                <a:cs typeface="Times New Roman" panose="02020603050405020304" pitchFamily="18" charset="0"/>
              </a:rPr>
              <a:t>Financial Economics</a:t>
            </a:r>
          </a:p>
          <a:p>
            <a:pPr lvl="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It is the study of the use and distribution of resources (money instead of goods and services) in the financial markets.</a:t>
            </a:r>
            <a:endParaRPr lang="en-US" sz="1400" b="1"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400" b="1" dirty="0">
                <a:solidFill>
                  <a:srgbClr val="000000"/>
                </a:solidFill>
                <a:latin typeface="Times New Roman" panose="02020603050405020304" pitchFamily="18" charset="0"/>
                <a:cs typeface="Times New Roman" panose="02020603050405020304" pitchFamily="18" charset="0"/>
              </a:rPr>
              <a:t>Financial system</a:t>
            </a:r>
          </a:p>
          <a:p>
            <a:pPr lvl="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The entire financial system is made up of the following three elements:</a:t>
            </a:r>
            <a:endParaRPr lang="en-US" sz="1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AutoNum type="arabicPeriod"/>
            </a:pPr>
            <a:r>
              <a:rPr lang="en-US" sz="1400" dirty="0">
                <a:solidFill>
                  <a:srgbClr val="000000"/>
                </a:solidFill>
                <a:latin typeface="Times New Roman" panose="02020603050405020304" pitchFamily="18" charset="0"/>
                <a:cs typeface="Times New Roman" panose="02020603050405020304" pitchFamily="18" charset="0"/>
              </a:rPr>
              <a:t>Financial Markets</a:t>
            </a:r>
          </a:p>
          <a:p>
            <a:pPr lvl="0" eaLnBrk="0" fontAlgn="base" hangingPunct="0">
              <a:spcBef>
                <a:spcPct val="0"/>
              </a:spcBef>
              <a:spcAft>
                <a:spcPct val="0"/>
              </a:spcAft>
              <a:buFontTx/>
              <a:buAutoNum type="arabicPeriod" startAt="2"/>
            </a:pPr>
            <a:r>
              <a:rPr lang="en-US" sz="1400" dirty="0">
                <a:solidFill>
                  <a:srgbClr val="000000"/>
                </a:solidFill>
                <a:latin typeface="Times New Roman" panose="02020603050405020304" pitchFamily="18" charset="0"/>
                <a:cs typeface="Times New Roman" panose="02020603050405020304" pitchFamily="18" charset="0"/>
              </a:rPr>
              <a:t>Financial Instruments</a:t>
            </a:r>
          </a:p>
          <a:p>
            <a:pPr lvl="0" eaLnBrk="0" fontAlgn="base" hangingPunct="0">
              <a:spcBef>
                <a:spcPct val="0"/>
              </a:spcBef>
              <a:spcAft>
                <a:spcPct val="0"/>
              </a:spcAft>
              <a:buFontTx/>
              <a:buAutoNum type="arabicPeriod" startAt="3"/>
            </a:pPr>
            <a:r>
              <a:rPr lang="en-US" sz="1400" dirty="0">
                <a:solidFill>
                  <a:srgbClr val="000000"/>
                </a:solidFill>
                <a:latin typeface="Times New Roman" panose="02020603050405020304" pitchFamily="18" charset="0"/>
                <a:cs typeface="Times New Roman" panose="02020603050405020304" pitchFamily="18" charset="0"/>
              </a:rPr>
              <a:t>Financial Institutions</a:t>
            </a:r>
          </a:p>
          <a:p>
            <a:pPr lvl="0" eaLnBrk="0" fontAlgn="base" hangingPunct="0">
              <a:spcBef>
                <a:spcPct val="0"/>
              </a:spcBef>
              <a:spcAft>
                <a:spcPct val="0"/>
              </a:spcAft>
            </a:pPr>
            <a:endParaRPr lang="en-US" sz="1400" dirty="0">
              <a:solidFill>
                <a:srgbClr val="000000"/>
              </a:solidFill>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pPr>
            <a:r>
              <a:rPr lang="en-US" sz="1400" b="1" i="1" dirty="0">
                <a:solidFill>
                  <a:srgbClr val="000000"/>
                </a:solidFill>
                <a:latin typeface="Times New Roman" panose="02020603050405020304" pitchFamily="18" charset="0"/>
                <a:cs typeface="Times New Roman" panose="02020603050405020304" pitchFamily="18" charset="0"/>
              </a:rPr>
              <a:t>Financial markets:-</a:t>
            </a:r>
          </a:p>
          <a:p>
            <a:pPr lvl="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In an economy, some will have a surplus while others will be suffering from a deficit. This surplus &amp; deficit can be of any kind but in financial economics, we shall assume this to be related to money.</a:t>
            </a:r>
          </a:p>
          <a:p>
            <a:pPr lvl="0" eaLnBrk="0" fontAlgn="base" hangingPunct="0">
              <a:spcBef>
                <a:spcPct val="0"/>
              </a:spcBef>
              <a:spcAft>
                <a:spcPct val="0"/>
              </a:spcAft>
            </a:pPr>
            <a:r>
              <a:rPr lang="en-US" sz="1400" b="1" dirty="0">
                <a:solidFill>
                  <a:srgbClr val="000000"/>
                </a:solidFill>
                <a:latin typeface="Times New Roman" panose="02020603050405020304" pitchFamily="18" charset="0"/>
                <a:cs typeface="Times New Roman" panose="02020603050405020304" pitchFamily="18" charset="0"/>
              </a:rPr>
              <a:t>Example</a:t>
            </a:r>
            <a:r>
              <a:rPr lang="en-US" sz="1400" dirty="0">
                <a:solidFill>
                  <a:srgbClr val="000000"/>
                </a:solidFill>
                <a:latin typeface="Times New Roman" panose="02020603050405020304" pitchFamily="18" charset="0"/>
                <a:cs typeface="Times New Roman" panose="02020603050405020304" pitchFamily="18" charset="0"/>
              </a:rPr>
              <a:t>:</a:t>
            </a:r>
            <a:endParaRPr lang="en-US" sz="1400"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Consider a person </a:t>
            </a:r>
            <a:r>
              <a:rPr lang="en-US" sz="1400" dirty="0" err="1">
                <a:solidFill>
                  <a:srgbClr val="000000"/>
                </a:solidFill>
                <a:latin typeface="Times New Roman" panose="02020603050405020304" pitchFamily="18" charset="0"/>
                <a:cs typeface="Times New Roman" panose="02020603050405020304" pitchFamily="18" charset="0"/>
              </a:rPr>
              <a:t>Mr</a:t>
            </a:r>
            <a:r>
              <a:rPr lang="en-US" sz="1400" dirty="0">
                <a:solidFill>
                  <a:srgbClr val="000000"/>
                </a:solidFill>
                <a:latin typeface="Times New Roman" panose="02020603050405020304" pitchFamily="18" charset="0"/>
                <a:cs typeface="Times New Roman" panose="02020603050405020304" pitchFamily="18" charset="0"/>
              </a:rPr>
              <a:t> A who wants to open a factory. He needs </a:t>
            </a:r>
            <a:r>
              <a:rPr lang="en-US" sz="1400" dirty="0" err="1">
                <a:solidFill>
                  <a:srgbClr val="000000"/>
                </a:solidFill>
                <a:latin typeface="Times New Roman" panose="02020603050405020304" pitchFamily="18" charset="0"/>
                <a:cs typeface="Times New Roman" panose="02020603050405020304" pitchFamily="18" charset="0"/>
              </a:rPr>
              <a:t>Rs</a:t>
            </a:r>
            <a:r>
              <a:rPr lang="en-US" sz="1400" dirty="0">
                <a:solidFill>
                  <a:srgbClr val="000000"/>
                </a:solidFill>
                <a:latin typeface="Times New Roman" panose="02020603050405020304" pitchFamily="18" charset="0"/>
                <a:cs typeface="Times New Roman" panose="02020603050405020304" pitchFamily="18" charset="0"/>
              </a:rPr>
              <a:t> 10 </a:t>
            </a:r>
            <a:r>
              <a:rPr lang="en-US" sz="1400" dirty="0" err="1">
                <a:solidFill>
                  <a:srgbClr val="000000"/>
                </a:solidFill>
                <a:latin typeface="Times New Roman" panose="02020603050405020304" pitchFamily="18" charset="0"/>
                <a:cs typeface="Times New Roman" panose="02020603050405020304" pitchFamily="18" charset="0"/>
              </a:rPr>
              <a:t>Crore</a:t>
            </a:r>
            <a:r>
              <a:rPr lang="en-US" sz="1400" dirty="0">
                <a:solidFill>
                  <a:srgbClr val="000000"/>
                </a:solidFill>
                <a:latin typeface="Times New Roman" panose="02020603050405020304" pitchFamily="18" charset="0"/>
                <a:cs typeface="Times New Roman" panose="02020603050405020304" pitchFamily="18" charset="0"/>
              </a:rPr>
              <a:t> for it. But has only 5 </a:t>
            </a:r>
            <a:r>
              <a:rPr lang="en-US" sz="1400" dirty="0" err="1">
                <a:solidFill>
                  <a:srgbClr val="000000"/>
                </a:solidFill>
                <a:latin typeface="Times New Roman" panose="02020603050405020304" pitchFamily="18" charset="0"/>
                <a:cs typeface="Times New Roman" panose="02020603050405020304" pitchFamily="18" charset="0"/>
              </a:rPr>
              <a:t>Crore</a:t>
            </a:r>
            <a:r>
              <a:rPr lang="en-US" sz="1400" dirty="0">
                <a:solidFill>
                  <a:srgbClr val="000000"/>
                </a:solidFill>
                <a:latin typeface="Times New Roman" panose="02020603050405020304" pitchFamily="18" charset="0"/>
                <a:cs typeface="Times New Roman" panose="02020603050405020304" pitchFamily="18" charset="0"/>
              </a:rPr>
              <a:t> with him. So, what does he do?</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Should he go door to door asking for money? That’s just not feasible. So, he decides to borrow.</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Now, consider another person </a:t>
            </a:r>
            <a:r>
              <a:rPr lang="en-US" sz="1400" dirty="0" err="1">
                <a:solidFill>
                  <a:srgbClr val="000000"/>
                </a:solidFill>
                <a:latin typeface="Times New Roman" panose="02020603050405020304" pitchFamily="18" charset="0"/>
                <a:cs typeface="Times New Roman" panose="02020603050405020304" pitchFamily="18" charset="0"/>
              </a:rPr>
              <a:t>Mr</a:t>
            </a:r>
            <a:r>
              <a:rPr lang="en-US" sz="1400" dirty="0">
                <a:solidFill>
                  <a:srgbClr val="000000"/>
                </a:solidFill>
                <a:latin typeface="Times New Roman" panose="02020603050405020304" pitchFamily="18" charset="0"/>
                <a:cs typeface="Times New Roman" panose="02020603050405020304" pitchFamily="18" charset="0"/>
              </a:rPr>
              <a:t> B. He has surplus money of </a:t>
            </a:r>
            <a:r>
              <a:rPr lang="en-US" sz="1400" dirty="0" err="1">
                <a:solidFill>
                  <a:srgbClr val="000000"/>
                </a:solidFill>
                <a:latin typeface="Times New Roman" panose="02020603050405020304" pitchFamily="18" charset="0"/>
                <a:cs typeface="Times New Roman" panose="02020603050405020304" pitchFamily="18" charset="0"/>
              </a:rPr>
              <a:t>Rs</a:t>
            </a:r>
            <a:r>
              <a:rPr lang="en-US" sz="1400" dirty="0">
                <a:solidFill>
                  <a:srgbClr val="000000"/>
                </a:solidFill>
                <a:latin typeface="Times New Roman" panose="02020603050405020304" pitchFamily="18" charset="0"/>
                <a:cs typeface="Times New Roman" panose="02020603050405020304" pitchFamily="18" charset="0"/>
              </a:rPr>
              <a:t> 1 Cr with him. Similarly, like him there are thousands of other people who have surplus money with them.</a:t>
            </a:r>
          </a:p>
          <a:p>
            <a:pPr lvl="0" eaLnBrk="0" fontAlgn="base" hangingPunct="0">
              <a:spcBef>
                <a:spcPct val="0"/>
              </a:spcBef>
              <a:spcAft>
                <a:spcPct val="0"/>
              </a:spcAft>
              <a:buFontTx/>
              <a:buChar char="•"/>
            </a:pPr>
            <a:r>
              <a:rPr lang="en-US" sz="1400" dirty="0" err="1">
                <a:solidFill>
                  <a:srgbClr val="000000"/>
                </a:solidFill>
                <a:latin typeface="Times New Roman" panose="02020603050405020304" pitchFamily="18" charset="0"/>
                <a:cs typeface="Times New Roman" panose="02020603050405020304" pitchFamily="18" charset="0"/>
              </a:rPr>
              <a:t>Mr</a:t>
            </a:r>
            <a:r>
              <a:rPr lang="en-US" sz="1400" dirty="0">
                <a:solidFill>
                  <a:srgbClr val="000000"/>
                </a:solidFill>
                <a:latin typeface="Times New Roman" panose="02020603050405020304" pitchFamily="18" charset="0"/>
                <a:cs typeface="Times New Roman" panose="02020603050405020304" pitchFamily="18" charset="0"/>
              </a:rPr>
              <a:t> A wants to borrow money and people like </a:t>
            </a:r>
            <a:r>
              <a:rPr lang="en-US" sz="1400" dirty="0" err="1">
                <a:solidFill>
                  <a:srgbClr val="000000"/>
                </a:solidFill>
                <a:latin typeface="Times New Roman" panose="02020603050405020304" pitchFamily="18" charset="0"/>
                <a:cs typeface="Times New Roman" panose="02020603050405020304" pitchFamily="18" charset="0"/>
              </a:rPr>
              <a:t>Mr</a:t>
            </a:r>
            <a:r>
              <a:rPr lang="en-US" sz="1400" dirty="0">
                <a:solidFill>
                  <a:srgbClr val="000000"/>
                </a:solidFill>
                <a:latin typeface="Times New Roman" panose="02020603050405020304" pitchFamily="18" charset="0"/>
                <a:cs typeface="Times New Roman" panose="02020603050405020304" pitchFamily="18" charset="0"/>
              </a:rPr>
              <a:t> B have that kind of money to lend. All good, but how does </a:t>
            </a:r>
            <a:r>
              <a:rPr lang="en-US" sz="1400" dirty="0" err="1">
                <a:solidFill>
                  <a:srgbClr val="000000"/>
                </a:solidFill>
                <a:latin typeface="Times New Roman" panose="02020603050405020304" pitchFamily="18" charset="0"/>
                <a:cs typeface="Times New Roman" panose="02020603050405020304" pitchFamily="18" charset="0"/>
              </a:rPr>
              <a:t>Mr</a:t>
            </a:r>
            <a:r>
              <a:rPr lang="en-US" sz="1400" dirty="0">
                <a:solidFill>
                  <a:srgbClr val="000000"/>
                </a:solidFill>
                <a:latin typeface="Times New Roman" panose="02020603050405020304" pitchFamily="18" charset="0"/>
                <a:cs typeface="Times New Roman" panose="02020603050405020304" pitchFamily="18" charset="0"/>
              </a:rPr>
              <a:t> A find out about such people who would be willing to lend him money!</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This function is performed by a market where borrowers and lenders meet each other. It is like a supermarket but not for goods and services but for money.</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In this market, surplus money is channeled from those who have it i.e., lenders to those who need it i.e., borrowers.</a:t>
            </a:r>
          </a:p>
          <a:p>
            <a:pPr lvl="0" eaLnBrk="0" fontAlgn="base" hangingPunct="0">
              <a:spcBef>
                <a:spcPct val="0"/>
              </a:spcBef>
              <a:spcAft>
                <a:spcPct val="0"/>
              </a:spcAft>
            </a:pPr>
            <a:r>
              <a:rPr lang="en-US" sz="1400" b="1" dirty="0">
                <a:solidFill>
                  <a:srgbClr val="000000"/>
                </a:solidFill>
                <a:latin typeface="Times New Roman" panose="02020603050405020304" pitchFamily="18" charset="0"/>
                <a:cs typeface="Times New Roman" panose="02020603050405020304" pitchFamily="18" charset="0"/>
              </a:rPr>
              <a:t>Following five types of lenders and borrowers exist,</a:t>
            </a:r>
            <a:endParaRPr lang="en-US" sz="1400" b="1" dirty="0">
              <a:latin typeface="Times New Roman" panose="02020603050405020304" pitchFamily="18" charset="0"/>
              <a:cs typeface="Times New Roman" panose="02020603050405020304" pitchFamily="18" charset="0"/>
            </a:endParaRP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Government of India</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Banks</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NBFC</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Big businesses</a:t>
            </a:r>
          </a:p>
          <a:p>
            <a:pPr lvl="0" eaLnBrk="0" fontAlgn="base" hangingPunct="0">
              <a:spcBef>
                <a:spcPct val="0"/>
              </a:spcBef>
              <a:spcAft>
                <a:spcPct val="0"/>
              </a:spcAft>
              <a:buFontTx/>
              <a:buChar char="•"/>
            </a:pPr>
            <a:r>
              <a:rPr lang="en-US" sz="1400" dirty="0">
                <a:solidFill>
                  <a:srgbClr val="000000"/>
                </a:solidFill>
                <a:latin typeface="Times New Roman" panose="02020603050405020304" pitchFamily="18" charset="0"/>
                <a:cs typeface="Times New Roman" panose="02020603050405020304" pitchFamily="18" charset="0"/>
              </a:rPr>
              <a:t>Individuals</a:t>
            </a:r>
          </a:p>
          <a:p>
            <a:pPr lvl="0" eaLnBrk="0" fontAlgn="base" hangingPunct="0">
              <a:spcBef>
                <a:spcPct val="0"/>
              </a:spcBef>
              <a:spcAft>
                <a:spcPct val="0"/>
              </a:spcAft>
            </a:pPr>
            <a:r>
              <a:rPr lang="en-US" sz="1400" dirty="0">
                <a:solidFill>
                  <a:srgbClr val="000000"/>
                </a:solidFill>
                <a:latin typeface="Times New Roman" panose="02020603050405020304" pitchFamily="18" charset="0"/>
                <a:cs typeface="Times New Roman" panose="02020603050405020304" pitchFamily="18" charset="0"/>
              </a:rPr>
              <a:t>Thus, financial market, like all other markets is a place where buying and selling take place, but instead of the usual things like goods, merchandise, </a:t>
            </a:r>
            <a:r>
              <a:rPr lang="en-US" sz="1400" dirty="0" err="1">
                <a:solidFill>
                  <a:srgbClr val="000000"/>
                </a:solidFill>
                <a:latin typeface="Times New Roman" panose="02020603050405020304" pitchFamily="18" charset="0"/>
                <a:cs typeface="Times New Roman" panose="02020603050405020304" pitchFamily="18" charset="0"/>
              </a:rPr>
              <a:t>etc</a:t>
            </a:r>
            <a:r>
              <a:rPr lang="en-US" sz="1400" dirty="0">
                <a:solidFill>
                  <a:srgbClr val="000000"/>
                </a:solidFill>
                <a:latin typeface="Times New Roman" panose="02020603050405020304" pitchFamily="18" charset="0"/>
                <a:cs typeface="Times New Roman" panose="02020603050405020304" pitchFamily="18" charset="0"/>
              </a:rPr>
              <a:t>, money and other financial assets are traded.</a:t>
            </a:r>
          </a:p>
          <a:p>
            <a:pPr lvl="0" eaLnBrk="0" fontAlgn="base" hangingPunct="0">
              <a:spcBef>
                <a:spcPct val="0"/>
              </a:spcBef>
              <a:spcAft>
                <a:spcPct val="0"/>
              </a:spcAft>
            </a:pPr>
            <a:endParaRPr lang="en-US" sz="1400" dirty="0">
              <a:solidFill>
                <a:srgbClr val="00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362461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0197" y="155276"/>
            <a:ext cx="11794920" cy="6524863"/>
          </a:xfrm>
          <a:prstGeom prst="rect">
            <a:avLst/>
          </a:prstGeom>
        </p:spPr>
        <p:txBody>
          <a:bodyPr wrap="square">
            <a:spAutoFit/>
          </a:bodyPr>
          <a:lstStyle/>
          <a:p>
            <a:r>
              <a:rPr lang="en-US" sz="2000" b="1" dirty="0">
                <a:solidFill>
                  <a:schemeClr val="accent2">
                    <a:lumMod val="75000"/>
                  </a:schemeClr>
                </a:solidFill>
                <a:latin typeface="Times New Roman" panose="02020603050405020304" pitchFamily="18" charset="0"/>
                <a:cs typeface="Times New Roman" panose="02020603050405020304" pitchFamily="18" charset="0"/>
              </a:rPr>
              <a:t>Secondary Market Reforms:-</a:t>
            </a:r>
          </a:p>
          <a:p>
            <a:pPr algn="just"/>
            <a:r>
              <a:rPr lang="en-US" sz="1400" b="1" dirty="0">
                <a:latin typeface="Times New Roman" panose="02020603050405020304" pitchFamily="18" charset="0"/>
                <a:cs typeface="Times New Roman" panose="02020603050405020304" pitchFamily="18" charset="0"/>
              </a:rPr>
              <a:t>Setting up of National Stock Exchange (NSE):</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NSE was set up in November 1992 and started its operations in 1994; which has now developed into a sophisticated, electronic market, which ranked fourth in the world by equity trading volume</a:t>
            </a:r>
          </a:p>
          <a:p>
            <a:pPr algn="just"/>
            <a:r>
              <a:rPr lang="en-US" sz="1400" b="1" dirty="0">
                <a:latin typeface="Times New Roman" panose="02020603050405020304" pitchFamily="18" charset="0"/>
                <a:cs typeface="Times New Roman" panose="02020603050405020304" pitchFamily="18" charset="0"/>
              </a:rPr>
              <a:t>Over the Counter Exchange of India (OTCEI)</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It was set in 1992. It was promoted by a consortium of leading financial institutions of India including UTI, ICICI, IDBI, IFCI, LIC and others.</a:t>
            </a:r>
          </a:p>
          <a:p>
            <a:pPr algn="just"/>
            <a:r>
              <a:rPr lang="en-US" sz="1400" dirty="0">
                <a:latin typeface="Times New Roman" panose="02020603050405020304" pitchFamily="18" charset="0"/>
                <a:cs typeface="Times New Roman" panose="02020603050405020304" pitchFamily="18" charset="0"/>
              </a:rPr>
              <a:t>It is an electronic national stock exchange listing an entirely new set of companies which will not be listed on other stock exchanges</a:t>
            </a:r>
          </a:p>
          <a:p>
            <a:pPr algn="just"/>
            <a:r>
              <a:rPr lang="en-US" sz="1400" b="1" dirty="0">
                <a:latin typeface="Times New Roman" panose="02020603050405020304" pitchFamily="18" charset="0"/>
                <a:cs typeface="Times New Roman" panose="02020603050405020304" pitchFamily="18" charset="0"/>
              </a:rPr>
              <a:t>Disclosure and Investor Protection (DIP) Guidelines for New Issues</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In order to remove inadequacies and systematic deficiencies, to protect the interests of investors and for the orderly growth and development of the securities market, the SEBI has put in place DIP guidelines to govern the new issue activities.</a:t>
            </a:r>
          </a:p>
          <a:p>
            <a:pPr algn="just"/>
            <a:r>
              <a:rPr lang="en-US" sz="1400" dirty="0">
                <a:latin typeface="Times New Roman" panose="02020603050405020304" pitchFamily="18" charset="0"/>
                <a:cs typeface="Times New Roman" panose="02020603050405020304" pitchFamily="18" charset="0"/>
              </a:rPr>
              <a:t>Companies issuing capital in the primary market are now required to disclose all material facts and specify risk factors with their projects</a:t>
            </a:r>
          </a:p>
          <a:p>
            <a:pPr algn="just"/>
            <a:r>
              <a:rPr lang="en-US" sz="1400" b="1" dirty="0">
                <a:latin typeface="Times New Roman" panose="02020603050405020304" pitchFamily="18" charset="0"/>
                <a:cs typeface="Times New Roman" panose="02020603050405020304" pitchFamily="18" charset="0"/>
              </a:rPr>
              <a:t>Depository System</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A major reform in the Indian Stock Market has been the introduction of depository system and scrip less trading mechanism since 1996.</a:t>
            </a:r>
          </a:p>
          <a:p>
            <a:pPr algn="just"/>
            <a:r>
              <a:rPr lang="en-US" sz="1400" dirty="0">
                <a:latin typeface="Times New Roman" panose="02020603050405020304" pitchFamily="18" charset="0"/>
                <a:cs typeface="Times New Roman" panose="02020603050405020304" pitchFamily="18" charset="0"/>
              </a:rPr>
              <a:t>Before this, the trading system was based on physical transfer of securities.</a:t>
            </a:r>
          </a:p>
          <a:p>
            <a:pPr algn="just"/>
            <a:r>
              <a:rPr lang="en-US" sz="1400" dirty="0">
                <a:latin typeface="Times New Roman" panose="02020603050405020304" pitchFamily="18" charset="0"/>
                <a:cs typeface="Times New Roman" panose="02020603050405020304" pitchFamily="18" charset="0"/>
              </a:rPr>
              <a:t>A depository is an organization which holds the securities of shareholders in electronic form, transfers securities between account holders, facilitates transfer of ownership without handling securities and facilitates their safekeeping</a:t>
            </a:r>
          </a:p>
          <a:p>
            <a:pPr algn="just"/>
            <a:r>
              <a:rPr lang="en-US" sz="1400" b="1" dirty="0">
                <a:latin typeface="Times New Roman" panose="02020603050405020304" pitchFamily="18" charset="0"/>
                <a:cs typeface="Times New Roman" panose="02020603050405020304" pitchFamily="18" charset="0"/>
              </a:rPr>
              <a:t>The National Securities Clearing Corporation Ltd. (NSCL)</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The NSCL was set up in 1996. It has started guaranteeing all trades in NSE since July 1996.</a:t>
            </a:r>
          </a:p>
          <a:p>
            <a:pPr algn="just"/>
            <a:r>
              <a:rPr lang="en-US" sz="1400" dirty="0">
                <a:latin typeface="Times New Roman" panose="02020603050405020304" pitchFamily="18" charset="0"/>
                <a:cs typeface="Times New Roman" panose="02020603050405020304" pitchFamily="18" charset="0"/>
              </a:rPr>
              <a:t>The NSCL is responsible for post-trade activities of the NSE. Clearing and settlement of trades and risk management are its central functions</a:t>
            </a:r>
          </a:p>
          <a:p>
            <a:pPr algn="just"/>
            <a:r>
              <a:rPr lang="en-US" sz="1400" b="1" dirty="0">
                <a:latin typeface="Times New Roman" panose="02020603050405020304" pitchFamily="18" charset="0"/>
                <a:cs typeface="Times New Roman" panose="02020603050405020304" pitchFamily="18" charset="0"/>
              </a:rPr>
              <a:t>Trading in Central Government Securities</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In order to encourage wider participation of all classes of investors, including retail investors, across the country, trading in government securities has been introduced from January 2003.</a:t>
            </a:r>
          </a:p>
          <a:p>
            <a:pPr algn="just"/>
            <a:r>
              <a:rPr lang="en-US" sz="1400" dirty="0">
                <a:latin typeface="Times New Roman" panose="02020603050405020304" pitchFamily="18" charset="0"/>
                <a:cs typeface="Times New Roman" panose="02020603050405020304" pitchFamily="18" charset="0"/>
              </a:rPr>
              <a:t>Trading in government securities can be carried out through a nationwide, anonymous, order-driver, screen-based trading system of stock exchanges in the same way in which trading takes place in equities</a:t>
            </a:r>
          </a:p>
          <a:p>
            <a:pPr algn="just"/>
            <a:r>
              <a:rPr lang="en-US" sz="1400" b="1" dirty="0">
                <a:latin typeface="Times New Roman" panose="02020603050405020304" pitchFamily="18" charset="0"/>
                <a:cs typeface="Times New Roman" panose="02020603050405020304" pitchFamily="18" charset="0"/>
              </a:rPr>
              <a:t>Mutual Funds</a:t>
            </a:r>
            <a:endParaRPr lang="en-US" sz="1400" dirty="0">
              <a:latin typeface="Times New Roman" panose="02020603050405020304" pitchFamily="18" charset="0"/>
              <a:cs typeface="Times New Roman" panose="02020603050405020304" pitchFamily="18" charset="0"/>
            </a:endParaRPr>
          </a:p>
          <a:p>
            <a:pPr algn="just"/>
            <a:r>
              <a:rPr lang="en-US" sz="1400" dirty="0">
                <a:latin typeface="Times New Roman" panose="02020603050405020304" pitchFamily="18" charset="0"/>
                <a:cs typeface="Times New Roman" panose="02020603050405020304" pitchFamily="18" charset="0"/>
              </a:rPr>
              <a:t>Emergence of diversified mutual funds is one of the most important development of Indian capital market.</a:t>
            </a:r>
          </a:p>
          <a:p>
            <a:pPr algn="just"/>
            <a:r>
              <a:rPr lang="en-US" sz="1400" dirty="0">
                <a:latin typeface="Times New Roman" panose="02020603050405020304" pitchFamily="18" charset="0"/>
                <a:cs typeface="Times New Roman" panose="02020603050405020304" pitchFamily="18" charset="0"/>
              </a:rPr>
              <a:t>Their main function is to mobilize the savings of general public and invest them in stock market securities.</a:t>
            </a:r>
          </a:p>
          <a:p>
            <a:pPr algn="just"/>
            <a:r>
              <a:rPr lang="en-US" sz="1400" dirty="0">
                <a:latin typeface="Times New Roman" panose="02020603050405020304" pitchFamily="18" charset="0"/>
                <a:cs typeface="Times New Roman" panose="02020603050405020304" pitchFamily="18" charset="0"/>
              </a:rPr>
              <a:t>Mutual funds are an important avenue through which households participate in the securities market</a:t>
            </a:r>
            <a:r>
              <a:rPr lang="en-US" dirty="0">
                <a:latin typeface="Times New Roman" panose="02020603050405020304" pitchFamily="18" charset="0"/>
                <a:cs typeface="Times New Roman" panose="02020603050405020304" pitchFamily="18" charset="0"/>
              </a:rPr>
              <a:t>.</a:t>
            </a:r>
          </a:p>
          <a:p>
            <a:endParaRPr lang="en-US" b="1" i="0" dirty="0">
              <a:solidFill>
                <a:srgbClr val="404040"/>
              </a:solidFill>
              <a:effectLst/>
              <a:latin typeface="Roboto Slab"/>
            </a:endParaRPr>
          </a:p>
        </p:txBody>
      </p:sp>
    </p:spTree>
    <p:extLst>
      <p:ext uri="{BB962C8B-B14F-4D97-AF65-F5344CB8AC3E}">
        <p14:creationId xmlns:p14="http://schemas.microsoft.com/office/powerpoint/2010/main" val="24692696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BA5576-835C-4FDD-B9A6-904736F28136}"/>
              </a:ext>
            </a:extLst>
          </p:cNvPr>
          <p:cNvSpPr txBox="1"/>
          <p:nvPr/>
        </p:nvSpPr>
        <p:spPr>
          <a:xfrm>
            <a:off x="292608" y="2147527"/>
            <a:ext cx="11731752" cy="2916889"/>
          </a:xfrm>
          <a:prstGeom prst="rect">
            <a:avLst/>
          </a:prstGeom>
          <a:noFill/>
        </p:spPr>
        <p:txBody>
          <a:bodyPr wrap="square">
            <a:spAutoFit/>
          </a:bodyPr>
          <a:lstStyle/>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Presented By:</a:t>
            </a:r>
          </a:p>
          <a:p>
            <a:pPr>
              <a:spcAft>
                <a:spcPts val="600"/>
              </a:spcAft>
              <a:buSzPts val="1000"/>
              <a:tabLst>
                <a:tab pos="342900" algn="l"/>
              </a:tabLst>
            </a:pPr>
            <a:r>
              <a:rPr lang="en-IN" i="1">
                <a:latin typeface="Times New Roman" panose="02020603050405020304" pitchFamily="18" charset="0"/>
                <a:ea typeface="Calibri" panose="020F0502020204030204" pitchFamily="34" charset="0"/>
                <a:cs typeface="Times New Roman" panose="02020603050405020304" pitchFamily="18" charset="0"/>
              </a:rPr>
              <a:t>Vaishali </a:t>
            </a:r>
            <a:r>
              <a:rPr lang="en-IN" i="1" dirty="0">
                <a:latin typeface="Times New Roman" panose="02020603050405020304" pitchFamily="18" charset="0"/>
                <a:ea typeface="Calibri" panose="020F0502020204030204" pitchFamily="34" charset="0"/>
                <a:cs typeface="Times New Roman" panose="02020603050405020304" pitchFamily="18" charset="0"/>
              </a:rPr>
              <a:t>Chauhan</a:t>
            </a:r>
          </a:p>
          <a:p>
            <a:pPr>
              <a:spcAft>
                <a:spcPts val="600"/>
              </a:spcAft>
              <a:buSzPts val="1000"/>
              <a:tabLst>
                <a:tab pos="342900" algn="l"/>
              </a:tabLst>
            </a:pPr>
            <a:r>
              <a:rPr lang="en-IN" i="1" dirty="0">
                <a:latin typeface="Times New Roman" panose="02020603050405020304" pitchFamily="18" charset="0"/>
                <a:ea typeface="Calibri" panose="020F0502020204030204" pitchFamily="34" charset="0"/>
                <a:cs typeface="Times New Roman" panose="02020603050405020304" pitchFamily="18" charset="0"/>
              </a:rPr>
              <a:t>(</a:t>
            </a:r>
            <a:r>
              <a:rPr lang="en-IN" i="1" dirty="0" err="1">
                <a:latin typeface="Times New Roman" panose="02020603050405020304" pitchFamily="18" charset="0"/>
                <a:ea typeface="Calibri" panose="020F0502020204030204" pitchFamily="34" charset="0"/>
                <a:cs typeface="Times New Roman" panose="02020603050405020304" pitchFamily="18" charset="0"/>
              </a:rPr>
              <a:t>Malla</a:t>
            </a:r>
            <a:r>
              <a:rPr lang="en-IN" i="1" dirty="0">
                <a:latin typeface="Times New Roman" panose="02020603050405020304" pitchFamily="18" charset="0"/>
                <a:ea typeface="Calibri" panose="020F0502020204030204" pitchFamily="34" charset="0"/>
                <a:cs typeface="Times New Roman" panose="02020603050405020304" pitchFamily="18" charset="0"/>
              </a:rPr>
              <a:t> Reddy University, Hyderabad)</a:t>
            </a:r>
          </a:p>
          <a:p>
            <a:pPr>
              <a:spcAft>
                <a:spcPts val="600"/>
              </a:spcAft>
              <a:buSzPts val="1000"/>
              <a:tabLst>
                <a:tab pos="342900" algn="l"/>
              </a:tabLst>
            </a:pPr>
            <a:endParaRPr lang="en-IN" i="1" dirty="0">
              <a:latin typeface="Times New Roman" panose="02020603050405020304" pitchFamily="18" charset="0"/>
              <a:ea typeface="Calibri" panose="020F0502020204030204" pitchFamily="34" charset="0"/>
              <a:cs typeface="Times New Roman" panose="02020603050405020304" pitchFamily="18" charset="0"/>
            </a:endParaRPr>
          </a:p>
          <a:p>
            <a:pPr algn="r">
              <a:lnSpc>
                <a:spcPct val="200000"/>
              </a:lnSpc>
              <a:spcAft>
                <a:spcPts val="600"/>
              </a:spcAft>
              <a:buSzPts val="1000"/>
              <a:tabLst>
                <a:tab pos="342900" algn="l"/>
              </a:tabLst>
            </a:pPr>
            <a:r>
              <a:rPr lang="en-IN" sz="5400" i="1" dirty="0">
                <a:latin typeface="Times New Roman" panose="02020603050405020304" pitchFamily="18" charset="0"/>
                <a:ea typeface="Calibri" panose="020F0502020204030204" pitchFamily="34" charset="0"/>
                <a:cs typeface="Times New Roman" panose="02020603050405020304" pitchFamily="18" charset="0"/>
              </a:rPr>
              <a:t>Thank You…</a:t>
            </a:r>
          </a:p>
        </p:txBody>
      </p:sp>
    </p:spTree>
    <p:extLst>
      <p:ext uri="{BB962C8B-B14F-4D97-AF65-F5344CB8AC3E}">
        <p14:creationId xmlns:p14="http://schemas.microsoft.com/office/powerpoint/2010/main" val="7721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FCB84F19-F8E6-4C71-923C-A1523185F934}"/>
              </a:ext>
            </a:extLst>
          </p:cNvPr>
          <p:cNvSpPr txBox="1"/>
          <p:nvPr/>
        </p:nvSpPr>
        <p:spPr>
          <a:xfrm>
            <a:off x="466344" y="384048"/>
            <a:ext cx="11183112" cy="6124754"/>
          </a:xfrm>
          <a:prstGeom prst="rect">
            <a:avLst/>
          </a:prstGeom>
          <a:noFill/>
        </p:spPr>
        <p:txBody>
          <a:bodyPr wrap="square">
            <a:spAutoFit/>
          </a:bodyPr>
          <a:lstStyle/>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buFont typeface="Arial" panose="020B0604020202020204" pitchFamily="34" charset="0"/>
              <a:buChar char="•"/>
            </a:pPr>
            <a:endParaRPr lang="en-US" b="1" dirty="0">
              <a:solidFill>
                <a:srgbClr val="000000"/>
              </a:solidFill>
              <a:latin typeface="Segoe UI" panose="020B0502040204020203" pitchFamily="34" charset="0"/>
            </a:endParaRPr>
          </a:p>
          <a:p>
            <a:pPr algn="just">
              <a:buFont typeface="Arial" panose="020B0604020202020204" pitchFamily="34" charset="0"/>
              <a:buChar char="•"/>
            </a:pPr>
            <a:r>
              <a:rPr lang="en-US" sz="1600" b="1" dirty="0">
                <a:solidFill>
                  <a:srgbClr val="000000"/>
                </a:solidFill>
                <a:latin typeface="Times New Roman" panose="02020603050405020304" pitchFamily="18" charset="0"/>
                <a:cs typeface="Times New Roman" panose="02020603050405020304" pitchFamily="18" charset="0"/>
              </a:rPr>
              <a:t>Organized financial market –</a:t>
            </a:r>
            <a:r>
              <a:rPr lang="en-US" sz="1600" dirty="0">
                <a:solidFill>
                  <a:srgbClr val="000000"/>
                </a:solidFill>
                <a:latin typeface="Times New Roman" panose="02020603050405020304" pitchFamily="18" charset="0"/>
                <a:cs typeface="Times New Roman" panose="02020603050405020304" pitchFamily="18" charset="0"/>
              </a:rPr>
              <a:t> regulated and controlled by any regulatory body like RBI. </a:t>
            </a:r>
          </a:p>
          <a:p>
            <a:pPr algn="just">
              <a:buFont typeface="Arial" panose="020B0604020202020204" pitchFamily="34" charset="0"/>
              <a:buChar char="•"/>
            </a:pPr>
            <a:r>
              <a:rPr lang="en-US" sz="1600" b="1" dirty="0">
                <a:solidFill>
                  <a:srgbClr val="000000"/>
                </a:solidFill>
                <a:latin typeface="Times New Roman" panose="02020603050405020304" pitchFamily="18" charset="0"/>
                <a:cs typeface="Times New Roman" panose="02020603050405020304" pitchFamily="18" charset="0"/>
              </a:rPr>
              <a:t>Unorganized financial market –</a:t>
            </a:r>
            <a:r>
              <a:rPr lang="en-US" sz="1600" dirty="0">
                <a:solidFill>
                  <a:srgbClr val="000000"/>
                </a:solidFill>
                <a:latin typeface="Times New Roman" panose="02020603050405020304" pitchFamily="18" charset="0"/>
                <a:cs typeface="Times New Roman" panose="02020603050405020304" pitchFamily="18" charset="0"/>
              </a:rPr>
              <a:t> unregulated and not governed by any laws. Private moneylenders </a:t>
            </a:r>
            <a:r>
              <a:rPr lang="en-US" sz="1600" dirty="0" err="1">
                <a:solidFill>
                  <a:srgbClr val="000000"/>
                </a:solidFill>
                <a:latin typeface="Times New Roman" panose="02020603050405020304" pitchFamily="18" charset="0"/>
                <a:cs typeface="Times New Roman" panose="02020603050405020304" pitchFamily="18" charset="0"/>
              </a:rPr>
              <a:t>etc</a:t>
            </a:r>
            <a:r>
              <a:rPr lang="en-US" sz="1600" dirty="0">
                <a:solidFill>
                  <a:srgbClr val="000000"/>
                </a:solidFill>
                <a:latin typeface="Times New Roman" panose="02020603050405020304" pitchFamily="18" charset="0"/>
                <a:cs typeface="Times New Roman" panose="02020603050405020304" pitchFamily="18" charset="0"/>
              </a:rPr>
              <a:t> come under this category</a:t>
            </a:r>
            <a:endParaRPr lang="en-US" sz="1600" b="0" i="0" dirty="0">
              <a:solidFill>
                <a:srgbClr val="000000"/>
              </a:solidFill>
              <a:effectLst/>
              <a:latin typeface="Times New Roman" panose="02020603050405020304" pitchFamily="18" charset="0"/>
              <a:cs typeface="Times New Roman" panose="02020603050405020304" pitchFamily="18" charset="0"/>
            </a:endParaRPr>
          </a:p>
        </p:txBody>
      </p:sp>
      <p:pic>
        <p:nvPicPr>
          <p:cNvPr id="4" name="Picture 2" descr="https://i1.wp.com/indiafreenotes.com/wp-content/uploads/2020/05/Structure-of-financial-market.jpg?resize=624%2C323&amp;ssl=1">
            <a:extLst>
              <a:ext uri="{FF2B5EF4-FFF2-40B4-BE49-F238E27FC236}">
                <a16:creationId xmlns:a16="http://schemas.microsoft.com/office/drawing/2014/main" id="{7B23AF7A-ACBE-4EB4-B92D-2A78486059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6345" y="640079"/>
            <a:ext cx="10800654" cy="46952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97642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nancial market">
            <a:extLst>
              <a:ext uri="{FF2B5EF4-FFF2-40B4-BE49-F238E27FC236}">
                <a16:creationId xmlns:a16="http://schemas.microsoft.com/office/drawing/2014/main" id="{5242816D-F5F8-449C-8E77-1525A886E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33670" y="763353"/>
            <a:ext cx="10368499" cy="56215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809131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4" descr="Structure of Indian Financial Market">
            <a:extLst>
              <a:ext uri="{FF2B5EF4-FFF2-40B4-BE49-F238E27FC236}">
                <a16:creationId xmlns:a16="http://schemas.microsoft.com/office/drawing/2014/main" id="{2EF1D988-C5EA-6874-984C-6A62E28C820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06738" y="1030288"/>
            <a:ext cx="6853237" cy="5335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Rectangle 2">
            <a:extLst>
              <a:ext uri="{FF2B5EF4-FFF2-40B4-BE49-F238E27FC236}">
                <a16:creationId xmlns:a16="http://schemas.microsoft.com/office/drawing/2014/main" id="{4318D8F4-C478-C77A-FAE1-0065D56D8AD9}"/>
              </a:ext>
            </a:extLst>
          </p:cNvPr>
          <p:cNvSpPr/>
          <p:nvPr/>
        </p:nvSpPr>
        <p:spPr>
          <a:xfrm>
            <a:off x="4842344" y="6035040"/>
            <a:ext cx="3228230" cy="27034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27526986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a:extLst>
              <a:ext uri="{FF2B5EF4-FFF2-40B4-BE49-F238E27FC236}">
                <a16:creationId xmlns:a16="http://schemas.microsoft.com/office/drawing/2014/main" id="{CA6C929A-D9FC-1853-4DC9-7693B8ED7DC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a:xfrm>
            <a:off x="2565400" y="701675"/>
            <a:ext cx="6853238" cy="4983163"/>
          </a:xfrm>
          <a:prstGeom prst="rect">
            <a:avLst/>
          </a:prstGeom>
        </p:spPr>
      </p:pic>
    </p:spTree>
    <p:extLst>
      <p:ext uri="{BB962C8B-B14F-4D97-AF65-F5344CB8AC3E}">
        <p14:creationId xmlns:p14="http://schemas.microsoft.com/office/powerpoint/2010/main" val="4395781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D6E4BC1-8BC2-7B81-1D68-3D85C88FCCB8}"/>
              </a:ext>
            </a:extLst>
          </p:cNvPr>
          <p:cNvSpPr txBox="1"/>
          <p:nvPr/>
        </p:nvSpPr>
        <p:spPr>
          <a:xfrm>
            <a:off x="87463" y="103367"/>
            <a:ext cx="11966713" cy="6665286"/>
          </a:xfrm>
          <a:prstGeom prst="rect">
            <a:avLst/>
          </a:prstGeom>
          <a:noFill/>
        </p:spPr>
        <p:txBody>
          <a:bodyPr wrap="square">
            <a:spAutoFit/>
          </a:bodyPr>
          <a:lstStyle/>
          <a:p>
            <a:r>
              <a:rPr lang="en-US" b="1" dirty="0">
                <a:solidFill>
                  <a:srgbClr val="00B050"/>
                </a:solidFill>
                <a:latin typeface="Times New Roman" panose="02020603050405020304" pitchFamily="18" charset="0"/>
                <a:cs typeface="Times New Roman" panose="02020603050405020304" pitchFamily="18" charset="0"/>
              </a:rPr>
              <a:t>Money Market:-</a:t>
            </a:r>
          </a:p>
          <a:p>
            <a:pPr algn="just"/>
            <a:r>
              <a:rPr lang="en-US" sz="1400" dirty="0">
                <a:latin typeface="Times New Roman" panose="02020603050405020304" pitchFamily="18" charset="0"/>
                <a:cs typeface="Times New Roman" panose="02020603050405020304" pitchFamily="18" charset="0"/>
              </a:rPr>
              <a:t>The money market is a market for short-term funds, which deals in financial assets whose period of maturity is up to one year. It should be noted that money market does not deal in cash or money as such but simply provides a market for </a:t>
            </a:r>
            <a:r>
              <a:rPr lang="en-US" sz="1400" b="1" dirty="0">
                <a:latin typeface="Times New Roman" panose="02020603050405020304" pitchFamily="18" charset="0"/>
                <a:cs typeface="Times New Roman" panose="02020603050405020304" pitchFamily="18" charset="0"/>
              </a:rPr>
              <a:t>credit instruments such as bills of exchange, promissory notes, commercial paper, treasury bills, etc.</a:t>
            </a:r>
            <a:r>
              <a:rPr lang="en-US" sz="1400" dirty="0">
                <a:latin typeface="Times New Roman" panose="02020603050405020304" pitchFamily="18" charset="0"/>
                <a:cs typeface="Times New Roman" panose="02020603050405020304" pitchFamily="18" charset="0"/>
              </a:rPr>
              <a:t> These financial instruments are close substitute of money. These instruments help the business units, other organizations and the Government to borrow the funds to meet their short-term requirement.</a:t>
            </a:r>
          </a:p>
          <a:p>
            <a:pPr algn="just"/>
            <a:r>
              <a:rPr lang="en-US" sz="1400" dirty="0">
                <a:latin typeface="Times New Roman" panose="02020603050405020304" pitchFamily="18" charset="0"/>
                <a:cs typeface="Times New Roman" panose="02020603050405020304" pitchFamily="18" charset="0"/>
              </a:rPr>
              <a:t>The Indian money market consists of Reserve Bank of India, Commercial banks, Co-operative banks, and other specialized financial institutions. The Reserve Bank of India is the leader of the money market in India. Some Non-Banking Financial Companies (NBFCs) and financial institutions like LIC, GIC, UTI, etc. also operate in the Indian money market.</a:t>
            </a:r>
          </a:p>
          <a:p>
            <a:pPr marL="285750" indent="-285750" algn="just" fontAlgn="base">
              <a:lnSpc>
                <a:spcPct val="150000"/>
              </a:lnSpc>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Money market is a market for short-term funds. We define the short-term as a period of 364 days or less. In other words, the borrowing and repayment take place in 364 days or less. The manufacturers need two types of finance: finance to meet daily expenses like purchase of raw material, payment of wages, excise duty, electricity charges etc., and finance to meet capital expenditure like purchase of machinery, installation of pollution control equipment etc.</a:t>
            </a:r>
          </a:p>
          <a:p>
            <a:pPr marL="285750" indent="-285750" algn="just" fontAlgn="base">
              <a:lnSpc>
                <a:spcPct val="150000"/>
              </a:lnSpc>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The most important function of the money market is to bridge this liquidity gap. Thus, business and finance firms can tide over the mismatches of cash receipts and cash expenditures by purchasing (or selling) the shortfall (or surplus) of funds in the money market.</a:t>
            </a:r>
          </a:p>
          <a:p>
            <a:pPr marL="285750" indent="-285750" algn="just" fontAlgn="base">
              <a:lnSpc>
                <a:spcPct val="150000"/>
              </a:lnSpc>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In simple words, the money market is an avenue for borrowing and lending for the short-term. While on one hand the money market helps in shifting vast sums of money between banks, on the other hand, it provides a means by which the surplus of funds of the cash rich corporations and other institutions can be used (at a cost) by banks, corporations and other institutions which need short-term money.</a:t>
            </a:r>
          </a:p>
          <a:p>
            <a:pPr marL="285750" indent="-285750" algn="just" fontAlgn="base">
              <a:lnSpc>
                <a:spcPct val="150000"/>
              </a:lnSpc>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A supplier of funds to the money market can be virtually anyone with a temporary excess of funds. The government bonds, corporate bonds and bonds issued by banks are examples of money market instruments, where the instrument has a ready market like the equity shares of a listed company. The money markets refer to the market for short-term securities (one year or less in original maturity) such as treasury bills, certificates of deposits, commercial paper etc. Money market instruments are more liquid in nature.</a:t>
            </a:r>
          </a:p>
          <a:p>
            <a:pPr marL="285750" indent="-285750" algn="just" fontAlgn="base">
              <a:lnSpc>
                <a:spcPct val="150000"/>
              </a:lnSpc>
              <a:buFont typeface="Arial" panose="020B0604020202020204" pitchFamily="34" charset="0"/>
              <a:buChar char="•"/>
            </a:pPr>
            <a:r>
              <a:rPr lang="en-US" sz="1400" b="0" dirty="0">
                <a:effectLst/>
                <a:latin typeface="Times New Roman" panose="02020603050405020304" pitchFamily="18" charset="0"/>
                <a:cs typeface="Times New Roman" panose="02020603050405020304" pitchFamily="18" charset="0"/>
              </a:rPr>
              <a:t>The money market is a market where money and highly liquid marketable securities are bought and sold. It is not a place like the stock market but an activity and all the trading is done through telephones. One of the important features of the money market is honor of commitment and creditworthiness.</a:t>
            </a:r>
          </a:p>
          <a:p>
            <a:pPr algn="just" fontAlgn="base">
              <a:lnSpc>
                <a:spcPct val="150000"/>
              </a:lnSpc>
            </a:pPr>
            <a:endParaRPr lang="en-US" sz="1600" b="0" dirty="0">
              <a:solidFill>
                <a:srgbClr val="424142"/>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71652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710</TotalTime>
  <Words>11152</Words>
  <Application>Microsoft Office PowerPoint</Application>
  <PresentationFormat>Widescreen</PresentationFormat>
  <Paragraphs>501</Paragraphs>
  <Slides>41</Slides>
  <Notes>0</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41</vt:i4>
      </vt:variant>
    </vt:vector>
  </HeadingPairs>
  <TitlesOfParts>
    <vt:vector size="52" baseType="lpstr">
      <vt:lpstr>Arial</vt:lpstr>
      <vt:lpstr>Arial</vt:lpstr>
      <vt:lpstr>Cabin-semi-bold</vt:lpstr>
      <vt:lpstr>Calibri</vt:lpstr>
      <vt:lpstr>Calibri Light</vt:lpstr>
      <vt:lpstr>Roboto Slab</vt:lpstr>
      <vt:lpstr>Segoe UI</vt:lpstr>
      <vt:lpstr>SourceSansPro</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UNIT-4</dc:title>
  <dc:creator>MRUH</dc:creator>
  <cp:lastModifiedBy>Swathi Vemuri</cp:lastModifiedBy>
  <cp:revision>120</cp:revision>
  <dcterms:created xsi:type="dcterms:W3CDTF">2022-01-03T10:20:09Z</dcterms:created>
  <dcterms:modified xsi:type="dcterms:W3CDTF">2023-01-02T04:58:40Z</dcterms:modified>
</cp:coreProperties>
</file>