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5"/>
  </p:notesMasterIdLst>
  <p:sldIdLst>
    <p:sldId id="256" r:id="rId2"/>
    <p:sldId id="259" r:id="rId3"/>
    <p:sldId id="335" r:id="rId4"/>
    <p:sldId id="344" r:id="rId5"/>
    <p:sldId id="336" r:id="rId6"/>
    <p:sldId id="345" r:id="rId7"/>
    <p:sldId id="337" r:id="rId8"/>
    <p:sldId id="346" r:id="rId9"/>
    <p:sldId id="347" r:id="rId10"/>
    <p:sldId id="348" r:id="rId11"/>
    <p:sldId id="349" r:id="rId12"/>
    <p:sldId id="350" r:id="rId13"/>
    <p:sldId id="352" r:id="rId14"/>
    <p:sldId id="351" r:id="rId15"/>
    <p:sldId id="353" r:id="rId16"/>
    <p:sldId id="354" r:id="rId17"/>
    <p:sldId id="339" r:id="rId18"/>
    <p:sldId id="355" r:id="rId19"/>
    <p:sldId id="356" r:id="rId20"/>
    <p:sldId id="340" r:id="rId21"/>
    <p:sldId id="341" r:id="rId22"/>
    <p:sldId id="342" r:id="rId23"/>
    <p:sldId id="343" r:id="rId24"/>
  </p:sldIdLst>
  <p:sldSz cx="9144000" cy="5143500" type="screen16x9"/>
  <p:notesSz cx="6858000" cy="9144000"/>
  <p:embeddedFontLst>
    <p:embeddedFont>
      <p:font typeface="Arvo" panose="020B0604020202020204" charset="0"/>
      <p:regular r:id="rId26"/>
      <p:bold r:id="rId27"/>
      <p:italic r:id="rId28"/>
      <p:boldItalic r:id="rId29"/>
    </p:embeddedFont>
    <p:embeddedFont>
      <p:font typeface="Roboto Condensed" panose="02000000000000000000" pitchFamily="2" charset="0"/>
      <p:regular r:id="rId30"/>
      <p:bold r:id="rId31"/>
      <p:italic r:id="rId32"/>
      <p:boldItalic r:id="rId33"/>
    </p:embeddedFont>
    <p:embeddedFont>
      <p:font typeface="Roboto Condensed Light"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anindra Thota" initials="PT" lastIdx="1" clrIdx="0">
    <p:extLst>
      <p:ext uri="{19B8F6BF-5375-455C-9EA6-DF929625EA0E}">
        <p15:presenceInfo xmlns:p15="http://schemas.microsoft.com/office/powerpoint/2012/main" userId="5065a85e8ed637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CCFF33"/>
    <a:srgbClr val="006600"/>
    <a:srgbClr val="FF00FF"/>
    <a:srgbClr val="33CC33"/>
    <a:srgbClr val="6699FF"/>
    <a:srgbClr val="99CC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0253" autoAdjust="0"/>
  </p:normalViewPr>
  <p:slideViewPr>
    <p:cSldViewPr snapToGrid="0">
      <p:cViewPr varScale="1">
        <p:scale>
          <a:sx n="67" d="100"/>
          <a:sy n="67" d="100"/>
        </p:scale>
        <p:origin x="77" y="494"/>
      </p:cViewPr>
      <p:guideLst/>
    </p:cSldViewPr>
  </p:slideViewPr>
  <p:notesTextViewPr>
    <p:cViewPr>
      <p:scale>
        <a:sx n="33" d="100"/>
        <a:sy n="33"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1F2661-4609-4C96-9FA4-809F067A77D1}"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8F445CFA-BA8C-42F9-8796-F03AA666C903}">
      <dgm:prSet phldrT="[Text]"/>
      <dgm:spPr>
        <a:solidFill>
          <a:schemeClr val="accent6">
            <a:lumMod val="20000"/>
            <a:lumOff val="80000"/>
          </a:schemeClr>
        </a:solidFill>
      </dgm:spPr>
      <dgm:t>
        <a:bodyPr/>
        <a:lstStyle/>
        <a:p>
          <a:r>
            <a:rPr lang="en-US" b="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rPr>
            <a:t>Architecture</a:t>
          </a:r>
          <a:endParaRPr lang="en-US" b="1" dirty="0">
            <a:solidFill>
              <a:schemeClr val="tx1"/>
            </a:solidFill>
          </a:endParaRPr>
        </a:p>
      </dgm:t>
    </dgm:pt>
    <dgm:pt modelId="{C000ECEF-8B3E-4E3E-8987-4F58171CACD5}" type="parTrans" cxnId="{B7F39488-3211-48DD-8329-27BFDBF51BFA}">
      <dgm:prSet/>
      <dgm:spPr/>
      <dgm:t>
        <a:bodyPr/>
        <a:lstStyle/>
        <a:p>
          <a:endParaRPr lang="en-US"/>
        </a:p>
      </dgm:t>
    </dgm:pt>
    <dgm:pt modelId="{117ADADF-CB03-4450-AB5C-8F7ABF7D163E}" type="sibTrans" cxnId="{B7F39488-3211-48DD-8329-27BFDBF51BFA}">
      <dgm:prSet/>
      <dgm:spPr/>
      <dgm:t>
        <a:bodyPr/>
        <a:lstStyle/>
        <a:p>
          <a:endParaRPr lang="en-US"/>
        </a:p>
      </dgm:t>
    </dgm:pt>
    <dgm:pt modelId="{6923B5BB-1267-4E74-B31E-957657D9E4F9}">
      <dgm:prSet phldrT="[Text]" custT="1"/>
      <dgm:spPr>
        <a:solidFill>
          <a:srgbClr val="D26F00">
            <a:lumMod val="20000"/>
            <a:lumOff val="80000"/>
          </a:srgbClr>
        </a:solidFill>
        <a:ln w="25400" cap="flat" cmpd="sng" algn="ctr">
          <a:solidFill>
            <a:srgbClr val="FFFFFF">
              <a:hueOff val="0"/>
              <a:satOff val="0"/>
              <a:lumOff val="0"/>
              <a:alphaOff val="0"/>
            </a:srgbClr>
          </a:solidFill>
          <a:prstDash val="solid"/>
        </a:ln>
        <a:effectLst/>
      </dgm:spPr>
      <dgm:t>
        <a:bodyPr spcFirstLastPara="0" vert="horz" wrap="square" lIns="76200" tIns="57150" rIns="76200" bIns="57150" numCol="1" spcCol="1270" anchor="ctr" anchorCtr="0"/>
        <a:lstStyle/>
        <a:p>
          <a:pPr marL="0" lvl="0" indent="0" algn="ctr" defTabSz="1333500">
            <a:lnSpc>
              <a:spcPct val="90000"/>
            </a:lnSpc>
            <a:spcBef>
              <a:spcPct val="0"/>
            </a:spcBef>
            <a:spcAft>
              <a:spcPct val="35000"/>
            </a:spcAft>
            <a:buNone/>
          </a:pPr>
          <a:r>
            <a:rPr lang="en-US" sz="3000" b="1" kern="1200" dirty="0">
              <a:solidFill>
                <a:srgbClr val="263248"/>
              </a:solidFill>
              <a:latin typeface="Roboto Condensed" panose="02000000000000000000" pitchFamily="2" charset="0"/>
              <a:ea typeface="Roboto Condensed" panose="02000000000000000000" pitchFamily="2" charset="0"/>
              <a:cs typeface="Roboto Condensed" panose="02000000000000000000" pitchFamily="2" charset="0"/>
            </a:rPr>
            <a:t>Components</a:t>
          </a:r>
        </a:p>
      </dgm:t>
    </dgm:pt>
    <dgm:pt modelId="{71EAAEA5-DF17-4122-8DBF-24FD7FEB8CBF}" type="parTrans" cxnId="{A48B6714-340D-45B2-8DAC-5F2EEA8F1B28}">
      <dgm:prSet/>
      <dgm:spPr/>
      <dgm:t>
        <a:bodyPr/>
        <a:lstStyle/>
        <a:p>
          <a:endParaRPr lang="en-US"/>
        </a:p>
      </dgm:t>
    </dgm:pt>
    <dgm:pt modelId="{1CFA9CCE-F436-472D-B8D1-398494A7AD62}" type="sibTrans" cxnId="{A48B6714-340D-45B2-8DAC-5F2EEA8F1B28}">
      <dgm:prSet/>
      <dgm:spPr/>
      <dgm:t>
        <a:bodyPr/>
        <a:lstStyle/>
        <a:p>
          <a:endParaRPr lang="en-US"/>
        </a:p>
      </dgm:t>
    </dgm:pt>
    <dgm:pt modelId="{9D641DBD-85E3-454C-9EA5-9B9142EAFE4C}">
      <dgm:prSet phldrT="[Text]"/>
      <dgm:spPr>
        <a:solidFill>
          <a:srgbClr val="FFC000"/>
        </a:solidFill>
        <a:ln w="28575">
          <a:solidFill>
            <a:schemeClr val="tx1"/>
          </a:solidFill>
        </a:ln>
      </dgm:spPr>
      <dgm:t>
        <a:bodyPr/>
        <a:lstStyle/>
        <a:p>
          <a:pPr>
            <a:buFont typeface="Arial" panose="020B0604020202020204" pitchFamily="34" charset="0"/>
            <a:buChar char="•"/>
          </a:pPr>
          <a:r>
            <a:rPr lang="en-US" b="1" dirty="0">
              <a:latin typeface="Roboto Condensed" panose="02000000000000000000" pitchFamily="2" charset="0"/>
              <a:ea typeface="Roboto Condensed" panose="02000000000000000000" pitchFamily="2" charset="0"/>
              <a:cs typeface="Roboto Condensed" panose="02000000000000000000" pitchFamily="2" charset="0"/>
            </a:rPr>
            <a:t>Vehicular IoT</a:t>
          </a:r>
          <a:endParaRPr lang="en-US" dirty="0"/>
        </a:p>
      </dgm:t>
    </dgm:pt>
    <dgm:pt modelId="{283EBC03-A67D-4961-9C38-99AB56D2671B}" type="parTrans" cxnId="{CC3556BD-A654-40FD-896C-066596E2B10A}">
      <dgm:prSet/>
      <dgm:spPr/>
      <dgm:t>
        <a:bodyPr/>
        <a:lstStyle/>
        <a:p>
          <a:endParaRPr lang="en-US"/>
        </a:p>
      </dgm:t>
    </dgm:pt>
    <dgm:pt modelId="{C01A3536-19BB-4D6F-B553-CB33B07F78A8}" type="sibTrans" cxnId="{CC3556BD-A654-40FD-896C-066596E2B10A}">
      <dgm:prSet/>
      <dgm:spPr/>
      <dgm:t>
        <a:bodyPr/>
        <a:lstStyle/>
        <a:p>
          <a:endParaRPr lang="en-US"/>
        </a:p>
      </dgm:t>
    </dgm:pt>
    <dgm:pt modelId="{DA681988-85BD-4685-9B03-EA719972FDFB}">
      <dgm:prSet phldrT="[Text]"/>
      <dgm:spPr>
        <a:solidFill>
          <a:srgbClr val="002060"/>
        </a:solidFill>
      </dgm:spPr>
      <dgm:t>
        <a:bodyPr/>
        <a:lstStyle/>
        <a:p>
          <a:r>
            <a:rPr lang="en-US" b="1" dirty="0">
              <a:latin typeface="Roboto Condensed" panose="02000000000000000000" pitchFamily="2" charset="0"/>
              <a:ea typeface="Roboto Condensed" panose="02000000000000000000" pitchFamily="2" charset="0"/>
              <a:cs typeface="Roboto Condensed" panose="02000000000000000000" pitchFamily="2" charset="0"/>
            </a:rPr>
            <a:t>Architecture</a:t>
          </a:r>
          <a:endParaRPr lang="en-US" b="1" dirty="0"/>
        </a:p>
      </dgm:t>
    </dgm:pt>
    <dgm:pt modelId="{2137E98F-255E-471E-A2C9-E6FA03F0BBAD}" type="parTrans" cxnId="{ED8091F3-F9B5-4A1C-B542-7982AB58DEA2}">
      <dgm:prSet/>
      <dgm:spPr/>
      <dgm:t>
        <a:bodyPr/>
        <a:lstStyle/>
        <a:p>
          <a:endParaRPr lang="en-US"/>
        </a:p>
      </dgm:t>
    </dgm:pt>
    <dgm:pt modelId="{7FE10696-AFF0-4E12-A27A-C3EF7235E2B8}" type="sibTrans" cxnId="{ED8091F3-F9B5-4A1C-B542-7982AB58DEA2}">
      <dgm:prSet/>
      <dgm:spPr/>
      <dgm:t>
        <a:bodyPr/>
        <a:lstStyle/>
        <a:p>
          <a:endParaRPr lang="en-US"/>
        </a:p>
      </dgm:t>
    </dgm:pt>
    <dgm:pt modelId="{D1CCCAED-C969-478D-88E2-A90FDE9CCAD7}">
      <dgm:prSet phldrT="[Text]"/>
      <dgm:spPr>
        <a:solidFill>
          <a:srgbClr val="92D050"/>
        </a:solidFill>
        <a:ln w="28575">
          <a:solidFill>
            <a:schemeClr val="tx1"/>
          </a:solidFill>
        </a:ln>
      </dgm:spPr>
      <dgm:t>
        <a:bodyPr/>
        <a:lstStyle/>
        <a:p>
          <a:pPr>
            <a:buFont typeface="Arial" panose="020B0604020202020204" pitchFamily="34" charset="0"/>
            <a:buChar char="•"/>
          </a:pPr>
          <a:r>
            <a:rPr lang="en-US" b="1" dirty="0">
              <a:latin typeface="Roboto Condensed" panose="02000000000000000000" pitchFamily="2" charset="0"/>
              <a:ea typeface="Roboto Condensed" panose="02000000000000000000" pitchFamily="2" charset="0"/>
              <a:cs typeface="Roboto Condensed" panose="02000000000000000000" pitchFamily="2" charset="0"/>
            </a:rPr>
            <a:t>Healthcare IoT</a:t>
          </a:r>
          <a:endParaRPr lang="en-US" dirty="0"/>
        </a:p>
      </dgm:t>
    </dgm:pt>
    <dgm:pt modelId="{0E374540-B944-42E3-877E-C4A25FD49163}" type="parTrans" cxnId="{0383464E-72BE-4789-B0EF-5CE33E58C277}">
      <dgm:prSet/>
      <dgm:spPr/>
      <dgm:t>
        <a:bodyPr/>
        <a:lstStyle/>
        <a:p>
          <a:endParaRPr lang="en-US"/>
        </a:p>
      </dgm:t>
    </dgm:pt>
    <dgm:pt modelId="{9E555065-C6E7-4DEA-9CF6-408DB5A80DA0}" type="sibTrans" cxnId="{0383464E-72BE-4789-B0EF-5CE33E58C277}">
      <dgm:prSet/>
      <dgm:spPr/>
      <dgm:t>
        <a:bodyPr/>
        <a:lstStyle/>
        <a:p>
          <a:endParaRPr lang="en-US"/>
        </a:p>
      </dgm:t>
    </dgm:pt>
    <dgm:pt modelId="{E7379AB5-62B1-445B-BDC0-2D33AAB58F48}">
      <dgm:prSet phldrT="[Text]" custT="1"/>
      <dgm:spPr>
        <a:solidFill>
          <a:srgbClr val="D26F00">
            <a:lumMod val="50000"/>
          </a:srgbClr>
        </a:solidFill>
        <a:ln w="25400" cap="flat" cmpd="sng" algn="ctr">
          <a:solidFill>
            <a:srgbClr val="FFFFFF">
              <a:hueOff val="0"/>
              <a:satOff val="0"/>
              <a:lumOff val="0"/>
              <a:alphaOff val="0"/>
            </a:srgbClr>
          </a:solidFill>
          <a:prstDash val="solid"/>
        </a:ln>
        <a:effectLst/>
      </dgm:spPr>
      <dgm:t>
        <a:bodyPr spcFirstLastPara="0" vert="horz" wrap="square" lIns="76200" tIns="57150" rIns="76200" bIns="57150" numCol="1" spcCol="1270" anchor="ctr" anchorCtr="0"/>
        <a:lstStyle/>
        <a:p>
          <a:pPr marL="0" lvl="0" indent="0" algn="ctr" defTabSz="1333500">
            <a:lnSpc>
              <a:spcPct val="90000"/>
            </a:lnSpc>
            <a:spcBef>
              <a:spcPct val="0"/>
            </a:spcBef>
            <a:spcAft>
              <a:spcPct val="35000"/>
            </a:spcAft>
            <a:buNone/>
          </a:pPr>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Architecture</a:t>
          </a:r>
        </a:p>
      </dgm:t>
    </dgm:pt>
    <dgm:pt modelId="{EDE0E8FE-DFCB-4686-ADDC-6D1AE6B292D1}" type="parTrans" cxnId="{571B9852-BCC2-4024-B32C-3A73B3BAC2B7}">
      <dgm:prSet/>
      <dgm:spPr/>
      <dgm:t>
        <a:bodyPr/>
        <a:lstStyle/>
        <a:p>
          <a:endParaRPr lang="en-US"/>
        </a:p>
      </dgm:t>
    </dgm:pt>
    <dgm:pt modelId="{83411797-7404-4823-B7E8-C238A786F8B6}" type="sibTrans" cxnId="{571B9852-BCC2-4024-B32C-3A73B3BAC2B7}">
      <dgm:prSet/>
      <dgm:spPr/>
      <dgm:t>
        <a:bodyPr/>
        <a:lstStyle/>
        <a:p>
          <a:endParaRPr lang="en-US"/>
        </a:p>
      </dgm:t>
    </dgm:pt>
    <dgm:pt modelId="{0E0DDBF7-4B6A-4170-AC5B-99E9DEBB9263}">
      <dgm:prSet phldrT="[Text]" custT="1"/>
      <dgm:spPr>
        <a:solidFill>
          <a:srgbClr val="D26F00">
            <a:lumMod val="20000"/>
            <a:lumOff val="80000"/>
          </a:srgbClr>
        </a:solidFill>
        <a:ln w="25400" cap="flat" cmpd="sng" algn="ctr">
          <a:solidFill>
            <a:srgbClr val="FFFFFF">
              <a:hueOff val="0"/>
              <a:satOff val="0"/>
              <a:lumOff val="0"/>
              <a:alphaOff val="0"/>
            </a:srgbClr>
          </a:solidFill>
          <a:prstDash val="solid"/>
        </a:ln>
        <a:effectLst/>
      </dgm:spPr>
      <dgm:t>
        <a:bodyPr spcFirstLastPara="0" vert="horz" wrap="square" lIns="76200" tIns="57150" rIns="76200" bIns="57150" numCol="1" spcCol="1270" anchor="ctr" anchorCtr="0"/>
        <a:lstStyle/>
        <a:p>
          <a:pPr marL="0" lvl="0" indent="0" algn="ctr" defTabSz="1333500">
            <a:lnSpc>
              <a:spcPct val="90000"/>
            </a:lnSpc>
            <a:spcBef>
              <a:spcPct val="0"/>
            </a:spcBef>
            <a:spcAft>
              <a:spcPct val="35000"/>
            </a:spcAft>
            <a:buNone/>
          </a:pPr>
          <a:r>
            <a:rPr lang="en-US" sz="3000" b="1" kern="1200" dirty="0">
              <a:solidFill>
                <a:srgbClr val="263248"/>
              </a:solidFill>
              <a:latin typeface="Roboto Condensed" panose="02000000000000000000" pitchFamily="2" charset="0"/>
              <a:ea typeface="Roboto Condensed" panose="02000000000000000000" pitchFamily="2" charset="0"/>
              <a:cs typeface="Roboto Condensed" panose="02000000000000000000" pitchFamily="2" charset="0"/>
            </a:rPr>
            <a:t>Advantages</a:t>
          </a:r>
        </a:p>
      </dgm:t>
    </dgm:pt>
    <dgm:pt modelId="{544DACAA-82BC-411D-BF4F-708F1103B83D}" type="parTrans" cxnId="{F7C9229B-81EE-4346-9368-10116D28695B}">
      <dgm:prSet/>
      <dgm:spPr/>
      <dgm:t>
        <a:bodyPr/>
        <a:lstStyle/>
        <a:p>
          <a:endParaRPr lang="en-US"/>
        </a:p>
      </dgm:t>
    </dgm:pt>
    <dgm:pt modelId="{ED525DFC-C48E-479F-93D6-004095930970}" type="sibTrans" cxnId="{F7C9229B-81EE-4346-9368-10116D28695B}">
      <dgm:prSet/>
      <dgm:spPr/>
      <dgm:t>
        <a:bodyPr/>
        <a:lstStyle/>
        <a:p>
          <a:endParaRPr lang="en-US"/>
        </a:p>
      </dgm:t>
    </dgm:pt>
    <dgm:pt modelId="{98C9E7D6-8EB2-403B-98C8-3B7759700911}">
      <dgm:prSet phldrT="[Text]" custT="1"/>
      <dgm:spPr>
        <a:solidFill>
          <a:srgbClr val="002060"/>
        </a:solidFill>
        <a:ln w="25400" cap="flat" cmpd="sng" algn="ctr">
          <a:solidFill>
            <a:srgbClr val="FFFFFF">
              <a:hueOff val="0"/>
              <a:satOff val="0"/>
              <a:lumOff val="0"/>
              <a:alphaOff val="0"/>
            </a:srgbClr>
          </a:solidFill>
          <a:prstDash val="solid"/>
        </a:ln>
        <a:effectLst/>
      </dgm:spPr>
      <dgm:t>
        <a:bodyPr spcFirstLastPara="0" vert="horz" wrap="square" lIns="76200" tIns="57150" rIns="76200" bIns="57150" numCol="1" spcCol="1270" anchor="ctr" anchorCtr="0"/>
        <a:lstStyle/>
        <a:p>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Components</a:t>
          </a:r>
        </a:p>
      </dgm:t>
    </dgm:pt>
    <dgm:pt modelId="{E79A2AC0-85D2-499D-8B0B-A42FC8C4C4A8}" type="parTrans" cxnId="{D57A5D03-40DD-479E-AF3A-B353FF5D944C}">
      <dgm:prSet/>
      <dgm:spPr/>
      <dgm:t>
        <a:bodyPr/>
        <a:lstStyle/>
        <a:p>
          <a:endParaRPr lang="en-US"/>
        </a:p>
      </dgm:t>
    </dgm:pt>
    <dgm:pt modelId="{53AB6CFD-5458-4909-B9FA-CB4F951F7B9B}" type="sibTrans" cxnId="{D57A5D03-40DD-479E-AF3A-B353FF5D944C}">
      <dgm:prSet/>
      <dgm:spPr/>
      <dgm:t>
        <a:bodyPr/>
        <a:lstStyle/>
        <a:p>
          <a:endParaRPr lang="en-US"/>
        </a:p>
      </dgm:t>
    </dgm:pt>
    <dgm:pt modelId="{C0AE96E2-EB75-4B9A-8B7B-426E0007B6E2}">
      <dgm:prSet phldrT="[Text]" custT="1"/>
      <dgm:spPr>
        <a:solidFill>
          <a:srgbClr val="002060"/>
        </a:solidFill>
        <a:ln w="25400" cap="flat" cmpd="sng" algn="ctr">
          <a:solidFill>
            <a:srgbClr val="FFFFFF">
              <a:hueOff val="0"/>
              <a:satOff val="0"/>
              <a:lumOff val="0"/>
              <a:alphaOff val="0"/>
            </a:srgbClr>
          </a:solidFill>
          <a:prstDash val="solid"/>
        </a:ln>
        <a:effectLst/>
      </dgm:spPr>
      <dgm:t>
        <a:bodyPr spcFirstLastPara="0" vert="horz" wrap="square" lIns="76200" tIns="57150" rIns="76200" bIns="57150" numCol="1" spcCol="1270" anchor="ctr" anchorCtr="0"/>
        <a:lstStyle/>
        <a:p>
          <a:pPr marL="0" lvl="0" indent="0" algn="ctr" defTabSz="1333500">
            <a:lnSpc>
              <a:spcPct val="90000"/>
            </a:lnSpc>
            <a:spcBef>
              <a:spcPct val="0"/>
            </a:spcBef>
            <a:spcAft>
              <a:spcPct val="35000"/>
            </a:spcAft>
            <a:buNone/>
          </a:pPr>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Advantages</a:t>
          </a:r>
        </a:p>
      </dgm:t>
    </dgm:pt>
    <dgm:pt modelId="{1A5E68D5-4B8A-4F3A-9A74-AF3EB1DE1273}" type="parTrans" cxnId="{A9C6F04E-34E8-43BF-9E30-E18B8ED48E27}">
      <dgm:prSet/>
      <dgm:spPr/>
      <dgm:t>
        <a:bodyPr/>
        <a:lstStyle/>
        <a:p>
          <a:endParaRPr lang="en-US"/>
        </a:p>
      </dgm:t>
    </dgm:pt>
    <dgm:pt modelId="{AC02932C-D646-4479-A9A4-2D38FA7EDB78}" type="sibTrans" cxnId="{A9C6F04E-34E8-43BF-9E30-E18B8ED48E27}">
      <dgm:prSet/>
      <dgm:spPr/>
      <dgm:t>
        <a:bodyPr/>
        <a:lstStyle/>
        <a:p>
          <a:endParaRPr lang="en-US"/>
        </a:p>
      </dgm:t>
    </dgm:pt>
    <dgm:pt modelId="{0286CA9E-B793-4C33-9069-991D1D1DFB25}">
      <dgm:prSet phldrT="[Text]" custT="1"/>
      <dgm:spPr>
        <a:solidFill>
          <a:srgbClr val="D26F00">
            <a:lumMod val="50000"/>
          </a:srgbClr>
        </a:solidFill>
        <a:ln w="25400" cap="flat" cmpd="sng" algn="ctr">
          <a:solidFill>
            <a:srgbClr val="FFFFFF">
              <a:hueOff val="0"/>
              <a:satOff val="0"/>
              <a:lumOff val="0"/>
              <a:alphaOff val="0"/>
            </a:srgbClr>
          </a:solidFill>
          <a:prstDash val="solid"/>
        </a:ln>
        <a:effectLst/>
      </dgm:spPr>
      <dgm:t>
        <a:bodyPr spcFirstLastPara="0" vert="horz" wrap="square" lIns="76200" tIns="57150" rIns="76200" bIns="57150" numCol="1" spcCol="1270" anchor="ctr" anchorCtr="0"/>
        <a:lstStyle/>
        <a:p>
          <a:pPr marL="0" lvl="0" indent="0" algn="ctr" defTabSz="1333500">
            <a:lnSpc>
              <a:spcPct val="90000"/>
            </a:lnSpc>
            <a:spcBef>
              <a:spcPct val="0"/>
            </a:spcBef>
            <a:spcAft>
              <a:spcPct val="35000"/>
            </a:spcAft>
            <a:buNone/>
          </a:pPr>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Components</a:t>
          </a:r>
        </a:p>
      </dgm:t>
    </dgm:pt>
    <dgm:pt modelId="{4BED88AC-B988-4787-9A49-AF01550A396F}" type="parTrans" cxnId="{706648AD-CEAB-4182-8361-9708214D2FC3}">
      <dgm:prSet/>
      <dgm:spPr/>
      <dgm:t>
        <a:bodyPr/>
        <a:lstStyle/>
        <a:p>
          <a:endParaRPr lang="en-US"/>
        </a:p>
      </dgm:t>
    </dgm:pt>
    <dgm:pt modelId="{BD5390F6-BE64-4417-B9F7-8FA5F21C8F2E}" type="sibTrans" cxnId="{706648AD-CEAB-4182-8361-9708214D2FC3}">
      <dgm:prSet/>
      <dgm:spPr/>
      <dgm:t>
        <a:bodyPr/>
        <a:lstStyle/>
        <a:p>
          <a:endParaRPr lang="en-US"/>
        </a:p>
      </dgm:t>
    </dgm:pt>
    <dgm:pt modelId="{ACD016AF-3A39-494F-9AC8-EB63FED29CF2}">
      <dgm:prSet phldrT="[Text]" custT="1"/>
      <dgm:spPr>
        <a:solidFill>
          <a:schemeClr val="accent6">
            <a:lumMod val="50000"/>
          </a:schemeClr>
        </a:solidFill>
        <a:ln w="25400" cap="flat" cmpd="sng" algn="ctr">
          <a:solidFill>
            <a:srgbClr val="FFFFFF">
              <a:hueOff val="0"/>
              <a:satOff val="0"/>
              <a:lumOff val="0"/>
              <a:alphaOff val="0"/>
            </a:srgbClr>
          </a:solidFill>
          <a:prstDash val="solid"/>
        </a:ln>
        <a:effectLst/>
      </dgm:spPr>
      <dgm:t>
        <a:bodyPr spcFirstLastPara="0" vert="horz" wrap="square" lIns="76200" tIns="57150" rIns="76200" bIns="57150" numCol="1" spcCol="1270" anchor="ctr" anchorCtr="0"/>
        <a:lstStyle/>
        <a:p>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Advantages</a:t>
          </a:r>
          <a:r>
            <a:rPr lang="en-US" sz="3000" b="1" kern="1200" dirty="0"/>
            <a:t> &amp; Risk</a:t>
          </a:r>
        </a:p>
      </dgm:t>
    </dgm:pt>
    <dgm:pt modelId="{FD955EB5-ECF0-4617-BF75-E82A9B473372}" type="parTrans" cxnId="{920E3C8C-8D1C-4164-BA38-07D362F39DEE}">
      <dgm:prSet/>
      <dgm:spPr/>
      <dgm:t>
        <a:bodyPr/>
        <a:lstStyle/>
        <a:p>
          <a:endParaRPr lang="en-US"/>
        </a:p>
      </dgm:t>
    </dgm:pt>
    <dgm:pt modelId="{24775C9A-9AF8-4995-ACE3-983CDCC20A83}" type="sibTrans" cxnId="{920E3C8C-8D1C-4164-BA38-07D362F39DEE}">
      <dgm:prSet/>
      <dgm:spPr/>
      <dgm:t>
        <a:bodyPr/>
        <a:lstStyle/>
        <a:p>
          <a:endParaRPr lang="en-US"/>
        </a:p>
      </dgm:t>
    </dgm:pt>
    <dgm:pt modelId="{1FEFE907-DF7A-4B00-B1A5-19B9D2CDB717}">
      <dgm:prSet phldrT="[Text]"/>
      <dgm:spPr>
        <a:solidFill>
          <a:schemeClr val="accent2"/>
        </a:solidFill>
        <a:ln>
          <a:solidFill>
            <a:schemeClr val="tx1"/>
          </a:solidFill>
        </a:ln>
      </dgm:spPr>
      <dgm:t>
        <a:bodyPr/>
        <a:lstStyle/>
        <a:p>
          <a:pPr>
            <a:buFont typeface="Arial" panose="020B0604020202020204" pitchFamily="34" charset="0"/>
            <a:buChar char="•"/>
          </a:pPr>
          <a:r>
            <a:rPr lang="en-US"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Agricultural IoT </a:t>
          </a:r>
          <a:endParaRPr lang="en-US" dirty="0">
            <a:solidFill>
              <a:schemeClr val="bg1"/>
            </a:solidFill>
          </a:endParaRPr>
        </a:p>
      </dgm:t>
    </dgm:pt>
    <dgm:pt modelId="{591B5AAE-CED2-490E-A2A7-FB71B20DC373}" type="sibTrans" cxnId="{20B9BB02-B4CB-4507-B180-C041177194F2}">
      <dgm:prSet/>
      <dgm:spPr/>
      <dgm:t>
        <a:bodyPr/>
        <a:lstStyle/>
        <a:p>
          <a:endParaRPr lang="en-US"/>
        </a:p>
      </dgm:t>
    </dgm:pt>
    <dgm:pt modelId="{F24A8C71-A20F-48B9-9DF1-D5F706B7F2AA}" type="parTrans" cxnId="{20B9BB02-B4CB-4507-B180-C041177194F2}">
      <dgm:prSet/>
      <dgm:spPr/>
      <dgm:t>
        <a:bodyPr/>
        <a:lstStyle/>
        <a:p>
          <a:endParaRPr lang="en-US"/>
        </a:p>
      </dgm:t>
    </dgm:pt>
    <dgm:pt modelId="{411F0DAA-CD0C-4976-9DAF-310646055CC7}" type="pres">
      <dgm:prSet presAssocID="{3F1F2661-4609-4C96-9FA4-809F067A77D1}" presName="theList" presStyleCnt="0">
        <dgm:presLayoutVars>
          <dgm:dir/>
          <dgm:animLvl val="lvl"/>
          <dgm:resizeHandles val="exact"/>
        </dgm:presLayoutVars>
      </dgm:prSet>
      <dgm:spPr/>
    </dgm:pt>
    <dgm:pt modelId="{A627B7A7-D9AB-4671-B8D6-3572D782AC07}" type="pres">
      <dgm:prSet presAssocID="{1FEFE907-DF7A-4B00-B1A5-19B9D2CDB717}" presName="compNode" presStyleCnt="0"/>
      <dgm:spPr/>
    </dgm:pt>
    <dgm:pt modelId="{DAEC875E-8B77-4F40-B524-6E4EAD659CCC}" type="pres">
      <dgm:prSet presAssocID="{1FEFE907-DF7A-4B00-B1A5-19B9D2CDB717}" presName="aNode" presStyleLbl="bgShp" presStyleIdx="0" presStyleCnt="3" custLinFactX="-17766" custLinFactNeighborX="-100000" custLinFactNeighborY="19549"/>
      <dgm:spPr/>
    </dgm:pt>
    <dgm:pt modelId="{E95B20CB-61F5-4164-AE95-1AE02FF02B6D}" type="pres">
      <dgm:prSet presAssocID="{1FEFE907-DF7A-4B00-B1A5-19B9D2CDB717}" presName="textNode" presStyleLbl="bgShp" presStyleIdx="0" presStyleCnt="3"/>
      <dgm:spPr/>
    </dgm:pt>
    <dgm:pt modelId="{575E423F-AA97-4FCC-9CB4-2624B0766D60}" type="pres">
      <dgm:prSet presAssocID="{1FEFE907-DF7A-4B00-B1A5-19B9D2CDB717}" presName="compChildNode" presStyleCnt="0"/>
      <dgm:spPr/>
    </dgm:pt>
    <dgm:pt modelId="{8CF5DA27-679D-4449-80A6-D9067319DCAE}" type="pres">
      <dgm:prSet presAssocID="{1FEFE907-DF7A-4B00-B1A5-19B9D2CDB717}" presName="theInnerList" presStyleCnt="0"/>
      <dgm:spPr/>
    </dgm:pt>
    <dgm:pt modelId="{4CE8E968-E3B6-47E8-A50E-AFC92AF50D55}" type="pres">
      <dgm:prSet presAssocID="{8F445CFA-BA8C-42F9-8796-F03AA666C903}" presName="childNode" presStyleLbl="node1" presStyleIdx="0" presStyleCnt="9">
        <dgm:presLayoutVars>
          <dgm:bulletEnabled val="1"/>
        </dgm:presLayoutVars>
      </dgm:prSet>
      <dgm:spPr/>
    </dgm:pt>
    <dgm:pt modelId="{ED17D7E1-A0EE-486B-B7F7-B29AD86AD648}" type="pres">
      <dgm:prSet presAssocID="{8F445CFA-BA8C-42F9-8796-F03AA666C903}" presName="aSpace2" presStyleCnt="0"/>
      <dgm:spPr/>
    </dgm:pt>
    <dgm:pt modelId="{0DB77386-E3B2-49A3-9926-4F24AF8C95F0}" type="pres">
      <dgm:prSet presAssocID="{6923B5BB-1267-4E74-B31E-957657D9E4F9}" presName="childNode" presStyleLbl="node1" presStyleIdx="1" presStyleCnt="9">
        <dgm:presLayoutVars>
          <dgm:bulletEnabled val="1"/>
        </dgm:presLayoutVars>
      </dgm:prSet>
      <dgm:spPr>
        <a:xfrm>
          <a:off x="282018" y="2646270"/>
          <a:ext cx="2247499" cy="986932"/>
        </a:xfrm>
        <a:prstGeom prst="roundRect">
          <a:avLst>
            <a:gd name="adj" fmla="val 10000"/>
          </a:avLst>
        </a:prstGeom>
      </dgm:spPr>
    </dgm:pt>
    <dgm:pt modelId="{6BB127E8-3BD4-4CB5-8F21-BE2C0EDCC18D}" type="pres">
      <dgm:prSet presAssocID="{6923B5BB-1267-4E74-B31E-957657D9E4F9}" presName="aSpace2" presStyleCnt="0"/>
      <dgm:spPr/>
    </dgm:pt>
    <dgm:pt modelId="{44E16A1C-EBFC-4459-AF14-C9AC026978A8}" type="pres">
      <dgm:prSet presAssocID="{0E0DDBF7-4B6A-4170-AC5B-99E9DEBB9263}" presName="childNode" presStyleLbl="node1" presStyleIdx="2" presStyleCnt="9">
        <dgm:presLayoutVars>
          <dgm:bulletEnabled val="1"/>
        </dgm:presLayoutVars>
      </dgm:prSet>
      <dgm:spPr>
        <a:xfrm>
          <a:off x="282018" y="3785038"/>
          <a:ext cx="2247499" cy="986932"/>
        </a:xfrm>
        <a:prstGeom prst="roundRect">
          <a:avLst>
            <a:gd name="adj" fmla="val 10000"/>
          </a:avLst>
        </a:prstGeom>
      </dgm:spPr>
    </dgm:pt>
    <dgm:pt modelId="{93130CBE-5D75-4CAD-AFA4-25750F78FCED}" type="pres">
      <dgm:prSet presAssocID="{1FEFE907-DF7A-4B00-B1A5-19B9D2CDB717}" presName="aSpace" presStyleCnt="0"/>
      <dgm:spPr/>
    </dgm:pt>
    <dgm:pt modelId="{D92201FA-D4C4-4F95-AB79-C69701021E74}" type="pres">
      <dgm:prSet presAssocID="{9D641DBD-85E3-454C-9EA5-9B9142EAFE4C}" presName="compNode" presStyleCnt="0"/>
      <dgm:spPr/>
    </dgm:pt>
    <dgm:pt modelId="{60A5A4B0-BF83-45FB-A3AA-1C9DD21E624C}" type="pres">
      <dgm:prSet presAssocID="{9D641DBD-85E3-454C-9EA5-9B9142EAFE4C}" presName="aNode" presStyleLbl="bgShp" presStyleIdx="1" presStyleCnt="3" custLinFactNeighborX="-2666"/>
      <dgm:spPr/>
    </dgm:pt>
    <dgm:pt modelId="{87C9D3CC-2D03-4308-ABBB-352BB9F7D6D7}" type="pres">
      <dgm:prSet presAssocID="{9D641DBD-85E3-454C-9EA5-9B9142EAFE4C}" presName="textNode" presStyleLbl="bgShp" presStyleIdx="1" presStyleCnt="3"/>
      <dgm:spPr/>
    </dgm:pt>
    <dgm:pt modelId="{AA313D3B-B53C-473D-80A0-2EB2FC509995}" type="pres">
      <dgm:prSet presAssocID="{9D641DBD-85E3-454C-9EA5-9B9142EAFE4C}" presName="compChildNode" presStyleCnt="0"/>
      <dgm:spPr/>
    </dgm:pt>
    <dgm:pt modelId="{A80AD28A-B8DE-4946-8DE9-EA8FCEF6F587}" type="pres">
      <dgm:prSet presAssocID="{9D641DBD-85E3-454C-9EA5-9B9142EAFE4C}" presName="theInnerList" presStyleCnt="0"/>
      <dgm:spPr/>
    </dgm:pt>
    <dgm:pt modelId="{A7ABE431-79DB-424F-A146-908804814E09}" type="pres">
      <dgm:prSet presAssocID="{DA681988-85BD-4685-9B03-EA719972FDFB}" presName="childNode" presStyleLbl="node1" presStyleIdx="3" presStyleCnt="9" custLinFactNeighborX="-5332">
        <dgm:presLayoutVars>
          <dgm:bulletEnabled val="1"/>
        </dgm:presLayoutVars>
      </dgm:prSet>
      <dgm:spPr/>
    </dgm:pt>
    <dgm:pt modelId="{38D7184B-CAC9-42D3-8FD0-75C6A0671B2D}" type="pres">
      <dgm:prSet presAssocID="{DA681988-85BD-4685-9B03-EA719972FDFB}" presName="aSpace2" presStyleCnt="0"/>
      <dgm:spPr/>
    </dgm:pt>
    <dgm:pt modelId="{DA93425F-1893-43A9-BDBB-C75DEFD10E97}" type="pres">
      <dgm:prSet presAssocID="{98C9E7D6-8EB2-403B-98C8-3B7759700911}" presName="childNode" presStyleLbl="node1" presStyleIdx="4" presStyleCnt="9" custLinFactNeighborX="-5001">
        <dgm:presLayoutVars>
          <dgm:bulletEnabled val="1"/>
        </dgm:presLayoutVars>
      </dgm:prSet>
      <dgm:spPr>
        <a:xfrm>
          <a:off x="3189698" y="2646270"/>
          <a:ext cx="2247499" cy="986932"/>
        </a:xfrm>
        <a:prstGeom prst="roundRect">
          <a:avLst>
            <a:gd name="adj" fmla="val 10000"/>
          </a:avLst>
        </a:prstGeom>
      </dgm:spPr>
    </dgm:pt>
    <dgm:pt modelId="{6F51015A-6782-4843-A14E-CDA658E4F304}" type="pres">
      <dgm:prSet presAssocID="{98C9E7D6-8EB2-403B-98C8-3B7759700911}" presName="aSpace2" presStyleCnt="0"/>
      <dgm:spPr/>
    </dgm:pt>
    <dgm:pt modelId="{8CAAC59B-E5A2-4617-9306-318959364B0F}" type="pres">
      <dgm:prSet presAssocID="{C0AE96E2-EB75-4B9A-8B7B-426E0007B6E2}" presName="childNode" presStyleLbl="node1" presStyleIdx="5" presStyleCnt="9" custLinFactNeighborX="-3330">
        <dgm:presLayoutVars>
          <dgm:bulletEnabled val="1"/>
        </dgm:presLayoutVars>
      </dgm:prSet>
      <dgm:spPr>
        <a:xfrm>
          <a:off x="3227254" y="3785038"/>
          <a:ext cx="2247499" cy="986932"/>
        </a:xfrm>
        <a:prstGeom prst="roundRect">
          <a:avLst>
            <a:gd name="adj" fmla="val 10000"/>
          </a:avLst>
        </a:prstGeom>
      </dgm:spPr>
    </dgm:pt>
    <dgm:pt modelId="{75B44C43-4DFF-408B-87A2-5E3AE332CB2F}" type="pres">
      <dgm:prSet presAssocID="{9D641DBD-85E3-454C-9EA5-9B9142EAFE4C}" presName="aSpace" presStyleCnt="0"/>
      <dgm:spPr/>
    </dgm:pt>
    <dgm:pt modelId="{5F0D20E7-2A08-4346-89DF-E5837B27D026}" type="pres">
      <dgm:prSet presAssocID="{D1CCCAED-C969-478D-88E2-A90FDE9CCAD7}" presName="compNode" presStyleCnt="0"/>
      <dgm:spPr/>
    </dgm:pt>
    <dgm:pt modelId="{7BA53C27-846B-430A-A136-2135BB4473A6}" type="pres">
      <dgm:prSet presAssocID="{D1CCCAED-C969-478D-88E2-A90FDE9CCAD7}" presName="aNode" presStyleLbl="bgShp" presStyleIdx="2" presStyleCnt="3" custLinFactNeighborX="-6404"/>
      <dgm:spPr/>
    </dgm:pt>
    <dgm:pt modelId="{CAC93C55-6347-481A-A9BB-279E03525F7E}" type="pres">
      <dgm:prSet presAssocID="{D1CCCAED-C969-478D-88E2-A90FDE9CCAD7}" presName="textNode" presStyleLbl="bgShp" presStyleIdx="2" presStyleCnt="3"/>
      <dgm:spPr/>
    </dgm:pt>
    <dgm:pt modelId="{374E4CA4-5F3F-4FF7-8016-6CF4D9D2DDCF}" type="pres">
      <dgm:prSet presAssocID="{D1CCCAED-C969-478D-88E2-A90FDE9CCAD7}" presName="compChildNode" presStyleCnt="0"/>
      <dgm:spPr/>
    </dgm:pt>
    <dgm:pt modelId="{72B287B2-E9FD-41CF-8C82-6FA762CBB75D}" type="pres">
      <dgm:prSet presAssocID="{D1CCCAED-C969-478D-88E2-A90FDE9CCAD7}" presName="theInnerList" presStyleCnt="0"/>
      <dgm:spPr/>
    </dgm:pt>
    <dgm:pt modelId="{D9CD76B4-15C0-4B24-BF68-93CEADFF437A}" type="pres">
      <dgm:prSet presAssocID="{E7379AB5-62B1-445B-BDC0-2D33AAB58F48}" presName="childNode" presStyleLbl="node1" presStyleIdx="6" presStyleCnt="9" custLinFactNeighborX="-8000">
        <dgm:presLayoutVars>
          <dgm:bulletEnabled val="1"/>
        </dgm:presLayoutVars>
      </dgm:prSet>
      <dgm:spPr>
        <a:xfrm>
          <a:off x="6142374" y="1507502"/>
          <a:ext cx="2247499" cy="986932"/>
        </a:xfrm>
        <a:prstGeom prst="roundRect">
          <a:avLst>
            <a:gd name="adj" fmla="val 10000"/>
          </a:avLst>
        </a:prstGeom>
      </dgm:spPr>
    </dgm:pt>
    <dgm:pt modelId="{A7033186-0FCA-40A3-B9E7-EE0F670F8962}" type="pres">
      <dgm:prSet presAssocID="{E7379AB5-62B1-445B-BDC0-2D33AAB58F48}" presName="aSpace2" presStyleCnt="0"/>
      <dgm:spPr/>
    </dgm:pt>
    <dgm:pt modelId="{374D5B38-615C-46A8-8015-8CB330E1E350}" type="pres">
      <dgm:prSet presAssocID="{0286CA9E-B793-4C33-9069-991D1D1DFB25}" presName="childNode" presStyleLbl="node1" presStyleIdx="7" presStyleCnt="9" custLinFactNeighborX="-6329">
        <dgm:presLayoutVars>
          <dgm:bulletEnabled val="1"/>
        </dgm:presLayoutVars>
      </dgm:prSet>
      <dgm:spPr>
        <a:xfrm>
          <a:off x="6179929" y="2646270"/>
          <a:ext cx="2247499" cy="986932"/>
        </a:xfrm>
        <a:prstGeom prst="roundRect">
          <a:avLst>
            <a:gd name="adj" fmla="val 10000"/>
          </a:avLst>
        </a:prstGeom>
      </dgm:spPr>
    </dgm:pt>
    <dgm:pt modelId="{55E7FFA4-B46D-406A-92D0-E52EF5D5040A}" type="pres">
      <dgm:prSet presAssocID="{0286CA9E-B793-4C33-9069-991D1D1DFB25}" presName="aSpace2" presStyleCnt="0"/>
      <dgm:spPr/>
    </dgm:pt>
    <dgm:pt modelId="{890AAC9A-F06B-4574-A52E-A919DF62958A}" type="pres">
      <dgm:prSet presAssocID="{ACD016AF-3A39-494F-9AC8-EB63FED29CF2}" presName="childNode" presStyleLbl="node1" presStyleIdx="8" presStyleCnt="9" custLinFactNeighborX="-5667">
        <dgm:presLayoutVars>
          <dgm:bulletEnabled val="1"/>
        </dgm:presLayoutVars>
      </dgm:prSet>
      <dgm:spPr>
        <a:xfrm>
          <a:off x="6194808" y="3785038"/>
          <a:ext cx="2247499" cy="986932"/>
        </a:xfrm>
        <a:prstGeom prst="roundRect">
          <a:avLst>
            <a:gd name="adj" fmla="val 10000"/>
          </a:avLst>
        </a:prstGeom>
      </dgm:spPr>
    </dgm:pt>
  </dgm:ptLst>
  <dgm:cxnLst>
    <dgm:cxn modelId="{20B9BB02-B4CB-4507-B180-C041177194F2}" srcId="{3F1F2661-4609-4C96-9FA4-809F067A77D1}" destId="{1FEFE907-DF7A-4B00-B1A5-19B9D2CDB717}" srcOrd="0" destOrd="0" parTransId="{F24A8C71-A20F-48B9-9DF1-D5F706B7F2AA}" sibTransId="{591B5AAE-CED2-490E-A2A7-FB71B20DC373}"/>
    <dgm:cxn modelId="{D57A5D03-40DD-479E-AF3A-B353FF5D944C}" srcId="{9D641DBD-85E3-454C-9EA5-9B9142EAFE4C}" destId="{98C9E7D6-8EB2-403B-98C8-3B7759700911}" srcOrd="1" destOrd="0" parTransId="{E79A2AC0-85D2-499D-8B0B-A42FC8C4C4A8}" sibTransId="{53AB6CFD-5458-4909-B9FA-CB4F951F7B9B}"/>
    <dgm:cxn modelId="{69CE060B-8867-4127-B624-9117BAD577D3}" type="presOf" srcId="{ACD016AF-3A39-494F-9AC8-EB63FED29CF2}" destId="{890AAC9A-F06B-4574-A52E-A919DF62958A}" srcOrd="0" destOrd="0" presId="urn:microsoft.com/office/officeart/2005/8/layout/lProcess2"/>
    <dgm:cxn modelId="{A48B6714-340D-45B2-8DAC-5F2EEA8F1B28}" srcId="{1FEFE907-DF7A-4B00-B1A5-19B9D2CDB717}" destId="{6923B5BB-1267-4E74-B31E-957657D9E4F9}" srcOrd="1" destOrd="0" parTransId="{71EAAEA5-DF17-4122-8DBF-24FD7FEB8CBF}" sibTransId="{1CFA9CCE-F436-472D-B8D1-398494A7AD62}"/>
    <dgm:cxn modelId="{9B0A9715-6350-440F-8D8F-A5556AF741B5}" type="presOf" srcId="{0286CA9E-B793-4C33-9069-991D1D1DFB25}" destId="{374D5B38-615C-46A8-8015-8CB330E1E350}" srcOrd="0" destOrd="0" presId="urn:microsoft.com/office/officeart/2005/8/layout/lProcess2"/>
    <dgm:cxn modelId="{D6B6D729-1AC6-43B2-A6C7-7449454210D2}" type="presOf" srcId="{9D641DBD-85E3-454C-9EA5-9B9142EAFE4C}" destId="{60A5A4B0-BF83-45FB-A3AA-1C9DD21E624C}" srcOrd="0" destOrd="0" presId="urn:microsoft.com/office/officeart/2005/8/layout/lProcess2"/>
    <dgm:cxn modelId="{B295EA32-1D0F-42A5-80E5-E24F746E4A18}" type="presOf" srcId="{D1CCCAED-C969-478D-88E2-A90FDE9CCAD7}" destId="{CAC93C55-6347-481A-A9BB-279E03525F7E}" srcOrd="1" destOrd="0" presId="urn:microsoft.com/office/officeart/2005/8/layout/lProcess2"/>
    <dgm:cxn modelId="{EF5D5E64-CD37-405A-93C8-531ADE936981}" type="presOf" srcId="{98C9E7D6-8EB2-403B-98C8-3B7759700911}" destId="{DA93425F-1893-43A9-BDBB-C75DEFD10E97}" srcOrd="0" destOrd="0" presId="urn:microsoft.com/office/officeart/2005/8/layout/lProcess2"/>
    <dgm:cxn modelId="{9330DC68-9F43-414D-BA1E-41C1776C3B5B}" type="presOf" srcId="{DA681988-85BD-4685-9B03-EA719972FDFB}" destId="{A7ABE431-79DB-424F-A146-908804814E09}" srcOrd="0" destOrd="0" presId="urn:microsoft.com/office/officeart/2005/8/layout/lProcess2"/>
    <dgm:cxn modelId="{031FA86D-45D6-4BCA-9731-A05345E0C043}" type="presOf" srcId="{0E0DDBF7-4B6A-4170-AC5B-99E9DEBB9263}" destId="{44E16A1C-EBFC-4459-AF14-C9AC026978A8}" srcOrd="0" destOrd="0" presId="urn:microsoft.com/office/officeart/2005/8/layout/lProcess2"/>
    <dgm:cxn modelId="{0383464E-72BE-4789-B0EF-5CE33E58C277}" srcId="{3F1F2661-4609-4C96-9FA4-809F067A77D1}" destId="{D1CCCAED-C969-478D-88E2-A90FDE9CCAD7}" srcOrd="2" destOrd="0" parTransId="{0E374540-B944-42E3-877E-C4A25FD49163}" sibTransId="{9E555065-C6E7-4DEA-9CF6-408DB5A80DA0}"/>
    <dgm:cxn modelId="{A9C6F04E-34E8-43BF-9E30-E18B8ED48E27}" srcId="{9D641DBD-85E3-454C-9EA5-9B9142EAFE4C}" destId="{C0AE96E2-EB75-4B9A-8B7B-426E0007B6E2}" srcOrd="2" destOrd="0" parTransId="{1A5E68D5-4B8A-4F3A-9A74-AF3EB1DE1273}" sibTransId="{AC02932C-D646-4479-A9A4-2D38FA7EDB78}"/>
    <dgm:cxn modelId="{571B9852-BCC2-4024-B32C-3A73B3BAC2B7}" srcId="{D1CCCAED-C969-478D-88E2-A90FDE9CCAD7}" destId="{E7379AB5-62B1-445B-BDC0-2D33AAB58F48}" srcOrd="0" destOrd="0" parTransId="{EDE0E8FE-DFCB-4686-ADDC-6D1AE6B292D1}" sibTransId="{83411797-7404-4823-B7E8-C238A786F8B6}"/>
    <dgm:cxn modelId="{A007C475-8A72-436B-9E8B-E091F1C0698F}" type="presOf" srcId="{1FEFE907-DF7A-4B00-B1A5-19B9D2CDB717}" destId="{DAEC875E-8B77-4F40-B524-6E4EAD659CCC}" srcOrd="0" destOrd="0" presId="urn:microsoft.com/office/officeart/2005/8/layout/lProcess2"/>
    <dgm:cxn modelId="{833A017C-3F13-45C6-8DCD-F3F6BF7B8DC7}" type="presOf" srcId="{6923B5BB-1267-4E74-B31E-957657D9E4F9}" destId="{0DB77386-E3B2-49A3-9926-4F24AF8C95F0}" srcOrd="0" destOrd="0" presId="urn:microsoft.com/office/officeart/2005/8/layout/lProcess2"/>
    <dgm:cxn modelId="{D82BBB7C-DDB0-414D-9BC5-52C050EEB376}" type="presOf" srcId="{1FEFE907-DF7A-4B00-B1A5-19B9D2CDB717}" destId="{E95B20CB-61F5-4164-AE95-1AE02FF02B6D}" srcOrd="1" destOrd="0" presId="urn:microsoft.com/office/officeart/2005/8/layout/lProcess2"/>
    <dgm:cxn modelId="{B7F39488-3211-48DD-8329-27BFDBF51BFA}" srcId="{1FEFE907-DF7A-4B00-B1A5-19B9D2CDB717}" destId="{8F445CFA-BA8C-42F9-8796-F03AA666C903}" srcOrd="0" destOrd="0" parTransId="{C000ECEF-8B3E-4E3E-8987-4F58171CACD5}" sibTransId="{117ADADF-CB03-4450-AB5C-8F7ABF7D163E}"/>
    <dgm:cxn modelId="{920E3C8C-8D1C-4164-BA38-07D362F39DEE}" srcId="{D1CCCAED-C969-478D-88E2-A90FDE9CCAD7}" destId="{ACD016AF-3A39-494F-9AC8-EB63FED29CF2}" srcOrd="2" destOrd="0" parTransId="{FD955EB5-ECF0-4617-BF75-E82A9B473372}" sibTransId="{24775C9A-9AF8-4995-ACE3-983CDCC20A83}"/>
    <dgm:cxn modelId="{F7C9229B-81EE-4346-9368-10116D28695B}" srcId="{1FEFE907-DF7A-4B00-B1A5-19B9D2CDB717}" destId="{0E0DDBF7-4B6A-4170-AC5B-99E9DEBB9263}" srcOrd="2" destOrd="0" parTransId="{544DACAA-82BC-411D-BF4F-708F1103B83D}" sibTransId="{ED525DFC-C48E-479F-93D6-004095930970}"/>
    <dgm:cxn modelId="{9843B89E-7535-44EF-884E-11076083698D}" type="presOf" srcId="{E7379AB5-62B1-445B-BDC0-2D33AAB58F48}" destId="{D9CD76B4-15C0-4B24-BF68-93CEADFF437A}" srcOrd="0" destOrd="0" presId="urn:microsoft.com/office/officeart/2005/8/layout/lProcess2"/>
    <dgm:cxn modelId="{706648AD-CEAB-4182-8361-9708214D2FC3}" srcId="{D1CCCAED-C969-478D-88E2-A90FDE9CCAD7}" destId="{0286CA9E-B793-4C33-9069-991D1D1DFB25}" srcOrd="1" destOrd="0" parTransId="{4BED88AC-B988-4787-9A49-AF01550A396F}" sibTransId="{BD5390F6-BE64-4417-B9F7-8FA5F21C8F2E}"/>
    <dgm:cxn modelId="{A97B74B2-4388-4541-8DD4-F38BEF562EAD}" type="presOf" srcId="{C0AE96E2-EB75-4B9A-8B7B-426E0007B6E2}" destId="{8CAAC59B-E5A2-4617-9306-318959364B0F}" srcOrd="0" destOrd="0" presId="urn:microsoft.com/office/officeart/2005/8/layout/lProcess2"/>
    <dgm:cxn modelId="{CC3556BD-A654-40FD-896C-066596E2B10A}" srcId="{3F1F2661-4609-4C96-9FA4-809F067A77D1}" destId="{9D641DBD-85E3-454C-9EA5-9B9142EAFE4C}" srcOrd="1" destOrd="0" parTransId="{283EBC03-A67D-4961-9C38-99AB56D2671B}" sibTransId="{C01A3536-19BB-4D6F-B553-CB33B07F78A8}"/>
    <dgm:cxn modelId="{E93F43CD-CF1D-44C6-97EF-F7459356593E}" type="presOf" srcId="{8F445CFA-BA8C-42F9-8796-F03AA666C903}" destId="{4CE8E968-E3B6-47E8-A50E-AFC92AF50D55}" srcOrd="0" destOrd="0" presId="urn:microsoft.com/office/officeart/2005/8/layout/lProcess2"/>
    <dgm:cxn modelId="{79745FDE-EBB7-4CF3-BE2F-45B93D9BADCC}" type="presOf" srcId="{3F1F2661-4609-4C96-9FA4-809F067A77D1}" destId="{411F0DAA-CD0C-4976-9DAF-310646055CC7}" srcOrd="0" destOrd="0" presId="urn:microsoft.com/office/officeart/2005/8/layout/lProcess2"/>
    <dgm:cxn modelId="{AD5081EA-FED6-4B57-8857-528585A2C206}" type="presOf" srcId="{9D641DBD-85E3-454C-9EA5-9B9142EAFE4C}" destId="{87C9D3CC-2D03-4308-ABBB-352BB9F7D6D7}" srcOrd="1" destOrd="0" presId="urn:microsoft.com/office/officeart/2005/8/layout/lProcess2"/>
    <dgm:cxn modelId="{C457F6EF-263B-4431-8970-BCF89B9B05D0}" type="presOf" srcId="{D1CCCAED-C969-478D-88E2-A90FDE9CCAD7}" destId="{7BA53C27-846B-430A-A136-2135BB4473A6}" srcOrd="0" destOrd="0" presId="urn:microsoft.com/office/officeart/2005/8/layout/lProcess2"/>
    <dgm:cxn modelId="{ED8091F3-F9B5-4A1C-B542-7982AB58DEA2}" srcId="{9D641DBD-85E3-454C-9EA5-9B9142EAFE4C}" destId="{DA681988-85BD-4685-9B03-EA719972FDFB}" srcOrd="0" destOrd="0" parTransId="{2137E98F-255E-471E-A2C9-E6FA03F0BBAD}" sibTransId="{7FE10696-AFF0-4E12-A27A-C3EF7235E2B8}"/>
    <dgm:cxn modelId="{9CE3A924-C8C7-4FE0-80C6-BB85A757D082}" type="presParOf" srcId="{411F0DAA-CD0C-4976-9DAF-310646055CC7}" destId="{A627B7A7-D9AB-4671-B8D6-3572D782AC07}" srcOrd="0" destOrd="0" presId="urn:microsoft.com/office/officeart/2005/8/layout/lProcess2"/>
    <dgm:cxn modelId="{1DF062D6-94E9-4D19-B2D7-E2836F44E526}" type="presParOf" srcId="{A627B7A7-D9AB-4671-B8D6-3572D782AC07}" destId="{DAEC875E-8B77-4F40-B524-6E4EAD659CCC}" srcOrd="0" destOrd="0" presId="urn:microsoft.com/office/officeart/2005/8/layout/lProcess2"/>
    <dgm:cxn modelId="{1AF94DFE-CFF4-49CF-8D22-9D9EE61426A5}" type="presParOf" srcId="{A627B7A7-D9AB-4671-B8D6-3572D782AC07}" destId="{E95B20CB-61F5-4164-AE95-1AE02FF02B6D}" srcOrd="1" destOrd="0" presId="urn:microsoft.com/office/officeart/2005/8/layout/lProcess2"/>
    <dgm:cxn modelId="{7B9566C5-291A-45CC-A93B-CF594F73A32A}" type="presParOf" srcId="{A627B7A7-D9AB-4671-B8D6-3572D782AC07}" destId="{575E423F-AA97-4FCC-9CB4-2624B0766D60}" srcOrd="2" destOrd="0" presId="urn:microsoft.com/office/officeart/2005/8/layout/lProcess2"/>
    <dgm:cxn modelId="{81DBF7E9-B41E-4140-B077-6056F99D26B5}" type="presParOf" srcId="{575E423F-AA97-4FCC-9CB4-2624B0766D60}" destId="{8CF5DA27-679D-4449-80A6-D9067319DCAE}" srcOrd="0" destOrd="0" presId="urn:microsoft.com/office/officeart/2005/8/layout/lProcess2"/>
    <dgm:cxn modelId="{F85F1E9A-F4BE-49D4-B995-C6A195F6D88F}" type="presParOf" srcId="{8CF5DA27-679D-4449-80A6-D9067319DCAE}" destId="{4CE8E968-E3B6-47E8-A50E-AFC92AF50D55}" srcOrd="0" destOrd="0" presId="urn:microsoft.com/office/officeart/2005/8/layout/lProcess2"/>
    <dgm:cxn modelId="{3ADF7FD4-9F91-46AE-8830-D2685EC97986}" type="presParOf" srcId="{8CF5DA27-679D-4449-80A6-D9067319DCAE}" destId="{ED17D7E1-A0EE-486B-B7F7-B29AD86AD648}" srcOrd="1" destOrd="0" presId="urn:microsoft.com/office/officeart/2005/8/layout/lProcess2"/>
    <dgm:cxn modelId="{23A4F0CC-43B7-46A0-82BF-78F4EBE6C8F6}" type="presParOf" srcId="{8CF5DA27-679D-4449-80A6-D9067319DCAE}" destId="{0DB77386-E3B2-49A3-9926-4F24AF8C95F0}" srcOrd="2" destOrd="0" presId="urn:microsoft.com/office/officeart/2005/8/layout/lProcess2"/>
    <dgm:cxn modelId="{C34B7487-12AA-4B62-B234-1D25640537D3}" type="presParOf" srcId="{8CF5DA27-679D-4449-80A6-D9067319DCAE}" destId="{6BB127E8-3BD4-4CB5-8F21-BE2C0EDCC18D}" srcOrd="3" destOrd="0" presId="urn:microsoft.com/office/officeart/2005/8/layout/lProcess2"/>
    <dgm:cxn modelId="{CFC3119B-D059-4D86-9FC0-B86E02B76B88}" type="presParOf" srcId="{8CF5DA27-679D-4449-80A6-D9067319DCAE}" destId="{44E16A1C-EBFC-4459-AF14-C9AC026978A8}" srcOrd="4" destOrd="0" presId="urn:microsoft.com/office/officeart/2005/8/layout/lProcess2"/>
    <dgm:cxn modelId="{EBE7100E-8DED-46C3-9C4E-93C4720FAE65}" type="presParOf" srcId="{411F0DAA-CD0C-4976-9DAF-310646055CC7}" destId="{93130CBE-5D75-4CAD-AFA4-25750F78FCED}" srcOrd="1" destOrd="0" presId="urn:microsoft.com/office/officeart/2005/8/layout/lProcess2"/>
    <dgm:cxn modelId="{E9F3C4EC-8910-4D27-9FF8-51097A52DAA6}" type="presParOf" srcId="{411F0DAA-CD0C-4976-9DAF-310646055CC7}" destId="{D92201FA-D4C4-4F95-AB79-C69701021E74}" srcOrd="2" destOrd="0" presId="urn:microsoft.com/office/officeart/2005/8/layout/lProcess2"/>
    <dgm:cxn modelId="{16DDF016-B0C3-40CF-9052-390D08514C27}" type="presParOf" srcId="{D92201FA-D4C4-4F95-AB79-C69701021E74}" destId="{60A5A4B0-BF83-45FB-A3AA-1C9DD21E624C}" srcOrd="0" destOrd="0" presId="urn:microsoft.com/office/officeart/2005/8/layout/lProcess2"/>
    <dgm:cxn modelId="{BB39721D-B5E5-4920-A8B3-E1E1F217AE61}" type="presParOf" srcId="{D92201FA-D4C4-4F95-AB79-C69701021E74}" destId="{87C9D3CC-2D03-4308-ABBB-352BB9F7D6D7}" srcOrd="1" destOrd="0" presId="urn:microsoft.com/office/officeart/2005/8/layout/lProcess2"/>
    <dgm:cxn modelId="{6667D812-366D-45FC-903E-67BBCCB39B72}" type="presParOf" srcId="{D92201FA-D4C4-4F95-AB79-C69701021E74}" destId="{AA313D3B-B53C-473D-80A0-2EB2FC509995}" srcOrd="2" destOrd="0" presId="urn:microsoft.com/office/officeart/2005/8/layout/lProcess2"/>
    <dgm:cxn modelId="{739E909F-653C-4125-9595-6A7FE4D0AF40}" type="presParOf" srcId="{AA313D3B-B53C-473D-80A0-2EB2FC509995}" destId="{A80AD28A-B8DE-4946-8DE9-EA8FCEF6F587}" srcOrd="0" destOrd="0" presId="urn:microsoft.com/office/officeart/2005/8/layout/lProcess2"/>
    <dgm:cxn modelId="{830CB88E-2921-4904-B7EC-15260FF37C54}" type="presParOf" srcId="{A80AD28A-B8DE-4946-8DE9-EA8FCEF6F587}" destId="{A7ABE431-79DB-424F-A146-908804814E09}" srcOrd="0" destOrd="0" presId="urn:microsoft.com/office/officeart/2005/8/layout/lProcess2"/>
    <dgm:cxn modelId="{39BBCC2A-BE80-46F6-9372-75E95E0685D1}" type="presParOf" srcId="{A80AD28A-B8DE-4946-8DE9-EA8FCEF6F587}" destId="{38D7184B-CAC9-42D3-8FD0-75C6A0671B2D}" srcOrd="1" destOrd="0" presId="urn:microsoft.com/office/officeart/2005/8/layout/lProcess2"/>
    <dgm:cxn modelId="{CCFB5F57-15E0-450E-8484-F30500631213}" type="presParOf" srcId="{A80AD28A-B8DE-4946-8DE9-EA8FCEF6F587}" destId="{DA93425F-1893-43A9-BDBB-C75DEFD10E97}" srcOrd="2" destOrd="0" presId="urn:microsoft.com/office/officeart/2005/8/layout/lProcess2"/>
    <dgm:cxn modelId="{3A306130-C7DB-4DF3-A45E-270264D79C8B}" type="presParOf" srcId="{A80AD28A-B8DE-4946-8DE9-EA8FCEF6F587}" destId="{6F51015A-6782-4843-A14E-CDA658E4F304}" srcOrd="3" destOrd="0" presId="urn:microsoft.com/office/officeart/2005/8/layout/lProcess2"/>
    <dgm:cxn modelId="{E911AC8B-5112-4C20-BDC9-B0EA5A5E5169}" type="presParOf" srcId="{A80AD28A-B8DE-4946-8DE9-EA8FCEF6F587}" destId="{8CAAC59B-E5A2-4617-9306-318959364B0F}" srcOrd="4" destOrd="0" presId="urn:microsoft.com/office/officeart/2005/8/layout/lProcess2"/>
    <dgm:cxn modelId="{9E77EEC2-2263-4965-8375-68E01B1624EE}" type="presParOf" srcId="{411F0DAA-CD0C-4976-9DAF-310646055CC7}" destId="{75B44C43-4DFF-408B-87A2-5E3AE332CB2F}" srcOrd="3" destOrd="0" presId="urn:microsoft.com/office/officeart/2005/8/layout/lProcess2"/>
    <dgm:cxn modelId="{698E30B7-29AA-4A8F-B616-4234B8D46369}" type="presParOf" srcId="{411F0DAA-CD0C-4976-9DAF-310646055CC7}" destId="{5F0D20E7-2A08-4346-89DF-E5837B27D026}" srcOrd="4" destOrd="0" presId="urn:microsoft.com/office/officeart/2005/8/layout/lProcess2"/>
    <dgm:cxn modelId="{45638A9C-27D2-42B9-8A9B-31D7F7BCC02E}" type="presParOf" srcId="{5F0D20E7-2A08-4346-89DF-E5837B27D026}" destId="{7BA53C27-846B-430A-A136-2135BB4473A6}" srcOrd="0" destOrd="0" presId="urn:microsoft.com/office/officeart/2005/8/layout/lProcess2"/>
    <dgm:cxn modelId="{DE00B2B7-F997-49A9-8530-18039B9D044E}" type="presParOf" srcId="{5F0D20E7-2A08-4346-89DF-E5837B27D026}" destId="{CAC93C55-6347-481A-A9BB-279E03525F7E}" srcOrd="1" destOrd="0" presId="urn:microsoft.com/office/officeart/2005/8/layout/lProcess2"/>
    <dgm:cxn modelId="{CCE410AE-2D73-4622-BE78-DB459AF40B88}" type="presParOf" srcId="{5F0D20E7-2A08-4346-89DF-E5837B27D026}" destId="{374E4CA4-5F3F-4FF7-8016-6CF4D9D2DDCF}" srcOrd="2" destOrd="0" presId="urn:microsoft.com/office/officeart/2005/8/layout/lProcess2"/>
    <dgm:cxn modelId="{6B821455-9DA8-4945-966B-B080C6AF0E75}" type="presParOf" srcId="{374E4CA4-5F3F-4FF7-8016-6CF4D9D2DDCF}" destId="{72B287B2-E9FD-41CF-8C82-6FA762CBB75D}" srcOrd="0" destOrd="0" presId="urn:microsoft.com/office/officeart/2005/8/layout/lProcess2"/>
    <dgm:cxn modelId="{B119794C-627E-4CD8-9A09-41BF1000B150}" type="presParOf" srcId="{72B287B2-E9FD-41CF-8C82-6FA762CBB75D}" destId="{D9CD76B4-15C0-4B24-BF68-93CEADFF437A}" srcOrd="0" destOrd="0" presId="urn:microsoft.com/office/officeart/2005/8/layout/lProcess2"/>
    <dgm:cxn modelId="{969F9903-89CC-4CB9-9205-C71ABB7C04B7}" type="presParOf" srcId="{72B287B2-E9FD-41CF-8C82-6FA762CBB75D}" destId="{A7033186-0FCA-40A3-B9E7-EE0F670F8962}" srcOrd="1" destOrd="0" presId="urn:microsoft.com/office/officeart/2005/8/layout/lProcess2"/>
    <dgm:cxn modelId="{B4A32C2C-6BB3-437F-B6D3-20EAC20C72A5}" type="presParOf" srcId="{72B287B2-E9FD-41CF-8C82-6FA762CBB75D}" destId="{374D5B38-615C-46A8-8015-8CB330E1E350}" srcOrd="2" destOrd="0" presId="urn:microsoft.com/office/officeart/2005/8/layout/lProcess2"/>
    <dgm:cxn modelId="{1D9A35E0-4FC4-486B-9244-2E5C6D9540E8}" type="presParOf" srcId="{72B287B2-E9FD-41CF-8C82-6FA762CBB75D}" destId="{55E7FFA4-B46D-406A-92D0-E52EF5D5040A}" srcOrd="3" destOrd="0" presId="urn:microsoft.com/office/officeart/2005/8/layout/lProcess2"/>
    <dgm:cxn modelId="{B8B3B750-AEF7-4F4B-A385-99046CFFB247}" type="presParOf" srcId="{72B287B2-E9FD-41CF-8C82-6FA762CBB75D}" destId="{890AAC9A-F06B-4574-A52E-A919DF62958A}"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EC875E-8B77-4F40-B524-6E4EAD659CCC}">
      <dsp:nvSpPr>
        <dsp:cNvPr id="0" name=""/>
        <dsp:cNvSpPr/>
      </dsp:nvSpPr>
      <dsp:spPr>
        <a:xfrm>
          <a:off x="0" y="0"/>
          <a:ext cx="2809374" cy="5023579"/>
        </a:xfrm>
        <a:prstGeom prst="roundRect">
          <a:avLst>
            <a:gd name="adj" fmla="val 10000"/>
          </a:avLst>
        </a:prstGeom>
        <a:solidFill>
          <a:schemeClr val="accent2"/>
        </a:solidFill>
        <a:ln>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Font typeface="Arial" panose="020B0604020202020204" pitchFamily="34" charset="0"/>
            <a:buNone/>
          </a:pPr>
          <a:r>
            <a:rPr lang="en-US" sz="4100" b="1" kern="120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Agricultural IoT </a:t>
          </a:r>
          <a:endParaRPr lang="en-US" sz="4100" kern="1200" dirty="0">
            <a:solidFill>
              <a:schemeClr val="bg1"/>
            </a:solidFill>
          </a:endParaRPr>
        </a:p>
      </dsp:txBody>
      <dsp:txXfrm>
        <a:off x="0" y="0"/>
        <a:ext cx="2809374" cy="1507073"/>
      </dsp:txXfrm>
    </dsp:sp>
    <dsp:sp modelId="{4CE8E968-E3B6-47E8-A50E-AFC92AF50D55}">
      <dsp:nvSpPr>
        <dsp:cNvPr id="0" name=""/>
        <dsp:cNvSpPr/>
      </dsp:nvSpPr>
      <dsp:spPr>
        <a:xfrm>
          <a:off x="282018" y="1507502"/>
          <a:ext cx="2247499" cy="986932"/>
        </a:xfrm>
        <a:prstGeom prst="roundRect">
          <a:avLst>
            <a:gd name="adj" fmla="val 10000"/>
          </a:avLst>
        </a:prstGeom>
        <a:solidFill>
          <a:schemeClr val="accent6">
            <a:lumMod val="20000"/>
            <a:lumOff val="8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rPr>
            <a:t>Architecture</a:t>
          </a:r>
          <a:endParaRPr lang="en-US" sz="3200" b="1" kern="1200" dirty="0">
            <a:solidFill>
              <a:schemeClr val="tx1"/>
            </a:solidFill>
          </a:endParaRPr>
        </a:p>
      </dsp:txBody>
      <dsp:txXfrm>
        <a:off x="310924" y="1536408"/>
        <a:ext cx="2189687" cy="929120"/>
      </dsp:txXfrm>
    </dsp:sp>
    <dsp:sp modelId="{0DB77386-E3B2-49A3-9926-4F24AF8C95F0}">
      <dsp:nvSpPr>
        <dsp:cNvPr id="0" name=""/>
        <dsp:cNvSpPr/>
      </dsp:nvSpPr>
      <dsp:spPr>
        <a:xfrm>
          <a:off x="282018" y="2646270"/>
          <a:ext cx="2247499" cy="986932"/>
        </a:xfrm>
        <a:prstGeom prst="roundRect">
          <a:avLst>
            <a:gd name="adj" fmla="val 10000"/>
          </a:avLst>
        </a:prstGeom>
        <a:solidFill>
          <a:srgbClr val="D26F00">
            <a:lumMod val="20000"/>
            <a:lumOff val="8000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rgbClr val="263248"/>
              </a:solidFill>
              <a:latin typeface="Roboto Condensed" panose="02000000000000000000" pitchFamily="2" charset="0"/>
              <a:ea typeface="Roboto Condensed" panose="02000000000000000000" pitchFamily="2" charset="0"/>
              <a:cs typeface="Roboto Condensed" panose="02000000000000000000" pitchFamily="2" charset="0"/>
            </a:rPr>
            <a:t>Components</a:t>
          </a:r>
        </a:p>
      </dsp:txBody>
      <dsp:txXfrm>
        <a:off x="310924" y="2675176"/>
        <a:ext cx="2189687" cy="929120"/>
      </dsp:txXfrm>
    </dsp:sp>
    <dsp:sp modelId="{44E16A1C-EBFC-4459-AF14-C9AC026978A8}">
      <dsp:nvSpPr>
        <dsp:cNvPr id="0" name=""/>
        <dsp:cNvSpPr/>
      </dsp:nvSpPr>
      <dsp:spPr>
        <a:xfrm>
          <a:off x="282018" y="3785038"/>
          <a:ext cx="2247499" cy="986932"/>
        </a:xfrm>
        <a:prstGeom prst="roundRect">
          <a:avLst>
            <a:gd name="adj" fmla="val 10000"/>
          </a:avLst>
        </a:prstGeom>
        <a:solidFill>
          <a:srgbClr val="D26F00">
            <a:lumMod val="20000"/>
            <a:lumOff val="8000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rgbClr val="263248"/>
              </a:solidFill>
              <a:latin typeface="Roboto Condensed" panose="02000000000000000000" pitchFamily="2" charset="0"/>
              <a:ea typeface="Roboto Condensed" panose="02000000000000000000" pitchFamily="2" charset="0"/>
              <a:cs typeface="Roboto Condensed" panose="02000000000000000000" pitchFamily="2" charset="0"/>
            </a:rPr>
            <a:t>Advantages</a:t>
          </a:r>
        </a:p>
      </dsp:txBody>
      <dsp:txXfrm>
        <a:off x="310924" y="3813944"/>
        <a:ext cx="2189687" cy="929120"/>
      </dsp:txXfrm>
    </dsp:sp>
    <dsp:sp modelId="{60A5A4B0-BF83-45FB-A3AA-1C9DD21E624C}">
      <dsp:nvSpPr>
        <dsp:cNvPr id="0" name=""/>
        <dsp:cNvSpPr/>
      </dsp:nvSpPr>
      <dsp:spPr>
        <a:xfrm>
          <a:off x="2946260" y="0"/>
          <a:ext cx="2809374" cy="5023579"/>
        </a:xfrm>
        <a:prstGeom prst="roundRect">
          <a:avLst>
            <a:gd name="adj" fmla="val 10000"/>
          </a:avLst>
        </a:prstGeom>
        <a:solidFill>
          <a:srgbClr val="FFC000"/>
        </a:solidFill>
        <a:ln w="28575">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Font typeface="Arial" panose="020B0604020202020204" pitchFamily="34" charset="0"/>
            <a:buNone/>
          </a:pPr>
          <a:r>
            <a:rPr lang="en-US" sz="4100" b="1" kern="1200" dirty="0">
              <a:latin typeface="Roboto Condensed" panose="02000000000000000000" pitchFamily="2" charset="0"/>
              <a:ea typeface="Roboto Condensed" panose="02000000000000000000" pitchFamily="2" charset="0"/>
              <a:cs typeface="Roboto Condensed" panose="02000000000000000000" pitchFamily="2" charset="0"/>
            </a:rPr>
            <a:t>Vehicular IoT</a:t>
          </a:r>
          <a:endParaRPr lang="en-US" sz="4100" kern="1200" dirty="0"/>
        </a:p>
      </dsp:txBody>
      <dsp:txXfrm>
        <a:off x="2946260" y="0"/>
        <a:ext cx="2809374" cy="1507073"/>
      </dsp:txXfrm>
    </dsp:sp>
    <dsp:sp modelId="{A7ABE431-79DB-424F-A146-908804814E09}">
      <dsp:nvSpPr>
        <dsp:cNvPr id="0" name=""/>
        <dsp:cNvSpPr/>
      </dsp:nvSpPr>
      <dsp:spPr>
        <a:xfrm>
          <a:off x="3182259" y="1507502"/>
          <a:ext cx="2247499" cy="986932"/>
        </a:xfrm>
        <a:prstGeom prst="roundRect">
          <a:avLst>
            <a:gd name="adj" fmla="val 10000"/>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60960" rIns="81280" bIns="6096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Roboto Condensed" panose="02000000000000000000" pitchFamily="2" charset="0"/>
              <a:ea typeface="Roboto Condensed" panose="02000000000000000000" pitchFamily="2" charset="0"/>
              <a:cs typeface="Roboto Condensed" panose="02000000000000000000" pitchFamily="2" charset="0"/>
            </a:rPr>
            <a:t>Architecture</a:t>
          </a:r>
          <a:endParaRPr lang="en-US" sz="3200" b="1" kern="1200" dirty="0"/>
        </a:p>
      </dsp:txBody>
      <dsp:txXfrm>
        <a:off x="3211165" y="1536408"/>
        <a:ext cx="2189687" cy="929120"/>
      </dsp:txXfrm>
    </dsp:sp>
    <dsp:sp modelId="{DA93425F-1893-43A9-BDBB-C75DEFD10E97}">
      <dsp:nvSpPr>
        <dsp:cNvPr id="0" name=""/>
        <dsp:cNvSpPr/>
      </dsp:nvSpPr>
      <dsp:spPr>
        <a:xfrm>
          <a:off x="3189698" y="2646270"/>
          <a:ext cx="2247499" cy="986932"/>
        </a:xfrm>
        <a:prstGeom prst="roundRect">
          <a:avLst>
            <a:gd name="adj" fmla="val 10000"/>
          </a:avLst>
        </a:prstGeom>
        <a:solidFill>
          <a:srgbClr val="00206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Components</a:t>
          </a:r>
        </a:p>
      </dsp:txBody>
      <dsp:txXfrm>
        <a:off x="3218604" y="2675176"/>
        <a:ext cx="2189687" cy="929120"/>
      </dsp:txXfrm>
    </dsp:sp>
    <dsp:sp modelId="{8CAAC59B-E5A2-4617-9306-318959364B0F}">
      <dsp:nvSpPr>
        <dsp:cNvPr id="0" name=""/>
        <dsp:cNvSpPr/>
      </dsp:nvSpPr>
      <dsp:spPr>
        <a:xfrm>
          <a:off x="3227254" y="3785038"/>
          <a:ext cx="2247499" cy="986932"/>
        </a:xfrm>
        <a:prstGeom prst="roundRect">
          <a:avLst>
            <a:gd name="adj" fmla="val 10000"/>
          </a:avLst>
        </a:prstGeom>
        <a:solidFill>
          <a:srgbClr val="002060"/>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Advantages</a:t>
          </a:r>
        </a:p>
      </dsp:txBody>
      <dsp:txXfrm>
        <a:off x="3256160" y="3813944"/>
        <a:ext cx="2189687" cy="929120"/>
      </dsp:txXfrm>
    </dsp:sp>
    <dsp:sp modelId="{7BA53C27-846B-430A-A136-2135BB4473A6}">
      <dsp:nvSpPr>
        <dsp:cNvPr id="0" name=""/>
        <dsp:cNvSpPr/>
      </dsp:nvSpPr>
      <dsp:spPr>
        <a:xfrm>
          <a:off x="5861324" y="0"/>
          <a:ext cx="2809374" cy="5023579"/>
        </a:xfrm>
        <a:prstGeom prst="roundRect">
          <a:avLst>
            <a:gd name="adj" fmla="val 10000"/>
          </a:avLst>
        </a:prstGeom>
        <a:solidFill>
          <a:srgbClr val="92D050"/>
        </a:solidFill>
        <a:ln w="28575">
          <a:solidFill>
            <a:schemeClr val="tx1"/>
          </a:solid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Font typeface="Arial" panose="020B0604020202020204" pitchFamily="34" charset="0"/>
            <a:buNone/>
          </a:pPr>
          <a:r>
            <a:rPr lang="en-US" sz="4100" b="1" kern="1200" dirty="0">
              <a:latin typeface="Roboto Condensed" panose="02000000000000000000" pitchFamily="2" charset="0"/>
              <a:ea typeface="Roboto Condensed" panose="02000000000000000000" pitchFamily="2" charset="0"/>
              <a:cs typeface="Roboto Condensed" panose="02000000000000000000" pitchFamily="2" charset="0"/>
            </a:rPr>
            <a:t>Healthcare IoT</a:t>
          </a:r>
          <a:endParaRPr lang="en-US" sz="4100" kern="1200" dirty="0"/>
        </a:p>
      </dsp:txBody>
      <dsp:txXfrm>
        <a:off x="5861324" y="0"/>
        <a:ext cx="2809374" cy="1507073"/>
      </dsp:txXfrm>
    </dsp:sp>
    <dsp:sp modelId="{D9CD76B4-15C0-4B24-BF68-93CEADFF437A}">
      <dsp:nvSpPr>
        <dsp:cNvPr id="0" name=""/>
        <dsp:cNvSpPr/>
      </dsp:nvSpPr>
      <dsp:spPr>
        <a:xfrm>
          <a:off x="6142374" y="1507502"/>
          <a:ext cx="2247499" cy="986932"/>
        </a:xfrm>
        <a:prstGeom prst="roundRect">
          <a:avLst>
            <a:gd name="adj" fmla="val 10000"/>
          </a:avLst>
        </a:prstGeom>
        <a:solidFill>
          <a:srgbClr val="D26F00">
            <a:lumMod val="5000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Architecture</a:t>
          </a:r>
        </a:p>
      </dsp:txBody>
      <dsp:txXfrm>
        <a:off x="6171280" y="1536408"/>
        <a:ext cx="2189687" cy="929120"/>
      </dsp:txXfrm>
    </dsp:sp>
    <dsp:sp modelId="{374D5B38-615C-46A8-8015-8CB330E1E350}">
      <dsp:nvSpPr>
        <dsp:cNvPr id="0" name=""/>
        <dsp:cNvSpPr/>
      </dsp:nvSpPr>
      <dsp:spPr>
        <a:xfrm>
          <a:off x="6179929" y="2646270"/>
          <a:ext cx="2247499" cy="986932"/>
        </a:xfrm>
        <a:prstGeom prst="roundRect">
          <a:avLst>
            <a:gd name="adj" fmla="val 10000"/>
          </a:avLst>
        </a:prstGeom>
        <a:solidFill>
          <a:srgbClr val="D26F00">
            <a:lumMod val="50000"/>
          </a:srgb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Components</a:t>
          </a:r>
        </a:p>
      </dsp:txBody>
      <dsp:txXfrm>
        <a:off x="6208835" y="2675176"/>
        <a:ext cx="2189687" cy="929120"/>
      </dsp:txXfrm>
    </dsp:sp>
    <dsp:sp modelId="{890AAC9A-F06B-4574-A52E-A919DF62958A}">
      <dsp:nvSpPr>
        <dsp:cNvPr id="0" name=""/>
        <dsp:cNvSpPr/>
      </dsp:nvSpPr>
      <dsp:spPr>
        <a:xfrm>
          <a:off x="6194808" y="3785038"/>
          <a:ext cx="2247499" cy="986932"/>
        </a:xfrm>
        <a:prstGeom prst="roundRect">
          <a:avLst>
            <a:gd name="adj" fmla="val 10000"/>
          </a:avLst>
        </a:prstGeom>
        <a:solidFill>
          <a:schemeClr val="accent6">
            <a:lumMod val="50000"/>
          </a:schemeClr>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7150" rIns="76200" bIns="57150" numCol="1" spcCol="1270" anchor="ctr" anchorCtr="0">
          <a:noAutofit/>
        </a:bodyPr>
        <a:lstStyle/>
        <a:p>
          <a:pPr marL="0" lvl="0" indent="0" algn="ctr" defTabSz="1333500">
            <a:lnSpc>
              <a:spcPct val="90000"/>
            </a:lnSpc>
            <a:spcBef>
              <a:spcPct val="0"/>
            </a:spcBef>
            <a:spcAft>
              <a:spcPct val="35000"/>
            </a:spcAft>
            <a:buNone/>
          </a:pPr>
          <a:r>
            <a:rPr lang="en-US" sz="3000" b="1" kern="1200" dirty="0">
              <a:solidFill>
                <a:srgbClr val="FFFFFF"/>
              </a:solidFill>
              <a:latin typeface="Roboto Condensed" panose="02000000000000000000" pitchFamily="2" charset="0"/>
              <a:ea typeface="Roboto Condensed" panose="02000000000000000000" pitchFamily="2" charset="0"/>
              <a:cs typeface="Roboto Condensed" panose="02000000000000000000" pitchFamily="2" charset="0"/>
            </a:rPr>
            <a:t>Advantages</a:t>
          </a:r>
          <a:r>
            <a:rPr lang="en-US" sz="3000" b="1" kern="1200" dirty="0"/>
            <a:t> &amp; Risk</a:t>
          </a:r>
        </a:p>
      </dsp:txBody>
      <dsp:txXfrm>
        <a:off x="6223714" y="3813944"/>
        <a:ext cx="2189687" cy="929120"/>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2800" b="1" i="0" dirty="0">
                <a:solidFill>
                  <a:srgbClr val="FF0000"/>
                </a:solidFill>
                <a:effectLst/>
                <a:latin typeface="+mn-lt"/>
              </a:rPr>
              <a:t>Fog computing is </a:t>
            </a:r>
            <a:r>
              <a:rPr lang="en-US" sz="2800" dirty="0">
                <a:latin typeface="+mn-lt"/>
              </a:rPr>
              <a:t>a distributed computing architecture that places data storage and computation closer to the network's edge, where many IoT devices are located</a:t>
            </a:r>
            <a:r>
              <a:rPr lang="en-US" sz="2800" b="0" i="0" dirty="0">
                <a:solidFill>
                  <a:srgbClr val="EEF0FF"/>
                </a:solidFill>
                <a:effectLst/>
                <a:latin typeface="+mn-lt"/>
              </a:rPr>
              <a:t>.</a:t>
            </a:r>
            <a:endParaRPr lang="en-US" sz="2800" dirty="0">
              <a:latin typeface="+mn-lt"/>
            </a:endParaRPr>
          </a:p>
          <a:p>
            <a:endParaRPr lang="en-US" dirty="0"/>
          </a:p>
        </p:txBody>
      </p:sp>
    </p:spTree>
    <p:extLst>
      <p:ext uri="{BB962C8B-B14F-4D97-AF65-F5344CB8AC3E}">
        <p14:creationId xmlns:p14="http://schemas.microsoft.com/office/powerpoint/2010/main" val="416436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r>
              <a:rPr lang="en-US"/>
              <a:t>Click to edit Master title style</a:t>
            </a:r>
            <a:endParaRPr/>
          </a:p>
        </p:txBody>
      </p:sp>
    </p:spTree>
    <p:extLst>
      <p:ext uri="{BB962C8B-B14F-4D97-AF65-F5344CB8AC3E}">
        <p14:creationId xmlns:p14="http://schemas.microsoft.com/office/powerpoint/2010/main" val="13435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lang="en-US"/>
              <a:t>Click to edit Master title style</a:t>
            </a:r>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r>
              <a:rPr lang="en-US"/>
              <a:t>Click to edit Master subtitle style</a:t>
            </a:r>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7256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pPr lvl="0"/>
            <a:r>
              <a:rPr lang="en-US"/>
              <a:t>Edit Master text styles</a:t>
            </a: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097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r>
              <a:rPr lang="en-US"/>
              <a:t>Click to edit Master title style</a:t>
            </a:r>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Edit Master text styles</a:t>
            </a: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Edit Master text styles</a:t>
            </a: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pPr lvl="0"/>
            <a:r>
              <a:rPr lang="en-US"/>
              <a:t>Edit Master text styles</a:t>
            </a: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4489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D9319E-6A08-4544-A747-05CD8D614F59}"/>
              </a:ext>
            </a:extLst>
          </p:cNvPr>
          <p:cNvSpPr>
            <a:spLocks noGrp="1"/>
          </p:cNvSpPr>
          <p:nvPr>
            <p:ph type="dt" sz="half" idx="10"/>
          </p:nvPr>
        </p:nvSpPr>
        <p:spPr/>
        <p:txBody>
          <a:bodyPr/>
          <a:lstStyle/>
          <a:p>
            <a:fld id="{404E4ACB-7230-47FC-8512-24A32FBD8C68}" type="datetime1">
              <a:rPr lang="en-US" smtClean="0"/>
              <a:t>19-Oct-24</a:t>
            </a:fld>
            <a:endParaRPr lang="en-US"/>
          </a:p>
        </p:txBody>
      </p:sp>
      <p:sp>
        <p:nvSpPr>
          <p:cNvPr id="3" name="Footer Placeholder 2">
            <a:extLst>
              <a:ext uri="{FF2B5EF4-FFF2-40B4-BE49-F238E27FC236}">
                <a16:creationId xmlns:a16="http://schemas.microsoft.com/office/drawing/2014/main" id="{F01D480F-D0BF-4A96-876A-5F0F4AC1F3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346DBD-1EBA-49CF-8FD5-7E65C5422EA4}"/>
              </a:ext>
            </a:extLst>
          </p:cNvPr>
          <p:cNvSpPr>
            <a:spLocks noGrp="1"/>
          </p:cNvSpPr>
          <p:nvPr>
            <p:ph type="sldNum" sz="quarter" idx="12"/>
          </p:nvPr>
        </p:nvSpPr>
        <p:spPr/>
        <p:txBody>
          <a:bodyPr/>
          <a:lstStyle/>
          <a:p>
            <a:fld id="{A6201294-E89A-45C0-A5FC-A57293F5DD03}" type="slidenum">
              <a:rPr lang="en-US" smtClean="0"/>
              <a:t>‹#›</a:t>
            </a:fld>
            <a:endParaRPr lang="en-US"/>
          </a:p>
        </p:txBody>
      </p:sp>
    </p:spTree>
    <p:extLst>
      <p:ext uri="{BB962C8B-B14F-4D97-AF65-F5344CB8AC3E}">
        <p14:creationId xmlns:p14="http://schemas.microsoft.com/office/powerpoint/2010/main" val="9826084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6809154"/>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4" r:id="rId4"/>
    <p:sldLayoutId id="2147483685" r:id="rId5"/>
  </p:sldLayoutIdLst>
  <p:transition>
    <p:fade thruBlk="1"/>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090178"/>
            <a:ext cx="7750969" cy="29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Internet of Things</a:t>
            </a:r>
            <a:endParaRPr dirty="0"/>
          </a:p>
        </p:txBody>
      </p:sp>
      <p:sp>
        <p:nvSpPr>
          <p:cNvPr id="2" name="TextBox 1">
            <a:extLst>
              <a:ext uri="{FF2B5EF4-FFF2-40B4-BE49-F238E27FC236}">
                <a16:creationId xmlns:a16="http://schemas.microsoft.com/office/drawing/2014/main" id="{0E3F1168-A3F2-4B11-899B-D76369CC63B2}"/>
              </a:ext>
            </a:extLst>
          </p:cNvPr>
          <p:cNvSpPr txBox="1"/>
          <p:nvPr/>
        </p:nvSpPr>
        <p:spPr>
          <a:xfrm>
            <a:off x="6850856" y="4293394"/>
            <a:ext cx="2293144" cy="307777"/>
          </a:xfrm>
          <a:prstGeom prst="rect">
            <a:avLst/>
          </a:prstGeom>
          <a:noFill/>
        </p:spPr>
        <p:txBody>
          <a:bodyPr wrap="square" rtlCol="0">
            <a:spAutoFit/>
          </a:bodyPr>
          <a:lstStyle/>
          <a:p>
            <a:r>
              <a:rPr lang="en-US" b="1" dirty="0">
                <a:solidFill>
                  <a:srgbClr val="002060"/>
                </a:solidFill>
              </a:rPr>
              <a:t>Dr. Phanindra Thota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C59C32-86F6-1AA3-3BEA-B5ACEAECD2B1}"/>
              </a:ext>
            </a:extLst>
          </p:cNvPr>
          <p:cNvSpPr txBox="1"/>
          <p:nvPr/>
        </p:nvSpPr>
        <p:spPr>
          <a:xfrm>
            <a:off x="0" y="433839"/>
            <a:ext cx="9144000" cy="2862322"/>
          </a:xfrm>
          <a:prstGeom prst="rect">
            <a:avLst/>
          </a:prstGeom>
          <a:noFill/>
        </p:spPr>
        <p:txBody>
          <a:bodyPr wrap="square">
            <a:spAutoFit/>
          </a:bodyPr>
          <a:lstStyle/>
          <a:p>
            <a:pPr algn="just"/>
            <a:r>
              <a:rPr lang="en-US" sz="1800" b="1" dirty="0">
                <a:solidFill>
                  <a:srgbClr val="FF0000"/>
                </a:solidFill>
                <a:latin typeface="URWPalladioL-Roma"/>
              </a:rPr>
              <a:t>Wireless connectivity: </a:t>
            </a:r>
            <a:r>
              <a:rPr lang="en-US" sz="1800" b="0" i="0" u="none" strike="noStrike" baseline="0" dirty="0">
                <a:latin typeface="URWPalladioL-Roma"/>
              </a:rPr>
              <a:t>One of the main components of agricultural IoT is wireless connectivity. Wireless connectivity enables the transmission of the agricultural  sensor data from the field to the </a:t>
            </a:r>
            <a:r>
              <a:rPr lang="en-US" sz="1800" b="1" i="0" u="none" strike="noStrike" baseline="0" dirty="0">
                <a:solidFill>
                  <a:srgbClr val="3333FF"/>
                </a:solidFill>
                <a:latin typeface="URWPalladioL-Roma"/>
              </a:rPr>
              <a:t>cloud/server</a:t>
            </a:r>
            <a:r>
              <a:rPr lang="en-US" sz="1800" b="0" i="0" u="none" strike="noStrike" baseline="0" dirty="0">
                <a:latin typeface="URWPalladioL-Roma"/>
              </a:rPr>
              <a:t>. It also enables farmers to access various application services over handheld devices, which rely on wireless connectivity for communicating with the cloud/server.</a:t>
            </a:r>
          </a:p>
          <a:p>
            <a:pPr algn="just"/>
            <a:endParaRPr lang="en-US" sz="1800" dirty="0">
              <a:latin typeface="URWPalladioL-Roma"/>
            </a:endParaRPr>
          </a:p>
          <a:p>
            <a:pPr algn="l"/>
            <a:r>
              <a:rPr lang="en-US" sz="1800" b="1" dirty="0">
                <a:solidFill>
                  <a:srgbClr val="FF0000"/>
                </a:solidFill>
                <a:latin typeface="URWPalladioL-Roma"/>
              </a:rPr>
              <a:t>Handheld devices: </a:t>
            </a:r>
            <a:r>
              <a:rPr lang="en-US" sz="1800" b="0" i="0" u="none" strike="noStrike" baseline="0" dirty="0">
                <a:latin typeface="URWPalladioL-Roma"/>
              </a:rPr>
              <a:t>Over the last few years, e-agriculture has become very popular. One of the fundamental components of e-agriculture is a handheld device such as a smartphone. Farmers can access different agricultural information, such as soil and crop conditions of their fields and market tendency, over their smartphones. Additionally, farmers can also control different field equipment, such as pumps, from their phones.</a:t>
            </a:r>
            <a:endParaRPr lang="en-US" sz="1800" dirty="0">
              <a:latin typeface="URWPalladioL-Roma"/>
            </a:endParaRPr>
          </a:p>
        </p:txBody>
      </p:sp>
    </p:spTree>
    <p:extLst>
      <p:ext uri="{BB962C8B-B14F-4D97-AF65-F5344CB8AC3E}">
        <p14:creationId xmlns:p14="http://schemas.microsoft.com/office/powerpoint/2010/main" val="83321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C5BBC-6428-4C8F-50A3-F479884A56C2}"/>
              </a:ext>
            </a:extLst>
          </p:cNvPr>
          <p:cNvSpPr txBox="1"/>
          <p:nvPr/>
        </p:nvSpPr>
        <p:spPr>
          <a:xfrm>
            <a:off x="84221" y="98775"/>
            <a:ext cx="4572000" cy="461665"/>
          </a:xfrm>
          <a:prstGeom prst="rect">
            <a:avLst/>
          </a:prstGeom>
          <a:noFill/>
        </p:spPr>
        <p:txBody>
          <a:bodyPr wrap="square">
            <a:spAutoFit/>
          </a:bodyPr>
          <a:lstStyle/>
          <a:p>
            <a:r>
              <a:rPr lang="en-US" sz="2400" b="1" dirty="0">
                <a:solidFill>
                  <a:srgbClr val="3333FF"/>
                </a:solidFill>
                <a:latin typeface="Roboto Condensed" panose="02000000000000000000" pitchFamily="2" charset="0"/>
                <a:ea typeface="Roboto Condensed" panose="02000000000000000000" pitchFamily="2" charset="0"/>
                <a:cs typeface="Roboto Condensed" panose="02000000000000000000" pitchFamily="2" charset="0"/>
              </a:rPr>
              <a:t>Advantages of IoT in agriculture</a:t>
            </a:r>
          </a:p>
        </p:txBody>
      </p:sp>
      <p:sp>
        <p:nvSpPr>
          <p:cNvPr id="5" name="TextBox 4">
            <a:extLst>
              <a:ext uri="{FF2B5EF4-FFF2-40B4-BE49-F238E27FC236}">
                <a16:creationId xmlns:a16="http://schemas.microsoft.com/office/drawing/2014/main" id="{AEA7D521-E97F-3FE9-BC58-964BAC1FF2BA}"/>
              </a:ext>
            </a:extLst>
          </p:cNvPr>
          <p:cNvSpPr txBox="1"/>
          <p:nvPr/>
        </p:nvSpPr>
        <p:spPr>
          <a:xfrm>
            <a:off x="120314" y="555975"/>
            <a:ext cx="6316581" cy="4416594"/>
          </a:xfrm>
          <a:prstGeom prst="rect">
            <a:avLst/>
          </a:prstGeom>
          <a:noFill/>
        </p:spPr>
        <p:txBody>
          <a:bodyPr wrap="square">
            <a:spAutoFit/>
          </a:bodyPr>
          <a:lstStyle/>
          <a:p>
            <a:pPr marL="342900" indent="-342900">
              <a:lnSpc>
                <a:spcPct val="200000"/>
              </a:lnSpc>
              <a:buFont typeface="+mj-lt"/>
              <a:buAutoNum type="arabicPeriod"/>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Automatic seeding</a:t>
            </a:r>
          </a:p>
          <a:p>
            <a:pPr marL="342900" indent="-342900">
              <a:lnSpc>
                <a:spcPct val="200000"/>
              </a:lnSpc>
              <a:buFont typeface="+mj-lt"/>
              <a:buAutoNum type="arabicPeriod"/>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Efficient fertilizer and pesticide distribution</a:t>
            </a:r>
          </a:p>
          <a:p>
            <a:pPr marL="342900" indent="-342900">
              <a:lnSpc>
                <a:spcPct val="200000"/>
              </a:lnSpc>
              <a:buFont typeface="+mj-lt"/>
              <a:buAutoNum type="arabicPeriod"/>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Water management</a:t>
            </a:r>
          </a:p>
          <a:p>
            <a:pPr marL="342900" indent="-342900">
              <a:lnSpc>
                <a:spcPct val="200000"/>
              </a:lnSpc>
              <a:buFont typeface="+mj-lt"/>
              <a:buAutoNum type="arabicPeriod"/>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Real-time and remote monitoring</a:t>
            </a:r>
          </a:p>
          <a:p>
            <a:pPr marL="342900" indent="-342900">
              <a:lnSpc>
                <a:spcPct val="200000"/>
              </a:lnSpc>
              <a:buFont typeface="+mj-lt"/>
              <a:buAutoNum type="arabicPeriod"/>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Easy yield estimation</a:t>
            </a:r>
          </a:p>
          <a:p>
            <a:pPr marL="342900" indent="-342900">
              <a:lnSpc>
                <a:spcPct val="200000"/>
              </a:lnSpc>
              <a:buFont typeface="+mj-lt"/>
              <a:buAutoNum type="arabicPeriod"/>
            </a:pPr>
            <a:r>
              <a:rPr lang="en-US" sz="2400" dirty="0">
                <a:latin typeface="Roboto Condensed" panose="02000000000000000000" pitchFamily="2" charset="0"/>
                <a:ea typeface="Roboto Condensed" panose="02000000000000000000" pitchFamily="2" charset="0"/>
                <a:cs typeface="Roboto Condensed" panose="02000000000000000000" pitchFamily="2" charset="0"/>
              </a:rPr>
              <a:t>Production overview</a:t>
            </a:r>
          </a:p>
        </p:txBody>
      </p:sp>
    </p:spTree>
    <p:extLst>
      <p:ext uri="{BB962C8B-B14F-4D97-AF65-F5344CB8AC3E}">
        <p14:creationId xmlns:p14="http://schemas.microsoft.com/office/powerpoint/2010/main" val="197221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DC118-4991-12FA-1244-089A9AEC7785}"/>
              </a:ext>
            </a:extLst>
          </p:cNvPr>
          <p:cNvSpPr txBox="1"/>
          <p:nvPr/>
        </p:nvSpPr>
        <p:spPr>
          <a:xfrm>
            <a:off x="0" y="86744"/>
            <a:ext cx="9035717" cy="461665"/>
          </a:xfrm>
          <a:prstGeom prst="rect">
            <a:avLst/>
          </a:prstGeom>
          <a:noFill/>
        </p:spPr>
        <p:txBody>
          <a:bodyPr wrap="square">
            <a:spAutoFit/>
          </a:bodyPr>
          <a:lstStyle/>
          <a:p>
            <a:r>
              <a:rPr lang="en-US" sz="2400" b="1"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Case Study : </a:t>
            </a:r>
            <a:r>
              <a:rPr lang="en-US" sz="2400" b="1" i="0" u="none" strike="noStrike" baseline="0"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Smart irrigation management system</a:t>
            </a:r>
            <a:endParaRPr lang="en-US" sz="2400" b="1"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9" name="TextBox 8">
            <a:extLst>
              <a:ext uri="{FF2B5EF4-FFF2-40B4-BE49-F238E27FC236}">
                <a16:creationId xmlns:a16="http://schemas.microsoft.com/office/drawing/2014/main" id="{1680E558-59C3-324D-7C7D-1545D26180A9}"/>
              </a:ext>
            </a:extLst>
          </p:cNvPr>
          <p:cNvSpPr txBox="1"/>
          <p:nvPr/>
        </p:nvSpPr>
        <p:spPr>
          <a:xfrm>
            <a:off x="0" y="619185"/>
            <a:ext cx="9144000" cy="4524315"/>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URWPalladioL-Roma"/>
              </a:rPr>
              <a:t>In precision agriculture, the regular monitoring of different agricultural parameters, such as water level, soil moisture, fertilizers, and soil temperature are essential. </a:t>
            </a:r>
          </a:p>
          <a:p>
            <a:pPr marL="285750" indent="-285750" algn="just">
              <a:buFont typeface="Arial" panose="020B0604020202020204" pitchFamily="34" charset="0"/>
              <a:buChar char="•"/>
            </a:pPr>
            <a:endParaRPr lang="en-US" sz="1800" dirty="0">
              <a:latin typeface="URWPalladioL-Roma"/>
            </a:endParaRPr>
          </a:p>
          <a:p>
            <a:pPr marL="285750" indent="-285750" algn="just">
              <a:buFont typeface="Arial" panose="020B0604020202020204" pitchFamily="34" charset="0"/>
              <a:buChar char="•"/>
            </a:pPr>
            <a:r>
              <a:rPr lang="en-US" sz="1800" dirty="0">
                <a:latin typeface="URWPalladioL-Roma"/>
              </a:rPr>
              <a:t>Moreover, for monitoring these agricultural parameters, a farmer needs to go to his/her field and collect the data. Excess water supply in the agricultural field can damage the crops. </a:t>
            </a:r>
          </a:p>
          <a:p>
            <a:pPr marL="285750" indent="-285750" algn="just">
              <a:buFont typeface="Arial" panose="020B0604020202020204" pitchFamily="34" charset="0"/>
              <a:buChar char="•"/>
            </a:pPr>
            <a:endParaRPr lang="en-US" sz="1800" dirty="0">
              <a:latin typeface="URWPalladioL-Roma"/>
            </a:endParaRPr>
          </a:p>
          <a:p>
            <a:pPr marL="285750" indent="-285750" algn="just">
              <a:buFont typeface="Arial" panose="020B0604020202020204" pitchFamily="34" charset="0"/>
              <a:buChar char="•"/>
            </a:pPr>
            <a:r>
              <a:rPr lang="en-US" sz="1800" dirty="0">
                <a:latin typeface="URWPalladioL-Roma"/>
              </a:rPr>
              <a:t>On the other hand, insufficient water supply in the agricultural field also affects the healthy growth of crops. Thus, efficient and optimized water supply in the agricultural field is essential. </a:t>
            </a:r>
          </a:p>
          <a:p>
            <a:pPr marL="285750" indent="-285750" algn="just">
              <a:buFont typeface="Arial" panose="020B0604020202020204" pitchFamily="34" charset="0"/>
              <a:buChar char="•"/>
            </a:pPr>
            <a:endParaRPr lang="en-US" sz="1800" dirty="0">
              <a:latin typeface="URWPalladioL-Roma"/>
            </a:endParaRPr>
          </a:p>
          <a:p>
            <a:pPr marL="285750" indent="-285750" algn="just">
              <a:buFont typeface="Arial" panose="020B0604020202020204" pitchFamily="34" charset="0"/>
              <a:buChar char="•"/>
            </a:pPr>
            <a:r>
              <a:rPr lang="en-US" sz="1800" dirty="0">
                <a:latin typeface="URWPalladioL-Roma"/>
              </a:rPr>
              <a:t>The primary objective of this system is to provide a Web-based platform to the farmer for managing the water supply of an irrigated agricultural field. </a:t>
            </a:r>
          </a:p>
          <a:p>
            <a:pPr marL="285750" indent="-285750" algn="just">
              <a:buFont typeface="Arial" panose="020B0604020202020204" pitchFamily="34" charset="0"/>
              <a:buChar char="•"/>
            </a:pPr>
            <a:endParaRPr lang="en-US" sz="1800" dirty="0">
              <a:latin typeface="URWPalladioL-Roma"/>
            </a:endParaRPr>
          </a:p>
          <a:p>
            <a:pPr marL="285750" indent="-285750" algn="just">
              <a:buFont typeface="Arial" panose="020B0604020202020204" pitchFamily="34" charset="0"/>
              <a:buChar char="•"/>
            </a:pPr>
            <a:r>
              <a:rPr lang="en-US" sz="1800" dirty="0">
                <a:latin typeface="URWPalladioL-Roma"/>
              </a:rPr>
              <a:t>The system is capable of providing a farmer-friendly interface by which the field condition can be monitored. With the help of this system, a farmer can take the necessary decision for the agricultural field based on the analysis of the data. </a:t>
            </a:r>
          </a:p>
        </p:txBody>
      </p:sp>
    </p:spTree>
    <p:extLst>
      <p:ext uri="{BB962C8B-B14F-4D97-AF65-F5344CB8AC3E}">
        <p14:creationId xmlns:p14="http://schemas.microsoft.com/office/powerpoint/2010/main" val="309485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B3651-2B7C-E91B-4BE3-09D288308D24}"/>
              </a:ext>
            </a:extLst>
          </p:cNvPr>
          <p:cNvSpPr txBox="1"/>
          <p:nvPr/>
        </p:nvSpPr>
        <p:spPr>
          <a:xfrm>
            <a:off x="0" y="1686513"/>
            <a:ext cx="9144000" cy="2169825"/>
          </a:xfrm>
          <a:prstGeom prst="rect">
            <a:avLst/>
          </a:prstGeom>
          <a:noFill/>
        </p:spPr>
        <p:txBody>
          <a:bodyPr wrap="square">
            <a:spAutoFit/>
          </a:bodyPr>
          <a:lstStyle/>
          <a:p>
            <a:pPr algn="just"/>
            <a:r>
              <a:rPr lang="en-US" sz="1800" dirty="0">
                <a:latin typeface="URWPalladioL-Roma"/>
              </a:rPr>
              <a:t>The architecture of this system consists of three layers: </a:t>
            </a:r>
          </a:p>
          <a:p>
            <a:pPr marL="285750" indent="-285750" algn="just">
              <a:lnSpc>
                <a:spcPct val="150000"/>
              </a:lnSpc>
              <a:buFont typeface="Arial" panose="020B0604020202020204" pitchFamily="34" charset="0"/>
              <a:buChar char="•"/>
            </a:pPr>
            <a:r>
              <a:rPr lang="en-US" sz="1800" dirty="0">
                <a:latin typeface="URWPalladioL-Roma"/>
              </a:rPr>
              <a:t>Sensing and actuating layer</a:t>
            </a:r>
          </a:p>
          <a:p>
            <a:pPr marL="285750" indent="-285750" algn="just">
              <a:lnSpc>
                <a:spcPct val="150000"/>
              </a:lnSpc>
              <a:buFont typeface="Arial" panose="020B0604020202020204" pitchFamily="34" charset="0"/>
              <a:buChar char="•"/>
            </a:pPr>
            <a:r>
              <a:rPr lang="en-US" sz="1800" dirty="0">
                <a:latin typeface="URWPalladioL-Roma"/>
              </a:rPr>
              <a:t>Remote processing and service layer</a:t>
            </a:r>
          </a:p>
          <a:p>
            <a:pPr marL="285750" indent="-285750" algn="just">
              <a:lnSpc>
                <a:spcPct val="150000"/>
              </a:lnSpc>
              <a:buFont typeface="Arial" panose="020B0604020202020204" pitchFamily="34" charset="0"/>
              <a:buChar char="•"/>
            </a:pPr>
            <a:r>
              <a:rPr lang="en-US" sz="1800" dirty="0">
                <a:latin typeface="URWPalladioL-Roma"/>
              </a:rPr>
              <a:t>Application layer. </a:t>
            </a:r>
          </a:p>
          <a:p>
            <a:pPr algn="just"/>
            <a:endParaRPr lang="en-US" sz="1800" dirty="0">
              <a:latin typeface="URWPalladioL-Roma"/>
            </a:endParaRPr>
          </a:p>
          <a:p>
            <a:pPr algn="just"/>
            <a:r>
              <a:rPr lang="en-US" sz="1800" dirty="0">
                <a:latin typeface="URWPalladioL-Roma"/>
              </a:rPr>
              <a:t>These layers perform dedicated tasks depending on the requirements of the system. </a:t>
            </a:r>
          </a:p>
        </p:txBody>
      </p:sp>
      <p:sp>
        <p:nvSpPr>
          <p:cNvPr id="5" name="TextBox 4">
            <a:extLst>
              <a:ext uri="{FF2B5EF4-FFF2-40B4-BE49-F238E27FC236}">
                <a16:creationId xmlns:a16="http://schemas.microsoft.com/office/drawing/2014/main" id="{B4DBAF2C-E00B-030A-D015-10098B738175}"/>
              </a:ext>
            </a:extLst>
          </p:cNvPr>
          <p:cNvSpPr txBox="1"/>
          <p:nvPr/>
        </p:nvSpPr>
        <p:spPr>
          <a:xfrm>
            <a:off x="0" y="97436"/>
            <a:ext cx="9144000" cy="1477328"/>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URWPalladioL-Roma"/>
              </a:rPr>
              <a:t>However, the farmer need not worry about the complex background architecture of the system. </a:t>
            </a:r>
          </a:p>
          <a:p>
            <a:pPr marL="285750" indent="-285750">
              <a:buFont typeface="Arial" panose="020B0604020202020204" pitchFamily="34" charset="0"/>
              <a:buChar char="•"/>
            </a:pPr>
            <a:endParaRPr lang="en-US" sz="1800" dirty="0">
              <a:latin typeface="URWPalladioL-Roma"/>
            </a:endParaRPr>
          </a:p>
          <a:p>
            <a:pPr marL="285750" indent="-285750" algn="just">
              <a:buFont typeface="Arial" panose="020B0604020202020204" pitchFamily="34" charset="0"/>
              <a:buChar char="•"/>
            </a:pPr>
            <a:r>
              <a:rPr lang="en-US" sz="1800" dirty="0">
                <a:latin typeface="URWPalladioL-Roma"/>
              </a:rPr>
              <a:t>It is an affordable</a:t>
            </a:r>
            <a:r>
              <a:rPr lang="en-US" dirty="0"/>
              <a:t> </a:t>
            </a:r>
            <a:r>
              <a:rPr lang="en-US" sz="1800" dirty="0">
                <a:latin typeface="URWPalladioL-Roma"/>
              </a:rPr>
              <a:t>solution for the farmers to access the agricultural field data easily and remotely.</a:t>
            </a:r>
          </a:p>
        </p:txBody>
      </p:sp>
    </p:spTree>
    <p:extLst>
      <p:ext uri="{BB962C8B-B14F-4D97-AF65-F5344CB8AC3E}">
        <p14:creationId xmlns:p14="http://schemas.microsoft.com/office/powerpoint/2010/main" val="416230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28AB22-D4AD-7331-4036-7D7B6ABC7D52}"/>
              </a:ext>
            </a:extLst>
          </p:cNvPr>
          <p:cNvPicPr>
            <a:picLocks noChangeAspect="1"/>
          </p:cNvPicPr>
          <p:nvPr/>
        </p:nvPicPr>
        <p:blipFill>
          <a:blip r:embed="rId2"/>
          <a:stretch>
            <a:fillRect/>
          </a:stretch>
        </p:blipFill>
        <p:spPr>
          <a:xfrm>
            <a:off x="681486" y="0"/>
            <a:ext cx="7489212" cy="4812632"/>
          </a:xfrm>
          <a:prstGeom prst="rect">
            <a:avLst/>
          </a:prstGeom>
        </p:spPr>
      </p:pic>
    </p:spTree>
    <p:extLst>
      <p:ext uri="{BB962C8B-B14F-4D97-AF65-F5344CB8AC3E}">
        <p14:creationId xmlns:p14="http://schemas.microsoft.com/office/powerpoint/2010/main" val="266004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364378-FDF1-1F15-7ADE-E39019A832A5}"/>
              </a:ext>
            </a:extLst>
          </p:cNvPr>
          <p:cNvSpPr txBox="1"/>
          <p:nvPr/>
        </p:nvSpPr>
        <p:spPr>
          <a:xfrm>
            <a:off x="0" y="0"/>
            <a:ext cx="9144000" cy="4524315"/>
          </a:xfrm>
          <a:prstGeom prst="rect">
            <a:avLst/>
          </a:prstGeom>
          <a:noFill/>
        </p:spPr>
        <p:txBody>
          <a:bodyPr wrap="square">
            <a:spAutoFit/>
          </a:bodyPr>
          <a:lstStyle/>
          <a:p>
            <a:pPr algn="just"/>
            <a:r>
              <a:rPr lang="en-US" sz="1800" b="1" dirty="0">
                <a:solidFill>
                  <a:srgbClr val="FF0000"/>
                </a:solidFill>
                <a:latin typeface="URWPalladioL-Roma"/>
              </a:rPr>
              <a:t>1. Sensing and Actuating layer: </a:t>
            </a:r>
            <a:r>
              <a:rPr lang="en-US" sz="1800" dirty="0">
                <a:latin typeface="URWPalladioL-Roma"/>
              </a:rPr>
              <a:t>This layer deals with different </a:t>
            </a:r>
            <a:r>
              <a:rPr lang="en-US" sz="1800" b="1" dirty="0">
                <a:solidFill>
                  <a:srgbClr val="FF0000"/>
                </a:solidFill>
                <a:latin typeface="URWPalladioL-Roma"/>
              </a:rPr>
              <a:t>physical devices, </a:t>
            </a:r>
            <a:r>
              <a:rPr lang="en-US" sz="1800" dirty="0">
                <a:latin typeface="URWPalladioL-Roma"/>
              </a:rPr>
              <a:t>such as </a:t>
            </a:r>
            <a:r>
              <a:rPr lang="en-US" sz="1800" b="1" dirty="0">
                <a:solidFill>
                  <a:srgbClr val="3333FF"/>
                </a:solidFill>
                <a:latin typeface="URWPalladioL-Roma"/>
              </a:rPr>
              <a:t>sensor nodes, actuators, and communication modules</a:t>
            </a:r>
            <a:r>
              <a:rPr lang="en-US" sz="1800" dirty="0">
                <a:latin typeface="URWPalladioL-Roma"/>
              </a:rPr>
              <a:t>. In the system, a specially designated sensor node works as a cluster head to collect data from other sensor nodes, which are deployed on the field for sensing the value of soil moisture and water level. </a:t>
            </a:r>
          </a:p>
          <a:p>
            <a:pPr algn="just"/>
            <a:endParaRPr lang="en-US" sz="1800" dirty="0">
              <a:latin typeface="URWPalladioL-Roma"/>
            </a:endParaRPr>
          </a:p>
          <a:p>
            <a:pPr algn="just"/>
            <a:r>
              <a:rPr lang="en-US" sz="1800" dirty="0">
                <a:latin typeface="URWPalladioL-Roma"/>
              </a:rPr>
              <a:t>A cluster head is equipped with two communication module: ZigBee (IEEE 802.15.4) and General Packet Radio Service (GPRS). The communication between the deployed sensor nodes and the cluster head takes place with the help of ZigBee. Further, the cluster heads use GPRS to transmit data to the remote server. </a:t>
            </a:r>
          </a:p>
          <a:p>
            <a:pPr algn="just"/>
            <a:endParaRPr lang="en-US" sz="1800" dirty="0">
              <a:latin typeface="URWPalladioL-Roma"/>
            </a:endParaRPr>
          </a:p>
          <a:p>
            <a:pPr algn="just"/>
            <a:r>
              <a:rPr lang="en-US" sz="1800" dirty="0">
                <a:latin typeface="URWPalladioL-Roma"/>
              </a:rPr>
              <a:t>An electrically erasable programmable read-only memory (EEPROM), integrated with the cluster head, stores a predefined threshold value of water levels and soil moisture. When the sensed value of the deployed sensor node drops below this predefined threshold value, a solenoid (pump) activates to start the irrigation process. In the system, the standard EC-05 soil moisture sensor is used along with the water level sensor, which is specifically designed and developed for this project. </a:t>
            </a:r>
          </a:p>
        </p:txBody>
      </p:sp>
    </p:spTree>
    <p:extLst>
      <p:ext uri="{BB962C8B-B14F-4D97-AF65-F5344CB8AC3E}">
        <p14:creationId xmlns:p14="http://schemas.microsoft.com/office/powerpoint/2010/main" val="214203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EE047A-1BE5-1ACC-E077-C22C18829EDE}"/>
              </a:ext>
            </a:extLst>
          </p:cNvPr>
          <p:cNvSpPr txBox="1"/>
          <p:nvPr/>
        </p:nvSpPr>
        <p:spPr>
          <a:xfrm>
            <a:off x="0" y="37476"/>
            <a:ext cx="9144000" cy="3631763"/>
          </a:xfrm>
          <a:prstGeom prst="rect">
            <a:avLst/>
          </a:prstGeom>
          <a:noFill/>
        </p:spPr>
        <p:txBody>
          <a:bodyPr wrap="square">
            <a:spAutoFit/>
          </a:bodyPr>
          <a:lstStyle/>
          <a:p>
            <a:pPr algn="just"/>
            <a:r>
              <a:rPr lang="en-US" sz="1800" b="1" dirty="0">
                <a:solidFill>
                  <a:srgbClr val="FF0000"/>
                </a:solidFill>
                <a:latin typeface="URWPalladioL-Roma"/>
              </a:rPr>
              <a:t>2. Processing and Service layer:</a:t>
            </a:r>
            <a:r>
              <a:rPr lang="en-US" sz="1800" dirty="0">
                <a:latin typeface="URWPalladioL-Roma"/>
              </a:rPr>
              <a:t> This layer acts as an intermediate layer between the sensing and actuating layer and the application layer. The sensed and process data is stored in the server for future use. Moreover, these data are accessible at any time from any remote location by authorized users. Depending on the sensed values from the deployed sensor nodes, the pump actuates to irrigate the field. </a:t>
            </a:r>
          </a:p>
          <a:p>
            <a:pPr algn="just"/>
            <a:endParaRPr lang="en-US" dirty="0">
              <a:latin typeface="URWPalladioL-Roma"/>
            </a:endParaRPr>
          </a:p>
          <a:p>
            <a:pPr algn="just"/>
            <a:r>
              <a:rPr lang="en-US" sz="1800" b="1" i="0" u="none" strike="noStrike" baseline="0" dirty="0">
                <a:solidFill>
                  <a:srgbClr val="FF0000"/>
                </a:solidFill>
                <a:latin typeface="URWPalladioL-Roma"/>
              </a:rPr>
              <a:t>3. Application layer:</a:t>
            </a:r>
            <a:r>
              <a:rPr lang="en-US" sz="1800" b="0" i="0" u="none" strike="noStrike" baseline="0" dirty="0">
                <a:latin typeface="URWPalladioL-Roma"/>
              </a:rPr>
              <a:t> The farmer can access the status of the pump, whether it is in switch on/off, and the value of different soil parameters from his/her cell phone. This information is accessible with the help of the integrated GSM facility of the farmers’ cell phone. Additionally, an LED array indicator and LCD system is installed in the farmers’ house. Using the LCD and LED, a farmer can easily track the condition of his respective fields. Apart from this mechanism, a farmer can manually access field information with the help of a Web-based application. Moreover, the farmer can control the pump using his/her cell phone from a remote location.</a:t>
            </a:r>
            <a:endParaRPr lang="en-US" dirty="0"/>
          </a:p>
        </p:txBody>
      </p:sp>
    </p:spTree>
    <p:extLst>
      <p:ext uri="{BB962C8B-B14F-4D97-AF65-F5344CB8AC3E}">
        <p14:creationId xmlns:p14="http://schemas.microsoft.com/office/powerpoint/2010/main" val="709791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3755F2-5EEE-72BF-E8BD-20C2CF458F5F}"/>
              </a:ext>
            </a:extLst>
          </p:cNvPr>
          <p:cNvPicPr>
            <a:picLocks noChangeAspect="1"/>
          </p:cNvPicPr>
          <p:nvPr/>
        </p:nvPicPr>
        <p:blipFill>
          <a:blip r:embed="rId2"/>
          <a:stretch>
            <a:fillRect/>
          </a:stretch>
        </p:blipFill>
        <p:spPr>
          <a:xfrm>
            <a:off x="348914" y="289150"/>
            <a:ext cx="8281289" cy="4854350"/>
          </a:xfrm>
          <a:prstGeom prst="rect">
            <a:avLst/>
          </a:prstGeom>
        </p:spPr>
      </p:pic>
      <p:sp>
        <p:nvSpPr>
          <p:cNvPr id="4" name="TextBox 3">
            <a:extLst>
              <a:ext uri="{FF2B5EF4-FFF2-40B4-BE49-F238E27FC236}">
                <a16:creationId xmlns:a16="http://schemas.microsoft.com/office/drawing/2014/main" id="{13F0D5E9-BFF1-0A1C-58CA-3E3D78194A9D}"/>
              </a:ext>
            </a:extLst>
          </p:cNvPr>
          <p:cNvSpPr txBox="1"/>
          <p:nvPr/>
        </p:nvSpPr>
        <p:spPr>
          <a:xfrm>
            <a:off x="0" y="-60158"/>
            <a:ext cx="4572000" cy="523220"/>
          </a:xfrm>
          <a:prstGeom prst="rect">
            <a:avLst/>
          </a:prstGeom>
          <a:noFill/>
        </p:spPr>
        <p:txBody>
          <a:bodyPr wrap="square">
            <a:spAutoFit/>
          </a:bodyPr>
          <a:lstStyle/>
          <a:p>
            <a:r>
              <a:rPr lang="en-US" sz="2800" b="1"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Architecture of vehicular IoT</a:t>
            </a:r>
          </a:p>
        </p:txBody>
      </p:sp>
    </p:spTree>
    <p:extLst>
      <p:ext uri="{BB962C8B-B14F-4D97-AF65-F5344CB8AC3E}">
        <p14:creationId xmlns:p14="http://schemas.microsoft.com/office/powerpoint/2010/main" val="372344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DA3B15-882A-2FA3-CC03-022CB8434C45}"/>
              </a:ext>
            </a:extLst>
          </p:cNvPr>
          <p:cNvSpPr txBox="1"/>
          <p:nvPr/>
        </p:nvSpPr>
        <p:spPr>
          <a:xfrm>
            <a:off x="0" y="0"/>
            <a:ext cx="9144000" cy="5016758"/>
          </a:xfrm>
          <a:prstGeom prst="rect">
            <a:avLst/>
          </a:prstGeom>
          <a:noFill/>
        </p:spPr>
        <p:txBody>
          <a:bodyPr wrap="square">
            <a:spAutoFit/>
          </a:bodyPr>
          <a:lstStyle/>
          <a:p>
            <a:r>
              <a:rPr lang="en-US" sz="1800" dirty="0">
                <a:latin typeface="URWPalladioL-Roma"/>
              </a:rPr>
              <a:t>The architecture of the vehicular IoT is divided into three sublayers: device, fog, and cloud.</a:t>
            </a:r>
          </a:p>
          <a:p>
            <a:endParaRPr lang="en-US" dirty="0"/>
          </a:p>
          <a:p>
            <a:pPr algn="just"/>
            <a:r>
              <a:rPr lang="en-US" sz="1800" dirty="0">
                <a:solidFill>
                  <a:srgbClr val="FF0000"/>
                </a:solidFill>
                <a:latin typeface="URWPalladioL-Roma"/>
              </a:rPr>
              <a:t>• </a:t>
            </a:r>
            <a:r>
              <a:rPr lang="en-US" sz="1800" b="1" dirty="0">
                <a:solidFill>
                  <a:srgbClr val="FF0000"/>
                </a:solidFill>
                <a:latin typeface="URWPalladioL-Roma"/>
              </a:rPr>
              <a:t>Device: </a:t>
            </a:r>
            <a:r>
              <a:rPr lang="en-US" sz="1800" dirty="0">
                <a:latin typeface="URWPalladioL-Roma"/>
              </a:rPr>
              <a:t>The device layer is the bottom-most layer, which consists of the basic infrastructure of the scenario of the connected vehicle. This layer includes the vehicles and road side units (RSU). These vehicles contain certain sensors which gather the internal information of the vehicles. On the other hand, the RSU works as a local centralized unit that manages the data from the vehicles.</a:t>
            </a:r>
          </a:p>
          <a:p>
            <a:pPr algn="just"/>
            <a:endParaRPr lang="en-US" sz="1800" dirty="0">
              <a:latin typeface="URWPalladioL-Roma"/>
            </a:endParaRPr>
          </a:p>
          <a:p>
            <a:pPr algn="just"/>
            <a:r>
              <a:rPr lang="en-US" sz="1800" dirty="0">
                <a:solidFill>
                  <a:srgbClr val="FF0000"/>
                </a:solidFill>
                <a:latin typeface="URWPalladioL-Roma"/>
              </a:rPr>
              <a:t>• </a:t>
            </a:r>
            <a:r>
              <a:rPr lang="en-US" sz="1800" b="1" dirty="0">
                <a:solidFill>
                  <a:srgbClr val="FF0000"/>
                </a:solidFill>
                <a:latin typeface="URWPalladioL-Roma"/>
              </a:rPr>
              <a:t>Fog: </a:t>
            </a:r>
            <a:r>
              <a:rPr lang="en-US" sz="1800" dirty="0">
                <a:latin typeface="URWPalladioL-Roma"/>
              </a:rPr>
              <a:t>In vehicular IoT systems, fast decision making is pertinent to avoid accidents and traffic mismanagement. In such situations, fog computing plays a crucial role by providing decisions in real-time, much near to the devices. Consequently, the fog layer helps to minimize data transmission time in a vehicular IoT system.</a:t>
            </a:r>
          </a:p>
          <a:p>
            <a:pPr algn="just"/>
            <a:endParaRPr lang="en-US" sz="1800" dirty="0">
              <a:latin typeface="URWPalladioL-Roma"/>
            </a:endParaRPr>
          </a:p>
          <a:p>
            <a:pPr algn="just"/>
            <a:r>
              <a:rPr lang="en-US" sz="1800" dirty="0">
                <a:solidFill>
                  <a:srgbClr val="FF0000"/>
                </a:solidFill>
                <a:latin typeface="URWPalladioL-Roma"/>
              </a:rPr>
              <a:t>• </a:t>
            </a:r>
            <a:r>
              <a:rPr lang="en-US" sz="1800" b="1" dirty="0">
                <a:solidFill>
                  <a:srgbClr val="FF0000"/>
                </a:solidFill>
                <a:latin typeface="URWPalladioL-Roma"/>
              </a:rPr>
              <a:t>Cloud: </a:t>
            </a:r>
            <a:r>
              <a:rPr lang="en-US" sz="1800" dirty="0">
                <a:latin typeface="URWPalladioL-Roma"/>
              </a:rPr>
              <a:t>Fog computing handles the data processing near the devices to take decisions instantaneously. However, for the processing of huge data, fog computing is not enough. Therefore, in such a situation, cloud computing is used. In a vehicular IoT system, cloud computing helps to handle processes that involve a huge amount of data. Further, for long-term storage, cloud computing is used as a scalable resource in vehicular IoT systems.</a:t>
            </a:r>
          </a:p>
        </p:txBody>
      </p:sp>
    </p:spTree>
    <p:extLst>
      <p:ext uri="{BB962C8B-B14F-4D97-AF65-F5344CB8AC3E}">
        <p14:creationId xmlns:p14="http://schemas.microsoft.com/office/powerpoint/2010/main" val="241423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3D0577-FE1B-F0FA-86B3-81989E9705D4}"/>
              </a:ext>
            </a:extLst>
          </p:cNvPr>
          <p:cNvSpPr txBox="1"/>
          <p:nvPr/>
        </p:nvSpPr>
        <p:spPr>
          <a:xfrm>
            <a:off x="274320" y="120432"/>
            <a:ext cx="3657600" cy="400110"/>
          </a:xfrm>
          <a:prstGeom prst="rect">
            <a:avLst/>
          </a:prstGeom>
          <a:noFill/>
        </p:spPr>
        <p:txBody>
          <a:bodyPr wrap="square">
            <a:spAutoFit/>
          </a:bodyPr>
          <a:lstStyle/>
          <a:p>
            <a:r>
              <a:rPr lang="en-US" sz="2000" b="1" dirty="0">
                <a:solidFill>
                  <a:srgbClr val="FF0000"/>
                </a:solidFill>
              </a:rPr>
              <a:t>Advantages of vehicular IoT</a:t>
            </a:r>
          </a:p>
        </p:txBody>
      </p:sp>
      <p:pic>
        <p:nvPicPr>
          <p:cNvPr id="5" name="Picture 4">
            <a:extLst>
              <a:ext uri="{FF2B5EF4-FFF2-40B4-BE49-F238E27FC236}">
                <a16:creationId xmlns:a16="http://schemas.microsoft.com/office/drawing/2014/main" id="{48BF29BC-6882-23B1-F51B-6EF9AA9F7BA0}"/>
              </a:ext>
            </a:extLst>
          </p:cNvPr>
          <p:cNvPicPr>
            <a:picLocks noChangeAspect="1"/>
          </p:cNvPicPr>
          <p:nvPr/>
        </p:nvPicPr>
        <p:blipFill>
          <a:blip r:embed="rId2"/>
          <a:stretch>
            <a:fillRect/>
          </a:stretch>
        </p:blipFill>
        <p:spPr>
          <a:xfrm>
            <a:off x="738926" y="1131491"/>
            <a:ext cx="7259373" cy="2663269"/>
          </a:xfrm>
          <a:prstGeom prst="rect">
            <a:avLst/>
          </a:prstGeom>
        </p:spPr>
      </p:pic>
    </p:spTree>
    <p:extLst>
      <p:ext uri="{BB962C8B-B14F-4D97-AF65-F5344CB8AC3E}">
        <p14:creationId xmlns:p14="http://schemas.microsoft.com/office/powerpoint/2010/main" val="242552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4" name="Google Shape;224;p14"/>
          <p:cNvSpPr txBox="1"/>
          <p:nvPr/>
        </p:nvSpPr>
        <p:spPr>
          <a:xfrm>
            <a:off x="463524" y="1278730"/>
            <a:ext cx="4622825" cy="185746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sym typeface="Roboto Condensed"/>
              </a:rPr>
              <a:t>Unit-5</a:t>
            </a:r>
            <a:endParaRPr sz="12000" b="1" dirty="0">
              <a:solidFill>
                <a:srgbClr val="3F5378"/>
              </a:solidFill>
              <a:latin typeface="Roboto Condensed"/>
              <a:ea typeface="Roboto Condensed"/>
              <a:sym typeface="Roboto Condensed"/>
            </a:endParaRPr>
          </a:p>
        </p:txBody>
      </p:sp>
      <p:sp>
        <p:nvSpPr>
          <p:cNvPr id="4" name="Rectangle 3">
            <a:extLst>
              <a:ext uri="{FF2B5EF4-FFF2-40B4-BE49-F238E27FC236}">
                <a16:creationId xmlns:a16="http://schemas.microsoft.com/office/drawing/2014/main" id="{0C3F975E-01BF-40C1-ADA3-4673F2336BF0}"/>
              </a:ext>
            </a:extLst>
          </p:cNvPr>
          <p:cNvSpPr/>
          <p:nvPr/>
        </p:nvSpPr>
        <p:spPr>
          <a:xfrm>
            <a:off x="0" y="2954311"/>
            <a:ext cx="6798040" cy="1446550"/>
          </a:xfrm>
          <a:prstGeom prst="rect">
            <a:avLst/>
          </a:prstGeom>
          <a:noFill/>
        </p:spPr>
        <p:txBody>
          <a:bodyPr wrap="square">
            <a:spAutoFit/>
          </a:bodyPr>
          <a:lstStyle/>
          <a:p>
            <a:r>
              <a:rPr lang="en-US" sz="4400" b="1" dirty="0">
                <a:solidFill>
                  <a:srgbClr val="FFC000"/>
                </a:solidFill>
                <a:latin typeface="Roboto Condensed" panose="02000000000000000000" pitchFamily="2" charset="0"/>
                <a:ea typeface="Roboto Condensed" panose="02000000000000000000" pitchFamily="2" charset="0"/>
                <a:cs typeface="Roboto Condensed" panose="02000000000000000000" pitchFamily="2" charset="0"/>
              </a:rPr>
              <a:t>Case Study &amp; Industrial Applications</a:t>
            </a:r>
          </a:p>
        </p:txBody>
      </p:sp>
      <p:pic>
        <p:nvPicPr>
          <p:cNvPr id="5" name="Picture 4">
            <a:extLst>
              <a:ext uri="{FF2B5EF4-FFF2-40B4-BE49-F238E27FC236}">
                <a16:creationId xmlns:a16="http://schemas.microsoft.com/office/drawing/2014/main" id="{0E8431A0-3ED8-4925-8F6D-38E2E8819AA5}"/>
              </a:ext>
            </a:extLst>
          </p:cNvPr>
          <p:cNvPicPr>
            <a:picLocks noChangeAspect="1"/>
          </p:cNvPicPr>
          <p:nvPr/>
        </p:nvPicPr>
        <p:blipFill>
          <a:blip r:embed="rId3"/>
          <a:stretch>
            <a:fillRect/>
          </a:stretch>
        </p:blipFill>
        <p:spPr>
          <a:xfrm>
            <a:off x="7983000" y="0"/>
            <a:ext cx="1161000" cy="1080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2EDFC2-B132-88D7-0CDC-D6A2334782F2}"/>
              </a:ext>
            </a:extLst>
          </p:cNvPr>
          <p:cNvPicPr>
            <a:picLocks noChangeAspect="1"/>
          </p:cNvPicPr>
          <p:nvPr/>
        </p:nvPicPr>
        <p:blipFill>
          <a:blip r:embed="rId2"/>
          <a:stretch>
            <a:fillRect/>
          </a:stretch>
        </p:blipFill>
        <p:spPr>
          <a:xfrm>
            <a:off x="317796" y="0"/>
            <a:ext cx="8508407" cy="5143500"/>
          </a:xfrm>
          <a:prstGeom prst="rect">
            <a:avLst/>
          </a:prstGeom>
        </p:spPr>
      </p:pic>
      <p:sp>
        <p:nvSpPr>
          <p:cNvPr id="6" name="TextBox 5">
            <a:extLst>
              <a:ext uri="{FF2B5EF4-FFF2-40B4-BE49-F238E27FC236}">
                <a16:creationId xmlns:a16="http://schemas.microsoft.com/office/drawing/2014/main" id="{E19F24B0-0B31-8677-4353-7263061CE8AD}"/>
              </a:ext>
            </a:extLst>
          </p:cNvPr>
          <p:cNvSpPr txBox="1"/>
          <p:nvPr/>
        </p:nvSpPr>
        <p:spPr>
          <a:xfrm>
            <a:off x="0" y="0"/>
            <a:ext cx="457200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0000"/>
                </a:solidFill>
                <a:effectLst/>
                <a:uLnTx/>
                <a:uFillTx/>
                <a:latin typeface="Roboto Condensed" panose="02000000000000000000" pitchFamily="2" charset="0"/>
                <a:ea typeface="Roboto Condensed" panose="02000000000000000000" pitchFamily="2" charset="0"/>
                <a:cs typeface="Roboto Condensed" panose="02000000000000000000" pitchFamily="2" charset="0"/>
                <a:sym typeface="Arial"/>
              </a:rPr>
              <a:t>Components of Vehicular IoT</a:t>
            </a:r>
          </a:p>
        </p:txBody>
      </p:sp>
    </p:spTree>
    <p:extLst>
      <p:ext uri="{BB962C8B-B14F-4D97-AF65-F5344CB8AC3E}">
        <p14:creationId xmlns:p14="http://schemas.microsoft.com/office/powerpoint/2010/main" val="2774530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2A6987-A0B1-D2C7-93B6-0547BA4E84F1}"/>
              </a:ext>
            </a:extLst>
          </p:cNvPr>
          <p:cNvPicPr>
            <a:picLocks noChangeAspect="1"/>
          </p:cNvPicPr>
          <p:nvPr/>
        </p:nvPicPr>
        <p:blipFill>
          <a:blip r:embed="rId2"/>
          <a:stretch>
            <a:fillRect/>
          </a:stretch>
        </p:blipFill>
        <p:spPr>
          <a:xfrm>
            <a:off x="37511" y="0"/>
            <a:ext cx="9068977" cy="5143500"/>
          </a:xfrm>
          <a:prstGeom prst="rect">
            <a:avLst/>
          </a:prstGeom>
        </p:spPr>
      </p:pic>
      <p:sp>
        <p:nvSpPr>
          <p:cNvPr id="4" name="TextBox 3">
            <a:extLst>
              <a:ext uri="{FF2B5EF4-FFF2-40B4-BE49-F238E27FC236}">
                <a16:creationId xmlns:a16="http://schemas.microsoft.com/office/drawing/2014/main" id="{42BA3161-EE63-0E3A-99E2-7CE6316A8278}"/>
              </a:ext>
            </a:extLst>
          </p:cNvPr>
          <p:cNvSpPr txBox="1"/>
          <p:nvPr/>
        </p:nvSpPr>
        <p:spPr>
          <a:xfrm>
            <a:off x="2677027" y="4620280"/>
            <a:ext cx="4632158" cy="523220"/>
          </a:xfrm>
          <a:prstGeom prst="rect">
            <a:avLst/>
          </a:prstGeom>
          <a:noFill/>
        </p:spPr>
        <p:txBody>
          <a:bodyPr wrap="square">
            <a:spAutoFit/>
          </a:bodyPr>
          <a:lstStyle/>
          <a:p>
            <a:r>
              <a:rPr lang="en-US" sz="2800" b="1" i="0" u="none" strike="noStrike" baseline="0" dirty="0">
                <a:solidFill>
                  <a:srgbClr val="FF0000"/>
                </a:solidFill>
                <a:latin typeface="URWPalladioL-Roma"/>
              </a:rPr>
              <a:t>Architecture of healthcare IoT</a:t>
            </a:r>
            <a:endParaRPr lang="en-US" sz="2800" b="1" dirty="0">
              <a:solidFill>
                <a:srgbClr val="FF0000"/>
              </a:solidFill>
              <a:latin typeface="URWPalladioL-Roma"/>
            </a:endParaRPr>
          </a:p>
        </p:txBody>
      </p:sp>
    </p:spTree>
    <p:extLst>
      <p:ext uri="{BB962C8B-B14F-4D97-AF65-F5344CB8AC3E}">
        <p14:creationId xmlns:p14="http://schemas.microsoft.com/office/powerpoint/2010/main" val="358585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FB6D1D-4D24-2F1B-B230-4653C380CAAE}"/>
              </a:ext>
            </a:extLst>
          </p:cNvPr>
          <p:cNvPicPr>
            <a:picLocks noChangeAspect="1"/>
          </p:cNvPicPr>
          <p:nvPr/>
        </p:nvPicPr>
        <p:blipFill>
          <a:blip r:embed="rId2"/>
          <a:stretch>
            <a:fillRect/>
          </a:stretch>
        </p:blipFill>
        <p:spPr>
          <a:xfrm>
            <a:off x="1063541" y="0"/>
            <a:ext cx="7762875" cy="5143500"/>
          </a:xfrm>
          <a:prstGeom prst="rect">
            <a:avLst/>
          </a:prstGeom>
        </p:spPr>
      </p:pic>
      <p:sp>
        <p:nvSpPr>
          <p:cNvPr id="4" name="TextBox 3">
            <a:extLst>
              <a:ext uri="{FF2B5EF4-FFF2-40B4-BE49-F238E27FC236}">
                <a16:creationId xmlns:a16="http://schemas.microsoft.com/office/drawing/2014/main" id="{463E6548-48D8-3909-4F9D-030B6083932E}"/>
              </a:ext>
            </a:extLst>
          </p:cNvPr>
          <p:cNvSpPr txBox="1"/>
          <p:nvPr/>
        </p:nvSpPr>
        <p:spPr>
          <a:xfrm>
            <a:off x="2273968" y="0"/>
            <a:ext cx="4572000" cy="461665"/>
          </a:xfrm>
          <a:prstGeom prst="rect">
            <a:avLst/>
          </a:prstGeom>
          <a:noFill/>
        </p:spPr>
        <p:txBody>
          <a:bodyPr wrap="square">
            <a:spAutoFit/>
          </a:bodyPr>
          <a:lstStyle/>
          <a:p>
            <a:r>
              <a:rPr lang="en-US" sz="2400" b="1" dirty="0">
                <a:solidFill>
                  <a:srgbClr val="FF0000"/>
                </a:solidFill>
                <a:latin typeface="URWPalladioL-Roma"/>
              </a:rPr>
              <a:t>Components of healthcare IoT</a:t>
            </a:r>
          </a:p>
        </p:txBody>
      </p:sp>
    </p:spTree>
    <p:extLst>
      <p:ext uri="{BB962C8B-B14F-4D97-AF65-F5344CB8AC3E}">
        <p14:creationId xmlns:p14="http://schemas.microsoft.com/office/powerpoint/2010/main" val="559639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B618A8-A360-2C7D-D08B-AABCCD608CC3}"/>
              </a:ext>
            </a:extLst>
          </p:cNvPr>
          <p:cNvPicPr>
            <a:picLocks noChangeAspect="1"/>
          </p:cNvPicPr>
          <p:nvPr/>
        </p:nvPicPr>
        <p:blipFill>
          <a:blip r:embed="rId2"/>
          <a:stretch>
            <a:fillRect/>
          </a:stretch>
        </p:blipFill>
        <p:spPr>
          <a:xfrm>
            <a:off x="0" y="49586"/>
            <a:ext cx="9144000" cy="5044327"/>
          </a:xfrm>
          <a:prstGeom prst="rect">
            <a:avLst/>
          </a:prstGeom>
        </p:spPr>
      </p:pic>
    </p:spTree>
    <p:extLst>
      <p:ext uri="{BB962C8B-B14F-4D97-AF65-F5344CB8AC3E}">
        <p14:creationId xmlns:p14="http://schemas.microsoft.com/office/powerpoint/2010/main" val="198399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F3ABFAE7-6B94-D1F8-A13E-9637FCCD3AE8}"/>
              </a:ext>
            </a:extLst>
          </p:cNvPr>
          <p:cNvGraphicFramePr/>
          <p:nvPr>
            <p:extLst>
              <p:ext uri="{D42A27DB-BD31-4B8C-83A1-F6EECF244321}">
                <p14:modId xmlns:p14="http://schemas.microsoft.com/office/powerpoint/2010/main" val="1698284957"/>
              </p:ext>
            </p:extLst>
          </p:nvPr>
        </p:nvGraphicFramePr>
        <p:xfrm>
          <a:off x="209860" y="59960"/>
          <a:ext cx="8851692" cy="5023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4136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CC7FC8-3382-860E-98D0-4E5C35573F4A}"/>
              </a:ext>
            </a:extLst>
          </p:cNvPr>
          <p:cNvSpPr txBox="1"/>
          <p:nvPr/>
        </p:nvSpPr>
        <p:spPr>
          <a:xfrm>
            <a:off x="278698" y="99170"/>
            <a:ext cx="7313820" cy="461665"/>
          </a:xfrm>
          <a:prstGeom prst="rect">
            <a:avLst/>
          </a:prstGeom>
          <a:noFill/>
        </p:spPr>
        <p:txBody>
          <a:bodyPr wrap="square">
            <a:spAutoFit/>
          </a:bodyPr>
          <a:lstStyle/>
          <a:p>
            <a:r>
              <a:rPr lang="en-US" sz="2400" b="1" i="0" u="none" strike="noStrike" baseline="0"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Components in Various IoT Systems</a:t>
            </a:r>
            <a:endParaRPr lang="en-US" sz="2400" dirty="0"/>
          </a:p>
        </p:txBody>
      </p:sp>
      <p:graphicFrame>
        <p:nvGraphicFramePr>
          <p:cNvPr id="4" name="Table 3">
            <a:extLst>
              <a:ext uri="{FF2B5EF4-FFF2-40B4-BE49-F238E27FC236}">
                <a16:creationId xmlns:a16="http://schemas.microsoft.com/office/drawing/2014/main" id="{C59E2F23-30F0-76DF-6E81-8D72E90C63F8}"/>
              </a:ext>
            </a:extLst>
          </p:cNvPr>
          <p:cNvGraphicFramePr>
            <a:graphicFrameLocks noGrp="1"/>
          </p:cNvGraphicFramePr>
          <p:nvPr>
            <p:extLst>
              <p:ext uri="{D42A27DB-BD31-4B8C-83A1-F6EECF244321}">
                <p14:modId xmlns:p14="http://schemas.microsoft.com/office/powerpoint/2010/main" val="1928999666"/>
              </p:ext>
            </p:extLst>
          </p:nvPr>
        </p:nvGraphicFramePr>
        <p:xfrm>
          <a:off x="197369" y="749612"/>
          <a:ext cx="8774244" cy="4039743"/>
        </p:xfrm>
        <a:graphic>
          <a:graphicData uri="http://schemas.openxmlformats.org/drawingml/2006/table">
            <a:tbl>
              <a:tblPr firstRow="1" bandRow="1">
                <a:tableStyleId>{E27665BA-8202-44FC-AD62-C9F0E3EA811A}</a:tableStyleId>
              </a:tblPr>
              <a:tblGrid>
                <a:gridCol w="2934330">
                  <a:extLst>
                    <a:ext uri="{9D8B030D-6E8A-4147-A177-3AD203B41FA5}">
                      <a16:colId xmlns:a16="http://schemas.microsoft.com/office/drawing/2014/main" val="1137927162"/>
                    </a:ext>
                  </a:extLst>
                </a:gridCol>
                <a:gridCol w="2893414">
                  <a:extLst>
                    <a:ext uri="{9D8B030D-6E8A-4147-A177-3AD203B41FA5}">
                      <a16:colId xmlns:a16="http://schemas.microsoft.com/office/drawing/2014/main" val="1478738043"/>
                    </a:ext>
                  </a:extLst>
                </a:gridCol>
                <a:gridCol w="2946500">
                  <a:extLst>
                    <a:ext uri="{9D8B030D-6E8A-4147-A177-3AD203B41FA5}">
                      <a16:colId xmlns:a16="http://schemas.microsoft.com/office/drawing/2014/main" val="1809146052"/>
                    </a:ext>
                  </a:extLst>
                </a:gridCol>
              </a:tblGrid>
              <a:tr h="505834">
                <a:tc>
                  <a:txBody>
                    <a:bodyPr/>
                    <a:lstStyle/>
                    <a:p>
                      <a:pPr algn="ctr"/>
                      <a:r>
                        <a:rPr lang="en-US" sz="1800" b="1" i="0" u="none" strike="noStrike" cap="none" baseline="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sym typeface="Arial"/>
                        </a:rPr>
                        <a:t>Agricultural IoT</a:t>
                      </a:r>
                      <a:endParaRPr lang="en-US" sz="18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002060"/>
                    </a:solidFill>
                  </a:tcPr>
                </a:tc>
                <a:tc>
                  <a:txBody>
                    <a:bodyPr/>
                    <a:lstStyle/>
                    <a:p>
                      <a:pPr algn="ctr"/>
                      <a:r>
                        <a:rPr lang="en-US" sz="1800" b="1" i="0" u="none" strike="noStrike" cap="none" baseline="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sym typeface="Arial"/>
                        </a:rPr>
                        <a:t>Vehicular IoT</a:t>
                      </a:r>
                      <a:endParaRPr lang="en-US" sz="18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002060"/>
                    </a:solidFill>
                  </a:tcPr>
                </a:tc>
                <a:tc>
                  <a:txBody>
                    <a:bodyPr/>
                    <a:lstStyle/>
                    <a:p>
                      <a:pPr algn="ctr"/>
                      <a:r>
                        <a:rPr lang="en-US" sz="1800" b="1" i="0" u="none" strike="noStrike" cap="none" baseline="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sym typeface="Arial"/>
                        </a:rPr>
                        <a:t>Healthcare IoT</a:t>
                      </a:r>
                      <a:endParaRPr lang="en-US" sz="18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002060"/>
                    </a:solidFill>
                  </a:tcPr>
                </a:tc>
                <a:extLst>
                  <a:ext uri="{0D108BD9-81ED-4DB2-BD59-A6C34878D82A}">
                    <a16:rowId xmlns:a16="http://schemas.microsoft.com/office/drawing/2014/main" val="801091812"/>
                  </a:ext>
                </a:extLst>
              </a:tr>
              <a:tr h="498905">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Sensor</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CCFF33"/>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Sensor</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3">
                        <a:lumMod val="60000"/>
                        <a:lumOff val="40000"/>
                      </a:schemeClr>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Sensor</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6">
                        <a:lumMod val="40000"/>
                        <a:lumOff val="60000"/>
                      </a:schemeClr>
                    </a:solidFill>
                  </a:tcPr>
                </a:tc>
                <a:extLst>
                  <a:ext uri="{0D108BD9-81ED-4DB2-BD59-A6C34878D82A}">
                    <a16:rowId xmlns:a16="http://schemas.microsoft.com/office/drawing/2014/main" val="2683007754"/>
                  </a:ext>
                </a:extLst>
              </a:tr>
              <a:tr h="505834">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Satellite</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CCFF33"/>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Satellite</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3">
                        <a:lumMod val="60000"/>
                        <a:lumOff val="40000"/>
                      </a:schemeClr>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Privacy and security</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6">
                        <a:lumMod val="40000"/>
                        <a:lumOff val="60000"/>
                      </a:schemeClr>
                    </a:solidFill>
                  </a:tcPr>
                </a:tc>
                <a:extLst>
                  <a:ext uri="{0D108BD9-81ED-4DB2-BD59-A6C34878D82A}">
                    <a16:rowId xmlns:a16="http://schemas.microsoft.com/office/drawing/2014/main" val="1263375138"/>
                  </a:ext>
                </a:extLst>
              </a:tr>
              <a:tr h="505834">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Wireless connectivity</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CCFF33"/>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Wireless connectivity</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3">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Wireless connectivity</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6">
                        <a:lumMod val="40000"/>
                        <a:lumOff val="60000"/>
                      </a:schemeClr>
                    </a:solidFill>
                  </a:tcPr>
                </a:tc>
                <a:extLst>
                  <a:ext uri="{0D108BD9-81ED-4DB2-BD59-A6C34878D82A}">
                    <a16:rowId xmlns:a16="http://schemas.microsoft.com/office/drawing/2014/main" val="2871976906"/>
                  </a:ext>
                </a:extLst>
              </a:tr>
              <a:tr h="5058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Cloud and for computing</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CCFF33"/>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Cloud and for computing</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3">
                        <a:lumMod val="60000"/>
                        <a:lumOff val="40000"/>
                      </a:schemeClr>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Cloud and for computing</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6">
                        <a:lumMod val="40000"/>
                        <a:lumOff val="60000"/>
                      </a:schemeClr>
                    </a:solidFill>
                  </a:tcPr>
                </a:tc>
                <a:extLst>
                  <a:ext uri="{0D108BD9-81ED-4DB2-BD59-A6C34878D82A}">
                    <a16:rowId xmlns:a16="http://schemas.microsoft.com/office/drawing/2014/main" val="2381339022"/>
                  </a:ext>
                </a:extLst>
              </a:tr>
              <a:tr h="505834">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Analytics</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CCFF33"/>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Analytics</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3">
                        <a:lumMod val="60000"/>
                        <a:lumOff val="40000"/>
                      </a:schemeClr>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Analytics</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6">
                        <a:lumMod val="40000"/>
                        <a:lumOff val="60000"/>
                      </a:schemeClr>
                    </a:solidFill>
                  </a:tcPr>
                </a:tc>
                <a:extLst>
                  <a:ext uri="{0D108BD9-81ED-4DB2-BD59-A6C34878D82A}">
                    <a16:rowId xmlns:a16="http://schemas.microsoft.com/office/drawing/2014/main" val="2271297553"/>
                  </a:ext>
                </a:extLst>
              </a:tr>
              <a:tr h="505834">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Handheld device</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CCFF33"/>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Road side unit (RSU)</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3">
                        <a:lumMod val="60000"/>
                        <a:lumOff val="40000"/>
                      </a:schemeClr>
                    </a:solidFill>
                  </a:tcPr>
                </a:tc>
                <a:tc>
                  <a:txBody>
                    <a:bodyPr/>
                    <a:lstStyle/>
                    <a:p>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Interface</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chemeClr val="accent6">
                        <a:lumMod val="40000"/>
                        <a:lumOff val="60000"/>
                      </a:schemeClr>
                    </a:solidFill>
                  </a:tcPr>
                </a:tc>
                <a:extLst>
                  <a:ext uri="{0D108BD9-81ED-4DB2-BD59-A6C34878D82A}">
                    <a16:rowId xmlns:a16="http://schemas.microsoft.com/office/drawing/2014/main" val="4176961274"/>
                  </a:ext>
                </a:extLst>
              </a:tr>
              <a:tr h="5058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i="0" u="none" strike="noStrike" cap="none" baseline="0" dirty="0">
                          <a:solidFill>
                            <a:srgbClr val="000000"/>
                          </a:solidFill>
                          <a:latin typeface="Roboto Condensed" panose="02000000000000000000" pitchFamily="2" charset="0"/>
                          <a:ea typeface="Roboto Condensed" panose="02000000000000000000" pitchFamily="2" charset="0"/>
                          <a:cs typeface="Roboto Condensed" panose="02000000000000000000" pitchFamily="2" charset="0"/>
                          <a:sym typeface="Arial"/>
                        </a:rPr>
                        <a:t>Drone &amp; Camera</a:t>
                      </a:r>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solidFill>
                      <a:srgbClr val="CCFF33"/>
                    </a:solidFill>
                  </a:tcPr>
                </a:tc>
                <a:tc>
                  <a:txBody>
                    <a:bodyPr/>
                    <a:lstStyle/>
                    <a:p>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tc>
                <a:tc>
                  <a:txBody>
                    <a:bodyPr/>
                    <a:lstStyle/>
                    <a:p>
                      <a:endParaRPr lang="en-US" sz="2000" dirty="0">
                        <a:latin typeface="Roboto Condensed" panose="02000000000000000000" pitchFamily="2" charset="0"/>
                        <a:ea typeface="Roboto Condensed" panose="02000000000000000000" pitchFamily="2" charset="0"/>
                        <a:cs typeface="Roboto Condensed" panose="02000000000000000000" pitchFamily="2" charset="0"/>
                      </a:endParaRPr>
                    </a:p>
                  </a:txBody>
                  <a:tcPr/>
                </a:tc>
                <a:extLst>
                  <a:ext uri="{0D108BD9-81ED-4DB2-BD59-A6C34878D82A}">
                    <a16:rowId xmlns:a16="http://schemas.microsoft.com/office/drawing/2014/main" val="1552230034"/>
                  </a:ext>
                </a:extLst>
              </a:tr>
            </a:tbl>
          </a:graphicData>
        </a:graphic>
      </p:graphicFrame>
    </p:spTree>
    <p:extLst>
      <p:ext uri="{BB962C8B-B14F-4D97-AF65-F5344CB8AC3E}">
        <p14:creationId xmlns:p14="http://schemas.microsoft.com/office/powerpoint/2010/main" val="2705329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0D5481-BE87-E03C-ACD6-33B340F6F84F}"/>
              </a:ext>
            </a:extLst>
          </p:cNvPr>
          <p:cNvPicPr>
            <a:picLocks noChangeAspect="1"/>
          </p:cNvPicPr>
          <p:nvPr/>
        </p:nvPicPr>
        <p:blipFill>
          <a:blip r:embed="rId2"/>
          <a:stretch>
            <a:fillRect/>
          </a:stretch>
        </p:blipFill>
        <p:spPr>
          <a:xfrm>
            <a:off x="0" y="312785"/>
            <a:ext cx="9144000" cy="4517929"/>
          </a:xfrm>
          <a:prstGeom prst="rect">
            <a:avLst/>
          </a:prstGeom>
        </p:spPr>
      </p:pic>
      <p:sp>
        <p:nvSpPr>
          <p:cNvPr id="3" name="TextBox 2">
            <a:extLst>
              <a:ext uri="{FF2B5EF4-FFF2-40B4-BE49-F238E27FC236}">
                <a16:creationId xmlns:a16="http://schemas.microsoft.com/office/drawing/2014/main" id="{7032A05C-5B96-5EF2-560E-A7E4AA10C2A3}"/>
              </a:ext>
            </a:extLst>
          </p:cNvPr>
          <p:cNvSpPr txBox="1"/>
          <p:nvPr/>
        </p:nvSpPr>
        <p:spPr>
          <a:xfrm>
            <a:off x="228599" y="182996"/>
            <a:ext cx="4932947" cy="523220"/>
          </a:xfrm>
          <a:prstGeom prst="rect">
            <a:avLst/>
          </a:prstGeom>
          <a:noFill/>
        </p:spPr>
        <p:txBody>
          <a:bodyPr wrap="square">
            <a:spAutoFit/>
          </a:bodyPr>
          <a:lstStyle/>
          <a:p>
            <a:r>
              <a:rPr lang="en-US" sz="2800" b="1" i="0" u="none" strike="noStrike" baseline="0"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Architecture of agricultural IoT</a:t>
            </a:r>
            <a:endParaRPr lang="en-US" sz="2800" b="1"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endParaRPr>
          </a:p>
        </p:txBody>
      </p:sp>
      <p:sp>
        <p:nvSpPr>
          <p:cNvPr id="5" name="TextBox 4">
            <a:extLst>
              <a:ext uri="{FF2B5EF4-FFF2-40B4-BE49-F238E27FC236}">
                <a16:creationId xmlns:a16="http://schemas.microsoft.com/office/drawing/2014/main" id="{53F12230-FA2E-65DE-FB1E-43B1E764FCF6}"/>
              </a:ext>
            </a:extLst>
          </p:cNvPr>
          <p:cNvSpPr txBox="1"/>
          <p:nvPr/>
        </p:nvSpPr>
        <p:spPr>
          <a:xfrm>
            <a:off x="4511842" y="3792470"/>
            <a:ext cx="1636294" cy="400110"/>
          </a:xfrm>
          <a:prstGeom prst="rect">
            <a:avLst/>
          </a:prstGeom>
          <a:noFill/>
        </p:spPr>
        <p:txBody>
          <a:bodyPr wrap="square">
            <a:spAutoFit/>
          </a:bodyPr>
          <a:lstStyle/>
          <a:p>
            <a:r>
              <a:rPr lang="en-US" sz="2000" b="1" dirty="0">
                <a:solidFill>
                  <a:srgbClr val="3333FF"/>
                </a:solidFill>
                <a:latin typeface="Roboto Condensed" panose="02000000000000000000" pitchFamily="2" charset="0"/>
                <a:ea typeface="Roboto Condensed" panose="02000000000000000000" pitchFamily="2" charset="0"/>
                <a:cs typeface="Roboto Condensed" panose="02000000000000000000" pitchFamily="2" charset="0"/>
              </a:rPr>
              <a:t>Server / Cloud</a:t>
            </a:r>
          </a:p>
        </p:txBody>
      </p:sp>
      <p:sp>
        <p:nvSpPr>
          <p:cNvPr id="6" name="TextBox 5">
            <a:extLst>
              <a:ext uri="{FF2B5EF4-FFF2-40B4-BE49-F238E27FC236}">
                <a16:creationId xmlns:a16="http://schemas.microsoft.com/office/drawing/2014/main" id="{46E169DB-24CE-125C-D996-80A4DEC134EE}"/>
              </a:ext>
            </a:extLst>
          </p:cNvPr>
          <p:cNvSpPr txBox="1"/>
          <p:nvPr/>
        </p:nvSpPr>
        <p:spPr>
          <a:xfrm>
            <a:off x="1395663" y="3900755"/>
            <a:ext cx="1032744" cy="400110"/>
          </a:xfrm>
          <a:prstGeom prst="rect">
            <a:avLst/>
          </a:prstGeom>
          <a:noFill/>
        </p:spPr>
        <p:txBody>
          <a:bodyPr wrap="square">
            <a:spAutoFit/>
          </a:bodyPr>
          <a:lstStyle/>
          <a:p>
            <a:r>
              <a:rPr lang="en-US" sz="2000" b="1" dirty="0">
                <a:solidFill>
                  <a:srgbClr val="3333FF"/>
                </a:solidFill>
                <a:latin typeface="Roboto Condensed" panose="02000000000000000000" pitchFamily="2" charset="0"/>
                <a:ea typeface="Roboto Condensed" panose="02000000000000000000" pitchFamily="2" charset="0"/>
                <a:cs typeface="Roboto Condensed" panose="02000000000000000000" pitchFamily="2" charset="0"/>
              </a:rPr>
              <a:t>Sensors</a:t>
            </a:r>
          </a:p>
        </p:txBody>
      </p:sp>
      <p:sp>
        <p:nvSpPr>
          <p:cNvPr id="8" name="TextBox 7">
            <a:extLst>
              <a:ext uri="{FF2B5EF4-FFF2-40B4-BE49-F238E27FC236}">
                <a16:creationId xmlns:a16="http://schemas.microsoft.com/office/drawing/2014/main" id="{F58A1D0E-FA6D-BA22-F0E3-82905823BD08}"/>
              </a:ext>
            </a:extLst>
          </p:cNvPr>
          <p:cNvSpPr txBox="1"/>
          <p:nvPr/>
        </p:nvSpPr>
        <p:spPr>
          <a:xfrm>
            <a:off x="6617368" y="134869"/>
            <a:ext cx="2370221" cy="400110"/>
          </a:xfrm>
          <a:prstGeom prst="rect">
            <a:avLst/>
          </a:prstGeom>
          <a:noFill/>
        </p:spPr>
        <p:txBody>
          <a:bodyPr wrap="square">
            <a:spAutoFit/>
          </a:bodyPr>
          <a:lstStyle/>
          <a:p>
            <a:r>
              <a:rPr lang="en-US" sz="2000" b="1" dirty="0">
                <a:solidFill>
                  <a:srgbClr val="3333FF"/>
                </a:solidFill>
                <a:latin typeface="Roboto Condensed" panose="02000000000000000000" pitchFamily="2" charset="0"/>
                <a:ea typeface="Roboto Condensed" panose="02000000000000000000" pitchFamily="2" charset="0"/>
                <a:cs typeface="Roboto Condensed" panose="02000000000000000000" pitchFamily="2" charset="0"/>
              </a:rPr>
              <a:t>A</a:t>
            </a:r>
            <a:r>
              <a:rPr lang="en-US" sz="2000" b="1" i="0" u="none" strike="noStrike" baseline="0" dirty="0">
                <a:solidFill>
                  <a:srgbClr val="3333FF"/>
                </a:solidFill>
                <a:latin typeface="Roboto Condensed" panose="02000000000000000000" pitchFamily="2" charset="0"/>
                <a:ea typeface="Roboto Condensed" panose="02000000000000000000" pitchFamily="2" charset="0"/>
                <a:cs typeface="Roboto Condensed" panose="02000000000000000000" pitchFamily="2" charset="0"/>
              </a:rPr>
              <a:t>gricultural services</a:t>
            </a:r>
            <a:endParaRPr lang="en-US" sz="2000" b="1" dirty="0">
              <a:solidFill>
                <a:srgbClr val="3333FF"/>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extLst>
      <p:ext uri="{BB962C8B-B14F-4D97-AF65-F5344CB8AC3E}">
        <p14:creationId xmlns:p14="http://schemas.microsoft.com/office/powerpoint/2010/main" val="277862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BCC751-6210-3919-047D-676F75EBAD16}"/>
              </a:ext>
            </a:extLst>
          </p:cNvPr>
          <p:cNvSpPr txBox="1"/>
          <p:nvPr/>
        </p:nvSpPr>
        <p:spPr>
          <a:xfrm>
            <a:off x="0" y="0"/>
            <a:ext cx="9144000" cy="2123658"/>
          </a:xfrm>
          <a:prstGeom prst="rect">
            <a:avLst/>
          </a:prstGeom>
          <a:noFill/>
        </p:spPr>
        <p:txBody>
          <a:bodyPr wrap="square">
            <a:spAutoFit/>
          </a:bodyPr>
          <a:lstStyle/>
          <a:p>
            <a:pPr algn="just">
              <a:lnSpc>
                <a:spcPct val="150000"/>
              </a:lnSpc>
            </a:pPr>
            <a:r>
              <a:rPr lang="en-US" sz="1800" b="0"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In an </a:t>
            </a:r>
            <a:r>
              <a:rPr lang="en-US" sz="1800" b="0" i="0" u="none" strike="noStrike" baseline="0" dirty="0" err="1">
                <a:latin typeface="Roboto Condensed" panose="02000000000000000000" pitchFamily="2" charset="0"/>
                <a:ea typeface="Roboto Condensed" panose="02000000000000000000" pitchFamily="2" charset="0"/>
                <a:cs typeface="Roboto Condensed" panose="02000000000000000000" pitchFamily="2" charset="0"/>
              </a:rPr>
              <a:t>IoTbased</a:t>
            </a:r>
            <a:r>
              <a:rPr lang="en-US" sz="1800" b="0"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 agricultural system, different </a:t>
            </a:r>
            <a:r>
              <a:rPr lang="en-US" sz="1800" b="1" i="0" u="none" strike="noStrike" baseline="0" dirty="0">
                <a:solidFill>
                  <a:srgbClr val="3333FF"/>
                </a:solidFill>
                <a:latin typeface="Roboto Condensed" panose="02000000000000000000" pitchFamily="2" charset="0"/>
                <a:ea typeface="Roboto Condensed" panose="02000000000000000000" pitchFamily="2" charset="0"/>
                <a:cs typeface="Roboto Condensed" panose="02000000000000000000" pitchFamily="2" charset="0"/>
              </a:rPr>
              <a:t>sensors</a:t>
            </a:r>
            <a:r>
              <a:rPr lang="en-US" sz="1800" b="0"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 necessarily have to be deployed over agricultural fields, and the sensed data from these sensors need to be transmitted to a </a:t>
            </a:r>
            <a:r>
              <a:rPr lang="en-US" sz="1800" b="1" i="0" u="none" strike="noStrike" baseline="0"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centralized</a:t>
            </a:r>
            <a:r>
              <a:rPr lang="en-US" sz="1800" b="1"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 </a:t>
            </a:r>
            <a:r>
              <a:rPr lang="en-US" sz="1800" b="1" i="0" u="none" strike="noStrike" baseline="0"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entity </a:t>
            </a:r>
            <a:r>
              <a:rPr lang="en-US" sz="1800" b="0"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such as a </a:t>
            </a:r>
            <a:r>
              <a:rPr lang="en-US" sz="1800" b="1" i="0" u="none" strike="noStrike" baseline="0" dirty="0">
                <a:solidFill>
                  <a:srgbClr val="3333FF"/>
                </a:solidFill>
                <a:latin typeface="Roboto Condensed" panose="02000000000000000000" pitchFamily="2" charset="0"/>
                <a:ea typeface="Roboto Condensed" panose="02000000000000000000" pitchFamily="2" charset="0"/>
                <a:cs typeface="Roboto Condensed" panose="02000000000000000000" pitchFamily="2" charset="0"/>
              </a:rPr>
              <a:t>server, cloud, or fog devices</a:t>
            </a:r>
            <a:r>
              <a:rPr lang="en-US" sz="1800" b="0"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 Further, these data have to be processed and analyzed to provide various </a:t>
            </a:r>
            <a:r>
              <a:rPr lang="en-US" sz="1800" b="1" i="0" u="none" strike="noStrike" baseline="0"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agricultural services</a:t>
            </a:r>
            <a:r>
              <a:rPr lang="en-US" sz="1800" b="0"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 Finally, a user should be able to access these services from </a:t>
            </a:r>
            <a:r>
              <a:rPr lang="en-US" sz="1800" b="1" i="0" u="none" strike="noStrike" baseline="0"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handheld devices or computers</a:t>
            </a:r>
            <a:r>
              <a:rPr lang="en-US" sz="1800" b="0" i="0" u="none" strike="noStrike" baseline="0" dirty="0">
                <a:latin typeface="Roboto Condensed" panose="02000000000000000000" pitchFamily="2" charset="0"/>
                <a:ea typeface="Roboto Condensed" panose="02000000000000000000" pitchFamily="2" charset="0"/>
                <a:cs typeface="Roboto Condensed" panose="02000000000000000000" pitchFamily="2" charset="0"/>
              </a:rPr>
              <a:t>.</a:t>
            </a:r>
            <a:endParaRPr lang="en-US" sz="1800" b="1" dirty="0">
              <a:latin typeface="Roboto Condensed" panose="02000000000000000000" pitchFamily="2" charset="0"/>
              <a:ea typeface="Roboto Condensed" panose="02000000000000000000" pitchFamily="2" charset="0"/>
              <a:cs typeface="Roboto Condensed" panose="02000000000000000000" pitchFamily="2" charset="0"/>
            </a:endParaRPr>
          </a:p>
        </p:txBody>
      </p:sp>
    </p:spTree>
    <p:extLst>
      <p:ext uri="{BB962C8B-B14F-4D97-AF65-F5344CB8AC3E}">
        <p14:creationId xmlns:p14="http://schemas.microsoft.com/office/powerpoint/2010/main" val="29757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650800-902E-F626-CF73-9CA7CA7B1550}"/>
              </a:ext>
            </a:extLst>
          </p:cNvPr>
          <p:cNvPicPr>
            <a:picLocks noChangeAspect="1"/>
          </p:cNvPicPr>
          <p:nvPr/>
        </p:nvPicPr>
        <p:blipFill>
          <a:blip r:embed="rId2"/>
          <a:stretch>
            <a:fillRect/>
          </a:stretch>
        </p:blipFill>
        <p:spPr>
          <a:xfrm>
            <a:off x="1451058" y="0"/>
            <a:ext cx="7692942" cy="5143500"/>
          </a:xfrm>
          <a:prstGeom prst="rect">
            <a:avLst/>
          </a:prstGeom>
        </p:spPr>
      </p:pic>
      <p:sp>
        <p:nvSpPr>
          <p:cNvPr id="4" name="TextBox 3">
            <a:extLst>
              <a:ext uri="{FF2B5EF4-FFF2-40B4-BE49-F238E27FC236}">
                <a16:creationId xmlns:a16="http://schemas.microsoft.com/office/drawing/2014/main" id="{EB8D3AD5-884C-8FED-4F69-90561C8A45F0}"/>
              </a:ext>
            </a:extLst>
          </p:cNvPr>
          <p:cNvSpPr txBox="1"/>
          <p:nvPr/>
        </p:nvSpPr>
        <p:spPr>
          <a:xfrm>
            <a:off x="108285" y="0"/>
            <a:ext cx="3392905" cy="400110"/>
          </a:xfrm>
          <a:prstGeom prst="rect">
            <a:avLst/>
          </a:prstGeom>
          <a:noFill/>
        </p:spPr>
        <p:txBody>
          <a:bodyPr wrap="square">
            <a:spAutoFit/>
          </a:bodyPr>
          <a:lstStyle/>
          <a:p>
            <a:r>
              <a:rPr lang="en-US" sz="2000" b="1" i="0" u="none" strike="noStrike" baseline="0"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rPr>
              <a:t>Components of agricultural IoT</a:t>
            </a:r>
            <a:endParaRPr lang="en-US" sz="2000" b="1" dirty="0">
              <a:solidFill>
                <a:srgbClr val="FF0000"/>
              </a:solidFill>
              <a:latin typeface="Roboto Condensed" panose="02000000000000000000" pitchFamily="2" charset="0"/>
              <a:ea typeface="Roboto Condensed" panose="02000000000000000000" pitchFamily="2" charset="0"/>
              <a:cs typeface="Roboto Condensed" panose="02000000000000000000" pitchFamily="2" charset="0"/>
            </a:endParaRPr>
          </a:p>
        </p:txBody>
      </p:sp>
    </p:spTree>
    <p:extLst>
      <p:ext uri="{BB962C8B-B14F-4D97-AF65-F5344CB8AC3E}">
        <p14:creationId xmlns:p14="http://schemas.microsoft.com/office/powerpoint/2010/main" val="12588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5EFE64-3AF6-96DD-18A2-C5747ACE3E48}"/>
              </a:ext>
            </a:extLst>
          </p:cNvPr>
          <p:cNvSpPr txBox="1"/>
          <p:nvPr/>
        </p:nvSpPr>
        <p:spPr>
          <a:xfrm>
            <a:off x="0" y="0"/>
            <a:ext cx="9144000" cy="4739759"/>
          </a:xfrm>
          <a:prstGeom prst="rect">
            <a:avLst/>
          </a:prstGeom>
          <a:noFill/>
        </p:spPr>
        <p:txBody>
          <a:bodyPr wrap="square">
            <a:spAutoFit/>
          </a:bodyPr>
          <a:lstStyle/>
          <a:p>
            <a:pPr algn="just"/>
            <a:r>
              <a:rPr lang="en-US" b="1" dirty="0">
                <a:solidFill>
                  <a:srgbClr val="FF0000"/>
                </a:solidFill>
              </a:rPr>
              <a:t>Cloud computing: </a:t>
            </a:r>
            <a:r>
              <a:rPr lang="en-US" sz="1800" dirty="0">
                <a:latin typeface="URWPalladioL-Roma"/>
              </a:rPr>
              <a:t>Sensors such as the camera, devices to measure soil moisture, soil humidity, and soil pH-level are used for serving different agricultural applications. These sensors produce a huge amount of agricultural data that need to be analyzed. Sometimes, based on the data analysis, action needs to be taken, such as switching on the water pump for irrigation. Further, the data from the deployed sensors are required to be stored on a long-term basis since it may be useful for serving future applications. Thus, for </a:t>
            </a:r>
            <a:r>
              <a:rPr lang="en-US" sz="1800" b="1" dirty="0">
                <a:solidFill>
                  <a:srgbClr val="3333FF"/>
                </a:solidFill>
                <a:latin typeface="URWPalladioL-Roma"/>
              </a:rPr>
              <a:t>agricultural data analysis </a:t>
            </a:r>
            <a:r>
              <a:rPr lang="en-US" sz="1800" dirty="0">
                <a:latin typeface="URWPalladioL-Roma"/>
              </a:rPr>
              <a:t>and </a:t>
            </a:r>
            <a:r>
              <a:rPr lang="en-US" sz="1800" b="1" dirty="0">
                <a:solidFill>
                  <a:srgbClr val="3333FF"/>
                </a:solidFill>
                <a:latin typeface="URWPalladioL-Roma"/>
              </a:rPr>
              <a:t>storage</a:t>
            </a:r>
            <a:r>
              <a:rPr lang="en-US" sz="1800" dirty="0">
                <a:latin typeface="URWPalladioL-Roma"/>
              </a:rPr>
              <a:t>, the cloud plays a crucial role.</a:t>
            </a:r>
          </a:p>
          <a:p>
            <a:pPr algn="just"/>
            <a:endParaRPr lang="en-US" dirty="0"/>
          </a:p>
          <a:p>
            <a:pPr algn="just"/>
            <a:r>
              <a:rPr lang="en-US" sz="1800" b="1" i="0" u="none" strike="noStrike" baseline="0" dirty="0">
                <a:solidFill>
                  <a:srgbClr val="FF0000"/>
                </a:solidFill>
                <a:latin typeface="URWPalladioL-Roma"/>
              </a:rPr>
              <a:t>Sensors: </a:t>
            </a:r>
            <a:r>
              <a:rPr lang="en-US" sz="1800" b="0" i="0" u="none" strike="noStrike" baseline="0" dirty="0">
                <a:latin typeface="URWPalladioL-Roma"/>
              </a:rPr>
              <a:t>We have seen that the sensors are the major backbone of any IoT application. Similarly, for agricultural IoT applications, the sensors are an indispensable component. A few of the common sensors used in agriculture are sensors for </a:t>
            </a:r>
            <a:r>
              <a:rPr lang="en-US" sz="1800" b="1" i="0" u="none" strike="noStrike" baseline="0" dirty="0">
                <a:solidFill>
                  <a:srgbClr val="3333FF"/>
                </a:solidFill>
                <a:latin typeface="URWPalladioL-Roma"/>
              </a:rPr>
              <a:t>soil moisture</a:t>
            </a:r>
            <a:r>
              <a:rPr lang="en-US" sz="1800" b="0" i="0" u="none" strike="noStrike" baseline="0" dirty="0">
                <a:latin typeface="URWPalladioL-Roma"/>
              </a:rPr>
              <a:t>, </a:t>
            </a:r>
            <a:r>
              <a:rPr lang="en-US" sz="1800" b="1" dirty="0">
                <a:solidFill>
                  <a:srgbClr val="3333FF"/>
                </a:solidFill>
                <a:latin typeface="URWPalladioL-Roma"/>
              </a:rPr>
              <a:t>humidity, water level, and temperature.</a:t>
            </a:r>
          </a:p>
          <a:p>
            <a:pPr algn="just"/>
            <a:endParaRPr lang="en-US" sz="1800" dirty="0">
              <a:latin typeface="URWPalladioL-Roma"/>
            </a:endParaRPr>
          </a:p>
          <a:p>
            <a:pPr algn="just"/>
            <a:r>
              <a:rPr lang="en-US" sz="1800" b="1" i="0" u="none" strike="noStrike" baseline="0" dirty="0">
                <a:solidFill>
                  <a:srgbClr val="FF0000"/>
                </a:solidFill>
                <a:latin typeface="URWPalladioL-Roma"/>
              </a:rPr>
              <a:t>Cameras: </a:t>
            </a:r>
            <a:r>
              <a:rPr lang="en-US" sz="1800" b="0" i="0" u="none" strike="noStrike" baseline="0" dirty="0">
                <a:latin typeface="URWPalladioL-Roma"/>
              </a:rPr>
              <a:t>Imaging is one of the main components of agriculture. Therefore, multispectral, thermal, and RGB cameras are commonly used for scientific agricultural IoT. These cameras are used for estimating the </a:t>
            </a:r>
            <a:r>
              <a:rPr lang="en-US" sz="1800" b="1" i="0" u="none" strike="noStrike" baseline="0" dirty="0">
                <a:solidFill>
                  <a:srgbClr val="3333FF"/>
                </a:solidFill>
                <a:latin typeface="URWPalladioL-Roma"/>
              </a:rPr>
              <a:t>nitrogen status</a:t>
            </a:r>
            <a:r>
              <a:rPr lang="en-US" sz="1800" b="0" i="0" u="none" strike="noStrike" baseline="0" dirty="0">
                <a:latin typeface="URWPalladioL-Roma"/>
              </a:rPr>
              <a:t>, </a:t>
            </a:r>
            <a:r>
              <a:rPr lang="en-US" sz="1800" b="1" i="0" u="none" strike="noStrike" baseline="0" dirty="0">
                <a:solidFill>
                  <a:srgbClr val="3333FF"/>
                </a:solidFill>
                <a:latin typeface="URWPalladioL-Roma"/>
              </a:rPr>
              <a:t>thermal stress</a:t>
            </a:r>
            <a:r>
              <a:rPr lang="en-US" sz="1800" b="0" i="0" u="none" strike="noStrike" baseline="0" dirty="0">
                <a:latin typeface="URWPalladioL-Roma"/>
              </a:rPr>
              <a:t>, </a:t>
            </a:r>
            <a:r>
              <a:rPr lang="en-US" sz="1800" b="1" i="0" u="none" strike="noStrike" baseline="0" dirty="0">
                <a:solidFill>
                  <a:srgbClr val="3333FF"/>
                </a:solidFill>
                <a:latin typeface="URWPalladioL-Roma"/>
              </a:rPr>
              <a:t>water stress</a:t>
            </a:r>
            <a:r>
              <a:rPr lang="en-US" sz="1800" b="0" i="0" u="none" strike="noStrike" baseline="0" dirty="0">
                <a:latin typeface="URWPalladioL-Roma"/>
              </a:rPr>
              <a:t>, and </a:t>
            </a:r>
            <a:r>
              <a:rPr lang="en-US" sz="1800" b="1" i="0" u="none" strike="noStrike" baseline="0" dirty="0">
                <a:solidFill>
                  <a:srgbClr val="3333FF"/>
                </a:solidFill>
                <a:latin typeface="URWPalladioL-Roma"/>
              </a:rPr>
              <a:t>crop damage </a:t>
            </a:r>
            <a:r>
              <a:rPr lang="en-US" sz="1800" b="0" i="0" u="none" strike="noStrike" baseline="0" dirty="0">
                <a:latin typeface="URWPalladioL-Roma"/>
              </a:rPr>
              <a:t>due to </a:t>
            </a:r>
            <a:r>
              <a:rPr lang="en-US" sz="1800" b="1" i="0" u="none" strike="noStrike" baseline="0" dirty="0">
                <a:solidFill>
                  <a:srgbClr val="3333FF"/>
                </a:solidFill>
                <a:latin typeface="URWPalladioL-Roma"/>
              </a:rPr>
              <a:t>inundation</a:t>
            </a:r>
            <a:r>
              <a:rPr lang="en-US" sz="1800" b="0" i="0" u="none" strike="noStrike" baseline="0" dirty="0">
                <a:latin typeface="URWPalladioL-Roma"/>
              </a:rPr>
              <a:t>, as well as </a:t>
            </a:r>
            <a:r>
              <a:rPr lang="en-US" sz="1800" dirty="0">
                <a:latin typeface="URWPalladioL-Roma"/>
              </a:rPr>
              <a:t>infestation</a:t>
            </a:r>
            <a:r>
              <a:rPr lang="en-US" sz="1800" b="0" i="0" u="none" strike="noStrike" baseline="0" dirty="0">
                <a:latin typeface="URWPalladioL-Roma"/>
              </a:rPr>
              <a:t>. Video cameras are used for </a:t>
            </a:r>
            <a:r>
              <a:rPr lang="en-US" sz="1800" b="1" i="0" u="none" strike="noStrike" baseline="0" dirty="0">
                <a:solidFill>
                  <a:srgbClr val="3333FF"/>
                </a:solidFill>
                <a:latin typeface="URWPalladioL-Roma"/>
              </a:rPr>
              <a:t>crop security</a:t>
            </a:r>
            <a:r>
              <a:rPr lang="en-US" sz="1800" b="0" i="0" u="none" strike="noStrike" baseline="0" dirty="0">
                <a:latin typeface="URWPalladioL-Roma"/>
              </a:rPr>
              <a:t>.</a:t>
            </a:r>
            <a:endParaRPr lang="en-US" dirty="0"/>
          </a:p>
        </p:txBody>
      </p:sp>
    </p:spTree>
    <p:extLst>
      <p:ext uri="{BB962C8B-B14F-4D97-AF65-F5344CB8AC3E}">
        <p14:creationId xmlns:p14="http://schemas.microsoft.com/office/powerpoint/2010/main" val="36226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957361-2F0D-60D6-B167-A1B12AB7D4E1}"/>
              </a:ext>
            </a:extLst>
          </p:cNvPr>
          <p:cNvSpPr txBox="1"/>
          <p:nvPr/>
        </p:nvSpPr>
        <p:spPr>
          <a:xfrm>
            <a:off x="0" y="314793"/>
            <a:ext cx="9144000" cy="3354765"/>
          </a:xfrm>
          <a:prstGeom prst="rect">
            <a:avLst/>
          </a:prstGeom>
          <a:noFill/>
        </p:spPr>
        <p:txBody>
          <a:bodyPr wrap="square">
            <a:spAutoFit/>
          </a:bodyPr>
          <a:lstStyle/>
          <a:p>
            <a:pPr algn="just"/>
            <a:r>
              <a:rPr lang="en-US" sz="1800" b="1" dirty="0">
                <a:solidFill>
                  <a:srgbClr val="FF0000"/>
                </a:solidFill>
                <a:latin typeface="URWPalladioL-Roma"/>
              </a:rPr>
              <a:t>Satellites: </a:t>
            </a:r>
            <a:r>
              <a:rPr lang="en-US" sz="1800" dirty="0">
                <a:latin typeface="URWPalladioL-Roma"/>
              </a:rPr>
              <a:t>In modern precision agriculture, satellites are extensively used to extract information from </a:t>
            </a:r>
            <a:r>
              <a:rPr lang="en-US" sz="1800" b="1" dirty="0">
                <a:solidFill>
                  <a:srgbClr val="3333FF"/>
                </a:solidFill>
                <a:latin typeface="URWPalladioL-Roma"/>
              </a:rPr>
              <a:t>field imagery</a:t>
            </a:r>
            <a:r>
              <a:rPr lang="en-US" sz="1800" dirty="0">
                <a:latin typeface="URWPalladioL-Roma"/>
              </a:rPr>
              <a:t>. The satellite images are used in agricultural applications to monitor different aspects of the crops such as </a:t>
            </a:r>
            <a:r>
              <a:rPr lang="en-US" sz="1800" b="1" dirty="0">
                <a:solidFill>
                  <a:srgbClr val="3333FF"/>
                </a:solidFill>
                <a:latin typeface="URWPalladioL-Roma"/>
              </a:rPr>
              <a:t>crop health monitoring </a:t>
            </a:r>
            <a:r>
              <a:rPr lang="en-US" sz="1800" dirty="0">
                <a:latin typeface="URWPalladioL-Roma"/>
              </a:rPr>
              <a:t>and </a:t>
            </a:r>
            <a:r>
              <a:rPr lang="en-US" sz="1800" b="1" dirty="0">
                <a:solidFill>
                  <a:srgbClr val="3333FF"/>
                </a:solidFill>
                <a:latin typeface="URWPalladioL-Roma"/>
              </a:rPr>
              <a:t>dry zone assessing over a large area</a:t>
            </a:r>
            <a:r>
              <a:rPr lang="en-US" sz="1800" dirty="0">
                <a:latin typeface="URWPalladioL-Roma"/>
              </a:rPr>
              <a:t>.</a:t>
            </a:r>
          </a:p>
          <a:p>
            <a:pPr algn="just"/>
            <a:endParaRPr lang="en-US" dirty="0">
              <a:latin typeface="URWPalladioL-Roma"/>
            </a:endParaRPr>
          </a:p>
          <a:p>
            <a:pPr algn="just"/>
            <a:r>
              <a:rPr lang="en-US" sz="1800" b="1" dirty="0">
                <a:solidFill>
                  <a:srgbClr val="FF0000"/>
                </a:solidFill>
                <a:latin typeface="URWPalladioL-Roma"/>
              </a:rPr>
              <a:t>Analytics: </a:t>
            </a:r>
            <a:r>
              <a:rPr lang="en-US" sz="1800" b="0" i="0" u="none" strike="noStrike" baseline="0" dirty="0">
                <a:latin typeface="URWPalladioL-Roma"/>
              </a:rPr>
              <a:t>Analytics contribute to modern agriculture massively. Currently, with the help of analytics, farmers can take different agricultural decisions, such as estimating the required amount of fertilizer and water in an agricultural field and estimating the type of crops that need to be cultivated during the upcoming season. Moreover, analytics is not only responsible for making decisions locally; it is used to analyze data for the entire agricultural supply chain. Data analytics can also be used for estimating the crop demand in the market.</a:t>
            </a:r>
          </a:p>
          <a:p>
            <a:pPr algn="just"/>
            <a:endParaRPr lang="en-US" sz="1800" b="0" i="0" u="none" strike="noStrike" baseline="0" dirty="0">
              <a:latin typeface="URWPalladioL-Roma"/>
            </a:endParaRPr>
          </a:p>
        </p:txBody>
      </p:sp>
    </p:spTree>
    <p:extLst>
      <p:ext uri="{BB962C8B-B14F-4D97-AF65-F5344CB8AC3E}">
        <p14:creationId xmlns:p14="http://schemas.microsoft.com/office/powerpoint/2010/main" val="709542596"/>
      </p:ext>
    </p:extLst>
  </p:cSld>
  <p:clrMapOvr>
    <a:masterClrMapping/>
  </p:clrMapOvr>
</p:sld>
</file>

<file path=ppt/theme/theme1.xml><?xml version="1.0" encoding="utf-8"?>
<a:theme xmlns:a="http://schemas.openxmlformats.org/drawingml/2006/main" name="Theme1 Co">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Co" id="{1CE07D53-D6ED-4561-87E0-D7685E472055}" vid="{D0CA6871-408D-4513-BE58-FD794280D8BB}"/>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11328</TotalTime>
  <Words>1633</Words>
  <Application>Microsoft Office PowerPoint</Application>
  <PresentationFormat>On-screen Show (16:9)</PresentationFormat>
  <Paragraphs>103</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URWPalladioL-Roma</vt:lpstr>
      <vt:lpstr>Arvo</vt:lpstr>
      <vt:lpstr>Roboto Condensed Light</vt:lpstr>
      <vt:lpstr>Arial</vt:lpstr>
      <vt:lpstr>Roboto Condensed</vt:lpstr>
      <vt:lpstr>Theme1 Co</vt:lpstr>
      <vt:lpstr>Internet of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&amp;  ARCHITECTURE</dc:title>
  <dc:creator>Phanindra Thota</dc:creator>
  <cp:lastModifiedBy>Phanindra Thota</cp:lastModifiedBy>
  <cp:revision>547</cp:revision>
  <dcterms:modified xsi:type="dcterms:W3CDTF">2024-10-19T05:45:35Z</dcterms:modified>
</cp:coreProperties>
</file>