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0"/>
  </p:notesMasterIdLst>
  <p:sldIdLst>
    <p:sldId id="256" r:id="rId2"/>
    <p:sldId id="288" r:id="rId3"/>
    <p:sldId id="289" r:id="rId4"/>
    <p:sldId id="287" r:id="rId5"/>
    <p:sldId id="290" r:id="rId6"/>
    <p:sldId id="257" r:id="rId7"/>
    <p:sldId id="258" r:id="rId8"/>
    <p:sldId id="259" r:id="rId9"/>
    <p:sldId id="260" r:id="rId10"/>
    <p:sldId id="261" r:id="rId11"/>
    <p:sldId id="262" r:id="rId12"/>
    <p:sldId id="264" r:id="rId13"/>
    <p:sldId id="265" r:id="rId14"/>
    <p:sldId id="263" r:id="rId15"/>
    <p:sldId id="266" r:id="rId16"/>
    <p:sldId id="267" r:id="rId17"/>
    <p:sldId id="268" r:id="rId18"/>
    <p:sldId id="269" r:id="rId19"/>
    <p:sldId id="270" r:id="rId20"/>
    <p:sldId id="271" r:id="rId21"/>
    <p:sldId id="272" r:id="rId22"/>
    <p:sldId id="273" r:id="rId23"/>
    <p:sldId id="274" r:id="rId24"/>
    <p:sldId id="291"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33" r:id="rId54"/>
    <p:sldId id="314" r:id="rId55"/>
    <p:sldId id="315" r:id="rId56"/>
    <p:sldId id="316" r:id="rId57"/>
    <p:sldId id="317" r:id="rId58"/>
    <p:sldId id="318" r:id="rId59"/>
    <p:sldId id="319" r:id="rId60"/>
    <p:sldId id="320" r:id="rId61"/>
    <p:sldId id="321" r:id="rId62"/>
    <p:sldId id="323" r:id="rId63"/>
    <p:sldId id="322" r:id="rId64"/>
    <p:sldId id="340" r:id="rId65"/>
    <p:sldId id="341" r:id="rId66"/>
    <p:sldId id="342" r:id="rId67"/>
    <p:sldId id="334" r:id="rId68"/>
    <p:sldId id="335" r:id="rId69"/>
    <p:sldId id="336" r:id="rId70"/>
    <p:sldId id="337" r:id="rId71"/>
    <p:sldId id="338" r:id="rId72"/>
    <p:sldId id="339" r:id="rId73"/>
    <p:sldId id="324" r:id="rId74"/>
    <p:sldId id="325" r:id="rId75"/>
    <p:sldId id="326" r:id="rId76"/>
    <p:sldId id="327" r:id="rId77"/>
    <p:sldId id="328" r:id="rId78"/>
    <p:sldId id="329" r:id="rId79"/>
    <p:sldId id="330" r:id="rId80"/>
    <p:sldId id="331" r:id="rId81"/>
    <p:sldId id="332" r:id="rId82"/>
    <p:sldId id="343" r:id="rId83"/>
    <p:sldId id="344" r:id="rId84"/>
    <p:sldId id="345" r:id="rId85"/>
    <p:sldId id="346" r:id="rId86"/>
    <p:sldId id="347" r:id="rId87"/>
    <p:sldId id="348" r:id="rId88"/>
    <p:sldId id="349" r:id="rId89"/>
    <p:sldId id="360" r:id="rId90"/>
    <p:sldId id="350" r:id="rId91"/>
    <p:sldId id="351" r:id="rId92"/>
    <p:sldId id="353" r:id="rId93"/>
    <p:sldId id="354" r:id="rId94"/>
    <p:sldId id="355" r:id="rId95"/>
    <p:sldId id="356" r:id="rId96"/>
    <p:sldId id="357" r:id="rId97"/>
    <p:sldId id="358" r:id="rId98"/>
    <p:sldId id="359" r:id="rId99"/>
    <p:sldId id="361" r:id="rId100"/>
    <p:sldId id="362" r:id="rId101"/>
    <p:sldId id="363" r:id="rId102"/>
    <p:sldId id="364" r:id="rId103"/>
    <p:sldId id="365" r:id="rId104"/>
    <p:sldId id="382" r:id="rId105"/>
    <p:sldId id="383" r:id="rId106"/>
    <p:sldId id="384" r:id="rId107"/>
    <p:sldId id="366" r:id="rId108"/>
    <p:sldId id="386" r:id="rId109"/>
    <p:sldId id="367" r:id="rId110"/>
    <p:sldId id="368" r:id="rId111"/>
    <p:sldId id="369" r:id="rId112"/>
    <p:sldId id="370" r:id="rId113"/>
    <p:sldId id="371" r:id="rId114"/>
    <p:sldId id="372" r:id="rId115"/>
    <p:sldId id="373" r:id="rId116"/>
    <p:sldId id="374" r:id="rId117"/>
    <p:sldId id="375" r:id="rId118"/>
    <p:sldId id="376" r:id="rId1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957" autoAdjust="0"/>
  </p:normalViewPr>
  <p:slideViewPr>
    <p:cSldViewPr snapToGrid="0">
      <p:cViewPr varScale="1">
        <p:scale>
          <a:sx n="68" d="100"/>
          <a:sy n="68" d="100"/>
        </p:scale>
        <p:origin x="1234"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CF00814-DB06-4AA7-9A08-C146BAD277D8}" type="datetimeFigureOut">
              <a:rPr lang="en-IN" smtClean="0"/>
              <a:t>04-09-2023</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717FB0-2489-4A11-A427-26794DCCB2FA}" type="slidenum">
              <a:rPr lang="en-IN" smtClean="0"/>
              <a:t>‹#›</a:t>
            </a:fld>
            <a:endParaRPr lang="en-IN"/>
          </a:p>
        </p:txBody>
      </p:sp>
    </p:spTree>
    <p:extLst>
      <p:ext uri="{BB962C8B-B14F-4D97-AF65-F5344CB8AC3E}">
        <p14:creationId xmlns:p14="http://schemas.microsoft.com/office/powerpoint/2010/main" val="30837438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latin typeface="Times New Roman" pitchFamily="18" charset="0"/>
              <a:cs typeface="Times New Roman" pitchFamily="18" charset="0"/>
            </a:endParaRPr>
          </a:p>
        </p:txBody>
      </p:sp>
      <p:sp>
        <p:nvSpPr>
          <p:cNvPr id="4" name="Slide Number Placeholder 3"/>
          <p:cNvSpPr>
            <a:spLocks noGrp="1"/>
          </p:cNvSpPr>
          <p:nvPr>
            <p:ph type="sldNum" sz="quarter" idx="10"/>
          </p:nvPr>
        </p:nvSpPr>
        <p:spPr/>
        <p:txBody>
          <a:bodyPr/>
          <a:lstStyle/>
          <a:p>
            <a:fld id="{21717FB0-2489-4A11-A427-26794DCCB2FA}" type="slidenum">
              <a:rPr lang="en-IN" smtClean="0"/>
              <a:t>71</a:t>
            </a:fld>
            <a:endParaRPr lang="en-IN"/>
          </a:p>
        </p:txBody>
      </p:sp>
    </p:spTree>
    <p:extLst>
      <p:ext uri="{BB962C8B-B14F-4D97-AF65-F5344CB8AC3E}">
        <p14:creationId xmlns:p14="http://schemas.microsoft.com/office/powerpoint/2010/main" val="27951370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21717FB0-2489-4A11-A427-26794DCCB2FA}" type="slidenum">
              <a:rPr lang="en-IN" smtClean="0"/>
              <a:t>107</a:t>
            </a:fld>
            <a:endParaRPr lang="en-IN"/>
          </a:p>
        </p:txBody>
      </p:sp>
    </p:spTree>
    <p:extLst>
      <p:ext uri="{BB962C8B-B14F-4D97-AF65-F5344CB8AC3E}">
        <p14:creationId xmlns:p14="http://schemas.microsoft.com/office/powerpoint/2010/main" val="4483943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85EB-9F7F-4795-889C-88E2E6B8C6C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9B0ADFE-FAC3-46AC-81BB-53C822FA8A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9CDBBBF7-9AE5-42A2-9446-8FF99ABB70FA}"/>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5" name="Footer Placeholder 4">
            <a:extLst>
              <a:ext uri="{FF2B5EF4-FFF2-40B4-BE49-F238E27FC236}">
                <a16:creationId xmlns:a16="http://schemas.microsoft.com/office/drawing/2014/main" id="{7BF1DBF3-9D8D-4654-A9A4-BB2E072F07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AAD6222-6DF8-4273-83E1-038E3383C087}"/>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9753560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8B26D6-4E07-4C74-AA4C-18E4E5CCC28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E705595-118A-41B5-922D-9DA562884C7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4C57CF-A4D5-4ECB-BD5F-876A90EE8B40}"/>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5" name="Footer Placeholder 4">
            <a:extLst>
              <a:ext uri="{FF2B5EF4-FFF2-40B4-BE49-F238E27FC236}">
                <a16:creationId xmlns:a16="http://schemas.microsoft.com/office/drawing/2014/main" id="{E534FB3D-AF41-487D-B493-02D4F741E01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6766D3-D63A-415E-A5C1-05B210768AED}"/>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8193946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06DFEF-1D0C-45CF-AA6C-CCA5390700D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F50588A-7F9F-4DCA-83AC-7FBF737D8A5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567D61E-04B4-4A10-A8A1-10A3CD4D2C28}"/>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5" name="Footer Placeholder 4">
            <a:extLst>
              <a:ext uri="{FF2B5EF4-FFF2-40B4-BE49-F238E27FC236}">
                <a16:creationId xmlns:a16="http://schemas.microsoft.com/office/drawing/2014/main" id="{6A29F759-B413-4BC0-B1D7-5FEAC4AEE2B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10E71E-26C8-486D-8BC0-24535B83D59C}"/>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389074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C393F0-43AD-409C-A529-627042B75B6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C65D9B-2EEE-46CE-8133-1048B4D868D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2AF36A-024A-4F95-AA75-F2951BE22DCC}"/>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5" name="Footer Placeholder 4">
            <a:extLst>
              <a:ext uri="{FF2B5EF4-FFF2-40B4-BE49-F238E27FC236}">
                <a16:creationId xmlns:a16="http://schemas.microsoft.com/office/drawing/2014/main" id="{7980DBF8-31F6-4004-BAC2-3A491EB973C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939145-0363-4F63-BCCD-79764B4F0532}"/>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7138956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317DA-4387-45F3-9FAF-2AE5515199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1ECD949-AA64-480F-932A-E564FF2DD8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E5D4711-04A9-4068-8A25-63C8CEEC3301}"/>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5" name="Footer Placeholder 4">
            <a:extLst>
              <a:ext uri="{FF2B5EF4-FFF2-40B4-BE49-F238E27FC236}">
                <a16:creationId xmlns:a16="http://schemas.microsoft.com/office/drawing/2014/main" id="{A702F628-B25B-4A69-9A25-7BC98D4CA9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F4565C8-E115-481B-990A-C0B62EC0587C}"/>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3599493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F2056-C88C-4645-9D91-2E84A7B980F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D81BD89-7A44-4748-9910-30FCAA58F31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367F822-8826-48FE-BAC4-18E201A553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0E477A2-EA3B-4ACB-924A-24711EA3B1CA}"/>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6" name="Footer Placeholder 5">
            <a:extLst>
              <a:ext uri="{FF2B5EF4-FFF2-40B4-BE49-F238E27FC236}">
                <a16:creationId xmlns:a16="http://schemas.microsoft.com/office/drawing/2014/main" id="{EDEA4D26-190F-4248-BACB-DD4F33760F9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80693A9-4DE0-4E99-A5EF-BAE8AE45BC87}"/>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185701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364B48-656A-40CB-957E-CFE03CCF068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0C1A6BD-47D7-43F1-A0F1-E6D3092F75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406D93-EFC2-486B-B43E-E2E56BCA410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F158E63-12B4-406E-819D-25C2EE70157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062EC6C-BB82-4BFC-A817-ED60879D57A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79083AA-A377-4B3F-9B39-BE814F49DF49}"/>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8" name="Footer Placeholder 7">
            <a:extLst>
              <a:ext uri="{FF2B5EF4-FFF2-40B4-BE49-F238E27FC236}">
                <a16:creationId xmlns:a16="http://schemas.microsoft.com/office/drawing/2014/main" id="{B691A82E-737B-467A-A892-F36313578CE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26144F4-B5E5-47E9-8A41-10F61D003BE3}"/>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3471298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25A9A3-75C0-41B6-84C5-2F181D98FDB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6D533EA-B50C-4EF8-854D-695C5322965C}"/>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4" name="Footer Placeholder 3">
            <a:extLst>
              <a:ext uri="{FF2B5EF4-FFF2-40B4-BE49-F238E27FC236}">
                <a16:creationId xmlns:a16="http://schemas.microsoft.com/office/drawing/2014/main" id="{73B96E4E-C87E-408C-ADD6-AF7C58F994F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6FCDA92-5E09-4693-8231-CAE650EFC146}"/>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38976342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676808-F709-4ABD-A427-FF45FF72EAED}"/>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3" name="Footer Placeholder 2">
            <a:extLst>
              <a:ext uri="{FF2B5EF4-FFF2-40B4-BE49-F238E27FC236}">
                <a16:creationId xmlns:a16="http://schemas.microsoft.com/office/drawing/2014/main" id="{899E54C0-1F34-4DC5-A772-11826BB8C6EC}"/>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1A2B4BF-72C4-47D4-9CC0-FF456A5F9447}"/>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8957416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77946-D9A7-4D8B-8C91-F19393AEDC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28C6224-BAB5-4A90-B06F-D8E240DD841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53DD25D-D939-4F8D-8C7A-39E9532060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7AFD08-414F-4B92-9145-69177F6916C6}"/>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6" name="Footer Placeholder 5">
            <a:extLst>
              <a:ext uri="{FF2B5EF4-FFF2-40B4-BE49-F238E27FC236}">
                <a16:creationId xmlns:a16="http://schemas.microsoft.com/office/drawing/2014/main" id="{4BFC96C9-A4B2-40B2-85BF-BA3D3ED3105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2836C05-7782-488E-996E-EF5731AD593E}"/>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1886619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6CEE-249D-41DA-96E5-B3251FC465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FB0563D5-8354-4418-AFCF-3ED111CCA03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0A6BD8C-57C5-49EA-B1C5-95FF6F0BC2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13589F-C268-457A-8E55-E5BB04542BFB}"/>
              </a:ext>
            </a:extLst>
          </p:cNvPr>
          <p:cNvSpPr>
            <a:spLocks noGrp="1"/>
          </p:cNvSpPr>
          <p:nvPr>
            <p:ph type="dt" sz="half" idx="10"/>
          </p:nvPr>
        </p:nvSpPr>
        <p:spPr/>
        <p:txBody>
          <a:bodyPr/>
          <a:lstStyle/>
          <a:p>
            <a:fld id="{076E04DE-5166-4E1F-B710-112DB52544CF}" type="datetimeFigureOut">
              <a:rPr lang="en-IN" smtClean="0"/>
              <a:t>04-09-2023</a:t>
            </a:fld>
            <a:endParaRPr lang="en-IN"/>
          </a:p>
        </p:txBody>
      </p:sp>
      <p:sp>
        <p:nvSpPr>
          <p:cNvPr id="6" name="Footer Placeholder 5">
            <a:extLst>
              <a:ext uri="{FF2B5EF4-FFF2-40B4-BE49-F238E27FC236}">
                <a16:creationId xmlns:a16="http://schemas.microsoft.com/office/drawing/2014/main" id="{56CB428A-D748-45E2-87B1-4FB84D5E0A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56EC9B1-A8A7-4C39-B201-17A01B331AEC}"/>
              </a:ext>
            </a:extLst>
          </p:cNvPr>
          <p:cNvSpPr>
            <a:spLocks noGrp="1"/>
          </p:cNvSpPr>
          <p:nvPr>
            <p:ph type="sldNum" sz="quarter" idx="12"/>
          </p:nvPr>
        </p:nvSpPr>
        <p:spPr/>
        <p:txBody>
          <a:bodyPr/>
          <a:lstStyle/>
          <a:p>
            <a:fld id="{E7F3980A-77F7-4C26-8F6D-C4C5CBBF8302}" type="slidenum">
              <a:rPr lang="en-IN" smtClean="0"/>
              <a:t>‹#›</a:t>
            </a:fld>
            <a:endParaRPr lang="en-IN"/>
          </a:p>
        </p:txBody>
      </p:sp>
    </p:spTree>
    <p:extLst>
      <p:ext uri="{BB962C8B-B14F-4D97-AF65-F5344CB8AC3E}">
        <p14:creationId xmlns:p14="http://schemas.microsoft.com/office/powerpoint/2010/main" val="2011652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214E111-32B4-4C50-809D-22D54074D1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CFCCFC6-1F18-4CEA-BFB4-19E5267858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0F46987-F0DB-4308-A272-EBE4EC6731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76E04DE-5166-4E1F-B710-112DB52544CF}" type="datetimeFigureOut">
              <a:rPr lang="en-IN" smtClean="0"/>
              <a:t>04-09-2023</a:t>
            </a:fld>
            <a:endParaRPr lang="en-IN"/>
          </a:p>
        </p:txBody>
      </p:sp>
      <p:sp>
        <p:nvSpPr>
          <p:cNvPr id="5" name="Footer Placeholder 4">
            <a:extLst>
              <a:ext uri="{FF2B5EF4-FFF2-40B4-BE49-F238E27FC236}">
                <a16:creationId xmlns:a16="http://schemas.microsoft.com/office/drawing/2014/main" id="{CAC60FD8-74AF-4191-BE5D-7E680838639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CD3CE9D-05FC-4F08-A484-55E114A2AD7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F3980A-77F7-4C26-8F6D-C4C5CBBF8302}" type="slidenum">
              <a:rPr lang="en-IN" smtClean="0"/>
              <a:t>‹#›</a:t>
            </a:fld>
            <a:endParaRPr lang="en-IN"/>
          </a:p>
        </p:txBody>
      </p:sp>
    </p:spTree>
    <p:extLst>
      <p:ext uri="{BB962C8B-B14F-4D97-AF65-F5344CB8AC3E}">
        <p14:creationId xmlns:p14="http://schemas.microsoft.com/office/powerpoint/2010/main" val="331557971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94.png"/><Relationship Id="rId2" Type="http://schemas.openxmlformats.org/officeDocument/2006/relationships/image" Target="../media/image9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95.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0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05.png"/></Relationships>
</file>

<file path=ppt/slides/_rels/slide108.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09.png"/><Relationship Id="rId7" Type="http://schemas.openxmlformats.org/officeDocument/2006/relationships/image" Target="../media/image113.png"/><Relationship Id="rId2"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112.png"/><Relationship Id="rId5" Type="http://schemas.openxmlformats.org/officeDocument/2006/relationships/image" Target="../media/image111.png"/><Relationship Id="rId4" Type="http://schemas.openxmlformats.org/officeDocument/2006/relationships/image" Target="../media/image110.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114.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16.png"/><Relationship Id="rId2" Type="http://schemas.openxmlformats.org/officeDocument/2006/relationships/image" Target="../media/image115.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9.png"/><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4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hyperlink" Target="https://www.geeksforgeeks.org/scanner-class-in-java/" TargetMode="Externa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 Id="rId4" Type="http://schemas.openxmlformats.org/officeDocument/2006/relationships/image" Target="../media/image58.png"/></Relationships>
</file>

<file path=ppt/slides/_rels/slide6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62.png"/><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64.png"/></Relationships>
</file>

<file path=ppt/slides/_rels/slide72.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image" Target="../media/image74.png"/><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0.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74130B-6C73-4B36-8230-66A28E2CFE3C}"/>
              </a:ext>
            </a:extLst>
          </p:cNvPr>
          <p:cNvSpPr>
            <a:spLocks noGrp="1"/>
          </p:cNvSpPr>
          <p:nvPr>
            <p:ph type="ctrTitle"/>
          </p:nvPr>
        </p:nvSpPr>
        <p:spPr/>
        <p:txBody>
          <a:bodyPr/>
          <a:lstStyle/>
          <a:p>
            <a:r>
              <a:rPr lang="en-IN" dirty="0">
                <a:latin typeface="Times New Roman" panose="02020603050405020304" pitchFamily="18" charset="0"/>
                <a:cs typeface="Times New Roman" panose="02020603050405020304" pitchFamily="18" charset="0"/>
              </a:rPr>
              <a:t>Java programming</a:t>
            </a:r>
          </a:p>
        </p:txBody>
      </p:sp>
      <p:sp>
        <p:nvSpPr>
          <p:cNvPr id="3" name="Subtitle 2">
            <a:extLst>
              <a:ext uri="{FF2B5EF4-FFF2-40B4-BE49-F238E27FC236}">
                <a16:creationId xmlns:a16="http://schemas.microsoft.com/office/drawing/2014/main" id="{0B4C2595-3F17-4BAB-9C3A-373F863304A2}"/>
              </a:ext>
            </a:extLst>
          </p:cNvPr>
          <p:cNvSpPr>
            <a:spLocks noGrp="1"/>
          </p:cNvSpPr>
          <p:nvPr>
            <p:ph type="subTitle" idx="1"/>
          </p:nvPr>
        </p:nvSpPr>
        <p:spPr/>
        <p:txBody>
          <a:bodyPr/>
          <a:lstStyle/>
          <a:p>
            <a:endParaRPr lang="en-IN" dirty="0"/>
          </a:p>
        </p:txBody>
      </p:sp>
    </p:spTree>
    <p:extLst>
      <p:ext uri="{BB962C8B-B14F-4D97-AF65-F5344CB8AC3E}">
        <p14:creationId xmlns:p14="http://schemas.microsoft.com/office/powerpoint/2010/main" val="973631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F3645-D3B9-4DE5-AB30-4EEAB439129C}"/>
              </a:ext>
            </a:extLst>
          </p:cNvPr>
          <p:cNvSpPr>
            <a:spLocks noGrp="1"/>
          </p:cNvSpPr>
          <p:nvPr>
            <p:ph type="title"/>
          </p:nvPr>
        </p:nvSpPr>
        <p:spPr>
          <a:xfrm>
            <a:off x="838200" y="365125"/>
            <a:ext cx="10515600" cy="698131"/>
          </a:xfrm>
        </p:spPr>
        <p:txBody>
          <a:bodyPr/>
          <a:lstStyle/>
          <a:p>
            <a:r>
              <a:rPr lang="en-IN" dirty="0">
                <a:latin typeface="Times New Roman" panose="02020603050405020304" pitchFamily="18" charset="0"/>
                <a:cs typeface="Times New Roman" panose="02020603050405020304" pitchFamily="18" charset="0"/>
              </a:rPr>
              <a:t>Java Buzzwords</a:t>
            </a:r>
          </a:p>
        </p:txBody>
      </p:sp>
      <p:sp>
        <p:nvSpPr>
          <p:cNvPr id="3" name="Content Placeholder 2">
            <a:extLst>
              <a:ext uri="{FF2B5EF4-FFF2-40B4-BE49-F238E27FC236}">
                <a16:creationId xmlns:a16="http://schemas.microsoft.com/office/drawing/2014/main" id="{E53D5664-3096-4514-BF34-9FB9D1F823F0}"/>
              </a:ext>
            </a:extLst>
          </p:cNvPr>
          <p:cNvSpPr>
            <a:spLocks noGrp="1"/>
          </p:cNvSpPr>
          <p:nvPr>
            <p:ph idx="1"/>
          </p:nvPr>
        </p:nvSpPr>
        <p:spPr>
          <a:xfrm>
            <a:off x="838200" y="1063256"/>
            <a:ext cx="10515600" cy="5113707"/>
          </a:xfrm>
        </p:spPr>
        <p:txBody>
          <a:bodyPr>
            <a:normAutofit/>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Java is the most popular object-oriented programming language. Java has many advanced features, a list of key features is known as Java Buzz Words. </a:t>
            </a: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java team has listed the following terms as java buzz words.</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Simple</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Secure</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Portable</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Object-oriented</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Robust</a:t>
            </a:r>
          </a:p>
          <a:p>
            <a:pPr algn="just"/>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726445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175"/>
            <a:ext cx="10515600" cy="5919788"/>
          </a:xfrm>
        </p:spPr>
        <p:txBody>
          <a:bodyPr/>
          <a:lstStyle/>
          <a:p>
            <a:pPr algn="just" fontAlgn="base"/>
            <a:r>
              <a:rPr lang="en-US" sz="2400" b="1" dirty="0">
                <a:latin typeface="Times New Roman" pitchFamily="18" charset="0"/>
                <a:cs typeface="Times New Roman" pitchFamily="18" charset="0"/>
              </a:rPr>
              <a:t>protected</a:t>
            </a:r>
            <a:r>
              <a:rPr lang="en-US" sz="2400" dirty="0">
                <a:latin typeface="Times New Roman" pitchFamily="18" charset="0"/>
                <a:cs typeface="Times New Roman" pitchFamily="18" charset="0"/>
              </a:rPr>
              <a:t>: The protected access modifier is specified using the keyword </a:t>
            </a:r>
            <a:r>
              <a:rPr lang="en-US" sz="2400" b="1" dirty="0">
                <a:latin typeface="Times New Roman" pitchFamily="18" charset="0"/>
                <a:cs typeface="Times New Roman" pitchFamily="18" charset="0"/>
              </a:rPr>
              <a:t>protected</a:t>
            </a:r>
            <a:r>
              <a:rPr lang="en-US" sz="2400" dirty="0">
                <a:latin typeface="Times New Roman" pitchFamily="18" charset="0"/>
                <a:cs typeface="Times New Roman" pitchFamily="18" charset="0"/>
              </a:rPr>
              <a:t>.</a:t>
            </a:r>
          </a:p>
          <a:p>
            <a:pPr lvl="1" algn="just" fontAlgn="base"/>
            <a:r>
              <a:rPr lang="en-US" sz="2000" dirty="0">
                <a:latin typeface="Times New Roman" pitchFamily="18" charset="0"/>
                <a:cs typeface="Times New Roman" pitchFamily="18" charset="0"/>
              </a:rPr>
              <a:t>The methods or data members declared as protected are </a:t>
            </a:r>
            <a:r>
              <a:rPr lang="en-US" sz="2000" b="1" dirty="0">
                <a:latin typeface="Times New Roman" pitchFamily="18" charset="0"/>
                <a:cs typeface="Times New Roman" pitchFamily="18" charset="0"/>
              </a:rPr>
              <a:t>accessible within the same package or subclasses in different packages.</a:t>
            </a:r>
            <a:endParaRPr lang="en-US" sz="2000" dirty="0">
              <a:latin typeface="Times New Roman" pitchFamily="18" charset="0"/>
              <a:cs typeface="Times New Roman" pitchFamily="18" charset="0"/>
            </a:endParaRPr>
          </a:p>
          <a:p>
            <a:pPr algn="just" fontAlgn="base"/>
            <a:r>
              <a:rPr lang="en-US" sz="2000" dirty="0">
                <a:latin typeface="Times New Roman" pitchFamily="18" charset="0"/>
                <a:cs typeface="Times New Roman" pitchFamily="18" charset="0"/>
              </a:rPr>
              <a:t>In this example, we will create two packages p1 and p2. Class A in p1 is made public, to access it in p2. The method display in class A is protected and class B is inherited from class A and this protected method is then accessed by creating an object of class B.</a:t>
            </a:r>
          </a:p>
          <a:p>
            <a:endParaRPr lang="en-IN"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788" y="2643188"/>
            <a:ext cx="5033962" cy="3783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9462" y="2643188"/>
            <a:ext cx="4224337" cy="40309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556332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14350"/>
            <a:ext cx="10515600" cy="5662613"/>
          </a:xfrm>
        </p:spPr>
        <p:txBody>
          <a:bodyPr/>
          <a:lstStyle/>
          <a:p>
            <a:pPr lvl="0" algn="just" fontAlgn="base"/>
            <a:r>
              <a:rPr lang="en-IN" sz="2400" b="1" dirty="0">
                <a:latin typeface="Times New Roman" pitchFamily="18" charset="0"/>
                <a:cs typeface="Times New Roman" pitchFamily="18" charset="0"/>
              </a:rPr>
              <a:t>public</a:t>
            </a:r>
            <a:r>
              <a:rPr lang="en-IN" sz="2400" dirty="0">
                <a:latin typeface="Times New Roman" pitchFamily="18" charset="0"/>
                <a:cs typeface="Times New Roman" pitchFamily="18" charset="0"/>
              </a:rPr>
              <a:t>: The public access modifier is specified using the keyword </a:t>
            </a:r>
            <a:r>
              <a:rPr lang="en-IN" sz="2400" b="1" dirty="0">
                <a:latin typeface="Times New Roman" pitchFamily="18" charset="0"/>
                <a:cs typeface="Times New Roman" pitchFamily="18" charset="0"/>
              </a:rPr>
              <a:t>public</a:t>
            </a:r>
            <a:r>
              <a:rPr lang="en-IN" sz="2400" dirty="0">
                <a:latin typeface="Times New Roman" pitchFamily="18" charset="0"/>
                <a:cs typeface="Times New Roman" pitchFamily="18" charset="0"/>
              </a:rPr>
              <a:t>. </a:t>
            </a:r>
            <a:endParaRPr lang="en-IN" sz="1800" dirty="0">
              <a:latin typeface="Times New Roman" pitchFamily="18" charset="0"/>
              <a:cs typeface="Times New Roman" pitchFamily="18" charset="0"/>
            </a:endParaRPr>
          </a:p>
          <a:p>
            <a:pPr lvl="1" algn="just" fontAlgn="base"/>
            <a:r>
              <a:rPr lang="en-IN" sz="2000" dirty="0">
                <a:latin typeface="Times New Roman" pitchFamily="18" charset="0"/>
                <a:cs typeface="Times New Roman" pitchFamily="18" charset="0"/>
              </a:rPr>
              <a:t>The public access modifier has the </a:t>
            </a:r>
            <a:r>
              <a:rPr lang="en-IN" sz="2000" b="1" dirty="0">
                <a:latin typeface="Times New Roman" pitchFamily="18" charset="0"/>
                <a:cs typeface="Times New Roman" pitchFamily="18" charset="0"/>
              </a:rPr>
              <a:t>widest scope</a:t>
            </a:r>
            <a:r>
              <a:rPr lang="en-IN" sz="2000" dirty="0">
                <a:latin typeface="Times New Roman" pitchFamily="18" charset="0"/>
                <a:cs typeface="Times New Roman" pitchFamily="18" charset="0"/>
              </a:rPr>
              <a:t> among all other access modifiers.</a:t>
            </a:r>
            <a:endParaRPr lang="en-IN" sz="1600" dirty="0">
              <a:latin typeface="Times New Roman" pitchFamily="18" charset="0"/>
              <a:cs typeface="Times New Roman" pitchFamily="18" charset="0"/>
            </a:endParaRPr>
          </a:p>
          <a:p>
            <a:pPr lvl="1" algn="just" fontAlgn="base"/>
            <a:r>
              <a:rPr lang="en-IN" sz="2000" dirty="0">
                <a:latin typeface="Times New Roman" pitchFamily="18" charset="0"/>
                <a:cs typeface="Times New Roman" pitchFamily="18" charset="0"/>
              </a:rPr>
              <a:t>Classes, methods, or data members that are declared as public are </a:t>
            </a:r>
            <a:r>
              <a:rPr lang="en-IN" sz="2000" b="1" dirty="0">
                <a:latin typeface="Times New Roman" pitchFamily="18" charset="0"/>
                <a:cs typeface="Times New Roman" pitchFamily="18" charset="0"/>
              </a:rPr>
              <a:t>accessible from everywhere</a:t>
            </a:r>
            <a:r>
              <a:rPr lang="en-IN" sz="2000" dirty="0">
                <a:latin typeface="Times New Roman" pitchFamily="18" charset="0"/>
                <a:cs typeface="Times New Roman" pitchFamily="18" charset="0"/>
              </a:rPr>
              <a:t> in the program. There is no restriction on the scope of public data members.</a:t>
            </a:r>
            <a:endParaRPr lang="en-IN" sz="1600" dirty="0">
              <a:latin typeface="Times New Roman" pitchFamily="18" charset="0"/>
              <a:cs typeface="Times New Roman" pitchFamily="18" charset="0"/>
            </a:endParaRPr>
          </a:p>
          <a:p>
            <a:endParaRPr lang="en-IN"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5375" y="2362199"/>
            <a:ext cx="4900613" cy="3774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5163" y="2066924"/>
            <a:ext cx="4856702" cy="4248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9736272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5"/>
            <a:ext cx="10515600" cy="492125"/>
          </a:xfrm>
        </p:spPr>
        <p:txBody>
          <a:bodyPr>
            <a:normAutofit/>
          </a:bodyPr>
          <a:lstStyle/>
          <a:p>
            <a:r>
              <a:rPr lang="en-US" sz="2800" b="1" dirty="0">
                <a:latin typeface="Times New Roman" pitchFamily="18" charset="0"/>
                <a:cs typeface="Times New Roman" pitchFamily="18" charset="0"/>
              </a:rPr>
              <a:t>This Reference</a:t>
            </a:r>
            <a:endParaRPr lang="en-IN" sz="2800"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876300"/>
            <a:ext cx="10515600" cy="5300663"/>
          </a:xfrm>
        </p:spPr>
        <p:txBody>
          <a:bodyPr>
            <a:normAutofit/>
          </a:bodyPr>
          <a:lstStyle/>
          <a:p>
            <a:pPr algn="just"/>
            <a:r>
              <a:rPr lang="en-US" sz="2000" dirty="0">
                <a:latin typeface="Times New Roman" pitchFamily="18" charset="0"/>
                <a:cs typeface="Times New Roman" pitchFamily="18" charset="0"/>
              </a:rPr>
              <a:t>The this keyword refers to the current object in a method or constructor.</a:t>
            </a:r>
          </a:p>
          <a:p>
            <a:pPr algn="just"/>
            <a:r>
              <a:rPr lang="en-US" sz="2000" dirty="0">
                <a:latin typeface="Times New Roman" pitchFamily="18" charset="0"/>
                <a:cs typeface="Times New Roman" pitchFamily="18" charset="0"/>
              </a:rPr>
              <a:t>The most common use of the this keyword is to eliminate the confusion between class attributes and parameters with the same name (because a class attribute is shadowed by a method or constructor parameter). If you omit the keyword in the example below, the output would be "0" instead of "5".</a:t>
            </a:r>
          </a:p>
          <a:p>
            <a:pPr marL="0" indent="0" algn="just">
              <a:buNone/>
            </a:pPr>
            <a:r>
              <a:rPr lang="en-US" sz="2000" dirty="0">
                <a:latin typeface="Times New Roman" pitchFamily="18" charset="0"/>
                <a:cs typeface="Times New Roman" pitchFamily="18" charset="0"/>
              </a:rPr>
              <a:t>this can also be used to:</a:t>
            </a:r>
          </a:p>
          <a:p>
            <a:pPr algn="just"/>
            <a:r>
              <a:rPr lang="en-US" sz="2000" dirty="0">
                <a:latin typeface="Times New Roman" pitchFamily="18" charset="0"/>
                <a:cs typeface="Times New Roman" pitchFamily="18" charset="0"/>
              </a:rPr>
              <a:t>Invoke current class constructor</a:t>
            </a:r>
          </a:p>
          <a:p>
            <a:pPr algn="just"/>
            <a:r>
              <a:rPr lang="en-US" sz="2000" dirty="0">
                <a:latin typeface="Times New Roman" pitchFamily="18" charset="0"/>
                <a:cs typeface="Times New Roman" pitchFamily="18" charset="0"/>
              </a:rPr>
              <a:t>Invoke current class method</a:t>
            </a:r>
          </a:p>
          <a:p>
            <a:pPr algn="just"/>
            <a:r>
              <a:rPr lang="en-US" sz="2000" dirty="0">
                <a:latin typeface="Times New Roman" pitchFamily="18" charset="0"/>
                <a:cs typeface="Times New Roman" pitchFamily="18" charset="0"/>
              </a:rPr>
              <a:t>Return the current class object</a:t>
            </a:r>
          </a:p>
          <a:p>
            <a:pPr algn="just"/>
            <a:r>
              <a:rPr lang="en-US" sz="2000" dirty="0">
                <a:latin typeface="Times New Roman" pitchFamily="18" charset="0"/>
                <a:cs typeface="Times New Roman" pitchFamily="18" charset="0"/>
              </a:rPr>
              <a:t>Pass an argument in the method call</a:t>
            </a:r>
          </a:p>
          <a:p>
            <a:pPr algn="just"/>
            <a:r>
              <a:rPr lang="en-US" sz="2000" dirty="0">
                <a:latin typeface="Times New Roman" pitchFamily="18" charset="0"/>
                <a:cs typeface="Times New Roman" pitchFamily="18" charset="0"/>
              </a:rPr>
              <a:t>Pass an argument in the constructor call</a:t>
            </a:r>
          </a:p>
          <a:p>
            <a:pPr marL="0" indent="0">
              <a:buNone/>
            </a:pPr>
            <a:endParaRPr lang="en-IN" sz="24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25" y="2276475"/>
            <a:ext cx="443865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9809770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577850"/>
          </a:xfrm>
        </p:spPr>
        <p:txBody>
          <a:bodyPr>
            <a:normAutofit fontScale="90000"/>
          </a:bodyPr>
          <a:lstStyle/>
          <a:p>
            <a:endParaRPr lang="en-IN" dirty="0"/>
          </a:p>
        </p:txBody>
      </p:sp>
      <p:sp>
        <p:nvSpPr>
          <p:cNvPr id="3" name="Content Placeholder 2"/>
          <p:cNvSpPr>
            <a:spLocks noGrp="1"/>
          </p:cNvSpPr>
          <p:nvPr>
            <p:ph idx="1"/>
          </p:nvPr>
        </p:nvSpPr>
        <p:spPr>
          <a:xfrm>
            <a:off x="838200" y="895350"/>
            <a:ext cx="10515600" cy="5281613"/>
          </a:xfrm>
        </p:spPr>
        <p:txBody>
          <a:bodyPr>
            <a:normAutofit/>
          </a:bodyPr>
          <a:lstStyle/>
          <a:p>
            <a:pPr algn="just"/>
            <a:r>
              <a:rPr lang="en-US" sz="2400" dirty="0">
                <a:latin typeface="Times New Roman" pitchFamily="18" charset="0"/>
                <a:cs typeface="Times New Roman" pitchFamily="18" charset="0"/>
              </a:rPr>
              <a:t>Differentiate the instance variables from local variables if they have same names, within a constructor or a method.</a:t>
            </a:r>
          </a:p>
          <a:p>
            <a:pPr algn="just"/>
            <a:endParaRPr lang="en-US" sz="2400" dirty="0">
              <a:latin typeface="Times New Roman" pitchFamily="18" charset="0"/>
              <a:cs typeface="Times New Roman" pitchFamily="18" charset="0"/>
            </a:endParaRPr>
          </a:p>
          <a:p>
            <a:pPr marL="0" indent="0" algn="just">
              <a:buNone/>
            </a:pPr>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Call one type of constructor (</a:t>
            </a:r>
            <a:r>
              <a:rPr lang="en-US" sz="2400" dirty="0" err="1">
                <a:latin typeface="Times New Roman" pitchFamily="18" charset="0"/>
                <a:cs typeface="Times New Roman" pitchFamily="18" charset="0"/>
              </a:rPr>
              <a:t>parametrized</a:t>
            </a:r>
            <a:r>
              <a:rPr lang="en-US" sz="2400" dirty="0">
                <a:latin typeface="Times New Roman" pitchFamily="18" charset="0"/>
                <a:cs typeface="Times New Roman" pitchFamily="18" charset="0"/>
              </a:rPr>
              <a:t> constructor or default) from other in a class. It is known as explicit constructor invocation.</a:t>
            </a:r>
          </a:p>
          <a:p>
            <a:pPr algn="just"/>
            <a:endParaRPr lang="en-US" dirty="0"/>
          </a:p>
          <a:p>
            <a:pPr algn="just"/>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3950" y="1695450"/>
            <a:ext cx="1809750" cy="1276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4286250"/>
            <a:ext cx="1733550"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91291235"/>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325"/>
            <a:ext cx="10515600" cy="5862638"/>
          </a:xfrm>
        </p:spPr>
        <p:txBody>
          <a:bodyPr/>
          <a:lstStyle/>
          <a:p>
            <a:r>
              <a:rPr lang="en-US" b="1" dirty="0"/>
              <a:t>Using this() to invoke current class constructor</a:t>
            </a: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5338" y="1090613"/>
            <a:ext cx="4314825" cy="4814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05500" y="1090612"/>
            <a:ext cx="5467350" cy="451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413958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08007" y="415924"/>
            <a:ext cx="5768967" cy="5356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4613" y="519113"/>
            <a:ext cx="4333875" cy="4681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21050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88554" y="501649"/>
            <a:ext cx="5583671" cy="5546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9838" y="423863"/>
            <a:ext cx="5019560" cy="4557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43065188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5887" y="131762"/>
            <a:ext cx="5726113" cy="6354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75" y="313531"/>
            <a:ext cx="5575299" cy="6459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3818866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28225" y="748249"/>
            <a:ext cx="6077799" cy="3686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7340" y="1524637"/>
            <a:ext cx="4700809" cy="3331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9098034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75"/>
          </a:xfrm>
        </p:spPr>
        <p:txBody>
          <a:bodyPr>
            <a:normAutofit fontScale="90000"/>
          </a:bodyPr>
          <a:lstStyle/>
          <a:p>
            <a:r>
              <a:rPr lang="en-US" dirty="0">
                <a:latin typeface="Times New Roman" pitchFamily="18" charset="0"/>
                <a:cs typeface="Times New Roman" pitchFamily="18" charset="0"/>
              </a:rPr>
              <a:t>Java String Class Methods</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95375"/>
            <a:ext cx="10515600" cy="5081588"/>
          </a:xfrm>
        </p:spPr>
        <p:txBody>
          <a:bodyPr>
            <a:normAutofit/>
          </a:bodyPr>
          <a:lstStyle/>
          <a:p>
            <a:pPr algn="just"/>
            <a:r>
              <a:rPr lang="en-US" sz="2600" dirty="0">
                <a:latin typeface="Times New Roman" pitchFamily="18" charset="0"/>
                <a:cs typeface="Times New Roman" pitchFamily="18" charset="0"/>
              </a:rPr>
              <a:t>The </a:t>
            </a:r>
            <a:r>
              <a:rPr lang="en-US" sz="2600" b="1" dirty="0" err="1">
                <a:latin typeface="Times New Roman" pitchFamily="18" charset="0"/>
                <a:cs typeface="Times New Roman" pitchFamily="18" charset="0"/>
              </a:rPr>
              <a:t>java.lang.String</a:t>
            </a:r>
            <a:r>
              <a:rPr lang="en-US" sz="2600" dirty="0">
                <a:latin typeface="Times New Roman" pitchFamily="18" charset="0"/>
                <a:cs typeface="Times New Roman" pitchFamily="18" charset="0"/>
              </a:rPr>
              <a:t> class provides a lot of built-in methods that are used to manipulate </a:t>
            </a:r>
            <a:r>
              <a:rPr lang="en-US" sz="2600" b="1" dirty="0">
                <a:latin typeface="Times New Roman" pitchFamily="18" charset="0"/>
                <a:cs typeface="Times New Roman" pitchFamily="18" charset="0"/>
              </a:rPr>
              <a:t>string in Java</a:t>
            </a:r>
            <a:r>
              <a:rPr lang="en-US" sz="2600" dirty="0">
                <a:latin typeface="Times New Roman" pitchFamily="18" charset="0"/>
                <a:cs typeface="Times New Roman" pitchFamily="18" charset="0"/>
              </a:rPr>
              <a:t>. By the help of these methods, we can perform operations on String objects such as trimming, concatenating, converting, comparing, replacing strings etc.</a:t>
            </a:r>
          </a:p>
          <a:p>
            <a:pPr algn="just"/>
            <a:r>
              <a:rPr lang="en-US" sz="2600" dirty="0">
                <a:latin typeface="Times New Roman" pitchFamily="18" charset="0"/>
                <a:cs typeface="Times New Roman" pitchFamily="18" charset="0"/>
              </a:rPr>
              <a:t>Java String is a powerful concept because everything is treated as a String if you submit any form in window based, web based or mobile application.</a:t>
            </a:r>
          </a:p>
          <a:p>
            <a:pPr algn="just"/>
            <a:r>
              <a:rPr lang="en-US" sz="2600" dirty="0">
                <a:latin typeface="Times New Roman" pitchFamily="18" charset="0"/>
                <a:cs typeface="Times New Roman" pitchFamily="18" charset="0"/>
              </a:rPr>
              <a:t>Let's use some important methods of String class.</a:t>
            </a:r>
          </a:p>
          <a:p>
            <a:pPr algn="just"/>
            <a:r>
              <a:rPr lang="en-US" sz="2600" dirty="0">
                <a:latin typeface="Times New Roman" pitchFamily="18" charset="0"/>
                <a:cs typeface="Times New Roman" pitchFamily="18" charset="0"/>
              </a:rPr>
              <a:t>The Java String </a:t>
            </a:r>
            <a:r>
              <a:rPr lang="en-US" sz="2600" dirty="0" err="1">
                <a:latin typeface="Times New Roman" pitchFamily="18" charset="0"/>
                <a:cs typeface="Times New Roman" pitchFamily="18" charset="0"/>
              </a:rPr>
              <a:t>toUpperCase</a:t>
            </a:r>
            <a:r>
              <a:rPr lang="en-US" sz="2600" dirty="0">
                <a:latin typeface="Times New Roman" pitchFamily="18" charset="0"/>
                <a:cs typeface="Times New Roman" pitchFamily="18" charset="0"/>
              </a:rPr>
              <a:t>() method converts this String into uppercase letter and String </a:t>
            </a:r>
            <a:r>
              <a:rPr lang="en-US" sz="2600" dirty="0" err="1">
                <a:latin typeface="Times New Roman" pitchFamily="18" charset="0"/>
                <a:cs typeface="Times New Roman" pitchFamily="18" charset="0"/>
              </a:rPr>
              <a:t>toLowerCase</a:t>
            </a:r>
            <a:r>
              <a:rPr lang="en-US" sz="2600" dirty="0">
                <a:latin typeface="Times New Roman" pitchFamily="18" charset="0"/>
                <a:cs typeface="Times New Roman" pitchFamily="18" charset="0"/>
              </a:rPr>
              <a:t>() method into lowercase </a:t>
            </a:r>
            <a:r>
              <a:rPr lang="en-US" dirty="0">
                <a:latin typeface="Times New Roman" pitchFamily="18" charset="0"/>
                <a:cs typeface="Times New Roman" pitchFamily="18" charset="0"/>
              </a:rPr>
              <a:t>letter.</a:t>
            </a:r>
          </a:p>
        </p:txBody>
      </p:sp>
    </p:spTree>
    <p:extLst>
      <p:ext uri="{BB962C8B-B14F-4D97-AF65-F5344CB8AC3E}">
        <p14:creationId xmlns:p14="http://schemas.microsoft.com/office/powerpoint/2010/main" val="31172984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3A009E-2DFD-4625-8250-B7C6E3C653DF}"/>
              </a:ext>
            </a:extLst>
          </p:cNvPr>
          <p:cNvSpPr>
            <a:spLocks noGrp="1"/>
          </p:cNvSpPr>
          <p:nvPr>
            <p:ph idx="1"/>
          </p:nvPr>
        </p:nvSpPr>
        <p:spPr>
          <a:xfrm>
            <a:off x="838200" y="531628"/>
            <a:ext cx="10515600" cy="5645335"/>
          </a:xfrm>
        </p:spPr>
        <p:txBody>
          <a:bodyPr>
            <a:normAutofit/>
          </a:bodyPr>
          <a:lstStyle/>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Architecture-neutral (or) Platform Independent</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Multi-threaded</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Interpreted</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High performance</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Distributed</a:t>
            </a:r>
          </a:p>
          <a:p>
            <a:pPr algn="just">
              <a:buFont typeface="Arial" panose="020B0604020202020204" pitchFamily="34" charset="0"/>
              <a:buChar char="•"/>
            </a:pPr>
            <a:r>
              <a:rPr lang="en-US" i="0" dirty="0">
                <a:solidFill>
                  <a:srgbClr val="333333"/>
                </a:solidFill>
                <a:effectLst/>
                <a:latin typeface="Times New Roman" panose="02020603050405020304" pitchFamily="18" charset="0"/>
                <a:cs typeface="Times New Roman" panose="02020603050405020304" pitchFamily="18" charset="0"/>
              </a:rPr>
              <a:t>Dynamic</a:t>
            </a:r>
          </a:p>
          <a:p>
            <a:pPr algn="just"/>
            <a:endParaRPr lang="en-US" b="1" i="0" dirty="0">
              <a:solidFill>
                <a:srgbClr val="E00D50"/>
              </a:solidFill>
              <a:effectLst/>
              <a:latin typeface="Raleway" pitchFamily="2" charset="0"/>
            </a:endParaRPr>
          </a:p>
          <a:p>
            <a:endParaRPr lang="en-IN" dirty="0"/>
          </a:p>
        </p:txBody>
      </p:sp>
    </p:spTree>
    <p:extLst>
      <p:ext uri="{BB962C8B-B14F-4D97-AF65-F5344CB8AC3E}">
        <p14:creationId xmlns:p14="http://schemas.microsoft.com/office/powerpoint/2010/main" val="276347777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5079" y="381598"/>
            <a:ext cx="3705742" cy="2800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4855" y="409575"/>
            <a:ext cx="3184720" cy="278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48688" y="409574"/>
            <a:ext cx="3530946" cy="27812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1050" y="3609975"/>
            <a:ext cx="3714750" cy="254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0"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44855" y="3609975"/>
            <a:ext cx="3184720" cy="254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32" name="Picture 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566053" y="3609975"/>
            <a:ext cx="3444972" cy="25414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2451156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9125"/>
            <a:ext cx="10515600" cy="5557838"/>
          </a:xfrm>
        </p:spPr>
        <p:txBody>
          <a:bodyPr>
            <a:normAutofit/>
          </a:bodyPr>
          <a:lstStyle/>
          <a:p>
            <a:pPr algn="just"/>
            <a:r>
              <a:rPr lang="en-US" sz="2400" dirty="0">
                <a:latin typeface="Times New Roman" pitchFamily="18" charset="0"/>
                <a:cs typeface="Times New Roman" pitchFamily="18" charset="0"/>
              </a:rPr>
              <a:t>The String class trim() method eliminates white spaces before and after the String.</a:t>
            </a:r>
          </a:p>
          <a:p>
            <a:pPr algn="just"/>
            <a:r>
              <a:rPr lang="en-US" sz="2400" dirty="0">
                <a:latin typeface="Times New Roman" pitchFamily="18" charset="0"/>
                <a:cs typeface="Times New Roman" pitchFamily="18" charset="0"/>
              </a:rPr>
              <a:t>The method </a:t>
            </a:r>
            <a:r>
              <a:rPr lang="en-US" sz="2400" dirty="0" err="1">
                <a:latin typeface="Times New Roman" pitchFamily="18" charset="0"/>
                <a:cs typeface="Times New Roman" pitchFamily="18" charset="0"/>
              </a:rPr>
              <a:t>startsWith</a:t>
            </a:r>
            <a:r>
              <a:rPr lang="en-US" sz="2400" dirty="0">
                <a:latin typeface="Times New Roman" pitchFamily="18" charset="0"/>
                <a:cs typeface="Times New Roman" pitchFamily="18" charset="0"/>
              </a:rPr>
              <a:t>() checks whether the String starts with the letters passed as arguments and </a:t>
            </a:r>
            <a:r>
              <a:rPr lang="en-US" sz="2400" dirty="0" err="1">
                <a:latin typeface="Times New Roman" pitchFamily="18" charset="0"/>
                <a:cs typeface="Times New Roman" pitchFamily="18" charset="0"/>
              </a:rPr>
              <a:t>endsWith</a:t>
            </a:r>
            <a:r>
              <a:rPr lang="en-US" sz="2400" dirty="0">
                <a:latin typeface="Times New Roman" pitchFamily="18" charset="0"/>
                <a:cs typeface="Times New Roman" pitchFamily="18" charset="0"/>
              </a:rPr>
              <a:t>() method checks whether the String ends with the letters passed as arguments.</a:t>
            </a:r>
          </a:p>
          <a:p>
            <a:pPr algn="just"/>
            <a:r>
              <a:rPr lang="en-US" sz="2400" dirty="0">
                <a:latin typeface="Times New Roman" pitchFamily="18" charset="0"/>
                <a:cs typeface="Times New Roman" pitchFamily="18" charset="0"/>
              </a:rPr>
              <a:t>The String class </a:t>
            </a:r>
            <a:r>
              <a:rPr lang="en-US" sz="2400" dirty="0" err="1">
                <a:latin typeface="Times New Roman" pitchFamily="18" charset="0"/>
                <a:cs typeface="Times New Roman" pitchFamily="18" charset="0"/>
              </a:rPr>
              <a:t>charAt</a:t>
            </a:r>
            <a:r>
              <a:rPr lang="en-US" sz="2400" dirty="0">
                <a:latin typeface="Times New Roman" pitchFamily="18" charset="0"/>
                <a:cs typeface="Times New Roman" pitchFamily="18" charset="0"/>
              </a:rPr>
              <a:t>() method returns a character at specified index.</a:t>
            </a:r>
          </a:p>
          <a:p>
            <a:pPr algn="just"/>
            <a:r>
              <a:rPr lang="en-US" sz="2400" dirty="0">
                <a:latin typeface="Times New Roman" pitchFamily="18" charset="0"/>
                <a:cs typeface="Times New Roman" pitchFamily="18" charset="0"/>
              </a:rPr>
              <a:t>The String class length() method returns length of the specified String.</a:t>
            </a:r>
          </a:p>
          <a:p>
            <a:pPr algn="just"/>
            <a:r>
              <a:rPr lang="en-US" sz="2400" dirty="0">
                <a:latin typeface="Times New Roman" pitchFamily="18" charset="0"/>
                <a:cs typeface="Times New Roman" pitchFamily="18" charset="0"/>
              </a:rPr>
              <a:t>The String class </a:t>
            </a:r>
            <a:r>
              <a:rPr lang="en-US" sz="2400" dirty="0" err="1">
                <a:latin typeface="Times New Roman" pitchFamily="18" charset="0"/>
                <a:cs typeface="Times New Roman" pitchFamily="18" charset="0"/>
              </a:rPr>
              <a:t>valueOf</a:t>
            </a:r>
            <a:r>
              <a:rPr lang="en-US" sz="2400" dirty="0">
                <a:latin typeface="Times New Roman" pitchFamily="18" charset="0"/>
                <a:cs typeface="Times New Roman" pitchFamily="18" charset="0"/>
              </a:rPr>
              <a:t>() method coverts given type such as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long, float, double, </a:t>
            </a:r>
            <a:r>
              <a:rPr lang="en-US" sz="2400"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char and char array into String.</a:t>
            </a:r>
          </a:p>
          <a:p>
            <a:pPr algn="just"/>
            <a:r>
              <a:rPr lang="en-US" sz="2400" dirty="0">
                <a:latin typeface="Times New Roman" pitchFamily="18" charset="0"/>
                <a:cs typeface="Times New Roman" pitchFamily="18" charset="0"/>
              </a:rPr>
              <a:t>The String class replace() method replaces all occurrence of first sequence of character with second sequence of character.</a:t>
            </a:r>
          </a:p>
          <a:p>
            <a:pPr marL="0" indent="0" algn="just">
              <a:buNone/>
            </a:pPr>
            <a:r>
              <a:rPr lang="en-US" sz="2400" dirty="0">
                <a:latin typeface="Times New Roman" pitchFamily="18" charset="0"/>
                <a:cs typeface="Times New Roman" pitchFamily="18" charset="0"/>
              </a:rPr>
              <a:t>	String </a:t>
            </a:r>
            <a:r>
              <a:rPr lang="en-US" sz="2400" dirty="0" err="1">
                <a:latin typeface="Times New Roman" pitchFamily="18" charset="0"/>
                <a:cs typeface="Times New Roman" pitchFamily="18" charset="0"/>
              </a:rPr>
              <a:t>replaceString</a:t>
            </a:r>
            <a:r>
              <a:rPr lang="en-US" sz="2400" dirty="0">
                <a:latin typeface="Times New Roman" pitchFamily="18" charset="0"/>
                <a:cs typeface="Times New Roman" pitchFamily="18" charset="0"/>
              </a:rPr>
              <a:t>=s1.replace("</a:t>
            </a:r>
            <a:r>
              <a:rPr lang="en-US" sz="2400" dirty="0" err="1">
                <a:latin typeface="Times New Roman" pitchFamily="18" charset="0"/>
                <a:cs typeface="Times New Roman" pitchFamily="18" charset="0"/>
              </a:rPr>
              <a:t>Java","Kava</a:t>
            </a:r>
            <a:r>
              <a:rPr lang="en-US" sz="2400" dirty="0">
                <a:latin typeface="Times New Roman" pitchFamily="18" charset="0"/>
                <a:cs typeface="Times New Roman" pitchFamily="18" charset="0"/>
              </a:rPr>
              <a:t>");//replaces all occurrences of "Java" to "Kava"      </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67795973"/>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a:bodyPr>
          <a:lstStyle/>
          <a:p>
            <a:r>
              <a:rPr lang="en-IN" sz="3600" dirty="0">
                <a:latin typeface="Times New Roman" pitchFamily="18" charset="0"/>
                <a:cs typeface="Times New Roman" pitchFamily="18" charset="0"/>
              </a:rPr>
              <a:t>Type Conversion and Casting</a:t>
            </a:r>
          </a:p>
        </p:txBody>
      </p:sp>
      <p:sp>
        <p:nvSpPr>
          <p:cNvPr id="3" name="Content Placeholder 2"/>
          <p:cNvSpPr>
            <a:spLocks noGrp="1"/>
          </p:cNvSpPr>
          <p:nvPr>
            <p:ph idx="1"/>
          </p:nvPr>
        </p:nvSpPr>
        <p:spPr>
          <a:xfrm>
            <a:off x="838200" y="1362075"/>
            <a:ext cx="10515600" cy="4814888"/>
          </a:xfrm>
        </p:spPr>
        <p:txBody>
          <a:bodyPr>
            <a:normAutofit/>
          </a:bodyPr>
          <a:lstStyle/>
          <a:p>
            <a:pPr algn="just"/>
            <a:r>
              <a:rPr lang="en-US" sz="2400" dirty="0">
                <a:latin typeface="Times New Roman" pitchFamily="18" charset="0"/>
                <a:cs typeface="Times New Roman" pitchFamily="18" charset="0"/>
              </a:rPr>
              <a:t>If you have previous programming experience, then you already know that it is fairly common to assign a value of one type to a variable of another type. </a:t>
            </a:r>
          </a:p>
          <a:p>
            <a:pPr algn="just"/>
            <a:r>
              <a:rPr lang="en-US" sz="2400" dirty="0">
                <a:latin typeface="Times New Roman" pitchFamily="18" charset="0"/>
                <a:cs typeface="Times New Roman" pitchFamily="18" charset="0"/>
              </a:rPr>
              <a:t>If the two types are compatible, then Java will perform the conversion automatically.</a:t>
            </a:r>
          </a:p>
          <a:p>
            <a:pPr algn="just"/>
            <a:r>
              <a:rPr lang="en-US" sz="2400" dirty="0">
                <a:latin typeface="Times New Roman" pitchFamily="18" charset="0"/>
                <a:cs typeface="Times New Roman" pitchFamily="18" charset="0"/>
              </a:rPr>
              <a:t>For example, it is always possible to assign an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value to a long variable. </a:t>
            </a:r>
          </a:p>
          <a:p>
            <a:pPr algn="just"/>
            <a:r>
              <a:rPr lang="en-US" sz="2400" dirty="0">
                <a:latin typeface="Times New Roman" pitchFamily="18" charset="0"/>
                <a:cs typeface="Times New Roman" pitchFamily="18" charset="0"/>
              </a:rPr>
              <a:t>However, not all types are compatible, and thus, not all type conversions are implicitly allowed. </a:t>
            </a:r>
          </a:p>
          <a:p>
            <a:pPr algn="just"/>
            <a:r>
              <a:rPr lang="en-US" sz="2400" dirty="0">
                <a:latin typeface="Times New Roman" pitchFamily="18" charset="0"/>
                <a:cs typeface="Times New Roman" pitchFamily="18" charset="0"/>
              </a:rPr>
              <a:t>Fortunately, it is still possible to obtain a conversion between incompatible types. To do so, you must use a cast, which performs an explicit conversion between incompatible types.</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93876894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a:bodyPr>
          <a:lstStyle/>
          <a:p>
            <a:r>
              <a:rPr lang="en-IN" sz="3600" dirty="0">
                <a:latin typeface="Times New Roman" pitchFamily="18" charset="0"/>
                <a:cs typeface="Times New Roman" pitchFamily="18" charset="0"/>
              </a:rPr>
              <a:t>Java’s Automatic Conversions</a:t>
            </a:r>
          </a:p>
        </p:txBody>
      </p:sp>
      <p:sp>
        <p:nvSpPr>
          <p:cNvPr id="3" name="Content Placeholder 2"/>
          <p:cNvSpPr>
            <a:spLocks noGrp="1"/>
          </p:cNvSpPr>
          <p:nvPr>
            <p:ph idx="1"/>
          </p:nvPr>
        </p:nvSpPr>
        <p:spPr>
          <a:xfrm>
            <a:off x="838200" y="1247775"/>
            <a:ext cx="10515600" cy="4929188"/>
          </a:xfrm>
        </p:spPr>
        <p:txBody>
          <a:bodyPr>
            <a:normAutofit/>
          </a:bodyPr>
          <a:lstStyle/>
          <a:p>
            <a:pPr algn="just"/>
            <a:r>
              <a:rPr lang="en-US" sz="2400" dirty="0">
                <a:latin typeface="Times New Roman" pitchFamily="18" charset="0"/>
                <a:cs typeface="Times New Roman" pitchFamily="18" charset="0"/>
              </a:rPr>
              <a:t>When one type of data is assigned to another type of variable, an automatic type conversion will take place if the following two conditions are met:</a:t>
            </a:r>
          </a:p>
          <a:p>
            <a:pPr algn="just">
              <a:buFont typeface="Wingdings" pitchFamily="2" charset="2"/>
              <a:buChar char="v"/>
            </a:pPr>
            <a:r>
              <a:rPr lang="en-US" sz="2400" dirty="0">
                <a:latin typeface="Times New Roman" pitchFamily="18" charset="0"/>
                <a:cs typeface="Times New Roman" pitchFamily="18" charset="0"/>
              </a:rPr>
              <a:t> The two types are compatible.</a:t>
            </a:r>
          </a:p>
          <a:p>
            <a:pPr algn="just">
              <a:buFont typeface="Wingdings" pitchFamily="2" charset="2"/>
              <a:buChar char="v"/>
            </a:pPr>
            <a:r>
              <a:rPr lang="en-US" sz="2400" dirty="0">
                <a:latin typeface="Times New Roman" pitchFamily="18" charset="0"/>
                <a:cs typeface="Times New Roman" pitchFamily="18" charset="0"/>
              </a:rPr>
              <a:t> The destination type is larger than the source type.</a:t>
            </a:r>
          </a:p>
          <a:p>
            <a:pPr marL="0" indent="0" algn="just">
              <a:buNone/>
            </a:pPr>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When these two conditions are met, a widening conversion takes place.</a:t>
            </a:r>
          </a:p>
          <a:p>
            <a:pPr algn="just"/>
            <a:r>
              <a:rPr lang="en-US" sz="2400" dirty="0">
                <a:latin typeface="Times New Roman" pitchFamily="18" charset="0"/>
                <a:cs typeface="Times New Roman" pitchFamily="18" charset="0"/>
              </a:rPr>
              <a:t>Java also performs an automatic type conversion when storing a literal integer constant into variables of type byte, short, long, or char.</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89382059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82625"/>
          </a:xfrm>
        </p:spPr>
        <p:txBody>
          <a:bodyPr>
            <a:normAutofit/>
          </a:bodyPr>
          <a:lstStyle/>
          <a:p>
            <a:r>
              <a:rPr lang="en-IN" sz="3200" dirty="0">
                <a:latin typeface="Times New Roman" pitchFamily="18" charset="0"/>
                <a:cs typeface="Times New Roman" pitchFamily="18" charset="0"/>
              </a:rPr>
              <a:t>Casting Incompatible Type</a:t>
            </a:r>
          </a:p>
        </p:txBody>
      </p:sp>
      <p:sp>
        <p:nvSpPr>
          <p:cNvPr id="3" name="Content Placeholder 2"/>
          <p:cNvSpPr>
            <a:spLocks noGrp="1"/>
          </p:cNvSpPr>
          <p:nvPr>
            <p:ph idx="1"/>
          </p:nvPr>
        </p:nvSpPr>
        <p:spPr>
          <a:xfrm>
            <a:off x="838200" y="1028700"/>
            <a:ext cx="10515600" cy="5148263"/>
          </a:xfrm>
        </p:spPr>
        <p:txBody>
          <a:bodyPr>
            <a:normAutofit fontScale="92500" lnSpcReduction="10000"/>
          </a:bodyPr>
          <a:lstStyle/>
          <a:p>
            <a:pPr algn="just"/>
            <a:r>
              <a:rPr lang="en-US" sz="2400" dirty="0">
                <a:latin typeface="Times New Roman" pitchFamily="18" charset="0"/>
                <a:cs typeface="Times New Roman" pitchFamily="18" charset="0"/>
              </a:rPr>
              <a:t>To create a conversion between two incompatible types, you must use a cast. A cast is simply an explicit type conversion. It has this general form</a:t>
            </a:r>
          </a:p>
          <a:p>
            <a:pPr marL="0" indent="0" algn="just">
              <a:buNone/>
            </a:pPr>
            <a:r>
              <a:rPr lang="en-IN" sz="2400" dirty="0">
                <a:latin typeface="Times New Roman" pitchFamily="18" charset="0"/>
                <a:cs typeface="Times New Roman" pitchFamily="18" charset="0"/>
              </a:rPr>
              <a:t>		</a:t>
            </a:r>
            <a:r>
              <a:rPr lang="en-IN" sz="2400" i="1" dirty="0">
                <a:latin typeface="Times New Roman" pitchFamily="18" charset="0"/>
                <a:cs typeface="Times New Roman" pitchFamily="18" charset="0"/>
              </a:rPr>
              <a:t>(target-type) value</a:t>
            </a:r>
          </a:p>
          <a:p>
            <a:pPr algn="just"/>
            <a:r>
              <a:rPr lang="en-US" sz="2400" dirty="0">
                <a:latin typeface="Times New Roman" pitchFamily="18" charset="0"/>
                <a:cs typeface="Times New Roman" pitchFamily="18" charset="0"/>
              </a:rPr>
              <a:t>Here, target-type specifies the desired type to convert the specified value to. </a:t>
            </a:r>
          </a:p>
          <a:p>
            <a:pPr algn="just"/>
            <a:r>
              <a:rPr lang="en-US" sz="2400" dirty="0">
                <a:latin typeface="Times New Roman" pitchFamily="18" charset="0"/>
                <a:cs typeface="Times New Roman" pitchFamily="18" charset="0"/>
              </a:rPr>
              <a:t>For example, the following fragment casts an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to a byte. If the integer’s value is larger than the range of a byte, it will be reduced modulo (the remainder of an integer division by the) byte’s range.</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A different type of conversion will occur when a floating-point value is assigned to an integer type: truncation.</a:t>
            </a:r>
          </a:p>
          <a:p>
            <a:pPr algn="just"/>
            <a:r>
              <a:rPr lang="en-US" sz="2400" dirty="0">
                <a:latin typeface="Times New Roman" pitchFamily="18" charset="0"/>
                <a:cs typeface="Times New Roman" pitchFamily="18" charset="0"/>
              </a:rPr>
              <a:t>For example, if the value 1.23 is assigned to an integer, the resulting value will simply be 1.</a:t>
            </a:r>
          </a:p>
          <a:p>
            <a:endParaRPr lang="en-IN"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2388" y="3208906"/>
            <a:ext cx="1928812" cy="11940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43480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92175"/>
          </a:xfrm>
        </p:spPr>
        <p:txBody>
          <a:bodyPr>
            <a:noAutofit/>
          </a:bodyPr>
          <a:lstStyle/>
          <a:p>
            <a:r>
              <a:rPr lang="en-US" sz="2400" dirty="0">
                <a:latin typeface="Times New Roman" pitchFamily="18" charset="0"/>
                <a:cs typeface="Times New Roman" pitchFamily="18" charset="0"/>
              </a:rPr>
              <a:t>The following program demonstrates some type conversions that require casts</a:t>
            </a:r>
            <a:endParaRPr lang="en-IN" sz="2400"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7457" y="1269016"/>
            <a:ext cx="5262843" cy="45221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76670" y="1590674"/>
            <a:ext cx="3215094" cy="1876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229843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3100"/>
          </a:xfrm>
        </p:spPr>
        <p:txBody>
          <a:bodyPr>
            <a:normAutofit fontScale="90000"/>
          </a:bodyPr>
          <a:lstStyle/>
          <a:p>
            <a:r>
              <a:rPr lang="en-IN" dirty="0">
                <a:latin typeface="Times New Roman" pitchFamily="18" charset="0"/>
                <a:cs typeface="Times New Roman" pitchFamily="18" charset="0"/>
              </a:rPr>
              <a:t>Automatic Type Promotion in Expression</a:t>
            </a:r>
          </a:p>
        </p:txBody>
      </p:sp>
      <p:sp>
        <p:nvSpPr>
          <p:cNvPr id="3" name="Content Placeholder 2"/>
          <p:cNvSpPr>
            <a:spLocks noGrp="1"/>
          </p:cNvSpPr>
          <p:nvPr>
            <p:ph idx="1"/>
          </p:nvPr>
        </p:nvSpPr>
        <p:spPr>
          <a:xfrm>
            <a:off x="838200" y="1133475"/>
            <a:ext cx="10515600" cy="5043488"/>
          </a:xfrm>
        </p:spPr>
        <p:txBody>
          <a:bodyPr>
            <a:normAutofit/>
          </a:bodyPr>
          <a:lstStyle/>
          <a:p>
            <a:pPr algn="just"/>
            <a:r>
              <a:rPr lang="en-US" sz="2400" dirty="0">
                <a:latin typeface="Times New Roman" pitchFamily="18" charset="0"/>
                <a:cs typeface="Times New Roman" pitchFamily="18" charset="0"/>
              </a:rPr>
              <a:t>In addition to assignments, there is another place where certain type conversions may occur: </a:t>
            </a:r>
            <a:r>
              <a:rPr lang="en-US" sz="2400" i="1" u="sng" dirty="0">
                <a:latin typeface="Times New Roman" pitchFamily="18" charset="0"/>
                <a:cs typeface="Times New Roman" pitchFamily="18" charset="0"/>
              </a:rPr>
              <a:t>in expressions.</a:t>
            </a:r>
          </a:p>
          <a:p>
            <a:pPr algn="just"/>
            <a:r>
              <a:rPr lang="en-US" sz="2400" dirty="0">
                <a:latin typeface="Times New Roman" pitchFamily="18" charset="0"/>
                <a:cs typeface="Times New Roman" pitchFamily="18" charset="0"/>
              </a:rPr>
              <a:t>In an expression, the precision required of an intermediate value will sometimes exceed the range of either operand. For example, examine the following expression.</a:t>
            </a:r>
          </a:p>
          <a:p>
            <a:pPr algn="just"/>
            <a:endParaRPr lang="en-US" sz="2400" dirty="0">
              <a:latin typeface="Times New Roman" pitchFamily="18" charset="0"/>
              <a:cs typeface="Times New Roman" pitchFamily="18" charset="0"/>
            </a:endParaRPr>
          </a:p>
          <a:p>
            <a:pPr algn="just"/>
            <a:endParaRPr lang="en-US" sz="2400" dirty="0">
              <a:latin typeface="Times New Roman" pitchFamily="18" charset="0"/>
              <a:cs typeface="Times New Roman" pitchFamily="18" charset="0"/>
            </a:endParaRPr>
          </a:p>
          <a:p>
            <a:pPr algn="just"/>
            <a:r>
              <a:rPr lang="en-US" sz="2400" dirty="0">
                <a:latin typeface="Times New Roman" pitchFamily="18" charset="0"/>
                <a:cs typeface="Times New Roman" pitchFamily="18" charset="0"/>
              </a:rPr>
              <a:t>The result of the intermediate term a*b easily exceeds the range of either of its byte operands. </a:t>
            </a:r>
          </a:p>
          <a:p>
            <a:pPr algn="just"/>
            <a:r>
              <a:rPr lang="en-US" sz="2400" dirty="0">
                <a:latin typeface="Times New Roman" pitchFamily="18" charset="0"/>
                <a:cs typeface="Times New Roman" pitchFamily="18" charset="0"/>
              </a:rPr>
              <a:t>To handle this kind of problem, Java automatically promotes each byte, short, or char operand to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when evaluating an expression. </a:t>
            </a:r>
          </a:p>
          <a:p>
            <a:pPr algn="just"/>
            <a:r>
              <a:rPr lang="en-US" sz="2400" dirty="0">
                <a:latin typeface="Times New Roman" pitchFamily="18" charset="0"/>
                <a:cs typeface="Times New Roman" pitchFamily="18" charset="0"/>
              </a:rPr>
              <a:t>This means that the </a:t>
            </a:r>
            <a:r>
              <a:rPr lang="en-US" sz="2400" dirty="0" err="1">
                <a:latin typeface="Times New Roman" pitchFamily="18" charset="0"/>
                <a:cs typeface="Times New Roman" pitchFamily="18" charset="0"/>
              </a:rPr>
              <a:t>subexpression</a:t>
            </a:r>
            <a:r>
              <a:rPr lang="en-US" sz="2400" dirty="0">
                <a:latin typeface="Times New Roman" pitchFamily="18" charset="0"/>
                <a:cs typeface="Times New Roman" pitchFamily="18" charset="0"/>
              </a:rPr>
              <a:t> a*b is performed using integers—not bytes.</a:t>
            </a:r>
            <a:endParaRPr lang="en-IN" sz="24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72024" y="2619374"/>
            <a:ext cx="2549525" cy="115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11347942"/>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sz="3600" dirty="0">
                <a:latin typeface="Times New Roman" pitchFamily="18" charset="0"/>
                <a:cs typeface="Times New Roman" pitchFamily="18" charset="0"/>
              </a:rPr>
              <a:t>The Type Promotion Rule</a:t>
            </a:r>
          </a:p>
        </p:txBody>
      </p:sp>
      <p:sp>
        <p:nvSpPr>
          <p:cNvPr id="3" name="Content Placeholder 2"/>
          <p:cNvSpPr>
            <a:spLocks noGrp="1"/>
          </p:cNvSpPr>
          <p:nvPr>
            <p:ph idx="1"/>
          </p:nvPr>
        </p:nvSpPr>
        <p:spPr/>
        <p:txBody>
          <a:bodyPr>
            <a:normAutofit/>
          </a:bodyPr>
          <a:lstStyle/>
          <a:p>
            <a:r>
              <a:rPr lang="en-US" sz="2400" dirty="0">
                <a:latin typeface="Times New Roman" pitchFamily="18" charset="0"/>
                <a:cs typeface="Times New Roman" pitchFamily="18" charset="0"/>
              </a:rPr>
              <a:t>Java defines several type promotion rules that apply to expressions. They are as follows:</a:t>
            </a:r>
          </a:p>
          <a:p>
            <a:r>
              <a:rPr lang="en-US" sz="2400" dirty="0">
                <a:latin typeface="Times New Roman" pitchFamily="18" charset="0"/>
                <a:cs typeface="Times New Roman" pitchFamily="18" charset="0"/>
              </a:rPr>
              <a:t>First, all byte, short, and char values are promoted to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as just described. </a:t>
            </a:r>
          </a:p>
          <a:p>
            <a:r>
              <a:rPr lang="en-US" sz="2400" dirty="0">
                <a:latin typeface="Times New Roman" pitchFamily="18" charset="0"/>
                <a:cs typeface="Times New Roman" pitchFamily="18" charset="0"/>
              </a:rPr>
              <a:t>Then, if one operand is a long, the whole expression is promoted to long. </a:t>
            </a:r>
          </a:p>
          <a:p>
            <a:r>
              <a:rPr lang="en-US" sz="2400" dirty="0">
                <a:latin typeface="Times New Roman" pitchFamily="18" charset="0"/>
                <a:cs typeface="Times New Roman" pitchFamily="18" charset="0"/>
              </a:rPr>
              <a:t>If one operand is a float, the entire expression is promoted to float.</a:t>
            </a:r>
          </a:p>
          <a:p>
            <a:r>
              <a:rPr lang="en-US" sz="2400" dirty="0">
                <a:latin typeface="Times New Roman" pitchFamily="18" charset="0"/>
                <a:cs typeface="Times New Roman" pitchFamily="18" charset="0"/>
              </a:rPr>
              <a:t>If any of the operands is double, the result is double.</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10805661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0258" y="510256"/>
            <a:ext cx="7591741" cy="3090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81024" y="3650814"/>
            <a:ext cx="11077575" cy="2677656"/>
          </a:xfrm>
          <a:prstGeom prst="rect">
            <a:avLst/>
          </a:prstGeom>
        </p:spPr>
        <p:txBody>
          <a:bodyPr wrap="square">
            <a:spAutoFit/>
          </a:bodyPr>
          <a:lstStyle/>
          <a:p>
            <a:pPr algn="just"/>
            <a:r>
              <a:rPr lang="en-US" sz="2400" dirty="0">
                <a:latin typeface="Times New Roman" pitchFamily="18" charset="0"/>
                <a:cs typeface="Times New Roman" pitchFamily="18" charset="0"/>
              </a:rPr>
              <a:t>In the first </a:t>
            </a:r>
            <a:r>
              <a:rPr lang="en-US" sz="2400" dirty="0" err="1">
                <a:latin typeface="Times New Roman" pitchFamily="18" charset="0"/>
                <a:cs typeface="Times New Roman" pitchFamily="18" charset="0"/>
              </a:rPr>
              <a:t>subexpression</a:t>
            </a:r>
            <a:r>
              <a:rPr lang="en-US" sz="2400" dirty="0">
                <a:latin typeface="Times New Roman" pitchFamily="18" charset="0"/>
                <a:cs typeface="Times New Roman" pitchFamily="18" charset="0"/>
              </a:rPr>
              <a:t>, f * b, b is promoted to a float and the result of the </a:t>
            </a:r>
            <a:r>
              <a:rPr lang="en-US" sz="2400" dirty="0" err="1">
                <a:latin typeface="Times New Roman" pitchFamily="18" charset="0"/>
                <a:cs typeface="Times New Roman" pitchFamily="18" charset="0"/>
              </a:rPr>
              <a:t>subexpression</a:t>
            </a:r>
            <a:r>
              <a:rPr lang="en-US" sz="2400" dirty="0">
                <a:latin typeface="Times New Roman" pitchFamily="18" charset="0"/>
                <a:cs typeface="Times New Roman" pitchFamily="18" charset="0"/>
              </a:rPr>
              <a:t> is float. Next, in the </a:t>
            </a:r>
            <a:r>
              <a:rPr lang="en-US" sz="2400" dirty="0" err="1">
                <a:latin typeface="Times New Roman" pitchFamily="18" charset="0"/>
                <a:cs typeface="Times New Roman" pitchFamily="18" charset="0"/>
              </a:rPr>
              <a:t>subexpression</a:t>
            </a:r>
            <a:r>
              <a:rPr lang="en-US" sz="2400" dirty="0">
                <a:latin typeface="Times New Roman" pitchFamily="18" charset="0"/>
                <a:cs typeface="Times New Roman" pitchFamily="18" charset="0"/>
              </a:rPr>
              <a:t> i/c, c is promoted to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and the result is of type int. Then, in d*s, the value of s is promoted to double, and the type of the </a:t>
            </a:r>
            <a:r>
              <a:rPr lang="en-US" sz="2400" dirty="0" err="1">
                <a:latin typeface="Times New Roman" pitchFamily="18" charset="0"/>
                <a:cs typeface="Times New Roman" pitchFamily="18" charset="0"/>
              </a:rPr>
              <a:t>subexpression</a:t>
            </a:r>
            <a:r>
              <a:rPr lang="en-US" sz="2400" dirty="0">
                <a:latin typeface="Times New Roman" pitchFamily="18" charset="0"/>
                <a:cs typeface="Times New Roman" pitchFamily="18" charset="0"/>
              </a:rPr>
              <a:t> is double. Finally, these three intermediate values, float,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and double, are considered. The outcome of float plus an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is a float. Then the resultant float minus the last double is promoted to double, which is the type for the final result of the expression.</a:t>
            </a:r>
            <a:endParaRPr lang="en-IN" sz="2400" dirty="0">
              <a:latin typeface="Times New Roman" pitchFamily="18" charset="0"/>
              <a:cs typeface="Times New Roman" pitchFamily="18" charset="0"/>
            </a:endParaRPr>
          </a:p>
        </p:txBody>
      </p:sp>
    </p:spTree>
    <p:extLst>
      <p:ext uri="{BB962C8B-B14F-4D97-AF65-F5344CB8AC3E}">
        <p14:creationId xmlns:p14="http://schemas.microsoft.com/office/powerpoint/2010/main" val="2663478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A9E217-F958-46C3-BC28-FB4AD89D63B2}"/>
              </a:ext>
            </a:extLst>
          </p:cNvPr>
          <p:cNvSpPr>
            <a:spLocks noGrp="1"/>
          </p:cNvSpPr>
          <p:nvPr>
            <p:ph idx="1"/>
          </p:nvPr>
        </p:nvSpPr>
        <p:spPr>
          <a:xfrm>
            <a:off x="838200" y="733647"/>
            <a:ext cx="10515600" cy="5443316"/>
          </a:xfrm>
        </p:spPr>
        <p:txBody>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Simple</a:t>
            </a:r>
          </a:p>
          <a:p>
            <a:pPr algn="just"/>
            <a:r>
              <a:rPr lang="en-US" b="0" i="0" dirty="0">
                <a:solidFill>
                  <a:srgbClr val="333333"/>
                </a:solidFill>
                <a:effectLst/>
                <a:latin typeface="Times New Roman" panose="02020603050405020304" pitchFamily="18" charset="0"/>
                <a:cs typeface="Times New Roman" panose="02020603050405020304" pitchFamily="18" charset="0"/>
              </a:rPr>
              <a:t>Java programming language is very simple and easy to learn, understand, and code. </a:t>
            </a:r>
          </a:p>
          <a:p>
            <a:pPr algn="just"/>
            <a:r>
              <a:rPr lang="en-US" b="0" i="0" dirty="0">
                <a:solidFill>
                  <a:srgbClr val="333333"/>
                </a:solidFill>
                <a:effectLst/>
                <a:latin typeface="Times New Roman" panose="02020603050405020304" pitchFamily="18" charset="0"/>
                <a:cs typeface="Times New Roman" panose="02020603050405020304" pitchFamily="18" charset="0"/>
              </a:rPr>
              <a:t>Most of the syntaxes in java follow basic programming language C and object-oriented programming concepts are similar to C++. </a:t>
            </a:r>
          </a:p>
          <a:p>
            <a:pPr algn="just"/>
            <a:r>
              <a:rPr lang="en-US" b="0" i="0" dirty="0">
                <a:solidFill>
                  <a:srgbClr val="333333"/>
                </a:solidFill>
                <a:effectLst/>
                <a:latin typeface="Times New Roman" panose="02020603050405020304" pitchFamily="18" charset="0"/>
                <a:cs typeface="Times New Roman" panose="02020603050405020304" pitchFamily="18" charset="0"/>
              </a:rPr>
              <a:t>In a java programming language, many complicated features like pointers, operator overloading, structures, unions, etc. have been removed. </a:t>
            </a:r>
          </a:p>
          <a:p>
            <a:pPr algn="just"/>
            <a:r>
              <a:rPr lang="en-US" b="0" i="0" dirty="0">
                <a:solidFill>
                  <a:srgbClr val="333333"/>
                </a:solidFill>
                <a:effectLst/>
                <a:latin typeface="Times New Roman" panose="02020603050405020304" pitchFamily="18" charset="0"/>
                <a:cs typeface="Times New Roman" panose="02020603050405020304" pitchFamily="18" charset="0"/>
              </a:rPr>
              <a:t>One of the most useful features is the garbage collector it makes java more simple.</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0691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2BE4983-6273-4248-B6E7-791F21DA0546}"/>
              </a:ext>
            </a:extLst>
          </p:cNvPr>
          <p:cNvSpPr>
            <a:spLocks noGrp="1"/>
          </p:cNvSpPr>
          <p:nvPr>
            <p:ph idx="1"/>
          </p:nvPr>
        </p:nvSpPr>
        <p:spPr>
          <a:xfrm>
            <a:off x="838200" y="0"/>
            <a:ext cx="10515600" cy="6176963"/>
          </a:xfrm>
        </p:spPr>
        <p:txBody>
          <a:bodyPr>
            <a:normAutofit/>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Secure</a:t>
            </a:r>
          </a:p>
          <a:p>
            <a:pPr algn="just"/>
            <a:r>
              <a:rPr lang="en-US" b="0" i="0" dirty="0">
                <a:solidFill>
                  <a:srgbClr val="333333"/>
                </a:solidFill>
                <a:effectLst/>
                <a:latin typeface="Times New Roman" panose="02020603050405020304" pitchFamily="18" charset="0"/>
                <a:cs typeface="Times New Roman" panose="02020603050405020304" pitchFamily="18" charset="0"/>
              </a:rPr>
              <a:t>Java is said to be more secure programming language because it does not have pointers concept, java provides a feature "applet" which can be embedded into a web application. </a:t>
            </a:r>
          </a:p>
          <a:p>
            <a:pPr algn="just"/>
            <a:r>
              <a:rPr lang="en-US" b="0" i="0" dirty="0">
                <a:solidFill>
                  <a:srgbClr val="333333"/>
                </a:solidFill>
                <a:effectLst/>
                <a:latin typeface="Times New Roman" panose="02020603050405020304" pitchFamily="18" charset="0"/>
                <a:cs typeface="Times New Roman" panose="02020603050405020304" pitchFamily="18" charset="0"/>
              </a:rPr>
              <a:t>The applet in java does not allow access to other parts of the computer, which keeps away from harmful programs like viruses and unauthorized access.</a:t>
            </a: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Portable</a:t>
            </a:r>
          </a:p>
          <a:p>
            <a:pPr algn="just"/>
            <a:r>
              <a:rPr lang="en-US" b="0" i="0" dirty="0">
                <a:solidFill>
                  <a:srgbClr val="333333"/>
                </a:solidFill>
                <a:effectLst/>
                <a:latin typeface="Times New Roman" panose="02020603050405020304" pitchFamily="18" charset="0"/>
                <a:cs typeface="Times New Roman" panose="02020603050405020304" pitchFamily="18" charset="0"/>
              </a:rPr>
              <a:t>Portability is one of the core features of java which enables the java programs to run on any computer or operating system. </a:t>
            </a:r>
          </a:p>
          <a:p>
            <a:pPr algn="just"/>
            <a:r>
              <a:rPr lang="en-US" b="0" i="0" dirty="0">
                <a:solidFill>
                  <a:srgbClr val="333333"/>
                </a:solidFill>
                <a:effectLst/>
                <a:latin typeface="Times New Roman" panose="02020603050405020304" pitchFamily="18" charset="0"/>
                <a:cs typeface="Times New Roman" panose="02020603050405020304" pitchFamily="18" charset="0"/>
              </a:rPr>
              <a:t>For example, an applet developed using java runs on a wide variety of CPUs, operating systems, and browsers connected to the Internet</a:t>
            </a:r>
            <a:endParaRPr lang="en-US" b="1" i="0" dirty="0">
              <a:solidFill>
                <a:srgbClr val="E00D50"/>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0234877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849697-8241-4932-945D-E74EBF30640B}"/>
              </a:ext>
            </a:extLst>
          </p:cNvPr>
          <p:cNvSpPr>
            <a:spLocks noGrp="1"/>
          </p:cNvSpPr>
          <p:nvPr>
            <p:ph idx="1"/>
          </p:nvPr>
        </p:nvSpPr>
        <p:spPr>
          <a:xfrm>
            <a:off x="838200" y="116958"/>
            <a:ext cx="10515600" cy="6060005"/>
          </a:xfrm>
        </p:spPr>
        <p:txBody>
          <a:bodyPr>
            <a:normAutofit/>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Object-oriented</a:t>
            </a:r>
          </a:p>
          <a:p>
            <a:pPr algn="just"/>
            <a:r>
              <a:rPr lang="en-US" b="0" i="0" dirty="0">
                <a:solidFill>
                  <a:srgbClr val="333333"/>
                </a:solidFill>
                <a:effectLst/>
                <a:latin typeface="Times New Roman" panose="02020603050405020304" pitchFamily="18" charset="0"/>
                <a:cs typeface="Times New Roman" panose="02020603050405020304" pitchFamily="18" charset="0"/>
              </a:rPr>
              <a:t>Java is said to be a pure object-oriented programming language. In java, everything is an object. </a:t>
            </a:r>
          </a:p>
          <a:p>
            <a:pPr algn="just"/>
            <a:r>
              <a:rPr lang="en-US" b="0" i="0" dirty="0">
                <a:solidFill>
                  <a:srgbClr val="333333"/>
                </a:solidFill>
                <a:effectLst/>
                <a:latin typeface="Times New Roman" panose="02020603050405020304" pitchFamily="18" charset="0"/>
                <a:cs typeface="Times New Roman" panose="02020603050405020304" pitchFamily="18" charset="0"/>
              </a:rPr>
              <a:t>It supports all the features of the object-oriented programming paradigm. </a:t>
            </a:r>
          </a:p>
          <a:p>
            <a:pPr algn="just"/>
            <a:r>
              <a:rPr lang="en-US">
                <a:solidFill>
                  <a:srgbClr val="333333"/>
                </a:solidFill>
                <a:latin typeface="Times New Roman" panose="02020603050405020304" pitchFamily="18" charset="0"/>
                <a:cs typeface="Times New Roman" panose="02020603050405020304" pitchFamily="18" charset="0"/>
              </a:rPr>
              <a:t>J</a:t>
            </a:r>
            <a:r>
              <a:rPr lang="en-US" b="0" i="0">
                <a:solidFill>
                  <a:srgbClr val="333333"/>
                </a:solidFill>
                <a:effectLst/>
                <a:latin typeface="Times New Roman" panose="02020603050405020304" pitchFamily="18" charset="0"/>
                <a:cs typeface="Times New Roman" panose="02020603050405020304" pitchFamily="18" charset="0"/>
              </a:rPr>
              <a:t>ava </a:t>
            </a:r>
            <a:r>
              <a:rPr lang="en-US" b="0" i="0" dirty="0">
                <a:solidFill>
                  <a:srgbClr val="333333"/>
                </a:solidFill>
                <a:effectLst/>
                <a:latin typeface="Times New Roman" panose="02020603050405020304" pitchFamily="18" charset="0"/>
                <a:cs typeface="Times New Roman" panose="02020603050405020304" pitchFamily="18" charset="0"/>
              </a:rPr>
              <a:t>also implemented as objects using wrapper classes, but still, it allows primitive data types to archive high-performance.</a:t>
            </a: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Robust</a:t>
            </a:r>
          </a:p>
          <a:p>
            <a:pPr algn="just"/>
            <a:r>
              <a:rPr lang="en-US" b="0" i="0" dirty="0">
                <a:solidFill>
                  <a:srgbClr val="333333"/>
                </a:solidFill>
                <a:effectLst/>
                <a:latin typeface="Times New Roman" panose="02020603050405020304" pitchFamily="18" charset="0"/>
                <a:cs typeface="Times New Roman" panose="02020603050405020304" pitchFamily="18" charset="0"/>
              </a:rPr>
              <a:t>Java is more robust because the java code can be executed on a variety of environments, java has a strong memory management mechanism (garbage collector).</a:t>
            </a:r>
          </a:p>
          <a:p>
            <a:pPr algn="just"/>
            <a:r>
              <a:rPr lang="en-US" dirty="0">
                <a:solidFill>
                  <a:srgbClr val="333333"/>
                </a:solidFill>
                <a:latin typeface="Times New Roman" panose="02020603050405020304" pitchFamily="18" charset="0"/>
                <a:cs typeface="Times New Roman" panose="02020603050405020304" pitchFamily="18" charset="0"/>
              </a:rPr>
              <a:t>J</a:t>
            </a:r>
            <a:r>
              <a:rPr lang="en-US" b="0" i="0" dirty="0">
                <a:solidFill>
                  <a:srgbClr val="333333"/>
                </a:solidFill>
                <a:effectLst/>
                <a:latin typeface="Times New Roman" panose="02020603050405020304" pitchFamily="18" charset="0"/>
                <a:cs typeface="Times New Roman" panose="02020603050405020304" pitchFamily="18" charset="0"/>
              </a:rPr>
              <a:t>ava is a strictly typed language, it has a strong set of exception handling mechanism, and many more.</a:t>
            </a:r>
          </a:p>
          <a:p>
            <a:endParaRPr lang="en-IN" dirty="0"/>
          </a:p>
        </p:txBody>
      </p:sp>
    </p:spTree>
    <p:extLst>
      <p:ext uri="{BB962C8B-B14F-4D97-AF65-F5344CB8AC3E}">
        <p14:creationId xmlns:p14="http://schemas.microsoft.com/office/powerpoint/2010/main" val="13163299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DBB7F2-3837-4324-ABD1-8B78E74F9504}"/>
              </a:ext>
            </a:extLst>
          </p:cNvPr>
          <p:cNvSpPr>
            <a:spLocks noGrp="1"/>
          </p:cNvSpPr>
          <p:nvPr>
            <p:ph idx="1"/>
          </p:nvPr>
        </p:nvSpPr>
        <p:spPr>
          <a:xfrm>
            <a:off x="838200" y="148856"/>
            <a:ext cx="10515600" cy="6028107"/>
          </a:xfrm>
        </p:spPr>
        <p:txBody>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Architecture-neutral (or) Platform Independent</a:t>
            </a:r>
          </a:p>
          <a:p>
            <a:pPr algn="just"/>
            <a:r>
              <a:rPr lang="en-US" b="0" i="0" dirty="0">
                <a:solidFill>
                  <a:srgbClr val="333333"/>
                </a:solidFill>
                <a:effectLst/>
                <a:latin typeface="Times New Roman" panose="02020603050405020304" pitchFamily="18" charset="0"/>
                <a:cs typeface="Times New Roman" panose="02020603050405020304" pitchFamily="18" charset="0"/>
              </a:rPr>
              <a:t>Java has invented to archive "write once; run anywhere, any time, forever". </a:t>
            </a:r>
          </a:p>
          <a:p>
            <a:pPr algn="just"/>
            <a:r>
              <a:rPr lang="en-US" b="0" i="0" dirty="0">
                <a:solidFill>
                  <a:srgbClr val="333333"/>
                </a:solidFill>
                <a:effectLst/>
                <a:latin typeface="Times New Roman" panose="02020603050405020304" pitchFamily="18" charset="0"/>
                <a:cs typeface="Times New Roman" panose="02020603050405020304" pitchFamily="18" charset="0"/>
              </a:rPr>
              <a:t>The java provides JVM (Java Virtual Machine) to archive architectural-neutral or platform-independent. </a:t>
            </a:r>
          </a:p>
          <a:p>
            <a:pPr algn="just"/>
            <a:r>
              <a:rPr lang="en-US" b="0" i="0" dirty="0">
                <a:solidFill>
                  <a:srgbClr val="333333"/>
                </a:solidFill>
                <a:effectLst/>
                <a:latin typeface="Times New Roman" panose="02020603050405020304" pitchFamily="18" charset="0"/>
                <a:cs typeface="Times New Roman" panose="02020603050405020304" pitchFamily="18" charset="0"/>
              </a:rPr>
              <a:t>The JVM allows the java program created using one operating system can be executed on any other operating system.</a:t>
            </a: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Multi-threaded</a:t>
            </a:r>
          </a:p>
          <a:p>
            <a:pPr algn="just"/>
            <a:r>
              <a:rPr lang="en-US" b="0" i="0" dirty="0">
                <a:solidFill>
                  <a:srgbClr val="333333"/>
                </a:solidFill>
                <a:effectLst/>
                <a:latin typeface="Times New Roman" panose="02020603050405020304" pitchFamily="18" charset="0"/>
                <a:cs typeface="Times New Roman" panose="02020603050405020304" pitchFamily="18" charset="0"/>
              </a:rPr>
              <a:t>Java supports multi-threading programming, which allows us to write programs that do multiple operations simultaneously.</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35857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504E5A-B1CB-450F-862A-1D28BF2424C8}"/>
              </a:ext>
            </a:extLst>
          </p:cNvPr>
          <p:cNvSpPr>
            <a:spLocks noGrp="1"/>
          </p:cNvSpPr>
          <p:nvPr>
            <p:ph idx="1"/>
          </p:nvPr>
        </p:nvSpPr>
        <p:spPr>
          <a:xfrm>
            <a:off x="838200" y="350874"/>
            <a:ext cx="10515600" cy="5826089"/>
          </a:xfrm>
        </p:spPr>
        <p:txBody>
          <a:bodyPr>
            <a:normAutofit lnSpcReduction="10000"/>
          </a:bodyPr>
          <a:lstStyle/>
          <a:p>
            <a:pPr marL="0" indent="0">
              <a:buNone/>
            </a:pPr>
            <a:r>
              <a:rPr lang="en-US" b="1" i="0" dirty="0">
                <a:solidFill>
                  <a:srgbClr val="E00D50"/>
                </a:solidFill>
                <a:effectLst/>
                <a:latin typeface="Times New Roman" panose="02020603050405020304" pitchFamily="18" charset="0"/>
                <a:cs typeface="Times New Roman" panose="02020603050405020304" pitchFamily="18" charset="0"/>
              </a:rPr>
              <a:t>Interpreted</a:t>
            </a:r>
          </a:p>
          <a:p>
            <a:pPr algn="just"/>
            <a:r>
              <a:rPr lang="en-US" b="0" i="0" dirty="0">
                <a:solidFill>
                  <a:srgbClr val="333333"/>
                </a:solidFill>
                <a:effectLst/>
                <a:latin typeface="Times New Roman" panose="02020603050405020304" pitchFamily="18" charset="0"/>
                <a:cs typeface="Times New Roman" panose="02020603050405020304" pitchFamily="18" charset="0"/>
              </a:rPr>
              <a:t>Java enables the creation of cross-platform programs by compiling into an intermediate representation called Java bytecode. The byte code is interpreted to any machine code so that it runs on the native machine.</a:t>
            </a: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High performance</a:t>
            </a:r>
          </a:p>
          <a:p>
            <a:pPr algn="just"/>
            <a:r>
              <a:rPr lang="en-US" b="0" i="0" dirty="0">
                <a:solidFill>
                  <a:srgbClr val="333333"/>
                </a:solidFill>
                <a:effectLst/>
                <a:latin typeface="Times New Roman" panose="02020603050405020304" pitchFamily="18" charset="0"/>
                <a:cs typeface="Times New Roman" panose="02020603050405020304" pitchFamily="18" charset="0"/>
              </a:rPr>
              <a:t>Java provides high performance with the help of features like JVM, interpretation, and its simplicity.</a:t>
            </a: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Distributed</a:t>
            </a:r>
          </a:p>
          <a:p>
            <a:pPr algn="just"/>
            <a:r>
              <a:rPr lang="en-US" b="0" i="0" dirty="0">
                <a:solidFill>
                  <a:srgbClr val="333333"/>
                </a:solidFill>
                <a:effectLst/>
                <a:latin typeface="Times New Roman" panose="02020603050405020304" pitchFamily="18" charset="0"/>
                <a:cs typeface="Times New Roman" panose="02020603050405020304" pitchFamily="18" charset="0"/>
              </a:rPr>
              <a:t>Java programming language supports TCP/IP protocols which enable the java to support the distributed environment of the Internet. </a:t>
            </a:r>
          </a:p>
          <a:p>
            <a:pPr algn="just"/>
            <a:r>
              <a:rPr lang="en-US" b="0" i="0" dirty="0">
                <a:solidFill>
                  <a:srgbClr val="333333"/>
                </a:solidFill>
                <a:effectLst/>
                <a:latin typeface="Times New Roman" panose="02020603050405020304" pitchFamily="18" charset="0"/>
                <a:cs typeface="Times New Roman" panose="02020603050405020304" pitchFamily="18" charset="0"/>
              </a:rPr>
              <a:t>Java also supports Remote Method Invocation (RMI), this feature enables a program to invoke methods across a network.</a:t>
            </a:r>
          </a:p>
          <a:p>
            <a:endParaRPr lang="en-US" b="1" i="0" dirty="0">
              <a:solidFill>
                <a:srgbClr val="E00D50"/>
              </a:solidFill>
              <a:effectLst/>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349867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823BBC2-ED8A-449B-9E25-AD0E3EB072C7}"/>
              </a:ext>
            </a:extLst>
          </p:cNvPr>
          <p:cNvSpPr>
            <a:spLocks noGrp="1"/>
          </p:cNvSpPr>
          <p:nvPr>
            <p:ph idx="1"/>
          </p:nvPr>
        </p:nvSpPr>
        <p:spPr>
          <a:xfrm>
            <a:off x="838200" y="244549"/>
            <a:ext cx="10515600" cy="5932414"/>
          </a:xfrm>
        </p:spPr>
        <p:txBody>
          <a:bodyPr/>
          <a:lstStyle/>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Dynamic</a:t>
            </a:r>
          </a:p>
          <a:p>
            <a:pPr algn="just"/>
            <a:r>
              <a:rPr lang="en-US" b="0" i="0" dirty="0">
                <a:solidFill>
                  <a:srgbClr val="333333"/>
                </a:solidFill>
                <a:effectLst/>
                <a:latin typeface="Times New Roman" panose="02020603050405020304" pitchFamily="18" charset="0"/>
                <a:cs typeface="Times New Roman" panose="02020603050405020304" pitchFamily="18" charset="0"/>
              </a:rPr>
              <a:t>Java is said to be dynamic because the java byte code may be dynamically updated on a running system and it has a dynamic memory allocation and deallocation (objects and garbage collector).</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r>
              <a:rPr lang="en-US" b="1" i="0" dirty="0">
                <a:solidFill>
                  <a:srgbClr val="E00D50"/>
                </a:solidFill>
                <a:effectLst/>
                <a:latin typeface="Times New Roman" panose="02020603050405020304" pitchFamily="18" charset="0"/>
                <a:cs typeface="Times New Roman" panose="02020603050405020304" pitchFamily="18" charset="0"/>
              </a:rPr>
              <a:t>Execution Process of Java Program</a:t>
            </a:r>
          </a:p>
          <a:p>
            <a:pPr marL="0" indent="0" algn="just">
              <a:buNone/>
            </a:pPr>
            <a:r>
              <a:rPr lang="en-US" b="0" i="0" dirty="0">
                <a:solidFill>
                  <a:srgbClr val="333333"/>
                </a:solidFill>
                <a:effectLst/>
                <a:latin typeface="Times New Roman" panose="02020603050405020304" pitchFamily="18" charset="0"/>
                <a:cs typeface="Times New Roman" panose="02020603050405020304" pitchFamily="18" charset="0"/>
              </a:rPr>
              <a:t>The following three steps are used to create and execute a java program.</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Create a source code (.java file).</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Compile the source code using javac command.</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Run or execute .class file using java command.</a:t>
            </a:r>
          </a:p>
          <a:p>
            <a:pPr marL="0" indent="0">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28614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88790F9A-F60E-4258-87B3-F18FA19DDE34}"/>
              </a:ext>
            </a:extLst>
          </p:cNvPr>
          <p:cNvPicPr>
            <a:picLocks noGrp="1" noChangeAspect="1"/>
          </p:cNvPicPr>
          <p:nvPr>
            <p:ph idx="1"/>
          </p:nvPr>
        </p:nvPicPr>
        <p:blipFill>
          <a:blip r:embed="rId2"/>
          <a:stretch>
            <a:fillRect/>
          </a:stretch>
        </p:blipFill>
        <p:spPr>
          <a:xfrm>
            <a:off x="829340" y="503526"/>
            <a:ext cx="10819715" cy="5309108"/>
          </a:xfrm>
        </p:spPr>
      </p:pic>
    </p:spTree>
    <p:extLst>
      <p:ext uri="{BB962C8B-B14F-4D97-AF65-F5344CB8AC3E}">
        <p14:creationId xmlns:p14="http://schemas.microsoft.com/office/powerpoint/2010/main" val="3518522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C627B-08C6-4F10-AB08-10CE34F7444C}"/>
              </a:ext>
            </a:extLst>
          </p:cNvPr>
          <p:cNvSpPr>
            <a:spLocks noGrp="1"/>
          </p:cNvSpPr>
          <p:nvPr>
            <p:ph type="title"/>
          </p:nvPr>
        </p:nvSpPr>
        <p:spPr/>
        <p:txBody>
          <a:bodyPr/>
          <a:lstStyle/>
          <a:p>
            <a:r>
              <a:rPr lang="en-IN" b="1" i="0" dirty="0">
                <a:solidFill>
                  <a:srgbClr val="333333"/>
                </a:solidFill>
                <a:effectLst/>
                <a:latin typeface="Times New Roman" panose="02020603050405020304" pitchFamily="18" charset="0"/>
                <a:cs typeface="Times New Roman" panose="02020603050405020304" pitchFamily="18" charset="0"/>
              </a:rPr>
              <a:t>Java Data Types</a:t>
            </a:r>
            <a:br>
              <a:rPr lang="en-IN" b="1" i="0" dirty="0">
                <a:solidFill>
                  <a:srgbClr val="333333"/>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9637744-97CC-4EC1-A3E6-9766BC2C49F3}"/>
              </a:ext>
            </a:extLst>
          </p:cNvPr>
          <p:cNvSpPr>
            <a:spLocks noGrp="1"/>
          </p:cNvSpPr>
          <p:nvPr>
            <p:ph idx="1"/>
          </p:nvPr>
        </p:nvSpPr>
        <p:spPr>
          <a:xfrm>
            <a:off x="838200" y="1158949"/>
            <a:ext cx="10515600" cy="5018014"/>
          </a:xfrm>
        </p:spPr>
        <p:txBody>
          <a:bodyPr/>
          <a:lstStyle/>
          <a:p>
            <a:pPr algn="just"/>
            <a:r>
              <a:rPr lang="en-US" b="0" i="0" dirty="0">
                <a:solidFill>
                  <a:srgbClr val="333333"/>
                </a:solidFill>
                <a:effectLst/>
                <a:latin typeface="Times New Roman" panose="02020603050405020304" pitchFamily="18" charset="0"/>
                <a:cs typeface="Times New Roman" panose="02020603050405020304" pitchFamily="18" charset="0"/>
              </a:rPr>
              <a:t>Java programming language has a rich set of data types. The data type is a category of data stored in variables. In java, data types are classified into two types and they are as follows.</a:t>
            </a: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Primitive Data Types</a:t>
            </a:r>
          </a:p>
          <a:p>
            <a:pPr algn="just">
              <a:buFont typeface="Arial" panose="020B0604020202020204" pitchFamily="34" charset="0"/>
              <a:buChar char="•"/>
            </a:pPr>
            <a:r>
              <a:rPr lang="en-US" b="1" i="0" dirty="0">
                <a:solidFill>
                  <a:srgbClr val="333333"/>
                </a:solidFill>
                <a:effectLst/>
                <a:latin typeface="Times New Roman" panose="02020603050405020304" pitchFamily="18" charset="0"/>
                <a:cs typeface="Times New Roman" panose="02020603050405020304" pitchFamily="18" charset="0"/>
              </a:rPr>
              <a:t>Non-primitive Data Types</a:t>
            </a:r>
          </a:p>
          <a:p>
            <a:pPr marL="0" indent="0" algn="just">
              <a:buNone/>
            </a:pPr>
            <a:endParaRPr lang="en-US" b="1" i="0" dirty="0">
              <a:solidFill>
                <a:srgbClr val="333333"/>
              </a:solidFill>
              <a:effectLst/>
              <a:latin typeface="Times New Roman" panose="02020603050405020304" pitchFamily="18" charset="0"/>
              <a:cs typeface="Times New Roman" panose="02020603050405020304" pitchFamily="18" charset="0"/>
            </a:endParaRPr>
          </a:p>
          <a:p>
            <a:pPr marL="0" indent="0" algn="just">
              <a:buNone/>
            </a:pPr>
            <a:br>
              <a:rPr lang="en-US"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3172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1179"/>
            <a:ext cx="10515600" cy="5545784"/>
          </a:xfrm>
        </p:spPr>
        <p:txBody>
          <a:bodyPr/>
          <a:lstStyle/>
          <a:p>
            <a:pPr marL="0" indent="0" algn="just">
              <a:buNone/>
            </a:pPr>
            <a:r>
              <a:rPr lang="en-US" dirty="0">
                <a:latin typeface="Times New Roman" pitchFamily="18" charset="0"/>
                <a:cs typeface="Times New Roman" pitchFamily="18" charset="0"/>
              </a:rPr>
              <a:t>Procedure oriented Programming: </a:t>
            </a:r>
          </a:p>
          <a:p>
            <a:pPr algn="just"/>
            <a:r>
              <a:rPr lang="en-US" dirty="0">
                <a:latin typeface="Times New Roman" pitchFamily="18" charset="0"/>
                <a:cs typeface="Times New Roman" pitchFamily="18" charset="0"/>
              </a:rPr>
              <a:t>In this approach, the problem is always considered as a sequence of tasks to be done. A number of functions are written to accomplish these tasks. Here primary focus on ―Functions‖ and little attention on data.</a:t>
            </a:r>
          </a:p>
          <a:p>
            <a:pPr algn="just"/>
            <a:r>
              <a:rPr lang="en-US" dirty="0">
                <a:latin typeface="Times New Roman" pitchFamily="18" charset="0"/>
                <a:cs typeface="Times New Roman" pitchFamily="18" charset="0"/>
              </a:rPr>
              <a:t>There are many high level languages like COBOL, FORTRAN, PASCAL, C used for conventional programming commonly known as POP. </a:t>
            </a:r>
          </a:p>
          <a:p>
            <a:pPr algn="just"/>
            <a:r>
              <a:rPr lang="en-US" dirty="0">
                <a:latin typeface="Times New Roman" pitchFamily="18" charset="0"/>
                <a:cs typeface="Times New Roman" pitchFamily="18" charset="0"/>
              </a:rPr>
              <a:t>POP basically consists of writing a list of instructions for the computer to follow, and organizing these instructions into groups known as functions.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958383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1EC814FA-4B5A-46AA-BA26-CAE4F2520745}"/>
              </a:ext>
            </a:extLst>
          </p:cNvPr>
          <p:cNvPicPr>
            <a:picLocks noGrp="1" noChangeAspect="1"/>
          </p:cNvPicPr>
          <p:nvPr>
            <p:ph idx="1"/>
          </p:nvPr>
        </p:nvPicPr>
        <p:blipFill>
          <a:blip r:embed="rId2"/>
          <a:stretch>
            <a:fillRect/>
          </a:stretch>
        </p:blipFill>
        <p:spPr>
          <a:xfrm>
            <a:off x="1297730" y="182774"/>
            <a:ext cx="9590799" cy="5463114"/>
          </a:xfrm>
          <a:prstGeom prst="rect">
            <a:avLst/>
          </a:prstGeom>
        </p:spPr>
      </p:pic>
    </p:spTree>
    <p:extLst>
      <p:ext uri="{BB962C8B-B14F-4D97-AF65-F5344CB8AC3E}">
        <p14:creationId xmlns:p14="http://schemas.microsoft.com/office/powerpoint/2010/main" val="29351720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8952B1-304A-4CD1-AFD3-BF6F21EC2866}"/>
              </a:ext>
            </a:extLst>
          </p:cNvPr>
          <p:cNvSpPr>
            <a:spLocks noGrp="1"/>
          </p:cNvSpPr>
          <p:nvPr>
            <p:ph type="title"/>
          </p:nvPr>
        </p:nvSpPr>
        <p:spPr/>
        <p:txBody>
          <a:bodyPr/>
          <a:lstStyle/>
          <a:p>
            <a:r>
              <a:rPr lang="en-US" b="1" i="0" dirty="0">
                <a:solidFill>
                  <a:srgbClr val="E00D50"/>
                </a:solidFill>
                <a:effectLst/>
                <a:latin typeface="Times New Roman" panose="02020603050405020304" pitchFamily="18" charset="0"/>
                <a:cs typeface="Times New Roman" panose="02020603050405020304" pitchFamily="18" charset="0"/>
              </a:rPr>
              <a:t>Primitive Data Types</a:t>
            </a:r>
            <a:br>
              <a:rPr lang="en-US" b="1" i="0" dirty="0">
                <a:solidFill>
                  <a:srgbClr val="E00D5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FDEF79D-1C66-446F-BCED-714BCE00C47A}"/>
              </a:ext>
            </a:extLst>
          </p:cNvPr>
          <p:cNvSpPr>
            <a:spLocks noGrp="1"/>
          </p:cNvSpPr>
          <p:nvPr>
            <p:ph idx="1"/>
          </p:nvPr>
        </p:nvSpPr>
        <p:spPr>
          <a:xfrm>
            <a:off x="838200" y="1010093"/>
            <a:ext cx="10515600" cy="5166870"/>
          </a:xfrm>
        </p:spPr>
        <p:txBody>
          <a:bodyPr/>
          <a:lstStyle/>
          <a:p>
            <a:pPr algn="just"/>
            <a:r>
              <a:rPr lang="en-US" i="0" dirty="0">
                <a:effectLst/>
                <a:latin typeface="Times New Roman" panose="02020603050405020304" pitchFamily="18" charset="0"/>
                <a:cs typeface="Times New Roman" panose="02020603050405020304" pitchFamily="18" charset="0"/>
              </a:rPr>
              <a:t>The primitive data types are built-in data types and they specify the type of value stored in a variable and the memory size. The primitive data types do not have any additional methods.</a:t>
            </a:r>
          </a:p>
          <a:p>
            <a:pPr algn="just"/>
            <a:r>
              <a:rPr lang="en-US" dirty="0">
                <a:latin typeface="Times New Roman" panose="02020603050405020304" pitchFamily="18" charset="0"/>
                <a:cs typeface="Times New Roman" panose="02020603050405020304" pitchFamily="18" charset="0"/>
              </a:rPr>
              <a:t>In java, primitive datatypes includes byte, short, int, long, double, char and </a:t>
            </a:r>
            <a:r>
              <a:rPr lang="en-US" dirty="0" err="1">
                <a:latin typeface="Times New Roman" panose="02020603050405020304" pitchFamily="18" charset="0"/>
                <a:cs typeface="Times New Roman" panose="02020603050405020304" pitchFamily="18" charset="0"/>
              </a:rPr>
              <a:t>boolean</a:t>
            </a:r>
            <a:r>
              <a:rPr lang="en-US" dirty="0">
                <a:latin typeface="Times New Roman" panose="02020603050405020304" pitchFamily="18" charset="0"/>
                <a:cs typeface="Times New Roman" panose="02020603050405020304" pitchFamily="18" charset="0"/>
              </a:rPr>
              <a:t>.</a:t>
            </a:r>
          </a:p>
          <a:p>
            <a:pPr algn="just"/>
            <a:endParaRPr lang="en-US" dirty="0">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a:p>
            <a:pPr algn="just"/>
            <a:endParaRPr lang="en-US"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01820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5444F0CB-240A-461E-BA81-A040AB18A969}"/>
              </a:ext>
            </a:extLst>
          </p:cNvPr>
          <p:cNvPicPr>
            <a:picLocks noGrp="1" noChangeAspect="1"/>
          </p:cNvPicPr>
          <p:nvPr>
            <p:ph idx="1"/>
          </p:nvPr>
        </p:nvPicPr>
        <p:blipFill>
          <a:blip r:embed="rId2"/>
          <a:stretch>
            <a:fillRect/>
          </a:stretch>
        </p:blipFill>
        <p:spPr>
          <a:xfrm>
            <a:off x="861940" y="411494"/>
            <a:ext cx="10334144" cy="5957407"/>
          </a:xfrm>
        </p:spPr>
      </p:pic>
    </p:spTree>
    <p:extLst>
      <p:ext uri="{BB962C8B-B14F-4D97-AF65-F5344CB8AC3E}">
        <p14:creationId xmlns:p14="http://schemas.microsoft.com/office/powerpoint/2010/main" val="65935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B9ECA6C-699B-4D8F-9A0B-8283A46D8C10}"/>
              </a:ext>
            </a:extLst>
          </p:cNvPr>
          <p:cNvPicPr>
            <a:picLocks noGrp="1" noChangeAspect="1"/>
          </p:cNvPicPr>
          <p:nvPr>
            <p:ph idx="1"/>
          </p:nvPr>
        </p:nvPicPr>
        <p:blipFill>
          <a:blip r:embed="rId2"/>
          <a:stretch>
            <a:fillRect/>
          </a:stretch>
        </p:blipFill>
        <p:spPr>
          <a:xfrm>
            <a:off x="964994" y="570983"/>
            <a:ext cx="9625034" cy="5720204"/>
          </a:xfrm>
        </p:spPr>
      </p:pic>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24247" y="932762"/>
            <a:ext cx="2996794" cy="9364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481650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09798"/>
            <a:ext cx="10515600" cy="5667165"/>
          </a:xfrm>
        </p:spPr>
        <p:txBody>
          <a:bodyPr>
            <a:normAutofit lnSpcReduction="10000"/>
          </a:bodyPr>
          <a:lstStyle/>
          <a:p>
            <a:pPr algn="just"/>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is the most important Java method. </a:t>
            </a:r>
          </a:p>
          <a:p>
            <a:pPr algn="just"/>
            <a:r>
              <a:rPr lang="en-US" dirty="0">
                <a:latin typeface="Times New Roman" pitchFamily="18" charset="0"/>
                <a:cs typeface="Times New Roman" pitchFamily="18" charset="0"/>
              </a:rPr>
              <a:t>When you start learning java programming, this is the first method you encounter. </a:t>
            </a:r>
          </a:p>
          <a:p>
            <a:pPr algn="just"/>
            <a:r>
              <a:rPr lang="en-US" dirty="0">
                <a:latin typeface="Times New Roman" pitchFamily="18" charset="0"/>
                <a:cs typeface="Times New Roman" pitchFamily="18" charset="0"/>
              </a:rPr>
              <a:t>Remember the first Java Hello World program you wrote that runs and prints “Hello World”?</a:t>
            </a:r>
          </a:p>
          <a:p>
            <a:pPr marL="0" indent="0" algn="just">
              <a:buNone/>
            </a:pPr>
            <a:r>
              <a:rPr lang="en-US" b="1" dirty="0">
                <a:latin typeface="Times New Roman" pitchFamily="18" charset="0"/>
                <a:cs typeface="Times New Roman" pitchFamily="18" charset="0"/>
              </a:rPr>
              <a:t>	public static void main(String[] </a:t>
            </a:r>
            <a:r>
              <a:rPr lang="en-US" b="1" dirty="0" err="1">
                <a:latin typeface="Times New Roman" pitchFamily="18" charset="0"/>
                <a:cs typeface="Times New Roman" pitchFamily="18" charset="0"/>
              </a:rPr>
              <a:t>args</a:t>
            </a:r>
            <a:r>
              <a:rPr lang="en-US" b="1"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Java main method is the entry point of any java program. Its syntax is always 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algn="just"/>
            <a:r>
              <a:rPr lang="en-US" dirty="0">
                <a:latin typeface="Times New Roman" pitchFamily="18" charset="0"/>
                <a:cs typeface="Times New Roman" pitchFamily="18" charset="0"/>
              </a:rPr>
              <a:t>You can only change the name of String array argument, for example you can change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to </a:t>
            </a:r>
            <a:r>
              <a:rPr lang="en-US" dirty="0" err="1">
                <a:latin typeface="Times New Roman" pitchFamily="18" charset="0"/>
                <a:cs typeface="Times New Roman" pitchFamily="18" charset="0"/>
              </a:rPr>
              <a:t>myStringArgs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Also String array argument can be written as 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or 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a:t>
            </a:r>
            <a:br>
              <a:rPr lang="en-US" dirty="0"/>
            </a:br>
            <a:endParaRPr lang="en-IN" dirty="0"/>
          </a:p>
        </p:txBody>
      </p:sp>
    </p:spTree>
    <p:extLst>
      <p:ext uri="{BB962C8B-B14F-4D97-AF65-F5344CB8AC3E}">
        <p14:creationId xmlns:p14="http://schemas.microsoft.com/office/powerpoint/2010/main" val="37600568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7EBF31-41AD-49CC-A6B2-F124FB8E8B64}"/>
              </a:ext>
            </a:extLst>
          </p:cNvPr>
          <p:cNvSpPr>
            <a:spLocks noGrp="1"/>
          </p:cNvSpPr>
          <p:nvPr>
            <p:ph type="title"/>
          </p:nvPr>
        </p:nvSpPr>
        <p:spPr/>
        <p:txBody>
          <a:bodyPr/>
          <a:lstStyle/>
          <a:p>
            <a:r>
              <a:rPr lang="en-US" b="1" i="0" dirty="0">
                <a:solidFill>
                  <a:srgbClr val="E00D50"/>
                </a:solidFill>
                <a:effectLst/>
                <a:latin typeface="Times New Roman" panose="02020603050405020304" pitchFamily="18" charset="0"/>
                <a:cs typeface="Times New Roman" panose="02020603050405020304" pitchFamily="18" charset="0"/>
              </a:rPr>
              <a:t>Non-primitive Data Types</a:t>
            </a:r>
            <a:br>
              <a:rPr lang="en-US" b="1" i="0" dirty="0">
                <a:solidFill>
                  <a:srgbClr val="E00D50"/>
                </a:solidFill>
                <a:effectLst/>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ECAC9A-7160-41F2-B8B7-35DC354DE861}"/>
              </a:ext>
            </a:extLst>
          </p:cNvPr>
          <p:cNvSpPr>
            <a:spLocks noGrp="1"/>
          </p:cNvSpPr>
          <p:nvPr>
            <p:ph idx="1"/>
          </p:nvPr>
        </p:nvSpPr>
        <p:spPr>
          <a:xfrm>
            <a:off x="838200" y="1222744"/>
            <a:ext cx="10515600" cy="4954219"/>
          </a:xfrm>
        </p:spPr>
        <p:txBody>
          <a:bodyPr/>
          <a:lstStyle/>
          <a:p>
            <a:pPr algn="just"/>
            <a:r>
              <a:rPr lang="en-US" b="0" i="0" dirty="0">
                <a:effectLst/>
                <a:latin typeface="Times New Roman" panose="02020603050405020304" pitchFamily="18" charset="0"/>
                <a:cs typeface="Times New Roman" panose="02020603050405020304" pitchFamily="18" charset="0"/>
              </a:rPr>
              <a:t>In java, non-primitive data types are the reference data types or user-created data types. </a:t>
            </a:r>
          </a:p>
          <a:p>
            <a:pPr algn="just"/>
            <a:r>
              <a:rPr lang="en-US" b="0" i="0" dirty="0">
                <a:effectLst/>
                <a:latin typeface="Times New Roman" panose="02020603050405020304" pitchFamily="18" charset="0"/>
                <a:cs typeface="Times New Roman" panose="02020603050405020304" pitchFamily="18" charset="0"/>
              </a:rPr>
              <a:t>All non-primitive data types are implemented using object concepts. </a:t>
            </a:r>
          </a:p>
          <a:p>
            <a:pPr algn="just"/>
            <a:r>
              <a:rPr lang="en-US" b="0" i="0" dirty="0">
                <a:effectLst/>
                <a:latin typeface="Times New Roman" panose="02020603050405020304" pitchFamily="18" charset="0"/>
                <a:cs typeface="Times New Roman" panose="02020603050405020304" pitchFamily="18" charset="0"/>
              </a:rPr>
              <a:t>Every variable of the non-primitive data type is an object. The non-primitive data types may use additional methods to perform certain operations. </a:t>
            </a:r>
          </a:p>
          <a:p>
            <a:pPr algn="just"/>
            <a:r>
              <a:rPr lang="en-US" b="0" i="0" dirty="0">
                <a:effectLst/>
                <a:latin typeface="Times New Roman" panose="02020603050405020304" pitchFamily="18" charset="0"/>
                <a:cs typeface="Times New Roman" panose="02020603050405020304" pitchFamily="18" charset="0"/>
              </a:rPr>
              <a:t>The default value of non-primitive data type variable is null.</a:t>
            </a:r>
          </a:p>
          <a:p>
            <a:pPr algn="just"/>
            <a:r>
              <a:rPr lang="en-US" b="0" i="0" dirty="0">
                <a:effectLst/>
                <a:latin typeface="Times New Roman" panose="02020603050405020304" pitchFamily="18" charset="0"/>
                <a:cs typeface="Times New Roman" panose="02020603050405020304" pitchFamily="18" charset="0"/>
              </a:rPr>
              <a:t>In java, examples of non-primitive data types are </a:t>
            </a:r>
            <a:r>
              <a:rPr lang="en-US" b="1" i="0" dirty="0">
                <a:effectLst/>
                <a:latin typeface="Times New Roman" panose="02020603050405020304" pitchFamily="18" charset="0"/>
                <a:cs typeface="Times New Roman" panose="02020603050405020304" pitchFamily="18" charset="0"/>
              </a:rPr>
              <a:t>String</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Array</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List</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Queue</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Stack</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Class</a:t>
            </a:r>
            <a:r>
              <a:rPr lang="en-US" b="0" i="0" dirty="0">
                <a:effectLst/>
                <a:latin typeface="Times New Roman" panose="02020603050405020304" pitchFamily="18" charset="0"/>
                <a:cs typeface="Times New Roman" panose="02020603050405020304" pitchFamily="18" charset="0"/>
              </a:rPr>
              <a:t>, </a:t>
            </a:r>
            <a:r>
              <a:rPr lang="en-US" b="1" i="0" dirty="0">
                <a:effectLst/>
                <a:latin typeface="Times New Roman" panose="02020603050405020304" pitchFamily="18" charset="0"/>
                <a:cs typeface="Times New Roman" panose="02020603050405020304" pitchFamily="18" charset="0"/>
              </a:rPr>
              <a:t>Interface</a:t>
            </a:r>
            <a:r>
              <a:rPr lang="en-US" b="0" i="0" dirty="0">
                <a:effectLst/>
                <a:latin typeface="Times New Roman" panose="02020603050405020304" pitchFamily="18" charset="0"/>
                <a:cs typeface="Times New Roman" panose="02020603050405020304" pitchFamily="18" charset="0"/>
              </a:rPr>
              <a:t>, etc.</a:t>
            </a:r>
          </a:p>
          <a:p>
            <a:endParaRPr lang="en-IN" dirty="0"/>
          </a:p>
        </p:txBody>
      </p:sp>
    </p:spTree>
    <p:extLst>
      <p:ext uri="{BB962C8B-B14F-4D97-AF65-F5344CB8AC3E}">
        <p14:creationId xmlns:p14="http://schemas.microsoft.com/office/powerpoint/2010/main" val="187148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DC618F9-8A08-479B-9674-62452A963D6C}"/>
              </a:ext>
            </a:extLst>
          </p:cNvPr>
          <p:cNvPicPr>
            <a:picLocks noGrp="1" noChangeAspect="1"/>
          </p:cNvPicPr>
          <p:nvPr>
            <p:ph idx="1"/>
          </p:nvPr>
        </p:nvPicPr>
        <p:blipFill>
          <a:blip r:embed="rId2"/>
          <a:stretch>
            <a:fillRect/>
          </a:stretch>
        </p:blipFill>
        <p:spPr>
          <a:xfrm>
            <a:off x="1154164" y="439876"/>
            <a:ext cx="9457129" cy="4036431"/>
          </a:xfrm>
        </p:spPr>
      </p:pic>
      <p:pic>
        <p:nvPicPr>
          <p:cNvPr id="7" name="Picture 6">
            <a:extLst>
              <a:ext uri="{FF2B5EF4-FFF2-40B4-BE49-F238E27FC236}">
                <a16:creationId xmlns:a16="http://schemas.microsoft.com/office/drawing/2014/main" id="{CCBA527D-70E1-4BA4-A531-8CBE4F9C9F80}"/>
              </a:ext>
            </a:extLst>
          </p:cNvPr>
          <p:cNvPicPr>
            <a:picLocks noChangeAspect="1"/>
          </p:cNvPicPr>
          <p:nvPr/>
        </p:nvPicPr>
        <p:blipFill>
          <a:blip r:embed="rId3"/>
          <a:stretch>
            <a:fillRect/>
          </a:stretch>
        </p:blipFill>
        <p:spPr>
          <a:xfrm>
            <a:off x="1809002" y="4603898"/>
            <a:ext cx="8664068" cy="1751159"/>
          </a:xfrm>
          <a:prstGeom prst="rect">
            <a:avLst/>
          </a:prstGeom>
        </p:spPr>
      </p:pic>
    </p:spTree>
    <p:extLst>
      <p:ext uri="{BB962C8B-B14F-4D97-AF65-F5344CB8AC3E}">
        <p14:creationId xmlns:p14="http://schemas.microsoft.com/office/powerpoint/2010/main" val="9237306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CDC7A2B-1F9E-425F-9D17-218818FC00E2}"/>
              </a:ext>
            </a:extLst>
          </p:cNvPr>
          <p:cNvPicPr>
            <a:picLocks noGrp="1" noChangeAspect="1"/>
          </p:cNvPicPr>
          <p:nvPr>
            <p:ph idx="1"/>
          </p:nvPr>
        </p:nvPicPr>
        <p:blipFill>
          <a:blip r:embed="rId2"/>
          <a:stretch>
            <a:fillRect/>
          </a:stretch>
        </p:blipFill>
        <p:spPr>
          <a:xfrm>
            <a:off x="641917" y="234195"/>
            <a:ext cx="9193199" cy="3194805"/>
          </a:xfrm>
        </p:spPr>
      </p:pic>
      <p:sp>
        <p:nvSpPr>
          <p:cNvPr id="9" name="TextBox 8">
            <a:extLst>
              <a:ext uri="{FF2B5EF4-FFF2-40B4-BE49-F238E27FC236}">
                <a16:creationId xmlns:a16="http://schemas.microsoft.com/office/drawing/2014/main" id="{B3DF3C4A-5E34-4F27-996E-5AD374EC05EA}"/>
              </a:ext>
            </a:extLst>
          </p:cNvPr>
          <p:cNvSpPr txBox="1"/>
          <p:nvPr/>
        </p:nvSpPr>
        <p:spPr>
          <a:xfrm>
            <a:off x="202020" y="3828297"/>
            <a:ext cx="11111022" cy="523220"/>
          </a:xfrm>
          <a:prstGeom prst="rect">
            <a:avLst/>
          </a:prstGeom>
          <a:noFill/>
        </p:spPr>
        <p:txBody>
          <a:bodyPr wrap="square">
            <a:spAutoFit/>
          </a:bodyPr>
          <a:lstStyle/>
          <a:p>
            <a:pPr algn="just"/>
            <a:r>
              <a:rPr lang="en-US" sz="2800" b="0" i="0" dirty="0">
                <a:solidFill>
                  <a:srgbClr val="333333"/>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3875970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B0149-F47D-4678-8711-748CEBD1BF26}"/>
              </a:ext>
            </a:extLst>
          </p:cNvPr>
          <p:cNvSpPr>
            <a:spLocks noGrp="1"/>
          </p:cNvSpPr>
          <p:nvPr>
            <p:ph type="title"/>
          </p:nvPr>
        </p:nvSpPr>
        <p:spPr/>
        <p:txBody>
          <a:bodyPr/>
          <a:lstStyle/>
          <a:p>
            <a:r>
              <a:rPr lang="en-US" sz="4400" b="1" i="0" dirty="0">
                <a:solidFill>
                  <a:srgbClr val="FF0000"/>
                </a:solidFill>
                <a:effectLst/>
                <a:latin typeface="Times New Roman" panose="02020603050405020304" pitchFamily="18" charset="0"/>
                <a:cs typeface="Times New Roman" panose="02020603050405020304" pitchFamily="18" charset="0"/>
              </a:rPr>
              <a:t>Java variables</a:t>
            </a:r>
            <a:br>
              <a:rPr lang="en-US" sz="4400" b="1" i="0" dirty="0">
                <a:solidFill>
                  <a:srgbClr val="FF0000"/>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FE51F15D-C249-4291-A696-E71334D9C81C}"/>
              </a:ext>
            </a:extLst>
          </p:cNvPr>
          <p:cNvSpPr>
            <a:spLocks noGrp="1"/>
          </p:cNvSpPr>
          <p:nvPr>
            <p:ph idx="1"/>
          </p:nvPr>
        </p:nvSpPr>
        <p:spPr>
          <a:xfrm>
            <a:off x="838200" y="1116419"/>
            <a:ext cx="10515600" cy="5060544"/>
          </a:xfrm>
        </p:spPr>
        <p:txBody>
          <a:bodyPr/>
          <a:lstStyle/>
          <a:p>
            <a:pPr marL="457200" indent="-45720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A variable is a named memory location used to store a data value. A variable can be defined as a container that holds a data value.</a:t>
            </a:r>
          </a:p>
          <a:p>
            <a:pPr marL="457200" indent="-457200" algn="just">
              <a:buFont typeface="Arial" panose="020B0604020202020204" pitchFamily="34" charset="0"/>
              <a:buChar char="•"/>
            </a:pPr>
            <a:r>
              <a:rPr lang="en-US" sz="2800" b="0" i="0" dirty="0">
                <a:solidFill>
                  <a:srgbClr val="333333"/>
                </a:solidFill>
                <a:effectLst/>
                <a:latin typeface="Times New Roman" panose="02020603050405020304" pitchFamily="18" charset="0"/>
                <a:cs typeface="Times New Roman" panose="02020603050405020304" pitchFamily="18" charset="0"/>
              </a:rPr>
              <a:t>In java, we use the following syntax to create variables</a:t>
            </a:r>
            <a:endParaRPr lang="en-IN" dirty="0"/>
          </a:p>
        </p:txBody>
      </p:sp>
      <p:pic>
        <p:nvPicPr>
          <p:cNvPr id="8" name="Picture 7">
            <a:extLst>
              <a:ext uri="{FF2B5EF4-FFF2-40B4-BE49-F238E27FC236}">
                <a16:creationId xmlns:a16="http://schemas.microsoft.com/office/drawing/2014/main" id="{77F462BC-7E02-4CB2-8610-36F1EB0011F2}"/>
              </a:ext>
            </a:extLst>
          </p:cNvPr>
          <p:cNvPicPr>
            <a:picLocks noChangeAspect="1"/>
          </p:cNvPicPr>
          <p:nvPr/>
        </p:nvPicPr>
        <p:blipFill>
          <a:blip r:embed="rId2"/>
          <a:stretch>
            <a:fillRect/>
          </a:stretch>
        </p:blipFill>
        <p:spPr>
          <a:xfrm>
            <a:off x="1084522" y="3092406"/>
            <a:ext cx="9505506" cy="2468421"/>
          </a:xfrm>
          <a:prstGeom prst="rect">
            <a:avLst/>
          </a:prstGeom>
        </p:spPr>
      </p:pic>
    </p:spTree>
    <p:extLst>
      <p:ext uri="{BB962C8B-B14F-4D97-AF65-F5344CB8AC3E}">
        <p14:creationId xmlns:p14="http://schemas.microsoft.com/office/powerpoint/2010/main" val="2239632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E00760-1558-456E-9917-45F590A8F1A8}"/>
              </a:ext>
            </a:extLst>
          </p:cNvPr>
          <p:cNvSpPr>
            <a:spLocks noGrp="1"/>
          </p:cNvSpPr>
          <p:nvPr>
            <p:ph idx="1"/>
          </p:nvPr>
        </p:nvSpPr>
        <p:spPr>
          <a:xfrm>
            <a:off x="838200" y="558350"/>
            <a:ext cx="10515600" cy="5618613"/>
          </a:xfrm>
        </p:spPr>
        <p:txBody>
          <a:bodyPr/>
          <a:lstStyle/>
          <a:p>
            <a:pPr marL="0" indent="0" algn="just">
              <a:buNone/>
            </a:pPr>
            <a:r>
              <a:rPr lang="en-IN" dirty="0">
                <a:latin typeface="Times New Roman" pitchFamily="18" charset="0"/>
                <a:cs typeface="Times New Roman" pitchFamily="18" charset="0"/>
              </a:rPr>
              <a:t>In java programming language variables are classified as follows.</a:t>
            </a:r>
          </a:p>
          <a:p>
            <a:pPr algn="just"/>
            <a:r>
              <a:rPr lang="en-IN" dirty="0">
                <a:latin typeface="Times New Roman" pitchFamily="18" charset="0"/>
                <a:cs typeface="Times New Roman" pitchFamily="18" charset="0"/>
              </a:rPr>
              <a:t>Local variables</a:t>
            </a:r>
          </a:p>
          <a:p>
            <a:pPr algn="just"/>
            <a:r>
              <a:rPr lang="en-IN" dirty="0">
                <a:latin typeface="Times New Roman" pitchFamily="18" charset="0"/>
                <a:cs typeface="Times New Roman" pitchFamily="18" charset="0"/>
              </a:rPr>
              <a:t>Instance variables or Member variables or Global variables</a:t>
            </a:r>
          </a:p>
          <a:p>
            <a:pPr algn="just"/>
            <a:r>
              <a:rPr lang="en-IN" dirty="0">
                <a:latin typeface="Times New Roman" pitchFamily="18" charset="0"/>
                <a:cs typeface="Times New Roman" pitchFamily="18" charset="0"/>
              </a:rPr>
              <a:t>Static variables or Class variables</a:t>
            </a:r>
          </a:p>
          <a:p>
            <a:pPr algn="just"/>
            <a:r>
              <a:rPr lang="en-IN" dirty="0">
                <a:latin typeface="Times New Roman" pitchFamily="18" charset="0"/>
                <a:cs typeface="Times New Roman" pitchFamily="18" charset="0"/>
              </a:rPr>
              <a:t>Final variables</a:t>
            </a:r>
          </a:p>
          <a:p>
            <a:pPr marL="0" indent="0" algn="just">
              <a:buNone/>
            </a:pPr>
            <a:r>
              <a:rPr lang="en-US" b="1" dirty="0">
                <a:latin typeface="Times New Roman" pitchFamily="18" charset="0"/>
                <a:cs typeface="Times New Roman" pitchFamily="18" charset="0"/>
              </a:rPr>
              <a:t>Local variables</a:t>
            </a:r>
          </a:p>
          <a:p>
            <a:pPr algn="just"/>
            <a:r>
              <a:rPr lang="en-US" dirty="0">
                <a:latin typeface="Times New Roman" pitchFamily="18" charset="0"/>
                <a:cs typeface="Times New Roman" pitchFamily="18" charset="0"/>
              </a:rPr>
              <a:t>The variables declared inside a method or a block are known as local variables. A local variable is visible within the method in which it is declared. </a:t>
            </a:r>
          </a:p>
          <a:p>
            <a:pPr algn="just"/>
            <a:r>
              <a:rPr lang="en-US" dirty="0">
                <a:latin typeface="Times New Roman" pitchFamily="18" charset="0"/>
                <a:cs typeface="Times New Roman" pitchFamily="18" charset="0"/>
              </a:rPr>
              <a:t>The local variable is created when execution control enters into the method or block and destroyed after the method or block execution completed.</a:t>
            </a:r>
          </a:p>
          <a:p>
            <a:endParaRPr lang="en-IN" dirty="0"/>
          </a:p>
        </p:txBody>
      </p:sp>
    </p:spTree>
    <p:extLst>
      <p:ext uri="{BB962C8B-B14F-4D97-AF65-F5344CB8AC3E}">
        <p14:creationId xmlns:p14="http://schemas.microsoft.com/office/powerpoint/2010/main" val="3782858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060057"/>
            <a:ext cx="10515600" cy="5116906"/>
          </a:xfrm>
        </p:spPr>
        <p:txBody>
          <a:bodyPr/>
          <a:lstStyle/>
          <a:p>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5202" y="2595802"/>
            <a:ext cx="4314825" cy="1628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99370" y="2187112"/>
            <a:ext cx="3971925" cy="2705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179160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163308" y="660371"/>
            <a:ext cx="5375057" cy="50962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4819" y="739396"/>
            <a:ext cx="4829175" cy="1085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952711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09DAF1-D952-4EB0-B2F8-AE0FA13C771C}"/>
              </a:ext>
            </a:extLst>
          </p:cNvPr>
          <p:cNvSpPr>
            <a:spLocks noGrp="1"/>
          </p:cNvSpPr>
          <p:nvPr>
            <p:ph idx="1"/>
          </p:nvPr>
        </p:nvSpPr>
        <p:spPr>
          <a:xfrm>
            <a:off x="838200" y="404602"/>
            <a:ext cx="10515600" cy="5772361"/>
          </a:xfrm>
        </p:spPr>
        <p:txBody>
          <a:bodyPr/>
          <a:lstStyle/>
          <a:p>
            <a:pPr marL="0" indent="0" algn="just">
              <a:buNone/>
            </a:pPr>
            <a:r>
              <a:rPr lang="en-IN" b="1" dirty="0">
                <a:latin typeface="Times New Roman" pitchFamily="18" charset="0"/>
                <a:cs typeface="Times New Roman" pitchFamily="18" charset="0"/>
              </a:rPr>
              <a:t>Instance variables or</a:t>
            </a:r>
            <a:r>
              <a:rPr lang="en-IN" dirty="0">
                <a:latin typeface="Times New Roman" pitchFamily="18" charset="0"/>
                <a:cs typeface="Times New Roman" pitchFamily="18" charset="0"/>
              </a:rPr>
              <a:t> </a:t>
            </a:r>
            <a:r>
              <a:rPr lang="en-US" b="1" dirty="0">
                <a:latin typeface="Times New Roman" pitchFamily="18" charset="0"/>
                <a:cs typeface="Times New Roman" pitchFamily="18" charset="0"/>
              </a:rPr>
              <a:t>Member variables or Global variables</a:t>
            </a:r>
          </a:p>
          <a:p>
            <a:pPr algn="just"/>
            <a:r>
              <a:rPr lang="en-US" dirty="0">
                <a:latin typeface="Times New Roman" pitchFamily="18" charset="0"/>
                <a:cs typeface="Times New Roman" pitchFamily="18" charset="0"/>
              </a:rPr>
              <a:t>The variables declared inside a class and outside any method, constructor or block are known as member variables. </a:t>
            </a:r>
          </a:p>
          <a:p>
            <a:pPr algn="just"/>
            <a:r>
              <a:rPr lang="en-US" dirty="0">
                <a:latin typeface="Times New Roman" pitchFamily="18" charset="0"/>
                <a:cs typeface="Times New Roman" pitchFamily="18" charset="0"/>
              </a:rPr>
              <a:t>These variables are visible to all the methods of the class. The changes made to these variables by method affects all the methods in the class. </a:t>
            </a:r>
          </a:p>
          <a:p>
            <a:pPr algn="just"/>
            <a:r>
              <a:rPr lang="en-US" dirty="0">
                <a:latin typeface="Times New Roman" pitchFamily="18" charset="0"/>
                <a:cs typeface="Times New Roman" pitchFamily="18" charset="0"/>
              </a:rPr>
              <a:t>These variables are created separate copy for every object of that class.</a:t>
            </a:r>
          </a:p>
          <a:p>
            <a:endParaRPr lang="en-IN" dirty="0"/>
          </a:p>
        </p:txBody>
      </p:sp>
    </p:spTree>
    <p:extLst>
      <p:ext uri="{BB962C8B-B14F-4D97-AF65-F5344CB8AC3E}">
        <p14:creationId xmlns:p14="http://schemas.microsoft.com/office/powerpoint/2010/main" val="8910195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51244" y="732156"/>
            <a:ext cx="4947850" cy="5199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6337" y="928464"/>
            <a:ext cx="4486275" cy="973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27095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3FE1AE-C502-461E-9F30-A6032DDF4742}"/>
              </a:ext>
            </a:extLst>
          </p:cNvPr>
          <p:cNvSpPr>
            <a:spLocks noGrp="1"/>
          </p:cNvSpPr>
          <p:nvPr>
            <p:ph type="title"/>
          </p:nvPr>
        </p:nvSpPr>
        <p:spPr/>
        <p:txBody>
          <a:bodyPr/>
          <a:lstStyle/>
          <a:p>
            <a:r>
              <a:rPr lang="en-US" b="1" dirty="0">
                <a:latin typeface="Times New Roman" pitchFamily="18" charset="0"/>
                <a:cs typeface="Times New Roman" pitchFamily="18" charset="0"/>
              </a:rPr>
              <a:t>Static variables or Class variables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AD76765A-25EA-46D3-B7C4-8289A8B4D105}"/>
              </a:ext>
            </a:extLst>
          </p:cNvPr>
          <p:cNvSpPr>
            <a:spLocks noGrp="1"/>
          </p:cNvSpPr>
          <p:nvPr>
            <p:ph idx="1"/>
          </p:nvPr>
        </p:nvSpPr>
        <p:spPr>
          <a:xfrm>
            <a:off x="838200" y="1569855"/>
            <a:ext cx="10515600" cy="4607108"/>
          </a:xfrm>
        </p:spPr>
        <p:txBody>
          <a:bodyPr/>
          <a:lstStyle/>
          <a:p>
            <a:pPr algn="just"/>
            <a:r>
              <a:rPr lang="en-US" dirty="0">
                <a:latin typeface="Times New Roman" pitchFamily="18" charset="0"/>
                <a:cs typeface="Times New Roman" pitchFamily="18" charset="0"/>
              </a:rPr>
              <a:t>A static variable is a variable that declared using </a:t>
            </a:r>
            <a:r>
              <a:rPr lang="en-US" b="1" dirty="0">
                <a:latin typeface="Times New Roman" pitchFamily="18" charset="0"/>
                <a:cs typeface="Times New Roman" pitchFamily="18" charset="0"/>
              </a:rPr>
              <a:t>static</a:t>
            </a:r>
            <a:r>
              <a:rPr lang="en-US" dirty="0">
                <a:latin typeface="Times New Roman" pitchFamily="18" charset="0"/>
                <a:cs typeface="Times New Roman" pitchFamily="18" charset="0"/>
              </a:rPr>
              <a:t> keyword.</a:t>
            </a:r>
          </a:p>
          <a:p>
            <a:pPr algn="just"/>
            <a:r>
              <a:rPr lang="en-US" dirty="0">
                <a:latin typeface="Times New Roman" pitchFamily="18" charset="0"/>
                <a:cs typeface="Times New Roman" pitchFamily="18" charset="0"/>
              </a:rPr>
              <a:t> The instance variables can be static variables but local variables can not. Static variables are initialized only once, at the start of the program execution. </a:t>
            </a:r>
          </a:p>
          <a:p>
            <a:pPr algn="just"/>
            <a:r>
              <a:rPr lang="en-US" dirty="0">
                <a:latin typeface="Times New Roman" pitchFamily="18" charset="0"/>
                <a:cs typeface="Times New Roman" pitchFamily="18" charset="0"/>
              </a:rPr>
              <a:t>The static variable only has one copy per class irrespective of how many objects we create.</a:t>
            </a:r>
          </a:p>
          <a:p>
            <a:pPr algn="just"/>
            <a:r>
              <a:rPr lang="en-US" dirty="0">
                <a:latin typeface="Times New Roman" pitchFamily="18" charset="0"/>
                <a:cs typeface="Times New Roman" pitchFamily="18" charset="0"/>
              </a:rPr>
              <a:t>The static variable is access by using class name.</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412290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6967" y="597533"/>
            <a:ext cx="8486437"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34796" y="1012217"/>
            <a:ext cx="2852766" cy="1173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971102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6CEF-36A6-4C27-80D9-0A67DE455496}"/>
              </a:ext>
            </a:extLst>
          </p:cNvPr>
          <p:cNvSpPr>
            <a:spLocks noGrp="1"/>
          </p:cNvSpPr>
          <p:nvPr>
            <p:ph type="title"/>
          </p:nvPr>
        </p:nvSpPr>
        <p:spPr>
          <a:xfrm>
            <a:off x="838200" y="365125"/>
            <a:ext cx="10515600" cy="626277"/>
          </a:xfrm>
        </p:spPr>
        <p:txBody>
          <a:bodyPr>
            <a:normAutofit fontScale="90000"/>
          </a:bodyPr>
          <a:lstStyle/>
          <a:p>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a:extLst>
              <a:ext uri="{FF2B5EF4-FFF2-40B4-BE49-F238E27FC236}">
                <a16:creationId xmlns:a16="http://schemas.microsoft.com/office/drawing/2014/main" id="{1FD78008-36B7-491E-82C4-DFEEDB71C13B}"/>
              </a:ext>
            </a:extLst>
          </p:cNvPr>
          <p:cNvSpPr>
            <a:spLocks noGrp="1"/>
          </p:cNvSpPr>
          <p:nvPr>
            <p:ph idx="1"/>
          </p:nvPr>
        </p:nvSpPr>
        <p:spPr>
          <a:xfrm>
            <a:off x="597568" y="365125"/>
            <a:ext cx="10515600" cy="4351338"/>
          </a:xfrm>
        </p:spPr>
        <p:txBody>
          <a:bodyPr>
            <a:normAutofit fontScale="92500"/>
          </a:bodyPr>
          <a:lstStyle/>
          <a:p>
            <a:pPr algn="just"/>
            <a:r>
              <a:rPr lang="en-US" sz="2600" i="0" dirty="0">
                <a:solidFill>
                  <a:srgbClr val="202124"/>
                </a:solidFill>
                <a:effectLst/>
                <a:latin typeface="Times New Roman" panose="02020603050405020304" pitchFamily="18" charset="0"/>
                <a:cs typeface="Times New Roman" panose="02020603050405020304" pitchFamily="18" charset="0"/>
              </a:rPr>
              <a:t>The this is a keyword in Java which is used as a reference to the object of the current class, with in an instance method or a constructor. Using this you can refer the members of a class such as constructors, variables and methods.</a:t>
            </a:r>
            <a:endParaRPr lang="en-US" sz="2600" dirty="0">
              <a:latin typeface="Times New Roman" panose="02020603050405020304" pitchFamily="18" charset="0"/>
              <a:cs typeface="Times New Roman" pitchFamily="18" charset="0"/>
            </a:endParaRPr>
          </a:p>
          <a:p>
            <a:pPr marL="0" indent="0" algn="just">
              <a:buNone/>
            </a:pPr>
            <a:endParaRPr lang="en-US" b="1"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Final variables</a:t>
            </a: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A final variable is a variable that declared using </a:t>
            </a:r>
            <a:r>
              <a:rPr lang="en-US" b="1" dirty="0">
                <a:latin typeface="Times New Roman" pitchFamily="18" charset="0"/>
                <a:cs typeface="Times New Roman" pitchFamily="18" charset="0"/>
              </a:rPr>
              <a:t>final</a:t>
            </a:r>
            <a:r>
              <a:rPr lang="en-US" dirty="0">
                <a:latin typeface="Times New Roman" pitchFamily="18" charset="0"/>
                <a:cs typeface="Times New Roman" pitchFamily="18" charset="0"/>
              </a:rPr>
              <a:t> keyword. </a:t>
            </a:r>
          </a:p>
          <a:p>
            <a:pPr algn="just"/>
            <a:r>
              <a:rPr lang="en-US" dirty="0">
                <a:latin typeface="Times New Roman" pitchFamily="18" charset="0"/>
                <a:cs typeface="Times New Roman" pitchFamily="18" charset="0"/>
              </a:rPr>
              <a:t>The final variable is initialized only once, and does not allow any method to change it's value again. </a:t>
            </a:r>
          </a:p>
          <a:p>
            <a:pPr algn="just"/>
            <a:r>
              <a:rPr lang="en-US" dirty="0">
                <a:latin typeface="Times New Roman" pitchFamily="18" charset="0"/>
                <a:cs typeface="Times New Roman" pitchFamily="18" charset="0"/>
              </a:rPr>
              <a:t>The variable created using </a:t>
            </a:r>
            <a:r>
              <a:rPr lang="en-US" b="1" dirty="0">
                <a:latin typeface="Times New Roman" pitchFamily="18" charset="0"/>
                <a:cs typeface="Times New Roman" pitchFamily="18" charset="0"/>
              </a:rPr>
              <a:t>final</a:t>
            </a:r>
            <a:r>
              <a:rPr lang="en-US" dirty="0">
                <a:latin typeface="Times New Roman" pitchFamily="18" charset="0"/>
                <a:cs typeface="Times New Roman" pitchFamily="18" charset="0"/>
              </a:rPr>
              <a:t> keyword acts as constant. </a:t>
            </a:r>
          </a:p>
          <a:p>
            <a:pPr algn="just"/>
            <a:r>
              <a:rPr lang="en-US" dirty="0">
                <a:latin typeface="Times New Roman" pitchFamily="18" charset="0"/>
                <a:cs typeface="Times New Roman" pitchFamily="18" charset="0"/>
              </a:rPr>
              <a:t>All variables like local, instance, and static variables can be final variables.</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040374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18443" y="856973"/>
            <a:ext cx="7514053" cy="5903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01286" y="1925469"/>
            <a:ext cx="164782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696" y="754357"/>
            <a:ext cx="51816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540234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9140"/>
          </a:xfrm>
        </p:spPr>
        <p:txBody>
          <a:bodyPr/>
          <a:lstStyle/>
          <a:p>
            <a:r>
              <a:rPr lang="en-US" b="1" dirty="0">
                <a:latin typeface="Times New Roman" pitchFamily="18" charset="0"/>
                <a:cs typeface="Times New Roman" pitchFamily="18" charset="0"/>
              </a:rPr>
              <a:t>Operators</a:t>
            </a:r>
            <a:endParaRPr lang="en-IN"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45579"/>
            <a:ext cx="10515600" cy="4631384"/>
          </a:xfrm>
        </p:spPr>
        <p:txBody>
          <a:bodyPr>
            <a:normAutofit/>
          </a:bodyPr>
          <a:lstStyle/>
          <a:p>
            <a:pPr algn="just"/>
            <a:r>
              <a:rPr lang="en-US" dirty="0">
                <a:latin typeface="Times New Roman" pitchFamily="18" charset="0"/>
                <a:cs typeface="Times New Roman" pitchFamily="18" charset="0"/>
              </a:rPr>
              <a:t>An operator is a symbol used to perform arithmetic and logical operations. Java provides a rich set of operators.</a:t>
            </a:r>
          </a:p>
          <a:p>
            <a:pPr algn="just"/>
            <a:r>
              <a:rPr lang="en-US" dirty="0">
                <a:latin typeface="Times New Roman" pitchFamily="18" charset="0"/>
                <a:cs typeface="Times New Roman" pitchFamily="18" charset="0"/>
              </a:rPr>
              <a:t>In java, operators are classified into the following four types.</a:t>
            </a:r>
          </a:p>
          <a:p>
            <a:pPr algn="just"/>
            <a:r>
              <a:rPr lang="en-US" b="1" dirty="0">
                <a:latin typeface="Times New Roman" pitchFamily="18" charset="0"/>
                <a:cs typeface="Times New Roman" pitchFamily="18" charset="0"/>
              </a:rPr>
              <a:t>Arithmetic Operators</a:t>
            </a:r>
          </a:p>
          <a:p>
            <a:pPr algn="just"/>
            <a:r>
              <a:rPr lang="en-US" b="1" dirty="0">
                <a:latin typeface="Times New Roman" pitchFamily="18" charset="0"/>
                <a:cs typeface="Times New Roman" pitchFamily="18" charset="0"/>
              </a:rPr>
              <a:t>Relational (or) Comparison Operators</a:t>
            </a:r>
          </a:p>
          <a:p>
            <a:pPr algn="just"/>
            <a:r>
              <a:rPr lang="en-US" b="1" dirty="0">
                <a:latin typeface="Times New Roman" pitchFamily="18" charset="0"/>
                <a:cs typeface="Times New Roman" pitchFamily="18" charset="0"/>
              </a:rPr>
              <a:t>Logical Operators</a:t>
            </a:r>
          </a:p>
          <a:p>
            <a:pPr algn="just"/>
            <a:r>
              <a:rPr lang="en-US" b="1" dirty="0">
                <a:latin typeface="Times New Roman" pitchFamily="18" charset="0"/>
                <a:cs typeface="Times New Roman" pitchFamily="18" charset="0"/>
              </a:rPr>
              <a:t>Assignment Operators</a:t>
            </a:r>
          </a:p>
          <a:p>
            <a:pPr algn="just"/>
            <a:r>
              <a:rPr lang="en-US" b="1" dirty="0">
                <a:latin typeface="Times New Roman" pitchFamily="18" charset="0"/>
                <a:cs typeface="Times New Roman" pitchFamily="18" charset="0"/>
              </a:rPr>
              <a:t>Bitwise Operators</a:t>
            </a:r>
          </a:p>
          <a:p>
            <a:pPr algn="just"/>
            <a:r>
              <a:rPr lang="en-US" b="1" dirty="0">
                <a:latin typeface="Times New Roman" pitchFamily="18" charset="0"/>
                <a:cs typeface="Times New Roman" pitchFamily="18" charset="0"/>
              </a:rPr>
              <a:t>Conditional Operators</a:t>
            </a:r>
          </a:p>
          <a:p>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4467425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78153"/>
          </a:xfrm>
        </p:spPr>
        <p:txBody>
          <a:bodyPr>
            <a:normAutofit/>
          </a:bodyPr>
          <a:lstStyle/>
          <a:p>
            <a:r>
              <a:rPr lang="en-US" b="1" dirty="0"/>
              <a:t>Arithmetic Operators</a:t>
            </a:r>
            <a:endParaRPr lang="en-IN" dirty="0"/>
          </a:p>
        </p:txBody>
      </p:sp>
      <p:sp>
        <p:nvSpPr>
          <p:cNvPr id="3" name="Content Placeholder 2"/>
          <p:cNvSpPr>
            <a:spLocks noGrp="1"/>
          </p:cNvSpPr>
          <p:nvPr>
            <p:ph idx="1"/>
          </p:nvPr>
        </p:nvSpPr>
        <p:spPr>
          <a:xfrm>
            <a:off x="838200" y="1165253"/>
            <a:ext cx="10515600" cy="5011710"/>
          </a:xfrm>
        </p:spPr>
        <p:txBody>
          <a:bodyPr/>
          <a:lstStyle/>
          <a:p>
            <a:pPr algn="just"/>
            <a:r>
              <a:rPr lang="en-US" dirty="0">
                <a:latin typeface="Times New Roman" pitchFamily="18" charset="0"/>
                <a:cs typeface="Times New Roman" pitchFamily="18" charset="0"/>
              </a:rPr>
              <a:t>In java, arithmetic operators are used to performing basic mathematical operations like addition, subtraction, multiplication, division,modulus,increment,decrement,etc,.</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8245" y="2730543"/>
            <a:ext cx="10012362" cy="333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134999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1168650" y="1040697"/>
            <a:ext cx="5395779" cy="5163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15362" y="1924711"/>
            <a:ext cx="3358914" cy="18704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7381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69338"/>
            <a:ext cx="10515600" cy="5707625"/>
          </a:xfrm>
        </p:spPr>
        <p:txBody>
          <a:bodyPr>
            <a:normAutofit/>
          </a:bodyPr>
          <a:lstStyle/>
          <a:p>
            <a:pPr algn="just"/>
            <a:r>
              <a:rPr lang="en-US" dirty="0">
                <a:latin typeface="Times New Roman" pitchFamily="18" charset="0"/>
                <a:cs typeface="Times New Roman" pitchFamily="18" charset="0"/>
              </a:rPr>
              <a:t>OOP: OOP allows us to decompose a problem into a number of entities called objects and then builds data and methods around these entities. </a:t>
            </a:r>
          </a:p>
          <a:p>
            <a:pPr marL="0" indent="0" algn="just">
              <a:buNone/>
            </a:pPr>
            <a:r>
              <a:rPr lang="en-US" dirty="0">
                <a:latin typeface="Times New Roman" pitchFamily="18" charset="0"/>
                <a:cs typeface="Times New Roman" pitchFamily="18" charset="0"/>
              </a:rPr>
              <a:t>OOP Chars: </a:t>
            </a:r>
          </a:p>
          <a:p>
            <a:pPr algn="just"/>
            <a:r>
              <a:rPr lang="en-US" dirty="0">
                <a:latin typeface="Times New Roman" pitchFamily="18" charset="0"/>
                <a:cs typeface="Times New Roman" pitchFamily="18" charset="0"/>
              </a:rPr>
              <a:t>Emphasis on data . </a:t>
            </a:r>
          </a:p>
          <a:p>
            <a:pPr algn="just"/>
            <a:r>
              <a:rPr lang="en-US" dirty="0">
                <a:latin typeface="Times New Roman" pitchFamily="18" charset="0"/>
                <a:cs typeface="Times New Roman" pitchFamily="18" charset="0"/>
              </a:rPr>
              <a:t>Programs are divided into what are known as methods. </a:t>
            </a:r>
          </a:p>
          <a:p>
            <a:pPr algn="just"/>
            <a:r>
              <a:rPr lang="en-US" dirty="0">
                <a:latin typeface="Times New Roman" pitchFamily="18" charset="0"/>
                <a:cs typeface="Times New Roman" pitchFamily="18" charset="0"/>
              </a:rPr>
              <a:t>Data structures are designed such that they characterize the objects. </a:t>
            </a:r>
          </a:p>
          <a:p>
            <a:pPr algn="just"/>
            <a:r>
              <a:rPr lang="en-US" dirty="0">
                <a:latin typeface="Times New Roman" pitchFamily="18" charset="0"/>
                <a:cs typeface="Times New Roman" pitchFamily="18" charset="0"/>
              </a:rPr>
              <a:t>Methods that operate on the data of an object are tied together . </a:t>
            </a:r>
          </a:p>
          <a:p>
            <a:pPr algn="just"/>
            <a:r>
              <a:rPr lang="en-US" dirty="0">
                <a:latin typeface="Times New Roman" pitchFamily="18" charset="0"/>
                <a:cs typeface="Times New Roman" pitchFamily="18" charset="0"/>
              </a:rPr>
              <a:t>Data is hidden. </a:t>
            </a:r>
          </a:p>
          <a:p>
            <a:pPr algn="just"/>
            <a:r>
              <a:rPr lang="en-US" dirty="0">
                <a:latin typeface="Times New Roman" pitchFamily="18" charset="0"/>
                <a:cs typeface="Times New Roman" pitchFamily="18" charset="0"/>
              </a:rPr>
              <a:t>Objects can communicate with each other through methods. </a:t>
            </a:r>
          </a:p>
          <a:p>
            <a:pPr algn="just"/>
            <a:r>
              <a:rPr lang="en-US" dirty="0">
                <a:latin typeface="Times New Roman" pitchFamily="18" charset="0"/>
                <a:cs typeface="Times New Roman" pitchFamily="18" charset="0"/>
              </a:rPr>
              <a:t>Reusability. Follows bottom-up approach in program design</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511636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0588"/>
          </a:xfrm>
        </p:spPr>
        <p:txBody>
          <a:bodyPr>
            <a:normAutofit fontScale="90000"/>
          </a:bodyPr>
          <a:lstStyle/>
          <a:p>
            <a:r>
              <a:rPr lang="en-US" b="1" dirty="0">
                <a:latin typeface="Times New Roman" pitchFamily="18" charset="0"/>
                <a:cs typeface="Times New Roman" pitchFamily="18" charset="0"/>
              </a:rPr>
              <a:t>Relational Operators (&lt;, &gt;, &lt;=, &gt;=, ==, !=)</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70451"/>
            <a:ext cx="10515600" cy="2484254"/>
          </a:xfrm>
        </p:spPr>
        <p:txBody>
          <a:bodyPr>
            <a:normAutofit lnSpcReduction="10000"/>
          </a:bodyPr>
          <a:lstStyle/>
          <a:p>
            <a:pPr algn="just"/>
            <a:r>
              <a:rPr lang="en-US" dirty="0">
                <a:latin typeface="Times New Roman" pitchFamily="18" charset="0"/>
                <a:cs typeface="Times New Roman" pitchFamily="18" charset="0"/>
              </a:rPr>
              <a:t>The relational operators are the symbols that are used to compare two values.</a:t>
            </a:r>
          </a:p>
          <a:p>
            <a:pPr algn="just"/>
            <a:r>
              <a:rPr lang="en-US" dirty="0">
                <a:latin typeface="Times New Roman" pitchFamily="18" charset="0"/>
                <a:cs typeface="Times New Roman" pitchFamily="18" charset="0"/>
              </a:rPr>
              <a:t>Every relational operator has two possible results either </a:t>
            </a:r>
            <a:r>
              <a:rPr lang="en-US" b="1" dirty="0">
                <a:latin typeface="Times New Roman" pitchFamily="18" charset="0"/>
                <a:cs typeface="Times New Roman" pitchFamily="18" charset="0"/>
              </a:rPr>
              <a:t>TRUE</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FALSE</a:t>
            </a:r>
            <a:r>
              <a:rPr lang="en-US" dirty="0">
                <a:latin typeface="Times New Roman" pitchFamily="18" charset="0"/>
                <a:cs typeface="Times New Roman" pitchFamily="18" charset="0"/>
              </a:rPr>
              <a:t>. In simple words, the relational operators are used to define conditions in a program. </a:t>
            </a:r>
          </a:p>
          <a:p>
            <a:pPr algn="just"/>
            <a:r>
              <a:rPr lang="en-US" dirty="0">
                <a:latin typeface="Times New Roman" pitchFamily="18" charset="0"/>
                <a:cs typeface="Times New Roman" pitchFamily="18" charset="0"/>
              </a:rPr>
              <a:t>The following table provides information about relational operators.</a:t>
            </a:r>
          </a:p>
          <a:p>
            <a:endParaRPr lang="en-IN"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9595" y="3883714"/>
            <a:ext cx="10565909" cy="255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674040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50497" y="589662"/>
            <a:ext cx="4389652" cy="54146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46319" y="1449219"/>
            <a:ext cx="2436795" cy="19494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46084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Logical Operators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logical operators are the symbols that are used to combine multiple conditions into one condition. </a:t>
            </a:r>
          </a:p>
          <a:p>
            <a:pPr algn="just"/>
            <a:r>
              <a:rPr lang="en-US" dirty="0">
                <a:latin typeface="Times New Roman" pitchFamily="18" charset="0"/>
                <a:cs typeface="Times New Roman" pitchFamily="18" charset="0"/>
              </a:rPr>
              <a:t>The following table provides information about logical operators.</a:t>
            </a:r>
          </a:p>
          <a:p>
            <a:pPr algn="just"/>
            <a:endParaRPr lang="en-US" dirty="0">
              <a:latin typeface="Times New Roman" pitchFamily="18" charset="0"/>
              <a:cs typeface="Times New Roman" pitchFamily="18" charset="0"/>
            </a:endParaRPr>
          </a:p>
          <a:p>
            <a:endParaRPr lang="en-IN"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1178" y="3562866"/>
            <a:ext cx="10387925" cy="2534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64969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70484" y="580223"/>
            <a:ext cx="5607318" cy="22498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21538" y="1082844"/>
            <a:ext cx="2247900" cy="65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196"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84927" y="2830078"/>
            <a:ext cx="10867603" cy="40279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696498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28349" y="524505"/>
            <a:ext cx="4415290" cy="6061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19"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2967" y="1559599"/>
            <a:ext cx="1625026" cy="1968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1907102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67760"/>
          </a:xfrm>
        </p:spPr>
        <p:txBody>
          <a:bodyPr>
            <a:normAutofit fontScale="90000"/>
          </a:bodyPr>
          <a:lstStyle/>
          <a:p>
            <a:r>
              <a:rPr lang="en-US" b="1" dirty="0">
                <a:latin typeface="Times New Roman" pitchFamily="18" charset="0"/>
                <a:cs typeface="Times New Roman" pitchFamily="18" charset="0"/>
              </a:rPr>
              <a:t>Bitwise Operators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890124"/>
            <a:ext cx="10515600" cy="5286839"/>
          </a:xfrm>
        </p:spPr>
        <p:txBody>
          <a:bodyPr/>
          <a:lstStyle/>
          <a:p>
            <a:pPr algn="just"/>
            <a:r>
              <a:rPr lang="en-US" dirty="0">
                <a:latin typeface="Times New Roman" pitchFamily="18" charset="0"/>
                <a:cs typeface="Times New Roman" pitchFamily="18" charset="0"/>
              </a:rPr>
              <a:t>The bitwise operators are used to perform bit-level operations in the java programming language.</a:t>
            </a:r>
          </a:p>
          <a:p>
            <a:pPr algn="just"/>
            <a:r>
              <a:rPr lang="en-US" dirty="0">
                <a:latin typeface="Times New Roman" pitchFamily="18" charset="0"/>
                <a:cs typeface="Times New Roman" pitchFamily="18" charset="0"/>
              </a:rPr>
              <a:t> When we use the bitwise operators, the operations are performed based on binary values. </a:t>
            </a:r>
          </a:p>
          <a:p>
            <a:pPr algn="just"/>
            <a:r>
              <a:rPr lang="en-US" dirty="0">
                <a:latin typeface="Times New Roman" pitchFamily="18" charset="0"/>
                <a:cs typeface="Times New Roman" pitchFamily="18" charset="0"/>
              </a:rPr>
              <a:t>The following table describes all the bitwise operators in the java programming language.</a:t>
            </a:r>
            <a:br>
              <a:rPr lang="en-US" dirty="0"/>
            </a:br>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3411" y="3730428"/>
            <a:ext cx="10438725" cy="24587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5607426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Grp="1" noChangeAspect="1" noChangeArrowheads="1"/>
          </p:cNvPicPr>
          <p:nvPr>
            <p:ph idx="1"/>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val="0"/>
              </a:ext>
            </a:extLst>
          </a:blip>
          <a:srcRect/>
          <a:stretch>
            <a:fillRect/>
          </a:stretch>
        </p:blipFill>
        <p:spPr bwMode="auto">
          <a:xfrm>
            <a:off x="815691" y="395032"/>
            <a:ext cx="4962021" cy="5616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2559" y="825500"/>
            <a:ext cx="2423663" cy="30830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1713439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0656"/>
          </a:xfrm>
        </p:spPr>
        <p:txBody>
          <a:bodyPr>
            <a:normAutofit fontScale="90000"/>
          </a:bodyPr>
          <a:lstStyle/>
          <a:p>
            <a:r>
              <a:rPr lang="en-US" b="1" dirty="0">
                <a:latin typeface="Times New Roman" pitchFamily="18" charset="0"/>
                <a:cs typeface="Times New Roman" pitchFamily="18" charset="0"/>
              </a:rPr>
              <a:t>Conditional Operators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768743"/>
            <a:ext cx="10515600" cy="5408220"/>
          </a:xfrm>
        </p:spPr>
        <p:txBody>
          <a:bodyPr/>
          <a:lstStyle/>
          <a:p>
            <a:pPr algn="just"/>
            <a:r>
              <a:rPr lang="en-US" dirty="0">
                <a:latin typeface="Times New Roman" pitchFamily="18" charset="0"/>
                <a:cs typeface="Times New Roman" pitchFamily="18" charset="0"/>
              </a:rPr>
              <a:t>The conditional operator is also called a </a:t>
            </a:r>
            <a:r>
              <a:rPr lang="en-US" b="1" dirty="0">
                <a:latin typeface="Times New Roman" pitchFamily="18" charset="0"/>
                <a:cs typeface="Times New Roman" pitchFamily="18" charset="0"/>
              </a:rPr>
              <a:t>ternary operator</a:t>
            </a:r>
            <a:r>
              <a:rPr lang="en-US" dirty="0">
                <a:latin typeface="Times New Roman" pitchFamily="18" charset="0"/>
                <a:cs typeface="Times New Roman" pitchFamily="18" charset="0"/>
              </a:rPr>
              <a:t> because it requires three operands. </a:t>
            </a:r>
          </a:p>
          <a:p>
            <a:pPr algn="just"/>
            <a:r>
              <a:rPr lang="en-US" dirty="0">
                <a:latin typeface="Times New Roman" pitchFamily="18" charset="0"/>
                <a:cs typeface="Times New Roman" pitchFamily="18" charset="0"/>
              </a:rPr>
              <a:t>This operator is used for decision making. In this operator, first, we verify a condition, then we perform one operation out of the two operations based on the condition result.</a:t>
            </a:r>
          </a:p>
          <a:p>
            <a:pPr algn="just"/>
            <a:r>
              <a:rPr lang="en-US" dirty="0">
                <a:latin typeface="Times New Roman" pitchFamily="18" charset="0"/>
                <a:cs typeface="Times New Roman" pitchFamily="18" charset="0"/>
              </a:rPr>
              <a:t> If the condition is TRUE the first option is performed, if the condition is FALSE the second option is performed. The conditional operator is used with the following syntax.</a:t>
            </a:r>
          </a:p>
          <a:p>
            <a:endParaRPr lang="en-IN" dirty="0">
              <a:latin typeface="Times New Roman" pitchFamily="18" charset="0"/>
              <a:cs typeface="Times New Roman" pitchFamily="18" charset="0"/>
            </a:endParaRP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116" y="4335252"/>
            <a:ext cx="3873528" cy="561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3669" y="3963019"/>
            <a:ext cx="3914775" cy="2286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29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74294" y="4335252"/>
            <a:ext cx="1019175" cy="2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556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8748"/>
          </a:xfrm>
        </p:spPr>
        <p:txBody>
          <a:bodyPr>
            <a:normAutofit fontScale="90000"/>
          </a:bodyPr>
          <a:lstStyle/>
          <a:p>
            <a:r>
              <a:rPr lang="en-IN" b="1" dirty="0">
                <a:latin typeface="Times New Roman" pitchFamily="18" charset="0"/>
                <a:cs typeface="Times New Roman" pitchFamily="18" charset="0"/>
              </a:rPr>
              <a:t>Java Control Statements</a:t>
            </a:r>
            <a:br>
              <a:rPr lang="en-IN"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68149"/>
            <a:ext cx="10515600" cy="5108814"/>
          </a:xfrm>
        </p:spPr>
        <p:txBody>
          <a:bodyPr/>
          <a:lstStyle/>
          <a:p>
            <a:pPr algn="just"/>
            <a:r>
              <a:rPr lang="en-US" dirty="0">
                <a:latin typeface="Times New Roman" pitchFamily="18" charset="0"/>
                <a:cs typeface="Times New Roman" pitchFamily="18" charset="0"/>
              </a:rPr>
              <a:t>In java, the default execution flow of a program is a sequential order. But the sequential order of execution flow may not be suitable for all situations. </a:t>
            </a:r>
          </a:p>
          <a:p>
            <a:pPr algn="just"/>
            <a:r>
              <a:rPr lang="en-US" dirty="0">
                <a:latin typeface="Times New Roman" pitchFamily="18" charset="0"/>
                <a:cs typeface="Times New Roman" pitchFamily="18" charset="0"/>
              </a:rPr>
              <a:t>Sometimes, we may want to jump from line to another line, we may want to skip a part of the program, or sometimes we may want to execute a part of the program again and again. </a:t>
            </a:r>
          </a:p>
          <a:p>
            <a:pPr algn="just"/>
            <a:r>
              <a:rPr lang="en-US" dirty="0">
                <a:latin typeface="Times New Roman" pitchFamily="18" charset="0"/>
                <a:cs typeface="Times New Roman" pitchFamily="18" charset="0"/>
              </a:rPr>
              <a:t>To solve this problem, java provides control statements.</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2334864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8445" y="328596"/>
            <a:ext cx="10124925" cy="5505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209464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265268" y="739735"/>
            <a:ext cx="6417485" cy="51522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12626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Selection Control Statements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10910"/>
            <a:ext cx="10515600" cy="4866053"/>
          </a:xfrm>
        </p:spPr>
        <p:txBody>
          <a:bodyPr>
            <a:normAutofit/>
          </a:bodyPr>
          <a:lstStyle/>
          <a:p>
            <a:pPr algn="just"/>
            <a:r>
              <a:rPr lang="en-US" dirty="0">
                <a:latin typeface="Times New Roman" pitchFamily="18" charset="0"/>
                <a:cs typeface="Times New Roman" pitchFamily="18" charset="0"/>
              </a:rPr>
              <a:t>In java, the selection statements are also known as decision making statements or branching statements.</a:t>
            </a:r>
          </a:p>
          <a:p>
            <a:pPr algn="just"/>
            <a:r>
              <a:rPr lang="en-US" dirty="0">
                <a:latin typeface="Times New Roman" pitchFamily="18" charset="0"/>
                <a:cs typeface="Times New Roman" pitchFamily="18" charset="0"/>
              </a:rPr>
              <a:t> The selection statements are used to select a part of the program to be executed based on a condition. </a:t>
            </a:r>
          </a:p>
          <a:p>
            <a:pPr algn="just"/>
            <a:r>
              <a:rPr lang="en-US" dirty="0">
                <a:latin typeface="Times New Roman" pitchFamily="18" charset="0"/>
                <a:cs typeface="Times New Roman" pitchFamily="18" charset="0"/>
              </a:rPr>
              <a:t>Java provides the following selection statements.</a:t>
            </a:r>
          </a:p>
          <a:p>
            <a:pPr algn="just">
              <a:buFont typeface="Wingdings" pitchFamily="2" charset="2"/>
              <a:buChar char="v"/>
            </a:pPr>
            <a:r>
              <a:rPr lang="en-US" dirty="0">
                <a:latin typeface="Times New Roman" pitchFamily="18" charset="0"/>
                <a:cs typeface="Times New Roman" pitchFamily="18" charset="0"/>
              </a:rPr>
              <a:t>if statement</a:t>
            </a:r>
          </a:p>
          <a:p>
            <a:pPr algn="just">
              <a:buFont typeface="Wingdings" pitchFamily="2" charset="2"/>
              <a:buChar char="v"/>
            </a:pPr>
            <a:r>
              <a:rPr lang="en-US" dirty="0">
                <a:latin typeface="Times New Roman" pitchFamily="18" charset="0"/>
                <a:cs typeface="Times New Roman" pitchFamily="18" charset="0"/>
              </a:rPr>
              <a:t>if-else statement</a:t>
            </a:r>
          </a:p>
          <a:p>
            <a:pPr algn="just">
              <a:buFont typeface="Wingdings" pitchFamily="2" charset="2"/>
              <a:buChar char="v"/>
            </a:pPr>
            <a:r>
              <a:rPr lang="en-US" dirty="0">
                <a:latin typeface="Times New Roman" pitchFamily="18" charset="0"/>
                <a:cs typeface="Times New Roman" pitchFamily="18" charset="0"/>
              </a:rPr>
              <a:t>if-</a:t>
            </a:r>
            <a:r>
              <a:rPr lang="en-US" dirty="0" err="1">
                <a:latin typeface="Times New Roman" pitchFamily="18" charset="0"/>
                <a:cs typeface="Times New Roman" pitchFamily="18" charset="0"/>
              </a:rPr>
              <a:t>elseif</a:t>
            </a:r>
            <a:r>
              <a:rPr lang="en-US" dirty="0">
                <a:latin typeface="Times New Roman" pitchFamily="18" charset="0"/>
                <a:cs typeface="Times New Roman" pitchFamily="18" charset="0"/>
              </a:rPr>
              <a:t> statement</a:t>
            </a:r>
          </a:p>
          <a:p>
            <a:pPr algn="just">
              <a:buFont typeface="Wingdings" pitchFamily="2" charset="2"/>
              <a:buChar char="v"/>
            </a:pPr>
            <a:r>
              <a:rPr lang="en-US" dirty="0">
                <a:latin typeface="Times New Roman" pitchFamily="18" charset="0"/>
                <a:cs typeface="Times New Roman" pitchFamily="18" charset="0"/>
              </a:rPr>
              <a:t>nested if statement</a:t>
            </a:r>
          </a:p>
          <a:p>
            <a:pPr algn="just">
              <a:buFont typeface="Wingdings" pitchFamily="2" charset="2"/>
              <a:buChar char="v"/>
            </a:pPr>
            <a:r>
              <a:rPr lang="en-US" dirty="0">
                <a:latin typeface="Times New Roman" pitchFamily="18" charset="0"/>
                <a:cs typeface="Times New Roman" pitchFamily="18" charset="0"/>
              </a:rPr>
              <a:t>switch statement</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8474726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59668"/>
          </a:xfrm>
        </p:spPr>
        <p:txBody>
          <a:bodyPr>
            <a:normAutofit fontScale="90000"/>
          </a:bodyPr>
          <a:lstStyle/>
          <a:p>
            <a:r>
              <a:rPr lang="en-US" b="1" dirty="0">
                <a:latin typeface="Times New Roman" pitchFamily="18" charset="0"/>
                <a:cs typeface="Times New Roman" pitchFamily="18" charset="0"/>
              </a:rPr>
              <a:t>Iterative Control Statements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971044"/>
            <a:ext cx="10515600" cy="5205919"/>
          </a:xfrm>
        </p:spPr>
        <p:txBody>
          <a:bodyPr>
            <a:normAutofit lnSpcReduction="10000"/>
          </a:bodyPr>
          <a:lstStyle/>
          <a:p>
            <a:pPr algn="just"/>
            <a:r>
              <a:rPr lang="en-US" dirty="0">
                <a:latin typeface="Times New Roman" pitchFamily="18" charset="0"/>
                <a:cs typeface="Times New Roman" pitchFamily="18" charset="0"/>
              </a:rPr>
              <a:t>In java, the iterative statements are also known as looping statements or repetitive statements. </a:t>
            </a:r>
          </a:p>
          <a:p>
            <a:pPr algn="just"/>
            <a:r>
              <a:rPr lang="en-US" dirty="0">
                <a:latin typeface="Times New Roman" pitchFamily="18" charset="0"/>
                <a:cs typeface="Times New Roman" pitchFamily="18" charset="0"/>
              </a:rPr>
              <a:t>The iterative statements are used to execute a part of the program repeatedly as long as the given condition is True. </a:t>
            </a:r>
          </a:p>
          <a:p>
            <a:pPr algn="just"/>
            <a:r>
              <a:rPr lang="en-US" dirty="0">
                <a:latin typeface="Times New Roman" pitchFamily="18" charset="0"/>
                <a:cs typeface="Times New Roman" pitchFamily="18" charset="0"/>
              </a:rPr>
              <a:t>Using iterative statements reduces the size of the code, reduces the code complexity, makes it more efficient, and increases the execution speed. </a:t>
            </a:r>
          </a:p>
          <a:p>
            <a:pPr algn="just"/>
            <a:r>
              <a:rPr lang="en-US" dirty="0">
                <a:latin typeface="Times New Roman" pitchFamily="18" charset="0"/>
                <a:cs typeface="Times New Roman" pitchFamily="18" charset="0"/>
              </a:rPr>
              <a:t>Java provides the following iterative statements.</a:t>
            </a:r>
          </a:p>
          <a:p>
            <a:pPr algn="just">
              <a:buFont typeface="Wingdings" pitchFamily="2" charset="2"/>
              <a:buChar char="v"/>
            </a:pPr>
            <a:r>
              <a:rPr lang="en-US" dirty="0">
                <a:latin typeface="Times New Roman" pitchFamily="18" charset="0"/>
                <a:cs typeface="Times New Roman" pitchFamily="18" charset="0"/>
              </a:rPr>
              <a:t>while statement</a:t>
            </a:r>
          </a:p>
          <a:p>
            <a:pPr algn="just">
              <a:buFont typeface="Wingdings" pitchFamily="2" charset="2"/>
              <a:buChar char="v"/>
            </a:pPr>
            <a:r>
              <a:rPr lang="en-US" dirty="0">
                <a:latin typeface="Times New Roman" pitchFamily="18" charset="0"/>
                <a:cs typeface="Times New Roman" pitchFamily="18" charset="0"/>
              </a:rPr>
              <a:t>do-while statement</a:t>
            </a:r>
          </a:p>
          <a:p>
            <a:pPr algn="just">
              <a:buFont typeface="Wingdings" pitchFamily="2" charset="2"/>
              <a:buChar char="v"/>
            </a:pPr>
            <a:r>
              <a:rPr lang="en-US" dirty="0">
                <a:latin typeface="Times New Roman" pitchFamily="18" charset="0"/>
                <a:cs typeface="Times New Roman" pitchFamily="18" charset="0"/>
              </a:rPr>
              <a:t>for statement</a:t>
            </a:r>
          </a:p>
          <a:p>
            <a:pPr algn="just">
              <a:buFont typeface="Wingdings" pitchFamily="2" charset="2"/>
              <a:buChar char="v"/>
            </a:pPr>
            <a:r>
              <a:rPr lang="en-US" dirty="0">
                <a:latin typeface="Times New Roman" pitchFamily="18" charset="0"/>
                <a:cs typeface="Times New Roman" pitchFamily="18" charset="0"/>
              </a:rPr>
              <a:t>for-each statement</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1047358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Jump Statements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75646"/>
            <a:ext cx="10515600" cy="4801317"/>
          </a:xfrm>
        </p:spPr>
        <p:txBody>
          <a:bodyPr/>
          <a:lstStyle/>
          <a:p>
            <a:pPr algn="just"/>
            <a:r>
              <a:rPr lang="en-US" dirty="0">
                <a:latin typeface="Times New Roman" pitchFamily="18" charset="0"/>
                <a:cs typeface="Times New Roman" pitchFamily="18" charset="0"/>
              </a:rPr>
              <a:t>In java, the jump statements are used to terminate a block or take the execution control to the next iteration. </a:t>
            </a:r>
          </a:p>
          <a:p>
            <a:pPr algn="just"/>
            <a:r>
              <a:rPr lang="en-US" dirty="0">
                <a:latin typeface="Times New Roman" pitchFamily="18" charset="0"/>
                <a:cs typeface="Times New Roman" pitchFamily="18" charset="0"/>
              </a:rPr>
              <a:t>Java provides the following jump statements.</a:t>
            </a:r>
          </a:p>
          <a:p>
            <a:pPr algn="just">
              <a:buFont typeface="Wingdings" pitchFamily="2" charset="2"/>
              <a:buChar char="v"/>
            </a:pPr>
            <a:r>
              <a:rPr lang="en-US" dirty="0">
                <a:latin typeface="Times New Roman" pitchFamily="18" charset="0"/>
                <a:cs typeface="Times New Roman" pitchFamily="18" charset="0"/>
              </a:rPr>
              <a:t>break</a:t>
            </a:r>
          </a:p>
          <a:p>
            <a:pPr algn="just">
              <a:buFont typeface="Wingdings" pitchFamily="2" charset="2"/>
              <a:buChar char="v"/>
            </a:pPr>
            <a:r>
              <a:rPr lang="en-US" dirty="0">
                <a:latin typeface="Times New Roman" pitchFamily="18" charset="0"/>
                <a:cs typeface="Times New Roman" pitchFamily="18" charset="0"/>
              </a:rPr>
              <a:t>continue</a:t>
            </a:r>
          </a:p>
          <a:p>
            <a:pPr algn="just">
              <a:buFont typeface="Wingdings" pitchFamily="2" charset="2"/>
              <a:buChar char="v"/>
            </a:pPr>
            <a:r>
              <a:rPr lang="en-US" dirty="0">
                <a:latin typeface="Times New Roman" pitchFamily="18" charset="0"/>
                <a:cs typeface="Times New Roman" pitchFamily="18" charset="0"/>
              </a:rPr>
              <a:t>return</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16313198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lstStyle/>
          <a:p>
            <a:r>
              <a:rPr lang="en-US" dirty="0">
                <a:latin typeface="Times New Roman" pitchFamily="18" charset="0"/>
                <a:cs typeface="Times New Roman" pitchFamily="18" charset="0"/>
              </a:rPr>
              <a:t>Scanner Class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09700"/>
            <a:ext cx="10515600" cy="4767263"/>
          </a:xfrm>
        </p:spPr>
        <p:txBody>
          <a:bodyPr/>
          <a:lstStyle/>
          <a:p>
            <a:pPr algn="just"/>
            <a:r>
              <a:rPr lang="en-US" dirty="0">
                <a:latin typeface="Times New Roman" pitchFamily="18" charset="0"/>
                <a:cs typeface="Times New Roman" pitchFamily="18" charset="0"/>
              </a:rPr>
              <a:t>Scanner is a class in java.util package used for obtaining the input of the primitive types like int, double, etc. and strings. It is the easiest way to read input in a Java program, though not very efficient.</a:t>
            </a:r>
          </a:p>
          <a:p>
            <a:pPr algn="just"/>
            <a:r>
              <a:rPr lang="en-US" dirty="0">
                <a:latin typeface="Times New Roman" pitchFamily="18" charset="0"/>
                <a:cs typeface="Times New Roman" pitchFamily="18" charset="0"/>
              </a:rPr>
              <a:t>Scanner package - Scanner class allows user to take input from console. System.in is passed as a parameter in Scanner class. It tells the java compiler that system input will be provided through console(keyboard).</a:t>
            </a:r>
          </a:p>
          <a:p>
            <a:pPr algn="just"/>
            <a:r>
              <a:rPr lang="en-US" dirty="0">
                <a:latin typeface="Times New Roman" pitchFamily="18" charset="0"/>
                <a:cs typeface="Times New Roman" pitchFamily="18" charset="0"/>
              </a:rPr>
              <a:t>The </a:t>
            </a:r>
            <a:r>
              <a:rPr lang="en-US" b="1" dirty="0" err="1">
                <a:latin typeface="Times New Roman" pitchFamily="18" charset="0"/>
                <a:cs typeface="Times New Roman" pitchFamily="18" charset="0"/>
              </a:rPr>
              <a:t>nextInt</a:t>
            </a:r>
            <a:r>
              <a:rPr lang="en-US" b="1" dirty="0">
                <a:latin typeface="Times New Roman" pitchFamily="18" charset="0"/>
                <a:cs typeface="Times New Roman" pitchFamily="18" charset="0"/>
              </a:rPr>
              <a:t>(radix)</a:t>
            </a:r>
            <a:r>
              <a:rPr lang="en-US" dirty="0">
                <a:latin typeface="Times New Roman" pitchFamily="18" charset="0"/>
                <a:cs typeface="Times New Roman" pitchFamily="18" charset="0"/>
              </a:rPr>
              <a:t> method of </a:t>
            </a:r>
            <a:r>
              <a:rPr lang="en-US" dirty="0" err="1">
                <a:latin typeface="Times New Roman" pitchFamily="18" charset="0"/>
                <a:cs typeface="Times New Roman" pitchFamily="18" charset="0"/>
                <a:hlinkClick r:id="rId2"/>
              </a:rPr>
              <a:t>java.util.Scanner</a:t>
            </a:r>
            <a:r>
              <a:rPr lang="en-US" dirty="0">
                <a:latin typeface="Times New Roman" pitchFamily="18" charset="0"/>
                <a:cs typeface="Times New Roman" pitchFamily="18" charset="0"/>
              </a:rPr>
              <a:t> class scans the next token of the input as a Int.</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67094240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If Statement</a:t>
            </a:r>
            <a:endParaRPr lang="en-IN" dirty="0">
              <a:latin typeface="Times New Roman" pitchFamily="18" charset="0"/>
              <a:cs typeface="Times New Roman" pitchFamily="18" charset="0"/>
            </a:endParaRPr>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01112" y="1825625"/>
            <a:ext cx="7023886"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6410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If-else statement</a:t>
            </a:r>
            <a:endParaRPr lang="en-IN" dirty="0">
              <a:latin typeface="Times New Roman" pitchFamily="18" charset="0"/>
              <a:cs typeface="Times New Roman" pitchFamily="18" charset="0"/>
            </a:endParaRPr>
          </a:p>
        </p:txBody>
      </p:sp>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13381" y="1777073"/>
            <a:ext cx="4580515"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2019285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Nested If Statement</a:t>
            </a:r>
            <a:endParaRPr lang="en-IN" dirty="0">
              <a:latin typeface="Times New Roman" pitchFamily="18" charset="0"/>
              <a:cs typeface="Times New Roman" pitchFamily="18" charset="0"/>
            </a:endParaRPr>
          </a:p>
        </p:txBody>
      </p:sp>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870" y="1647599"/>
            <a:ext cx="4993947" cy="4623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1242757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Else-If Statement</a:t>
            </a:r>
            <a:endParaRPr lang="en-IN" dirty="0">
              <a:latin typeface="Times New Roman" pitchFamily="18" charset="0"/>
              <a:cs typeface="Times New Roman" pitchFamily="18" charset="0"/>
            </a:endParaRPr>
          </a:p>
        </p:txBody>
      </p:sp>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633746" y="1491810"/>
            <a:ext cx="3862179" cy="4655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691793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49325"/>
          </a:xfrm>
        </p:spPr>
        <p:txBody>
          <a:bodyPr/>
          <a:lstStyle/>
          <a:p>
            <a:r>
              <a:rPr lang="en-US" dirty="0">
                <a:latin typeface="Times New Roman" pitchFamily="18" charset="0"/>
                <a:cs typeface="Times New Roman" pitchFamily="18" charset="0"/>
              </a:rPr>
              <a:t>Switch Statement</a:t>
            </a:r>
            <a:endParaRPr lang="en-IN"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216259" y="1387510"/>
            <a:ext cx="6222765" cy="47041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694413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37224" y="606425"/>
            <a:ext cx="654560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630223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A842-7287-4B61-9709-45D984117BFA}"/>
              </a:ext>
            </a:extLst>
          </p:cNvPr>
          <p:cNvSpPr>
            <a:spLocks noGrp="1"/>
          </p:cNvSpPr>
          <p:nvPr>
            <p:ph type="title"/>
          </p:nvPr>
        </p:nvSpPr>
        <p:spPr>
          <a:xfrm>
            <a:off x="838200" y="365126"/>
            <a:ext cx="10515600" cy="719396"/>
          </a:xfrm>
        </p:spPr>
        <p:txBody>
          <a:bodyPr/>
          <a:lstStyle/>
          <a:p>
            <a:r>
              <a:rPr lang="en-IN" dirty="0">
                <a:latin typeface="Times New Roman" panose="02020603050405020304" pitchFamily="18" charset="0"/>
                <a:cs typeface="Times New Roman" panose="02020603050405020304" pitchFamily="18" charset="0"/>
              </a:rPr>
              <a:t>Java programming</a:t>
            </a:r>
          </a:p>
        </p:txBody>
      </p:sp>
      <p:sp>
        <p:nvSpPr>
          <p:cNvPr id="3" name="Content Placeholder 2">
            <a:extLst>
              <a:ext uri="{FF2B5EF4-FFF2-40B4-BE49-F238E27FC236}">
                <a16:creationId xmlns:a16="http://schemas.microsoft.com/office/drawing/2014/main" id="{37B8AB78-67F7-43F3-ACF9-6BDBC7913D65}"/>
              </a:ext>
            </a:extLst>
          </p:cNvPr>
          <p:cNvSpPr>
            <a:spLocks noGrp="1"/>
          </p:cNvSpPr>
          <p:nvPr>
            <p:ph idx="1"/>
          </p:nvPr>
        </p:nvSpPr>
        <p:spPr>
          <a:xfrm>
            <a:off x="838200" y="1382233"/>
            <a:ext cx="10515600" cy="4794730"/>
          </a:xfrm>
        </p:spPr>
        <p:txBody>
          <a:bodyPr>
            <a:normAutofit/>
          </a:bodyPr>
          <a:lstStyle/>
          <a:p>
            <a:pPr algn="just"/>
            <a:r>
              <a:rPr lang="en-US" i="0" dirty="0">
                <a:effectLst/>
                <a:latin typeface="Times New Roman" panose="02020603050405020304" pitchFamily="18" charset="0"/>
                <a:cs typeface="Times New Roman" panose="02020603050405020304" pitchFamily="18" charset="0"/>
              </a:rPr>
              <a:t>Java is an object-oriented programming language developed by Sun Microsystems, and it was released in 1995. </a:t>
            </a:r>
          </a:p>
          <a:p>
            <a:pPr algn="just"/>
            <a:r>
              <a:rPr lang="en-US" i="0" dirty="0">
                <a:effectLst/>
                <a:latin typeface="Times New Roman" panose="02020603050405020304" pitchFamily="18" charset="0"/>
                <a:cs typeface="Times New Roman" panose="02020603050405020304" pitchFamily="18" charset="0"/>
              </a:rPr>
              <a:t>James Gosling initially developed Java in Sun Microsystems (which was later merged with Oracle Corporation). </a:t>
            </a:r>
          </a:p>
          <a:p>
            <a:pPr algn="just"/>
            <a:r>
              <a:rPr lang="en-US" i="0" dirty="0">
                <a:effectLst/>
                <a:latin typeface="Times New Roman" panose="02020603050405020304" pitchFamily="18" charset="0"/>
                <a:cs typeface="Times New Roman" panose="02020603050405020304" pitchFamily="18" charset="0"/>
              </a:rPr>
              <a:t>Java is a set of features of C and C++. It has obtained its format from C, and OOP features from C++.</a:t>
            </a:r>
            <a:endParaRPr lang="en-US"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Java programs are platform independent which means they can be run on any operating system with any processor as long as the </a:t>
            </a:r>
            <a:r>
              <a:rPr lang="en-US" i="0" u="none" strike="noStrike" dirty="0">
                <a:effectLst/>
                <a:latin typeface="Times New Roman" panose="02020603050405020304" pitchFamily="18" charset="0"/>
                <a:cs typeface="Times New Roman" panose="02020603050405020304" pitchFamily="18" charset="0"/>
              </a:rPr>
              <a:t>Java interpreter</a:t>
            </a:r>
            <a:r>
              <a:rPr lang="en-US" i="0" dirty="0">
                <a:effectLst/>
                <a:latin typeface="Times New Roman" panose="02020603050405020304" pitchFamily="18" charset="0"/>
                <a:cs typeface="Times New Roman" panose="02020603050405020304" pitchFamily="18" charset="0"/>
              </a:rPr>
              <a:t> is available on that system.</a:t>
            </a: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3690477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80718" y="514920"/>
            <a:ext cx="4925113" cy="43523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764483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42524" y="1376921"/>
            <a:ext cx="6458852" cy="3362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7840645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8200" y="365126"/>
            <a:ext cx="10515600" cy="749300"/>
          </a:xfrm>
        </p:spPr>
        <p:txBody>
          <a:bodyPr/>
          <a:lstStyle/>
          <a:p>
            <a:r>
              <a:rPr lang="en-US" dirty="0">
                <a:latin typeface="Times New Roman" pitchFamily="18" charset="0"/>
                <a:cs typeface="Times New Roman" pitchFamily="18" charset="0"/>
              </a:rPr>
              <a:t>For-each Statement  </a:t>
            </a:r>
            <a:endParaRPr lang="en-IN" dirty="0">
              <a:latin typeface="Times New Roman" pitchFamily="18" charset="0"/>
              <a:cs typeface="Times New Roman" pitchFamily="18" charset="0"/>
            </a:endParaRPr>
          </a:p>
        </p:txBody>
      </p:sp>
      <p:pic>
        <p:nvPicPr>
          <p:cNvPr id="512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651955" y="1266825"/>
            <a:ext cx="7268590" cy="39920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49144" y="2962274"/>
            <a:ext cx="4776055" cy="33194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4340550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5306" y="686321"/>
            <a:ext cx="7068537" cy="39057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58175" y="685799"/>
            <a:ext cx="3162300" cy="214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2124452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57275" y="804863"/>
            <a:ext cx="5562600" cy="423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17358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90367" y="529193"/>
            <a:ext cx="5724757" cy="58728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500576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err="1">
                <a:latin typeface="Times New Roman" pitchFamily="18" charset="0"/>
                <a:cs typeface="Times New Roman" pitchFamily="18" charset="0"/>
              </a:rPr>
              <a:t>Labelled</a:t>
            </a:r>
            <a:r>
              <a:rPr lang="en-US" b="1" dirty="0">
                <a:latin typeface="Times New Roman" pitchFamily="18" charset="0"/>
                <a:cs typeface="Times New Roman" pitchFamily="18" charset="0"/>
              </a:rPr>
              <a:t> break and continue statement in java</a:t>
            </a:r>
            <a:br>
              <a:rPr lang="en-US" b="1" dirty="0"/>
            </a:br>
            <a:endParaRPr lang="en-IN" dirty="0"/>
          </a:p>
        </p:txBody>
      </p:sp>
      <p:pic>
        <p:nvPicPr>
          <p:cNvPr id="8194"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5781" y="1396999"/>
            <a:ext cx="7053794" cy="4746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5870725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16312"/>
          </a:xfrm>
        </p:spPr>
        <p:txBody>
          <a:bodyPr/>
          <a:lstStyle/>
          <a:p>
            <a:r>
              <a:rPr lang="en-US" dirty="0">
                <a:latin typeface="Times New Roman" pitchFamily="18" charset="0"/>
                <a:cs typeface="Times New Roman" pitchFamily="18" charset="0"/>
              </a:rPr>
              <a:t>Arrays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86634"/>
            <a:ext cx="10515600" cy="4890329"/>
          </a:xfrm>
        </p:spPr>
        <p:txBody>
          <a:bodyPr>
            <a:normAutofit lnSpcReduction="10000"/>
          </a:bodyPr>
          <a:lstStyle/>
          <a:p>
            <a:pPr algn="just"/>
            <a:r>
              <a:rPr lang="en-US" dirty="0">
                <a:latin typeface="Times New Roman" pitchFamily="18" charset="0"/>
                <a:cs typeface="Times New Roman" pitchFamily="18" charset="0"/>
              </a:rPr>
              <a:t>An array is a collection of similar data values with a single name. An array can also be defined as, a special type of variable that holds multiple values of the same data type at a time.</a:t>
            </a:r>
          </a:p>
          <a:p>
            <a:pPr algn="just"/>
            <a:r>
              <a:rPr lang="en-US" dirty="0">
                <a:latin typeface="Times New Roman" pitchFamily="18" charset="0"/>
                <a:cs typeface="Times New Roman" pitchFamily="18" charset="0"/>
              </a:rPr>
              <a:t>In java, arrays are objects and they are created dynamically using </a:t>
            </a:r>
            <a:r>
              <a:rPr lang="en-US" b="1" dirty="0">
                <a:latin typeface="Times New Roman" pitchFamily="18" charset="0"/>
                <a:cs typeface="Times New Roman" pitchFamily="18" charset="0"/>
              </a:rPr>
              <a:t>new</a:t>
            </a:r>
            <a:r>
              <a:rPr lang="en-US" dirty="0">
                <a:latin typeface="Times New Roman" pitchFamily="18" charset="0"/>
                <a:cs typeface="Times New Roman" pitchFamily="18" charset="0"/>
              </a:rPr>
              <a:t> operator. </a:t>
            </a:r>
          </a:p>
          <a:p>
            <a:pPr algn="just"/>
            <a:r>
              <a:rPr lang="en-US" dirty="0">
                <a:latin typeface="Times New Roman" pitchFamily="18" charset="0"/>
                <a:cs typeface="Times New Roman" pitchFamily="18" charset="0"/>
              </a:rPr>
              <a:t>Every array in java is organized using index values. The index value of an array starts with '0' and ends with ‘size-1'. We use the index value to access individual elements of an array.</a:t>
            </a:r>
          </a:p>
          <a:p>
            <a:pPr algn="just"/>
            <a:r>
              <a:rPr lang="en-US" dirty="0">
                <a:latin typeface="Times New Roman" pitchFamily="18" charset="0"/>
                <a:cs typeface="Times New Roman" pitchFamily="18" charset="0"/>
              </a:rPr>
              <a:t>In java, there are two types of arrays and they are as follows.</a:t>
            </a:r>
          </a:p>
          <a:p>
            <a:pPr algn="just">
              <a:buFont typeface="Wingdings" pitchFamily="2" charset="2"/>
              <a:buChar char="Ø"/>
            </a:pPr>
            <a:r>
              <a:rPr lang="en-US" b="1" dirty="0">
                <a:latin typeface="Times New Roman" pitchFamily="18" charset="0"/>
                <a:cs typeface="Times New Roman" pitchFamily="18" charset="0"/>
              </a:rPr>
              <a:t>One Dimensional Array</a:t>
            </a:r>
          </a:p>
          <a:p>
            <a:pPr algn="just">
              <a:buFont typeface="Wingdings" pitchFamily="2" charset="2"/>
              <a:buChar char="Ø"/>
            </a:pPr>
            <a:r>
              <a:rPr lang="en-US" b="1" dirty="0">
                <a:latin typeface="Times New Roman" pitchFamily="18" charset="0"/>
                <a:cs typeface="Times New Roman" pitchFamily="18" charset="0"/>
              </a:rPr>
              <a:t>Multi Dimensional Array</a:t>
            </a:r>
          </a:p>
          <a:p>
            <a:endParaRPr lang="en-IN" dirty="0"/>
          </a:p>
        </p:txBody>
      </p:sp>
    </p:spTree>
    <p:extLst>
      <p:ext uri="{BB962C8B-B14F-4D97-AF65-F5344CB8AC3E}">
        <p14:creationId xmlns:p14="http://schemas.microsoft.com/office/powerpoint/2010/main" val="39265975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77430"/>
            <a:ext cx="11194656" cy="5699533"/>
          </a:xfrm>
        </p:spPr>
        <p:txBody>
          <a:bodyPr/>
          <a:lstStyle/>
          <a:p>
            <a:pPr marL="0" indent="0" algn="just">
              <a:buNone/>
            </a:pPr>
            <a:r>
              <a:rPr lang="en-US" b="1" dirty="0">
                <a:latin typeface="Times New Roman" pitchFamily="18" charset="0"/>
                <a:cs typeface="Times New Roman" pitchFamily="18" charset="0"/>
              </a:rPr>
              <a:t>Creating an array</a:t>
            </a:r>
          </a:p>
          <a:p>
            <a:pPr algn="just"/>
            <a:r>
              <a:rPr lang="en-US" dirty="0">
                <a:latin typeface="Times New Roman" pitchFamily="18" charset="0"/>
                <a:cs typeface="Times New Roman" pitchFamily="18" charset="0"/>
              </a:rPr>
              <a:t>In the java programming language, an array must be created using new operator and with a specific size. </a:t>
            </a:r>
          </a:p>
          <a:p>
            <a:pPr algn="just"/>
            <a:r>
              <a:rPr lang="en-US" dirty="0">
                <a:latin typeface="Times New Roman" pitchFamily="18" charset="0"/>
                <a:cs typeface="Times New Roman" pitchFamily="18" charset="0"/>
              </a:rPr>
              <a:t>The size must be an integer value but not a byte, short, or long. We use the following syntax to create an array.</a:t>
            </a:r>
          </a:p>
          <a:p>
            <a:pPr algn="just"/>
            <a:endParaRPr lang="en-IN" dirty="0">
              <a:latin typeface="Times New Roman" pitchFamily="18" charset="0"/>
              <a:cs typeface="Times New Roman" pitchFamily="18" charset="0"/>
            </a:endParaRP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0075" y="3026421"/>
            <a:ext cx="3737649"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3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88583" y="3026420"/>
            <a:ext cx="4876800"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34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40569" y="3469249"/>
            <a:ext cx="2517157"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4213646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32496"/>
          </a:xfrm>
        </p:spPr>
        <p:txBody>
          <a:bodyPr>
            <a:normAutofit fontScale="90000"/>
          </a:bodyPr>
          <a:lstStyle/>
          <a:p>
            <a:r>
              <a:rPr lang="en-US" b="1" dirty="0" err="1">
                <a:latin typeface="Times New Roman" pitchFamily="18" charset="0"/>
                <a:cs typeface="Times New Roman" pitchFamily="18" charset="0"/>
              </a:rPr>
              <a:t>NullPointer</a:t>
            </a:r>
            <a:r>
              <a:rPr lang="en-US" b="1" dirty="0">
                <a:latin typeface="Times New Roman" pitchFamily="18" charset="0"/>
                <a:cs typeface="Times New Roman" pitchFamily="18" charset="0"/>
              </a:rPr>
              <a:t> Exception with Arrays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51965"/>
            <a:ext cx="10515600" cy="5124998"/>
          </a:xfrm>
        </p:spPr>
        <p:txBody>
          <a:bodyPr/>
          <a:lstStyle/>
          <a:p>
            <a:pPr algn="just"/>
            <a:r>
              <a:rPr lang="en-US" dirty="0">
                <a:latin typeface="Times New Roman" pitchFamily="18" charset="0"/>
                <a:cs typeface="Times New Roman" pitchFamily="18" charset="0"/>
              </a:rPr>
              <a:t>In java, an array created without size and initialized to null remains null only. It does not allow us to assign a value. When we try to assign a value it generates a </a:t>
            </a:r>
            <a:r>
              <a:rPr lang="en-US" b="1" dirty="0" err="1">
                <a:latin typeface="Times New Roman" pitchFamily="18" charset="0"/>
                <a:cs typeface="Times New Roman" pitchFamily="18" charset="0"/>
              </a:rPr>
              <a:t>NullPointerException</a:t>
            </a:r>
            <a:r>
              <a:rPr lang="en-US" dirty="0">
                <a:latin typeface="Times New Roman" pitchFamily="18" charset="0"/>
                <a:cs typeface="Times New Roman" pitchFamily="18" charset="0"/>
              </a:rPr>
              <a:t>.</a:t>
            </a: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9777" y="2516662"/>
            <a:ext cx="4512672" cy="29123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69695" y="3073399"/>
            <a:ext cx="4143375" cy="447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44018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8122F3-F949-46B7-8EE5-C26195B05AC4}"/>
              </a:ext>
            </a:extLst>
          </p:cNvPr>
          <p:cNvSpPr>
            <a:spLocks noGrp="1"/>
          </p:cNvSpPr>
          <p:nvPr>
            <p:ph idx="1"/>
          </p:nvPr>
        </p:nvSpPr>
        <p:spPr>
          <a:xfrm>
            <a:off x="838200" y="499730"/>
            <a:ext cx="10515600" cy="5677233"/>
          </a:xfrm>
        </p:spPr>
        <p:txBody>
          <a:bodyPr>
            <a:normAutofit/>
          </a:bodyPr>
          <a:lstStyle/>
          <a:p>
            <a:pPr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Java code that runs on one platform does not need to be recompiled to run on another platform; it's called write once, run anywhere(WORA).</a:t>
            </a:r>
          </a:p>
          <a:p>
            <a:pPr algn="just">
              <a:buFont typeface="Arial" panose="020B0604020202020204" pitchFamily="34" charset="0"/>
              <a:buChar char="•"/>
            </a:pPr>
            <a:r>
              <a:rPr lang="en-US" i="0" u="none" strike="noStrike" dirty="0">
                <a:effectLst/>
                <a:latin typeface="Times New Roman" panose="02020603050405020304" pitchFamily="18" charset="0"/>
                <a:cs typeface="Times New Roman" panose="02020603050405020304" pitchFamily="18" charset="0"/>
              </a:rPr>
              <a:t>Java Virtual Machine (JVM)</a:t>
            </a:r>
            <a:r>
              <a:rPr lang="en-US" i="0" dirty="0">
                <a:effectLst/>
                <a:latin typeface="Times New Roman" panose="02020603050405020304" pitchFamily="18" charset="0"/>
                <a:cs typeface="Times New Roman" panose="02020603050405020304" pitchFamily="18" charset="0"/>
              </a:rPr>
              <a:t> executes Java code, but it has been written in platform-specific languages such as </a:t>
            </a:r>
            <a:r>
              <a:rPr lang="en-US" i="0" u="none" strike="noStrike" dirty="0">
                <a:effectLst/>
                <a:latin typeface="Times New Roman" panose="02020603050405020304" pitchFamily="18" charset="0"/>
                <a:cs typeface="Times New Roman" panose="02020603050405020304" pitchFamily="18" charset="0"/>
              </a:rPr>
              <a:t>C</a:t>
            </a:r>
            <a:r>
              <a:rPr lang="en-US" i="0" dirty="0">
                <a:effectLst/>
                <a:latin typeface="Times New Roman" panose="02020603050405020304" pitchFamily="18" charset="0"/>
                <a:cs typeface="Times New Roman" panose="02020603050405020304" pitchFamily="18" charset="0"/>
              </a:rPr>
              <a:t>/</a:t>
            </a:r>
            <a:r>
              <a:rPr lang="en-US" i="0" u="none" strike="noStrike" dirty="0">
                <a:effectLst/>
                <a:latin typeface="Times New Roman" panose="02020603050405020304" pitchFamily="18" charset="0"/>
                <a:cs typeface="Times New Roman" panose="02020603050405020304" pitchFamily="18" charset="0"/>
              </a:rPr>
              <a:t>C++</a:t>
            </a:r>
            <a:r>
              <a:rPr lang="en-US" i="0" dirty="0">
                <a:effectLst/>
                <a:latin typeface="Times New Roman" panose="02020603050405020304" pitchFamily="18" charset="0"/>
                <a:cs typeface="Times New Roman" panose="02020603050405020304" pitchFamily="18" charset="0"/>
              </a:rPr>
              <a:t>/ASM, etc. JVM is not written in Java and hence cannot be platform independent, and Java interpreter is a part of JVM.</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9161507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ArrayIndexOutOfBoundsException</a:t>
            </a:r>
            <a:r>
              <a:rPr lang="en-US" b="1" dirty="0"/>
              <a:t> with Arrays</a:t>
            </a:r>
            <a:br>
              <a:rPr lang="en-US" b="1" dirty="0"/>
            </a:br>
            <a:endParaRPr lang="en-IN" dirty="0"/>
          </a:p>
        </p:txBody>
      </p:sp>
      <p:sp>
        <p:nvSpPr>
          <p:cNvPr id="3" name="Content Placeholder 2"/>
          <p:cNvSpPr>
            <a:spLocks noGrp="1"/>
          </p:cNvSpPr>
          <p:nvPr>
            <p:ph idx="1"/>
          </p:nvPr>
        </p:nvSpPr>
        <p:spPr>
          <a:xfrm>
            <a:off x="838200" y="1399922"/>
            <a:ext cx="10515600" cy="4777041"/>
          </a:xfrm>
        </p:spPr>
        <p:txBody>
          <a:bodyPr/>
          <a:lstStyle/>
          <a:p>
            <a:pPr algn="just"/>
            <a:r>
              <a:rPr lang="en-US" dirty="0">
                <a:latin typeface="Times New Roman" pitchFamily="18" charset="0"/>
                <a:cs typeface="Times New Roman" pitchFamily="18" charset="0"/>
              </a:rPr>
              <a:t>In java, the JVM (Java Virtual Machine) throws </a:t>
            </a:r>
            <a:r>
              <a:rPr lang="en-US" b="1" dirty="0" err="1">
                <a:latin typeface="Times New Roman" pitchFamily="18" charset="0"/>
                <a:cs typeface="Times New Roman" pitchFamily="18" charset="0"/>
              </a:rPr>
              <a:t>ArrayIndexOutOfBoundsException</a:t>
            </a:r>
            <a:r>
              <a:rPr lang="en-US" b="1" dirty="0">
                <a:latin typeface="Times New Roman" pitchFamily="18" charset="0"/>
                <a:cs typeface="Times New Roman" pitchFamily="18" charset="0"/>
              </a:rPr>
              <a:t>.</a:t>
            </a:r>
            <a:r>
              <a:rPr lang="en-US" dirty="0">
                <a:latin typeface="Times New Roman" pitchFamily="18" charset="0"/>
                <a:cs typeface="Times New Roman" pitchFamily="18" charset="0"/>
              </a:rPr>
              <a:t> When an array is trying to access with an index value of negative value, value equal to array size, or value more than the array size.</a:t>
            </a:r>
          </a:p>
          <a:p>
            <a:pPr algn="just"/>
            <a:endParaRPr lang="en-IN"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7909" y="3557363"/>
            <a:ext cx="4286250" cy="2781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0498" y="4203545"/>
            <a:ext cx="4943475"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3112320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54471"/>
          </a:xfrm>
        </p:spPr>
        <p:txBody>
          <a:bodyPr>
            <a:normAutofit fontScale="90000"/>
          </a:bodyPr>
          <a:lstStyle/>
          <a:p>
            <a:r>
              <a:rPr lang="en-IN" b="1" dirty="0">
                <a:latin typeface="Times New Roman" pitchFamily="18" charset="0"/>
                <a:cs typeface="Times New Roman" pitchFamily="18" charset="0"/>
              </a:rPr>
              <a:t>Looping through an array</a:t>
            </a:r>
            <a:br>
              <a:rPr lang="en-IN"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744468"/>
            <a:ext cx="10515600" cy="5432496"/>
          </a:xfrm>
        </p:spPr>
        <p:txBody>
          <a:bodyPr/>
          <a:lstStyle/>
          <a:p>
            <a:r>
              <a:rPr lang="en-US" dirty="0">
                <a:latin typeface="Times New Roman" pitchFamily="18" charset="0"/>
                <a:cs typeface="Times New Roman" pitchFamily="18" charset="0"/>
              </a:rPr>
              <a:t>An entire array is accessed using either simple </a:t>
            </a:r>
            <a:r>
              <a:rPr lang="en-US" b="1" dirty="0">
                <a:latin typeface="Times New Roman" pitchFamily="18" charset="0"/>
                <a:cs typeface="Times New Roman" pitchFamily="18" charset="0"/>
              </a:rPr>
              <a:t>for statement</a:t>
            </a:r>
            <a:r>
              <a:rPr lang="en-US" dirty="0">
                <a:latin typeface="Times New Roman" pitchFamily="18" charset="0"/>
                <a:cs typeface="Times New Roman" pitchFamily="18" charset="0"/>
              </a:rPr>
              <a:t> or </a:t>
            </a:r>
            <a:r>
              <a:rPr lang="en-US" b="1" dirty="0">
                <a:latin typeface="Times New Roman" pitchFamily="18" charset="0"/>
                <a:cs typeface="Times New Roman" pitchFamily="18" charset="0"/>
              </a:rPr>
              <a:t>for-each statement</a:t>
            </a:r>
            <a:r>
              <a:rPr lang="en-US" dirty="0">
                <a:latin typeface="Times New Roman" pitchFamily="18" charset="0"/>
                <a:cs typeface="Times New Roman" pitchFamily="18" charset="0"/>
              </a:rPr>
              <a:t>. Look at the following example program to display sum of all the elements in a list.</a:t>
            </a:r>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700" y="2321221"/>
            <a:ext cx="5350775" cy="3994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9460" y="2906165"/>
            <a:ext cx="3040745" cy="1412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567533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81048"/>
          </a:xfrm>
        </p:spPr>
        <p:txBody>
          <a:bodyPr>
            <a:normAutofit fontScale="90000"/>
          </a:bodyPr>
          <a:lstStyle/>
          <a:p>
            <a:r>
              <a:rPr lang="en-IN" b="1" dirty="0">
                <a:latin typeface="Times New Roman" pitchFamily="18" charset="0"/>
                <a:cs typeface="Times New Roman" pitchFamily="18" charset="0"/>
              </a:rPr>
              <a:t>Multidimensional Array</a:t>
            </a:r>
            <a:br>
              <a:rPr lang="en-IN"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922492"/>
            <a:ext cx="10515600" cy="5254472"/>
          </a:xfrm>
        </p:spPr>
        <p:txBody>
          <a:bodyPr/>
          <a:lstStyle/>
          <a:p>
            <a:pPr algn="just"/>
            <a:r>
              <a:rPr lang="en-US" dirty="0">
                <a:latin typeface="Times New Roman" pitchFamily="18" charset="0"/>
                <a:cs typeface="Times New Roman" pitchFamily="18" charset="0"/>
              </a:rPr>
              <a:t>In java, we can create an array with multiple dimensions. We can create 2-dimensional, 3-dimensional, or any dimensional array.</a:t>
            </a:r>
          </a:p>
          <a:p>
            <a:pPr algn="just"/>
            <a:r>
              <a:rPr lang="en-US" dirty="0">
                <a:latin typeface="Times New Roman" pitchFamily="18" charset="0"/>
                <a:cs typeface="Times New Roman" pitchFamily="18" charset="0"/>
              </a:rPr>
              <a:t>In Java, multidimensional arrays are arrays of arrays. To create a multidimensional array variable, specify each additional index using another set of square brackets. We use the following syntax to create two-dimensional array.</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Example</a:t>
            </a:r>
            <a:endParaRPr lang="en-IN" dirty="0">
              <a:latin typeface="Times New Roman" pitchFamily="18" charset="0"/>
              <a:cs typeface="Times New Roman" pitchFamily="18" charset="0"/>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5953" y="3806362"/>
            <a:ext cx="45720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36020" y="4568362"/>
            <a:ext cx="6715968" cy="428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10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05953" y="5525751"/>
            <a:ext cx="3048000"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8941147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49300"/>
          </a:xfrm>
        </p:spPr>
        <p:txBody>
          <a:bodyPr/>
          <a:lstStyle/>
          <a:p>
            <a:r>
              <a:rPr lang="en-US" dirty="0">
                <a:latin typeface="Times New Roman" pitchFamily="18" charset="0"/>
                <a:cs typeface="Times New Roman" pitchFamily="18" charset="0"/>
              </a:rPr>
              <a:t>Java Class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323975"/>
            <a:ext cx="10515600" cy="4852988"/>
          </a:xfrm>
        </p:spPr>
        <p:txBody>
          <a:bodyPr>
            <a:normAutofit/>
          </a:bodyPr>
          <a:lstStyle/>
          <a:p>
            <a:pPr algn="just"/>
            <a:r>
              <a:rPr lang="en-US" dirty="0">
                <a:latin typeface="Times New Roman" pitchFamily="18" charset="0"/>
                <a:cs typeface="Times New Roman" pitchFamily="18" charset="0"/>
              </a:rPr>
              <a:t>Java is an object-oriented programming language, so everything in java program must be based on the object concept. </a:t>
            </a:r>
          </a:p>
          <a:p>
            <a:pPr algn="just"/>
            <a:r>
              <a:rPr lang="en-US" dirty="0">
                <a:latin typeface="Times New Roman" pitchFamily="18" charset="0"/>
                <a:cs typeface="Times New Roman" pitchFamily="18" charset="0"/>
              </a:rPr>
              <a:t>In a java programming language, the class concept defines the skeleton of an object.</a:t>
            </a:r>
          </a:p>
          <a:p>
            <a:pPr algn="just"/>
            <a:r>
              <a:rPr lang="en-US" dirty="0">
                <a:latin typeface="Times New Roman" pitchFamily="18" charset="0"/>
                <a:cs typeface="Times New Roman" pitchFamily="18" charset="0"/>
              </a:rPr>
              <a:t>The java class is a template of an object. </a:t>
            </a:r>
          </a:p>
          <a:p>
            <a:pPr algn="just"/>
            <a:r>
              <a:rPr lang="en-US" dirty="0">
                <a:latin typeface="Times New Roman" pitchFamily="18" charset="0"/>
                <a:cs typeface="Times New Roman" pitchFamily="18" charset="0"/>
              </a:rPr>
              <a:t>The class defines the blueprint of an object. </a:t>
            </a:r>
          </a:p>
          <a:p>
            <a:pPr algn="just"/>
            <a:r>
              <a:rPr lang="en-US" dirty="0">
                <a:latin typeface="Times New Roman" pitchFamily="18" charset="0"/>
                <a:cs typeface="Times New Roman" pitchFamily="18" charset="0"/>
              </a:rPr>
              <a:t>Every class in java forms a new data type. </a:t>
            </a:r>
          </a:p>
          <a:p>
            <a:pPr algn="just"/>
            <a:r>
              <a:rPr lang="en-US" dirty="0">
                <a:latin typeface="Times New Roman" pitchFamily="18" charset="0"/>
                <a:cs typeface="Times New Roman" pitchFamily="18" charset="0"/>
              </a:rPr>
              <a:t>Every class defines the properties and behaviors of an object. </a:t>
            </a:r>
          </a:p>
        </p:txBody>
      </p:sp>
    </p:spTree>
    <p:extLst>
      <p:ext uri="{BB962C8B-B14F-4D97-AF65-F5344CB8AC3E}">
        <p14:creationId xmlns:p14="http://schemas.microsoft.com/office/powerpoint/2010/main" val="28786292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All the objects of a class have the same properties and behaviors that were defined in the class.</a:t>
            </a:r>
          </a:p>
          <a:p>
            <a:pPr algn="just"/>
            <a:r>
              <a:rPr lang="en-US" dirty="0">
                <a:latin typeface="Times New Roman" pitchFamily="18" charset="0"/>
                <a:cs typeface="Times New Roman" pitchFamily="18" charset="0"/>
              </a:rPr>
              <a:t>Every class of java programming language has the following characteristics.</a:t>
            </a:r>
          </a:p>
          <a:p>
            <a:pPr lvl="1" algn="just">
              <a:buFont typeface="Wingdings" pitchFamily="2" charset="2"/>
              <a:buChar char="§"/>
            </a:pPr>
            <a:r>
              <a:rPr lang="en-US" b="1" dirty="0">
                <a:latin typeface="Times New Roman" pitchFamily="18" charset="0"/>
                <a:cs typeface="Times New Roman" pitchFamily="18" charset="0"/>
              </a:rPr>
              <a:t>Identity</a:t>
            </a:r>
            <a:r>
              <a:rPr lang="en-US" dirty="0">
                <a:latin typeface="Times New Roman" pitchFamily="18" charset="0"/>
                <a:cs typeface="Times New Roman" pitchFamily="18" charset="0"/>
              </a:rPr>
              <a:t> - It is the name given to the class.</a:t>
            </a:r>
          </a:p>
          <a:p>
            <a:pPr lvl="1" algn="just">
              <a:buFont typeface="Wingdings" pitchFamily="2" charset="2"/>
              <a:buChar char="§"/>
            </a:pPr>
            <a:r>
              <a:rPr lang="en-US" b="1" dirty="0">
                <a:latin typeface="Times New Roman" pitchFamily="18" charset="0"/>
                <a:cs typeface="Times New Roman" pitchFamily="18" charset="0"/>
              </a:rPr>
              <a:t>State</a:t>
            </a:r>
            <a:r>
              <a:rPr lang="en-US" dirty="0">
                <a:latin typeface="Times New Roman" pitchFamily="18" charset="0"/>
                <a:cs typeface="Times New Roman" pitchFamily="18" charset="0"/>
              </a:rPr>
              <a:t> - Represents data values that are associated with an object.</a:t>
            </a:r>
          </a:p>
          <a:p>
            <a:pPr lvl="1" algn="just">
              <a:buFont typeface="Wingdings" pitchFamily="2" charset="2"/>
              <a:buChar char="§"/>
            </a:pPr>
            <a:r>
              <a:rPr lang="en-US" b="1" dirty="0">
                <a:latin typeface="Times New Roman" pitchFamily="18" charset="0"/>
                <a:cs typeface="Times New Roman" pitchFamily="18" charset="0"/>
              </a:rPr>
              <a:t>Behavior</a:t>
            </a:r>
            <a:r>
              <a:rPr lang="en-US" dirty="0">
                <a:latin typeface="Times New Roman" pitchFamily="18" charset="0"/>
                <a:cs typeface="Times New Roman" pitchFamily="18" charset="0"/>
              </a:rPr>
              <a:t> - Represents actions can be performed by an object.</a:t>
            </a:r>
          </a:p>
          <a:p>
            <a:endParaRPr lang="en-IN" dirty="0"/>
          </a:p>
          <a:p>
            <a:endParaRPr lang="en-IN" dirty="0"/>
          </a:p>
        </p:txBody>
      </p:sp>
    </p:spTree>
    <p:extLst>
      <p:ext uri="{BB962C8B-B14F-4D97-AF65-F5344CB8AC3E}">
        <p14:creationId xmlns:p14="http://schemas.microsoft.com/office/powerpoint/2010/main" val="13435846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Creating a Class</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466850"/>
            <a:ext cx="10515600" cy="4710113"/>
          </a:xfrm>
        </p:spPr>
        <p:txBody>
          <a:bodyPr/>
          <a:lstStyle/>
          <a:p>
            <a:pPr algn="just"/>
            <a:r>
              <a:rPr lang="en-US" dirty="0">
                <a:latin typeface="Times New Roman" pitchFamily="18" charset="0"/>
                <a:cs typeface="Times New Roman" pitchFamily="18" charset="0"/>
              </a:rPr>
              <a:t>In java, we use the keyword class to create a class. </a:t>
            </a:r>
          </a:p>
          <a:p>
            <a:pPr algn="just"/>
            <a:r>
              <a:rPr lang="en-US" dirty="0">
                <a:latin typeface="Times New Roman" pitchFamily="18" charset="0"/>
                <a:cs typeface="Times New Roman" pitchFamily="18" charset="0"/>
              </a:rPr>
              <a:t>A class in java contains properties as variables and behaviors as methods. Following is the syntax of class in the java.</a:t>
            </a:r>
          </a:p>
          <a:p>
            <a:endParaRPr lang="en-IN"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1238" y="3429000"/>
            <a:ext cx="4715985" cy="1819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059780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Creating an Object</a:t>
            </a:r>
            <a:br>
              <a:rPr lang="en-US" b="1"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71625"/>
            <a:ext cx="10515600" cy="4605338"/>
          </a:xfrm>
        </p:spPr>
        <p:txBody>
          <a:bodyPr/>
          <a:lstStyle/>
          <a:p>
            <a:pPr algn="just"/>
            <a:r>
              <a:rPr lang="en-US" dirty="0">
                <a:latin typeface="Times New Roman" pitchFamily="18" charset="0"/>
                <a:cs typeface="Times New Roman" pitchFamily="18" charset="0"/>
              </a:rPr>
              <a:t>In java, an object is an instance of a class. When an object of a class is created, the class is said to be instantiated. </a:t>
            </a:r>
          </a:p>
          <a:p>
            <a:pPr algn="just"/>
            <a:r>
              <a:rPr lang="en-US" dirty="0">
                <a:latin typeface="Times New Roman" pitchFamily="18" charset="0"/>
                <a:cs typeface="Times New Roman" pitchFamily="18" charset="0"/>
              </a:rPr>
              <a:t>All the objects that are created using a single class have the same properties and methods. But the value of properties is different for every object. Following is the syntax of class in the java.</a:t>
            </a:r>
          </a:p>
          <a:p>
            <a:endParaRPr lang="en-IN" dirty="0"/>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4438" y="4076699"/>
            <a:ext cx="9501188" cy="1000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719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Method</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In general, a method is a way to perform some task. Similarly, the method in Java is a collection of instructions that performs a specific task. It provides the reusability of code.</a:t>
            </a:r>
          </a:p>
          <a:p>
            <a:pPr algn="just"/>
            <a:r>
              <a:rPr lang="en-US" dirty="0">
                <a:latin typeface="Times New Roman" pitchFamily="18" charset="0"/>
                <a:cs typeface="Times New Roman" pitchFamily="18" charset="0"/>
              </a:rPr>
              <a:t>A method is a block of code or collection of statements or a set of code grouped together to perform a certain task or operation. It is used to achieve the reusability of code. We write a method once and use it many times.</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1880844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44550"/>
          </a:xfrm>
        </p:spPr>
        <p:txBody>
          <a:bodyPr>
            <a:normAutofit fontScale="90000"/>
          </a:bodyPr>
          <a:lstStyle/>
          <a:p>
            <a:r>
              <a:rPr lang="en-IN" dirty="0">
                <a:latin typeface="Times New Roman" pitchFamily="18" charset="0"/>
                <a:cs typeface="Times New Roman" pitchFamily="18" charset="0"/>
              </a:rPr>
              <a:t>Method Declaration</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152525"/>
            <a:ext cx="10515600" cy="5024438"/>
          </a:xfrm>
        </p:spPr>
        <p:txBody>
          <a:bodyPr/>
          <a:lstStyle/>
          <a:p>
            <a:pPr algn="just"/>
            <a:r>
              <a:rPr lang="en-US" dirty="0">
                <a:latin typeface="Times New Roman" pitchFamily="18" charset="0"/>
                <a:cs typeface="Times New Roman" pitchFamily="18" charset="0"/>
              </a:rPr>
              <a:t>The method declaration provides information about method attributes, such as visibility, return-type, name, and arguments. It has six components that are known as </a:t>
            </a:r>
            <a:r>
              <a:rPr lang="en-US" b="1" dirty="0">
                <a:latin typeface="Times New Roman" pitchFamily="18" charset="0"/>
                <a:cs typeface="Times New Roman" pitchFamily="18" charset="0"/>
              </a:rPr>
              <a:t>method header</a:t>
            </a:r>
            <a:r>
              <a:rPr lang="en-US" dirty="0">
                <a:latin typeface="Times New Roman" pitchFamily="18" charset="0"/>
                <a:cs typeface="Times New Roman" pitchFamily="18" charset="0"/>
              </a:rPr>
              <a:t>, as we have shown in the following figure.</a:t>
            </a:r>
            <a:endParaRPr lang="en-IN"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0113" y="2947988"/>
            <a:ext cx="6421437" cy="301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4807092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04800"/>
            <a:ext cx="10515600" cy="6315075"/>
          </a:xfrm>
        </p:spPr>
        <p:txBody>
          <a:bodyPr>
            <a:normAutofit fontScale="92500" lnSpcReduction="10000"/>
          </a:bodyPr>
          <a:lstStyle/>
          <a:p>
            <a:pPr algn="just"/>
            <a:r>
              <a:rPr lang="en-US" sz="3000" u="sng" dirty="0">
                <a:latin typeface="Times New Roman" pitchFamily="18" charset="0"/>
                <a:ea typeface="Tahoma" pitchFamily="34" charset="0"/>
                <a:cs typeface="Times New Roman" pitchFamily="18" charset="0"/>
              </a:rPr>
              <a:t>Method Signature</a:t>
            </a:r>
            <a:r>
              <a:rPr lang="en-US" sz="3000" dirty="0">
                <a:latin typeface="Times New Roman" pitchFamily="18" charset="0"/>
                <a:ea typeface="Tahoma" pitchFamily="34" charset="0"/>
                <a:cs typeface="Times New Roman" pitchFamily="18" charset="0"/>
              </a:rPr>
              <a:t>: Every method has a method signature. It is a part of the method declaration. It includes the method name and parameter list.</a:t>
            </a:r>
          </a:p>
          <a:p>
            <a:pPr algn="just"/>
            <a:r>
              <a:rPr lang="en-US" sz="3000" u="sng" dirty="0">
                <a:latin typeface="Times New Roman" pitchFamily="18" charset="0"/>
                <a:ea typeface="Tahoma" pitchFamily="34" charset="0"/>
                <a:cs typeface="Times New Roman" pitchFamily="18" charset="0"/>
              </a:rPr>
              <a:t>Access </a:t>
            </a:r>
            <a:r>
              <a:rPr lang="en-US" sz="3000" u="sng"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Access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or modifier is the access type of the method. It specifies the visibility of the method. Java provides four types of access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a:t>
            </a:r>
          </a:p>
          <a:p>
            <a:pPr algn="just"/>
            <a:r>
              <a:rPr lang="en-US" sz="3000" u="sng" dirty="0">
                <a:latin typeface="Times New Roman" pitchFamily="18" charset="0"/>
                <a:ea typeface="Tahoma" pitchFamily="34" charset="0"/>
                <a:cs typeface="Times New Roman" pitchFamily="18" charset="0"/>
              </a:rPr>
              <a:t>Public</a:t>
            </a:r>
            <a:r>
              <a:rPr lang="en-US" sz="3000" dirty="0">
                <a:latin typeface="Times New Roman" pitchFamily="18" charset="0"/>
                <a:ea typeface="Tahoma" pitchFamily="34" charset="0"/>
                <a:cs typeface="Times New Roman" pitchFamily="18" charset="0"/>
              </a:rPr>
              <a:t>: The method is accessible by all classes when we use public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in our application.</a:t>
            </a:r>
          </a:p>
          <a:p>
            <a:pPr algn="just"/>
            <a:r>
              <a:rPr lang="en-US" sz="3000" u="sng" dirty="0">
                <a:latin typeface="Times New Roman" pitchFamily="18" charset="0"/>
                <a:ea typeface="Tahoma" pitchFamily="34" charset="0"/>
                <a:cs typeface="Times New Roman" pitchFamily="18" charset="0"/>
              </a:rPr>
              <a:t>Private</a:t>
            </a:r>
            <a:r>
              <a:rPr lang="en-US" sz="3000" dirty="0">
                <a:latin typeface="Times New Roman" pitchFamily="18" charset="0"/>
                <a:ea typeface="Tahoma" pitchFamily="34" charset="0"/>
                <a:cs typeface="Times New Roman" pitchFamily="18" charset="0"/>
              </a:rPr>
              <a:t>: When we use a private access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the method is accessible only in the classes in which it is defined.</a:t>
            </a:r>
          </a:p>
          <a:p>
            <a:pPr algn="just"/>
            <a:r>
              <a:rPr lang="en-US" sz="3000" u="sng" dirty="0">
                <a:latin typeface="Times New Roman" pitchFamily="18" charset="0"/>
                <a:ea typeface="Tahoma" pitchFamily="34" charset="0"/>
                <a:cs typeface="Times New Roman" pitchFamily="18" charset="0"/>
              </a:rPr>
              <a:t>Protected</a:t>
            </a:r>
            <a:r>
              <a:rPr lang="en-US" sz="3000" dirty="0">
                <a:latin typeface="Times New Roman" pitchFamily="18" charset="0"/>
                <a:ea typeface="Tahoma" pitchFamily="34" charset="0"/>
                <a:cs typeface="Times New Roman" pitchFamily="18" charset="0"/>
              </a:rPr>
              <a:t>: When we use protected access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the method is accessible within the same package or subclasses in a different package.</a:t>
            </a:r>
          </a:p>
          <a:p>
            <a:pPr algn="just"/>
            <a:r>
              <a:rPr lang="en-US" sz="3000" u="sng" dirty="0">
                <a:latin typeface="Times New Roman" pitchFamily="18" charset="0"/>
                <a:ea typeface="Tahoma" pitchFamily="34" charset="0"/>
                <a:cs typeface="Times New Roman" pitchFamily="18" charset="0"/>
              </a:rPr>
              <a:t>Default</a:t>
            </a:r>
            <a:r>
              <a:rPr lang="en-US" sz="3000" dirty="0">
                <a:latin typeface="Times New Roman" pitchFamily="18" charset="0"/>
                <a:ea typeface="Tahoma" pitchFamily="34" charset="0"/>
                <a:cs typeface="Times New Roman" pitchFamily="18" charset="0"/>
              </a:rPr>
              <a:t>: When we do not use any access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in the method declaration, Java uses default access </a:t>
            </a:r>
            <a:r>
              <a:rPr lang="en-US" sz="3000" dirty="0" err="1">
                <a:latin typeface="Times New Roman" pitchFamily="18" charset="0"/>
                <a:ea typeface="Tahoma" pitchFamily="34" charset="0"/>
                <a:cs typeface="Times New Roman" pitchFamily="18" charset="0"/>
              </a:rPr>
              <a:t>specifier</a:t>
            </a:r>
            <a:r>
              <a:rPr lang="en-US" sz="3000" dirty="0">
                <a:latin typeface="Times New Roman" pitchFamily="18" charset="0"/>
                <a:ea typeface="Tahoma" pitchFamily="34" charset="0"/>
                <a:cs typeface="Times New Roman" pitchFamily="18" charset="0"/>
              </a:rPr>
              <a:t> by default. It is visible only from the same package only.</a:t>
            </a:r>
          </a:p>
          <a:p>
            <a:endParaRPr lang="en-IN" dirty="0"/>
          </a:p>
        </p:txBody>
      </p:sp>
    </p:spTree>
    <p:extLst>
      <p:ext uri="{BB962C8B-B14F-4D97-AF65-F5344CB8AC3E}">
        <p14:creationId xmlns:p14="http://schemas.microsoft.com/office/powerpoint/2010/main" val="3157551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8CC8B-BF86-4C72-AD30-9A006F7CAAFB}"/>
              </a:ext>
            </a:extLst>
          </p:cNvPr>
          <p:cNvSpPr>
            <a:spLocks noGrp="1"/>
          </p:cNvSpPr>
          <p:nvPr>
            <p:ph type="title"/>
          </p:nvPr>
        </p:nvSpPr>
        <p:spPr>
          <a:xfrm>
            <a:off x="838200" y="365125"/>
            <a:ext cx="10515600" cy="340727340"/>
          </a:xfrm>
        </p:spPr>
        <p:txBody>
          <a:bodyPr/>
          <a:lstStyle/>
          <a:p>
            <a:r>
              <a:rPr lang="en-IN" dirty="0">
                <a:latin typeface="Times New Roman" panose="02020603050405020304" pitchFamily="18" charset="0"/>
                <a:cs typeface="Times New Roman" panose="02020603050405020304" pitchFamily="18" charset="0"/>
              </a:rPr>
              <a:t>The Java Buzzwords</a:t>
            </a:r>
          </a:p>
        </p:txBody>
      </p:sp>
      <p:sp>
        <p:nvSpPr>
          <p:cNvPr id="3" name="Content Placeholder 2">
            <a:extLst>
              <a:ext uri="{FF2B5EF4-FFF2-40B4-BE49-F238E27FC236}">
                <a16:creationId xmlns:a16="http://schemas.microsoft.com/office/drawing/2014/main" id="{86E1661F-522D-43F5-9945-8F0D361B15DB}"/>
              </a:ext>
            </a:extLst>
          </p:cNvPr>
          <p:cNvSpPr>
            <a:spLocks noGrp="1"/>
          </p:cNvSpPr>
          <p:nvPr>
            <p:ph idx="1"/>
          </p:nvPr>
        </p:nvSpPr>
        <p:spPr>
          <a:xfrm>
            <a:off x="838200" y="669851"/>
            <a:ext cx="10515600" cy="5507112"/>
          </a:xfrm>
        </p:spPr>
        <p:txBody>
          <a:bodyPr>
            <a:normAutofit fontScale="92500" lnSpcReduction="10000"/>
          </a:bodyPr>
          <a:lstStyle/>
          <a:p>
            <a:pPr marL="0" indent="0" algn="just">
              <a:buNone/>
            </a:pPr>
            <a:r>
              <a:rPr lang="en-US" sz="3000" i="0" dirty="0">
                <a:solidFill>
                  <a:srgbClr val="000000"/>
                </a:solidFill>
                <a:effectLst/>
                <a:latin typeface="Times New Roman" panose="02020603050405020304" pitchFamily="18" charset="0"/>
                <a:cs typeface="Times New Roman" panose="02020603050405020304" pitchFamily="18" charset="0"/>
              </a:rPr>
              <a:t>Java is one of the most important programming languages in today's IT industries.</a:t>
            </a: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JSP - </a:t>
            </a:r>
            <a:r>
              <a:rPr lang="en-US" sz="3000" i="0" dirty="0">
                <a:solidFill>
                  <a:srgbClr val="000000"/>
                </a:solidFill>
                <a:effectLst/>
                <a:latin typeface="Times New Roman" panose="02020603050405020304" pitchFamily="18" charset="0"/>
                <a:cs typeface="Times New Roman" panose="02020603050405020304" pitchFamily="18" charset="0"/>
              </a:rPr>
              <a:t>In Java, JSP (Java Server Pages) is used to create dynamic web pages, such as in PHP and ASP.</a:t>
            </a: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Applets - </a:t>
            </a:r>
            <a:r>
              <a:rPr lang="en-US" sz="3000" i="0" dirty="0">
                <a:solidFill>
                  <a:srgbClr val="000000"/>
                </a:solidFill>
                <a:effectLst/>
                <a:latin typeface="Times New Roman" panose="02020603050405020304" pitchFamily="18" charset="0"/>
                <a:cs typeface="Times New Roman" panose="02020603050405020304" pitchFamily="18" charset="0"/>
              </a:rPr>
              <a:t>Applets are another type of Java programs that are implemented on Internet browsers and are always run as part of a web document.</a:t>
            </a: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J2EE - </a:t>
            </a:r>
            <a:r>
              <a:rPr lang="en-US" sz="3000" i="0" dirty="0">
                <a:solidFill>
                  <a:srgbClr val="000000"/>
                </a:solidFill>
                <a:effectLst/>
                <a:latin typeface="Times New Roman" panose="02020603050405020304" pitchFamily="18" charset="0"/>
                <a:cs typeface="Times New Roman" panose="02020603050405020304" pitchFamily="18" charset="0"/>
              </a:rPr>
              <a:t>Java 2 Enterprise Edition is a platform-independent environment that is a set of different protocols and APIs and is used by various organizations to transfer data between each other.</a:t>
            </a:r>
          </a:p>
          <a:p>
            <a:pPr algn="just">
              <a:buFont typeface="Arial" panose="020B0604020202020204" pitchFamily="34" charset="0"/>
              <a:buChar char="•"/>
            </a:pPr>
            <a:r>
              <a:rPr lang="en-US" sz="3000" i="0" dirty="0">
                <a:solidFill>
                  <a:srgbClr val="333333"/>
                </a:solidFill>
                <a:effectLst/>
                <a:latin typeface="Times New Roman" panose="02020603050405020304" pitchFamily="18" charset="0"/>
                <a:cs typeface="Times New Roman" panose="02020603050405020304" pitchFamily="18" charset="0"/>
              </a:rPr>
              <a:t>JavaBeans - </a:t>
            </a:r>
            <a:r>
              <a:rPr lang="en-US" sz="3000" i="0" dirty="0">
                <a:solidFill>
                  <a:srgbClr val="000000"/>
                </a:solidFill>
                <a:effectLst/>
                <a:latin typeface="Times New Roman" panose="02020603050405020304" pitchFamily="18" charset="0"/>
                <a:cs typeface="Times New Roman" panose="02020603050405020304" pitchFamily="18" charset="0"/>
              </a:rPr>
              <a:t>This is a set of reusable software components that can be easily used to create new and advanced applications</a:t>
            </a:r>
            <a:r>
              <a:rPr lang="en-US" i="0" dirty="0">
                <a:solidFill>
                  <a:srgbClr val="000000"/>
                </a:solidFill>
                <a:effectLst/>
                <a:latin typeface="Times New Roman" panose="02020603050405020304" pitchFamily="18" charset="0"/>
                <a:cs typeface="Times New Roman" panose="02020603050405020304" pitchFamily="18" charset="0"/>
              </a:rPr>
              <a:t>.</a:t>
            </a:r>
          </a:p>
          <a:p>
            <a:pPr marL="0" indent="0">
              <a:buNone/>
            </a:pPr>
            <a:br>
              <a:rPr lang="en-US" b="0" i="0" dirty="0">
                <a:solidFill>
                  <a:srgbClr val="000000"/>
                </a:solidFill>
                <a:effectLst/>
                <a:latin typeface="Inter"/>
              </a:rPr>
            </a:br>
            <a:endParaRPr lang="en-IN" dirty="0"/>
          </a:p>
        </p:txBody>
      </p:sp>
    </p:spTree>
    <p:extLst>
      <p:ext uri="{BB962C8B-B14F-4D97-AF65-F5344CB8AC3E}">
        <p14:creationId xmlns:p14="http://schemas.microsoft.com/office/powerpoint/2010/main" val="36115225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95325"/>
            <a:ext cx="10515600" cy="5481638"/>
          </a:xfrm>
        </p:spPr>
        <p:txBody>
          <a:bodyPr>
            <a:normAutofit/>
          </a:bodyPr>
          <a:lstStyle/>
          <a:p>
            <a:pPr algn="just"/>
            <a:r>
              <a:rPr lang="en-US" u="sng" dirty="0">
                <a:latin typeface="Times New Roman" pitchFamily="18" charset="0"/>
                <a:cs typeface="Times New Roman" pitchFamily="18" charset="0"/>
              </a:rPr>
              <a:t>Return Type</a:t>
            </a:r>
            <a:r>
              <a:rPr lang="en-US" dirty="0">
                <a:latin typeface="Times New Roman" pitchFamily="18" charset="0"/>
                <a:cs typeface="Times New Roman" pitchFamily="18" charset="0"/>
              </a:rPr>
              <a:t>: Return type is a data type that the method returns. It may have a primitive data type, object, collection, void, etc. If the method does not return anything, we use void keyword.</a:t>
            </a:r>
          </a:p>
          <a:p>
            <a:pPr algn="just"/>
            <a:r>
              <a:rPr lang="en-US" u="sng" dirty="0">
                <a:latin typeface="Times New Roman" pitchFamily="18" charset="0"/>
                <a:cs typeface="Times New Roman" pitchFamily="18" charset="0"/>
              </a:rPr>
              <a:t>Method Name</a:t>
            </a:r>
            <a:r>
              <a:rPr lang="en-US" dirty="0">
                <a:latin typeface="Times New Roman" pitchFamily="18" charset="0"/>
                <a:cs typeface="Times New Roman" pitchFamily="18" charset="0"/>
              </a:rPr>
              <a:t>: It is a unique name that is used to define the name of a method. It must be corresponding to the functionality of the method.</a:t>
            </a:r>
          </a:p>
          <a:p>
            <a:pPr algn="just"/>
            <a:r>
              <a:rPr lang="en-US" u="sng" dirty="0">
                <a:latin typeface="Times New Roman" pitchFamily="18" charset="0"/>
                <a:cs typeface="Times New Roman" pitchFamily="18" charset="0"/>
              </a:rPr>
              <a:t>Parameter List</a:t>
            </a:r>
            <a:r>
              <a:rPr lang="en-US" dirty="0">
                <a:latin typeface="Times New Roman" pitchFamily="18" charset="0"/>
                <a:cs typeface="Times New Roman" pitchFamily="18" charset="0"/>
              </a:rPr>
              <a:t>: It is the list of parameters separated by a comma and enclosed in the pair of parentheses. It contains the data type and variable name. If the method has no parameter, left the parentheses blank.</a:t>
            </a:r>
          </a:p>
          <a:p>
            <a:pPr algn="just"/>
            <a:r>
              <a:rPr lang="en-US" u="sng" dirty="0">
                <a:latin typeface="Times New Roman" pitchFamily="18" charset="0"/>
                <a:cs typeface="Times New Roman" pitchFamily="18" charset="0"/>
              </a:rPr>
              <a:t>Method Body</a:t>
            </a:r>
            <a:r>
              <a:rPr lang="en-US" dirty="0">
                <a:latin typeface="Times New Roman" pitchFamily="18" charset="0"/>
                <a:cs typeface="Times New Roman" pitchFamily="18" charset="0"/>
              </a:rPr>
              <a:t>: It is a part of the method declaration. It contains all the actions to be performed. It is enclosed within the pair of curly braces</a:t>
            </a:r>
            <a:r>
              <a:rPr lang="en-US" sz="3200" dirty="0">
                <a:latin typeface="Times New Roman" pitchFamily="18" charset="0"/>
                <a:cs typeface="Times New Roman" pitchFamily="18" charset="0"/>
              </a:rPr>
              <a:t>.</a:t>
            </a:r>
          </a:p>
          <a:p>
            <a:endParaRPr lang="en-IN" dirty="0"/>
          </a:p>
        </p:txBody>
      </p:sp>
    </p:spTree>
    <p:extLst>
      <p:ext uri="{BB962C8B-B14F-4D97-AF65-F5344CB8AC3E}">
        <p14:creationId xmlns:p14="http://schemas.microsoft.com/office/powerpoint/2010/main" val="270352188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Types of Method</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028700"/>
            <a:ext cx="10515600" cy="5148263"/>
          </a:xfrm>
        </p:spPr>
        <p:txBody>
          <a:bodyPr>
            <a:normAutofit/>
          </a:bodyPr>
          <a:lstStyle/>
          <a:p>
            <a:pPr marL="0" indent="0" algn="just">
              <a:buNone/>
            </a:pPr>
            <a:r>
              <a:rPr lang="en-US" dirty="0">
                <a:latin typeface="Times New Roman" pitchFamily="18" charset="0"/>
                <a:cs typeface="Times New Roman" pitchFamily="18" charset="0"/>
              </a:rPr>
              <a:t>There are two types of methods in Java:</a:t>
            </a:r>
          </a:p>
          <a:p>
            <a:pPr algn="just"/>
            <a:r>
              <a:rPr lang="en-US" dirty="0">
                <a:latin typeface="Times New Roman" pitchFamily="18" charset="0"/>
                <a:cs typeface="Times New Roman" pitchFamily="18" charset="0"/>
              </a:rPr>
              <a:t>Predefined Method</a:t>
            </a:r>
          </a:p>
          <a:p>
            <a:pPr algn="just"/>
            <a:r>
              <a:rPr lang="en-US" dirty="0">
                <a:latin typeface="Times New Roman" pitchFamily="18" charset="0"/>
                <a:cs typeface="Times New Roman" pitchFamily="18" charset="0"/>
              </a:rPr>
              <a:t>User-defined Method</a:t>
            </a:r>
          </a:p>
          <a:p>
            <a:pPr algn="just"/>
            <a:r>
              <a:rPr lang="en-US" dirty="0">
                <a:latin typeface="Times New Roman" pitchFamily="18" charset="0"/>
                <a:cs typeface="Times New Roman" pitchFamily="18" charset="0"/>
              </a:rPr>
              <a:t>In Java, predefined methods are the method that is already defined in the Java class libraries is known as predefined methods. It is also known as the standard library method or built-in method.</a:t>
            </a:r>
          </a:p>
          <a:p>
            <a:pPr algn="just"/>
            <a:r>
              <a:rPr lang="en-US" dirty="0">
                <a:latin typeface="Times New Roman" pitchFamily="18" charset="0"/>
                <a:cs typeface="Times New Roman" pitchFamily="18" charset="0"/>
              </a:rPr>
              <a:t>Some pre-defined methods are length(), equals(), </a:t>
            </a:r>
            <a:r>
              <a:rPr lang="en-US" dirty="0" err="1">
                <a:latin typeface="Times New Roman" pitchFamily="18" charset="0"/>
                <a:cs typeface="Times New Roman" pitchFamily="18" charset="0"/>
              </a:rPr>
              <a:t>compareTo</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sqrt</a:t>
            </a:r>
            <a:r>
              <a:rPr lang="en-US" dirty="0">
                <a:latin typeface="Times New Roman" pitchFamily="18" charset="0"/>
                <a:cs typeface="Times New Roman" pitchFamily="18" charset="0"/>
              </a:rPr>
              <a:t>(), etc. </a:t>
            </a:r>
          </a:p>
          <a:p>
            <a:pPr algn="just"/>
            <a:r>
              <a:rPr lang="en-US" dirty="0">
                <a:latin typeface="Times New Roman" pitchFamily="18" charset="0"/>
                <a:cs typeface="Times New Roman" pitchFamily="18" charset="0"/>
              </a:rPr>
              <a:t>Each and every predefined method is defined inside a class. Such as print() method is defined in the </a:t>
            </a:r>
            <a:r>
              <a:rPr lang="en-US" dirty="0" err="1">
                <a:latin typeface="Times New Roman" pitchFamily="18" charset="0"/>
                <a:cs typeface="Times New Roman" pitchFamily="18" charset="0"/>
              </a:rPr>
              <a:t>java.io.PrintStream</a:t>
            </a:r>
            <a:r>
              <a:rPr lang="en-US" dirty="0">
                <a:latin typeface="Times New Roman" pitchFamily="18" charset="0"/>
                <a:cs typeface="Times New Roman" pitchFamily="18" charset="0"/>
              </a:rPr>
              <a:t> class. It prints the statement that we write inside the method. </a:t>
            </a:r>
            <a:endParaRPr lang="en-IN" dirty="0"/>
          </a:p>
        </p:txBody>
      </p:sp>
    </p:spTree>
    <p:extLst>
      <p:ext uri="{BB962C8B-B14F-4D97-AF65-F5344CB8AC3E}">
        <p14:creationId xmlns:p14="http://schemas.microsoft.com/office/powerpoint/2010/main" val="257146993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847421" y="324491"/>
            <a:ext cx="4600879" cy="2191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838199" y="2708613"/>
            <a:ext cx="10868025" cy="3416320"/>
          </a:xfrm>
          <a:prstGeom prst="rect">
            <a:avLst/>
          </a:prstGeom>
        </p:spPr>
        <p:txBody>
          <a:bodyPr wrap="square">
            <a:spAutoFit/>
          </a:bodyPr>
          <a:lstStyle/>
          <a:p>
            <a:pPr algn="just"/>
            <a:r>
              <a:rPr lang="en-US" b="1" dirty="0">
                <a:latin typeface="Times New Roman" pitchFamily="18" charset="0"/>
                <a:cs typeface="Times New Roman" pitchFamily="18" charset="0"/>
              </a:rPr>
              <a:t>User-defined Method</a:t>
            </a:r>
          </a:p>
          <a:p>
            <a:pPr marL="285750" indent="-285750" algn="just">
              <a:buFont typeface="Arial" pitchFamily="34" charset="0"/>
              <a:buChar char="•"/>
            </a:pPr>
            <a:r>
              <a:rPr lang="en-US" dirty="0">
                <a:latin typeface="Times New Roman" pitchFamily="18" charset="0"/>
                <a:cs typeface="Times New Roman" pitchFamily="18" charset="0"/>
              </a:rPr>
              <a:t>The method written by the user or programmer is known as </a:t>
            </a:r>
            <a:r>
              <a:rPr lang="en-US" b="1" dirty="0">
                <a:latin typeface="Times New Roman" pitchFamily="18" charset="0"/>
                <a:cs typeface="Times New Roman" pitchFamily="18" charset="0"/>
              </a:rPr>
              <a:t>a user-defined</a:t>
            </a:r>
            <a:r>
              <a:rPr lang="en-US" dirty="0">
                <a:latin typeface="Times New Roman" pitchFamily="18" charset="0"/>
                <a:cs typeface="Times New Roman" pitchFamily="18" charset="0"/>
              </a:rPr>
              <a:t> method. These methods are modified according to the requirement.</a:t>
            </a:r>
          </a:p>
          <a:p>
            <a:pPr algn="just"/>
            <a:r>
              <a:rPr lang="en-US" dirty="0">
                <a:latin typeface="Times New Roman" pitchFamily="18" charset="0"/>
                <a:cs typeface="Times New Roman" pitchFamily="18" charset="0"/>
              </a:rPr>
              <a:t>How to Create a User-defined Method</a:t>
            </a:r>
          </a:p>
          <a:p>
            <a:pPr marL="285750" indent="-285750" algn="just">
              <a:buFont typeface="Arial" pitchFamily="34" charset="0"/>
              <a:buChar char="•"/>
            </a:pPr>
            <a:r>
              <a:rPr lang="en-US" dirty="0">
                <a:latin typeface="Times New Roman" pitchFamily="18" charset="0"/>
                <a:cs typeface="Times New Roman" pitchFamily="18" charset="0"/>
              </a:rPr>
              <a:t>Let's create a user defined method that checks the number is even or odd. First, we will define the method.</a:t>
            </a:r>
          </a:p>
          <a:p>
            <a:pPr algn="just"/>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a:latin typeface="Times New Roman" pitchFamily="18" charset="0"/>
              <a:cs typeface="Times New Roman" pitchFamily="18" charset="0"/>
            </a:endParaRPr>
          </a:p>
        </p:txBody>
      </p:sp>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199" y="4262438"/>
            <a:ext cx="4791075"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61946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latin typeface="Times New Roman" pitchFamily="18" charset="0"/>
                <a:cs typeface="Times New Roman" pitchFamily="18" charset="0"/>
              </a:rPr>
              <a:t>How to Call or Invoke a User-defined Method</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38250"/>
            <a:ext cx="10515600" cy="4938713"/>
          </a:xfrm>
        </p:spPr>
        <p:txBody>
          <a:bodyPr/>
          <a:lstStyle/>
          <a:p>
            <a:pPr algn="just"/>
            <a:r>
              <a:rPr lang="en-US" dirty="0">
                <a:latin typeface="Times New Roman" pitchFamily="18" charset="0"/>
                <a:cs typeface="Times New Roman" pitchFamily="18" charset="0"/>
              </a:rPr>
              <a:t>Once we have defined a method, it should be called. The calling of a method in a program is simple. When we call or invoke a user-defined method, the program control transfer to the called method.</a:t>
            </a:r>
          </a:p>
          <a:p>
            <a:pPr algn="just"/>
            <a:endParaRPr lang="en-IN"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5388" y="2514600"/>
            <a:ext cx="4481512" cy="3676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8488" y="2514599"/>
            <a:ext cx="3890962" cy="3550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7708625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63600"/>
          </a:xfrm>
        </p:spPr>
        <p:txBody>
          <a:bodyPr>
            <a:normAutofit fontScale="90000"/>
          </a:bodyPr>
          <a:lstStyle/>
          <a:p>
            <a:r>
              <a:rPr lang="en-IN" dirty="0">
                <a:latin typeface="Times New Roman" pitchFamily="18" charset="0"/>
                <a:cs typeface="Times New Roman" pitchFamily="18" charset="0"/>
              </a:rPr>
              <a:t>Static Method</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638175" y="1130300"/>
            <a:ext cx="10515600" cy="4351338"/>
          </a:xfrm>
        </p:spPr>
        <p:txBody>
          <a:bodyPr>
            <a:normAutofit lnSpcReduction="10000"/>
          </a:bodyPr>
          <a:lstStyle/>
          <a:p>
            <a:pPr algn="just"/>
            <a:r>
              <a:rPr lang="en-US" dirty="0">
                <a:latin typeface="Times New Roman" pitchFamily="18" charset="0"/>
                <a:cs typeface="Times New Roman" pitchFamily="18" charset="0"/>
              </a:rPr>
              <a:t>A method that has static keyword is known as static method. </a:t>
            </a:r>
          </a:p>
          <a:p>
            <a:pPr algn="just"/>
            <a:r>
              <a:rPr lang="en-US" dirty="0">
                <a:latin typeface="Times New Roman" pitchFamily="18" charset="0"/>
                <a:cs typeface="Times New Roman" pitchFamily="18" charset="0"/>
              </a:rPr>
              <a:t>In other words, a method that belongs to a class rather than an instance of a class is known as a static method. </a:t>
            </a:r>
          </a:p>
          <a:p>
            <a:pPr algn="just"/>
            <a:r>
              <a:rPr lang="en-US" dirty="0">
                <a:latin typeface="Times New Roman" pitchFamily="18" charset="0"/>
                <a:cs typeface="Times New Roman" pitchFamily="18" charset="0"/>
              </a:rPr>
              <a:t>We can also create a static method by using the keyword </a:t>
            </a:r>
            <a:r>
              <a:rPr lang="en-US" b="1" dirty="0">
                <a:latin typeface="Times New Roman" pitchFamily="18" charset="0"/>
                <a:cs typeface="Times New Roman" pitchFamily="18" charset="0"/>
              </a:rPr>
              <a:t>static</a:t>
            </a:r>
            <a:r>
              <a:rPr lang="en-US" dirty="0">
                <a:latin typeface="Times New Roman" pitchFamily="18" charset="0"/>
                <a:cs typeface="Times New Roman" pitchFamily="18" charset="0"/>
              </a:rPr>
              <a:t> before the method name.</a:t>
            </a:r>
          </a:p>
          <a:p>
            <a:pPr algn="just"/>
            <a:r>
              <a:rPr lang="en-US" dirty="0">
                <a:latin typeface="Times New Roman" pitchFamily="18" charset="0"/>
                <a:cs typeface="Times New Roman" pitchFamily="18" charset="0"/>
              </a:rPr>
              <a:t>The main advantage of a static method is that we can call it without creating an object. </a:t>
            </a:r>
          </a:p>
          <a:p>
            <a:pPr algn="just"/>
            <a:r>
              <a:rPr lang="en-US" dirty="0">
                <a:latin typeface="Times New Roman" pitchFamily="18" charset="0"/>
                <a:cs typeface="Times New Roman" pitchFamily="18" charset="0"/>
              </a:rPr>
              <a:t>It can access static data members and also change the value of it. It is used to create an instance method. It is invoked by using the class name. The best example of a static method is the </a:t>
            </a:r>
            <a:r>
              <a:rPr lang="en-US" b="1" dirty="0">
                <a:latin typeface="Times New Roman" pitchFamily="18" charset="0"/>
                <a:cs typeface="Times New Roman" pitchFamily="18" charset="0"/>
              </a:rPr>
              <a:t>main()</a:t>
            </a:r>
            <a:r>
              <a:rPr lang="en-US" dirty="0">
                <a:latin typeface="Times New Roman" pitchFamily="18" charset="0"/>
                <a:cs typeface="Times New Roman" pitchFamily="18" charset="0"/>
              </a:rPr>
              <a:t> method.</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335529461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56972" y="233945"/>
            <a:ext cx="3801006" cy="30198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571499" y="3713887"/>
            <a:ext cx="11172825" cy="2246769"/>
          </a:xfrm>
          <a:prstGeom prst="rect">
            <a:avLst/>
          </a:prstGeom>
        </p:spPr>
        <p:txBody>
          <a:bodyPr wrap="square">
            <a:spAutoFit/>
          </a:bodyPr>
          <a:lstStyle/>
          <a:p>
            <a:pPr algn="just"/>
            <a:r>
              <a:rPr lang="en-US" sz="2800" dirty="0">
                <a:latin typeface="Times New Roman" pitchFamily="18" charset="0"/>
                <a:cs typeface="Times New Roman" pitchFamily="18" charset="0"/>
              </a:rPr>
              <a:t>Instance Method</a:t>
            </a:r>
          </a:p>
          <a:p>
            <a:pPr marL="285750" indent="-285750" algn="just">
              <a:buFont typeface="Arial" pitchFamily="34" charset="0"/>
              <a:buChar char="•"/>
            </a:pPr>
            <a:r>
              <a:rPr lang="en-US" sz="2800" dirty="0">
                <a:latin typeface="Times New Roman" pitchFamily="18" charset="0"/>
                <a:cs typeface="Times New Roman" pitchFamily="18" charset="0"/>
              </a:rPr>
              <a:t>The method of the class is known as an </a:t>
            </a:r>
            <a:r>
              <a:rPr lang="en-US" sz="2800" b="1" dirty="0">
                <a:latin typeface="Times New Roman" pitchFamily="18" charset="0"/>
                <a:cs typeface="Times New Roman" pitchFamily="18" charset="0"/>
              </a:rPr>
              <a:t>instance method</a:t>
            </a:r>
            <a:r>
              <a:rPr lang="en-US" sz="2800" dirty="0">
                <a:latin typeface="Times New Roman" pitchFamily="18" charset="0"/>
                <a:cs typeface="Times New Roman" pitchFamily="18" charset="0"/>
              </a:rPr>
              <a:t>. It is a </a:t>
            </a:r>
            <a:r>
              <a:rPr lang="en-US" sz="2800" b="1" dirty="0">
                <a:latin typeface="Times New Roman" pitchFamily="18" charset="0"/>
                <a:cs typeface="Times New Roman" pitchFamily="18" charset="0"/>
              </a:rPr>
              <a:t>non-static</a:t>
            </a:r>
            <a:r>
              <a:rPr lang="en-US" sz="2800" dirty="0">
                <a:latin typeface="Times New Roman" pitchFamily="18" charset="0"/>
                <a:cs typeface="Times New Roman" pitchFamily="18" charset="0"/>
              </a:rPr>
              <a:t> method defined in the class. </a:t>
            </a:r>
          </a:p>
          <a:p>
            <a:pPr marL="285750" indent="-285750" algn="just">
              <a:buFont typeface="Arial" pitchFamily="34" charset="0"/>
              <a:buChar char="•"/>
            </a:pPr>
            <a:r>
              <a:rPr lang="en-US" sz="2800" dirty="0">
                <a:latin typeface="Times New Roman" pitchFamily="18" charset="0"/>
                <a:cs typeface="Times New Roman" pitchFamily="18" charset="0"/>
              </a:rPr>
              <a:t>Before calling or invoking the instance method, it is necessary to create an object of its class. Let's see an example of an instance method.</a:t>
            </a:r>
          </a:p>
        </p:txBody>
      </p:sp>
    </p:spTree>
    <p:extLst>
      <p:ext uri="{BB962C8B-B14F-4D97-AF65-F5344CB8AC3E}">
        <p14:creationId xmlns:p14="http://schemas.microsoft.com/office/powerpoint/2010/main" val="379218322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800" b="1" dirty="0">
                <a:latin typeface="Times New Roman" pitchFamily="18" charset="0"/>
                <a:cs typeface="Times New Roman" pitchFamily="18" charset="0"/>
              </a:rPr>
              <a:t>InstanceMethodExample.java</a:t>
            </a:r>
            <a:br>
              <a:rPr lang="en-US" sz="2800" dirty="0">
                <a:latin typeface="Times New Roman" pitchFamily="18" charset="0"/>
                <a:cs typeface="Times New Roman" pitchFamily="18" charset="0"/>
              </a:rPr>
            </a:br>
            <a:endParaRPr lang="en-IN" sz="2800"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2025" y="1262062"/>
            <a:ext cx="5962650" cy="4962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1277493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14325"/>
            <a:ext cx="10515600" cy="5862638"/>
          </a:xfrm>
        </p:spPr>
        <p:txBody>
          <a:bodyPr>
            <a:normAutofit lnSpcReduction="10000"/>
          </a:bodyPr>
          <a:lstStyle/>
          <a:p>
            <a:pPr algn="just"/>
            <a:r>
              <a:rPr lang="en-US" dirty="0">
                <a:latin typeface="Times New Roman" pitchFamily="18" charset="0"/>
                <a:cs typeface="Times New Roman" pitchFamily="18" charset="0"/>
              </a:rPr>
              <a:t>There are two types of instance method:</a:t>
            </a:r>
          </a:p>
          <a:p>
            <a:pPr algn="just"/>
            <a:r>
              <a:rPr lang="en-US" dirty="0" err="1">
                <a:latin typeface="Times New Roman" pitchFamily="18" charset="0"/>
                <a:cs typeface="Times New Roman" pitchFamily="18" charset="0"/>
              </a:rPr>
              <a:t>Accessor</a:t>
            </a:r>
            <a:r>
              <a:rPr lang="en-US" dirty="0">
                <a:latin typeface="Times New Roman" pitchFamily="18" charset="0"/>
                <a:cs typeface="Times New Roman" pitchFamily="18" charset="0"/>
              </a:rPr>
              <a:t> Method</a:t>
            </a:r>
          </a:p>
          <a:p>
            <a:pPr algn="just"/>
            <a:r>
              <a:rPr lang="en-US" dirty="0" err="1">
                <a:latin typeface="Times New Roman" pitchFamily="18" charset="0"/>
                <a:cs typeface="Times New Roman" pitchFamily="18" charset="0"/>
              </a:rPr>
              <a:t>Mutator</a:t>
            </a:r>
            <a:r>
              <a:rPr lang="en-US" dirty="0">
                <a:latin typeface="Times New Roman" pitchFamily="18" charset="0"/>
                <a:cs typeface="Times New Roman" pitchFamily="18" charset="0"/>
              </a:rPr>
              <a:t> Method</a:t>
            </a:r>
          </a:p>
          <a:p>
            <a:pPr algn="just"/>
            <a:r>
              <a:rPr lang="en-US" b="1" dirty="0" err="1">
                <a:latin typeface="Times New Roman" pitchFamily="18" charset="0"/>
                <a:cs typeface="Times New Roman" pitchFamily="18" charset="0"/>
              </a:rPr>
              <a:t>Accessor</a:t>
            </a:r>
            <a:r>
              <a:rPr lang="en-US" b="1" dirty="0">
                <a:latin typeface="Times New Roman" pitchFamily="18" charset="0"/>
                <a:cs typeface="Times New Roman" pitchFamily="18" charset="0"/>
              </a:rPr>
              <a:t> Method</a:t>
            </a:r>
            <a:r>
              <a:rPr lang="en-US" dirty="0">
                <a:latin typeface="Times New Roman" pitchFamily="18" charset="0"/>
                <a:cs typeface="Times New Roman" pitchFamily="18" charset="0"/>
              </a:rPr>
              <a:t>: The method(s) that reads the instance variable(s) is known as the </a:t>
            </a:r>
            <a:r>
              <a:rPr lang="en-US" dirty="0" err="1">
                <a:latin typeface="Times New Roman" pitchFamily="18" charset="0"/>
                <a:cs typeface="Times New Roman" pitchFamily="18" charset="0"/>
              </a:rPr>
              <a:t>accessor</a:t>
            </a:r>
            <a:r>
              <a:rPr lang="en-US" dirty="0">
                <a:latin typeface="Times New Roman" pitchFamily="18" charset="0"/>
                <a:cs typeface="Times New Roman" pitchFamily="18" charset="0"/>
              </a:rPr>
              <a:t> method. </a:t>
            </a:r>
          </a:p>
          <a:p>
            <a:pPr algn="just"/>
            <a:r>
              <a:rPr lang="en-US" dirty="0">
                <a:latin typeface="Times New Roman" pitchFamily="18" charset="0"/>
                <a:cs typeface="Times New Roman" pitchFamily="18" charset="0"/>
              </a:rPr>
              <a:t>We can easily identify it because the method is prefixed with the word get. It is also known as getters. It returns the value of the private field. It is used to get the value of the private field.</a:t>
            </a:r>
          </a:p>
          <a:p>
            <a:pPr algn="just"/>
            <a:r>
              <a:rPr lang="en-US" b="1" dirty="0" err="1">
                <a:latin typeface="Times New Roman" pitchFamily="18" charset="0"/>
                <a:cs typeface="Times New Roman" pitchFamily="18" charset="0"/>
              </a:rPr>
              <a:t>Mutator</a:t>
            </a:r>
            <a:r>
              <a:rPr lang="en-US" b="1" dirty="0">
                <a:latin typeface="Times New Roman" pitchFamily="18" charset="0"/>
                <a:cs typeface="Times New Roman" pitchFamily="18" charset="0"/>
              </a:rPr>
              <a:t> Method</a:t>
            </a:r>
            <a:r>
              <a:rPr lang="en-US" dirty="0">
                <a:latin typeface="Times New Roman" pitchFamily="18" charset="0"/>
                <a:cs typeface="Times New Roman" pitchFamily="18" charset="0"/>
              </a:rPr>
              <a:t>: The method(s) read the instance variable(s) and also modify the values. </a:t>
            </a:r>
          </a:p>
          <a:p>
            <a:pPr algn="just"/>
            <a:r>
              <a:rPr lang="en-US" dirty="0">
                <a:latin typeface="Times New Roman" pitchFamily="18" charset="0"/>
                <a:cs typeface="Times New Roman" pitchFamily="18" charset="0"/>
              </a:rPr>
              <a:t>We can easily identify it because the method is prefixed with the word set. It is also known as setters or modifiers. It does not return anything. It accepts a parameter of the same data type that depends on the field. It is used to set the value of the private field.</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6477725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275" y="161925"/>
            <a:ext cx="10529573"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1763584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495300" y="4570412"/>
            <a:ext cx="10515600" cy="1325563"/>
          </a:xfrm>
        </p:spPr>
        <p:txBody>
          <a:bodyPr/>
          <a:lstStyle/>
          <a:p>
            <a:r>
              <a:rPr lang="en-US" sz="2000" dirty="0">
                <a:latin typeface="Times New Roman" pitchFamily="18" charset="0"/>
                <a:cs typeface="Times New Roman" pitchFamily="18" charset="0"/>
              </a:rPr>
              <a:t>OUTPUT</a:t>
            </a:r>
            <a:endParaRPr lang="en-IN" dirty="0">
              <a:latin typeface="Times New Roman" pitchFamily="18" charset="0"/>
              <a:cs typeface="Times New Roman" pitchFamily="18" charset="0"/>
            </a:endParaRPr>
          </a:p>
        </p:txBody>
      </p:sp>
      <p:pic>
        <p:nvPicPr>
          <p:cNvPr id="4"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768989" y="539750"/>
            <a:ext cx="7994011" cy="43513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888" y="5548313"/>
            <a:ext cx="2828925" cy="69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136447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CB6393-4C41-4ABC-B1BD-C3D33B3E222D}"/>
              </a:ext>
            </a:extLst>
          </p:cNvPr>
          <p:cNvSpPr>
            <a:spLocks noGrp="1"/>
          </p:cNvSpPr>
          <p:nvPr>
            <p:ph idx="1"/>
          </p:nvPr>
        </p:nvSpPr>
        <p:spPr>
          <a:xfrm>
            <a:off x="838200" y="297712"/>
            <a:ext cx="10515600" cy="5879251"/>
          </a:xfrm>
        </p:spPr>
        <p:txBody>
          <a:bodyPr>
            <a:normAutofit/>
          </a:bodyPr>
          <a:lstStyle/>
          <a:p>
            <a:pPr algn="just">
              <a:buFont typeface="Arial" panose="020B0604020202020204" pitchFamily="34" charset="0"/>
              <a:buChar char="•"/>
            </a:pPr>
            <a:r>
              <a:rPr lang="en-US" i="0" dirty="0">
                <a:effectLst/>
                <a:latin typeface="Times New Roman" panose="02020603050405020304" pitchFamily="18" charset="0"/>
                <a:cs typeface="Times New Roman" panose="02020603050405020304" pitchFamily="18" charset="0"/>
              </a:rPr>
              <a:t>Mobile - In addition to the above technology, Java is widely used in mobile devices nowadays, many types of games and applications are being made in Java.</a:t>
            </a:r>
          </a:p>
          <a:p>
            <a:pPr algn="just"/>
            <a:r>
              <a:rPr lang="en-US" i="0" dirty="0">
                <a:effectLst/>
                <a:latin typeface="Times New Roman" panose="02020603050405020304" pitchFamily="18" charset="0"/>
                <a:cs typeface="Times New Roman" panose="02020603050405020304" pitchFamily="18" charset="0"/>
              </a:rPr>
              <a:t>Types of Java Applications</a:t>
            </a:r>
          </a:p>
          <a:p>
            <a:pPr algn="l">
              <a:buFont typeface="+mj-lt"/>
              <a:buAutoNum type="arabicPeriod"/>
            </a:pPr>
            <a:r>
              <a:rPr lang="en-US" i="0" dirty="0">
                <a:effectLst/>
                <a:latin typeface="Times New Roman" panose="02020603050405020304" pitchFamily="18" charset="0"/>
                <a:cs typeface="Times New Roman" panose="02020603050405020304" pitchFamily="18" charset="0"/>
              </a:rPr>
              <a:t>Web Application - Java is used to create server-side web applications. Currently, Servlet, JSP, Struts, JSF, etc. technologies are used.</a:t>
            </a:r>
          </a:p>
          <a:p>
            <a:pPr algn="l">
              <a:buFont typeface="+mj-lt"/>
              <a:buAutoNum type="arabicPeriod"/>
            </a:pPr>
            <a:r>
              <a:rPr lang="en-US" i="0" dirty="0">
                <a:effectLst/>
                <a:latin typeface="Times New Roman" panose="02020603050405020304" pitchFamily="18" charset="0"/>
                <a:cs typeface="Times New Roman" panose="02020603050405020304" pitchFamily="18" charset="0"/>
              </a:rPr>
              <a:t>Standalone Application - It is also known as the desktop application or window-based application. </a:t>
            </a:r>
          </a:p>
          <a:p>
            <a:pPr algn="l">
              <a:buFont typeface="+mj-lt"/>
              <a:buAutoNum type="arabicPeriod"/>
            </a:pPr>
            <a:r>
              <a:rPr lang="en-US" i="0" dirty="0">
                <a:effectLst/>
                <a:latin typeface="Times New Roman" panose="02020603050405020304" pitchFamily="18" charset="0"/>
                <a:cs typeface="Times New Roman" panose="02020603050405020304" pitchFamily="18" charset="0"/>
              </a:rPr>
              <a:t>Enterprise Application - An application that is distributed in nature, such as banking applications, etc. </a:t>
            </a:r>
          </a:p>
          <a:p>
            <a:pPr algn="l">
              <a:buFont typeface="+mj-lt"/>
              <a:buAutoNum type="arabicPeriod"/>
            </a:pPr>
            <a:r>
              <a:rPr lang="en-US" i="0" dirty="0">
                <a:effectLst/>
                <a:latin typeface="Times New Roman" panose="02020603050405020304" pitchFamily="18" charset="0"/>
                <a:cs typeface="Times New Roman" panose="02020603050405020304" pitchFamily="18" charset="0"/>
              </a:rPr>
              <a:t>Mobile Application - Java is used to create application software for mobile devices.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82065"/>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54050"/>
          </a:xfrm>
        </p:spPr>
        <p:txBody>
          <a:bodyPr>
            <a:normAutofit fontScale="90000"/>
          </a:bodyPr>
          <a:lstStyle/>
          <a:p>
            <a:r>
              <a:rPr lang="en-US" dirty="0">
                <a:latin typeface="Times New Roman" pitchFamily="18" charset="0"/>
                <a:cs typeface="Times New Roman" pitchFamily="18" charset="0"/>
              </a:rPr>
              <a:t>Abstract Method</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352425" y="809626"/>
            <a:ext cx="11372850" cy="5629274"/>
          </a:xfrm>
        </p:spPr>
        <p:txBody>
          <a:bodyPr/>
          <a:lstStyle/>
          <a:p>
            <a:pPr algn="just"/>
            <a:r>
              <a:rPr lang="en-US" dirty="0">
                <a:latin typeface="Times New Roman" pitchFamily="18" charset="0"/>
                <a:cs typeface="Times New Roman" pitchFamily="18" charset="0"/>
              </a:rPr>
              <a:t>The method that does not has method body is known as abstract method. In other words, without an implementation is known as abstract method. It always declares in the </a:t>
            </a:r>
            <a:r>
              <a:rPr lang="en-US" b="1" dirty="0">
                <a:latin typeface="Times New Roman" pitchFamily="18" charset="0"/>
                <a:cs typeface="Times New Roman" pitchFamily="18" charset="0"/>
              </a:rPr>
              <a:t>abstract class</a:t>
            </a:r>
            <a:r>
              <a:rPr lang="en-US" dirty="0">
                <a:latin typeface="Times New Roman" pitchFamily="18" charset="0"/>
                <a:cs typeface="Times New Roman" pitchFamily="18" charset="0"/>
              </a:rPr>
              <a:t>. To create an abstract method, we use the keyword </a:t>
            </a:r>
            <a:r>
              <a:rPr lang="en-US" b="1" dirty="0">
                <a:latin typeface="Times New Roman" pitchFamily="18" charset="0"/>
                <a:cs typeface="Times New Roman" pitchFamily="18" charset="0"/>
              </a:rPr>
              <a:t>abstract</a:t>
            </a:r>
            <a:r>
              <a:rPr lang="en-US" dirty="0">
                <a:latin typeface="Times New Roman" pitchFamily="18" charset="0"/>
                <a:cs typeface="Times New Roman" pitchFamily="18" charset="0"/>
              </a:rPr>
              <a:t>.</a:t>
            </a:r>
          </a:p>
          <a:p>
            <a:pPr marL="0" indent="0" algn="just">
              <a:buNone/>
            </a:pPr>
            <a:r>
              <a:rPr lang="en-US" b="1" dirty="0">
                <a:latin typeface="Times New Roman" pitchFamily="18" charset="0"/>
                <a:cs typeface="Times New Roman" pitchFamily="18" charset="0"/>
              </a:rPr>
              <a:t>Syntax</a:t>
            </a:r>
            <a:endParaRPr lang="en-US" dirty="0">
              <a:latin typeface="Times New Roman" pitchFamily="18" charset="0"/>
              <a:cs typeface="Times New Roman" pitchFamily="18" charset="0"/>
            </a:endParaRPr>
          </a:p>
          <a:p>
            <a:pPr marL="0" indent="0" algn="just">
              <a:buNone/>
            </a:pPr>
            <a:r>
              <a:rPr lang="en-US" b="1" dirty="0">
                <a:latin typeface="Times New Roman" pitchFamily="18" charset="0"/>
                <a:cs typeface="Times New Roman" pitchFamily="18" charset="0"/>
              </a:rPr>
              <a:t>abstract</a:t>
            </a:r>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void</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method_name</a:t>
            </a:r>
            <a:r>
              <a:rPr lang="en-US" dirty="0">
                <a:latin typeface="Times New Roman" pitchFamily="18" charset="0"/>
                <a:cs typeface="Times New Roman" pitchFamily="18" charset="0"/>
              </a:rPr>
              <a:t>();  </a:t>
            </a: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749" y="3595688"/>
            <a:ext cx="4029075" cy="25955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717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53150" y="2486024"/>
            <a:ext cx="4114799" cy="3705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7187430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06450"/>
          </a:xfrm>
        </p:spPr>
        <p:txBody>
          <a:bodyPr>
            <a:normAutofit fontScale="90000"/>
          </a:bodyPr>
          <a:lstStyle/>
          <a:p>
            <a:r>
              <a:rPr lang="en-IN" dirty="0">
                <a:latin typeface="Times New Roman" pitchFamily="18" charset="0"/>
                <a:cs typeface="Times New Roman" pitchFamily="18" charset="0"/>
              </a:rPr>
              <a:t>Constructors in Java</a:t>
            </a:r>
            <a:br>
              <a:rPr lang="en-IN"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1219200"/>
            <a:ext cx="10515600" cy="4957763"/>
          </a:xfrm>
        </p:spPr>
        <p:txBody>
          <a:bodyPr/>
          <a:lstStyle/>
          <a:p>
            <a:pPr algn="just"/>
            <a:r>
              <a:rPr lang="en-US" dirty="0">
                <a:latin typeface="Times New Roman" pitchFamily="18" charset="0"/>
                <a:cs typeface="Times New Roman" pitchFamily="18" charset="0"/>
              </a:rPr>
              <a:t>In Java, a constructor is a block of codes similar to the method. It is called when an instance of the class is created. At the time of calling constructor, memory for the object is allocated in the memory.</a:t>
            </a:r>
          </a:p>
          <a:p>
            <a:pPr algn="just"/>
            <a:r>
              <a:rPr lang="en-US" dirty="0">
                <a:latin typeface="Times New Roman" pitchFamily="18" charset="0"/>
                <a:cs typeface="Times New Roman" pitchFamily="18" charset="0"/>
              </a:rPr>
              <a:t>It is a special type of method which is used to initialize the object.</a:t>
            </a:r>
          </a:p>
          <a:p>
            <a:pPr algn="just"/>
            <a:r>
              <a:rPr lang="en-US" dirty="0">
                <a:latin typeface="Times New Roman" pitchFamily="18" charset="0"/>
                <a:cs typeface="Times New Roman" pitchFamily="18" charset="0"/>
              </a:rPr>
              <a:t>Every time an object is created using the new() keyword, at least one constructor is called.</a:t>
            </a:r>
          </a:p>
          <a:p>
            <a:pPr algn="just"/>
            <a:r>
              <a:rPr lang="en-US" dirty="0">
                <a:latin typeface="Times New Roman" pitchFamily="18" charset="0"/>
                <a:cs typeface="Times New Roman" pitchFamily="18" charset="0"/>
              </a:rPr>
              <a:t>It calls a default constructor if there is no constructor available in the class. In such case, Java compiler provides a default constructor by default.</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42629689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25475"/>
          </a:xfrm>
        </p:spPr>
        <p:txBody>
          <a:bodyPr>
            <a:normAutofit fontScale="90000"/>
          </a:bodyPr>
          <a:lstStyle/>
          <a:p>
            <a:r>
              <a:rPr lang="en-US" dirty="0">
                <a:latin typeface="Times New Roman" pitchFamily="18" charset="0"/>
                <a:cs typeface="Times New Roman" pitchFamily="18" charset="0"/>
              </a:rPr>
              <a:t>Types of Java constructors</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790576"/>
            <a:ext cx="10515600" cy="5386388"/>
          </a:xfrm>
        </p:spPr>
        <p:txBody>
          <a:bodyPr/>
          <a:lstStyle/>
          <a:p>
            <a:pPr marL="0" indent="0" algn="just">
              <a:buNone/>
            </a:pPr>
            <a:r>
              <a:rPr lang="en-US" dirty="0">
                <a:latin typeface="Times New Roman" pitchFamily="18" charset="0"/>
                <a:cs typeface="Times New Roman" pitchFamily="18" charset="0"/>
              </a:rPr>
              <a:t>There are two types of constructors in Java:</a:t>
            </a:r>
          </a:p>
          <a:p>
            <a:pPr algn="just"/>
            <a:r>
              <a:rPr lang="en-US" dirty="0">
                <a:latin typeface="Times New Roman" pitchFamily="18" charset="0"/>
                <a:cs typeface="Times New Roman" pitchFamily="18" charset="0"/>
              </a:rPr>
              <a:t>Default constructor (no-</a:t>
            </a:r>
            <a:r>
              <a:rPr lang="en-US" dirty="0" err="1">
                <a:latin typeface="Times New Roman" pitchFamily="18" charset="0"/>
                <a:cs typeface="Times New Roman" pitchFamily="18" charset="0"/>
              </a:rPr>
              <a:t>arg</a:t>
            </a:r>
            <a:r>
              <a:rPr lang="en-US" dirty="0">
                <a:latin typeface="Times New Roman" pitchFamily="18" charset="0"/>
                <a:cs typeface="Times New Roman" pitchFamily="18" charset="0"/>
              </a:rPr>
              <a:t> constructor)</a:t>
            </a:r>
          </a:p>
          <a:p>
            <a:pPr algn="just"/>
            <a:r>
              <a:rPr lang="en-US" dirty="0">
                <a:latin typeface="Times New Roman" pitchFamily="18" charset="0"/>
                <a:cs typeface="Times New Roman" pitchFamily="18" charset="0"/>
              </a:rPr>
              <a:t>Parameterized constructor</a:t>
            </a:r>
          </a:p>
          <a:p>
            <a:pPr marL="0" indent="0" algn="just">
              <a:buNone/>
            </a:pPr>
            <a:r>
              <a:rPr lang="en-US" dirty="0">
                <a:latin typeface="Times New Roman" pitchFamily="18" charset="0"/>
                <a:cs typeface="Times New Roman" pitchFamily="18" charset="0"/>
              </a:rPr>
              <a:t>Java Default Constructor</a:t>
            </a:r>
          </a:p>
          <a:p>
            <a:pPr algn="just"/>
            <a:r>
              <a:rPr lang="en-US" dirty="0">
                <a:latin typeface="Times New Roman" pitchFamily="18" charset="0"/>
                <a:cs typeface="Times New Roman" pitchFamily="18" charset="0"/>
              </a:rPr>
              <a:t>A constructor is called "Default Constructor" when it doesn't have any parameter.</a:t>
            </a:r>
          </a:p>
          <a:p>
            <a:pPr algn="just"/>
            <a:r>
              <a:rPr lang="en-US" dirty="0">
                <a:latin typeface="Times New Roman" pitchFamily="18" charset="0"/>
                <a:cs typeface="Times New Roman" pitchFamily="18" charset="0"/>
              </a:rPr>
              <a:t>Syntax of default constructor:</a:t>
            </a:r>
          </a:p>
          <a:p>
            <a:pPr marL="0" indent="0" algn="just">
              <a:buNone/>
            </a:pPr>
            <a:r>
              <a:rPr lang="en-US" dirty="0">
                <a:latin typeface="Times New Roman" pitchFamily="18" charset="0"/>
                <a:cs typeface="Times New Roman" pitchFamily="18" charset="0"/>
              </a:rPr>
              <a:t> 	&lt;</a:t>
            </a:r>
            <a:r>
              <a:rPr lang="en-US" dirty="0" err="1">
                <a:latin typeface="Times New Roman" pitchFamily="18" charset="0"/>
                <a:cs typeface="Times New Roman" pitchFamily="18" charset="0"/>
              </a:rPr>
              <a:t>class_name</a:t>
            </a:r>
            <a:r>
              <a:rPr lang="en-US" dirty="0">
                <a:latin typeface="Times New Roman" pitchFamily="18" charset="0"/>
                <a:cs typeface="Times New Roman" pitchFamily="18" charset="0"/>
              </a:rPr>
              <a:t>&gt;(){}  </a:t>
            </a:r>
          </a:p>
          <a:p>
            <a:pPr algn="just"/>
            <a:endParaRPr lang="en-US" dirty="0">
              <a:latin typeface="Times New Roman" pitchFamily="18" charset="0"/>
              <a:cs typeface="Times New Roman" pitchFamily="18" charset="0"/>
            </a:endParaRPr>
          </a:p>
          <a:p>
            <a:pPr algn="just"/>
            <a:endParaRPr lang="en-IN" dirty="0">
              <a:latin typeface="Times New Roman" pitchFamily="18" charset="0"/>
              <a:cs typeface="Times New Roman" pitchFamily="18" charset="0"/>
            </a:endParaRP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38913" y="3419475"/>
            <a:ext cx="4891087" cy="3086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0507814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5350" y="300038"/>
            <a:ext cx="7343775" cy="467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880824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66750"/>
            <a:ext cx="10515600" cy="5510213"/>
          </a:xfrm>
        </p:spPr>
        <p:txBody>
          <a:bodyPr>
            <a:normAutofit/>
          </a:bodyPr>
          <a:lstStyle/>
          <a:p>
            <a:pPr marL="0" indent="0" algn="just">
              <a:buNone/>
            </a:pPr>
            <a:r>
              <a:rPr lang="en-US" dirty="0">
                <a:latin typeface="Times New Roman" pitchFamily="18" charset="0"/>
                <a:cs typeface="Times New Roman" pitchFamily="18" charset="0"/>
              </a:rPr>
              <a:t>Java Parameterized Constructor</a:t>
            </a:r>
          </a:p>
          <a:p>
            <a:pPr algn="just"/>
            <a:r>
              <a:rPr lang="en-US" dirty="0">
                <a:latin typeface="Times New Roman" pitchFamily="18" charset="0"/>
                <a:cs typeface="Times New Roman" pitchFamily="18" charset="0"/>
              </a:rPr>
              <a:t>A constructor which has a specific number of parameters is called a parameterized constructor.</a:t>
            </a:r>
          </a:p>
          <a:p>
            <a:pPr marL="0" indent="0" algn="just">
              <a:buNone/>
            </a:pPr>
            <a:r>
              <a:rPr lang="en-US" dirty="0">
                <a:latin typeface="Times New Roman" pitchFamily="18" charset="0"/>
                <a:cs typeface="Times New Roman" pitchFamily="18" charset="0"/>
              </a:rPr>
              <a:t>Why use the parameterized constructor?</a:t>
            </a:r>
          </a:p>
          <a:p>
            <a:pPr algn="just"/>
            <a:r>
              <a:rPr lang="en-US" dirty="0">
                <a:latin typeface="Times New Roman" pitchFamily="18" charset="0"/>
                <a:cs typeface="Times New Roman" pitchFamily="18" charset="0"/>
              </a:rPr>
              <a:t>The parameterized constructor is used to provide different values to distinct objects. However, you can provide the same values also.</a:t>
            </a:r>
          </a:p>
          <a:p>
            <a:pPr marL="0" indent="0" algn="just">
              <a:buNone/>
            </a:pPr>
            <a:r>
              <a:rPr lang="en-US" dirty="0">
                <a:latin typeface="Times New Roman" pitchFamily="18" charset="0"/>
                <a:cs typeface="Times New Roman" pitchFamily="18" charset="0"/>
              </a:rPr>
              <a:t>Example of parameterized constructor</a:t>
            </a:r>
          </a:p>
          <a:p>
            <a:pPr algn="just"/>
            <a:r>
              <a:rPr lang="en-US" dirty="0">
                <a:latin typeface="Times New Roman" pitchFamily="18" charset="0"/>
                <a:cs typeface="Times New Roman" pitchFamily="18" charset="0"/>
              </a:rPr>
              <a:t>In this example, we have created the constructor of Student class that have two parameters. We can have any number of parameters in the constructor.</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299428288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80695" y="406400"/>
            <a:ext cx="6948829" cy="5518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8797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54075"/>
          </a:xfrm>
        </p:spPr>
        <p:txBody>
          <a:bodyPr>
            <a:normAutofit fontScale="90000"/>
          </a:bodyPr>
          <a:lstStyle/>
          <a:p>
            <a:r>
              <a:rPr lang="en-US" dirty="0">
                <a:latin typeface="Times New Roman" pitchFamily="18" charset="0"/>
                <a:cs typeface="Times New Roman" pitchFamily="18" charset="0"/>
              </a:rPr>
              <a:t>Constructor Overloading in Java</a:t>
            </a:r>
            <a:br>
              <a:rPr lang="en-US" dirty="0">
                <a:latin typeface="Times New Roman" pitchFamily="18" charset="0"/>
                <a:cs typeface="Times New Roman" pitchFamily="18" charset="0"/>
              </a:rPr>
            </a:b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838200" y="895350"/>
            <a:ext cx="10515600" cy="5281613"/>
          </a:xfrm>
        </p:spPr>
        <p:txBody>
          <a:bodyPr/>
          <a:lstStyle/>
          <a:p>
            <a:pPr algn="just"/>
            <a:r>
              <a:rPr lang="en-US" dirty="0">
                <a:latin typeface="Times New Roman" pitchFamily="18" charset="0"/>
                <a:cs typeface="Times New Roman" pitchFamily="18" charset="0"/>
              </a:rPr>
              <a:t>In Java, a constructor is just like a method but without return type. It can also be overloaded like Java methods.</a:t>
            </a:r>
          </a:p>
          <a:p>
            <a:pPr algn="just"/>
            <a:r>
              <a:rPr lang="en-US" dirty="0">
                <a:latin typeface="Times New Roman" pitchFamily="18" charset="0"/>
                <a:cs typeface="Times New Roman" pitchFamily="18" charset="0"/>
              </a:rPr>
              <a:t>Constructor overloading in Java is a technique of having more than one constructor with different parameter lists. </a:t>
            </a:r>
          </a:p>
          <a:p>
            <a:endParaRPr lang="en-IN"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04913" y="2647950"/>
            <a:ext cx="4510087" cy="3952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91300" y="3214688"/>
            <a:ext cx="4152900" cy="2428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0842634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8162925" cy="654050"/>
          </a:xfrm>
        </p:spPr>
        <p:txBody>
          <a:bodyPr>
            <a:normAutofit fontScale="90000"/>
          </a:bodyPr>
          <a:lstStyle/>
          <a:p>
            <a:r>
              <a:rPr lang="en-US" dirty="0">
                <a:latin typeface="Times New Roman" pitchFamily="18" charset="0"/>
                <a:cs typeface="Times New Roman" pitchFamily="18" charset="0"/>
              </a:rPr>
              <a:t>Access Specifiers or Modifiers</a:t>
            </a:r>
            <a:endParaRPr lang="en-IN" dirty="0">
              <a:latin typeface="Times New Roman" pitchFamily="18" charset="0"/>
              <a:cs typeface="Times New Roman" pitchFamily="18" charset="0"/>
            </a:endParaRPr>
          </a:p>
        </p:txBody>
      </p:sp>
      <p:sp>
        <p:nvSpPr>
          <p:cNvPr id="3" name="Content Placeholder 2"/>
          <p:cNvSpPr>
            <a:spLocks noGrp="1"/>
          </p:cNvSpPr>
          <p:nvPr>
            <p:ph idx="1"/>
          </p:nvPr>
        </p:nvSpPr>
        <p:spPr>
          <a:xfrm>
            <a:off x="723900" y="1149350"/>
            <a:ext cx="10515600" cy="4351338"/>
          </a:xfrm>
        </p:spPr>
        <p:txBody>
          <a:bodyPr>
            <a:normAutofit lnSpcReduction="10000"/>
          </a:bodyPr>
          <a:lstStyle/>
          <a:p>
            <a:pPr algn="just"/>
            <a:r>
              <a:rPr lang="en-US" dirty="0">
                <a:latin typeface="Times New Roman" pitchFamily="18" charset="0"/>
                <a:cs typeface="Times New Roman" pitchFamily="18" charset="0"/>
              </a:rPr>
              <a:t>In Java, the access </a:t>
            </a:r>
            <a:r>
              <a:rPr lang="en-US" dirty="0" err="1">
                <a:latin typeface="Times New Roman" pitchFamily="18" charset="0"/>
                <a:cs typeface="Times New Roman" pitchFamily="18" charset="0"/>
              </a:rPr>
              <a:t>specifiers</a:t>
            </a:r>
            <a:r>
              <a:rPr lang="en-US" dirty="0">
                <a:latin typeface="Times New Roman" pitchFamily="18" charset="0"/>
                <a:cs typeface="Times New Roman" pitchFamily="18" charset="0"/>
              </a:rPr>
              <a:t> (also known as access modifiers) used to restrict the scope or accessibility of a class, constructor, variable, method or data member of class and interface. There are four access </a:t>
            </a:r>
            <a:r>
              <a:rPr lang="en-US" dirty="0" err="1">
                <a:latin typeface="Times New Roman" pitchFamily="18" charset="0"/>
                <a:cs typeface="Times New Roman" pitchFamily="18" charset="0"/>
              </a:rPr>
              <a:t>specifiers</a:t>
            </a:r>
            <a:r>
              <a:rPr lang="en-US" dirty="0">
                <a:latin typeface="Times New Roman" pitchFamily="18" charset="0"/>
                <a:cs typeface="Times New Roman" pitchFamily="18" charset="0"/>
              </a:rPr>
              <a:t>, and their list is below.</a:t>
            </a:r>
          </a:p>
          <a:p>
            <a:pPr algn="just"/>
            <a:r>
              <a:rPr lang="en-US" b="1" dirty="0">
                <a:latin typeface="Times New Roman" pitchFamily="18" charset="0"/>
                <a:cs typeface="Times New Roman" pitchFamily="18" charset="0"/>
              </a:rPr>
              <a:t>default (or) no modifier</a:t>
            </a:r>
          </a:p>
          <a:p>
            <a:pPr algn="just"/>
            <a:r>
              <a:rPr lang="en-US" b="1" dirty="0">
                <a:latin typeface="Times New Roman" pitchFamily="18" charset="0"/>
                <a:cs typeface="Times New Roman" pitchFamily="18" charset="0"/>
              </a:rPr>
              <a:t>public</a:t>
            </a:r>
          </a:p>
          <a:p>
            <a:pPr algn="just"/>
            <a:r>
              <a:rPr lang="en-US" b="1" dirty="0">
                <a:latin typeface="Times New Roman" pitchFamily="18" charset="0"/>
                <a:cs typeface="Times New Roman" pitchFamily="18" charset="0"/>
              </a:rPr>
              <a:t>protected</a:t>
            </a:r>
          </a:p>
          <a:p>
            <a:pPr algn="just"/>
            <a:r>
              <a:rPr lang="en-US" b="1" dirty="0">
                <a:latin typeface="Times New Roman" pitchFamily="18" charset="0"/>
                <a:cs typeface="Times New Roman" pitchFamily="18" charset="0"/>
              </a:rPr>
              <a:t>private</a:t>
            </a:r>
          </a:p>
          <a:p>
            <a:pPr marL="0" indent="0" algn="just">
              <a:buNone/>
            </a:pPr>
            <a:r>
              <a:rPr lang="en-US" dirty="0">
                <a:latin typeface="Times New Roman" pitchFamily="18" charset="0"/>
                <a:cs typeface="Times New Roman" pitchFamily="18" charset="0"/>
              </a:rPr>
              <a:t>In java, we can not employ all access </a:t>
            </a:r>
            <a:r>
              <a:rPr lang="en-US" dirty="0" err="1">
                <a:latin typeface="Times New Roman" pitchFamily="18" charset="0"/>
                <a:cs typeface="Times New Roman" pitchFamily="18" charset="0"/>
              </a:rPr>
              <a:t>specifiers</a:t>
            </a:r>
            <a:r>
              <a:rPr lang="en-US" dirty="0">
                <a:latin typeface="Times New Roman" pitchFamily="18" charset="0"/>
                <a:cs typeface="Times New Roman" pitchFamily="18" charset="0"/>
              </a:rPr>
              <a:t> on everything. The following table describes where we can apply the access </a:t>
            </a:r>
            <a:r>
              <a:rPr lang="en-US" dirty="0" err="1">
                <a:latin typeface="Times New Roman" pitchFamily="18" charset="0"/>
                <a:cs typeface="Times New Roman" pitchFamily="18" charset="0"/>
              </a:rPr>
              <a:t>specifiers</a:t>
            </a:r>
            <a:r>
              <a:rPr lang="en-US" dirty="0">
                <a:latin typeface="Times New Roman" pitchFamily="18" charset="0"/>
                <a:cs typeface="Times New Roman" pitchFamily="18" charset="0"/>
              </a:rPr>
              <a:t>.</a:t>
            </a:r>
          </a:p>
          <a:p>
            <a:pPr algn="just"/>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val="1063026077"/>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7175"/>
            <a:ext cx="10515600" cy="5919788"/>
          </a:xfrm>
        </p:spPr>
        <p:txBody>
          <a:bodyPr>
            <a:normAutofit/>
          </a:bodyPr>
          <a:lstStyle/>
          <a:p>
            <a:pPr algn="just" fontAlgn="base"/>
            <a:r>
              <a:rPr lang="en-US" sz="2000" b="1" dirty="0">
                <a:latin typeface="Times New Roman" pitchFamily="18" charset="0"/>
                <a:cs typeface="Times New Roman" pitchFamily="18" charset="0"/>
              </a:rPr>
              <a:t>Default</a:t>
            </a:r>
            <a:r>
              <a:rPr lang="en-US" sz="2000" dirty="0">
                <a:latin typeface="Times New Roman" pitchFamily="18" charset="0"/>
                <a:cs typeface="Times New Roman" pitchFamily="18" charset="0"/>
              </a:rPr>
              <a:t>: When no access modifier is specified for a class, method, or data member – It is said to be having the </a:t>
            </a:r>
            <a:r>
              <a:rPr lang="en-US" sz="2000" b="1" dirty="0">
                <a:latin typeface="Times New Roman" pitchFamily="18" charset="0"/>
                <a:cs typeface="Times New Roman" pitchFamily="18" charset="0"/>
              </a:rPr>
              <a:t>default</a:t>
            </a:r>
            <a:r>
              <a:rPr lang="en-US" sz="2000" dirty="0">
                <a:latin typeface="Times New Roman" pitchFamily="18" charset="0"/>
                <a:cs typeface="Times New Roman" pitchFamily="18" charset="0"/>
              </a:rPr>
              <a:t> access modifier by default. </a:t>
            </a:r>
          </a:p>
          <a:p>
            <a:pPr lvl="1" algn="just" fontAlgn="base"/>
            <a:r>
              <a:rPr lang="en-US" sz="2000" dirty="0">
                <a:latin typeface="Times New Roman" pitchFamily="18" charset="0"/>
                <a:cs typeface="Times New Roman" pitchFamily="18" charset="0"/>
              </a:rPr>
              <a:t>The data members, class or methods which are not declared using any access modifiers i.e. having default access modifier are accessible </a:t>
            </a:r>
            <a:r>
              <a:rPr lang="en-US" sz="2000" b="1" dirty="0">
                <a:latin typeface="Times New Roman" pitchFamily="18" charset="0"/>
                <a:cs typeface="Times New Roman" pitchFamily="18" charset="0"/>
              </a:rPr>
              <a:t>only within the same package</a:t>
            </a:r>
            <a:r>
              <a:rPr lang="en-US" sz="2000" dirty="0">
                <a:latin typeface="Times New Roman" pitchFamily="18" charset="0"/>
                <a:cs typeface="Times New Roman" pitchFamily="18" charset="0"/>
              </a:rPr>
              <a:t>.</a:t>
            </a:r>
          </a:p>
          <a:p>
            <a:pPr algn="just" fontAlgn="base"/>
            <a:r>
              <a:rPr lang="en-US" sz="2000" dirty="0">
                <a:latin typeface="Times New Roman" pitchFamily="18" charset="0"/>
                <a:cs typeface="Times New Roman" pitchFamily="18" charset="0"/>
              </a:rPr>
              <a:t>In this example, we will create two packages and the classes in the packages will be having the default access modifiers and we will try to access a class from one package from a class of the second package</a:t>
            </a:r>
            <a:r>
              <a:rPr lang="en-US" sz="2400" dirty="0">
                <a:latin typeface="Times New Roman" pitchFamily="18" charset="0"/>
                <a:cs typeface="Times New Roman" pitchFamily="18" charset="0"/>
              </a:rPr>
              <a:t>.</a:t>
            </a:r>
          </a:p>
          <a:p>
            <a:pPr marL="0" indent="0" algn="just" fontAlgn="base">
              <a:buNone/>
            </a:pPr>
            <a:endParaRPr lang="en-US" sz="2400" dirty="0">
              <a:latin typeface="Times New Roman" pitchFamily="18" charset="0"/>
              <a:cs typeface="Times New Roman" pitchFamily="18" charset="0"/>
            </a:endParaRPr>
          </a:p>
          <a:p>
            <a:pPr algn="just"/>
            <a:endParaRPr lang="en-IN" sz="24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3923" y="2721654"/>
            <a:ext cx="4766909" cy="33552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94375" y="2288265"/>
            <a:ext cx="5954713" cy="4295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0685353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19075"/>
            <a:ext cx="10515600" cy="5957888"/>
          </a:xfrm>
        </p:spPr>
        <p:txBody>
          <a:bodyPr>
            <a:normAutofit/>
          </a:bodyPr>
          <a:lstStyle/>
          <a:p>
            <a:pPr algn="just" fontAlgn="base"/>
            <a:r>
              <a:rPr lang="en-US" sz="2000" b="1" dirty="0">
                <a:latin typeface="Times New Roman" pitchFamily="18" charset="0"/>
                <a:cs typeface="Times New Roman" pitchFamily="18" charset="0"/>
              </a:rPr>
              <a:t>Private</a:t>
            </a:r>
            <a:r>
              <a:rPr lang="en-US" sz="2000" dirty="0">
                <a:latin typeface="Times New Roman" pitchFamily="18" charset="0"/>
                <a:cs typeface="Times New Roman" pitchFamily="18" charset="0"/>
              </a:rPr>
              <a:t>: The private access modifier is specified using the keyword </a:t>
            </a:r>
            <a:r>
              <a:rPr lang="en-US" sz="2000" b="1" dirty="0">
                <a:latin typeface="Times New Roman" pitchFamily="18" charset="0"/>
                <a:cs typeface="Times New Roman" pitchFamily="18" charset="0"/>
              </a:rPr>
              <a:t>private</a:t>
            </a:r>
            <a:r>
              <a:rPr lang="en-US" sz="2000" dirty="0">
                <a:latin typeface="Times New Roman" pitchFamily="18" charset="0"/>
                <a:cs typeface="Times New Roman" pitchFamily="18" charset="0"/>
              </a:rPr>
              <a:t>. </a:t>
            </a:r>
          </a:p>
          <a:p>
            <a:pPr lvl="1" algn="just" fontAlgn="base"/>
            <a:r>
              <a:rPr lang="en-US" sz="1800" dirty="0">
                <a:latin typeface="Times New Roman" pitchFamily="18" charset="0"/>
                <a:cs typeface="Times New Roman" pitchFamily="18" charset="0"/>
              </a:rPr>
              <a:t>The methods or data members declared as private are accessible only </a:t>
            </a:r>
            <a:r>
              <a:rPr lang="en-US" sz="1800" b="1" dirty="0">
                <a:latin typeface="Times New Roman" pitchFamily="18" charset="0"/>
                <a:cs typeface="Times New Roman" pitchFamily="18" charset="0"/>
              </a:rPr>
              <a:t>within the class</a:t>
            </a:r>
            <a:r>
              <a:rPr lang="en-US" sz="1800" dirty="0">
                <a:latin typeface="Times New Roman" pitchFamily="18" charset="0"/>
                <a:cs typeface="Times New Roman" pitchFamily="18" charset="0"/>
              </a:rPr>
              <a:t> in which they are declared.</a:t>
            </a:r>
          </a:p>
          <a:p>
            <a:pPr lvl="1" algn="just" fontAlgn="base"/>
            <a:r>
              <a:rPr lang="en-US" sz="1800" dirty="0">
                <a:latin typeface="Times New Roman" pitchFamily="18" charset="0"/>
                <a:cs typeface="Times New Roman" pitchFamily="18" charset="0"/>
              </a:rPr>
              <a:t>Any other </a:t>
            </a:r>
            <a:r>
              <a:rPr lang="en-US" sz="1800" b="1" dirty="0">
                <a:latin typeface="Times New Roman" pitchFamily="18" charset="0"/>
                <a:cs typeface="Times New Roman" pitchFamily="18" charset="0"/>
              </a:rPr>
              <a:t>class of </a:t>
            </a:r>
            <a:r>
              <a:rPr lang="en-US" sz="1800" dirty="0">
                <a:latin typeface="Times New Roman" pitchFamily="18" charset="0"/>
                <a:cs typeface="Times New Roman" pitchFamily="18" charset="0"/>
              </a:rPr>
              <a:t>the </a:t>
            </a:r>
            <a:r>
              <a:rPr lang="en-US" sz="1800" b="1" dirty="0">
                <a:latin typeface="Times New Roman" pitchFamily="18" charset="0"/>
                <a:cs typeface="Times New Roman" pitchFamily="18" charset="0"/>
              </a:rPr>
              <a:t>same package will not be able to access</a:t>
            </a:r>
            <a:r>
              <a:rPr lang="en-US" sz="1800" dirty="0">
                <a:latin typeface="Times New Roman" pitchFamily="18" charset="0"/>
                <a:cs typeface="Times New Roman" pitchFamily="18" charset="0"/>
              </a:rPr>
              <a:t> these members.</a:t>
            </a:r>
          </a:p>
          <a:p>
            <a:pPr lvl="1" algn="just" fontAlgn="base"/>
            <a:r>
              <a:rPr lang="en-US" sz="1800" dirty="0">
                <a:latin typeface="Times New Roman" pitchFamily="18" charset="0"/>
                <a:cs typeface="Times New Roman" pitchFamily="18" charset="0"/>
              </a:rPr>
              <a:t>Top-level classes or interfaces can not be declared as private </a:t>
            </a:r>
          </a:p>
          <a:p>
            <a:pPr lvl="1" algn="just" fontAlgn="base"/>
            <a:r>
              <a:rPr lang="en-US" sz="1600" dirty="0">
                <a:latin typeface="Times New Roman" pitchFamily="18" charset="0"/>
                <a:cs typeface="Times New Roman" pitchFamily="18" charset="0"/>
              </a:rPr>
              <a:t>Private means “only visible within the enclosing class”.</a:t>
            </a:r>
          </a:p>
          <a:p>
            <a:pPr marL="0" indent="0">
              <a:buNone/>
            </a:pPr>
            <a:br>
              <a:rPr lang="en-US" dirty="0"/>
            </a:br>
            <a:endParaRPr lang="en-IN" dirty="0"/>
          </a:p>
        </p:txBody>
      </p:sp>
      <p:pic>
        <p:nvPicPr>
          <p:cNvPr id="205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2738" y="2305049"/>
            <a:ext cx="4543425" cy="3933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5"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4726" y="2428874"/>
            <a:ext cx="5464174" cy="3667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9519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2000</TotalTime>
  <Words>6025</Words>
  <Application>Microsoft Office PowerPoint</Application>
  <PresentationFormat>Widescreen</PresentationFormat>
  <Paragraphs>418</Paragraphs>
  <Slides>118</Slides>
  <Notes>2</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118</vt:i4>
      </vt:variant>
    </vt:vector>
  </HeadingPairs>
  <TitlesOfParts>
    <vt:vector size="126" baseType="lpstr">
      <vt:lpstr>Arial</vt:lpstr>
      <vt:lpstr>Calibri</vt:lpstr>
      <vt:lpstr>Calibri Light</vt:lpstr>
      <vt:lpstr>Inter</vt:lpstr>
      <vt:lpstr>Raleway</vt:lpstr>
      <vt:lpstr>Times New Roman</vt:lpstr>
      <vt:lpstr>Wingdings</vt:lpstr>
      <vt:lpstr>Office Theme</vt:lpstr>
      <vt:lpstr>Java programming</vt:lpstr>
      <vt:lpstr>PowerPoint Presentation</vt:lpstr>
      <vt:lpstr>PowerPoint Presentation</vt:lpstr>
      <vt:lpstr>PowerPoint Presentation</vt:lpstr>
      <vt:lpstr>PowerPoint Presentation</vt:lpstr>
      <vt:lpstr>Java programming</vt:lpstr>
      <vt:lpstr>PowerPoint Presentation</vt:lpstr>
      <vt:lpstr>The Java Buzzwords</vt:lpstr>
      <vt:lpstr>PowerPoint Presentation</vt:lpstr>
      <vt:lpstr>Java Buzzwords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Java Data Types </vt:lpstr>
      <vt:lpstr>PowerPoint Presentation</vt:lpstr>
      <vt:lpstr>Primitive Data Types </vt:lpstr>
      <vt:lpstr>PowerPoint Presentation</vt:lpstr>
      <vt:lpstr>PowerPoint Presentation</vt:lpstr>
      <vt:lpstr>PowerPoint Presentation</vt:lpstr>
      <vt:lpstr>Non-primitive Data Types </vt:lpstr>
      <vt:lpstr>PowerPoint Presentation</vt:lpstr>
      <vt:lpstr>PowerPoint Presentation</vt:lpstr>
      <vt:lpstr>Java variables </vt:lpstr>
      <vt:lpstr>PowerPoint Presentation</vt:lpstr>
      <vt:lpstr>PowerPoint Presentation</vt:lpstr>
      <vt:lpstr>PowerPoint Presentation</vt:lpstr>
      <vt:lpstr>PowerPoint Presentation</vt:lpstr>
      <vt:lpstr>Static variables or Class variables </vt:lpstr>
      <vt:lpstr>PowerPoint Presentation</vt:lpstr>
      <vt:lpstr> </vt:lpstr>
      <vt:lpstr>PowerPoint Presentation</vt:lpstr>
      <vt:lpstr>Operators</vt:lpstr>
      <vt:lpstr>Arithmetic Operators</vt:lpstr>
      <vt:lpstr>PowerPoint Presentation</vt:lpstr>
      <vt:lpstr>Relational Operators (&lt;, &gt;, &lt;=, &gt;=, ==, !=) </vt:lpstr>
      <vt:lpstr>PowerPoint Presentation</vt:lpstr>
      <vt:lpstr>Logical Operators </vt:lpstr>
      <vt:lpstr>PowerPoint Presentation</vt:lpstr>
      <vt:lpstr>PowerPoint Presentation</vt:lpstr>
      <vt:lpstr>Bitwise Operators </vt:lpstr>
      <vt:lpstr>PowerPoint Presentation</vt:lpstr>
      <vt:lpstr>Conditional Operators </vt:lpstr>
      <vt:lpstr>Java Control Statements </vt:lpstr>
      <vt:lpstr>PowerPoint Presentation</vt:lpstr>
      <vt:lpstr>Selection Control Statements </vt:lpstr>
      <vt:lpstr>Iterative Control Statements </vt:lpstr>
      <vt:lpstr>Jump Statements </vt:lpstr>
      <vt:lpstr>Scanner Class</vt:lpstr>
      <vt:lpstr>If Statement</vt:lpstr>
      <vt:lpstr>If-else statement</vt:lpstr>
      <vt:lpstr>Nested If Statement</vt:lpstr>
      <vt:lpstr>Else-If Statement</vt:lpstr>
      <vt:lpstr>Switch Statement</vt:lpstr>
      <vt:lpstr>PowerPoint Presentation</vt:lpstr>
      <vt:lpstr>PowerPoint Presentation</vt:lpstr>
      <vt:lpstr>PowerPoint Presentation</vt:lpstr>
      <vt:lpstr>For-each Statement  </vt:lpstr>
      <vt:lpstr>PowerPoint Presentation</vt:lpstr>
      <vt:lpstr>PowerPoint Presentation</vt:lpstr>
      <vt:lpstr>PowerPoint Presentation</vt:lpstr>
      <vt:lpstr>Labelled break and continue statement in java </vt:lpstr>
      <vt:lpstr>Arrays</vt:lpstr>
      <vt:lpstr>PowerPoint Presentation</vt:lpstr>
      <vt:lpstr>NullPointer Exception with Arrays </vt:lpstr>
      <vt:lpstr>ArrayIndexOutOfBoundsException with Arrays </vt:lpstr>
      <vt:lpstr>Looping through an array </vt:lpstr>
      <vt:lpstr>Multidimensional Array </vt:lpstr>
      <vt:lpstr>Java Class</vt:lpstr>
      <vt:lpstr>PowerPoint Presentation</vt:lpstr>
      <vt:lpstr>Creating a Class </vt:lpstr>
      <vt:lpstr>Creating an Object </vt:lpstr>
      <vt:lpstr>Method</vt:lpstr>
      <vt:lpstr>Method Declaration </vt:lpstr>
      <vt:lpstr>PowerPoint Presentation</vt:lpstr>
      <vt:lpstr>PowerPoint Presentation</vt:lpstr>
      <vt:lpstr>Types of Method </vt:lpstr>
      <vt:lpstr>PowerPoint Presentation</vt:lpstr>
      <vt:lpstr>How to Call or Invoke a User-defined Method </vt:lpstr>
      <vt:lpstr>Static Method </vt:lpstr>
      <vt:lpstr>PowerPoint Presentation</vt:lpstr>
      <vt:lpstr>InstanceMethodExample.java </vt:lpstr>
      <vt:lpstr>PowerPoint Presentation</vt:lpstr>
      <vt:lpstr>PowerPoint Presentation</vt:lpstr>
      <vt:lpstr>OUTPUT</vt:lpstr>
      <vt:lpstr>Abstract Method </vt:lpstr>
      <vt:lpstr>Constructors in Java </vt:lpstr>
      <vt:lpstr>Types of Java constructors </vt:lpstr>
      <vt:lpstr>PowerPoint Presentation</vt:lpstr>
      <vt:lpstr>PowerPoint Presentation</vt:lpstr>
      <vt:lpstr>PowerPoint Presentation</vt:lpstr>
      <vt:lpstr>Constructor Overloading in Java </vt:lpstr>
      <vt:lpstr>Access Specifiers or Modifiers</vt:lpstr>
      <vt:lpstr>PowerPoint Presentation</vt:lpstr>
      <vt:lpstr>PowerPoint Presentation</vt:lpstr>
      <vt:lpstr>PowerPoint Presentation</vt:lpstr>
      <vt:lpstr>PowerPoint Presentation</vt:lpstr>
      <vt:lpstr>This Reference</vt:lpstr>
      <vt:lpstr>PowerPoint Presentation</vt:lpstr>
      <vt:lpstr>PowerPoint Presentation</vt:lpstr>
      <vt:lpstr>PowerPoint Presentation</vt:lpstr>
      <vt:lpstr>PowerPoint Presentation</vt:lpstr>
      <vt:lpstr>PowerPoint Presentation</vt:lpstr>
      <vt:lpstr>PowerPoint Presentation</vt:lpstr>
      <vt:lpstr>Java String Class Methods </vt:lpstr>
      <vt:lpstr>PowerPoint Presentation</vt:lpstr>
      <vt:lpstr>PowerPoint Presentation</vt:lpstr>
      <vt:lpstr>Type Conversion and Casting</vt:lpstr>
      <vt:lpstr>Java’s Automatic Conversions</vt:lpstr>
      <vt:lpstr>Casting Incompatible Type</vt:lpstr>
      <vt:lpstr>The following program demonstrates some type conversions that require casts</vt:lpstr>
      <vt:lpstr>Automatic Type Promotion in Expression</vt:lpstr>
      <vt:lpstr>The Type Promotion Rule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Naveen Kumar N</dc:creator>
  <cp:lastModifiedBy>Subhapreet Patro</cp:lastModifiedBy>
  <cp:revision>105</cp:revision>
  <dcterms:created xsi:type="dcterms:W3CDTF">2022-03-23T15:10:41Z</dcterms:created>
  <dcterms:modified xsi:type="dcterms:W3CDTF">2023-09-04T16:23:45Z</dcterms:modified>
</cp:coreProperties>
</file>