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5"/>
  </p:notesMasterIdLst>
  <p:sldIdLst>
    <p:sldId id="256" r:id="rId3"/>
    <p:sldId id="288" r:id="rId4"/>
    <p:sldId id="289" r:id="rId5"/>
    <p:sldId id="287" r:id="rId6"/>
    <p:sldId id="290" r:id="rId7"/>
    <p:sldId id="257" r:id="rId8"/>
    <p:sldId id="258" r:id="rId9"/>
    <p:sldId id="260" r:id="rId10"/>
    <p:sldId id="259" r:id="rId11"/>
    <p:sldId id="261" r:id="rId12"/>
    <p:sldId id="262" r:id="rId13"/>
    <p:sldId id="264" r:id="rId14"/>
    <p:sldId id="265" r:id="rId15"/>
    <p:sldId id="263" r:id="rId16"/>
    <p:sldId id="266" r:id="rId17"/>
    <p:sldId id="267" r:id="rId18"/>
    <p:sldId id="268" r:id="rId19"/>
    <p:sldId id="270" r:id="rId20"/>
    <p:sldId id="278" r:id="rId21"/>
    <p:sldId id="272" r:id="rId22"/>
    <p:sldId id="291" r:id="rId23"/>
    <p:sldId id="275" r:id="rId24"/>
    <p:sldId id="279" r:id="rId25"/>
    <p:sldId id="281" r:id="rId26"/>
    <p:sldId id="283" r:id="rId27"/>
    <p:sldId id="285" r:id="rId28"/>
    <p:sldId id="292" r:id="rId29"/>
    <p:sldId id="293" r:id="rId30"/>
    <p:sldId id="294" r:id="rId31"/>
    <p:sldId id="295" r:id="rId32"/>
    <p:sldId id="296" r:id="rId33"/>
    <p:sldId id="297" r:id="rId34"/>
    <p:sldId id="298" r:id="rId35"/>
    <p:sldId id="396" r:id="rId36"/>
    <p:sldId id="397" r:id="rId37"/>
    <p:sldId id="437" r:id="rId38"/>
    <p:sldId id="399" r:id="rId39"/>
    <p:sldId id="400" r:id="rId40"/>
    <p:sldId id="303" r:id="rId41"/>
    <p:sldId id="305" r:id="rId42"/>
    <p:sldId id="402" r:id="rId43"/>
    <p:sldId id="403" r:id="rId44"/>
    <p:sldId id="404" r:id="rId45"/>
    <p:sldId id="405" r:id="rId46"/>
    <p:sldId id="406" r:id="rId47"/>
    <p:sldId id="438" r:id="rId48"/>
    <p:sldId id="439" r:id="rId49"/>
    <p:sldId id="440" r:id="rId50"/>
    <p:sldId id="479" r:id="rId51"/>
    <p:sldId id="478" r:id="rId52"/>
    <p:sldId id="480" r:id="rId53"/>
    <p:sldId id="306" r:id="rId54"/>
    <p:sldId id="481" r:id="rId55"/>
    <p:sldId id="482" r:id="rId56"/>
    <p:sldId id="483" r:id="rId57"/>
    <p:sldId id="546" r:id="rId58"/>
    <p:sldId id="484" r:id="rId59"/>
    <p:sldId id="485" r:id="rId60"/>
    <p:sldId id="486" r:id="rId61"/>
    <p:sldId id="515" r:id="rId62"/>
    <p:sldId id="516" r:id="rId63"/>
    <p:sldId id="517" r:id="rId64"/>
    <p:sldId id="518" r:id="rId65"/>
    <p:sldId id="519" r:id="rId66"/>
    <p:sldId id="547" r:id="rId67"/>
    <p:sldId id="548" r:id="rId68"/>
    <p:sldId id="550" r:id="rId69"/>
    <p:sldId id="551" r:id="rId70"/>
    <p:sldId id="552" r:id="rId71"/>
    <p:sldId id="567" r:id="rId72"/>
    <p:sldId id="566" r:id="rId73"/>
    <p:sldId id="568" r:id="rId74"/>
    <p:sldId id="569" r:id="rId75"/>
    <p:sldId id="570" r:id="rId76"/>
    <p:sldId id="571" r:id="rId77"/>
    <p:sldId id="572" r:id="rId78"/>
    <p:sldId id="573" r:id="rId79"/>
    <p:sldId id="574" r:id="rId80"/>
    <p:sldId id="576" r:id="rId81"/>
    <p:sldId id="577" r:id="rId82"/>
    <p:sldId id="578" r:id="rId83"/>
    <p:sldId id="579" r:id="rId84"/>
    <p:sldId id="587" r:id="rId85"/>
    <p:sldId id="588" r:id="rId86"/>
    <p:sldId id="589" r:id="rId87"/>
    <p:sldId id="590" r:id="rId88"/>
    <p:sldId id="591" r:id="rId89"/>
    <p:sldId id="595" r:id="rId90"/>
    <p:sldId id="596" r:id="rId91"/>
    <p:sldId id="597" r:id="rId92"/>
    <p:sldId id="598" r:id="rId93"/>
    <p:sldId id="599" r:id="rId94"/>
    <p:sldId id="592" r:id="rId95"/>
    <p:sldId id="600" r:id="rId96"/>
    <p:sldId id="601" r:id="rId97"/>
    <p:sldId id="602" r:id="rId98"/>
    <p:sldId id="603" r:id="rId99"/>
    <p:sldId id="604" r:id="rId100"/>
    <p:sldId id="605" r:id="rId101"/>
    <p:sldId id="606" r:id="rId102"/>
    <p:sldId id="607" r:id="rId103"/>
    <p:sldId id="608" r:id="rId104"/>
    <p:sldId id="609" r:id="rId105"/>
    <p:sldId id="611" r:id="rId106"/>
    <p:sldId id="610" r:id="rId107"/>
    <p:sldId id="612" r:id="rId108"/>
    <p:sldId id="613" r:id="rId109"/>
    <p:sldId id="614" r:id="rId110"/>
    <p:sldId id="615" r:id="rId111"/>
    <p:sldId id="616" r:id="rId112"/>
    <p:sldId id="617" r:id="rId113"/>
    <p:sldId id="618" r:id="rId114"/>
    <p:sldId id="620" r:id="rId115"/>
    <p:sldId id="621" r:id="rId116"/>
    <p:sldId id="622" r:id="rId117"/>
    <p:sldId id="624" r:id="rId118"/>
    <p:sldId id="625" r:id="rId119"/>
    <p:sldId id="626" r:id="rId120"/>
    <p:sldId id="627" r:id="rId121"/>
    <p:sldId id="628" r:id="rId122"/>
    <p:sldId id="629" r:id="rId123"/>
    <p:sldId id="630" r:id="rId124"/>
    <p:sldId id="632" r:id="rId126"/>
    <p:sldId id="633" r:id="rId127"/>
    <p:sldId id="634" r:id="rId128"/>
    <p:sldId id="635" r:id="rId129"/>
    <p:sldId id="636" r:id="rId130"/>
    <p:sldId id="637" r:id="rId131"/>
    <p:sldId id="638" r:id="rId132"/>
    <p:sldId id="639" r:id="rId133"/>
    <p:sldId id="640" r:id="rId134"/>
    <p:sldId id="641" r:id="rId135"/>
    <p:sldId id="642" r:id="rId136"/>
    <p:sldId id="643" r:id="rId137"/>
    <p:sldId id="644" r:id="rId138"/>
    <p:sldId id="645" r:id="rId139"/>
    <p:sldId id="646" r:id="rId140"/>
    <p:sldId id="647" r:id="rId141"/>
    <p:sldId id="648" r:id="rId142"/>
    <p:sldId id="649" r:id="rId143"/>
    <p:sldId id="650" r:id="rId1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9" userDrawn="1">
          <p15:clr>
            <a:srgbClr val="A4A3A4"/>
          </p15:clr>
        </p15:guide>
        <p15:guide id="2" pos="38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57" autoAdjust="0"/>
  </p:normalViewPr>
  <p:slideViewPr>
    <p:cSldViewPr snapToGrid="0" showGuides="1">
      <p:cViewPr>
        <p:scale>
          <a:sx n="66" d="100"/>
          <a:sy n="66" d="100"/>
        </p:scale>
        <p:origin x="-654" y="-132"/>
      </p:cViewPr>
      <p:guideLst>
        <p:guide orient="horz" pos="2199"/>
        <p:guide pos="38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7" Type="http://schemas.openxmlformats.org/officeDocument/2006/relationships/tableStyles" Target="tableStyles.xml"/><Relationship Id="rId146" Type="http://schemas.openxmlformats.org/officeDocument/2006/relationships/viewProps" Target="viewProps.xml"/><Relationship Id="rId145" Type="http://schemas.openxmlformats.org/officeDocument/2006/relationships/presProps" Target="presProps.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notesMaster" Target="notesMasters/notesMaster1.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F00814-DB06-4AA7-9A08-C146BAD277D8}"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717FB0-2489-4A11-A427-26794DCCB2F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76E04DE-5166-4E1F-B710-112DB52544C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F3980A-77F7-4C26-8F6D-C4C5CBBF830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76E04DE-5166-4E1F-B710-112DB52544C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F3980A-77F7-4C26-8F6D-C4C5CBBF830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76E04DE-5166-4E1F-B710-112DB52544C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F3980A-77F7-4C26-8F6D-C4C5CBBF830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76E04DE-5166-4E1F-B710-112DB52544C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F3980A-77F7-4C26-8F6D-C4C5CBBF830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76E04DE-5166-4E1F-B710-112DB52544C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F3980A-77F7-4C26-8F6D-C4C5CBBF830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76E04DE-5166-4E1F-B710-112DB52544C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F3980A-77F7-4C26-8F6D-C4C5CBBF830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76E04DE-5166-4E1F-B710-112DB52544C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F3980A-77F7-4C26-8F6D-C4C5CBBF830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76E04DE-5166-4E1F-B710-112DB52544C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F3980A-77F7-4C26-8F6D-C4C5CBBF830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E04DE-5166-4E1F-B710-112DB52544C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F3980A-77F7-4C26-8F6D-C4C5CBBF830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76E04DE-5166-4E1F-B710-112DB52544C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F3980A-77F7-4C26-8F6D-C4C5CBBF830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76E04DE-5166-4E1F-B710-112DB52544C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F3980A-77F7-4C26-8F6D-C4C5CBBF830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E04DE-5166-4E1F-B710-112DB52544C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F3980A-77F7-4C26-8F6D-C4C5CBBF830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jpe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Java programming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8131"/>
          </a:xfrm>
        </p:spPr>
        <p:txBody>
          <a:bodyPr/>
          <a:lstStyle/>
          <a:p>
            <a:r>
              <a:rPr lang="en-IN" dirty="0">
                <a:latin typeface="Times New Roman" panose="02020603050405020304" pitchFamily="18" charset="0"/>
                <a:cs typeface="Times New Roman" panose="02020603050405020304" pitchFamily="18" charset="0"/>
              </a:rPr>
              <a:t>Java Buzzwords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3256"/>
            <a:ext cx="10515600" cy="5113707"/>
          </a:xfrm>
        </p:spPr>
        <p:txBody>
          <a:bodyPr>
            <a:norm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Java is the most popular object-oriented programming language. Java has many advanced features, a list of key features is known as Java Buzz Words. </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The java team has listed the following terms as java buzz words.</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Simple</a:t>
            </a:r>
            <a:endParaRPr lang="en-US"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Secure</a:t>
            </a:r>
            <a:endParaRPr lang="en-US"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Portable</a:t>
            </a:r>
            <a:endParaRPr lang="en-US"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Object-oriented</a:t>
            </a:r>
            <a:endParaRPr lang="en-US"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Robust</a:t>
            </a:r>
            <a:endParaRPr lang="en-US" i="0" dirty="0">
              <a:solidFill>
                <a:srgbClr val="333333"/>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Content Placeholder 101"/>
          <p:cNvPicPr>
            <a:picLocks noChangeAspect="1"/>
          </p:cNvPicPr>
          <p:nvPr>
            <p:ph sz="half" idx="1"/>
          </p:nvPr>
        </p:nvPicPr>
        <p:blipFill>
          <a:blip r:embed="rId1"/>
          <a:stretch>
            <a:fillRect/>
          </a:stretch>
        </p:blipFill>
        <p:spPr>
          <a:xfrm>
            <a:off x="838200" y="1825625"/>
            <a:ext cx="5181600" cy="4351655"/>
          </a:xfrm>
          <a:prstGeom prst="rect">
            <a:avLst/>
          </a:prstGeom>
          <a:noFill/>
          <a:ln w="9525">
            <a:noFill/>
          </a:ln>
        </p:spPr>
      </p:pic>
      <p:sp>
        <p:nvSpPr>
          <p:cNvPr id="7" name="Text Box 6"/>
          <p:cNvSpPr txBox="1"/>
          <p:nvPr/>
        </p:nvSpPr>
        <p:spPr>
          <a:xfrm>
            <a:off x="5927725" y="465455"/>
            <a:ext cx="6096000" cy="1814830"/>
          </a:xfrm>
          <a:prstGeom prst="rect">
            <a:avLst/>
          </a:prstGeom>
          <a:noFill/>
        </p:spPr>
        <p:txBody>
          <a:bodyPr wrap="square" rtlCol="0" anchor="t">
            <a:spAutoFit/>
          </a:bodyPr>
          <a:p>
            <a:r>
              <a:rPr lang="en-US" sz="2800"/>
              <a:t>Here Sachin is not changed but a new object is created with Sachin Tendulkar. That is why String is known as immutable</a:t>
            </a:r>
            <a:r>
              <a:rPr lang="en-US"/>
              <a:t>.</a:t>
            </a:r>
            <a:endParaRPr lang="en-US"/>
          </a:p>
        </p:txBody>
      </p:sp>
      <p:sp>
        <p:nvSpPr>
          <p:cNvPr id="8" name="Text Box 7"/>
          <p:cNvSpPr txBox="1"/>
          <p:nvPr/>
        </p:nvSpPr>
        <p:spPr>
          <a:xfrm>
            <a:off x="212725" y="5687060"/>
            <a:ext cx="11811000" cy="953135"/>
          </a:xfrm>
          <a:prstGeom prst="rect">
            <a:avLst/>
          </a:prstGeom>
          <a:noFill/>
        </p:spPr>
        <p:txBody>
          <a:bodyPr wrap="square" rtlCol="0" anchor="t">
            <a:spAutoFit/>
          </a:bodyPr>
          <a:p>
            <a:r>
              <a:rPr lang="en-US" sz="2800"/>
              <a:t>But if we explicitly assign it to the reference variable, it will refer to "Sachin Tendulkar" object.</a:t>
            </a:r>
            <a:endParaRPr lang="en-US" sz="2800"/>
          </a:p>
        </p:txBody>
      </p:sp>
      <p:sp>
        <p:nvSpPr>
          <p:cNvPr id="9" name="Text Box 8"/>
          <p:cNvSpPr txBox="1"/>
          <p:nvPr/>
        </p:nvSpPr>
        <p:spPr>
          <a:xfrm>
            <a:off x="728980" y="4550410"/>
            <a:ext cx="10871200" cy="953135"/>
          </a:xfrm>
          <a:prstGeom prst="rect">
            <a:avLst/>
          </a:prstGeom>
          <a:noFill/>
        </p:spPr>
        <p:txBody>
          <a:bodyPr wrap="square" rtlCol="0" anchor="t">
            <a:spAutoFit/>
          </a:bodyPr>
          <a:p>
            <a:r>
              <a:rPr lang="en-US" sz="2800"/>
              <a:t>As you can see in the above figure that two objects are created but s reference variable still refers to "Sachin" not to "Sachin Tendulkar".</a:t>
            </a:r>
            <a:endParaRPr lang="en-US" sz="2800"/>
          </a:p>
        </p:txBody>
      </p:sp>
      <p:pic>
        <p:nvPicPr>
          <p:cNvPr id="100" name="Content Placeholder 99"/>
          <p:cNvPicPr>
            <a:picLocks noChangeAspect="1"/>
          </p:cNvPicPr>
          <p:nvPr>
            <p:ph sz="half" idx="2"/>
          </p:nvPr>
        </p:nvPicPr>
        <p:blipFill>
          <a:blip r:embed="rId2"/>
          <a:stretch>
            <a:fillRect/>
          </a:stretch>
        </p:blipFill>
        <p:spPr>
          <a:xfrm>
            <a:off x="634683" y="643255"/>
            <a:ext cx="4638675" cy="3562350"/>
          </a:xfrm>
          <a:prstGeom prst="rect">
            <a:avLst/>
          </a:prstGeom>
          <a:noFill/>
          <a:ln w="9525">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99110" y="383540"/>
            <a:ext cx="10225405" cy="3107690"/>
          </a:xfrm>
          <a:prstGeom prst="rect">
            <a:avLst/>
          </a:prstGeom>
          <a:noFill/>
        </p:spPr>
        <p:txBody>
          <a:bodyPr wrap="square" rtlCol="0" anchor="t">
            <a:spAutoFit/>
          </a:bodyPr>
          <a:p>
            <a:r>
              <a:rPr lang="en-US" sz="2800"/>
              <a:t>class Testimmutablestring1{  </a:t>
            </a:r>
            <a:endParaRPr lang="en-US" sz="2800"/>
          </a:p>
          <a:p>
            <a:r>
              <a:rPr lang="en-US" sz="2800"/>
              <a:t> public static void main(String args[]){  </a:t>
            </a:r>
            <a:endParaRPr lang="en-US" sz="2800"/>
          </a:p>
          <a:p>
            <a:r>
              <a:rPr lang="en-US" sz="2800"/>
              <a:t>   String s="Sachin";  </a:t>
            </a:r>
            <a:endParaRPr lang="en-US" sz="2800"/>
          </a:p>
          <a:p>
            <a:r>
              <a:rPr lang="en-US" sz="2800"/>
              <a:t>   s=s.concat(" Tendulkar");  </a:t>
            </a:r>
            <a:endParaRPr lang="en-US" sz="2800"/>
          </a:p>
          <a:p>
            <a:r>
              <a:rPr lang="en-US" sz="2800"/>
              <a:t>   System.out.println(s);  </a:t>
            </a:r>
            <a:endParaRPr lang="en-US" sz="2800"/>
          </a:p>
          <a:p>
            <a:r>
              <a:rPr lang="en-US" sz="2800"/>
              <a:t> }  </a:t>
            </a:r>
            <a:endParaRPr lang="en-US" sz="2800"/>
          </a:p>
          <a:p>
            <a:r>
              <a:rPr lang="en-US" sz="2800"/>
              <a:t>}  </a:t>
            </a:r>
            <a:endParaRPr lang="en-US" sz="2800"/>
          </a:p>
        </p:txBody>
      </p:sp>
      <p:sp>
        <p:nvSpPr>
          <p:cNvPr id="6" name="Text Box 5"/>
          <p:cNvSpPr txBox="1"/>
          <p:nvPr/>
        </p:nvSpPr>
        <p:spPr>
          <a:xfrm>
            <a:off x="674370" y="3950970"/>
            <a:ext cx="11163935" cy="953135"/>
          </a:xfrm>
          <a:prstGeom prst="rect">
            <a:avLst/>
          </a:prstGeom>
          <a:noFill/>
        </p:spPr>
        <p:txBody>
          <a:bodyPr wrap="square" rtlCol="0" anchor="t">
            <a:spAutoFit/>
          </a:bodyPr>
          <a:p>
            <a:r>
              <a:rPr lang="en-US" sz="2800"/>
              <a:t>In such a case, s points to the "Sachin Tendulkar". Please notice that still Sachin object is not modified</a:t>
            </a:r>
            <a:r>
              <a:rPr lang="en-US"/>
              <a:t>.</a:t>
            </a:r>
            <a:endParaRPr lang="en-US"/>
          </a:p>
        </p:txBody>
      </p:sp>
      <p:pic>
        <p:nvPicPr>
          <p:cNvPr id="102" name="Content Placeholder 101"/>
          <p:cNvPicPr>
            <a:picLocks noChangeAspect="1"/>
          </p:cNvPicPr>
          <p:nvPr>
            <p:ph idx="1"/>
          </p:nvPr>
        </p:nvPicPr>
        <p:blipFill>
          <a:blip r:embed="rId1"/>
          <a:stretch>
            <a:fillRect/>
          </a:stretch>
        </p:blipFill>
        <p:spPr>
          <a:xfrm>
            <a:off x="6738620" y="156210"/>
            <a:ext cx="4638675" cy="3562350"/>
          </a:xfrm>
          <a:prstGeom prst="rect">
            <a:avLst/>
          </a:prstGeom>
          <a:noFill/>
          <a:ln w="9525">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2405" y="356870"/>
            <a:ext cx="11807825" cy="3046095"/>
          </a:xfrm>
          <a:prstGeom prst="rect">
            <a:avLst/>
          </a:prstGeom>
          <a:noFill/>
        </p:spPr>
        <p:txBody>
          <a:bodyPr wrap="square" rtlCol="0" anchor="t">
            <a:spAutoFit/>
          </a:bodyPr>
          <a:p>
            <a:r>
              <a:rPr lang="en-US" sz="4000"/>
              <a:t>Why String objects are immutable in Java?</a:t>
            </a:r>
            <a:endParaRPr lang="en-US" sz="4000"/>
          </a:p>
          <a:p>
            <a:endParaRPr lang="en-US" sz="4000"/>
          </a:p>
          <a:p>
            <a:r>
              <a:rPr lang="en-US" sz="2800"/>
              <a:t>As Java uses the concept of String literal. Suppose there are 5 reference variables, all refer to one object "Sachin". If one reference variable changes the value of the object, it will be affected by all the reference variables. That is why String objects are immutable in Java.</a:t>
            </a:r>
            <a:endParaRPr lang="en-US" sz="2800"/>
          </a:p>
        </p:txBody>
      </p:sp>
      <p:sp>
        <p:nvSpPr>
          <p:cNvPr id="5" name="Text Box 4"/>
          <p:cNvSpPr txBox="1"/>
          <p:nvPr/>
        </p:nvSpPr>
        <p:spPr>
          <a:xfrm>
            <a:off x="483870" y="3402965"/>
            <a:ext cx="11516360" cy="3261995"/>
          </a:xfrm>
          <a:prstGeom prst="rect">
            <a:avLst/>
          </a:prstGeom>
          <a:noFill/>
        </p:spPr>
        <p:txBody>
          <a:bodyPr wrap="square" rtlCol="0" anchor="t">
            <a:noAutofit/>
          </a:bodyPr>
          <a:p>
            <a:r>
              <a:rPr lang="en-US" sz="2500"/>
              <a:t>Following are some features of String which makes String objects immutable.</a:t>
            </a:r>
            <a:endParaRPr lang="en-US" sz="2500"/>
          </a:p>
          <a:p>
            <a:endParaRPr lang="en-US" sz="2500"/>
          </a:p>
          <a:p>
            <a:r>
              <a:rPr lang="en-US" sz="2500"/>
              <a:t>1. ClassLoader:</a:t>
            </a:r>
            <a:endParaRPr lang="en-US" sz="2500"/>
          </a:p>
          <a:p>
            <a:endParaRPr lang="en-US" sz="2500"/>
          </a:p>
          <a:p>
            <a:r>
              <a:rPr lang="en-US" sz="2500"/>
              <a:t>A ClassLoader in Java uses a String object as an argument. Consider, if the String object is modifiable, the value might be changed and the class that is supposed to be loaded might be different.</a:t>
            </a:r>
            <a:endParaRPr lang="en-US" sz="2500"/>
          </a:p>
          <a:p>
            <a:endParaRPr lang="en-US" sz="2500"/>
          </a:p>
          <a:p>
            <a:r>
              <a:rPr lang="en-US" sz="2500"/>
              <a:t>To avoid this kind of misinterpretation, String is immutable.</a:t>
            </a:r>
            <a:endParaRPr lang="en-US" sz="25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1770" y="383540"/>
            <a:ext cx="11838940" cy="2676525"/>
          </a:xfrm>
          <a:prstGeom prst="rect">
            <a:avLst/>
          </a:prstGeom>
          <a:noFill/>
        </p:spPr>
        <p:txBody>
          <a:bodyPr wrap="square" rtlCol="0" anchor="t">
            <a:spAutoFit/>
          </a:bodyPr>
          <a:p>
            <a:r>
              <a:rPr lang="en-US" sz="2800"/>
              <a:t>2. Thread Safe:</a:t>
            </a:r>
            <a:endParaRPr lang="en-US" sz="2800"/>
          </a:p>
          <a:p>
            <a:endParaRPr lang="en-US" sz="2800"/>
          </a:p>
          <a:p>
            <a:r>
              <a:rPr lang="en-US" sz="2800"/>
              <a:t>As the String object is immutable we don't have to take care of the synchronization that is required while sharing an object across multiple threads.</a:t>
            </a:r>
            <a:endParaRPr lang="en-US" sz="2800"/>
          </a:p>
          <a:p>
            <a:endParaRPr lang="en-US" sz="2800"/>
          </a:p>
          <a:p>
            <a:r>
              <a:rPr lang="en-US" sz="2800"/>
              <a:t>3. Security:</a:t>
            </a:r>
            <a:endParaRPr lang="en-US" sz="2800"/>
          </a:p>
        </p:txBody>
      </p:sp>
      <p:sp>
        <p:nvSpPr>
          <p:cNvPr id="5" name="Text Box 4"/>
          <p:cNvSpPr txBox="1"/>
          <p:nvPr/>
        </p:nvSpPr>
        <p:spPr>
          <a:xfrm>
            <a:off x="191770" y="3181985"/>
            <a:ext cx="11838940" cy="2245360"/>
          </a:xfrm>
          <a:prstGeom prst="rect">
            <a:avLst/>
          </a:prstGeom>
          <a:noFill/>
        </p:spPr>
        <p:txBody>
          <a:bodyPr wrap="square" rtlCol="0" anchor="t">
            <a:spAutoFit/>
          </a:bodyPr>
          <a:p>
            <a:r>
              <a:rPr lang="en-US" sz="2800"/>
              <a:t>As we have seen in class loading, immutable String objects avoid further errors by loading the correct class. This leads to making the application program more secure. Consider an example of banking software. The username and password cannot be modified by any intruder because String objects are immutable. This can make the application program more secure.</a:t>
            </a:r>
            <a:endParaRPr lang="en-US" sz="28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7010" y="387985"/>
            <a:ext cx="11869420" cy="1753235"/>
          </a:xfrm>
          <a:prstGeom prst="rect">
            <a:avLst/>
          </a:prstGeom>
          <a:noFill/>
        </p:spPr>
        <p:txBody>
          <a:bodyPr wrap="square" rtlCol="0" anchor="t">
            <a:spAutoFit/>
          </a:bodyPr>
          <a:p>
            <a:r>
              <a:rPr lang="en-US" sz="4000" u="sng"/>
              <a:t>java string comparison</a:t>
            </a:r>
            <a:endParaRPr lang="en-US" sz="4000" u="sng"/>
          </a:p>
          <a:p>
            <a:endParaRPr lang="en-US" sz="4000"/>
          </a:p>
          <a:p>
            <a:r>
              <a:rPr lang="en-US" sz="2800"/>
              <a:t>We can compare String in Java on the basis of content and reference</a:t>
            </a:r>
            <a:r>
              <a:rPr lang="en-US"/>
              <a:t>.</a:t>
            </a:r>
            <a:endParaRPr lang="en-US"/>
          </a:p>
        </p:txBody>
      </p:sp>
      <p:sp>
        <p:nvSpPr>
          <p:cNvPr id="5" name="Text Box 4"/>
          <p:cNvSpPr txBox="1"/>
          <p:nvPr/>
        </p:nvSpPr>
        <p:spPr>
          <a:xfrm>
            <a:off x="546100" y="2690495"/>
            <a:ext cx="11346180" cy="3107690"/>
          </a:xfrm>
          <a:prstGeom prst="rect">
            <a:avLst/>
          </a:prstGeom>
          <a:noFill/>
        </p:spPr>
        <p:txBody>
          <a:bodyPr wrap="square" rtlCol="0" anchor="t">
            <a:spAutoFit/>
          </a:bodyPr>
          <a:p>
            <a:r>
              <a:rPr lang="en-US" sz="2800"/>
              <a:t>There are three ways to compare String in Java:</a:t>
            </a:r>
            <a:endParaRPr lang="en-US" sz="2800"/>
          </a:p>
          <a:p>
            <a:endParaRPr lang="en-US" sz="2800"/>
          </a:p>
          <a:p>
            <a:r>
              <a:rPr lang="en-US" sz="2800"/>
              <a:t>By Using equals() Method (Uses for Authentication)</a:t>
            </a:r>
            <a:endParaRPr lang="en-US" sz="2800"/>
          </a:p>
          <a:p>
            <a:endParaRPr lang="en-US" sz="2800"/>
          </a:p>
          <a:p>
            <a:r>
              <a:rPr lang="en-US" sz="2800"/>
              <a:t>By Using == Operator (Uses for reference matching)</a:t>
            </a:r>
            <a:endParaRPr lang="en-US" sz="2800"/>
          </a:p>
          <a:p>
            <a:endParaRPr lang="en-US" sz="2800"/>
          </a:p>
          <a:p>
            <a:r>
              <a:rPr lang="en-US" sz="2800"/>
              <a:t>By compareTo() Method (Uses for sorting)</a:t>
            </a:r>
            <a:endParaRPr lang="en-US" sz="28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0355" y="338455"/>
            <a:ext cx="11530330" cy="3629025"/>
          </a:xfrm>
          <a:prstGeom prst="rect">
            <a:avLst/>
          </a:prstGeom>
          <a:noFill/>
        </p:spPr>
        <p:txBody>
          <a:bodyPr wrap="square" rtlCol="0" anchor="t">
            <a:noAutofit/>
          </a:bodyPr>
          <a:p>
            <a:r>
              <a:rPr lang="en-US" sz="2800"/>
              <a:t>4. Heap Space:</a:t>
            </a:r>
            <a:endParaRPr lang="en-US" sz="2800"/>
          </a:p>
          <a:p>
            <a:endParaRPr lang="en-US" sz="2800"/>
          </a:p>
          <a:p>
            <a:r>
              <a:rPr lang="en-US" sz="2800"/>
              <a:t>The immutability of String helps to minimize the usage in the heap memory. When we try to declare a new String object, the JVM checks whether the value already exists in the String pool or not. If it exists, the same value is assigned to the new object. This feature allows Java to use the heap space efficiently.</a:t>
            </a:r>
            <a:endParaRPr lang="en-US" sz="2800"/>
          </a:p>
          <a:p>
            <a:endParaRPr lang="en-US" sz="2800"/>
          </a:p>
          <a:p>
            <a:r>
              <a:rPr lang="en-US" sz="2800"/>
              <a:t>Why String class is Final in Java?</a:t>
            </a:r>
            <a:endParaRPr lang="en-US" sz="2800"/>
          </a:p>
          <a:p>
            <a:endParaRPr lang="en-US" sz="2800"/>
          </a:p>
          <a:p>
            <a:r>
              <a:rPr lang="en-US" sz="2800"/>
              <a:t>The reason behind the String class being final is because no one can override the methods of the String class. So that it can provide the same features to the new String objects as well as to the old ones.</a:t>
            </a:r>
            <a:endParaRPr lang="en-US" sz="28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6050" y="342265"/>
            <a:ext cx="11762105" cy="2614930"/>
          </a:xfrm>
          <a:prstGeom prst="rect">
            <a:avLst/>
          </a:prstGeom>
          <a:noFill/>
        </p:spPr>
        <p:txBody>
          <a:bodyPr wrap="square" rtlCol="0" anchor="t">
            <a:spAutoFit/>
          </a:bodyPr>
          <a:p>
            <a:r>
              <a:rPr lang="en-US" sz="4000" u="sng"/>
              <a:t>By Using equals() Method</a:t>
            </a:r>
            <a:endParaRPr lang="en-US" sz="4000" u="sng"/>
          </a:p>
          <a:p>
            <a:endParaRPr lang="en-US" sz="4000" u="sng"/>
          </a:p>
          <a:p>
            <a:r>
              <a:rPr lang="en-US" sz="2800"/>
              <a:t>The String class equals() method compares the original content of the string. It compares values of string for equality. String class provides the following two methods:</a:t>
            </a:r>
            <a:endParaRPr lang="en-US" sz="2800"/>
          </a:p>
        </p:txBody>
      </p:sp>
      <p:sp>
        <p:nvSpPr>
          <p:cNvPr id="5" name="Text Box 4"/>
          <p:cNvSpPr txBox="1"/>
          <p:nvPr/>
        </p:nvSpPr>
        <p:spPr>
          <a:xfrm>
            <a:off x="146050" y="2957195"/>
            <a:ext cx="11915775" cy="1814830"/>
          </a:xfrm>
          <a:prstGeom prst="rect">
            <a:avLst/>
          </a:prstGeom>
          <a:noFill/>
        </p:spPr>
        <p:txBody>
          <a:bodyPr wrap="square" rtlCol="0" anchor="t">
            <a:spAutoFit/>
          </a:bodyPr>
          <a:p>
            <a:r>
              <a:rPr lang="en-US" sz="2800"/>
              <a:t>public boolean equals(Object another) compares this string to the specified object.</a:t>
            </a:r>
            <a:endParaRPr lang="en-US" sz="2800"/>
          </a:p>
          <a:p>
            <a:r>
              <a:rPr lang="en-US" sz="2800"/>
              <a:t>public boolean equalsIgnoreCase(String another) compares this string to another string, ignoring case.</a:t>
            </a:r>
            <a:endParaRPr lang="en-US" sz="28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4000" y="186055"/>
            <a:ext cx="11315700" cy="6362065"/>
          </a:xfrm>
          <a:prstGeom prst="rect">
            <a:avLst/>
          </a:prstGeom>
          <a:noFill/>
        </p:spPr>
        <p:txBody>
          <a:bodyPr wrap="square" rtlCol="0" anchor="t">
            <a:noAutofit/>
          </a:bodyPr>
          <a:p>
            <a:r>
              <a:rPr lang="en-US" sz="2500"/>
              <a:t>class Teststringcomparison1{  </a:t>
            </a:r>
            <a:endParaRPr lang="en-US" sz="2500"/>
          </a:p>
          <a:p>
            <a:r>
              <a:rPr lang="en-US" sz="2500"/>
              <a:t> public static void main(String args[]){  </a:t>
            </a:r>
            <a:endParaRPr lang="en-US" sz="2500"/>
          </a:p>
          <a:p>
            <a:r>
              <a:rPr lang="en-US" sz="2500"/>
              <a:t>   String s1="Sachin";  </a:t>
            </a:r>
            <a:endParaRPr lang="en-US" sz="2500"/>
          </a:p>
          <a:p>
            <a:r>
              <a:rPr lang="en-US" sz="2500"/>
              <a:t>   String s2="Sachin";  </a:t>
            </a:r>
            <a:endParaRPr lang="en-US" sz="2500"/>
          </a:p>
          <a:p>
            <a:r>
              <a:rPr lang="en-US" sz="2500"/>
              <a:t>   String s3=new String("Sachin");  </a:t>
            </a:r>
            <a:endParaRPr lang="en-US" sz="2500"/>
          </a:p>
          <a:p>
            <a:r>
              <a:rPr lang="en-US" sz="2500"/>
              <a:t>   String s4="Saurav";  </a:t>
            </a:r>
            <a:endParaRPr lang="en-US" sz="2500"/>
          </a:p>
          <a:p>
            <a:r>
              <a:rPr lang="en-US" sz="2500">
                <a:sym typeface="+mn-ea"/>
              </a:rPr>
              <a:t>   String s5="SACHIN";</a:t>
            </a:r>
            <a:endParaRPr lang="en-US" sz="2500"/>
          </a:p>
          <a:p>
            <a:r>
              <a:rPr lang="en-US" sz="2500"/>
              <a:t>   System.out.println(s1.equals(s2));//true  </a:t>
            </a:r>
            <a:endParaRPr lang="en-US" sz="2500"/>
          </a:p>
          <a:p>
            <a:r>
              <a:rPr lang="en-US" sz="2500"/>
              <a:t>   System.out.println(s1.equals(s3));//true  </a:t>
            </a:r>
            <a:endParaRPr lang="en-US" sz="2500"/>
          </a:p>
          <a:p>
            <a:r>
              <a:rPr lang="en-US" sz="2500"/>
              <a:t>   System.out.println(s1.equals(s4));//false</a:t>
            </a:r>
            <a:endParaRPr lang="en-US" sz="2500"/>
          </a:p>
          <a:p>
            <a:r>
              <a:rPr lang="en-US" sz="2500">
                <a:sym typeface="+mn-ea"/>
              </a:rPr>
              <a:t>   System.out.println(s1.equals(s5));//false</a:t>
            </a:r>
            <a:r>
              <a:rPr lang="en-US" sz="2500"/>
              <a:t> </a:t>
            </a:r>
            <a:endParaRPr lang="en-US" sz="2500"/>
          </a:p>
          <a:p>
            <a:r>
              <a:rPr lang="en-US" sz="2500">
                <a:sym typeface="+mn-ea"/>
              </a:rPr>
              <a:t>   System.out.println(s1.equalsIgnoreCase(s5));//true</a:t>
            </a:r>
            <a:r>
              <a:rPr lang="en-US" sz="2500"/>
              <a:t> </a:t>
            </a:r>
            <a:endParaRPr lang="en-US" sz="2500"/>
          </a:p>
          <a:p>
            <a:r>
              <a:rPr lang="en-US" sz="2500"/>
              <a:t> }  </a:t>
            </a:r>
            <a:endParaRPr lang="en-US" sz="2500"/>
          </a:p>
          <a:p>
            <a:r>
              <a:rPr lang="en-US" sz="2500"/>
              <a:t>}  </a:t>
            </a:r>
            <a:endParaRPr lang="en-US" sz="25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2405" y="354330"/>
            <a:ext cx="11999595" cy="6180455"/>
          </a:xfrm>
          <a:prstGeom prst="rect">
            <a:avLst/>
          </a:prstGeom>
          <a:noFill/>
        </p:spPr>
        <p:txBody>
          <a:bodyPr wrap="square" rtlCol="0" anchor="t">
            <a:noAutofit/>
          </a:bodyPr>
          <a:p>
            <a:r>
              <a:rPr lang="en-US" sz="4000" u="sng"/>
              <a:t>By Using == operator</a:t>
            </a:r>
            <a:endParaRPr lang="en-US" sz="4000" u="sng"/>
          </a:p>
          <a:p>
            <a:endParaRPr lang="en-US" sz="4000" u="sng"/>
          </a:p>
          <a:p>
            <a:r>
              <a:rPr lang="en-US" sz="2800"/>
              <a:t>The == operator compares references not values.</a:t>
            </a:r>
            <a:endParaRPr lang="en-US" sz="2800"/>
          </a:p>
          <a:p>
            <a:endParaRPr lang="en-US" sz="2800"/>
          </a:p>
          <a:p>
            <a:r>
              <a:rPr lang="en-US" sz="2800"/>
              <a:t>class Teststringcomparison3{  </a:t>
            </a:r>
            <a:endParaRPr lang="en-US" sz="2800"/>
          </a:p>
          <a:p>
            <a:r>
              <a:rPr lang="en-US" sz="2800"/>
              <a:t> public static void main(String args[]){  </a:t>
            </a:r>
            <a:endParaRPr lang="en-US" sz="2800"/>
          </a:p>
          <a:p>
            <a:r>
              <a:rPr lang="en-US" sz="2800"/>
              <a:t>   String s1="Sachin";  </a:t>
            </a:r>
            <a:endParaRPr lang="en-US" sz="2800"/>
          </a:p>
          <a:p>
            <a:r>
              <a:rPr lang="en-US" sz="2800"/>
              <a:t>   String s2="Sachin";  </a:t>
            </a:r>
            <a:endParaRPr lang="en-US" sz="2800"/>
          </a:p>
          <a:p>
            <a:r>
              <a:rPr lang="en-US" sz="2800"/>
              <a:t>   String s3=new String("Sachin");  </a:t>
            </a:r>
            <a:endParaRPr lang="en-US" sz="2800"/>
          </a:p>
          <a:p>
            <a:r>
              <a:rPr lang="en-US" sz="2800"/>
              <a:t>   System.out.println(s1==s2);//true (because both refer to same instance)  </a:t>
            </a:r>
            <a:endParaRPr lang="en-US" sz="2800"/>
          </a:p>
          <a:p>
            <a:r>
              <a:rPr lang="en-US" sz="2800"/>
              <a:t>   System.out.println(s1==s3);//false(because s3 refers to instance created in nonpool)  </a:t>
            </a:r>
            <a:endParaRPr lang="en-US" sz="2800"/>
          </a:p>
          <a:p>
            <a:r>
              <a:rPr lang="en-US" sz="2800"/>
              <a:t> }  </a:t>
            </a:r>
            <a:endParaRPr lang="en-US" sz="2800"/>
          </a:p>
          <a:p>
            <a:r>
              <a:rPr lang="en-US" sz="2800"/>
              <a:t>}  </a:t>
            </a:r>
            <a:endParaRPr lang="en-US" sz="2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4935" y="203835"/>
            <a:ext cx="11915140" cy="2614930"/>
          </a:xfrm>
          <a:prstGeom prst="rect">
            <a:avLst/>
          </a:prstGeom>
          <a:noFill/>
        </p:spPr>
        <p:txBody>
          <a:bodyPr wrap="square" rtlCol="0" anchor="t">
            <a:spAutoFit/>
          </a:bodyPr>
          <a:p>
            <a:r>
              <a:rPr lang="en-US" sz="4000" u="sng"/>
              <a:t>By Using compareTo() method</a:t>
            </a:r>
            <a:endParaRPr lang="en-US" sz="4000" u="sng"/>
          </a:p>
          <a:p>
            <a:endParaRPr lang="en-US" sz="4000" u="sng"/>
          </a:p>
          <a:p>
            <a:r>
              <a:rPr lang="en-US" sz="2800"/>
              <a:t>The String class compareTo() method compares values lexicographically and returns an integer value that describes if first string is less than, equal to or greater than second string.</a:t>
            </a:r>
            <a:endParaRPr lang="en-US" sz="2800"/>
          </a:p>
        </p:txBody>
      </p:sp>
      <p:sp>
        <p:nvSpPr>
          <p:cNvPr id="5" name="Text Box 4"/>
          <p:cNvSpPr txBox="1"/>
          <p:nvPr/>
        </p:nvSpPr>
        <p:spPr>
          <a:xfrm>
            <a:off x="1068070" y="2919730"/>
            <a:ext cx="10163810" cy="3938270"/>
          </a:xfrm>
          <a:prstGeom prst="rect">
            <a:avLst/>
          </a:prstGeom>
          <a:noFill/>
        </p:spPr>
        <p:txBody>
          <a:bodyPr wrap="square" rtlCol="0" anchor="t">
            <a:spAutoFit/>
          </a:bodyPr>
          <a:p>
            <a:r>
              <a:rPr lang="en-US" sz="2500"/>
              <a:t>class Teststringcomparison4{  </a:t>
            </a:r>
            <a:endParaRPr lang="en-US" sz="2500"/>
          </a:p>
          <a:p>
            <a:r>
              <a:rPr lang="en-US" sz="2500"/>
              <a:t> public static void main(String args[]){  </a:t>
            </a:r>
            <a:endParaRPr lang="en-US" sz="2500"/>
          </a:p>
          <a:p>
            <a:r>
              <a:rPr lang="en-US" sz="2500"/>
              <a:t>   String s1="Sachin";  </a:t>
            </a:r>
            <a:endParaRPr lang="en-US" sz="2500"/>
          </a:p>
          <a:p>
            <a:r>
              <a:rPr lang="en-US" sz="2500"/>
              <a:t>   String s2="Sachin";  </a:t>
            </a:r>
            <a:endParaRPr lang="en-US" sz="2500"/>
          </a:p>
          <a:p>
            <a:r>
              <a:rPr lang="en-US" sz="2500"/>
              <a:t>   String s3="Ratan";  </a:t>
            </a:r>
            <a:endParaRPr lang="en-US" sz="2500"/>
          </a:p>
          <a:p>
            <a:r>
              <a:rPr lang="en-US" sz="2500"/>
              <a:t>   System.out.println(s1.compareTo(s2));//0  </a:t>
            </a:r>
            <a:endParaRPr lang="en-US" sz="2500"/>
          </a:p>
          <a:p>
            <a:r>
              <a:rPr lang="en-US" sz="2500"/>
              <a:t>   System.out.println(s1.compareTo(s3));//1(because s1&gt;s3)  </a:t>
            </a:r>
            <a:endParaRPr lang="en-US" sz="2500"/>
          </a:p>
          <a:p>
            <a:r>
              <a:rPr lang="en-US" sz="2500"/>
              <a:t>   System.out.println(s3.compareTo(s1));//-1(because s3 &lt; s1 )  </a:t>
            </a:r>
            <a:endParaRPr lang="en-US" sz="2500"/>
          </a:p>
          <a:p>
            <a:r>
              <a:rPr lang="en-US" sz="2500"/>
              <a:t> }  </a:t>
            </a:r>
            <a:endParaRPr lang="en-US" sz="2500"/>
          </a:p>
          <a:p>
            <a:r>
              <a:rPr lang="en-US" sz="2500"/>
              <a:t>} </a:t>
            </a:r>
            <a:endParaRPr lang="en-US" sz="2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1628"/>
            <a:ext cx="10515600" cy="5645335"/>
          </a:xfrm>
        </p:spPr>
        <p:txBody>
          <a:bodyPr>
            <a:normAutofit/>
          </a:bodyPr>
          <a:lstStyle/>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Architecture-neutral (or) Platform Independent</a:t>
            </a:r>
            <a:endParaRPr lang="en-US"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Multi-threaded</a:t>
            </a:r>
            <a:endParaRPr lang="en-US"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Interpreted</a:t>
            </a:r>
            <a:endParaRPr lang="en-US"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High performance</a:t>
            </a:r>
            <a:endParaRPr lang="en-US"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Distributed</a:t>
            </a:r>
            <a:endParaRPr lang="en-US"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Dynamic</a:t>
            </a:r>
            <a:endParaRPr lang="en-US" i="0" dirty="0">
              <a:solidFill>
                <a:srgbClr val="333333"/>
              </a:solidFill>
              <a:effectLst/>
              <a:latin typeface="Times New Roman" panose="02020603050405020304" pitchFamily="18" charset="0"/>
              <a:cs typeface="Times New Roman" panose="02020603050405020304" pitchFamily="18" charset="0"/>
            </a:endParaRPr>
          </a:p>
          <a:p>
            <a:pPr algn="just"/>
            <a:endParaRPr lang="en-US" b="1" i="0" dirty="0">
              <a:solidFill>
                <a:srgbClr val="E00D50"/>
              </a:solidFill>
              <a:effectLst/>
              <a:latin typeface="Raleway" pitchFamily="2" charset="0"/>
            </a:endParaRPr>
          </a:p>
          <a:p>
            <a:endParaRPr lang="en-I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61925" y="118745"/>
            <a:ext cx="11684000" cy="6619240"/>
          </a:xfrm>
          <a:prstGeom prst="rect">
            <a:avLst/>
          </a:prstGeom>
          <a:noFill/>
        </p:spPr>
        <p:txBody>
          <a:bodyPr wrap="square" rtlCol="0" anchor="t">
            <a:noAutofit/>
          </a:bodyPr>
          <a:p>
            <a:r>
              <a:rPr lang="en-US" sz="2300"/>
              <a:t>public class string</a:t>
            </a:r>
            <a:endParaRPr lang="en-US" sz="2300"/>
          </a:p>
          <a:p>
            <a:r>
              <a:rPr lang="en-US" sz="2300"/>
              <a:t> {</a:t>
            </a:r>
            <a:endParaRPr lang="en-US" sz="2300"/>
          </a:p>
          <a:p>
            <a:r>
              <a:rPr lang="en-US" sz="2300"/>
              <a:t>public static void main(String[] args)</a:t>
            </a:r>
            <a:endParaRPr lang="en-US" sz="2300"/>
          </a:p>
          <a:p>
            <a:r>
              <a:rPr lang="en-US" sz="2300"/>
              <a:t> {</a:t>
            </a:r>
            <a:endParaRPr lang="en-US" sz="2300"/>
          </a:p>
          <a:p>
            <a:r>
              <a:rPr lang="en-US" sz="2300"/>
              <a:t>String targetString = "Java is fun to learn";</a:t>
            </a:r>
            <a:endParaRPr lang="en-US" sz="2300"/>
          </a:p>
          <a:p>
            <a:r>
              <a:rPr lang="en-US" sz="2300"/>
              <a:t>String s1= "JAVA";</a:t>
            </a:r>
            <a:endParaRPr lang="en-US" sz="2300"/>
          </a:p>
          <a:p>
            <a:r>
              <a:rPr lang="en-US" sz="2300"/>
              <a:t>String s2= "Java";</a:t>
            </a:r>
            <a:endParaRPr lang="en-US" sz="2300"/>
          </a:p>
          <a:p>
            <a:r>
              <a:rPr lang="en-US" sz="2300"/>
              <a:t>String s3 = " Hello Java ";</a:t>
            </a:r>
            <a:endParaRPr lang="en-US" sz="2300"/>
          </a:p>
          <a:p>
            <a:r>
              <a:rPr lang="en-US" sz="2300"/>
              <a:t>System.out.println("Checking Length: "+ targetString.length());</a:t>
            </a:r>
            <a:endParaRPr lang="en-US" sz="2300"/>
          </a:p>
          <a:p>
            <a:r>
              <a:rPr lang="en-US" sz="2300"/>
              <a:t>System.out.println("Replace function: "+ targetString.replace("fun","easy"));</a:t>
            </a:r>
            <a:endParaRPr lang="en-US" sz="2300"/>
          </a:p>
          <a:p>
            <a:r>
              <a:rPr lang="en-US" sz="2300"/>
              <a:t>System.out.println("Converting to lower case: "+targetString.toLowerCase());</a:t>
            </a:r>
            <a:endParaRPr lang="en-US" sz="2300"/>
          </a:p>
          <a:p>
            <a:r>
              <a:rPr lang="en-US" sz="2300"/>
              <a:t>System.out.println("Converting to upper case: "+targetString.toUpperCase());</a:t>
            </a:r>
            <a:endParaRPr lang="en-US" sz="2300"/>
          </a:p>
          <a:p>
            <a:r>
              <a:rPr lang="en-US" sz="2300"/>
              <a:t>System.out.println("Triming string: " + s3.trim());</a:t>
            </a:r>
            <a:endParaRPr lang="en-US" sz="2300"/>
          </a:p>
          <a:p>
            <a:r>
              <a:rPr lang="en-US" sz="2300"/>
              <a:t>System.out.println("searching s1 in targetString: " +targetString.contains(s1));</a:t>
            </a:r>
            <a:endParaRPr lang="en-US" sz="2300"/>
          </a:p>
          <a:p>
            <a:r>
              <a:rPr lang="en-US" sz="2300"/>
              <a:t>System.out.println("searching s2 in targetString: " +targetString.contains(s2));</a:t>
            </a:r>
            <a:endParaRPr lang="en-US" sz="2300"/>
          </a:p>
          <a:p>
            <a:r>
              <a:rPr lang="en-US" sz="2300"/>
              <a:t>char [] charArray = s2.toCharArray();</a:t>
            </a:r>
            <a:endParaRPr lang="en-US" sz="2300"/>
          </a:p>
          <a:p>
            <a:r>
              <a:rPr lang="en-US" sz="2300"/>
              <a:t>System.out.println("Size of char array: " + charArray.length);</a:t>
            </a:r>
            <a:endParaRPr lang="en-US" sz="2300"/>
          </a:p>
          <a:p>
            <a:r>
              <a:rPr lang="en-US" sz="2300"/>
              <a:t>System.out.println("Printing last element of array: " +charArray[3]);</a:t>
            </a:r>
            <a:endParaRPr lang="en-US" sz="2300"/>
          </a:p>
          <a:p>
            <a:r>
              <a:rPr lang="en-US" sz="2300"/>
              <a:t>}   }</a:t>
            </a:r>
            <a:endParaRPr lang="en-US" sz="23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1770" y="219710"/>
            <a:ext cx="11685270" cy="2183765"/>
          </a:xfrm>
          <a:prstGeom prst="rect">
            <a:avLst/>
          </a:prstGeom>
          <a:noFill/>
        </p:spPr>
        <p:txBody>
          <a:bodyPr wrap="square" rtlCol="0" anchor="t">
            <a:spAutoFit/>
          </a:bodyPr>
          <a:p>
            <a:r>
              <a:rPr lang="en-US" sz="4000" u="sng"/>
              <a:t>Recursion in Java</a:t>
            </a:r>
            <a:endParaRPr lang="en-US" sz="4000" u="sng"/>
          </a:p>
          <a:p>
            <a:endParaRPr lang="en-US" sz="4000" u="sng"/>
          </a:p>
          <a:p>
            <a:r>
              <a:rPr lang="en-US" sz="2800"/>
              <a:t>Recursion in java is a process in which a method calls itself continuously.</a:t>
            </a:r>
            <a:endParaRPr lang="en-US" sz="2800"/>
          </a:p>
          <a:p>
            <a:r>
              <a:rPr lang="en-US" sz="2800"/>
              <a:t>A method in java that calls itself is called recursive method.</a:t>
            </a:r>
            <a:endParaRPr lang="en-US" sz="2800"/>
          </a:p>
        </p:txBody>
      </p:sp>
      <p:sp>
        <p:nvSpPr>
          <p:cNvPr id="5" name="Text Box 4"/>
          <p:cNvSpPr txBox="1"/>
          <p:nvPr/>
        </p:nvSpPr>
        <p:spPr>
          <a:xfrm>
            <a:off x="699135" y="2534285"/>
            <a:ext cx="10993755" cy="4323080"/>
          </a:xfrm>
          <a:prstGeom prst="rect">
            <a:avLst/>
          </a:prstGeom>
          <a:noFill/>
        </p:spPr>
        <p:txBody>
          <a:bodyPr wrap="square" rtlCol="0" anchor="t">
            <a:spAutoFit/>
          </a:bodyPr>
          <a:p>
            <a:r>
              <a:rPr lang="en-US" sz="2500"/>
              <a:t>public class Recursion{ </a:t>
            </a:r>
            <a:endParaRPr lang="en-US" sz="2500"/>
          </a:p>
          <a:p>
            <a:r>
              <a:rPr lang="en-US" sz="2500"/>
              <a:t>static int count=0; </a:t>
            </a:r>
            <a:endParaRPr lang="en-US" sz="2500"/>
          </a:p>
          <a:p>
            <a:r>
              <a:rPr lang="en-US" sz="2500"/>
              <a:t>static void p(){ </a:t>
            </a:r>
            <a:endParaRPr lang="en-US" sz="2500"/>
          </a:p>
          <a:p>
            <a:r>
              <a:rPr lang="en-US" sz="2500"/>
              <a:t>count++; </a:t>
            </a:r>
            <a:endParaRPr lang="en-US" sz="2500"/>
          </a:p>
          <a:p>
            <a:r>
              <a:rPr lang="en-US" sz="2500"/>
              <a:t>if(count&lt;=5){ </a:t>
            </a:r>
            <a:endParaRPr lang="en-US" sz="2500"/>
          </a:p>
          <a:p>
            <a:r>
              <a:rPr lang="en-US" sz="2500"/>
              <a:t>System.out.println("hello "+count); </a:t>
            </a:r>
            <a:endParaRPr lang="en-US" sz="2500"/>
          </a:p>
          <a:p>
            <a:r>
              <a:rPr lang="en-US" sz="2500"/>
              <a:t>p(); </a:t>
            </a:r>
            <a:endParaRPr lang="en-US" sz="2500"/>
          </a:p>
          <a:p>
            <a:r>
              <a:rPr lang="en-US" sz="2500"/>
              <a:t>} </a:t>
            </a:r>
            <a:endParaRPr lang="en-US" sz="2500"/>
          </a:p>
          <a:p>
            <a:r>
              <a:rPr lang="en-US" sz="2500"/>
              <a:t>} </a:t>
            </a:r>
            <a:endParaRPr lang="en-US" sz="2500"/>
          </a:p>
          <a:p>
            <a:r>
              <a:rPr lang="en-US" sz="2500"/>
              <a:t>public static void main(String[] args) { </a:t>
            </a:r>
            <a:endParaRPr lang="en-US" sz="2500"/>
          </a:p>
          <a:p>
            <a:r>
              <a:rPr lang="en-US" sz="2500"/>
              <a:t>p();    }      }</a:t>
            </a:r>
            <a:endParaRPr lang="en-US" sz="25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0850" y="327025"/>
            <a:ext cx="6242050" cy="5692775"/>
          </a:xfrm>
          <a:prstGeom prst="rect">
            <a:avLst/>
          </a:prstGeom>
          <a:noFill/>
        </p:spPr>
        <p:txBody>
          <a:bodyPr wrap="square" rtlCol="0" anchor="t">
            <a:spAutoFit/>
          </a:bodyPr>
          <a:p>
            <a:r>
              <a:rPr lang="en-US" sz="2800"/>
              <a:t>public class Main {</a:t>
            </a:r>
            <a:endParaRPr lang="en-US" sz="2800"/>
          </a:p>
          <a:p>
            <a:r>
              <a:rPr lang="en-US" sz="2800"/>
              <a:t>  public static void main(String[] args) {</a:t>
            </a:r>
            <a:endParaRPr lang="en-US" sz="2800"/>
          </a:p>
          <a:p>
            <a:r>
              <a:rPr lang="en-US" sz="2800"/>
              <a:t>    int result = sum(10);</a:t>
            </a:r>
            <a:endParaRPr lang="en-US" sz="2800"/>
          </a:p>
          <a:p>
            <a:r>
              <a:rPr lang="en-US" sz="2800"/>
              <a:t>    System.out.println(result);</a:t>
            </a:r>
            <a:endParaRPr lang="en-US" sz="2800"/>
          </a:p>
          <a:p>
            <a:r>
              <a:rPr lang="en-US" sz="2800"/>
              <a:t>  }</a:t>
            </a:r>
            <a:endParaRPr lang="en-US" sz="2800"/>
          </a:p>
          <a:p>
            <a:r>
              <a:rPr lang="en-US" sz="2800"/>
              <a:t>  public static int sum(int k) {</a:t>
            </a:r>
            <a:endParaRPr lang="en-US" sz="2800"/>
          </a:p>
          <a:p>
            <a:r>
              <a:rPr lang="en-US" sz="2800"/>
              <a:t>    if (k &gt; 0) {</a:t>
            </a:r>
            <a:endParaRPr lang="en-US" sz="2800"/>
          </a:p>
          <a:p>
            <a:r>
              <a:rPr lang="en-US" sz="2800"/>
              <a:t>      return k + sum(k - 1);</a:t>
            </a:r>
            <a:endParaRPr lang="en-US" sz="2800"/>
          </a:p>
          <a:p>
            <a:r>
              <a:rPr lang="en-US" sz="2800"/>
              <a:t>    } else {</a:t>
            </a:r>
            <a:endParaRPr lang="en-US" sz="2800"/>
          </a:p>
          <a:p>
            <a:r>
              <a:rPr lang="en-US" sz="2800"/>
              <a:t>      return 0;</a:t>
            </a:r>
            <a:endParaRPr lang="en-US" sz="2800"/>
          </a:p>
          <a:p>
            <a:r>
              <a:rPr lang="en-US" sz="2800"/>
              <a:t>    }</a:t>
            </a:r>
            <a:endParaRPr lang="en-US" sz="2800"/>
          </a:p>
          <a:p>
            <a:r>
              <a:rPr lang="en-US" sz="2800"/>
              <a:t>  }</a:t>
            </a:r>
            <a:endParaRPr lang="en-US" sz="2800"/>
          </a:p>
          <a:p>
            <a:r>
              <a:rPr lang="en-US" sz="2800"/>
              <a:t>}</a:t>
            </a:r>
            <a:endParaRPr lang="en-US" sz="2800"/>
          </a:p>
        </p:txBody>
      </p:sp>
      <p:sp>
        <p:nvSpPr>
          <p:cNvPr id="3" name="Text Box 2"/>
          <p:cNvSpPr txBox="1"/>
          <p:nvPr/>
        </p:nvSpPr>
        <p:spPr>
          <a:xfrm>
            <a:off x="6200140" y="2399030"/>
            <a:ext cx="5890895" cy="3107690"/>
          </a:xfrm>
          <a:prstGeom prst="rect">
            <a:avLst/>
          </a:prstGeom>
          <a:noFill/>
        </p:spPr>
        <p:txBody>
          <a:bodyPr wrap="square" rtlCol="0" anchor="t">
            <a:spAutoFit/>
          </a:bodyPr>
          <a:p>
            <a:r>
              <a:rPr lang="en-US" sz="2800"/>
              <a:t>10 + sum(9)</a:t>
            </a:r>
            <a:endParaRPr lang="en-US" sz="2800"/>
          </a:p>
          <a:p>
            <a:r>
              <a:rPr lang="en-US" sz="2800"/>
              <a:t>10 + ( 9 + sum(8) )</a:t>
            </a:r>
            <a:endParaRPr lang="en-US" sz="2800"/>
          </a:p>
          <a:p>
            <a:r>
              <a:rPr lang="en-US" sz="2800"/>
              <a:t>10 + ( 9 + ( 8 + sum(7) ) )</a:t>
            </a:r>
            <a:endParaRPr lang="en-US" sz="2800"/>
          </a:p>
          <a:p>
            <a:r>
              <a:rPr lang="en-US" sz="2800"/>
              <a:t>...</a:t>
            </a:r>
            <a:endParaRPr lang="en-US" sz="2800"/>
          </a:p>
          <a:p>
            <a:r>
              <a:rPr lang="en-US" sz="2800"/>
              <a:t>10 + 9 + 8 + 7 + 6 + 5 + 4 + 3 + 2 + 1 + sum(0)</a:t>
            </a:r>
            <a:endParaRPr lang="en-US" sz="2800"/>
          </a:p>
          <a:p>
            <a:r>
              <a:rPr lang="en-US" sz="2800"/>
              <a:t>10 + 9 + 8 + 7 + 6 + 5 + 4 + 3 + 2 + 1 + 0</a:t>
            </a:r>
            <a:endParaRPr lang="en-US" sz="28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61340" y="290830"/>
            <a:ext cx="10640060" cy="6322060"/>
          </a:xfrm>
          <a:prstGeom prst="rect">
            <a:avLst/>
          </a:prstGeom>
          <a:noFill/>
        </p:spPr>
        <p:txBody>
          <a:bodyPr wrap="square" rtlCol="0" anchor="t">
            <a:noAutofit/>
          </a:bodyPr>
          <a:p>
            <a:r>
              <a:rPr lang="en-US" sz="2300"/>
              <a:t>public class fibno {  </a:t>
            </a:r>
            <a:endParaRPr lang="en-US" sz="2300"/>
          </a:p>
          <a:p>
            <a:r>
              <a:rPr lang="en-US" sz="2300"/>
              <a:t>    static int n1=0,n2=1,n3=0;      </a:t>
            </a:r>
            <a:endParaRPr lang="en-US" sz="2300"/>
          </a:p>
          <a:p>
            <a:r>
              <a:rPr lang="en-US" sz="2300"/>
              <a:t>     static void printFibo(int count){      </a:t>
            </a:r>
            <a:endParaRPr lang="en-US" sz="2300"/>
          </a:p>
          <a:p>
            <a:r>
              <a:rPr lang="en-US" sz="2300"/>
              <a:t>        if(count&gt;0){      </a:t>
            </a:r>
            <a:endParaRPr lang="en-US" sz="2300"/>
          </a:p>
          <a:p>
            <a:r>
              <a:rPr lang="en-US" sz="2300"/>
              <a:t>             n3 = n1 + n2;      </a:t>
            </a:r>
            <a:endParaRPr lang="en-US" sz="2300"/>
          </a:p>
          <a:p>
            <a:r>
              <a:rPr lang="en-US" sz="2300"/>
              <a:t>             n1 = n2;      </a:t>
            </a:r>
            <a:endParaRPr lang="en-US" sz="2300"/>
          </a:p>
          <a:p>
            <a:r>
              <a:rPr lang="en-US" sz="2300"/>
              <a:t>             n2 = n3;      </a:t>
            </a:r>
            <a:endParaRPr lang="en-US" sz="2300"/>
          </a:p>
          <a:p>
            <a:r>
              <a:rPr lang="en-US" sz="2300"/>
              <a:t>             System.out.print(" "+n3);     </a:t>
            </a:r>
            <a:endParaRPr lang="en-US" sz="2300"/>
          </a:p>
          <a:p>
            <a:r>
              <a:rPr lang="en-US" sz="2300"/>
              <a:t>             printFibo(count-1);      </a:t>
            </a:r>
            <a:endParaRPr lang="en-US" sz="2300"/>
          </a:p>
          <a:p>
            <a:r>
              <a:rPr lang="en-US" sz="2300"/>
              <a:t>         }      </a:t>
            </a:r>
            <a:endParaRPr lang="en-US" sz="2300"/>
          </a:p>
          <a:p>
            <a:r>
              <a:rPr lang="en-US" sz="2300"/>
              <a:t>     }        </a:t>
            </a:r>
            <a:endParaRPr lang="en-US" sz="2300"/>
          </a:p>
          <a:p>
            <a:r>
              <a:rPr lang="en-US" sz="2300"/>
              <a:t>  </a:t>
            </a:r>
            <a:endParaRPr lang="en-US" sz="2300"/>
          </a:p>
          <a:p>
            <a:r>
              <a:rPr lang="en-US" sz="2300"/>
              <a:t>public static void main(String[] args) {  </a:t>
            </a:r>
            <a:endParaRPr lang="en-US" sz="2300"/>
          </a:p>
          <a:p>
            <a:r>
              <a:rPr lang="en-US" sz="2300"/>
              <a:t>    int count=15;      </a:t>
            </a:r>
            <a:endParaRPr lang="en-US" sz="2300"/>
          </a:p>
          <a:p>
            <a:r>
              <a:rPr lang="en-US" sz="2300"/>
              <a:t>      System.out.print(n1+" "+n2);//printing 0 and 1      </a:t>
            </a:r>
            <a:endParaRPr lang="en-US" sz="2300"/>
          </a:p>
          <a:p>
            <a:r>
              <a:rPr lang="en-US" sz="2300"/>
              <a:t>      printFibo(count-2);//n-2 because 2 numbers are already printed     </a:t>
            </a:r>
            <a:endParaRPr lang="en-US" sz="2300"/>
          </a:p>
          <a:p>
            <a:r>
              <a:rPr lang="en-US" sz="2300"/>
              <a:t>}  </a:t>
            </a:r>
            <a:endParaRPr lang="en-US" sz="2300"/>
          </a:p>
          <a:p>
            <a:r>
              <a:rPr lang="en-US" sz="2300"/>
              <a:t>}  </a:t>
            </a:r>
            <a:endParaRPr lang="en-US" sz="23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8105" y="193675"/>
            <a:ext cx="11860530" cy="706755"/>
          </a:xfrm>
          <a:prstGeom prst="rect">
            <a:avLst/>
          </a:prstGeom>
          <a:noFill/>
        </p:spPr>
        <p:txBody>
          <a:bodyPr wrap="square" rtlCol="0" anchor="t">
            <a:spAutoFit/>
          </a:bodyPr>
          <a:p>
            <a:r>
              <a:rPr lang="en-US" sz="4000" u="sng"/>
              <a:t>Java Command Line Arguments</a:t>
            </a:r>
            <a:endParaRPr lang="en-US" sz="4000" u="sng"/>
          </a:p>
        </p:txBody>
      </p:sp>
      <p:sp>
        <p:nvSpPr>
          <p:cNvPr id="5" name="Text Box 4"/>
          <p:cNvSpPr txBox="1"/>
          <p:nvPr/>
        </p:nvSpPr>
        <p:spPr>
          <a:xfrm>
            <a:off x="160020" y="1339850"/>
            <a:ext cx="11881485" cy="3969385"/>
          </a:xfrm>
          <a:prstGeom prst="rect">
            <a:avLst/>
          </a:prstGeom>
          <a:noFill/>
        </p:spPr>
        <p:txBody>
          <a:bodyPr wrap="square" rtlCol="0" anchor="t">
            <a:spAutoFit/>
          </a:bodyPr>
          <a:p>
            <a:r>
              <a:rPr lang="en-US" sz="2800"/>
              <a:t>The java command-line argument is an argument i.e. passed at the time of running the java program.</a:t>
            </a:r>
            <a:endParaRPr lang="en-US" sz="2800"/>
          </a:p>
          <a:p>
            <a:endParaRPr lang="en-US" sz="2800"/>
          </a:p>
          <a:p>
            <a:r>
              <a:rPr lang="en-US" sz="2800"/>
              <a:t>The arguments passed from the console can be received in the java program and it can be used as an input.</a:t>
            </a:r>
            <a:endParaRPr lang="en-US" sz="2800"/>
          </a:p>
          <a:p>
            <a:endParaRPr lang="en-US" sz="2800"/>
          </a:p>
          <a:p>
            <a:r>
              <a:rPr lang="en-US" sz="2800"/>
              <a:t>So, it provides a convenient way to check the behavior of the program for the different values. You can pass N (1,2,3 and so on) numbers of arguments from the command prompt.</a:t>
            </a:r>
            <a:endParaRPr lang="en-US" sz="28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4000" y="330835"/>
            <a:ext cx="8185785" cy="1527810"/>
          </a:xfrm>
          <a:prstGeom prst="rect">
            <a:avLst/>
          </a:prstGeom>
          <a:noFill/>
        </p:spPr>
        <p:txBody>
          <a:bodyPr wrap="square" rtlCol="0" anchor="t">
            <a:noAutofit/>
          </a:bodyPr>
          <a:p>
            <a:r>
              <a:rPr lang="en-US" sz="2800"/>
              <a:t>class CommandLineExample{  </a:t>
            </a:r>
            <a:endParaRPr lang="en-US" sz="2800"/>
          </a:p>
          <a:p>
            <a:r>
              <a:rPr lang="en-US" sz="2800"/>
              <a:t>public static void main(String args[]){  </a:t>
            </a:r>
            <a:endParaRPr lang="en-US" sz="2800"/>
          </a:p>
          <a:p>
            <a:r>
              <a:rPr lang="en-US" sz="2800"/>
              <a:t>System.out.println("Your first argument is: "+args[0]);  </a:t>
            </a:r>
            <a:endParaRPr lang="en-US" sz="2800"/>
          </a:p>
          <a:p>
            <a:r>
              <a:rPr lang="en-US" sz="2800"/>
              <a:t>}  </a:t>
            </a:r>
            <a:endParaRPr lang="en-US" sz="2800"/>
          </a:p>
          <a:p>
            <a:r>
              <a:rPr lang="en-US" sz="2800"/>
              <a:t>}  </a:t>
            </a:r>
            <a:endParaRPr lang="en-US" sz="2800"/>
          </a:p>
        </p:txBody>
      </p:sp>
      <p:sp>
        <p:nvSpPr>
          <p:cNvPr id="5" name="Text Box 4"/>
          <p:cNvSpPr txBox="1"/>
          <p:nvPr/>
        </p:nvSpPr>
        <p:spPr>
          <a:xfrm>
            <a:off x="5169535" y="3337560"/>
            <a:ext cx="6696075" cy="3538220"/>
          </a:xfrm>
          <a:prstGeom prst="rect">
            <a:avLst/>
          </a:prstGeom>
          <a:noFill/>
        </p:spPr>
        <p:txBody>
          <a:bodyPr wrap="square" rtlCol="0" anchor="t">
            <a:spAutoFit/>
          </a:bodyPr>
          <a:p>
            <a:r>
              <a:rPr lang="en-US" sz="2800"/>
              <a:t>class A{  </a:t>
            </a:r>
            <a:endParaRPr lang="en-US" sz="2800"/>
          </a:p>
          <a:p>
            <a:r>
              <a:rPr lang="en-US" sz="2800"/>
              <a:t>public static void main(String args[]){  </a:t>
            </a:r>
            <a:endParaRPr lang="en-US" sz="2800"/>
          </a:p>
          <a:p>
            <a:r>
              <a:rPr lang="en-US" sz="2800"/>
              <a:t>  </a:t>
            </a:r>
            <a:endParaRPr lang="en-US" sz="2800"/>
          </a:p>
          <a:p>
            <a:r>
              <a:rPr lang="en-US" sz="2800"/>
              <a:t>for(int i=0;i&lt;args.length;i++)  </a:t>
            </a:r>
            <a:endParaRPr lang="en-US" sz="2800"/>
          </a:p>
          <a:p>
            <a:r>
              <a:rPr lang="en-US" sz="2800"/>
              <a:t>System.out.println(args[i]);  </a:t>
            </a:r>
            <a:endParaRPr lang="en-US" sz="2800"/>
          </a:p>
          <a:p>
            <a:r>
              <a:rPr lang="en-US" sz="2800"/>
              <a:t>  </a:t>
            </a:r>
            <a:endParaRPr lang="en-US" sz="2800"/>
          </a:p>
          <a:p>
            <a:r>
              <a:rPr lang="en-US" sz="2800"/>
              <a:t>}  </a:t>
            </a:r>
            <a:endParaRPr lang="en-US" sz="2800"/>
          </a:p>
          <a:p>
            <a:r>
              <a:rPr lang="en-US" sz="2800"/>
              <a:t>}  </a:t>
            </a:r>
            <a:endParaRPr lang="en-US" sz="2800"/>
          </a:p>
        </p:txBody>
      </p:sp>
      <p:sp>
        <p:nvSpPr>
          <p:cNvPr id="6" name="Text Box 5"/>
          <p:cNvSpPr txBox="1"/>
          <p:nvPr/>
        </p:nvSpPr>
        <p:spPr>
          <a:xfrm>
            <a:off x="0" y="5818505"/>
            <a:ext cx="4305935" cy="645160"/>
          </a:xfrm>
          <a:prstGeom prst="rect">
            <a:avLst/>
          </a:prstGeom>
          <a:noFill/>
        </p:spPr>
        <p:txBody>
          <a:bodyPr wrap="square" rtlCol="0" anchor="t">
            <a:spAutoFit/>
          </a:bodyPr>
          <a:p>
            <a:r>
              <a:rPr lang="en-US"/>
              <a:t>compile by &gt; javac A.java  </a:t>
            </a:r>
            <a:endParaRPr lang="en-US"/>
          </a:p>
          <a:p>
            <a:r>
              <a:rPr lang="en-US"/>
              <a:t>run by &gt; java A sonoo jaiswal 1 3 abc  </a:t>
            </a:r>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1450" y="329565"/>
            <a:ext cx="11580495" cy="5015865"/>
          </a:xfrm>
          <a:prstGeom prst="rect">
            <a:avLst/>
          </a:prstGeom>
          <a:noFill/>
        </p:spPr>
        <p:txBody>
          <a:bodyPr wrap="square" rtlCol="0" anchor="t">
            <a:spAutoFit/>
          </a:bodyPr>
          <a:p>
            <a:r>
              <a:rPr lang="en-US" sz="4000" u="sng"/>
              <a:t>Java Arrays</a:t>
            </a:r>
            <a:endParaRPr lang="en-US" sz="4000" u="sng"/>
          </a:p>
          <a:p>
            <a:r>
              <a:rPr lang="en-US" sz="2800"/>
              <a:t>Normally, an array is a collection of similar type of elements which has contiguous memory location.</a:t>
            </a:r>
            <a:endParaRPr lang="en-US" sz="2800"/>
          </a:p>
          <a:p>
            <a:endParaRPr lang="en-US" sz="2800"/>
          </a:p>
          <a:p>
            <a:r>
              <a:rPr lang="en-US" sz="2800"/>
              <a:t>Java array is an object which contains elements of a similar data type. Additionally, The elements of an array are stored in a contiguous memory location. It is a data structure where we store similar elements. We can store only a fixed set of elements in a Java array.</a:t>
            </a:r>
            <a:endParaRPr lang="en-US" sz="2800"/>
          </a:p>
          <a:p>
            <a:endParaRPr lang="en-US" sz="2800"/>
          </a:p>
          <a:p>
            <a:r>
              <a:rPr lang="en-US" sz="2800"/>
              <a:t>Array in Java is index-based, the first element of the array is stored at the 0th index, 2nd element is stored on 1st index and so on.</a:t>
            </a:r>
            <a:endParaRPr lang="en-US" sz="28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15595" y="290830"/>
            <a:ext cx="11332845" cy="6377940"/>
          </a:xfrm>
          <a:prstGeom prst="rect">
            <a:avLst/>
          </a:prstGeom>
          <a:noFill/>
        </p:spPr>
        <p:txBody>
          <a:bodyPr wrap="square" rtlCol="0" anchor="t">
            <a:noAutofit/>
          </a:bodyPr>
          <a:p>
            <a:r>
              <a:rPr lang="en-US" sz="2800" u="sng"/>
              <a:t>Advantages</a:t>
            </a:r>
            <a:endParaRPr lang="en-US" sz="2800" u="sng"/>
          </a:p>
          <a:p>
            <a:r>
              <a:rPr lang="en-US" sz="2800"/>
              <a:t>Code Optimization: It makes the code optimized, we can retrieve or sort the data efficiently.</a:t>
            </a:r>
            <a:endParaRPr lang="en-US" sz="2800"/>
          </a:p>
          <a:p>
            <a:r>
              <a:rPr lang="en-US" sz="2800"/>
              <a:t>Random access: We can get any data located at an index position.</a:t>
            </a:r>
            <a:endParaRPr lang="en-US" sz="2800"/>
          </a:p>
          <a:p>
            <a:endParaRPr lang="en-US" sz="2800"/>
          </a:p>
          <a:p>
            <a:r>
              <a:rPr lang="en-US" sz="2800" u="sng"/>
              <a:t>Disadvantages</a:t>
            </a:r>
            <a:endParaRPr lang="en-US" sz="2800" u="sng"/>
          </a:p>
          <a:p>
            <a:endParaRPr lang="en-US" sz="2800" u="sng"/>
          </a:p>
          <a:p>
            <a:r>
              <a:rPr lang="en-US" sz="2800"/>
              <a:t>Size Limit: We can store only the fixed size of elements in the array. It doesn't grow its size at runtime. To solve this problem, collection framework is used in Java which grows automatically.</a:t>
            </a:r>
            <a:endParaRPr lang="en-US" sz="2800"/>
          </a:p>
          <a:p>
            <a:endParaRPr lang="en-US"/>
          </a:p>
        </p:txBody>
      </p:sp>
      <p:sp>
        <p:nvSpPr>
          <p:cNvPr id="5" name="Text Box 4"/>
          <p:cNvSpPr txBox="1"/>
          <p:nvPr/>
        </p:nvSpPr>
        <p:spPr>
          <a:xfrm>
            <a:off x="3048000" y="5925820"/>
            <a:ext cx="6096000" cy="521970"/>
          </a:xfrm>
          <a:prstGeom prst="rect">
            <a:avLst/>
          </a:prstGeom>
          <a:noFill/>
        </p:spPr>
        <p:txBody>
          <a:bodyPr wrap="square" rtlCol="0" anchor="t">
            <a:spAutoFit/>
          </a:bodyPr>
          <a:p>
            <a:r>
              <a:rPr lang="en-US" sz="2800"/>
              <a:t>dataType arr[]; </a:t>
            </a:r>
            <a:r>
              <a:rPr lang="en-US"/>
              <a:t> </a:t>
            </a:r>
            <a:endParaRPr lang="en-US"/>
          </a:p>
        </p:txBody>
      </p:sp>
      <p:sp>
        <p:nvSpPr>
          <p:cNvPr id="6" name="Text Box 5"/>
          <p:cNvSpPr txBox="1"/>
          <p:nvPr/>
        </p:nvSpPr>
        <p:spPr>
          <a:xfrm>
            <a:off x="3048000" y="5283835"/>
            <a:ext cx="6096000" cy="521970"/>
          </a:xfrm>
          <a:prstGeom prst="rect">
            <a:avLst/>
          </a:prstGeom>
          <a:noFill/>
        </p:spPr>
        <p:txBody>
          <a:bodyPr wrap="square" rtlCol="0" anchor="t">
            <a:spAutoFit/>
          </a:bodyPr>
          <a:p>
            <a:r>
              <a:rPr lang="en-US" sz="2800"/>
              <a:t>dataType[] arr; </a:t>
            </a:r>
            <a:r>
              <a:rPr lang="en-US"/>
              <a:t> </a:t>
            </a:r>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8000" y="449580"/>
            <a:ext cx="6096000" cy="5969635"/>
          </a:xfrm>
          <a:prstGeom prst="rect">
            <a:avLst/>
          </a:prstGeom>
          <a:noFill/>
        </p:spPr>
        <p:txBody>
          <a:bodyPr wrap="square" rtlCol="0" anchor="t">
            <a:noAutofit/>
          </a:bodyPr>
          <a:p>
            <a:r>
              <a:rPr lang="en-US" sz="2800"/>
              <a:t>class Testarray{  </a:t>
            </a:r>
            <a:endParaRPr lang="en-US" sz="2800"/>
          </a:p>
          <a:p>
            <a:r>
              <a:rPr lang="en-US" sz="2800"/>
              <a:t>public static void main(String args[]){  </a:t>
            </a:r>
            <a:endParaRPr lang="en-US" sz="2800"/>
          </a:p>
          <a:p>
            <a:r>
              <a:rPr lang="en-US" sz="2800"/>
              <a:t>int a[]=new int[5];//declaration </a:t>
            </a:r>
            <a:endParaRPr lang="en-US" sz="2800"/>
          </a:p>
          <a:p>
            <a:r>
              <a:rPr lang="en-US" sz="2800"/>
              <a:t>a[0]=10;//initialization  </a:t>
            </a:r>
            <a:endParaRPr lang="en-US" sz="2800"/>
          </a:p>
          <a:p>
            <a:r>
              <a:rPr lang="en-US" sz="2800"/>
              <a:t>a[1]=20;  </a:t>
            </a:r>
            <a:endParaRPr lang="en-US" sz="2800"/>
          </a:p>
          <a:p>
            <a:r>
              <a:rPr lang="en-US" sz="2800"/>
              <a:t>a[2]=70;  </a:t>
            </a:r>
            <a:endParaRPr lang="en-US" sz="2800"/>
          </a:p>
          <a:p>
            <a:r>
              <a:rPr lang="en-US" sz="2800"/>
              <a:t>a[3]=40;  </a:t>
            </a:r>
            <a:endParaRPr lang="en-US" sz="2800"/>
          </a:p>
          <a:p>
            <a:r>
              <a:rPr lang="en-US" sz="2800"/>
              <a:t>a[4]=50;  </a:t>
            </a:r>
            <a:endParaRPr lang="en-US" sz="2800"/>
          </a:p>
          <a:p>
            <a:r>
              <a:rPr lang="en-US" sz="2800"/>
              <a:t>//traversing array  </a:t>
            </a:r>
            <a:endParaRPr lang="en-US" sz="2800"/>
          </a:p>
          <a:p>
            <a:r>
              <a:rPr lang="en-US" sz="2800"/>
              <a:t>for(int i=0;i&lt;a.length;i++)//length is the property of array  </a:t>
            </a:r>
            <a:endParaRPr lang="en-US" sz="2800"/>
          </a:p>
          <a:p>
            <a:r>
              <a:rPr lang="en-US" sz="2800"/>
              <a:t>System.out.println(a[i]);  </a:t>
            </a:r>
            <a:endParaRPr lang="en-US" sz="2800"/>
          </a:p>
          <a:p>
            <a:r>
              <a:rPr lang="en-US" sz="2800"/>
              <a:t>}}  </a:t>
            </a:r>
            <a:endParaRPr lang="en-US" sz="2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17090" y="2081530"/>
            <a:ext cx="8971915" cy="3107690"/>
          </a:xfrm>
          <a:prstGeom prst="rect">
            <a:avLst/>
          </a:prstGeom>
          <a:noFill/>
        </p:spPr>
        <p:txBody>
          <a:bodyPr wrap="square" rtlCol="0" anchor="t">
            <a:spAutoFit/>
          </a:bodyPr>
          <a:p>
            <a:r>
              <a:rPr lang="en-US" sz="2800"/>
              <a:t>class Testarray1{  </a:t>
            </a:r>
            <a:endParaRPr lang="en-US" sz="2800"/>
          </a:p>
          <a:p>
            <a:r>
              <a:rPr lang="en-US" sz="2800"/>
              <a:t>public static void main(String args[]){  </a:t>
            </a:r>
            <a:endParaRPr lang="en-US" sz="2800"/>
          </a:p>
          <a:p>
            <a:r>
              <a:rPr lang="en-US" sz="2800"/>
              <a:t>int a[]={33,3,4,5};//declaration,  and initialization  </a:t>
            </a:r>
            <a:endParaRPr lang="en-US" sz="2800"/>
          </a:p>
          <a:p>
            <a:r>
              <a:rPr lang="en-US" sz="2800"/>
              <a:t>//printing array  </a:t>
            </a:r>
            <a:endParaRPr lang="en-US" sz="2800"/>
          </a:p>
          <a:p>
            <a:r>
              <a:rPr lang="en-US" sz="2800"/>
              <a:t>for(int i=0;i&lt;a.length;i++)//length is the property of array  </a:t>
            </a:r>
            <a:endParaRPr lang="en-US" sz="2800"/>
          </a:p>
          <a:p>
            <a:r>
              <a:rPr lang="en-US" sz="2800"/>
              <a:t>System.out.println(a[i]);  </a:t>
            </a:r>
            <a:endParaRPr lang="en-US" sz="2800"/>
          </a:p>
          <a:p>
            <a:r>
              <a:rPr lang="en-US" sz="2800"/>
              <a:t>}}  </a:t>
            </a:r>
            <a:endParaRPr lang="en-US" sz="2800"/>
          </a:p>
        </p:txBody>
      </p:sp>
      <p:sp>
        <p:nvSpPr>
          <p:cNvPr id="5" name="Text Box 4"/>
          <p:cNvSpPr txBox="1"/>
          <p:nvPr/>
        </p:nvSpPr>
        <p:spPr>
          <a:xfrm>
            <a:off x="67945" y="266700"/>
            <a:ext cx="11870690" cy="1137285"/>
          </a:xfrm>
          <a:prstGeom prst="rect">
            <a:avLst/>
          </a:prstGeom>
          <a:noFill/>
        </p:spPr>
        <p:txBody>
          <a:bodyPr wrap="square" rtlCol="0" anchor="t">
            <a:spAutoFit/>
          </a:bodyPr>
          <a:p>
            <a:r>
              <a:rPr lang="en-US" sz="4000" u="sng"/>
              <a:t>Declaration and Initialization of Java Array</a:t>
            </a:r>
            <a:endParaRPr lang="en-US" sz="4000" u="sng"/>
          </a:p>
          <a:p>
            <a:r>
              <a:rPr lang="en-US" sz="2800"/>
              <a:t>We can declare and initialize the java array together by:</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3647"/>
            <a:ext cx="10515600" cy="5443316"/>
          </a:xfrm>
        </p:spPr>
        <p:txBody>
          <a:bodyPr/>
          <a:lstStyle/>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Simple</a:t>
            </a:r>
            <a:endParaRPr lang="en-US" b="1" i="0" dirty="0">
              <a:solidFill>
                <a:srgbClr val="E00D50"/>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According to Sun, Java language is simple because:</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 syntax is based on C++ (so easier for programmers to learn it after C++).</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 removed many confusing and/or rarely-used features e.g., explicit pointers, operator overloading </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etc.</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 No need to remove unreferenced objects because there is Automatic Garbage Collection in java</a:t>
            </a:r>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43205" y="204470"/>
            <a:ext cx="11777345" cy="1568450"/>
          </a:xfrm>
          <a:prstGeom prst="rect">
            <a:avLst/>
          </a:prstGeom>
          <a:noFill/>
        </p:spPr>
        <p:txBody>
          <a:bodyPr wrap="square" rtlCol="0" anchor="t">
            <a:spAutoFit/>
          </a:bodyPr>
          <a:p>
            <a:r>
              <a:rPr lang="en-US" sz="4000" u="sng"/>
              <a:t>Multidimensional Array in Java</a:t>
            </a:r>
            <a:endParaRPr lang="en-US" sz="4000" u="sng"/>
          </a:p>
          <a:p>
            <a:r>
              <a:rPr lang="en-US" sz="2800"/>
              <a:t>In such case, data is stored in row and column based index (also known as matrix form).</a:t>
            </a:r>
            <a:endParaRPr lang="en-US" sz="2800"/>
          </a:p>
        </p:txBody>
      </p:sp>
      <p:sp>
        <p:nvSpPr>
          <p:cNvPr id="5" name="Text Box 4"/>
          <p:cNvSpPr txBox="1"/>
          <p:nvPr/>
        </p:nvSpPr>
        <p:spPr>
          <a:xfrm>
            <a:off x="884555" y="2013585"/>
            <a:ext cx="9242425" cy="521970"/>
          </a:xfrm>
          <a:prstGeom prst="rect">
            <a:avLst/>
          </a:prstGeom>
          <a:noFill/>
        </p:spPr>
        <p:txBody>
          <a:bodyPr wrap="square" rtlCol="0" anchor="t">
            <a:spAutoFit/>
          </a:bodyPr>
          <a:p>
            <a:r>
              <a:rPr lang="en-US" sz="2800"/>
              <a:t>int[][] arr=new int[3][3];//3 row and 3 column  </a:t>
            </a:r>
            <a:endParaRPr lang="en-US" sz="2800"/>
          </a:p>
        </p:txBody>
      </p:sp>
      <p:sp>
        <p:nvSpPr>
          <p:cNvPr id="6" name="Text Box 5"/>
          <p:cNvSpPr txBox="1"/>
          <p:nvPr/>
        </p:nvSpPr>
        <p:spPr>
          <a:xfrm>
            <a:off x="3430905" y="2757170"/>
            <a:ext cx="6096000" cy="4107815"/>
          </a:xfrm>
          <a:prstGeom prst="rect">
            <a:avLst/>
          </a:prstGeom>
          <a:noFill/>
        </p:spPr>
        <p:txBody>
          <a:bodyPr wrap="square" rtlCol="0" anchor="t">
            <a:spAutoFit/>
          </a:bodyPr>
          <a:p>
            <a:r>
              <a:rPr lang="en-US" sz="2900"/>
              <a:t>arr[0][0]=1;  </a:t>
            </a:r>
            <a:endParaRPr lang="en-US" sz="2900"/>
          </a:p>
          <a:p>
            <a:r>
              <a:rPr lang="en-US" sz="2900"/>
              <a:t>arr[0][1]=2;  </a:t>
            </a:r>
            <a:endParaRPr lang="en-US" sz="2900"/>
          </a:p>
          <a:p>
            <a:r>
              <a:rPr lang="en-US" sz="2900"/>
              <a:t>arr[0][2]=3;  </a:t>
            </a:r>
            <a:endParaRPr lang="en-US" sz="2900"/>
          </a:p>
          <a:p>
            <a:r>
              <a:rPr lang="en-US" sz="2900"/>
              <a:t>arr[1][0]=4;  </a:t>
            </a:r>
            <a:endParaRPr lang="en-US" sz="2900"/>
          </a:p>
          <a:p>
            <a:r>
              <a:rPr lang="en-US" sz="2900"/>
              <a:t>arr[1][1]=5;  </a:t>
            </a:r>
            <a:endParaRPr lang="en-US" sz="2900"/>
          </a:p>
          <a:p>
            <a:r>
              <a:rPr lang="en-US" sz="2900"/>
              <a:t>arr[1][2]=6;  </a:t>
            </a:r>
            <a:endParaRPr lang="en-US" sz="2900"/>
          </a:p>
          <a:p>
            <a:r>
              <a:rPr lang="en-US" sz="2900"/>
              <a:t>arr[2][0]=7;  </a:t>
            </a:r>
            <a:endParaRPr lang="en-US" sz="2900"/>
          </a:p>
          <a:p>
            <a:r>
              <a:rPr lang="en-US" sz="2900"/>
              <a:t>arr[2][1]=8;  </a:t>
            </a:r>
            <a:endParaRPr lang="en-US" sz="2900"/>
          </a:p>
          <a:p>
            <a:r>
              <a:rPr lang="en-US" sz="2900"/>
              <a:t>arr[2][2]=9;</a:t>
            </a:r>
            <a:r>
              <a:rPr lang="en-US"/>
              <a:t>  </a:t>
            </a:r>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43990" y="272415"/>
            <a:ext cx="9635490" cy="5939790"/>
          </a:xfrm>
          <a:prstGeom prst="rect">
            <a:avLst/>
          </a:prstGeom>
          <a:noFill/>
        </p:spPr>
        <p:txBody>
          <a:bodyPr wrap="square" rtlCol="0" anchor="t">
            <a:noAutofit/>
          </a:bodyPr>
          <a:p>
            <a:r>
              <a:rPr lang="en-US" sz="2800"/>
              <a:t>class Testarray3{  </a:t>
            </a:r>
            <a:endParaRPr lang="en-US" sz="2800"/>
          </a:p>
          <a:p>
            <a:r>
              <a:rPr lang="en-US" sz="2800"/>
              <a:t>public static void main(String args[]){  </a:t>
            </a:r>
            <a:endParaRPr lang="en-US" sz="2800"/>
          </a:p>
          <a:p>
            <a:r>
              <a:rPr lang="en-US" sz="2800"/>
              <a:t>//declaring and initializing 2D array  </a:t>
            </a:r>
            <a:endParaRPr lang="en-US" sz="2800"/>
          </a:p>
          <a:p>
            <a:r>
              <a:rPr lang="en-US" sz="2800"/>
              <a:t>int arr[][]={{1,2,3},{2,4,5},{4,4,5}};  </a:t>
            </a:r>
            <a:endParaRPr lang="en-US" sz="2800"/>
          </a:p>
          <a:p>
            <a:r>
              <a:rPr lang="en-US" sz="2800"/>
              <a:t>//printing 2D array  </a:t>
            </a:r>
            <a:endParaRPr lang="en-US" sz="2800"/>
          </a:p>
          <a:p>
            <a:r>
              <a:rPr lang="en-US" sz="2800"/>
              <a:t>for(int i=0;i&lt;3;i++){  </a:t>
            </a:r>
            <a:endParaRPr lang="en-US" sz="2800"/>
          </a:p>
          <a:p>
            <a:r>
              <a:rPr lang="en-US" sz="2800"/>
              <a:t> for(int j=0;j&lt;3;j++){  </a:t>
            </a:r>
            <a:endParaRPr lang="en-US" sz="2800"/>
          </a:p>
          <a:p>
            <a:r>
              <a:rPr lang="en-US" sz="2800"/>
              <a:t>   System.out.print(arr[i][j]+" ");  </a:t>
            </a:r>
            <a:endParaRPr lang="en-US" sz="2800"/>
          </a:p>
          <a:p>
            <a:r>
              <a:rPr lang="en-US" sz="2800"/>
              <a:t> }  </a:t>
            </a:r>
            <a:endParaRPr lang="en-US" sz="2800"/>
          </a:p>
          <a:p>
            <a:r>
              <a:rPr lang="en-US" sz="2800"/>
              <a:t> System.out.println();  </a:t>
            </a:r>
            <a:endParaRPr lang="en-US" sz="2800"/>
          </a:p>
          <a:p>
            <a:r>
              <a:rPr lang="en-US" sz="2800"/>
              <a:t>}  </a:t>
            </a:r>
            <a:endParaRPr lang="en-US" sz="2800"/>
          </a:p>
          <a:p>
            <a:r>
              <a:rPr lang="en-US" sz="2800"/>
              <a:t>}}  </a:t>
            </a:r>
            <a:endParaRPr lang="en-US" sz="28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627370" y="749935"/>
            <a:ext cx="6096000" cy="6108065"/>
          </a:xfrm>
          <a:prstGeom prst="rect">
            <a:avLst/>
          </a:prstGeom>
          <a:noFill/>
        </p:spPr>
        <p:txBody>
          <a:bodyPr wrap="square" rtlCol="0" anchor="t">
            <a:spAutoFit/>
          </a:bodyPr>
          <a:p>
            <a:r>
              <a:rPr lang="en-US" sz="2300"/>
              <a:t>class Testarray2{  </a:t>
            </a:r>
            <a:endParaRPr lang="en-US" sz="2300"/>
          </a:p>
          <a:p>
            <a:r>
              <a:rPr lang="en-US" sz="2300"/>
              <a:t>//creating a method which receives an array as a parameter  </a:t>
            </a:r>
            <a:endParaRPr lang="en-US" sz="2300"/>
          </a:p>
          <a:p>
            <a:r>
              <a:rPr lang="en-US" sz="2300"/>
              <a:t>static void min(int arr[]){  </a:t>
            </a:r>
            <a:endParaRPr lang="en-US" sz="2300"/>
          </a:p>
          <a:p>
            <a:r>
              <a:rPr lang="en-US" sz="2300"/>
              <a:t>int min=arr[0];  </a:t>
            </a:r>
            <a:endParaRPr lang="en-US" sz="2300"/>
          </a:p>
          <a:p>
            <a:r>
              <a:rPr lang="en-US" sz="2300"/>
              <a:t>for(int i=1;i&lt;arr.length;i++)  </a:t>
            </a:r>
            <a:endParaRPr lang="en-US" sz="2300"/>
          </a:p>
          <a:p>
            <a:r>
              <a:rPr lang="en-US" sz="2300"/>
              <a:t> if(min&gt;arr[i])  </a:t>
            </a:r>
            <a:endParaRPr lang="en-US" sz="2300"/>
          </a:p>
          <a:p>
            <a:r>
              <a:rPr lang="en-US" sz="2300"/>
              <a:t>  min=arr[i];  </a:t>
            </a:r>
            <a:endParaRPr lang="en-US" sz="2300"/>
          </a:p>
          <a:p>
            <a:r>
              <a:rPr lang="en-US" sz="2300"/>
              <a:t>  </a:t>
            </a:r>
            <a:endParaRPr lang="en-US" sz="2300"/>
          </a:p>
          <a:p>
            <a:r>
              <a:rPr lang="en-US" sz="2300"/>
              <a:t>System.out.println(min);  </a:t>
            </a:r>
            <a:endParaRPr lang="en-US" sz="2300"/>
          </a:p>
          <a:p>
            <a:r>
              <a:rPr lang="en-US" sz="2300"/>
              <a:t>}  </a:t>
            </a:r>
            <a:endParaRPr lang="en-US" sz="2300"/>
          </a:p>
          <a:p>
            <a:r>
              <a:rPr lang="en-US" sz="2300"/>
              <a:t>  </a:t>
            </a:r>
            <a:endParaRPr lang="en-US" sz="2300"/>
          </a:p>
          <a:p>
            <a:r>
              <a:rPr lang="en-US" sz="2300"/>
              <a:t>public static void main(String args[]){  </a:t>
            </a:r>
            <a:endParaRPr lang="en-US" sz="2300"/>
          </a:p>
          <a:p>
            <a:r>
              <a:rPr lang="en-US" sz="2300"/>
              <a:t>int a[]={33,3,4,5};//declaring and initializing an array  </a:t>
            </a:r>
            <a:endParaRPr lang="en-US" sz="2300"/>
          </a:p>
          <a:p>
            <a:r>
              <a:rPr lang="en-US" sz="2300"/>
              <a:t>min(a);//passing array to method  </a:t>
            </a:r>
            <a:endParaRPr lang="en-US" sz="2300"/>
          </a:p>
          <a:p>
            <a:r>
              <a:rPr lang="en-US" sz="2300"/>
              <a:t>}}  </a:t>
            </a:r>
            <a:endParaRPr lang="en-US" sz="2300"/>
          </a:p>
        </p:txBody>
      </p:sp>
      <p:sp>
        <p:nvSpPr>
          <p:cNvPr id="6" name="Text Box 5"/>
          <p:cNvSpPr txBox="1"/>
          <p:nvPr/>
        </p:nvSpPr>
        <p:spPr>
          <a:xfrm>
            <a:off x="160655" y="142875"/>
            <a:ext cx="5097780" cy="629920"/>
          </a:xfrm>
          <a:prstGeom prst="rect">
            <a:avLst/>
          </a:prstGeom>
          <a:noFill/>
        </p:spPr>
        <p:txBody>
          <a:bodyPr wrap="square" rtlCol="0" anchor="t">
            <a:spAutoFit/>
          </a:bodyPr>
          <a:p>
            <a:r>
              <a:rPr lang="en-US" sz="3500" u="sng"/>
              <a:t>Passing Array to a Method</a:t>
            </a:r>
            <a:endParaRPr lang="en-US" sz="3500" u="sng"/>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2885" y="118745"/>
            <a:ext cx="11969750" cy="6308725"/>
          </a:xfrm>
          <a:prstGeom prst="rect">
            <a:avLst/>
          </a:prstGeom>
          <a:noFill/>
        </p:spPr>
        <p:txBody>
          <a:bodyPr wrap="square" rtlCol="0" anchor="t">
            <a:spAutoFit/>
          </a:bodyPr>
          <a:p>
            <a:r>
              <a:rPr lang="en-US" sz="4000" u="sng"/>
              <a:t>ArrayIndexOutOfBoundsException</a:t>
            </a:r>
            <a:endParaRPr lang="en-US" sz="4000" u="sng"/>
          </a:p>
          <a:p>
            <a:r>
              <a:rPr lang="en-US" sz="2800"/>
              <a:t>The Java Virtual Machine (JVM) throws an ArrayIndexOutOfBoundsException if length of the array in negative, equal to the array size or greater than the array size while traversing the array.</a:t>
            </a:r>
            <a:endParaRPr lang="en-US" sz="2800"/>
          </a:p>
          <a:p>
            <a:endParaRPr lang="en-US" sz="2800"/>
          </a:p>
          <a:p>
            <a:r>
              <a:rPr lang="en-US" sz="2800"/>
              <a:t>//Java Program to demonstrate the case of   </a:t>
            </a:r>
            <a:endParaRPr lang="en-US" sz="2800"/>
          </a:p>
          <a:p>
            <a:r>
              <a:rPr lang="en-US" sz="2800"/>
              <a:t>//ArrayIndexOutOfBoundsException in a Java Array.  </a:t>
            </a:r>
            <a:endParaRPr lang="en-US" sz="2800"/>
          </a:p>
          <a:p>
            <a:r>
              <a:rPr lang="en-US" sz="2800"/>
              <a:t>public class TestArrayException{  </a:t>
            </a:r>
            <a:endParaRPr lang="en-US" sz="2800"/>
          </a:p>
          <a:p>
            <a:r>
              <a:rPr lang="en-US" sz="2800"/>
              <a:t>public static void main(String args[]){  </a:t>
            </a:r>
            <a:endParaRPr lang="en-US" sz="2800"/>
          </a:p>
          <a:p>
            <a:r>
              <a:rPr lang="en-US" sz="2800"/>
              <a:t>int arr[]={50,60,70,80};  </a:t>
            </a:r>
            <a:endParaRPr lang="en-US" sz="2800"/>
          </a:p>
          <a:p>
            <a:r>
              <a:rPr lang="en-US" sz="2800"/>
              <a:t>for(int i=0;i&lt;=arr.length;i++){  </a:t>
            </a:r>
            <a:endParaRPr lang="en-US" sz="2800"/>
          </a:p>
          <a:p>
            <a:r>
              <a:rPr lang="en-US" sz="2800"/>
              <a:t>System.out.println(arr[i]);  </a:t>
            </a:r>
            <a:endParaRPr lang="en-US" sz="2800"/>
          </a:p>
          <a:p>
            <a:r>
              <a:rPr lang="en-US" sz="2800"/>
              <a:t>}  </a:t>
            </a:r>
            <a:endParaRPr lang="en-US" sz="2800"/>
          </a:p>
          <a:p>
            <a:r>
              <a:rPr lang="en-US" sz="2800"/>
              <a:t>}}  </a:t>
            </a:r>
            <a:endParaRPr lang="en-US" sz="2800"/>
          </a:p>
        </p:txBody>
      </p:sp>
      <p:sp>
        <p:nvSpPr>
          <p:cNvPr id="5" name="Text Box 4"/>
          <p:cNvSpPr txBox="1"/>
          <p:nvPr/>
        </p:nvSpPr>
        <p:spPr>
          <a:xfrm>
            <a:off x="5888355" y="4011295"/>
            <a:ext cx="6096000" cy="2582545"/>
          </a:xfrm>
          <a:prstGeom prst="rect">
            <a:avLst/>
          </a:prstGeom>
          <a:noFill/>
        </p:spPr>
        <p:txBody>
          <a:bodyPr wrap="square" rtlCol="0" anchor="t">
            <a:noAutofit/>
          </a:bodyPr>
          <a:p>
            <a:r>
              <a:rPr lang="en-US"/>
              <a:t>Out put </a:t>
            </a:r>
            <a:endParaRPr lang="en-US"/>
          </a:p>
          <a:p>
            <a:r>
              <a:rPr lang="en-US"/>
              <a:t>50</a:t>
            </a:r>
            <a:endParaRPr lang="en-US"/>
          </a:p>
          <a:p>
            <a:r>
              <a:rPr lang="en-US"/>
              <a:t>60</a:t>
            </a:r>
            <a:endParaRPr lang="en-US"/>
          </a:p>
          <a:p>
            <a:r>
              <a:rPr lang="en-US"/>
              <a:t>70</a:t>
            </a:r>
            <a:endParaRPr lang="en-US"/>
          </a:p>
          <a:p>
            <a:r>
              <a:rPr lang="en-US"/>
              <a:t>80</a:t>
            </a:r>
            <a:endParaRPr lang="en-US"/>
          </a:p>
          <a:p>
            <a:r>
              <a:rPr lang="en-US"/>
              <a:t>Exception in thread "main" java.lang.ArrayIndexOutOfBoundsException: Index 4 out of bounds for length 4</a:t>
            </a:r>
            <a:endParaRPr lang="en-US"/>
          </a:p>
          <a:p>
            <a:r>
              <a:rPr lang="en-US"/>
              <a:t>        at TestArrayException.main(TestArrayException.java:5)</a:t>
            </a:r>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07645" y="173990"/>
            <a:ext cx="6096000" cy="706755"/>
          </a:xfrm>
          <a:prstGeom prst="rect">
            <a:avLst/>
          </a:prstGeom>
          <a:noFill/>
        </p:spPr>
        <p:txBody>
          <a:bodyPr wrap="square" rtlCol="0" anchor="t">
            <a:spAutoFit/>
          </a:bodyPr>
          <a:p>
            <a:r>
              <a:rPr lang="en-US" sz="4000" u="sng"/>
              <a:t>Java static keyword</a:t>
            </a:r>
            <a:endParaRPr lang="en-US" sz="4000" u="sng"/>
          </a:p>
        </p:txBody>
      </p:sp>
      <p:sp>
        <p:nvSpPr>
          <p:cNvPr id="6" name="Text Box 5"/>
          <p:cNvSpPr txBox="1"/>
          <p:nvPr/>
        </p:nvSpPr>
        <p:spPr>
          <a:xfrm>
            <a:off x="346075" y="1045845"/>
            <a:ext cx="11501120" cy="5194300"/>
          </a:xfrm>
          <a:prstGeom prst="rect">
            <a:avLst/>
          </a:prstGeom>
          <a:noFill/>
        </p:spPr>
        <p:txBody>
          <a:bodyPr wrap="square" rtlCol="0" anchor="t">
            <a:noAutofit/>
          </a:bodyPr>
          <a:p>
            <a:r>
              <a:rPr lang="en-US" sz="2800"/>
              <a:t>The static keyword in Java is used for memory management mainly. We can apply static keyword with variables, methods, blocks and nested classes. The static keyword belongs to the class than an instance of the class.</a:t>
            </a:r>
            <a:endParaRPr lang="en-US" sz="2800"/>
          </a:p>
          <a:p>
            <a:endParaRPr lang="en-US" sz="2800"/>
          </a:p>
          <a:p>
            <a:r>
              <a:rPr lang="en-US" sz="2800"/>
              <a:t>The static variable can be used to refer to the common property of all objects (which is not unique for each object), for example, the company name of employees, college name of students, etc.</a:t>
            </a:r>
            <a:endParaRPr lang="en-US" sz="2800"/>
          </a:p>
          <a:p>
            <a:r>
              <a:rPr lang="en-US" sz="2800"/>
              <a:t>The static variable gets memory only once in the class area at the time of class loading.</a:t>
            </a:r>
            <a:endParaRPr lang="en-US" sz="2800"/>
          </a:p>
          <a:p>
            <a:r>
              <a:rPr lang="en-US" sz="2800"/>
              <a:t>Advantages of static variable</a:t>
            </a:r>
            <a:endParaRPr lang="en-US" sz="2800"/>
          </a:p>
          <a:p>
            <a:r>
              <a:rPr lang="en-US" sz="2800"/>
              <a:t>It makes your program memory efficient (i.e., it saves memory).</a:t>
            </a:r>
            <a:endParaRPr lang="en-US" sz="28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52780" y="635"/>
            <a:ext cx="9780905" cy="6856730"/>
          </a:xfrm>
          <a:prstGeom prst="rect">
            <a:avLst/>
          </a:prstGeom>
          <a:noFill/>
        </p:spPr>
        <p:txBody>
          <a:bodyPr wrap="square" rtlCol="0" anchor="t">
            <a:noAutofit/>
          </a:bodyPr>
          <a:p>
            <a:r>
              <a:rPr lang="en-US" sz="2000"/>
              <a:t>class Student{  </a:t>
            </a:r>
            <a:endParaRPr lang="en-US" sz="2000"/>
          </a:p>
          <a:p>
            <a:r>
              <a:rPr lang="en-US" sz="2000"/>
              <a:t>   int rollno;//instance variable  </a:t>
            </a:r>
            <a:endParaRPr lang="en-US" sz="2000"/>
          </a:p>
          <a:p>
            <a:r>
              <a:rPr lang="en-US" sz="2000"/>
              <a:t>   String name;  </a:t>
            </a:r>
            <a:endParaRPr lang="en-US" sz="2000"/>
          </a:p>
          <a:p>
            <a:r>
              <a:rPr lang="en-US" sz="2000"/>
              <a:t>   static String college ="ITS";//static variable  </a:t>
            </a:r>
            <a:endParaRPr lang="en-US" sz="2000"/>
          </a:p>
          <a:p>
            <a:r>
              <a:rPr lang="en-US" sz="2000"/>
              <a:t>    Student(int r, String n){  </a:t>
            </a:r>
            <a:endParaRPr lang="en-US" sz="2000"/>
          </a:p>
          <a:p>
            <a:r>
              <a:rPr lang="en-US" sz="2000"/>
              <a:t>   rollno = r;  </a:t>
            </a:r>
            <a:endParaRPr lang="en-US" sz="2000"/>
          </a:p>
          <a:p>
            <a:r>
              <a:rPr lang="en-US" sz="2000"/>
              <a:t>   name = n;  </a:t>
            </a:r>
            <a:endParaRPr lang="en-US" sz="2000"/>
          </a:p>
          <a:p>
            <a:r>
              <a:rPr lang="en-US" sz="2000"/>
              <a:t>   }  </a:t>
            </a:r>
            <a:endParaRPr lang="en-US" sz="2000"/>
          </a:p>
          <a:p>
            <a:r>
              <a:rPr lang="en-US" sz="2000"/>
              <a:t>      void display (){System.out.println(rollno+" "+name+" "+college);}  </a:t>
            </a:r>
            <a:endParaRPr lang="en-US" sz="2000"/>
          </a:p>
          <a:p>
            <a:r>
              <a:rPr lang="en-US" sz="2000"/>
              <a:t>}  </a:t>
            </a:r>
            <a:endParaRPr lang="en-US" sz="2000"/>
          </a:p>
          <a:p>
            <a:r>
              <a:rPr lang="en-US" sz="2000"/>
              <a:t>public class TestStaticVariable1{  </a:t>
            </a:r>
            <a:endParaRPr lang="en-US" sz="2000"/>
          </a:p>
          <a:p>
            <a:r>
              <a:rPr lang="en-US" sz="2000"/>
              <a:t> public static void main(String args[]){  </a:t>
            </a:r>
            <a:endParaRPr lang="en-US" sz="2000"/>
          </a:p>
          <a:p>
            <a:r>
              <a:rPr lang="en-US" sz="2000"/>
              <a:t> Student s1 = new Student(111,"Karan");  </a:t>
            </a:r>
            <a:endParaRPr lang="en-US" sz="2000"/>
          </a:p>
          <a:p>
            <a:r>
              <a:rPr lang="en-US" sz="2000"/>
              <a:t> Student s2 = new Student(222,"Aryan");  </a:t>
            </a:r>
            <a:endParaRPr lang="en-US" sz="2000"/>
          </a:p>
          <a:p>
            <a:r>
              <a:rPr lang="en-US" sz="2000"/>
              <a:t> //we can change the college of all objects by the single line of code  </a:t>
            </a:r>
            <a:endParaRPr lang="en-US" sz="2000"/>
          </a:p>
          <a:p>
            <a:r>
              <a:rPr lang="en-US" sz="2000"/>
              <a:t> //Student.college="BBDIT";  </a:t>
            </a:r>
            <a:endParaRPr lang="en-US" sz="2000"/>
          </a:p>
          <a:p>
            <a:r>
              <a:rPr lang="en-US" sz="2000"/>
              <a:t> s1.display();  </a:t>
            </a:r>
            <a:endParaRPr lang="en-US" sz="2000"/>
          </a:p>
          <a:p>
            <a:r>
              <a:rPr lang="en-US" sz="2000"/>
              <a:t> s2.display();  </a:t>
            </a:r>
            <a:endParaRPr lang="en-US" sz="2000"/>
          </a:p>
          <a:p>
            <a:r>
              <a:rPr lang="en-US" sz="2000"/>
              <a:t> }  }  </a:t>
            </a:r>
            <a:endParaRPr lang="en-US" sz="20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0200" y="476885"/>
            <a:ext cx="11607800" cy="5877560"/>
          </a:xfrm>
          <a:prstGeom prst="rect">
            <a:avLst/>
          </a:prstGeom>
          <a:noFill/>
        </p:spPr>
        <p:txBody>
          <a:bodyPr wrap="square" rtlCol="0" anchor="t">
            <a:spAutoFit/>
          </a:bodyPr>
          <a:p>
            <a:r>
              <a:rPr lang="en-US" sz="4000" u="sng"/>
              <a:t>Restrictions for the static method</a:t>
            </a:r>
            <a:endParaRPr lang="en-US" sz="4000" u="sng"/>
          </a:p>
          <a:p>
            <a:r>
              <a:rPr lang="en-US" sz="2800"/>
              <a:t>There are two main restrictions for the static method. They are:</a:t>
            </a:r>
            <a:endParaRPr lang="en-US" sz="2800"/>
          </a:p>
          <a:p>
            <a:endParaRPr lang="en-US" sz="2800"/>
          </a:p>
          <a:p>
            <a:r>
              <a:rPr lang="en-US" sz="2800"/>
              <a:t>The static method can not use non static data member or call non-static method directly.</a:t>
            </a:r>
            <a:endParaRPr lang="en-US" sz="2800"/>
          </a:p>
          <a:p>
            <a:r>
              <a:rPr lang="en-US" sz="2800"/>
              <a:t>this and super cannot be used in static context.</a:t>
            </a:r>
            <a:endParaRPr lang="en-US" sz="2800"/>
          </a:p>
          <a:p>
            <a:r>
              <a:rPr lang="en-US" sz="2800"/>
              <a:t>class A{  </a:t>
            </a:r>
            <a:endParaRPr lang="en-US" sz="2800"/>
          </a:p>
          <a:p>
            <a:r>
              <a:rPr lang="en-US" sz="2800"/>
              <a:t> int a=40;//non static  </a:t>
            </a:r>
            <a:endParaRPr lang="en-US" sz="2800"/>
          </a:p>
          <a:p>
            <a:r>
              <a:rPr lang="en-US" sz="2800"/>
              <a:t>   </a:t>
            </a:r>
            <a:endParaRPr lang="en-US" sz="2800"/>
          </a:p>
          <a:p>
            <a:r>
              <a:rPr lang="en-US" sz="2800"/>
              <a:t> public static void main(String args[]){  </a:t>
            </a:r>
            <a:endParaRPr lang="en-US" sz="2800"/>
          </a:p>
          <a:p>
            <a:r>
              <a:rPr lang="en-US" sz="2800"/>
              <a:t>  System.out.println(a);  </a:t>
            </a:r>
            <a:endParaRPr lang="en-US" sz="2800"/>
          </a:p>
          <a:p>
            <a:r>
              <a:rPr lang="en-US" sz="2800"/>
              <a:t> }                                                                                         Output:Compile Time Error</a:t>
            </a:r>
            <a:endParaRPr lang="en-US" sz="2800"/>
          </a:p>
          <a:p>
            <a:r>
              <a:rPr lang="en-US" sz="2800"/>
              <a:t>}        </a:t>
            </a:r>
            <a:endParaRPr lang="en-US" sz="28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5570" y="112395"/>
            <a:ext cx="11762105" cy="6478905"/>
          </a:xfrm>
          <a:prstGeom prst="rect">
            <a:avLst/>
          </a:prstGeom>
          <a:noFill/>
        </p:spPr>
        <p:txBody>
          <a:bodyPr wrap="square" rtlCol="0" anchor="t">
            <a:noAutofit/>
          </a:bodyPr>
          <a:p>
            <a:r>
              <a:rPr lang="en-US" sz="4000" u="sng"/>
              <a:t>Access Modifiers in Java</a:t>
            </a:r>
            <a:endParaRPr lang="en-US" sz="4000" u="sng"/>
          </a:p>
        </p:txBody>
      </p:sp>
      <p:sp>
        <p:nvSpPr>
          <p:cNvPr id="6" name="Text Box 5"/>
          <p:cNvSpPr txBox="1"/>
          <p:nvPr/>
        </p:nvSpPr>
        <p:spPr>
          <a:xfrm>
            <a:off x="576580" y="976630"/>
            <a:ext cx="10978515" cy="5614035"/>
          </a:xfrm>
          <a:prstGeom prst="rect">
            <a:avLst/>
          </a:prstGeom>
          <a:noFill/>
        </p:spPr>
        <p:txBody>
          <a:bodyPr wrap="square" rtlCol="0" anchor="t">
            <a:noAutofit/>
          </a:bodyPr>
          <a:p>
            <a:r>
              <a:rPr lang="en-US" sz="2300"/>
              <a:t>The access modifiers in Java specifies the accessibility or scope of a field, method, constructor, or class. We can change the access level of fields, constructors, methods, and class by applying the access modifier on it.</a:t>
            </a:r>
            <a:endParaRPr lang="en-US" sz="2300"/>
          </a:p>
          <a:p>
            <a:endParaRPr lang="en-US" sz="2300"/>
          </a:p>
          <a:p>
            <a:r>
              <a:rPr lang="en-US" sz="2300"/>
              <a:t>There are four types of Java access modifiers:</a:t>
            </a:r>
            <a:endParaRPr lang="en-US" sz="2300"/>
          </a:p>
          <a:p>
            <a:endParaRPr lang="en-US" sz="2300"/>
          </a:p>
          <a:p>
            <a:r>
              <a:rPr lang="en-US" sz="2300" u="sng"/>
              <a:t>Private</a:t>
            </a:r>
            <a:r>
              <a:rPr lang="en-US" sz="2300"/>
              <a:t>: The access level of a private modifier is only within the class. It cannot be accessed from outside the class.</a:t>
            </a:r>
            <a:endParaRPr lang="en-US" sz="2300"/>
          </a:p>
          <a:p>
            <a:r>
              <a:rPr lang="en-US" sz="2300" u="sng"/>
              <a:t>Default</a:t>
            </a:r>
            <a:r>
              <a:rPr lang="en-US" sz="2300"/>
              <a:t>: The access level of a default modifier is only within the package. It cannot be accessed from outside the package. If you do not specify any access level, it will be the default.</a:t>
            </a:r>
            <a:endParaRPr lang="en-US" sz="2300"/>
          </a:p>
          <a:p>
            <a:r>
              <a:rPr lang="en-US" sz="2300" u="sng"/>
              <a:t>Protected</a:t>
            </a:r>
            <a:r>
              <a:rPr lang="en-US" sz="2300"/>
              <a:t>: The access level of a protected modifier is within the package and outside the package through child class. If you do not make the child class, it cannot be accessed from outside the package.</a:t>
            </a:r>
            <a:endParaRPr lang="en-US" sz="2300"/>
          </a:p>
          <a:p>
            <a:r>
              <a:rPr lang="en-US" sz="2300" u="sng"/>
              <a:t>Public</a:t>
            </a:r>
            <a:r>
              <a:rPr lang="en-US" sz="2300"/>
              <a:t>: The access level of a public modifier is everywhere. It can be accessed from within the class, outside the class, within the package and outside the package.</a:t>
            </a:r>
            <a:endParaRPr lang="en-US" sz="23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14960" y="567690"/>
            <a:ext cx="11685270" cy="5226050"/>
          </a:xfrm>
          <a:prstGeom prst="rect">
            <a:avLst/>
          </a:prstGeom>
          <a:noFill/>
        </p:spPr>
        <p:txBody>
          <a:bodyPr wrap="square" rtlCol="0" anchor="t">
            <a:noAutofit/>
          </a:bodyPr>
          <a:p>
            <a:r>
              <a:rPr lang="en-US" sz="2000"/>
              <a:t>Understanding Java Access Modifiers</a:t>
            </a:r>
            <a:endParaRPr lang="en-US" sz="2000"/>
          </a:p>
          <a:p>
            <a:endParaRPr lang="en-US" sz="2000"/>
          </a:p>
          <a:p>
            <a:r>
              <a:rPr lang="en-US" sz="2000"/>
              <a:t>Access Modifier	within class	within package	outside package by subclass on     outside package</a:t>
            </a:r>
            <a:endParaRPr lang="en-US" sz="2000"/>
          </a:p>
          <a:p>
            <a:endParaRPr lang="en-US" sz="2000"/>
          </a:p>
          <a:p>
            <a:r>
              <a:rPr lang="en-US" sz="2000"/>
              <a:t>       Private	          Y	                           N	                                       N	                                         N</a:t>
            </a:r>
            <a:endParaRPr lang="en-US" sz="2000"/>
          </a:p>
          <a:p>
            <a:endParaRPr lang="en-US" sz="2000"/>
          </a:p>
          <a:p>
            <a:r>
              <a:rPr lang="en-US" sz="2000"/>
              <a:t>       Default	       </a:t>
            </a:r>
            <a:r>
              <a:rPr lang="en-IN" altLang="en-US" sz="2000"/>
              <a:t> </a:t>
            </a:r>
            <a:r>
              <a:rPr lang="en-US" sz="2000"/>
              <a:t>  Y	                            Y	                                       N	                                         N</a:t>
            </a:r>
            <a:endParaRPr lang="en-US" sz="2000"/>
          </a:p>
          <a:p>
            <a:endParaRPr lang="en-US" sz="2000"/>
          </a:p>
          <a:p>
            <a:r>
              <a:rPr lang="en-US" sz="2000"/>
              <a:t>      Protected	          Y                               </a:t>
            </a:r>
            <a:r>
              <a:rPr lang="en-IN" altLang="en-US" sz="2000"/>
              <a:t> </a:t>
            </a:r>
            <a:r>
              <a:rPr lang="en-US" sz="2000"/>
              <a:t>Y	                                        Y	                                         N</a:t>
            </a:r>
            <a:endParaRPr lang="en-US" sz="2000"/>
          </a:p>
          <a:p>
            <a:endParaRPr lang="en-US" sz="2000"/>
          </a:p>
          <a:p>
            <a:r>
              <a:rPr lang="en-US" sz="2000"/>
              <a:t>          Public	          Y	             </a:t>
            </a:r>
            <a:r>
              <a:rPr lang="en-IN" altLang="en-US" sz="2000"/>
              <a:t>             </a:t>
            </a:r>
            <a:r>
              <a:rPr lang="en-US" sz="2000"/>
              <a:t>  Y	                           </a:t>
            </a:r>
            <a:r>
              <a:rPr lang="en-IN" altLang="en-US" sz="2000"/>
              <a:t>            </a:t>
            </a:r>
            <a:r>
              <a:rPr lang="en-US" sz="2000"/>
              <a:t> Y	                                          Y</a:t>
            </a:r>
            <a:endParaRPr lang="en-US" sz="20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2250" y="219710"/>
            <a:ext cx="6096000" cy="706755"/>
          </a:xfrm>
          <a:prstGeom prst="rect">
            <a:avLst/>
          </a:prstGeom>
          <a:noFill/>
        </p:spPr>
        <p:txBody>
          <a:bodyPr wrap="square" rtlCol="0" anchor="t">
            <a:spAutoFit/>
          </a:bodyPr>
          <a:p>
            <a:r>
              <a:rPr lang="en-US" sz="4000" u="sng"/>
              <a:t> Private</a:t>
            </a:r>
            <a:endParaRPr lang="en-US" sz="4000" u="sng"/>
          </a:p>
        </p:txBody>
      </p:sp>
      <p:sp>
        <p:nvSpPr>
          <p:cNvPr id="5" name="Text Box 4"/>
          <p:cNvSpPr txBox="1"/>
          <p:nvPr/>
        </p:nvSpPr>
        <p:spPr>
          <a:xfrm>
            <a:off x="852805" y="1107440"/>
            <a:ext cx="9749790" cy="5241925"/>
          </a:xfrm>
          <a:prstGeom prst="rect">
            <a:avLst/>
          </a:prstGeom>
          <a:noFill/>
        </p:spPr>
        <p:txBody>
          <a:bodyPr wrap="square" rtlCol="0" anchor="t">
            <a:noAutofit/>
          </a:bodyPr>
          <a:p>
            <a:r>
              <a:rPr lang="en-US" sz="2800"/>
              <a:t>class A{  </a:t>
            </a:r>
            <a:endParaRPr lang="en-US" sz="2800"/>
          </a:p>
          <a:p>
            <a:r>
              <a:rPr lang="en-US" sz="2800"/>
              <a:t>private int data=40;  </a:t>
            </a:r>
            <a:endParaRPr lang="en-US" sz="2800"/>
          </a:p>
          <a:p>
            <a:r>
              <a:rPr lang="en-US" sz="2800"/>
              <a:t>private void msg(){System.out.println("Hello java");}  </a:t>
            </a:r>
            <a:endParaRPr lang="en-US" sz="2800"/>
          </a:p>
          <a:p>
            <a:r>
              <a:rPr lang="en-US" sz="2800"/>
              <a:t>}  </a:t>
            </a:r>
            <a:endParaRPr lang="en-US" sz="2800"/>
          </a:p>
          <a:p>
            <a:r>
              <a:rPr lang="en-US" sz="2800"/>
              <a:t>  </a:t>
            </a:r>
            <a:endParaRPr lang="en-US" sz="2800"/>
          </a:p>
          <a:p>
            <a:r>
              <a:rPr lang="en-US" sz="2800"/>
              <a:t>public class Simple{  </a:t>
            </a:r>
            <a:endParaRPr lang="en-US" sz="2800"/>
          </a:p>
          <a:p>
            <a:r>
              <a:rPr lang="en-US" sz="2800"/>
              <a:t> public static void main(String args[]){  </a:t>
            </a:r>
            <a:endParaRPr lang="en-US" sz="2800"/>
          </a:p>
          <a:p>
            <a:r>
              <a:rPr lang="en-US" sz="2800"/>
              <a:t>   A obj=new A();  </a:t>
            </a:r>
            <a:endParaRPr lang="en-US" sz="2800"/>
          </a:p>
          <a:p>
            <a:r>
              <a:rPr lang="en-US" sz="2800"/>
              <a:t>   System.out.println(obj.data);//Compile Time Error  </a:t>
            </a:r>
            <a:endParaRPr lang="en-US" sz="2800"/>
          </a:p>
          <a:p>
            <a:r>
              <a:rPr lang="en-US" sz="2800"/>
              <a:t>   obj.msg();//Compile Time Error  </a:t>
            </a:r>
            <a:endParaRPr lang="en-US" sz="2800"/>
          </a:p>
          <a:p>
            <a:r>
              <a:rPr lang="en-US" sz="2800"/>
              <a:t>   }  </a:t>
            </a:r>
            <a:endParaRPr lang="en-US" sz="2800"/>
          </a:p>
          <a:p>
            <a:r>
              <a:rPr lang="en-US" sz="2800"/>
              <a:t>}</a:t>
            </a:r>
            <a:r>
              <a:rPr 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304800"/>
            <a:ext cx="5181600" cy="4351338"/>
          </a:xfrm>
        </p:spPr>
        <p:txBody>
          <a:bodyPr>
            <a:normAutofit fontScale="50000"/>
          </a:bodyPr>
          <a:lstStyle/>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Secure</a:t>
            </a:r>
            <a:endParaRPr lang="en-US" b="1" i="0" dirty="0">
              <a:solidFill>
                <a:srgbClr val="E00D50"/>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Java is secured because:</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 No explicit pointer</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 Programs run inside virtual machine sandbox.</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Class l</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Portable</a:t>
            </a:r>
            <a:endParaRPr lang="en-US" b="1" i="0" dirty="0">
              <a:solidFill>
                <a:srgbClr val="E00D50"/>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Portability is one of the core features of java which enables the java programs to run on any computer or operating system. </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For example, an applet developed using java runs on a wide variety of CPUs, operating systems, and browsers connected to the Internet</a:t>
            </a:r>
            <a:endParaRPr lang="en-US" b="1" i="0" dirty="0">
              <a:solidFill>
                <a:srgbClr val="E00D50"/>
              </a:solidFill>
              <a:effectLst/>
              <a:latin typeface="Times New Roman" panose="02020603050405020304" pitchFamily="18" charset="0"/>
              <a:cs typeface="Times New Roman" panose="02020603050405020304" pitchFamily="18" charset="0"/>
            </a:endParaRPr>
          </a:p>
          <a:p>
            <a:endParaRPr lang="en-IN" dirty="0"/>
          </a:p>
        </p:txBody>
      </p:sp>
      <p:pic>
        <p:nvPicPr>
          <p:cNvPr id="2" name="Content Placeholder 1"/>
          <p:cNvPicPr>
            <a:picLocks noGrp="1" noChangeAspect="1"/>
          </p:cNvPicPr>
          <p:nvPr>
            <p:ph sz="half" idx="2"/>
          </p:nvPr>
        </p:nvPicPr>
        <p:blipFill>
          <a:blip r:embed="rId1"/>
          <a:stretch>
            <a:fillRect/>
          </a:stretch>
        </p:blipFill>
        <p:spPr>
          <a:xfrm>
            <a:off x="5657850" y="1688465"/>
            <a:ext cx="2886075" cy="2476500"/>
          </a:xfrm>
          <a:prstGeom prst="rect">
            <a:avLst/>
          </a:prstGeom>
        </p:spPr>
      </p:pic>
      <p:pic>
        <p:nvPicPr>
          <p:cNvPr id="5" name="Picture 4"/>
          <p:cNvPicPr>
            <a:picLocks noChangeAspect="1"/>
          </p:cNvPicPr>
          <p:nvPr/>
        </p:nvPicPr>
        <p:blipFill>
          <a:blip r:embed="rId1"/>
          <a:stretch>
            <a:fillRect/>
          </a:stretch>
        </p:blipFill>
        <p:spPr>
          <a:xfrm>
            <a:off x="8543925" y="894715"/>
            <a:ext cx="3648075" cy="3409950"/>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7165" y="158750"/>
            <a:ext cx="6096000" cy="706755"/>
          </a:xfrm>
          <a:prstGeom prst="rect">
            <a:avLst/>
          </a:prstGeom>
          <a:noFill/>
        </p:spPr>
        <p:txBody>
          <a:bodyPr wrap="square" rtlCol="0" anchor="t">
            <a:spAutoFit/>
          </a:bodyPr>
          <a:p>
            <a:r>
              <a:rPr lang="en-US" sz="4000" u="sng"/>
              <a:t>Default</a:t>
            </a:r>
            <a:endParaRPr lang="en-US" sz="4000" u="sng"/>
          </a:p>
        </p:txBody>
      </p:sp>
      <p:sp>
        <p:nvSpPr>
          <p:cNvPr id="5" name="Text Box 4"/>
          <p:cNvSpPr txBox="1"/>
          <p:nvPr/>
        </p:nvSpPr>
        <p:spPr>
          <a:xfrm>
            <a:off x="177165" y="1214120"/>
            <a:ext cx="11915140" cy="1245235"/>
          </a:xfrm>
          <a:prstGeom prst="rect">
            <a:avLst/>
          </a:prstGeom>
          <a:noFill/>
        </p:spPr>
        <p:txBody>
          <a:bodyPr wrap="square" rtlCol="0" anchor="t">
            <a:spAutoFit/>
          </a:bodyPr>
          <a:p>
            <a:r>
              <a:rPr lang="en-US" sz="2500"/>
              <a:t>If you don't use any modifier, it is treated as default by default. The default modifier is accessible only within package. It cannot be accessed from outside the package. It provides more accessibility than private. But, it is more restrictive than protected, and public.</a:t>
            </a:r>
            <a:endParaRPr lang="en-US" sz="2500"/>
          </a:p>
        </p:txBody>
      </p:sp>
      <p:sp>
        <p:nvSpPr>
          <p:cNvPr id="6" name="Text Box 5"/>
          <p:cNvSpPr txBox="1"/>
          <p:nvPr/>
        </p:nvSpPr>
        <p:spPr>
          <a:xfrm>
            <a:off x="0" y="3023235"/>
            <a:ext cx="6426200" cy="2676525"/>
          </a:xfrm>
          <a:prstGeom prst="rect">
            <a:avLst/>
          </a:prstGeom>
          <a:noFill/>
        </p:spPr>
        <p:txBody>
          <a:bodyPr wrap="square" rtlCol="0" anchor="t">
            <a:spAutoFit/>
          </a:bodyPr>
          <a:p>
            <a:r>
              <a:rPr lang="en-US" sz="2800"/>
              <a:t>//save by A.java  </a:t>
            </a:r>
            <a:endParaRPr lang="en-US" sz="2800"/>
          </a:p>
          <a:p>
            <a:r>
              <a:rPr lang="en-US" sz="2800"/>
              <a:t>package pack;  </a:t>
            </a:r>
            <a:endParaRPr lang="en-US" sz="2800"/>
          </a:p>
          <a:p>
            <a:r>
              <a:rPr lang="en-US" sz="2800"/>
              <a:t>class A{  </a:t>
            </a:r>
            <a:endParaRPr lang="en-US" sz="2800"/>
          </a:p>
          <a:p>
            <a:r>
              <a:rPr lang="en-US" sz="2800"/>
              <a:t>  void msg(){System.out.println("Hello");}  </a:t>
            </a:r>
            <a:endParaRPr lang="en-US" sz="2800"/>
          </a:p>
          <a:p>
            <a:r>
              <a:rPr lang="en-US" sz="2800"/>
              <a:t>}  </a:t>
            </a:r>
            <a:endParaRPr lang="en-US" sz="2800"/>
          </a:p>
          <a:p>
            <a:endParaRPr lang="en-US" sz="2800"/>
          </a:p>
        </p:txBody>
      </p:sp>
      <p:sp>
        <p:nvSpPr>
          <p:cNvPr id="7" name="Text Box 6"/>
          <p:cNvSpPr txBox="1"/>
          <p:nvPr/>
        </p:nvSpPr>
        <p:spPr>
          <a:xfrm>
            <a:off x="6426200" y="2807970"/>
            <a:ext cx="5144770" cy="3938270"/>
          </a:xfrm>
          <a:prstGeom prst="rect">
            <a:avLst/>
          </a:prstGeom>
          <a:noFill/>
        </p:spPr>
        <p:txBody>
          <a:bodyPr wrap="square" rtlCol="0" anchor="t">
            <a:spAutoFit/>
          </a:bodyPr>
          <a:p>
            <a:r>
              <a:rPr lang="en-US" sz="2500">
                <a:sym typeface="+mn-ea"/>
              </a:rPr>
              <a:t>//save by B.java  </a:t>
            </a:r>
            <a:endParaRPr lang="en-US" sz="2500"/>
          </a:p>
          <a:p>
            <a:r>
              <a:rPr lang="en-US" sz="2500">
                <a:sym typeface="+mn-ea"/>
              </a:rPr>
              <a:t>package mypack;  </a:t>
            </a:r>
            <a:endParaRPr lang="en-US" sz="2500"/>
          </a:p>
          <a:p>
            <a:r>
              <a:rPr lang="en-US" sz="2500">
                <a:sym typeface="+mn-ea"/>
              </a:rPr>
              <a:t>import pack.*;  </a:t>
            </a:r>
            <a:endParaRPr lang="en-US" sz="2500"/>
          </a:p>
          <a:p>
            <a:r>
              <a:rPr lang="en-US" sz="2500">
                <a:sym typeface="+mn-ea"/>
              </a:rPr>
              <a:t>class B{  </a:t>
            </a:r>
            <a:endParaRPr lang="en-US" sz="2500"/>
          </a:p>
          <a:p>
            <a:r>
              <a:rPr lang="en-US" sz="2500">
                <a:sym typeface="+mn-ea"/>
              </a:rPr>
              <a:t>  public static void main(String args[]){  </a:t>
            </a:r>
            <a:endParaRPr lang="en-US" sz="2500"/>
          </a:p>
          <a:p>
            <a:r>
              <a:rPr lang="en-US" sz="2500">
                <a:sym typeface="+mn-ea"/>
              </a:rPr>
              <a:t>   A obj = new A();//Compile Time Error  </a:t>
            </a:r>
            <a:endParaRPr lang="en-US" sz="2500"/>
          </a:p>
          <a:p>
            <a:r>
              <a:rPr lang="en-US" sz="2500">
                <a:sym typeface="+mn-ea"/>
              </a:rPr>
              <a:t>   obj.msg();//Compile Time Error  </a:t>
            </a:r>
            <a:endParaRPr lang="en-US" sz="2500"/>
          </a:p>
          <a:p>
            <a:r>
              <a:rPr lang="en-US" sz="2500">
                <a:sym typeface="+mn-ea"/>
              </a:rPr>
              <a:t>  }  </a:t>
            </a:r>
            <a:endParaRPr lang="en-US" sz="2500"/>
          </a:p>
          <a:p>
            <a:r>
              <a:rPr lang="en-US" sz="2500">
                <a:sym typeface="+mn-ea"/>
              </a:rPr>
              <a:t>} </a:t>
            </a:r>
            <a:r>
              <a:rPr lang="en-US">
                <a:sym typeface="+mn-ea"/>
              </a:rPr>
              <a:t> </a:t>
            </a:r>
            <a:endParaRPr lang="en-US">
              <a:sym typeface="+mn-e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1770" y="0"/>
            <a:ext cx="6096000" cy="706755"/>
          </a:xfrm>
          <a:prstGeom prst="rect">
            <a:avLst/>
          </a:prstGeom>
          <a:noFill/>
        </p:spPr>
        <p:txBody>
          <a:bodyPr wrap="square" rtlCol="0" anchor="t">
            <a:spAutoFit/>
          </a:bodyPr>
          <a:p>
            <a:r>
              <a:rPr lang="en-US" sz="4000" u="sng"/>
              <a:t>Protected</a:t>
            </a:r>
            <a:endParaRPr lang="en-US" sz="4000" u="sng"/>
          </a:p>
        </p:txBody>
      </p:sp>
      <p:sp>
        <p:nvSpPr>
          <p:cNvPr id="5" name="Text Box 4"/>
          <p:cNvSpPr txBox="1"/>
          <p:nvPr/>
        </p:nvSpPr>
        <p:spPr>
          <a:xfrm>
            <a:off x="191770" y="1139825"/>
            <a:ext cx="11862435" cy="2245360"/>
          </a:xfrm>
          <a:prstGeom prst="rect">
            <a:avLst/>
          </a:prstGeom>
          <a:noFill/>
        </p:spPr>
        <p:txBody>
          <a:bodyPr wrap="square" rtlCol="0" anchor="t">
            <a:spAutoFit/>
          </a:bodyPr>
          <a:p>
            <a:r>
              <a:rPr lang="en-US" sz="2800"/>
              <a:t>The protected access modifier is accessible within package and outside the package but through inheritance only.</a:t>
            </a:r>
            <a:endParaRPr lang="en-US" sz="2800"/>
          </a:p>
          <a:p>
            <a:endParaRPr lang="en-US" sz="2800"/>
          </a:p>
          <a:p>
            <a:r>
              <a:rPr lang="en-US" sz="2800"/>
              <a:t>The protected access modifier can be applied on the data member, method and constructor. It can't be applied on the class.</a:t>
            </a:r>
            <a:endParaRPr lang="en-US" sz="2800"/>
          </a:p>
        </p:txBody>
      </p:sp>
      <p:sp>
        <p:nvSpPr>
          <p:cNvPr id="6" name="Text Box 5"/>
          <p:cNvSpPr txBox="1"/>
          <p:nvPr/>
        </p:nvSpPr>
        <p:spPr>
          <a:xfrm>
            <a:off x="2310765" y="3429000"/>
            <a:ext cx="7562215" cy="2705100"/>
          </a:xfrm>
          <a:prstGeom prst="rect">
            <a:avLst/>
          </a:prstGeom>
          <a:noFill/>
        </p:spPr>
        <p:txBody>
          <a:bodyPr wrap="square" rtlCol="0" anchor="t">
            <a:noAutofit/>
          </a:bodyPr>
          <a:p>
            <a:r>
              <a:rPr lang="en-US" sz="2800"/>
              <a:t>//save by A.java  </a:t>
            </a:r>
            <a:endParaRPr lang="en-US" sz="2800"/>
          </a:p>
          <a:p>
            <a:r>
              <a:rPr lang="en-US" sz="2800"/>
              <a:t>package pack;  </a:t>
            </a:r>
            <a:endParaRPr lang="en-US" sz="2800"/>
          </a:p>
          <a:p>
            <a:r>
              <a:rPr lang="en-US" sz="2800"/>
              <a:t>public class A{  </a:t>
            </a:r>
            <a:endParaRPr lang="en-US" sz="2800"/>
          </a:p>
          <a:p>
            <a:r>
              <a:rPr lang="en-US" sz="2800"/>
              <a:t>protected void msg()</a:t>
            </a:r>
            <a:endParaRPr lang="en-US" sz="2800"/>
          </a:p>
          <a:p>
            <a:r>
              <a:rPr lang="en-US" sz="2800"/>
              <a:t>{</a:t>
            </a:r>
            <a:endParaRPr lang="en-US" sz="2800"/>
          </a:p>
          <a:p>
            <a:r>
              <a:rPr lang="en-US" sz="2800"/>
              <a:t>System.out.println("Hello");</a:t>
            </a:r>
            <a:endParaRPr lang="en-US" sz="2800"/>
          </a:p>
          <a:p>
            <a:r>
              <a:rPr lang="en-US" sz="2800"/>
              <a:t>}  </a:t>
            </a:r>
            <a:endParaRPr lang="en-US" sz="2800"/>
          </a:p>
          <a:p>
            <a:r>
              <a:rPr lang="en-US" sz="2800"/>
              <a:t>}  </a:t>
            </a:r>
            <a:endParaRPr lang="en-US" sz="28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5310" y="247650"/>
            <a:ext cx="6096000" cy="4399915"/>
          </a:xfrm>
          <a:prstGeom prst="rect">
            <a:avLst/>
          </a:prstGeom>
          <a:noFill/>
        </p:spPr>
        <p:txBody>
          <a:bodyPr wrap="square" rtlCol="0" anchor="t">
            <a:spAutoFit/>
          </a:bodyPr>
          <a:p>
            <a:r>
              <a:rPr lang="en-US" sz="2800"/>
              <a:t>//save by B.java  </a:t>
            </a:r>
            <a:endParaRPr lang="en-US" sz="2800"/>
          </a:p>
          <a:p>
            <a:r>
              <a:rPr lang="en-US" sz="2800"/>
              <a:t>package mypack;  </a:t>
            </a:r>
            <a:endParaRPr lang="en-US" sz="2800"/>
          </a:p>
          <a:p>
            <a:r>
              <a:rPr lang="en-US" sz="2800"/>
              <a:t>import pack.*;  </a:t>
            </a:r>
            <a:endParaRPr lang="en-US" sz="2800"/>
          </a:p>
          <a:p>
            <a:r>
              <a:rPr lang="en-US" sz="2800"/>
              <a:t>  </a:t>
            </a:r>
            <a:endParaRPr lang="en-US" sz="2800"/>
          </a:p>
          <a:p>
            <a:r>
              <a:rPr lang="en-US" sz="2800"/>
              <a:t>class B extends A{  </a:t>
            </a:r>
            <a:endParaRPr lang="en-US" sz="2800"/>
          </a:p>
          <a:p>
            <a:r>
              <a:rPr lang="en-US" sz="2800"/>
              <a:t>  public static void main(String args[]){  </a:t>
            </a:r>
            <a:endParaRPr lang="en-US" sz="2800"/>
          </a:p>
          <a:p>
            <a:r>
              <a:rPr lang="en-US" sz="2800"/>
              <a:t>   B obj = new B();  </a:t>
            </a:r>
            <a:endParaRPr lang="en-US" sz="2800"/>
          </a:p>
          <a:p>
            <a:r>
              <a:rPr lang="en-US" sz="2800"/>
              <a:t>   obj.msg();  </a:t>
            </a:r>
            <a:endParaRPr lang="en-US" sz="2800"/>
          </a:p>
          <a:p>
            <a:r>
              <a:rPr lang="en-US" sz="2800"/>
              <a:t>  }  </a:t>
            </a:r>
            <a:endParaRPr lang="en-US" sz="2800"/>
          </a:p>
          <a:p>
            <a:r>
              <a:rPr lang="en-US" sz="2800"/>
              <a:t>}  </a:t>
            </a:r>
            <a:endParaRPr lang="en-US" sz="2800"/>
          </a:p>
        </p:txBody>
      </p:sp>
      <p:sp>
        <p:nvSpPr>
          <p:cNvPr id="5" name="Text Box 4"/>
          <p:cNvSpPr txBox="1"/>
          <p:nvPr/>
        </p:nvSpPr>
        <p:spPr>
          <a:xfrm>
            <a:off x="346075" y="4647565"/>
            <a:ext cx="11485245" cy="1383665"/>
          </a:xfrm>
          <a:prstGeom prst="rect">
            <a:avLst/>
          </a:prstGeom>
          <a:noFill/>
        </p:spPr>
        <p:txBody>
          <a:bodyPr wrap="square" rtlCol="0" anchor="t">
            <a:spAutoFit/>
          </a:bodyPr>
          <a:p>
            <a:r>
              <a:rPr lang="en-US" sz="2800"/>
              <a:t>The A class of pack package is public, so can be accessed from outside the package. But msg method of this package is declared as protected, so it can be accessed from outside the class only through inheritance.</a:t>
            </a:r>
            <a:endParaRPr lang="en-US" sz="28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0175" y="158115"/>
            <a:ext cx="11654790" cy="1568450"/>
          </a:xfrm>
          <a:prstGeom prst="rect">
            <a:avLst/>
          </a:prstGeom>
          <a:noFill/>
        </p:spPr>
        <p:txBody>
          <a:bodyPr wrap="square" rtlCol="0" anchor="t">
            <a:spAutoFit/>
          </a:bodyPr>
          <a:p>
            <a:r>
              <a:rPr lang="en-US" sz="4000" u="sng"/>
              <a:t>Public</a:t>
            </a:r>
            <a:endParaRPr lang="en-US" sz="4000" u="sng"/>
          </a:p>
          <a:p>
            <a:r>
              <a:rPr lang="en-US" sz="2800"/>
              <a:t>The public access modifier is accessible everywhere. It has the widest scope among all other modifiers.</a:t>
            </a:r>
            <a:endParaRPr lang="en-US" sz="2800"/>
          </a:p>
        </p:txBody>
      </p:sp>
      <p:sp>
        <p:nvSpPr>
          <p:cNvPr id="5" name="Text Box 4"/>
          <p:cNvSpPr txBox="1"/>
          <p:nvPr/>
        </p:nvSpPr>
        <p:spPr>
          <a:xfrm>
            <a:off x="130175" y="2352040"/>
            <a:ext cx="6370955" cy="3107690"/>
          </a:xfrm>
          <a:prstGeom prst="rect">
            <a:avLst/>
          </a:prstGeom>
          <a:noFill/>
        </p:spPr>
        <p:txBody>
          <a:bodyPr wrap="square" rtlCol="0" anchor="t">
            <a:spAutoFit/>
          </a:bodyPr>
          <a:p>
            <a:r>
              <a:rPr lang="en-US" sz="2800"/>
              <a:t>//save by A.java  </a:t>
            </a:r>
            <a:endParaRPr lang="en-US" sz="2800"/>
          </a:p>
          <a:p>
            <a:r>
              <a:rPr lang="en-US" sz="2800"/>
              <a:t>  </a:t>
            </a:r>
            <a:endParaRPr lang="en-US" sz="2800"/>
          </a:p>
          <a:p>
            <a:r>
              <a:rPr lang="en-US" sz="2800"/>
              <a:t>package pack;  </a:t>
            </a:r>
            <a:endParaRPr lang="en-US" sz="2800"/>
          </a:p>
          <a:p>
            <a:r>
              <a:rPr lang="en-US" sz="2800"/>
              <a:t>public class A{  </a:t>
            </a:r>
            <a:endParaRPr lang="en-US" sz="2800"/>
          </a:p>
          <a:p>
            <a:r>
              <a:rPr lang="en-US" sz="2800"/>
              <a:t>public void msg(){System.out.println("Hello");}  </a:t>
            </a:r>
            <a:endParaRPr lang="en-US" sz="2800"/>
          </a:p>
          <a:p>
            <a:r>
              <a:rPr lang="en-US" sz="2800"/>
              <a:t>}  </a:t>
            </a:r>
            <a:endParaRPr lang="en-US" sz="2800"/>
          </a:p>
        </p:txBody>
      </p:sp>
      <p:sp>
        <p:nvSpPr>
          <p:cNvPr id="6" name="Text Box 5"/>
          <p:cNvSpPr txBox="1"/>
          <p:nvPr/>
        </p:nvSpPr>
        <p:spPr>
          <a:xfrm>
            <a:off x="5903595" y="1595755"/>
            <a:ext cx="6049645" cy="4831080"/>
          </a:xfrm>
          <a:prstGeom prst="rect">
            <a:avLst/>
          </a:prstGeom>
          <a:noFill/>
        </p:spPr>
        <p:txBody>
          <a:bodyPr wrap="square" rtlCol="0" anchor="t">
            <a:spAutoFit/>
          </a:bodyPr>
          <a:p>
            <a:r>
              <a:rPr lang="en-US" sz="2800"/>
              <a:t>//save by B.java  </a:t>
            </a:r>
            <a:endParaRPr lang="en-US" sz="2800"/>
          </a:p>
          <a:p>
            <a:r>
              <a:rPr lang="en-US" sz="2800"/>
              <a:t>  </a:t>
            </a:r>
            <a:endParaRPr lang="en-US" sz="2800"/>
          </a:p>
          <a:p>
            <a:r>
              <a:rPr lang="en-US" sz="2800"/>
              <a:t>package mypack;  </a:t>
            </a:r>
            <a:endParaRPr lang="en-US" sz="2800"/>
          </a:p>
          <a:p>
            <a:r>
              <a:rPr lang="en-US" sz="2800"/>
              <a:t>import pack.*;  </a:t>
            </a:r>
            <a:endParaRPr lang="en-US" sz="2800"/>
          </a:p>
          <a:p>
            <a:r>
              <a:rPr lang="en-US" sz="2800"/>
              <a:t>  </a:t>
            </a:r>
            <a:endParaRPr lang="en-US" sz="2800"/>
          </a:p>
          <a:p>
            <a:r>
              <a:rPr lang="en-US" sz="2800"/>
              <a:t>class B{  </a:t>
            </a:r>
            <a:endParaRPr lang="en-US" sz="2800"/>
          </a:p>
          <a:p>
            <a:r>
              <a:rPr lang="en-US" sz="2800"/>
              <a:t>  public static void main(String args[]){  </a:t>
            </a:r>
            <a:endParaRPr lang="en-US" sz="2800"/>
          </a:p>
          <a:p>
            <a:r>
              <a:rPr lang="en-US" sz="2800"/>
              <a:t>   A obj = new A();  </a:t>
            </a:r>
            <a:endParaRPr lang="en-US" sz="2800"/>
          </a:p>
          <a:p>
            <a:r>
              <a:rPr lang="en-US" sz="2800"/>
              <a:t>   obj.msg();  </a:t>
            </a:r>
            <a:endParaRPr lang="en-US" sz="2800"/>
          </a:p>
          <a:p>
            <a:r>
              <a:rPr lang="en-US" sz="2800"/>
              <a:t>  }  </a:t>
            </a:r>
            <a:endParaRPr lang="en-US" sz="2800"/>
          </a:p>
          <a:p>
            <a:r>
              <a:rPr lang="en-US" sz="2800"/>
              <a:t>}  </a:t>
            </a:r>
            <a:endParaRPr lang="en-US" sz="28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2885" y="181610"/>
            <a:ext cx="7512685" cy="706755"/>
          </a:xfrm>
          <a:prstGeom prst="rect">
            <a:avLst/>
          </a:prstGeom>
          <a:noFill/>
        </p:spPr>
        <p:txBody>
          <a:bodyPr wrap="square" rtlCol="0" anchor="t">
            <a:spAutoFit/>
          </a:bodyPr>
          <a:p>
            <a:r>
              <a:rPr lang="en-US" sz="4000" u="sng"/>
              <a:t>Java Inner Classes (Nested Classes)</a:t>
            </a:r>
            <a:endParaRPr lang="en-US" sz="4000" u="sng"/>
          </a:p>
        </p:txBody>
      </p:sp>
      <p:sp>
        <p:nvSpPr>
          <p:cNvPr id="5" name="Text Box 4"/>
          <p:cNvSpPr txBox="1"/>
          <p:nvPr/>
        </p:nvSpPr>
        <p:spPr>
          <a:xfrm>
            <a:off x="419100" y="1364615"/>
            <a:ext cx="11580495" cy="2784475"/>
          </a:xfrm>
          <a:prstGeom prst="rect">
            <a:avLst/>
          </a:prstGeom>
          <a:noFill/>
        </p:spPr>
        <p:txBody>
          <a:bodyPr wrap="square" rtlCol="0" anchor="t">
            <a:spAutoFit/>
          </a:bodyPr>
          <a:p>
            <a:r>
              <a:rPr lang="en-US" sz="2500"/>
              <a:t>Java inner class or nested class is a class that is declared inside the class or interface.</a:t>
            </a:r>
            <a:endParaRPr lang="en-US" sz="2500"/>
          </a:p>
          <a:p>
            <a:endParaRPr lang="en-US" sz="2500"/>
          </a:p>
          <a:p>
            <a:r>
              <a:rPr lang="en-US" sz="2500"/>
              <a:t>We use inner classes to logically group classes and interfaces in one place to be more readable and maintainable.</a:t>
            </a:r>
            <a:endParaRPr lang="en-US" sz="2500"/>
          </a:p>
          <a:p>
            <a:endParaRPr lang="en-US" sz="2500"/>
          </a:p>
          <a:p>
            <a:r>
              <a:rPr lang="en-US" sz="2500"/>
              <a:t>Additionally, it can access all the members of the outer class, including private data members and methods.</a:t>
            </a:r>
            <a:endParaRPr lang="en-US" sz="2500"/>
          </a:p>
        </p:txBody>
      </p:sp>
      <p:sp>
        <p:nvSpPr>
          <p:cNvPr id="6" name="Text Box 5"/>
          <p:cNvSpPr txBox="1"/>
          <p:nvPr/>
        </p:nvSpPr>
        <p:spPr>
          <a:xfrm>
            <a:off x="4559300" y="4281170"/>
            <a:ext cx="3073400" cy="2214880"/>
          </a:xfrm>
          <a:prstGeom prst="rect">
            <a:avLst/>
          </a:prstGeom>
          <a:noFill/>
        </p:spPr>
        <p:txBody>
          <a:bodyPr wrap="square" rtlCol="0" anchor="t">
            <a:spAutoFit/>
          </a:bodyPr>
          <a:p>
            <a:r>
              <a:rPr lang="en-US" sz="2300"/>
              <a:t>class Java_Outer_class{  </a:t>
            </a:r>
            <a:endParaRPr lang="en-US" sz="2300"/>
          </a:p>
          <a:p>
            <a:r>
              <a:rPr lang="en-US" sz="2300"/>
              <a:t> //code  </a:t>
            </a:r>
            <a:endParaRPr lang="en-US" sz="2300"/>
          </a:p>
          <a:p>
            <a:r>
              <a:rPr lang="en-US" sz="2300"/>
              <a:t> class Java_Inner_class{  </a:t>
            </a:r>
            <a:endParaRPr lang="en-US" sz="2300"/>
          </a:p>
          <a:p>
            <a:r>
              <a:rPr lang="en-US" sz="2300"/>
              <a:t>  //code  </a:t>
            </a:r>
            <a:endParaRPr lang="en-US" sz="2300"/>
          </a:p>
          <a:p>
            <a:r>
              <a:rPr lang="en-US" sz="2300"/>
              <a:t> }  </a:t>
            </a:r>
            <a:endParaRPr lang="en-US" sz="2300"/>
          </a:p>
          <a:p>
            <a:r>
              <a:rPr lang="en-US" sz="2300"/>
              <a:t>}  </a:t>
            </a:r>
            <a:endParaRPr lang="en-US" sz="23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0495" y="144780"/>
            <a:ext cx="11787505" cy="1999615"/>
          </a:xfrm>
          <a:prstGeom prst="rect">
            <a:avLst/>
          </a:prstGeom>
          <a:noFill/>
        </p:spPr>
        <p:txBody>
          <a:bodyPr wrap="square" rtlCol="0" anchor="t">
            <a:spAutoFit/>
          </a:bodyPr>
          <a:p>
            <a:r>
              <a:rPr lang="en-US" sz="4000" u="sng"/>
              <a:t>Java Member Inner class</a:t>
            </a:r>
            <a:endParaRPr lang="en-US" sz="4000" u="sng"/>
          </a:p>
          <a:p>
            <a:r>
              <a:rPr lang="en-US" sz="2800"/>
              <a:t>A non-static class that is created inside a class but outside a method is called member inner class. It is also known as a regular inner class. It can be declared with access modifiers like public, default, private, and protected.</a:t>
            </a:r>
            <a:endParaRPr lang="en-US" sz="2800"/>
          </a:p>
        </p:txBody>
      </p:sp>
      <p:sp>
        <p:nvSpPr>
          <p:cNvPr id="5" name="Text Box 4"/>
          <p:cNvSpPr txBox="1"/>
          <p:nvPr/>
        </p:nvSpPr>
        <p:spPr>
          <a:xfrm>
            <a:off x="2458720" y="2501265"/>
            <a:ext cx="9034780" cy="4323080"/>
          </a:xfrm>
          <a:prstGeom prst="rect">
            <a:avLst/>
          </a:prstGeom>
          <a:noFill/>
        </p:spPr>
        <p:txBody>
          <a:bodyPr wrap="square" rtlCol="0" anchor="t">
            <a:spAutoFit/>
          </a:bodyPr>
          <a:p>
            <a:r>
              <a:rPr lang="en-US" sz="2500"/>
              <a:t>class TestMemberOuter1{  </a:t>
            </a:r>
            <a:endParaRPr lang="en-US" sz="2500"/>
          </a:p>
          <a:p>
            <a:r>
              <a:rPr lang="en-US" sz="2500"/>
              <a:t> private int data=30;  </a:t>
            </a:r>
            <a:endParaRPr lang="en-US" sz="2500"/>
          </a:p>
          <a:p>
            <a:r>
              <a:rPr lang="en-US" sz="2500"/>
              <a:t> class Inner{  </a:t>
            </a:r>
            <a:endParaRPr lang="en-US" sz="2500"/>
          </a:p>
          <a:p>
            <a:r>
              <a:rPr lang="en-US" sz="2500"/>
              <a:t>  void msg(){System.out.println("data is "+data);}  </a:t>
            </a:r>
            <a:endParaRPr lang="en-US" sz="2500"/>
          </a:p>
          <a:p>
            <a:r>
              <a:rPr lang="en-US" sz="2500"/>
              <a:t> }  </a:t>
            </a:r>
            <a:endParaRPr lang="en-US" sz="2500"/>
          </a:p>
          <a:p>
            <a:r>
              <a:rPr lang="en-US" sz="2500"/>
              <a:t> public static void main(String args[]){  </a:t>
            </a:r>
            <a:endParaRPr lang="en-US" sz="2500"/>
          </a:p>
          <a:p>
            <a:r>
              <a:rPr lang="en-US" sz="2500"/>
              <a:t>  TestMemberOuter1 obj=new TestMemberOuter1();  </a:t>
            </a:r>
            <a:endParaRPr lang="en-US" sz="2500"/>
          </a:p>
          <a:p>
            <a:r>
              <a:rPr lang="en-US" sz="2500"/>
              <a:t>  TestMemberOuter1.Inner in=obj.new Inner();  </a:t>
            </a:r>
            <a:endParaRPr lang="en-US" sz="2500"/>
          </a:p>
          <a:p>
            <a:r>
              <a:rPr lang="en-US" sz="2500"/>
              <a:t>  in.msg();  </a:t>
            </a:r>
            <a:endParaRPr lang="en-US" sz="2500"/>
          </a:p>
          <a:p>
            <a:r>
              <a:rPr lang="en-US" sz="2500"/>
              <a:t> }  </a:t>
            </a:r>
            <a:endParaRPr lang="en-US" sz="2500"/>
          </a:p>
          <a:p>
            <a:r>
              <a:rPr lang="en-US" sz="2500"/>
              <a:t>}  </a:t>
            </a:r>
            <a:r>
              <a:rPr lang="en-IN" altLang="en-US" sz="2500"/>
              <a:t>                              OUTPUT : data is 30</a:t>
            </a:r>
            <a:endParaRPr lang="en-IN" altLang="en-US" sz="250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8585" y="92710"/>
            <a:ext cx="11797665" cy="1999615"/>
          </a:xfrm>
          <a:prstGeom prst="rect">
            <a:avLst/>
          </a:prstGeom>
          <a:noFill/>
        </p:spPr>
        <p:txBody>
          <a:bodyPr wrap="square" rtlCol="0" anchor="t">
            <a:spAutoFit/>
          </a:bodyPr>
          <a:p>
            <a:r>
              <a:rPr lang="en-US" sz="4000" u="sng"/>
              <a:t>Java Local inner class</a:t>
            </a:r>
            <a:endParaRPr lang="en-US" sz="4000" u="sng"/>
          </a:p>
          <a:p>
            <a:r>
              <a:rPr lang="en-US" sz="2800"/>
              <a:t>A class i.e., created inside a method, is called local inner class in java. Local Inner Classes are the inner classes that are defined inside a block. Generally, this block is a method body. Sometimes this block can be a for loop</a:t>
            </a:r>
            <a:r>
              <a:rPr lang="en-IN" altLang="en-US" sz="2800"/>
              <a:t>.</a:t>
            </a:r>
            <a:endParaRPr lang="en-IN" altLang="en-US" sz="2800"/>
          </a:p>
        </p:txBody>
      </p:sp>
      <p:sp>
        <p:nvSpPr>
          <p:cNvPr id="5" name="Text Box 4"/>
          <p:cNvSpPr txBox="1"/>
          <p:nvPr/>
        </p:nvSpPr>
        <p:spPr>
          <a:xfrm>
            <a:off x="596265" y="2209165"/>
            <a:ext cx="11196320" cy="4692650"/>
          </a:xfrm>
          <a:prstGeom prst="rect">
            <a:avLst/>
          </a:prstGeom>
          <a:noFill/>
        </p:spPr>
        <p:txBody>
          <a:bodyPr wrap="square" rtlCol="0" anchor="t">
            <a:spAutoFit/>
          </a:bodyPr>
          <a:p>
            <a:r>
              <a:rPr lang="en-US" sz="2300"/>
              <a:t>public class localInner1{  </a:t>
            </a:r>
            <a:endParaRPr lang="en-US" sz="2300"/>
          </a:p>
          <a:p>
            <a:r>
              <a:rPr lang="en-US" sz="2300"/>
              <a:t> private int data=30;//instance variable  </a:t>
            </a:r>
            <a:endParaRPr lang="en-US" sz="2300"/>
          </a:p>
          <a:p>
            <a:r>
              <a:rPr lang="en-US" sz="2300"/>
              <a:t> void display(){  </a:t>
            </a:r>
            <a:endParaRPr lang="en-US" sz="2300"/>
          </a:p>
          <a:p>
            <a:r>
              <a:rPr lang="en-US" sz="2300"/>
              <a:t>  class Local{  </a:t>
            </a:r>
            <a:endParaRPr lang="en-US" sz="2300"/>
          </a:p>
          <a:p>
            <a:r>
              <a:rPr lang="en-US" sz="2300"/>
              <a:t>   void msg(){System.out.println(data);}  </a:t>
            </a:r>
            <a:endParaRPr lang="en-US" sz="2300"/>
          </a:p>
          <a:p>
            <a:r>
              <a:rPr lang="en-US" sz="2300"/>
              <a:t>  }  </a:t>
            </a:r>
            <a:endParaRPr lang="en-US" sz="2300"/>
          </a:p>
          <a:p>
            <a:r>
              <a:rPr lang="en-US" sz="2300"/>
              <a:t>  Local l=new Local();  </a:t>
            </a:r>
            <a:endParaRPr lang="en-US" sz="2300"/>
          </a:p>
          <a:p>
            <a:r>
              <a:rPr lang="en-US" sz="2300"/>
              <a:t>  l.msg();  </a:t>
            </a:r>
            <a:endParaRPr lang="en-US" sz="2300"/>
          </a:p>
          <a:p>
            <a:r>
              <a:rPr lang="en-US" sz="2300"/>
              <a:t> }  </a:t>
            </a:r>
            <a:endParaRPr lang="en-US" sz="2300"/>
          </a:p>
          <a:p>
            <a:r>
              <a:rPr lang="en-US" sz="2300"/>
              <a:t> public static void main(String args[]){  </a:t>
            </a:r>
            <a:endParaRPr lang="en-US" sz="2300"/>
          </a:p>
          <a:p>
            <a:r>
              <a:rPr lang="en-US" sz="2300"/>
              <a:t>  localInner1 obj=new localInner1();  </a:t>
            </a:r>
            <a:endParaRPr lang="en-US" sz="2300"/>
          </a:p>
          <a:p>
            <a:r>
              <a:rPr lang="en-US" sz="2300"/>
              <a:t>  obj.display();  </a:t>
            </a:r>
            <a:endParaRPr lang="en-US" sz="2300"/>
          </a:p>
          <a:p>
            <a:r>
              <a:rPr lang="en-US" sz="2300"/>
              <a:t> }  }  </a:t>
            </a:r>
            <a:r>
              <a:rPr lang="en-IN" altLang="en-US" sz="2300"/>
              <a:t>                                                             OUT PUT: 30</a:t>
            </a:r>
            <a:endParaRPr lang="en-IN" altLang="en-US" sz="230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9860" y="190500"/>
            <a:ext cx="12041505" cy="1999615"/>
          </a:xfrm>
          <a:prstGeom prst="rect">
            <a:avLst/>
          </a:prstGeom>
          <a:noFill/>
        </p:spPr>
        <p:txBody>
          <a:bodyPr wrap="square" rtlCol="0" anchor="t">
            <a:spAutoFit/>
          </a:bodyPr>
          <a:p>
            <a:r>
              <a:rPr lang="en-US" sz="4000" u="sng"/>
              <a:t>Java static nested class</a:t>
            </a:r>
            <a:endParaRPr lang="en-US" sz="4000" u="sng"/>
          </a:p>
          <a:p>
            <a:r>
              <a:rPr lang="en-US" sz="2800"/>
              <a:t>A static class is a class that is created inside a class, is called a static nested class in Java. It cannot access non-static data members and methods. It can be accessed by outer class name.</a:t>
            </a:r>
            <a:endParaRPr lang="en-US" sz="2800"/>
          </a:p>
        </p:txBody>
      </p:sp>
      <p:sp>
        <p:nvSpPr>
          <p:cNvPr id="5" name="Text Box 4"/>
          <p:cNvSpPr txBox="1"/>
          <p:nvPr/>
        </p:nvSpPr>
        <p:spPr>
          <a:xfrm>
            <a:off x="636905" y="2190115"/>
            <a:ext cx="10173335" cy="4831080"/>
          </a:xfrm>
          <a:prstGeom prst="rect">
            <a:avLst/>
          </a:prstGeom>
          <a:noFill/>
        </p:spPr>
        <p:txBody>
          <a:bodyPr wrap="square" rtlCol="0" anchor="t">
            <a:spAutoFit/>
          </a:bodyPr>
          <a:p>
            <a:r>
              <a:rPr lang="en-US" sz="2800"/>
              <a:t>class TestOuter1{  </a:t>
            </a:r>
            <a:endParaRPr lang="en-US" sz="2800"/>
          </a:p>
          <a:p>
            <a:r>
              <a:rPr lang="en-US" sz="2800"/>
              <a:t>  static int data=30;  </a:t>
            </a:r>
            <a:endParaRPr lang="en-US" sz="2800"/>
          </a:p>
          <a:p>
            <a:r>
              <a:rPr lang="en-US" sz="2800"/>
              <a:t>  static class Inner{  </a:t>
            </a:r>
            <a:endParaRPr lang="en-US" sz="2800"/>
          </a:p>
          <a:p>
            <a:r>
              <a:rPr lang="en-US" sz="2800"/>
              <a:t>   void msg(){System.out.println("data is "+data);}  </a:t>
            </a:r>
            <a:endParaRPr lang="en-US" sz="2800"/>
          </a:p>
          <a:p>
            <a:r>
              <a:rPr lang="en-US" sz="2800"/>
              <a:t>  }  </a:t>
            </a:r>
            <a:endParaRPr lang="en-US" sz="2800"/>
          </a:p>
          <a:p>
            <a:r>
              <a:rPr lang="en-US" sz="2800"/>
              <a:t>  public static void main(String args[]){  </a:t>
            </a:r>
            <a:endParaRPr lang="en-US" sz="2800"/>
          </a:p>
          <a:p>
            <a:r>
              <a:rPr lang="en-US" sz="2800"/>
              <a:t>  TestOuter1.Inner obj=new TestOuter1.Inner();  </a:t>
            </a:r>
            <a:endParaRPr lang="en-US" sz="2800"/>
          </a:p>
          <a:p>
            <a:r>
              <a:rPr lang="en-US" sz="2800"/>
              <a:t>  obj.msg();  </a:t>
            </a:r>
            <a:endParaRPr lang="en-US" sz="2800"/>
          </a:p>
          <a:p>
            <a:r>
              <a:rPr lang="en-US" sz="2800"/>
              <a:t>  }  </a:t>
            </a:r>
            <a:endParaRPr lang="en-US" sz="2800"/>
          </a:p>
          <a:p>
            <a:r>
              <a:rPr lang="en-US" sz="2800"/>
              <a:t>}  </a:t>
            </a:r>
            <a:r>
              <a:rPr lang="en-IN" altLang="en-US" sz="2800"/>
              <a:t>                                             </a:t>
            </a:r>
            <a:r>
              <a:rPr lang="en-IN" altLang="en-US" sz="2800">
                <a:sym typeface="+mn-ea"/>
              </a:rPr>
              <a:t>OUTPUT : data is 30</a:t>
            </a:r>
            <a:endParaRPr lang="en-IN" altLang="en-US" sz="2800"/>
          </a:p>
          <a:p>
            <a:endParaRPr lang="en-IN" altLang="en-US" sz="280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12445" y="264160"/>
            <a:ext cx="11415395" cy="2430145"/>
          </a:xfrm>
          <a:prstGeom prst="rect">
            <a:avLst/>
          </a:prstGeom>
          <a:noFill/>
        </p:spPr>
        <p:txBody>
          <a:bodyPr wrap="square" rtlCol="0" anchor="t">
            <a:spAutoFit/>
          </a:bodyPr>
          <a:p>
            <a:r>
              <a:rPr lang="en-US" sz="4000" u="sng"/>
              <a:t>Java Garbage Collection</a:t>
            </a:r>
            <a:endParaRPr lang="en-US" sz="4000" u="sng"/>
          </a:p>
          <a:p>
            <a:r>
              <a:rPr lang="en-US" sz="2800"/>
              <a:t>In java, garbage means unreferenced objects.</a:t>
            </a:r>
            <a:endParaRPr lang="en-US" sz="2800"/>
          </a:p>
          <a:p>
            <a:endParaRPr lang="en-US" sz="2800"/>
          </a:p>
          <a:p>
            <a:r>
              <a:rPr lang="en-US" sz="2800"/>
              <a:t>Garbage Collection is process of reclaiming the runtime unused memory automatically. In other words, it is a way to destroy the unused objects.</a:t>
            </a:r>
            <a:endParaRPr lang="en-US" sz="2800"/>
          </a:p>
        </p:txBody>
      </p:sp>
      <p:sp>
        <p:nvSpPr>
          <p:cNvPr id="5" name="Text Box 4"/>
          <p:cNvSpPr txBox="1"/>
          <p:nvPr/>
        </p:nvSpPr>
        <p:spPr>
          <a:xfrm>
            <a:off x="398780" y="3663315"/>
            <a:ext cx="11240135" cy="2430145"/>
          </a:xfrm>
          <a:prstGeom prst="rect">
            <a:avLst/>
          </a:prstGeom>
          <a:noFill/>
        </p:spPr>
        <p:txBody>
          <a:bodyPr wrap="square" rtlCol="0" anchor="t">
            <a:spAutoFit/>
          </a:bodyPr>
          <a:p>
            <a:r>
              <a:rPr lang="en-US" sz="4000" u="sng"/>
              <a:t>Advantage of Garbage Collection</a:t>
            </a:r>
            <a:endParaRPr lang="en-US" sz="4000" u="sng"/>
          </a:p>
          <a:p>
            <a:r>
              <a:rPr lang="en-US" sz="2800"/>
              <a:t>It makes java memory efficient because garbage collector removes the unreferenced objects from heap memory.</a:t>
            </a:r>
            <a:endParaRPr lang="en-US" sz="2800"/>
          </a:p>
          <a:p>
            <a:r>
              <a:rPr lang="en-US" sz="2800"/>
              <a:t>It is automatically done by the garbage collector(a part of JVM) so we don't need to make extra efforts.</a:t>
            </a:r>
            <a:endParaRPr lang="en-US" sz="280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81330" y="327025"/>
            <a:ext cx="10939145" cy="1137285"/>
          </a:xfrm>
          <a:prstGeom prst="rect">
            <a:avLst/>
          </a:prstGeom>
          <a:noFill/>
        </p:spPr>
        <p:txBody>
          <a:bodyPr wrap="square" rtlCol="0" anchor="t">
            <a:spAutoFit/>
          </a:bodyPr>
          <a:p>
            <a:r>
              <a:rPr lang="en-US" sz="4000" u="sng"/>
              <a:t>How can an object be unreferenced?</a:t>
            </a:r>
            <a:endParaRPr lang="en-US" sz="4000" u="sng"/>
          </a:p>
          <a:p>
            <a:endParaRPr lang="en-US" sz="2800"/>
          </a:p>
        </p:txBody>
      </p:sp>
      <p:sp>
        <p:nvSpPr>
          <p:cNvPr id="5" name="Text Box 4"/>
          <p:cNvSpPr txBox="1"/>
          <p:nvPr/>
        </p:nvSpPr>
        <p:spPr>
          <a:xfrm>
            <a:off x="326390" y="1553845"/>
            <a:ext cx="11249025" cy="4831080"/>
          </a:xfrm>
          <a:prstGeom prst="rect">
            <a:avLst/>
          </a:prstGeom>
          <a:noFill/>
        </p:spPr>
        <p:txBody>
          <a:bodyPr wrap="square" rtlCol="0" anchor="t">
            <a:spAutoFit/>
          </a:bodyPr>
          <a:p>
            <a:r>
              <a:rPr lang="en-US" sz="2800"/>
              <a:t>1) By nulling a reference:</a:t>
            </a:r>
            <a:endParaRPr lang="en-US" sz="2800"/>
          </a:p>
          <a:p>
            <a:r>
              <a:rPr lang="en-US" sz="2800"/>
              <a:t>Employee e=new Employee();  </a:t>
            </a:r>
            <a:endParaRPr lang="en-US" sz="2800"/>
          </a:p>
          <a:p>
            <a:r>
              <a:rPr lang="en-US" sz="2800"/>
              <a:t>e=null;  </a:t>
            </a:r>
            <a:endParaRPr lang="en-US" sz="2800"/>
          </a:p>
          <a:p>
            <a:endParaRPr lang="en-US" sz="2800"/>
          </a:p>
          <a:p>
            <a:r>
              <a:rPr lang="en-US" sz="2800"/>
              <a:t>2) By assigning a reference to another:</a:t>
            </a:r>
            <a:endParaRPr lang="en-US" sz="2800"/>
          </a:p>
          <a:p>
            <a:r>
              <a:rPr lang="en-US" sz="2800"/>
              <a:t>Employee e1=new Employee();  </a:t>
            </a:r>
            <a:endParaRPr lang="en-US" sz="2800"/>
          </a:p>
          <a:p>
            <a:r>
              <a:rPr lang="en-US" sz="2800"/>
              <a:t>Employee e2=new Employee();  </a:t>
            </a:r>
            <a:endParaRPr lang="en-US" sz="2800"/>
          </a:p>
          <a:p>
            <a:r>
              <a:rPr lang="en-US" sz="2800"/>
              <a:t>e1=e2;//now the first object referred by e1 is available for garbage collection</a:t>
            </a:r>
            <a:endParaRPr lang="en-US" sz="2800"/>
          </a:p>
          <a:p>
            <a:r>
              <a:rPr lang="en-US" sz="2800"/>
              <a:t>  </a:t>
            </a:r>
            <a:endParaRPr lang="en-US" sz="2800"/>
          </a:p>
          <a:p>
            <a:r>
              <a:rPr lang="en-US" sz="2800"/>
              <a:t>3) By anonymous object:</a:t>
            </a:r>
            <a:endParaRPr lang="en-US" sz="2800"/>
          </a:p>
          <a:p>
            <a:r>
              <a:rPr lang="en-US" sz="2800"/>
              <a:t>new Employee();  </a:t>
            </a: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958"/>
            <a:ext cx="10515600" cy="6060005"/>
          </a:xfrm>
        </p:spPr>
        <p:txBody>
          <a:bodyPr>
            <a:normAutofit/>
          </a:bodyPr>
          <a:lstStyle/>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Object-oriented</a:t>
            </a:r>
            <a:endParaRPr lang="en-US" b="1" i="0" dirty="0">
              <a:solidFill>
                <a:srgbClr val="E00D50"/>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Java is said to be a pure object-oriented programming language. In java, everything is an object. </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It supports all the features of the object-oriented programming paradigm. </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a:solidFill>
                  <a:srgbClr val="333333"/>
                </a:solidFill>
                <a:latin typeface="Times New Roman" panose="02020603050405020304" pitchFamily="18" charset="0"/>
                <a:cs typeface="Times New Roman" panose="02020603050405020304" pitchFamily="18" charset="0"/>
              </a:rPr>
              <a:t>J</a:t>
            </a:r>
            <a:r>
              <a:rPr lang="en-US" b="0" i="0">
                <a:solidFill>
                  <a:srgbClr val="333333"/>
                </a:solidFill>
                <a:effectLst/>
                <a:latin typeface="Times New Roman" panose="02020603050405020304" pitchFamily="18" charset="0"/>
                <a:cs typeface="Times New Roman" panose="02020603050405020304" pitchFamily="18" charset="0"/>
              </a:rPr>
              <a:t>ava </a:t>
            </a:r>
            <a:r>
              <a:rPr lang="en-US" b="0" i="0" dirty="0">
                <a:solidFill>
                  <a:srgbClr val="333333"/>
                </a:solidFill>
                <a:effectLst/>
                <a:latin typeface="Times New Roman" panose="02020603050405020304" pitchFamily="18" charset="0"/>
                <a:cs typeface="Times New Roman" panose="02020603050405020304" pitchFamily="18" charset="0"/>
              </a:rPr>
              <a:t>also implemented as objects using wrapper classes, but still, it allows primitive data types to archive high-performance.</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Robust</a:t>
            </a:r>
            <a:endParaRPr lang="en-US" b="1" i="0" dirty="0">
              <a:solidFill>
                <a:srgbClr val="E00D50"/>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Java is more robust because the java code can be executed on a variety of environments, java has a strong memory management mechanism (garbage collector).</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dirty="0">
                <a:solidFill>
                  <a:srgbClr val="333333"/>
                </a:solidFill>
                <a:latin typeface="Times New Roman" panose="02020603050405020304" pitchFamily="18" charset="0"/>
                <a:cs typeface="Times New Roman" panose="02020603050405020304" pitchFamily="18" charset="0"/>
              </a:rPr>
              <a:t>J</a:t>
            </a:r>
            <a:r>
              <a:rPr lang="en-US" b="0" i="0" dirty="0">
                <a:solidFill>
                  <a:srgbClr val="333333"/>
                </a:solidFill>
                <a:effectLst/>
                <a:latin typeface="Times New Roman" panose="02020603050405020304" pitchFamily="18" charset="0"/>
                <a:cs typeface="Times New Roman" panose="02020603050405020304" pitchFamily="18" charset="0"/>
              </a:rPr>
              <a:t>ava is a strictly typed language, it has a strong set of exception handling mechanism, and many more.</a:t>
            </a:r>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9900" y="351790"/>
            <a:ext cx="11348720" cy="2861310"/>
          </a:xfrm>
          <a:prstGeom prst="rect">
            <a:avLst/>
          </a:prstGeom>
          <a:noFill/>
        </p:spPr>
        <p:txBody>
          <a:bodyPr wrap="square" rtlCol="0" anchor="t">
            <a:spAutoFit/>
          </a:bodyPr>
          <a:p>
            <a:r>
              <a:rPr lang="en-US" sz="4000" u="sng"/>
              <a:t>finalize() method</a:t>
            </a:r>
            <a:endParaRPr lang="en-US" sz="4000" u="sng"/>
          </a:p>
          <a:p>
            <a:r>
              <a:rPr lang="en-US" sz="2800"/>
              <a:t>The finalize() method is invoked each time before the object is garbage collected. This method can be used to perform cleanup processing. This method is defined in Object class as:</a:t>
            </a:r>
            <a:endParaRPr lang="en-US" sz="2800"/>
          </a:p>
          <a:p>
            <a:endParaRPr lang="en-US" sz="2800"/>
          </a:p>
          <a:p>
            <a:r>
              <a:rPr lang="en-US" sz="2800"/>
              <a:t>protected void finalize(){}  </a:t>
            </a:r>
            <a:endParaRPr lang="en-US" sz="2800"/>
          </a:p>
        </p:txBody>
      </p:sp>
      <p:sp>
        <p:nvSpPr>
          <p:cNvPr id="5" name="Text Box 4"/>
          <p:cNvSpPr txBox="1"/>
          <p:nvPr/>
        </p:nvSpPr>
        <p:spPr>
          <a:xfrm>
            <a:off x="325120" y="4054475"/>
            <a:ext cx="11299825" cy="2430145"/>
          </a:xfrm>
          <a:prstGeom prst="rect">
            <a:avLst/>
          </a:prstGeom>
          <a:noFill/>
        </p:spPr>
        <p:txBody>
          <a:bodyPr wrap="square" rtlCol="0" anchor="t">
            <a:spAutoFit/>
          </a:bodyPr>
          <a:p>
            <a:r>
              <a:rPr lang="en-US" sz="4000" u="sng"/>
              <a:t>gc() method</a:t>
            </a:r>
            <a:endParaRPr lang="en-US" sz="4000" u="sng"/>
          </a:p>
          <a:p>
            <a:r>
              <a:rPr lang="en-US" sz="2800"/>
              <a:t>The gc() method is used to invoke the garbage collector to perform cleanup processing. The gc() is found in System and Runtime classes.</a:t>
            </a:r>
            <a:endParaRPr lang="en-US" sz="2800"/>
          </a:p>
          <a:p>
            <a:endParaRPr lang="en-US" sz="2800"/>
          </a:p>
          <a:p>
            <a:r>
              <a:rPr lang="en-US" sz="2800"/>
              <a:t>public static void gc(){}  </a:t>
            </a:r>
            <a:endParaRPr lang="en-US" sz="280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80415" y="445135"/>
            <a:ext cx="10612120" cy="5793105"/>
          </a:xfrm>
          <a:prstGeom prst="rect">
            <a:avLst/>
          </a:prstGeom>
          <a:noFill/>
        </p:spPr>
        <p:txBody>
          <a:bodyPr wrap="square" rtlCol="0" anchor="t">
            <a:noAutofit/>
          </a:bodyPr>
          <a:p>
            <a:r>
              <a:rPr lang="en-US" sz="2800"/>
              <a:t>public class TestGarbage1{  </a:t>
            </a:r>
            <a:endParaRPr lang="en-US" sz="2800"/>
          </a:p>
          <a:p>
            <a:r>
              <a:rPr lang="en-US" sz="2800"/>
              <a:t> public void finalize(){System.out.println("object is garbage collected");}  </a:t>
            </a:r>
            <a:endParaRPr lang="en-US" sz="2800"/>
          </a:p>
          <a:p>
            <a:r>
              <a:rPr lang="en-US" sz="2800"/>
              <a:t> public static void main(String args[]){  </a:t>
            </a:r>
            <a:endParaRPr lang="en-US" sz="2800"/>
          </a:p>
          <a:p>
            <a:r>
              <a:rPr lang="en-US" sz="2800"/>
              <a:t>  TestGarbage1 s1=new TestGarbage1();  </a:t>
            </a:r>
            <a:endParaRPr lang="en-US" sz="2800"/>
          </a:p>
          <a:p>
            <a:r>
              <a:rPr lang="en-US" sz="2800"/>
              <a:t>  TestGarbage1 s2=new TestGarbage1();  </a:t>
            </a:r>
            <a:endParaRPr lang="en-US" sz="2800"/>
          </a:p>
          <a:p>
            <a:r>
              <a:rPr lang="en-US" sz="2800"/>
              <a:t>  s1=null;  </a:t>
            </a:r>
            <a:endParaRPr lang="en-US" sz="2800"/>
          </a:p>
          <a:p>
            <a:r>
              <a:rPr lang="en-US" sz="2800"/>
              <a:t>  s2=null;  </a:t>
            </a:r>
            <a:endParaRPr lang="en-US" sz="2800"/>
          </a:p>
          <a:p>
            <a:r>
              <a:rPr lang="en-US" sz="2800"/>
              <a:t>  System.gc();  </a:t>
            </a:r>
            <a:endParaRPr lang="en-US" sz="2800"/>
          </a:p>
          <a:p>
            <a:r>
              <a:rPr lang="en-US" sz="2800"/>
              <a:t> }  </a:t>
            </a:r>
            <a:endParaRPr lang="en-US" sz="2800"/>
          </a:p>
          <a:p>
            <a:r>
              <a:rPr lang="en-US" sz="2800"/>
              <a:t>}  </a:t>
            </a:r>
            <a:endParaRPr 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856"/>
            <a:ext cx="10515600" cy="6028107"/>
          </a:xfrm>
        </p:spPr>
        <p:txBody>
          <a:bodyPr/>
          <a:lstStyle/>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Architecture-neutral (or) Platform Independent</a:t>
            </a:r>
            <a:endParaRPr lang="en-US" b="1" i="0" dirty="0">
              <a:solidFill>
                <a:srgbClr val="E00D50"/>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Java has invented to archive "write once; run anywhere, any time, forever". </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 java provides JVM (Java Virtual Machine) to archive architectural-neutral or platform-independent. </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 JVM allows the java program created using one operating system can be executed on any other operating system.</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Multi-threaded</a:t>
            </a:r>
            <a:endParaRPr lang="en-US" b="1" i="0" dirty="0">
              <a:solidFill>
                <a:srgbClr val="E00D50"/>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Java supports multi-threading programming, which allows us to write programs that do multiple operations simultaneously.</a:t>
            </a:r>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0874"/>
            <a:ext cx="10515600" cy="5826089"/>
          </a:xfrm>
        </p:spPr>
        <p:txBody>
          <a:bodyPr>
            <a:normAutofit lnSpcReduction="10000"/>
          </a:bodyPr>
          <a:lstStyle/>
          <a:p>
            <a:pPr marL="0" indent="0">
              <a:buNone/>
            </a:pPr>
            <a:r>
              <a:rPr lang="en-US" b="1" i="0" dirty="0">
                <a:solidFill>
                  <a:srgbClr val="E00D50"/>
                </a:solidFill>
                <a:effectLst/>
                <a:latin typeface="Times New Roman" panose="02020603050405020304" pitchFamily="18" charset="0"/>
                <a:cs typeface="Times New Roman" panose="02020603050405020304" pitchFamily="18" charset="0"/>
              </a:rPr>
              <a:t>Interpreted</a:t>
            </a:r>
            <a:endParaRPr lang="en-US" b="1" i="0" dirty="0">
              <a:solidFill>
                <a:srgbClr val="E00D50"/>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Java enables the creation of cross-platform programs by compiling into an intermediate representation called Java bytecode. The byte code is interpreted to any machine code so that it runs on the native machine.</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High performance</a:t>
            </a:r>
            <a:endParaRPr lang="en-US" b="1" i="0" dirty="0">
              <a:solidFill>
                <a:srgbClr val="E00D50"/>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Java provides high performance with the help of features like JVM, interpretation, and its simplicity.</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Distributed</a:t>
            </a:r>
            <a:endParaRPr lang="en-US" b="1" i="0" dirty="0">
              <a:solidFill>
                <a:srgbClr val="E00D50"/>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Java programming language supports TCP/IP protocols which enable the java to support the distributed environment of the Internet. </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Java also supports Remote Method Invocation (RMI), this feature enables a program to invoke methods across a network.</a:t>
            </a:r>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US" b="1" i="0" dirty="0">
              <a:solidFill>
                <a:srgbClr val="E00D5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549"/>
            <a:ext cx="10515600" cy="5932414"/>
          </a:xfrm>
        </p:spPr>
        <p:txBody>
          <a:bodyPr/>
          <a:lstStyle/>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Dynamic</a:t>
            </a:r>
            <a:endParaRPr lang="en-US" b="1" i="0" dirty="0">
              <a:solidFill>
                <a:srgbClr val="E00D50"/>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Java is said to be dynamic because the java byte code may be dynamically updated on a running system and it has a dynamic memory allocation and deallocation (objects and garbage collector).</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Execution Process of Java Program</a:t>
            </a:r>
            <a:endParaRPr lang="en-US" b="1" i="0" dirty="0">
              <a:solidFill>
                <a:srgbClr val="E00D50"/>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The following three steps are used to create and execute a java program.</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Create a source code (.java file).</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Compile the source code using javac command.</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Run or execute .class file using java command.</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333333"/>
                </a:solidFill>
                <a:effectLst/>
                <a:latin typeface="Times New Roman" panose="02020603050405020304" pitchFamily="18" charset="0"/>
                <a:cs typeface="Times New Roman" panose="02020603050405020304" pitchFamily="18" charset="0"/>
              </a:rPr>
              <a:t>Java Data Types</a:t>
            </a:r>
            <a:br>
              <a:rPr lang="en-IN" b="1" i="0" dirty="0">
                <a:solidFill>
                  <a:srgbClr val="333333"/>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58949"/>
            <a:ext cx="10515600" cy="5018014"/>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Java programming language has a rich set of data types. The data type is a category of data stored in variables. In java, data types are classified into two types and they are as follows.</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Primitive Data Types</a:t>
            </a:r>
            <a:endParaRPr lang="en-US" b="1"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Non-primitive Data Types</a:t>
            </a:r>
            <a:endParaRPr lang="en-US" b="1"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endParaRPr lang="en-US" b="1"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0" dirty="0">
                <a:solidFill>
                  <a:srgbClr val="FF0000"/>
                </a:solidFill>
                <a:effectLst/>
                <a:latin typeface="Times New Roman" panose="02020603050405020304" pitchFamily="18" charset="0"/>
                <a:cs typeface="Times New Roman" panose="02020603050405020304" pitchFamily="18" charset="0"/>
              </a:rPr>
              <a:t>Java variables</a:t>
            </a:r>
            <a:br>
              <a:rPr lang="en-US" sz="4400" b="1" i="0" dirty="0">
                <a:solidFill>
                  <a:srgbClr val="FF0000"/>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200" y="1116419"/>
            <a:ext cx="10515600" cy="5060544"/>
          </a:xfrm>
        </p:spPr>
        <p:txBody>
          <a:bodyPr/>
          <a:lstStyle/>
          <a:p>
            <a:pPr marL="457200" indent="-457200"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A variable is a named memory location used to store a data value. A variable can be defined as a container that holds a data value.</a:t>
            </a:r>
            <a:endParaRPr lang="en-US" sz="2800" b="0" i="0" dirty="0">
              <a:solidFill>
                <a:srgbClr val="333333"/>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In java, we use the following syntax to create variables</a:t>
            </a:r>
            <a:endParaRPr lang="en-IN" dirty="0"/>
          </a:p>
        </p:txBody>
      </p:sp>
      <p:pic>
        <p:nvPicPr>
          <p:cNvPr id="8" name="Picture 7"/>
          <p:cNvPicPr>
            <a:picLocks noChangeAspect="1"/>
          </p:cNvPicPr>
          <p:nvPr/>
        </p:nvPicPr>
        <p:blipFill>
          <a:blip r:embed="rId1"/>
          <a:stretch>
            <a:fillRect/>
          </a:stretch>
        </p:blipFill>
        <p:spPr>
          <a:xfrm>
            <a:off x="1084522" y="3092406"/>
            <a:ext cx="9505506" cy="24684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179"/>
            <a:ext cx="10515600" cy="5545784"/>
          </a:xfrm>
        </p:spPr>
        <p:txBody>
          <a:bodyPr/>
          <a:lstStyle/>
          <a:p>
            <a:pPr marL="0" indent="0" algn="just">
              <a:buNone/>
            </a:pPr>
            <a:r>
              <a:rPr lang="en-US" dirty="0">
                <a:latin typeface="Times New Roman" panose="02020603050405020304" pitchFamily="18" charset="0"/>
                <a:cs typeface="Times New Roman" panose="02020603050405020304" pitchFamily="18" charset="0"/>
              </a:rPr>
              <a:t>Procedure oriented Programming: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approach, the problem is always considered as a sequence of tasks to be done. A number of functions are written to accomplish these tasks. Here primary focus on ―Functions‖ and little attention on data.</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are many high level languages like COBOL, FORTRAN, PASCAL, C used for conventional programming commonly known as POP.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POP basically consists of writing a list of instructions for the computer to follow, and organizing these instructions into groups known as functions.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E00D50"/>
                </a:solidFill>
                <a:effectLst/>
                <a:latin typeface="Times New Roman" panose="02020603050405020304" pitchFamily="18" charset="0"/>
                <a:cs typeface="Times New Roman" panose="02020603050405020304" pitchFamily="18" charset="0"/>
              </a:rPr>
              <a:t>Primitive Data Types</a:t>
            </a:r>
            <a:br>
              <a:rPr lang="en-US" b="1" i="0" dirty="0">
                <a:solidFill>
                  <a:srgbClr val="E00D5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0093"/>
            <a:ext cx="10515600" cy="5166870"/>
          </a:xfrm>
        </p:spPr>
        <p:txBody>
          <a:bodyPr/>
          <a:lstStyle/>
          <a:p>
            <a:pPr algn="just"/>
            <a:r>
              <a:rPr lang="en-US" i="0" dirty="0">
                <a:effectLst/>
                <a:latin typeface="Times New Roman" panose="02020603050405020304" pitchFamily="18" charset="0"/>
                <a:cs typeface="Times New Roman" panose="02020603050405020304" pitchFamily="18" charset="0"/>
              </a:rPr>
              <a:t>The primitive data types are built-in data types and they specify the type of value stored in a variable and the memory size. The primitive data types do not have any additional methods.</a:t>
            </a:r>
            <a:endParaRPr lang="en-US" i="0" dirty="0">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java, primitive datatypes includes byte, short, int, long, double, char and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i="0" dirty="0">
              <a:effectLst/>
              <a:latin typeface="Times New Roman" panose="02020603050405020304" pitchFamily="18" charset="0"/>
              <a:cs typeface="Times New Roman" panose="02020603050405020304" pitchFamily="18" charset="0"/>
            </a:endParaRPr>
          </a:p>
          <a:p>
            <a:pPr algn="just"/>
            <a:endParaRPr lang="en-US"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798"/>
            <a:ext cx="10515600" cy="5667165"/>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is the most important Java method.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When you start learning java programming, this is the first method you encounter.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Remember the first Java Hello World program you wrote that runs and prints “Hello World”?</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	public static void main(String[] </a:t>
            </a:r>
            <a:r>
              <a:rPr lang="en-US" b="1" dirty="0" err="1">
                <a:latin typeface="Times New Roman" panose="02020603050405020304" pitchFamily="18" charset="0"/>
                <a:cs typeface="Times New Roman" panose="02020603050405020304" pitchFamily="18" charset="0"/>
              </a:rPr>
              <a:t>args</a:t>
            </a:r>
            <a:r>
              <a:rPr lang="en-US"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Java main method is the entry point of any java program. Its syntax is always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can only change the name of String array argument, for example you can change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to </a:t>
            </a:r>
            <a:r>
              <a:rPr lang="en-US" dirty="0" err="1">
                <a:latin typeface="Times New Roman" panose="02020603050405020304" pitchFamily="18" charset="0"/>
                <a:cs typeface="Times New Roman" panose="02020603050405020304" pitchFamily="18" charset="0"/>
              </a:rPr>
              <a:t>myStringArgs</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Also String array argument can be written as 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or 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a:t>
            </a:r>
            <a:br>
              <a:rPr lang="en-US" dirty="0"/>
            </a:b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E00D50"/>
                </a:solidFill>
                <a:effectLst/>
                <a:latin typeface="Times New Roman" panose="02020603050405020304" pitchFamily="18" charset="0"/>
                <a:cs typeface="Times New Roman" panose="02020603050405020304" pitchFamily="18" charset="0"/>
              </a:rPr>
              <a:t>Non-primitive Data Types</a:t>
            </a:r>
            <a:br>
              <a:rPr lang="en-US" b="1" i="0" dirty="0">
                <a:solidFill>
                  <a:srgbClr val="E00D5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22744"/>
            <a:ext cx="10515600" cy="4954219"/>
          </a:xfrm>
        </p:spPr>
        <p:txBody>
          <a:bodyPr/>
          <a:lstStyle/>
          <a:p>
            <a:pPr algn="just"/>
            <a:r>
              <a:rPr lang="en-US" b="0" i="0" dirty="0">
                <a:effectLst/>
                <a:latin typeface="Times New Roman" panose="02020603050405020304" pitchFamily="18" charset="0"/>
                <a:cs typeface="Times New Roman" panose="02020603050405020304" pitchFamily="18" charset="0"/>
              </a:rPr>
              <a:t>In java, non-primitive data types are the reference data types or user-created data types. </a:t>
            </a:r>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All non-primitive data types are implemented using object concepts. </a:t>
            </a:r>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Every variable of the non-primitive data type is an object. The non-primitive data types may use additional methods to perform certain operations. </a:t>
            </a:r>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The default value of non-primitive data type variable is null.</a:t>
            </a:r>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In java, examples of non-primitive data types are </a:t>
            </a:r>
            <a:r>
              <a:rPr lang="en-US" b="1" i="0" dirty="0">
                <a:effectLst/>
                <a:latin typeface="Times New Roman" panose="02020603050405020304" pitchFamily="18" charset="0"/>
                <a:cs typeface="Times New Roman" panose="02020603050405020304" pitchFamily="18" charset="0"/>
              </a:rPr>
              <a:t>String</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Array</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List</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Queue</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Stack</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Class</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Interface</a:t>
            </a:r>
            <a:r>
              <a:rPr lang="en-US" b="0" i="0" dirty="0">
                <a:effectLst/>
                <a:latin typeface="Times New Roman" panose="02020603050405020304" pitchFamily="18" charset="0"/>
                <a:cs typeface="Times New Roman" panose="02020603050405020304" pitchFamily="18" charset="0"/>
              </a:rPr>
              <a:t>, etc.</a:t>
            </a:r>
            <a:endParaRPr lang="en-US" b="0" i="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8350"/>
            <a:ext cx="10515600" cy="5618613"/>
          </a:xfrm>
        </p:spPr>
        <p:txBody>
          <a:bodyPr/>
          <a:lstStyle/>
          <a:p>
            <a:pPr marL="0" indent="0" algn="just">
              <a:buNone/>
            </a:pPr>
            <a:r>
              <a:rPr lang="en-IN" dirty="0">
                <a:latin typeface="Times New Roman" panose="02020603050405020304" pitchFamily="18" charset="0"/>
                <a:cs typeface="Times New Roman" panose="02020603050405020304" pitchFamily="18" charset="0"/>
              </a:rPr>
              <a:t>In java programming language variables are classified as follows.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Local variables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Instance variables or Member variables or Global variables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Static variables or Class variables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Final variables</a:t>
            </a:r>
            <a:endParaRPr lang="en-IN"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Local variables</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variables declared inside a method or a block are known as local variables. A local variable is visible within the method in which it is declared.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local variable is created when execution control enters into the method or block and destroyed after the method or block execution completed.</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602"/>
            <a:ext cx="10515600" cy="5772361"/>
          </a:xfrm>
        </p:spPr>
        <p:txBody>
          <a:bodyPr/>
          <a:lstStyle/>
          <a:p>
            <a:pPr marL="0" indent="0" algn="just">
              <a:buNone/>
            </a:pPr>
            <a:r>
              <a:rPr lang="en-IN" b="1" dirty="0">
                <a:latin typeface="Times New Roman" panose="02020603050405020304" pitchFamily="18" charset="0"/>
                <a:cs typeface="Times New Roman" panose="02020603050405020304" pitchFamily="18" charset="0"/>
              </a:rPr>
              <a:t>Instance variables or</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Member variables or Global variables</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variables declared inside a class and outside any method, constructor or block are known as member variables.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These variables are visible to all the methods of the class. The changes made to these variables by method affects all the methods in the class.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These variables are created separate copy for every object of that class.</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Static variables or Class variables</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69855"/>
            <a:ext cx="10515600" cy="4607108"/>
          </a:xfrm>
        </p:spPr>
        <p:txBody>
          <a:bodyPr/>
          <a:lstStyle/>
          <a:p>
            <a:pPr algn="just"/>
            <a:r>
              <a:rPr lang="en-US" dirty="0">
                <a:latin typeface="Times New Roman" panose="02020603050405020304" pitchFamily="18" charset="0"/>
                <a:cs typeface="Times New Roman" panose="02020603050405020304" pitchFamily="18" charset="0"/>
              </a:rPr>
              <a:t>A static variable is a variable that declared using </a:t>
            </a:r>
            <a:r>
              <a:rPr lang="en-US" b="1" dirty="0">
                <a:latin typeface="Times New Roman" panose="02020603050405020304" pitchFamily="18" charset="0"/>
                <a:cs typeface="Times New Roman" panose="02020603050405020304" pitchFamily="18" charset="0"/>
              </a:rPr>
              <a:t>static</a:t>
            </a:r>
            <a:r>
              <a:rPr lang="en-US" dirty="0">
                <a:latin typeface="Times New Roman" panose="02020603050405020304" pitchFamily="18" charset="0"/>
                <a:cs typeface="Times New Roman" panose="02020603050405020304" pitchFamily="18" charset="0"/>
              </a:rPr>
              <a:t> keyword.</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instance variables can be static variables but local variables can not. Static variables are initialized only once, at the start of the program execution.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static variable only has one copy per class irrespective of how many objects we create.</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static variable is access by using class name.</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6277"/>
          </a:xfrm>
        </p:spPr>
        <p:txBody>
          <a:bodyPr>
            <a:normAutofit fontScale="90000"/>
          </a:bodyPr>
          <a:lstStyle/>
          <a:p>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7568" y="365125"/>
            <a:ext cx="10515600" cy="4351338"/>
          </a:xfrm>
        </p:spPr>
        <p:txBody>
          <a:bodyPr>
            <a:normAutofit fontScale="92500"/>
          </a:bodyPr>
          <a:lstStyle/>
          <a:p>
            <a:pPr algn="just"/>
            <a:r>
              <a:rPr lang="en-US" sz="2600" i="0" dirty="0">
                <a:solidFill>
                  <a:srgbClr val="202124"/>
                </a:solidFill>
                <a:effectLst/>
                <a:latin typeface="Times New Roman" panose="02020603050405020304" pitchFamily="18" charset="0"/>
                <a:cs typeface="Times New Roman" panose="02020603050405020304" pitchFamily="18" charset="0"/>
              </a:rPr>
              <a:t>The this is a keyword in Java which is used as a reference to the object of the current class, with in an instance method or a constructor. Using this you can refer the members of a class such as constructors, variables and methods.</a:t>
            </a:r>
            <a:endParaRPr lang="en-US" sz="2600"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Final variables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final variable is a variable that declared using </a:t>
            </a:r>
            <a:r>
              <a:rPr lang="en-US" b="1" dirty="0">
                <a:latin typeface="Times New Roman" panose="02020603050405020304" pitchFamily="18" charset="0"/>
                <a:cs typeface="Times New Roman" panose="02020603050405020304" pitchFamily="18" charset="0"/>
              </a:rPr>
              <a:t>final</a:t>
            </a:r>
            <a:r>
              <a:rPr lang="en-US" dirty="0">
                <a:latin typeface="Times New Roman" panose="02020603050405020304" pitchFamily="18" charset="0"/>
                <a:cs typeface="Times New Roman" panose="02020603050405020304" pitchFamily="18" charset="0"/>
              </a:rPr>
              <a:t> keyword.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final variable is initialized only once, and does not allow any method to change it's value again.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variable created using </a:t>
            </a:r>
            <a:r>
              <a:rPr lang="en-US" b="1" dirty="0">
                <a:latin typeface="Times New Roman" panose="02020603050405020304" pitchFamily="18" charset="0"/>
                <a:cs typeface="Times New Roman" panose="02020603050405020304" pitchFamily="18" charset="0"/>
              </a:rPr>
              <a:t>final</a:t>
            </a:r>
            <a:r>
              <a:rPr lang="en-US" dirty="0">
                <a:latin typeface="Times New Roman" panose="02020603050405020304" pitchFamily="18" charset="0"/>
                <a:cs typeface="Times New Roman" panose="02020603050405020304" pitchFamily="18" charset="0"/>
              </a:rPr>
              <a:t> keyword acts as constant.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All variables like local, instance, and static variables can be final variables.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140"/>
          </a:xfrm>
        </p:spPr>
        <p:txBody>
          <a:bodyPr/>
          <a:lstStyle/>
          <a:p>
            <a:r>
              <a:rPr lang="en-US" b="1" dirty="0">
                <a:latin typeface="Times New Roman" panose="02020603050405020304" pitchFamily="18" charset="0"/>
                <a:cs typeface="Times New Roman" panose="02020603050405020304" pitchFamily="18" charset="0"/>
              </a:rPr>
              <a:t>Operators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5579"/>
            <a:ext cx="10515600" cy="4631384"/>
          </a:xfrm>
        </p:spPr>
        <p:txBody>
          <a:bodyPr>
            <a:normAutofit/>
          </a:bodyPr>
          <a:lstStyle/>
          <a:p>
            <a:pPr algn="just"/>
            <a:r>
              <a:rPr lang="en-US" dirty="0">
                <a:latin typeface="Times New Roman" panose="02020603050405020304" pitchFamily="18" charset="0"/>
                <a:cs typeface="Times New Roman" panose="02020603050405020304" pitchFamily="18" charset="0"/>
              </a:rPr>
              <a:t>An operator is a symbol used to perform arithmetic and logical operations. Java provides a rich set of operators.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java, operators are classified into the following four types.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Arithmetic Operators</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Relational (or) Comparison Operators</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Logical Operators</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Assignment Operators</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Bitwise Operators</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Conditional Operators</a:t>
            </a:r>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8153"/>
          </a:xfrm>
        </p:spPr>
        <p:txBody>
          <a:bodyPr>
            <a:normAutofit/>
          </a:bodyPr>
          <a:lstStyle/>
          <a:p>
            <a:r>
              <a:rPr lang="en-US" b="1" dirty="0"/>
              <a:t>Arithmetic Operators</a:t>
            </a:r>
            <a:endParaRPr lang="en-IN" dirty="0"/>
          </a:p>
        </p:txBody>
      </p:sp>
      <p:sp>
        <p:nvSpPr>
          <p:cNvPr id="3" name="Content Placeholder 2"/>
          <p:cNvSpPr>
            <a:spLocks noGrp="1"/>
          </p:cNvSpPr>
          <p:nvPr>
            <p:ph idx="1"/>
          </p:nvPr>
        </p:nvSpPr>
        <p:spPr>
          <a:xfrm>
            <a:off x="838200" y="1165253"/>
            <a:ext cx="10515600" cy="5011710"/>
          </a:xfrm>
        </p:spPr>
        <p:txBody>
          <a:bodyPr/>
          <a:lstStyle/>
          <a:p>
            <a:pPr algn="just"/>
            <a:r>
              <a:rPr lang="en-US" dirty="0">
                <a:latin typeface="Times New Roman" panose="02020603050405020304" pitchFamily="18" charset="0"/>
                <a:cs typeface="Times New Roman" panose="02020603050405020304" pitchFamily="18" charset="0"/>
              </a:rPr>
              <a:t>In java, arithmetic operators are used to performing basic mathematical operations like addition, subtraction, multiplication, division,modulus,increment,decrement,etc,.</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8245" y="2730543"/>
            <a:ext cx="10012362"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68650" y="1040697"/>
            <a:ext cx="5395779" cy="516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15362" y="1924711"/>
            <a:ext cx="3358914" cy="187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0057"/>
            <a:ext cx="10515600" cy="5116906"/>
          </a:xfrm>
        </p:spPr>
        <p:txBody>
          <a:bodyPr/>
          <a:lstStyle/>
          <a:p>
            <a:endParaRPr lang="en-I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5202" y="2595802"/>
            <a:ext cx="43148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9370" y="2187112"/>
            <a:ext cx="397192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Box 1"/>
          <p:cNvSpPr txBox="1"/>
          <p:nvPr/>
        </p:nvSpPr>
        <p:spPr>
          <a:xfrm>
            <a:off x="8674735" y="464820"/>
            <a:ext cx="4064000" cy="368300"/>
          </a:xfrm>
          <a:prstGeom prst="rect">
            <a:avLst/>
          </a:prstGeom>
          <a:noFill/>
        </p:spPr>
        <p:txBody>
          <a:bodyPr wrap="square" rtlCol="0">
            <a:spAutoFit/>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588"/>
          </a:xfrm>
        </p:spPr>
        <p:txBody>
          <a:bodyPr>
            <a:normAutofit fontScale="90000"/>
          </a:bodyPr>
          <a:lstStyle/>
          <a:p>
            <a:r>
              <a:rPr lang="en-US" b="1" dirty="0">
                <a:latin typeface="Times New Roman" panose="02020603050405020304" pitchFamily="18" charset="0"/>
                <a:cs typeface="Times New Roman" panose="02020603050405020304" pitchFamily="18" charset="0"/>
              </a:rPr>
              <a:t>Relational Operators (&lt;, &gt;, &lt;=, &gt;=, ==, !=)</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70451"/>
            <a:ext cx="10515600" cy="2484254"/>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relational operators are the symbols that are used to compare two values.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Every relational operator has two possible results either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FALSE</a:t>
            </a:r>
            <a:r>
              <a:rPr lang="en-US" dirty="0">
                <a:latin typeface="Times New Roman" panose="02020603050405020304" pitchFamily="18" charset="0"/>
                <a:cs typeface="Times New Roman" panose="02020603050405020304" pitchFamily="18" charset="0"/>
              </a:rPr>
              <a:t>. In simple words, the relational operators are used to define conditions in a program.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following table provides information about relational operators.</a:t>
            </a:r>
            <a:endParaRPr lang="en-US" dirty="0">
              <a:latin typeface="Times New Roman" panose="02020603050405020304" pitchFamily="18" charset="0"/>
              <a:cs typeface="Times New Roman" panose="02020603050405020304" pitchFamily="18" charset="0"/>
            </a:endParaRPr>
          </a:p>
          <a:p>
            <a:endParaRPr lang="en-IN"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9595" y="3883714"/>
            <a:ext cx="10565909" cy="255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50497" y="589662"/>
            <a:ext cx="4389652" cy="5414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46319" y="1449219"/>
            <a:ext cx="2436795" cy="1949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Logical Operators</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7500" y="1238885"/>
            <a:ext cx="10852785" cy="5509895"/>
          </a:xfrm>
        </p:spPr>
        <p:txBody>
          <a:bodyPr>
            <a:normAutofit/>
          </a:bodyPr>
          <a:lstStyle/>
          <a:p>
            <a:pPr algn="just"/>
            <a:r>
              <a:rPr lang="en-IN" dirty="0"/>
              <a:t>Logical operators are used to check whether an expression is true or false. They are used in decision making.</a:t>
            </a:r>
            <a:endParaRPr lang="en-IN" dirty="0"/>
          </a:p>
          <a:p>
            <a:pPr algn="just"/>
            <a:endParaRPr lang="en-IN" dirty="0"/>
          </a:p>
          <a:p>
            <a:pPr marL="0" indent="0" algn="just">
              <a:buNone/>
            </a:pPr>
            <a:r>
              <a:rPr lang="en-IN" dirty="0"/>
              <a:t>Operator	</a:t>
            </a:r>
            <a:r>
              <a:rPr lang="en-US" altLang="en-IN" dirty="0"/>
              <a:t>                               </a:t>
            </a:r>
            <a:r>
              <a:rPr lang="en-IN" dirty="0"/>
              <a:t>Example	</a:t>
            </a:r>
            <a:r>
              <a:rPr lang="en-US" altLang="en-IN" dirty="0"/>
              <a:t>                                  </a:t>
            </a:r>
            <a:r>
              <a:rPr lang="en-IN" dirty="0"/>
              <a:t>Meaning</a:t>
            </a:r>
            <a:endParaRPr lang="en-IN" dirty="0"/>
          </a:p>
          <a:p>
            <a:pPr marL="0" indent="0" algn="just">
              <a:buNone/>
            </a:pPr>
            <a:r>
              <a:rPr lang="en-IN" dirty="0"/>
              <a:t>&amp;&amp; (Logical AND)	expression1 &amp;&amp; expression2	true only if both expression1 and expression2 are true</a:t>
            </a:r>
            <a:endParaRPr lang="en-IN" dirty="0"/>
          </a:p>
          <a:p>
            <a:pPr marL="0" indent="0" algn="just">
              <a:buNone/>
            </a:pPr>
            <a:endParaRPr lang="en-IN" dirty="0"/>
          </a:p>
          <a:p>
            <a:pPr marL="0" indent="0" algn="just">
              <a:buNone/>
            </a:pPr>
            <a:r>
              <a:rPr lang="en-IN" dirty="0"/>
              <a:t>|| (Logical OR)	expression1 || expression2	true if either expression1 or expression2 is true</a:t>
            </a:r>
            <a:endParaRPr lang="en-IN" dirty="0"/>
          </a:p>
          <a:p>
            <a:pPr marL="0" indent="0" algn="just">
              <a:buNone/>
            </a:pPr>
            <a:r>
              <a:rPr lang="en-IN" dirty="0"/>
              <a:t>! (Logical NOT)	</a:t>
            </a:r>
            <a:r>
              <a:rPr lang="en-US" altLang="en-IN" dirty="0"/>
              <a:t>              </a:t>
            </a:r>
            <a:r>
              <a:rPr lang="en-IN" dirty="0"/>
              <a:t>!expression	</a:t>
            </a:r>
            <a:r>
              <a:rPr lang="en-US" altLang="en-IN" dirty="0"/>
              <a:t>                    </a:t>
            </a:r>
            <a:r>
              <a:rPr lang="en-IN" dirty="0"/>
              <a:t>true if expression is false and vice versa</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990600" y="323215"/>
            <a:ext cx="10411460" cy="6350000"/>
          </a:xfrm>
          <a:prstGeom prst="rect">
            <a:avLst/>
          </a:prstGeom>
          <a:noFill/>
        </p:spPr>
        <p:txBody>
          <a:bodyPr wrap="square" rtlCol="0" anchor="t">
            <a:noAutofit/>
          </a:bodyPr>
          <a:lstStyle/>
          <a:p>
            <a:r>
              <a:rPr lang="en-US"/>
              <a:t>class Main {</a:t>
            </a:r>
            <a:endParaRPr lang="en-US"/>
          </a:p>
          <a:p>
            <a:r>
              <a:rPr lang="en-US"/>
              <a:t>  public static void main(String[] args) {</a:t>
            </a:r>
            <a:endParaRPr lang="en-US"/>
          </a:p>
          <a:p>
            <a:endParaRPr lang="en-US"/>
          </a:p>
          <a:p>
            <a:r>
              <a:rPr lang="en-US"/>
              <a:t>    // &amp;&amp; operator</a:t>
            </a:r>
            <a:endParaRPr lang="en-US"/>
          </a:p>
          <a:p>
            <a:r>
              <a:rPr lang="en-US"/>
              <a:t>    System.out.println((5 &gt; 3) &amp;&amp; (8 &gt; 5));  // true</a:t>
            </a:r>
            <a:endParaRPr lang="en-US"/>
          </a:p>
          <a:p>
            <a:r>
              <a:rPr lang="en-US"/>
              <a:t>    System.out.println((5 &gt; 3) &amp;&amp; (8 &lt; 5));  // false</a:t>
            </a:r>
            <a:endParaRPr lang="en-US"/>
          </a:p>
          <a:p>
            <a:endParaRPr lang="en-US"/>
          </a:p>
          <a:p>
            <a:r>
              <a:rPr lang="en-US"/>
              <a:t>    // || operator</a:t>
            </a:r>
            <a:endParaRPr lang="en-US"/>
          </a:p>
          <a:p>
            <a:r>
              <a:rPr lang="en-US"/>
              <a:t>    System.out.println((5 &lt; 3) || (8 &gt; 5));  // true</a:t>
            </a:r>
            <a:endParaRPr lang="en-US"/>
          </a:p>
          <a:p>
            <a:r>
              <a:rPr lang="en-US"/>
              <a:t>    System.out.println((5 &gt; 3) || (8 &lt; 5));  // true</a:t>
            </a:r>
            <a:endParaRPr lang="en-US"/>
          </a:p>
          <a:p>
            <a:r>
              <a:rPr lang="en-US"/>
              <a:t>    System.out.println((5 &lt; 3) || (8 &lt; 5));  // false</a:t>
            </a:r>
            <a:endParaRPr lang="en-US"/>
          </a:p>
          <a:p>
            <a:endParaRPr lang="en-US"/>
          </a:p>
          <a:p>
            <a:r>
              <a:rPr lang="en-US"/>
              <a:t>    // ! operator</a:t>
            </a:r>
            <a:endParaRPr lang="en-US"/>
          </a:p>
          <a:p>
            <a:r>
              <a:rPr lang="en-US"/>
              <a:t>    System.out.println(!(5 == 3));  // true</a:t>
            </a:r>
            <a:endParaRPr lang="en-US"/>
          </a:p>
          <a:p>
            <a:r>
              <a:rPr lang="en-US"/>
              <a:t>    System.out.println(!(5 &gt; 3));  // false</a:t>
            </a:r>
            <a:endParaRPr lang="en-US"/>
          </a:p>
          <a:p>
            <a:r>
              <a:rPr lang="en-US"/>
              <a:t>  }</a:t>
            </a:r>
            <a:endParaRPr lang="en-US"/>
          </a:p>
          <a:p>
            <a:r>
              <a:rPr lang="en-US"/>
              <a: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Content Placeholder 99"/>
          <p:cNvPicPr>
            <a:picLocks noGrp="1" noChangeAspect="1"/>
          </p:cNvPicPr>
          <p:nvPr>
            <p:ph idx="1"/>
          </p:nvPr>
        </p:nvPicPr>
        <p:blipFill>
          <a:blip r:embed="rId1"/>
          <a:stretch>
            <a:fillRect/>
          </a:stretch>
        </p:blipFill>
        <p:spPr>
          <a:xfrm>
            <a:off x="2047875" y="2801144"/>
            <a:ext cx="8096250" cy="2400300"/>
          </a:xfrm>
          <a:prstGeom prst="rect">
            <a:avLst/>
          </a:prstGeom>
          <a:noFill/>
          <a:ln w="9525">
            <a:noFill/>
          </a:ln>
        </p:spPr>
      </p:pic>
      <p:sp>
        <p:nvSpPr>
          <p:cNvPr id="6" name="Text Box 5"/>
          <p:cNvSpPr txBox="1"/>
          <p:nvPr/>
        </p:nvSpPr>
        <p:spPr>
          <a:xfrm>
            <a:off x="268605" y="371475"/>
            <a:ext cx="11424920" cy="2656205"/>
          </a:xfrm>
          <a:prstGeom prst="rect">
            <a:avLst/>
          </a:prstGeom>
          <a:noFill/>
        </p:spPr>
        <p:txBody>
          <a:bodyPr wrap="square" rtlCol="0" anchor="t">
            <a:noAutofit/>
          </a:bodyPr>
          <a:lstStyle/>
          <a:p>
            <a:r>
              <a:rPr lang="en-US" sz="4000"/>
              <a:t>Type Casting in Java</a:t>
            </a:r>
            <a:endParaRPr lang="en-US" sz="4000"/>
          </a:p>
          <a:p>
            <a:endParaRPr lang="en-US" sz="4000"/>
          </a:p>
          <a:p>
            <a:r>
              <a:rPr lang="en-US" sz="2800"/>
              <a:t>In Java, type casting is a method or process that converts a data type into another data type in both ways manually and automatically. The automatic conversion is done by the compiler and manual conversion performed by the programmer</a:t>
            </a:r>
            <a:endParaRPr 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14350" y="95250"/>
            <a:ext cx="11393170" cy="6405245"/>
          </a:xfrm>
          <a:prstGeom prst="rect">
            <a:avLst/>
          </a:prstGeom>
          <a:noFill/>
        </p:spPr>
        <p:txBody>
          <a:bodyPr wrap="square" rtlCol="0" anchor="t">
            <a:noAutofit/>
          </a:bodyPr>
          <a:lstStyle/>
          <a:p>
            <a:r>
              <a:rPr lang="en-US" sz="4000"/>
              <a:t>Widening Type Casting</a:t>
            </a:r>
            <a:endParaRPr lang="en-US" sz="4000"/>
          </a:p>
          <a:p>
            <a:endParaRPr lang="en-US"/>
          </a:p>
          <a:p>
            <a:r>
              <a:rPr lang="en-US" sz="2800"/>
              <a:t>Converting a lower data type into a higher one is called widening type casting. It is also known as implicit conversion or casting down. It is done automatically. It is safe because there is no chance to lose data. It takes place when:</a:t>
            </a:r>
            <a:endParaRPr lang="en-US" sz="2800"/>
          </a:p>
          <a:p>
            <a:endParaRPr lang="en-US" sz="2800"/>
          </a:p>
          <a:p>
            <a:r>
              <a:rPr lang="en-US" sz="2800"/>
              <a:t>* Both data types must be compatible with each other.</a:t>
            </a:r>
            <a:endParaRPr lang="en-US" sz="2800"/>
          </a:p>
          <a:p>
            <a:r>
              <a:rPr lang="en-US" sz="2800"/>
              <a:t>* The target type must be larger than the source type.</a:t>
            </a:r>
            <a:endParaRPr lang="en-US" sz="2800"/>
          </a:p>
        </p:txBody>
      </p:sp>
      <p:sp>
        <p:nvSpPr>
          <p:cNvPr id="5" name="Text Box 4"/>
          <p:cNvSpPr txBox="1"/>
          <p:nvPr/>
        </p:nvSpPr>
        <p:spPr>
          <a:xfrm>
            <a:off x="1374140" y="4488815"/>
            <a:ext cx="9949180" cy="721995"/>
          </a:xfrm>
          <a:prstGeom prst="rect">
            <a:avLst/>
          </a:prstGeom>
          <a:noFill/>
        </p:spPr>
        <p:txBody>
          <a:bodyPr wrap="square" rtlCol="0" anchor="t">
            <a:noAutofit/>
          </a:bodyPr>
          <a:lstStyle/>
          <a:p>
            <a:r>
              <a:rPr lang="en-US" sz="3500"/>
              <a:t>byte -&gt; short -&gt; char -&gt; int -&gt; long -&gt; float -&gt; double</a:t>
            </a:r>
            <a:endParaRPr lang="en-US" sz="3500"/>
          </a:p>
          <a:p>
            <a:endParaRPr lang="en-US" sz="3500"/>
          </a:p>
          <a:p>
            <a:endParaRPr lang="en-US" sz="3500"/>
          </a:p>
        </p:txBody>
      </p:sp>
      <p:sp>
        <p:nvSpPr>
          <p:cNvPr id="6" name="Text Box 5"/>
          <p:cNvSpPr txBox="1"/>
          <p:nvPr/>
        </p:nvSpPr>
        <p:spPr>
          <a:xfrm>
            <a:off x="514350" y="5210810"/>
            <a:ext cx="11300460" cy="1647190"/>
          </a:xfrm>
          <a:prstGeom prst="rect">
            <a:avLst/>
          </a:prstGeom>
          <a:noFill/>
        </p:spPr>
        <p:txBody>
          <a:bodyPr wrap="square" rtlCol="0" anchor="t">
            <a:noAutofit/>
          </a:bodyPr>
          <a:lstStyle/>
          <a:p>
            <a:r>
              <a:rPr lang="en-US" sz="2800"/>
              <a:t>The conversion between numeric data type to char or Boolean is not done automatically. Also, the char and Boolean data types are not compatible with each other</a:t>
            </a:r>
            <a:endParaRPr 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99390" y="295910"/>
            <a:ext cx="7149465" cy="706755"/>
          </a:xfrm>
          <a:prstGeom prst="rect">
            <a:avLst/>
          </a:prstGeom>
          <a:noFill/>
        </p:spPr>
        <p:txBody>
          <a:bodyPr wrap="square" rtlCol="0">
            <a:spAutoFit/>
          </a:bodyPr>
          <a:lstStyle/>
          <a:p>
            <a:r>
              <a:rPr lang="en-US" sz="4000"/>
              <a:t>WideningTypeCastingExample</a:t>
            </a:r>
            <a:endParaRPr lang="en-US" sz="4000"/>
          </a:p>
        </p:txBody>
      </p:sp>
      <p:sp>
        <p:nvSpPr>
          <p:cNvPr id="6" name="Text Box 5"/>
          <p:cNvSpPr txBox="1"/>
          <p:nvPr/>
        </p:nvSpPr>
        <p:spPr>
          <a:xfrm>
            <a:off x="1252855" y="1494155"/>
            <a:ext cx="5313045" cy="4652010"/>
          </a:xfrm>
          <a:prstGeom prst="rect">
            <a:avLst/>
          </a:prstGeom>
          <a:noFill/>
        </p:spPr>
        <p:txBody>
          <a:bodyPr wrap="square" rtlCol="0" anchor="t">
            <a:noAutofit/>
          </a:bodyPr>
          <a:lstStyle/>
          <a:p>
            <a:endParaRPr lang="en-US" sz="2000">
              <a:sym typeface="+mn-ea"/>
            </a:endParaRPr>
          </a:p>
        </p:txBody>
      </p:sp>
      <p:sp>
        <p:nvSpPr>
          <p:cNvPr id="7" name="Text Box 6"/>
          <p:cNvSpPr txBox="1"/>
          <p:nvPr/>
        </p:nvSpPr>
        <p:spPr>
          <a:xfrm>
            <a:off x="316865" y="1228725"/>
            <a:ext cx="8827135" cy="5477510"/>
          </a:xfrm>
          <a:prstGeom prst="rect">
            <a:avLst/>
          </a:prstGeom>
          <a:noFill/>
        </p:spPr>
        <p:txBody>
          <a:bodyPr wrap="square" rtlCol="0">
            <a:spAutoFit/>
          </a:bodyPr>
          <a:lstStyle/>
          <a:p>
            <a:r>
              <a:rPr lang="en-US" sz="2500">
                <a:sym typeface="+mn-ea"/>
              </a:rPr>
              <a:t>public class WideningTypeCastingExample  </a:t>
            </a:r>
            <a:endParaRPr lang="en-US" sz="2500"/>
          </a:p>
          <a:p>
            <a:r>
              <a:rPr lang="en-US" sz="2500">
                <a:sym typeface="+mn-ea"/>
              </a:rPr>
              <a:t>{  </a:t>
            </a:r>
            <a:endParaRPr lang="en-US" sz="2500"/>
          </a:p>
          <a:p>
            <a:r>
              <a:rPr lang="en-US" sz="2500">
                <a:sym typeface="+mn-ea"/>
              </a:rPr>
              <a:t>public static void main(String[] args)  </a:t>
            </a:r>
            <a:endParaRPr lang="en-US" sz="2500"/>
          </a:p>
          <a:p>
            <a:r>
              <a:rPr lang="en-US" sz="2500">
                <a:sym typeface="+mn-ea"/>
              </a:rPr>
              <a:t>{  </a:t>
            </a:r>
            <a:endParaRPr lang="en-US" sz="2500"/>
          </a:p>
          <a:p>
            <a:r>
              <a:rPr lang="en-US" sz="2500">
                <a:sym typeface="+mn-ea"/>
              </a:rPr>
              <a:t>int x = 7;  </a:t>
            </a:r>
            <a:endParaRPr lang="en-US" sz="2500"/>
          </a:p>
          <a:p>
            <a:r>
              <a:rPr lang="en-US" sz="2500">
                <a:sym typeface="+mn-ea"/>
              </a:rPr>
              <a:t>//automatically converts the integer type into long type  </a:t>
            </a:r>
            <a:endParaRPr lang="en-US" sz="2500"/>
          </a:p>
          <a:p>
            <a:r>
              <a:rPr lang="en-US" sz="2500">
                <a:sym typeface="+mn-ea"/>
              </a:rPr>
              <a:t>long y = x;  </a:t>
            </a:r>
            <a:endParaRPr lang="en-US" sz="2500"/>
          </a:p>
          <a:p>
            <a:r>
              <a:rPr lang="en-US" sz="2500">
                <a:sym typeface="+mn-ea"/>
              </a:rPr>
              <a:t>//automatically converts the long type into float type  </a:t>
            </a:r>
            <a:endParaRPr lang="en-US" sz="2500"/>
          </a:p>
          <a:p>
            <a:r>
              <a:rPr lang="en-US" sz="2500">
                <a:sym typeface="+mn-ea"/>
              </a:rPr>
              <a:t>float z = y;  </a:t>
            </a:r>
            <a:endParaRPr lang="en-US" sz="2500"/>
          </a:p>
          <a:p>
            <a:r>
              <a:rPr lang="en-US" sz="2500">
                <a:sym typeface="+mn-ea"/>
              </a:rPr>
              <a:t>System.out.println("Before conversion, int value "+x);  </a:t>
            </a:r>
            <a:endParaRPr lang="en-US" sz="2500"/>
          </a:p>
          <a:p>
            <a:r>
              <a:rPr lang="en-US" sz="2500">
                <a:sym typeface="+mn-ea"/>
              </a:rPr>
              <a:t>System.out.println("After conversion, long value "+y);  </a:t>
            </a:r>
            <a:endParaRPr lang="en-US" sz="2500"/>
          </a:p>
          <a:p>
            <a:r>
              <a:rPr lang="en-US" sz="2500">
                <a:sym typeface="+mn-ea"/>
              </a:rPr>
              <a:t>System.out.println("After conversion, float value "+z);  </a:t>
            </a:r>
            <a:endParaRPr lang="en-US" sz="2500"/>
          </a:p>
          <a:p>
            <a:r>
              <a:rPr lang="en-US" sz="2500">
                <a:sym typeface="+mn-ea"/>
              </a:rPr>
              <a:t>}  </a:t>
            </a:r>
            <a:endParaRPr lang="en-US" sz="2500"/>
          </a:p>
          <a:p>
            <a:r>
              <a:rPr lang="en-US" sz="2500">
                <a:sym typeface="+mn-ea"/>
              </a:rPr>
              <a:t>}  </a:t>
            </a:r>
            <a:endParaRPr lang="en-US" sz="2500"/>
          </a:p>
        </p:txBody>
      </p:sp>
      <p:sp>
        <p:nvSpPr>
          <p:cNvPr id="8" name="Text Box 7"/>
          <p:cNvSpPr txBox="1"/>
          <p:nvPr/>
        </p:nvSpPr>
        <p:spPr>
          <a:xfrm>
            <a:off x="8392160" y="1494155"/>
            <a:ext cx="3255645" cy="1476375"/>
          </a:xfrm>
          <a:prstGeom prst="rect">
            <a:avLst/>
          </a:prstGeom>
          <a:noFill/>
        </p:spPr>
        <p:txBody>
          <a:bodyPr wrap="square" rtlCol="0" anchor="t">
            <a:spAutoFit/>
          </a:bodyPr>
          <a:lstStyle/>
          <a:p>
            <a:r>
              <a:rPr lang="en-US">
                <a:sym typeface="+mn-ea"/>
              </a:rPr>
              <a:t>OUTPUT</a:t>
            </a:r>
            <a:endParaRPr lang="en-US"/>
          </a:p>
          <a:p>
            <a:endParaRPr lang="en-US"/>
          </a:p>
          <a:p>
            <a:r>
              <a:rPr lang="en-US">
                <a:sym typeface="+mn-ea"/>
              </a:rPr>
              <a:t>Before conversion, int value 7</a:t>
            </a:r>
            <a:endParaRPr lang="en-US"/>
          </a:p>
          <a:p>
            <a:r>
              <a:rPr lang="en-US">
                <a:sym typeface="+mn-ea"/>
              </a:rPr>
              <a:t>After conversion, long value 7</a:t>
            </a:r>
            <a:endParaRPr lang="en-US"/>
          </a:p>
          <a:p>
            <a:r>
              <a:rPr lang="en-US">
                <a:sym typeface="+mn-ea"/>
              </a:rPr>
              <a:t>After conversion, float value 7.0</a:t>
            </a:r>
            <a:endParaRPr lang="en-US">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0355" y="417830"/>
            <a:ext cx="11315700" cy="5683885"/>
          </a:xfrm>
          <a:prstGeom prst="rect">
            <a:avLst/>
          </a:prstGeom>
          <a:noFill/>
        </p:spPr>
        <p:txBody>
          <a:bodyPr wrap="square" rtlCol="0" anchor="t">
            <a:noAutofit/>
          </a:bodyPr>
          <a:lstStyle/>
          <a:p>
            <a:r>
              <a:rPr lang="en-US" sz="4000"/>
              <a:t>Narrowing Type Casting</a:t>
            </a:r>
            <a:endParaRPr lang="en-US" sz="4000"/>
          </a:p>
          <a:p>
            <a:endParaRPr lang="en-US" sz="4000"/>
          </a:p>
          <a:p>
            <a:r>
              <a:rPr lang="en-US" sz="2800"/>
              <a:t>Converting a higher data type into a lower one is called narrowing type casting. It is also known as explicit conversion or casting up. It is done manually by the programmer. If we do not perform casting then the compiler reports a compile-time error.</a:t>
            </a:r>
            <a:endParaRPr lang="en-US" sz="2800"/>
          </a:p>
          <a:p>
            <a:endParaRPr lang="en-US" sz="2800"/>
          </a:p>
          <a:p>
            <a:endParaRPr lang="en-US" sz="2800"/>
          </a:p>
        </p:txBody>
      </p:sp>
      <p:sp>
        <p:nvSpPr>
          <p:cNvPr id="5" name="Text Box 4"/>
          <p:cNvSpPr txBox="1"/>
          <p:nvPr/>
        </p:nvSpPr>
        <p:spPr>
          <a:xfrm>
            <a:off x="868680" y="3613150"/>
            <a:ext cx="10639425" cy="1537970"/>
          </a:xfrm>
          <a:prstGeom prst="rect">
            <a:avLst/>
          </a:prstGeom>
          <a:noFill/>
        </p:spPr>
        <p:txBody>
          <a:bodyPr wrap="square" rtlCol="0" anchor="t">
            <a:spAutoFit/>
          </a:bodyPr>
          <a:lstStyle/>
          <a:p>
            <a:endParaRPr lang="en-US" sz="2800"/>
          </a:p>
          <a:p>
            <a:endParaRPr lang="en-US" sz="2800"/>
          </a:p>
          <a:p>
            <a:r>
              <a:rPr lang="en-US" sz="3800"/>
              <a:t>double -&gt; float -&gt; long -&gt; int -&gt; char -&gt; short -&gt; byte</a:t>
            </a:r>
            <a:r>
              <a:rPr lang="en-US" sz="2800"/>
              <a:t>  </a:t>
            </a:r>
            <a:endParaRPr 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101600"/>
            <a:ext cx="6096000" cy="706755"/>
          </a:xfrm>
          <a:prstGeom prst="rect">
            <a:avLst/>
          </a:prstGeom>
          <a:noFill/>
        </p:spPr>
        <p:txBody>
          <a:bodyPr wrap="square" rtlCol="0" anchor="t">
            <a:spAutoFit/>
          </a:bodyPr>
          <a:lstStyle/>
          <a:p>
            <a:r>
              <a:rPr lang="en-US" sz="4000"/>
              <a:t>NarrowingTypeCasting</a:t>
            </a:r>
            <a:endParaRPr lang="en-US" sz="4000"/>
          </a:p>
        </p:txBody>
      </p:sp>
      <p:sp>
        <p:nvSpPr>
          <p:cNvPr id="5" name="Text Box 4"/>
          <p:cNvSpPr txBox="1"/>
          <p:nvPr/>
        </p:nvSpPr>
        <p:spPr>
          <a:xfrm>
            <a:off x="790575" y="605155"/>
            <a:ext cx="6418580" cy="6103620"/>
          </a:xfrm>
          <a:prstGeom prst="rect">
            <a:avLst/>
          </a:prstGeom>
          <a:noFill/>
        </p:spPr>
        <p:txBody>
          <a:bodyPr wrap="square" rtlCol="0" anchor="t">
            <a:noAutofit/>
          </a:bodyPr>
          <a:lstStyle/>
          <a:p>
            <a:r>
              <a:rPr lang="en-US" sz="2200"/>
              <a:t>public class NarrowingTypeCastingExample  </a:t>
            </a:r>
            <a:endParaRPr lang="en-US" sz="2200"/>
          </a:p>
          <a:p>
            <a:r>
              <a:rPr lang="en-US" sz="2200"/>
              <a:t>{  </a:t>
            </a:r>
            <a:endParaRPr lang="en-US" sz="2200"/>
          </a:p>
          <a:p>
            <a:r>
              <a:rPr lang="en-US" sz="2200"/>
              <a:t>public static void main(String args[])  </a:t>
            </a:r>
            <a:endParaRPr lang="en-US" sz="2200"/>
          </a:p>
          <a:p>
            <a:r>
              <a:rPr lang="en-US" sz="2200"/>
              <a:t>{  </a:t>
            </a:r>
            <a:endParaRPr lang="en-US" sz="2200"/>
          </a:p>
          <a:p>
            <a:r>
              <a:rPr lang="en-US" sz="2200"/>
              <a:t>double d = 166.66;  </a:t>
            </a:r>
            <a:endParaRPr lang="en-US" sz="2200"/>
          </a:p>
          <a:p>
            <a:r>
              <a:rPr lang="en-US" sz="2200"/>
              <a:t>//converting double data type into long data type  </a:t>
            </a:r>
            <a:endParaRPr lang="en-US" sz="2200"/>
          </a:p>
          <a:p>
            <a:r>
              <a:rPr lang="en-US" sz="2200"/>
              <a:t>long l = (long)d;  </a:t>
            </a:r>
            <a:endParaRPr lang="en-US" sz="2200"/>
          </a:p>
          <a:p>
            <a:r>
              <a:rPr lang="en-US" sz="2200"/>
              <a:t>//converting long data type into int data type  </a:t>
            </a:r>
            <a:endParaRPr lang="en-US" sz="2200"/>
          </a:p>
          <a:p>
            <a:r>
              <a:rPr lang="en-US" sz="2200"/>
              <a:t>int i = (int)l;  </a:t>
            </a:r>
            <a:endParaRPr lang="en-US" sz="2200"/>
          </a:p>
          <a:p>
            <a:r>
              <a:rPr lang="en-US" sz="2200"/>
              <a:t>System.out.println("Before conversion: "+d);  </a:t>
            </a:r>
            <a:endParaRPr lang="en-US" sz="2200"/>
          </a:p>
          <a:p>
            <a:r>
              <a:rPr lang="en-US" sz="2200"/>
              <a:t>//fractional part lost  </a:t>
            </a:r>
            <a:endParaRPr lang="en-US" sz="2200"/>
          </a:p>
          <a:p>
            <a:r>
              <a:rPr lang="en-US" sz="2200"/>
              <a:t>System.out.println("After conversion into long type: "+l);  </a:t>
            </a:r>
            <a:endParaRPr lang="en-US" sz="2200"/>
          </a:p>
          <a:p>
            <a:r>
              <a:rPr lang="en-US" sz="2200"/>
              <a:t>//fractional part lost  </a:t>
            </a:r>
            <a:endParaRPr lang="en-US" sz="2200"/>
          </a:p>
          <a:p>
            <a:r>
              <a:rPr lang="en-US" sz="2200"/>
              <a:t>System.out.println("After conversion into int type: "+i);  </a:t>
            </a:r>
            <a:endParaRPr lang="en-US" sz="2200"/>
          </a:p>
          <a:p>
            <a:r>
              <a:rPr lang="en-US" sz="2200"/>
              <a:t>}  </a:t>
            </a:r>
            <a:endParaRPr lang="en-US" sz="2200"/>
          </a:p>
          <a:p>
            <a:r>
              <a:rPr lang="en-US" sz="2200"/>
              <a:t>}  </a:t>
            </a:r>
            <a:endParaRPr lang="en-US" sz="2200"/>
          </a:p>
        </p:txBody>
      </p:sp>
      <p:sp>
        <p:nvSpPr>
          <p:cNvPr id="6" name="Text Box 5"/>
          <p:cNvSpPr txBox="1"/>
          <p:nvPr/>
        </p:nvSpPr>
        <p:spPr>
          <a:xfrm>
            <a:off x="7931785" y="833120"/>
            <a:ext cx="3731260" cy="1476375"/>
          </a:xfrm>
          <a:prstGeom prst="rect">
            <a:avLst/>
          </a:prstGeom>
          <a:noFill/>
        </p:spPr>
        <p:txBody>
          <a:bodyPr wrap="square" rtlCol="0" anchor="t">
            <a:spAutoFit/>
          </a:bodyPr>
          <a:lstStyle/>
          <a:p>
            <a:r>
              <a:rPr lang="en-US"/>
              <a:t>OUTPUT</a:t>
            </a:r>
            <a:endParaRPr lang="en-US"/>
          </a:p>
          <a:p>
            <a:endParaRPr lang="en-US"/>
          </a:p>
          <a:p>
            <a:r>
              <a:rPr lang="en-US"/>
              <a:t>Before conversion: 166.66</a:t>
            </a:r>
            <a:endParaRPr lang="en-US"/>
          </a:p>
          <a:p>
            <a:r>
              <a:rPr lang="en-US"/>
              <a:t>After conversion into long type: 166</a:t>
            </a:r>
            <a:endParaRPr lang="en-US"/>
          </a:p>
          <a:p>
            <a:r>
              <a:rPr lang="en-US"/>
              <a:t>After conversion into int type: 166</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748"/>
          </a:xfrm>
        </p:spPr>
        <p:txBody>
          <a:bodyPr>
            <a:normAutofit fontScale="90000"/>
          </a:bodyPr>
          <a:lstStyle/>
          <a:p>
            <a:r>
              <a:rPr lang="en-IN" b="1" dirty="0">
                <a:latin typeface="Times New Roman" panose="02020603050405020304" pitchFamily="18" charset="0"/>
                <a:cs typeface="Times New Roman" panose="02020603050405020304" pitchFamily="18" charset="0"/>
              </a:rPr>
              <a:t>Java Control Statements</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8149"/>
            <a:ext cx="10515600" cy="5108814"/>
          </a:xfrm>
        </p:spPr>
        <p:txBody>
          <a:bodyPr/>
          <a:lstStyle/>
          <a:p>
            <a:pPr algn="just"/>
            <a:r>
              <a:rPr lang="en-US" dirty="0">
                <a:latin typeface="Times New Roman" panose="02020603050405020304" pitchFamily="18" charset="0"/>
                <a:cs typeface="Times New Roman" panose="02020603050405020304" pitchFamily="18" charset="0"/>
              </a:rPr>
              <a:t>In java, the default execution flow of a program is a sequential order. But the sequential order of execution flow may not be suitable for all situations.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Sometimes, we may want to jump from line to another line, we may want to skip a part of the program, or sometimes we may want to execute a part of the program again and again.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 solve this problem, java provides control statements.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338"/>
            <a:ext cx="10515600" cy="5707625"/>
          </a:xfrm>
        </p:spPr>
        <p:txBody>
          <a:bodyPr>
            <a:normAutofit/>
          </a:bodyPr>
          <a:lstStyle/>
          <a:p>
            <a:pPr algn="just"/>
            <a:r>
              <a:rPr lang="en-US" dirty="0">
                <a:latin typeface="Times New Roman" panose="02020603050405020304" pitchFamily="18" charset="0"/>
                <a:cs typeface="Times New Roman" panose="02020603050405020304" pitchFamily="18" charset="0"/>
              </a:rPr>
              <a:t>OOP: OOP allows us to decompose a problem into a number of entities called objects and then builds data and methods around these entities.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OOP Chars: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Emphasis on data .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Programs are divided into what are known as methods.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Data structures are designed such that they characterize the objects.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Methods that operate on the data of an object are tied together .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Data is hidden.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Objects can communicate with each other through methods.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Reusability. Follows bottom-up approach in program design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Selection Control Statements</a:t>
            </a:r>
            <a:br>
              <a:rPr lang="en-US" b="1" dirty="0"/>
            </a:br>
            <a:endParaRPr lang="en-IN" dirty="0"/>
          </a:p>
        </p:txBody>
      </p:sp>
      <p:sp>
        <p:nvSpPr>
          <p:cNvPr id="3" name="Content Placeholder 2"/>
          <p:cNvSpPr>
            <a:spLocks noGrp="1"/>
          </p:cNvSpPr>
          <p:nvPr>
            <p:ph idx="1"/>
          </p:nvPr>
        </p:nvSpPr>
        <p:spPr>
          <a:xfrm>
            <a:off x="838200" y="1310910"/>
            <a:ext cx="10515600" cy="4866053"/>
          </a:xfrm>
        </p:spPr>
        <p:txBody>
          <a:bodyPr>
            <a:normAutofit/>
          </a:bodyPr>
          <a:lstStyle/>
          <a:p>
            <a:pPr algn="just"/>
            <a:r>
              <a:rPr lang="en-US" dirty="0">
                <a:latin typeface="Times New Roman" panose="02020603050405020304" pitchFamily="18" charset="0"/>
                <a:cs typeface="Times New Roman" panose="02020603050405020304" pitchFamily="18" charset="0"/>
              </a:rPr>
              <a:t>In java, the selection statements are also known as decision making statements or branching statements.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selection statements are used to select a part of the program to be executed based on a condition.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Java provides the following selection statements.</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statement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if-else statement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a:t>
            </a:r>
            <a:r>
              <a:rPr lang="en-US" dirty="0" err="1">
                <a:latin typeface="Times New Roman" panose="02020603050405020304" pitchFamily="18" charset="0"/>
                <a:cs typeface="Times New Roman" panose="02020603050405020304" pitchFamily="18" charset="0"/>
              </a:rPr>
              <a:t>elseif</a:t>
            </a:r>
            <a:r>
              <a:rPr lang="en-US" dirty="0">
                <a:latin typeface="Times New Roman" panose="02020603050405020304" pitchFamily="18" charset="0"/>
                <a:cs typeface="Times New Roman" panose="02020603050405020304" pitchFamily="18" charset="0"/>
              </a:rPr>
              <a:t> statement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nested if statement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switch statement</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46050" y="371475"/>
            <a:ext cx="11776710" cy="1782445"/>
          </a:xfrm>
          <a:prstGeom prst="rect">
            <a:avLst/>
          </a:prstGeom>
          <a:noFill/>
        </p:spPr>
        <p:txBody>
          <a:bodyPr wrap="square" rtlCol="0" anchor="t">
            <a:noAutofit/>
          </a:bodyPr>
          <a:lstStyle/>
          <a:p>
            <a:r>
              <a:rPr lang="en-US" sz="4000"/>
              <a:t>Simple if statement:</a:t>
            </a:r>
            <a:endParaRPr lang="en-US"/>
          </a:p>
          <a:p>
            <a:endParaRPr lang="en-US"/>
          </a:p>
          <a:p>
            <a:r>
              <a:rPr lang="en-US" sz="2800"/>
              <a:t>It is the most basic statement among all control flow statements in Java. It evaluates a Boolean expression and enables the program to enter a block of code if the expression evaluates to true.</a:t>
            </a:r>
            <a:endParaRPr lang="en-US" sz="2800"/>
          </a:p>
        </p:txBody>
      </p:sp>
      <p:sp>
        <p:nvSpPr>
          <p:cNvPr id="5" name="Text Box 4"/>
          <p:cNvSpPr txBox="1"/>
          <p:nvPr/>
        </p:nvSpPr>
        <p:spPr>
          <a:xfrm>
            <a:off x="1374775" y="3597910"/>
            <a:ext cx="9427845" cy="2548890"/>
          </a:xfrm>
          <a:prstGeom prst="rect">
            <a:avLst/>
          </a:prstGeom>
          <a:noFill/>
        </p:spPr>
        <p:txBody>
          <a:bodyPr wrap="square" rtlCol="0" anchor="t">
            <a:noAutofit/>
          </a:bodyPr>
          <a:lstStyle/>
          <a:p>
            <a:r>
              <a:rPr lang="en-US" sz="3500"/>
              <a:t>if (condition) </a:t>
            </a:r>
            <a:endParaRPr lang="en-US" sz="3500"/>
          </a:p>
          <a:p>
            <a:r>
              <a:rPr lang="en-US" sz="3500"/>
              <a:t>{    </a:t>
            </a:r>
            <a:endParaRPr lang="en-US" sz="3500"/>
          </a:p>
          <a:p>
            <a:r>
              <a:rPr lang="en-US" sz="3500"/>
              <a:t>statement 1; //executes when condition is true   </a:t>
            </a:r>
            <a:endParaRPr lang="en-US" sz="3500"/>
          </a:p>
          <a:p>
            <a:r>
              <a:rPr lang="en-US" sz="3500"/>
              <a:t>}    </a:t>
            </a:r>
            <a:endParaRPr lang="en-US" sz="3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41350" y="-67945"/>
            <a:ext cx="7070725" cy="6213475"/>
          </a:xfrm>
          <a:prstGeom prst="rect">
            <a:avLst/>
          </a:prstGeom>
          <a:noFill/>
        </p:spPr>
        <p:txBody>
          <a:bodyPr wrap="square" rtlCol="0" anchor="t">
            <a:noAutofit/>
          </a:bodyPr>
          <a:lstStyle/>
          <a:p>
            <a:r>
              <a:rPr lang="en-US" sz="2800"/>
              <a:t>public class IfExample {  </a:t>
            </a:r>
            <a:endParaRPr lang="en-US" sz="2800"/>
          </a:p>
          <a:p>
            <a:r>
              <a:rPr lang="en-US" sz="2800"/>
              <a:t>public static void main(String[] args) </a:t>
            </a:r>
            <a:endParaRPr lang="en-US" sz="2800"/>
          </a:p>
          <a:p>
            <a:r>
              <a:rPr lang="en-US" sz="2800"/>
              <a:t>{     </a:t>
            </a:r>
            <a:endParaRPr lang="en-US" sz="2800"/>
          </a:p>
          <a:p>
            <a:r>
              <a:rPr lang="en-US" sz="2800"/>
              <a:t>    int age=20;  </a:t>
            </a:r>
            <a:endParaRPr lang="en-US" sz="2800"/>
          </a:p>
          <a:p>
            <a:r>
              <a:rPr lang="en-US" sz="2800"/>
              <a:t>    </a:t>
            </a:r>
            <a:endParaRPr lang="en-US" sz="2800"/>
          </a:p>
          <a:p>
            <a:r>
              <a:rPr lang="en-US" sz="2800"/>
              <a:t>    if(age&gt;18)</a:t>
            </a:r>
            <a:endParaRPr lang="en-US" sz="2800"/>
          </a:p>
          <a:p>
            <a:r>
              <a:rPr lang="en-US" sz="2800"/>
              <a:t>{  </a:t>
            </a:r>
            <a:endParaRPr lang="en-US" sz="2800"/>
          </a:p>
          <a:p>
            <a:r>
              <a:rPr lang="en-US" sz="2800"/>
              <a:t>        System.out.print("Age is greater than 18");  </a:t>
            </a:r>
            <a:endParaRPr lang="en-US" sz="2800"/>
          </a:p>
          <a:p>
            <a:r>
              <a:rPr lang="en-US" sz="2800"/>
              <a:t>    }  </a:t>
            </a:r>
            <a:endParaRPr lang="en-US" sz="2800"/>
          </a:p>
          <a:p>
            <a:r>
              <a:rPr lang="en-US" sz="2800"/>
              <a:t>}  </a:t>
            </a:r>
            <a:endParaRPr lang="en-US" sz="2800"/>
          </a:p>
          <a:p>
            <a:r>
              <a:rPr lang="en-US" sz="2800"/>
              <a:t>}  </a:t>
            </a:r>
            <a:endParaRPr 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4935" y="234950"/>
            <a:ext cx="11700510" cy="2614930"/>
          </a:xfrm>
          <a:prstGeom prst="rect">
            <a:avLst/>
          </a:prstGeom>
          <a:noFill/>
        </p:spPr>
        <p:txBody>
          <a:bodyPr wrap="square" rtlCol="0" anchor="t">
            <a:spAutoFit/>
          </a:bodyPr>
          <a:lstStyle/>
          <a:p>
            <a:r>
              <a:rPr lang="en-US" sz="4000"/>
              <a:t>if-else statement</a:t>
            </a:r>
            <a:endParaRPr lang="en-US" sz="4000"/>
          </a:p>
          <a:p>
            <a:endParaRPr lang="en-US" sz="4000"/>
          </a:p>
          <a:p>
            <a:r>
              <a:rPr lang="en-US" sz="2800"/>
              <a:t>The if-else statement is an extension to the if-statement, which uses another block of code, i.e., else block. The else block is executed if the condition of the if-block is evaluated as false.</a:t>
            </a:r>
            <a:endParaRPr lang="en-US" sz="2800"/>
          </a:p>
        </p:txBody>
      </p:sp>
      <p:sp>
        <p:nvSpPr>
          <p:cNvPr id="5" name="Text Box 4"/>
          <p:cNvSpPr txBox="1"/>
          <p:nvPr/>
        </p:nvSpPr>
        <p:spPr>
          <a:xfrm>
            <a:off x="1374140" y="3229610"/>
            <a:ext cx="7769860" cy="3150235"/>
          </a:xfrm>
          <a:prstGeom prst="rect">
            <a:avLst/>
          </a:prstGeom>
          <a:noFill/>
        </p:spPr>
        <p:txBody>
          <a:bodyPr wrap="square" rtlCol="0" anchor="t">
            <a:noAutofit/>
          </a:bodyPr>
          <a:lstStyle/>
          <a:p>
            <a:r>
              <a:rPr lang="en-US" sz="2800"/>
              <a:t>if(condition)</a:t>
            </a:r>
            <a:endParaRPr lang="en-US" sz="2800"/>
          </a:p>
          <a:p>
            <a:r>
              <a:rPr lang="en-US" sz="2800"/>
              <a:t> {    </a:t>
            </a:r>
            <a:endParaRPr lang="en-US" sz="2800"/>
          </a:p>
          <a:p>
            <a:r>
              <a:rPr lang="en-US" sz="2800"/>
              <a:t>statement 1; //executes when condition is true   </a:t>
            </a:r>
            <a:endParaRPr lang="en-US" sz="2800"/>
          </a:p>
          <a:p>
            <a:r>
              <a:rPr lang="en-US" sz="2800"/>
              <a:t>}  </a:t>
            </a:r>
            <a:endParaRPr lang="en-US" sz="2800"/>
          </a:p>
          <a:p>
            <a:r>
              <a:rPr lang="en-US" sz="2800"/>
              <a:t>else</a:t>
            </a:r>
            <a:endParaRPr lang="en-US" sz="2800"/>
          </a:p>
          <a:p>
            <a:r>
              <a:rPr lang="en-US" sz="2800"/>
              <a:t>{  </a:t>
            </a:r>
            <a:endParaRPr lang="en-US" sz="2800"/>
          </a:p>
          <a:p>
            <a:r>
              <a:rPr lang="en-US" sz="2800"/>
              <a:t>statement 2; //executes when condition is false   </a:t>
            </a:r>
            <a:endParaRPr lang="en-US" sz="2800"/>
          </a:p>
          <a:p>
            <a:r>
              <a:rPr lang="en-US" sz="2800"/>
              <a:t>}  </a:t>
            </a:r>
            <a:endParaRPr lang="en-US" sz="2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37540" y="462915"/>
            <a:ext cx="6878320" cy="6162040"/>
          </a:xfrm>
          <a:prstGeom prst="rect">
            <a:avLst/>
          </a:prstGeom>
          <a:noFill/>
        </p:spPr>
        <p:txBody>
          <a:bodyPr wrap="square" rtlCol="0" anchor="t">
            <a:noAutofit/>
          </a:bodyPr>
          <a:lstStyle/>
          <a:p>
            <a:r>
              <a:rPr lang="en-US" sz="2600"/>
              <a:t>public class IfElseExample </a:t>
            </a:r>
            <a:endParaRPr lang="en-US" sz="2600"/>
          </a:p>
          <a:p>
            <a:r>
              <a:rPr lang="en-US" sz="2600"/>
              <a:t>{  </a:t>
            </a:r>
            <a:endParaRPr lang="en-US" sz="2600"/>
          </a:p>
          <a:p>
            <a:r>
              <a:rPr lang="en-US" sz="2600"/>
              <a:t>public static void main(String[] args)</a:t>
            </a:r>
            <a:endParaRPr lang="en-US" sz="2600"/>
          </a:p>
          <a:p>
            <a:r>
              <a:rPr lang="en-US" sz="2600"/>
              <a:t> {  </a:t>
            </a:r>
            <a:endParaRPr lang="en-US" sz="2600"/>
          </a:p>
          <a:p>
            <a:r>
              <a:rPr lang="en-US" sz="2600"/>
              <a:t>      int number=13;  </a:t>
            </a:r>
            <a:endParaRPr lang="en-US" sz="2600"/>
          </a:p>
          <a:p>
            <a:r>
              <a:rPr lang="en-US" sz="2600"/>
              <a:t>        if(number%2==0)</a:t>
            </a:r>
            <a:endParaRPr lang="en-US" sz="2600"/>
          </a:p>
          <a:p>
            <a:r>
              <a:rPr lang="en-US" sz="2600"/>
              <a:t>{  </a:t>
            </a:r>
            <a:endParaRPr lang="en-US" sz="2600"/>
          </a:p>
          <a:p>
            <a:r>
              <a:rPr lang="en-US" sz="2600"/>
              <a:t>        System.out.println("even number");  </a:t>
            </a:r>
            <a:endParaRPr lang="en-US" sz="2600"/>
          </a:p>
          <a:p>
            <a:r>
              <a:rPr lang="en-US" sz="2600"/>
              <a:t>    }</a:t>
            </a:r>
            <a:endParaRPr lang="en-US" sz="2600"/>
          </a:p>
          <a:p>
            <a:r>
              <a:rPr lang="en-US" sz="2600"/>
              <a:t>else{  </a:t>
            </a:r>
            <a:endParaRPr lang="en-US" sz="2600"/>
          </a:p>
          <a:p>
            <a:r>
              <a:rPr lang="en-US" sz="2600"/>
              <a:t>        System.out.println("odd number");  </a:t>
            </a:r>
            <a:endParaRPr lang="en-US" sz="2600"/>
          </a:p>
          <a:p>
            <a:r>
              <a:rPr lang="en-US" sz="2600"/>
              <a:t>    }  </a:t>
            </a:r>
            <a:endParaRPr lang="en-US" sz="2600"/>
          </a:p>
          <a:p>
            <a:r>
              <a:rPr lang="en-US" sz="2600"/>
              <a:t>}  </a:t>
            </a:r>
            <a:endParaRPr lang="en-US" sz="2600"/>
          </a:p>
          <a:p>
            <a:r>
              <a:rPr lang="en-US" sz="2600"/>
              <a:t>}    </a:t>
            </a:r>
            <a:endParaRPr lang="en-US" sz="2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2885" y="96520"/>
            <a:ext cx="6096000" cy="706755"/>
          </a:xfrm>
          <a:prstGeom prst="rect">
            <a:avLst/>
          </a:prstGeom>
          <a:noFill/>
        </p:spPr>
        <p:txBody>
          <a:bodyPr wrap="square" rtlCol="0" anchor="t">
            <a:spAutoFit/>
          </a:bodyPr>
          <a:lstStyle/>
          <a:p>
            <a:r>
              <a:rPr lang="en-US" sz="4000"/>
              <a:t>if-else-if</a:t>
            </a:r>
            <a:endParaRPr lang="en-US" sz="4000"/>
          </a:p>
        </p:txBody>
      </p:sp>
      <p:sp>
        <p:nvSpPr>
          <p:cNvPr id="2" name="Text Box 1"/>
          <p:cNvSpPr txBox="1"/>
          <p:nvPr/>
        </p:nvSpPr>
        <p:spPr>
          <a:xfrm>
            <a:off x="314960" y="1009015"/>
            <a:ext cx="11762105" cy="1814830"/>
          </a:xfrm>
          <a:prstGeom prst="rect">
            <a:avLst/>
          </a:prstGeom>
          <a:noFill/>
        </p:spPr>
        <p:txBody>
          <a:bodyPr wrap="square" rtlCol="0" anchor="t">
            <a:spAutoFit/>
          </a:bodyPr>
          <a:lstStyle/>
          <a:p>
            <a:r>
              <a:rPr lang="en-US" sz="2800"/>
              <a:t>The if-else-if statement contains the if-statement followed by multiple else-if statements. In other words, we can say that it is the chain of if-else statements that create a decision tree where the program may enter in the block of code where the condition is true</a:t>
            </a:r>
            <a:endParaRPr lang="en-US" sz="2800"/>
          </a:p>
        </p:txBody>
      </p:sp>
      <p:sp>
        <p:nvSpPr>
          <p:cNvPr id="3" name="Text Box 2"/>
          <p:cNvSpPr txBox="1"/>
          <p:nvPr/>
        </p:nvSpPr>
        <p:spPr>
          <a:xfrm>
            <a:off x="1635760" y="2823845"/>
            <a:ext cx="8782685" cy="3413125"/>
          </a:xfrm>
          <a:prstGeom prst="rect">
            <a:avLst/>
          </a:prstGeom>
          <a:noFill/>
        </p:spPr>
        <p:txBody>
          <a:bodyPr wrap="square" rtlCol="0" anchor="t">
            <a:noAutofit/>
          </a:bodyPr>
          <a:lstStyle/>
          <a:p>
            <a:r>
              <a:rPr lang="en-US" sz="2200"/>
              <a:t>if(condition 1)</a:t>
            </a:r>
            <a:endParaRPr lang="en-US" sz="2200"/>
          </a:p>
          <a:p>
            <a:r>
              <a:rPr lang="en-US" sz="2200"/>
              <a:t> {    </a:t>
            </a:r>
            <a:endParaRPr lang="en-US" sz="2200"/>
          </a:p>
          <a:p>
            <a:r>
              <a:rPr lang="en-US" sz="2200"/>
              <a:t>statement 1; //executes when condition 1 is true   </a:t>
            </a:r>
            <a:endParaRPr lang="en-US" sz="2200"/>
          </a:p>
          <a:p>
            <a:r>
              <a:rPr lang="en-US" sz="2200"/>
              <a:t>}  </a:t>
            </a:r>
            <a:endParaRPr lang="en-US" sz="2200"/>
          </a:p>
          <a:p>
            <a:r>
              <a:rPr lang="en-US" sz="2200"/>
              <a:t>else if(condition 2)</a:t>
            </a:r>
            <a:endParaRPr lang="en-US" sz="2200"/>
          </a:p>
          <a:p>
            <a:r>
              <a:rPr lang="en-US" sz="2200"/>
              <a:t> {  </a:t>
            </a:r>
            <a:endParaRPr lang="en-US" sz="2200"/>
          </a:p>
          <a:p>
            <a:r>
              <a:rPr lang="en-US" sz="2200"/>
              <a:t>statement 2; //executes when condition 2 is true   </a:t>
            </a:r>
            <a:endParaRPr lang="en-US" sz="2200"/>
          </a:p>
          <a:p>
            <a:r>
              <a:rPr lang="en-US" sz="2200"/>
              <a:t>}  </a:t>
            </a:r>
            <a:endParaRPr lang="en-US" sz="2200"/>
          </a:p>
          <a:p>
            <a:r>
              <a:rPr lang="en-US" sz="2200"/>
              <a:t>else </a:t>
            </a:r>
            <a:endParaRPr lang="en-US" sz="2200"/>
          </a:p>
          <a:p>
            <a:r>
              <a:rPr lang="en-US" sz="2200"/>
              <a:t>{  </a:t>
            </a:r>
            <a:endParaRPr lang="en-US" sz="2200"/>
          </a:p>
          <a:p>
            <a:r>
              <a:rPr lang="en-US" sz="2200"/>
              <a:t>statement 2; //executes when all the conditions are false   </a:t>
            </a:r>
            <a:endParaRPr lang="en-US" sz="2200"/>
          </a:p>
          <a:p>
            <a:r>
              <a:rPr lang="en-US" sz="2200"/>
              <a:t>}  </a:t>
            </a:r>
            <a:endParaRPr lang="en-US" sz="2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87705" y="262255"/>
            <a:ext cx="8132445" cy="6363970"/>
          </a:xfrm>
          <a:prstGeom prst="rect">
            <a:avLst/>
          </a:prstGeom>
          <a:noFill/>
        </p:spPr>
        <p:txBody>
          <a:bodyPr wrap="square" rtlCol="0" anchor="t">
            <a:noAutofit/>
          </a:bodyPr>
          <a:lstStyle/>
          <a:p>
            <a:r>
              <a:rPr lang="en-US" sz="1600"/>
              <a:t>public class IfElseIfExample {  </a:t>
            </a:r>
            <a:endParaRPr lang="en-US" sz="1600"/>
          </a:p>
          <a:p>
            <a:r>
              <a:rPr lang="en-US" sz="1600"/>
              <a:t>public static void main(String[] args) {  </a:t>
            </a:r>
            <a:endParaRPr lang="en-US" sz="1600"/>
          </a:p>
          <a:p>
            <a:r>
              <a:rPr lang="en-US" sz="1600"/>
              <a:t>    int marks=65;  </a:t>
            </a:r>
            <a:endParaRPr lang="en-US" sz="1600"/>
          </a:p>
          <a:p>
            <a:r>
              <a:rPr lang="en-US" sz="1600"/>
              <a:t>      </a:t>
            </a:r>
            <a:endParaRPr lang="en-US" sz="1600"/>
          </a:p>
          <a:p>
            <a:r>
              <a:rPr lang="en-US" sz="1600"/>
              <a:t>    if(marks&lt;50){  </a:t>
            </a:r>
            <a:endParaRPr lang="en-US" sz="1600"/>
          </a:p>
          <a:p>
            <a:r>
              <a:rPr lang="en-US" sz="1600"/>
              <a:t>        System.out.println("fail");  </a:t>
            </a:r>
            <a:endParaRPr lang="en-US" sz="1600"/>
          </a:p>
          <a:p>
            <a:r>
              <a:rPr lang="en-US" sz="1600"/>
              <a:t>    }  </a:t>
            </a:r>
            <a:endParaRPr lang="en-US" sz="1600"/>
          </a:p>
          <a:p>
            <a:r>
              <a:rPr lang="en-US" sz="1600"/>
              <a:t>    else if(marks&gt;=50 &amp;&amp; marks&lt;60){  </a:t>
            </a:r>
            <a:endParaRPr lang="en-US" sz="1600"/>
          </a:p>
          <a:p>
            <a:r>
              <a:rPr lang="en-US" sz="1600"/>
              <a:t>        System.out.println("D grade");  </a:t>
            </a:r>
            <a:endParaRPr lang="en-US" sz="1600"/>
          </a:p>
          <a:p>
            <a:r>
              <a:rPr lang="en-US" sz="1600"/>
              <a:t>    }  </a:t>
            </a:r>
            <a:endParaRPr lang="en-US" sz="1600"/>
          </a:p>
          <a:p>
            <a:r>
              <a:rPr lang="en-US" sz="1600"/>
              <a:t>    else if(marks&gt;=60 &amp;&amp; marks&lt;70){  </a:t>
            </a:r>
            <a:endParaRPr lang="en-US" sz="1600"/>
          </a:p>
          <a:p>
            <a:r>
              <a:rPr lang="en-US" sz="1600"/>
              <a:t>        System.out.println("C grade");  </a:t>
            </a:r>
            <a:endParaRPr lang="en-US" sz="1600"/>
          </a:p>
          <a:p>
            <a:r>
              <a:rPr lang="en-US" sz="1600"/>
              <a:t>    }  </a:t>
            </a:r>
            <a:endParaRPr lang="en-US" sz="1600"/>
          </a:p>
          <a:p>
            <a:r>
              <a:rPr lang="en-US" sz="1600"/>
              <a:t>    else if(marks&gt;=70 &amp;&amp; marks&lt;80){  </a:t>
            </a:r>
            <a:endParaRPr lang="en-US" sz="1600"/>
          </a:p>
          <a:p>
            <a:r>
              <a:rPr lang="en-US" sz="1600"/>
              <a:t>        System.out.println("B grade");  </a:t>
            </a:r>
            <a:endParaRPr lang="en-US" sz="1600"/>
          </a:p>
          <a:p>
            <a:r>
              <a:rPr lang="en-US" sz="1600"/>
              <a:t>    }  </a:t>
            </a:r>
            <a:endParaRPr lang="en-US" sz="1600"/>
          </a:p>
          <a:p>
            <a:r>
              <a:rPr lang="en-US" sz="1600"/>
              <a:t>    else if(marks&gt;=80 &amp;&amp; marks&lt;90){  </a:t>
            </a:r>
            <a:endParaRPr lang="en-US" sz="1600"/>
          </a:p>
          <a:p>
            <a:r>
              <a:rPr lang="en-US" sz="1600"/>
              <a:t>        System.out.println("A grade");  </a:t>
            </a:r>
            <a:endParaRPr lang="en-US" sz="1600"/>
          </a:p>
          <a:p>
            <a:r>
              <a:rPr lang="en-US" sz="1600"/>
              <a:t>    }else if(marks&gt;=90 &amp;&amp; marks&lt;100){  </a:t>
            </a:r>
            <a:endParaRPr lang="en-US" sz="1600"/>
          </a:p>
          <a:p>
            <a:r>
              <a:rPr lang="en-US" sz="1600"/>
              <a:t>        System.out.println("A+ grade");  </a:t>
            </a:r>
            <a:endParaRPr lang="en-US" sz="1600"/>
          </a:p>
          <a:p>
            <a:r>
              <a:rPr lang="en-US" sz="1600"/>
              <a:t>    }else{  </a:t>
            </a:r>
            <a:endParaRPr lang="en-US" sz="1600"/>
          </a:p>
          <a:p>
            <a:r>
              <a:rPr lang="en-US" sz="1600"/>
              <a:t>        System.out.println("Invalid!");  </a:t>
            </a:r>
            <a:endParaRPr lang="en-US" sz="1600"/>
          </a:p>
          <a:p>
            <a:r>
              <a:rPr lang="en-US" sz="1600"/>
              <a:t>    }  </a:t>
            </a:r>
            <a:endParaRPr lang="en-US" sz="1600"/>
          </a:p>
          <a:p>
            <a:r>
              <a:rPr lang="en-US" sz="1600"/>
              <a:t>}  </a:t>
            </a:r>
            <a:endParaRPr lang="en-US" sz="1600"/>
          </a:p>
          <a:p>
            <a:r>
              <a:rPr lang="en-US" sz="1600"/>
              <a:t>}  </a:t>
            </a:r>
            <a:endParaRPr lang="en-US" sz="1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127635"/>
            <a:ext cx="6096000" cy="706755"/>
          </a:xfrm>
          <a:prstGeom prst="rect">
            <a:avLst/>
          </a:prstGeom>
          <a:noFill/>
        </p:spPr>
        <p:txBody>
          <a:bodyPr wrap="square" rtlCol="0" anchor="t">
            <a:spAutoFit/>
          </a:bodyPr>
          <a:lstStyle/>
          <a:p>
            <a:r>
              <a:rPr lang="en-US" sz="4000"/>
              <a:t>Nested if-statement</a:t>
            </a:r>
            <a:endParaRPr lang="en-US" sz="4000"/>
          </a:p>
        </p:txBody>
      </p:sp>
      <p:sp>
        <p:nvSpPr>
          <p:cNvPr id="5" name="Text Box 4"/>
          <p:cNvSpPr txBox="1"/>
          <p:nvPr/>
        </p:nvSpPr>
        <p:spPr>
          <a:xfrm>
            <a:off x="191770" y="1309370"/>
            <a:ext cx="12000230" cy="953135"/>
          </a:xfrm>
          <a:prstGeom prst="rect">
            <a:avLst/>
          </a:prstGeom>
          <a:noFill/>
        </p:spPr>
        <p:txBody>
          <a:bodyPr wrap="square" rtlCol="0" anchor="t">
            <a:spAutoFit/>
          </a:bodyPr>
          <a:lstStyle/>
          <a:p>
            <a:r>
              <a:rPr lang="en-US" sz="2800"/>
              <a:t>In nested if-statements, the if statement can contain a if or if-else statement inside another if or else-if statement.</a:t>
            </a:r>
            <a:endParaRPr lang="en-US" sz="2800"/>
          </a:p>
        </p:txBody>
      </p:sp>
      <p:sp>
        <p:nvSpPr>
          <p:cNvPr id="6" name="Text Box 5"/>
          <p:cNvSpPr txBox="1"/>
          <p:nvPr/>
        </p:nvSpPr>
        <p:spPr>
          <a:xfrm>
            <a:off x="3032760" y="2414270"/>
            <a:ext cx="6096000" cy="4072255"/>
          </a:xfrm>
          <a:prstGeom prst="rect">
            <a:avLst/>
          </a:prstGeom>
          <a:noFill/>
        </p:spPr>
        <p:txBody>
          <a:bodyPr wrap="square" rtlCol="0" anchor="t">
            <a:noAutofit/>
          </a:bodyPr>
          <a:lstStyle/>
          <a:p>
            <a:r>
              <a:rPr lang="en-US" sz="2400"/>
              <a:t>if(condition 1) {    </a:t>
            </a:r>
            <a:endParaRPr lang="en-US" sz="2400"/>
          </a:p>
          <a:p>
            <a:r>
              <a:rPr lang="en-US" sz="2400"/>
              <a:t>statement 1; //executes when condition 1 is true   </a:t>
            </a:r>
            <a:endParaRPr lang="en-US" sz="2400"/>
          </a:p>
          <a:p>
            <a:r>
              <a:rPr lang="en-US" sz="2400"/>
              <a:t>if(condition 2) {  </a:t>
            </a:r>
            <a:endParaRPr lang="en-US" sz="2400"/>
          </a:p>
          <a:p>
            <a:r>
              <a:rPr lang="en-US" sz="2400"/>
              <a:t>statement 2; //executes when condition 2 is true   </a:t>
            </a:r>
            <a:endParaRPr lang="en-US" sz="2400"/>
          </a:p>
          <a:p>
            <a:r>
              <a:rPr lang="en-US" sz="2400"/>
              <a:t>}  </a:t>
            </a:r>
            <a:endParaRPr lang="en-US" sz="2400"/>
          </a:p>
          <a:p>
            <a:r>
              <a:rPr lang="en-US" sz="2400"/>
              <a:t>else{  </a:t>
            </a:r>
            <a:endParaRPr lang="en-US" sz="2400"/>
          </a:p>
          <a:p>
            <a:r>
              <a:rPr lang="en-US" sz="2400"/>
              <a:t>statement 2; //executes when condition 2 is false   </a:t>
            </a:r>
            <a:endParaRPr lang="en-US" sz="2400"/>
          </a:p>
          <a:p>
            <a:r>
              <a:rPr lang="en-US" sz="2400"/>
              <a:t>}  </a:t>
            </a:r>
            <a:endParaRPr lang="en-US" sz="2400"/>
          </a:p>
          <a:p>
            <a:r>
              <a:rPr lang="en-US" sz="2400"/>
              <a:t>}  </a:t>
            </a:r>
            <a:endParaRPr 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05840" y="73660"/>
            <a:ext cx="8093710" cy="6365875"/>
          </a:xfrm>
          <a:prstGeom prst="rect">
            <a:avLst/>
          </a:prstGeom>
          <a:noFill/>
        </p:spPr>
        <p:txBody>
          <a:bodyPr wrap="square" rtlCol="0" anchor="t">
            <a:noAutofit/>
          </a:bodyPr>
          <a:lstStyle/>
          <a:p>
            <a:r>
              <a:rPr lang="en-US" sz="2400"/>
              <a:t>public class JavaNestedIfExample2 {      </a:t>
            </a:r>
            <a:endParaRPr lang="en-US" sz="2400"/>
          </a:p>
          <a:p>
            <a:r>
              <a:rPr lang="en-US" sz="2400"/>
              <a:t>public static void main(String[] args) {      </a:t>
            </a:r>
            <a:endParaRPr lang="en-US" sz="2400"/>
          </a:p>
          <a:p>
            <a:r>
              <a:rPr lang="en-US" sz="2400"/>
              <a:t>        int age=25;    </a:t>
            </a:r>
            <a:endParaRPr lang="en-US" sz="2400"/>
          </a:p>
          <a:p>
            <a:r>
              <a:rPr lang="en-US" sz="2400"/>
              <a:t>    int weight=48;      </a:t>
            </a:r>
            <a:endParaRPr lang="en-US" sz="2400"/>
          </a:p>
          <a:p>
            <a:r>
              <a:rPr lang="en-US" sz="2400"/>
              <a:t>       if(age&gt;=18){      </a:t>
            </a:r>
            <a:endParaRPr lang="en-US" sz="2400"/>
          </a:p>
          <a:p>
            <a:r>
              <a:rPr lang="en-US" sz="2400"/>
              <a:t>        if(weight&gt;50){    </a:t>
            </a:r>
            <a:endParaRPr lang="en-US" sz="2400"/>
          </a:p>
          <a:p>
            <a:r>
              <a:rPr lang="en-US" sz="2400"/>
              <a:t>            System.out.println("You are eligible to donate blood");    </a:t>
            </a:r>
            <a:endParaRPr lang="en-US" sz="2400"/>
          </a:p>
          <a:p>
            <a:r>
              <a:rPr lang="en-US" sz="2400"/>
              <a:t>        } else{  </a:t>
            </a:r>
            <a:endParaRPr lang="en-US" sz="2400"/>
          </a:p>
          <a:p>
            <a:r>
              <a:rPr lang="en-US" sz="2400"/>
              <a:t>            System.out.println("You are not eligible to donate blood");    </a:t>
            </a:r>
            <a:endParaRPr lang="en-US" sz="2400"/>
          </a:p>
          <a:p>
            <a:r>
              <a:rPr lang="en-US" sz="2400"/>
              <a:t>        }  </a:t>
            </a:r>
            <a:endParaRPr lang="en-US" sz="2400"/>
          </a:p>
          <a:p>
            <a:r>
              <a:rPr lang="en-US" sz="2400"/>
              <a:t>    } else{  </a:t>
            </a:r>
            <a:endParaRPr lang="en-US" sz="2400"/>
          </a:p>
          <a:p>
            <a:r>
              <a:rPr lang="en-US" sz="2400"/>
              <a:t>      System.out.println("Age must be greater than 18");  </a:t>
            </a:r>
            <a:endParaRPr lang="en-US" sz="2400"/>
          </a:p>
          <a:p>
            <a:r>
              <a:rPr lang="en-US" sz="2400"/>
              <a:t>    }  </a:t>
            </a:r>
            <a:endParaRPr lang="en-US" sz="2400"/>
          </a:p>
          <a:p>
            <a:r>
              <a:rPr lang="en-US" sz="2400"/>
              <a:t>}  </a:t>
            </a:r>
            <a:endParaRPr lang="en-US" sz="2400"/>
          </a:p>
          <a:p>
            <a:r>
              <a:rPr lang="en-US" sz="2400"/>
              <a:t>}  </a:t>
            </a:r>
            <a:endParaRPr 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45440" y="280670"/>
            <a:ext cx="6096000" cy="706755"/>
          </a:xfrm>
          <a:prstGeom prst="rect">
            <a:avLst/>
          </a:prstGeom>
          <a:noFill/>
        </p:spPr>
        <p:txBody>
          <a:bodyPr wrap="square" rtlCol="0" anchor="t">
            <a:spAutoFit/>
          </a:bodyPr>
          <a:lstStyle/>
          <a:p>
            <a:r>
              <a:rPr lang="en-US" sz="4000">
                <a:sym typeface="+mn-ea"/>
              </a:rPr>
              <a:t>Switch Statement</a:t>
            </a:r>
            <a:endParaRPr lang="en-US" sz="4000">
              <a:sym typeface="+mn-ea"/>
            </a:endParaRPr>
          </a:p>
        </p:txBody>
      </p:sp>
      <p:sp>
        <p:nvSpPr>
          <p:cNvPr id="5" name="Text Box 4"/>
          <p:cNvSpPr txBox="1"/>
          <p:nvPr/>
        </p:nvSpPr>
        <p:spPr>
          <a:xfrm>
            <a:off x="3048000" y="1091565"/>
            <a:ext cx="6096000" cy="5181600"/>
          </a:xfrm>
          <a:prstGeom prst="rect">
            <a:avLst/>
          </a:prstGeom>
          <a:noFill/>
        </p:spPr>
        <p:txBody>
          <a:bodyPr wrap="square" rtlCol="0" anchor="t">
            <a:noAutofit/>
          </a:bodyPr>
          <a:lstStyle/>
          <a:p>
            <a:r>
              <a:rPr lang="en-US" sz="2800"/>
              <a:t>switch (expression){  </a:t>
            </a:r>
            <a:endParaRPr lang="en-US" sz="2800"/>
          </a:p>
          <a:p>
            <a:r>
              <a:rPr lang="en-US" sz="2800"/>
              <a:t>    case value1:  </a:t>
            </a:r>
            <a:endParaRPr lang="en-US" sz="2800"/>
          </a:p>
          <a:p>
            <a:r>
              <a:rPr lang="en-US" sz="2800"/>
              <a:t>     statement1;  </a:t>
            </a:r>
            <a:endParaRPr lang="en-US" sz="2800"/>
          </a:p>
          <a:p>
            <a:r>
              <a:rPr lang="en-US" sz="2800"/>
              <a:t>     break;  </a:t>
            </a:r>
            <a:endParaRPr lang="en-US" sz="2800"/>
          </a:p>
          <a:p>
            <a:r>
              <a:rPr lang="en-US" sz="2800"/>
              <a:t>    .  </a:t>
            </a:r>
            <a:endParaRPr lang="en-US" sz="2800"/>
          </a:p>
          <a:p>
            <a:r>
              <a:rPr lang="en-US" sz="2800"/>
              <a:t>    .  </a:t>
            </a:r>
            <a:endParaRPr lang="en-US" sz="2800"/>
          </a:p>
          <a:p>
            <a:r>
              <a:rPr lang="en-US" sz="2800"/>
              <a:t>    .  </a:t>
            </a:r>
            <a:endParaRPr lang="en-US" sz="2800"/>
          </a:p>
          <a:p>
            <a:r>
              <a:rPr lang="en-US" sz="2800"/>
              <a:t>    case valueN:  </a:t>
            </a:r>
            <a:endParaRPr lang="en-US" sz="2800"/>
          </a:p>
          <a:p>
            <a:r>
              <a:rPr lang="en-US" sz="2800"/>
              <a:t>     statementN;  </a:t>
            </a:r>
            <a:endParaRPr lang="en-US" sz="2800"/>
          </a:p>
          <a:p>
            <a:r>
              <a:rPr lang="en-US" sz="2800"/>
              <a:t>     break;  </a:t>
            </a:r>
            <a:endParaRPr lang="en-US" sz="2800"/>
          </a:p>
          <a:p>
            <a:r>
              <a:rPr lang="en-US" sz="2800"/>
              <a:t>    default:  </a:t>
            </a:r>
            <a:endParaRPr lang="en-US" sz="2800"/>
          </a:p>
          <a:p>
            <a:r>
              <a:rPr lang="en-US" sz="2800"/>
              <a:t>     default statement;  </a:t>
            </a:r>
            <a:endParaRPr lang="en-US" sz="2800"/>
          </a:p>
          <a:p>
            <a:r>
              <a:rPr lang="en-US" sz="2800"/>
              <a:t>}  </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265268" y="739735"/>
            <a:ext cx="6417485" cy="5152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54000" y="0"/>
            <a:ext cx="6096000" cy="706755"/>
          </a:xfrm>
          <a:prstGeom prst="rect">
            <a:avLst/>
          </a:prstGeom>
          <a:noFill/>
        </p:spPr>
        <p:txBody>
          <a:bodyPr wrap="square" rtlCol="0" anchor="t">
            <a:spAutoFit/>
          </a:bodyPr>
          <a:lstStyle/>
          <a:p>
            <a:r>
              <a:rPr lang="en-US" sz="4000"/>
              <a:t>Switch Statement</a:t>
            </a:r>
            <a:endParaRPr lang="en-US" sz="4000"/>
          </a:p>
        </p:txBody>
      </p:sp>
      <p:sp>
        <p:nvSpPr>
          <p:cNvPr id="5" name="Text Box 4"/>
          <p:cNvSpPr txBox="1"/>
          <p:nvPr/>
        </p:nvSpPr>
        <p:spPr>
          <a:xfrm>
            <a:off x="254000" y="939800"/>
            <a:ext cx="11807825" cy="2245360"/>
          </a:xfrm>
          <a:prstGeom prst="rect">
            <a:avLst/>
          </a:prstGeom>
          <a:noFill/>
        </p:spPr>
        <p:txBody>
          <a:bodyPr wrap="square" rtlCol="0" anchor="t">
            <a:spAutoFit/>
          </a:bodyPr>
          <a:lstStyle/>
          <a:p>
            <a:r>
              <a:rPr lang="en-US" sz="2800"/>
              <a:t>In Java, Switch statements are similar to if-else-if statements. The switch statement contains multiple blocks of code called cases and a single case is executed based on the variable which is being switched. The switch statement is easier to use instead of if-else-if statements. It also enhances the readability of the program.</a:t>
            </a:r>
            <a:endParaRPr lang="en-US" sz="2800"/>
          </a:p>
        </p:txBody>
      </p:sp>
      <p:sp>
        <p:nvSpPr>
          <p:cNvPr id="6" name="Text Box 5"/>
          <p:cNvSpPr txBox="1"/>
          <p:nvPr/>
        </p:nvSpPr>
        <p:spPr>
          <a:xfrm>
            <a:off x="377190" y="3418205"/>
            <a:ext cx="11500485" cy="3538220"/>
          </a:xfrm>
          <a:prstGeom prst="rect">
            <a:avLst/>
          </a:prstGeom>
          <a:noFill/>
        </p:spPr>
        <p:txBody>
          <a:bodyPr wrap="square" rtlCol="0" anchor="t">
            <a:spAutoFit/>
          </a:bodyPr>
          <a:lstStyle/>
          <a:p>
            <a:r>
              <a:rPr lang="en-US" sz="2800"/>
              <a:t>* The case variables can be int, short, byte, char, or enumeration. String type              is also supported since version 7 of Java</a:t>
            </a:r>
            <a:endParaRPr lang="en-US" sz="2800"/>
          </a:p>
          <a:p>
            <a:endParaRPr lang="en-US" sz="2800"/>
          </a:p>
          <a:p>
            <a:r>
              <a:rPr lang="en-US" sz="2800"/>
              <a:t>* Cases cannot be duplicate</a:t>
            </a:r>
            <a:endParaRPr lang="en-US" sz="2800"/>
          </a:p>
          <a:p>
            <a:endParaRPr lang="en-US" sz="2800"/>
          </a:p>
          <a:p>
            <a:r>
              <a:rPr lang="en-US" sz="2800"/>
              <a:t>*Default statement is executed when any of the case doesn't match the value of expression. It is optional.</a:t>
            </a:r>
            <a:endParaRPr lang="en-US" sz="2800"/>
          </a:p>
          <a:p>
            <a:endParaRPr lang="en-US" sz="2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36905" y="217805"/>
            <a:ext cx="11024870" cy="1016635"/>
          </a:xfrm>
          <a:prstGeom prst="rect">
            <a:avLst/>
          </a:prstGeom>
          <a:noFill/>
        </p:spPr>
        <p:txBody>
          <a:bodyPr wrap="square" rtlCol="0" anchor="t">
            <a:noAutofit/>
          </a:bodyPr>
          <a:lstStyle/>
          <a:p>
            <a:endParaRPr lang="en-US" sz="2800"/>
          </a:p>
          <a:p>
            <a:endParaRPr lang="en-US" sz="2800"/>
          </a:p>
          <a:p>
            <a:endParaRPr lang="en-US" sz="2800"/>
          </a:p>
        </p:txBody>
      </p:sp>
      <p:sp>
        <p:nvSpPr>
          <p:cNvPr id="5" name="Text Box 4"/>
          <p:cNvSpPr txBox="1"/>
          <p:nvPr/>
        </p:nvSpPr>
        <p:spPr>
          <a:xfrm>
            <a:off x="636905" y="0"/>
            <a:ext cx="7047865" cy="6733540"/>
          </a:xfrm>
          <a:prstGeom prst="rect">
            <a:avLst/>
          </a:prstGeom>
          <a:noFill/>
        </p:spPr>
        <p:txBody>
          <a:bodyPr wrap="square" rtlCol="0" anchor="t">
            <a:noAutofit/>
          </a:bodyPr>
          <a:lstStyle/>
          <a:p>
            <a:r>
              <a:rPr lang="en-US" sz="2500"/>
              <a:t>public class SwitchExample {  </a:t>
            </a:r>
            <a:endParaRPr lang="en-US" sz="2500"/>
          </a:p>
          <a:p>
            <a:r>
              <a:rPr lang="en-US" sz="2500"/>
              <a:t>public static void main(String[] args) {  </a:t>
            </a:r>
            <a:endParaRPr lang="en-US" sz="2500"/>
          </a:p>
          <a:p>
            <a:r>
              <a:rPr lang="en-US" sz="2500"/>
              <a:t>       int number=20;  </a:t>
            </a:r>
            <a:endParaRPr lang="en-US" sz="2500"/>
          </a:p>
          <a:p>
            <a:r>
              <a:rPr lang="en-US" sz="2500"/>
              <a:t>      switch(number)</a:t>
            </a:r>
            <a:endParaRPr lang="en-US" sz="2500"/>
          </a:p>
          <a:p>
            <a:r>
              <a:rPr lang="en-US" sz="2500"/>
              <a:t>{  </a:t>
            </a:r>
            <a:endParaRPr lang="en-US" sz="2500"/>
          </a:p>
          <a:p>
            <a:r>
              <a:rPr lang="en-US" sz="2500"/>
              <a:t>    case 10:</a:t>
            </a:r>
            <a:endParaRPr lang="en-US" sz="2500"/>
          </a:p>
          <a:p>
            <a:r>
              <a:rPr lang="en-US" sz="2500"/>
              <a:t> System.out.println("10");  </a:t>
            </a:r>
            <a:endParaRPr lang="en-US" sz="2500"/>
          </a:p>
          <a:p>
            <a:r>
              <a:rPr lang="en-US" sz="2500"/>
              <a:t>    break;  </a:t>
            </a:r>
            <a:endParaRPr lang="en-US" sz="2500"/>
          </a:p>
          <a:p>
            <a:r>
              <a:rPr lang="en-US" sz="2500"/>
              <a:t>    case 20: System.out.println("20");  </a:t>
            </a:r>
            <a:endParaRPr lang="en-US" sz="2500"/>
          </a:p>
          <a:p>
            <a:r>
              <a:rPr lang="en-US" sz="2500"/>
              <a:t>    break;  </a:t>
            </a:r>
            <a:endParaRPr lang="en-US" sz="2500"/>
          </a:p>
          <a:p>
            <a:r>
              <a:rPr lang="en-US" sz="2500"/>
              <a:t>    case 30: System.out.println("30");  </a:t>
            </a:r>
            <a:endParaRPr lang="en-US" sz="2500"/>
          </a:p>
          <a:p>
            <a:r>
              <a:rPr lang="en-US" sz="2500"/>
              <a:t>    break;  </a:t>
            </a:r>
            <a:endParaRPr lang="en-US" sz="2500"/>
          </a:p>
          <a:p>
            <a:r>
              <a:rPr lang="en-US" sz="2500"/>
              <a:t>    default:System.out.println("Not in 10, 20 or 30");  </a:t>
            </a:r>
            <a:endParaRPr lang="en-US" sz="2500"/>
          </a:p>
          <a:p>
            <a:r>
              <a:rPr lang="en-US" sz="2500"/>
              <a:t>    }  </a:t>
            </a:r>
            <a:endParaRPr lang="en-US" sz="2500"/>
          </a:p>
          <a:p>
            <a:r>
              <a:rPr lang="en-US" sz="2500"/>
              <a:t>}  </a:t>
            </a:r>
            <a:endParaRPr lang="en-US" sz="2500"/>
          </a:p>
          <a:p>
            <a:r>
              <a:rPr lang="en-US" sz="2500"/>
              <a:t>}  </a:t>
            </a:r>
            <a:endParaRPr lang="en-US" sz="2500"/>
          </a:p>
          <a:p>
            <a:r>
              <a:rPr lang="en-US"/>
              <a:t> </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9668"/>
          </a:xfrm>
        </p:spPr>
        <p:txBody>
          <a:bodyPr>
            <a:normAutofit fontScale="90000"/>
          </a:bodyPr>
          <a:lstStyle/>
          <a:p>
            <a:r>
              <a:rPr lang="en-US" b="1" dirty="0">
                <a:latin typeface="Times New Roman" panose="02020603050405020304" pitchFamily="18" charset="0"/>
                <a:cs typeface="Times New Roman" panose="02020603050405020304" pitchFamily="18" charset="0"/>
              </a:rPr>
              <a:t>Iterative Control Statements</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71044"/>
            <a:ext cx="10515600" cy="5205919"/>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In java, the iterative statements are also known as looping statements or repetitive statements.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iterative statements are used to execute a part of the program repeatedly as long as the given condition is True.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Using iterative statements reduces the size of the code, reduces the code complexity, makes it more efficient, and increases the execution speed.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Java provides the following iterative statements.</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 statement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mn-ea"/>
              </a:rPr>
              <a:t>while statement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mn-ea"/>
              </a:rPr>
              <a:t>do-while statement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279400"/>
            <a:ext cx="12099290" cy="2413635"/>
          </a:xfrm>
          <a:prstGeom prst="rect">
            <a:avLst/>
          </a:prstGeom>
          <a:noFill/>
        </p:spPr>
        <p:txBody>
          <a:bodyPr wrap="square" rtlCol="0" anchor="t">
            <a:noAutofit/>
          </a:bodyPr>
          <a:lstStyle/>
          <a:p>
            <a:r>
              <a:rPr lang="en-US" sz="4000"/>
              <a:t>Java for loop</a:t>
            </a:r>
            <a:endParaRPr lang="en-US" sz="4000"/>
          </a:p>
          <a:p>
            <a:endParaRPr lang="en-US" sz="4000"/>
          </a:p>
          <a:p>
            <a:r>
              <a:rPr lang="en-US" sz="2800"/>
              <a:t>In Java, for loop is similar to C and C++. It enables us to initialize the loop variable, check the condition, and increment/decrement in a single line of code. We use the for loop only when we exactly know the number of times, we want to execute the block of code.</a:t>
            </a:r>
            <a:endParaRPr lang="en-US" sz="2800"/>
          </a:p>
        </p:txBody>
      </p:sp>
      <p:sp>
        <p:nvSpPr>
          <p:cNvPr id="5" name="Text Box 4"/>
          <p:cNvSpPr txBox="1"/>
          <p:nvPr/>
        </p:nvSpPr>
        <p:spPr>
          <a:xfrm>
            <a:off x="652780" y="4164965"/>
            <a:ext cx="11025505" cy="1938020"/>
          </a:xfrm>
          <a:prstGeom prst="rect">
            <a:avLst/>
          </a:prstGeom>
          <a:noFill/>
        </p:spPr>
        <p:txBody>
          <a:bodyPr wrap="square" rtlCol="0" anchor="t">
            <a:spAutoFit/>
          </a:bodyPr>
          <a:lstStyle/>
          <a:p>
            <a:r>
              <a:rPr lang="en-US" sz="3000"/>
              <a:t>for(initialization, condition, increment/decrement)</a:t>
            </a:r>
            <a:endParaRPr lang="en-US" sz="3000"/>
          </a:p>
          <a:p>
            <a:r>
              <a:rPr lang="en-US" sz="3000"/>
              <a:t> {    </a:t>
            </a:r>
            <a:endParaRPr lang="en-US" sz="3000"/>
          </a:p>
          <a:p>
            <a:r>
              <a:rPr lang="en-US" sz="3000"/>
              <a:t>//block of statements    </a:t>
            </a:r>
            <a:endParaRPr lang="en-US" sz="3000"/>
          </a:p>
          <a:p>
            <a:r>
              <a:rPr lang="en-US" sz="3000"/>
              <a:t>}    </a:t>
            </a:r>
            <a:endParaRPr lang="en-US" sz="3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Content Placeholder 99"/>
          <p:cNvPicPr>
            <a:picLocks noGrp="1" noChangeAspect="1"/>
          </p:cNvPicPr>
          <p:nvPr>
            <p:ph idx="1"/>
          </p:nvPr>
        </p:nvPicPr>
        <p:blipFill>
          <a:blip r:embed="rId1"/>
          <a:stretch>
            <a:fillRect/>
          </a:stretch>
        </p:blipFill>
        <p:spPr>
          <a:xfrm>
            <a:off x="792480" y="431165"/>
            <a:ext cx="10955020" cy="569976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07695" y="294005"/>
            <a:ext cx="10715625" cy="4411980"/>
          </a:xfrm>
          <a:prstGeom prst="rect">
            <a:avLst/>
          </a:prstGeom>
          <a:noFill/>
        </p:spPr>
        <p:txBody>
          <a:bodyPr wrap="square" rtlCol="0" anchor="t">
            <a:noAutofit/>
          </a:bodyPr>
          <a:lstStyle/>
          <a:p>
            <a:r>
              <a:rPr lang="en-US" sz="2800"/>
              <a:t>public class Calculattion {  </a:t>
            </a:r>
            <a:endParaRPr lang="en-US" sz="2800"/>
          </a:p>
          <a:p>
            <a:r>
              <a:rPr lang="en-US" sz="2800"/>
              <a:t>public static void main(String[] args) {  </a:t>
            </a:r>
            <a:endParaRPr lang="en-US" sz="2800"/>
          </a:p>
          <a:p>
            <a:r>
              <a:rPr lang="en-US" sz="2800"/>
              <a:t>int sum = 0;  </a:t>
            </a:r>
            <a:endParaRPr lang="en-US" sz="2800"/>
          </a:p>
          <a:p>
            <a:r>
              <a:rPr lang="en-US" sz="2800"/>
              <a:t>for(int j = 1; j&lt;=10; j++) {  </a:t>
            </a:r>
            <a:endParaRPr lang="en-US" sz="2800"/>
          </a:p>
          <a:p>
            <a:r>
              <a:rPr lang="en-US" sz="2800"/>
              <a:t>sum = sum + j;  </a:t>
            </a:r>
            <a:endParaRPr lang="en-US" sz="2800"/>
          </a:p>
          <a:p>
            <a:r>
              <a:rPr lang="en-US" sz="2800"/>
              <a:t>}  </a:t>
            </a:r>
            <a:endParaRPr lang="en-US" sz="2800"/>
          </a:p>
          <a:p>
            <a:r>
              <a:rPr lang="en-US" sz="2800"/>
              <a:t>System.out.println("The sum of first 10 natural numbers is " + sum);  </a:t>
            </a:r>
            <a:endParaRPr lang="en-US" sz="2800"/>
          </a:p>
          <a:p>
            <a:r>
              <a:rPr lang="en-US" sz="2800"/>
              <a:t>}  </a:t>
            </a:r>
            <a:endParaRPr lang="en-US" sz="2800"/>
          </a:p>
          <a:p>
            <a:r>
              <a:rPr lang="en-US" sz="2800"/>
              <a:t>}  </a:t>
            </a:r>
            <a:endParaRPr lang="en-US" sz="2800"/>
          </a:p>
        </p:txBody>
      </p:sp>
      <p:sp>
        <p:nvSpPr>
          <p:cNvPr id="5" name="Text Box 4"/>
          <p:cNvSpPr txBox="1"/>
          <p:nvPr/>
        </p:nvSpPr>
        <p:spPr>
          <a:xfrm>
            <a:off x="975360" y="4936490"/>
            <a:ext cx="9749790" cy="1245235"/>
          </a:xfrm>
          <a:prstGeom prst="rect">
            <a:avLst/>
          </a:prstGeom>
          <a:noFill/>
        </p:spPr>
        <p:txBody>
          <a:bodyPr wrap="square" rtlCol="0" anchor="t">
            <a:spAutoFit/>
          </a:bodyPr>
          <a:lstStyle/>
          <a:p>
            <a:r>
              <a:rPr lang="en-US" sz="2500"/>
              <a:t>Output:</a:t>
            </a:r>
            <a:endParaRPr lang="en-US" sz="2500"/>
          </a:p>
          <a:p>
            <a:endParaRPr lang="en-US" sz="2500"/>
          </a:p>
          <a:p>
            <a:r>
              <a:rPr lang="en-US" sz="2500"/>
              <a:t>The sum of first 10 natural numbers is 55</a:t>
            </a:r>
            <a:endParaRPr lang="en-US" sz="25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149225"/>
            <a:ext cx="6096000" cy="829945"/>
          </a:xfrm>
          <a:prstGeom prst="rect">
            <a:avLst/>
          </a:prstGeom>
          <a:noFill/>
        </p:spPr>
        <p:txBody>
          <a:bodyPr wrap="square" rtlCol="0" anchor="t">
            <a:spAutoFit/>
          </a:bodyPr>
          <a:lstStyle/>
          <a:p>
            <a:r>
              <a:rPr lang="en-US" sz="4800"/>
              <a:t>Java Nested for Loop</a:t>
            </a:r>
            <a:endParaRPr lang="en-US" sz="4800"/>
          </a:p>
        </p:txBody>
      </p:sp>
      <p:sp>
        <p:nvSpPr>
          <p:cNvPr id="5" name="Text Box 4"/>
          <p:cNvSpPr txBox="1"/>
          <p:nvPr/>
        </p:nvSpPr>
        <p:spPr>
          <a:xfrm>
            <a:off x="72390" y="1070610"/>
            <a:ext cx="11986895" cy="953135"/>
          </a:xfrm>
          <a:prstGeom prst="rect">
            <a:avLst/>
          </a:prstGeom>
          <a:noFill/>
        </p:spPr>
        <p:txBody>
          <a:bodyPr wrap="square" rtlCol="0" anchor="t">
            <a:spAutoFit/>
          </a:bodyPr>
          <a:lstStyle/>
          <a:p>
            <a:r>
              <a:rPr lang="en-US" sz="2800"/>
              <a:t>If we have a for loop inside the another loop, it is known as nested for loop. The inner loop executes completely whenever outer loop executes.</a:t>
            </a:r>
            <a:endParaRPr lang="en-US" sz="2800"/>
          </a:p>
        </p:txBody>
      </p:sp>
      <p:sp>
        <p:nvSpPr>
          <p:cNvPr id="6" name="Text Box 5"/>
          <p:cNvSpPr txBox="1"/>
          <p:nvPr/>
        </p:nvSpPr>
        <p:spPr>
          <a:xfrm>
            <a:off x="610870" y="2115185"/>
            <a:ext cx="5248275" cy="3996690"/>
          </a:xfrm>
          <a:prstGeom prst="rect">
            <a:avLst/>
          </a:prstGeom>
          <a:noFill/>
        </p:spPr>
        <p:txBody>
          <a:bodyPr wrap="square" rtlCol="0" anchor="t">
            <a:noAutofit/>
          </a:bodyPr>
          <a:lstStyle/>
          <a:p>
            <a:r>
              <a:rPr lang="en-US" sz="2500"/>
              <a:t>public class NestedForExample {  </a:t>
            </a:r>
            <a:endParaRPr lang="en-US" sz="2500"/>
          </a:p>
          <a:p>
            <a:r>
              <a:rPr lang="en-US" sz="2500"/>
              <a:t>public static void main(String[] args) {  </a:t>
            </a:r>
            <a:endParaRPr lang="en-US" sz="2500"/>
          </a:p>
          <a:p>
            <a:r>
              <a:rPr lang="en-US" sz="2500"/>
              <a:t>//loop of i  </a:t>
            </a:r>
            <a:endParaRPr lang="en-US" sz="2500"/>
          </a:p>
          <a:p>
            <a:r>
              <a:rPr lang="en-US" sz="2500"/>
              <a:t>for(int i=1;i&lt;=3;i++){  </a:t>
            </a:r>
            <a:endParaRPr lang="en-US" sz="2500"/>
          </a:p>
          <a:p>
            <a:r>
              <a:rPr lang="en-US" sz="2500"/>
              <a:t>//loop of j  </a:t>
            </a:r>
            <a:endParaRPr lang="en-US" sz="2500"/>
          </a:p>
          <a:p>
            <a:r>
              <a:rPr lang="en-US" sz="2500"/>
              <a:t>for(int j=1;j&lt;=3;j++){  </a:t>
            </a:r>
            <a:endParaRPr lang="en-US" sz="2500"/>
          </a:p>
          <a:p>
            <a:r>
              <a:rPr lang="en-US" sz="2500"/>
              <a:t>        System.out.println(i+" "+j);  </a:t>
            </a:r>
            <a:endParaRPr lang="en-US" sz="2500"/>
          </a:p>
          <a:p>
            <a:r>
              <a:rPr lang="en-US" sz="2500"/>
              <a:t>}//end of i  </a:t>
            </a:r>
            <a:endParaRPr lang="en-US" sz="2500"/>
          </a:p>
          <a:p>
            <a:r>
              <a:rPr lang="en-US" sz="2500"/>
              <a:t>}//end of j  </a:t>
            </a:r>
            <a:endParaRPr lang="en-US" sz="2500"/>
          </a:p>
          <a:p>
            <a:r>
              <a:rPr lang="en-US" sz="2500"/>
              <a:t>}  </a:t>
            </a:r>
            <a:endParaRPr lang="en-US" sz="2500"/>
          </a:p>
          <a:p>
            <a:r>
              <a:rPr lang="en-US" sz="2500"/>
              <a:t>}  </a:t>
            </a:r>
            <a:endParaRPr lang="en-US" sz="25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76530" y="111760"/>
            <a:ext cx="12015470" cy="2183765"/>
          </a:xfrm>
          <a:prstGeom prst="rect">
            <a:avLst/>
          </a:prstGeom>
          <a:noFill/>
        </p:spPr>
        <p:txBody>
          <a:bodyPr wrap="square" rtlCol="0" anchor="t">
            <a:spAutoFit/>
          </a:bodyPr>
          <a:lstStyle/>
          <a:p>
            <a:r>
              <a:rPr lang="en-US" sz="4000"/>
              <a:t>Java for-each loop</a:t>
            </a:r>
            <a:endParaRPr lang="en-US" sz="4000"/>
          </a:p>
          <a:p>
            <a:endParaRPr lang="en-US" sz="4000"/>
          </a:p>
          <a:p>
            <a:r>
              <a:rPr lang="en-US" sz="2800"/>
              <a:t>Java provides an enhanced for loop to traverse the data structures like array or collection. In the for-each loop, we don't need to update the loop variable. </a:t>
            </a:r>
            <a:endParaRPr lang="en-US" sz="2800"/>
          </a:p>
        </p:txBody>
      </p:sp>
      <p:sp>
        <p:nvSpPr>
          <p:cNvPr id="6" name="Text Box 5"/>
          <p:cNvSpPr txBox="1"/>
          <p:nvPr/>
        </p:nvSpPr>
        <p:spPr>
          <a:xfrm>
            <a:off x="1097915" y="2999740"/>
            <a:ext cx="10271760" cy="2705100"/>
          </a:xfrm>
          <a:prstGeom prst="rect">
            <a:avLst/>
          </a:prstGeom>
          <a:noFill/>
        </p:spPr>
        <p:txBody>
          <a:bodyPr wrap="square" rtlCol="0" anchor="t">
            <a:noAutofit/>
          </a:bodyPr>
          <a:lstStyle/>
          <a:p>
            <a:r>
              <a:rPr lang="en-US" sz="2800"/>
              <a:t>for(data_type var : array_name/collection_name)</a:t>
            </a:r>
            <a:endParaRPr lang="en-US" sz="2800"/>
          </a:p>
          <a:p>
            <a:r>
              <a:rPr lang="en-US" sz="2800"/>
              <a:t>{    </a:t>
            </a:r>
            <a:endParaRPr lang="en-US" sz="2800"/>
          </a:p>
          <a:p>
            <a:r>
              <a:rPr lang="en-US" sz="2800"/>
              <a:t>//statements    </a:t>
            </a:r>
            <a:endParaRPr lang="en-US" sz="2800"/>
          </a:p>
          <a:p>
            <a:r>
              <a:rPr lang="en-US" sz="2800"/>
              <a:t>}    </a:t>
            </a:r>
            <a:endParaRPr lang="en-US" sz="2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913130" y="290830"/>
            <a:ext cx="9566275" cy="3969385"/>
          </a:xfrm>
          <a:prstGeom prst="rect">
            <a:avLst/>
          </a:prstGeom>
          <a:noFill/>
        </p:spPr>
        <p:txBody>
          <a:bodyPr wrap="square" rtlCol="0" anchor="t">
            <a:spAutoFit/>
          </a:bodyPr>
          <a:lstStyle/>
          <a:p>
            <a:r>
              <a:rPr lang="en-US" sz="2800"/>
              <a:t>public class Calculation {    </a:t>
            </a:r>
            <a:endParaRPr lang="en-US" sz="2800"/>
          </a:p>
          <a:p>
            <a:r>
              <a:rPr lang="en-US" sz="2800"/>
              <a:t>public static void main(String[] args) {    </a:t>
            </a:r>
            <a:endParaRPr lang="en-US" sz="2800"/>
          </a:p>
          <a:p>
            <a:r>
              <a:rPr lang="en-US" sz="2800"/>
              <a:t>String[] names = {"Java","C","C++","Python","JavaScript"};    </a:t>
            </a:r>
            <a:endParaRPr lang="en-US" sz="2800"/>
          </a:p>
          <a:p>
            <a:r>
              <a:rPr lang="en-US" sz="2800"/>
              <a:t>System.out.println("Printing the content of the array names:\n");    </a:t>
            </a:r>
            <a:endParaRPr lang="en-US" sz="2800"/>
          </a:p>
          <a:p>
            <a:r>
              <a:rPr lang="en-US" sz="2800"/>
              <a:t>for(String name:names) {    </a:t>
            </a:r>
            <a:endParaRPr lang="en-US" sz="2800"/>
          </a:p>
          <a:p>
            <a:r>
              <a:rPr lang="en-US" sz="2800"/>
              <a:t>System.out.println(name);    </a:t>
            </a:r>
            <a:endParaRPr lang="en-US" sz="2800"/>
          </a:p>
          <a:p>
            <a:r>
              <a:rPr lang="en-US" sz="2800"/>
              <a:t>}    </a:t>
            </a:r>
            <a:endParaRPr lang="en-US" sz="2800"/>
          </a:p>
          <a:p>
            <a:r>
              <a:rPr lang="en-US" sz="2800"/>
              <a:t>}    </a:t>
            </a:r>
            <a:endParaRPr lang="en-US" sz="2800"/>
          </a:p>
          <a:p>
            <a:r>
              <a:rPr lang="en-US" sz="2800"/>
              <a:t>} </a:t>
            </a:r>
            <a:r>
              <a:rPr lang="en-US"/>
              <a:t> </a:t>
            </a:r>
            <a:endParaRPr lang="en-US"/>
          </a:p>
        </p:txBody>
      </p:sp>
      <p:sp>
        <p:nvSpPr>
          <p:cNvPr id="5" name="Text Box 4"/>
          <p:cNvSpPr txBox="1"/>
          <p:nvPr/>
        </p:nvSpPr>
        <p:spPr>
          <a:xfrm>
            <a:off x="6541770" y="3720465"/>
            <a:ext cx="5436235" cy="2461260"/>
          </a:xfrm>
          <a:prstGeom prst="rect">
            <a:avLst/>
          </a:prstGeom>
          <a:noFill/>
        </p:spPr>
        <p:txBody>
          <a:bodyPr wrap="square" rtlCol="0" anchor="t">
            <a:spAutoFit/>
          </a:bodyPr>
          <a:lstStyle/>
          <a:p>
            <a:r>
              <a:rPr lang="en-US" sz="2200"/>
              <a:t>Printing the content of the array names:</a:t>
            </a:r>
            <a:endParaRPr lang="en-US" sz="2200"/>
          </a:p>
          <a:p>
            <a:endParaRPr lang="en-US" sz="2200"/>
          </a:p>
          <a:p>
            <a:r>
              <a:rPr lang="en-US" sz="2200"/>
              <a:t>Java</a:t>
            </a:r>
            <a:endParaRPr lang="en-US" sz="2200"/>
          </a:p>
          <a:p>
            <a:r>
              <a:rPr lang="en-US" sz="2200"/>
              <a:t>C</a:t>
            </a:r>
            <a:endParaRPr lang="en-US" sz="2200"/>
          </a:p>
          <a:p>
            <a:r>
              <a:rPr lang="en-US" sz="2200"/>
              <a:t>C++</a:t>
            </a:r>
            <a:endParaRPr lang="en-US" sz="2200"/>
          </a:p>
          <a:p>
            <a:r>
              <a:rPr lang="en-US" sz="2200"/>
              <a:t>Python</a:t>
            </a:r>
            <a:endParaRPr lang="en-US" sz="2200"/>
          </a:p>
          <a:p>
            <a:r>
              <a:rPr lang="en-US" sz="2200"/>
              <a:t>JavaScript</a:t>
            </a:r>
            <a:endParaRPr lang="en-US" sz="2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8460" y="248285"/>
            <a:ext cx="11581765" cy="6508115"/>
          </a:xfrm>
          <a:prstGeom prst="rect">
            <a:avLst/>
          </a:prstGeom>
          <a:noFill/>
        </p:spPr>
        <p:txBody>
          <a:bodyPr wrap="square" rtlCol="0" anchor="t">
            <a:noAutofit/>
          </a:bodyPr>
          <a:lstStyle/>
          <a:p>
            <a:r>
              <a:rPr lang="en-US" sz="4000"/>
              <a:t>Java while loop</a:t>
            </a:r>
            <a:endParaRPr lang="en-US" sz="4000"/>
          </a:p>
          <a:p>
            <a:endParaRPr lang="en-US"/>
          </a:p>
          <a:p>
            <a:r>
              <a:rPr lang="en-US" sz="2800"/>
              <a:t>The while loop is also used to iterate over the number of statements multiple times. However, if we don't know the number of iterations in advance, it is recommended to use a while loop. Unlike for loop, the initialization and increment/decrement doesn't take place inside the loop statement in while loop.</a:t>
            </a:r>
            <a:endParaRPr lang="en-US" sz="2800"/>
          </a:p>
          <a:p>
            <a:endParaRPr lang="en-US" sz="2800"/>
          </a:p>
          <a:p>
            <a:r>
              <a:rPr lang="en-US" sz="2800"/>
              <a:t>It is also known as the entry-controlled loop since the condition is checked at the start of the loop. If the condition is true, then the loop body will be executed; otherwise, the statements after the loop will be executed.</a:t>
            </a:r>
            <a:endParaRPr lang="en-US" sz="2800"/>
          </a:p>
        </p:txBody>
      </p:sp>
      <p:sp>
        <p:nvSpPr>
          <p:cNvPr id="3" name="Text Box 2"/>
          <p:cNvSpPr txBox="1"/>
          <p:nvPr/>
        </p:nvSpPr>
        <p:spPr>
          <a:xfrm>
            <a:off x="1661795" y="5186045"/>
            <a:ext cx="7248525" cy="1403350"/>
          </a:xfrm>
          <a:prstGeom prst="rect">
            <a:avLst/>
          </a:prstGeom>
          <a:noFill/>
        </p:spPr>
        <p:txBody>
          <a:bodyPr wrap="square" rtlCol="0" anchor="t">
            <a:noAutofit/>
          </a:bodyPr>
          <a:lstStyle/>
          <a:p>
            <a:r>
              <a:rPr lang="en-US" sz="2800"/>
              <a:t>while(condition){    </a:t>
            </a:r>
            <a:endParaRPr lang="en-US" sz="2800"/>
          </a:p>
          <a:p>
            <a:r>
              <a:rPr lang="en-US" sz="2800"/>
              <a:t>//looping statements    </a:t>
            </a:r>
            <a:endParaRPr lang="en-US" sz="2800"/>
          </a:p>
          <a:p>
            <a:r>
              <a:rPr lang="en-US" sz="2800"/>
              <a:t>}  </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396"/>
          </a:xfrm>
        </p:spPr>
        <p:txBody>
          <a:bodyPr/>
          <a:lstStyle/>
          <a:p>
            <a:r>
              <a:rPr lang="en-IN" dirty="0">
                <a:latin typeface="Times New Roman" panose="02020603050405020304" pitchFamily="18" charset="0"/>
                <a:cs typeface="Times New Roman" panose="02020603050405020304" pitchFamily="18" charset="0"/>
              </a:rPr>
              <a:t>Java programming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82233"/>
            <a:ext cx="10515600" cy="4794730"/>
          </a:xfrm>
        </p:spPr>
        <p:txBody>
          <a:bodyPr>
            <a:normAutofit/>
          </a:bodyPr>
          <a:lstStyle/>
          <a:p>
            <a:pPr algn="just"/>
            <a:r>
              <a:rPr lang="en-US" i="0" dirty="0">
                <a:effectLst/>
                <a:latin typeface="Times New Roman" panose="02020603050405020304" pitchFamily="18" charset="0"/>
                <a:cs typeface="Times New Roman" panose="02020603050405020304" pitchFamily="18" charset="0"/>
              </a:rPr>
              <a:t>Java is an object-oriented programming language developed by Sun Microsystems, and it was released in 1995. </a:t>
            </a:r>
            <a:endParaRPr lang="en-US" i="0" dirty="0">
              <a:effectLst/>
              <a:latin typeface="Times New Roman" panose="02020603050405020304" pitchFamily="18" charset="0"/>
              <a:cs typeface="Times New Roman" panose="02020603050405020304" pitchFamily="18" charset="0"/>
            </a:endParaRPr>
          </a:p>
          <a:p>
            <a:pPr algn="just"/>
            <a:r>
              <a:rPr lang="en-US" i="0" dirty="0">
                <a:effectLst/>
                <a:latin typeface="Times New Roman" panose="02020603050405020304" pitchFamily="18" charset="0"/>
                <a:cs typeface="Times New Roman" panose="02020603050405020304" pitchFamily="18" charset="0"/>
              </a:rPr>
              <a:t>James Gosling initially developed Java in Sun Microsystems (which was later merged with Oracle Corporation). </a:t>
            </a:r>
            <a:endParaRPr lang="en-US" i="0" dirty="0">
              <a:effectLst/>
              <a:latin typeface="Times New Roman" panose="02020603050405020304" pitchFamily="18" charset="0"/>
              <a:cs typeface="Times New Roman" panose="02020603050405020304" pitchFamily="18" charset="0"/>
            </a:endParaRPr>
          </a:p>
          <a:p>
            <a:pPr algn="just"/>
            <a:r>
              <a:rPr lang="en-US" i="0" dirty="0">
                <a:effectLst/>
                <a:latin typeface="Times New Roman" panose="02020603050405020304" pitchFamily="18" charset="0"/>
                <a:cs typeface="Times New Roman" panose="02020603050405020304" pitchFamily="18" charset="0"/>
              </a:rPr>
              <a:t>Java is a set of features of C and C++. It has obtained its format from C, and OOP features from C++.</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Java programs are platform independent which means they can be run on any operating system with any processor as long as the </a:t>
            </a:r>
            <a:r>
              <a:rPr lang="en-US" i="0" u="none" strike="noStrike" dirty="0">
                <a:effectLst/>
                <a:latin typeface="Times New Roman" panose="02020603050405020304" pitchFamily="18" charset="0"/>
                <a:cs typeface="Times New Roman" panose="02020603050405020304" pitchFamily="18" charset="0"/>
              </a:rPr>
              <a:t>Java interpreter</a:t>
            </a:r>
            <a:r>
              <a:rPr lang="en-US" i="0" dirty="0">
                <a:effectLst/>
                <a:latin typeface="Times New Roman" panose="02020603050405020304" pitchFamily="18" charset="0"/>
                <a:cs typeface="Times New Roman" panose="02020603050405020304" pitchFamily="18" charset="0"/>
              </a:rPr>
              <a:t> is available on that system.</a:t>
            </a:r>
            <a:endParaRPr lang="en-US"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Content Placeholder 99"/>
          <p:cNvPicPr>
            <a:picLocks noGrp="1" noChangeAspect="1"/>
          </p:cNvPicPr>
          <p:nvPr>
            <p:ph idx="1"/>
          </p:nvPr>
        </p:nvPicPr>
        <p:blipFill>
          <a:blip r:embed="rId1"/>
          <a:stretch>
            <a:fillRect/>
          </a:stretch>
        </p:blipFill>
        <p:spPr>
          <a:xfrm>
            <a:off x="311785" y="0"/>
            <a:ext cx="3982720" cy="6748780"/>
          </a:xfrm>
          <a:prstGeom prst="rect">
            <a:avLst/>
          </a:prstGeom>
          <a:noFill/>
          <a:ln w="9525">
            <a:noFill/>
          </a:ln>
        </p:spPr>
      </p:pic>
      <p:sp>
        <p:nvSpPr>
          <p:cNvPr id="5" name="Text Box 4"/>
          <p:cNvSpPr txBox="1"/>
          <p:nvPr/>
        </p:nvSpPr>
        <p:spPr>
          <a:xfrm>
            <a:off x="5735320" y="140970"/>
            <a:ext cx="6096000" cy="4672965"/>
          </a:xfrm>
          <a:prstGeom prst="rect">
            <a:avLst/>
          </a:prstGeom>
          <a:noFill/>
        </p:spPr>
        <p:txBody>
          <a:bodyPr wrap="square" rtlCol="0" anchor="t">
            <a:noAutofit/>
          </a:bodyPr>
          <a:lstStyle/>
          <a:p>
            <a:r>
              <a:rPr lang="en-US" sz="2800"/>
              <a:t>public class Calculation {    </a:t>
            </a:r>
            <a:endParaRPr lang="en-US" sz="2800"/>
          </a:p>
          <a:p>
            <a:r>
              <a:rPr lang="en-US" sz="2800"/>
              <a:t>public static void main(String[] args) {    </a:t>
            </a:r>
            <a:endParaRPr lang="en-US" sz="2800"/>
          </a:p>
          <a:p>
            <a:r>
              <a:rPr lang="en-US" sz="2800"/>
              <a:t>int i = 0;    </a:t>
            </a:r>
            <a:endParaRPr lang="en-US" sz="2800"/>
          </a:p>
          <a:p>
            <a:r>
              <a:rPr lang="en-US" sz="2800"/>
              <a:t>System.out.println("Printing the list of first 10 even numbers \n");    </a:t>
            </a:r>
            <a:endParaRPr lang="en-US" sz="2800"/>
          </a:p>
          <a:p>
            <a:r>
              <a:rPr lang="en-US" sz="2800"/>
              <a:t>while(i&lt;=10) {    </a:t>
            </a:r>
            <a:endParaRPr lang="en-US" sz="2800"/>
          </a:p>
          <a:p>
            <a:r>
              <a:rPr lang="en-US" sz="2800"/>
              <a:t>System.out.println(i);    </a:t>
            </a:r>
            <a:endParaRPr lang="en-US" sz="2800"/>
          </a:p>
          <a:p>
            <a:r>
              <a:rPr lang="en-US" sz="2800"/>
              <a:t>i = i + 2;    </a:t>
            </a:r>
            <a:endParaRPr lang="en-US" sz="2800"/>
          </a:p>
          <a:p>
            <a:r>
              <a:rPr lang="en-US" sz="2800"/>
              <a:t>}    </a:t>
            </a:r>
            <a:endParaRPr lang="en-US" sz="2800"/>
          </a:p>
          <a:p>
            <a:r>
              <a:rPr lang="en-US" sz="2800"/>
              <a:t>}    </a:t>
            </a:r>
            <a:endParaRPr lang="en-US" sz="2800"/>
          </a:p>
          <a:p>
            <a:r>
              <a:rPr lang="en-US" sz="2800"/>
              <a:t>}    </a:t>
            </a:r>
            <a:endParaRPr lang="en-US" sz="2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0330" y="172085"/>
            <a:ext cx="11853545" cy="3458845"/>
          </a:xfrm>
          <a:prstGeom prst="rect">
            <a:avLst/>
          </a:prstGeom>
          <a:noFill/>
        </p:spPr>
        <p:txBody>
          <a:bodyPr wrap="square" rtlCol="0" anchor="t">
            <a:noAutofit/>
          </a:bodyPr>
          <a:lstStyle/>
          <a:p>
            <a:r>
              <a:rPr lang="en-US" sz="4000"/>
              <a:t>Java do-while loop</a:t>
            </a:r>
            <a:endParaRPr lang="en-US" sz="4000"/>
          </a:p>
          <a:p>
            <a:endParaRPr lang="en-US"/>
          </a:p>
          <a:p>
            <a:r>
              <a:rPr lang="en-US" sz="2800"/>
              <a:t>The do-while loop checks the condition at the end of the loop after executing the loop statements. When the number of iteration is not known and we have to execute the loop at least once, we can use do-while loop.</a:t>
            </a:r>
            <a:endParaRPr lang="en-US" sz="2800"/>
          </a:p>
          <a:p>
            <a:endParaRPr lang="en-US" sz="2800"/>
          </a:p>
          <a:p>
            <a:r>
              <a:rPr lang="en-US" sz="2800"/>
              <a:t>It is also known as the exit-controlled loop since the condition is not checked in advance.</a:t>
            </a:r>
            <a:endParaRPr lang="en-US" sz="2800"/>
          </a:p>
        </p:txBody>
      </p:sp>
      <p:sp>
        <p:nvSpPr>
          <p:cNvPr id="5" name="Text Box 4"/>
          <p:cNvSpPr txBox="1"/>
          <p:nvPr/>
        </p:nvSpPr>
        <p:spPr>
          <a:xfrm>
            <a:off x="2449195" y="4196080"/>
            <a:ext cx="7938770" cy="1934845"/>
          </a:xfrm>
          <a:prstGeom prst="rect">
            <a:avLst/>
          </a:prstGeom>
          <a:noFill/>
        </p:spPr>
        <p:txBody>
          <a:bodyPr wrap="square" rtlCol="0" anchor="t">
            <a:noAutofit/>
          </a:bodyPr>
          <a:lstStyle/>
          <a:p>
            <a:r>
              <a:rPr lang="en-US" sz="2800"/>
              <a:t>do     </a:t>
            </a:r>
            <a:endParaRPr lang="en-US" sz="2800"/>
          </a:p>
          <a:p>
            <a:r>
              <a:rPr lang="en-US" sz="2800"/>
              <a:t>{    </a:t>
            </a:r>
            <a:endParaRPr lang="en-US" sz="2800"/>
          </a:p>
          <a:p>
            <a:r>
              <a:rPr lang="en-US" sz="2800"/>
              <a:t>//statements    </a:t>
            </a:r>
            <a:endParaRPr lang="en-US" sz="2800"/>
          </a:p>
          <a:p>
            <a:r>
              <a:rPr lang="en-US" sz="2800"/>
              <a:t>} while (condition);  </a:t>
            </a:r>
            <a:r>
              <a:rPr lang="en-US"/>
              <a:t> </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Content Placeholder 100"/>
          <p:cNvPicPr>
            <a:picLocks noGrp="1" noChangeAspect="1"/>
          </p:cNvPicPr>
          <p:nvPr>
            <p:ph idx="1"/>
          </p:nvPr>
        </p:nvPicPr>
        <p:blipFill>
          <a:blip r:embed="rId1"/>
          <a:stretch>
            <a:fillRect/>
          </a:stretch>
        </p:blipFill>
        <p:spPr>
          <a:xfrm>
            <a:off x="128905" y="185420"/>
            <a:ext cx="3260090" cy="6345555"/>
          </a:xfrm>
          <a:prstGeom prst="rect">
            <a:avLst/>
          </a:prstGeom>
          <a:noFill/>
          <a:ln w="9525">
            <a:noFill/>
          </a:ln>
        </p:spPr>
      </p:pic>
      <p:sp>
        <p:nvSpPr>
          <p:cNvPr id="5" name="Text Box 4"/>
          <p:cNvSpPr txBox="1"/>
          <p:nvPr/>
        </p:nvSpPr>
        <p:spPr>
          <a:xfrm>
            <a:off x="4584065" y="185420"/>
            <a:ext cx="6096000" cy="6344920"/>
          </a:xfrm>
          <a:prstGeom prst="rect">
            <a:avLst/>
          </a:prstGeom>
          <a:noFill/>
        </p:spPr>
        <p:txBody>
          <a:bodyPr wrap="square" rtlCol="0" anchor="t">
            <a:noAutofit/>
          </a:bodyPr>
          <a:lstStyle/>
          <a:p>
            <a:r>
              <a:rPr lang="en-US" sz="2800"/>
              <a:t>public class Calculation {    </a:t>
            </a:r>
            <a:endParaRPr lang="en-US" sz="2800"/>
          </a:p>
          <a:p>
            <a:r>
              <a:rPr lang="en-US" sz="2800"/>
              <a:t>public static void main(String[] args) {    </a:t>
            </a:r>
            <a:endParaRPr lang="en-US" sz="2800"/>
          </a:p>
          <a:p>
            <a:r>
              <a:rPr lang="en-US" sz="2800"/>
              <a:t>int i = </a:t>
            </a:r>
            <a:r>
              <a:rPr lang="en-IN" altLang="en-US" sz="2800"/>
              <a:t>1</a:t>
            </a:r>
            <a:r>
              <a:rPr lang="en-US" sz="2800"/>
              <a:t>;    </a:t>
            </a:r>
            <a:endParaRPr lang="en-US" sz="2800"/>
          </a:p>
          <a:p>
            <a:r>
              <a:rPr lang="en-US" sz="2800"/>
              <a:t>System.out.println("Printing the list of first 10 </a:t>
            </a:r>
            <a:r>
              <a:rPr lang="en-IN" altLang="en-US" sz="2800"/>
              <a:t>odd</a:t>
            </a:r>
            <a:r>
              <a:rPr lang="en-US" sz="2800"/>
              <a:t> numbers \n");    </a:t>
            </a:r>
            <a:endParaRPr lang="en-US" sz="2800"/>
          </a:p>
          <a:p>
            <a:r>
              <a:rPr lang="en-US" sz="2800"/>
              <a:t>do {    </a:t>
            </a:r>
            <a:endParaRPr lang="en-US" sz="2800"/>
          </a:p>
          <a:p>
            <a:r>
              <a:rPr lang="en-US" sz="2800"/>
              <a:t>System.out.println(i);    </a:t>
            </a:r>
            <a:endParaRPr lang="en-US" sz="2800"/>
          </a:p>
          <a:p>
            <a:r>
              <a:rPr lang="en-US" sz="2800"/>
              <a:t>i = i + 2;    </a:t>
            </a:r>
            <a:endParaRPr lang="en-US" sz="2800"/>
          </a:p>
          <a:p>
            <a:r>
              <a:rPr lang="en-US" sz="2800"/>
              <a:t>}while(i&lt;=10);    </a:t>
            </a:r>
            <a:endParaRPr lang="en-US" sz="2800"/>
          </a:p>
          <a:p>
            <a:r>
              <a:rPr lang="en-US" sz="2800"/>
              <a:t>}    </a:t>
            </a:r>
            <a:endParaRPr lang="en-US" sz="2800"/>
          </a:p>
          <a:p>
            <a:r>
              <a:rPr lang="en-US" sz="2800"/>
              <a:t>}    </a:t>
            </a:r>
            <a:endParaRPr lang="en-US" sz="2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68605" y="340995"/>
            <a:ext cx="11924030" cy="2643505"/>
          </a:xfrm>
          <a:prstGeom prst="rect">
            <a:avLst/>
          </a:prstGeom>
          <a:noFill/>
        </p:spPr>
        <p:txBody>
          <a:bodyPr wrap="square" rtlCol="0" anchor="t">
            <a:noAutofit/>
          </a:bodyPr>
          <a:lstStyle/>
          <a:p>
            <a:r>
              <a:rPr lang="en-US" sz="4000" dirty="0"/>
              <a:t>Jump Statements</a:t>
            </a:r>
            <a:endParaRPr lang="en-US" sz="4000" dirty="0"/>
          </a:p>
          <a:p>
            <a:endParaRPr lang="en-US" sz="4000" dirty="0"/>
          </a:p>
          <a:p>
            <a:r>
              <a:rPr lang="en-US" sz="2800" dirty="0"/>
              <a:t>Jump statements are used to transfer the control of the program to the specific statements. In other words, jump statements transfer the execution control to the other part of the program. There are two types of jump statements in Java, i.e., break and continue.</a:t>
            </a:r>
            <a:endParaRPr lang="en-US" sz="2800" dirty="0"/>
          </a:p>
        </p:txBody>
      </p:sp>
      <p:sp>
        <p:nvSpPr>
          <p:cNvPr id="5" name="Text Box 4"/>
          <p:cNvSpPr txBox="1"/>
          <p:nvPr/>
        </p:nvSpPr>
        <p:spPr>
          <a:xfrm>
            <a:off x="222885" y="3429000"/>
            <a:ext cx="11792585" cy="2861310"/>
          </a:xfrm>
          <a:prstGeom prst="rect">
            <a:avLst/>
          </a:prstGeom>
          <a:noFill/>
        </p:spPr>
        <p:txBody>
          <a:bodyPr wrap="square" rtlCol="0" anchor="t">
            <a:spAutoFit/>
          </a:bodyPr>
          <a:lstStyle/>
          <a:p>
            <a:r>
              <a:rPr lang="en-US" sz="4000"/>
              <a:t>Java break statement</a:t>
            </a:r>
            <a:endParaRPr lang="en-US" sz="4000"/>
          </a:p>
          <a:p>
            <a:r>
              <a:rPr lang="en-US" sz="2800"/>
              <a:t>As the name suggests, the break statement is used to break the current flow of the program and transfer the control to the next statement outside a loop or switch statement.</a:t>
            </a:r>
            <a:endParaRPr lang="en-US" sz="2800"/>
          </a:p>
          <a:p>
            <a:r>
              <a:rPr lang="en-US" sz="2800"/>
              <a:t>The break statement cannot be used independently in the Java program, i.e., it can only be written inside the loop or switch statement.</a:t>
            </a:r>
            <a:endParaRPr lang="en-US" sz="2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90575" y="635"/>
            <a:ext cx="5681345" cy="6624955"/>
          </a:xfrm>
          <a:prstGeom prst="rect">
            <a:avLst/>
          </a:prstGeom>
          <a:noFill/>
        </p:spPr>
        <p:txBody>
          <a:bodyPr wrap="square" rtlCol="0" anchor="t">
            <a:noAutofit/>
          </a:bodyPr>
          <a:lstStyle/>
          <a:p>
            <a:r>
              <a:rPr lang="en-US" sz="2800"/>
              <a:t>public class BreakExample {  </a:t>
            </a:r>
            <a:endParaRPr lang="en-US" sz="2800"/>
          </a:p>
          <a:p>
            <a:r>
              <a:rPr lang="en-US" sz="2800"/>
              <a:t>  </a:t>
            </a:r>
            <a:endParaRPr lang="en-US" sz="2800"/>
          </a:p>
          <a:p>
            <a:r>
              <a:rPr lang="en-US" sz="2800"/>
              <a:t>public static void main(String[] args) {  </a:t>
            </a:r>
            <a:endParaRPr lang="en-US" sz="2800"/>
          </a:p>
          <a:p>
            <a:r>
              <a:rPr lang="en-US" sz="2800"/>
              <a:t>for(int i = 0; i&lt;= 10; i++) {  </a:t>
            </a:r>
            <a:endParaRPr lang="en-US" sz="2800"/>
          </a:p>
          <a:p>
            <a:r>
              <a:rPr lang="en-US" sz="2800"/>
              <a:t>System.out.println(i);  </a:t>
            </a:r>
            <a:endParaRPr lang="en-US" sz="2800"/>
          </a:p>
          <a:p>
            <a:r>
              <a:rPr lang="en-US" sz="2800"/>
              <a:t>if(i==6) {  </a:t>
            </a:r>
            <a:endParaRPr lang="en-US" sz="2800"/>
          </a:p>
          <a:p>
            <a:r>
              <a:rPr lang="en-US" sz="2800"/>
              <a:t>break;  </a:t>
            </a:r>
            <a:endParaRPr lang="en-US" sz="2800"/>
          </a:p>
          <a:p>
            <a:r>
              <a:rPr lang="en-US" sz="2800"/>
              <a:t>}  </a:t>
            </a:r>
            <a:endParaRPr lang="en-US" sz="2800"/>
          </a:p>
          <a:p>
            <a:r>
              <a:rPr lang="en-US" sz="2800"/>
              <a:t>}  </a:t>
            </a:r>
            <a:endParaRPr lang="en-US" sz="2800"/>
          </a:p>
          <a:p>
            <a:r>
              <a:rPr lang="en-US" sz="2800"/>
              <a:t>}  </a:t>
            </a:r>
            <a:endParaRPr lang="en-US" sz="2800"/>
          </a:p>
          <a:p>
            <a:r>
              <a:rPr lang="en-US" sz="2800"/>
              <a:t>}  </a:t>
            </a:r>
            <a:endParaRPr lang="en-US" sz="2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92075" y="89535"/>
            <a:ext cx="6096000" cy="706755"/>
          </a:xfrm>
          <a:prstGeom prst="rect">
            <a:avLst/>
          </a:prstGeom>
          <a:noFill/>
        </p:spPr>
        <p:txBody>
          <a:bodyPr wrap="square" rtlCol="0" anchor="t">
            <a:spAutoFit/>
          </a:bodyPr>
          <a:lstStyle/>
          <a:p>
            <a:r>
              <a:rPr lang="en-US" sz="4000">
                <a:sym typeface="+mn-ea"/>
              </a:rPr>
              <a:t>Java </a:t>
            </a:r>
            <a:r>
              <a:rPr lang="en-IN" altLang="en-US" sz="4000">
                <a:sym typeface="+mn-ea"/>
              </a:rPr>
              <a:t>continue </a:t>
            </a:r>
            <a:r>
              <a:rPr lang="en-US" sz="4000">
                <a:sym typeface="+mn-ea"/>
              </a:rPr>
              <a:t>statement</a:t>
            </a:r>
            <a:endParaRPr lang="en-US" sz="4000">
              <a:sym typeface="+mn-ea"/>
            </a:endParaRPr>
          </a:p>
        </p:txBody>
      </p:sp>
      <p:sp>
        <p:nvSpPr>
          <p:cNvPr id="5" name="Text Box 4"/>
          <p:cNvSpPr txBox="1"/>
          <p:nvPr/>
        </p:nvSpPr>
        <p:spPr>
          <a:xfrm>
            <a:off x="1141095" y="1013460"/>
            <a:ext cx="6096000" cy="4831080"/>
          </a:xfrm>
          <a:prstGeom prst="rect">
            <a:avLst/>
          </a:prstGeom>
          <a:noFill/>
        </p:spPr>
        <p:txBody>
          <a:bodyPr wrap="square" rtlCol="0" anchor="t">
            <a:spAutoFit/>
          </a:bodyPr>
          <a:lstStyle/>
          <a:p>
            <a:r>
              <a:rPr lang="en-US" sz="2800">
                <a:sym typeface="+mn-ea"/>
              </a:rPr>
              <a:t>public class BreakExample {  </a:t>
            </a:r>
            <a:endParaRPr lang="en-US" sz="2800"/>
          </a:p>
          <a:p>
            <a:r>
              <a:rPr lang="en-US" sz="2800">
                <a:sym typeface="+mn-ea"/>
              </a:rPr>
              <a:t>  </a:t>
            </a:r>
            <a:endParaRPr lang="en-US" sz="2800"/>
          </a:p>
          <a:p>
            <a:r>
              <a:rPr lang="en-US" sz="2800">
                <a:sym typeface="+mn-ea"/>
              </a:rPr>
              <a:t>public static void main(String[] args) {  </a:t>
            </a:r>
            <a:endParaRPr lang="en-US" sz="2800"/>
          </a:p>
          <a:p>
            <a:r>
              <a:rPr lang="en-US" sz="2800">
                <a:sym typeface="+mn-ea"/>
              </a:rPr>
              <a:t>for(int i = 0; i&lt;= 10; i++) {  </a:t>
            </a:r>
            <a:endParaRPr lang="en-US" sz="2800"/>
          </a:p>
          <a:p>
            <a:r>
              <a:rPr lang="en-US" sz="2800">
                <a:sym typeface="+mn-ea"/>
              </a:rPr>
              <a:t>System.out.println(i);  </a:t>
            </a:r>
            <a:endParaRPr lang="en-US" sz="2800"/>
          </a:p>
          <a:p>
            <a:r>
              <a:rPr lang="en-US" sz="2800">
                <a:sym typeface="+mn-ea"/>
              </a:rPr>
              <a:t>if(i==6) {  </a:t>
            </a:r>
            <a:endParaRPr lang="en-US" sz="2800"/>
          </a:p>
          <a:p>
            <a:r>
              <a:rPr lang="en-IN" altLang="en-US" sz="2800">
                <a:sym typeface="+mn-ea"/>
              </a:rPr>
              <a:t>continue</a:t>
            </a:r>
            <a:r>
              <a:rPr lang="en-US" sz="2800">
                <a:sym typeface="+mn-ea"/>
              </a:rPr>
              <a:t>;  </a:t>
            </a:r>
            <a:endParaRPr lang="en-US" sz="2800"/>
          </a:p>
          <a:p>
            <a:r>
              <a:rPr lang="en-US" sz="2800">
                <a:sym typeface="+mn-ea"/>
              </a:rPr>
              <a:t>}  </a:t>
            </a:r>
            <a:endParaRPr lang="en-US" sz="2800"/>
          </a:p>
          <a:p>
            <a:r>
              <a:rPr lang="en-US" sz="2800">
                <a:sym typeface="+mn-ea"/>
              </a:rPr>
              <a:t>}  </a:t>
            </a:r>
            <a:endParaRPr lang="en-US" sz="2800"/>
          </a:p>
          <a:p>
            <a:r>
              <a:rPr lang="en-US" sz="2800">
                <a:sym typeface="+mn-ea"/>
              </a:rPr>
              <a:t>}  </a:t>
            </a:r>
            <a:endParaRPr lang="en-US" sz="2800"/>
          </a:p>
          <a:p>
            <a:r>
              <a:rPr lang="en-US" sz="2800">
                <a:sym typeface="+mn-ea"/>
              </a:rPr>
              <a:t>}  </a:t>
            </a:r>
            <a:endParaRPr lang="en-US" sz="2800">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16112" y="249973"/>
            <a:ext cx="11234057" cy="44203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5698" rIns="0" bIns="85698"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4000" b="0" i="0" u="none" strike="noStrike" cap="none" normalizeH="0" baseline="0" dirty="0" smtClean="0">
                <a:ln>
                  <a:noFill/>
                </a:ln>
                <a:solidFill>
                  <a:srgbClr val="000000"/>
                </a:solidFill>
                <a:effectLst/>
                <a:latin typeface="Calibri body"/>
                <a:cs typeface="Segoe UI" panose="020B0502040204020203" pitchFamily="34" charset="0"/>
              </a:rPr>
              <a:t>Java User Input</a:t>
            </a:r>
            <a:endParaRPr kumimoji="0" lang="en-US" sz="4000" b="0" i="0" u="none" strike="noStrike" cap="none" normalizeH="0" baseline="0" dirty="0" smtClean="0">
              <a:ln>
                <a:noFill/>
              </a:ln>
              <a:solidFill>
                <a:srgbClr val="000000"/>
              </a:solidFill>
              <a:effectLst/>
              <a:latin typeface="Calibri body"/>
              <a:cs typeface="Segoe UI" panose="020B0502040204020203"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sz="4000" b="0" i="0" u="none" strike="noStrike" cap="none" normalizeH="0" baseline="0" dirty="0" smtClean="0">
              <a:ln>
                <a:noFill/>
              </a:ln>
              <a:solidFill>
                <a:srgbClr val="000000"/>
              </a:solidFill>
              <a:effectLst/>
              <a:latin typeface="Calibri body"/>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800" b="0" i="0" u="none" strike="noStrike" cap="none" normalizeH="0" baseline="0" dirty="0" smtClean="0">
                <a:ln>
                  <a:noFill/>
                </a:ln>
                <a:solidFill>
                  <a:srgbClr val="000000"/>
                </a:solidFill>
                <a:effectLst/>
                <a:latin typeface="Calibri body"/>
                <a:cs typeface="Arial" panose="020B0604020202020204" pitchFamily="34" charset="0"/>
              </a:rPr>
              <a:t>The </a:t>
            </a:r>
            <a:r>
              <a:rPr kumimoji="0" lang="en-US" sz="2800" b="0" i="0" u="none" strike="noStrike" cap="none" normalizeH="0" baseline="0" dirty="0" smtClean="0">
                <a:ln>
                  <a:noFill/>
                </a:ln>
                <a:solidFill>
                  <a:srgbClr val="DC143C"/>
                </a:solidFill>
                <a:effectLst/>
                <a:latin typeface="Calibri body"/>
                <a:cs typeface="Consolas" panose="020B0609020204030204" pitchFamily="49" charset="0"/>
              </a:rPr>
              <a:t>Scanner</a:t>
            </a:r>
            <a:r>
              <a:rPr kumimoji="0" lang="en-US" sz="2800" b="0" i="0" u="none" strike="noStrike" cap="none" normalizeH="0" baseline="0" dirty="0" smtClean="0">
                <a:ln>
                  <a:noFill/>
                </a:ln>
                <a:solidFill>
                  <a:srgbClr val="000000"/>
                </a:solidFill>
                <a:effectLst/>
                <a:latin typeface="Calibri body"/>
                <a:cs typeface="Arial" panose="020B0604020202020204" pitchFamily="34" charset="0"/>
              </a:rPr>
              <a:t> class is used to get user input, and it is found in the </a:t>
            </a:r>
            <a:r>
              <a:rPr kumimoji="0" lang="en-US" sz="2800" b="0" i="0" u="none" strike="noStrike" cap="none" normalizeH="0" baseline="0" dirty="0" err="1" smtClean="0">
                <a:ln>
                  <a:noFill/>
                </a:ln>
                <a:solidFill>
                  <a:srgbClr val="DC143C"/>
                </a:solidFill>
                <a:effectLst/>
                <a:latin typeface="Calibri body"/>
                <a:cs typeface="Consolas" panose="020B0609020204030204" pitchFamily="49" charset="0"/>
              </a:rPr>
              <a:t>java.util</a:t>
            </a:r>
            <a:r>
              <a:rPr kumimoji="0" lang="en-US" sz="2800" b="0" i="0" u="none" strike="noStrike" cap="none" normalizeH="0" baseline="0" dirty="0" smtClean="0">
                <a:ln>
                  <a:noFill/>
                </a:ln>
                <a:solidFill>
                  <a:srgbClr val="000000"/>
                </a:solidFill>
                <a:effectLst/>
                <a:latin typeface="Calibri body"/>
                <a:cs typeface="Arial" panose="020B0604020202020204" pitchFamily="34" charset="0"/>
              </a:rPr>
              <a:t> package.</a:t>
            </a:r>
            <a:endParaRPr kumimoji="0" lang="en-US" sz="2800" b="0" i="0" u="none" strike="noStrike" cap="none" normalizeH="0" baseline="0" dirty="0" smtClean="0">
              <a:ln>
                <a:noFill/>
              </a:ln>
              <a:solidFill>
                <a:srgbClr val="000000"/>
              </a:solidFill>
              <a:effectLst/>
              <a:latin typeface="Calibri body"/>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sz="2800" dirty="0">
              <a:solidFill>
                <a:srgbClr val="000000"/>
              </a:solidFill>
              <a:latin typeface="Calibri body"/>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800" b="0" i="0" u="none" strike="noStrike" cap="none" normalizeH="0" baseline="0" dirty="0" smtClean="0">
                <a:ln>
                  <a:noFill/>
                </a:ln>
                <a:solidFill>
                  <a:srgbClr val="000000"/>
                </a:solidFill>
                <a:effectLst/>
                <a:latin typeface="Calibri body"/>
                <a:cs typeface="Arial" panose="020B0604020202020204" pitchFamily="34" charset="0"/>
              </a:rPr>
              <a:t>To use the </a:t>
            </a:r>
            <a:r>
              <a:rPr kumimoji="0" lang="en-US" sz="2800" b="0" i="0" u="none" strike="noStrike" cap="none" normalizeH="0" baseline="0" dirty="0" smtClean="0">
                <a:ln>
                  <a:noFill/>
                </a:ln>
                <a:solidFill>
                  <a:srgbClr val="DC143C"/>
                </a:solidFill>
                <a:effectLst/>
                <a:latin typeface="Calibri body"/>
                <a:cs typeface="Consolas" panose="020B0609020204030204" pitchFamily="49" charset="0"/>
              </a:rPr>
              <a:t>Scanner</a:t>
            </a:r>
            <a:r>
              <a:rPr kumimoji="0" lang="en-US" sz="2800" b="0" i="0" u="none" strike="noStrike" cap="none" normalizeH="0" baseline="0" dirty="0" smtClean="0">
                <a:ln>
                  <a:noFill/>
                </a:ln>
                <a:solidFill>
                  <a:srgbClr val="000000"/>
                </a:solidFill>
                <a:effectLst/>
                <a:latin typeface="Calibri body"/>
                <a:cs typeface="Arial" panose="020B0604020202020204" pitchFamily="34" charset="0"/>
              </a:rPr>
              <a:t> class, create an object of the class and use any of the available methods found in the </a:t>
            </a:r>
            <a:r>
              <a:rPr kumimoji="0" lang="en-US" sz="2800" b="0" i="0" u="none" strike="noStrike" cap="none" normalizeH="0" baseline="0" dirty="0" smtClean="0">
                <a:ln>
                  <a:noFill/>
                </a:ln>
                <a:solidFill>
                  <a:srgbClr val="DC143C"/>
                </a:solidFill>
                <a:effectLst/>
                <a:latin typeface="Calibri body"/>
                <a:cs typeface="Consolas" panose="020B0609020204030204" pitchFamily="49" charset="0"/>
              </a:rPr>
              <a:t>Scanner</a:t>
            </a:r>
            <a:r>
              <a:rPr kumimoji="0" lang="en-US" sz="2800" b="0" i="0" u="none" strike="noStrike" cap="none" normalizeH="0" baseline="0" dirty="0" smtClean="0">
                <a:ln>
                  <a:noFill/>
                </a:ln>
                <a:solidFill>
                  <a:srgbClr val="000000"/>
                </a:solidFill>
                <a:effectLst/>
                <a:latin typeface="Calibri body"/>
                <a:cs typeface="Arial" panose="020B0604020202020204" pitchFamily="34" charset="0"/>
              </a:rPr>
              <a:t> class documentation. </a:t>
            </a:r>
            <a:endParaRPr kumimoji="0" lang="en-US" sz="2800" b="0" i="0" u="none" strike="noStrike" cap="none" normalizeH="0" baseline="0" dirty="0" smtClean="0">
              <a:ln>
                <a:noFill/>
              </a:ln>
              <a:solidFill>
                <a:srgbClr val="000000"/>
              </a:solidFill>
              <a:effectLst/>
              <a:latin typeface="Calibri body"/>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sz="2800" dirty="0">
              <a:solidFill>
                <a:srgbClr val="000000"/>
              </a:solidFill>
              <a:latin typeface="Calibri body"/>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800" b="0" i="0" u="none" strike="noStrike" cap="none" normalizeH="0" baseline="0" dirty="0" smtClean="0">
                <a:ln>
                  <a:noFill/>
                </a:ln>
                <a:solidFill>
                  <a:srgbClr val="000000"/>
                </a:solidFill>
                <a:effectLst/>
                <a:latin typeface="Calibri body"/>
                <a:cs typeface="Arial" panose="020B0604020202020204" pitchFamily="34" charset="0"/>
              </a:rPr>
              <a:t>we will use the </a:t>
            </a:r>
            <a:r>
              <a:rPr kumimoji="0" lang="en-US" sz="2800" b="0" i="0" u="none" strike="noStrike" cap="none" normalizeH="0" baseline="0" dirty="0" err="1" smtClean="0">
                <a:ln>
                  <a:noFill/>
                </a:ln>
                <a:solidFill>
                  <a:srgbClr val="DC143C"/>
                </a:solidFill>
                <a:effectLst/>
                <a:latin typeface="Calibri body"/>
                <a:cs typeface="Consolas" panose="020B0609020204030204" pitchFamily="49" charset="0"/>
              </a:rPr>
              <a:t>nextLine</a:t>
            </a:r>
            <a:r>
              <a:rPr kumimoji="0" lang="en-US" sz="2800" b="0" i="0" u="none" strike="noStrike" cap="none" normalizeH="0" baseline="0" dirty="0" smtClean="0">
                <a:ln>
                  <a:noFill/>
                </a:ln>
                <a:solidFill>
                  <a:srgbClr val="DC143C"/>
                </a:solidFill>
                <a:effectLst/>
                <a:latin typeface="Calibri body"/>
                <a:cs typeface="Consolas" panose="020B0609020204030204" pitchFamily="49" charset="0"/>
              </a:rPr>
              <a:t>()</a:t>
            </a:r>
            <a:r>
              <a:rPr kumimoji="0" lang="en-US" sz="2800" b="0" i="0" u="none" strike="noStrike" cap="none" normalizeH="0" baseline="0" dirty="0" smtClean="0">
                <a:ln>
                  <a:noFill/>
                </a:ln>
                <a:solidFill>
                  <a:srgbClr val="000000"/>
                </a:solidFill>
                <a:effectLst/>
                <a:latin typeface="Calibri body"/>
                <a:cs typeface="Arial" panose="020B0604020202020204" pitchFamily="34" charset="0"/>
              </a:rPr>
              <a:t> method, which is used to read Strings:</a:t>
            </a:r>
            <a:endParaRPr kumimoji="0" lang="en-US" sz="2800" b="0" i="0" u="none" strike="noStrike" cap="none" normalizeH="0" baseline="0" dirty="0" smtClean="0">
              <a:ln>
                <a:noFill/>
              </a:ln>
              <a:solidFill>
                <a:schemeClr val="tx1"/>
              </a:solidFill>
              <a:effectLst/>
              <a:latin typeface="Calibri body"/>
              <a:cs typeface="Arial" panose="020B0604020202020204"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112" y="203200"/>
            <a:ext cx="7518401" cy="5262979"/>
          </a:xfrm>
          <a:prstGeom prst="rect">
            <a:avLst/>
          </a:prstGeom>
          <a:noFill/>
        </p:spPr>
        <p:txBody>
          <a:bodyPr wrap="square" rtlCol="0">
            <a:spAutoFit/>
          </a:bodyPr>
          <a:lstStyle/>
          <a:p>
            <a:r>
              <a:rPr lang="en-US" sz="2800" dirty="0" smtClean="0"/>
              <a:t>Import </a:t>
            </a:r>
            <a:r>
              <a:rPr lang="en-US" sz="2800" dirty="0" err="1" smtClean="0"/>
              <a:t>java.util.Scanner</a:t>
            </a:r>
            <a:r>
              <a:rPr lang="en-US" sz="2800" dirty="0" smtClean="0"/>
              <a:t>;</a:t>
            </a:r>
            <a:endParaRPr lang="en-US" sz="2800" dirty="0" smtClean="0"/>
          </a:p>
          <a:p>
            <a:r>
              <a:rPr lang="en-US" sz="2800" dirty="0" smtClean="0"/>
              <a:t>Class main</a:t>
            </a:r>
            <a:endParaRPr lang="en-US" sz="2800" dirty="0" smtClean="0"/>
          </a:p>
          <a:p>
            <a:r>
              <a:rPr lang="en-US" sz="2800" dirty="0" smtClean="0"/>
              <a:t>{</a:t>
            </a:r>
            <a:endParaRPr lang="en-US" sz="2800" dirty="0" smtClean="0"/>
          </a:p>
          <a:p>
            <a:r>
              <a:rPr lang="en-US" sz="2800" dirty="0" smtClean="0"/>
              <a:t>Public static void main(String[] </a:t>
            </a:r>
            <a:r>
              <a:rPr lang="en-US" sz="2800" dirty="0" err="1" smtClean="0"/>
              <a:t>args</a:t>
            </a:r>
            <a:r>
              <a:rPr lang="en-US" sz="2800" dirty="0" smtClean="0"/>
              <a:t>)</a:t>
            </a:r>
            <a:endParaRPr lang="en-US" sz="2800" dirty="0" smtClean="0"/>
          </a:p>
          <a:p>
            <a:r>
              <a:rPr lang="en-US" sz="2800" dirty="0" smtClean="0"/>
              <a:t>{</a:t>
            </a:r>
            <a:endParaRPr lang="en-US" sz="2800" dirty="0" smtClean="0"/>
          </a:p>
          <a:p>
            <a:r>
              <a:rPr lang="en-US" sz="2800" dirty="0" smtClean="0"/>
              <a:t>Scanner </a:t>
            </a:r>
            <a:r>
              <a:rPr lang="en-US" sz="2800" dirty="0" err="1" smtClean="0"/>
              <a:t>obj</a:t>
            </a:r>
            <a:r>
              <a:rPr lang="en-US" sz="2800" dirty="0" smtClean="0"/>
              <a:t>=new Scanner(System.in);</a:t>
            </a:r>
            <a:endParaRPr lang="en-US" sz="2800" dirty="0" smtClean="0"/>
          </a:p>
          <a:p>
            <a:r>
              <a:rPr lang="en-US" sz="2800" dirty="0" smtClean="0"/>
              <a:t>String username;</a:t>
            </a:r>
            <a:endParaRPr lang="en-US" sz="2800" dirty="0" smtClean="0"/>
          </a:p>
          <a:p>
            <a:r>
              <a:rPr lang="en-US" sz="2800" dirty="0" err="1" smtClean="0"/>
              <a:t>System.out.println</a:t>
            </a:r>
            <a:r>
              <a:rPr lang="en-US" sz="2800" dirty="0" smtClean="0"/>
              <a:t>(“Enter User Name”);</a:t>
            </a:r>
            <a:endParaRPr lang="en-US" sz="2800" dirty="0" smtClean="0"/>
          </a:p>
          <a:p>
            <a:r>
              <a:rPr lang="en-US" sz="2800" dirty="0"/>
              <a:t>u</a:t>
            </a:r>
            <a:r>
              <a:rPr lang="en-US" sz="2800" dirty="0" smtClean="0"/>
              <a:t>sername=</a:t>
            </a:r>
            <a:r>
              <a:rPr lang="en-US" sz="2800" dirty="0" err="1" smtClean="0"/>
              <a:t>obj.nextLine</a:t>
            </a:r>
            <a:r>
              <a:rPr lang="en-US" sz="2800" dirty="0" smtClean="0"/>
              <a:t>();</a:t>
            </a:r>
            <a:endParaRPr lang="en-US" sz="2800" dirty="0" smtClean="0"/>
          </a:p>
          <a:p>
            <a:r>
              <a:rPr lang="en-US" sz="2800" dirty="0" err="1" smtClean="0"/>
              <a:t>System.out.println</a:t>
            </a:r>
            <a:r>
              <a:rPr lang="en-US" sz="2800" dirty="0" smtClean="0"/>
              <a:t>(“User Name Is:” +username);</a:t>
            </a:r>
            <a:endParaRPr lang="en-US" sz="2800" dirty="0" smtClean="0"/>
          </a:p>
          <a:p>
            <a:r>
              <a:rPr lang="en-US" sz="2800" dirty="0" smtClean="0"/>
              <a:t>}</a:t>
            </a:r>
            <a:endParaRPr lang="en-US" sz="2800" dirty="0" smtClean="0"/>
          </a:p>
          <a:p>
            <a:r>
              <a:rPr lang="en-US" sz="2800" dirty="0"/>
              <a:t>}</a:t>
            </a:r>
            <a:endParaRPr lang="en-IN" sz="2800" dirty="0"/>
          </a:p>
        </p:txBody>
      </p:sp>
      <p:sp>
        <p:nvSpPr>
          <p:cNvPr id="5" name="TextBox 4"/>
          <p:cNvSpPr txBox="1"/>
          <p:nvPr/>
        </p:nvSpPr>
        <p:spPr>
          <a:xfrm>
            <a:off x="8418286" y="856342"/>
            <a:ext cx="2351314" cy="1785104"/>
          </a:xfrm>
          <a:prstGeom prst="rect">
            <a:avLst/>
          </a:prstGeom>
          <a:noFill/>
        </p:spPr>
        <p:txBody>
          <a:bodyPr wrap="square" rtlCol="0">
            <a:spAutoFit/>
          </a:bodyPr>
          <a:lstStyle/>
          <a:p>
            <a:r>
              <a:rPr lang="en-US" sz="2200" dirty="0" smtClean="0"/>
              <a:t>OUT PUT</a:t>
            </a:r>
            <a:endParaRPr lang="en-US" sz="2200" dirty="0" smtClean="0"/>
          </a:p>
          <a:p>
            <a:r>
              <a:rPr lang="en-IN" sz="2200" dirty="0"/>
              <a:t>Enter </a:t>
            </a:r>
            <a:r>
              <a:rPr lang="en-IN" sz="2200" dirty="0" smtClean="0"/>
              <a:t>User Name</a:t>
            </a:r>
            <a:endParaRPr lang="en-IN" sz="2200" dirty="0" smtClean="0"/>
          </a:p>
          <a:p>
            <a:r>
              <a:rPr lang="en-IN" sz="2200" dirty="0" err="1" smtClean="0"/>
              <a:t>hari</a:t>
            </a:r>
            <a:br>
              <a:rPr lang="en-IN" sz="2200" dirty="0"/>
            </a:br>
            <a:br>
              <a:rPr lang="en-IN" sz="2200" dirty="0"/>
            </a:br>
            <a:r>
              <a:rPr lang="en-IN" sz="2200" dirty="0" smtClean="0"/>
              <a:t>User Name </a:t>
            </a:r>
            <a:r>
              <a:rPr lang="en-IN" sz="2200" dirty="0"/>
              <a:t>is: </a:t>
            </a:r>
            <a:r>
              <a:rPr lang="en-IN" sz="2200" dirty="0" err="1"/>
              <a:t>hari</a:t>
            </a:r>
            <a:endParaRPr lang="en-IN" sz="2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922" y="138276"/>
            <a:ext cx="2593146" cy="707886"/>
          </a:xfrm>
          <a:prstGeom prst="rect">
            <a:avLst/>
          </a:prstGeom>
        </p:spPr>
        <p:txBody>
          <a:bodyPr wrap="none">
            <a:spAutoFit/>
          </a:bodyPr>
          <a:lstStyle/>
          <a:p>
            <a:r>
              <a:rPr lang="en-IN" sz="4000" dirty="0"/>
              <a:t>Input Types</a:t>
            </a:r>
            <a:endParaRPr lang="en-IN" sz="4000" dirty="0"/>
          </a:p>
        </p:txBody>
      </p:sp>
      <p:graphicFrame>
        <p:nvGraphicFramePr>
          <p:cNvPr id="5" name="Table 4"/>
          <p:cNvGraphicFramePr>
            <a:graphicFrameLocks noGrp="1"/>
          </p:cNvGraphicFramePr>
          <p:nvPr/>
        </p:nvGraphicFramePr>
        <p:xfrm>
          <a:off x="972457" y="1117603"/>
          <a:ext cx="10261600" cy="5225139"/>
        </p:xfrm>
        <a:graphic>
          <a:graphicData uri="http://schemas.openxmlformats.org/drawingml/2006/table">
            <a:tbl>
              <a:tblPr/>
              <a:tblGrid>
                <a:gridCol w="2667906"/>
                <a:gridCol w="7593694"/>
              </a:tblGrid>
              <a:tr h="580571">
                <a:tc>
                  <a:txBody>
                    <a:bodyPr/>
                    <a:lstStyle/>
                    <a:p>
                      <a:pPr algn="l" fontAlgn="t"/>
                      <a:r>
                        <a:rPr lang="en-IN" sz="2800">
                          <a:effectLst/>
                        </a:rPr>
                        <a:t>Method</a:t>
                      </a:r>
                      <a:endParaRPr lang="en-IN" sz="28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800">
                          <a:effectLst/>
                        </a:rPr>
                        <a:t>Description</a:t>
                      </a:r>
                      <a:endParaRPr lang="en-IN" sz="280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80571">
                <a:tc>
                  <a:txBody>
                    <a:bodyPr/>
                    <a:lstStyle/>
                    <a:p>
                      <a:pPr algn="l" fontAlgn="t"/>
                      <a:r>
                        <a:rPr lang="en-IN" sz="2800">
                          <a:effectLst/>
                        </a:rPr>
                        <a:t>nextBoolean()</a:t>
                      </a:r>
                      <a:endParaRPr lang="en-IN" sz="28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800">
                          <a:effectLst/>
                        </a:rPr>
                        <a:t>Reads a boolean value from the user</a:t>
                      </a:r>
                      <a:endParaRPr lang="en-US" sz="280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80571">
                <a:tc>
                  <a:txBody>
                    <a:bodyPr/>
                    <a:lstStyle/>
                    <a:p>
                      <a:pPr algn="l" fontAlgn="t"/>
                      <a:r>
                        <a:rPr lang="en-IN" sz="2800">
                          <a:effectLst/>
                        </a:rPr>
                        <a:t>nextByte()</a:t>
                      </a:r>
                      <a:endParaRPr lang="en-IN" sz="28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dirty="0">
                          <a:effectLst/>
                        </a:rPr>
                        <a:t>Reads a byte value from the user</a:t>
                      </a:r>
                      <a:endParaRPr lang="en-US" sz="2800"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80571">
                <a:tc>
                  <a:txBody>
                    <a:bodyPr/>
                    <a:lstStyle/>
                    <a:p>
                      <a:pPr algn="l" fontAlgn="t"/>
                      <a:r>
                        <a:rPr lang="en-IN" sz="2800">
                          <a:effectLst/>
                        </a:rPr>
                        <a:t>nextDouble()</a:t>
                      </a:r>
                      <a:endParaRPr lang="en-IN" sz="28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800">
                          <a:effectLst/>
                        </a:rPr>
                        <a:t>Reads a double value from the user</a:t>
                      </a:r>
                      <a:endParaRPr lang="en-US" sz="280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80571">
                <a:tc>
                  <a:txBody>
                    <a:bodyPr/>
                    <a:lstStyle/>
                    <a:p>
                      <a:pPr algn="l" fontAlgn="t"/>
                      <a:r>
                        <a:rPr lang="en-IN" sz="2800">
                          <a:effectLst/>
                        </a:rPr>
                        <a:t>nextFloat()</a:t>
                      </a:r>
                      <a:endParaRPr lang="en-IN" sz="28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Reads a float value from the user</a:t>
                      </a:r>
                      <a:endParaRPr lang="en-US" sz="280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80571">
                <a:tc>
                  <a:txBody>
                    <a:bodyPr/>
                    <a:lstStyle/>
                    <a:p>
                      <a:pPr algn="l" fontAlgn="t"/>
                      <a:r>
                        <a:rPr lang="en-IN" sz="2800">
                          <a:effectLst/>
                        </a:rPr>
                        <a:t>nextInt()</a:t>
                      </a:r>
                      <a:endParaRPr lang="en-IN" sz="28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800">
                          <a:effectLst/>
                        </a:rPr>
                        <a:t>Reads a int value from the user</a:t>
                      </a:r>
                      <a:endParaRPr lang="en-US" sz="280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80571">
                <a:tc>
                  <a:txBody>
                    <a:bodyPr/>
                    <a:lstStyle/>
                    <a:p>
                      <a:pPr algn="l" fontAlgn="t"/>
                      <a:r>
                        <a:rPr lang="en-IN" sz="2800">
                          <a:effectLst/>
                        </a:rPr>
                        <a:t>nextLine()</a:t>
                      </a:r>
                      <a:endParaRPr lang="en-IN" sz="28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Reads a String value from the user</a:t>
                      </a:r>
                      <a:endParaRPr lang="en-US" sz="280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80571">
                <a:tc>
                  <a:txBody>
                    <a:bodyPr/>
                    <a:lstStyle/>
                    <a:p>
                      <a:pPr algn="l" fontAlgn="t"/>
                      <a:r>
                        <a:rPr lang="en-IN" sz="2800">
                          <a:effectLst/>
                        </a:rPr>
                        <a:t>nextLong()</a:t>
                      </a:r>
                      <a:endParaRPr lang="en-IN" sz="28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800">
                          <a:effectLst/>
                        </a:rPr>
                        <a:t>Reads a long value from the user</a:t>
                      </a:r>
                      <a:endParaRPr lang="en-US" sz="280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80571">
                <a:tc>
                  <a:txBody>
                    <a:bodyPr/>
                    <a:lstStyle/>
                    <a:p>
                      <a:pPr algn="l" fontAlgn="t"/>
                      <a:r>
                        <a:rPr lang="en-IN" sz="2800">
                          <a:effectLst/>
                        </a:rPr>
                        <a:t>nextShort()</a:t>
                      </a:r>
                      <a:endParaRPr lang="en-IN" sz="28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effectLst/>
                        </a:rPr>
                        <a:t>Reads a short value from the user</a:t>
                      </a:r>
                      <a:endParaRPr lang="en-US" sz="2800"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304794" y="58806"/>
            <a:ext cx="9782635" cy="67838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import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java</a:t>
            </a:r>
            <a:r>
              <a:rPr kumimoji="0" lang="en-US" sz="28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util</a:t>
            </a:r>
            <a:r>
              <a:rPr kumimoji="0" lang="en-US" sz="28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Scanner</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class</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Main</a:t>
            </a:r>
            <a:endParaRPr kumimoji="0" lang="en-US" sz="2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public</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static</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void</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main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String</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args</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endPar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Scanner</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Obj</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A6E3A"/>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new</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Scanner</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System</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System</a:t>
            </a:r>
            <a:r>
              <a:rPr kumimoji="0" lang="en-US" sz="28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out</a:t>
            </a:r>
            <a:r>
              <a:rPr kumimoji="0" lang="en-US" sz="28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println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"Enter name, age and salary:"</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String</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a:t>
            </a:r>
            <a:r>
              <a:rPr kumimoji="0" lang="en-US" sz="2800" b="0" i="0" u="none" strike="noStrike" cap="none" normalizeH="0" baseline="0" dirty="0" smtClean="0">
                <a:ln>
                  <a:noFill/>
                </a:ln>
                <a:solidFill>
                  <a:srgbClr val="9A6E3A"/>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Obj</a:t>
            </a:r>
            <a:r>
              <a:rPr kumimoji="0" lang="en-US" sz="28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nextLine</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int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age </a:t>
            </a:r>
            <a:r>
              <a:rPr kumimoji="0" lang="en-US" sz="2800" b="0" i="0" u="none" strike="noStrike" cap="none" normalizeH="0" baseline="0" dirty="0" smtClean="0">
                <a:ln>
                  <a:noFill/>
                </a:ln>
                <a:solidFill>
                  <a:srgbClr val="9A6E3A"/>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Obj</a:t>
            </a:r>
            <a:r>
              <a:rPr kumimoji="0" lang="en-US" sz="28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nextInt</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endPar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double</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salary </a:t>
            </a:r>
            <a:r>
              <a:rPr kumimoji="0" lang="en-US" sz="2800" b="0" i="0" u="none" strike="noStrike" cap="none" normalizeH="0" baseline="0" dirty="0" smtClean="0">
                <a:ln>
                  <a:noFill/>
                </a:ln>
                <a:solidFill>
                  <a:srgbClr val="9A6E3A"/>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Obj</a:t>
            </a:r>
            <a:r>
              <a:rPr kumimoji="0" lang="en-US" sz="28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nextDouble</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System</a:t>
            </a:r>
            <a:r>
              <a:rPr kumimoji="0" lang="en-US" sz="28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out</a:t>
            </a:r>
            <a:r>
              <a:rPr kumimoji="0" lang="en-US" sz="28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println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"Name: "</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A6E3A"/>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System</a:t>
            </a:r>
            <a:r>
              <a:rPr kumimoji="0" lang="en-US" sz="28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out</a:t>
            </a:r>
            <a:r>
              <a:rPr kumimoji="0" lang="en-US" sz="28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println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"Age: "</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A6E3A"/>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age</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endPar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System</a:t>
            </a:r>
            <a:r>
              <a:rPr kumimoji="0" lang="en-US" sz="28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out</a:t>
            </a:r>
            <a:r>
              <a:rPr kumimoji="0" lang="en-US" sz="28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println</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"Salary: "</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b="0" i="0" u="none" strike="noStrike" cap="none" normalizeH="0" baseline="0" dirty="0" smtClean="0">
                <a:ln>
                  <a:noFill/>
                </a:ln>
                <a:solidFill>
                  <a:srgbClr val="9A6E3A"/>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salary</a:t>
            </a: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8940779" y="313409"/>
            <a:ext cx="3120572" cy="2308324"/>
          </a:xfrm>
          <a:prstGeom prst="rect">
            <a:avLst/>
          </a:prstGeom>
        </p:spPr>
        <p:txBody>
          <a:bodyPr wrap="square">
            <a:spAutoFit/>
          </a:bodyPr>
          <a:lstStyle/>
          <a:p>
            <a:r>
              <a:rPr lang="en-US" dirty="0" smtClean="0"/>
              <a:t>OUTPUT</a:t>
            </a:r>
            <a:endParaRPr lang="en-US" dirty="0" smtClean="0"/>
          </a:p>
          <a:p>
            <a:r>
              <a:rPr lang="en-US" dirty="0" smtClean="0"/>
              <a:t>Enter </a:t>
            </a:r>
            <a:r>
              <a:rPr lang="en-US" dirty="0"/>
              <a:t>name, age and salary:</a:t>
            </a:r>
            <a:br>
              <a:rPr lang="en-US" dirty="0"/>
            </a:br>
            <a:r>
              <a:rPr lang="en-US" dirty="0" err="1" smtClean="0"/>
              <a:t>kiran</a:t>
            </a:r>
            <a:br>
              <a:rPr lang="en-US" dirty="0"/>
            </a:br>
            <a:r>
              <a:rPr lang="en-US" dirty="0" smtClean="0"/>
              <a:t>29</a:t>
            </a:r>
            <a:endParaRPr lang="en-US" dirty="0" smtClean="0"/>
          </a:p>
          <a:p>
            <a:r>
              <a:rPr lang="en-US" dirty="0" smtClean="0"/>
              <a:t>25000</a:t>
            </a:r>
            <a:br>
              <a:rPr lang="en-US" dirty="0"/>
            </a:br>
            <a:r>
              <a:rPr lang="en-US" dirty="0"/>
              <a:t>Name: </a:t>
            </a:r>
            <a:r>
              <a:rPr lang="en-US" dirty="0" err="1"/>
              <a:t>kiran</a:t>
            </a:r>
            <a:br>
              <a:rPr lang="en-US" dirty="0"/>
            </a:br>
            <a:r>
              <a:rPr lang="en-US" dirty="0"/>
              <a:t>Age: 29</a:t>
            </a:r>
            <a:br>
              <a:rPr lang="en-US" dirty="0"/>
            </a:br>
            <a:r>
              <a:rPr lang="en-US" dirty="0"/>
              <a:t>Salary: 25000</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9730"/>
            <a:ext cx="10515600" cy="5677233"/>
          </a:xfrm>
        </p:spPr>
        <p:txBody>
          <a:bodyPr>
            <a:normAutofit/>
          </a:bodyPr>
          <a:lstStyle/>
          <a:p>
            <a:pPr algn="just">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Java code that runs on one platform does not need to be recompiled to run on another platform; it's called write once, run anywhere(WORA).</a:t>
            </a:r>
            <a:endParaRPr lang="en-US"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i="0" u="none" strike="noStrike" dirty="0">
                <a:effectLst/>
                <a:latin typeface="Times New Roman" panose="02020603050405020304" pitchFamily="18" charset="0"/>
                <a:cs typeface="Times New Roman" panose="02020603050405020304" pitchFamily="18" charset="0"/>
              </a:rPr>
              <a:t>Java Virtual Machine (JVM)</a:t>
            </a:r>
            <a:r>
              <a:rPr lang="en-US" i="0" dirty="0">
                <a:effectLst/>
                <a:latin typeface="Times New Roman" panose="02020603050405020304" pitchFamily="18" charset="0"/>
                <a:cs typeface="Times New Roman" panose="02020603050405020304" pitchFamily="18" charset="0"/>
              </a:rPr>
              <a:t> executes Java code, but it has been written in platform-specific languages such as </a:t>
            </a:r>
            <a:r>
              <a:rPr lang="en-US" i="0" u="none" strike="noStrike" dirty="0">
                <a:effectLst/>
                <a:latin typeface="Times New Roman" panose="02020603050405020304" pitchFamily="18" charset="0"/>
                <a:cs typeface="Times New Roman" panose="02020603050405020304" pitchFamily="18" charset="0"/>
              </a:rPr>
              <a:t>C</a:t>
            </a:r>
            <a:r>
              <a:rPr lang="en-US" i="0" dirty="0">
                <a:effectLst/>
                <a:latin typeface="Times New Roman" panose="02020603050405020304" pitchFamily="18" charset="0"/>
                <a:cs typeface="Times New Roman" panose="02020603050405020304" pitchFamily="18" charset="0"/>
              </a:rPr>
              <a:t>/</a:t>
            </a:r>
            <a:r>
              <a:rPr lang="en-US" i="0" u="none" strike="noStrike" dirty="0">
                <a:effectLst/>
                <a:latin typeface="Times New Roman" panose="02020603050405020304" pitchFamily="18" charset="0"/>
                <a:cs typeface="Times New Roman" panose="02020603050405020304" pitchFamily="18" charset="0"/>
              </a:rPr>
              <a:t>C++</a:t>
            </a:r>
            <a:r>
              <a:rPr lang="en-US" i="0" dirty="0">
                <a:effectLst/>
                <a:latin typeface="Times New Roman" panose="02020603050405020304" pitchFamily="18" charset="0"/>
                <a:cs typeface="Times New Roman" panose="02020603050405020304" pitchFamily="18" charset="0"/>
              </a:rPr>
              <a:t>/ASM, etc. JVM is not written in Java and hence cannot be platform independent, and Java interpreter is a part of JVM.</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62560" y="297180"/>
            <a:ext cx="11796395" cy="3018790"/>
          </a:xfrm>
          <a:prstGeom prst="rect">
            <a:avLst/>
          </a:prstGeom>
          <a:noFill/>
        </p:spPr>
        <p:txBody>
          <a:bodyPr wrap="square" rtlCol="0" anchor="t">
            <a:noAutofit/>
          </a:bodyPr>
          <a:p>
            <a:r>
              <a:rPr lang="en-US" sz="4000"/>
              <a:t>Rules for creating Java constructor</a:t>
            </a:r>
            <a:endParaRPr lang="en-US" sz="4000"/>
          </a:p>
          <a:p>
            <a:r>
              <a:rPr lang="en-US" sz="2800"/>
              <a:t>There are two rules defined for the constructor.</a:t>
            </a:r>
            <a:endParaRPr lang="en-US" sz="2800"/>
          </a:p>
          <a:p>
            <a:endParaRPr lang="en-US" sz="2800"/>
          </a:p>
          <a:p>
            <a:r>
              <a:rPr lang="en-US" sz="2800"/>
              <a:t>Constructor name must be the same as its class name</a:t>
            </a:r>
            <a:endParaRPr lang="en-US" sz="2800"/>
          </a:p>
          <a:p>
            <a:r>
              <a:rPr lang="en-US" sz="2800"/>
              <a:t>A Constructor must have no explicit return type</a:t>
            </a:r>
            <a:endParaRPr lang="en-US" sz="2800"/>
          </a:p>
          <a:p>
            <a:r>
              <a:rPr lang="en-US" sz="2800"/>
              <a:t>A Java constructor cannot be abstract, static, final</a:t>
            </a:r>
            <a:r>
              <a:rPr lang="en-IN" altLang="en-US" sz="2800"/>
              <a:t>.</a:t>
            </a:r>
            <a:endParaRPr lang="en-IN" altLang="en-US" sz="2800"/>
          </a:p>
        </p:txBody>
      </p:sp>
      <p:sp>
        <p:nvSpPr>
          <p:cNvPr id="5" name="Text Box 4"/>
          <p:cNvSpPr txBox="1"/>
          <p:nvPr/>
        </p:nvSpPr>
        <p:spPr>
          <a:xfrm>
            <a:off x="162560" y="3315970"/>
            <a:ext cx="11911330" cy="1383665"/>
          </a:xfrm>
          <a:prstGeom prst="rect">
            <a:avLst/>
          </a:prstGeom>
          <a:noFill/>
        </p:spPr>
        <p:txBody>
          <a:bodyPr wrap="square" rtlCol="0" anchor="t">
            <a:spAutoFit/>
          </a:bodyPr>
          <a:p>
            <a:r>
              <a:rPr lang="en-US"/>
              <a:t> </a:t>
            </a:r>
            <a:r>
              <a:rPr lang="en-US" sz="2800"/>
              <a:t>We can use access modifiers while declaring a constructor. It controls the object creation. In other words, we can have private, protected, public or default constructor in Java.</a:t>
            </a:r>
            <a:endParaRPr lang="en-US" sz="2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1920" y="119380"/>
            <a:ext cx="10473055" cy="706755"/>
          </a:xfrm>
          <a:prstGeom prst="rect">
            <a:avLst/>
          </a:prstGeom>
          <a:noFill/>
        </p:spPr>
        <p:txBody>
          <a:bodyPr wrap="square" rtlCol="0" anchor="t">
            <a:spAutoFit/>
          </a:bodyPr>
          <a:p>
            <a:r>
              <a:rPr lang="en-US" sz="4000"/>
              <a:t>Constructors in Java</a:t>
            </a:r>
            <a:endParaRPr lang="en-US" sz="4000"/>
          </a:p>
        </p:txBody>
      </p:sp>
      <p:sp>
        <p:nvSpPr>
          <p:cNvPr id="5" name="Text Box 4"/>
          <p:cNvSpPr txBox="1"/>
          <p:nvPr/>
        </p:nvSpPr>
        <p:spPr>
          <a:xfrm>
            <a:off x="233045" y="826770"/>
            <a:ext cx="11636375" cy="5700395"/>
          </a:xfrm>
          <a:prstGeom prst="rect">
            <a:avLst/>
          </a:prstGeom>
          <a:noFill/>
        </p:spPr>
        <p:txBody>
          <a:bodyPr wrap="square" rtlCol="0" anchor="t">
            <a:noAutofit/>
          </a:bodyPr>
          <a:p>
            <a:r>
              <a:rPr lang="en-US"/>
              <a:t> </a:t>
            </a:r>
            <a:r>
              <a:rPr lang="en-IN" altLang="en-US" sz="2800"/>
              <a:t>In </a:t>
            </a:r>
            <a:r>
              <a:rPr lang="en-US" sz="2800"/>
              <a:t>Java, a constructor is a block of codes similar to the method. It is called when an instance of the class is created. At the time of calling constructor, memory for the object is allocated in the memory.</a:t>
            </a:r>
            <a:endParaRPr lang="en-US" sz="2800"/>
          </a:p>
          <a:p>
            <a:endParaRPr lang="en-US" sz="2800"/>
          </a:p>
          <a:p>
            <a:r>
              <a:rPr lang="en-US" sz="2800"/>
              <a:t>It is a special type of method which is used to initialize the object.</a:t>
            </a:r>
            <a:endParaRPr lang="en-US" sz="2800"/>
          </a:p>
          <a:p>
            <a:endParaRPr lang="en-US" sz="2800"/>
          </a:p>
          <a:p>
            <a:r>
              <a:rPr lang="en-US" sz="2800"/>
              <a:t>Every time an object is created using the new() keyword, at least one constructor is called.</a:t>
            </a:r>
            <a:endParaRPr lang="en-US" sz="2800"/>
          </a:p>
          <a:p>
            <a:endParaRPr lang="en-US" sz="2800"/>
          </a:p>
          <a:p>
            <a:r>
              <a:rPr lang="en-US" sz="2800"/>
              <a:t>It calls a default constructor if there is no constructor available in the class. In such case, Java compiler provides a default constructor by default.</a:t>
            </a:r>
            <a:endParaRPr lang="en-US" sz="2800"/>
          </a:p>
          <a:p>
            <a:endParaRPr lang="en-US" sz="2800"/>
          </a:p>
          <a:p>
            <a:r>
              <a:rPr lang="en-US" sz="2800"/>
              <a:t>There are two types of constructors in Java: no-arg constructor, and parameterized constructor</a:t>
            </a:r>
            <a:endParaRPr lang="en-US" sz="2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3675" y="175895"/>
            <a:ext cx="12058015" cy="1783080"/>
          </a:xfrm>
          <a:prstGeom prst="rect">
            <a:avLst/>
          </a:prstGeom>
          <a:noFill/>
        </p:spPr>
        <p:txBody>
          <a:bodyPr wrap="square" rtlCol="0" anchor="t">
            <a:noAutofit/>
          </a:bodyPr>
          <a:p>
            <a:r>
              <a:rPr lang="en-US" sz="4000"/>
              <a:t>Types of Java constructors</a:t>
            </a:r>
            <a:endParaRPr lang="en-US" sz="4000"/>
          </a:p>
          <a:p>
            <a:endParaRPr lang="en-US" sz="4000"/>
          </a:p>
          <a:p>
            <a:r>
              <a:rPr lang="en-US" sz="2800"/>
              <a:t>There are two types of constructors in Java:</a:t>
            </a:r>
            <a:endParaRPr lang="en-US" sz="2800"/>
          </a:p>
          <a:p>
            <a:endParaRPr lang="en-US" sz="2800"/>
          </a:p>
          <a:p>
            <a:r>
              <a:rPr lang="en-IN" altLang="en-US" sz="2800"/>
              <a:t>* </a:t>
            </a:r>
            <a:r>
              <a:rPr lang="en-US" sz="2800"/>
              <a:t>Default constructor (no-arg constructor)</a:t>
            </a:r>
            <a:endParaRPr lang="en-US" sz="2800"/>
          </a:p>
          <a:p>
            <a:r>
              <a:rPr lang="en-IN" altLang="en-US" sz="2800"/>
              <a:t>* </a:t>
            </a:r>
            <a:r>
              <a:rPr lang="en-US" sz="2800"/>
              <a:t>Parameterized constructor</a:t>
            </a:r>
            <a:endParaRPr lang="en-US" sz="2800"/>
          </a:p>
          <a:p>
            <a:endParaRPr lang="en-US" sz="2800"/>
          </a:p>
          <a:p>
            <a:r>
              <a:rPr lang="en-US" sz="2800" u="sng"/>
              <a:t>Java Default Constructor</a:t>
            </a:r>
            <a:endParaRPr lang="en-US" sz="2800" u="sng"/>
          </a:p>
          <a:p>
            <a:endParaRPr lang="en-US" sz="2800"/>
          </a:p>
          <a:p>
            <a:r>
              <a:rPr lang="en-US" sz="2800"/>
              <a:t>A constructor is called "Default Constructor" when it doesn't have any parameter.</a:t>
            </a:r>
            <a:endParaRPr lang="en-US" sz="2800"/>
          </a:p>
          <a:p>
            <a:endParaRPr lang="en-US" sz="2800"/>
          </a:p>
          <a:p>
            <a:r>
              <a:rPr lang="en-US" sz="2800"/>
              <a:t>Syntax of default constructor:</a:t>
            </a:r>
            <a:endParaRPr lang="en-US" sz="2800"/>
          </a:p>
          <a:p>
            <a:r>
              <a:rPr lang="en-US" sz="2800"/>
              <a:t>&lt;class_name&gt;(){}  </a:t>
            </a:r>
            <a:endParaRPr lang="en-US" sz="2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81330" y="140970"/>
            <a:ext cx="8112125" cy="5876925"/>
          </a:xfrm>
          <a:prstGeom prst="rect">
            <a:avLst/>
          </a:prstGeom>
          <a:noFill/>
        </p:spPr>
        <p:txBody>
          <a:bodyPr wrap="square" rtlCol="0" anchor="t">
            <a:noAutofit/>
          </a:bodyPr>
          <a:p>
            <a:r>
              <a:rPr lang="en-IN" altLang="en-US" sz="2800"/>
              <a:t>/</a:t>
            </a:r>
            <a:r>
              <a:rPr lang="en-US" sz="2800"/>
              <a:t>/Java Program to create and call a default constructor  </a:t>
            </a:r>
            <a:endParaRPr lang="en-US" sz="2800"/>
          </a:p>
          <a:p>
            <a:r>
              <a:rPr lang="en-US" sz="2800"/>
              <a:t>class Bike1</a:t>
            </a:r>
            <a:endParaRPr lang="en-US" sz="2800"/>
          </a:p>
          <a:p>
            <a:r>
              <a:rPr lang="en-US" sz="2800"/>
              <a:t>{    </a:t>
            </a:r>
            <a:endParaRPr lang="en-US" sz="2800"/>
          </a:p>
          <a:p>
            <a:r>
              <a:rPr lang="en-US" sz="2800"/>
              <a:t>Bike1()</a:t>
            </a:r>
            <a:endParaRPr lang="en-US" sz="2800"/>
          </a:p>
          <a:p>
            <a:r>
              <a:rPr lang="en-US" sz="2800"/>
              <a:t>{</a:t>
            </a:r>
            <a:endParaRPr lang="en-US" sz="2800"/>
          </a:p>
          <a:p>
            <a:r>
              <a:rPr lang="en-US" sz="2800"/>
              <a:t>System.out.println("Bike is created");</a:t>
            </a:r>
            <a:endParaRPr lang="en-US" sz="2800"/>
          </a:p>
          <a:p>
            <a:r>
              <a:rPr lang="en-US" sz="2800"/>
              <a:t>}  </a:t>
            </a:r>
            <a:endParaRPr lang="en-US" sz="2800"/>
          </a:p>
          <a:p>
            <a:r>
              <a:rPr lang="en-US" sz="2800"/>
              <a:t>public static void main(String args[])</a:t>
            </a:r>
            <a:endParaRPr lang="en-US" sz="2800"/>
          </a:p>
          <a:p>
            <a:r>
              <a:rPr lang="en-US" sz="2800"/>
              <a:t>{  </a:t>
            </a:r>
            <a:endParaRPr lang="en-US" sz="2800"/>
          </a:p>
          <a:p>
            <a:r>
              <a:rPr lang="en-US" sz="2800"/>
              <a:t>Bike1 b=new Bike1();  </a:t>
            </a:r>
            <a:endParaRPr lang="en-US" sz="2800"/>
          </a:p>
          <a:p>
            <a:r>
              <a:rPr lang="en-US" sz="2800"/>
              <a:t>}  </a:t>
            </a:r>
            <a:endParaRPr lang="en-US" sz="2800"/>
          </a:p>
          <a:p>
            <a:r>
              <a:rPr lang="en-US" sz="2800"/>
              <a:t>}  </a:t>
            </a:r>
            <a:endParaRPr lang="en-US" sz="2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2870" y="107950"/>
            <a:ext cx="11966575" cy="3205480"/>
          </a:xfrm>
          <a:prstGeom prst="rect">
            <a:avLst/>
          </a:prstGeom>
          <a:noFill/>
        </p:spPr>
        <p:txBody>
          <a:bodyPr wrap="square" rtlCol="0" anchor="t">
            <a:noAutofit/>
          </a:bodyPr>
          <a:p>
            <a:r>
              <a:rPr lang="en-US" sz="4000" u="sng"/>
              <a:t>Java Parameterized Constructor</a:t>
            </a:r>
            <a:endParaRPr lang="en-US" sz="4000" u="sng"/>
          </a:p>
          <a:p>
            <a:r>
              <a:rPr lang="en-US" sz="2800"/>
              <a:t>A constructor which has a specific number of parameters is called a parameterized constructor.</a:t>
            </a:r>
            <a:endParaRPr lang="en-US" sz="2800"/>
          </a:p>
          <a:p>
            <a:endParaRPr lang="en-US" sz="2800"/>
          </a:p>
          <a:p>
            <a:r>
              <a:rPr lang="en-US" sz="2800"/>
              <a:t>Why use the parameterized constructor?</a:t>
            </a:r>
            <a:endParaRPr lang="en-US" sz="2800"/>
          </a:p>
          <a:p>
            <a:r>
              <a:rPr lang="en-US" sz="2800"/>
              <a:t>The parameterized constructor is used to provide different values to distinct objects. </a:t>
            </a:r>
            <a:endParaRPr lang="en-US" sz="2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2240" y="84455"/>
            <a:ext cx="7043420" cy="6400165"/>
          </a:xfrm>
          <a:prstGeom prst="rect">
            <a:avLst/>
          </a:prstGeom>
          <a:noFill/>
        </p:spPr>
        <p:txBody>
          <a:bodyPr wrap="square" rtlCol="0" anchor="t">
            <a:noAutofit/>
          </a:bodyPr>
          <a:p>
            <a:r>
              <a:rPr lang="en-US" sz="2000"/>
              <a:t>class Student4</a:t>
            </a:r>
            <a:endParaRPr lang="en-US" sz="2000"/>
          </a:p>
          <a:p>
            <a:r>
              <a:rPr lang="en-US" sz="2000"/>
              <a:t>{  </a:t>
            </a:r>
            <a:endParaRPr lang="en-US" sz="2000"/>
          </a:p>
          <a:p>
            <a:r>
              <a:rPr lang="en-US" sz="2000"/>
              <a:t>    int id;  </a:t>
            </a:r>
            <a:endParaRPr lang="en-US" sz="2000"/>
          </a:p>
          <a:p>
            <a:r>
              <a:rPr lang="en-US" sz="2000"/>
              <a:t>    String name;  </a:t>
            </a:r>
            <a:endParaRPr lang="en-US" sz="2000"/>
          </a:p>
          <a:p>
            <a:r>
              <a:rPr lang="en-US" sz="2000"/>
              <a:t>    Student4(int i,String n)</a:t>
            </a:r>
            <a:endParaRPr lang="en-US" sz="2000"/>
          </a:p>
          <a:p>
            <a:r>
              <a:rPr lang="en-US" sz="2000"/>
              <a:t>{  </a:t>
            </a:r>
            <a:endParaRPr lang="en-US" sz="2000"/>
          </a:p>
          <a:p>
            <a:r>
              <a:rPr lang="en-US" sz="2000"/>
              <a:t>    id = i;  </a:t>
            </a:r>
            <a:endParaRPr lang="en-US" sz="2000"/>
          </a:p>
          <a:p>
            <a:r>
              <a:rPr lang="en-US" sz="2000"/>
              <a:t>    name = n;  </a:t>
            </a:r>
            <a:endParaRPr lang="en-US" sz="2000"/>
          </a:p>
          <a:p>
            <a:r>
              <a:rPr lang="en-US" sz="2000"/>
              <a:t>    }  </a:t>
            </a:r>
            <a:endParaRPr lang="en-US" sz="2000"/>
          </a:p>
          <a:p>
            <a:r>
              <a:rPr lang="en-US" sz="2000"/>
              <a:t>       void display()</a:t>
            </a:r>
            <a:endParaRPr lang="en-US" sz="2000"/>
          </a:p>
          <a:p>
            <a:r>
              <a:rPr lang="en-US" sz="2000"/>
              <a:t>{</a:t>
            </a:r>
            <a:endParaRPr lang="en-US" sz="2000"/>
          </a:p>
          <a:p>
            <a:r>
              <a:rPr lang="en-US" sz="2000"/>
              <a:t>System.out.println(id+" "+name);</a:t>
            </a:r>
            <a:endParaRPr lang="en-US" sz="2000"/>
          </a:p>
          <a:p>
            <a:r>
              <a:rPr lang="en-US" sz="2000"/>
              <a:t>}  </a:t>
            </a:r>
            <a:endParaRPr lang="en-US" sz="2000"/>
          </a:p>
          <a:p>
            <a:r>
              <a:rPr lang="en-US" sz="2000"/>
              <a:t>       public static void main(String args[]){  </a:t>
            </a:r>
            <a:endParaRPr lang="en-US" sz="2000"/>
          </a:p>
          <a:p>
            <a:r>
              <a:rPr lang="en-US" sz="2000"/>
              <a:t>        Student4 s1 = new Student4(111,"Karan");  </a:t>
            </a:r>
            <a:endParaRPr lang="en-US" sz="2000"/>
          </a:p>
          <a:p>
            <a:r>
              <a:rPr lang="en-US" sz="2000"/>
              <a:t>    Student4 s2 = new Student4(222,"Aryan");  </a:t>
            </a:r>
            <a:endParaRPr lang="en-US" sz="2000"/>
          </a:p>
          <a:p>
            <a:r>
              <a:rPr lang="en-US" sz="2000"/>
              <a:t>    s1.display();  </a:t>
            </a:r>
            <a:endParaRPr lang="en-US" sz="2000"/>
          </a:p>
          <a:p>
            <a:r>
              <a:rPr lang="en-US" sz="2000"/>
              <a:t>    s2.display();  </a:t>
            </a:r>
            <a:endParaRPr lang="en-US" sz="2000"/>
          </a:p>
          <a:p>
            <a:r>
              <a:rPr lang="en-US" sz="2000"/>
              <a:t>   }  </a:t>
            </a:r>
            <a:endParaRPr lang="en-US" sz="2000"/>
          </a:p>
          <a:p>
            <a:r>
              <a:rPr lang="en-US" sz="2000"/>
              <a:t>} </a:t>
            </a:r>
            <a:r>
              <a:rPr lang="en-US" sz="2200"/>
              <a:t> </a:t>
            </a:r>
            <a:endParaRPr lang="en-US" sz="22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82245" y="107950"/>
            <a:ext cx="12010390" cy="4523105"/>
          </a:xfrm>
          <a:prstGeom prst="rect">
            <a:avLst/>
          </a:prstGeom>
          <a:noFill/>
        </p:spPr>
        <p:txBody>
          <a:bodyPr wrap="square" rtlCol="0" anchor="t">
            <a:spAutoFit/>
          </a:bodyPr>
          <a:p>
            <a:r>
              <a:rPr lang="en-US" sz="4000"/>
              <a:t>Constructor Overloading in Java</a:t>
            </a:r>
            <a:endParaRPr lang="en-US" sz="4000"/>
          </a:p>
          <a:p>
            <a:endParaRPr lang="en-US" sz="4000"/>
          </a:p>
          <a:p>
            <a:endParaRPr lang="en-US" sz="4000"/>
          </a:p>
          <a:p>
            <a:r>
              <a:rPr lang="en-US" sz="2800"/>
              <a:t>In Java, a constructor is just like a method but without return type. It can also be overloaded like Java methods.</a:t>
            </a:r>
            <a:endParaRPr lang="en-US" sz="2800"/>
          </a:p>
          <a:p>
            <a:endParaRPr lang="en-US" sz="2800"/>
          </a:p>
          <a:p>
            <a:r>
              <a:rPr lang="en-US" sz="2800"/>
              <a:t>Constructor overloading in Java is a technique of having more than one constructor with different parameter lists. They are arranged in a way that each constructor performs a different task</a:t>
            </a:r>
            <a:r>
              <a:rPr lang="en-IN" altLang="en-US" sz="2800"/>
              <a:t>.</a:t>
            </a:r>
            <a:endParaRPr lang="en-IN" altLang="en-US" sz="2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32155" y="59055"/>
            <a:ext cx="6484620" cy="6462395"/>
          </a:xfrm>
          <a:prstGeom prst="rect">
            <a:avLst/>
          </a:prstGeom>
          <a:noFill/>
        </p:spPr>
        <p:txBody>
          <a:bodyPr wrap="square" rtlCol="0" anchor="t">
            <a:spAutoFit/>
          </a:bodyPr>
          <a:p>
            <a:r>
              <a:rPr lang="en-US"/>
              <a:t>class Student5{  </a:t>
            </a:r>
            <a:endParaRPr lang="en-US"/>
          </a:p>
          <a:p>
            <a:r>
              <a:rPr lang="en-US"/>
              <a:t>    int id;  </a:t>
            </a:r>
            <a:endParaRPr lang="en-US"/>
          </a:p>
          <a:p>
            <a:r>
              <a:rPr lang="en-US"/>
              <a:t>    String name;  </a:t>
            </a:r>
            <a:endParaRPr lang="en-US"/>
          </a:p>
          <a:p>
            <a:r>
              <a:rPr lang="en-US"/>
              <a:t>    int age;  </a:t>
            </a:r>
            <a:endParaRPr lang="en-US"/>
          </a:p>
          <a:p>
            <a:r>
              <a:rPr lang="en-US"/>
              <a:t>   Student5(int i,String n){  </a:t>
            </a:r>
            <a:endParaRPr lang="en-US"/>
          </a:p>
          <a:p>
            <a:r>
              <a:rPr lang="en-US"/>
              <a:t>    id = i;  </a:t>
            </a:r>
            <a:endParaRPr lang="en-US"/>
          </a:p>
          <a:p>
            <a:r>
              <a:rPr lang="en-US"/>
              <a:t>    name = n;  </a:t>
            </a:r>
            <a:endParaRPr lang="en-US"/>
          </a:p>
          <a:p>
            <a:r>
              <a:rPr lang="en-US"/>
              <a:t>    }  </a:t>
            </a:r>
            <a:endParaRPr lang="en-US"/>
          </a:p>
          <a:p>
            <a:r>
              <a:rPr lang="en-US"/>
              <a:t>   Student5(int i,String n,int a){  </a:t>
            </a:r>
            <a:endParaRPr lang="en-US"/>
          </a:p>
          <a:p>
            <a:r>
              <a:rPr lang="en-US"/>
              <a:t>    id = i;  </a:t>
            </a:r>
            <a:endParaRPr lang="en-US"/>
          </a:p>
          <a:p>
            <a:r>
              <a:rPr lang="en-US"/>
              <a:t>    name = n;  </a:t>
            </a:r>
            <a:endParaRPr lang="en-US"/>
          </a:p>
          <a:p>
            <a:r>
              <a:rPr lang="en-US"/>
              <a:t>    age=a;  </a:t>
            </a:r>
            <a:endParaRPr lang="en-US"/>
          </a:p>
          <a:p>
            <a:r>
              <a:rPr lang="en-US"/>
              <a:t>    }  </a:t>
            </a:r>
            <a:endParaRPr lang="en-US"/>
          </a:p>
          <a:p>
            <a:r>
              <a:rPr lang="en-US"/>
              <a:t>    void display(){System.out.println(id+" "+name+" "+age);</a:t>
            </a:r>
            <a:endParaRPr lang="en-US"/>
          </a:p>
          <a:p>
            <a:r>
              <a:rPr lang="en-US"/>
              <a:t>}  </a:t>
            </a:r>
            <a:endParaRPr lang="en-US"/>
          </a:p>
          <a:p>
            <a:r>
              <a:rPr lang="en-US"/>
              <a:t>       public static void main(String args[])</a:t>
            </a:r>
            <a:endParaRPr lang="en-US"/>
          </a:p>
          <a:p>
            <a:r>
              <a:rPr lang="en-US"/>
              <a:t>{  </a:t>
            </a:r>
            <a:endParaRPr lang="en-US"/>
          </a:p>
          <a:p>
            <a:r>
              <a:rPr lang="en-US"/>
              <a:t>    Student5 s1 = new Student5(111,"Karan");  </a:t>
            </a:r>
            <a:endParaRPr lang="en-US"/>
          </a:p>
          <a:p>
            <a:r>
              <a:rPr lang="en-US"/>
              <a:t>    Student5 s2 = new Student5(222,"Aryan",25);  </a:t>
            </a:r>
            <a:endParaRPr lang="en-US"/>
          </a:p>
          <a:p>
            <a:r>
              <a:rPr lang="en-US"/>
              <a:t>    s1.display();  </a:t>
            </a:r>
            <a:endParaRPr lang="en-US"/>
          </a:p>
          <a:p>
            <a:r>
              <a:rPr lang="en-US"/>
              <a:t>    s2.display();  </a:t>
            </a:r>
            <a:endParaRPr lang="en-US"/>
          </a:p>
          <a:p>
            <a:r>
              <a:rPr lang="en-US"/>
              <a:t>   }  </a:t>
            </a:r>
            <a:endParaRPr lang="en-US"/>
          </a:p>
          <a:p>
            <a:r>
              <a:rPr lang="en-US"/>
              <a:t>}  </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2550" y="189865"/>
            <a:ext cx="3390265" cy="706755"/>
          </a:xfrm>
          <a:prstGeom prst="rect">
            <a:avLst/>
          </a:prstGeom>
          <a:noFill/>
        </p:spPr>
        <p:txBody>
          <a:bodyPr wrap="square" rtlCol="0" anchor="t">
            <a:spAutoFit/>
          </a:bodyPr>
          <a:p>
            <a:r>
              <a:rPr lang="en-US" sz="4000"/>
              <a:t>Method in Java</a:t>
            </a:r>
            <a:endParaRPr lang="en-US" sz="4000"/>
          </a:p>
        </p:txBody>
      </p:sp>
      <p:sp>
        <p:nvSpPr>
          <p:cNvPr id="5" name="Text Box 4"/>
          <p:cNvSpPr txBox="1"/>
          <p:nvPr/>
        </p:nvSpPr>
        <p:spPr>
          <a:xfrm>
            <a:off x="82550" y="1172210"/>
            <a:ext cx="12046585" cy="1383665"/>
          </a:xfrm>
          <a:prstGeom prst="rect">
            <a:avLst/>
          </a:prstGeom>
          <a:noFill/>
        </p:spPr>
        <p:txBody>
          <a:bodyPr wrap="square" rtlCol="0" anchor="t">
            <a:spAutoFit/>
          </a:bodyPr>
          <a:p>
            <a:r>
              <a:rPr lang="en-US" sz="2800"/>
              <a:t>A method is a block of code or collection of statements to perform a certain task or operation. It is used to achieve the reusability of code. We write a method once and use it many times</a:t>
            </a:r>
            <a:endParaRPr lang="en-US" sz="2800"/>
          </a:p>
        </p:txBody>
      </p:sp>
      <p:sp>
        <p:nvSpPr>
          <p:cNvPr id="6" name="Text Box 5"/>
          <p:cNvSpPr txBox="1"/>
          <p:nvPr/>
        </p:nvSpPr>
        <p:spPr>
          <a:xfrm>
            <a:off x="231775" y="2829560"/>
            <a:ext cx="11827510" cy="2245360"/>
          </a:xfrm>
          <a:prstGeom prst="rect">
            <a:avLst/>
          </a:prstGeom>
          <a:noFill/>
        </p:spPr>
        <p:txBody>
          <a:bodyPr wrap="square" rtlCol="0" anchor="t">
            <a:spAutoFit/>
          </a:bodyPr>
          <a:p>
            <a:r>
              <a:rPr lang="en-US" sz="2800" u="sng"/>
              <a:t>Method Declaration</a:t>
            </a:r>
            <a:endParaRPr lang="en-US" sz="2800" u="sng"/>
          </a:p>
          <a:p>
            <a:endParaRPr lang="en-US" sz="2800" u="sng"/>
          </a:p>
          <a:p>
            <a:r>
              <a:rPr lang="en-US" sz="2800"/>
              <a:t>The method declaration provides information about method attributes, such as visibility, return-type, name, and arguments. It has six components that are known as method header</a:t>
            </a:r>
            <a:endParaRPr lang="en-US" sz="2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434975" y="147320"/>
            <a:ext cx="11518900" cy="3415030"/>
          </a:xfrm>
          <a:prstGeom prst="rect">
            <a:avLst/>
          </a:prstGeom>
          <a:noFill/>
          <a:ln w="9525">
            <a:noFill/>
          </a:ln>
        </p:spPr>
      </p:pic>
      <p:sp>
        <p:nvSpPr>
          <p:cNvPr id="4" name="Text Box 3"/>
          <p:cNvSpPr txBox="1"/>
          <p:nvPr/>
        </p:nvSpPr>
        <p:spPr>
          <a:xfrm>
            <a:off x="163195" y="4655185"/>
            <a:ext cx="12029440" cy="953135"/>
          </a:xfrm>
          <a:prstGeom prst="rect">
            <a:avLst/>
          </a:prstGeom>
          <a:noFill/>
        </p:spPr>
        <p:txBody>
          <a:bodyPr wrap="square" rtlCol="0" anchor="t">
            <a:spAutoFit/>
          </a:bodyPr>
          <a:p>
            <a:r>
              <a:rPr lang="en-US" sz="2800"/>
              <a:t>Method Signature: Every method has a method signature. It is a part of the method declaration. It includes the method name and parameter list.</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7712"/>
            <a:ext cx="10515600" cy="5879251"/>
          </a:xfrm>
        </p:spPr>
        <p:txBody>
          <a:bodyPr>
            <a:normAutofit/>
          </a:bodyPr>
          <a:lstStyle/>
          <a:p>
            <a:pPr algn="just">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Mobile - In addition to the above technology, Java is widely used in mobile devices nowadays, many types of games and applications are being made in Java.</a:t>
            </a:r>
            <a:endParaRPr lang="en-US" i="0" dirty="0">
              <a:effectLst/>
              <a:latin typeface="Times New Roman" panose="02020603050405020304" pitchFamily="18" charset="0"/>
              <a:cs typeface="Times New Roman" panose="02020603050405020304" pitchFamily="18" charset="0"/>
            </a:endParaRPr>
          </a:p>
          <a:p>
            <a:pPr algn="just"/>
            <a:r>
              <a:rPr lang="en-US" i="0" dirty="0">
                <a:effectLst/>
                <a:latin typeface="Times New Roman" panose="02020603050405020304" pitchFamily="18" charset="0"/>
                <a:cs typeface="Times New Roman" panose="02020603050405020304" pitchFamily="18" charset="0"/>
              </a:rPr>
              <a:t>Types of Java Applications</a:t>
            </a:r>
            <a:endParaRPr lang="en-US"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i="0" dirty="0">
                <a:effectLst/>
                <a:latin typeface="Times New Roman" panose="02020603050405020304" pitchFamily="18" charset="0"/>
                <a:cs typeface="Times New Roman" panose="02020603050405020304" pitchFamily="18" charset="0"/>
              </a:rPr>
              <a:t>Web Application - Java is used to create server-side web applications. Currently, Servlet, JSP, Struts etc. technologies are used.</a:t>
            </a:r>
            <a:endParaRPr lang="en-US"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i="0" dirty="0">
                <a:effectLst/>
                <a:latin typeface="Times New Roman" panose="02020603050405020304" pitchFamily="18" charset="0"/>
                <a:cs typeface="Times New Roman" panose="02020603050405020304" pitchFamily="18" charset="0"/>
              </a:rPr>
              <a:t>Standalone Application - It is also known as the desktop application or window-based application. </a:t>
            </a:r>
            <a:endParaRPr lang="en-US"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i="0" dirty="0">
                <a:effectLst/>
                <a:latin typeface="Times New Roman" panose="02020603050405020304" pitchFamily="18" charset="0"/>
                <a:cs typeface="Times New Roman" panose="02020603050405020304" pitchFamily="18" charset="0"/>
              </a:rPr>
              <a:t>Enterprise Application - An application that is distributed in nature, such as banking applications, etc. </a:t>
            </a:r>
            <a:endParaRPr lang="en-US"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i="0" dirty="0">
                <a:effectLst/>
                <a:latin typeface="Times New Roman" panose="02020603050405020304" pitchFamily="18" charset="0"/>
                <a:cs typeface="Times New Roman" panose="02020603050405020304" pitchFamily="18" charset="0"/>
              </a:rPr>
              <a:t>Mobile Application - Java is used to create application software for mobile devices.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31775" y="146685"/>
            <a:ext cx="11797665" cy="4029075"/>
          </a:xfrm>
          <a:prstGeom prst="rect">
            <a:avLst/>
          </a:prstGeom>
          <a:noFill/>
        </p:spPr>
        <p:txBody>
          <a:bodyPr wrap="square" rtlCol="0" anchor="t">
            <a:noAutofit/>
          </a:bodyPr>
          <a:p>
            <a:r>
              <a:rPr lang="en-US" sz="2800" u="sng"/>
              <a:t>Access Specifier</a:t>
            </a:r>
            <a:r>
              <a:rPr lang="en-US" sz="2800"/>
              <a:t>: </a:t>
            </a:r>
            <a:endParaRPr lang="en-US" sz="2800"/>
          </a:p>
          <a:p>
            <a:r>
              <a:rPr lang="en-US" sz="2800"/>
              <a:t>Access specifier or modifier is the access type of the method. It specifies the visibility of the method. Java provides four types of access specifier:</a:t>
            </a:r>
            <a:endParaRPr lang="en-US" sz="2800"/>
          </a:p>
          <a:p>
            <a:endParaRPr lang="en-US" sz="2800"/>
          </a:p>
          <a:p>
            <a:r>
              <a:rPr lang="en-US" sz="2800" u="sng"/>
              <a:t>Public</a:t>
            </a:r>
            <a:r>
              <a:rPr lang="en-US" sz="2800"/>
              <a:t>: The method is accessible by all classes when we use public specifier in our application.</a:t>
            </a:r>
            <a:endParaRPr lang="en-US" sz="2800"/>
          </a:p>
          <a:p>
            <a:endParaRPr lang="en-US" sz="2800"/>
          </a:p>
          <a:p>
            <a:r>
              <a:rPr lang="en-US" sz="2800" u="sng"/>
              <a:t>Private</a:t>
            </a:r>
            <a:r>
              <a:rPr lang="en-US" sz="2800"/>
              <a:t>: When we use a private access specifier, the method is accessible only in the classes in which it is defined.</a:t>
            </a:r>
            <a:endParaRPr lang="en-US" sz="2800"/>
          </a:p>
          <a:p>
            <a:r>
              <a:rPr lang="en-US" sz="2800" u="sng"/>
              <a:t>Protected</a:t>
            </a:r>
            <a:r>
              <a:rPr lang="en-US" sz="2800"/>
              <a:t>: When we use protected access specifier, the method is accessible within the same package or subclasses in a different package.</a:t>
            </a:r>
            <a:endParaRPr lang="en-US" sz="2800"/>
          </a:p>
          <a:p>
            <a:endParaRPr lang="en-US" sz="2800"/>
          </a:p>
          <a:p>
            <a:r>
              <a:rPr lang="en-US" sz="2800" u="sng"/>
              <a:t>Default</a:t>
            </a:r>
            <a:r>
              <a:rPr lang="en-US" sz="2800"/>
              <a:t>: When we do not use any access specifier in the method declaration, Java uses default access specifier by default. It is visible only from the same package only.</a:t>
            </a:r>
            <a:endParaRPr lang="en-US" sz="2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2885" y="161925"/>
            <a:ext cx="11806555" cy="5591175"/>
          </a:xfrm>
          <a:prstGeom prst="rect">
            <a:avLst/>
          </a:prstGeom>
          <a:noFill/>
        </p:spPr>
        <p:txBody>
          <a:bodyPr wrap="square" rtlCol="0" anchor="t">
            <a:noAutofit/>
          </a:bodyPr>
          <a:p>
            <a:r>
              <a:rPr lang="en-US" sz="2800" u="sng"/>
              <a:t>Return Type</a:t>
            </a:r>
            <a:r>
              <a:rPr lang="en-US" sz="2800"/>
              <a:t>: Return type is a data type that the method returns. It may have a primitive data type, object, collection, void, etc. If the method does not return anything, we use void keyword.</a:t>
            </a:r>
            <a:endParaRPr lang="en-US" sz="2800"/>
          </a:p>
          <a:p>
            <a:endParaRPr lang="en-US" sz="2800"/>
          </a:p>
          <a:p>
            <a:r>
              <a:rPr lang="en-US" sz="2800" u="sng"/>
              <a:t>Method Name</a:t>
            </a:r>
            <a:r>
              <a:rPr lang="en-US" sz="2800"/>
              <a:t>: It is a unique name that is used to define the name of a method. It must be corresponding to the functionality of the method. Suppose, if we are creating a method for subtraction of two numbers, the method name must be subtraction(). A method is invoked by its name.</a:t>
            </a:r>
            <a:endParaRPr lang="en-US" sz="2800"/>
          </a:p>
          <a:p>
            <a:endParaRPr lang="en-US" sz="2800"/>
          </a:p>
          <a:p>
            <a:r>
              <a:rPr lang="en-US" sz="2800" u="sng"/>
              <a:t>Parameter List</a:t>
            </a:r>
            <a:r>
              <a:rPr lang="en-US" sz="2800"/>
              <a:t>: It is the list of parameters separated by a comma and enclosed in the pair of parentheses. It contains the data type and variable name. If the method has no parameter, left the parentheses blank.</a:t>
            </a:r>
            <a:endParaRPr lang="en-US" sz="2800"/>
          </a:p>
          <a:p>
            <a:endParaRPr lang="en-US" sz="2800"/>
          </a:p>
          <a:p>
            <a:r>
              <a:rPr lang="en-US" sz="2800" u="sng"/>
              <a:t>Method Body:</a:t>
            </a:r>
            <a:r>
              <a:rPr lang="en-US" sz="2800"/>
              <a:t> It is a part of the method declaration. It contains all the actions to be performed. It is enclosed within the pair of curly braces.</a:t>
            </a:r>
            <a:endParaRPr lang="en-US" sz="2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3025" y="203835"/>
            <a:ext cx="11986260" cy="5877560"/>
          </a:xfrm>
          <a:prstGeom prst="rect">
            <a:avLst/>
          </a:prstGeom>
          <a:noFill/>
        </p:spPr>
        <p:txBody>
          <a:bodyPr wrap="square" rtlCol="0" anchor="t">
            <a:spAutoFit/>
          </a:bodyPr>
          <a:p>
            <a:r>
              <a:rPr lang="en-US" sz="4000"/>
              <a:t>Types of Method</a:t>
            </a:r>
            <a:endParaRPr lang="en-US" sz="4000"/>
          </a:p>
          <a:p>
            <a:r>
              <a:rPr lang="en-US" sz="2800"/>
              <a:t>There are two types of methods in Java:</a:t>
            </a:r>
            <a:endParaRPr lang="en-US" sz="2800"/>
          </a:p>
          <a:p>
            <a:endParaRPr lang="en-US" sz="2800"/>
          </a:p>
          <a:p>
            <a:r>
              <a:rPr lang="en-IN" altLang="en-US" sz="2800"/>
              <a:t>*</a:t>
            </a:r>
            <a:r>
              <a:rPr lang="en-US" sz="2800"/>
              <a:t>Predefined Method</a:t>
            </a:r>
            <a:endParaRPr lang="en-US" sz="2800"/>
          </a:p>
          <a:p>
            <a:r>
              <a:rPr lang="en-IN" altLang="en-US" sz="2800"/>
              <a:t>*</a:t>
            </a:r>
            <a:r>
              <a:rPr lang="en-US" sz="2800"/>
              <a:t>User-defined Method</a:t>
            </a:r>
            <a:endParaRPr lang="en-US" sz="2800"/>
          </a:p>
          <a:p>
            <a:endParaRPr lang="en-US" sz="2800"/>
          </a:p>
          <a:p>
            <a:r>
              <a:rPr lang="en-US" sz="2800" u="sng"/>
              <a:t>Predefined Method</a:t>
            </a:r>
            <a:endParaRPr lang="en-US" sz="2800" u="sng"/>
          </a:p>
          <a:p>
            <a:endParaRPr lang="en-US" sz="2800" u="sng"/>
          </a:p>
          <a:p>
            <a:r>
              <a:rPr lang="en-US" sz="2800"/>
              <a:t>In Java, predefined methods are the method that is already defined in the Java class libraries is known as predefined methods. It is also known as the standard library method or built-in method. We can directly use these methods just by calling them in the program at any point. Some pre-defined methods are length(), equals(), compareTo(), sqrt()</a:t>
            </a:r>
            <a:r>
              <a:rPr lang="en-IN" altLang="en-US" sz="2800"/>
              <a:t>.</a:t>
            </a:r>
            <a:endParaRPr lang="en-IN" altLang="en-US" sz="2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9265" y="172085"/>
            <a:ext cx="11551285" cy="6085205"/>
          </a:xfrm>
          <a:prstGeom prst="rect">
            <a:avLst/>
          </a:prstGeom>
          <a:noFill/>
        </p:spPr>
        <p:txBody>
          <a:bodyPr wrap="square" rtlCol="0" anchor="t">
            <a:noAutofit/>
          </a:bodyPr>
          <a:p>
            <a:r>
              <a:rPr lang="en-IN" altLang="en-US" sz="3500"/>
              <a:t>import java.lang.Math;</a:t>
            </a:r>
            <a:endParaRPr lang="en-IN" altLang="en-US" sz="3500"/>
          </a:p>
          <a:p>
            <a:r>
              <a:rPr lang="en-US" sz="3500"/>
              <a:t>public class math  </a:t>
            </a:r>
            <a:endParaRPr lang="en-US" sz="3500"/>
          </a:p>
          <a:p>
            <a:r>
              <a:rPr lang="en-US" sz="3500"/>
              <a:t>{  </a:t>
            </a:r>
            <a:endParaRPr lang="en-US" sz="3500"/>
          </a:p>
          <a:p>
            <a:r>
              <a:rPr lang="en-US" sz="3500"/>
              <a:t>public static void main(String[] args)   </a:t>
            </a:r>
            <a:endParaRPr lang="en-US" sz="3500"/>
          </a:p>
          <a:p>
            <a:r>
              <a:rPr lang="en-US" sz="3500"/>
              <a:t>{  </a:t>
            </a:r>
            <a:endParaRPr lang="en-US" sz="3500"/>
          </a:p>
          <a:p>
            <a:r>
              <a:rPr lang="en-US" sz="3500"/>
              <a:t> </a:t>
            </a:r>
            <a:endParaRPr lang="en-US" sz="3500"/>
          </a:p>
          <a:p>
            <a:r>
              <a:rPr lang="en-US" sz="3500"/>
              <a:t>System.out.print("The maximum number is: " + Math.max(9,7));  </a:t>
            </a:r>
            <a:endParaRPr lang="en-US" sz="3500"/>
          </a:p>
          <a:p>
            <a:r>
              <a:rPr lang="en-US" sz="3500"/>
              <a:t>System.out.println(“Square root of a no is:” +Math.sqrt(9));</a:t>
            </a:r>
            <a:endParaRPr lang="en-US" sz="3500"/>
          </a:p>
          <a:p>
            <a:r>
              <a:rPr lang="en-US" sz="3500"/>
              <a:t>}  </a:t>
            </a:r>
            <a:endParaRPr lang="en-US" sz="3500"/>
          </a:p>
          <a:p>
            <a:r>
              <a:rPr lang="en-US" sz="3500"/>
              <a:t>}  </a:t>
            </a:r>
            <a:endParaRPr lang="en-US" sz="35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Content Placeholder 99"/>
          <p:cNvPicPr>
            <a:picLocks noChangeAspect="1"/>
          </p:cNvPicPr>
          <p:nvPr>
            <p:ph idx="1"/>
          </p:nvPr>
        </p:nvPicPr>
        <p:blipFill>
          <a:blip r:embed="rId1"/>
          <a:stretch>
            <a:fillRect/>
          </a:stretch>
        </p:blipFill>
        <p:spPr>
          <a:xfrm>
            <a:off x="2497455" y="246380"/>
            <a:ext cx="6104890" cy="5935980"/>
          </a:xfrm>
          <a:prstGeom prst="rect">
            <a:avLst/>
          </a:prstGeom>
          <a:noFill/>
          <a:ln w="9525">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265430"/>
            <a:ext cx="11209655" cy="2183765"/>
          </a:xfrm>
          <a:prstGeom prst="rect">
            <a:avLst/>
          </a:prstGeom>
          <a:noFill/>
        </p:spPr>
        <p:txBody>
          <a:bodyPr wrap="square" rtlCol="0" anchor="t">
            <a:spAutoFit/>
          </a:bodyPr>
          <a:p>
            <a:r>
              <a:rPr lang="en-US" sz="4000"/>
              <a:t>User-defined Method</a:t>
            </a:r>
            <a:endParaRPr lang="en-US" sz="4000"/>
          </a:p>
          <a:p>
            <a:endParaRPr lang="en-US" sz="4000"/>
          </a:p>
          <a:p>
            <a:r>
              <a:rPr lang="en-US" sz="2800"/>
              <a:t>The method written by the user or programmer is known as a user-defined method. These methods are modified according to the requirement.</a:t>
            </a:r>
            <a:endParaRPr lang="en-US" sz="2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75360" y="105410"/>
            <a:ext cx="10671810" cy="6631305"/>
          </a:xfrm>
          <a:prstGeom prst="rect">
            <a:avLst/>
          </a:prstGeom>
          <a:noFill/>
        </p:spPr>
        <p:txBody>
          <a:bodyPr wrap="square" rtlCol="0" anchor="t">
            <a:spAutoFit/>
          </a:bodyPr>
          <a:p>
            <a:r>
              <a:rPr lang="en-US" sz="2500"/>
              <a:t>import java.util.Scanner;  </a:t>
            </a:r>
            <a:endParaRPr lang="en-US" sz="2500"/>
          </a:p>
          <a:p>
            <a:r>
              <a:rPr lang="en-US" sz="2500"/>
              <a:t>public class EvenOdd  </a:t>
            </a:r>
            <a:endParaRPr lang="en-US" sz="2500"/>
          </a:p>
          <a:p>
            <a:r>
              <a:rPr lang="en-US" sz="2500"/>
              <a:t>{  </a:t>
            </a:r>
            <a:endParaRPr lang="en-US" sz="2500"/>
          </a:p>
          <a:p>
            <a:r>
              <a:rPr lang="en-US" sz="2500"/>
              <a:t>public static void main (String args[])  {  </a:t>
            </a:r>
            <a:endParaRPr lang="en-US" sz="2500"/>
          </a:p>
          <a:p>
            <a:r>
              <a:rPr lang="en-US" sz="2500"/>
              <a:t>Scanner scan=new Scanner(System.in);  </a:t>
            </a:r>
            <a:endParaRPr lang="en-US" sz="2500"/>
          </a:p>
          <a:p>
            <a:r>
              <a:rPr lang="en-US" sz="2500"/>
              <a:t>System.out.print("Enter the number: ");  </a:t>
            </a:r>
            <a:endParaRPr lang="en-US" sz="2500"/>
          </a:p>
          <a:p>
            <a:r>
              <a:rPr lang="en-US" sz="2500"/>
              <a:t>int num=scan.nextInt();  </a:t>
            </a:r>
            <a:endParaRPr lang="en-US" sz="2500"/>
          </a:p>
          <a:p>
            <a:r>
              <a:rPr lang="en-US" sz="2500"/>
              <a:t>findEvenOdd(num);  </a:t>
            </a:r>
            <a:endParaRPr lang="en-US" sz="2500"/>
          </a:p>
          <a:p>
            <a:r>
              <a:rPr lang="en-US" sz="2500"/>
              <a:t>}  </a:t>
            </a:r>
            <a:endParaRPr lang="en-US" sz="2500"/>
          </a:p>
          <a:p>
            <a:r>
              <a:rPr lang="en-US" sz="2500"/>
              <a:t>public static void findEvenOdd(int num)  </a:t>
            </a:r>
            <a:endParaRPr lang="en-US" sz="2500"/>
          </a:p>
          <a:p>
            <a:r>
              <a:rPr lang="en-US" sz="2500"/>
              <a:t>{  </a:t>
            </a:r>
            <a:endParaRPr lang="en-US" sz="2500"/>
          </a:p>
          <a:p>
            <a:r>
              <a:rPr lang="en-US" sz="2500"/>
              <a:t>if(num%2==0)   </a:t>
            </a:r>
            <a:endParaRPr lang="en-US" sz="2500"/>
          </a:p>
          <a:p>
            <a:r>
              <a:rPr lang="en-US" sz="2500"/>
              <a:t>System.out.println(num+" is even");   </a:t>
            </a:r>
            <a:endParaRPr lang="en-US" sz="2500"/>
          </a:p>
          <a:p>
            <a:r>
              <a:rPr lang="en-US" sz="2500"/>
              <a:t>else   </a:t>
            </a:r>
            <a:endParaRPr lang="en-US" sz="2500"/>
          </a:p>
          <a:p>
            <a:r>
              <a:rPr lang="en-US" sz="2500"/>
              <a:t>System.out.println(num+" is odd");  </a:t>
            </a:r>
            <a:endParaRPr lang="en-US" sz="2500"/>
          </a:p>
          <a:p>
            <a:r>
              <a:rPr lang="en-US" sz="2500"/>
              <a:t>}  </a:t>
            </a:r>
            <a:endParaRPr lang="en-US" sz="2500"/>
          </a:p>
          <a:p>
            <a:r>
              <a:rPr lang="en-US" sz="2500"/>
              <a:t>}  </a:t>
            </a:r>
            <a:endParaRPr lang="en-US" sz="25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666240" y="245745"/>
            <a:ext cx="10056495" cy="5860415"/>
          </a:xfrm>
          <a:prstGeom prst="rect">
            <a:avLst/>
          </a:prstGeom>
          <a:noFill/>
        </p:spPr>
        <p:txBody>
          <a:bodyPr wrap="square" rtlCol="0" anchor="t">
            <a:noAutofit/>
          </a:bodyPr>
          <a:p>
            <a:r>
              <a:rPr lang="en-US" sz="2500"/>
              <a:t>public class Addition   </a:t>
            </a:r>
            <a:endParaRPr lang="en-US" sz="2500"/>
          </a:p>
          <a:p>
            <a:r>
              <a:rPr lang="en-US" sz="2500"/>
              <a:t>{  </a:t>
            </a:r>
            <a:endParaRPr lang="en-US" sz="2500"/>
          </a:p>
          <a:p>
            <a:r>
              <a:rPr lang="en-US" sz="2500"/>
              <a:t>public static void main(String[] args)   </a:t>
            </a:r>
            <a:endParaRPr lang="en-US" sz="2500"/>
          </a:p>
          <a:p>
            <a:r>
              <a:rPr lang="en-US" sz="2500"/>
              <a:t>{  </a:t>
            </a:r>
            <a:endParaRPr lang="en-US" sz="2500"/>
          </a:p>
          <a:p>
            <a:r>
              <a:rPr lang="en-US" sz="2500"/>
              <a:t>int a = 19;  </a:t>
            </a:r>
            <a:endParaRPr lang="en-US" sz="2500"/>
          </a:p>
          <a:p>
            <a:r>
              <a:rPr lang="en-US" sz="2500"/>
              <a:t>int b = 5;  </a:t>
            </a:r>
            <a:endParaRPr lang="en-US" sz="2500"/>
          </a:p>
          <a:p>
            <a:r>
              <a:rPr lang="en-US" sz="2500"/>
              <a:t>int c = add(a, b);   //a and b are actual parameters  </a:t>
            </a:r>
            <a:endParaRPr lang="en-US" sz="2500"/>
          </a:p>
          <a:p>
            <a:r>
              <a:rPr lang="en-US" sz="2500"/>
              <a:t>System.out.println("The sum of a and b is= " + c);  </a:t>
            </a:r>
            <a:endParaRPr lang="en-US" sz="2500"/>
          </a:p>
          <a:p>
            <a:r>
              <a:rPr lang="en-US" sz="2500"/>
              <a:t>}  </a:t>
            </a:r>
            <a:endParaRPr lang="en-US" sz="2500"/>
          </a:p>
          <a:p>
            <a:r>
              <a:rPr lang="en-US" sz="2500"/>
              <a:t>public static int add(int n1, int n2)   //n1 and n2 are formal parameters  </a:t>
            </a:r>
            <a:endParaRPr lang="en-US" sz="2500"/>
          </a:p>
          <a:p>
            <a:r>
              <a:rPr lang="en-US" sz="2500"/>
              <a:t>{  </a:t>
            </a:r>
            <a:endParaRPr lang="en-US" sz="2500"/>
          </a:p>
          <a:p>
            <a:r>
              <a:rPr lang="en-US" sz="2500"/>
              <a:t>int s;  </a:t>
            </a:r>
            <a:endParaRPr lang="en-US" sz="2500"/>
          </a:p>
          <a:p>
            <a:r>
              <a:rPr lang="en-US" sz="2500"/>
              <a:t>s=n1+n2;  </a:t>
            </a:r>
            <a:endParaRPr lang="en-US" sz="2500"/>
          </a:p>
          <a:p>
            <a:r>
              <a:rPr lang="en-US" sz="2500"/>
              <a:t>return s; //returning the sum  </a:t>
            </a:r>
            <a:endParaRPr lang="en-US" sz="2500"/>
          </a:p>
          <a:p>
            <a:r>
              <a:rPr lang="en-US" sz="2500"/>
              <a:t>}  </a:t>
            </a:r>
            <a:endParaRPr lang="en-US" sz="2500"/>
          </a:p>
          <a:p>
            <a:r>
              <a:rPr lang="en-US" sz="2500"/>
              <a:t>}  </a:t>
            </a:r>
            <a:endParaRPr lang="en-US" sz="25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60655" y="204470"/>
            <a:ext cx="11670030" cy="706755"/>
          </a:xfrm>
          <a:prstGeom prst="rect">
            <a:avLst/>
          </a:prstGeom>
          <a:noFill/>
        </p:spPr>
        <p:txBody>
          <a:bodyPr wrap="square" rtlCol="0" anchor="t">
            <a:spAutoFit/>
          </a:bodyPr>
          <a:p>
            <a:r>
              <a:rPr lang="en-US" sz="4000" u="sng"/>
              <a:t>Method Overloading</a:t>
            </a:r>
            <a:endParaRPr lang="en-US" sz="4000" u="sng"/>
          </a:p>
        </p:txBody>
      </p:sp>
      <p:sp>
        <p:nvSpPr>
          <p:cNvPr id="5" name="Text Box 4"/>
          <p:cNvSpPr txBox="1"/>
          <p:nvPr/>
        </p:nvSpPr>
        <p:spPr>
          <a:xfrm>
            <a:off x="252730" y="1615440"/>
            <a:ext cx="11577320" cy="2014855"/>
          </a:xfrm>
          <a:prstGeom prst="rect">
            <a:avLst/>
          </a:prstGeom>
          <a:noFill/>
        </p:spPr>
        <p:txBody>
          <a:bodyPr wrap="square" rtlCol="0" anchor="t">
            <a:spAutoFit/>
          </a:bodyPr>
          <a:p>
            <a:r>
              <a:rPr lang="en-US" sz="2500"/>
              <a:t>If a class has multiple methods having same name but different in parameters, it is known as Method Overloading.</a:t>
            </a:r>
            <a:endParaRPr lang="en-US" sz="2500"/>
          </a:p>
          <a:p>
            <a:endParaRPr lang="en-US" sz="2500"/>
          </a:p>
          <a:p>
            <a:r>
              <a:rPr lang="en-US" sz="2500"/>
              <a:t>If we have to perform only one operation, having same name of the methods increases the readability of the program.</a:t>
            </a:r>
            <a:endParaRPr lang="en-US" sz="2500"/>
          </a:p>
        </p:txBody>
      </p:sp>
      <p:sp>
        <p:nvSpPr>
          <p:cNvPr id="7" name="Text Box 6"/>
          <p:cNvSpPr txBox="1"/>
          <p:nvPr/>
        </p:nvSpPr>
        <p:spPr>
          <a:xfrm>
            <a:off x="253365" y="3841750"/>
            <a:ext cx="11576685" cy="2413000"/>
          </a:xfrm>
          <a:prstGeom prst="rect">
            <a:avLst/>
          </a:prstGeom>
          <a:noFill/>
        </p:spPr>
        <p:txBody>
          <a:bodyPr wrap="square" rtlCol="0" anchor="t">
            <a:noAutofit/>
          </a:bodyPr>
          <a:p>
            <a:r>
              <a:rPr lang="en-US" sz="2500"/>
              <a:t>Method overloading increases the readability of the program.</a:t>
            </a:r>
            <a:endParaRPr lang="en-US" sz="2500"/>
          </a:p>
          <a:p>
            <a:endParaRPr lang="en-US" sz="2500"/>
          </a:p>
          <a:p>
            <a:r>
              <a:rPr lang="en-US" sz="2500"/>
              <a:t>Different ways to overload the method</a:t>
            </a:r>
            <a:endParaRPr lang="en-US" sz="2500"/>
          </a:p>
          <a:p>
            <a:r>
              <a:rPr lang="en-US" sz="2500"/>
              <a:t>There are two ways to overload the method in java</a:t>
            </a:r>
            <a:endParaRPr lang="en-US" sz="2500"/>
          </a:p>
          <a:p>
            <a:endParaRPr lang="en-US" sz="2500"/>
          </a:p>
          <a:p>
            <a:r>
              <a:rPr lang="en-US" sz="2500"/>
              <a:t>By changing number of arguments</a:t>
            </a:r>
            <a:endParaRPr lang="en-US" sz="2500"/>
          </a:p>
          <a:p>
            <a:r>
              <a:rPr lang="en-US" sz="2500"/>
              <a:t>By changing the data type</a:t>
            </a:r>
            <a:endParaRPr lang="en-US" sz="25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0175" y="158750"/>
            <a:ext cx="11884660" cy="706755"/>
          </a:xfrm>
          <a:prstGeom prst="rect">
            <a:avLst/>
          </a:prstGeom>
          <a:noFill/>
        </p:spPr>
        <p:txBody>
          <a:bodyPr wrap="square" rtlCol="0" anchor="t">
            <a:spAutoFit/>
          </a:bodyPr>
          <a:p>
            <a:r>
              <a:rPr lang="en-US" sz="4000" u="sng"/>
              <a:t>Method Overloading: changing no. of arguments</a:t>
            </a:r>
            <a:endParaRPr lang="en-US" sz="4000" u="sng"/>
          </a:p>
        </p:txBody>
      </p:sp>
      <p:sp>
        <p:nvSpPr>
          <p:cNvPr id="5" name="Text Box 4"/>
          <p:cNvSpPr txBox="1"/>
          <p:nvPr/>
        </p:nvSpPr>
        <p:spPr>
          <a:xfrm>
            <a:off x="438785" y="1000760"/>
            <a:ext cx="11161395" cy="5224780"/>
          </a:xfrm>
          <a:prstGeom prst="rect">
            <a:avLst/>
          </a:prstGeom>
          <a:noFill/>
        </p:spPr>
        <p:txBody>
          <a:bodyPr wrap="square" rtlCol="0" anchor="t">
            <a:noAutofit/>
          </a:bodyPr>
          <a:p>
            <a:r>
              <a:rPr lang="en-US" sz="2000"/>
              <a:t>class Adder{  </a:t>
            </a:r>
            <a:endParaRPr lang="en-US" sz="2000"/>
          </a:p>
          <a:p>
            <a:r>
              <a:rPr lang="en-US" sz="2000"/>
              <a:t>static int add(int a,int b)</a:t>
            </a:r>
            <a:endParaRPr lang="en-US" sz="2000"/>
          </a:p>
          <a:p>
            <a:r>
              <a:rPr lang="en-US" sz="2000"/>
              <a:t>{</a:t>
            </a:r>
            <a:endParaRPr lang="en-US" sz="2000"/>
          </a:p>
          <a:p>
            <a:r>
              <a:rPr lang="en-US" sz="2000"/>
              <a:t>return a+b;</a:t>
            </a:r>
            <a:endParaRPr lang="en-US" sz="2000"/>
          </a:p>
          <a:p>
            <a:r>
              <a:rPr lang="en-US" sz="2000"/>
              <a:t>}  </a:t>
            </a:r>
            <a:endParaRPr lang="en-US" sz="2000"/>
          </a:p>
          <a:p>
            <a:r>
              <a:rPr lang="en-US" sz="2000"/>
              <a:t>static int add(int a,int b,int c)</a:t>
            </a:r>
            <a:endParaRPr lang="en-US" sz="2000"/>
          </a:p>
          <a:p>
            <a:r>
              <a:rPr lang="en-US" sz="2000"/>
              <a:t>{</a:t>
            </a:r>
            <a:endParaRPr lang="en-US" sz="2000"/>
          </a:p>
          <a:p>
            <a:r>
              <a:rPr lang="en-US" sz="2000"/>
              <a:t>return a+b+c;</a:t>
            </a:r>
            <a:endParaRPr lang="en-US" sz="2000"/>
          </a:p>
          <a:p>
            <a:r>
              <a:rPr lang="en-US" sz="2000"/>
              <a:t>}  </a:t>
            </a:r>
            <a:endParaRPr lang="en-US" sz="2000"/>
          </a:p>
          <a:p>
            <a:r>
              <a:rPr lang="en-US" sz="2000"/>
              <a:t>}  </a:t>
            </a:r>
            <a:endParaRPr lang="en-US" sz="2000"/>
          </a:p>
          <a:p>
            <a:r>
              <a:rPr lang="en-US" sz="2000"/>
              <a:t>class TestOverloading1</a:t>
            </a:r>
            <a:endParaRPr lang="en-US" sz="2000"/>
          </a:p>
          <a:p>
            <a:r>
              <a:rPr lang="en-US" sz="2000"/>
              <a:t>{  </a:t>
            </a:r>
            <a:endParaRPr lang="en-US" sz="2000"/>
          </a:p>
          <a:p>
            <a:r>
              <a:rPr lang="en-US" sz="2000"/>
              <a:t>public static void main(String[] args)</a:t>
            </a:r>
            <a:endParaRPr lang="en-US" sz="2000"/>
          </a:p>
          <a:p>
            <a:r>
              <a:rPr lang="en-US" sz="2000"/>
              <a:t>{  </a:t>
            </a:r>
            <a:endParaRPr lang="en-US" sz="2000"/>
          </a:p>
          <a:p>
            <a:r>
              <a:rPr lang="en-US" sz="2000"/>
              <a:t>System.out.println(Adder.add(11,11));  </a:t>
            </a:r>
            <a:endParaRPr lang="en-US" sz="2000"/>
          </a:p>
          <a:p>
            <a:r>
              <a:rPr lang="en-US" sz="2000"/>
              <a:t>System.out.println(Adder.add(11,11,11));  </a:t>
            </a:r>
            <a:endParaRPr lang="en-US" sz="2000"/>
          </a:p>
          <a:p>
            <a:r>
              <a:rPr lang="en-US" sz="2000"/>
              <a:t>}</a:t>
            </a:r>
            <a:endParaRPr lang="en-US" sz="2000"/>
          </a:p>
          <a:p>
            <a:r>
              <a:rPr lang="en-US" sz="2000"/>
              <a:t>} </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0727340"/>
          </a:xfrm>
        </p:spPr>
        <p:txBody>
          <a:bodyPr/>
          <a:lstStyle/>
          <a:p>
            <a:r>
              <a:rPr lang="en-IN" dirty="0">
                <a:latin typeface="Times New Roman" panose="02020603050405020304" pitchFamily="18" charset="0"/>
                <a:cs typeface="Times New Roman" panose="02020603050405020304" pitchFamily="18" charset="0"/>
              </a:rPr>
              <a:t>The Java Buzzwords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69851"/>
            <a:ext cx="10515600" cy="5507112"/>
          </a:xfrm>
        </p:spPr>
        <p:txBody>
          <a:bodyPr>
            <a:normAutofit fontScale="92500" lnSpcReduction="10000"/>
          </a:bodyPr>
          <a:lstStyle/>
          <a:p>
            <a:pPr marL="0" indent="0" algn="just">
              <a:buNone/>
            </a:pPr>
            <a:r>
              <a:rPr lang="en-US" sz="3000" i="0" dirty="0">
                <a:solidFill>
                  <a:srgbClr val="000000"/>
                </a:solidFill>
                <a:effectLst/>
                <a:latin typeface="Times New Roman" panose="02020603050405020304" pitchFamily="18" charset="0"/>
                <a:cs typeface="Times New Roman" panose="02020603050405020304" pitchFamily="18" charset="0"/>
              </a:rPr>
              <a:t>Java is one of the most important programming languages in today's IT industries.</a:t>
            </a:r>
            <a:endParaRPr lang="en-US" sz="300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000" i="0" dirty="0">
                <a:solidFill>
                  <a:srgbClr val="333333"/>
                </a:solidFill>
                <a:effectLst/>
                <a:latin typeface="Times New Roman" panose="02020603050405020304" pitchFamily="18" charset="0"/>
                <a:cs typeface="Times New Roman" panose="02020603050405020304" pitchFamily="18" charset="0"/>
              </a:rPr>
              <a:t>JSP - </a:t>
            </a:r>
            <a:r>
              <a:rPr lang="en-US" sz="3000" i="0" dirty="0">
                <a:solidFill>
                  <a:srgbClr val="000000"/>
                </a:solidFill>
                <a:effectLst/>
                <a:latin typeface="Times New Roman" panose="02020603050405020304" pitchFamily="18" charset="0"/>
                <a:cs typeface="Times New Roman" panose="02020603050405020304" pitchFamily="18" charset="0"/>
              </a:rPr>
              <a:t>In Java, JSP (Java Server Pages) is used to create dynamic web pages, such as in PHP and ASP.</a:t>
            </a:r>
            <a:endParaRPr lang="en-US" sz="300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000" i="0" dirty="0">
                <a:solidFill>
                  <a:srgbClr val="333333"/>
                </a:solidFill>
                <a:effectLst/>
                <a:latin typeface="Times New Roman" panose="02020603050405020304" pitchFamily="18" charset="0"/>
                <a:cs typeface="Times New Roman" panose="02020603050405020304" pitchFamily="18" charset="0"/>
              </a:rPr>
              <a:t>Applets - </a:t>
            </a:r>
            <a:r>
              <a:rPr lang="en-US" sz="3000" i="0" dirty="0">
                <a:solidFill>
                  <a:srgbClr val="000000"/>
                </a:solidFill>
                <a:effectLst/>
                <a:latin typeface="Times New Roman" panose="02020603050405020304" pitchFamily="18" charset="0"/>
                <a:cs typeface="Times New Roman" panose="02020603050405020304" pitchFamily="18" charset="0"/>
              </a:rPr>
              <a:t>Applets are another type of Java programs that are implemented on Internet browsers and are always run as part of a web document.</a:t>
            </a:r>
            <a:endParaRPr lang="en-US" sz="300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000" i="0" dirty="0">
                <a:solidFill>
                  <a:srgbClr val="333333"/>
                </a:solidFill>
                <a:effectLst/>
                <a:latin typeface="Times New Roman" panose="02020603050405020304" pitchFamily="18" charset="0"/>
                <a:cs typeface="Times New Roman" panose="02020603050405020304" pitchFamily="18" charset="0"/>
              </a:rPr>
              <a:t>J2EE - </a:t>
            </a:r>
            <a:r>
              <a:rPr lang="en-US" sz="3000" i="0" dirty="0">
                <a:solidFill>
                  <a:srgbClr val="000000"/>
                </a:solidFill>
                <a:effectLst/>
                <a:latin typeface="Times New Roman" panose="02020603050405020304" pitchFamily="18" charset="0"/>
                <a:cs typeface="Times New Roman" panose="02020603050405020304" pitchFamily="18" charset="0"/>
              </a:rPr>
              <a:t>Java 2 Enterprise Edition is a platform-independent environment that is a set of different protocols and APIs and is used by various organizations to transfer data between each other.</a:t>
            </a:r>
            <a:endParaRPr lang="en-US" sz="300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000" i="0" dirty="0">
                <a:solidFill>
                  <a:srgbClr val="333333"/>
                </a:solidFill>
                <a:effectLst/>
                <a:latin typeface="Times New Roman" panose="02020603050405020304" pitchFamily="18" charset="0"/>
                <a:cs typeface="Times New Roman" panose="02020603050405020304" pitchFamily="18" charset="0"/>
              </a:rPr>
              <a:t>JavaBeans - </a:t>
            </a:r>
            <a:r>
              <a:rPr lang="en-US" sz="3000" i="0" dirty="0">
                <a:solidFill>
                  <a:srgbClr val="000000"/>
                </a:solidFill>
                <a:effectLst/>
                <a:latin typeface="Times New Roman" panose="02020603050405020304" pitchFamily="18" charset="0"/>
                <a:cs typeface="Times New Roman" panose="02020603050405020304" pitchFamily="18" charset="0"/>
              </a:rPr>
              <a:t>This is a set of reusable software components that can be easily used to create new and advanced applications</a:t>
            </a:r>
            <a:r>
              <a:rPr lang="en-US" i="0" dirty="0">
                <a:solidFill>
                  <a:srgbClr val="000000"/>
                </a:solidFill>
                <a:effectLst/>
                <a:latin typeface="Times New Roman" panose="02020603050405020304" pitchFamily="18" charset="0"/>
                <a:cs typeface="Times New Roman" panose="02020603050405020304" pitchFamily="18" charset="0"/>
              </a:rPr>
              <a:t>.</a:t>
            </a:r>
            <a:endParaRPr lang="en-US" i="0" dirty="0">
              <a:solidFill>
                <a:srgbClr val="000000"/>
              </a:solidFill>
              <a:effectLst/>
              <a:latin typeface="Times New Roman" panose="02020603050405020304" pitchFamily="18" charset="0"/>
              <a:cs typeface="Times New Roman" panose="02020603050405020304" pitchFamily="18" charset="0"/>
            </a:endParaRPr>
          </a:p>
          <a:p>
            <a:pPr marL="0" indent="0">
              <a:buNone/>
            </a:pPr>
            <a:br>
              <a:rPr lang="en-US" b="0" i="0" dirty="0">
                <a:solidFill>
                  <a:srgbClr val="000000"/>
                </a:solidFill>
                <a:effectLst/>
                <a:latin typeface="Inter"/>
              </a:rPr>
            </a:br>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61290" y="204470"/>
            <a:ext cx="11884660" cy="706755"/>
          </a:xfrm>
          <a:prstGeom prst="rect">
            <a:avLst/>
          </a:prstGeom>
          <a:noFill/>
        </p:spPr>
        <p:txBody>
          <a:bodyPr wrap="square" rtlCol="0" anchor="t">
            <a:spAutoFit/>
          </a:bodyPr>
          <a:p>
            <a:r>
              <a:rPr lang="en-US" sz="4000" u="sng"/>
              <a:t>Method Overloading: changing data type of arguments</a:t>
            </a:r>
            <a:endParaRPr lang="en-US" sz="4000" u="sng"/>
          </a:p>
        </p:txBody>
      </p:sp>
      <p:sp>
        <p:nvSpPr>
          <p:cNvPr id="5" name="Text Box 4"/>
          <p:cNvSpPr txBox="1"/>
          <p:nvPr/>
        </p:nvSpPr>
        <p:spPr>
          <a:xfrm>
            <a:off x="1129030" y="1029335"/>
            <a:ext cx="9888855" cy="5506085"/>
          </a:xfrm>
          <a:prstGeom prst="rect">
            <a:avLst/>
          </a:prstGeom>
          <a:noFill/>
        </p:spPr>
        <p:txBody>
          <a:bodyPr wrap="square" rtlCol="0" anchor="t">
            <a:noAutofit/>
          </a:bodyPr>
          <a:p>
            <a:r>
              <a:rPr lang="en-US" sz="2200"/>
              <a:t>class Adder{  </a:t>
            </a:r>
            <a:endParaRPr lang="en-US" sz="2200"/>
          </a:p>
          <a:p>
            <a:r>
              <a:rPr lang="en-US" sz="2200"/>
              <a:t>static int add(int a, int b) </a:t>
            </a:r>
            <a:endParaRPr lang="en-US" sz="2200"/>
          </a:p>
          <a:p>
            <a:r>
              <a:rPr lang="en-US" sz="2200"/>
              <a:t>{</a:t>
            </a:r>
            <a:endParaRPr lang="en-US" sz="2200"/>
          </a:p>
          <a:p>
            <a:r>
              <a:rPr lang="en-US" sz="2200"/>
              <a:t>return a+b;</a:t>
            </a:r>
            <a:endParaRPr lang="en-US" sz="2200"/>
          </a:p>
          <a:p>
            <a:r>
              <a:rPr lang="en-US" sz="2200"/>
              <a:t>}  </a:t>
            </a:r>
            <a:endParaRPr lang="en-US" sz="2200"/>
          </a:p>
          <a:p>
            <a:r>
              <a:rPr lang="en-US" sz="2200"/>
              <a:t>static double add(double a, double b)</a:t>
            </a:r>
            <a:endParaRPr lang="en-US" sz="2200"/>
          </a:p>
          <a:p>
            <a:r>
              <a:rPr lang="en-US" sz="2200"/>
              <a:t>{</a:t>
            </a:r>
            <a:endParaRPr lang="en-US" sz="2200"/>
          </a:p>
          <a:p>
            <a:r>
              <a:rPr lang="en-US" sz="2200"/>
              <a:t>return a+b;</a:t>
            </a:r>
            <a:endParaRPr lang="en-US" sz="2200"/>
          </a:p>
          <a:p>
            <a:r>
              <a:rPr lang="en-US" sz="2200"/>
              <a:t>}  </a:t>
            </a:r>
            <a:endParaRPr lang="en-US" sz="2200"/>
          </a:p>
          <a:p>
            <a:r>
              <a:rPr lang="en-US" sz="2200"/>
              <a:t>}  </a:t>
            </a:r>
            <a:endParaRPr lang="en-US" sz="2200"/>
          </a:p>
          <a:p>
            <a:r>
              <a:rPr lang="en-US" sz="2200"/>
              <a:t>class TestOverloading2</a:t>
            </a:r>
            <a:endParaRPr lang="en-US" sz="2200"/>
          </a:p>
          <a:p>
            <a:r>
              <a:rPr lang="en-US" sz="2200"/>
              <a:t>{  </a:t>
            </a:r>
            <a:endParaRPr lang="en-US" sz="2200"/>
          </a:p>
          <a:p>
            <a:r>
              <a:rPr lang="en-US" sz="2200"/>
              <a:t>public static void main(String[] args){  </a:t>
            </a:r>
            <a:endParaRPr lang="en-US" sz="2200"/>
          </a:p>
          <a:p>
            <a:r>
              <a:rPr lang="en-US" sz="2200"/>
              <a:t>System.out.println(Adder.add(11,11));  </a:t>
            </a:r>
            <a:endParaRPr lang="en-US" sz="2200"/>
          </a:p>
          <a:p>
            <a:r>
              <a:rPr lang="en-US" sz="2200"/>
              <a:t>System.out.println(Adder.add(12.3,12.6));  </a:t>
            </a:r>
            <a:endParaRPr lang="en-US" sz="2200"/>
          </a:p>
          <a:p>
            <a:r>
              <a:rPr lang="en-US" sz="2200"/>
              <a:t>}</a:t>
            </a:r>
            <a:endParaRPr lang="en-US" sz="2200"/>
          </a:p>
          <a:p>
            <a:r>
              <a:rPr lang="en-US" sz="2200"/>
              <a:t>}  </a:t>
            </a:r>
            <a:endParaRPr lang="en-US" sz="22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60680" y="266065"/>
            <a:ext cx="11607800" cy="1322070"/>
          </a:xfrm>
          <a:prstGeom prst="rect">
            <a:avLst/>
          </a:prstGeom>
          <a:noFill/>
        </p:spPr>
        <p:txBody>
          <a:bodyPr wrap="square" rtlCol="0" anchor="t">
            <a:spAutoFit/>
          </a:bodyPr>
          <a:p>
            <a:r>
              <a:rPr lang="en-US" sz="4000"/>
              <a:t>Why Method Overloading is not possible by changing the return type of method only?</a:t>
            </a:r>
            <a:endParaRPr lang="en-US" sz="4000"/>
          </a:p>
        </p:txBody>
      </p:sp>
      <p:sp>
        <p:nvSpPr>
          <p:cNvPr id="5" name="Text Box 4"/>
          <p:cNvSpPr txBox="1"/>
          <p:nvPr/>
        </p:nvSpPr>
        <p:spPr>
          <a:xfrm>
            <a:off x="3048000" y="1688465"/>
            <a:ext cx="6096000" cy="5169535"/>
          </a:xfrm>
          <a:prstGeom prst="rect">
            <a:avLst/>
          </a:prstGeom>
          <a:noFill/>
        </p:spPr>
        <p:txBody>
          <a:bodyPr wrap="square" rtlCol="0" anchor="t">
            <a:spAutoFit/>
          </a:bodyPr>
          <a:p>
            <a:r>
              <a:rPr lang="en-US" sz="2200"/>
              <a:t>class Adder{  </a:t>
            </a:r>
            <a:endParaRPr lang="en-US" sz="2200"/>
          </a:p>
          <a:p>
            <a:r>
              <a:rPr lang="en-US" sz="2200"/>
              <a:t>static int add(int a,int b)</a:t>
            </a:r>
            <a:endParaRPr lang="en-US" sz="2200"/>
          </a:p>
          <a:p>
            <a:r>
              <a:rPr lang="en-US" sz="2200"/>
              <a:t>{</a:t>
            </a:r>
            <a:endParaRPr lang="en-US" sz="2200"/>
          </a:p>
          <a:p>
            <a:r>
              <a:rPr lang="en-US" sz="2200"/>
              <a:t>return a+b;</a:t>
            </a:r>
            <a:endParaRPr lang="en-US" sz="2200"/>
          </a:p>
          <a:p>
            <a:r>
              <a:rPr lang="en-US" sz="2200"/>
              <a:t>}  </a:t>
            </a:r>
            <a:endParaRPr lang="en-US" sz="2200"/>
          </a:p>
          <a:p>
            <a:r>
              <a:rPr lang="en-US" sz="2200"/>
              <a:t>static double add(int a,int b)</a:t>
            </a:r>
            <a:endParaRPr lang="en-US" sz="2200"/>
          </a:p>
          <a:p>
            <a:r>
              <a:rPr lang="en-US" sz="2200"/>
              <a:t>{</a:t>
            </a:r>
            <a:endParaRPr lang="en-US" sz="2200"/>
          </a:p>
          <a:p>
            <a:r>
              <a:rPr lang="en-US" sz="2200"/>
              <a:t>return a+b;</a:t>
            </a:r>
            <a:endParaRPr lang="en-US" sz="2200"/>
          </a:p>
          <a:p>
            <a:r>
              <a:rPr lang="en-US" sz="2200"/>
              <a:t>}  </a:t>
            </a:r>
            <a:endParaRPr lang="en-US" sz="2200"/>
          </a:p>
          <a:p>
            <a:r>
              <a:rPr lang="en-US" sz="2200"/>
              <a:t>}  </a:t>
            </a:r>
            <a:endParaRPr lang="en-US" sz="2200"/>
          </a:p>
          <a:p>
            <a:r>
              <a:rPr lang="en-US" sz="2200"/>
              <a:t>class TestOverloading3{  </a:t>
            </a:r>
            <a:endParaRPr lang="en-US" sz="2200"/>
          </a:p>
          <a:p>
            <a:r>
              <a:rPr lang="en-US" sz="2200"/>
              <a:t>public static void main(String[] args){  </a:t>
            </a:r>
            <a:endParaRPr lang="en-US" sz="2200"/>
          </a:p>
          <a:p>
            <a:r>
              <a:rPr lang="en-US" sz="2200"/>
              <a:t>System.out.println(Adder.add(11,11)); </a:t>
            </a:r>
            <a:endParaRPr lang="en-US" sz="2200"/>
          </a:p>
          <a:p>
            <a:r>
              <a:rPr lang="en-US" sz="2200"/>
              <a:t>}</a:t>
            </a:r>
            <a:endParaRPr lang="en-US" sz="2200"/>
          </a:p>
          <a:p>
            <a:r>
              <a:rPr lang="en-US" sz="2200"/>
              <a:t>} </a:t>
            </a:r>
            <a:r>
              <a:rPr lang="en-US"/>
              <a:t> </a:t>
            </a: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2885" y="311785"/>
            <a:ext cx="11854180" cy="706755"/>
          </a:xfrm>
          <a:prstGeom prst="rect">
            <a:avLst/>
          </a:prstGeom>
          <a:noFill/>
        </p:spPr>
        <p:txBody>
          <a:bodyPr wrap="square" rtlCol="0" anchor="t">
            <a:spAutoFit/>
          </a:bodyPr>
          <a:p>
            <a:r>
              <a:rPr lang="en-US" sz="4000"/>
              <a:t>Can we overload java main() method?</a:t>
            </a:r>
            <a:endParaRPr lang="en-US" sz="4000"/>
          </a:p>
        </p:txBody>
      </p:sp>
      <p:sp>
        <p:nvSpPr>
          <p:cNvPr id="5" name="Text Box 4"/>
          <p:cNvSpPr txBox="1"/>
          <p:nvPr/>
        </p:nvSpPr>
        <p:spPr>
          <a:xfrm>
            <a:off x="376555" y="1139825"/>
            <a:ext cx="11562080" cy="5650230"/>
          </a:xfrm>
          <a:prstGeom prst="rect">
            <a:avLst/>
          </a:prstGeom>
          <a:noFill/>
        </p:spPr>
        <p:txBody>
          <a:bodyPr wrap="square" rtlCol="0" anchor="t">
            <a:noAutofit/>
          </a:bodyPr>
          <a:p>
            <a:r>
              <a:rPr lang="en-US" sz="3000"/>
              <a:t>Yes, by method overloading. You can have any number of main methods in a class by method overloading. But JVM calls main() method which receives string array as arguments only. Let's see the simple example:</a:t>
            </a:r>
            <a:endParaRPr lang="en-US" sz="3000"/>
          </a:p>
          <a:p>
            <a:endParaRPr lang="en-US" sz="3000"/>
          </a:p>
          <a:p>
            <a:r>
              <a:rPr lang="en-US" sz="3000"/>
              <a:t>class TestOverloading4{  </a:t>
            </a:r>
            <a:endParaRPr lang="en-US" sz="3000"/>
          </a:p>
          <a:p>
            <a:r>
              <a:rPr lang="en-US" sz="3000"/>
              <a:t>public static void main(String[] args){System.out.println("main with String[]");}  </a:t>
            </a:r>
            <a:endParaRPr lang="en-US" sz="3000"/>
          </a:p>
          <a:p>
            <a:r>
              <a:rPr lang="en-US" sz="3000"/>
              <a:t>public static void main(String args){System.out.println("main with String");}  </a:t>
            </a:r>
            <a:endParaRPr lang="en-US" sz="3000"/>
          </a:p>
          <a:p>
            <a:r>
              <a:rPr lang="en-US" sz="3000"/>
              <a:t>public static void main(){System.out.println("main without args");}  </a:t>
            </a:r>
            <a:endParaRPr lang="en-US" sz="3000"/>
          </a:p>
          <a:p>
            <a:r>
              <a:rPr lang="en-US" sz="3000"/>
              <a:t>}  </a:t>
            </a:r>
            <a:endParaRPr lang="en-US" sz="30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69545" y="182880"/>
            <a:ext cx="11852910" cy="1401445"/>
          </a:xfrm>
          <a:prstGeom prst="rect">
            <a:avLst/>
          </a:prstGeom>
          <a:noFill/>
        </p:spPr>
        <p:txBody>
          <a:bodyPr wrap="square" rtlCol="0" anchor="t">
            <a:noAutofit/>
          </a:bodyPr>
          <a:p>
            <a:r>
              <a:rPr lang="en-US" sz="2800">
                <a:sym typeface="+mn-ea"/>
              </a:rPr>
              <a:t>Difference between constructor and method in Java</a:t>
            </a:r>
            <a:endParaRPr lang="en-US" sz="2800"/>
          </a:p>
          <a:p>
            <a:r>
              <a:rPr lang="en-US" sz="2800">
                <a:sym typeface="+mn-ea"/>
              </a:rPr>
              <a:t>There are many differences between constructors and methods. They are given below.</a:t>
            </a:r>
            <a:endParaRPr lang="en-US"/>
          </a:p>
          <a:p>
            <a:endParaRPr lang="en-US"/>
          </a:p>
        </p:txBody>
      </p:sp>
      <p:graphicFrame>
        <p:nvGraphicFramePr>
          <p:cNvPr id="10" name="Content Placeholder 9"/>
          <p:cNvGraphicFramePr/>
          <p:nvPr>
            <p:ph sz="half" idx="1"/>
          </p:nvPr>
        </p:nvGraphicFramePr>
        <p:xfrm>
          <a:off x="990600" y="5248275"/>
          <a:ext cx="10363200" cy="640080"/>
        </p:xfrm>
        <a:graphic>
          <a:graphicData uri="http://schemas.openxmlformats.org/drawingml/2006/table">
            <a:tbl>
              <a:tblPr firstRow="1" bandRow="1">
                <a:tableStyleId>{5C22544A-7EE6-4342-B048-85BDC9FD1C3A}</a:tableStyleId>
              </a:tblPr>
              <a:tblGrid>
                <a:gridCol w="5181600"/>
                <a:gridCol w="5181600"/>
              </a:tblGrid>
              <a:tr h="640080">
                <a:tc>
                  <a:txBody>
                    <a:bodyPr/>
                    <a:p>
                      <a:pPr>
                        <a:buNone/>
                      </a:pPr>
                      <a:r>
                        <a:rPr lang="en-US"/>
                        <a:t>The constructor name must be same as the class name</a:t>
                      </a:r>
                      <a:endParaRPr lang="en-US"/>
                    </a:p>
                  </a:txBody>
                  <a:tcPr/>
                </a:tc>
                <a:tc>
                  <a:txBody>
                    <a:bodyPr/>
                    <a:p>
                      <a:pPr>
                        <a:buNone/>
                      </a:pPr>
                      <a:r>
                        <a:rPr lang="en-US"/>
                        <a:t>The method name may or may not be same as the class name</a:t>
                      </a:r>
                      <a:endParaRPr lang="en-US"/>
                    </a:p>
                  </a:txBody>
                  <a:tcPr/>
                </a:tc>
              </a:tr>
            </a:tbl>
          </a:graphicData>
        </a:graphic>
      </p:graphicFrame>
      <p:graphicFrame>
        <p:nvGraphicFramePr>
          <p:cNvPr id="12" name="Content Placeholder 11"/>
          <p:cNvGraphicFramePr/>
          <p:nvPr>
            <p:ph sz="half" idx="2"/>
          </p:nvPr>
        </p:nvGraphicFramePr>
        <p:xfrm>
          <a:off x="990600" y="1629410"/>
          <a:ext cx="10463530" cy="3562985"/>
        </p:xfrm>
        <a:graphic>
          <a:graphicData uri="http://schemas.openxmlformats.org/drawingml/2006/table">
            <a:tbl>
              <a:tblPr firstRow="1" bandRow="1">
                <a:tableStyleId>{5C22544A-7EE6-4342-B048-85BDC9FD1C3A}</a:tableStyleId>
              </a:tblPr>
              <a:tblGrid>
                <a:gridCol w="5231765"/>
                <a:gridCol w="5231765"/>
              </a:tblGrid>
              <a:tr h="407035">
                <a:tc>
                  <a:txBody>
                    <a:bodyPr/>
                    <a:p>
                      <a:pPr>
                        <a:buNone/>
                      </a:pPr>
                      <a:r>
                        <a:rPr lang="en-US" sz="1800">
                          <a:sym typeface="+mn-ea"/>
                        </a:rPr>
                        <a:t>Java Constructor</a:t>
                      </a:r>
                      <a:endParaRPr lang="en-US"/>
                    </a:p>
                  </a:txBody>
                  <a:tcPr/>
                </a:tc>
                <a:tc>
                  <a:txBody>
                    <a:bodyPr/>
                    <a:p>
                      <a:pPr>
                        <a:buNone/>
                      </a:pPr>
                      <a:r>
                        <a:rPr lang="en-IN" altLang="en-US" sz="1800">
                          <a:sym typeface="+mn-ea"/>
                        </a:rPr>
                        <a:t> </a:t>
                      </a:r>
                      <a:r>
                        <a:rPr lang="en-US" sz="1800">
                          <a:sym typeface="+mn-ea"/>
                        </a:rPr>
                        <a:t>Java Method</a:t>
                      </a:r>
                      <a:endParaRPr lang="en-US"/>
                    </a:p>
                  </a:txBody>
                  <a:tcPr/>
                </a:tc>
              </a:tr>
              <a:tr h="788670">
                <a:tc>
                  <a:txBody>
                    <a:bodyPr/>
                    <a:p>
                      <a:pPr>
                        <a:buNone/>
                      </a:pPr>
                      <a:r>
                        <a:rPr lang="en-US" sz="1800">
                          <a:sym typeface="+mn-ea"/>
                        </a:rPr>
                        <a:t>A constructor is used to initialize the state of an object</a:t>
                      </a:r>
                      <a:endParaRPr lang="en-US"/>
                    </a:p>
                  </a:txBody>
                  <a:tcPr/>
                </a:tc>
                <a:tc>
                  <a:txBody>
                    <a:bodyPr/>
                    <a:p>
                      <a:pPr>
                        <a:buNone/>
                      </a:pPr>
                      <a:r>
                        <a:rPr lang="en-US" sz="1800">
                          <a:sym typeface="+mn-ea"/>
                        </a:rPr>
                        <a:t>A method is used to expose the behavior of an object</a:t>
                      </a:r>
                      <a:endParaRPr lang="en-US"/>
                    </a:p>
                  </a:txBody>
                  <a:tcPr/>
                </a:tc>
              </a:tr>
              <a:tr h="552450">
                <a:tc>
                  <a:txBody>
                    <a:bodyPr/>
                    <a:p>
                      <a:pPr>
                        <a:buNone/>
                      </a:pPr>
                      <a:r>
                        <a:rPr lang="en-US" sz="1800">
                          <a:sym typeface="+mn-ea"/>
                        </a:rPr>
                        <a:t>A constructor must not have a return type</a:t>
                      </a:r>
                      <a:endParaRPr lang="en-US"/>
                    </a:p>
                  </a:txBody>
                  <a:tcPr/>
                </a:tc>
                <a:tc>
                  <a:txBody>
                    <a:bodyPr/>
                    <a:p>
                      <a:pPr>
                        <a:buNone/>
                      </a:pPr>
                      <a:r>
                        <a:rPr lang="en-US" sz="1800">
                          <a:sym typeface="+mn-ea"/>
                        </a:rPr>
                        <a:t>A method must have a return type</a:t>
                      </a:r>
                      <a:endParaRPr lang="en-US"/>
                    </a:p>
                  </a:txBody>
                  <a:tcPr/>
                </a:tc>
              </a:tr>
              <a:tr h="552450">
                <a:tc>
                  <a:txBody>
                    <a:bodyPr/>
                    <a:p>
                      <a:pPr>
                        <a:buNone/>
                      </a:pPr>
                      <a:r>
                        <a:rPr lang="en-US" sz="1800">
                          <a:sym typeface="+mn-ea"/>
                        </a:rPr>
                        <a:t>The constructor is invoked implicitly</a:t>
                      </a:r>
                      <a:endParaRPr lang="en-US"/>
                    </a:p>
                  </a:txBody>
                  <a:tcPr/>
                </a:tc>
                <a:tc>
                  <a:txBody>
                    <a:bodyPr/>
                    <a:p>
                      <a:pPr>
                        <a:buNone/>
                      </a:pPr>
                      <a:r>
                        <a:rPr lang="en-IN" altLang="en-US" sz="1800">
                          <a:sym typeface="+mn-ea"/>
                        </a:rPr>
                        <a:t> </a:t>
                      </a:r>
                      <a:r>
                        <a:rPr lang="en-US" sz="1800">
                          <a:sym typeface="+mn-ea"/>
                        </a:rPr>
                        <a:t>The method is invoked explicitly</a:t>
                      </a:r>
                      <a:endParaRPr lang="en-US"/>
                    </a:p>
                  </a:txBody>
                  <a:tcPr/>
                </a:tc>
              </a:tr>
              <a:tr h="1262380">
                <a:tc>
                  <a:txBody>
                    <a:bodyPr/>
                    <a:p>
                      <a:pPr>
                        <a:buNone/>
                      </a:pPr>
                      <a:r>
                        <a:rPr lang="en-US" sz="1800">
                          <a:sym typeface="+mn-ea"/>
                        </a:rPr>
                        <a:t>The Java compiler provides a default constructor </a:t>
                      </a:r>
                      <a:endParaRPr lang="en-US" sz="1800"/>
                    </a:p>
                    <a:p>
                      <a:pPr>
                        <a:buNone/>
                      </a:pPr>
                      <a:r>
                        <a:rPr lang="en-US" sz="1800">
                          <a:sym typeface="+mn-ea"/>
                        </a:rPr>
                        <a:t>if you don't have any constructor in a class</a:t>
                      </a:r>
                      <a:endParaRPr lang="en-US"/>
                    </a:p>
                  </a:txBody>
                  <a:tcPr/>
                </a:tc>
                <a:tc>
                  <a:txBody>
                    <a:bodyPr/>
                    <a:p>
                      <a:pPr>
                        <a:buNone/>
                      </a:pPr>
                      <a:r>
                        <a:rPr lang="en-US" sz="1800">
                          <a:sym typeface="+mn-ea"/>
                        </a:rPr>
                        <a:t>The method is not provided by the compiler in any case</a:t>
                      </a:r>
                      <a:endParaRPr lang="en-US"/>
                    </a:p>
                  </a:txBody>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29590" y="310515"/>
            <a:ext cx="11439525" cy="1477645"/>
          </a:xfrm>
          <a:prstGeom prst="rect">
            <a:avLst/>
          </a:prstGeom>
          <a:noFill/>
        </p:spPr>
        <p:txBody>
          <a:bodyPr wrap="square" rtlCol="0" anchor="t">
            <a:noAutofit/>
          </a:bodyPr>
          <a:p>
            <a:r>
              <a:rPr lang="en-US" sz="2800" u="sng"/>
              <a:t>This key word</a:t>
            </a:r>
            <a:endParaRPr lang="en-US" sz="2800" u="sng"/>
          </a:p>
          <a:p>
            <a:r>
              <a:rPr lang="en-US" sz="2800"/>
              <a:t>-.It is common for a class to contain instance variables and methods. </a:t>
            </a:r>
            <a:endParaRPr lang="en-US" sz="2800"/>
          </a:p>
          <a:p>
            <a:r>
              <a:rPr lang="en-US" sz="2800"/>
              <a:t>•It is also common for methods to have parameters. </a:t>
            </a:r>
            <a:endParaRPr lang="en-US" sz="2800"/>
          </a:p>
          <a:p>
            <a:r>
              <a:rPr lang="en-US" sz="2800"/>
              <a:t>•So, what happens when the names of instance variables and the parameters are same?</a:t>
            </a:r>
            <a:endParaRPr lang="en-US" sz="2800"/>
          </a:p>
        </p:txBody>
      </p:sp>
      <p:sp>
        <p:nvSpPr>
          <p:cNvPr id="6" name="Text Box 5"/>
          <p:cNvSpPr txBox="1"/>
          <p:nvPr/>
        </p:nvSpPr>
        <p:spPr>
          <a:xfrm>
            <a:off x="3048000" y="2259330"/>
            <a:ext cx="7647305" cy="4324985"/>
          </a:xfrm>
          <a:prstGeom prst="rect">
            <a:avLst/>
          </a:prstGeom>
          <a:noFill/>
        </p:spPr>
        <p:txBody>
          <a:bodyPr wrap="square" rtlCol="0" anchor="t">
            <a:noAutofit/>
          </a:bodyPr>
          <a:p>
            <a:r>
              <a:rPr lang="en-US" sz="2800"/>
              <a:t>class Box </a:t>
            </a:r>
            <a:endParaRPr lang="en-US" sz="2800"/>
          </a:p>
          <a:p>
            <a:r>
              <a:rPr lang="en-US" sz="2800"/>
              <a:t>{ </a:t>
            </a:r>
            <a:endParaRPr lang="en-US" sz="2800"/>
          </a:p>
          <a:p>
            <a:r>
              <a:rPr lang="en-US" sz="2800"/>
              <a:t> int length, width, height; </a:t>
            </a:r>
            <a:endParaRPr lang="en-US" sz="2800"/>
          </a:p>
          <a:p>
            <a:r>
              <a:rPr lang="en-US" sz="2800"/>
              <a:t> void setDim(int length, int width, int height) </a:t>
            </a:r>
            <a:endParaRPr lang="en-US" sz="2800"/>
          </a:p>
          <a:p>
            <a:r>
              <a:rPr lang="en-US" sz="2800"/>
              <a:t> { </a:t>
            </a:r>
            <a:endParaRPr lang="en-US" sz="2800"/>
          </a:p>
          <a:p>
            <a:r>
              <a:rPr lang="en-US" sz="2800"/>
              <a:t> length = length; </a:t>
            </a:r>
            <a:endParaRPr lang="en-US" sz="2800"/>
          </a:p>
          <a:p>
            <a:r>
              <a:rPr lang="en-US" sz="2800"/>
              <a:t> width = width; </a:t>
            </a:r>
            <a:endParaRPr lang="en-US" sz="2800"/>
          </a:p>
          <a:p>
            <a:r>
              <a:rPr lang="en-US" sz="2800"/>
              <a:t> height = height; </a:t>
            </a:r>
            <a:endParaRPr lang="en-US" sz="2800"/>
          </a:p>
          <a:p>
            <a:r>
              <a:rPr lang="en-US" sz="2800"/>
              <a:t> }    }</a:t>
            </a:r>
            <a:endParaRPr lang="en-US" sz="2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53365" y="125730"/>
            <a:ext cx="11592560" cy="2014855"/>
          </a:xfrm>
          <a:prstGeom prst="rect">
            <a:avLst/>
          </a:prstGeom>
          <a:noFill/>
        </p:spPr>
        <p:txBody>
          <a:bodyPr wrap="square" rtlCol="0" anchor="t">
            <a:spAutoFit/>
          </a:bodyPr>
          <a:p>
            <a:r>
              <a:rPr lang="en-US" sz="2500"/>
              <a:t>1) To change the names of parameters. </a:t>
            </a:r>
            <a:endParaRPr lang="en-US" sz="2500"/>
          </a:p>
          <a:p>
            <a:r>
              <a:rPr lang="en-US" sz="2500"/>
              <a:t>2) Using “this” keyword. </a:t>
            </a:r>
            <a:endParaRPr lang="en-US" sz="2500"/>
          </a:p>
          <a:p>
            <a:r>
              <a:rPr lang="en-US" sz="2500"/>
              <a:t>•The “this” keyword always refers to the current object. </a:t>
            </a:r>
            <a:endParaRPr lang="en-US" sz="2500"/>
          </a:p>
          <a:p>
            <a:r>
              <a:rPr lang="en-US" sz="2500"/>
              <a:t>•“this” can be used to resolve the naming conflicts between instance variables and parameters.</a:t>
            </a:r>
            <a:endParaRPr lang="en-US" sz="2500"/>
          </a:p>
        </p:txBody>
      </p:sp>
      <p:sp>
        <p:nvSpPr>
          <p:cNvPr id="6" name="Text Box 5"/>
          <p:cNvSpPr txBox="1"/>
          <p:nvPr/>
        </p:nvSpPr>
        <p:spPr>
          <a:xfrm>
            <a:off x="3339465" y="1875155"/>
            <a:ext cx="6710680" cy="4399915"/>
          </a:xfrm>
          <a:prstGeom prst="rect">
            <a:avLst/>
          </a:prstGeom>
          <a:noFill/>
        </p:spPr>
        <p:txBody>
          <a:bodyPr wrap="square" rtlCol="0" anchor="t">
            <a:spAutoFit/>
          </a:bodyPr>
          <a:p>
            <a:r>
              <a:rPr lang="en-US" sz="2800"/>
              <a:t>class Box </a:t>
            </a:r>
            <a:endParaRPr lang="en-US" sz="2800"/>
          </a:p>
          <a:p>
            <a:r>
              <a:rPr lang="en-US" sz="2800"/>
              <a:t>{ </a:t>
            </a:r>
            <a:endParaRPr lang="en-US" sz="2800"/>
          </a:p>
          <a:p>
            <a:r>
              <a:rPr lang="en-US" sz="2800"/>
              <a:t> int length, width, height; </a:t>
            </a:r>
            <a:endParaRPr lang="en-US" sz="2800"/>
          </a:p>
          <a:p>
            <a:r>
              <a:rPr lang="en-US" sz="2800"/>
              <a:t> void setDim(int length, int width, int height) </a:t>
            </a:r>
            <a:endParaRPr lang="en-US" sz="2800"/>
          </a:p>
          <a:p>
            <a:r>
              <a:rPr lang="en-US" sz="2800"/>
              <a:t> { </a:t>
            </a:r>
            <a:endParaRPr lang="en-US" sz="2800"/>
          </a:p>
          <a:p>
            <a:r>
              <a:rPr lang="en-US" sz="2800"/>
              <a:t> this.length = length; </a:t>
            </a:r>
            <a:endParaRPr lang="en-US" sz="2800"/>
          </a:p>
          <a:p>
            <a:r>
              <a:rPr lang="en-US" sz="2800"/>
              <a:t> this.width = width; </a:t>
            </a:r>
            <a:endParaRPr lang="en-US" sz="2800"/>
          </a:p>
          <a:p>
            <a:r>
              <a:rPr lang="en-US" sz="2800"/>
              <a:t> this.height = height; </a:t>
            </a:r>
            <a:endParaRPr lang="en-US" sz="2800"/>
          </a:p>
          <a:p>
            <a:r>
              <a:rPr lang="en-US" sz="2800"/>
              <a:t> }</a:t>
            </a:r>
            <a:endParaRPr lang="en-US" sz="2800"/>
          </a:p>
          <a:p>
            <a:r>
              <a:rPr lang="en-US" sz="2800"/>
              <a:t>}</a:t>
            </a:r>
            <a:endParaRPr 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91770" y="173990"/>
            <a:ext cx="11515725" cy="706755"/>
          </a:xfrm>
          <a:prstGeom prst="rect">
            <a:avLst/>
          </a:prstGeom>
          <a:noFill/>
        </p:spPr>
        <p:txBody>
          <a:bodyPr wrap="square" rtlCol="0" anchor="t">
            <a:spAutoFit/>
          </a:bodyPr>
          <a:p>
            <a:r>
              <a:rPr lang="en-US" sz="4000" u="sng"/>
              <a:t>Exploring Methods of String Class</a:t>
            </a:r>
            <a:endParaRPr lang="en-US" sz="4000" u="sng"/>
          </a:p>
        </p:txBody>
      </p:sp>
      <p:sp>
        <p:nvSpPr>
          <p:cNvPr id="6" name="Text Box 5"/>
          <p:cNvSpPr txBox="1"/>
          <p:nvPr/>
        </p:nvSpPr>
        <p:spPr>
          <a:xfrm>
            <a:off x="191770" y="1017905"/>
            <a:ext cx="12000230" cy="953135"/>
          </a:xfrm>
          <a:prstGeom prst="rect">
            <a:avLst/>
          </a:prstGeom>
          <a:noFill/>
        </p:spPr>
        <p:txBody>
          <a:bodyPr wrap="square" rtlCol="0" anchor="t">
            <a:spAutoFit/>
          </a:bodyPr>
          <a:p>
            <a:r>
              <a:rPr lang="en-US" sz="2800"/>
              <a:t>*String is a sequence of characters. In java, objects of String are immutable which means a constant and cannot be changed once created.</a:t>
            </a:r>
            <a:endParaRPr lang="en-US" sz="2800"/>
          </a:p>
        </p:txBody>
      </p:sp>
      <p:sp>
        <p:nvSpPr>
          <p:cNvPr id="7" name="Text Box 6"/>
          <p:cNvSpPr txBox="1"/>
          <p:nvPr/>
        </p:nvSpPr>
        <p:spPr>
          <a:xfrm>
            <a:off x="314325" y="2108200"/>
            <a:ext cx="11577320" cy="521970"/>
          </a:xfrm>
          <a:prstGeom prst="rect">
            <a:avLst/>
          </a:prstGeom>
          <a:noFill/>
        </p:spPr>
        <p:txBody>
          <a:bodyPr wrap="square" rtlCol="0" anchor="t">
            <a:spAutoFit/>
          </a:bodyPr>
          <a:p>
            <a:r>
              <a:rPr lang="en-US" sz="2800"/>
              <a:t>*String class has a variety of methods for string manipulation</a:t>
            </a:r>
            <a:r>
              <a:rPr lang="en-US"/>
              <a:t>.</a:t>
            </a:r>
            <a:endParaRPr lang="en-US"/>
          </a:p>
        </p:txBody>
      </p:sp>
      <p:sp>
        <p:nvSpPr>
          <p:cNvPr id="8" name="Text Box 7"/>
          <p:cNvSpPr txBox="1"/>
          <p:nvPr/>
        </p:nvSpPr>
        <p:spPr>
          <a:xfrm>
            <a:off x="3048000" y="3106420"/>
            <a:ext cx="8659495" cy="1168400"/>
          </a:xfrm>
          <a:prstGeom prst="rect">
            <a:avLst/>
          </a:prstGeom>
          <a:noFill/>
        </p:spPr>
        <p:txBody>
          <a:bodyPr wrap="square" rtlCol="0" anchor="t">
            <a:spAutoFit/>
          </a:bodyPr>
          <a:p>
            <a:r>
              <a:rPr lang="en-US" sz="3500"/>
              <a:t>char[] ch={'j','a','v','a','t','p','o','i','n','t'};  </a:t>
            </a:r>
            <a:endParaRPr lang="en-US" sz="3500"/>
          </a:p>
          <a:p>
            <a:r>
              <a:rPr lang="en-US" sz="3500"/>
              <a:t>String s=new String(ch);  </a:t>
            </a:r>
            <a:endParaRPr lang="en-US" sz="3500"/>
          </a:p>
        </p:txBody>
      </p:sp>
      <p:sp>
        <p:nvSpPr>
          <p:cNvPr id="9" name="Text Box 8"/>
          <p:cNvSpPr txBox="1"/>
          <p:nvPr/>
        </p:nvSpPr>
        <p:spPr>
          <a:xfrm>
            <a:off x="3266440" y="4813300"/>
            <a:ext cx="6096000" cy="1706880"/>
          </a:xfrm>
          <a:prstGeom prst="rect">
            <a:avLst/>
          </a:prstGeom>
          <a:noFill/>
        </p:spPr>
        <p:txBody>
          <a:bodyPr wrap="square" rtlCol="0" anchor="t">
            <a:spAutoFit/>
          </a:bodyPr>
          <a:p>
            <a:r>
              <a:rPr lang="en-US" sz="3500"/>
              <a:t>is same as:</a:t>
            </a:r>
            <a:endParaRPr lang="en-US" sz="3500"/>
          </a:p>
          <a:p>
            <a:endParaRPr lang="en-US" sz="3500"/>
          </a:p>
          <a:p>
            <a:r>
              <a:rPr lang="en-US" sz="3500"/>
              <a:t>String s="javatpoint";</a:t>
            </a:r>
            <a:r>
              <a:rPr lang="en-US" sz="2800"/>
              <a:t> </a:t>
            </a:r>
            <a:endParaRPr lang="en-US" sz="2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53390" y="371475"/>
            <a:ext cx="10532745" cy="2630170"/>
          </a:xfrm>
          <a:prstGeom prst="rect">
            <a:avLst/>
          </a:prstGeom>
          <a:noFill/>
        </p:spPr>
        <p:txBody>
          <a:bodyPr wrap="square" rtlCol="0" anchor="t">
            <a:spAutoFit/>
          </a:bodyPr>
          <a:p>
            <a:r>
              <a:rPr lang="en-US" sz="4000"/>
              <a:t>How to create a string object?</a:t>
            </a:r>
            <a:endParaRPr lang="en-US" sz="4000"/>
          </a:p>
          <a:p>
            <a:r>
              <a:rPr lang="en-US" sz="2500"/>
              <a:t>There are two ways to create String object:</a:t>
            </a:r>
            <a:endParaRPr lang="en-US" sz="2500"/>
          </a:p>
          <a:p>
            <a:endParaRPr lang="en-US" sz="2500"/>
          </a:p>
          <a:p>
            <a:r>
              <a:rPr lang="en-US" sz="2500"/>
              <a:t>By string literal</a:t>
            </a:r>
            <a:endParaRPr lang="en-US" sz="2500"/>
          </a:p>
          <a:p>
            <a:r>
              <a:rPr lang="en-US" sz="2500"/>
              <a:t>By new keyword</a:t>
            </a:r>
            <a:endParaRPr lang="en-US" sz="2500"/>
          </a:p>
          <a:p>
            <a:r>
              <a:rPr lang="en-US" sz="2500" u="sng"/>
              <a:t>1) String Literal</a:t>
            </a:r>
            <a:endParaRPr lang="en-US" sz="2500" u="sng"/>
          </a:p>
        </p:txBody>
      </p:sp>
      <p:sp>
        <p:nvSpPr>
          <p:cNvPr id="6" name="Text Box 5"/>
          <p:cNvSpPr txBox="1"/>
          <p:nvPr/>
        </p:nvSpPr>
        <p:spPr>
          <a:xfrm>
            <a:off x="867410" y="3181985"/>
            <a:ext cx="10855325" cy="3553460"/>
          </a:xfrm>
          <a:prstGeom prst="rect">
            <a:avLst/>
          </a:prstGeom>
          <a:noFill/>
        </p:spPr>
        <p:txBody>
          <a:bodyPr wrap="square" rtlCol="0" anchor="t">
            <a:spAutoFit/>
          </a:bodyPr>
          <a:p>
            <a:r>
              <a:rPr lang="en-US" sz="2500"/>
              <a:t>String s="welcome";  </a:t>
            </a:r>
            <a:endParaRPr lang="en-US" sz="2500"/>
          </a:p>
          <a:p>
            <a:endParaRPr lang="en-US" sz="2500"/>
          </a:p>
          <a:p>
            <a:r>
              <a:rPr lang="en-US" sz="2500"/>
              <a:t>Each time you create a string literal, the JVM checks the "string constant pool" first. If the string already exists in the pool, a reference to the pooled instance is returned. If the string doesn't exist in the pool, a new string instance is created and placed in the pool. For example:</a:t>
            </a:r>
            <a:endParaRPr lang="en-US" sz="2500"/>
          </a:p>
          <a:p>
            <a:endParaRPr lang="en-US" sz="2500"/>
          </a:p>
          <a:p>
            <a:r>
              <a:rPr lang="en-US" sz="2500"/>
              <a:t>String s1="Welcome";  </a:t>
            </a:r>
            <a:endParaRPr lang="en-US" sz="2500"/>
          </a:p>
          <a:p>
            <a:r>
              <a:rPr lang="en-US" sz="2500"/>
              <a:t>String s2="Welcome";//It doesn't create a new instance  </a:t>
            </a:r>
            <a:endParaRPr lang="en-US" sz="2500"/>
          </a:p>
        </p:txBody>
      </p:sp>
      <p:pic>
        <p:nvPicPr>
          <p:cNvPr id="102" name="Content Placeholder 101"/>
          <p:cNvPicPr>
            <a:picLocks noChangeAspect="1"/>
          </p:cNvPicPr>
          <p:nvPr>
            <p:ph idx="1"/>
          </p:nvPr>
        </p:nvPicPr>
        <p:blipFill>
          <a:blip r:embed="rId1"/>
          <a:stretch>
            <a:fillRect/>
          </a:stretch>
        </p:blipFill>
        <p:spPr>
          <a:xfrm>
            <a:off x="7680325" y="877570"/>
            <a:ext cx="3373120" cy="2625725"/>
          </a:xfrm>
          <a:prstGeom prst="rect">
            <a:avLst/>
          </a:prstGeom>
          <a:noFill/>
          <a:ln w="9525">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77165" y="383540"/>
            <a:ext cx="11654790" cy="2168525"/>
          </a:xfrm>
          <a:prstGeom prst="rect">
            <a:avLst/>
          </a:prstGeom>
          <a:noFill/>
        </p:spPr>
        <p:txBody>
          <a:bodyPr wrap="square" rtlCol="0" anchor="t">
            <a:spAutoFit/>
          </a:bodyPr>
          <a:p>
            <a:r>
              <a:rPr lang="en-US" sz="3500" u="sng"/>
              <a:t>2) By new keyword</a:t>
            </a:r>
            <a:endParaRPr lang="en-US" sz="3500" u="sng"/>
          </a:p>
          <a:p>
            <a:r>
              <a:rPr lang="en-US" sz="2500"/>
              <a:t>String s=new String("Welcome");//creates two objects and one reference variable </a:t>
            </a:r>
            <a:endParaRPr lang="en-US" sz="2500"/>
          </a:p>
          <a:p>
            <a:r>
              <a:rPr lang="en-US" sz="2500"/>
              <a:t> </a:t>
            </a:r>
            <a:endParaRPr lang="en-US" sz="2500"/>
          </a:p>
          <a:p>
            <a:r>
              <a:rPr lang="en-US" sz="2500"/>
              <a:t>In such case, JVM will create a new string object in normal (non-pool) heap memory, and the literal "Welcome" will be placed in the string constant pool. </a:t>
            </a:r>
            <a:endParaRPr lang="en-US" sz="2500"/>
          </a:p>
        </p:txBody>
      </p:sp>
      <p:sp>
        <p:nvSpPr>
          <p:cNvPr id="6" name="Text Box 5"/>
          <p:cNvSpPr txBox="1"/>
          <p:nvPr/>
        </p:nvSpPr>
        <p:spPr>
          <a:xfrm>
            <a:off x="1651000" y="3149600"/>
            <a:ext cx="5389245" cy="3398520"/>
          </a:xfrm>
          <a:prstGeom prst="rect">
            <a:avLst/>
          </a:prstGeom>
          <a:noFill/>
        </p:spPr>
        <p:txBody>
          <a:bodyPr wrap="square" rtlCol="0" anchor="t">
            <a:noAutofit/>
          </a:bodyPr>
          <a:p>
            <a:r>
              <a:rPr lang="en-US" sz="2300"/>
              <a:t>public class StringExample{    </a:t>
            </a:r>
            <a:endParaRPr lang="en-US" sz="2300"/>
          </a:p>
          <a:p>
            <a:r>
              <a:rPr lang="en-US" sz="2300"/>
              <a:t>public static void main(String args[]){    </a:t>
            </a:r>
            <a:endParaRPr lang="en-US" sz="2300"/>
          </a:p>
          <a:p>
            <a:r>
              <a:rPr lang="en-US" sz="2300"/>
              <a:t>String s1="java"; </a:t>
            </a:r>
            <a:endParaRPr lang="en-US" sz="2300"/>
          </a:p>
          <a:p>
            <a:r>
              <a:rPr lang="en-US" sz="2300"/>
              <a:t>char ch[]={'s','t','r','i','n','g','s'};    </a:t>
            </a:r>
            <a:endParaRPr lang="en-US" sz="2300"/>
          </a:p>
          <a:p>
            <a:r>
              <a:rPr lang="en-US" sz="2300"/>
              <a:t>String s2=new String(ch); </a:t>
            </a:r>
            <a:endParaRPr lang="en-US" sz="2300"/>
          </a:p>
          <a:p>
            <a:r>
              <a:rPr lang="en-US" sz="2300"/>
              <a:t>String s3=new String("example");  </a:t>
            </a:r>
            <a:endParaRPr lang="en-US" sz="2300"/>
          </a:p>
          <a:p>
            <a:r>
              <a:rPr lang="en-US" sz="2300"/>
              <a:t>System.out.println(s1);    </a:t>
            </a:r>
            <a:endParaRPr lang="en-US" sz="2300"/>
          </a:p>
          <a:p>
            <a:r>
              <a:rPr lang="en-US" sz="2300"/>
              <a:t>System.out.println(s2);    </a:t>
            </a:r>
            <a:endParaRPr lang="en-US" sz="2300"/>
          </a:p>
          <a:p>
            <a:r>
              <a:rPr lang="en-US" sz="2300"/>
              <a:t>System.out.println(s3);    </a:t>
            </a:r>
            <a:endParaRPr lang="en-US" sz="2300"/>
          </a:p>
          <a:p>
            <a:r>
              <a:rPr lang="en-US" sz="2300"/>
              <a:t>}}    </a:t>
            </a:r>
            <a:endParaRPr lang="en-US" sz="2300"/>
          </a:p>
        </p:txBody>
      </p:sp>
      <p:pic>
        <p:nvPicPr>
          <p:cNvPr id="102" name="Content Placeholder 101"/>
          <p:cNvPicPr>
            <a:picLocks noChangeAspect="1"/>
          </p:cNvPicPr>
          <p:nvPr>
            <p:ph idx="1"/>
          </p:nvPr>
        </p:nvPicPr>
        <p:blipFill>
          <a:blip r:embed="rId1"/>
          <a:stretch>
            <a:fillRect/>
          </a:stretch>
        </p:blipFill>
        <p:spPr>
          <a:xfrm>
            <a:off x="7360920" y="3429000"/>
            <a:ext cx="4064635" cy="3163570"/>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0" y="171450"/>
            <a:ext cx="12099290" cy="2430145"/>
          </a:xfrm>
          <a:prstGeom prst="rect">
            <a:avLst/>
          </a:prstGeom>
          <a:noFill/>
        </p:spPr>
        <p:txBody>
          <a:bodyPr wrap="square" rtlCol="0" anchor="t">
            <a:spAutoFit/>
          </a:bodyPr>
          <a:p>
            <a:r>
              <a:rPr lang="en-US" sz="4000" u="sng"/>
              <a:t>Immutable String in Java</a:t>
            </a:r>
            <a:endParaRPr lang="en-US" sz="4000" u="sng"/>
          </a:p>
          <a:p>
            <a:r>
              <a:rPr lang="en-US" sz="2800"/>
              <a:t>A String is an unavoidable type of variable while writing any application program. String references are used to store various attributes like username, password, etc. In Java, String objects are immutable. Immutable simply means unmodifiable or unchangeable.</a:t>
            </a:r>
            <a:endParaRPr lang="en-US" sz="2800"/>
          </a:p>
        </p:txBody>
      </p:sp>
      <p:sp>
        <p:nvSpPr>
          <p:cNvPr id="6" name="Text Box 5"/>
          <p:cNvSpPr txBox="1"/>
          <p:nvPr/>
        </p:nvSpPr>
        <p:spPr>
          <a:xfrm>
            <a:off x="714375" y="2858770"/>
            <a:ext cx="10917555" cy="3538220"/>
          </a:xfrm>
          <a:prstGeom prst="rect">
            <a:avLst/>
          </a:prstGeom>
          <a:noFill/>
        </p:spPr>
        <p:txBody>
          <a:bodyPr wrap="square" rtlCol="0" anchor="t">
            <a:spAutoFit/>
          </a:bodyPr>
          <a:p>
            <a:r>
              <a:rPr lang="en-US" sz="2800"/>
              <a:t>class Testimmutablestring{  </a:t>
            </a:r>
            <a:endParaRPr lang="en-US" sz="2800"/>
          </a:p>
          <a:p>
            <a:r>
              <a:rPr lang="en-US" sz="2800"/>
              <a:t> public static void main(String args[]){  </a:t>
            </a:r>
            <a:endParaRPr lang="en-US" sz="2800"/>
          </a:p>
          <a:p>
            <a:r>
              <a:rPr lang="en-US" sz="2800"/>
              <a:t>   String s="Sachin";  </a:t>
            </a:r>
            <a:endParaRPr lang="en-US" sz="2800"/>
          </a:p>
          <a:p>
            <a:r>
              <a:rPr lang="en-US" sz="2800"/>
              <a:t>   s.concat(" Tendulkar");//concat() method appends the string at the end  </a:t>
            </a:r>
            <a:endParaRPr lang="en-US" sz="2800"/>
          </a:p>
          <a:p>
            <a:r>
              <a:rPr lang="en-US" sz="2800"/>
              <a:t>   System.out.println(s);//will print Sachin because strings are immutable objects  </a:t>
            </a:r>
            <a:endParaRPr lang="en-US" sz="2800"/>
          </a:p>
          <a:p>
            <a:r>
              <a:rPr lang="en-US" sz="2800"/>
              <a:t> }  </a:t>
            </a:r>
            <a:endParaRPr lang="en-US" sz="2800"/>
          </a:p>
          <a:p>
            <a:r>
              <a:rPr lang="en-US" sz="2800"/>
              <a:t>}  </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55723</Words>
  <Application>WPS Presentation</Application>
  <PresentationFormat>Custom</PresentationFormat>
  <Paragraphs>1718</Paragraphs>
  <Slides>141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141</vt:i4>
      </vt:variant>
    </vt:vector>
  </HeadingPairs>
  <TitlesOfParts>
    <vt:vector size="156" baseType="lpstr">
      <vt:lpstr>Arial</vt:lpstr>
      <vt:lpstr>SimSun</vt:lpstr>
      <vt:lpstr>Wingdings</vt:lpstr>
      <vt:lpstr>Times New Roman</vt:lpstr>
      <vt:lpstr>Inter</vt:lpstr>
      <vt:lpstr>Microsoft YaHei</vt:lpstr>
      <vt:lpstr>Arial Unicode MS</vt:lpstr>
      <vt:lpstr>Calibri Light</vt:lpstr>
      <vt:lpstr>Calibri</vt:lpstr>
      <vt:lpstr>Raleway</vt:lpstr>
      <vt:lpstr>Calibri body</vt:lpstr>
      <vt:lpstr>Segoe UI</vt:lpstr>
      <vt:lpstr>Consolas</vt:lpstr>
      <vt:lpstr>Segoe Print</vt:lpstr>
      <vt:lpstr>Office Theme</vt:lpstr>
      <vt:lpstr>Java programming</vt:lpstr>
      <vt:lpstr>PowerPoint 演示文稿</vt:lpstr>
      <vt:lpstr>PowerPoint 演示文稿</vt:lpstr>
      <vt:lpstr>PowerPoint 演示文稿</vt:lpstr>
      <vt:lpstr>PowerPoint 演示文稿</vt:lpstr>
      <vt:lpstr>Java programming</vt:lpstr>
      <vt:lpstr>PowerPoint 演示文稿</vt:lpstr>
      <vt:lpstr>PowerPoint 演示文稿</vt:lpstr>
      <vt:lpstr>The Java Buzzwords</vt:lpstr>
      <vt:lpstr>Java Buzzwords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Java Data Types </vt:lpstr>
      <vt:lpstr>Java variables </vt:lpstr>
      <vt:lpstr>Primitive Data Types </vt:lpstr>
      <vt:lpstr>PowerPoint 演示文稿</vt:lpstr>
      <vt:lpstr>Non-primitive Data Types </vt:lpstr>
      <vt:lpstr>PowerPoint 演示文稿</vt:lpstr>
      <vt:lpstr>PowerPoint 演示文稿</vt:lpstr>
      <vt:lpstr>Static variables or Class variables </vt:lpstr>
      <vt:lpstr> </vt:lpstr>
      <vt:lpstr>Operators</vt:lpstr>
      <vt:lpstr>Arithmetic Operators</vt:lpstr>
      <vt:lpstr>PowerPoint 演示文稿</vt:lpstr>
      <vt:lpstr>Relational Operators (&lt;, &gt;, &lt;=, &gt;=, ==, !=) </vt:lpstr>
      <vt:lpstr>PowerPoint 演示文稿</vt:lpstr>
      <vt:lpstr>Logical Operators </vt:lpstr>
      <vt:lpstr>PowerPoint 演示文稿</vt:lpstr>
      <vt:lpstr>PowerPoint 演示文稿</vt:lpstr>
      <vt:lpstr>PowerPoint 演示文稿</vt:lpstr>
      <vt:lpstr>PowerPoint 演示文稿</vt:lpstr>
      <vt:lpstr>PowerPoint 演示文稿</vt:lpstr>
      <vt:lpstr>PowerPoint 演示文稿</vt:lpstr>
      <vt:lpstr>Java Control Statements </vt:lpstr>
      <vt:lpstr>Selection Control Statements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Iterative Control Statements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Kumar N</dc:creator>
  <cp:lastModifiedBy>MRUH</cp:lastModifiedBy>
  <cp:revision>90</cp:revision>
  <dcterms:created xsi:type="dcterms:W3CDTF">2022-03-23T15:10:00Z</dcterms:created>
  <dcterms:modified xsi:type="dcterms:W3CDTF">2023-09-25T06:56:41Z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FD72AAD5F64347A6B7F69A345F6EF56F_12</vt:lpwstr>
  </property>
  <property fmtid="{D5CDD505-2E9C-101B-9397-08002B2CF9AE}" pid="3" name="KSOProductBuildVer">
    <vt:lpwstr>1033-12.2.0.13215</vt:lpwstr>
  </property>
</Properties>
</file>