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4" r:id="rId10"/>
    <p:sldId id="267" r:id="rId11"/>
    <p:sldId id="268" r:id="rId12"/>
    <p:sldId id="264" r:id="rId13"/>
    <p:sldId id="269" r:id="rId14"/>
    <p:sldId id="270" r:id="rId15"/>
    <p:sldId id="271" r:id="rId16"/>
    <p:sldId id="272" r:id="rId17"/>
    <p:sldId id="283" r:id="rId18"/>
    <p:sldId id="284" r:id="rId19"/>
    <p:sldId id="285" r:id="rId20"/>
    <p:sldId id="286" r:id="rId21"/>
    <p:sldId id="287" r:id="rId22"/>
    <p:sldId id="288" r:id="rId23"/>
    <p:sldId id="289" r:id="rId24"/>
    <p:sldId id="290" r:id="rId25"/>
    <p:sldId id="291" r:id="rId26"/>
    <p:sldId id="293" r:id="rId27"/>
    <p:sldId id="294" r:id="rId28"/>
    <p:sldId id="295" r:id="rId29"/>
    <p:sldId id="296" r:id="rId30"/>
    <p:sldId id="297" r:id="rId31"/>
    <p:sldId id="298" r:id="rId32"/>
    <p:sldId id="299" r:id="rId33"/>
    <p:sldId id="300" r:id="rId34"/>
    <p:sldId id="301" r:id="rId35"/>
    <p:sldId id="302" r:id="rId36"/>
    <p:sldId id="316" r:id="rId37"/>
    <p:sldId id="303" r:id="rId38"/>
    <p:sldId id="304" r:id="rId39"/>
    <p:sldId id="305" r:id="rId40"/>
    <p:sldId id="306" r:id="rId41"/>
    <p:sldId id="307" r:id="rId42"/>
    <p:sldId id="308" r:id="rId43"/>
    <p:sldId id="312" r:id="rId44"/>
    <p:sldId id="313" r:id="rId45"/>
    <p:sldId id="314" r:id="rId46"/>
    <p:sldId id="315" r:id="rId47"/>
    <p:sldId id="317" r:id="rId48"/>
    <p:sldId id="318" r:id="rId49"/>
    <p:sldId id="319" r:id="rId50"/>
    <p:sldId id="320" r:id="rId51"/>
    <p:sldId id="321" r:id="rId52"/>
    <p:sldId id="322" r:id="rId53"/>
    <p:sldId id="323" r:id="rId54"/>
    <p:sldId id="346" r:id="rId55"/>
    <p:sldId id="347" r:id="rId56"/>
    <p:sldId id="348" r:id="rId57"/>
    <p:sldId id="349" r:id="rId58"/>
    <p:sldId id="350" r:id="rId59"/>
    <p:sldId id="351" r:id="rId60"/>
    <p:sldId id="352" r:id="rId61"/>
    <p:sldId id="354" r:id="rId62"/>
    <p:sldId id="393" r:id="rId63"/>
    <p:sldId id="394" r:id="rId64"/>
    <p:sldId id="355" r:id="rId65"/>
    <p:sldId id="358" r:id="rId66"/>
    <p:sldId id="356" r:id="rId67"/>
    <p:sldId id="395" r:id="rId68"/>
    <p:sldId id="357" r:id="rId69"/>
    <p:sldId id="359" r:id="rId70"/>
    <p:sldId id="360" r:id="rId71"/>
    <p:sldId id="361" r:id="rId72"/>
    <p:sldId id="376" r:id="rId73"/>
    <p:sldId id="329" r:id="rId74"/>
    <p:sldId id="330" r:id="rId75"/>
    <p:sldId id="333" r:id="rId76"/>
    <p:sldId id="375" r:id="rId77"/>
    <p:sldId id="377" r:id="rId78"/>
    <p:sldId id="378" r:id="rId79"/>
    <p:sldId id="379" r:id="rId80"/>
    <p:sldId id="380" r:id="rId81"/>
    <p:sldId id="381" r:id="rId82"/>
    <p:sldId id="382" r:id="rId83"/>
    <p:sldId id="383" r:id="rId84"/>
    <p:sldId id="388" r:id="rId85"/>
    <p:sldId id="424" r:id="rId86"/>
    <p:sldId id="389" r:id="rId87"/>
    <p:sldId id="390" r:id="rId88"/>
    <p:sldId id="391" r:id="rId89"/>
    <p:sldId id="392" r:id="rId90"/>
    <p:sldId id="420" r:id="rId91"/>
    <p:sldId id="421" r:id="rId92"/>
    <p:sldId id="422" r:id="rId93"/>
    <p:sldId id="423"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userDrawn="1">
          <p15:clr>
            <a:srgbClr val="A4A3A4"/>
          </p15:clr>
        </p15:guide>
        <p15:guide id="2" pos="37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8" d="100"/>
          <a:sy n="78" d="100"/>
        </p:scale>
        <p:origin x="878" y="62"/>
      </p:cViewPr>
      <p:guideLst>
        <p:guide orient="horz" pos="2132"/>
        <p:guide pos="37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CD4FAD-801E-42FB-B495-11996D7237DD}"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70CD-258E-4D06-BB91-1571F385613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CD4FAD-801E-42FB-B495-11996D7237DD}"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70CD-258E-4D06-BB91-1571F385613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CD4FAD-801E-42FB-B495-11996D7237DD}"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70CD-258E-4D06-BB91-1571F385613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CD4FAD-801E-42FB-B495-11996D7237DD}"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70CD-258E-4D06-BB91-1571F385613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D4FAD-801E-42FB-B495-11996D7237DD}"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D570CD-258E-4D06-BB91-1571F385613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CD4FAD-801E-42FB-B495-11996D7237DD}"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570CD-258E-4D06-BB91-1571F385613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CD4FAD-801E-42FB-B495-11996D7237DD}" type="datetimeFigureOut">
              <a:rPr lang="en-IN" smtClean="0"/>
              <a:t>29-12-2023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D570CD-258E-4D06-BB91-1571F385613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CD4FAD-801E-42FB-B495-11996D7237DD}" type="datetimeFigureOut">
              <a:rPr lang="en-IN" smtClean="0"/>
              <a:t>29-12-2023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D570CD-258E-4D06-BB91-1571F385613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D4FAD-801E-42FB-B495-11996D7237DD}" type="datetimeFigureOut">
              <a:rPr lang="en-IN" smtClean="0"/>
              <a:t>29-12-2023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D570CD-258E-4D06-BB91-1571F385613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D4FAD-801E-42FB-B495-11996D7237DD}"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570CD-258E-4D06-BB91-1571F385613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D4FAD-801E-42FB-B495-11996D7237DD}"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D570CD-258E-4D06-BB91-1571F385613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D4FAD-801E-42FB-B495-11996D7237DD}" type="datetimeFigureOut">
              <a:rPr lang="en-IN" smtClean="0"/>
              <a:t>29-12-2023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570CD-258E-4D06-BB91-1571F385613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java-variabl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0733" y="2601119"/>
            <a:ext cx="9144000" cy="1124214"/>
          </a:xfrm>
        </p:spPr>
        <p:txBody>
          <a:bodyPr>
            <a:normAutofit/>
          </a:bodyPr>
          <a:lstStyle/>
          <a:p>
            <a:r>
              <a:rPr lang="en-IN" sz="6000" dirty="0"/>
              <a:t>UNIT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608" y="250968"/>
            <a:ext cx="10073497" cy="521970"/>
          </a:xfrm>
          <a:prstGeom prst="rect">
            <a:avLst/>
          </a:prstGeom>
          <a:noFill/>
        </p:spPr>
        <p:txBody>
          <a:bodyPr wrap="square">
            <a:spAutoFit/>
          </a:bodyPr>
          <a:lstStyle/>
          <a:p>
            <a:pPr algn="just"/>
            <a:r>
              <a:rPr lang="en-US" sz="2800" b="1" i="0" dirty="0">
                <a:solidFill>
                  <a:srgbClr val="610B38"/>
                </a:solidFill>
                <a:effectLst/>
                <a:latin typeface="+mj-lt"/>
              </a:rPr>
              <a:t>Common Scenarios of Java Exceptions</a:t>
            </a:r>
          </a:p>
        </p:txBody>
      </p:sp>
      <p:sp>
        <p:nvSpPr>
          <p:cNvPr id="7" name="TextBox 6"/>
          <p:cNvSpPr txBox="1"/>
          <p:nvPr/>
        </p:nvSpPr>
        <p:spPr>
          <a:xfrm>
            <a:off x="407598" y="1155312"/>
            <a:ext cx="11074160" cy="1383665"/>
          </a:xfrm>
          <a:prstGeom prst="rect">
            <a:avLst/>
          </a:prstGeom>
          <a:noFill/>
        </p:spPr>
        <p:txBody>
          <a:bodyPr wrap="square">
            <a:spAutoFit/>
          </a:bodyPr>
          <a:lstStyle/>
          <a:p>
            <a:pPr algn="just"/>
            <a:r>
              <a:rPr lang="en-US" sz="2800" b="1" i="0" dirty="0">
                <a:solidFill>
                  <a:srgbClr val="610B4B"/>
                </a:solidFill>
                <a:effectLst/>
                <a:latin typeface="+mj-lt"/>
              </a:rPr>
              <a:t>1) A scenario where </a:t>
            </a:r>
            <a:r>
              <a:rPr lang="en-US" sz="2800" b="1" i="0" dirty="0" err="1">
                <a:solidFill>
                  <a:srgbClr val="610B4B"/>
                </a:solidFill>
                <a:effectLst/>
                <a:latin typeface="+mj-lt"/>
              </a:rPr>
              <a:t>ArithmeticException</a:t>
            </a:r>
            <a:r>
              <a:rPr lang="en-US" sz="2800" b="1" i="0" dirty="0">
                <a:solidFill>
                  <a:srgbClr val="610B4B"/>
                </a:solidFill>
                <a:effectLst/>
                <a:latin typeface="+mj-lt"/>
              </a:rPr>
              <a:t> occurs</a:t>
            </a:r>
          </a:p>
          <a:p>
            <a:pPr algn="just"/>
            <a:r>
              <a:rPr lang="en-US" sz="2800" b="1" i="0" dirty="0">
                <a:solidFill>
                  <a:srgbClr val="333333"/>
                </a:solidFill>
                <a:effectLst/>
                <a:latin typeface="+mj-lt"/>
              </a:rPr>
              <a:t>If we divide any number by zero, there occurs an </a:t>
            </a:r>
            <a:r>
              <a:rPr lang="en-US" sz="2800" b="1" i="0" dirty="0" err="1">
                <a:solidFill>
                  <a:srgbClr val="333333"/>
                </a:solidFill>
                <a:effectLst/>
                <a:latin typeface="+mj-lt"/>
              </a:rPr>
              <a:t>ArithmeticException</a:t>
            </a:r>
            <a:r>
              <a:rPr lang="en-US" sz="2800" b="1" i="0" dirty="0">
                <a:solidFill>
                  <a:srgbClr val="333333"/>
                </a:solidFill>
                <a:effectLst/>
                <a:latin typeface="+mj-lt"/>
              </a:rPr>
              <a:t>.</a:t>
            </a:r>
          </a:p>
          <a:p>
            <a:pPr algn="just"/>
            <a:r>
              <a:rPr lang="en-US" sz="2800" b="1" i="0" dirty="0">
                <a:solidFill>
                  <a:srgbClr val="006699"/>
                </a:solidFill>
                <a:effectLst/>
                <a:latin typeface="+mj-lt"/>
              </a:rPr>
              <a:t>int</a:t>
            </a:r>
            <a:r>
              <a:rPr lang="en-US" sz="2800" b="1" i="0" dirty="0">
                <a:solidFill>
                  <a:srgbClr val="000000"/>
                </a:solidFill>
                <a:effectLst/>
                <a:latin typeface="+mj-lt"/>
              </a:rPr>
              <a:t> a=</a:t>
            </a:r>
            <a:r>
              <a:rPr lang="en-US" sz="2800" b="1" i="0" dirty="0">
                <a:solidFill>
                  <a:srgbClr val="C00000"/>
                </a:solidFill>
                <a:effectLst/>
                <a:latin typeface="+mj-lt"/>
              </a:rPr>
              <a:t>50</a:t>
            </a:r>
            <a:r>
              <a:rPr lang="en-US" sz="2800" b="1" i="0" dirty="0">
                <a:solidFill>
                  <a:srgbClr val="000000"/>
                </a:solidFill>
                <a:effectLst/>
                <a:latin typeface="+mj-lt"/>
              </a:rPr>
              <a:t>/</a:t>
            </a:r>
            <a:r>
              <a:rPr lang="en-US" sz="2800" b="1" i="0" dirty="0">
                <a:solidFill>
                  <a:srgbClr val="C00000"/>
                </a:solidFill>
                <a:effectLst/>
                <a:latin typeface="+mj-lt"/>
              </a:rPr>
              <a:t>0</a:t>
            </a:r>
            <a:r>
              <a:rPr lang="en-US" sz="2800" b="1" i="0" dirty="0">
                <a:solidFill>
                  <a:srgbClr val="000000"/>
                </a:solidFill>
                <a:effectLst/>
                <a:latin typeface="+mj-lt"/>
              </a:rPr>
              <a:t>;</a:t>
            </a:r>
            <a:r>
              <a:rPr lang="en-US" sz="2800" b="1" i="0" dirty="0">
                <a:solidFill>
                  <a:srgbClr val="008200"/>
                </a:solidFill>
                <a:effectLst/>
                <a:latin typeface="+mj-lt"/>
              </a:rPr>
              <a:t>//</a:t>
            </a:r>
            <a:r>
              <a:rPr lang="en-US" sz="2800" b="1" i="0" dirty="0" err="1">
                <a:solidFill>
                  <a:srgbClr val="008200"/>
                </a:solidFill>
                <a:effectLst/>
                <a:latin typeface="+mj-lt"/>
              </a:rPr>
              <a:t>ArithmeticException</a:t>
            </a:r>
            <a:r>
              <a:rPr lang="en-US" sz="2800" b="1" i="0" dirty="0">
                <a:solidFill>
                  <a:srgbClr val="000000"/>
                </a:solidFill>
                <a:effectLst/>
                <a:latin typeface="+mj-lt"/>
              </a:rPr>
              <a:t>  </a:t>
            </a:r>
          </a:p>
        </p:txBody>
      </p:sp>
      <p:sp>
        <p:nvSpPr>
          <p:cNvPr id="9" name="TextBox 8"/>
          <p:cNvSpPr txBox="1"/>
          <p:nvPr/>
        </p:nvSpPr>
        <p:spPr>
          <a:xfrm>
            <a:off x="366343" y="2996832"/>
            <a:ext cx="11419217" cy="2245360"/>
          </a:xfrm>
          <a:prstGeom prst="rect">
            <a:avLst/>
          </a:prstGeom>
          <a:noFill/>
        </p:spPr>
        <p:txBody>
          <a:bodyPr wrap="square">
            <a:spAutoFit/>
          </a:bodyPr>
          <a:lstStyle/>
          <a:p>
            <a:pPr algn="just"/>
            <a:r>
              <a:rPr lang="en-IN" sz="2800" b="1" i="0" dirty="0">
                <a:solidFill>
                  <a:srgbClr val="610B4B"/>
                </a:solidFill>
                <a:effectLst/>
                <a:latin typeface="+mj-lt"/>
              </a:rPr>
              <a:t>2) A scenario where </a:t>
            </a:r>
            <a:r>
              <a:rPr lang="en-IN" sz="2800" b="1" i="0" dirty="0" err="1">
                <a:solidFill>
                  <a:srgbClr val="610B4B"/>
                </a:solidFill>
                <a:effectLst/>
                <a:latin typeface="+mj-lt"/>
              </a:rPr>
              <a:t>NullPointerException</a:t>
            </a:r>
            <a:r>
              <a:rPr lang="en-IN" sz="2800" b="1" i="0" dirty="0">
                <a:solidFill>
                  <a:srgbClr val="610B4B"/>
                </a:solidFill>
                <a:effectLst/>
                <a:latin typeface="+mj-lt"/>
              </a:rPr>
              <a:t> occurs</a:t>
            </a:r>
          </a:p>
          <a:p>
            <a:pPr algn="just"/>
            <a:r>
              <a:rPr lang="en-IN" sz="2800" b="1" i="0" dirty="0">
                <a:solidFill>
                  <a:srgbClr val="333333"/>
                </a:solidFill>
                <a:effectLst/>
                <a:latin typeface="+mj-lt"/>
              </a:rPr>
              <a:t>If we have a null value in any </a:t>
            </a:r>
            <a:r>
              <a:rPr lang="en-IN" sz="2800" b="1" i="0" u="none" strike="noStrike" dirty="0">
                <a:solidFill>
                  <a:srgbClr val="008000"/>
                </a:solidFill>
                <a:effectLst/>
                <a:latin typeface="+mj-lt"/>
                <a:hlinkClick r:id="rId2"/>
              </a:rPr>
              <a:t>variable</a:t>
            </a:r>
            <a:r>
              <a:rPr lang="en-IN" sz="2800" b="1" i="0" dirty="0">
                <a:solidFill>
                  <a:srgbClr val="333333"/>
                </a:solidFill>
                <a:effectLst/>
                <a:latin typeface="+mj-lt"/>
              </a:rPr>
              <a:t>, performing any operation on the variable throws a </a:t>
            </a:r>
            <a:r>
              <a:rPr lang="en-IN" sz="2800" b="1" i="0" dirty="0" err="1">
                <a:solidFill>
                  <a:srgbClr val="333333"/>
                </a:solidFill>
                <a:effectLst/>
                <a:latin typeface="+mj-lt"/>
              </a:rPr>
              <a:t>NullPointerException</a:t>
            </a:r>
            <a:r>
              <a:rPr lang="en-IN" sz="2800" b="1" i="0" dirty="0">
                <a:solidFill>
                  <a:srgbClr val="333333"/>
                </a:solidFill>
                <a:effectLst/>
                <a:latin typeface="+mj-lt"/>
              </a:rPr>
              <a:t>.</a:t>
            </a:r>
          </a:p>
          <a:p>
            <a:pPr algn="just"/>
            <a:r>
              <a:rPr lang="en-IN" sz="2800" b="1" i="0" dirty="0">
                <a:solidFill>
                  <a:srgbClr val="000000"/>
                </a:solidFill>
                <a:effectLst/>
                <a:latin typeface="+mj-lt"/>
              </a:rPr>
              <a:t>String s=</a:t>
            </a:r>
            <a:r>
              <a:rPr lang="en-IN" sz="2800" b="1" i="0" dirty="0">
                <a:solidFill>
                  <a:srgbClr val="006699"/>
                </a:solidFill>
                <a:effectLst/>
                <a:latin typeface="+mj-lt"/>
              </a:rPr>
              <a:t>null</a:t>
            </a:r>
            <a:r>
              <a:rPr lang="en-IN" sz="2800" b="1" i="0" dirty="0">
                <a:solidFill>
                  <a:srgbClr val="000000"/>
                </a:solidFill>
                <a:effectLst/>
                <a:latin typeface="+mj-lt"/>
              </a:rPr>
              <a:t>;  </a:t>
            </a:r>
          </a:p>
          <a:p>
            <a:pPr algn="just"/>
            <a:r>
              <a:rPr lang="en-IN" sz="2800" b="1" i="0" dirty="0" err="1">
                <a:solidFill>
                  <a:srgbClr val="000000"/>
                </a:solidFill>
                <a:effectLst/>
                <a:latin typeface="+mj-lt"/>
              </a:rPr>
              <a:t>System.out.println</a:t>
            </a:r>
            <a:r>
              <a:rPr lang="en-IN" sz="2800" b="1" i="0" dirty="0">
                <a:solidFill>
                  <a:srgbClr val="000000"/>
                </a:solidFill>
                <a:effectLst/>
                <a:latin typeface="+mj-lt"/>
              </a:rPr>
              <a:t>(</a:t>
            </a:r>
            <a:r>
              <a:rPr lang="en-IN" sz="2800" b="1" i="0" dirty="0" err="1">
                <a:solidFill>
                  <a:srgbClr val="000000"/>
                </a:solidFill>
                <a:effectLst/>
                <a:latin typeface="+mj-lt"/>
              </a:rPr>
              <a:t>s.length</a:t>
            </a:r>
            <a:r>
              <a:rPr lang="en-IN" sz="2800" b="1" i="0" dirty="0">
                <a:solidFill>
                  <a:srgbClr val="000000"/>
                </a:solidFill>
                <a:effectLst/>
                <a:latin typeface="+mj-lt"/>
              </a:rPr>
              <a:t>());</a:t>
            </a:r>
            <a:r>
              <a:rPr lang="en-IN" sz="2800" b="1" i="0" dirty="0">
                <a:solidFill>
                  <a:srgbClr val="008200"/>
                </a:solidFill>
                <a:effectLst/>
                <a:latin typeface="+mj-lt"/>
              </a:rPr>
              <a:t>//</a:t>
            </a:r>
            <a:r>
              <a:rPr lang="en-IN" sz="2800" b="1" i="0" dirty="0" err="1">
                <a:solidFill>
                  <a:srgbClr val="008200"/>
                </a:solidFill>
                <a:effectLst/>
                <a:latin typeface="+mj-lt"/>
              </a:rPr>
              <a:t>NullPointerException</a:t>
            </a:r>
            <a:r>
              <a:rPr lang="en-IN" sz="2800" b="1" i="0" dirty="0">
                <a:solidFill>
                  <a:srgbClr val="000000"/>
                </a:solidFill>
                <a:effectLst/>
                <a:latin typeface="+mj-lt"/>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4932" y="3697406"/>
            <a:ext cx="11294533" cy="2676525"/>
          </a:xfrm>
          <a:prstGeom prst="rect">
            <a:avLst/>
          </a:prstGeom>
          <a:noFill/>
        </p:spPr>
        <p:txBody>
          <a:bodyPr wrap="square">
            <a:spAutoFit/>
          </a:bodyPr>
          <a:lstStyle/>
          <a:p>
            <a:pPr algn="just"/>
            <a:r>
              <a:rPr lang="en-US" sz="2800" b="1" i="0" dirty="0">
                <a:solidFill>
                  <a:srgbClr val="610B4B"/>
                </a:solidFill>
                <a:effectLst/>
                <a:latin typeface="+mj-lt"/>
              </a:rPr>
              <a:t>4) A scenario where </a:t>
            </a:r>
            <a:r>
              <a:rPr lang="en-US" sz="2800" b="1" i="0" dirty="0" err="1">
                <a:solidFill>
                  <a:srgbClr val="610B4B"/>
                </a:solidFill>
                <a:effectLst/>
                <a:latin typeface="+mj-lt"/>
              </a:rPr>
              <a:t>ArrayIndexOutOfBoundsException</a:t>
            </a:r>
            <a:r>
              <a:rPr lang="en-US" sz="2800" b="1" i="0" dirty="0">
                <a:solidFill>
                  <a:srgbClr val="610B4B"/>
                </a:solidFill>
                <a:effectLst/>
                <a:latin typeface="+mj-lt"/>
              </a:rPr>
              <a:t> occurs</a:t>
            </a:r>
          </a:p>
          <a:p>
            <a:pPr algn="just"/>
            <a:r>
              <a:rPr lang="en-US" sz="2800" b="1" i="0" dirty="0">
                <a:solidFill>
                  <a:srgbClr val="333333"/>
                </a:solidFill>
                <a:effectLst/>
                <a:latin typeface="+mj-lt"/>
              </a:rPr>
              <a:t>When an array exceeds to it's size, the </a:t>
            </a:r>
            <a:r>
              <a:rPr lang="en-US" sz="2800" b="1" i="0" dirty="0" err="1">
                <a:solidFill>
                  <a:srgbClr val="333333"/>
                </a:solidFill>
                <a:effectLst/>
                <a:latin typeface="+mj-lt"/>
              </a:rPr>
              <a:t>ArrayIndexOutOfBoundsException</a:t>
            </a:r>
            <a:r>
              <a:rPr lang="en-US" sz="2800" b="1" i="0" dirty="0">
                <a:solidFill>
                  <a:srgbClr val="333333"/>
                </a:solidFill>
                <a:effectLst/>
                <a:latin typeface="+mj-lt"/>
              </a:rPr>
              <a:t> occurs. there may be other reasons to occur </a:t>
            </a:r>
            <a:r>
              <a:rPr lang="en-US" sz="2800" b="1" i="0" dirty="0" err="1">
                <a:solidFill>
                  <a:srgbClr val="333333"/>
                </a:solidFill>
                <a:effectLst/>
                <a:latin typeface="+mj-lt"/>
              </a:rPr>
              <a:t>ArrayIndexOutOfBoundsException</a:t>
            </a:r>
            <a:r>
              <a:rPr lang="en-US" sz="2800" b="1" i="0" dirty="0">
                <a:solidFill>
                  <a:srgbClr val="333333"/>
                </a:solidFill>
                <a:effectLst/>
                <a:latin typeface="+mj-lt"/>
              </a:rPr>
              <a:t>. Consider the following statements.</a:t>
            </a:r>
          </a:p>
          <a:p>
            <a:pPr algn="just"/>
            <a:r>
              <a:rPr lang="en-US" sz="2800" b="1" i="0" dirty="0">
                <a:solidFill>
                  <a:srgbClr val="006699"/>
                </a:solidFill>
                <a:effectLst/>
                <a:latin typeface="+mj-lt"/>
              </a:rPr>
              <a:t>int</a:t>
            </a:r>
            <a:r>
              <a:rPr lang="en-US" sz="2800" b="1" i="0" dirty="0">
                <a:solidFill>
                  <a:srgbClr val="000000"/>
                </a:solidFill>
                <a:effectLst/>
                <a:latin typeface="+mj-lt"/>
              </a:rPr>
              <a:t> a[]=</a:t>
            </a:r>
            <a:r>
              <a:rPr lang="en-US" sz="2800" b="1" i="0" dirty="0">
                <a:solidFill>
                  <a:srgbClr val="006699"/>
                </a:solidFill>
                <a:effectLst/>
                <a:latin typeface="+mj-lt"/>
              </a:rPr>
              <a:t>new</a:t>
            </a:r>
            <a:r>
              <a:rPr lang="en-US" sz="2800" b="1" i="0" dirty="0">
                <a:solidFill>
                  <a:srgbClr val="000000"/>
                </a:solidFill>
                <a:effectLst/>
                <a:latin typeface="+mj-lt"/>
              </a:rPr>
              <a:t> </a:t>
            </a:r>
            <a:r>
              <a:rPr lang="en-US" sz="2800" b="1" i="0" dirty="0">
                <a:solidFill>
                  <a:srgbClr val="006699"/>
                </a:solidFill>
                <a:effectLst/>
                <a:latin typeface="+mj-lt"/>
              </a:rPr>
              <a:t>int</a:t>
            </a:r>
            <a:r>
              <a:rPr lang="en-US" sz="2800" b="1" i="0" dirty="0">
                <a:solidFill>
                  <a:srgbClr val="000000"/>
                </a:solidFill>
                <a:effectLst/>
                <a:latin typeface="+mj-lt"/>
              </a:rPr>
              <a:t>[</a:t>
            </a:r>
            <a:r>
              <a:rPr lang="en-US" sz="2800" b="1" i="0" dirty="0">
                <a:solidFill>
                  <a:srgbClr val="C00000"/>
                </a:solidFill>
                <a:effectLst/>
                <a:latin typeface="+mj-lt"/>
              </a:rPr>
              <a:t>5</a:t>
            </a:r>
            <a:r>
              <a:rPr lang="en-US" sz="2800" b="1" i="0" dirty="0">
                <a:solidFill>
                  <a:srgbClr val="000000"/>
                </a:solidFill>
                <a:effectLst/>
                <a:latin typeface="+mj-lt"/>
              </a:rPr>
              <a:t>];  </a:t>
            </a:r>
          </a:p>
          <a:p>
            <a:pPr algn="just"/>
            <a:r>
              <a:rPr lang="en-US" sz="2800" b="1" i="0" dirty="0">
                <a:solidFill>
                  <a:srgbClr val="000000"/>
                </a:solidFill>
                <a:effectLst/>
                <a:latin typeface="+mj-lt"/>
              </a:rPr>
              <a:t>a[</a:t>
            </a:r>
            <a:r>
              <a:rPr lang="en-US" sz="2800" b="1" i="0" dirty="0">
                <a:solidFill>
                  <a:srgbClr val="C00000"/>
                </a:solidFill>
                <a:effectLst/>
                <a:latin typeface="+mj-lt"/>
              </a:rPr>
              <a:t>10</a:t>
            </a:r>
            <a:r>
              <a:rPr lang="en-US" sz="2800" b="1" i="0" dirty="0">
                <a:solidFill>
                  <a:srgbClr val="000000"/>
                </a:solidFill>
                <a:effectLst/>
                <a:latin typeface="+mj-lt"/>
              </a:rPr>
              <a:t>]=</a:t>
            </a:r>
            <a:r>
              <a:rPr lang="en-US" sz="2800" b="1" i="0" dirty="0">
                <a:solidFill>
                  <a:srgbClr val="C00000"/>
                </a:solidFill>
                <a:effectLst/>
                <a:latin typeface="+mj-lt"/>
              </a:rPr>
              <a:t>50</a:t>
            </a:r>
            <a:r>
              <a:rPr lang="en-US" sz="2800" b="1" i="0" dirty="0">
                <a:solidFill>
                  <a:srgbClr val="000000"/>
                </a:solidFill>
                <a:effectLst/>
                <a:latin typeface="+mj-lt"/>
              </a:rPr>
              <a:t>; </a:t>
            </a:r>
            <a:r>
              <a:rPr lang="en-US" sz="2800" b="1" i="0" dirty="0">
                <a:solidFill>
                  <a:srgbClr val="008200"/>
                </a:solidFill>
                <a:effectLst/>
                <a:latin typeface="+mj-lt"/>
              </a:rPr>
              <a:t>//</a:t>
            </a:r>
            <a:r>
              <a:rPr lang="en-US" sz="2800" b="1" i="0" dirty="0" err="1">
                <a:solidFill>
                  <a:srgbClr val="008200"/>
                </a:solidFill>
                <a:effectLst/>
                <a:latin typeface="+mj-lt"/>
              </a:rPr>
              <a:t>ArrayIndexOutOfBoundsException</a:t>
            </a:r>
            <a:r>
              <a:rPr lang="en-US" sz="2800" b="1" i="0" dirty="0">
                <a:solidFill>
                  <a:srgbClr val="000000"/>
                </a:solidFill>
                <a:effectLst/>
                <a:latin typeface="+mj-lt"/>
              </a:rPr>
              <a:t>  </a:t>
            </a:r>
          </a:p>
        </p:txBody>
      </p:sp>
      <p:sp>
        <p:nvSpPr>
          <p:cNvPr id="7" name="TextBox 6"/>
          <p:cNvSpPr txBox="1"/>
          <p:nvPr/>
        </p:nvSpPr>
        <p:spPr>
          <a:xfrm>
            <a:off x="524932" y="482938"/>
            <a:ext cx="11514668" cy="3107690"/>
          </a:xfrm>
          <a:prstGeom prst="rect">
            <a:avLst/>
          </a:prstGeom>
          <a:noFill/>
        </p:spPr>
        <p:txBody>
          <a:bodyPr wrap="square">
            <a:spAutoFit/>
          </a:bodyPr>
          <a:lstStyle/>
          <a:p>
            <a:pPr algn="just"/>
            <a:r>
              <a:rPr lang="en-US" sz="2800" b="1" i="0" dirty="0">
                <a:solidFill>
                  <a:srgbClr val="610B4B"/>
                </a:solidFill>
                <a:effectLst/>
                <a:latin typeface="+mj-lt"/>
              </a:rPr>
              <a:t>3) A scenario where </a:t>
            </a:r>
            <a:r>
              <a:rPr lang="en-US" sz="2800" b="1" i="0" dirty="0" err="1">
                <a:solidFill>
                  <a:srgbClr val="610B4B"/>
                </a:solidFill>
                <a:effectLst/>
                <a:latin typeface="+mj-lt"/>
              </a:rPr>
              <a:t>NumberFormatException</a:t>
            </a:r>
            <a:r>
              <a:rPr lang="en-US" sz="2800" b="1" i="0" dirty="0">
                <a:solidFill>
                  <a:srgbClr val="610B4B"/>
                </a:solidFill>
                <a:effectLst/>
                <a:latin typeface="+mj-lt"/>
              </a:rPr>
              <a:t> occurs</a:t>
            </a:r>
          </a:p>
          <a:p>
            <a:pPr algn="just"/>
            <a:r>
              <a:rPr lang="en-US" sz="2800" b="1" i="0" dirty="0">
                <a:solidFill>
                  <a:srgbClr val="333333"/>
                </a:solidFill>
                <a:effectLst/>
                <a:latin typeface="+mj-lt"/>
              </a:rPr>
              <a:t>If the formatting of any variable or number is mismatched, it may result into </a:t>
            </a:r>
            <a:r>
              <a:rPr lang="en-US" sz="2800" b="1" i="0" dirty="0" err="1">
                <a:solidFill>
                  <a:srgbClr val="333333"/>
                </a:solidFill>
                <a:effectLst/>
                <a:latin typeface="+mj-lt"/>
              </a:rPr>
              <a:t>NumberFormatException</a:t>
            </a:r>
            <a:r>
              <a:rPr lang="en-US" sz="2800" b="1" i="0" dirty="0">
                <a:solidFill>
                  <a:srgbClr val="333333"/>
                </a:solidFill>
                <a:effectLst/>
                <a:latin typeface="+mj-lt"/>
              </a:rPr>
              <a:t>. Suppose we have a </a:t>
            </a:r>
            <a:r>
              <a:rPr lang="en-US" sz="2800" b="1" i="0" u="none" strike="noStrike" dirty="0">
                <a:solidFill>
                  <a:srgbClr val="008000"/>
                </a:solidFill>
                <a:effectLst/>
                <a:latin typeface="+mj-lt"/>
                <a:hlinkClick r:id="rId2"/>
              </a:rPr>
              <a:t>string</a:t>
            </a:r>
            <a:r>
              <a:rPr lang="en-US" sz="2800" b="1" i="0" dirty="0">
                <a:solidFill>
                  <a:srgbClr val="333333"/>
                </a:solidFill>
                <a:effectLst/>
                <a:latin typeface="+mj-lt"/>
              </a:rPr>
              <a:t> variable that has characters; converting this variable into digit will cause </a:t>
            </a:r>
            <a:r>
              <a:rPr lang="en-US" sz="2800" b="1" i="0" dirty="0" err="1">
                <a:solidFill>
                  <a:srgbClr val="333333"/>
                </a:solidFill>
                <a:effectLst/>
                <a:latin typeface="+mj-lt"/>
              </a:rPr>
              <a:t>NumberFormatException</a:t>
            </a:r>
            <a:r>
              <a:rPr lang="en-US" sz="2800" b="1" i="0" dirty="0">
                <a:solidFill>
                  <a:srgbClr val="333333"/>
                </a:solidFill>
                <a:effectLst/>
                <a:latin typeface="+mj-lt"/>
              </a:rPr>
              <a:t>.</a:t>
            </a:r>
          </a:p>
          <a:p>
            <a:pPr algn="just"/>
            <a:r>
              <a:rPr lang="en-US" sz="2800" b="1" i="0" dirty="0">
                <a:solidFill>
                  <a:srgbClr val="000000"/>
                </a:solidFill>
                <a:effectLst/>
                <a:latin typeface="+mj-lt"/>
              </a:rPr>
              <a:t>String s=</a:t>
            </a:r>
            <a:r>
              <a:rPr lang="en-US" sz="2800" b="1" i="0" dirty="0">
                <a:solidFill>
                  <a:srgbClr val="0000FF"/>
                </a:solidFill>
                <a:effectLst/>
                <a:latin typeface="+mj-lt"/>
              </a:rPr>
              <a:t>"</a:t>
            </a:r>
            <a:r>
              <a:rPr lang="en-US" sz="2800" b="1" i="0" dirty="0" err="1">
                <a:solidFill>
                  <a:srgbClr val="0000FF"/>
                </a:solidFill>
                <a:effectLst/>
                <a:latin typeface="+mj-lt"/>
              </a:rPr>
              <a:t>abc</a:t>
            </a:r>
            <a:r>
              <a:rPr lang="en-US" sz="2800" b="1" i="0" dirty="0">
                <a:solidFill>
                  <a:srgbClr val="0000FF"/>
                </a:solidFill>
                <a:effectLst/>
                <a:latin typeface="+mj-lt"/>
              </a:rPr>
              <a:t>"</a:t>
            </a:r>
            <a:r>
              <a:rPr lang="en-US" sz="2800" b="1" i="0" dirty="0">
                <a:solidFill>
                  <a:srgbClr val="000000"/>
                </a:solidFill>
                <a:effectLst/>
                <a:latin typeface="+mj-lt"/>
              </a:rPr>
              <a:t>;  </a:t>
            </a:r>
          </a:p>
          <a:p>
            <a:pPr algn="just"/>
            <a:r>
              <a:rPr lang="en-US" sz="2800" b="1" i="0" dirty="0">
                <a:solidFill>
                  <a:srgbClr val="006699"/>
                </a:solidFill>
                <a:effectLst/>
                <a:latin typeface="+mj-lt"/>
              </a:rPr>
              <a:t>int</a:t>
            </a:r>
            <a:r>
              <a:rPr lang="en-US" sz="2800" b="1" i="0" dirty="0">
                <a:solidFill>
                  <a:srgbClr val="000000"/>
                </a:solidFill>
                <a:effectLst/>
                <a:latin typeface="+mj-lt"/>
              </a:rPr>
              <a:t> </a:t>
            </a:r>
            <a:r>
              <a:rPr lang="en-US" sz="2800" b="1" i="0" dirty="0" err="1">
                <a:solidFill>
                  <a:srgbClr val="000000"/>
                </a:solidFill>
                <a:effectLst/>
                <a:latin typeface="+mj-lt"/>
              </a:rPr>
              <a:t>i</a:t>
            </a:r>
            <a:r>
              <a:rPr lang="en-US" sz="2800" b="1" i="0" dirty="0">
                <a:solidFill>
                  <a:srgbClr val="000000"/>
                </a:solidFill>
                <a:effectLst/>
                <a:latin typeface="+mj-lt"/>
              </a:rPr>
              <a:t>=</a:t>
            </a:r>
            <a:r>
              <a:rPr lang="en-US" sz="2800" b="1" i="0" dirty="0" err="1">
                <a:solidFill>
                  <a:srgbClr val="000000"/>
                </a:solidFill>
                <a:effectLst/>
                <a:latin typeface="+mj-lt"/>
              </a:rPr>
              <a:t>Integer.parseInt</a:t>
            </a:r>
            <a:r>
              <a:rPr lang="en-US" sz="2800" b="1" i="0" dirty="0">
                <a:solidFill>
                  <a:srgbClr val="000000"/>
                </a:solidFill>
                <a:effectLst/>
                <a:latin typeface="+mj-lt"/>
              </a:rPr>
              <a:t>(s);</a:t>
            </a:r>
            <a:r>
              <a:rPr lang="en-US" sz="2800" b="1" i="0" dirty="0">
                <a:solidFill>
                  <a:srgbClr val="008200"/>
                </a:solidFill>
                <a:effectLst/>
                <a:latin typeface="+mj-lt"/>
              </a:rPr>
              <a:t>//</a:t>
            </a:r>
            <a:r>
              <a:rPr lang="en-US" sz="2800" b="1" i="0" dirty="0" err="1">
                <a:solidFill>
                  <a:srgbClr val="008200"/>
                </a:solidFill>
                <a:effectLst/>
                <a:latin typeface="+mj-lt"/>
              </a:rPr>
              <a:t>NumberFormatException</a:t>
            </a:r>
            <a:r>
              <a:rPr lang="en-US" sz="2800" b="1" i="0" dirty="0">
                <a:solidFill>
                  <a:srgbClr val="000000"/>
                </a:solidFill>
                <a:effectLst/>
                <a:latin typeface="+mj-lt"/>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61290" y="372745"/>
            <a:ext cx="11884660" cy="1383665"/>
          </a:xfrm>
          <a:prstGeom prst="rect">
            <a:avLst/>
          </a:prstGeom>
          <a:noFill/>
        </p:spPr>
        <p:txBody>
          <a:bodyPr wrap="square" rtlCol="0" anchor="t">
            <a:spAutoFit/>
          </a:bodyPr>
          <a:lstStyle/>
          <a:p>
            <a:r>
              <a:rPr lang="en-US" sz="2800" b="1" u="sng" dirty="0"/>
              <a:t>Java Exception Keywords</a:t>
            </a:r>
          </a:p>
          <a:p>
            <a:r>
              <a:rPr lang="en-US" sz="2800" dirty="0"/>
              <a:t>Java provides five keywords that are used to handle the exception. The following table describes each.</a:t>
            </a:r>
          </a:p>
        </p:txBody>
      </p:sp>
      <p:graphicFrame>
        <p:nvGraphicFramePr>
          <p:cNvPr id="6" name="Table 5"/>
          <p:cNvGraphicFramePr/>
          <p:nvPr/>
        </p:nvGraphicFramePr>
        <p:xfrm>
          <a:off x="160020" y="1871345"/>
          <a:ext cx="11885930" cy="4600575"/>
        </p:xfrm>
        <a:graphic>
          <a:graphicData uri="http://schemas.openxmlformats.org/drawingml/2006/table">
            <a:tbl>
              <a:tblPr firstRow="1" bandRow="1">
                <a:tableStyleId>{5C22544A-7EE6-4342-B048-85BDC9FD1C3A}</a:tableStyleId>
              </a:tblPr>
              <a:tblGrid>
                <a:gridCol w="1781810">
                  <a:extLst>
                    <a:ext uri="{9D8B030D-6E8A-4147-A177-3AD203B41FA5}">
                      <a16:colId xmlns:a16="http://schemas.microsoft.com/office/drawing/2014/main" val="20000"/>
                    </a:ext>
                  </a:extLst>
                </a:gridCol>
                <a:gridCol w="10104120">
                  <a:extLst>
                    <a:ext uri="{9D8B030D-6E8A-4147-A177-3AD203B41FA5}">
                      <a16:colId xmlns:a16="http://schemas.microsoft.com/office/drawing/2014/main" val="20001"/>
                    </a:ext>
                  </a:extLst>
                </a:gridCol>
              </a:tblGrid>
              <a:tr h="541020">
                <a:tc>
                  <a:txBody>
                    <a:bodyPr/>
                    <a:lstStyle/>
                    <a:p>
                      <a:pPr algn="ctr">
                        <a:buNone/>
                      </a:pPr>
                      <a:r>
                        <a:rPr lang="en-US" dirty="0"/>
                        <a:t>Keyword</a:t>
                      </a:r>
                    </a:p>
                  </a:txBody>
                  <a:tcPr anchor="ctr"/>
                </a:tc>
                <a:tc>
                  <a:txBody>
                    <a:bodyPr/>
                    <a:lstStyle/>
                    <a:p>
                      <a:pPr algn="ctr">
                        <a:buNone/>
                      </a:pPr>
                      <a:r>
                        <a:rPr lang="en-US" dirty="0"/>
                        <a:t>Description</a:t>
                      </a:r>
                    </a:p>
                  </a:txBody>
                  <a:tcPr anchor="ctr"/>
                </a:tc>
                <a:extLst>
                  <a:ext uri="{0D108BD9-81ED-4DB2-BD59-A6C34878D82A}">
                    <a16:rowId xmlns:a16="http://schemas.microsoft.com/office/drawing/2014/main" val="10000"/>
                  </a:ext>
                </a:extLst>
              </a:tr>
              <a:tr h="1324610">
                <a:tc>
                  <a:txBody>
                    <a:bodyPr/>
                    <a:lstStyle/>
                    <a:p>
                      <a:pPr algn="ctr">
                        <a:buNone/>
                      </a:pPr>
                      <a:r>
                        <a:rPr lang="en-US" dirty="0"/>
                        <a:t>try</a:t>
                      </a:r>
                    </a:p>
                  </a:txBody>
                  <a:tcPr anchor="ctr"/>
                </a:tc>
                <a:tc>
                  <a:txBody>
                    <a:bodyPr/>
                    <a:lstStyle/>
                    <a:p>
                      <a:pPr algn="ctr">
                        <a:buNone/>
                      </a:pPr>
                      <a:r>
                        <a:rPr lang="en-US" dirty="0"/>
                        <a:t>The "try" keyword is used to specify a block where we should place an exception code. It means we can't use try block alone. The try block must be followed by either catch or finally.</a:t>
                      </a:r>
                    </a:p>
                  </a:txBody>
                  <a:tcPr anchor="ctr"/>
                </a:tc>
                <a:extLst>
                  <a:ext uri="{0D108BD9-81ED-4DB2-BD59-A6C34878D82A}">
                    <a16:rowId xmlns:a16="http://schemas.microsoft.com/office/drawing/2014/main" val="10001"/>
                  </a:ext>
                </a:extLst>
              </a:tr>
              <a:tr h="540385">
                <a:tc>
                  <a:txBody>
                    <a:bodyPr/>
                    <a:lstStyle/>
                    <a:p>
                      <a:pPr algn="ctr">
                        <a:buNone/>
                      </a:pPr>
                      <a:r>
                        <a:rPr lang="en-US"/>
                        <a:t>catch</a:t>
                      </a:r>
                    </a:p>
                  </a:txBody>
                  <a:tcPr anchor="ctr"/>
                </a:tc>
                <a:tc>
                  <a:txBody>
                    <a:bodyPr/>
                    <a:lstStyle/>
                    <a:p>
                      <a:pPr algn="ctr">
                        <a:buNone/>
                      </a:pPr>
                      <a:r>
                        <a:rPr lang="en-US" dirty="0"/>
                        <a:t>The "catch" block is used to handle the exception. It must be preceded by try block which means we can't use catch block alone. It can be followed by finally block later.</a:t>
                      </a:r>
                    </a:p>
                  </a:txBody>
                  <a:tcPr anchor="ctr"/>
                </a:tc>
                <a:extLst>
                  <a:ext uri="{0D108BD9-81ED-4DB2-BD59-A6C34878D82A}">
                    <a16:rowId xmlns:a16="http://schemas.microsoft.com/office/drawing/2014/main" val="10002"/>
                  </a:ext>
                </a:extLst>
              </a:tr>
              <a:tr h="914400">
                <a:tc>
                  <a:txBody>
                    <a:bodyPr/>
                    <a:lstStyle/>
                    <a:p>
                      <a:pPr algn="ctr">
                        <a:buNone/>
                      </a:pPr>
                      <a:r>
                        <a:rPr lang="en-US"/>
                        <a:t>finally</a:t>
                      </a:r>
                    </a:p>
                  </a:txBody>
                  <a:tcPr anchor="ctr"/>
                </a:tc>
                <a:tc>
                  <a:txBody>
                    <a:bodyPr/>
                    <a:lstStyle/>
                    <a:p>
                      <a:pPr algn="ctr">
                        <a:buNone/>
                      </a:pPr>
                      <a:r>
                        <a:rPr lang="en-US" dirty="0"/>
                        <a:t>The "finally" block is used to execute the necessary code of the program. It is executed whether an exception is handled or not.</a:t>
                      </a:r>
                    </a:p>
                  </a:txBody>
                  <a:tcPr anchor="ctr"/>
                </a:tc>
                <a:extLst>
                  <a:ext uri="{0D108BD9-81ED-4DB2-BD59-A6C34878D82A}">
                    <a16:rowId xmlns:a16="http://schemas.microsoft.com/office/drawing/2014/main" val="10003"/>
                  </a:ext>
                </a:extLst>
              </a:tr>
              <a:tr h="540385">
                <a:tc>
                  <a:txBody>
                    <a:bodyPr/>
                    <a:lstStyle/>
                    <a:p>
                      <a:pPr algn="ctr">
                        <a:buNone/>
                      </a:pPr>
                      <a:r>
                        <a:rPr lang="en-US"/>
                        <a:t>throw</a:t>
                      </a:r>
                    </a:p>
                  </a:txBody>
                  <a:tcPr anchor="ctr"/>
                </a:tc>
                <a:tc>
                  <a:txBody>
                    <a:bodyPr/>
                    <a:lstStyle/>
                    <a:p>
                      <a:pPr algn="ctr">
                        <a:buNone/>
                      </a:pPr>
                      <a:r>
                        <a:rPr lang="en-US" dirty="0"/>
                        <a:t>The "throw" keyword is used to throw an exception.</a:t>
                      </a:r>
                    </a:p>
                  </a:txBody>
                  <a:tcPr anchor="ctr"/>
                </a:tc>
                <a:extLst>
                  <a:ext uri="{0D108BD9-81ED-4DB2-BD59-A6C34878D82A}">
                    <a16:rowId xmlns:a16="http://schemas.microsoft.com/office/drawing/2014/main" val="10004"/>
                  </a:ext>
                </a:extLst>
              </a:tr>
              <a:tr h="541020">
                <a:tc>
                  <a:txBody>
                    <a:bodyPr/>
                    <a:lstStyle/>
                    <a:p>
                      <a:pPr algn="ctr">
                        <a:buNone/>
                      </a:pPr>
                      <a:r>
                        <a:rPr lang="en-US"/>
                        <a:t>throws</a:t>
                      </a:r>
                    </a:p>
                  </a:txBody>
                  <a:tcPr anchor="ctr"/>
                </a:tc>
                <a:tc>
                  <a:txBody>
                    <a:bodyPr/>
                    <a:lstStyle/>
                    <a:p>
                      <a:pPr algn="ctr">
                        <a:buNone/>
                      </a:pPr>
                      <a:r>
                        <a:rPr lang="en-US" dirty="0"/>
                        <a:t>The "throws" keyword is used to declare exceptions. It specifies that there may occur an exception in the method. It doesn't throw an exception. It is always used with method signature.</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867" y="152401"/>
            <a:ext cx="11887200" cy="6123940"/>
          </a:xfrm>
          <a:prstGeom prst="rect">
            <a:avLst/>
          </a:prstGeom>
          <a:noFill/>
        </p:spPr>
        <p:txBody>
          <a:bodyPr wrap="square">
            <a:spAutoFit/>
          </a:bodyPr>
          <a:lstStyle/>
          <a:p>
            <a:pPr algn="just"/>
            <a:r>
              <a:rPr lang="en-US" sz="2800" b="1" i="0" u="sng" dirty="0">
                <a:solidFill>
                  <a:srgbClr val="610B38"/>
                </a:solidFill>
                <a:effectLst/>
                <a:latin typeface="Calibri Light" panose="020F0302020204030204" charset="0"/>
                <a:cs typeface="Calibri Light" panose="020F0302020204030204" charset="0"/>
              </a:rPr>
              <a:t>Java try-catch block</a:t>
            </a:r>
          </a:p>
          <a:p>
            <a:pPr algn="just"/>
            <a:endParaRPr lang="en-US" sz="2800" b="1" i="0" u="sng" dirty="0">
              <a:solidFill>
                <a:srgbClr val="610B38"/>
              </a:solidFill>
              <a:effectLst/>
              <a:latin typeface="Calibri Light" panose="020F0302020204030204" charset="0"/>
              <a:cs typeface="Calibri Light" panose="020F0302020204030204" charset="0"/>
            </a:endParaRPr>
          </a:p>
          <a:p>
            <a:pPr algn="just"/>
            <a:r>
              <a:rPr lang="en-US" sz="2800" b="1" i="0" u="sng" dirty="0">
                <a:solidFill>
                  <a:srgbClr val="610B38"/>
                </a:solidFill>
                <a:effectLst/>
                <a:latin typeface="Calibri Light" panose="020F0302020204030204" charset="0"/>
                <a:cs typeface="Calibri Light" panose="020F0302020204030204" charset="0"/>
              </a:rPr>
              <a:t>Java try block</a:t>
            </a:r>
          </a:p>
          <a:p>
            <a:pPr algn="just"/>
            <a:endParaRPr lang="en-US" sz="2800" b="1" i="0" u="sng" dirty="0">
              <a:solidFill>
                <a:srgbClr val="610B38"/>
              </a:solidFill>
              <a:effectLst/>
              <a:latin typeface="Calibri Light" panose="020F0302020204030204" charset="0"/>
              <a:cs typeface="Calibri Light" panose="020F0302020204030204" charset="0"/>
            </a:endParaRPr>
          </a:p>
          <a:p>
            <a:pPr algn="just"/>
            <a:r>
              <a:rPr lang="en-US" sz="2800" b="1" i="0" dirty="0">
                <a:solidFill>
                  <a:srgbClr val="333333"/>
                </a:solidFill>
                <a:effectLst/>
                <a:latin typeface="Calibri Light" panose="020F0302020204030204" charset="0"/>
                <a:cs typeface="Calibri Light" panose="020F0302020204030204" charset="0"/>
              </a:rPr>
              <a:t>Java try block is used to enclose the code that might throw an exception. It must be used within the </a:t>
            </a:r>
            <a:r>
              <a:rPr lang="en-US" sz="2800" b="1" i="0" dirty="0" err="1">
                <a:solidFill>
                  <a:srgbClr val="333333"/>
                </a:solidFill>
                <a:effectLst/>
                <a:latin typeface="Calibri Light" panose="020F0302020204030204" charset="0"/>
                <a:cs typeface="Calibri Light" panose="020F0302020204030204" charset="0"/>
              </a:rPr>
              <a:t>method.If</a:t>
            </a:r>
            <a:r>
              <a:rPr lang="en-US" sz="2800" b="1" i="0" dirty="0">
                <a:solidFill>
                  <a:srgbClr val="333333"/>
                </a:solidFill>
                <a:effectLst/>
                <a:latin typeface="Calibri Light" panose="020F0302020204030204" charset="0"/>
                <a:cs typeface="Calibri Light" panose="020F0302020204030204" charset="0"/>
              </a:rPr>
              <a:t> an exception occurs at the particular statement in the try block, the rest of the block code will not execute. So, it is recommended not to keep the code in try block that will not throw an exception.</a:t>
            </a:r>
          </a:p>
          <a:p>
            <a:pPr algn="just"/>
            <a:r>
              <a:rPr lang="en-US" sz="2800" b="1" i="0" dirty="0">
                <a:solidFill>
                  <a:srgbClr val="333333"/>
                </a:solidFill>
                <a:effectLst/>
                <a:latin typeface="Calibri Light" panose="020F0302020204030204" charset="0"/>
                <a:cs typeface="Calibri Light" panose="020F0302020204030204" charset="0"/>
              </a:rPr>
              <a:t>Java try block must be followed by either catch or finally block.</a:t>
            </a:r>
          </a:p>
          <a:p>
            <a:pPr algn="just"/>
            <a:endParaRPr lang="en-US" sz="2800" b="1" i="0" dirty="0">
              <a:solidFill>
                <a:srgbClr val="333333"/>
              </a:solidFill>
              <a:effectLst/>
              <a:latin typeface="Calibri Light" panose="020F0302020204030204" charset="0"/>
              <a:cs typeface="Calibri Light" panose="020F0302020204030204" charset="0"/>
            </a:endParaRPr>
          </a:p>
          <a:p>
            <a:pPr algn="just"/>
            <a:r>
              <a:rPr lang="en-US" sz="2800" b="1" i="0" dirty="0">
                <a:solidFill>
                  <a:srgbClr val="610B4B"/>
                </a:solidFill>
                <a:effectLst/>
                <a:latin typeface="Calibri Light" panose="020F0302020204030204" charset="0"/>
                <a:cs typeface="Calibri Light" panose="020F0302020204030204" charset="0"/>
              </a:rPr>
              <a:t>Syntax of Java try-catch</a:t>
            </a:r>
          </a:p>
          <a:p>
            <a:pPr algn="just"/>
            <a:r>
              <a:rPr lang="en-US" sz="2800" b="1" i="0" dirty="0">
                <a:solidFill>
                  <a:srgbClr val="006699"/>
                </a:solidFill>
                <a:effectLst/>
                <a:latin typeface="Calibri Light" panose="020F0302020204030204" charset="0"/>
                <a:cs typeface="Calibri Light" panose="020F0302020204030204" charset="0"/>
              </a:rPr>
              <a:t>try</a:t>
            </a:r>
            <a:r>
              <a:rPr lang="en-US" sz="2800" b="1" i="0" dirty="0">
                <a:solidFill>
                  <a:srgbClr val="000000"/>
                </a:solidFill>
                <a:effectLst/>
                <a:latin typeface="Calibri Light" panose="020F0302020204030204" charset="0"/>
                <a:cs typeface="Calibri Light" panose="020F0302020204030204" charset="0"/>
              </a:rPr>
              <a:t>{    </a:t>
            </a:r>
          </a:p>
          <a:p>
            <a:pPr algn="just"/>
            <a:r>
              <a:rPr lang="en-US" sz="2800" b="1" i="0" dirty="0">
                <a:solidFill>
                  <a:srgbClr val="008200"/>
                </a:solidFill>
                <a:effectLst/>
                <a:latin typeface="Calibri Light" panose="020F0302020204030204" charset="0"/>
                <a:cs typeface="Calibri Light" panose="020F0302020204030204" charset="0"/>
              </a:rPr>
              <a:t>//code that may throw an exception  </a:t>
            </a:r>
            <a:r>
              <a:rPr lang="en-US" sz="2800" b="1" i="0" dirty="0">
                <a:solidFill>
                  <a:srgbClr val="000000"/>
                </a:solidFill>
                <a:effectLst/>
                <a:latin typeface="Calibri Light" panose="020F0302020204030204" charset="0"/>
                <a:cs typeface="Calibri Light" panose="020F0302020204030204" charset="0"/>
              </a:rPr>
              <a:t>  </a:t>
            </a:r>
          </a:p>
          <a:p>
            <a:pPr algn="just"/>
            <a:r>
              <a:rPr lang="en-US" sz="2800" b="1" i="0" dirty="0">
                <a:solidFill>
                  <a:srgbClr val="000000"/>
                </a:solidFill>
                <a:effectLst/>
                <a:latin typeface="Calibri Light" panose="020F0302020204030204" charset="0"/>
                <a:cs typeface="Calibri Light" panose="020F0302020204030204" charset="0"/>
              </a:rPr>
              <a:t>}</a:t>
            </a:r>
            <a:r>
              <a:rPr lang="en-US" sz="2800" b="1" i="0" dirty="0">
                <a:solidFill>
                  <a:srgbClr val="006699"/>
                </a:solidFill>
                <a:effectLst/>
                <a:latin typeface="Calibri Light" panose="020F0302020204030204" charset="0"/>
                <a:cs typeface="Calibri Light" panose="020F0302020204030204" charset="0"/>
              </a:rPr>
              <a:t>catch</a:t>
            </a:r>
            <a:r>
              <a:rPr lang="en-US" sz="2800" b="1" i="0" dirty="0">
                <a:solidFill>
                  <a:srgbClr val="000000"/>
                </a:solidFill>
                <a:effectLst/>
                <a:latin typeface="Calibri Light" panose="020F0302020204030204" charset="0"/>
                <a:cs typeface="Calibri Light" panose="020F0302020204030204" charset="0"/>
              </a:rPr>
              <a:t>(</a:t>
            </a:r>
            <a:r>
              <a:rPr lang="en-US" sz="2800" b="1" i="0" dirty="0" err="1">
                <a:solidFill>
                  <a:srgbClr val="000000"/>
                </a:solidFill>
                <a:effectLst/>
                <a:latin typeface="Calibri Light" panose="020F0302020204030204" charset="0"/>
                <a:cs typeface="Calibri Light" panose="020F0302020204030204" charset="0"/>
              </a:rPr>
              <a:t>Exception_class_Name</a:t>
            </a:r>
            <a:r>
              <a:rPr lang="en-US" sz="2800" b="1" i="0" dirty="0">
                <a:solidFill>
                  <a:srgbClr val="000000"/>
                </a:solidFill>
                <a:effectLst/>
                <a:latin typeface="Calibri Light" panose="020F0302020204030204" charset="0"/>
                <a:cs typeface="Calibri Light" panose="020F0302020204030204" charset="0"/>
              </a:rPr>
              <a:t> ref){}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0867" y="288836"/>
            <a:ext cx="11277600" cy="1814830"/>
          </a:xfrm>
          <a:prstGeom prst="rect">
            <a:avLst/>
          </a:prstGeom>
          <a:noFill/>
        </p:spPr>
        <p:txBody>
          <a:bodyPr wrap="square">
            <a:spAutoFit/>
          </a:bodyPr>
          <a:lstStyle/>
          <a:p>
            <a:pPr algn="just"/>
            <a:r>
              <a:rPr lang="en-US" sz="2800" b="1" i="0" dirty="0">
                <a:solidFill>
                  <a:srgbClr val="610B4B"/>
                </a:solidFill>
                <a:effectLst/>
                <a:latin typeface="+mj-lt"/>
              </a:rPr>
              <a:t>Syntax of try-finally block</a:t>
            </a:r>
          </a:p>
          <a:p>
            <a:pPr algn="just"/>
            <a:r>
              <a:rPr lang="en-US" sz="2800" b="1" i="0" dirty="0">
                <a:solidFill>
                  <a:srgbClr val="006699"/>
                </a:solidFill>
                <a:effectLst/>
                <a:latin typeface="+mj-lt"/>
              </a:rPr>
              <a:t>try</a:t>
            </a:r>
            <a:r>
              <a:rPr lang="en-US" sz="2800" b="1" i="0" dirty="0">
                <a:solidFill>
                  <a:srgbClr val="000000"/>
                </a:solidFill>
                <a:effectLst/>
                <a:latin typeface="+mj-lt"/>
              </a:rPr>
              <a:t>{    </a:t>
            </a:r>
          </a:p>
          <a:p>
            <a:pPr algn="just"/>
            <a:r>
              <a:rPr lang="en-US" sz="2800" b="1" i="0" dirty="0">
                <a:solidFill>
                  <a:srgbClr val="008200"/>
                </a:solidFill>
                <a:effectLst/>
                <a:latin typeface="+mj-lt"/>
              </a:rPr>
              <a:t>//code that may throw an exception  </a:t>
            </a:r>
            <a:r>
              <a:rPr lang="en-US" sz="2800" b="1" i="0" dirty="0">
                <a:solidFill>
                  <a:srgbClr val="000000"/>
                </a:solidFill>
                <a:effectLst/>
                <a:latin typeface="+mj-lt"/>
              </a:rPr>
              <a:t>  </a:t>
            </a:r>
          </a:p>
          <a:p>
            <a:pPr algn="just"/>
            <a:r>
              <a:rPr lang="en-US" sz="2800" b="1" i="0" dirty="0">
                <a:solidFill>
                  <a:srgbClr val="000000"/>
                </a:solidFill>
                <a:effectLst/>
                <a:latin typeface="+mj-lt"/>
              </a:rPr>
              <a:t>}</a:t>
            </a:r>
            <a:r>
              <a:rPr lang="en-US" sz="2800" b="1" i="0" dirty="0">
                <a:solidFill>
                  <a:srgbClr val="006699"/>
                </a:solidFill>
                <a:effectLst/>
                <a:latin typeface="+mj-lt"/>
              </a:rPr>
              <a:t>finally</a:t>
            </a:r>
            <a:r>
              <a:rPr lang="en-US" sz="2800" b="1" i="0" dirty="0">
                <a:solidFill>
                  <a:srgbClr val="000000"/>
                </a:solidFill>
                <a:effectLst/>
                <a:latin typeface="+mj-lt"/>
              </a:rPr>
              <a:t>{}    </a:t>
            </a:r>
          </a:p>
        </p:txBody>
      </p:sp>
      <p:sp>
        <p:nvSpPr>
          <p:cNvPr id="7" name="TextBox 6"/>
          <p:cNvSpPr txBox="1"/>
          <p:nvPr/>
        </p:nvSpPr>
        <p:spPr>
          <a:xfrm>
            <a:off x="372533" y="2706638"/>
            <a:ext cx="11370734" cy="3539430"/>
          </a:xfrm>
          <a:prstGeom prst="rect">
            <a:avLst/>
          </a:prstGeom>
          <a:noFill/>
        </p:spPr>
        <p:txBody>
          <a:bodyPr wrap="square">
            <a:spAutoFit/>
          </a:bodyPr>
          <a:lstStyle/>
          <a:p>
            <a:pPr algn="just"/>
            <a:r>
              <a:rPr lang="en-US" sz="2800" b="1" i="0" u="sng" dirty="0">
                <a:solidFill>
                  <a:srgbClr val="610B38"/>
                </a:solidFill>
                <a:effectLst/>
                <a:latin typeface="+mj-lt"/>
              </a:rPr>
              <a:t>Java catch block</a:t>
            </a:r>
          </a:p>
          <a:p>
            <a:pPr algn="just"/>
            <a:endParaRPr lang="en-US" sz="2800" b="1" i="0" u="sng" dirty="0">
              <a:solidFill>
                <a:srgbClr val="610B38"/>
              </a:solidFill>
              <a:effectLst/>
              <a:latin typeface="+mj-lt"/>
            </a:endParaRPr>
          </a:p>
          <a:p>
            <a:pPr algn="just"/>
            <a:r>
              <a:rPr lang="en-US" sz="2800" b="1" i="0" dirty="0">
                <a:solidFill>
                  <a:srgbClr val="333333"/>
                </a:solidFill>
                <a:effectLst/>
                <a:latin typeface="+mj-lt"/>
              </a:rPr>
              <a:t>Java catch block is used to handle the Exception by declaring the type of exception within the parameter. The declared exception must be the parent class exception ( i.e., Exception) or the generated exception type. However, the good approach is to declare the generated type of exception.</a:t>
            </a:r>
          </a:p>
          <a:p>
            <a:pPr algn="just"/>
            <a:r>
              <a:rPr lang="en-US" sz="2800" b="1" i="0" dirty="0">
                <a:solidFill>
                  <a:srgbClr val="333333"/>
                </a:solidFill>
                <a:effectLst/>
                <a:latin typeface="+mj-lt"/>
              </a:rPr>
              <a:t>The catch block must be used after the try block only. You can use multiple catch block with a single try block.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067" y="204800"/>
            <a:ext cx="11430000" cy="523220"/>
          </a:xfrm>
          <a:prstGeom prst="rect">
            <a:avLst/>
          </a:prstGeom>
          <a:noFill/>
        </p:spPr>
        <p:txBody>
          <a:bodyPr wrap="square">
            <a:spAutoFit/>
          </a:bodyPr>
          <a:lstStyle/>
          <a:p>
            <a:pPr algn="just"/>
            <a:r>
              <a:rPr lang="en-US" sz="2800" b="1" i="0" u="sng" dirty="0">
                <a:solidFill>
                  <a:srgbClr val="610B38"/>
                </a:solidFill>
                <a:effectLst/>
                <a:latin typeface="+mj-lt"/>
              </a:rPr>
              <a:t>Internal Working of Java try-catch block</a:t>
            </a:r>
          </a:p>
        </p:txBody>
      </p:sp>
      <p:pic>
        <p:nvPicPr>
          <p:cNvPr id="1026" name="Picture 2" descr="Java try-catch bl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933" y="603210"/>
            <a:ext cx="7332134" cy="35112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44500" y="4114506"/>
            <a:ext cx="11747500" cy="2568575"/>
          </a:xfrm>
          <a:prstGeom prst="rect">
            <a:avLst/>
          </a:prstGeom>
          <a:noFill/>
        </p:spPr>
        <p:txBody>
          <a:bodyPr wrap="square">
            <a:spAutoFit/>
          </a:bodyPr>
          <a:lstStyle/>
          <a:p>
            <a:pPr algn="just"/>
            <a:r>
              <a:rPr lang="en-US" sz="2300" b="1" i="0" dirty="0">
                <a:solidFill>
                  <a:srgbClr val="333333"/>
                </a:solidFill>
                <a:effectLst/>
                <a:latin typeface="+mj-lt"/>
                <a:cs typeface="+mj-lt"/>
              </a:rPr>
              <a:t>The JVM firstly checks whether the exception is handled or not. If exception is not handled, JVM provides a default exception handler that performs the following tasks:</a:t>
            </a:r>
          </a:p>
          <a:p>
            <a:pPr algn="just">
              <a:buFont typeface="Arial" panose="020B0604020202020204" pitchFamily="34" charset="0"/>
              <a:buChar char="•"/>
            </a:pPr>
            <a:r>
              <a:rPr lang="en-US" sz="2300" b="1" i="0" dirty="0">
                <a:solidFill>
                  <a:srgbClr val="000000"/>
                </a:solidFill>
                <a:effectLst/>
                <a:latin typeface="+mj-lt"/>
                <a:cs typeface="+mj-lt"/>
              </a:rPr>
              <a:t>Prints out exception description.</a:t>
            </a:r>
          </a:p>
          <a:p>
            <a:pPr algn="just">
              <a:buFont typeface="Arial" panose="020B0604020202020204" pitchFamily="34" charset="0"/>
              <a:buChar char="•"/>
            </a:pPr>
            <a:r>
              <a:rPr lang="en-US" sz="2300" b="1" i="0" dirty="0">
                <a:solidFill>
                  <a:srgbClr val="000000"/>
                </a:solidFill>
                <a:effectLst/>
                <a:latin typeface="+mj-lt"/>
                <a:cs typeface="+mj-lt"/>
              </a:rPr>
              <a:t>Prints the stack trace (Hierarchy of methods where the exception occurred).</a:t>
            </a:r>
          </a:p>
          <a:p>
            <a:pPr algn="just">
              <a:buFont typeface="Arial" panose="020B0604020202020204" pitchFamily="34" charset="0"/>
              <a:buChar char="•"/>
            </a:pPr>
            <a:r>
              <a:rPr lang="en-US" sz="2300" b="1" i="0" dirty="0">
                <a:solidFill>
                  <a:srgbClr val="000000"/>
                </a:solidFill>
                <a:effectLst/>
                <a:latin typeface="+mj-lt"/>
                <a:cs typeface="+mj-lt"/>
              </a:rPr>
              <a:t>Causes the program to terminate.</a:t>
            </a:r>
          </a:p>
          <a:p>
            <a:pPr algn="just"/>
            <a:r>
              <a:rPr lang="en-US" sz="2300" b="1" i="0" dirty="0">
                <a:solidFill>
                  <a:srgbClr val="333333"/>
                </a:solidFill>
                <a:effectLst/>
                <a:latin typeface="+mj-lt"/>
                <a:cs typeface="+mj-lt"/>
              </a:rPr>
              <a:t>But if the application programmer handles the exception, the normal flow of the application is maintained, i.e., rest of the code is executed.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92430" y="166370"/>
            <a:ext cx="6402070" cy="6423660"/>
          </a:xfrm>
          <a:prstGeom prst="rect">
            <a:avLst/>
          </a:prstGeom>
          <a:noFill/>
        </p:spPr>
        <p:txBody>
          <a:bodyPr wrap="square" rtlCol="0" anchor="t">
            <a:noAutofit/>
          </a:bodyPr>
          <a:lstStyle/>
          <a:p>
            <a:r>
              <a:rPr lang="en-US" sz="2800" b="1" u="sng"/>
              <a:t>Problem without exception handling</a:t>
            </a:r>
          </a:p>
        </p:txBody>
      </p:sp>
      <p:sp>
        <p:nvSpPr>
          <p:cNvPr id="3" name="Text Box 2"/>
          <p:cNvSpPr txBox="1"/>
          <p:nvPr/>
        </p:nvSpPr>
        <p:spPr>
          <a:xfrm>
            <a:off x="290195" y="1027430"/>
            <a:ext cx="8634730" cy="4290060"/>
          </a:xfrm>
          <a:prstGeom prst="rect">
            <a:avLst/>
          </a:prstGeom>
          <a:noFill/>
        </p:spPr>
        <p:txBody>
          <a:bodyPr wrap="square" rtlCol="0" anchor="t">
            <a:noAutofit/>
          </a:bodyPr>
          <a:lstStyle/>
          <a:p>
            <a:r>
              <a:rPr lang="en-US" sz="2800"/>
              <a:t>public class TryCatchExample1 {  </a:t>
            </a:r>
          </a:p>
          <a:p>
            <a:r>
              <a:rPr lang="en-US" sz="2800"/>
              <a:t>  </a:t>
            </a:r>
          </a:p>
          <a:p>
            <a:r>
              <a:rPr lang="en-US" sz="2800"/>
              <a:t>    public static void main(String[] args) {  </a:t>
            </a:r>
          </a:p>
          <a:p>
            <a:r>
              <a:rPr lang="en-US" sz="2800"/>
              <a:t>          </a:t>
            </a:r>
          </a:p>
          <a:p>
            <a:r>
              <a:rPr lang="en-US" sz="2800"/>
              <a:t>        int data=50/0; //may throw exception   </a:t>
            </a:r>
          </a:p>
          <a:p>
            <a:r>
              <a:rPr lang="en-US" sz="2800"/>
              <a:t>          </a:t>
            </a:r>
          </a:p>
          <a:p>
            <a:r>
              <a:rPr lang="en-US" sz="2800"/>
              <a:t>        System.out.println("rest of the code");  </a:t>
            </a:r>
          </a:p>
          <a:p>
            <a:r>
              <a:rPr lang="en-US" sz="2800"/>
              <a:t>          </a:t>
            </a:r>
          </a:p>
          <a:p>
            <a:r>
              <a:rPr lang="en-US" sz="2800"/>
              <a:t>    }  </a:t>
            </a:r>
          </a:p>
        </p:txBody>
      </p:sp>
      <p:sp>
        <p:nvSpPr>
          <p:cNvPr id="4" name="Text Box 3"/>
          <p:cNvSpPr txBox="1"/>
          <p:nvPr/>
        </p:nvSpPr>
        <p:spPr>
          <a:xfrm>
            <a:off x="289560" y="6098540"/>
            <a:ext cx="10299065" cy="491490"/>
          </a:xfrm>
          <a:prstGeom prst="rect">
            <a:avLst/>
          </a:prstGeom>
          <a:noFill/>
        </p:spPr>
        <p:txBody>
          <a:bodyPr wrap="square" rtlCol="0" anchor="t">
            <a:spAutoFit/>
          </a:bodyPr>
          <a:lstStyle/>
          <a:p>
            <a:r>
              <a:rPr lang="en-US" sz="2600"/>
              <a:t>Exception in thread "main" java.lang.ArithmeticException: / by zero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61290" y="173990"/>
            <a:ext cx="6096000" cy="521970"/>
          </a:xfrm>
          <a:prstGeom prst="rect">
            <a:avLst/>
          </a:prstGeom>
          <a:noFill/>
        </p:spPr>
        <p:txBody>
          <a:bodyPr wrap="square" rtlCol="0" anchor="t">
            <a:spAutoFit/>
          </a:bodyPr>
          <a:lstStyle/>
          <a:p>
            <a:r>
              <a:rPr lang="en-US" sz="2800" b="1" u="sng"/>
              <a:t>Solution by exception handling</a:t>
            </a:r>
          </a:p>
        </p:txBody>
      </p:sp>
      <p:sp>
        <p:nvSpPr>
          <p:cNvPr id="5" name="Text Box 4"/>
          <p:cNvSpPr txBox="1"/>
          <p:nvPr/>
        </p:nvSpPr>
        <p:spPr>
          <a:xfrm>
            <a:off x="729615" y="828040"/>
            <a:ext cx="10563860" cy="4831080"/>
          </a:xfrm>
          <a:prstGeom prst="rect">
            <a:avLst/>
          </a:prstGeom>
          <a:noFill/>
        </p:spPr>
        <p:txBody>
          <a:bodyPr wrap="square" rtlCol="0" anchor="t">
            <a:spAutoFit/>
          </a:bodyPr>
          <a:lstStyle/>
          <a:p>
            <a:pPr indent="0" algn="just">
              <a:buFont typeface="+mj-lt"/>
              <a:buNone/>
            </a:pPr>
            <a:r>
              <a:rPr lang="en-IN" sz="2800" b="1" dirty="0">
                <a:solidFill>
                  <a:srgbClr val="006699"/>
                </a:solidFill>
                <a:effectLst/>
                <a:latin typeface="Times New Roman" panose="02020603050405020304" charset="0"/>
                <a:cs typeface="Times New Roman" panose="02020603050405020304" charset="0"/>
                <a:sym typeface="+mn-ea"/>
              </a:rPr>
              <a:t>public</a:t>
            </a:r>
            <a:r>
              <a:rPr lang="en-IN" sz="2800" dirty="0">
                <a:solidFill>
                  <a:srgbClr val="000000"/>
                </a:solidFill>
                <a:effectLst/>
                <a:latin typeface="Times New Roman" panose="02020603050405020304" charset="0"/>
                <a:cs typeface="Times New Roman" panose="02020603050405020304" charset="0"/>
                <a:sym typeface="+mn-ea"/>
              </a:rPr>
              <a:t> </a:t>
            </a:r>
            <a:r>
              <a:rPr lang="en-IN" sz="2800" b="1" dirty="0">
                <a:solidFill>
                  <a:srgbClr val="006699"/>
                </a:solidFill>
                <a:effectLst/>
                <a:latin typeface="Times New Roman" panose="02020603050405020304" charset="0"/>
                <a:cs typeface="Times New Roman" panose="02020603050405020304" charset="0"/>
                <a:sym typeface="+mn-ea"/>
              </a:rPr>
              <a:t>class</a:t>
            </a:r>
            <a:r>
              <a:rPr lang="en-IN" sz="2800" dirty="0">
                <a:solidFill>
                  <a:srgbClr val="000000"/>
                </a:solidFill>
                <a:effectLst/>
                <a:latin typeface="Times New Roman" panose="02020603050405020304" charset="0"/>
                <a:cs typeface="Times New Roman" panose="02020603050405020304" charset="0"/>
                <a:sym typeface="+mn-ea"/>
              </a:rPr>
              <a:t> </a:t>
            </a:r>
            <a:r>
              <a:rPr lang="en-IN" sz="2800" dirty="0" err="1">
                <a:solidFill>
                  <a:srgbClr val="000000"/>
                </a:solidFill>
                <a:effectLst/>
                <a:latin typeface="Times New Roman" panose="02020603050405020304" charset="0"/>
                <a:cs typeface="Times New Roman" panose="02020603050405020304" charset="0"/>
                <a:sym typeface="+mn-ea"/>
              </a:rPr>
              <a:t>JavaExceptionExample</a:t>
            </a:r>
            <a:r>
              <a:rPr lang="en-IN" sz="2800" dirty="0">
                <a:solidFill>
                  <a:srgbClr val="000000"/>
                </a:solidFill>
                <a:effectLst/>
                <a:latin typeface="Times New Roman" panose="02020603050405020304" charset="0"/>
                <a:cs typeface="Times New Roman" panose="02020603050405020304" charset="0"/>
                <a:sym typeface="+mn-ea"/>
              </a:rPr>
              <a:t>{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b="1" dirty="0">
                <a:solidFill>
                  <a:srgbClr val="006699"/>
                </a:solidFill>
                <a:effectLst/>
                <a:latin typeface="Times New Roman" panose="02020603050405020304" charset="0"/>
                <a:cs typeface="Times New Roman" panose="02020603050405020304" charset="0"/>
                <a:sym typeface="+mn-ea"/>
              </a:rPr>
              <a:t>public</a:t>
            </a:r>
            <a:r>
              <a:rPr lang="en-IN" sz="2800" dirty="0">
                <a:solidFill>
                  <a:srgbClr val="000000"/>
                </a:solidFill>
                <a:effectLst/>
                <a:latin typeface="Times New Roman" panose="02020603050405020304" charset="0"/>
                <a:cs typeface="Times New Roman" panose="02020603050405020304" charset="0"/>
                <a:sym typeface="+mn-ea"/>
              </a:rPr>
              <a:t> </a:t>
            </a:r>
            <a:r>
              <a:rPr lang="en-IN" sz="2800" b="1" dirty="0">
                <a:solidFill>
                  <a:srgbClr val="006699"/>
                </a:solidFill>
                <a:effectLst/>
                <a:latin typeface="Times New Roman" panose="02020603050405020304" charset="0"/>
                <a:cs typeface="Times New Roman" panose="02020603050405020304" charset="0"/>
                <a:sym typeface="+mn-ea"/>
              </a:rPr>
              <a:t>static</a:t>
            </a:r>
            <a:r>
              <a:rPr lang="en-IN" sz="2800" dirty="0">
                <a:solidFill>
                  <a:srgbClr val="000000"/>
                </a:solidFill>
                <a:effectLst/>
                <a:latin typeface="Times New Roman" panose="02020603050405020304" charset="0"/>
                <a:cs typeface="Times New Roman" panose="02020603050405020304" charset="0"/>
                <a:sym typeface="+mn-ea"/>
              </a:rPr>
              <a:t> </a:t>
            </a:r>
            <a:r>
              <a:rPr lang="en-IN" sz="2800" b="1" dirty="0">
                <a:solidFill>
                  <a:srgbClr val="006699"/>
                </a:solidFill>
                <a:effectLst/>
                <a:latin typeface="Times New Roman" panose="02020603050405020304" charset="0"/>
                <a:cs typeface="Times New Roman" panose="02020603050405020304" charset="0"/>
                <a:sym typeface="+mn-ea"/>
              </a:rPr>
              <a:t>void</a:t>
            </a:r>
            <a:r>
              <a:rPr lang="en-IN" sz="2800" dirty="0">
                <a:solidFill>
                  <a:srgbClr val="000000"/>
                </a:solidFill>
                <a:effectLst/>
                <a:latin typeface="Times New Roman" panose="02020603050405020304" charset="0"/>
                <a:cs typeface="Times New Roman" panose="02020603050405020304" charset="0"/>
                <a:sym typeface="+mn-ea"/>
              </a:rPr>
              <a:t> main(String </a:t>
            </a:r>
            <a:r>
              <a:rPr lang="en-IN" sz="2800" dirty="0" err="1">
                <a:solidFill>
                  <a:srgbClr val="000000"/>
                </a:solidFill>
                <a:effectLst/>
                <a:latin typeface="Times New Roman" panose="02020603050405020304" charset="0"/>
                <a:cs typeface="Times New Roman" panose="02020603050405020304" charset="0"/>
                <a:sym typeface="+mn-ea"/>
              </a:rPr>
              <a:t>args</a:t>
            </a:r>
            <a:r>
              <a:rPr lang="en-IN" sz="2800" dirty="0">
                <a:solidFill>
                  <a:srgbClr val="000000"/>
                </a:solidFill>
                <a:effectLst/>
                <a:latin typeface="Times New Roman" panose="02020603050405020304" charset="0"/>
                <a:cs typeface="Times New Roman" panose="02020603050405020304" charset="0"/>
                <a:sym typeface="+mn-ea"/>
              </a:rPr>
              <a:t>[]){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dirty="0" err="1">
                <a:solidFill>
                  <a:srgbClr val="000000"/>
                </a:solidFill>
                <a:effectLst/>
                <a:latin typeface="Times New Roman" panose="02020603050405020304" charset="0"/>
                <a:cs typeface="Times New Roman" panose="02020603050405020304" charset="0"/>
                <a:sym typeface="+mn-ea"/>
              </a:rPr>
              <a:t>System.out.println</a:t>
            </a:r>
            <a:r>
              <a:rPr lang="en-IN" sz="2800" dirty="0">
                <a:solidFill>
                  <a:srgbClr val="000000"/>
                </a:solidFill>
                <a:effectLst/>
                <a:latin typeface="Times New Roman" panose="02020603050405020304" charset="0"/>
                <a:cs typeface="Times New Roman" panose="02020603050405020304" charset="0"/>
                <a:sym typeface="+mn-ea"/>
              </a:rPr>
              <a:t>(</a:t>
            </a:r>
            <a:r>
              <a:rPr lang="en-IN" sz="2800" dirty="0">
                <a:solidFill>
                  <a:srgbClr val="0000FF"/>
                </a:solidFill>
                <a:effectLst/>
                <a:latin typeface="Times New Roman" panose="02020603050405020304" charset="0"/>
                <a:cs typeface="Times New Roman" panose="02020603050405020304" charset="0"/>
                <a:sym typeface="+mn-ea"/>
              </a:rPr>
              <a:t>"</a:t>
            </a:r>
            <a:r>
              <a:rPr lang="en-US" altLang="en-IN" sz="2800" dirty="0">
                <a:solidFill>
                  <a:srgbClr val="0000FF"/>
                </a:solidFill>
                <a:effectLst/>
                <a:latin typeface="Times New Roman" panose="02020603050405020304" charset="0"/>
                <a:cs typeface="Times New Roman" panose="02020603050405020304" charset="0"/>
                <a:sym typeface="+mn-ea"/>
              </a:rPr>
              <a:t>Execution start</a:t>
            </a:r>
            <a:r>
              <a:rPr lang="en-IN" sz="2800" dirty="0">
                <a:solidFill>
                  <a:srgbClr val="0000FF"/>
                </a:solidFill>
                <a:effectLst/>
                <a:latin typeface="Times New Roman" panose="02020603050405020304" charset="0"/>
                <a:cs typeface="Times New Roman" panose="02020603050405020304" charset="0"/>
                <a:sym typeface="+mn-ea"/>
              </a:rPr>
              <a:t>..."</a:t>
            </a:r>
            <a:r>
              <a:rPr lang="en-IN" sz="2800" dirty="0">
                <a:solidFill>
                  <a:srgbClr val="000000"/>
                </a:solidFill>
                <a:effectLst/>
                <a:latin typeface="Times New Roman" panose="02020603050405020304" charset="0"/>
                <a:cs typeface="Times New Roman" panose="02020603050405020304" charset="0"/>
                <a:sym typeface="+mn-ea"/>
              </a:rPr>
              <a:t>);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b="1" dirty="0">
                <a:solidFill>
                  <a:srgbClr val="006699"/>
                </a:solidFill>
                <a:effectLst/>
                <a:latin typeface="Times New Roman" panose="02020603050405020304" charset="0"/>
                <a:cs typeface="Times New Roman" panose="02020603050405020304" charset="0"/>
                <a:sym typeface="+mn-ea"/>
              </a:rPr>
              <a:t>try</a:t>
            </a:r>
            <a:r>
              <a:rPr lang="en-IN" sz="2800" dirty="0">
                <a:solidFill>
                  <a:srgbClr val="000000"/>
                </a:solidFill>
                <a:effectLst/>
                <a:latin typeface="Times New Roman" panose="02020603050405020304" charset="0"/>
                <a:cs typeface="Times New Roman" panose="02020603050405020304" charset="0"/>
                <a:sym typeface="+mn-ea"/>
              </a:rPr>
              <a:t>{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dirty="0">
                <a:solidFill>
                  <a:srgbClr val="000000"/>
                </a:solidFill>
                <a:effectLst/>
                <a:latin typeface="Times New Roman" panose="02020603050405020304" charset="0"/>
                <a:cs typeface="Times New Roman" panose="02020603050405020304" charset="0"/>
                <a:sym typeface="+mn-ea"/>
              </a:rPr>
              <a:t> </a:t>
            </a:r>
            <a:r>
              <a:rPr lang="en-IN" sz="2800" dirty="0">
                <a:solidFill>
                  <a:srgbClr val="008200"/>
                </a:solidFill>
                <a:effectLst/>
                <a:latin typeface="Times New Roman" panose="02020603050405020304" charset="0"/>
                <a:cs typeface="Times New Roman" panose="02020603050405020304" charset="0"/>
                <a:sym typeface="+mn-ea"/>
              </a:rPr>
              <a:t>//code that may raise exception</a:t>
            </a:r>
            <a:r>
              <a:rPr lang="en-IN" sz="2800" dirty="0">
                <a:solidFill>
                  <a:srgbClr val="000000"/>
                </a:solidFill>
                <a:effectLst/>
                <a:latin typeface="Times New Roman" panose="02020603050405020304" charset="0"/>
                <a:cs typeface="Times New Roman" panose="02020603050405020304" charset="0"/>
                <a:sym typeface="+mn-ea"/>
              </a:rPr>
              <a:t>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dirty="0">
                <a:solidFill>
                  <a:srgbClr val="000000"/>
                </a:solidFill>
                <a:effectLst/>
                <a:latin typeface="Times New Roman" panose="02020603050405020304" charset="0"/>
                <a:cs typeface="Times New Roman" panose="02020603050405020304" charset="0"/>
                <a:sym typeface="+mn-ea"/>
              </a:rPr>
              <a:t>  </a:t>
            </a:r>
            <a:r>
              <a:rPr lang="en-IN" sz="2800" b="1" dirty="0">
                <a:solidFill>
                  <a:srgbClr val="006699"/>
                </a:solidFill>
                <a:effectLst/>
                <a:latin typeface="Times New Roman" panose="02020603050405020304" charset="0"/>
                <a:cs typeface="Times New Roman" panose="02020603050405020304" charset="0"/>
                <a:sym typeface="+mn-ea"/>
              </a:rPr>
              <a:t>int</a:t>
            </a:r>
            <a:r>
              <a:rPr lang="en-IN" sz="2800" dirty="0">
                <a:solidFill>
                  <a:srgbClr val="000000"/>
                </a:solidFill>
                <a:effectLst/>
                <a:latin typeface="Times New Roman" panose="02020603050405020304" charset="0"/>
                <a:cs typeface="Times New Roman" panose="02020603050405020304" charset="0"/>
                <a:sym typeface="+mn-ea"/>
              </a:rPr>
              <a:t> data=</a:t>
            </a:r>
            <a:r>
              <a:rPr lang="en-IN" sz="2800" dirty="0">
                <a:solidFill>
                  <a:srgbClr val="C00000"/>
                </a:solidFill>
                <a:effectLst/>
                <a:latin typeface="Times New Roman" panose="02020603050405020304" charset="0"/>
                <a:cs typeface="Times New Roman" panose="02020603050405020304" charset="0"/>
                <a:sym typeface="+mn-ea"/>
              </a:rPr>
              <a:t>100</a:t>
            </a:r>
            <a:r>
              <a:rPr lang="en-IN" sz="2800" dirty="0">
                <a:solidFill>
                  <a:srgbClr val="000000"/>
                </a:solidFill>
                <a:effectLst/>
                <a:latin typeface="Times New Roman" panose="02020603050405020304" charset="0"/>
                <a:cs typeface="Times New Roman" panose="02020603050405020304" charset="0"/>
                <a:sym typeface="+mn-ea"/>
              </a:rPr>
              <a:t>/</a:t>
            </a:r>
            <a:r>
              <a:rPr lang="en-IN" sz="2800" dirty="0">
                <a:solidFill>
                  <a:srgbClr val="C00000"/>
                </a:solidFill>
                <a:effectLst/>
                <a:latin typeface="Times New Roman" panose="02020603050405020304" charset="0"/>
                <a:cs typeface="Times New Roman" panose="02020603050405020304" charset="0"/>
                <a:sym typeface="+mn-ea"/>
              </a:rPr>
              <a:t>0</a:t>
            </a:r>
            <a:r>
              <a:rPr lang="en-IN" sz="2800" dirty="0">
                <a:solidFill>
                  <a:srgbClr val="000000"/>
                </a:solidFill>
                <a:effectLst/>
                <a:latin typeface="Times New Roman" panose="02020603050405020304" charset="0"/>
                <a:cs typeface="Times New Roman" panose="02020603050405020304" charset="0"/>
                <a:sym typeface="+mn-ea"/>
              </a:rPr>
              <a:t>;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dirty="0">
                <a:solidFill>
                  <a:srgbClr val="000000"/>
                </a:solidFill>
                <a:effectLst/>
                <a:latin typeface="Times New Roman" panose="02020603050405020304" charset="0"/>
                <a:cs typeface="Times New Roman" panose="02020603050405020304" charset="0"/>
                <a:sym typeface="+mn-ea"/>
              </a:rPr>
              <a:t> }</a:t>
            </a:r>
            <a:r>
              <a:rPr lang="en-IN" sz="2800" b="1" dirty="0">
                <a:solidFill>
                  <a:srgbClr val="006699"/>
                </a:solidFill>
                <a:effectLst/>
                <a:latin typeface="Times New Roman" panose="02020603050405020304" charset="0"/>
                <a:cs typeface="Times New Roman" panose="02020603050405020304" charset="0"/>
                <a:sym typeface="+mn-ea"/>
              </a:rPr>
              <a:t>catch</a:t>
            </a:r>
            <a:r>
              <a:rPr lang="en-IN" sz="2800" dirty="0">
                <a:solidFill>
                  <a:srgbClr val="000000"/>
                </a:solidFill>
                <a:effectLst/>
                <a:latin typeface="Times New Roman" panose="02020603050405020304" charset="0"/>
                <a:cs typeface="Times New Roman" panose="02020603050405020304" charset="0"/>
                <a:sym typeface="+mn-ea"/>
              </a:rPr>
              <a:t>(</a:t>
            </a:r>
            <a:r>
              <a:rPr lang="en-IN" sz="2800" dirty="0" err="1">
                <a:solidFill>
                  <a:srgbClr val="000000"/>
                </a:solidFill>
                <a:effectLst/>
                <a:latin typeface="Times New Roman" panose="02020603050405020304" charset="0"/>
                <a:cs typeface="Times New Roman" panose="02020603050405020304" charset="0"/>
                <a:sym typeface="+mn-ea"/>
              </a:rPr>
              <a:t>ArithmeticException</a:t>
            </a:r>
            <a:r>
              <a:rPr lang="en-IN" sz="2800" dirty="0">
                <a:solidFill>
                  <a:srgbClr val="000000"/>
                </a:solidFill>
                <a:effectLst/>
                <a:latin typeface="Times New Roman" panose="02020603050405020304" charset="0"/>
                <a:cs typeface="Times New Roman" panose="02020603050405020304" charset="0"/>
                <a:sym typeface="+mn-ea"/>
              </a:rPr>
              <a:t> e){</a:t>
            </a:r>
            <a:r>
              <a:rPr lang="en-IN" sz="2800" dirty="0" err="1">
                <a:solidFill>
                  <a:srgbClr val="000000"/>
                </a:solidFill>
                <a:effectLst/>
                <a:latin typeface="Times New Roman" panose="02020603050405020304" charset="0"/>
                <a:cs typeface="Times New Roman" panose="02020603050405020304" charset="0"/>
                <a:sym typeface="+mn-ea"/>
              </a:rPr>
              <a:t>System.out.println</a:t>
            </a:r>
            <a:r>
              <a:rPr lang="en-IN" sz="2800" dirty="0">
                <a:solidFill>
                  <a:srgbClr val="000000"/>
                </a:solidFill>
                <a:effectLst/>
                <a:latin typeface="Times New Roman" panose="02020603050405020304" charset="0"/>
                <a:cs typeface="Times New Roman" panose="02020603050405020304" charset="0"/>
                <a:sym typeface="+mn-ea"/>
              </a:rPr>
              <a:t>(e);}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dirty="0">
                <a:solidFill>
                  <a:srgbClr val="000000"/>
                </a:solidFill>
                <a:effectLst/>
                <a:latin typeface="Times New Roman" panose="02020603050405020304" charset="0"/>
                <a:cs typeface="Times New Roman" panose="02020603050405020304" charset="0"/>
                <a:sym typeface="+mn-ea"/>
              </a:rPr>
              <a:t> </a:t>
            </a:r>
            <a:r>
              <a:rPr lang="en-IN" sz="2800" dirty="0">
                <a:solidFill>
                  <a:srgbClr val="008200"/>
                </a:solidFill>
                <a:effectLst/>
                <a:latin typeface="Times New Roman" panose="02020603050405020304" charset="0"/>
                <a:cs typeface="Times New Roman" panose="02020603050405020304" charset="0"/>
                <a:sym typeface="+mn-ea"/>
              </a:rPr>
              <a:t>//rest code of the program </a:t>
            </a:r>
            <a:r>
              <a:rPr lang="en-IN" sz="2800" dirty="0">
                <a:solidFill>
                  <a:srgbClr val="000000"/>
                </a:solidFill>
                <a:effectLst/>
                <a:latin typeface="Times New Roman" panose="02020603050405020304" charset="0"/>
                <a:cs typeface="Times New Roman" panose="02020603050405020304" charset="0"/>
                <a:sym typeface="+mn-ea"/>
              </a:rPr>
              <a:t>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dirty="0">
                <a:solidFill>
                  <a:srgbClr val="000000"/>
                </a:solidFill>
                <a:effectLst/>
                <a:latin typeface="Times New Roman" panose="02020603050405020304" charset="0"/>
                <a:cs typeface="Times New Roman" panose="02020603050405020304" charset="0"/>
                <a:sym typeface="+mn-ea"/>
              </a:rPr>
              <a:t>  </a:t>
            </a:r>
            <a:r>
              <a:rPr lang="en-IN" sz="2800" dirty="0" err="1">
                <a:solidFill>
                  <a:srgbClr val="000000"/>
                </a:solidFill>
                <a:effectLst/>
                <a:latin typeface="Times New Roman" panose="02020603050405020304" charset="0"/>
                <a:cs typeface="Times New Roman" panose="02020603050405020304" charset="0"/>
                <a:sym typeface="+mn-ea"/>
              </a:rPr>
              <a:t>System.out.println</a:t>
            </a:r>
            <a:r>
              <a:rPr lang="en-IN" sz="2800" dirty="0">
                <a:solidFill>
                  <a:srgbClr val="000000"/>
                </a:solidFill>
                <a:effectLst/>
                <a:latin typeface="Times New Roman" panose="02020603050405020304" charset="0"/>
                <a:cs typeface="Times New Roman" panose="02020603050405020304" charset="0"/>
                <a:sym typeface="+mn-ea"/>
              </a:rPr>
              <a:t>(</a:t>
            </a:r>
            <a:r>
              <a:rPr lang="en-IN" sz="2800" dirty="0">
                <a:solidFill>
                  <a:srgbClr val="0000FF"/>
                </a:solidFill>
                <a:effectLst/>
                <a:latin typeface="Times New Roman" panose="02020603050405020304" charset="0"/>
                <a:cs typeface="Times New Roman" panose="02020603050405020304" charset="0"/>
                <a:sym typeface="+mn-ea"/>
              </a:rPr>
              <a:t>"rest of the code..."</a:t>
            </a:r>
            <a:r>
              <a:rPr lang="en-IN" sz="2800" dirty="0">
                <a:solidFill>
                  <a:srgbClr val="000000"/>
                </a:solidFill>
                <a:effectLst/>
                <a:latin typeface="Times New Roman" panose="02020603050405020304" charset="0"/>
                <a:cs typeface="Times New Roman" panose="02020603050405020304" charset="0"/>
                <a:sym typeface="+mn-ea"/>
              </a:rPr>
              <a:t>);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dirty="0">
                <a:solidFill>
                  <a:srgbClr val="000000"/>
                </a:solidFill>
                <a:effectLst/>
                <a:latin typeface="Times New Roman" panose="02020603050405020304" charset="0"/>
                <a:cs typeface="Times New Roman" panose="02020603050405020304" charset="0"/>
                <a:sym typeface="+mn-ea"/>
              </a:rPr>
              <a:t> }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dirty="0">
                <a:solidFill>
                  <a:srgbClr val="000000"/>
                </a:solidFill>
                <a:effectLst/>
                <a:latin typeface="Times New Roman" panose="02020603050405020304" charset="0"/>
                <a:cs typeface="Times New Roman" panose="02020603050405020304" charset="0"/>
                <a:sym typeface="+mn-ea"/>
              </a:rPr>
              <a:t>}  </a:t>
            </a:r>
          </a:p>
        </p:txBody>
      </p:sp>
      <p:sp>
        <p:nvSpPr>
          <p:cNvPr id="7" name="Rectangle 2"/>
          <p:cNvSpPr>
            <a:spLocks noChangeArrowheads="1"/>
          </p:cNvSpPr>
          <p:nvPr/>
        </p:nvSpPr>
        <p:spPr bwMode="auto">
          <a:xfrm>
            <a:off x="1261110" y="5351780"/>
            <a:ext cx="1056005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800" b="1" i="0" u="none" strike="noStrike" cap="none" normalizeH="0" baseline="0" dirty="0">
                <a:ln>
                  <a:noFill/>
                </a:ln>
                <a:solidFill>
                  <a:srgbClr val="535559"/>
                </a:solidFill>
                <a:effectLst/>
                <a:latin typeface="+mj-lt"/>
              </a:rPr>
              <a:t>Execution start</a:t>
            </a: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800" b="1" i="0" u="none" strike="noStrike" cap="none" normalizeH="0" baseline="0" dirty="0">
                <a:ln>
                  <a:noFill/>
                </a:ln>
                <a:solidFill>
                  <a:srgbClr val="535559"/>
                </a:solidFill>
                <a:effectLst/>
                <a:latin typeface="+mj-lt"/>
              </a:rPr>
              <a:t>Exception in thread main </a:t>
            </a:r>
            <a:r>
              <a:rPr kumimoji="0" lang="en-US" altLang="en-US" sz="2800" b="1" i="0" u="none" strike="noStrike" cap="none" normalizeH="0" baseline="0" dirty="0" err="1">
                <a:ln>
                  <a:noFill/>
                </a:ln>
                <a:solidFill>
                  <a:srgbClr val="535559"/>
                </a:solidFill>
                <a:effectLst/>
                <a:latin typeface="+mj-lt"/>
              </a:rPr>
              <a:t>java.lang.ArithmeticException</a:t>
            </a:r>
            <a:r>
              <a:rPr kumimoji="0" lang="en-US" altLang="en-US" sz="2800" b="1" i="0" u="none" strike="noStrike" cap="none" normalizeH="0" baseline="0" dirty="0">
                <a:ln>
                  <a:noFill/>
                </a:ln>
                <a:solidFill>
                  <a:srgbClr val="535559"/>
                </a:solidFill>
                <a:effectLst/>
                <a:latin typeface="+mj-lt"/>
              </a:rPr>
              <a:t>:/ by zero </a:t>
            </a: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2800" b="1" i="0" u="none" strike="noStrike" cap="none" normalizeH="0" baseline="0" dirty="0">
                <a:ln>
                  <a:noFill/>
                </a:ln>
                <a:solidFill>
                  <a:srgbClr val="535559"/>
                </a:solidFill>
                <a:effectLst/>
                <a:latin typeface="+mj-lt"/>
              </a:rPr>
              <a:t>rest of the code...</a:t>
            </a:r>
            <a:r>
              <a:rPr kumimoji="0" lang="en-US" altLang="en-US" sz="2800" b="1" i="0" u="none" strike="noStrike" cap="none" normalizeH="0" baseline="0" dirty="0">
                <a:ln>
                  <a:noFill/>
                </a:ln>
                <a:solidFill>
                  <a:schemeClr val="tx1"/>
                </a:solidFill>
                <a:effectLst/>
                <a:latin typeface="+mj-lt"/>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07010" y="158750"/>
            <a:ext cx="10962640" cy="521970"/>
          </a:xfrm>
          <a:prstGeom prst="rect">
            <a:avLst/>
          </a:prstGeom>
          <a:noFill/>
        </p:spPr>
        <p:txBody>
          <a:bodyPr wrap="square" rtlCol="0" anchor="t">
            <a:spAutoFit/>
          </a:bodyPr>
          <a:lstStyle/>
          <a:p>
            <a:r>
              <a:rPr lang="en-US" sz="2800" b="1" u="sng"/>
              <a:t> handling the exception using the parent class exception.</a:t>
            </a:r>
          </a:p>
        </p:txBody>
      </p:sp>
      <p:sp>
        <p:nvSpPr>
          <p:cNvPr id="5" name="Text Box 4"/>
          <p:cNvSpPr txBox="1"/>
          <p:nvPr/>
        </p:nvSpPr>
        <p:spPr>
          <a:xfrm>
            <a:off x="499110" y="951865"/>
            <a:ext cx="7447280" cy="5754370"/>
          </a:xfrm>
          <a:prstGeom prst="rect">
            <a:avLst/>
          </a:prstGeom>
          <a:noFill/>
        </p:spPr>
        <p:txBody>
          <a:bodyPr wrap="square" rtlCol="0" anchor="t">
            <a:spAutoFit/>
          </a:bodyPr>
          <a:lstStyle/>
          <a:p>
            <a:r>
              <a:rPr lang="en-US" sz="2300"/>
              <a:t>public class TryCatchExample4 {  </a:t>
            </a:r>
          </a:p>
          <a:p>
            <a:r>
              <a:rPr lang="en-US" sz="2300"/>
              <a:t>  </a:t>
            </a:r>
          </a:p>
          <a:p>
            <a:r>
              <a:rPr lang="en-US" sz="2300"/>
              <a:t>    public static void main(String[] args) {  </a:t>
            </a:r>
          </a:p>
          <a:p>
            <a:r>
              <a:rPr lang="en-IN" sz="2300" dirty="0" err="1">
                <a:solidFill>
                  <a:schemeClr val="tx1"/>
                </a:solidFill>
                <a:effectLst/>
                <a:latin typeface="Times New Roman" panose="02020603050405020304" charset="0"/>
                <a:cs typeface="Times New Roman" panose="02020603050405020304" charset="0"/>
                <a:sym typeface="+mn-ea"/>
              </a:rPr>
              <a:t>System.out.println</a:t>
            </a:r>
            <a:r>
              <a:rPr lang="en-IN" sz="2300" dirty="0">
                <a:solidFill>
                  <a:schemeClr val="tx1"/>
                </a:solidFill>
                <a:effectLst/>
                <a:latin typeface="Times New Roman" panose="02020603050405020304" charset="0"/>
                <a:cs typeface="Times New Roman" panose="02020603050405020304" charset="0"/>
                <a:sym typeface="+mn-ea"/>
              </a:rPr>
              <a:t>("</a:t>
            </a:r>
            <a:r>
              <a:rPr lang="en-US" altLang="en-IN" sz="2300" dirty="0">
                <a:solidFill>
                  <a:schemeClr val="tx1"/>
                </a:solidFill>
                <a:effectLst/>
                <a:latin typeface="Times New Roman" panose="02020603050405020304" charset="0"/>
                <a:cs typeface="Times New Roman" panose="02020603050405020304" charset="0"/>
                <a:sym typeface="+mn-ea"/>
              </a:rPr>
              <a:t>Execution start</a:t>
            </a:r>
            <a:r>
              <a:rPr lang="en-IN" sz="2300" dirty="0">
                <a:solidFill>
                  <a:schemeClr val="tx1"/>
                </a:solidFill>
                <a:effectLst/>
                <a:latin typeface="Times New Roman" panose="02020603050405020304" charset="0"/>
                <a:cs typeface="Times New Roman" panose="02020603050405020304" charset="0"/>
                <a:sym typeface="+mn-ea"/>
              </a:rPr>
              <a:t>..."); </a:t>
            </a:r>
            <a:endParaRPr lang="en-US" sz="2300"/>
          </a:p>
          <a:p>
            <a:r>
              <a:rPr lang="en-US" sz="2300"/>
              <a:t>        try  </a:t>
            </a:r>
          </a:p>
          <a:p>
            <a:r>
              <a:rPr lang="en-US" sz="2300"/>
              <a:t>        {  </a:t>
            </a:r>
          </a:p>
          <a:p>
            <a:r>
              <a:rPr lang="en-US" sz="2300"/>
              <a:t>        int data=50/0; //may throw exception   </a:t>
            </a:r>
          </a:p>
          <a:p>
            <a:r>
              <a:rPr lang="en-US" sz="2300"/>
              <a:t>        }  </a:t>
            </a:r>
          </a:p>
          <a:p>
            <a:r>
              <a:rPr lang="en-US" sz="2300"/>
              <a:t>            // handling the exception by using Exception class      </a:t>
            </a:r>
          </a:p>
          <a:p>
            <a:r>
              <a:rPr lang="en-US" sz="2300"/>
              <a:t>        catch(Exception e)  </a:t>
            </a:r>
          </a:p>
          <a:p>
            <a:r>
              <a:rPr lang="en-US" sz="2300"/>
              <a:t>        {  </a:t>
            </a:r>
          </a:p>
          <a:p>
            <a:r>
              <a:rPr lang="en-US" sz="2300"/>
              <a:t>            System.out.println(e);  </a:t>
            </a:r>
          </a:p>
          <a:p>
            <a:r>
              <a:rPr lang="en-US" sz="2300"/>
              <a:t>        }  </a:t>
            </a:r>
          </a:p>
          <a:p>
            <a:r>
              <a:rPr lang="en-US" sz="2300"/>
              <a:t>        System.out.println("rest of the code");  </a:t>
            </a:r>
          </a:p>
          <a:p>
            <a:r>
              <a:rPr lang="en-US" sz="2300"/>
              <a:t>    }       </a:t>
            </a:r>
          </a:p>
          <a:p>
            <a:r>
              <a:rPr lang="en-US" sz="2300"/>
              <a:t>}  </a:t>
            </a:r>
          </a:p>
        </p:txBody>
      </p:sp>
      <p:sp>
        <p:nvSpPr>
          <p:cNvPr id="6" name="Text Box 5"/>
          <p:cNvSpPr txBox="1"/>
          <p:nvPr/>
        </p:nvSpPr>
        <p:spPr>
          <a:xfrm>
            <a:off x="6096000" y="5194935"/>
            <a:ext cx="5974080" cy="1383665"/>
          </a:xfrm>
          <a:prstGeom prst="rect">
            <a:avLst/>
          </a:prstGeom>
          <a:noFill/>
        </p:spPr>
        <p:txBody>
          <a:bodyPr wrap="square" rtlCol="0" anchor="t">
            <a:spAutoFit/>
          </a:bodyPr>
          <a:lstStyle/>
          <a:p>
            <a:r>
              <a:rPr lang="en-US" altLang="en-IN" sz="2800" dirty="0">
                <a:effectLst/>
                <a:latin typeface="Times New Roman" panose="02020603050405020304" charset="0"/>
                <a:cs typeface="Times New Roman" panose="02020603050405020304" charset="0"/>
                <a:sym typeface="+mn-ea"/>
              </a:rPr>
              <a:t>Execution start</a:t>
            </a:r>
            <a:r>
              <a:rPr lang="en-IN" sz="2800" dirty="0">
                <a:effectLst/>
                <a:latin typeface="Times New Roman" panose="02020603050405020304" charset="0"/>
                <a:cs typeface="Times New Roman" panose="02020603050405020304" charset="0"/>
                <a:sym typeface="+mn-ea"/>
              </a:rPr>
              <a:t>...</a:t>
            </a:r>
            <a:endParaRPr lang="en-US" sz="2800"/>
          </a:p>
          <a:p>
            <a:r>
              <a:rPr lang="en-US" sz="2800"/>
              <a:t>java.lang.ArithmeticException: / by zero</a:t>
            </a:r>
          </a:p>
          <a:p>
            <a:r>
              <a:rPr lang="en-US" sz="2800"/>
              <a:t>rest of the code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53365" y="112395"/>
            <a:ext cx="11008995" cy="521970"/>
          </a:xfrm>
          <a:prstGeom prst="rect">
            <a:avLst/>
          </a:prstGeom>
          <a:noFill/>
        </p:spPr>
        <p:txBody>
          <a:bodyPr wrap="square" rtlCol="0" anchor="t">
            <a:spAutoFit/>
          </a:bodyPr>
          <a:lstStyle/>
          <a:p>
            <a:r>
              <a:rPr lang="en-US" sz="2800" b="1" u="sng"/>
              <a:t>Example to print a custom message on exception.</a:t>
            </a:r>
          </a:p>
        </p:txBody>
      </p:sp>
      <p:sp>
        <p:nvSpPr>
          <p:cNvPr id="5" name="Text Box 4"/>
          <p:cNvSpPr txBox="1"/>
          <p:nvPr/>
        </p:nvSpPr>
        <p:spPr>
          <a:xfrm>
            <a:off x="545465" y="634365"/>
            <a:ext cx="7569835" cy="6247130"/>
          </a:xfrm>
          <a:prstGeom prst="rect">
            <a:avLst/>
          </a:prstGeom>
          <a:noFill/>
        </p:spPr>
        <p:txBody>
          <a:bodyPr wrap="square" rtlCol="0" anchor="t">
            <a:spAutoFit/>
          </a:bodyPr>
          <a:lstStyle/>
          <a:p>
            <a:r>
              <a:rPr lang="en-US" sz="2500"/>
              <a:t>public class TryCatchExample5 {  </a:t>
            </a:r>
          </a:p>
          <a:p>
            <a:r>
              <a:rPr lang="en-US" sz="2500"/>
              <a:t>  </a:t>
            </a:r>
          </a:p>
          <a:p>
            <a:r>
              <a:rPr lang="en-US" sz="2500"/>
              <a:t>    public static void main(String[] args) {  </a:t>
            </a:r>
          </a:p>
          <a:p>
            <a:r>
              <a:rPr lang="en-US" sz="2500"/>
              <a:t>      System.out.println(“Execution Starts...”);</a:t>
            </a:r>
          </a:p>
          <a:p>
            <a:r>
              <a:rPr lang="en-US" sz="2500"/>
              <a:t>         try  </a:t>
            </a:r>
          </a:p>
          <a:p>
            <a:r>
              <a:rPr lang="en-US" sz="2500"/>
              <a:t>        {  </a:t>
            </a:r>
          </a:p>
          <a:p>
            <a:r>
              <a:rPr lang="en-US" sz="2500"/>
              <a:t>        int data=50/0; //may throw exception   </a:t>
            </a:r>
          </a:p>
          <a:p>
            <a:r>
              <a:rPr lang="en-US" sz="2500"/>
              <a:t>        }  </a:t>
            </a:r>
          </a:p>
          <a:p>
            <a:r>
              <a:rPr lang="en-US" sz="2500"/>
              <a:t>             // handling the exception  </a:t>
            </a:r>
          </a:p>
          <a:p>
            <a:r>
              <a:rPr lang="en-US" sz="2500"/>
              <a:t>        catch(Exception e)  </a:t>
            </a:r>
          </a:p>
          <a:p>
            <a:r>
              <a:rPr lang="en-US" sz="2500"/>
              <a:t>        {  </a:t>
            </a:r>
          </a:p>
          <a:p>
            <a:r>
              <a:rPr lang="en-US" sz="2500"/>
              <a:t>                  // displaying the custom message  </a:t>
            </a:r>
          </a:p>
          <a:p>
            <a:r>
              <a:rPr lang="en-US" sz="2500"/>
              <a:t>            System.out.println("Can't divided by zero");  </a:t>
            </a:r>
          </a:p>
          <a:p>
            <a:r>
              <a:rPr lang="en-US" sz="2500"/>
              <a:t>        }  </a:t>
            </a:r>
          </a:p>
          <a:p>
            <a:r>
              <a:rPr lang="en-US" sz="2500"/>
              <a:t>    }   </a:t>
            </a:r>
          </a:p>
          <a:p>
            <a:r>
              <a:rPr lang="en-US" sz="2500"/>
              <a:t>}  </a:t>
            </a:r>
          </a:p>
        </p:txBody>
      </p:sp>
      <p:sp>
        <p:nvSpPr>
          <p:cNvPr id="6" name="Text Box 5"/>
          <p:cNvSpPr txBox="1"/>
          <p:nvPr/>
        </p:nvSpPr>
        <p:spPr>
          <a:xfrm>
            <a:off x="8115935" y="4780280"/>
            <a:ext cx="3851910" cy="953135"/>
          </a:xfrm>
          <a:prstGeom prst="rect">
            <a:avLst/>
          </a:prstGeom>
          <a:noFill/>
        </p:spPr>
        <p:txBody>
          <a:bodyPr wrap="square" rtlCol="0" anchor="t">
            <a:spAutoFit/>
          </a:bodyPr>
          <a:lstStyle/>
          <a:p>
            <a:r>
              <a:rPr lang="en-US" sz="2800"/>
              <a:t>Execution Starts...</a:t>
            </a:r>
          </a:p>
          <a:p>
            <a:r>
              <a:rPr lang="en-US" sz="2800"/>
              <a:t>Can't divided by zero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5600" y="255905"/>
            <a:ext cx="11464290" cy="706755"/>
          </a:xfrm>
          <a:prstGeom prst="rect">
            <a:avLst/>
          </a:prstGeom>
          <a:noFill/>
        </p:spPr>
        <p:txBody>
          <a:bodyPr wrap="square">
            <a:spAutoFit/>
          </a:bodyPr>
          <a:lstStyle/>
          <a:p>
            <a:pPr algn="ctr"/>
            <a:r>
              <a:rPr lang="en-IN" sz="4000" b="1" u="sng" dirty="0"/>
              <a:t>Exception handling</a:t>
            </a:r>
          </a:p>
        </p:txBody>
      </p:sp>
      <p:sp>
        <p:nvSpPr>
          <p:cNvPr id="7" name="TextBox 6"/>
          <p:cNvSpPr txBox="1"/>
          <p:nvPr/>
        </p:nvSpPr>
        <p:spPr>
          <a:xfrm>
            <a:off x="355600" y="963486"/>
            <a:ext cx="11463867" cy="1814830"/>
          </a:xfrm>
          <a:prstGeom prst="rect">
            <a:avLst/>
          </a:prstGeom>
          <a:noFill/>
        </p:spPr>
        <p:txBody>
          <a:bodyPr wrap="square">
            <a:spAutoFit/>
          </a:bodyPr>
          <a:lstStyle/>
          <a:p>
            <a:r>
              <a:rPr lang="en-US" sz="2800" b="1" dirty="0"/>
              <a:t>An exception is a problem that arises during the execution of a program. When an Exception occurs the normal flow of the program is disrupted and the program/Application terminates abnormally, which is not recommended, therefore these exceptions are to be handled</a:t>
            </a:r>
            <a:endParaRPr lang="en-IN" sz="2800" b="1" dirty="0"/>
          </a:p>
        </p:txBody>
      </p:sp>
      <p:sp>
        <p:nvSpPr>
          <p:cNvPr id="9" name="TextBox 8"/>
          <p:cNvSpPr txBox="1"/>
          <p:nvPr/>
        </p:nvSpPr>
        <p:spPr>
          <a:xfrm>
            <a:off x="355600" y="2887682"/>
            <a:ext cx="11616267" cy="1814830"/>
          </a:xfrm>
          <a:prstGeom prst="rect">
            <a:avLst/>
          </a:prstGeom>
          <a:noFill/>
        </p:spPr>
        <p:txBody>
          <a:bodyPr wrap="square">
            <a:spAutoFit/>
          </a:bodyPr>
          <a:lstStyle/>
          <a:p>
            <a:r>
              <a:rPr lang="en-US" sz="2800" b="1" u="sng" dirty="0"/>
              <a:t>What is Exception in Java? </a:t>
            </a:r>
          </a:p>
          <a:p>
            <a:r>
              <a:rPr lang="en-US" sz="2800" b="1" dirty="0"/>
              <a:t>In Java, an exception is an event that disrupts the normal flow of the program. It is an object which is thrown at runtime.</a:t>
            </a:r>
          </a:p>
          <a:p>
            <a:endParaRPr lang="en-US" sz="2800" b="1" dirty="0"/>
          </a:p>
        </p:txBody>
      </p:sp>
      <p:sp>
        <p:nvSpPr>
          <p:cNvPr id="2" name="Text Box 1"/>
          <p:cNvSpPr txBox="1"/>
          <p:nvPr/>
        </p:nvSpPr>
        <p:spPr>
          <a:xfrm>
            <a:off x="355600" y="4811395"/>
            <a:ext cx="11723370" cy="1383665"/>
          </a:xfrm>
          <a:prstGeom prst="rect">
            <a:avLst/>
          </a:prstGeom>
          <a:noFill/>
        </p:spPr>
        <p:txBody>
          <a:bodyPr wrap="square" rtlCol="0" anchor="t">
            <a:spAutoFit/>
          </a:bodyPr>
          <a:lstStyle/>
          <a:p>
            <a:r>
              <a:rPr lang="en-US" sz="2800" b="1" u="sng"/>
              <a:t>What is Exception Handling?</a:t>
            </a:r>
          </a:p>
          <a:p>
            <a:r>
              <a:rPr lang="en-US" sz="2800" b="1"/>
              <a:t>Exception Handling is a mechanism to handle runtime errors such as ClassNotFoundException, IOException, SQLException,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45440" y="219710"/>
            <a:ext cx="8890635" cy="521970"/>
          </a:xfrm>
          <a:prstGeom prst="rect">
            <a:avLst/>
          </a:prstGeom>
          <a:noFill/>
        </p:spPr>
        <p:txBody>
          <a:bodyPr wrap="square" rtlCol="0" anchor="t">
            <a:spAutoFit/>
          </a:bodyPr>
          <a:lstStyle/>
          <a:p>
            <a:r>
              <a:rPr lang="en-US" sz="2800" b="1" u="sng"/>
              <a:t> Example to resolve the exception in a catch block.</a:t>
            </a:r>
          </a:p>
        </p:txBody>
      </p:sp>
      <p:sp>
        <p:nvSpPr>
          <p:cNvPr id="5" name="Text Box 4"/>
          <p:cNvSpPr txBox="1"/>
          <p:nvPr/>
        </p:nvSpPr>
        <p:spPr>
          <a:xfrm>
            <a:off x="345440" y="843915"/>
            <a:ext cx="11516360" cy="5862320"/>
          </a:xfrm>
          <a:prstGeom prst="rect">
            <a:avLst/>
          </a:prstGeom>
          <a:noFill/>
        </p:spPr>
        <p:txBody>
          <a:bodyPr wrap="square" rtlCol="0" anchor="t">
            <a:spAutoFit/>
          </a:bodyPr>
          <a:lstStyle/>
          <a:p>
            <a:r>
              <a:rPr lang="en-US" sz="2500"/>
              <a:t>public class TryCatchExample6 {  </a:t>
            </a:r>
          </a:p>
          <a:p>
            <a:r>
              <a:rPr lang="en-US" sz="2500"/>
              <a:t>  </a:t>
            </a:r>
          </a:p>
          <a:p>
            <a:r>
              <a:rPr lang="en-US" sz="2500"/>
              <a:t>    public static void main(String[] args) {  </a:t>
            </a:r>
          </a:p>
          <a:p>
            <a:r>
              <a:rPr lang="en-US" sz="2500"/>
              <a:t>        int i=50;  </a:t>
            </a:r>
          </a:p>
          <a:p>
            <a:r>
              <a:rPr lang="en-US" sz="2500"/>
              <a:t>        int j=0;  </a:t>
            </a:r>
          </a:p>
          <a:p>
            <a:r>
              <a:rPr lang="en-US" sz="2500"/>
              <a:t>        int data;  </a:t>
            </a:r>
          </a:p>
          <a:p>
            <a:r>
              <a:rPr lang="en-US" sz="2500"/>
              <a:t>        try  </a:t>
            </a:r>
          </a:p>
          <a:p>
            <a:r>
              <a:rPr lang="en-US" sz="2500"/>
              <a:t>        {  </a:t>
            </a:r>
          </a:p>
          <a:p>
            <a:r>
              <a:rPr lang="en-US" sz="2500"/>
              <a:t>        data=i/j; //may throw exception   </a:t>
            </a:r>
          </a:p>
          <a:p>
            <a:r>
              <a:rPr lang="en-US" sz="2500"/>
              <a:t>        }  </a:t>
            </a:r>
          </a:p>
          <a:p>
            <a:r>
              <a:rPr lang="en-US" sz="2500"/>
              <a:t>            // handling the exception  </a:t>
            </a:r>
          </a:p>
          <a:p>
            <a:r>
              <a:rPr lang="en-US" sz="2500"/>
              <a:t>        catch(Exception e)  </a:t>
            </a:r>
          </a:p>
          <a:p>
            <a:r>
              <a:rPr lang="en-US" sz="2500"/>
              <a:t>        {  </a:t>
            </a:r>
          </a:p>
          <a:p>
            <a:r>
              <a:rPr lang="en-US" sz="2500"/>
              <a:t>             // resolving the exception in catch block  </a:t>
            </a:r>
          </a:p>
          <a:p>
            <a:r>
              <a:rPr lang="en-US" sz="2500"/>
              <a:t>            System.out.println(i/(j+2));         }     }     }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15570" y="111760"/>
            <a:ext cx="11884660" cy="860425"/>
          </a:xfrm>
          <a:prstGeom prst="rect">
            <a:avLst/>
          </a:prstGeom>
          <a:noFill/>
        </p:spPr>
        <p:txBody>
          <a:bodyPr wrap="square" rtlCol="0" anchor="t">
            <a:spAutoFit/>
          </a:bodyPr>
          <a:lstStyle/>
          <a:p>
            <a:r>
              <a:rPr lang="en-US" sz="2500" b="1" u="sng"/>
              <a:t>handling the generated exception (Arithmetic Exception) with a different type of exception class ArrayIndexOutOfBoundsException).</a:t>
            </a:r>
          </a:p>
        </p:txBody>
      </p:sp>
      <p:sp>
        <p:nvSpPr>
          <p:cNvPr id="5" name="Text Box 4"/>
          <p:cNvSpPr txBox="1"/>
          <p:nvPr/>
        </p:nvSpPr>
        <p:spPr>
          <a:xfrm>
            <a:off x="115570" y="1212215"/>
            <a:ext cx="11546205" cy="5477510"/>
          </a:xfrm>
          <a:prstGeom prst="rect">
            <a:avLst/>
          </a:prstGeom>
          <a:noFill/>
        </p:spPr>
        <p:txBody>
          <a:bodyPr wrap="square" rtlCol="0" anchor="t">
            <a:spAutoFit/>
          </a:bodyPr>
          <a:lstStyle/>
          <a:p>
            <a:r>
              <a:rPr lang="en-US" sz="2500"/>
              <a:t>public class TryCatchExample8 {   </a:t>
            </a:r>
          </a:p>
          <a:p>
            <a:r>
              <a:rPr lang="en-US" sz="2500"/>
              <a:t>    public static void main(String[] args) {  </a:t>
            </a:r>
          </a:p>
          <a:p>
            <a:r>
              <a:rPr lang="en-US" sz="2500"/>
              <a:t>        try  </a:t>
            </a:r>
          </a:p>
          <a:p>
            <a:r>
              <a:rPr lang="en-US" sz="2500"/>
              <a:t>        {  </a:t>
            </a:r>
          </a:p>
          <a:p>
            <a:r>
              <a:rPr lang="en-US" sz="2500"/>
              <a:t>        int data=50/0; //may throw exception     </a:t>
            </a:r>
          </a:p>
          <a:p>
            <a:r>
              <a:rPr lang="en-US" sz="2500"/>
              <a:t>        }  </a:t>
            </a:r>
          </a:p>
          <a:p>
            <a:r>
              <a:rPr lang="en-US" sz="2500"/>
              <a:t>            // try to handle the ArithmeticException using ArrayIndexOutOfBoundsException  </a:t>
            </a:r>
          </a:p>
          <a:p>
            <a:r>
              <a:rPr lang="en-US" sz="2500"/>
              <a:t>        catch(ArrayIndexOutOfBoundsException e)  </a:t>
            </a:r>
          </a:p>
          <a:p>
            <a:r>
              <a:rPr lang="en-US" sz="2500"/>
              <a:t>        {  </a:t>
            </a:r>
          </a:p>
          <a:p>
            <a:r>
              <a:rPr lang="en-US" sz="2500"/>
              <a:t>            System.out.println(e);  </a:t>
            </a:r>
          </a:p>
          <a:p>
            <a:r>
              <a:rPr lang="en-US" sz="2500"/>
              <a:t>        }  </a:t>
            </a:r>
          </a:p>
          <a:p>
            <a:r>
              <a:rPr lang="en-US" sz="2500"/>
              <a:t>        System.out.println("rest of the code");  </a:t>
            </a:r>
          </a:p>
          <a:p>
            <a:r>
              <a:rPr lang="en-US" sz="2500"/>
              <a:t>    }        </a:t>
            </a:r>
          </a:p>
          <a:p>
            <a:r>
              <a:rPr lang="en-US" sz="250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61290" y="188595"/>
            <a:ext cx="11408410" cy="1383665"/>
          </a:xfrm>
          <a:prstGeom prst="rect">
            <a:avLst/>
          </a:prstGeom>
          <a:noFill/>
        </p:spPr>
        <p:txBody>
          <a:bodyPr wrap="square" rtlCol="0" anchor="t">
            <a:spAutoFit/>
          </a:bodyPr>
          <a:lstStyle/>
          <a:p>
            <a:r>
              <a:rPr lang="en-US" sz="2800" u="sng"/>
              <a:t>Java Catch Multiple Exceptions</a:t>
            </a:r>
          </a:p>
          <a:p>
            <a:endParaRPr lang="en-US" sz="2800" u="sng"/>
          </a:p>
          <a:p>
            <a:r>
              <a:rPr lang="en-US" sz="2800" u="sng"/>
              <a:t>Java Multi-catch block</a:t>
            </a:r>
          </a:p>
        </p:txBody>
      </p:sp>
      <p:sp>
        <p:nvSpPr>
          <p:cNvPr id="5" name="Text Box 4"/>
          <p:cNvSpPr txBox="1"/>
          <p:nvPr/>
        </p:nvSpPr>
        <p:spPr>
          <a:xfrm>
            <a:off x="253365" y="1938655"/>
            <a:ext cx="11777345" cy="1383665"/>
          </a:xfrm>
          <a:prstGeom prst="rect">
            <a:avLst/>
          </a:prstGeom>
          <a:noFill/>
        </p:spPr>
        <p:txBody>
          <a:bodyPr wrap="square" rtlCol="0" anchor="t">
            <a:spAutoFit/>
          </a:bodyPr>
          <a:lstStyle/>
          <a:p>
            <a:r>
              <a:rPr lang="en-US" sz="2800"/>
              <a:t>A try block can be followed by one or more catch blocks. Each catch block must contain a different exception handler. So, if you have to perform different tasks at the occurrence of different exceptions, use java multi-catch block</a:t>
            </a:r>
          </a:p>
        </p:txBody>
      </p:sp>
      <p:sp>
        <p:nvSpPr>
          <p:cNvPr id="6" name="Text Box 5"/>
          <p:cNvSpPr txBox="1"/>
          <p:nvPr/>
        </p:nvSpPr>
        <p:spPr>
          <a:xfrm>
            <a:off x="253365" y="3688715"/>
            <a:ext cx="11562080" cy="1903095"/>
          </a:xfrm>
          <a:prstGeom prst="rect">
            <a:avLst/>
          </a:prstGeom>
          <a:noFill/>
        </p:spPr>
        <p:txBody>
          <a:bodyPr wrap="square" rtlCol="0" anchor="t">
            <a:noAutofit/>
          </a:bodyPr>
          <a:lstStyle/>
          <a:p>
            <a:r>
              <a:rPr lang="en-US" sz="2800" u="sng"/>
              <a:t>Points to remember</a:t>
            </a:r>
          </a:p>
          <a:p>
            <a:endParaRPr lang="en-US" sz="2800" u="sng"/>
          </a:p>
          <a:p>
            <a:r>
              <a:rPr lang="en-US" sz="2800"/>
              <a:t>At a time only one exception occurs and at a time only one catch block is executed.</a:t>
            </a:r>
          </a:p>
          <a:p>
            <a:endParaRPr lang="en-US" sz="2800"/>
          </a:p>
          <a:p>
            <a:r>
              <a:rPr lang="en-US" sz="2800"/>
              <a:t>All catch blocks must be ordered from most specific to most general, i.e. catch for ArithmeticException must come before catch for Exception.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84480" y="143510"/>
            <a:ext cx="10502265" cy="521970"/>
          </a:xfrm>
          <a:prstGeom prst="rect">
            <a:avLst/>
          </a:prstGeom>
          <a:noFill/>
        </p:spPr>
        <p:txBody>
          <a:bodyPr wrap="square" rtlCol="0" anchor="t">
            <a:spAutoFit/>
          </a:bodyPr>
          <a:lstStyle/>
          <a:p>
            <a:r>
              <a:rPr lang="en-US" sz="2800" b="1" u="sng"/>
              <a:t>Flowchart of Multi-catch Block</a:t>
            </a:r>
          </a:p>
        </p:txBody>
      </p:sp>
      <p:pic>
        <p:nvPicPr>
          <p:cNvPr id="100" name="Content Placeholder 99"/>
          <p:cNvPicPr>
            <a:picLocks noGrp="1" noChangeAspect="1"/>
          </p:cNvPicPr>
          <p:nvPr>
            <p:ph idx="1"/>
          </p:nvPr>
        </p:nvPicPr>
        <p:blipFill>
          <a:blip r:embed="rId2"/>
          <a:stretch>
            <a:fillRect/>
          </a:stretch>
        </p:blipFill>
        <p:spPr>
          <a:xfrm>
            <a:off x="652780" y="665480"/>
            <a:ext cx="10027920" cy="598360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15570" y="173990"/>
            <a:ext cx="6096000" cy="398780"/>
          </a:xfrm>
          <a:prstGeom prst="rect">
            <a:avLst/>
          </a:prstGeom>
          <a:noFill/>
        </p:spPr>
        <p:txBody>
          <a:bodyPr wrap="square" rtlCol="0" anchor="t">
            <a:spAutoFit/>
          </a:bodyPr>
          <a:lstStyle/>
          <a:p>
            <a:r>
              <a:rPr lang="en-US" sz="2000" b="1" u="sng"/>
              <a:t>MultipleCatchBlock1.java</a:t>
            </a:r>
          </a:p>
        </p:txBody>
      </p:sp>
      <p:sp>
        <p:nvSpPr>
          <p:cNvPr id="5" name="Text Box 4"/>
          <p:cNvSpPr txBox="1"/>
          <p:nvPr/>
        </p:nvSpPr>
        <p:spPr>
          <a:xfrm>
            <a:off x="346710" y="542290"/>
            <a:ext cx="11069955" cy="5134610"/>
          </a:xfrm>
          <a:prstGeom prst="rect">
            <a:avLst/>
          </a:prstGeom>
          <a:noFill/>
        </p:spPr>
        <p:txBody>
          <a:bodyPr wrap="square" rtlCol="0" anchor="t">
            <a:noAutofit/>
          </a:bodyPr>
          <a:lstStyle/>
          <a:p>
            <a:r>
              <a:rPr lang="en-US" sz="2000" b="1"/>
              <a:t>public class MultipleCatchBlock1 {  </a:t>
            </a:r>
          </a:p>
          <a:p>
            <a:r>
              <a:rPr lang="en-US" sz="2000" b="1"/>
              <a:t>  </a:t>
            </a:r>
          </a:p>
          <a:p>
            <a:r>
              <a:rPr lang="en-US" sz="2000" b="1"/>
              <a:t>    public static void main(String[] args) {  </a:t>
            </a:r>
          </a:p>
          <a:p>
            <a:r>
              <a:rPr lang="en-US" sz="2000" b="1"/>
              <a:t>          </a:t>
            </a:r>
          </a:p>
          <a:p>
            <a:r>
              <a:rPr lang="en-US" sz="2000" b="1"/>
              <a:t>           try{    </a:t>
            </a:r>
          </a:p>
          <a:p>
            <a:r>
              <a:rPr lang="en-US" sz="2000" b="1"/>
              <a:t>                int a[]=new int[5];    </a:t>
            </a:r>
          </a:p>
          <a:p>
            <a:r>
              <a:rPr lang="en-US" sz="2000" b="1"/>
              <a:t>                a[5]=30/0;    </a:t>
            </a:r>
          </a:p>
          <a:p>
            <a:r>
              <a:rPr lang="en-US" sz="2000" b="1"/>
              <a:t>               }    </a:t>
            </a:r>
          </a:p>
          <a:p>
            <a:r>
              <a:rPr lang="en-US" sz="2000" b="1"/>
              <a:t>               catch(ArithmeticException e)  </a:t>
            </a:r>
          </a:p>
          <a:p>
            <a:r>
              <a:rPr lang="en-US" sz="2000" b="1"/>
              <a:t>                  {  </a:t>
            </a:r>
          </a:p>
          <a:p>
            <a:r>
              <a:rPr lang="en-US" sz="2000" b="1"/>
              <a:t>                   System.out.println("Arithmetic Exception occurs");  </a:t>
            </a:r>
          </a:p>
          <a:p>
            <a:r>
              <a:rPr lang="en-US" sz="2000" b="1"/>
              <a:t>                  }    </a:t>
            </a:r>
          </a:p>
          <a:p>
            <a:r>
              <a:rPr lang="en-US" sz="2000" b="1"/>
              <a:t>               catch(ArrayIndexOutOfBoundsException e)  </a:t>
            </a:r>
          </a:p>
          <a:p>
            <a:r>
              <a:rPr lang="en-US" sz="2000" b="1"/>
              <a:t>                  {  </a:t>
            </a:r>
          </a:p>
          <a:p>
            <a:r>
              <a:rPr lang="en-US" sz="2000" b="1"/>
              <a:t>                   System.out.println("ArrayIndexOutOfBounds Exception occurs");  </a:t>
            </a:r>
          </a:p>
          <a:p>
            <a:r>
              <a:rPr lang="en-US" sz="2000" b="1"/>
              <a:t>                  }    </a:t>
            </a:r>
          </a:p>
          <a:p>
            <a:r>
              <a:rPr lang="en-US" sz="2000" b="1"/>
              <a:t>               </a:t>
            </a:r>
          </a:p>
        </p:txBody>
      </p:sp>
      <p:sp>
        <p:nvSpPr>
          <p:cNvPr id="6" name="Text Box 5"/>
          <p:cNvSpPr txBox="1"/>
          <p:nvPr/>
        </p:nvSpPr>
        <p:spPr>
          <a:xfrm>
            <a:off x="5826760" y="542290"/>
            <a:ext cx="6096000" cy="2553335"/>
          </a:xfrm>
          <a:prstGeom prst="rect">
            <a:avLst/>
          </a:prstGeom>
          <a:noFill/>
        </p:spPr>
        <p:txBody>
          <a:bodyPr wrap="square" rtlCol="0" anchor="t">
            <a:spAutoFit/>
          </a:bodyPr>
          <a:lstStyle/>
          <a:p>
            <a:r>
              <a:rPr lang="en-US" sz="2000" b="1">
                <a:sym typeface="+mn-ea"/>
              </a:rPr>
              <a:t>catch(Exception e)  </a:t>
            </a:r>
            <a:endParaRPr lang="en-US" sz="2000" b="1"/>
          </a:p>
          <a:p>
            <a:r>
              <a:rPr lang="en-US" sz="2000" b="1">
                <a:sym typeface="+mn-ea"/>
              </a:rPr>
              <a:t>                  {  </a:t>
            </a:r>
            <a:endParaRPr lang="en-US" sz="2000" b="1"/>
          </a:p>
          <a:p>
            <a:r>
              <a:rPr lang="en-US" sz="2000" b="1">
                <a:sym typeface="+mn-ea"/>
              </a:rPr>
              <a:t>                   System.out.println("Parent Exception occurs");  </a:t>
            </a:r>
            <a:endParaRPr lang="en-US" sz="2000" b="1"/>
          </a:p>
          <a:p>
            <a:r>
              <a:rPr lang="en-US" sz="2000" b="1">
                <a:sym typeface="+mn-ea"/>
              </a:rPr>
              <a:t>                  }             </a:t>
            </a:r>
            <a:endParaRPr lang="en-US" sz="2000" b="1"/>
          </a:p>
          <a:p>
            <a:r>
              <a:rPr lang="en-US" sz="2000" b="1">
                <a:sym typeface="+mn-ea"/>
              </a:rPr>
              <a:t>               System.out.println("rest of the code");    </a:t>
            </a:r>
            <a:endParaRPr lang="en-US" sz="2000" b="1"/>
          </a:p>
          <a:p>
            <a:r>
              <a:rPr lang="en-US" sz="2000" b="1">
                <a:sym typeface="+mn-ea"/>
              </a:rPr>
              <a:t>    }  </a:t>
            </a:r>
            <a:endParaRPr lang="en-US" sz="2000" b="1"/>
          </a:p>
          <a:p>
            <a:r>
              <a:rPr lang="en-US" sz="2000" b="1">
                <a:sym typeface="+mn-ea"/>
              </a:rPr>
              <a:t>}  </a:t>
            </a:r>
          </a:p>
        </p:txBody>
      </p:sp>
      <p:sp>
        <p:nvSpPr>
          <p:cNvPr id="7" name="Text Box 6"/>
          <p:cNvSpPr txBox="1"/>
          <p:nvPr/>
        </p:nvSpPr>
        <p:spPr>
          <a:xfrm>
            <a:off x="1604010" y="5778500"/>
            <a:ext cx="6096000" cy="798830"/>
          </a:xfrm>
          <a:prstGeom prst="rect">
            <a:avLst/>
          </a:prstGeom>
          <a:noFill/>
        </p:spPr>
        <p:txBody>
          <a:bodyPr wrap="square" rtlCol="0" anchor="t">
            <a:spAutoFit/>
          </a:bodyPr>
          <a:lstStyle/>
          <a:p>
            <a:r>
              <a:rPr lang="en-US" sz="2300" b="1"/>
              <a:t>Arithmetic Exception occurs</a:t>
            </a:r>
          </a:p>
          <a:p>
            <a:r>
              <a:rPr lang="en-US" sz="2300" b="1"/>
              <a:t>rest of the code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14935" y="173990"/>
            <a:ext cx="2887345" cy="398780"/>
          </a:xfrm>
          <a:prstGeom prst="rect">
            <a:avLst/>
          </a:prstGeom>
          <a:noFill/>
        </p:spPr>
        <p:txBody>
          <a:bodyPr wrap="square" rtlCol="0" anchor="t">
            <a:spAutoFit/>
          </a:bodyPr>
          <a:lstStyle/>
          <a:p>
            <a:r>
              <a:rPr lang="en-US" sz="2000" b="1" u="sng"/>
              <a:t>MultipleCatchBlock2.java</a:t>
            </a:r>
          </a:p>
        </p:txBody>
      </p:sp>
      <p:sp>
        <p:nvSpPr>
          <p:cNvPr id="5" name="Text Box 4"/>
          <p:cNvSpPr txBox="1"/>
          <p:nvPr/>
        </p:nvSpPr>
        <p:spPr>
          <a:xfrm>
            <a:off x="114935" y="1041400"/>
            <a:ext cx="6096000" cy="4707890"/>
          </a:xfrm>
          <a:prstGeom prst="rect">
            <a:avLst/>
          </a:prstGeom>
          <a:noFill/>
        </p:spPr>
        <p:txBody>
          <a:bodyPr wrap="square" rtlCol="0" anchor="t">
            <a:spAutoFit/>
          </a:bodyPr>
          <a:lstStyle/>
          <a:p>
            <a:r>
              <a:rPr lang="en-US" sz="2000" b="1"/>
              <a:t>public class MultipleCatchBlock2 {  </a:t>
            </a:r>
          </a:p>
          <a:p>
            <a:r>
              <a:rPr lang="en-US" sz="2000" b="1"/>
              <a:t>  </a:t>
            </a:r>
          </a:p>
          <a:p>
            <a:r>
              <a:rPr lang="en-US" sz="2000" b="1"/>
              <a:t>    public static void main(String[] args) {  </a:t>
            </a:r>
          </a:p>
          <a:p>
            <a:r>
              <a:rPr lang="en-US" sz="2000" b="1"/>
              <a:t>          </a:t>
            </a:r>
          </a:p>
          <a:p>
            <a:r>
              <a:rPr lang="en-US" sz="2000" b="1"/>
              <a:t>           try{    </a:t>
            </a:r>
          </a:p>
          <a:p>
            <a:r>
              <a:rPr lang="en-US" sz="2000" b="1"/>
              <a:t>                int a[]=new int[5];    </a:t>
            </a:r>
          </a:p>
          <a:p>
            <a:r>
              <a:rPr lang="en-US" sz="2000" b="1"/>
              <a:t>                </a:t>
            </a:r>
          </a:p>
          <a:p>
            <a:r>
              <a:rPr lang="en-US" sz="2000" b="1"/>
              <a:t>                System.out.println(a[10]);  </a:t>
            </a:r>
          </a:p>
          <a:p>
            <a:r>
              <a:rPr lang="en-US" sz="2000" b="1"/>
              <a:t>               }    </a:t>
            </a:r>
          </a:p>
          <a:p>
            <a:r>
              <a:rPr lang="en-US" sz="2000" b="1"/>
              <a:t>               catch(ArithmeticException e)  </a:t>
            </a:r>
          </a:p>
          <a:p>
            <a:r>
              <a:rPr lang="en-US" sz="2000" b="1"/>
              <a:t>                  {  </a:t>
            </a:r>
          </a:p>
          <a:p>
            <a:r>
              <a:rPr lang="en-US" sz="2000" b="1"/>
              <a:t>                   System.out.println("Arithmetic Exception occurs");  </a:t>
            </a:r>
          </a:p>
          <a:p>
            <a:r>
              <a:rPr lang="en-US" sz="2000" b="1"/>
              <a:t>                  }    </a:t>
            </a:r>
          </a:p>
          <a:p>
            <a:r>
              <a:rPr lang="en-US" sz="2000" b="1"/>
              <a:t>              </a:t>
            </a:r>
          </a:p>
        </p:txBody>
      </p:sp>
      <p:sp>
        <p:nvSpPr>
          <p:cNvPr id="6" name="Text Box 5"/>
          <p:cNvSpPr txBox="1"/>
          <p:nvPr/>
        </p:nvSpPr>
        <p:spPr>
          <a:xfrm>
            <a:off x="5949950" y="1041400"/>
            <a:ext cx="6096000" cy="4092575"/>
          </a:xfrm>
          <a:prstGeom prst="rect">
            <a:avLst/>
          </a:prstGeom>
          <a:noFill/>
        </p:spPr>
        <p:txBody>
          <a:bodyPr wrap="square" rtlCol="0" anchor="t">
            <a:spAutoFit/>
          </a:bodyPr>
          <a:lstStyle/>
          <a:p>
            <a:r>
              <a:rPr lang="en-US" sz="2000" b="1">
                <a:sym typeface="+mn-ea"/>
              </a:rPr>
              <a:t> catch(ArrayIndexOutOfBoundsException e)  </a:t>
            </a:r>
            <a:endParaRPr lang="en-US" sz="2000" b="1"/>
          </a:p>
          <a:p>
            <a:r>
              <a:rPr lang="en-US" sz="2000" b="1">
                <a:sym typeface="+mn-ea"/>
              </a:rPr>
              <a:t>                  {  </a:t>
            </a:r>
            <a:endParaRPr lang="en-US" sz="2000" b="1"/>
          </a:p>
          <a:p>
            <a:r>
              <a:rPr lang="en-US" sz="2000" b="1">
                <a:sym typeface="+mn-ea"/>
              </a:rPr>
              <a:t>                   System.out.println("ArrayIndexOutOfBounds Exception occurs");  </a:t>
            </a:r>
            <a:endParaRPr lang="en-US" sz="2000" b="1"/>
          </a:p>
          <a:p>
            <a:r>
              <a:rPr lang="en-US" sz="2000" b="1">
                <a:sym typeface="+mn-ea"/>
              </a:rPr>
              <a:t>                  }    </a:t>
            </a:r>
            <a:endParaRPr lang="en-US" sz="2000" b="1"/>
          </a:p>
          <a:p>
            <a:r>
              <a:rPr lang="en-US" sz="2000" b="1">
                <a:sym typeface="+mn-ea"/>
              </a:rPr>
              <a:t>               catch(Exception e)  </a:t>
            </a:r>
            <a:endParaRPr lang="en-US" sz="2000" b="1"/>
          </a:p>
          <a:p>
            <a:r>
              <a:rPr lang="en-US" sz="2000" b="1">
                <a:sym typeface="+mn-ea"/>
              </a:rPr>
              <a:t>                  {  </a:t>
            </a:r>
            <a:endParaRPr lang="en-US" sz="2000" b="1"/>
          </a:p>
          <a:p>
            <a:r>
              <a:rPr lang="en-US" sz="2000" b="1">
                <a:sym typeface="+mn-ea"/>
              </a:rPr>
              <a:t>                   System.out.println("Parent Exception occurs");  </a:t>
            </a:r>
            <a:endParaRPr lang="en-US" sz="2000" b="1"/>
          </a:p>
          <a:p>
            <a:r>
              <a:rPr lang="en-US" sz="2000" b="1">
                <a:sym typeface="+mn-ea"/>
              </a:rPr>
              <a:t>                  }             </a:t>
            </a:r>
            <a:endParaRPr lang="en-US" sz="2000" b="1"/>
          </a:p>
          <a:p>
            <a:r>
              <a:rPr lang="en-US" sz="2000" b="1">
                <a:sym typeface="+mn-ea"/>
              </a:rPr>
              <a:t>               System.out.println("rest of the code");    </a:t>
            </a:r>
            <a:endParaRPr lang="en-US" sz="2000" b="1"/>
          </a:p>
          <a:p>
            <a:r>
              <a:rPr lang="en-US" sz="2000" b="1">
                <a:sym typeface="+mn-ea"/>
              </a:rPr>
              <a:t>    }  </a:t>
            </a:r>
            <a:endParaRPr lang="en-US" sz="2000" b="1"/>
          </a:p>
          <a:p>
            <a:r>
              <a:rPr lang="en-US" sz="2000" b="1">
                <a:sym typeface="+mn-ea"/>
              </a:rPr>
              <a:t>}  </a:t>
            </a:r>
          </a:p>
        </p:txBody>
      </p:sp>
      <p:sp>
        <p:nvSpPr>
          <p:cNvPr id="7" name="Text Box 6"/>
          <p:cNvSpPr txBox="1"/>
          <p:nvPr/>
        </p:nvSpPr>
        <p:spPr>
          <a:xfrm>
            <a:off x="1189990" y="5931535"/>
            <a:ext cx="6096000" cy="798830"/>
          </a:xfrm>
          <a:prstGeom prst="rect">
            <a:avLst/>
          </a:prstGeom>
          <a:noFill/>
        </p:spPr>
        <p:txBody>
          <a:bodyPr wrap="square" rtlCol="0" anchor="t">
            <a:spAutoFit/>
          </a:bodyPr>
          <a:lstStyle/>
          <a:p>
            <a:r>
              <a:rPr lang="en-US" sz="2300" b="1"/>
              <a:t>ArrayIndexOutOfBounds Exception occurs</a:t>
            </a:r>
          </a:p>
          <a:p>
            <a:r>
              <a:rPr lang="en-US" sz="2300" b="1"/>
              <a:t>rest of the code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3040" y="172720"/>
            <a:ext cx="11654155" cy="814705"/>
          </a:xfrm>
          <a:prstGeom prst="rect">
            <a:avLst/>
          </a:prstGeom>
          <a:noFill/>
        </p:spPr>
        <p:txBody>
          <a:bodyPr wrap="square" rtlCol="0" anchor="t">
            <a:noAutofit/>
          </a:bodyPr>
          <a:lstStyle/>
          <a:p>
            <a:r>
              <a:rPr lang="en-US" sz="2500" b="1" u="sng"/>
              <a:t>Example  to handle the exception without maintaining the order of exceptions (i.e. from most specific to most general).</a:t>
            </a:r>
          </a:p>
        </p:txBody>
      </p:sp>
      <p:sp>
        <p:nvSpPr>
          <p:cNvPr id="5" name="Text Box 4"/>
          <p:cNvSpPr txBox="1"/>
          <p:nvPr/>
        </p:nvSpPr>
        <p:spPr>
          <a:xfrm>
            <a:off x="636905" y="1305560"/>
            <a:ext cx="10257155" cy="5092700"/>
          </a:xfrm>
          <a:prstGeom prst="rect">
            <a:avLst/>
          </a:prstGeom>
          <a:noFill/>
        </p:spPr>
        <p:txBody>
          <a:bodyPr wrap="square" rtlCol="0" anchor="t">
            <a:spAutoFit/>
          </a:bodyPr>
          <a:lstStyle/>
          <a:p>
            <a:r>
              <a:rPr lang="en-US" sz="2500" b="1"/>
              <a:t>class MultipleCatchBlock5{    </a:t>
            </a:r>
          </a:p>
          <a:p>
            <a:r>
              <a:rPr lang="en-US" sz="2500" b="1"/>
              <a:t>  public static void main(String args[]){    </a:t>
            </a:r>
          </a:p>
          <a:p>
            <a:r>
              <a:rPr lang="en-US" sz="2500" b="1"/>
              <a:t>   try{    </a:t>
            </a:r>
          </a:p>
          <a:p>
            <a:r>
              <a:rPr lang="en-US" sz="2500" b="1"/>
              <a:t>    int a[]=new int[5];    </a:t>
            </a:r>
          </a:p>
          <a:p>
            <a:r>
              <a:rPr lang="en-US" sz="2500" b="1"/>
              <a:t>    a[5]=30/0;    </a:t>
            </a:r>
          </a:p>
          <a:p>
            <a:r>
              <a:rPr lang="en-US" sz="2500" b="1"/>
              <a:t>   }    </a:t>
            </a:r>
          </a:p>
          <a:p>
            <a:r>
              <a:rPr lang="en-US" sz="2500" b="1"/>
              <a:t>   catch(Exception e){System.out.println("common task completed");}    </a:t>
            </a:r>
          </a:p>
          <a:p>
            <a:r>
              <a:rPr lang="en-US" sz="2500" b="1"/>
              <a:t>   catch(ArithmeticException e){System.out.println("task1 is completed");}    </a:t>
            </a:r>
          </a:p>
          <a:p>
            <a:r>
              <a:rPr lang="en-US" sz="2500" b="1"/>
              <a:t>   catch(ArrayIndexOutOfBoundsException e){System.out.println("task 2 completed");}    </a:t>
            </a:r>
          </a:p>
          <a:p>
            <a:r>
              <a:rPr lang="en-US" sz="2500" b="1"/>
              <a:t>   System.out.println("rest of the code...");    </a:t>
            </a:r>
          </a:p>
          <a:p>
            <a:r>
              <a:rPr lang="en-US" sz="2500" b="1"/>
              <a:t> }    </a:t>
            </a:r>
          </a:p>
          <a:p>
            <a:r>
              <a:rPr lang="en-US" sz="2500" b="1"/>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53365" y="112395"/>
            <a:ext cx="6096000" cy="521970"/>
          </a:xfrm>
          <a:prstGeom prst="rect">
            <a:avLst/>
          </a:prstGeom>
          <a:noFill/>
        </p:spPr>
        <p:txBody>
          <a:bodyPr wrap="square" rtlCol="0" anchor="t">
            <a:spAutoFit/>
          </a:bodyPr>
          <a:lstStyle/>
          <a:p>
            <a:r>
              <a:rPr lang="en-US" sz="2800" b="1" u="sng"/>
              <a:t>Java Nested try block</a:t>
            </a:r>
          </a:p>
        </p:txBody>
      </p:sp>
      <p:sp>
        <p:nvSpPr>
          <p:cNvPr id="5" name="Text Box 4"/>
          <p:cNvSpPr txBox="1"/>
          <p:nvPr/>
        </p:nvSpPr>
        <p:spPr>
          <a:xfrm>
            <a:off x="252730" y="737870"/>
            <a:ext cx="11760835" cy="5676265"/>
          </a:xfrm>
          <a:prstGeom prst="rect">
            <a:avLst/>
          </a:prstGeom>
          <a:noFill/>
        </p:spPr>
        <p:txBody>
          <a:bodyPr wrap="square" rtlCol="0" anchor="t">
            <a:noAutofit/>
          </a:bodyPr>
          <a:lstStyle/>
          <a:p>
            <a:r>
              <a:rPr lang="en-US" sz="2800" b="1"/>
              <a:t>In Java, using a try block inside another try block is permitted. It is called as nested try block. Every statement that we enter a statement in try block, context of that exception is pushed onto the stack.</a:t>
            </a:r>
          </a:p>
          <a:p>
            <a:endParaRPr lang="en-US" sz="2800" b="1"/>
          </a:p>
          <a:p>
            <a:r>
              <a:rPr lang="en-US" sz="2800" b="1"/>
              <a:t>For example, the inner try block can be used to handle ArrayIndexOutOfBoundsException while the outer try block can handle the ArithemeticException (division by zero).</a:t>
            </a:r>
          </a:p>
          <a:p>
            <a:endParaRPr lang="en-US" sz="2800" b="1"/>
          </a:p>
          <a:p>
            <a:r>
              <a:rPr lang="en-US" sz="2800" b="1" u="sng"/>
              <a:t>Why use nested try block</a:t>
            </a:r>
          </a:p>
          <a:p>
            <a:r>
              <a:rPr lang="en-US" sz="2800" b="1"/>
              <a:t>Sometimes a situation may arise where a part of a block may cause one error and the entire block itself may cause another error. In such cases, exception handlers have to be nested.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46050" y="97155"/>
            <a:ext cx="6096000" cy="521970"/>
          </a:xfrm>
          <a:prstGeom prst="rect">
            <a:avLst/>
          </a:prstGeom>
          <a:noFill/>
        </p:spPr>
        <p:txBody>
          <a:bodyPr wrap="square" rtlCol="0" anchor="t">
            <a:spAutoFit/>
          </a:bodyPr>
          <a:lstStyle/>
          <a:p>
            <a:r>
              <a:rPr lang="en-US" sz="2800" b="1" u="sng"/>
              <a:t>Java Nested try Example</a:t>
            </a:r>
          </a:p>
        </p:txBody>
      </p:sp>
      <p:sp>
        <p:nvSpPr>
          <p:cNvPr id="5" name="Text Box 4"/>
          <p:cNvSpPr txBox="1"/>
          <p:nvPr/>
        </p:nvSpPr>
        <p:spPr>
          <a:xfrm>
            <a:off x="314960" y="798830"/>
            <a:ext cx="5328285" cy="5400675"/>
          </a:xfrm>
          <a:prstGeom prst="rect">
            <a:avLst/>
          </a:prstGeom>
          <a:noFill/>
        </p:spPr>
        <p:txBody>
          <a:bodyPr wrap="square" rtlCol="0" anchor="t">
            <a:spAutoFit/>
          </a:bodyPr>
          <a:lstStyle/>
          <a:p>
            <a:r>
              <a:rPr lang="en-US" sz="2300" b="1"/>
              <a:t>public class NestedTryBlock{    </a:t>
            </a:r>
          </a:p>
          <a:p>
            <a:r>
              <a:rPr lang="en-US" sz="2300" b="1"/>
              <a:t> public static void main(String args[]){   </a:t>
            </a:r>
          </a:p>
          <a:p>
            <a:r>
              <a:rPr lang="en-US" sz="2300" b="1"/>
              <a:t> //outer try block   </a:t>
            </a:r>
          </a:p>
          <a:p>
            <a:r>
              <a:rPr lang="en-US" sz="2300" b="1"/>
              <a:t>  try{    </a:t>
            </a:r>
          </a:p>
          <a:p>
            <a:r>
              <a:rPr lang="en-US" sz="2300" b="1"/>
              <a:t>  //inner try block 1  </a:t>
            </a:r>
          </a:p>
          <a:p>
            <a:r>
              <a:rPr lang="en-US" sz="2300" b="1"/>
              <a:t>    try{    </a:t>
            </a:r>
          </a:p>
          <a:p>
            <a:r>
              <a:rPr lang="en-US" sz="2300" b="1"/>
              <a:t>     System.out.println("going to divide by 0");    </a:t>
            </a:r>
          </a:p>
          <a:p>
            <a:r>
              <a:rPr lang="en-US" sz="2300" b="1"/>
              <a:t>     int b =39/0;    </a:t>
            </a:r>
          </a:p>
          <a:p>
            <a:r>
              <a:rPr lang="en-US" sz="2300" b="1"/>
              <a:t>   }  </a:t>
            </a:r>
          </a:p>
          <a:p>
            <a:r>
              <a:rPr lang="en-US" sz="2300" b="1"/>
              <a:t>    //catch block of inner try block 1  </a:t>
            </a:r>
          </a:p>
          <a:p>
            <a:r>
              <a:rPr lang="en-US" sz="2300" b="1"/>
              <a:t>    catch(ArithmeticException e)  </a:t>
            </a:r>
          </a:p>
          <a:p>
            <a:r>
              <a:rPr lang="en-US" sz="2300" b="1"/>
              <a:t>    {  </a:t>
            </a:r>
          </a:p>
          <a:p>
            <a:r>
              <a:rPr lang="en-US" sz="2300" b="1"/>
              <a:t>      System.out.println(e);  </a:t>
            </a:r>
          </a:p>
          <a:p>
            <a:r>
              <a:rPr lang="en-US" sz="2300" b="1"/>
              <a:t>    }    </a:t>
            </a:r>
          </a:p>
        </p:txBody>
      </p:sp>
      <p:sp>
        <p:nvSpPr>
          <p:cNvPr id="6" name="Text Box 5"/>
          <p:cNvSpPr txBox="1"/>
          <p:nvPr/>
        </p:nvSpPr>
        <p:spPr>
          <a:xfrm>
            <a:off x="5643245" y="619125"/>
            <a:ext cx="6294755" cy="6108065"/>
          </a:xfrm>
          <a:prstGeom prst="rect">
            <a:avLst/>
          </a:prstGeom>
          <a:noFill/>
        </p:spPr>
        <p:txBody>
          <a:bodyPr wrap="square" rtlCol="0" anchor="t">
            <a:spAutoFit/>
          </a:bodyPr>
          <a:lstStyle/>
          <a:p>
            <a:r>
              <a:rPr lang="en-US" sz="2300" b="1"/>
              <a:t> //inner try block 2  </a:t>
            </a:r>
          </a:p>
          <a:p>
            <a:r>
              <a:rPr lang="en-US" sz="2300" b="1"/>
              <a:t>    try{    </a:t>
            </a:r>
          </a:p>
          <a:p>
            <a:r>
              <a:rPr lang="en-US" sz="2300" b="1"/>
              <a:t>    int a[]=new int[5];    </a:t>
            </a:r>
          </a:p>
          <a:p>
            <a:r>
              <a:rPr lang="en-US" sz="2300" b="1"/>
              <a:t>  </a:t>
            </a:r>
          </a:p>
          <a:p>
            <a:r>
              <a:rPr lang="en-US" sz="2300" b="1"/>
              <a:t>    //assigning the value out of array bounds  </a:t>
            </a:r>
          </a:p>
          <a:p>
            <a:r>
              <a:rPr lang="en-US" sz="2300" b="1"/>
              <a:t>     a[5]=4;    </a:t>
            </a:r>
          </a:p>
          <a:p>
            <a:r>
              <a:rPr lang="en-US" sz="2300" b="1"/>
              <a:t>     }  </a:t>
            </a:r>
          </a:p>
          <a:p>
            <a:r>
              <a:rPr lang="en-US" sz="2300" b="1"/>
              <a:t>  </a:t>
            </a:r>
          </a:p>
          <a:p>
            <a:r>
              <a:rPr lang="en-US" sz="2300" b="1"/>
              <a:t>    //catch block of inner try block 2  </a:t>
            </a:r>
          </a:p>
          <a:p>
            <a:r>
              <a:rPr lang="en-US" sz="2300" b="1"/>
              <a:t>    catch(ArrayIndexOutOfBoundsException e)  </a:t>
            </a:r>
          </a:p>
          <a:p>
            <a:r>
              <a:rPr lang="en-US" sz="2300" b="1"/>
              <a:t>    {  </a:t>
            </a:r>
          </a:p>
          <a:p>
            <a:r>
              <a:rPr lang="en-US" sz="2300" b="1"/>
              <a:t>       System.out.println(e);  </a:t>
            </a:r>
          </a:p>
          <a:p>
            <a:r>
              <a:rPr lang="en-US" sz="2300" b="1"/>
              <a:t>    }    </a:t>
            </a:r>
          </a:p>
          <a:p>
            <a:r>
              <a:rPr lang="en-US" sz="2300" b="1"/>
              <a:t>  </a:t>
            </a:r>
          </a:p>
          <a:p>
            <a:r>
              <a:rPr lang="en-US" sz="2300" b="1"/>
              <a:t>      </a:t>
            </a:r>
          </a:p>
          <a:p>
            <a:r>
              <a:rPr lang="en-US" sz="2300" b="1"/>
              <a:t>    System.out.println("other statement");    </a:t>
            </a:r>
          </a:p>
          <a:p>
            <a:r>
              <a:rPr lang="en-US" sz="2300" b="1"/>
              <a:t>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572385" y="369570"/>
            <a:ext cx="6096000" cy="3630930"/>
          </a:xfrm>
          <a:prstGeom prst="rect">
            <a:avLst/>
          </a:prstGeom>
          <a:noFill/>
        </p:spPr>
        <p:txBody>
          <a:bodyPr wrap="square" rtlCol="0">
            <a:spAutoFit/>
          </a:bodyPr>
          <a:lstStyle/>
          <a:p>
            <a:r>
              <a:rPr lang="en-US" sz="2300" b="1">
                <a:sym typeface="+mn-ea"/>
              </a:rPr>
              <a:t>//catch block of outer try block  </a:t>
            </a:r>
            <a:endParaRPr lang="en-US" sz="2300" b="1"/>
          </a:p>
          <a:p>
            <a:r>
              <a:rPr lang="en-US" sz="2300" b="1">
                <a:sym typeface="+mn-ea"/>
              </a:rPr>
              <a:t>  catch(Exception e)  </a:t>
            </a:r>
            <a:endParaRPr lang="en-US" sz="2300" b="1"/>
          </a:p>
          <a:p>
            <a:r>
              <a:rPr lang="en-US" sz="2300" b="1">
                <a:sym typeface="+mn-ea"/>
              </a:rPr>
              <a:t>  {  </a:t>
            </a:r>
            <a:endParaRPr lang="en-US" sz="2300" b="1"/>
          </a:p>
          <a:p>
            <a:r>
              <a:rPr lang="en-US" sz="2300" b="1">
                <a:sym typeface="+mn-ea"/>
              </a:rPr>
              <a:t>    System.out.println("handled the exception (outer catch)");  </a:t>
            </a:r>
            <a:endParaRPr lang="en-US" sz="2300" b="1"/>
          </a:p>
          <a:p>
            <a:r>
              <a:rPr lang="en-US" sz="2300" b="1">
                <a:sym typeface="+mn-ea"/>
              </a:rPr>
              <a:t>  }    </a:t>
            </a:r>
            <a:endParaRPr lang="en-US" sz="2300" b="1"/>
          </a:p>
          <a:p>
            <a:r>
              <a:rPr lang="en-US" sz="2300" b="1">
                <a:sym typeface="+mn-ea"/>
              </a:rPr>
              <a:t>    </a:t>
            </a:r>
            <a:endParaRPr lang="en-US" sz="2300" b="1"/>
          </a:p>
          <a:p>
            <a:r>
              <a:rPr lang="en-US" sz="2300" b="1">
                <a:sym typeface="+mn-ea"/>
              </a:rPr>
              <a:t>  System.out.println("normal flow..");    </a:t>
            </a:r>
            <a:endParaRPr lang="en-US" sz="2300" b="1"/>
          </a:p>
          <a:p>
            <a:r>
              <a:rPr lang="en-US" sz="2300" b="1">
                <a:sym typeface="+mn-ea"/>
              </a:rPr>
              <a:t> }    </a:t>
            </a:r>
            <a:endParaRPr lang="en-US" sz="2300" b="1"/>
          </a:p>
          <a:p>
            <a:r>
              <a:rPr lang="en-US" sz="2300" b="1">
                <a:sym typeface="+mn-ea"/>
              </a:rPr>
              <a:t>}  </a:t>
            </a:r>
            <a:endParaRPr lang="en-US" sz="2300" b="1"/>
          </a:p>
        </p:txBody>
      </p:sp>
      <p:pic>
        <p:nvPicPr>
          <p:cNvPr id="101" name="Content Placeholder 100"/>
          <p:cNvPicPr>
            <a:picLocks noGrp="1" noChangeAspect="1"/>
          </p:cNvPicPr>
          <p:nvPr>
            <p:ph idx="1"/>
          </p:nvPr>
        </p:nvPicPr>
        <p:blipFill>
          <a:blip r:embed="rId2"/>
          <a:stretch>
            <a:fillRect/>
          </a:stretch>
        </p:blipFill>
        <p:spPr>
          <a:xfrm>
            <a:off x="536575" y="4289425"/>
            <a:ext cx="11458575" cy="242062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88290" y="367030"/>
            <a:ext cx="11903075" cy="3538220"/>
          </a:xfrm>
          <a:prstGeom prst="rect">
            <a:avLst/>
          </a:prstGeom>
          <a:noFill/>
        </p:spPr>
        <p:txBody>
          <a:bodyPr wrap="square" rtlCol="0" anchor="t">
            <a:spAutoFit/>
          </a:bodyPr>
          <a:lstStyle/>
          <a:p>
            <a:r>
              <a:rPr lang="en-US" sz="2800" b="1" dirty="0">
                <a:sym typeface="+mn-ea"/>
              </a:rPr>
              <a:t>Exception is an abnormal condition. An exception can occur for many different reasons, below given are some scenarios where exception occurs. </a:t>
            </a:r>
            <a:endParaRPr lang="en-US" sz="2800" b="1" dirty="0"/>
          </a:p>
          <a:p>
            <a:r>
              <a:rPr lang="en-US" sz="2800" b="1" dirty="0">
                <a:sym typeface="+mn-ea"/>
              </a:rPr>
              <a:t>1.A user has entered invalid data. </a:t>
            </a:r>
            <a:endParaRPr lang="en-US" sz="2800" b="1" dirty="0"/>
          </a:p>
          <a:p>
            <a:r>
              <a:rPr lang="en-US" sz="2800" b="1" dirty="0">
                <a:sym typeface="+mn-ea"/>
              </a:rPr>
              <a:t>2.A file that needs to be opened cannot be found.</a:t>
            </a:r>
            <a:endParaRPr lang="en-US" sz="2800" b="1" dirty="0"/>
          </a:p>
          <a:p>
            <a:r>
              <a:rPr lang="en-US" sz="2800" b="1" dirty="0">
                <a:sym typeface="+mn-ea"/>
              </a:rPr>
              <a:t>3.A network connection has been lost in the middle of communications or the JVM has run out of memory. Some of these exceptions are caused by user error, others by programmer error, and others by physical resources that have failed in some manner.</a:t>
            </a:r>
          </a:p>
        </p:txBody>
      </p:sp>
      <p:sp>
        <p:nvSpPr>
          <p:cNvPr id="3" name="Text Box 2"/>
          <p:cNvSpPr txBox="1"/>
          <p:nvPr/>
        </p:nvSpPr>
        <p:spPr>
          <a:xfrm>
            <a:off x="288290" y="4259580"/>
            <a:ext cx="11769090" cy="1383665"/>
          </a:xfrm>
          <a:prstGeom prst="rect">
            <a:avLst/>
          </a:prstGeom>
          <a:noFill/>
        </p:spPr>
        <p:txBody>
          <a:bodyPr wrap="square" rtlCol="0" anchor="t">
            <a:spAutoFit/>
          </a:bodyPr>
          <a:lstStyle/>
          <a:p>
            <a:r>
              <a:rPr lang="en-US" sz="2800" b="1" u="sng"/>
              <a:t>Advantage of Exception Handling</a:t>
            </a:r>
          </a:p>
          <a:p>
            <a:r>
              <a:rPr lang="en-US" sz="2800" b="1"/>
              <a:t>The core advantage of exception handling is to maintain the normal flow of the application.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53365" y="189230"/>
            <a:ext cx="6096000" cy="521970"/>
          </a:xfrm>
          <a:prstGeom prst="rect">
            <a:avLst/>
          </a:prstGeom>
          <a:noFill/>
        </p:spPr>
        <p:txBody>
          <a:bodyPr wrap="square" rtlCol="0" anchor="t">
            <a:spAutoFit/>
          </a:bodyPr>
          <a:lstStyle/>
          <a:p>
            <a:r>
              <a:rPr lang="en-US" sz="2800" b="1" u="sng"/>
              <a:t>Java finally block</a:t>
            </a:r>
          </a:p>
        </p:txBody>
      </p:sp>
      <p:sp>
        <p:nvSpPr>
          <p:cNvPr id="5" name="Text Box 4"/>
          <p:cNvSpPr txBox="1"/>
          <p:nvPr/>
        </p:nvSpPr>
        <p:spPr>
          <a:xfrm>
            <a:off x="253365" y="926465"/>
            <a:ext cx="11764645" cy="3538220"/>
          </a:xfrm>
          <a:prstGeom prst="rect">
            <a:avLst/>
          </a:prstGeom>
          <a:noFill/>
        </p:spPr>
        <p:txBody>
          <a:bodyPr wrap="square" rtlCol="0">
            <a:spAutoFit/>
          </a:bodyPr>
          <a:lstStyle/>
          <a:p>
            <a:r>
              <a:rPr lang="en-US" sz="2800" b="1"/>
              <a:t>Java finally block is a block used to execute important code such as closing the connection, etc.</a:t>
            </a:r>
          </a:p>
          <a:p>
            <a:endParaRPr lang="en-US" sz="2800" b="1"/>
          </a:p>
          <a:p>
            <a:r>
              <a:rPr lang="en-US" sz="2800" b="1"/>
              <a:t>Java finally block is always executed whether an exception is handled or not. Therefore, it contains all the necessary statements that need to be printed regardless of the exception occurs or not.</a:t>
            </a:r>
          </a:p>
          <a:p>
            <a:endParaRPr lang="en-US" sz="2800" b="1"/>
          </a:p>
          <a:p>
            <a:r>
              <a:rPr lang="en-US" sz="2800" b="1"/>
              <a:t>The finally block follows the try-catch block.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38125" y="205105"/>
            <a:ext cx="6096000" cy="521970"/>
          </a:xfrm>
          <a:prstGeom prst="rect">
            <a:avLst/>
          </a:prstGeom>
          <a:noFill/>
        </p:spPr>
        <p:txBody>
          <a:bodyPr wrap="square" rtlCol="0" anchor="t">
            <a:spAutoFit/>
          </a:bodyPr>
          <a:lstStyle/>
          <a:p>
            <a:r>
              <a:rPr lang="en-US" sz="2800" b="1" u="sng"/>
              <a:t>Why use Java finally block?</a:t>
            </a:r>
          </a:p>
        </p:txBody>
      </p:sp>
      <p:sp>
        <p:nvSpPr>
          <p:cNvPr id="5" name="Text Box 4"/>
          <p:cNvSpPr txBox="1"/>
          <p:nvPr/>
        </p:nvSpPr>
        <p:spPr>
          <a:xfrm>
            <a:off x="437515" y="956310"/>
            <a:ext cx="11469370" cy="1383665"/>
          </a:xfrm>
          <a:prstGeom prst="rect">
            <a:avLst/>
          </a:prstGeom>
          <a:noFill/>
        </p:spPr>
        <p:txBody>
          <a:bodyPr wrap="square" rtlCol="0" anchor="t">
            <a:spAutoFit/>
          </a:bodyPr>
          <a:lstStyle/>
          <a:p>
            <a:r>
              <a:rPr lang="en-US" sz="2800" b="1"/>
              <a:t>finally block in Java can be used to put "cleanup" code such as closing a file, closing connection, etc.</a:t>
            </a:r>
          </a:p>
          <a:p>
            <a:r>
              <a:rPr lang="en-US" sz="2800" b="1"/>
              <a:t>The important statements to be printed can be placed in the finally block.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30200" y="568325"/>
            <a:ext cx="6096000" cy="6108065"/>
          </a:xfrm>
          <a:prstGeom prst="rect">
            <a:avLst/>
          </a:prstGeom>
          <a:noFill/>
        </p:spPr>
        <p:txBody>
          <a:bodyPr wrap="square" rtlCol="0" anchor="t">
            <a:spAutoFit/>
          </a:bodyPr>
          <a:lstStyle/>
          <a:p>
            <a:r>
              <a:rPr lang="en-US" sz="2300" b="1" dirty="0"/>
              <a:t>public class TestFinallyBlock1{    </a:t>
            </a:r>
          </a:p>
          <a:p>
            <a:r>
              <a:rPr lang="en-US" sz="2300" b="1" dirty="0"/>
              <a:t>      public static void main(String </a:t>
            </a:r>
            <a:r>
              <a:rPr lang="en-US" sz="2300" b="1" dirty="0" err="1"/>
              <a:t>args</a:t>
            </a:r>
            <a:r>
              <a:rPr lang="en-US" sz="2300" b="1" dirty="0"/>
              <a:t>[]){   </a:t>
            </a:r>
          </a:p>
          <a:p>
            <a:r>
              <a:rPr lang="en-US" sz="2300" b="1" dirty="0"/>
              <a:t>  </a:t>
            </a:r>
          </a:p>
          <a:p>
            <a:r>
              <a:rPr lang="en-US" sz="2300" b="1" dirty="0"/>
              <a:t>      try {    </a:t>
            </a:r>
          </a:p>
          <a:p>
            <a:r>
              <a:rPr lang="en-US" sz="2300" b="1" dirty="0"/>
              <a:t>  </a:t>
            </a:r>
          </a:p>
          <a:p>
            <a:r>
              <a:rPr lang="en-US" sz="2300" b="1" dirty="0"/>
              <a:t>        </a:t>
            </a:r>
            <a:r>
              <a:rPr lang="en-US" sz="2300" b="1" dirty="0" err="1"/>
              <a:t>System.out.println</a:t>
            </a:r>
            <a:r>
              <a:rPr lang="en-US" sz="2300" b="1" dirty="0"/>
              <a:t>("Inside the try block");  </a:t>
            </a:r>
          </a:p>
          <a:p>
            <a:r>
              <a:rPr lang="en-US" sz="2300" b="1" dirty="0"/>
              <a:t>          </a:t>
            </a:r>
          </a:p>
          <a:p>
            <a:r>
              <a:rPr lang="en-US" sz="2300" b="1" dirty="0"/>
              <a:t>        //below code throws divide by zero exception  </a:t>
            </a:r>
          </a:p>
          <a:p>
            <a:r>
              <a:rPr lang="en-US" sz="2300" b="1" dirty="0"/>
              <a:t>       </a:t>
            </a:r>
            <a:r>
              <a:rPr lang="en-US" sz="2300" b="1" dirty="0" err="1"/>
              <a:t>int</a:t>
            </a:r>
            <a:r>
              <a:rPr lang="en-US" sz="2300" b="1" dirty="0"/>
              <a:t> data=25/0;    </a:t>
            </a:r>
          </a:p>
          <a:p>
            <a:r>
              <a:rPr lang="en-US" sz="2300" b="1" dirty="0"/>
              <a:t>       </a:t>
            </a:r>
            <a:r>
              <a:rPr lang="en-US" sz="2300" b="1" dirty="0" err="1"/>
              <a:t>System.out.println</a:t>
            </a:r>
            <a:r>
              <a:rPr lang="en-US" sz="2300" b="1" dirty="0"/>
              <a:t>(data);    </a:t>
            </a:r>
          </a:p>
          <a:p>
            <a:r>
              <a:rPr lang="en-US" sz="2300" b="1" dirty="0"/>
              <a:t>      }    </a:t>
            </a:r>
          </a:p>
          <a:p>
            <a:r>
              <a:rPr lang="en-US" sz="2300" b="1" dirty="0"/>
              <a:t>      //cannot handle Arithmetic type exception  </a:t>
            </a:r>
          </a:p>
          <a:p>
            <a:r>
              <a:rPr lang="en-US" sz="2300" b="1" dirty="0"/>
              <a:t>      //can only accept Null Pointer type exception  </a:t>
            </a:r>
          </a:p>
          <a:p>
            <a:r>
              <a:rPr lang="en-US" sz="2300" b="1" dirty="0"/>
              <a:t>      catch(</a:t>
            </a:r>
            <a:r>
              <a:rPr lang="en-US" sz="2300" b="1" dirty="0" err="1"/>
              <a:t>NullPointerException</a:t>
            </a:r>
            <a:r>
              <a:rPr lang="en-US" sz="2300" b="1" dirty="0"/>
              <a:t> e){  </a:t>
            </a:r>
          </a:p>
          <a:p>
            <a:r>
              <a:rPr lang="en-US" sz="2300" b="1" dirty="0"/>
              <a:t>        </a:t>
            </a:r>
            <a:r>
              <a:rPr lang="en-US" sz="2300" b="1" dirty="0" err="1"/>
              <a:t>System.out.println</a:t>
            </a:r>
            <a:r>
              <a:rPr lang="en-US" sz="2300" b="1" dirty="0"/>
              <a:t>(e);  </a:t>
            </a:r>
          </a:p>
          <a:p>
            <a:r>
              <a:rPr lang="en-US" sz="2300" b="1" dirty="0"/>
              <a:t>      }   </a:t>
            </a:r>
          </a:p>
        </p:txBody>
      </p:sp>
      <p:sp>
        <p:nvSpPr>
          <p:cNvPr id="5" name="Text Box 4"/>
          <p:cNvSpPr txBox="1"/>
          <p:nvPr/>
        </p:nvSpPr>
        <p:spPr>
          <a:xfrm>
            <a:off x="6096000" y="568325"/>
            <a:ext cx="6096000" cy="3630930"/>
          </a:xfrm>
          <a:prstGeom prst="rect">
            <a:avLst/>
          </a:prstGeom>
          <a:noFill/>
        </p:spPr>
        <p:txBody>
          <a:bodyPr wrap="square" rtlCol="0" anchor="t">
            <a:spAutoFit/>
          </a:bodyPr>
          <a:lstStyle/>
          <a:p>
            <a:r>
              <a:rPr lang="en-US" sz="2300" b="1" dirty="0"/>
              <a:t> //executes regardless of exception </a:t>
            </a:r>
            <a:r>
              <a:rPr lang="en-US" sz="2300" b="1" dirty="0" err="1"/>
              <a:t>occured</a:t>
            </a:r>
            <a:r>
              <a:rPr lang="en-US" sz="2300" b="1" dirty="0"/>
              <a:t> or not   </a:t>
            </a:r>
          </a:p>
          <a:p>
            <a:r>
              <a:rPr lang="en-US" sz="2300" b="1" dirty="0"/>
              <a:t>      finally {  </a:t>
            </a:r>
          </a:p>
          <a:p>
            <a:r>
              <a:rPr lang="en-US" sz="2300" b="1" dirty="0"/>
              <a:t>        </a:t>
            </a:r>
            <a:r>
              <a:rPr lang="en-US" sz="2300" b="1" dirty="0" err="1"/>
              <a:t>System.out.println</a:t>
            </a:r>
            <a:r>
              <a:rPr lang="en-US" sz="2300" b="1" dirty="0"/>
              <a:t>("finally block is always executed");  </a:t>
            </a:r>
          </a:p>
          <a:p>
            <a:r>
              <a:rPr lang="en-US" sz="2300" b="1" dirty="0"/>
              <a:t>      }    </a:t>
            </a:r>
          </a:p>
          <a:p>
            <a:r>
              <a:rPr lang="en-US" sz="2300" b="1" dirty="0"/>
              <a:t>  </a:t>
            </a:r>
          </a:p>
          <a:p>
            <a:r>
              <a:rPr lang="en-US" sz="2300" b="1" dirty="0"/>
              <a:t>      </a:t>
            </a:r>
            <a:r>
              <a:rPr lang="en-US" sz="2300" b="1" dirty="0" err="1"/>
              <a:t>System.out.println</a:t>
            </a:r>
            <a:r>
              <a:rPr lang="en-US" sz="2300" b="1" dirty="0"/>
              <a:t>("rest of the code...");    </a:t>
            </a:r>
          </a:p>
          <a:p>
            <a:r>
              <a:rPr lang="en-US" sz="2300" b="1" dirty="0"/>
              <a:t>      }    </a:t>
            </a:r>
          </a:p>
          <a:p>
            <a:r>
              <a:rPr lang="en-US" sz="2300" b="1" dirty="0"/>
              <a:t>    }    </a:t>
            </a:r>
          </a:p>
        </p:txBody>
      </p:sp>
      <p:pic>
        <p:nvPicPr>
          <p:cNvPr id="1026" name="Picture 2" descr="Java finally bl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430" y="5559879"/>
            <a:ext cx="6670220" cy="1200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61290" y="189230"/>
            <a:ext cx="6096000" cy="521970"/>
          </a:xfrm>
          <a:prstGeom prst="rect">
            <a:avLst/>
          </a:prstGeom>
          <a:noFill/>
        </p:spPr>
        <p:txBody>
          <a:bodyPr wrap="square" rtlCol="0" anchor="t">
            <a:spAutoFit/>
          </a:bodyPr>
          <a:lstStyle/>
          <a:p>
            <a:r>
              <a:rPr lang="en-US" sz="2800" b="1" u="sng"/>
              <a:t>Java throw Exception</a:t>
            </a:r>
          </a:p>
        </p:txBody>
      </p:sp>
      <p:sp>
        <p:nvSpPr>
          <p:cNvPr id="5" name="Text Box 4"/>
          <p:cNvSpPr txBox="1"/>
          <p:nvPr/>
        </p:nvSpPr>
        <p:spPr>
          <a:xfrm>
            <a:off x="161290" y="879475"/>
            <a:ext cx="11685270" cy="1383665"/>
          </a:xfrm>
          <a:prstGeom prst="rect">
            <a:avLst/>
          </a:prstGeom>
          <a:noFill/>
        </p:spPr>
        <p:txBody>
          <a:bodyPr wrap="square" rtlCol="0" anchor="t">
            <a:spAutoFit/>
          </a:bodyPr>
          <a:lstStyle/>
          <a:p>
            <a:r>
              <a:rPr lang="en-US" sz="2800" b="1" dirty="0"/>
              <a:t>In Java, exceptions allows us to write good quality codes where the errors are checked at the compile time instead of runtime and we can create custom exceptions making the code recovery and debugging easier.</a:t>
            </a:r>
          </a:p>
        </p:txBody>
      </p:sp>
      <p:sp>
        <p:nvSpPr>
          <p:cNvPr id="6" name="Text Box 5"/>
          <p:cNvSpPr txBox="1"/>
          <p:nvPr/>
        </p:nvSpPr>
        <p:spPr>
          <a:xfrm>
            <a:off x="161290" y="2431415"/>
            <a:ext cx="11777345" cy="4399915"/>
          </a:xfrm>
          <a:prstGeom prst="rect">
            <a:avLst/>
          </a:prstGeom>
          <a:noFill/>
        </p:spPr>
        <p:txBody>
          <a:bodyPr wrap="square" rtlCol="0" anchor="t">
            <a:spAutoFit/>
          </a:bodyPr>
          <a:lstStyle/>
          <a:p>
            <a:r>
              <a:rPr lang="en-US" sz="2800" b="1" u="sng" dirty="0"/>
              <a:t>Java throw keyword</a:t>
            </a:r>
          </a:p>
          <a:p>
            <a:endParaRPr lang="en-US" sz="2800" b="1" u="sng" dirty="0"/>
          </a:p>
          <a:p>
            <a:r>
              <a:rPr lang="en-US" sz="2800" b="1" dirty="0"/>
              <a:t>The Java throw keyword is used to throw an exception explicitly.</a:t>
            </a:r>
          </a:p>
          <a:p>
            <a:endParaRPr lang="en-US" sz="2800" b="1" dirty="0"/>
          </a:p>
          <a:p>
            <a:r>
              <a:rPr lang="en-US" sz="2800" b="1" dirty="0"/>
              <a:t>We specify the exception object which is to be thrown. The Exception has some message with it that provides the error description. These exceptions may be related to user inputs, server, etc.</a:t>
            </a:r>
          </a:p>
          <a:p>
            <a:endParaRPr lang="en-US" sz="2800" b="1" dirty="0"/>
          </a:p>
          <a:p>
            <a:r>
              <a:rPr lang="en-US" sz="2800" b="1" dirty="0"/>
              <a:t>We can throw either checked or unchecked exceptions in Java by throw keyword. It is mainly used to throw a custom exception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14960" y="525145"/>
            <a:ext cx="11562715" cy="1814830"/>
          </a:xfrm>
          <a:prstGeom prst="rect">
            <a:avLst/>
          </a:prstGeom>
          <a:noFill/>
        </p:spPr>
        <p:txBody>
          <a:bodyPr wrap="square" rtlCol="0" anchor="t">
            <a:spAutoFit/>
          </a:bodyPr>
          <a:lstStyle/>
          <a:p>
            <a:r>
              <a:rPr lang="en-US" sz="2800" b="1"/>
              <a:t>We can also define our own set of conditions and throw an exception explicitly using throw keyword. For example, we can throw ArithmeticException if we divide a number by another number. Here, we just need to set the condition and throw exception using throw keyword.</a:t>
            </a:r>
          </a:p>
        </p:txBody>
      </p:sp>
      <p:sp>
        <p:nvSpPr>
          <p:cNvPr id="5" name="Text Box 4"/>
          <p:cNvSpPr txBox="1"/>
          <p:nvPr/>
        </p:nvSpPr>
        <p:spPr>
          <a:xfrm>
            <a:off x="1804035" y="2876550"/>
            <a:ext cx="7738110" cy="521970"/>
          </a:xfrm>
          <a:prstGeom prst="rect">
            <a:avLst/>
          </a:prstGeom>
          <a:noFill/>
        </p:spPr>
        <p:txBody>
          <a:bodyPr wrap="square" rtlCol="0" anchor="t">
            <a:spAutoFit/>
          </a:bodyPr>
          <a:lstStyle/>
          <a:p>
            <a:r>
              <a:rPr lang="en-US" sz="2800" b="1"/>
              <a:t>throw new exception_class("error message");  </a:t>
            </a:r>
          </a:p>
        </p:txBody>
      </p:sp>
      <p:sp>
        <p:nvSpPr>
          <p:cNvPr id="6" name="Text Box 5"/>
          <p:cNvSpPr txBox="1"/>
          <p:nvPr/>
        </p:nvSpPr>
        <p:spPr>
          <a:xfrm>
            <a:off x="1804035" y="3935095"/>
            <a:ext cx="7954010" cy="521970"/>
          </a:xfrm>
          <a:prstGeom prst="rect">
            <a:avLst/>
          </a:prstGeom>
          <a:noFill/>
        </p:spPr>
        <p:txBody>
          <a:bodyPr wrap="square" rtlCol="0" anchor="t">
            <a:spAutoFit/>
          </a:bodyPr>
          <a:lstStyle/>
          <a:p>
            <a:r>
              <a:rPr lang="en-US" sz="2800" b="1"/>
              <a:t>throw new IOException("sorry device error");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61340" y="306705"/>
            <a:ext cx="7753350" cy="5631180"/>
          </a:xfrm>
          <a:prstGeom prst="rect">
            <a:avLst/>
          </a:prstGeom>
          <a:noFill/>
        </p:spPr>
        <p:txBody>
          <a:bodyPr wrap="square" rtlCol="0" anchor="t">
            <a:spAutoFit/>
          </a:bodyPr>
          <a:lstStyle/>
          <a:p>
            <a:r>
              <a:rPr lang="en-US" sz="2000" b="1"/>
              <a:t>public class TestThrow1 {   </a:t>
            </a:r>
          </a:p>
          <a:p>
            <a:r>
              <a:rPr lang="en-US" sz="2000" b="1"/>
              <a:t>    //function to check if person is eligible to vote or not   </a:t>
            </a:r>
          </a:p>
          <a:p>
            <a:r>
              <a:rPr lang="en-US" sz="2000" b="1"/>
              <a:t>    public static void validate(int age) {  </a:t>
            </a:r>
          </a:p>
          <a:p>
            <a:r>
              <a:rPr lang="en-US" sz="2000" b="1"/>
              <a:t>        if(age&lt;18) {  </a:t>
            </a:r>
          </a:p>
          <a:p>
            <a:r>
              <a:rPr lang="en-US" sz="2000" b="1"/>
              <a:t>            //throw Arithmetic exception if not eligible to vote  </a:t>
            </a:r>
          </a:p>
          <a:p>
            <a:r>
              <a:rPr lang="en-US" sz="2000" b="1"/>
              <a:t>            throw new ArithmeticException("Person is not eligible to vote");    </a:t>
            </a:r>
          </a:p>
          <a:p>
            <a:r>
              <a:rPr lang="en-US" sz="2000" b="1"/>
              <a:t>        }  </a:t>
            </a:r>
          </a:p>
          <a:p>
            <a:r>
              <a:rPr lang="en-US" sz="2000" b="1"/>
              <a:t>        else {  </a:t>
            </a:r>
          </a:p>
          <a:p>
            <a:r>
              <a:rPr lang="en-US" sz="2000" b="1"/>
              <a:t>            System.out.println("Person is eligible to vote!!");  </a:t>
            </a:r>
          </a:p>
          <a:p>
            <a:r>
              <a:rPr lang="en-US" sz="2000" b="1"/>
              <a:t>        }  </a:t>
            </a:r>
          </a:p>
          <a:p>
            <a:r>
              <a:rPr lang="en-US" sz="2000" b="1"/>
              <a:t>    }  </a:t>
            </a:r>
          </a:p>
          <a:p>
            <a:r>
              <a:rPr lang="en-US" sz="2000" b="1"/>
              <a:t>    //main method  </a:t>
            </a:r>
          </a:p>
          <a:p>
            <a:r>
              <a:rPr lang="en-US" sz="2000" b="1"/>
              <a:t>    public static void main(String args[]){  </a:t>
            </a:r>
          </a:p>
          <a:p>
            <a:r>
              <a:rPr lang="en-US" sz="2000" b="1"/>
              <a:t>        //calling the function  </a:t>
            </a:r>
          </a:p>
          <a:p>
            <a:r>
              <a:rPr lang="en-US" sz="2000" b="1"/>
              <a:t>        validate(13);  </a:t>
            </a:r>
          </a:p>
          <a:p>
            <a:r>
              <a:rPr lang="en-US" sz="2000" b="1"/>
              <a:t>        System.out.println("rest of the code...");    </a:t>
            </a:r>
          </a:p>
          <a:p>
            <a:r>
              <a:rPr lang="en-US" sz="2000" b="1"/>
              <a:t>  }    </a:t>
            </a:r>
          </a:p>
          <a:p>
            <a:r>
              <a:rPr lang="en-US" sz="2000" b="1"/>
              <a:t>}    </a:t>
            </a:r>
          </a:p>
        </p:txBody>
      </p:sp>
      <p:pic>
        <p:nvPicPr>
          <p:cNvPr id="102" name="Content Placeholder 101"/>
          <p:cNvPicPr>
            <a:picLocks noGrp="1" noChangeAspect="1"/>
          </p:cNvPicPr>
          <p:nvPr>
            <p:ph idx="1"/>
          </p:nvPr>
        </p:nvPicPr>
        <p:blipFill>
          <a:blip r:embed="rId2"/>
          <a:stretch>
            <a:fillRect/>
          </a:stretch>
        </p:blipFill>
        <p:spPr>
          <a:xfrm>
            <a:off x="1485265" y="5280025"/>
            <a:ext cx="10452735" cy="145542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34950" y="1891665"/>
            <a:ext cx="8665210" cy="4966335"/>
          </a:xfrm>
          <a:prstGeom prst="rect">
            <a:avLst/>
          </a:prstGeom>
          <a:noFill/>
        </p:spPr>
        <p:txBody>
          <a:bodyPr wrap="square" rtlCol="0" anchor="t">
            <a:noAutofit/>
          </a:bodyPr>
          <a:lstStyle/>
          <a:p>
            <a:r>
              <a:rPr lang="en-US" sz="2000" b="1"/>
              <a:t>import java.io.*;  </a:t>
            </a:r>
          </a:p>
          <a:p>
            <a:r>
              <a:rPr lang="en-US" sz="2000" b="1"/>
              <a:t>  </a:t>
            </a:r>
          </a:p>
          <a:p>
            <a:r>
              <a:rPr lang="en-US" sz="2000" b="1"/>
              <a:t>public class TestThrow2 {   </a:t>
            </a:r>
          </a:p>
          <a:p>
            <a:r>
              <a:rPr lang="en-US" sz="2000" b="1"/>
              <a:t>  </a:t>
            </a:r>
          </a:p>
          <a:p>
            <a:r>
              <a:rPr lang="en-US" sz="2000" b="1"/>
              <a:t>    //function to open a file   </a:t>
            </a:r>
          </a:p>
          <a:p>
            <a:r>
              <a:rPr lang="en-US" sz="2000" b="1"/>
              <a:t>    public static void method() throws FileNotFoundException</a:t>
            </a:r>
          </a:p>
          <a:p>
            <a:r>
              <a:rPr lang="en-US" sz="2000" b="1"/>
              <a:t> {  </a:t>
            </a:r>
          </a:p>
          <a:p>
            <a:r>
              <a:rPr lang="en-US" sz="2000" b="1"/>
              <a:t>          FileReader file = new FileReader("C:\\Users</a:t>
            </a:r>
          </a:p>
          <a:p>
            <a:r>
              <a:rPr lang="en-US" sz="2000" b="1"/>
              <a:t>                                                    \\Anurati\\Desktop\\abc.txt");  </a:t>
            </a:r>
          </a:p>
          <a:p>
            <a:r>
              <a:rPr lang="en-US" sz="2000" b="1"/>
              <a:t>        BufferedReader fileInput = new BufferedReader(file);  </a:t>
            </a:r>
          </a:p>
          <a:p>
            <a:r>
              <a:rPr lang="en-US" sz="2000" b="1"/>
              <a:t>  </a:t>
            </a:r>
          </a:p>
          <a:p>
            <a:r>
              <a:rPr lang="en-US" sz="2000" b="1"/>
              <a:t>              throw new FileNotFoundException();  </a:t>
            </a:r>
          </a:p>
          <a:p>
            <a:r>
              <a:rPr lang="en-US" sz="2000" b="1"/>
              <a:t>      </a:t>
            </a:r>
          </a:p>
          <a:p>
            <a:r>
              <a:rPr lang="en-US" sz="2000" b="1"/>
              <a:t>    }  </a:t>
            </a:r>
          </a:p>
          <a:p>
            <a:r>
              <a:rPr lang="en-US" sz="2000" b="1"/>
              <a:t>    </a:t>
            </a:r>
          </a:p>
        </p:txBody>
      </p:sp>
      <p:sp>
        <p:nvSpPr>
          <p:cNvPr id="7" name="Text Box 6"/>
          <p:cNvSpPr txBox="1"/>
          <p:nvPr/>
        </p:nvSpPr>
        <p:spPr>
          <a:xfrm>
            <a:off x="6330950" y="1363345"/>
            <a:ext cx="5055870" cy="4092575"/>
          </a:xfrm>
          <a:prstGeom prst="rect">
            <a:avLst/>
          </a:prstGeom>
          <a:noFill/>
        </p:spPr>
        <p:txBody>
          <a:bodyPr wrap="square" rtlCol="0" anchor="t">
            <a:spAutoFit/>
          </a:bodyPr>
          <a:lstStyle/>
          <a:p>
            <a:r>
              <a:rPr lang="en-US" sz="2000">
                <a:sym typeface="+mn-ea"/>
              </a:rPr>
              <a:t>//main method  </a:t>
            </a:r>
            <a:endParaRPr lang="en-US" sz="2000"/>
          </a:p>
          <a:p>
            <a:r>
              <a:rPr lang="en-US" sz="2000">
                <a:sym typeface="+mn-ea"/>
              </a:rPr>
              <a:t>    public static void main(String args[]){  </a:t>
            </a:r>
            <a:endParaRPr lang="en-US" sz="2000"/>
          </a:p>
          <a:p>
            <a:r>
              <a:rPr lang="en-US" sz="2000">
                <a:sym typeface="+mn-ea"/>
              </a:rPr>
              <a:t>        try  </a:t>
            </a:r>
            <a:endParaRPr lang="en-US" sz="2000"/>
          </a:p>
          <a:p>
            <a:r>
              <a:rPr lang="en-US" sz="2000">
                <a:sym typeface="+mn-ea"/>
              </a:rPr>
              <a:t>        {  </a:t>
            </a:r>
            <a:endParaRPr lang="en-US" sz="2000"/>
          </a:p>
          <a:p>
            <a:r>
              <a:rPr lang="en-US" sz="2000">
                <a:sym typeface="+mn-ea"/>
              </a:rPr>
              <a:t>            method();  </a:t>
            </a:r>
            <a:endParaRPr lang="en-US" sz="2000"/>
          </a:p>
          <a:p>
            <a:r>
              <a:rPr lang="en-US" sz="2000">
                <a:sym typeface="+mn-ea"/>
              </a:rPr>
              <a:t>        }   </a:t>
            </a:r>
            <a:endParaRPr lang="en-US" sz="2000"/>
          </a:p>
          <a:p>
            <a:r>
              <a:rPr lang="en-US" sz="2000">
                <a:sym typeface="+mn-ea"/>
              </a:rPr>
              <a:t>        catch (FileNotFoundException e)   </a:t>
            </a:r>
            <a:endParaRPr lang="en-US" sz="2000"/>
          </a:p>
          <a:p>
            <a:r>
              <a:rPr lang="en-US" sz="2000">
                <a:sym typeface="+mn-ea"/>
              </a:rPr>
              <a:t>        {  </a:t>
            </a:r>
            <a:endParaRPr lang="en-US" sz="2000"/>
          </a:p>
          <a:p>
            <a:r>
              <a:rPr lang="en-US" sz="2000">
                <a:sym typeface="+mn-ea"/>
              </a:rPr>
              <a:t>            e.printStackTrace();  </a:t>
            </a:r>
            <a:endParaRPr lang="en-US" sz="2000"/>
          </a:p>
          <a:p>
            <a:r>
              <a:rPr lang="en-US" sz="2000">
                <a:sym typeface="+mn-ea"/>
              </a:rPr>
              <a:t>        }  </a:t>
            </a:r>
            <a:endParaRPr lang="en-US" sz="2000"/>
          </a:p>
          <a:p>
            <a:r>
              <a:rPr lang="en-US" sz="2000">
                <a:sym typeface="+mn-ea"/>
              </a:rPr>
              <a:t>        System.out.println("rest of the code...");    </a:t>
            </a:r>
            <a:endParaRPr lang="en-US" sz="2000"/>
          </a:p>
          <a:p>
            <a:r>
              <a:rPr lang="en-US" sz="2000">
                <a:sym typeface="+mn-ea"/>
              </a:rPr>
              <a:t>  }    </a:t>
            </a:r>
            <a:endParaRPr lang="en-US" sz="2000"/>
          </a:p>
          <a:p>
            <a:r>
              <a:rPr lang="en-US" sz="2000">
                <a:sym typeface="+mn-ea"/>
              </a:rPr>
              <a:t>}    </a:t>
            </a:r>
          </a:p>
        </p:txBody>
      </p:sp>
      <p:pic>
        <p:nvPicPr>
          <p:cNvPr id="100" name="Content Placeholder 99"/>
          <p:cNvPicPr>
            <a:picLocks noGrp="1" noChangeAspect="1"/>
          </p:cNvPicPr>
          <p:nvPr>
            <p:ph idx="1"/>
          </p:nvPr>
        </p:nvPicPr>
        <p:blipFill>
          <a:blip r:embed="rId2"/>
          <a:stretch>
            <a:fillRect/>
          </a:stretch>
        </p:blipFill>
        <p:spPr>
          <a:xfrm>
            <a:off x="5293360" y="5455920"/>
            <a:ext cx="6762115" cy="1266825"/>
          </a:xfrm>
          <a:prstGeom prst="rect">
            <a:avLst/>
          </a:prstGeom>
          <a:noFill/>
          <a:ln w="9525">
            <a:noFill/>
          </a:ln>
        </p:spPr>
      </p:pic>
      <p:sp>
        <p:nvSpPr>
          <p:cNvPr id="3" name="Text Box 2"/>
          <p:cNvSpPr txBox="1"/>
          <p:nvPr/>
        </p:nvSpPr>
        <p:spPr>
          <a:xfrm>
            <a:off x="234950" y="243205"/>
            <a:ext cx="11466195" cy="1354455"/>
          </a:xfrm>
          <a:prstGeom prst="rect">
            <a:avLst/>
          </a:prstGeom>
          <a:noFill/>
        </p:spPr>
        <p:txBody>
          <a:bodyPr wrap="square" rtlCol="0">
            <a:noAutofit/>
          </a:bodyPr>
          <a:lstStyle/>
          <a:p>
            <a:r>
              <a:rPr lang="en-US" sz="2800">
                <a:sym typeface="+mn-ea"/>
              </a:rPr>
              <a:t>If we throw a checked exception using throw keyword, it is must to handle the exception using catch block or the method must declare it using throws declaration.</a:t>
            </a:r>
            <a:endParaRPr 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19405" y="224790"/>
            <a:ext cx="10166985" cy="521970"/>
          </a:xfrm>
          <a:prstGeom prst="rect">
            <a:avLst/>
          </a:prstGeom>
          <a:noFill/>
        </p:spPr>
        <p:txBody>
          <a:bodyPr wrap="square" rtlCol="0" anchor="t">
            <a:spAutoFit/>
          </a:bodyPr>
          <a:lstStyle/>
          <a:p>
            <a:r>
              <a:rPr lang="en-US" sz="2800" b="1" u="sng"/>
              <a:t>Methods to print the Exception information:</a:t>
            </a:r>
          </a:p>
        </p:txBody>
      </p:sp>
      <p:sp>
        <p:nvSpPr>
          <p:cNvPr id="3" name="Text Box 2"/>
          <p:cNvSpPr txBox="1"/>
          <p:nvPr/>
        </p:nvSpPr>
        <p:spPr>
          <a:xfrm>
            <a:off x="202565" y="859790"/>
            <a:ext cx="11989435" cy="1383665"/>
          </a:xfrm>
          <a:prstGeom prst="rect">
            <a:avLst/>
          </a:prstGeom>
          <a:noFill/>
        </p:spPr>
        <p:txBody>
          <a:bodyPr wrap="square" rtlCol="0" anchor="t">
            <a:spAutoFit/>
          </a:bodyPr>
          <a:lstStyle/>
          <a:p>
            <a:r>
              <a:rPr lang="en-US" sz="2800" b="1"/>
              <a:t>1. printStackTrace()</a:t>
            </a:r>
          </a:p>
          <a:p>
            <a:r>
              <a:rPr lang="en-US" sz="2800" b="1"/>
              <a:t>This method prints exception information in the format of the Name of the exception: description of the exception, stack trace.</a:t>
            </a:r>
          </a:p>
        </p:txBody>
      </p:sp>
      <p:sp>
        <p:nvSpPr>
          <p:cNvPr id="4" name="Text Box 3"/>
          <p:cNvSpPr txBox="1"/>
          <p:nvPr/>
        </p:nvSpPr>
        <p:spPr>
          <a:xfrm>
            <a:off x="589280" y="2356485"/>
            <a:ext cx="6271260" cy="4338320"/>
          </a:xfrm>
          <a:prstGeom prst="rect">
            <a:avLst/>
          </a:prstGeom>
          <a:noFill/>
        </p:spPr>
        <p:txBody>
          <a:bodyPr wrap="square" rtlCol="0" anchor="t">
            <a:spAutoFit/>
          </a:bodyPr>
          <a:lstStyle/>
          <a:p>
            <a:r>
              <a:rPr lang="en-US" sz="2300" b="1"/>
              <a:t>import java.io.*; </a:t>
            </a:r>
          </a:p>
          <a:p>
            <a:r>
              <a:rPr lang="en-US" sz="2300" b="1"/>
              <a:t>  </a:t>
            </a:r>
          </a:p>
          <a:p>
            <a:r>
              <a:rPr lang="en-US" sz="2300" b="1"/>
              <a:t>class GFG { </a:t>
            </a:r>
          </a:p>
          <a:p>
            <a:r>
              <a:rPr lang="en-US" sz="2300" b="1"/>
              <a:t>    public static void main (String[] args) { </a:t>
            </a:r>
          </a:p>
          <a:p>
            <a:r>
              <a:rPr lang="en-US" sz="2300" b="1"/>
              <a:t>      int a=5; </a:t>
            </a:r>
          </a:p>
          <a:p>
            <a:r>
              <a:rPr lang="en-US" sz="2300" b="1"/>
              <a:t>      int b=0; </a:t>
            </a:r>
          </a:p>
          <a:p>
            <a:r>
              <a:rPr lang="en-US" sz="2300" b="1"/>
              <a:t>        try{ </a:t>
            </a:r>
          </a:p>
          <a:p>
            <a:r>
              <a:rPr lang="en-US" sz="2300" b="1"/>
              <a:t>          System.out.println(a/b); </a:t>
            </a:r>
          </a:p>
          <a:p>
            <a:r>
              <a:rPr lang="en-US" sz="2300" b="1"/>
              <a:t>        } </a:t>
            </a:r>
          </a:p>
          <a:p>
            <a:r>
              <a:rPr lang="en-US" sz="2300" b="1"/>
              <a:t>      catch(ArithmeticException e){ </a:t>
            </a:r>
          </a:p>
          <a:p>
            <a:r>
              <a:rPr lang="en-US" sz="2300" b="1"/>
              <a:t>        e.printStackTrace(); </a:t>
            </a:r>
          </a:p>
          <a:p>
            <a:r>
              <a:rPr lang="en-US" sz="2300" b="1"/>
              <a:t>      }     }   } </a:t>
            </a:r>
          </a:p>
        </p:txBody>
      </p:sp>
      <p:sp>
        <p:nvSpPr>
          <p:cNvPr id="5" name="Text Box 4"/>
          <p:cNvSpPr txBox="1"/>
          <p:nvPr/>
        </p:nvSpPr>
        <p:spPr>
          <a:xfrm>
            <a:off x="5834380" y="4916170"/>
            <a:ext cx="6096000" cy="860425"/>
          </a:xfrm>
          <a:prstGeom prst="rect">
            <a:avLst/>
          </a:prstGeom>
          <a:noFill/>
        </p:spPr>
        <p:txBody>
          <a:bodyPr wrap="square" rtlCol="0" anchor="t">
            <a:spAutoFit/>
          </a:bodyPr>
          <a:lstStyle/>
          <a:p>
            <a:r>
              <a:rPr lang="en-US" sz="2500" b="1"/>
              <a:t>java.lang.ArithmeticException: / by zero</a:t>
            </a:r>
          </a:p>
          <a:p>
            <a:r>
              <a:rPr lang="en-US" sz="2500" b="1"/>
              <a:t>at GFG.main(File.java:8)</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203200"/>
            <a:ext cx="11888470" cy="1383665"/>
          </a:xfrm>
          <a:prstGeom prst="rect">
            <a:avLst/>
          </a:prstGeom>
          <a:noFill/>
        </p:spPr>
        <p:txBody>
          <a:bodyPr wrap="square" rtlCol="0" anchor="t">
            <a:spAutoFit/>
          </a:bodyPr>
          <a:lstStyle/>
          <a:p>
            <a:r>
              <a:rPr lang="en-US" sz="2800" b="1"/>
              <a:t>2. toString() </a:t>
            </a:r>
          </a:p>
          <a:p>
            <a:r>
              <a:rPr lang="en-US" sz="2800" b="1"/>
              <a:t>The toString() method prints exception information in the format of the Name of the exception: description of the exception.</a:t>
            </a:r>
          </a:p>
        </p:txBody>
      </p:sp>
      <p:sp>
        <p:nvSpPr>
          <p:cNvPr id="5" name="Text Box 4"/>
          <p:cNvSpPr txBox="1"/>
          <p:nvPr/>
        </p:nvSpPr>
        <p:spPr>
          <a:xfrm>
            <a:off x="1078230" y="1586865"/>
            <a:ext cx="6694170" cy="5092700"/>
          </a:xfrm>
          <a:prstGeom prst="rect">
            <a:avLst/>
          </a:prstGeom>
          <a:noFill/>
        </p:spPr>
        <p:txBody>
          <a:bodyPr wrap="square" rtlCol="0" anchor="t">
            <a:spAutoFit/>
          </a:bodyPr>
          <a:lstStyle/>
          <a:p>
            <a:r>
              <a:rPr lang="en-US" sz="2500" b="1"/>
              <a:t>import java.io.*; </a:t>
            </a:r>
          </a:p>
          <a:p>
            <a:r>
              <a:rPr lang="en-US" sz="2500" b="1"/>
              <a:t>  </a:t>
            </a:r>
          </a:p>
          <a:p>
            <a:r>
              <a:rPr lang="en-US" sz="2500" b="1"/>
              <a:t>class GFG1 { </a:t>
            </a:r>
          </a:p>
          <a:p>
            <a:r>
              <a:rPr lang="en-US" sz="2500" b="1"/>
              <a:t>    public static void main (String[] args) { </a:t>
            </a:r>
          </a:p>
          <a:p>
            <a:r>
              <a:rPr lang="en-US" sz="2500" b="1"/>
              <a:t>      int a=5; </a:t>
            </a:r>
          </a:p>
          <a:p>
            <a:r>
              <a:rPr lang="en-US" sz="2500" b="1"/>
              <a:t>      int b=0; </a:t>
            </a:r>
          </a:p>
          <a:p>
            <a:r>
              <a:rPr lang="en-US" sz="2500" b="1"/>
              <a:t>        try{ </a:t>
            </a:r>
          </a:p>
          <a:p>
            <a:r>
              <a:rPr lang="en-US" sz="2500" b="1"/>
              <a:t>          System.out.println(a/b); </a:t>
            </a:r>
          </a:p>
          <a:p>
            <a:r>
              <a:rPr lang="en-US" sz="2500" b="1"/>
              <a:t>        } </a:t>
            </a:r>
          </a:p>
          <a:p>
            <a:r>
              <a:rPr lang="en-US" sz="2500" b="1"/>
              <a:t>      catch(ArithmeticException e){ </a:t>
            </a:r>
          </a:p>
          <a:p>
            <a:r>
              <a:rPr lang="en-US" sz="2500" b="1"/>
              <a:t>        System.out.println(e.toString()); </a:t>
            </a:r>
          </a:p>
          <a:p>
            <a:r>
              <a:rPr lang="en-US" sz="2500" b="1"/>
              <a:t>      } </a:t>
            </a:r>
          </a:p>
          <a:p>
            <a:r>
              <a:rPr lang="en-US" sz="2500" b="1"/>
              <a:t>    }    } </a:t>
            </a:r>
          </a:p>
        </p:txBody>
      </p:sp>
      <p:sp>
        <p:nvSpPr>
          <p:cNvPr id="6" name="Text Box 5"/>
          <p:cNvSpPr txBox="1"/>
          <p:nvPr/>
        </p:nvSpPr>
        <p:spPr>
          <a:xfrm>
            <a:off x="6009005" y="5819140"/>
            <a:ext cx="5745480" cy="860425"/>
          </a:xfrm>
          <a:prstGeom prst="rect">
            <a:avLst/>
          </a:prstGeom>
          <a:noFill/>
        </p:spPr>
        <p:txBody>
          <a:bodyPr wrap="square" rtlCol="0" anchor="t">
            <a:spAutoFit/>
          </a:bodyPr>
          <a:lstStyle/>
          <a:p>
            <a:endParaRPr lang="en-US" sz="2500" b="1"/>
          </a:p>
          <a:p>
            <a:r>
              <a:rPr lang="en-US" sz="2500" b="1"/>
              <a:t>java.lang.ArithmeticException: / by zero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00330" y="166370"/>
            <a:ext cx="11684000" cy="953135"/>
          </a:xfrm>
          <a:prstGeom prst="rect">
            <a:avLst/>
          </a:prstGeom>
          <a:noFill/>
        </p:spPr>
        <p:txBody>
          <a:bodyPr wrap="square" rtlCol="0" anchor="t">
            <a:spAutoFit/>
          </a:bodyPr>
          <a:lstStyle/>
          <a:p>
            <a:r>
              <a:rPr lang="en-US" sz="2800" b="1"/>
              <a:t>3. getMessage() </a:t>
            </a:r>
          </a:p>
          <a:p>
            <a:r>
              <a:rPr lang="en-US" sz="2800" b="1"/>
              <a:t>The getMessage() method prints only the description of the exception.</a:t>
            </a:r>
          </a:p>
        </p:txBody>
      </p:sp>
      <p:sp>
        <p:nvSpPr>
          <p:cNvPr id="6" name="Text Box 5"/>
          <p:cNvSpPr txBox="1"/>
          <p:nvPr/>
        </p:nvSpPr>
        <p:spPr>
          <a:xfrm>
            <a:off x="698500" y="1495425"/>
            <a:ext cx="6096000" cy="5092700"/>
          </a:xfrm>
          <a:prstGeom prst="rect">
            <a:avLst/>
          </a:prstGeom>
          <a:noFill/>
        </p:spPr>
        <p:txBody>
          <a:bodyPr wrap="square" rtlCol="0" anchor="t">
            <a:spAutoFit/>
          </a:bodyPr>
          <a:lstStyle/>
          <a:p>
            <a:r>
              <a:rPr lang="en-US" sz="2500" b="1">
                <a:sym typeface="+mn-ea"/>
              </a:rPr>
              <a:t>import java.io.*; </a:t>
            </a:r>
            <a:endParaRPr lang="en-US" sz="2500" b="1"/>
          </a:p>
          <a:p>
            <a:r>
              <a:rPr lang="en-US" sz="2500" b="1">
                <a:sym typeface="+mn-ea"/>
              </a:rPr>
              <a:t>  </a:t>
            </a:r>
            <a:endParaRPr lang="en-US" sz="2500" b="1"/>
          </a:p>
          <a:p>
            <a:r>
              <a:rPr lang="en-US" sz="2500" b="1">
                <a:sym typeface="+mn-ea"/>
              </a:rPr>
              <a:t>class GFG1 { </a:t>
            </a:r>
            <a:endParaRPr lang="en-US" sz="2500" b="1"/>
          </a:p>
          <a:p>
            <a:r>
              <a:rPr lang="en-US" sz="2500" b="1">
                <a:sym typeface="+mn-ea"/>
              </a:rPr>
              <a:t>    public static void main (String[] args) { </a:t>
            </a:r>
            <a:endParaRPr lang="en-US" sz="2500" b="1"/>
          </a:p>
          <a:p>
            <a:r>
              <a:rPr lang="en-US" sz="2500" b="1">
                <a:sym typeface="+mn-ea"/>
              </a:rPr>
              <a:t>      int a=5; </a:t>
            </a:r>
            <a:endParaRPr lang="en-US" sz="2500" b="1"/>
          </a:p>
          <a:p>
            <a:r>
              <a:rPr lang="en-US" sz="2500" b="1">
                <a:sym typeface="+mn-ea"/>
              </a:rPr>
              <a:t>      int b=0; </a:t>
            </a:r>
            <a:endParaRPr lang="en-US" sz="2500" b="1"/>
          </a:p>
          <a:p>
            <a:r>
              <a:rPr lang="en-US" sz="2500" b="1">
                <a:sym typeface="+mn-ea"/>
              </a:rPr>
              <a:t>        try{ </a:t>
            </a:r>
            <a:endParaRPr lang="en-US" sz="2500" b="1"/>
          </a:p>
          <a:p>
            <a:r>
              <a:rPr lang="en-US" sz="2500" b="1">
                <a:sym typeface="+mn-ea"/>
              </a:rPr>
              <a:t>          System.out.println(a/b); </a:t>
            </a:r>
            <a:endParaRPr lang="en-US" sz="2500" b="1"/>
          </a:p>
          <a:p>
            <a:r>
              <a:rPr lang="en-US" sz="2500" b="1">
                <a:sym typeface="+mn-ea"/>
              </a:rPr>
              <a:t>        } </a:t>
            </a:r>
            <a:endParaRPr lang="en-US" sz="2500" b="1"/>
          </a:p>
          <a:p>
            <a:r>
              <a:rPr lang="en-US" sz="2500" b="1">
                <a:sym typeface="+mn-ea"/>
              </a:rPr>
              <a:t>      catch(ArithmeticException e){ </a:t>
            </a:r>
            <a:endParaRPr lang="en-US" sz="2500" b="1"/>
          </a:p>
          <a:p>
            <a:r>
              <a:rPr lang="en-US" sz="2500" b="1">
                <a:sym typeface="+mn-ea"/>
              </a:rPr>
              <a:t>        System.out.println(e.toString()); </a:t>
            </a:r>
            <a:endParaRPr lang="en-US" sz="2500" b="1"/>
          </a:p>
          <a:p>
            <a:r>
              <a:rPr lang="en-US" sz="2500" b="1">
                <a:sym typeface="+mn-ea"/>
              </a:rPr>
              <a:t>      } </a:t>
            </a:r>
            <a:endParaRPr lang="en-US" sz="2500" b="1"/>
          </a:p>
          <a:p>
            <a:r>
              <a:rPr lang="en-US" sz="2500" b="1">
                <a:sym typeface="+mn-ea"/>
              </a:rPr>
              <a:t>    }    } </a:t>
            </a:r>
          </a:p>
        </p:txBody>
      </p:sp>
      <p:sp>
        <p:nvSpPr>
          <p:cNvPr id="7" name="Text Box 6"/>
          <p:cNvSpPr txBox="1"/>
          <p:nvPr/>
        </p:nvSpPr>
        <p:spPr>
          <a:xfrm>
            <a:off x="8227695" y="5715635"/>
            <a:ext cx="2594610" cy="475615"/>
          </a:xfrm>
          <a:prstGeom prst="rect">
            <a:avLst/>
          </a:prstGeom>
          <a:noFill/>
        </p:spPr>
        <p:txBody>
          <a:bodyPr wrap="square" rtlCol="0" anchor="t">
            <a:spAutoFit/>
          </a:bodyPr>
          <a:lstStyle/>
          <a:p>
            <a:r>
              <a:rPr lang="en-US" sz="2500" b="1">
                <a:sym typeface="+mn-ea"/>
              </a:rPr>
              <a:t> / by zero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41935" y="307975"/>
            <a:ext cx="11633200" cy="6316345"/>
          </a:xfrm>
          <a:prstGeom prst="rect">
            <a:avLst/>
          </a:prstGeom>
          <a:noFill/>
        </p:spPr>
        <p:txBody>
          <a:bodyPr wrap="square" rtlCol="0" anchor="t">
            <a:noAutofit/>
          </a:bodyPr>
          <a:lstStyle/>
          <a:p>
            <a:r>
              <a:rPr lang="en-US" sz="2800"/>
              <a:t>statement 1;  </a:t>
            </a:r>
          </a:p>
          <a:p>
            <a:r>
              <a:rPr lang="en-US" sz="2800"/>
              <a:t>statement 2;  </a:t>
            </a:r>
          </a:p>
          <a:p>
            <a:r>
              <a:rPr lang="en-US" sz="2800"/>
              <a:t>statement 3;  </a:t>
            </a:r>
          </a:p>
          <a:p>
            <a:r>
              <a:rPr lang="en-US" sz="2800"/>
              <a:t>statement 4;  </a:t>
            </a:r>
          </a:p>
          <a:p>
            <a:r>
              <a:rPr lang="en-US" sz="2800"/>
              <a:t>statement 5;//exception occurs  </a:t>
            </a:r>
          </a:p>
          <a:p>
            <a:r>
              <a:rPr lang="en-US" sz="2800"/>
              <a:t>statement 6;  </a:t>
            </a:r>
          </a:p>
          <a:p>
            <a:r>
              <a:rPr lang="en-US" sz="2800"/>
              <a:t>statement 7;  </a:t>
            </a:r>
          </a:p>
          <a:p>
            <a:r>
              <a:rPr lang="en-US" sz="2800"/>
              <a:t>statement 8;  </a:t>
            </a:r>
          </a:p>
          <a:p>
            <a:r>
              <a:rPr lang="en-US" sz="2800"/>
              <a:t>statement 9;  </a:t>
            </a:r>
          </a:p>
          <a:p>
            <a:r>
              <a:rPr lang="en-US" sz="2800"/>
              <a:t>statement 10;  </a:t>
            </a:r>
          </a:p>
          <a:p>
            <a:r>
              <a:rPr lang="en-US" sz="2800"/>
              <a:t>Suppose there are 10 statements in a Java program and an exception occurs at statement 5; the rest of the code will not be executed, i.e., statements 6 to 10 will not be executed. However, when we perform exception handling, the rest of the statements will be executed. That is why we use exception handling in Java.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63220" y="465455"/>
            <a:ext cx="11567795" cy="3107690"/>
          </a:xfrm>
          <a:prstGeom prst="rect">
            <a:avLst/>
          </a:prstGeom>
          <a:noFill/>
        </p:spPr>
        <p:txBody>
          <a:bodyPr wrap="square" rtlCol="0" anchor="t">
            <a:spAutoFit/>
          </a:bodyPr>
          <a:lstStyle/>
          <a:p>
            <a:r>
              <a:rPr lang="en-US" sz="2800" b="1" u="sng" dirty="0"/>
              <a:t>User-Defined Exceptions</a:t>
            </a:r>
          </a:p>
          <a:p>
            <a:r>
              <a:rPr lang="en-US" sz="2800" b="1" dirty="0"/>
              <a:t>Sometimes, the built-in exceptions in Java are not able to describe a certain situation. In such cases, the user can also create exceptions which are called ‘user-defined Exceptions’. </a:t>
            </a:r>
          </a:p>
          <a:p>
            <a:endParaRPr lang="en-US" sz="2800" b="1" dirty="0"/>
          </a:p>
          <a:p>
            <a:endParaRPr lang="en-US" sz="2800" b="1" dirty="0"/>
          </a:p>
          <a:p>
            <a:endParaRPr lang="en-US" sz="2800" b="1" dirty="0"/>
          </a:p>
        </p:txBody>
      </p:sp>
      <p:sp>
        <p:nvSpPr>
          <p:cNvPr id="5" name="Text Box 4"/>
          <p:cNvSpPr txBox="1"/>
          <p:nvPr/>
        </p:nvSpPr>
        <p:spPr>
          <a:xfrm>
            <a:off x="362585" y="2495550"/>
            <a:ext cx="11655425" cy="3718560"/>
          </a:xfrm>
          <a:prstGeom prst="rect">
            <a:avLst/>
          </a:prstGeom>
          <a:noFill/>
        </p:spPr>
        <p:txBody>
          <a:bodyPr wrap="square" rtlCol="0" anchor="t">
            <a:noAutofit/>
          </a:bodyPr>
          <a:lstStyle/>
          <a:p>
            <a:endParaRPr lang="en-US" sz="2800" b="1" dirty="0"/>
          </a:p>
          <a:p>
            <a:r>
              <a:rPr lang="en-US" sz="2800" b="1" dirty="0"/>
              <a:t>1) Create the new exception class extending Exception class</a:t>
            </a:r>
          </a:p>
          <a:p>
            <a:endParaRPr lang="en-US" sz="2800" b="1" dirty="0"/>
          </a:p>
          <a:p>
            <a:r>
              <a:rPr lang="en-US" sz="2800" b="1" dirty="0"/>
              <a:t>2) create a public constructor for a new class with string type of parameter</a:t>
            </a:r>
          </a:p>
          <a:p>
            <a:endParaRPr lang="en-US" sz="2800" b="1" dirty="0"/>
          </a:p>
          <a:p>
            <a:r>
              <a:rPr lang="en-US" sz="2800" b="1" dirty="0"/>
              <a:t>3) pass the string parameter to the super class</a:t>
            </a:r>
          </a:p>
          <a:p>
            <a:endParaRPr lang="en-US" sz="2800" b="1" dirty="0"/>
          </a:p>
          <a:p>
            <a:r>
              <a:rPr lang="en-US" sz="2800" b="1" dirty="0"/>
              <a:t>4) declare the exception at the method level</a:t>
            </a:r>
          </a:p>
          <a:p>
            <a:endParaRPr lang="en-US" sz="2800" b="1" dirty="0"/>
          </a:p>
          <a:p>
            <a:endParaRPr lang="en-US" sz="28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74625" y="327660"/>
            <a:ext cx="10618470" cy="3378835"/>
          </a:xfrm>
          <a:prstGeom prst="rect">
            <a:avLst/>
          </a:prstGeom>
          <a:noFill/>
        </p:spPr>
        <p:txBody>
          <a:bodyPr wrap="square" rtlCol="0" anchor="t">
            <a:noAutofit/>
          </a:bodyPr>
          <a:lstStyle/>
          <a:p>
            <a:r>
              <a:rPr lang="en-US" sz="2800" b="1" dirty="0">
                <a:sym typeface="+mn-ea"/>
              </a:rPr>
              <a:t>5) create try block inside that create a new exception and throw it based on some condition</a:t>
            </a:r>
            <a:endParaRPr lang="en-US" sz="2800" b="1" dirty="0"/>
          </a:p>
          <a:p>
            <a:endParaRPr lang="en-US" sz="2800" b="1" dirty="0"/>
          </a:p>
          <a:p>
            <a:r>
              <a:rPr lang="en-US" sz="2800" b="1" dirty="0">
                <a:sym typeface="+mn-ea"/>
              </a:rPr>
              <a:t>6) write a catch block and use some predefined exceptions</a:t>
            </a:r>
            <a:endParaRPr lang="en-US" sz="2800" b="1" dirty="0"/>
          </a:p>
          <a:p>
            <a:endParaRPr lang="en-US" sz="2800" b="1" dirty="0"/>
          </a:p>
          <a:p>
            <a:r>
              <a:rPr lang="en-US" sz="2800" b="1" dirty="0">
                <a:sym typeface="+mn-ea"/>
              </a:rPr>
              <a:t>7) write the optionally finally block </a:t>
            </a:r>
            <a:endParaRPr lang="en-US" sz="2800" b="1" dirty="0"/>
          </a:p>
          <a:p>
            <a:endParaRPr lang="en-US" sz="2800" b="1" dirty="0"/>
          </a:p>
          <a:p>
            <a:endParaRPr lang="en-US" sz="28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68910" y="0"/>
            <a:ext cx="11491595" cy="6862445"/>
          </a:xfrm>
          <a:prstGeom prst="rect">
            <a:avLst/>
          </a:prstGeom>
          <a:noFill/>
        </p:spPr>
        <p:txBody>
          <a:bodyPr wrap="square" rtlCol="0" anchor="t">
            <a:spAutoFit/>
          </a:bodyPr>
          <a:lstStyle/>
          <a:p>
            <a:r>
              <a:rPr lang="en-US" sz="2000" b="1" dirty="0"/>
              <a:t>import </a:t>
            </a:r>
            <a:r>
              <a:rPr lang="en-US" sz="2000" b="1" dirty="0" err="1"/>
              <a:t>java.util.Scanner</a:t>
            </a:r>
            <a:r>
              <a:rPr lang="en-US" sz="2000" b="1" dirty="0"/>
              <a:t>;</a:t>
            </a:r>
          </a:p>
          <a:p>
            <a:r>
              <a:rPr lang="en-US" sz="2000" b="1" dirty="0"/>
              <a:t>class </a:t>
            </a:r>
            <a:r>
              <a:rPr lang="en-US" sz="2000" b="1" dirty="0" err="1"/>
              <a:t>ExceptionDemo</a:t>
            </a:r>
            <a:r>
              <a:rPr lang="en-US" sz="2000" b="1" dirty="0"/>
              <a:t> extends Exception{</a:t>
            </a:r>
          </a:p>
          <a:p>
            <a:r>
              <a:rPr lang="en-US" sz="2000" b="1" dirty="0"/>
              <a:t>public </a:t>
            </a:r>
            <a:r>
              <a:rPr lang="en-US" sz="2000" b="1" dirty="0" err="1"/>
              <a:t>ExceptionDemo</a:t>
            </a:r>
            <a:r>
              <a:rPr lang="en-US" sz="2000" b="1" dirty="0"/>
              <a:t>(String str) {</a:t>
            </a:r>
          </a:p>
          <a:p>
            <a:r>
              <a:rPr lang="en-US" sz="2000" b="1" dirty="0"/>
              <a:t>super(str);</a:t>
            </a:r>
          </a:p>
          <a:p>
            <a:r>
              <a:rPr lang="en-US" sz="2000" b="1" dirty="0"/>
              <a:t>}</a:t>
            </a:r>
          </a:p>
          <a:p>
            <a:endParaRPr lang="en-US" sz="2000" b="1" dirty="0"/>
          </a:p>
          <a:p>
            <a:r>
              <a:rPr lang="en-US" sz="2000" b="1" dirty="0"/>
              <a:t>public static void main(String </a:t>
            </a:r>
            <a:r>
              <a:rPr lang="en-US" sz="2000" b="1" dirty="0" err="1"/>
              <a:t>args</a:t>
            </a:r>
            <a:r>
              <a:rPr lang="en-US" sz="2000" b="1" dirty="0"/>
              <a:t>[]) throws </a:t>
            </a:r>
            <a:r>
              <a:rPr lang="en-US" sz="2000" b="1" dirty="0" err="1"/>
              <a:t>ExceptionDemo</a:t>
            </a:r>
            <a:endParaRPr lang="en-US" sz="2000" b="1" dirty="0"/>
          </a:p>
          <a:p>
            <a:r>
              <a:rPr lang="en-US" sz="2000" b="1" dirty="0"/>
              <a:t>{</a:t>
            </a:r>
          </a:p>
          <a:p>
            <a:r>
              <a:rPr lang="en-US" sz="2000" b="1" dirty="0"/>
              <a:t>try {</a:t>
            </a:r>
          </a:p>
          <a:p>
            <a:r>
              <a:rPr lang="en-US" sz="2000" b="1" dirty="0"/>
              <a:t>Scanner </a:t>
            </a:r>
            <a:r>
              <a:rPr lang="en-US" sz="2000" b="1" dirty="0" err="1"/>
              <a:t>sc</a:t>
            </a:r>
            <a:r>
              <a:rPr lang="en-US" sz="2000" b="1" dirty="0"/>
              <a:t> = new Scanner(System.in) ;</a:t>
            </a:r>
          </a:p>
          <a:p>
            <a:r>
              <a:rPr lang="en-US" sz="2000" b="1" dirty="0" err="1"/>
              <a:t>System.out.println</a:t>
            </a:r>
            <a:r>
              <a:rPr lang="en-US" sz="2000" b="1" dirty="0"/>
              <a:t>("Enter your Age");</a:t>
            </a:r>
          </a:p>
          <a:p>
            <a:r>
              <a:rPr lang="en-US" sz="2000" b="1" dirty="0"/>
              <a:t>int age=</a:t>
            </a:r>
            <a:r>
              <a:rPr lang="en-US" sz="2000" b="1" dirty="0" err="1"/>
              <a:t>sc.nextInt</a:t>
            </a:r>
            <a:r>
              <a:rPr lang="en-US" sz="2000" b="1" dirty="0"/>
              <a:t>();</a:t>
            </a:r>
          </a:p>
          <a:p>
            <a:r>
              <a:rPr lang="en-US" sz="2000" b="1" dirty="0"/>
              <a:t>if(age&lt;18) {</a:t>
            </a:r>
          </a:p>
          <a:p>
            <a:r>
              <a:rPr lang="en-US" sz="2000" b="1" dirty="0"/>
              <a:t>throw new </a:t>
            </a:r>
            <a:r>
              <a:rPr lang="en-US" sz="2000" b="1" dirty="0" err="1"/>
              <a:t>ExceptionDemo</a:t>
            </a:r>
            <a:r>
              <a:rPr lang="en-US" sz="2000" b="1" dirty="0"/>
              <a:t>("You are not eligible for vote");</a:t>
            </a:r>
          </a:p>
          <a:p>
            <a:r>
              <a:rPr lang="en-US" sz="2000" b="1" dirty="0"/>
              <a:t>}</a:t>
            </a:r>
          </a:p>
          <a:p>
            <a:r>
              <a:rPr lang="en-US" sz="2000" b="1" dirty="0"/>
              <a:t>else {</a:t>
            </a:r>
          </a:p>
          <a:p>
            <a:r>
              <a:rPr lang="en-US" sz="2000" b="1" dirty="0" err="1"/>
              <a:t>System.out.println</a:t>
            </a:r>
            <a:r>
              <a:rPr lang="en-US" sz="2000" b="1" dirty="0"/>
              <a:t>("You are eligible for vote");</a:t>
            </a:r>
          </a:p>
          <a:p>
            <a:r>
              <a:rPr lang="en-US" sz="2000" b="1" dirty="0"/>
              <a:t>}</a:t>
            </a:r>
          </a:p>
          <a:p>
            <a:r>
              <a:rPr lang="en-US" sz="2000" b="1" dirty="0"/>
              <a:t>}</a:t>
            </a:r>
          </a:p>
          <a:p>
            <a:r>
              <a:rPr lang="en-US" sz="2000" b="1" dirty="0"/>
              <a:t>catch(</a:t>
            </a:r>
            <a:r>
              <a:rPr lang="en-US" sz="2000" b="1" dirty="0" err="1"/>
              <a:t>ExceptionDemo</a:t>
            </a:r>
            <a:r>
              <a:rPr lang="en-US" sz="2000" b="1" dirty="0"/>
              <a:t> ed) {</a:t>
            </a:r>
          </a:p>
          <a:p>
            <a:r>
              <a:rPr lang="en-US" sz="2000" b="1" dirty="0" err="1"/>
              <a:t>ed.printStackTrace</a:t>
            </a:r>
            <a:r>
              <a:rPr lang="en-US" sz="2000" b="1" dirty="0"/>
              <a:t>();</a:t>
            </a:r>
          </a:p>
          <a:p>
            <a:r>
              <a:rPr lang="en-US" sz="2000" b="1" dirty="0"/>
              <a:t>}   }  }</a:t>
            </a:r>
          </a:p>
        </p:txBody>
      </p:sp>
      <p:sp>
        <p:nvSpPr>
          <p:cNvPr id="3" name="Text Box 2"/>
          <p:cNvSpPr txBox="1"/>
          <p:nvPr/>
        </p:nvSpPr>
        <p:spPr>
          <a:xfrm>
            <a:off x="5936615" y="5038725"/>
            <a:ext cx="6096000" cy="1476375"/>
          </a:xfrm>
          <a:prstGeom prst="rect">
            <a:avLst/>
          </a:prstGeom>
          <a:noFill/>
        </p:spPr>
        <p:txBody>
          <a:bodyPr wrap="square" rtlCol="0" anchor="t">
            <a:spAutoFit/>
          </a:bodyPr>
          <a:lstStyle/>
          <a:p>
            <a:r>
              <a:rPr lang="en-US" dirty="0"/>
              <a:t>C:\Users\MRUH\Desktop\javaex&gt;java </a:t>
            </a:r>
            <a:r>
              <a:rPr lang="en-US" dirty="0" err="1"/>
              <a:t>ExceptionDemo</a:t>
            </a:r>
            <a:endParaRPr lang="en-US" dirty="0"/>
          </a:p>
          <a:p>
            <a:r>
              <a:rPr lang="en-US" dirty="0"/>
              <a:t>Enter your Age</a:t>
            </a:r>
          </a:p>
          <a:p>
            <a:r>
              <a:rPr lang="en-US" dirty="0"/>
              <a:t>17</a:t>
            </a:r>
          </a:p>
          <a:p>
            <a:r>
              <a:rPr lang="en-US" dirty="0" err="1"/>
              <a:t>ExceptionDemo</a:t>
            </a:r>
            <a:r>
              <a:rPr lang="en-US" dirty="0"/>
              <a:t>: You are not eligible for vote</a:t>
            </a:r>
          </a:p>
          <a:p>
            <a:r>
              <a:rPr lang="en-US" dirty="0"/>
              <a:t>        at </a:t>
            </a:r>
            <a:r>
              <a:rPr lang="en-US" dirty="0" err="1"/>
              <a:t>ExceptionDemo.main</a:t>
            </a:r>
            <a:r>
              <a:rPr lang="en-US" dirty="0"/>
              <a:t>(ExceptionDemo.java:15)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8750" y="268605"/>
            <a:ext cx="11537950" cy="521970"/>
          </a:xfrm>
          <a:prstGeom prst="rect">
            <a:avLst/>
          </a:prstGeom>
          <a:noFill/>
        </p:spPr>
        <p:txBody>
          <a:bodyPr wrap="square" rtlCol="0" anchor="t">
            <a:spAutoFit/>
          </a:bodyPr>
          <a:lstStyle/>
          <a:p>
            <a:r>
              <a:rPr lang="en-US" sz="2800" b="1" u="sng"/>
              <a:t>Java Exception Propagation</a:t>
            </a:r>
          </a:p>
        </p:txBody>
      </p:sp>
      <p:sp>
        <p:nvSpPr>
          <p:cNvPr id="5" name="Text Box 4"/>
          <p:cNvSpPr txBox="1"/>
          <p:nvPr/>
        </p:nvSpPr>
        <p:spPr>
          <a:xfrm>
            <a:off x="275590" y="1034415"/>
            <a:ext cx="11728450" cy="2245360"/>
          </a:xfrm>
          <a:prstGeom prst="rect">
            <a:avLst/>
          </a:prstGeom>
          <a:noFill/>
        </p:spPr>
        <p:txBody>
          <a:bodyPr wrap="square" rtlCol="0" anchor="t">
            <a:spAutoFit/>
          </a:bodyPr>
          <a:lstStyle/>
          <a:p>
            <a:r>
              <a:rPr lang="en-US" sz="2800" b="1"/>
              <a:t>An exception is first thrown from the top of the stack and if it is not caught, it drops down the call stack to the previous method. If not caught there, the exception again drops down to the previous method, and so on until they are caught or until they reach the very bottom of the call stack. This is called exception propagation.</a:t>
            </a:r>
          </a:p>
        </p:txBody>
      </p:sp>
      <p:sp>
        <p:nvSpPr>
          <p:cNvPr id="6" name="Text Box 5"/>
          <p:cNvSpPr txBox="1"/>
          <p:nvPr/>
        </p:nvSpPr>
        <p:spPr>
          <a:xfrm>
            <a:off x="275590" y="4055110"/>
            <a:ext cx="11553190" cy="521970"/>
          </a:xfrm>
          <a:prstGeom prst="rect">
            <a:avLst/>
          </a:prstGeom>
          <a:noFill/>
        </p:spPr>
        <p:txBody>
          <a:bodyPr wrap="square" rtlCol="0" anchor="t">
            <a:spAutoFit/>
          </a:bodyPr>
          <a:lstStyle/>
          <a:p>
            <a:r>
              <a:rPr lang="en-US" sz="2800" b="1"/>
              <a:t>By default Unchecked Exceptions are forwarded in calling chain (propagated).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63220" y="212090"/>
            <a:ext cx="8721725" cy="6462395"/>
          </a:xfrm>
          <a:prstGeom prst="rect">
            <a:avLst/>
          </a:prstGeom>
          <a:noFill/>
        </p:spPr>
        <p:txBody>
          <a:bodyPr wrap="square" rtlCol="0" anchor="t">
            <a:spAutoFit/>
          </a:bodyPr>
          <a:lstStyle/>
          <a:p>
            <a:r>
              <a:rPr lang="en-US" sz="2300" b="1"/>
              <a:t>class TestExceptionPropagation1{  </a:t>
            </a:r>
          </a:p>
          <a:p>
            <a:r>
              <a:rPr lang="en-US" sz="2300" b="1"/>
              <a:t>  void m(){  </a:t>
            </a:r>
          </a:p>
          <a:p>
            <a:r>
              <a:rPr lang="en-US" sz="2300" b="1"/>
              <a:t>    int data=50/0;  </a:t>
            </a:r>
          </a:p>
          <a:p>
            <a:r>
              <a:rPr lang="en-US" sz="2300" b="1"/>
              <a:t>  }  </a:t>
            </a:r>
          </a:p>
          <a:p>
            <a:r>
              <a:rPr lang="en-US" sz="2300" b="1"/>
              <a:t>  void n(){  </a:t>
            </a:r>
          </a:p>
          <a:p>
            <a:r>
              <a:rPr lang="en-US" sz="2300" b="1"/>
              <a:t>    m();  </a:t>
            </a:r>
          </a:p>
          <a:p>
            <a:r>
              <a:rPr lang="en-US" sz="2300" b="1"/>
              <a:t>  }  </a:t>
            </a:r>
          </a:p>
          <a:p>
            <a:r>
              <a:rPr lang="en-US" sz="2300" b="1"/>
              <a:t>  void p(){  </a:t>
            </a:r>
          </a:p>
          <a:p>
            <a:r>
              <a:rPr lang="en-US" sz="2300" b="1"/>
              <a:t>   try{  </a:t>
            </a:r>
          </a:p>
          <a:p>
            <a:r>
              <a:rPr lang="en-US" sz="2300" b="1"/>
              <a:t>    n();  </a:t>
            </a:r>
          </a:p>
          <a:p>
            <a:r>
              <a:rPr lang="en-US" sz="2300" b="1"/>
              <a:t>   }catch(Exception e){System.out.println("exception handled");}  </a:t>
            </a:r>
          </a:p>
          <a:p>
            <a:r>
              <a:rPr lang="en-US" sz="2300" b="1"/>
              <a:t>  }  </a:t>
            </a:r>
          </a:p>
          <a:p>
            <a:r>
              <a:rPr lang="en-US" sz="2300" b="1"/>
              <a:t>  public static void main(String args[]){  </a:t>
            </a:r>
          </a:p>
          <a:p>
            <a:r>
              <a:rPr lang="en-US" sz="2300" b="1"/>
              <a:t>   TestExceptionPropagation1 obj=new TestExceptionPropagation1();  </a:t>
            </a:r>
          </a:p>
          <a:p>
            <a:r>
              <a:rPr lang="en-US" sz="2300" b="1"/>
              <a:t>   obj.p();  </a:t>
            </a:r>
          </a:p>
          <a:p>
            <a:r>
              <a:rPr lang="en-US" sz="2300" b="1"/>
              <a:t>   System.out.println("normal flow...");  </a:t>
            </a:r>
          </a:p>
          <a:p>
            <a:r>
              <a:rPr lang="en-US" sz="2300" b="1"/>
              <a:t>  }  </a:t>
            </a:r>
          </a:p>
          <a:p>
            <a:r>
              <a:rPr lang="en-US" sz="2300" b="1"/>
              <a:t>}  </a:t>
            </a:r>
          </a:p>
        </p:txBody>
      </p:sp>
      <p:sp>
        <p:nvSpPr>
          <p:cNvPr id="5" name="Text Box 4"/>
          <p:cNvSpPr txBox="1"/>
          <p:nvPr/>
        </p:nvSpPr>
        <p:spPr>
          <a:xfrm>
            <a:off x="8023860" y="1005840"/>
            <a:ext cx="3542665" cy="860425"/>
          </a:xfrm>
          <a:prstGeom prst="rect">
            <a:avLst/>
          </a:prstGeom>
          <a:noFill/>
        </p:spPr>
        <p:txBody>
          <a:bodyPr wrap="square" rtlCol="0" anchor="t">
            <a:spAutoFit/>
          </a:bodyPr>
          <a:lstStyle/>
          <a:p>
            <a:r>
              <a:rPr lang="en-US" sz="2500" b="1"/>
              <a:t>exception handled</a:t>
            </a:r>
          </a:p>
          <a:p>
            <a:r>
              <a:rPr lang="en-US" sz="2500" b="1"/>
              <a:t>       normal flow...</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44780" y="232410"/>
            <a:ext cx="11785600" cy="521970"/>
          </a:xfrm>
          <a:prstGeom prst="rect">
            <a:avLst/>
          </a:prstGeom>
          <a:noFill/>
        </p:spPr>
        <p:txBody>
          <a:bodyPr wrap="square" rtlCol="0" anchor="t">
            <a:spAutoFit/>
          </a:bodyPr>
          <a:lstStyle/>
          <a:p>
            <a:r>
              <a:rPr lang="en-US" sz="2800" b="1" dirty="0"/>
              <a:t>By default, Checked Exceptions are not forwarded in calling chain (propagated).</a:t>
            </a:r>
          </a:p>
        </p:txBody>
      </p:sp>
      <p:sp>
        <p:nvSpPr>
          <p:cNvPr id="5" name="Text Box 4"/>
          <p:cNvSpPr txBox="1"/>
          <p:nvPr/>
        </p:nvSpPr>
        <p:spPr>
          <a:xfrm>
            <a:off x="364490" y="1072788"/>
            <a:ext cx="8108315" cy="5908040"/>
          </a:xfrm>
          <a:prstGeom prst="rect">
            <a:avLst/>
          </a:prstGeom>
          <a:noFill/>
        </p:spPr>
        <p:txBody>
          <a:bodyPr wrap="square" rtlCol="0" anchor="t">
            <a:spAutoFit/>
          </a:bodyPr>
          <a:lstStyle/>
          <a:p>
            <a:r>
              <a:rPr lang="en-US" sz="2100" b="1" dirty="0"/>
              <a:t>class TestExceptionPropagation2{  </a:t>
            </a:r>
          </a:p>
          <a:p>
            <a:r>
              <a:rPr lang="en-US" sz="2100" b="1" dirty="0"/>
              <a:t>  void m(){  </a:t>
            </a:r>
          </a:p>
          <a:p>
            <a:r>
              <a:rPr lang="en-US" sz="2100" b="1" dirty="0"/>
              <a:t>    throw new </a:t>
            </a:r>
            <a:r>
              <a:rPr lang="en-US" sz="2100" b="1" dirty="0" err="1"/>
              <a:t>java.io.IOException</a:t>
            </a:r>
            <a:r>
              <a:rPr lang="en-US" sz="2100" b="1" dirty="0"/>
              <a:t>("device error");//checked exception  </a:t>
            </a:r>
          </a:p>
          <a:p>
            <a:r>
              <a:rPr lang="en-US" sz="2100" b="1" dirty="0"/>
              <a:t>  }  </a:t>
            </a:r>
          </a:p>
          <a:p>
            <a:r>
              <a:rPr lang="en-US" sz="2100" b="1" dirty="0"/>
              <a:t>  void n(){  </a:t>
            </a:r>
          </a:p>
          <a:p>
            <a:r>
              <a:rPr lang="en-US" sz="2100" b="1" dirty="0"/>
              <a:t>    m();  </a:t>
            </a:r>
          </a:p>
          <a:p>
            <a:r>
              <a:rPr lang="en-US" sz="2100" b="1" dirty="0"/>
              <a:t>  }  </a:t>
            </a:r>
          </a:p>
          <a:p>
            <a:r>
              <a:rPr lang="en-US" sz="2100" b="1" dirty="0"/>
              <a:t>  void p(){  </a:t>
            </a:r>
          </a:p>
          <a:p>
            <a:r>
              <a:rPr lang="en-US" sz="2100" b="1" dirty="0"/>
              <a:t>   try{  </a:t>
            </a:r>
          </a:p>
          <a:p>
            <a:r>
              <a:rPr lang="en-US" sz="2100" b="1" dirty="0"/>
              <a:t>    n();  </a:t>
            </a:r>
          </a:p>
          <a:p>
            <a:r>
              <a:rPr lang="en-US" sz="2100" b="1" dirty="0"/>
              <a:t>   }catch(Exception e){</a:t>
            </a:r>
            <a:r>
              <a:rPr lang="en-US" sz="2100" b="1" dirty="0" err="1"/>
              <a:t>System.out.println</a:t>
            </a:r>
            <a:r>
              <a:rPr lang="en-US" sz="2100" b="1" dirty="0"/>
              <a:t>("exception </a:t>
            </a:r>
            <a:r>
              <a:rPr lang="en-US" sz="2100" b="1" dirty="0" err="1"/>
              <a:t>handeled</a:t>
            </a:r>
            <a:r>
              <a:rPr lang="en-US" sz="2100" b="1" dirty="0"/>
              <a:t>");}  </a:t>
            </a:r>
          </a:p>
          <a:p>
            <a:r>
              <a:rPr lang="en-US" sz="2100" b="1" dirty="0"/>
              <a:t>  }  </a:t>
            </a:r>
          </a:p>
          <a:p>
            <a:r>
              <a:rPr lang="en-US" sz="2100" b="1" dirty="0"/>
              <a:t>  public static void main(String </a:t>
            </a:r>
            <a:r>
              <a:rPr lang="en-US" sz="2100" b="1" dirty="0" err="1"/>
              <a:t>args</a:t>
            </a:r>
            <a:r>
              <a:rPr lang="en-US" sz="2100" b="1" dirty="0"/>
              <a:t>[]){  </a:t>
            </a:r>
          </a:p>
          <a:p>
            <a:r>
              <a:rPr lang="en-US" sz="2100" b="1" dirty="0"/>
              <a:t>   TestExceptionPropagation2 </a:t>
            </a:r>
            <a:r>
              <a:rPr lang="en-US" sz="2100" b="1" dirty="0" err="1"/>
              <a:t>obj</a:t>
            </a:r>
            <a:r>
              <a:rPr lang="en-US" sz="2100" b="1" dirty="0"/>
              <a:t>=new TestExceptionPropagation2();  </a:t>
            </a:r>
          </a:p>
          <a:p>
            <a:r>
              <a:rPr lang="en-US" sz="2100" b="1" dirty="0"/>
              <a:t>   </a:t>
            </a:r>
            <a:r>
              <a:rPr lang="en-US" sz="2100" b="1" dirty="0" err="1"/>
              <a:t>obj.p</a:t>
            </a:r>
            <a:r>
              <a:rPr lang="en-US" sz="2100" b="1" dirty="0"/>
              <a:t>();  </a:t>
            </a:r>
          </a:p>
          <a:p>
            <a:r>
              <a:rPr lang="en-US" sz="2100" b="1" dirty="0"/>
              <a:t>   </a:t>
            </a:r>
            <a:r>
              <a:rPr lang="en-US" sz="2100" b="1" dirty="0" err="1"/>
              <a:t>System.out.println</a:t>
            </a:r>
            <a:r>
              <a:rPr lang="en-US" sz="2100" b="1" dirty="0"/>
              <a:t>("normal flow");  </a:t>
            </a:r>
          </a:p>
          <a:p>
            <a:r>
              <a:rPr lang="en-US" sz="2100" b="1" dirty="0"/>
              <a:t>  }  </a:t>
            </a:r>
          </a:p>
          <a:p>
            <a:r>
              <a:rPr lang="en-US" sz="2100" b="1" dirty="0"/>
              <a:t>}  </a:t>
            </a:r>
          </a:p>
        </p:txBody>
      </p:sp>
      <p:sp>
        <p:nvSpPr>
          <p:cNvPr id="6" name="Text Box 5"/>
          <p:cNvSpPr txBox="1"/>
          <p:nvPr/>
        </p:nvSpPr>
        <p:spPr>
          <a:xfrm>
            <a:off x="4535170" y="2290808"/>
            <a:ext cx="7395210" cy="1938020"/>
          </a:xfrm>
          <a:prstGeom prst="rect">
            <a:avLst/>
          </a:prstGeom>
          <a:solidFill>
            <a:srgbClr val="002060"/>
          </a:solidFill>
        </p:spPr>
        <p:txBody>
          <a:bodyPr wrap="square" rtlCol="0" anchor="t">
            <a:spAutoFit/>
          </a:bodyPr>
          <a:lstStyle/>
          <a:p>
            <a:r>
              <a:rPr lang="en-US" sz="2000" b="1" dirty="0">
                <a:solidFill>
                  <a:schemeClr val="bg1"/>
                </a:solidFill>
              </a:rPr>
              <a:t>TestExceptionPropagation2.java:3: error: unreported exception </a:t>
            </a:r>
            <a:r>
              <a:rPr lang="en-US" sz="2000" b="1" dirty="0" err="1">
                <a:solidFill>
                  <a:schemeClr val="bg1"/>
                </a:solidFill>
              </a:rPr>
              <a:t>IOException</a:t>
            </a:r>
            <a:r>
              <a:rPr lang="en-US" sz="2000" b="1" dirty="0">
                <a:solidFill>
                  <a:schemeClr val="bg1"/>
                </a:solidFill>
              </a:rPr>
              <a:t>; must be caught or declared to be thrown</a:t>
            </a:r>
          </a:p>
          <a:p>
            <a:r>
              <a:rPr lang="en-US" sz="2000" b="1" dirty="0">
                <a:solidFill>
                  <a:schemeClr val="bg1"/>
                </a:solidFill>
              </a:rPr>
              <a:t>    throw new </a:t>
            </a:r>
            <a:r>
              <a:rPr lang="en-US" sz="2000" b="1" dirty="0" err="1">
                <a:solidFill>
                  <a:schemeClr val="bg1"/>
                </a:solidFill>
              </a:rPr>
              <a:t>java.io.IOException</a:t>
            </a:r>
            <a:r>
              <a:rPr lang="en-US" sz="2000" b="1" dirty="0">
                <a:solidFill>
                  <a:schemeClr val="bg1"/>
                </a:solidFill>
              </a:rPr>
              <a:t>("device error");//checked exception</a:t>
            </a:r>
          </a:p>
          <a:p>
            <a:r>
              <a:rPr lang="en-US" sz="2000" b="1" dirty="0">
                <a:solidFill>
                  <a:schemeClr val="bg1"/>
                </a:solidFill>
              </a:rPr>
              <a:t>    ^</a:t>
            </a:r>
          </a:p>
          <a:p>
            <a:r>
              <a:rPr lang="en-US" sz="2000" b="1" dirty="0">
                <a:solidFill>
                  <a:schemeClr val="bg1"/>
                </a:solidFill>
              </a:rPr>
              <a:t>1 error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107315"/>
            <a:ext cx="6096000" cy="521970"/>
          </a:xfrm>
          <a:prstGeom prst="rect">
            <a:avLst/>
          </a:prstGeom>
          <a:noFill/>
        </p:spPr>
        <p:txBody>
          <a:bodyPr wrap="square" rtlCol="0" anchor="t">
            <a:spAutoFit/>
          </a:bodyPr>
          <a:lstStyle/>
          <a:p>
            <a:r>
              <a:rPr lang="en-US" sz="2800" b="1"/>
              <a:t>Java throws keyword</a:t>
            </a:r>
          </a:p>
        </p:txBody>
      </p:sp>
      <p:sp>
        <p:nvSpPr>
          <p:cNvPr id="3" name="Text Box 2"/>
          <p:cNvSpPr txBox="1"/>
          <p:nvPr/>
        </p:nvSpPr>
        <p:spPr>
          <a:xfrm>
            <a:off x="285750" y="1111250"/>
            <a:ext cx="11637645" cy="3538220"/>
          </a:xfrm>
          <a:prstGeom prst="rect">
            <a:avLst/>
          </a:prstGeom>
          <a:noFill/>
        </p:spPr>
        <p:txBody>
          <a:bodyPr wrap="square" rtlCol="0" anchor="t">
            <a:spAutoFit/>
          </a:bodyPr>
          <a:lstStyle/>
          <a:p>
            <a:r>
              <a:rPr lang="en-US" sz="2800" b="1"/>
              <a:t>The Java throws keyword is used to declare an exception. It gives an information to the programmer that there may occur an exception. So, it is better for the programmer to provide the exception handling code so that the normal flow of the program can be maintained.</a:t>
            </a:r>
          </a:p>
          <a:p>
            <a:endParaRPr lang="en-US" sz="2800" b="1"/>
          </a:p>
          <a:p>
            <a:r>
              <a:rPr lang="en-US" sz="2800" b="1"/>
              <a:t>Exception Handling is mainly used to handle the checked exceptions. If there occurs any unchecked exception such as NullPointerException, it is programmers' fault that he is not checking the code before it being used.</a:t>
            </a:r>
          </a:p>
        </p:txBody>
      </p:sp>
      <p:sp>
        <p:nvSpPr>
          <p:cNvPr id="4" name="Text Box 3"/>
          <p:cNvSpPr txBox="1"/>
          <p:nvPr/>
        </p:nvSpPr>
        <p:spPr>
          <a:xfrm>
            <a:off x="984885" y="5131435"/>
            <a:ext cx="10340975" cy="1383665"/>
          </a:xfrm>
          <a:prstGeom prst="rect">
            <a:avLst/>
          </a:prstGeom>
          <a:noFill/>
        </p:spPr>
        <p:txBody>
          <a:bodyPr wrap="square" rtlCol="0" anchor="t">
            <a:spAutoFit/>
          </a:bodyPr>
          <a:lstStyle/>
          <a:p>
            <a:r>
              <a:rPr lang="en-US" sz="2800" b="1"/>
              <a:t>return_type method_name() throws exception_class_name{  </a:t>
            </a:r>
          </a:p>
          <a:p>
            <a:r>
              <a:rPr lang="en-US" sz="2800" b="1"/>
              <a:t>//method code  </a:t>
            </a:r>
          </a:p>
          <a:p>
            <a:r>
              <a:rPr lang="en-US" sz="2800" b="1"/>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22275" y="327025"/>
            <a:ext cx="11586845" cy="953135"/>
          </a:xfrm>
          <a:prstGeom prst="rect">
            <a:avLst/>
          </a:prstGeom>
          <a:noFill/>
        </p:spPr>
        <p:txBody>
          <a:bodyPr wrap="square" rtlCol="0" anchor="t">
            <a:spAutoFit/>
          </a:bodyPr>
          <a:lstStyle/>
          <a:p>
            <a:r>
              <a:rPr lang="en-US" sz="2800" b="1"/>
              <a:t>Which exception should be declared?</a:t>
            </a:r>
          </a:p>
          <a:p>
            <a:r>
              <a:rPr lang="en-US" sz="2800" b="1"/>
              <a:t>Ans: Checked exception only, because:</a:t>
            </a:r>
          </a:p>
        </p:txBody>
      </p:sp>
      <p:sp>
        <p:nvSpPr>
          <p:cNvPr id="5" name="Text Box 4"/>
          <p:cNvSpPr txBox="1"/>
          <p:nvPr/>
        </p:nvSpPr>
        <p:spPr>
          <a:xfrm>
            <a:off x="422275" y="1280160"/>
            <a:ext cx="11449685" cy="3107690"/>
          </a:xfrm>
          <a:prstGeom prst="rect">
            <a:avLst/>
          </a:prstGeom>
          <a:noFill/>
        </p:spPr>
        <p:txBody>
          <a:bodyPr wrap="square" rtlCol="0" anchor="t">
            <a:spAutoFit/>
          </a:bodyPr>
          <a:lstStyle/>
          <a:p>
            <a:endParaRPr lang="en-US" sz="2800" b="1"/>
          </a:p>
          <a:p>
            <a:r>
              <a:rPr lang="en-US" sz="2800" b="1"/>
              <a:t>Unchecked exception: under our control so we can correct our code.</a:t>
            </a:r>
          </a:p>
          <a:p>
            <a:endParaRPr lang="en-US" sz="2800" b="1"/>
          </a:p>
          <a:p>
            <a:endParaRPr lang="en-US" sz="2800" b="1"/>
          </a:p>
          <a:p>
            <a:r>
              <a:rPr lang="en-US" sz="2800" b="1"/>
              <a:t>error: beyond our control. </a:t>
            </a:r>
          </a:p>
          <a:p>
            <a:r>
              <a:rPr lang="en-US" sz="2800" b="1"/>
              <a:t>For example, we are unable to do anything if there occurs VirtualMachineError or StackOverflowError.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92455" y="0"/>
            <a:ext cx="8602345" cy="6816090"/>
          </a:xfrm>
          <a:prstGeom prst="rect">
            <a:avLst/>
          </a:prstGeom>
          <a:noFill/>
        </p:spPr>
        <p:txBody>
          <a:bodyPr wrap="square" rtlCol="0" anchor="t">
            <a:spAutoFit/>
          </a:bodyPr>
          <a:lstStyle/>
          <a:p>
            <a:r>
              <a:rPr lang="en-US" sz="2300" b="1"/>
              <a:t>import java.io.IOException;  </a:t>
            </a:r>
          </a:p>
          <a:p>
            <a:r>
              <a:rPr lang="en-US" sz="2300" b="1"/>
              <a:t>class Testthrows1{  </a:t>
            </a:r>
          </a:p>
          <a:p>
            <a:r>
              <a:rPr lang="en-US" sz="2300" b="1"/>
              <a:t>  void m()throws IOException{  </a:t>
            </a:r>
          </a:p>
          <a:p>
            <a:r>
              <a:rPr lang="en-US" sz="2300" b="1"/>
              <a:t>    throw new IOException("device error");//checked exception  </a:t>
            </a:r>
          </a:p>
          <a:p>
            <a:r>
              <a:rPr lang="en-US" sz="2300" b="1"/>
              <a:t>  }  </a:t>
            </a:r>
          </a:p>
          <a:p>
            <a:r>
              <a:rPr lang="en-US" sz="2300" b="1"/>
              <a:t>  void n()throws IOException{  </a:t>
            </a:r>
          </a:p>
          <a:p>
            <a:r>
              <a:rPr lang="en-US" sz="2300" b="1"/>
              <a:t>    m();  </a:t>
            </a:r>
          </a:p>
          <a:p>
            <a:r>
              <a:rPr lang="en-US" sz="2300" b="1"/>
              <a:t>  }  </a:t>
            </a:r>
          </a:p>
          <a:p>
            <a:r>
              <a:rPr lang="en-US" sz="2300" b="1"/>
              <a:t>  void p(){  </a:t>
            </a:r>
          </a:p>
          <a:p>
            <a:r>
              <a:rPr lang="en-US" sz="2300" b="1"/>
              <a:t>   try{  </a:t>
            </a:r>
          </a:p>
          <a:p>
            <a:r>
              <a:rPr lang="en-US" sz="2300" b="1"/>
              <a:t>    n();  </a:t>
            </a:r>
          </a:p>
          <a:p>
            <a:r>
              <a:rPr lang="en-US" sz="2300" b="1"/>
              <a:t>   }catch(Exception e){System.out.println("exception handled");}  </a:t>
            </a:r>
          </a:p>
          <a:p>
            <a:r>
              <a:rPr lang="en-US" sz="2300" b="1"/>
              <a:t>  }  </a:t>
            </a:r>
          </a:p>
          <a:p>
            <a:r>
              <a:rPr lang="en-US" sz="2300" b="1"/>
              <a:t>  public static void main(String args[]){  </a:t>
            </a:r>
          </a:p>
          <a:p>
            <a:r>
              <a:rPr lang="en-US" sz="2300" b="1"/>
              <a:t>   Testthrows1 obj=new Testthrows1();  </a:t>
            </a:r>
          </a:p>
          <a:p>
            <a:r>
              <a:rPr lang="en-US" sz="2300" b="1"/>
              <a:t>   obj.p();  </a:t>
            </a:r>
          </a:p>
          <a:p>
            <a:r>
              <a:rPr lang="en-US" sz="2300" b="1"/>
              <a:t>   System.out.println("normal flow...");  </a:t>
            </a:r>
          </a:p>
          <a:p>
            <a:r>
              <a:rPr lang="en-US" sz="2300" b="1"/>
              <a:t>  }  </a:t>
            </a:r>
          </a:p>
          <a:p>
            <a:r>
              <a:rPr lang="en-US" sz="2300" b="1"/>
              <a:t>}  </a:t>
            </a:r>
          </a:p>
        </p:txBody>
      </p:sp>
      <p:sp>
        <p:nvSpPr>
          <p:cNvPr id="5" name="Text Box 4"/>
          <p:cNvSpPr txBox="1"/>
          <p:nvPr/>
        </p:nvSpPr>
        <p:spPr>
          <a:xfrm>
            <a:off x="8005445" y="6005195"/>
            <a:ext cx="2873375" cy="798830"/>
          </a:xfrm>
          <a:prstGeom prst="rect">
            <a:avLst/>
          </a:prstGeom>
          <a:noFill/>
        </p:spPr>
        <p:txBody>
          <a:bodyPr wrap="square" rtlCol="0" anchor="t">
            <a:spAutoFit/>
          </a:bodyPr>
          <a:lstStyle/>
          <a:p>
            <a:r>
              <a:rPr lang="en-US" sz="2300" b="1"/>
              <a:t>exception handled</a:t>
            </a:r>
          </a:p>
          <a:p>
            <a:r>
              <a:rPr lang="en-US" sz="2300" b="1"/>
              <a:t>normal flow...</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32080" y="224790"/>
            <a:ext cx="11824970" cy="953135"/>
          </a:xfrm>
          <a:prstGeom prst="rect">
            <a:avLst/>
          </a:prstGeom>
          <a:noFill/>
        </p:spPr>
        <p:txBody>
          <a:bodyPr wrap="square" rtlCol="0" anchor="t">
            <a:spAutoFit/>
          </a:bodyPr>
          <a:lstStyle/>
          <a:p>
            <a:r>
              <a:rPr lang="en-US" sz="2800" b="1"/>
              <a:t>If we are calling a method that declares an exception, we must either caught or declare the exception.</a:t>
            </a:r>
          </a:p>
        </p:txBody>
      </p:sp>
      <p:sp>
        <p:nvSpPr>
          <p:cNvPr id="5" name="Text Box 4"/>
          <p:cNvSpPr txBox="1"/>
          <p:nvPr/>
        </p:nvSpPr>
        <p:spPr>
          <a:xfrm>
            <a:off x="131445" y="2552065"/>
            <a:ext cx="11825605" cy="2676525"/>
          </a:xfrm>
          <a:prstGeom prst="rect">
            <a:avLst/>
          </a:prstGeom>
          <a:noFill/>
        </p:spPr>
        <p:txBody>
          <a:bodyPr wrap="square" rtlCol="0" anchor="t">
            <a:spAutoFit/>
          </a:bodyPr>
          <a:lstStyle/>
          <a:p>
            <a:r>
              <a:rPr lang="en-US" sz="2800" b="1"/>
              <a:t>There are two cases:</a:t>
            </a:r>
          </a:p>
          <a:p>
            <a:endParaRPr lang="en-US" sz="2800" b="1"/>
          </a:p>
          <a:p>
            <a:r>
              <a:rPr lang="en-US" sz="2800" b="1"/>
              <a:t>Case 1: We have caught the exception i.e. we have handled the exception using try/catch block.</a:t>
            </a:r>
          </a:p>
          <a:p>
            <a:r>
              <a:rPr lang="en-US" sz="2800" b="1"/>
              <a:t>Case 2: We have declared the exception i.e. specified throws keyword with the method.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71780" y="276225"/>
            <a:ext cx="11694160" cy="3784600"/>
          </a:xfrm>
          <a:prstGeom prst="rect">
            <a:avLst/>
          </a:prstGeom>
          <a:noFill/>
        </p:spPr>
        <p:txBody>
          <a:bodyPr wrap="square" rtlCol="0" anchor="t">
            <a:spAutoFit/>
          </a:bodyPr>
          <a:lstStyle/>
          <a:p>
            <a:r>
              <a:rPr lang="en-US" sz="4000" b="1" u="sng"/>
              <a:t>Hierarchy of Java Exception classes</a:t>
            </a:r>
          </a:p>
          <a:p>
            <a:r>
              <a:rPr lang="en-US" sz="4000"/>
              <a:t>The java.lang.Throwable class is the root class of Java Exception hierarchy inherited by two subclasses: Exception and Error. The hierarchy of Java Exception classes is given below:</a:t>
            </a:r>
          </a:p>
          <a:p>
            <a:endParaRPr lang="en-US" sz="4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49225" y="307975"/>
            <a:ext cx="12042775" cy="1383665"/>
          </a:xfrm>
          <a:prstGeom prst="rect">
            <a:avLst/>
          </a:prstGeom>
          <a:noFill/>
        </p:spPr>
        <p:txBody>
          <a:bodyPr wrap="square" rtlCol="0" anchor="t">
            <a:spAutoFit/>
          </a:bodyPr>
          <a:lstStyle/>
          <a:p>
            <a:r>
              <a:rPr lang="en-US" sz="2800" b="1"/>
              <a:t>Case 1: Handle Exception Using try-catch block</a:t>
            </a:r>
          </a:p>
          <a:p>
            <a:r>
              <a:rPr lang="en-US" sz="2800" b="1"/>
              <a:t>In case we handle the exception, the code will be executed fine whether exception occurs during the program or not.</a:t>
            </a:r>
          </a:p>
        </p:txBody>
      </p:sp>
      <p:sp>
        <p:nvSpPr>
          <p:cNvPr id="6" name="Text Box 5"/>
          <p:cNvSpPr txBox="1"/>
          <p:nvPr/>
        </p:nvSpPr>
        <p:spPr>
          <a:xfrm>
            <a:off x="916940" y="1691640"/>
            <a:ext cx="6657340" cy="4982210"/>
          </a:xfrm>
          <a:prstGeom prst="rect">
            <a:avLst/>
          </a:prstGeom>
          <a:noFill/>
        </p:spPr>
        <p:txBody>
          <a:bodyPr wrap="square" rtlCol="0" anchor="t">
            <a:noAutofit/>
          </a:bodyPr>
          <a:lstStyle/>
          <a:p>
            <a:r>
              <a:rPr lang="en-US" sz="2000" b="1"/>
              <a:t>import java.io.*;  </a:t>
            </a:r>
          </a:p>
          <a:p>
            <a:r>
              <a:rPr lang="en-US" sz="2000" b="1"/>
              <a:t>class M{  </a:t>
            </a:r>
          </a:p>
          <a:p>
            <a:r>
              <a:rPr lang="en-US" sz="2000" b="1"/>
              <a:t> void method()throws IOException{  </a:t>
            </a:r>
          </a:p>
          <a:p>
            <a:r>
              <a:rPr lang="en-US" sz="2000" b="1"/>
              <a:t>  throw new IOException("device error");  </a:t>
            </a:r>
          </a:p>
          <a:p>
            <a:r>
              <a:rPr lang="en-US" sz="2000" b="1"/>
              <a:t> }  </a:t>
            </a:r>
          </a:p>
          <a:p>
            <a:r>
              <a:rPr lang="en-US" sz="2000" b="1"/>
              <a:t>}  </a:t>
            </a:r>
          </a:p>
          <a:p>
            <a:r>
              <a:rPr lang="en-US" sz="2000" b="1"/>
              <a:t>public class Testthrows2{  </a:t>
            </a:r>
          </a:p>
          <a:p>
            <a:r>
              <a:rPr lang="en-US" sz="2000" b="1"/>
              <a:t>   public static void main(String args[]){  </a:t>
            </a:r>
          </a:p>
          <a:p>
            <a:r>
              <a:rPr lang="en-US" sz="2000" b="1"/>
              <a:t>    try{  </a:t>
            </a:r>
          </a:p>
          <a:p>
            <a:r>
              <a:rPr lang="en-US" sz="2000" b="1"/>
              <a:t>     M m=new M();  </a:t>
            </a:r>
          </a:p>
          <a:p>
            <a:r>
              <a:rPr lang="en-US" sz="2000" b="1"/>
              <a:t>     m.method();  </a:t>
            </a:r>
          </a:p>
          <a:p>
            <a:r>
              <a:rPr lang="en-US" sz="2000" b="1"/>
              <a:t>    }catch(Exception e){System.out.println("exception handled");}     </a:t>
            </a:r>
          </a:p>
          <a:p>
            <a:r>
              <a:rPr lang="en-US" sz="2000" b="1"/>
              <a:t>  </a:t>
            </a:r>
          </a:p>
          <a:p>
            <a:r>
              <a:rPr lang="en-US" sz="2000" b="1"/>
              <a:t>    System.out.println("normal flow...");  </a:t>
            </a:r>
          </a:p>
          <a:p>
            <a:r>
              <a:rPr lang="en-US" sz="2000" b="1"/>
              <a:t>  }  </a:t>
            </a:r>
          </a:p>
          <a:p>
            <a:r>
              <a:rPr lang="en-US" sz="2000" b="1"/>
              <a:t>}  </a:t>
            </a:r>
          </a:p>
        </p:txBody>
      </p:sp>
      <p:sp>
        <p:nvSpPr>
          <p:cNvPr id="7" name="Text Box 6"/>
          <p:cNvSpPr txBox="1"/>
          <p:nvPr/>
        </p:nvSpPr>
        <p:spPr>
          <a:xfrm>
            <a:off x="7805420" y="5681345"/>
            <a:ext cx="3231515" cy="953135"/>
          </a:xfrm>
          <a:prstGeom prst="rect">
            <a:avLst/>
          </a:prstGeom>
          <a:noFill/>
        </p:spPr>
        <p:txBody>
          <a:bodyPr wrap="square" rtlCol="0" anchor="t">
            <a:spAutoFit/>
          </a:bodyPr>
          <a:lstStyle/>
          <a:p>
            <a:r>
              <a:rPr lang="en-US" sz="2800" b="1"/>
              <a:t>exception handled</a:t>
            </a:r>
          </a:p>
          <a:p>
            <a:r>
              <a:rPr lang="en-US" sz="2800" b="1"/>
              <a:t>       normal flow...</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35890" y="369570"/>
            <a:ext cx="11565255" cy="2245360"/>
          </a:xfrm>
          <a:prstGeom prst="rect">
            <a:avLst/>
          </a:prstGeom>
          <a:noFill/>
        </p:spPr>
        <p:txBody>
          <a:bodyPr wrap="square" rtlCol="0" anchor="t">
            <a:spAutoFit/>
          </a:bodyPr>
          <a:lstStyle/>
          <a:p>
            <a:r>
              <a:rPr lang="en-US" sz="2800" b="1"/>
              <a:t>Case 2: Declare Exception</a:t>
            </a:r>
          </a:p>
          <a:p>
            <a:r>
              <a:rPr lang="en-US" sz="2800" b="1"/>
              <a:t>In case we declare the exception, if exception does not occur, the code will be executed fine.</a:t>
            </a:r>
          </a:p>
          <a:p>
            <a:r>
              <a:rPr lang="en-US" sz="2800" b="1"/>
              <a:t>In case we declare the exception and the exception occurs, it will be thrown at runtime because throws does not handle the exception.</a:t>
            </a:r>
          </a:p>
        </p:txBody>
      </p:sp>
      <p:sp>
        <p:nvSpPr>
          <p:cNvPr id="5" name="Text Box 4"/>
          <p:cNvSpPr txBox="1"/>
          <p:nvPr/>
        </p:nvSpPr>
        <p:spPr>
          <a:xfrm>
            <a:off x="371475" y="2458085"/>
            <a:ext cx="10767060" cy="4399915"/>
          </a:xfrm>
          <a:prstGeom prst="rect">
            <a:avLst/>
          </a:prstGeom>
          <a:noFill/>
        </p:spPr>
        <p:txBody>
          <a:bodyPr wrap="square" rtlCol="0" anchor="t">
            <a:spAutoFit/>
          </a:bodyPr>
          <a:lstStyle/>
          <a:p>
            <a:r>
              <a:rPr lang="en-US" sz="2000" b="1"/>
              <a:t>import java.io.*;  </a:t>
            </a:r>
          </a:p>
          <a:p>
            <a:r>
              <a:rPr lang="en-US" sz="2000" b="1"/>
              <a:t>class M{  </a:t>
            </a:r>
          </a:p>
          <a:p>
            <a:r>
              <a:rPr lang="en-US" sz="2000" b="1"/>
              <a:t> void method()throws IOException{  </a:t>
            </a:r>
          </a:p>
          <a:p>
            <a:r>
              <a:rPr lang="en-US" sz="2000" b="1"/>
              <a:t>  System.out.println("device operation performed");  </a:t>
            </a:r>
          </a:p>
          <a:p>
            <a:r>
              <a:rPr lang="en-US" sz="2000" b="1"/>
              <a:t> }  </a:t>
            </a:r>
          </a:p>
          <a:p>
            <a:r>
              <a:rPr lang="en-US" sz="2000" b="1"/>
              <a:t>}  </a:t>
            </a:r>
          </a:p>
          <a:p>
            <a:r>
              <a:rPr lang="en-US" sz="2000" b="1"/>
              <a:t>class Testthrows3{  </a:t>
            </a:r>
          </a:p>
          <a:p>
            <a:r>
              <a:rPr lang="en-US" sz="2000" b="1"/>
              <a:t>   public static void main(String args[])throws IOException{//declare exception  </a:t>
            </a:r>
          </a:p>
          <a:p>
            <a:r>
              <a:rPr lang="en-US" sz="2000" b="1"/>
              <a:t>     M m=new M();  </a:t>
            </a:r>
          </a:p>
          <a:p>
            <a:r>
              <a:rPr lang="en-US" sz="2000" b="1"/>
              <a:t>     m.method();  </a:t>
            </a:r>
          </a:p>
          <a:p>
            <a:r>
              <a:rPr lang="en-US" sz="2000" b="1"/>
              <a:t>  </a:t>
            </a:r>
          </a:p>
          <a:p>
            <a:r>
              <a:rPr lang="en-US" sz="2000" b="1"/>
              <a:t>    System.out.println("normal flow...");  </a:t>
            </a:r>
          </a:p>
          <a:p>
            <a:r>
              <a:rPr lang="en-US" sz="2000" b="1"/>
              <a:t>  }  </a:t>
            </a:r>
          </a:p>
          <a:p>
            <a:r>
              <a:rPr lang="en-US" sz="2000" b="1"/>
              <a:t>}  </a:t>
            </a:r>
          </a:p>
        </p:txBody>
      </p:sp>
      <p:sp>
        <p:nvSpPr>
          <p:cNvPr id="6" name="Text Box 5"/>
          <p:cNvSpPr txBox="1"/>
          <p:nvPr/>
        </p:nvSpPr>
        <p:spPr>
          <a:xfrm>
            <a:off x="7993380" y="5851525"/>
            <a:ext cx="3350895" cy="706755"/>
          </a:xfrm>
          <a:prstGeom prst="rect">
            <a:avLst/>
          </a:prstGeom>
          <a:noFill/>
        </p:spPr>
        <p:txBody>
          <a:bodyPr wrap="square" rtlCol="0" anchor="t">
            <a:spAutoFit/>
          </a:bodyPr>
          <a:lstStyle/>
          <a:p>
            <a:r>
              <a:rPr lang="en-US" sz="2000" b="1"/>
              <a:t>device operation performed</a:t>
            </a:r>
          </a:p>
          <a:p>
            <a:r>
              <a:rPr lang="en-US" sz="2000" b="1"/>
              <a:t>       normal flow...</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82650" y="299720"/>
            <a:ext cx="7409180" cy="5883275"/>
          </a:xfrm>
          <a:prstGeom prst="rect">
            <a:avLst/>
          </a:prstGeom>
          <a:noFill/>
        </p:spPr>
        <p:txBody>
          <a:bodyPr wrap="square" rtlCol="0" anchor="t">
            <a:noAutofit/>
          </a:bodyPr>
          <a:lstStyle/>
          <a:p>
            <a:r>
              <a:rPr lang="en-US" sz="2800" b="1"/>
              <a:t>import java.io.*;  </a:t>
            </a:r>
          </a:p>
          <a:p>
            <a:r>
              <a:rPr lang="en-US" sz="2800" b="1"/>
              <a:t>class M{  </a:t>
            </a:r>
          </a:p>
          <a:p>
            <a:r>
              <a:rPr lang="en-US" sz="2800" b="1"/>
              <a:t> void method()throws IOException{  </a:t>
            </a:r>
          </a:p>
          <a:p>
            <a:r>
              <a:rPr lang="en-US" sz="2800" b="1"/>
              <a:t>  throw new IOException("device error");  </a:t>
            </a:r>
          </a:p>
          <a:p>
            <a:r>
              <a:rPr lang="en-US" sz="2800" b="1"/>
              <a:t> }  </a:t>
            </a:r>
          </a:p>
          <a:p>
            <a:r>
              <a:rPr lang="en-US" sz="2800" b="1"/>
              <a:t>}  </a:t>
            </a:r>
          </a:p>
          <a:p>
            <a:r>
              <a:rPr lang="en-US" sz="2800" b="1"/>
              <a:t>class Testthrows4{  </a:t>
            </a:r>
          </a:p>
          <a:p>
            <a:r>
              <a:rPr lang="en-US" sz="2800" b="1"/>
              <a:t>   public static void main(String args[])throws IOException{//declare exception  </a:t>
            </a:r>
          </a:p>
          <a:p>
            <a:r>
              <a:rPr lang="en-US" sz="2800" b="1"/>
              <a:t>     M m=new M();  </a:t>
            </a:r>
          </a:p>
          <a:p>
            <a:r>
              <a:rPr lang="en-US" sz="2800" b="1"/>
              <a:t>     m.method();  </a:t>
            </a:r>
          </a:p>
          <a:p>
            <a:r>
              <a:rPr lang="en-US" sz="2800" b="1"/>
              <a:t>  </a:t>
            </a:r>
          </a:p>
          <a:p>
            <a:r>
              <a:rPr lang="en-US" sz="2800" b="1"/>
              <a:t>    System.out.println("normal flow...");  </a:t>
            </a:r>
          </a:p>
          <a:p>
            <a:r>
              <a:rPr lang="en-US" sz="2800" b="1"/>
              <a:t>  }  </a:t>
            </a:r>
          </a:p>
          <a:p>
            <a:r>
              <a:rPr lang="en-US" sz="2800" b="1"/>
              <a:t>}  </a:t>
            </a:r>
          </a:p>
        </p:txBody>
      </p:sp>
      <p:pic>
        <p:nvPicPr>
          <p:cNvPr id="101" name="Content Placeholder 100"/>
          <p:cNvPicPr>
            <a:picLocks noGrp="1" noChangeAspect="1"/>
          </p:cNvPicPr>
          <p:nvPr>
            <p:ph idx="1"/>
          </p:nvPr>
        </p:nvPicPr>
        <p:blipFill>
          <a:blip r:embed="rId2"/>
          <a:stretch>
            <a:fillRect/>
          </a:stretch>
        </p:blipFill>
        <p:spPr>
          <a:xfrm>
            <a:off x="5866765" y="4110990"/>
            <a:ext cx="6324600" cy="1350645"/>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17475" y="152400"/>
            <a:ext cx="11389995" cy="521970"/>
          </a:xfrm>
          <a:prstGeom prst="rect">
            <a:avLst/>
          </a:prstGeom>
          <a:noFill/>
        </p:spPr>
        <p:txBody>
          <a:bodyPr wrap="square" rtlCol="0" anchor="t">
            <a:spAutoFit/>
          </a:bodyPr>
          <a:lstStyle/>
          <a:p>
            <a:r>
              <a:rPr lang="en-US" sz="2800" b="1" u="sng"/>
              <a:t>Difference between throw and throws in Java</a:t>
            </a:r>
          </a:p>
        </p:txBody>
      </p:sp>
      <p:graphicFrame>
        <p:nvGraphicFramePr>
          <p:cNvPr id="12" name="Content Placeholder 11"/>
          <p:cNvGraphicFramePr>
            <a:graphicFrameLocks noGrp="1"/>
          </p:cNvGraphicFramePr>
          <p:nvPr>
            <p:ph sz="half" idx="1"/>
          </p:nvPr>
        </p:nvGraphicFramePr>
        <p:xfrm>
          <a:off x="222885" y="724535"/>
          <a:ext cx="11576050" cy="1524000"/>
        </p:xfrm>
        <a:graphic>
          <a:graphicData uri="http://schemas.openxmlformats.org/drawingml/2006/table">
            <a:tbl>
              <a:tblPr/>
              <a:tblGrid>
                <a:gridCol w="2406015">
                  <a:extLst>
                    <a:ext uri="{9D8B030D-6E8A-4147-A177-3AD203B41FA5}">
                      <a16:colId xmlns:a16="http://schemas.microsoft.com/office/drawing/2014/main" val="20000"/>
                    </a:ext>
                  </a:extLst>
                </a:gridCol>
                <a:gridCol w="4507865">
                  <a:extLst>
                    <a:ext uri="{9D8B030D-6E8A-4147-A177-3AD203B41FA5}">
                      <a16:colId xmlns:a16="http://schemas.microsoft.com/office/drawing/2014/main" val="20001"/>
                    </a:ext>
                  </a:extLst>
                </a:gridCol>
                <a:gridCol w="4662170">
                  <a:extLst>
                    <a:ext uri="{9D8B030D-6E8A-4147-A177-3AD203B41FA5}">
                      <a16:colId xmlns:a16="http://schemas.microsoft.com/office/drawing/2014/main" val="20002"/>
                    </a:ext>
                  </a:extLst>
                </a:gridCol>
              </a:tblGrid>
              <a:tr h="257810">
                <a:tc>
                  <a:txBody>
                    <a:bodyPr/>
                    <a:lstStyle/>
                    <a:p>
                      <a:pPr indent="0">
                        <a:buNone/>
                      </a:pPr>
                      <a:r>
                        <a:rPr lang="en-US" sz="2000" b="0">
                          <a:latin typeface="Calibri" panose="020F0502020204030204" charset="0"/>
                          <a:cs typeface="Calibri" panose="020F0502020204030204" charset="0"/>
                        </a:rPr>
                        <a:t>Basis of Differences</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throw</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throws</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0550">
                <a:tc>
                  <a:txBody>
                    <a:bodyPr/>
                    <a:lstStyle/>
                    <a:p>
                      <a:pPr indent="0">
                        <a:buNone/>
                      </a:pPr>
                      <a:r>
                        <a:rPr lang="en-US" sz="2000" b="0">
                          <a:latin typeface="Calibri" panose="020F0502020204030204" charset="0"/>
                          <a:cs typeface="Calibri" panose="020F0502020204030204" charset="0"/>
                        </a:rPr>
                        <a:t>Definition</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Java throw keyword is used throw an exception explicitly in the code, inside the function or the block of code.</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Java throws keyword is used in the method signature to declare an exception which might be thrown by the function while the execution of the code.</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 name="Content Placeholder 13"/>
          <p:cNvGraphicFramePr>
            <a:graphicFrameLocks noGrp="1"/>
          </p:cNvGraphicFramePr>
          <p:nvPr>
            <p:ph sz="half" idx="2"/>
            <p:extLst>
              <p:ext uri="{D42A27DB-BD31-4B8C-83A1-F6EECF244321}">
                <p14:modId xmlns:p14="http://schemas.microsoft.com/office/powerpoint/2010/main" val="3573324339"/>
              </p:ext>
            </p:extLst>
          </p:nvPr>
        </p:nvGraphicFramePr>
        <p:xfrm>
          <a:off x="222885" y="2248535"/>
          <a:ext cx="11576050" cy="1219200"/>
        </p:xfrm>
        <a:graphic>
          <a:graphicData uri="http://schemas.openxmlformats.org/drawingml/2006/table">
            <a:tbl>
              <a:tblPr/>
              <a:tblGrid>
                <a:gridCol w="2404745">
                  <a:extLst>
                    <a:ext uri="{9D8B030D-6E8A-4147-A177-3AD203B41FA5}">
                      <a16:colId xmlns:a16="http://schemas.microsoft.com/office/drawing/2014/main" val="20000"/>
                    </a:ext>
                  </a:extLst>
                </a:gridCol>
                <a:gridCol w="4509770">
                  <a:extLst>
                    <a:ext uri="{9D8B030D-6E8A-4147-A177-3AD203B41FA5}">
                      <a16:colId xmlns:a16="http://schemas.microsoft.com/office/drawing/2014/main" val="20001"/>
                    </a:ext>
                  </a:extLst>
                </a:gridCol>
                <a:gridCol w="4661535">
                  <a:extLst>
                    <a:ext uri="{9D8B030D-6E8A-4147-A177-3AD203B41FA5}">
                      <a16:colId xmlns:a16="http://schemas.microsoft.com/office/drawing/2014/main" val="20002"/>
                    </a:ext>
                  </a:extLst>
                </a:gridCol>
              </a:tblGrid>
              <a:tr h="596265">
                <a:tc>
                  <a:txBody>
                    <a:bodyPr/>
                    <a:lstStyle/>
                    <a:p>
                      <a:pPr indent="0">
                        <a:buNone/>
                      </a:pPr>
                      <a:r>
                        <a:rPr lang="en-US" sz="2000" b="0" dirty="0">
                          <a:latin typeface="Calibri" panose="020F0502020204030204" charset="0"/>
                          <a:cs typeface="Calibri" panose="020F0502020204030204" charset="0"/>
                        </a:rPr>
                        <a:t>Type of exception </a:t>
                      </a:r>
                      <a:endParaRPr lang="en-US" sz="2000" b="0" dirty="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dirty="0">
                          <a:latin typeface="Calibri" panose="020F0502020204030204" charset="0"/>
                          <a:cs typeface="Calibri" panose="020F0502020204030204" charset="0"/>
                        </a:rPr>
                        <a:t>Using throw keyword, we can only propagate unchecked exception i.e., the checked exception cannot be propagated using throw only.</a:t>
                      </a:r>
                      <a:endParaRPr lang="en-US" sz="2000" b="0" dirty="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dirty="0">
                          <a:latin typeface="Calibri" panose="020F0502020204030204" charset="0"/>
                          <a:cs typeface="Calibri" panose="020F0502020204030204" charset="0"/>
                        </a:rPr>
                        <a:t>Using throws keyword, we can declare both checked and unchecked exceptions. However, the throws keyword can be used to propagate checked exceptions only.</a:t>
                      </a:r>
                      <a:endParaRPr lang="en-US" sz="2000" b="0" dirty="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 name="Table 15"/>
          <p:cNvGraphicFramePr/>
          <p:nvPr/>
        </p:nvGraphicFramePr>
        <p:xfrm>
          <a:off x="223520" y="3540760"/>
          <a:ext cx="11575415" cy="609600"/>
        </p:xfrm>
        <a:graphic>
          <a:graphicData uri="http://schemas.openxmlformats.org/drawingml/2006/table">
            <a:tbl>
              <a:tblPr/>
              <a:tblGrid>
                <a:gridCol w="2405380">
                  <a:extLst>
                    <a:ext uri="{9D8B030D-6E8A-4147-A177-3AD203B41FA5}">
                      <a16:colId xmlns:a16="http://schemas.microsoft.com/office/drawing/2014/main" val="20000"/>
                    </a:ext>
                  </a:extLst>
                </a:gridCol>
                <a:gridCol w="4508500">
                  <a:extLst>
                    <a:ext uri="{9D8B030D-6E8A-4147-A177-3AD203B41FA5}">
                      <a16:colId xmlns:a16="http://schemas.microsoft.com/office/drawing/2014/main" val="20001"/>
                    </a:ext>
                  </a:extLst>
                </a:gridCol>
                <a:gridCol w="4661535">
                  <a:extLst>
                    <a:ext uri="{9D8B030D-6E8A-4147-A177-3AD203B41FA5}">
                      <a16:colId xmlns:a16="http://schemas.microsoft.com/office/drawing/2014/main" val="20002"/>
                    </a:ext>
                  </a:extLst>
                </a:gridCol>
              </a:tblGrid>
              <a:tr h="365760">
                <a:tc>
                  <a:txBody>
                    <a:bodyPr/>
                    <a:lstStyle/>
                    <a:p>
                      <a:pPr indent="0">
                        <a:buNone/>
                      </a:pPr>
                      <a:r>
                        <a:rPr lang="en-US" sz="2000" b="0">
                          <a:latin typeface="Calibri" panose="020F0502020204030204" charset="0"/>
                          <a:cs typeface="Calibri" panose="020F0502020204030204" charset="0"/>
                        </a:rPr>
                        <a:t>Syntax</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The throw keyword is followed by an instance of Exception to be thrown.</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The throws keyword is followed by class names of Exceptions to be thrown.</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 name="Table 16"/>
          <p:cNvGraphicFramePr/>
          <p:nvPr/>
        </p:nvGraphicFramePr>
        <p:xfrm>
          <a:off x="222885" y="4223385"/>
          <a:ext cx="11576050" cy="532130"/>
        </p:xfrm>
        <a:graphic>
          <a:graphicData uri="http://schemas.openxmlformats.org/drawingml/2006/table">
            <a:tbl>
              <a:tblPr/>
              <a:tblGrid>
                <a:gridCol w="2404745">
                  <a:extLst>
                    <a:ext uri="{9D8B030D-6E8A-4147-A177-3AD203B41FA5}">
                      <a16:colId xmlns:a16="http://schemas.microsoft.com/office/drawing/2014/main" val="20000"/>
                    </a:ext>
                  </a:extLst>
                </a:gridCol>
                <a:gridCol w="4509770">
                  <a:extLst>
                    <a:ext uri="{9D8B030D-6E8A-4147-A177-3AD203B41FA5}">
                      <a16:colId xmlns:a16="http://schemas.microsoft.com/office/drawing/2014/main" val="20001"/>
                    </a:ext>
                  </a:extLst>
                </a:gridCol>
                <a:gridCol w="4661535">
                  <a:extLst>
                    <a:ext uri="{9D8B030D-6E8A-4147-A177-3AD203B41FA5}">
                      <a16:colId xmlns:a16="http://schemas.microsoft.com/office/drawing/2014/main" val="20002"/>
                    </a:ext>
                  </a:extLst>
                </a:gridCol>
              </a:tblGrid>
              <a:tr h="532130">
                <a:tc>
                  <a:txBody>
                    <a:bodyPr/>
                    <a:lstStyle/>
                    <a:p>
                      <a:pPr indent="0">
                        <a:buNone/>
                      </a:pPr>
                      <a:r>
                        <a:rPr lang="en-US" sz="2000" b="0">
                          <a:latin typeface="Calibri" panose="020F0502020204030204" charset="0"/>
                          <a:cs typeface="Calibri" panose="020F0502020204030204" charset="0"/>
                        </a:rPr>
                        <a:t> Declaration</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throw is used within the method.</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throws is used with the method signature.</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9" name="Table 18"/>
          <p:cNvGraphicFramePr/>
          <p:nvPr/>
        </p:nvGraphicFramePr>
        <p:xfrm>
          <a:off x="222885" y="4828540"/>
          <a:ext cx="11575415" cy="1219200"/>
        </p:xfrm>
        <a:graphic>
          <a:graphicData uri="http://schemas.openxmlformats.org/drawingml/2006/table">
            <a:tbl>
              <a:tblPr/>
              <a:tblGrid>
                <a:gridCol w="2405380">
                  <a:extLst>
                    <a:ext uri="{9D8B030D-6E8A-4147-A177-3AD203B41FA5}">
                      <a16:colId xmlns:a16="http://schemas.microsoft.com/office/drawing/2014/main" val="20000"/>
                    </a:ext>
                  </a:extLst>
                </a:gridCol>
                <a:gridCol w="4508500">
                  <a:extLst>
                    <a:ext uri="{9D8B030D-6E8A-4147-A177-3AD203B41FA5}">
                      <a16:colId xmlns:a16="http://schemas.microsoft.com/office/drawing/2014/main" val="20001"/>
                    </a:ext>
                  </a:extLst>
                </a:gridCol>
                <a:gridCol w="4661535">
                  <a:extLst>
                    <a:ext uri="{9D8B030D-6E8A-4147-A177-3AD203B41FA5}">
                      <a16:colId xmlns:a16="http://schemas.microsoft.com/office/drawing/2014/main" val="20002"/>
                    </a:ext>
                  </a:extLst>
                </a:gridCol>
              </a:tblGrid>
              <a:tr h="708660">
                <a:tc>
                  <a:txBody>
                    <a:bodyPr/>
                    <a:lstStyle/>
                    <a:p>
                      <a:pPr indent="0">
                        <a:buNone/>
                      </a:pPr>
                      <a:r>
                        <a:rPr lang="en-US" sz="2000" b="0">
                          <a:latin typeface="Calibri" panose="020F0502020204030204" charset="0"/>
                          <a:cs typeface="Calibri" panose="020F0502020204030204" charset="0"/>
                        </a:rPr>
                        <a:t>Internal implementation</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We are allowed to throw only one exception at a time i.e. we cannot throw multiple exceptions.</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Calibri" panose="020F0502020204030204" charset="0"/>
                          <a:cs typeface="Calibri" panose="020F0502020204030204" charset="0"/>
                        </a:rPr>
                        <a:t>We can declare multiple exceptions using throws keyword that can be thrown by the method. For example, main() throws IOException, SQLException.</a:t>
                      </a:r>
                      <a:endParaRPr lang="en-US" sz="2000" b="0">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440055" y="745490"/>
            <a:ext cx="11464925" cy="1906270"/>
          </a:xfrm>
          <a:prstGeom prst="rect">
            <a:avLst/>
          </a:prstGeom>
          <a:noFill/>
        </p:spPr>
        <p:txBody>
          <a:bodyPr wrap="square" rtlCol="0" anchor="t">
            <a:noAutofit/>
          </a:bodyPr>
          <a:lstStyle/>
          <a:p>
            <a:r>
              <a:rPr lang="en-US" sz="2800" b="1"/>
              <a:t>What is Single-Tasking?</a:t>
            </a:r>
          </a:p>
          <a:p>
            <a:endParaRPr lang="en-US" sz="2800" b="1"/>
          </a:p>
          <a:p>
            <a:r>
              <a:rPr lang="en-US" sz="2800" b="1"/>
              <a:t>Single-Tasking means executing one task at a time. Here much of the processor time will be wasted because waiting time is very high and the processor gives a late response. Example: DOS</a:t>
            </a:r>
          </a:p>
        </p:txBody>
      </p:sp>
      <p:sp>
        <p:nvSpPr>
          <p:cNvPr id="6" name="Text Box 5"/>
          <p:cNvSpPr txBox="1"/>
          <p:nvPr/>
        </p:nvSpPr>
        <p:spPr>
          <a:xfrm>
            <a:off x="2621915" y="132715"/>
            <a:ext cx="6096000" cy="521970"/>
          </a:xfrm>
          <a:prstGeom prst="rect">
            <a:avLst/>
          </a:prstGeom>
          <a:noFill/>
        </p:spPr>
        <p:txBody>
          <a:bodyPr wrap="square" rtlCol="0" anchor="t">
            <a:spAutoFit/>
          </a:bodyPr>
          <a:lstStyle/>
          <a:p>
            <a:pPr algn="ctr"/>
            <a:r>
              <a:rPr lang="en-US" sz="2800" b="1" u="sng">
                <a:sym typeface="+mn-ea"/>
              </a:rPr>
              <a:t>Multithreading in Java</a:t>
            </a:r>
          </a:p>
        </p:txBody>
      </p:sp>
      <p:sp>
        <p:nvSpPr>
          <p:cNvPr id="7" name="Text Box 6"/>
          <p:cNvSpPr txBox="1"/>
          <p:nvPr/>
        </p:nvSpPr>
        <p:spPr>
          <a:xfrm>
            <a:off x="440055" y="2888615"/>
            <a:ext cx="11465560" cy="3969385"/>
          </a:xfrm>
          <a:prstGeom prst="rect">
            <a:avLst/>
          </a:prstGeom>
          <a:noFill/>
        </p:spPr>
        <p:txBody>
          <a:bodyPr wrap="square" rtlCol="0" anchor="t">
            <a:spAutoFit/>
          </a:bodyPr>
          <a:lstStyle/>
          <a:p>
            <a:endParaRPr lang="en-US" sz="2800" b="1"/>
          </a:p>
          <a:p>
            <a:r>
              <a:rPr lang="en-US" sz="2800" b="1"/>
              <a:t>What is Multitasking?</a:t>
            </a:r>
          </a:p>
          <a:p>
            <a:r>
              <a:rPr lang="en-US" sz="2800" b="1"/>
              <a:t>Windows operating system is a multitasking operating system. It means it has the ability to run multiple applications at the same time. For example, in my machine,I can open the Google Chrome Browser, Microsoft word document, Notepad,VLC Media Player, Windows Explorer, etc. at the same time. This is possible because on my machine I have installed the Windows operating system and the Windows operating system is a multitasking operating system.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22580" y="422910"/>
            <a:ext cx="11445875" cy="2245360"/>
          </a:xfrm>
          <a:prstGeom prst="rect">
            <a:avLst/>
          </a:prstGeom>
          <a:noFill/>
        </p:spPr>
        <p:txBody>
          <a:bodyPr wrap="square" rtlCol="0" anchor="t">
            <a:spAutoFit/>
          </a:bodyPr>
          <a:lstStyle/>
          <a:p>
            <a:r>
              <a:rPr lang="en-US" sz="2800" b="1" u="sng"/>
              <a:t>Types of Multi-Tasking</a:t>
            </a:r>
          </a:p>
          <a:p>
            <a:endParaRPr lang="en-US" sz="2800" b="1" u="sng"/>
          </a:p>
          <a:p>
            <a:r>
              <a:rPr lang="en-US" sz="2800" b="1"/>
              <a:t>We can achieve multitasking in the following two ways:</a:t>
            </a:r>
          </a:p>
          <a:p>
            <a:r>
              <a:rPr lang="en-US" sz="2800" b="1"/>
              <a:t>1. Processor-based multitasking (Multiprocessing)</a:t>
            </a:r>
          </a:p>
          <a:p>
            <a:r>
              <a:rPr lang="en-US" sz="2800" b="1"/>
              <a:t>2. Thread-based multitasking (Multithreading)</a:t>
            </a:r>
          </a:p>
        </p:txBody>
      </p:sp>
      <p:sp>
        <p:nvSpPr>
          <p:cNvPr id="6" name="Text Box 5"/>
          <p:cNvSpPr txBox="1"/>
          <p:nvPr/>
        </p:nvSpPr>
        <p:spPr>
          <a:xfrm>
            <a:off x="322580" y="3116580"/>
            <a:ext cx="11445875" cy="2676525"/>
          </a:xfrm>
          <a:prstGeom prst="rect">
            <a:avLst/>
          </a:prstGeom>
          <a:noFill/>
        </p:spPr>
        <p:txBody>
          <a:bodyPr wrap="square" rtlCol="0" anchor="t">
            <a:spAutoFit/>
          </a:bodyPr>
          <a:lstStyle/>
          <a:p>
            <a:r>
              <a:rPr lang="en-US" sz="2800" b="1" u="sng"/>
              <a:t>Processor-based multitasking (Multiprocessing)</a:t>
            </a:r>
          </a:p>
          <a:p>
            <a:endParaRPr lang="en-US" sz="2800" b="1" u="sng"/>
          </a:p>
          <a:p>
            <a:r>
              <a:rPr lang="en-US" sz="2800" b="1"/>
              <a:t>Processor-based multitasking means executing multiple tasks at the same time simultaneously where each task is independent of other tasks having separate memory and resources. Processor-based multitasking is an operating system approach.</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78765" y="318135"/>
            <a:ext cx="11474450" cy="2676525"/>
          </a:xfrm>
          <a:prstGeom prst="rect">
            <a:avLst/>
          </a:prstGeom>
          <a:noFill/>
        </p:spPr>
        <p:txBody>
          <a:bodyPr wrap="square" rtlCol="0" anchor="t">
            <a:spAutoFit/>
          </a:bodyPr>
          <a:lstStyle/>
          <a:p>
            <a:r>
              <a:rPr lang="en-US" sz="2800" b="1" u="sng"/>
              <a:t>Thread-based multitasking (Multithreading)</a:t>
            </a:r>
          </a:p>
          <a:p>
            <a:endParaRPr lang="en-US" sz="2800" b="1" u="sng"/>
          </a:p>
          <a:p>
            <a:r>
              <a:rPr lang="en-US" sz="2800" b="1"/>
              <a:t>Thread-based multitasking means executing different parts of the same program at the same time simultaneously where each task is independent sometimes or dependent sometimes on other tasks which are having common memory and resources.</a:t>
            </a:r>
          </a:p>
        </p:txBody>
      </p:sp>
      <p:sp>
        <p:nvSpPr>
          <p:cNvPr id="6" name="Text Box 5"/>
          <p:cNvSpPr txBox="1"/>
          <p:nvPr/>
        </p:nvSpPr>
        <p:spPr>
          <a:xfrm>
            <a:off x="278765" y="3253105"/>
            <a:ext cx="11474450" cy="3538220"/>
          </a:xfrm>
          <a:prstGeom prst="rect">
            <a:avLst/>
          </a:prstGeom>
          <a:noFill/>
        </p:spPr>
        <p:txBody>
          <a:bodyPr wrap="square" rtlCol="0" anchor="t">
            <a:spAutoFit/>
          </a:bodyPr>
          <a:lstStyle/>
          <a:p>
            <a:r>
              <a:rPr lang="en-US" sz="2800" b="1"/>
              <a:t>Understanding some terminology:</a:t>
            </a:r>
          </a:p>
          <a:p>
            <a:endParaRPr lang="en-US" sz="2800" b="1"/>
          </a:p>
          <a:p>
            <a:r>
              <a:rPr lang="en-US" sz="2800" b="1" u="sng"/>
              <a:t>Time Slice / Time Quantum:</a:t>
            </a:r>
          </a:p>
          <a:p>
            <a:endParaRPr lang="en-US" sz="2800" b="1" u="sng"/>
          </a:p>
          <a:p>
            <a:r>
              <a:rPr lang="en-US" sz="2800" b="1"/>
              <a:t>For executing each task a unit of CPU time is given for its execution which is</a:t>
            </a:r>
          </a:p>
          <a:p>
            <a:r>
              <a:rPr lang="en-US" sz="2800" b="1"/>
              <a:t>called a time slice or time quantum. The thread scheduler runs each thread for a short amount of time. Each thread alternatively gets a slice (quantum) of the CPU’s time.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67335" y="98425"/>
            <a:ext cx="11130915" cy="2988945"/>
          </a:xfrm>
          <a:prstGeom prst="rect">
            <a:avLst/>
          </a:prstGeom>
        </p:spPr>
      </p:pic>
      <p:sp>
        <p:nvSpPr>
          <p:cNvPr id="7" name="Text Box 6"/>
          <p:cNvSpPr txBox="1"/>
          <p:nvPr/>
        </p:nvSpPr>
        <p:spPr>
          <a:xfrm>
            <a:off x="266700" y="3442970"/>
            <a:ext cx="11645900" cy="3538220"/>
          </a:xfrm>
          <a:prstGeom prst="rect">
            <a:avLst/>
          </a:prstGeom>
          <a:noFill/>
        </p:spPr>
        <p:txBody>
          <a:bodyPr wrap="square" rtlCol="0" anchor="t">
            <a:spAutoFit/>
          </a:bodyPr>
          <a:lstStyle/>
          <a:p>
            <a:r>
              <a:rPr lang="en-US" sz="2800" u="sng"/>
              <a:t>Thread Scheduler :</a:t>
            </a:r>
          </a:p>
          <a:p>
            <a:r>
              <a:rPr lang="en-US" sz="2800"/>
              <a:t>Thread Scheduler is the Operating System program that is responsible for allocating the resources for threads and executing them. Thread Scheduler in java is the part of the JVM that decides which thread should run. There is no guarantee that which runnable thread will be chosen to run by the thread scheduler. Only one thread at a time can run in a single process. The thread scheduler mainly uses preemptive or time-slicing scheduling to schedule the threads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47370" y="120650"/>
            <a:ext cx="9476105" cy="2667000"/>
          </a:xfrm>
          <a:prstGeom prst="rect">
            <a:avLst/>
          </a:prstGeom>
        </p:spPr>
      </p:pic>
      <p:sp>
        <p:nvSpPr>
          <p:cNvPr id="6" name="Text Box 5"/>
          <p:cNvSpPr txBox="1"/>
          <p:nvPr/>
        </p:nvSpPr>
        <p:spPr>
          <a:xfrm>
            <a:off x="380365" y="3180715"/>
            <a:ext cx="11372850" cy="3538220"/>
          </a:xfrm>
          <a:prstGeom prst="rect">
            <a:avLst/>
          </a:prstGeom>
          <a:noFill/>
        </p:spPr>
        <p:txBody>
          <a:bodyPr wrap="square" rtlCol="0" anchor="t">
            <a:spAutoFit/>
          </a:bodyPr>
          <a:lstStyle/>
          <a:p>
            <a:r>
              <a:rPr lang="en-US" sz="2800" b="1" u="sng"/>
              <a:t>Advantages of Multitasking:</a:t>
            </a:r>
          </a:p>
          <a:p>
            <a:endParaRPr lang="en-US" sz="2800" b="1" u="sng"/>
          </a:p>
          <a:p>
            <a:r>
              <a:rPr lang="en-US" sz="2800" b="1"/>
              <a:t>Whether it is a process-based or thread-based multitasking the advantage of multitasking is to improve the performance of the system by decreasing the response time.</a:t>
            </a:r>
          </a:p>
          <a:p>
            <a:endParaRPr lang="en-US" sz="2800" b="1"/>
          </a:p>
          <a:p>
            <a:r>
              <a:rPr lang="en-US" sz="2800" b="1" u="sng"/>
              <a:t>Note:</a:t>
            </a:r>
            <a:r>
              <a:rPr lang="en-US" sz="2800" b="1"/>
              <a:t> In general process-based multitasking is called just multitasking and</a:t>
            </a:r>
          </a:p>
          <a:p>
            <a:r>
              <a:rPr lang="en-US" sz="2800" b="1"/>
              <a:t>thread-based multitasking is called multithreading.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35585" y="130175"/>
            <a:ext cx="11590020" cy="2893060"/>
          </a:xfrm>
          <a:prstGeom prst="rect">
            <a:avLst/>
          </a:prstGeom>
          <a:noFill/>
        </p:spPr>
        <p:txBody>
          <a:bodyPr wrap="square" rtlCol="0" anchor="t">
            <a:noAutofit/>
          </a:bodyPr>
          <a:lstStyle/>
          <a:p>
            <a:r>
              <a:rPr lang="en-US" sz="2800" b="1" u="sng"/>
              <a:t>The Difference between Multitasking and Multithreading is:</a:t>
            </a:r>
          </a:p>
          <a:p>
            <a:endParaRPr lang="en-US" sz="2800" b="1" u="sng"/>
          </a:p>
          <a:p>
            <a:r>
              <a:rPr lang="en-US" sz="2800" b="1"/>
              <a:t>Multitasking is heavyweight because switching between contexts is slow as each process is stored at a separate address. Multi-threading is lightweight because switching between contexts is fast as each thread is stored in the same address as we already discussed.</a:t>
            </a:r>
          </a:p>
        </p:txBody>
      </p:sp>
      <p:sp>
        <p:nvSpPr>
          <p:cNvPr id="5" name="Text Box 4"/>
          <p:cNvSpPr txBox="1"/>
          <p:nvPr/>
        </p:nvSpPr>
        <p:spPr>
          <a:xfrm>
            <a:off x="394335" y="3204210"/>
            <a:ext cx="11431905" cy="2676525"/>
          </a:xfrm>
          <a:prstGeom prst="rect">
            <a:avLst/>
          </a:prstGeom>
          <a:noFill/>
        </p:spPr>
        <p:txBody>
          <a:bodyPr wrap="square" rtlCol="0" anchor="t">
            <a:spAutoFit/>
          </a:bodyPr>
          <a:lstStyle/>
          <a:p>
            <a:r>
              <a:rPr lang="en-US" sz="2800" b="1" u="sng"/>
              <a:t>What are Java Threads?</a:t>
            </a:r>
          </a:p>
          <a:p>
            <a:endParaRPr lang="en-US" sz="2800" b="1" u="sng"/>
          </a:p>
          <a:p>
            <a:r>
              <a:rPr lang="en-US" sz="2800" b="1"/>
              <a:t>We can consider JVM is also a process, when JVM is created in its java stack</a:t>
            </a:r>
          </a:p>
          <a:p>
            <a:r>
              <a:rPr lang="en-US" sz="2800" b="1"/>
              <a:t>area by default two threads are created with names</a:t>
            </a:r>
          </a:p>
          <a:p>
            <a:r>
              <a:rPr lang="en-US" sz="2800" b="1"/>
              <a:t>1. Main- to execute the java methods</a:t>
            </a:r>
          </a:p>
          <a:p>
            <a:r>
              <a:rPr lang="en-US" sz="2800" b="1"/>
              <a:t>2. Garbage collector- to destroy unreferenced objects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Content Placeholder 101"/>
          <p:cNvPicPr>
            <a:picLocks noGrp="1" noChangeAspect="1"/>
          </p:cNvPicPr>
          <p:nvPr>
            <p:ph idx="1"/>
          </p:nvPr>
        </p:nvPicPr>
        <p:blipFill>
          <a:blip r:embed="rId2"/>
          <a:stretch>
            <a:fillRect/>
          </a:stretch>
        </p:blipFill>
        <p:spPr>
          <a:xfrm>
            <a:off x="166370" y="55880"/>
            <a:ext cx="11213465" cy="6566535"/>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21945" y="461931"/>
            <a:ext cx="11489690" cy="2676525"/>
          </a:xfrm>
          <a:prstGeom prst="rect">
            <a:avLst/>
          </a:prstGeom>
          <a:noFill/>
        </p:spPr>
        <p:txBody>
          <a:bodyPr wrap="square" rtlCol="0" anchor="t">
            <a:spAutoFit/>
          </a:bodyPr>
          <a:lstStyle/>
          <a:p>
            <a:r>
              <a:rPr lang="en-US" sz="2800" b="1" u="sng"/>
              <a:t>What are Sequential execution and concurrent execution?</a:t>
            </a:r>
          </a:p>
          <a:p>
            <a:r>
              <a:rPr lang="en-US" sz="2800" b="1"/>
              <a:t>Sequential execution means single-thread execution and it takes more time to complete all methods of execution. Whereas concurrent execution means</a:t>
            </a:r>
          </a:p>
          <a:p>
            <a:r>
              <a:rPr lang="en-US" sz="2800" b="1"/>
              <a:t>multithreading execution and it takes less time to complete all methods of</a:t>
            </a:r>
          </a:p>
          <a:p>
            <a:r>
              <a:rPr lang="en-US" sz="2800" b="1"/>
              <a:t>execution. To have concurrent execution developers must create user-defined threads in the program</a:t>
            </a:r>
          </a:p>
        </p:txBody>
      </p:sp>
      <p:sp>
        <p:nvSpPr>
          <p:cNvPr id="5" name="Text Box 4"/>
          <p:cNvSpPr txBox="1"/>
          <p:nvPr/>
        </p:nvSpPr>
        <p:spPr>
          <a:xfrm>
            <a:off x="365760" y="3429000"/>
            <a:ext cx="11445875" cy="2245360"/>
          </a:xfrm>
          <a:prstGeom prst="rect">
            <a:avLst/>
          </a:prstGeom>
          <a:noFill/>
        </p:spPr>
        <p:txBody>
          <a:bodyPr wrap="square" rtlCol="0" anchor="t">
            <a:spAutoFit/>
          </a:bodyPr>
          <a:lstStyle/>
          <a:p>
            <a:r>
              <a:rPr lang="en-US" sz="2800" b="1" u="sng" dirty="0"/>
              <a:t>What is Thread?</a:t>
            </a:r>
          </a:p>
          <a:p>
            <a:r>
              <a:rPr lang="en-US" sz="2800" b="1" dirty="0"/>
              <a:t>Generally, a Thread is a lightweight process. In simple words, we can say that a Thread is a unit of a process that is responsible for executing the application </a:t>
            </a:r>
            <a:r>
              <a:rPr lang="en-US" sz="2800" b="1" dirty="0" err="1"/>
              <a:t>code.So</a:t>
            </a:r>
            <a:r>
              <a:rPr lang="en-US" sz="2800" b="1" dirty="0"/>
              <a:t>, every program or application has some logic or code, and to execute that logic or code, Thread comes into the picture.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64795" y="383540"/>
            <a:ext cx="11663680" cy="3107690"/>
          </a:xfrm>
          <a:prstGeom prst="rect">
            <a:avLst/>
          </a:prstGeom>
          <a:noFill/>
        </p:spPr>
        <p:txBody>
          <a:bodyPr wrap="square" rtlCol="0" anchor="t">
            <a:spAutoFit/>
          </a:bodyPr>
          <a:lstStyle/>
          <a:p>
            <a:r>
              <a:rPr lang="en-US" sz="2800" b="1" u="sng"/>
              <a:t>Advantages of Java Multithreading:</a:t>
            </a:r>
          </a:p>
          <a:p>
            <a:endParaRPr lang="en-US" sz="2800" b="1" u="sng"/>
          </a:p>
          <a:p>
            <a:r>
              <a:rPr lang="en-US" sz="2800" b="1"/>
              <a:t>1. The users are not blocked because threads are independent, and we can</a:t>
            </a:r>
          </a:p>
          <a:p>
            <a:r>
              <a:rPr lang="en-US" sz="2800" b="1"/>
              <a:t>perform multiple operations at times</a:t>
            </a:r>
          </a:p>
          <a:p>
            <a:r>
              <a:rPr lang="en-US" sz="2800" b="1"/>
              <a:t>2. As such the threads are independent, the other threads won’t get affected if one thread meets an exception</a:t>
            </a:r>
          </a:p>
          <a:p>
            <a:endParaRPr lang="en-US" sz="2800" b="1"/>
          </a:p>
        </p:txBody>
      </p:sp>
      <p:sp>
        <p:nvSpPr>
          <p:cNvPr id="5" name="Text Box 4"/>
          <p:cNvSpPr txBox="1"/>
          <p:nvPr/>
        </p:nvSpPr>
        <p:spPr>
          <a:xfrm>
            <a:off x="264795" y="2791460"/>
            <a:ext cx="11663680" cy="2676525"/>
          </a:xfrm>
          <a:prstGeom prst="rect">
            <a:avLst/>
          </a:prstGeom>
          <a:noFill/>
        </p:spPr>
        <p:txBody>
          <a:bodyPr wrap="square" rtlCol="0" anchor="t">
            <a:spAutoFit/>
          </a:bodyPr>
          <a:lstStyle/>
          <a:p>
            <a:endParaRPr lang="en-US" sz="2800" b="1" u="sng"/>
          </a:p>
          <a:p>
            <a:r>
              <a:rPr lang="en-US" sz="2800" b="1" u="sng"/>
              <a:t>Why do we need multithreading in Java?</a:t>
            </a:r>
          </a:p>
          <a:p>
            <a:endParaRPr lang="en-US" sz="2800" b="1" u="sng"/>
          </a:p>
          <a:p>
            <a:r>
              <a:rPr lang="en-US" sz="2800" b="1"/>
              <a:t>We need multithreading mainly for two reasons.</a:t>
            </a:r>
          </a:p>
          <a:p>
            <a:r>
              <a:rPr lang="en-US" sz="2800" b="1"/>
              <a:t>1. To complete the execution of independent multiple tasks in a short time</a:t>
            </a:r>
          </a:p>
          <a:p>
            <a:r>
              <a:rPr lang="en-US" sz="2800" b="1"/>
              <a:t>2. To effectively utilize the CPU’s ideal time.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8755" y="637540"/>
            <a:ext cx="9458960" cy="4233545"/>
          </a:xfrm>
          <a:prstGeom prst="rect">
            <a:avLst/>
          </a:prstGeom>
          <a:noFill/>
        </p:spPr>
        <p:txBody>
          <a:bodyPr wrap="square" rtlCol="0" anchor="t">
            <a:noAutofit/>
          </a:bodyPr>
          <a:lstStyle/>
          <a:p>
            <a:r>
              <a:rPr lang="en-US" sz="2800" b="1"/>
              <a:t>public class</a:t>
            </a:r>
            <a:r>
              <a:rPr lang="en-IN" altLang="en-US" sz="2800" b="1"/>
              <a:t> TestMultiThreading</a:t>
            </a:r>
            <a:endParaRPr lang="en-US" sz="2800" b="1"/>
          </a:p>
          <a:p>
            <a:r>
              <a:rPr lang="en-US" sz="2800" b="1"/>
              <a:t>{</a:t>
            </a:r>
          </a:p>
          <a:p>
            <a:r>
              <a:rPr lang="en-US" sz="2800" b="1"/>
              <a:t>public static void main (String[] args)</a:t>
            </a:r>
          </a:p>
          <a:p>
            <a:r>
              <a:rPr lang="en-US" sz="2800" b="1"/>
              <a:t>{</a:t>
            </a:r>
          </a:p>
          <a:p>
            <a:r>
              <a:rPr lang="en-US" sz="2800" b="1"/>
              <a:t>System.out.println(Thread.currentThread().getName());</a:t>
            </a:r>
          </a:p>
          <a:p>
            <a:r>
              <a:rPr lang="en-US" sz="2800" b="1"/>
              <a:t>System.out.println(Thread.activeCount());</a:t>
            </a:r>
          </a:p>
          <a:p>
            <a:r>
              <a:rPr lang="en-US" sz="2800" b="1"/>
              <a:t>System.out.println(Thread.currentThread().getId());</a:t>
            </a:r>
          </a:p>
          <a:p>
            <a:r>
              <a:rPr lang="en-US" sz="2800" b="1"/>
              <a:t>System.out.println(Thread.currentThread().getPriority());</a:t>
            </a:r>
          </a:p>
          <a:p>
            <a:r>
              <a:rPr lang="en-US" sz="2800" b="1"/>
              <a:t>}</a:t>
            </a:r>
          </a:p>
          <a:p>
            <a:r>
              <a:rPr lang="en-US" sz="2800" b="1"/>
              <a:t>}</a:t>
            </a:r>
          </a:p>
          <a:p>
            <a:endParaRPr lang="en-US" sz="2800" b="1"/>
          </a:p>
          <a:p>
            <a:endParaRPr lang="en-US" sz="2800" b="1"/>
          </a:p>
        </p:txBody>
      </p:sp>
      <p:sp>
        <p:nvSpPr>
          <p:cNvPr id="5" name="Text Box 4"/>
          <p:cNvSpPr txBox="1"/>
          <p:nvPr/>
        </p:nvSpPr>
        <p:spPr>
          <a:xfrm>
            <a:off x="9996170" y="4405630"/>
            <a:ext cx="1289050" cy="2187575"/>
          </a:xfrm>
          <a:prstGeom prst="rect">
            <a:avLst/>
          </a:prstGeom>
          <a:noFill/>
        </p:spPr>
        <p:txBody>
          <a:bodyPr wrap="square" rtlCol="0" anchor="t">
            <a:noAutofit/>
          </a:bodyPr>
          <a:lstStyle/>
          <a:p>
            <a:r>
              <a:rPr lang="en-IN" altLang="en-US" sz="2800" b="1" u="sng">
                <a:sym typeface="+mn-ea"/>
              </a:rPr>
              <a:t>Output</a:t>
            </a:r>
            <a:endParaRPr lang="en-US" sz="2800" b="1"/>
          </a:p>
          <a:p>
            <a:r>
              <a:rPr lang="en-IN" altLang="en-US" sz="2800" b="1">
                <a:sym typeface="+mn-ea"/>
              </a:rPr>
              <a:t>  </a:t>
            </a:r>
            <a:r>
              <a:rPr lang="en-US" sz="2800" b="1">
                <a:sym typeface="+mn-ea"/>
              </a:rPr>
              <a:t>main</a:t>
            </a:r>
            <a:endParaRPr lang="en-US" sz="2800" b="1"/>
          </a:p>
          <a:p>
            <a:r>
              <a:rPr lang="en-IN" altLang="en-US" sz="2800" b="1">
                <a:sym typeface="+mn-ea"/>
              </a:rPr>
              <a:t>     </a:t>
            </a:r>
            <a:r>
              <a:rPr lang="en-US" sz="2800" b="1">
                <a:sym typeface="+mn-ea"/>
              </a:rPr>
              <a:t>1</a:t>
            </a:r>
            <a:endParaRPr lang="en-US" sz="2800" b="1"/>
          </a:p>
          <a:p>
            <a:r>
              <a:rPr lang="en-IN" altLang="en-US" sz="2800" b="1">
                <a:sym typeface="+mn-ea"/>
              </a:rPr>
              <a:t>     </a:t>
            </a:r>
            <a:r>
              <a:rPr lang="en-US" sz="2800" b="1">
                <a:sym typeface="+mn-ea"/>
              </a:rPr>
              <a:t>1</a:t>
            </a:r>
            <a:endParaRPr lang="en-US" sz="2800" b="1"/>
          </a:p>
          <a:p>
            <a:r>
              <a:rPr lang="en-IN" altLang="en-US" sz="2800" b="1">
                <a:sym typeface="+mn-ea"/>
              </a:rPr>
              <a:t>     </a:t>
            </a:r>
            <a:r>
              <a:rPr lang="en-US" sz="2800" b="1">
                <a:sym typeface="+mn-ea"/>
              </a:rPr>
              <a:t>5</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73380" y="322580"/>
            <a:ext cx="4884420" cy="6816090"/>
          </a:xfrm>
          <a:prstGeom prst="rect">
            <a:avLst/>
          </a:prstGeom>
          <a:noFill/>
        </p:spPr>
        <p:txBody>
          <a:bodyPr wrap="square" rtlCol="0" anchor="t">
            <a:spAutoFit/>
          </a:bodyPr>
          <a:lstStyle/>
          <a:p>
            <a:pPr algn="l"/>
            <a:r>
              <a:rPr lang="en-US" sz="2300" b="1"/>
              <a:t>class mul extends Thread</a:t>
            </a:r>
          </a:p>
          <a:p>
            <a:pPr algn="l"/>
            <a:r>
              <a:rPr lang="en-US" sz="2300" b="1"/>
              <a:t>{</a:t>
            </a:r>
          </a:p>
          <a:p>
            <a:pPr algn="l"/>
            <a:r>
              <a:rPr lang="en-US" sz="2300" b="1"/>
              <a:t>public void run()</a:t>
            </a:r>
          </a:p>
          <a:p>
            <a:pPr algn="l"/>
            <a:r>
              <a:rPr lang="en-US" sz="2300" b="1"/>
              <a:t>{</a:t>
            </a:r>
          </a:p>
          <a:p>
            <a:pPr algn="l"/>
            <a:r>
              <a:rPr lang="en-US" sz="2300" b="1"/>
              <a:t>int a=5,b=10;</a:t>
            </a:r>
          </a:p>
          <a:p>
            <a:pPr algn="l"/>
            <a:r>
              <a:rPr lang="en-US" sz="2300" b="1"/>
              <a:t>int c=a+b;</a:t>
            </a:r>
          </a:p>
          <a:p>
            <a:pPr algn="l"/>
            <a:r>
              <a:rPr lang="en-US" sz="2300" b="1"/>
              <a:t>System.out.println(c);</a:t>
            </a:r>
          </a:p>
          <a:p>
            <a:pPr algn="l"/>
            <a:r>
              <a:rPr lang="en-US" sz="2300" b="1"/>
              <a:t>}</a:t>
            </a:r>
          </a:p>
          <a:p>
            <a:pPr algn="l"/>
            <a:r>
              <a:rPr lang="en-US" sz="2300" b="1"/>
              <a:t>}</a:t>
            </a:r>
          </a:p>
          <a:p>
            <a:pPr algn="l"/>
            <a:r>
              <a:rPr lang="en-US" sz="2300" b="1"/>
              <a:t>class mul1 extends Thread</a:t>
            </a:r>
          </a:p>
          <a:p>
            <a:pPr algn="l"/>
            <a:r>
              <a:rPr lang="en-US" sz="2300" b="1"/>
              <a:t>{</a:t>
            </a:r>
          </a:p>
          <a:p>
            <a:pPr algn="l"/>
            <a:r>
              <a:rPr lang="en-US" sz="2300" b="1"/>
              <a:t>public void run()</a:t>
            </a:r>
          </a:p>
          <a:p>
            <a:pPr algn="l"/>
            <a:r>
              <a:rPr lang="en-US" sz="2300" b="1"/>
              <a:t>{</a:t>
            </a:r>
          </a:p>
          <a:p>
            <a:pPr algn="l"/>
            <a:r>
              <a:rPr lang="en-US" sz="2300" b="1"/>
              <a:t>int a=5,b=10;</a:t>
            </a:r>
          </a:p>
          <a:p>
            <a:pPr algn="l"/>
            <a:r>
              <a:rPr lang="en-US" sz="2300" b="1"/>
              <a:t>int c=a*b;</a:t>
            </a:r>
          </a:p>
          <a:p>
            <a:pPr algn="l"/>
            <a:r>
              <a:rPr lang="en-US" sz="2300" b="1"/>
              <a:t>System.out.println(c);</a:t>
            </a:r>
          </a:p>
          <a:p>
            <a:r>
              <a:rPr lang="en-US" sz="2300" b="1"/>
              <a:t>}</a:t>
            </a:r>
          </a:p>
          <a:p>
            <a:r>
              <a:rPr lang="en-US" sz="2300" b="1"/>
              <a:t>}</a:t>
            </a:r>
          </a:p>
          <a:p>
            <a:endParaRPr lang="en-US" sz="2300" b="1"/>
          </a:p>
        </p:txBody>
      </p:sp>
      <p:sp>
        <p:nvSpPr>
          <p:cNvPr id="6" name="Text Box 5"/>
          <p:cNvSpPr txBox="1"/>
          <p:nvPr/>
        </p:nvSpPr>
        <p:spPr>
          <a:xfrm>
            <a:off x="5102860" y="322580"/>
            <a:ext cx="4806950" cy="4338320"/>
          </a:xfrm>
          <a:prstGeom prst="rect">
            <a:avLst/>
          </a:prstGeom>
          <a:noFill/>
        </p:spPr>
        <p:txBody>
          <a:bodyPr wrap="square" rtlCol="0" anchor="t">
            <a:spAutoFit/>
          </a:bodyPr>
          <a:lstStyle/>
          <a:p>
            <a:r>
              <a:rPr lang="en-US" sz="2300" b="1">
                <a:sym typeface="+mn-ea"/>
              </a:rPr>
              <a:t>public class multt</a:t>
            </a:r>
            <a:endParaRPr lang="en-US" sz="2300" b="1"/>
          </a:p>
          <a:p>
            <a:r>
              <a:rPr lang="en-US" sz="2300" b="1">
                <a:sym typeface="+mn-ea"/>
              </a:rPr>
              <a:t>{</a:t>
            </a:r>
            <a:endParaRPr lang="en-US" sz="2300" b="1"/>
          </a:p>
          <a:p>
            <a:r>
              <a:rPr lang="en-US" sz="2300" b="1">
                <a:sym typeface="+mn-ea"/>
              </a:rPr>
              <a:t>public static void main (String[] args)</a:t>
            </a:r>
            <a:endParaRPr lang="en-US" sz="2300" b="1"/>
          </a:p>
          <a:p>
            <a:r>
              <a:rPr lang="en-US" sz="2300" b="1">
                <a:sym typeface="+mn-ea"/>
              </a:rPr>
              <a:t>{</a:t>
            </a:r>
            <a:endParaRPr lang="en-US" sz="2300" b="1"/>
          </a:p>
          <a:p>
            <a:endParaRPr lang="en-US" sz="2300" b="1"/>
          </a:p>
          <a:p>
            <a:r>
              <a:rPr lang="en-US" sz="2300" b="1">
                <a:sym typeface="+mn-ea"/>
              </a:rPr>
              <a:t>mul t1=new mul();</a:t>
            </a:r>
            <a:endParaRPr lang="en-US" sz="2300" b="1"/>
          </a:p>
          <a:p>
            <a:r>
              <a:rPr lang="en-US" sz="2300" b="1">
                <a:sym typeface="+mn-ea"/>
              </a:rPr>
              <a:t>mul1 t2=new mul1();</a:t>
            </a:r>
            <a:endParaRPr lang="en-US" sz="2300" b="1"/>
          </a:p>
          <a:p>
            <a:r>
              <a:rPr lang="en-US" sz="2300" b="1">
                <a:sym typeface="+mn-ea"/>
              </a:rPr>
              <a:t>t1.start();</a:t>
            </a:r>
            <a:endParaRPr lang="en-US" sz="2300" b="1"/>
          </a:p>
          <a:p>
            <a:r>
              <a:rPr lang="en-US" sz="2300" b="1">
                <a:sym typeface="+mn-ea"/>
              </a:rPr>
              <a:t>t2.start();</a:t>
            </a:r>
            <a:endParaRPr lang="en-US" sz="2300" b="1"/>
          </a:p>
          <a:p>
            <a:endParaRPr lang="en-US" sz="2300" b="1"/>
          </a:p>
          <a:p>
            <a:r>
              <a:rPr lang="en-US" sz="2300" b="1">
                <a:sym typeface="+mn-ea"/>
              </a:rPr>
              <a:t>}</a:t>
            </a:r>
            <a:endParaRPr lang="en-US" sz="2300" b="1"/>
          </a:p>
          <a:p>
            <a:r>
              <a:rPr lang="en-US" sz="2300" b="1">
                <a:sym typeface="+mn-ea"/>
              </a:rPr>
              <a:t>}</a:t>
            </a:r>
          </a:p>
        </p:txBody>
      </p:sp>
      <p:sp>
        <p:nvSpPr>
          <p:cNvPr id="7" name="Text Box 6"/>
          <p:cNvSpPr txBox="1"/>
          <p:nvPr/>
        </p:nvSpPr>
        <p:spPr>
          <a:xfrm>
            <a:off x="10229215" y="5345430"/>
            <a:ext cx="620395" cy="798830"/>
          </a:xfrm>
          <a:prstGeom prst="rect">
            <a:avLst/>
          </a:prstGeom>
          <a:noFill/>
        </p:spPr>
        <p:txBody>
          <a:bodyPr wrap="square" rtlCol="0" anchor="t">
            <a:spAutoFit/>
          </a:bodyPr>
          <a:lstStyle/>
          <a:p>
            <a:r>
              <a:rPr lang="en-US" sz="2300" b="1"/>
              <a:t>15</a:t>
            </a:r>
          </a:p>
          <a:p>
            <a:r>
              <a:rPr lang="en-US" sz="2300" b="1"/>
              <a:t>50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65760" y="393700"/>
            <a:ext cx="11461115" cy="1814830"/>
          </a:xfrm>
          <a:prstGeom prst="rect">
            <a:avLst/>
          </a:prstGeom>
          <a:noFill/>
        </p:spPr>
        <p:txBody>
          <a:bodyPr wrap="square" rtlCol="0" anchor="t">
            <a:spAutoFit/>
          </a:bodyPr>
          <a:lstStyle/>
          <a:p>
            <a:r>
              <a:rPr lang="en-US" sz="2800" b="1" u="sng" dirty="0"/>
              <a:t>What are the Different Ways to Create Custom Threads in Java?</a:t>
            </a:r>
          </a:p>
          <a:p>
            <a:r>
              <a:rPr lang="en-US" sz="2800" b="1" dirty="0"/>
              <a:t>In java, we can create user-defined threads in two ways</a:t>
            </a:r>
          </a:p>
          <a:p>
            <a:r>
              <a:rPr lang="en-US" sz="2800" b="1" dirty="0"/>
              <a:t>1. Implementing Runnable interface</a:t>
            </a:r>
          </a:p>
          <a:p>
            <a:r>
              <a:rPr lang="en-US" sz="2800" b="1" dirty="0"/>
              <a:t>2. Extending Thread Class</a:t>
            </a:r>
          </a:p>
        </p:txBody>
      </p:sp>
      <p:sp>
        <p:nvSpPr>
          <p:cNvPr id="5" name="Text Box 4"/>
          <p:cNvSpPr txBox="1"/>
          <p:nvPr/>
        </p:nvSpPr>
        <p:spPr>
          <a:xfrm>
            <a:off x="365760" y="2374900"/>
            <a:ext cx="10140950" cy="521970"/>
          </a:xfrm>
          <a:prstGeom prst="rect">
            <a:avLst/>
          </a:prstGeom>
          <a:noFill/>
        </p:spPr>
        <p:txBody>
          <a:bodyPr wrap="square" rtlCol="0" anchor="t">
            <a:spAutoFit/>
          </a:bodyPr>
          <a:lstStyle/>
          <a:p>
            <a:r>
              <a:rPr lang="en-US" sz="2800" b="1" u="sng" dirty="0"/>
              <a:t>1.Creating Thread by extending Thread class</a:t>
            </a:r>
          </a:p>
        </p:txBody>
      </p:sp>
      <p:sp>
        <p:nvSpPr>
          <p:cNvPr id="6" name="Text Box 5"/>
          <p:cNvSpPr txBox="1"/>
          <p:nvPr/>
        </p:nvSpPr>
        <p:spPr>
          <a:xfrm>
            <a:off x="365760" y="3063240"/>
            <a:ext cx="11069955" cy="953135"/>
          </a:xfrm>
          <a:prstGeom prst="rect">
            <a:avLst/>
          </a:prstGeom>
          <a:noFill/>
        </p:spPr>
        <p:txBody>
          <a:bodyPr wrap="square" rtlCol="0" anchor="t">
            <a:spAutoFit/>
          </a:bodyPr>
          <a:lstStyle/>
          <a:p>
            <a:r>
              <a:rPr lang="en-US" sz="2800" b="1" dirty="0"/>
              <a:t>Step-1: Creating a class that extends a Thread class</a:t>
            </a:r>
          </a:p>
          <a:p>
            <a:r>
              <a:rPr lang="en-US" sz="2800" b="1" dirty="0"/>
              <a:t>class </a:t>
            </a:r>
            <a:r>
              <a:rPr lang="en-US" sz="2800" b="1" dirty="0" err="1"/>
              <a:t>Mythread</a:t>
            </a:r>
            <a:r>
              <a:rPr lang="en-US" sz="2800" b="1" dirty="0"/>
              <a:t> extends thread{    }</a:t>
            </a:r>
          </a:p>
        </p:txBody>
      </p:sp>
      <p:sp>
        <p:nvSpPr>
          <p:cNvPr id="7" name="Text Box 6"/>
          <p:cNvSpPr txBox="1"/>
          <p:nvPr/>
        </p:nvSpPr>
        <p:spPr>
          <a:xfrm>
            <a:off x="365760" y="3751580"/>
            <a:ext cx="10445750" cy="2245360"/>
          </a:xfrm>
          <a:prstGeom prst="rect">
            <a:avLst/>
          </a:prstGeom>
          <a:noFill/>
        </p:spPr>
        <p:txBody>
          <a:bodyPr wrap="square" rtlCol="0" anchor="t">
            <a:spAutoFit/>
          </a:bodyPr>
          <a:lstStyle/>
          <a:p>
            <a:endParaRPr lang="en-US" sz="2800" b="1" dirty="0"/>
          </a:p>
          <a:p>
            <a:r>
              <a:rPr lang="en-US" sz="2800" b="1" dirty="0"/>
              <a:t>Step-2 Overriding the run() method</a:t>
            </a:r>
          </a:p>
          <a:p>
            <a:r>
              <a:rPr lang="en-US" sz="2800" b="1" dirty="0"/>
              <a:t>public void run(){   //statements;  }</a:t>
            </a:r>
          </a:p>
          <a:p>
            <a:endParaRPr lang="en-US" sz="2800" b="1" dirty="0"/>
          </a:p>
          <a:p>
            <a:endParaRPr lang="en-US" sz="2800" b="1" dirty="0"/>
          </a:p>
        </p:txBody>
      </p:sp>
      <p:sp>
        <p:nvSpPr>
          <p:cNvPr id="8" name="Text Box 7"/>
          <p:cNvSpPr txBox="1"/>
          <p:nvPr/>
        </p:nvSpPr>
        <p:spPr>
          <a:xfrm>
            <a:off x="365760" y="5301615"/>
            <a:ext cx="11461115" cy="1383665"/>
          </a:xfrm>
          <a:prstGeom prst="rect">
            <a:avLst/>
          </a:prstGeom>
          <a:noFill/>
        </p:spPr>
        <p:txBody>
          <a:bodyPr wrap="square" rtlCol="0" anchor="t">
            <a:spAutoFit/>
          </a:bodyPr>
          <a:lstStyle/>
          <a:p>
            <a:r>
              <a:rPr lang="en-US" sz="2800" b="1" dirty="0"/>
              <a:t>Here, the run() method is called the entry-point for the user-defined thread, and all the jobs are done by the user-defined thread will be written here itself.</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23545" y="504190"/>
            <a:ext cx="11054715" cy="953135"/>
          </a:xfrm>
          <a:prstGeom prst="rect">
            <a:avLst/>
          </a:prstGeom>
          <a:noFill/>
        </p:spPr>
        <p:txBody>
          <a:bodyPr wrap="square" rtlCol="0" anchor="t">
            <a:spAutoFit/>
          </a:bodyPr>
          <a:lstStyle/>
          <a:p>
            <a:r>
              <a:rPr lang="en-US" sz="2800" b="1" dirty="0"/>
              <a:t>Step-3: Creating an object for user-defined Thread class</a:t>
            </a:r>
          </a:p>
          <a:p>
            <a:r>
              <a:rPr lang="en-US" sz="2800" b="1" dirty="0" err="1"/>
              <a:t>MyThread</a:t>
            </a:r>
            <a:r>
              <a:rPr lang="en-US" sz="2800" b="1" dirty="0"/>
              <a:t> the = new </a:t>
            </a:r>
            <a:r>
              <a:rPr lang="en-US" sz="2800" b="1" dirty="0" err="1"/>
              <a:t>MyThread</a:t>
            </a:r>
            <a:r>
              <a:rPr lang="en-US" sz="2800" b="1" dirty="0"/>
              <a:t>();</a:t>
            </a:r>
          </a:p>
        </p:txBody>
      </p:sp>
      <p:sp>
        <p:nvSpPr>
          <p:cNvPr id="7" name="Text Box 6"/>
          <p:cNvSpPr txBox="1"/>
          <p:nvPr/>
        </p:nvSpPr>
        <p:spPr>
          <a:xfrm>
            <a:off x="583565" y="2432050"/>
            <a:ext cx="10619105" cy="953135"/>
          </a:xfrm>
          <a:prstGeom prst="rect">
            <a:avLst/>
          </a:prstGeom>
          <a:noFill/>
        </p:spPr>
        <p:txBody>
          <a:bodyPr wrap="square" rtlCol="0" anchor="t">
            <a:spAutoFit/>
          </a:bodyPr>
          <a:lstStyle/>
          <a:p>
            <a:r>
              <a:rPr lang="en-US" sz="2800" b="1" dirty="0"/>
              <a:t>Step-4: Attaching user-defined Thread with main </a:t>
            </a:r>
            <a:r>
              <a:rPr lang="en-US" sz="2800" b="1" dirty="0" err="1"/>
              <a:t>ThreadGroup</a:t>
            </a:r>
            <a:endParaRPr lang="en-US" sz="2800" b="1" dirty="0"/>
          </a:p>
          <a:p>
            <a:r>
              <a:rPr lang="en-US" sz="2800" b="1" dirty="0"/>
              <a:t>Thread t = new Thread(mt);</a:t>
            </a:r>
          </a:p>
        </p:txBody>
      </p:sp>
      <p:sp>
        <p:nvSpPr>
          <p:cNvPr id="8" name="Text Box 7"/>
          <p:cNvSpPr txBox="1"/>
          <p:nvPr/>
        </p:nvSpPr>
        <p:spPr>
          <a:xfrm>
            <a:off x="423545" y="4836160"/>
            <a:ext cx="10895330" cy="953135"/>
          </a:xfrm>
          <a:prstGeom prst="rect">
            <a:avLst/>
          </a:prstGeom>
          <a:noFill/>
        </p:spPr>
        <p:txBody>
          <a:bodyPr wrap="square" rtlCol="0" anchor="t">
            <a:spAutoFit/>
          </a:bodyPr>
          <a:lstStyle/>
          <a:p>
            <a:r>
              <a:rPr lang="en-US" sz="2800" b="1" dirty="0"/>
              <a:t>Step-5: Starting user-defined Thread by calling the start() method</a:t>
            </a:r>
          </a:p>
          <a:p>
            <a:r>
              <a:rPr lang="en-US" sz="2800" b="1" dirty="0" err="1"/>
              <a:t>t.start</a:t>
            </a:r>
            <a:r>
              <a:rPr lang="en-US" sz="2800" b="1"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345440" y="248920"/>
            <a:ext cx="6096000" cy="1861185"/>
          </a:xfrm>
          <a:prstGeom prst="rect">
            <a:avLst/>
          </a:prstGeom>
          <a:noFill/>
        </p:spPr>
        <p:txBody>
          <a:bodyPr wrap="square" rtlCol="0" anchor="t">
            <a:spAutoFit/>
          </a:bodyPr>
          <a:lstStyle/>
          <a:p>
            <a:r>
              <a:rPr lang="en-US" sz="2300" b="1" dirty="0"/>
              <a:t>class </a:t>
            </a:r>
            <a:r>
              <a:rPr lang="en-US" sz="2300" b="1" dirty="0" err="1"/>
              <a:t>MyThread</a:t>
            </a:r>
            <a:r>
              <a:rPr lang="en-US" sz="2300" b="1" dirty="0"/>
              <a:t> extends Thread</a:t>
            </a:r>
          </a:p>
          <a:p>
            <a:r>
              <a:rPr lang="en-US" sz="2300" b="1" dirty="0"/>
              <a:t>{</a:t>
            </a:r>
          </a:p>
          <a:p>
            <a:r>
              <a:rPr lang="en-US" sz="2300" b="1" dirty="0"/>
              <a:t>public void run ()</a:t>
            </a:r>
          </a:p>
          <a:p>
            <a:r>
              <a:rPr lang="en-US" sz="2300" b="1" dirty="0"/>
              <a:t>{</a:t>
            </a:r>
          </a:p>
          <a:p>
            <a:r>
              <a:rPr lang="en-US" sz="2300" b="1" dirty="0"/>
              <a:t>for (int </a:t>
            </a:r>
            <a:r>
              <a:rPr lang="en-US" sz="2300" b="1" dirty="0" err="1"/>
              <a:t>i</a:t>
            </a:r>
            <a:r>
              <a:rPr lang="en-US" sz="2300" b="1" dirty="0"/>
              <a:t> = 1; </a:t>
            </a:r>
            <a:r>
              <a:rPr lang="en-US" sz="2300" b="1" dirty="0" err="1"/>
              <a:t>i</a:t>
            </a:r>
            <a:r>
              <a:rPr lang="en-US" sz="2300" b="1" dirty="0"/>
              <a:t> &lt;= 10; </a:t>
            </a:r>
            <a:r>
              <a:rPr lang="en-US" sz="2300" b="1" dirty="0" err="1"/>
              <a:t>i</a:t>
            </a:r>
            <a:r>
              <a:rPr lang="en-US" sz="2300" b="1" dirty="0"/>
              <a:t>++)</a:t>
            </a:r>
          </a:p>
        </p:txBody>
      </p:sp>
      <p:sp>
        <p:nvSpPr>
          <p:cNvPr id="8" name="Text Box 7"/>
          <p:cNvSpPr txBox="1"/>
          <p:nvPr/>
        </p:nvSpPr>
        <p:spPr>
          <a:xfrm>
            <a:off x="345440" y="2110105"/>
            <a:ext cx="6096000" cy="4692650"/>
          </a:xfrm>
          <a:prstGeom prst="rect">
            <a:avLst/>
          </a:prstGeom>
          <a:noFill/>
        </p:spPr>
        <p:txBody>
          <a:bodyPr wrap="square" rtlCol="0" anchor="t">
            <a:spAutoFit/>
          </a:bodyPr>
          <a:lstStyle/>
          <a:p>
            <a:r>
              <a:rPr lang="en-US" sz="2300" b="1" dirty="0"/>
              <a:t>{</a:t>
            </a:r>
          </a:p>
          <a:p>
            <a:r>
              <a:rPr lang="en-US" sz="2300" b="1" dirty="0" err="1"/>
              <a:t>System.out.println</a:t>
            </a:r>
            <a:r>
              <a:rPr lang="en-US" sz="2300" b="1" dirty="0"/>
              <a:t> ("User Thread Value:" + </a:t>
            </a:r>
            <a:r>
              <a:rPr lang="en-US" sz="2300" b="1" dirty="0" err="1"/>
              <a:t>i</a:t>
            </a:r>
            <a:r>
              <a:rPr lang="en-US" sz="2300" b="1" dirty="0"/>
              <a:t>);</a:t>
            </a:r>
          </a:p>
          <a:p>
            <a:r>
              <a:rPr lang="en-US" sz="2300" b="1" dirty="0"/>
              <a:t>}</a:t>
            </a:r>
          </a:p>
          <a:p>
            <a:r>
              <a:rPr lang="en-US" sz="2300" b="1" dirty="0"/>
              <a:t>}</a:t>
            </a:r>
          </a:p>
          <a:p>
            <a:r>
              <a:rPr lang="en-US" sz="2300" b="1" dirty="0"/>
              <a:t>}</a:t>
            </a:r>
          </a:p>
          <a:p>
            <a:r>
              <a:rPr lang="en-US" sz="2300" b="1" dirty="0"/>
              <a:t>public class MyThread2</a:t>
            </a:r>
          </a:p>
          <a:p>
            <a:r>
              <a:rPr lang="en-US" sz="2300" b="1" dirty="0"/>
              <a:t>{</a:t>
            </a:r>
          </a:p>
          <a:p>
            <a:r>
              <a:rPr lang="en-US" sz="2300" b="1" dirty="0"/>
              <a:t>public static void main (String[]</a:t>
            </a:r>
            <a:r>
              <a:rPr lang="en-US" sz="2300" b="1" dirty="0" err="1"/>
              <a:t>args</a:t>
            </a:r>
            <a:r>
              <a:rPr lang="en-US" sz="2300" b="1" dirty="0"/>
              <a:t>)</a:t>
            </a:r>
          </a:p>
          <a:p>
            <a:r>
              <a:rPr lang="en-US" sz="2300" b="1" dirty="0"/>
              <a:t>{</a:t>
            </a:r>
          </a:p>
          <a:p>
            <a:r>
              <a:rPr lang="en-US" sz="2300" b="1" dirty="0" err="1"/>
              <a:t>MyThread</a:t>
            </a:r>
            <a:r>
              <a:rPr lang="en-US" sz="2300" b="1" dirty="0"/>
              <a:t> mt = new </a:t>
            </a:r>
            <a:r>
              <a:rPr lang="en-US" sz="2300" b="1" dirty="0" err="1"/>
              <a:t>MyThread</a:t>
            </a:r>
            <a:r>
              <a:rPr lang="en-US" sz="2300" b="1" dirty="0"/>
              <a:t> ();</a:t>
            </a:r>
          </a:p>
          <a:p>
            <a:r>
              <a:rPr lang="en-US" sz="2300" b="1" dirty="0"/>
              <a:t>Thread t = new Thread (mt);</a:t>
            </a:r>
          </a:p>
          <a:p>
            <a:r>
              <a:rPr lang="en-US" sz="2300" b="1" dirty="0" err="1"/>
              <a:t>t.start</a:t>
            </a:r>
            <a:r>
              <a:rPr lang="en-US" sz="2300" b="1" dirty="0"/>
              <a:t> ();</a:t>
            </a:r>
          </a:p>
          <a:p>
            <a:r>
              <a:rPr lang="en-US" sz="2300" b="1" dirty="0"/>
              <a:t>}     }</a:t>
            </a:r>
          </a:p>
        </p:txBody>
      </p:sp>
      <p:sp>
        <p:nvSpPr>
          <p:cNvPr id="10" name="Text Box 9"/>
          <p:cNvSpPr txBox="1"/>
          <p:nvPr/>
        </p:nvSpPr>
        <p:spPr>
          <a:xfrm>
            <a:off x="8529955" y="595630"/>
            <a:ext cx="3133725" cy="4338320"/>
          </a:xfrm>
          <a:prstGeom prst="rect">
            <a:avLst/>
          </a:prstGeom>
          <a:noFill/>
        </p:spPr>
        <p:txBody>
          <a:bodyPr wrap="square" rtlCol="0" anchor="t">
            <a:spAutoFit/>
          </a:bodyPr>
          <a:lstStyle/>
          <a:p>
            <a:r>
              <a:rPr lang="en-US" sz="2300" b="1" u="sng" dirty="0">
                <a:sym typeface="+mn-ea"/>
              </a:rPr>
              <a:t>output</a:t>
            </a:r>
          </a:p>
          <a:p>
            <a:r>
              <a:rPr lang="en-US" sz="2300" b="1" dirty="0">
                <a:sym typeface="+mn-ea"/>
              </a:rPr>
              <a:t>User Thread Value: 1</a:t>
            </a:r>
          </a:p>
          <a:p>
            <a:r>
              <a:rPr lang="en-US" sz="2300" b="1" dirty="0">
                <a:sym typeface="+mn-ea"/>
              </a:rPr>
              <a:t>User Thread Value: 2</a:t>
            </a:r>
          </a:p>
          <a:p>
            <a:r>
              <a:rPr lang="en-US" sz="2300" b="1" dirty="0">
                <a:sym typeface="+mn-ea"/>
              </a:rPr>
              <a:t>User Thread Value: 3</a:t>
            </a:r>
          </a:p>
          <a:p>
            <a:r>
              <a:rPr lang="en-US" sz="2300" b="1" dirty="0">
                <a:sym typeface="+mn-ea"/>
              </a:rPr>
              <a:t>User Thread Value: 4</a:t>
            </a:r>
          </a:p>
          <a:p>
            <a:r>
              <a:rPr lang="en-US" sz="2300" b="1" dirty="0">
                <a:sym typeface="+mn-ea"/>
              </a:rPr>
              <a:t>User Thread Value: 5</a:t>
            </a:r>
          </a:p>
          <a:p>
            <a:r>
              <a:rPr lang="en-US" sz="2300" b="1" dirty="0">
                <a:sym typeface="+mn-ea"/>
              </a:rPr>
              <a:t>User Thread Value: 6</a:t>
            </a:r>
          </a:p>
          <a:p>
            <a:r>
              <a:rPr lang="en-US" sz="2300" b="1" dirty="0">
                <a:sym typeface="+mn-ea"/>
              </a:rPr>
              <a:t>User Thread Value: 7</a:t>
            </a:r>
          </a:p>
          <a:p>
            <a:r>
              <a:rPr lang="en-US" sz="2300" b="1" dirty="0">
                <a:sym typeface="+mn-ea"/>
              </a:rPr>
              <a:t>User Thread Value: 8</a:t>
            </a:r>
          </a:p>
          <a:p>
            <a:r>
              <a:rPr lang="en-US" sz="2300" b="1" dirty="0">
                <a:sym typeface="+mn-ea"/>
              </a:rPr>
              <a:t>User Thread Value: 9</a:t>
            </a:r>
          </a:p>
          <a:p>
            <a:r>
              <a:rPr lang="en-US" sz="2300" b="1" dirty="0">
                <a:sym typeface="+mn-ea"/>
              </a:rPr>
              <a:t>User Thread Value: 10</a:t>
            </a:r>
          </a:p>
          <a:p>
            <a:endParaRPr lang="en-US" sz="2300" b="1" dirty="0">
              <a:sym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0297795" y="5956935"/>
            <a:ext cx="1183005" cy="798830"/>
          </a:xfrm>
          <a:prstGeom prst="rect">
            <a:avLst/>
          </a:prstGeom>
          <a:noFill/>
        </p:spPr>
        <p:txBody>
          <a:bodyPr wrap="square" rtlCol="0" anchor="t">
            <a:spAutoFit/>
          </a:bodyPr>
          <a:lstStyle/>
          <a:p>
            <a:r>
              <a:rPr lang="en-US" sz="2300" b="1" dirty="0">
                <a:sym typeface="+mn-ea"/>
              </a:rPr>
              <a:t>15</a:t>
            </a:r>
            <a:endParaRPr lang="en-US" sz="2300" b="1" dirty="0"/>
          </a:p>
          <a:p>
            <a:r>
              <a:rPr lang="en-US" sz="2300" b="1" dirty="0">
                <a:sym typeface="+mn-ea"/>
              </a:rPr>
              <a:t>50</a:t>
            </a:r>
          </a:p>
        </p:txBody>
      </p:sp>
      <p:sp>
        <p:nvSpPr>
          <p:cNvPr id="2" name="Text Box 1"/>
          <p:cNvSpPr txBox="1"/>
          <p:nvPr/>
        </p:nvSpPr>
        <p:spPr>
          <a:xfrm>
            <a:off x="142240" y="135255"/>
            <a:ext cx="6096000" cy="5287645"/>
          </a:xfrm>
          <a:prstGeom prst="rect">
            <a:avLst/>
          </a:prstGeom>
          <a:noFill/>
        </p:spPr>
        <p:txBody>
          <a:bodyPr wrap="square" rtlCol="0" anchor="t">
            <a:noAutofit/>
          </a:bodyPr>
          <a:lstStyle/>
          <a:p>
            <a:r>
              <a:rPr lang="en-US" sz="2300" b="1" dirty="0"/>
              <a:t>class multd1 implements Runnable</a:t>
            </a:r>
          </a:p>
          <a:p>
            <a:r>
              <a:rPr lang="en-US" sz="2300" b="1" dirty="0"/>
              <a:t>{</a:t>
            </a:r>
          </a:p>
          <a:p>
            <a:r>
              <a:rPr lang="en-US" sz="2300" b="1" dirty="0"/>
              <a:t>public void run()</a:t>
            </a:r>
          </a:p>
          <a:p>
            <a:r>
              <a:rPr lang="en-US" sz="2300" b="1" dirty="0"/>
              <a:t>{</a:t>
            </a:r>
          </a:p>
          <a:p>
            <a:r>
              <a:rPr lang="en-US" sz="2300" b="1" dirty="0"/>
              <a:t>int a=10,b=5,c;</a:t>
            </a:r>
          </a:p>
          <a:p>
            <a:r>
              <a:rPr lang="en-US" sz="2300" b="1" dirty="0"/>
              <a:t>c=</a:t>
            </a:r>
            <a:r>
              <a:rPr lang="en-US" sz="2300" b="1" dirty="0" err="1"/>
              <a:t>a+b</a:t>
            </a:r>
            <a:r>
              <a:rPr lang="en-US" sz="2300" b="1" dirty="0"/>
              <a:t>;</a:t>
            </a:r>
          </a:p>
          <a:p>
            <a:r>
              <a:rPr lang="en-US" sz="2300" b="1" dirty="0" err="1"/>
              <a:t>System.out.println</a:t>
            </a:r>
            <a:r>
              <a:rPr lang="en-US" sz="2300" b="1" dirty="0"/>
              <a:t>(c);</a:t>
            </a:r>
          </a:p>
          <a:p>
            <a:r>
              <a:rPr lang="en-US" sz="2300" b="1" dirty="0"/>
              <a:t>}</a:t>
            </a:r>
          </a:p>
          <a:p>
            <a:r>
              <a:rPr lang="en-US" sz="2300" b="1" dirty="0"/>
              <a:t>}</a:t>
            </a:r>
          </a:p>
          <a:p>
            <a:endParaRPr lang="en-US" sz="2300" b="1" dirty="0"/>
          </a:p>
          <a:p>
            <a:r>
              <a:rPr lang="en-US" sz="2300" b="1" dirty="0"/>
              <a:t>class multd2 implements Runnable</a:t>
            </a:r>
          </a:p>
          <a:p>
            <a:r>
              <a:rPr lang="en-US" sz="2300" b="1" dirty="0"/>
              <a:t>{</a:t>
            </a:r>
          </a:p>
          <a:p>
            <a:r>
              <a:rPr lang="en-US" sz="2300" b="1" dirty="0"/>
              <a:t>public void run()</a:t>
            </a:r>
          </a:p>
          <a:p>
            <a:r>
              <a:rPr lang="en-US" sz="2300" b="1" dirty="0"/>
              <a:t>{</a:t>
            </a:r>
          </a:p>
          <a:p>
            <a:r>
              <a:rPr lang="en-US" sz="2300" b="1" dirty="0"/>
              <a:t>int a=10,b=5,c;</a:t>
            </a:r>
          </a:p>
          <a:p>
            <a:r>
              <a:rPr lang="en-US" sz="2300" b="1" dirty="0"/>
              <a:t>c=a*b;</a:t>
            </a:r>
          </a:p>
          <a:p>
            <a:r>
              <a:rPr lang="en-US" sz="2300" b="1" dirty="0" err="1"/>
              <a:t>System.out.println</a:t>
            </a:r>
            <a:r>
              <a:rPr lang="en-US" sz="2300" b="1" dirty="0"/>
              <a:t>(c);</a:t>
            </a:r>
          </a:p>
          <a:p>
            <a:r>
              <a:rPr lang="en-US" sz="2300" b="1" dirty="0"/>
              <a:t>}</a:t>
            </a:r>
          </a:p>
          <a:p>
            <a:r>
              <a:rPr lang="en-US" sz="2300" b="1" dirty="0"/>
              <a:t>}</a:t>
            </a:r>
          </a:p>
          <a:p>
            <a:endParaRPr lang="en-US" sz="2300" b="1" dirty="0"/>
          </a:p>
          <a:p>
            <a:endParaRPr lang="en-US" sz="2300" b="1" dirty="0"/>
          </a:p>
        </p:txBody>
      </p:sp>
      <p:sp>
        <p:nvSpPr>
          <p:cNvPr id="3" name="Text Box 2"/>
          <p:cNvSpPr txBox="1"/>
          <p:nvPr/>
        </p:nvSpPr>
        <p:spPr>
          <a:xfrm>
            <a:off x="5759450" y="212090"/>
            <a:ext cx="6096000" cy="3984625"/>
          </a:xfrm>
          <a:prstGeom prst="rect">
            <a:avLst/>
          </a:prstGeom>
          <a:noFill/>
        </p:spPr>
        <p:txBody>
          <a:bodyPr wrap="square" rtlCol="0" anchor="t">
            <a:spAutoFit/>
          </a:bodyPr>
          <a:lstStyle/>
          <a:p>
            <a:r>
              <a:rPr lang="en-US" sz="2300" b="1" dirty="0">
                <a:sym typeface="+mn-ea"/>
              </a:rPr>
              <a:t>class </a:t>
            </a:r>
            <a:r>
              <a:rPr lang="en-US" sz="2300" b="1" dirty="0" err="1">
                <a:sym typeface="+mn-ea"/>
              </a:rPr>
              <a:t>multd</a:t>
            </a:r>
            <a:r>
              <a:rPr lang="en-US" sz="2300" b="1" dirty="0">
                <a:sym typeface="+mn-ea"/>
              </a:rPr>
              <a:t>{</a:t>
            </a:r>
            <a:endParaRPr lang="en-US" sz="2300" b="1" dirty="0"/>
          </a:p>
          <a:p>
            <a:r>
              <a:rPr lang="en-US" sz="2300" b="1" dirty="0">
                <a:sym typeface="+mn-ea"/>
              </a:rPr>
              <a:t>public static void main(String[] </a:t>
            </a:r>
            <a:r>
              <a:rPr lang="en-US" sz="2300" b="1" dirty="0" err="1">
                <a:sym typeface="+mn-ea"/>
              </a:rPr>
              <a:t>args</a:t>
            </a:r>
            <a:r>
              <a:rPr lang="en-US" sz="2300" b="1" dirty="0">
                <a:sym typeface="+mn-ea"/>
              </a:rPr>
              <a:t>)</a:t>
            </a:r>
            <a:endParaRPr lang="en-US" sz="2300" b="1" dirty="0"/>
          </a:p>
          <a:p>
            <a:r>
              <a:rPr lang="en-US" sz="2300" b="1" dirty="0">
                <a:sym typeface="+mn-ea"/>
              </a:rPr>
              <a:t>{</a:t>
            </a:r>
            <a:endParaRPr lang="en-US" sz="2300" b="1" dirty="0"/>
          </a:p>
          <a:p>
            <a:r>
              <a:rPr lang="en-US" sz="2300" b="1" dirty="0">
                <a:sym typeface="+mn-ea"/>
              </a:rPr>
              <a:t>multd1 m1=new multd1();</a:t>
            </a:r>
            <a:endParaRPr lang="en-US" sz="2300" b="1" dirty="0"/>
          </a:p>
          <a:p>
            <a:r>
              <a:rPr lang="en-US" sz="2300" b="1" dirty="0">
                <a:sym typeface="+mn-ea"/>
              </a:rPr>
              <a:t>Thread t1=new Thread(m1);</a:t>
            </a:r>
            <a:endParaRPr lang="en-US" sz="2300" b="1" dirty="0"/>
          </a:p>
          <a:p>
            <a:r>
              <a:rPr lang="en-US" sz="2300" b="1" dirty="0">
                <a:sym typeface="+mn-ea"/>
              </a:rPr>
              <a:t>t1.start();</a:t>
            </a:r>
            <a:endParaRPr lang="en-US" sz="2300" b="1" dirty="0"/>
          </a:p>
          <a:p>
            <a:r>
              <a:rPr lang="en-US" sz="2300" b="1" dirty="0">
                <a:sym typeface="+mn-ea"/>
              </a:rPr>
              <a:t>multd2 m2=new multd2();</a:t>
            </a:r>
            <a:endParaRPr lang="en-US" sz="2300" b="1" dirty="0"/>
          </a:p>
          <a:p>
            <a:r>
              <a:rPr lang="en-US" sz="2300" b="1" dirty="0">
                <a:sym typeface="+mn-ea"/>
              </a:rPr>
              <a:t>Thread t2=new Thread(m2);</a:t>
            </a:r>
            <a:endParaRPr lang="en-US" sz="2300" b="1" dirty="0"/>
          </a:p>
          <a:p>
            <a:r>
              <a:rPr lang="en-US" sz="2300" b="1" dirty="0">
                <a:sym typeface="+mn-ea"/>
              </a:rPr>
              <a:t>t2.start();</a:t>
            </a:r>
            <a:endParaRPr lang="en-US" sz="2300" b="1" dirty="0"/>
          </a:p>
          <a:p>
            <a:r>
              <a:rPr lang="en-US" sz="2300" b="1" dirty="0">
                <a:sym typeface="+mn-ea"/>
              </a:rPr>
              <a:t>}</a:t>
            </a:r>
            <a:endParaRPr lang="en-US" sz="2300" b="1" dirty="0"/>
          </a:p>
          <a:p>
            <a:r>
              <a:rPr lang="en-US" sz="2300" b="1" dirty="0">
                <a:sym typeface="+mn-ea"/>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53365" y="525780"/>
            <a:ext cx="11577320" cy="1814830"/>
          </a:xfrm>
          <a:prstGeom prst="rect">
            <a:avLst/>
          </a:prstGeom>
          <a:noFill/>
        </p:spPr>
        <p:txBody>
          <a:bodyPr wrap="square" rtlCol="0" anchor="t">
            <a:spAutoFit/>
          </a:bodyPr>
          <a:lstStyle/>
          <a:p>
            <a:r>
              <a:rPr lang="en-US" sz="2800" b="1" u="sng" dirty="0"/>
              <a:t>What is the Main Thread in Java?</a:t>
            </a:r>
          </a:p>
          <a:p>
            <a:r>
              <a:rPr lang="en-US" sz="2800" b="1" dirty="0"/>
              <a:t>For every Java program, there will be a default thread created by JVM which is nothing but Main Thread. The entry point for Main Thread is the main() method.</a:t>
            </a:r>
          </a:p>
        </p:txBody>
      </p:sp>
      <p:sp>
        <p:nvSpPr>
          <p:cNvPr id="5" name="Text Box 4"/>
          <p:cNvSpPr txBox="1"/>
          <p:nvPr/>
        </p:nvSpPr>
        <p:spPr>
          <a:xfrm>
            <a:off x="376555" y="2753995"/>
            <a:ext cx="11454130" cy="521970"/>
          </a:xfrm>
          <a:prstGeom prst="rect">
            <a:avLst/>
          </a:prstGeom>
          <a:noFill/>
        </p:spPr>
        <p:txBody>
          <a:bodyPr wrap="square" rtlCol="0" anchor="t">
            <a:spAutoFit/>
          </a:bodyPr>
          <a:lstStyle/>
          <a:p>
            <a:r>
              <a:rPr lang="en-US" sz="2800" b="1" u="sng"/>
              <a:t>Thread Life Cycle in Java with Examples</a:t>
            </a:r>
          </a:p>
        </p:txBody>
      </p:sp>
      <p:sp>
        <p:nvSpPr>
          <p:cNvPr id="6" name="Text Box 5"/>
          <p:cNvSpPr txBox="1"/>
          <p:nvPr/>
        </p:nvSpPr>
        <p:spPr>
          <a:xfrm>
            <a:off x="376555" y="3689350"/>
            <a:ext cx="10472420" cy="2245360"/>
          </a:xfrm>
          <a:prstGeom prst="rect">
            <a:avLst/>
          </a:prstGeom>
          <a:noFill/>
        </p:spPr>
        <p:txBody>
          <a:bodyPr wrap="square" rtlCol="0" anchor="t">
            <a:spAutoFit/>
          </a:bodyPr>
          <a:lstStyle/>
          <a:p>
            <a:r>
              <a:rPr lang="en-US" sz="2800" b="1" dirty="0"/>
              <a:t>1. New</a:t>
            </a:r>
          </a:p>
          <a:p>
            <a:r>
              <a:rPr lang="en-US" sz="2800" b="1" dirty="0"/>
              <a:t>2. Runnable</a:t>
            </a:r>
          </a:p>
          <a:p>
            <a:r>
              <a:rPr lang="en-US" sz="2800" b="1" dirty="0"/>
              <a:t>3. Running</a:t>
            </a:r>
          </a:p>
          <a:p>
            <a:r>
              <a:rPr lang="en-US" sz="2800" b="1" dirty="0"/>
              <a:t>4. Blocked (Non-Runnable)</a:t>
            </a:r>
          </a:p>
          <a:p>
            <a:r>
              <a:rPr lang="en-US" sz="2800" b="1" dirty="0"/>
              <a:t>5.  Terminated</a:t>
            </a:r>
            <a:r>
              <a:rPr lang="en-IN" altLang="en-US" sz="2800" b="1" dirty="0"/>
              <a:t> (</a:t>
            </a:r>
            <a:r>
              <a:rPr lang="en-US" sz="2800" b="1" dirty="0">
                <a:sym typeface="+mn-ea"/>
              </a:rPr>
              <a:t>Dead</a:t>
            </a:r>
            <a:r>
              <a:rPr lang="en-IN" altLang="en-US" sz="2800" b="1"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447800" y="452120"/>
            <a:ext cx="8353425" cy="63779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99720" y="202565"/>
            <a:ext cx="11439525" cy="5631180"/>
          </a:xfrm>
          <a:prstGeom prst="rect">
            <a:avLst/>
          </a:prstGeom>
          <a:noFill/>
        </p:spPr>
        <p:txBody>
          <a:bodyPr wrap="square" rtlCol="0" anchor="t">
            <a:spAutoFit/>
          </a:bodyPr>
          <a:lstStyle/>
          <a:p>
            <a:r>
              <a:rPr lang="en-US" sz="4000" b="1" u="sng" dirty="0"/>
              <a:t>Types of Java Exceptions</a:t>
            </a:r>
          </a:p>
          <a:p>
            <a:r>
              <a:rPr lang="en-US" sz="4000" dirty="0"/>
              <a:t>There are mainly two types of exceptions: checked and unchecked. An error is considered as the unchecked exception. However, according to Oracle, there are three types of exceptions namely:</a:t>
            </a:r>
          </a:p>
          <a:p>
            <a:endParaRPr lang="en-US" sz="4000" dirty="0"/>
          </a:p>
          <a:p>
            <a:r>
              <a:rPr lang="en-US" sz="4000" dirty="0"/>
              <a:t>1.Checked Exception</a:t>
            </a:r>
          </a:p>
          <a:p>
            <a:r>
              <a:rPr lang="en-US" sz="4000" dirty="0"/>
              <a:t>2.Unchecked Exception</a:t>
            </a:r>
          </a:p>
          <a:p>
            <a:r>
              <a:rPr lang="en-US" sz="4000" dirty="0"/>
              <a:t>3.Error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08610" y="349250"/>
            <a:ext cx="11720195" cy="1383665"/>
          </a:xfrm>
          <a:prstGeom prst="rect">
            <a:avLst/>
          </a:prstGeom>
          <a:noFill/>
        </p:spPr>
        <p:txBody>
          <a:bodyPr wrap="square" rtlCol="0" anchor="t">
            <a:spAutoFit/>
          </a:bodyPr>
          <a:lstStyle/>
          <a:p>
            <a:pPr algn="just"/>
            <a:r>
              <a:rPr lang="en-US" sz="2800" b="1" u="sng" dirty="0">
                <a:sym typeface="+mn-ea"/>
              </a:rPr>
              <a:t>New</a:t>
            </a:r>
            <a:r>
              <a:rPr lang="en-US" sz="2800" b="1" dirty="0">
                <a:sym typeface="+mn-ea"/>
              </a:rPr>
              <a:t>: </a:t>
            </a:r>
            <a:r>
              <a:rPr lang="en-US" sz="2800" dirty="0">
                <a:sym typeface="+mn-ea"/>
              </a:rPr>
              <a:t>Whenever a new thread is created, it is always in the new state. For a thread in the new state, the code has not been run yet and thus has not begun its execution.</a:t>
            </a:r>
          </a:p>
        </p:txBody>
      </p:sp>
      <p:sp>
        <p:nvSpPr>
          <p:cNvPr id="5" name="Text Box 4"/>
          <p:cNvSpPr txBox="1"/>
          <p:nvPr/>
        </p:nvSpPr>
        <p:spPr>
          <a:xfrm>
            <a:off x="308610" y="1732915"/>
            <a:ext cx="11720195" cy="1814830"/>
          </a:xfrm>
          <a:prstGeom prst="rect">
            <a:avLst/>
          </a:prstGeom>
          <a:noFill/>
        </p:spPr>
        <p:txBody>
          <a:bodyPr wrap="square" rtlCol="0" anchor="t">
            <a:spAutoFit/>
          </a:bodyPr>
          <a:lstStyle/>
          <a:p>
            <a:pPr algn="just"/>
            <a:r>
              <a:rPr lang="en-US" sz="2800" b="1" u="sng" dirty="0">
                <a:latin typeface="Times New Roman" panose="02020603050405020304" charset="0"/>
                <a:cs typeface="Times New Roman" panose="02020603050405020304" charset="0"/>
                <a:sym typeface="+mn-ea"/>
              </a:rPr>
              <a:t>Runnable</a:t>
            </a:r>
            <a:r>
              <a:rPr lang="en-US" sz="2800" b="1" dirty="0">
                <a:latin typeface="Times New Roman" panose="02020603050405020304" charset="0"/>
                <a:cs typeface="Times New Roman" panose="02020603050405020304" charset="0"/>
                <a:sym typeface="+mn-ea"/>
              </a:rPr>
              <a:t>:</a:t>
            </a:r>
            <a:r>
              <a:rPr lang="en-US" sz="2800" dirty="0">
                <a:latin typeface="Times New Roman" panose="02020603050405020304" charset="0"/>
                <a:cs typeface="Times New Roman" panose="02020603050405020304" charset="0"/>
                <a:sym typeface="+mn-ea"/>
              </a:rPr>
              <a:t> A thread, that is ready to run is then moved to the runnable state. In the runnable state, the thread may be running or may be ready to run at any given instant of time. It is the duty of the thread scheduler to provide the thread time to run, i.e., moving the thread the running state.</a:t>
            </a:r>
          </a:p>
        </p:txBody>
      </p:sp>
      <p:sp>
        <p:nvSpPr>
          <p:cNvPr id="6" name="Text Box 5"/>
          <p:cNvSpPr txBox="1"/>
          <p:nvPr/>
        </p:nvSpPr>
        <p:spPr>
          <a:xfrm>
            <a:off x="308610" y="3743325"/>
            <a:ext cx="11720195" cy="1383665"/>
          </a:xfrm>
          <a:prstGeom prst="rect">
            <a:avLst/>
          </a:prstGeom>
          <a:noFill/>
        </p:spPr>
        <p:txBody>
          <a:bodyPr wrap="square" rtlCol="0" anchor="t">
            <a:spAutoFit/>
          </a:bodyPr>
          <a:lstStyle/>
          <a:p>
            <a:r>
              <a:rPr lang="en-US" sz="2800" b="1" u="sng" dirty="0">
                <a:sym typeface="+mn-ea"/>
              </a:rPr>
              <a:t>Running</a:t>
            </a:r>
            <a:r>
              <a:rPr lang="en-US" sz="2800" b="1" dirty="0">
                <a:sym typeface="+mn-ea"/>
              </a:rPr>
              <a:t>: </a:t>
            </a:r>
            <a:r>
              <a:rPr lang="en-US" sz="2800" dirty="0">
                <a:sym typeface="+mn-ea"/>
              </a:rPr>
              <a:t>When the thread gets the CPU, it moves from the runnable to the running state. Generally, the most common change in the state of a thread is from runnable to running and again back to runnable.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02590" y="465455"/>
            <a:ext cx="11388090" cy="1383665"/>
          </a:xfrm>
          <a:prstGeom prst="rect">
            <a:avLst/>
          </a:prstGeom>
          <a:noFill/>
        </p:spPr>
        <p:txBody>
          <a:bodyPr wrap="square" rtlCol="0" anchor="t">
            <a:spAutoFit/>
          </a:bodyPr>
          <a:lstStyle/>
          <a:p>
            <a:r>
              <a:rPr lang="en-US" sz="2800" b="1" u="sng" dirty="0">
                <a:sym typeface="+mn-ea"/>
              </a:rPr>
              <a:t>Blocked or Waiting</a:t>
            </a:r>
            <a:r>
              <a:rPr lang="en-US" sz="2800" b="1" dirty="0">
                <a:sym typeface="+mn-ea"/>
              </a:rPr>
              <a:t>: </a:t>
            </a:r>
            <a:r>
              <a:rPr lang="en-US" sz="2800" dirty="0">
                <a:sym typeface="+mn-ea"/>
              </a:rPr>
              <a:t>Whenever a thread is inactive for a span of time (not permanently) then, either the thread is in the blocked state or is in the waiting state.</a:t>
            </a:r>
          </a:p>
        </p:txBody>
      </p:sp>
      <p:sp>
        <p:nvSpPr>
          <p:cNvPr id="5" name="Text Box 4"/>
          <p:cNvSpPr txBox="1"/>
          <p:nvPr/>
        </p:nvSpPr>
        <p:spPr>
          <a:xfrm>
            <a:off x="401320" y="2091055"/>
            <a:ext cx="11389360" cy="2676525"/>
          </a:xfrm>
          <a:prstGeom prst="rect">
            <a:avLst/>
          </a:prstGeom>
          <a:noFill/>
        </p:spPr>
        <p:txBody>
          <a:bodyPr wrap="square" rtlCol="0" anchor="t">
            <a:spAutoFit/>
          </a:bodyPr>
          <a:lstStyle/>
          <a:p>
            <a:r>
              <a:rPr lang="en-US" sz="2800" b="1" u="sng" dirty="0"/>
              <a:t>Timed Waiting</a:t>
            </a:r>
            <a:r>
              <a:rPr lang="en-US" sz="2800" b="1" dirty="0"/>
              <a:t>: </a:t>
            </a:r>
            <a:r>
              <a:rPr lang="en-US" sz="2800" dirty="0"/>
              <a:t>Sometimes, waiting for leads to starvation. For example, a thread (its name is A) has entered the critical section of a code and is not willing to leave that critical section. In such a scenario, another thread (its name is B) has to wait forever, which leads to starvation. To avoid such scenario, a timed waiting state is given to thread B. Thus, thread lies in the waiting state for a specific span of time, and not forever.</a:t>
            </a:r>
          </a:p>
        </p:txBody>
      </p:sp>
      <p:sp>
        <p:nvSpPr>
          <p:cNvPr id="6" name="Text Box 5"/>
          <p:cNvSpPr txBox="1"/>
          <p:nvPr/>
        </p:nvSpPr>
        <p:spPr>
          <a:xfrm>
            <a:off x="401320" y="5009515"/>
            <a:ext cx="11518900" cy="953135"/>
          </a:xfrm>
          <a:prstGeom prst="rect">
            <a:avLst/>
          </a:prstGeom>
          <a:noFill/>
        </p:spPr>
        <p:txBody>
          <a:bodyPr wrap="square" rtlCol="0" anchor="t">
            <a:spAutoFit/>
          </a:bodyPr>
          <a:lstStyle/>
          <a:p>
            <a:r>
              <a:rPr lang="en-US" sz="2800" b="1" u="sng" dirty="0"/>
              <a:t>Terminated</a:t>
            </a:r>
            <a:r>
              <a:rPr lang="en-US" sz="2800" b="1" dirty="0"/>
              <a:t>:</a:t>
            </a:r>
            <a:r>
              <a:rPr lang="en-US" sz="2800" dirty="0"/>
              <a:t> A thread reaches the termination state because of the following reasons:</a:t>
            </a:r>
            <a:r>
              <a:rPr lang="en-IN" altLang="en-US" sz="2800" dirty="0"/>
              <a:t>1) After Task Completion 2) Due to Abnormal </a:t>
            </a:r>
            <a:r>
              <a:rPr lang="en-IN" altLang="en-US" sz="2800" dirty="0" err="1"/>
              <a:t>Interput</a:t>
            </a:r>
            <a:r>
              <a:rPr lang="en-IN" altLang="en-US" sz="2800" dirty="0"/>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6200" y="149225"/>
            <a:ext cx="11096625" cy="521970"/>
          </a:xfrm>
          <a:prstGeom prst="rect">
            <a:avLst/>
          </a:prstGeom>
          <a:noFill/>
        </p:spPr>
        <p:txBody>
          <a:bodyPr wrap="square" rtlCol="0" anchor="t">
            <a:spAutoFit/>
          </a:bodyPr>
          <a:lstStyle/>
          <a:p>
            <a:r>
              <a:rPr lang="en-US" sz="2800" b="1" u="sng"/>
              <a:t>Thread Life Cycle in Java</a:t>
            </a:r>
          </a:p>
        </p:txBody>
      </p:sp>
      <p:sp>
        <p:nvSpPr>
          <p:cNvPr id="5" name="Text Box 4"/>
          <p:cNvSpPr txBox="1"/>
          <p:nvPr/>
        </p:nvSpPr>
        <p:spPr>
          <a:xfrm>
            <a:off x="142875" y="729615"/>
            <a:ext cx="6096000" cy="5908040"/>
          </a:xfrm>
          <a:prstGeom prst="rect">
            <a:avLst/>
          </a:prstGeom>
          <a:noFill/>
        </p:spPr>
        <p:txBody>
          <a:bodyPr wrap="square" rtlCol="0" anchor="t">
            <a:spAutoFit/>
          </a:bodyPr>
          <a:lstStyle/>
          <a:p>
            <a:r>
              <a:rPr lang="en-US" dirty="0"/>
              <a:t>public class </a:t>
            </a:r>
            <a:r>
              <a:rPr lang="en-US" dirty="0" err="1"/>
              <a:t>ThreadLifecycleExample</a:t>
            </a:r>
            <a:r>
              <a:rPr lang="en-US" dirty="0"/>
              <a:t> </a:t>
            </a:r>
          </a:p>
          <a:p>
            <a:r>
              <a:rPr lang="en-US" dirty="0"/>
              <a:t>{</a:t>
            </a:r>
          </a:p>
          <a:p>
            <a:r>
              <a:rPr lang="en-US" dirty="0"/>
              <a:t>    public static void main(String[] </a:t>
            </a:r>
            <a:r>
              <a:rPr lang="en-US" dirty="0" err="1"/>
              <a:t>args</a:t>
            </a:r>
            <a:r>
              <a:rPr lang="en-US" dirty="0"/>
              <a:t>) </a:t>
            </a:r>
          </a:p>
          <a:p>
            <a:r>
              <a:rPr lang="en-US" dirty="0"/>
              <a:t>{</a:t>
            </a:r>
          </a:p>
          <a:p>
            <a:r>
              <a:rPr lang="en-US" dirty="0"/>
              <a:t>        Thread </a:t>
            </a:r>
            <a:r>
              <a:rPr lang="en-US" dirty="0" err="1"/>
              <a:t>thread</a:t>
            </a:r>
            <a:r>
              <a:rPr lang="en-US" dirty="0"/>
              <a:t> = new Thread();  </a:t>
            </a:r>
          </a:p>
          <a:p>
            <a:r>
              <a:rPr lang="en-US" dirty="0"/>
              <a:t>            </a:t>
            </a:r>
            <a:r>
              <a:rPr lang="en-US" dirty="0" err="1"/>
              <a:t>System.out.println</a:t>
            </a:r>
            <a:r>
              <a:rPr lang="en-US" dirty="0"/>
              <a:t>("Thread is running.");</a:t>
            </a:r>
          </a:p>
          <a:p>
            <a:r>
              <a:rPr lang="en-US" dirty="0"/>
              <a:t>            try </a:t>
            </a:r>
          </a:p>
          <a:p>
            <a:r>
              <a:rPr lang="en-US" dirty="0"/>
              <a:t>           {</a:t>
            </a:r>
          </a:p>
          <a:p>
            <a:r>
              <a:rPr lang="en-US" dirty="0"/>
              <a:t>                </a:t>
            </a:r>
            <a:r>
              <a:rPr lang="en-US" dirty="0" err="1"/>
              <a:t>Thread.sleep</a:t>
            </a:r>
            <a:r>
              <a:rPr lang="en-US" dirty="0"/>
              <a:t>(2000);</a:t>
            </a:r>
          </a:p>
          <a:p>
            <a:r>
              <a:rPr lang="en-US" dirty="0"/>
              <a:t>            }</a:t>
            </a:r>
          </a:p>
          <a:p>
            <a:r>
              <a:rPr lang="en-US" dirty="0"/>
              <a:t> catch (</a:t>
            </a:r>
            <a:r>
              <a:rPr lang="en-US" dirty="0" err="1"/>
              <a:t>InterruptedException</a:t>
            </a:r>
            <a:r>
              <a:rPr lang="en-US" dirty="0"/>
              <a:t> e)</a:t>
            </a:r>
          </a:p>
          <a:p>
            <a:r>
              <a:rPr lang="en-US" dirty="0"/>
              <a:t>              {</a:t>
            </a:r>
          </a:p>
          <a:p>
            <a:r>
              <a:rPr lang="en-US" dirty="0"/>
              <a:t>                </a:t>
            </a:r>
            <a:r>
              <a:rPr lang="en-US" dirty="0" err="1"/>
              <a:t>e.printStackTrace</a:t>
            </a:r>
            <a:r>
              <a:rPr lang="en-US" dirty="0"/>
              <a:t>();</a:t>
            </a:r>
          </a:p>
          <a:p>
            <a:r>
              <a:rPr lang="en-US" dirty="0"/>
              <a:t>              }</a:t>
            </a:r>
          </a:p>
          <a:p>
            <a:r>
              <a:rPr lang="en-US" dirty="0"/>
              <a:t>            </a:t>
            </a:r>
            <a:r>
              <a:rPr lang="en-US" dirty="0" err="1"/>
              <a:t>System.out.println</a:t>
            </a:r>
            <a:r>
              <a:rPr lang="en-US" dirty="0"/>
              <a:t>("Thread is terminating.");</a:t>
            </a:r>
          </a:p>
          <a:p>
            <a:r>
              <a:rPr lang="en-US" dirty="0"/>
              <a:t>        </a:t>
            </a:r>
          </a:p>
          <a:p>
            <a:r>
              <a:rPr lang="en-US" dirty="0"/>
              <a:t>        </a:t>
            </a:r>
            <a:r>
              <a:rPr lang="en-US" dirty="0" err="1"/>
              <a:t>System.out.println</a:t>
            </a:r>
            <a:r>
              <a:rPr lang="en-US" dirty="0"/>
              <a:t>("Thread is in the New state.");</a:t>
            </a:r>
          </a:p>
          <a:p>
            <a:r>
              <a:rPr lang="en-US" dirty="0"/>
              <a:t>        </a:t>
            </a:r>
            <a:r>
              <a:rPr lang="en-US" dirty="0" err="1"/>
              <a:t>thread.start</a:t>
            </a:r>
            <a:r>
              <a:rPr lang="en-US" dirty="0"/>
              <a:t>();</a:t>
            </a:r>
          </a:p>
          <a:p>
            <a:r>
              <a:rPr lang="en-US" dirty="0"/>
              <a:t>        </a:t>
            </a:r>
            <a:r>
              <a:rPr lang="en-US" dirty="0" err="1"/>
              <a:t>System.out.println</a:t>
            </a:r>
            <a:r>
              <a:rPr lang="en-US" dirty="0"/>
              <a:t>("Thread is in the Runnable state.");</a:t>
            </a:r>
          </a:p>
          <a:p>
            <a:r>
              <a:rPr lang="en-US" dirty="0"/>
              <a:t>        </a:t>
            </a:r>
          </a:p>
          <a:p>
            <a:r>
              <a:rPr lang="en-US" dirty="0"/>
              <a:t>       </a:t>
            </a:r>
          </a:p>
        </p:txBody>
      </p:sp>
      <p:sp>
        <p:nvSpPr>
          <p:cNvPr id="6" name="Text Box 5"/>
          <p:cNvSpPr txBox="1"/>
          <p:nvPr/>
        </p:nvSpPr>
        <p:spPr>
          <a:xfrm>
            <a:off x="5267325" y="406400"/>
            <a:ext cx="6143625" cy="5954395"/>
          </a:xfrm>
          <a:prstGeom prst="rect">
            <a:avLst/>
          </a:prstGeom>
          <a:noFill/>
        </p:spPr>
        <p:txBody>
          <a:bodyPr wrap="square" rtlCol="0" anchor="t">
            <a:noAutofit/>
          </a:bodyPr>
          <a:lstStyle/>
          <a:p>
            <a:r>
              <a:rPr lang="en-US" dirty="0">
                <a:sym typeface="+mn-ea"/>
              </a:rPr>
              <a:t> try </a:t>
            </a:r>
            <a:endParaRPr lang="en-US" dirty="0"/>
          </a:p>
          <a:p>
            <a:r>
              <a:rPr lang="en-US" dirty="0">
                <a:sym typeface="+mn-ea"/>
              </a:rPr>
              <a:t>        {</a:t>
            </a:r>
            <a:endParaRPr lang="en-US" dirty="0"/>
          </a:p>
          <a:p>
            <a:r>
              <a:rPr lang="en-US" dirty="0">
                <a:sym typeface="+mn-ea"/>
              </a:rPr>
              <a:t>            </a:t>
            </a:r>
            <a:r>
              <a:rPr lang="en-US" dirty="0" err="1">
                <a:sym typeface="+mn-ea"/>
              </a:rPr>
              <a:t>Thread.sleep</a:t>
            </a:r>
            <a:r>
              <a:rPr lang="en-US" dirty="0">
                <a:sym typeface="+mn-ea"/>
              </a:rPr>
              <a:t>(1000);</a:t>
            </a:r>
            <a:endParaRPr lang="en-US" dirty="0"/>
          </a:p>
          <a:p>
            <a:r>
              <a:rPr lang="en-US" dirty="0">
                <a:sym typeface="+mn-ea"/>
              </a:rPr>
              <a:t>        }</a:t>
            </a:r>
            <a:endParaRPr lang="en-US" dirty="0"/>
          </a:p>
          <a:p>
            <a:r>
              <a:rPr lang="en-US" dirty="0">
                <a:sym typeface="+mn-ea"/>
              </a:rPr>
              <a:t> catch (</a:t>
            </a:r>
            <a:r>
              <a:rPr lang="en-US" dirty="0" err="1">
                <a:sym typeface="+mn-ea"/>
              </a:rPr>
              <a:t>InterruptedException</a:t>
            </a:r>
            <a:r>
              <a:rPr lang="en-US" dirty="0">
                <a:sym typeface="+mn-ea"/>
              </a:rPr>
              <a:t> e) </a:t>
            </a:r>
            <a:endParaRPr lang="en-US" dirty="0"/>
          </a:p>
          <a:p>
            <a:r>
              <a:rPr lang="en-US" dirty="0">
                <a:sym typeface="+mn-ea"/>
              </a:rPr>
              <a:t>        {</a:t>
            </a:r>
            <a:endParaRPr lang="en-US" dirty="0"/>
          </a:p>
          <a:p>
            <a:r>
              <a:rPr lang="en-US" dirty="0">
                <a:sym typeface="+mn-ea"/>
              </a:rPr>
              <a:t>            </a:t>
            </a:r>
            <a:r>
              <a:rPr lang="en-US" dirty="0" err="1">
                <a:sym typeface="+mn-ea"/>
              </a:rPr>
              <a:t>e.printStackTrace</a:t>
            </a:r>
            <a:r>
              <a:rPr lang="en-US" dirty="0">
                <a:sym typeface="+mn-ea"/>
              </a:rPr>
              <a:t>();</a:t>
            </a:r>
            <a:endParaRPr lang="en-US" dirty="0"/>
          </a:p>
          <a:p>
            <a:r>
              <a:rPr lang="en-US" dirty="0">
                <a:sym typeface="+mn-ea"/>
              </a:rPr>
              <a:t>        }</a:t>
            </a:r>
            <a:endParaRPr lang="en-US" dirty="0"/>
          </a:p>
          <a:p>
            <a:r>
              <a:rPr lang="en-US" dirty="0">
                <a:sym typeface="+mn-ea"/>
              </a:rPr>
              <a:t>        </a:t>
            </a:r>
            <a:r>
              <a:rPr lang="en-US" dirty="0" err="1">
                <a:sym typeface="+mn-ea"/>
              </a:rPr>
              <a:t>System.out.println</a:t>
            </a:r>
            <a:r>
              <a:rPr lang="en-US" dirty="0">
                <a:sym typeface="+mn-ea"/>
              </a:rPr>
              <a:t>("Thread is in the Timed Waiting state.");</a:t>
            </a:r>
            <a:endParaRPr lang="en-US" dirty="0"/>
          </a:p>
          <a:p>
            <a:r>
              <a:rPr lang="en-US" dirty="0">
                <a:sym typeface="+mn-ea"/>
              </a:rPr>
              <a:t>        try  </a:t>
            </a:r>
            <a:endParaRPr lang="en-US" dirty="0"/>
          </a:p>
          <a:p>
            <a:r>
              <a:rPr lang="en-US" dirty="0">
                <a:sym typeface="+mn-ea"/>
              </a:rPr>
              <a:t>        {</a:t>
            </a:r>
            <a:endParaRPr lang="en-US" dirty="0"/>
          </a:p>
          <a:p>
            <a:r>
              <a:rPr lang="en-US" dirty="0">
                <a:sym typeface="+mn-ea"/>
              </a:rPr>
              <a:t>            </a:t>
            </a:r>
            <a:r>
              <a:rPr lang="en-US" dirty="0" err="1">
                <a:sym typeface="+mn-ea"/>
              </a:rPr>
              <a:t>thread.join</a:t>
            </a:r>
            <a:r>
              <a:rPr lang="en-US" dirty="0">
                <a:sym typeface="+mn-ea"/>
              </a:rPr>
              <a:t>();</a:t>
            </a:r>
            <a:endParaRPr lang="en-US" dirty="0"/>
          </a:p>
          <a:p>
            <a:r>
              <a:rPr lang="en-US" dirty="0">
                <a:sym typeface="+mn-ea"/>
              </a:rPr>
              <a:t>        }</a:t>
            </a:r>
            <a:endParaRPr lang="en-US" dirty="0"/>
          </a:p>
          <a:p>
            <a:r>
              <a:rPr lang="en-US" dirty="0">
                <a:sym typeface="+mn-ea"/>
              </a:rPr>
              <a:t>             catch (</a:t>
            </a:r>
            <a:r>
              <a:rPr lang="en-US" dirty="0" err="1">
                <a:sym typeface="+mn-ea"/>
              </a:rPr>
              <a:t>InterruptedException</a:t>
            </a:r>
            <a:r>
              <a:rPr lang="en-US" dirty="0">
                <a:sym typeface="+mn-ea"/>
              </a:rPr>
              <a:t> e) </a:t>
            </a:r>
            <a:endParaRPr lang="en-US" dirty="0"/>
          </a:p>
          <a:p>
            <a:r>
              <a:rPr lang="en-US" dirty="0">
                <a:sym typeface="+mn-ea"/>
              </a:rPr>
              <a:t>          {</a:t>
            </a:r>
            <a:endParaRPr lang="en-US" dirty="0"/>
          </a:p>
          <a:p>
            <a:r>
              <a:rPr lang="en-US" dirty="0">
                <a:sym typeface="+mn-ea"/>
              </a:rPr>
              <a:t>            </a:t>
            </a:r>
            <a:r>
              <a:rPr lang="en-US" dirty="0" err="1">
                <a:sym typeface="+mn-ea"/>
              </a:rPr>
              <a:t>e.printStackTrace</a:t>
            </a:r>
            <a:r>
              <a:rPr lang="en-US" dirty="0">
                <a:sym typeface="+mn-ea"/>
              </a:rPr>
              <a:t>();</a:t>
            </a:r>
            <a:endParaRPr lang="en-US" dirty="0"/>
          </a:p>
          <a:p>
            <a:r>
              <a:rPr lang="en-US" dirty="0">
                <a:sym typeface="+mn-ea"/>
              </a:rPr>
              <a:t>        }</a:t>
            </a:r>
            <a:endParaRPr lang="en-US" dirty="0"/>
          </a:p>
          <a:p>
            <a:r>
              <a:rPr lang="en-US" dirty="0">
                <a:sym typeface="+mn-ea"/>
              </a:rPr>
              <a:t>        </a:t>
            </a:r>
            <a:r>
              <a:rPr lang="en-US" dirty="0" err="1">
                <a:sym typeface="+mn-ea"/>
              </a:rPr>
              <a:t>System.out.println</a:t>
            </a:r>
            <a:r>
              <a:rPr lang="en-US" dirty="0">
                <a:sym typeface="+mn-ea"/>
              </a:rPr>
              <a:t>("Thread is in the Terminated state.");</a:t>
            </a:r>
            <a:endParaRPr lang="en-US" dirty="0"/>
          </a:p>
          <a:p>
            <a:r>
              <a:rPr lang="en-US" dirty="0">
                <a:sym typeface="+mn-ea"/>
              </a:rPr>
              <a:t>}</a:t>
            </a:r>
            <a:endParaRPr lang="en-US" dirty="0"/>
          </a:p>
          <a:p>
            <a:r>
              <a:rPr lang="en-US" dirty="0">
                <a:sym typeface="+mn-ea"/>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60985" y="428625"/>
            <a:ext cx="11626215" cy="1814830"/>
          </a:xfrm>
          <a:prstGeom prst="rect">
            <a:avLst/>
          </a:prstGeom>
          <a:noFill/>
        </p:spPr>
        <p:txBody>
          <a:bodyPr wrap="square" rtlCol="0" anchor="t">
            <a:spAutoFit/>
          </a:bodyPr>
          <a:lstStyle/>
          <a:p>
            <a:r>
              <a:rPr lang="en-US" sz="2800" b="1" u="sng"/>
              <a:t>Java Thread class</a:t>
            </a:r>
          </a:p>
          <a:p>
            <a:r>
              <a:rPr lang="en-US" sz="2800" b="1"/>
              <a:t>Java provides Thread class to achieve thread programming. Thread class provides constructors and methods to create and perform operations on a thread. Thread class extends Object class and implements Runnable interface.</a:t>
            </a:r>
          </a:p>
        </p:txBody>
      </p:sp>
      <p:sp>
        <p:nvSpPr>
          <p:cNvPr id="5" name="Text Box 4"/>
          <p:cNvSpPr txBox="1"/>
          <p:nvPr/>
        </p:nvSpPr>
        <p:spPr>
          <a:xfrm>
            <a:off x="260985" y="2486025"/>
            <a:ext cx="6096000" cy="521970"/>
          </a:xfrm>
          <a:prstGeom prst="rect">
            <a:avLst/>
          </a:prstGeom>
          <a:noFill/>
        </p:spPr>
        <p:txBody>
          <a:bodyPr wrap="square" rtlCol="0" anchor="t">
            <a:spAutoFit/>
          </a:bodyPr>
          <a:lstStyle/>
          <a:p>
            <a:r>
              <a:rPr lang="en-US" sz="2800" b="1" u="sng"/>
              <a:t>Java Thread Methods</a:t>
            </a:r>
          </a:p>
        </p:txBody>
      </p:sp>
      <p:sp>
        <p:nvSpPr>
          <p:cNvPr id="6" name="Text Box 5"/>
          <p:cNvSpPr txBox="1"/>
          <p:nvPr/>
        </p:nvSpPr>
        <p:spPr>
          <a:xfrm>
            <a:off x="260985" y="3250565"/>
            <a:ext cx="11728450" cy="521970"/>
          </a:xfrm>
          <a:prstGeom prst="rect">
            <a:avLst/>
          </a:prstGeom>
          <a:noFill/>
        </p:spPr>
        <p:txBody>
          <a:bodyPr wrap="square" rtlCol="0" anchor="t">
            <a:spAutoFit/>
          </a:bodyPr>
          <a:lstStyle/>
          <a:p>
            <a:r>
              <a:rPr lang="en-US" sz="2800" b="1"/>
              <a:t>void start()	                          It is used to start the execution of the thread.</a:t>
            </a:r>
          </a:p>
        </p:txBody>
      </p:sp>
      <p:sp>
        <p:nvSpPr>
          <p:cNvPr id="7" name="Text Box 6"/>
          <p:cNvSpPr txBox="1"/>
          <p:nvPr/>
        </p:nvSpPr>
        <p:spPr>
          <a:xfrm>
            <a:off x="260985" y="3850005"/>
            <a:ext cx="11626215" cy="521970"/>
          </a:xfrm>
          <a:prstGeom prst="rect">
            <a:avLst/>
          </a:prstGeom>
          <a:noFill/>
        </p:spPr>
        <p:txBody>
          <a:bodyPr wrap="square" rtlCol="0" anchor="t">
            <a:spAutoFit/>
          </a:bodyPr>
          <a:lstStyle/>
          <a:p>
            <a:r>
              <a:rPr lang="en-US" sz="2800" b="1"/>
              <a:t>void</a:t>
            </a:r>
            <a:r>
              <a:rPr lang="en-IN" altLang="en-US" sz="2800" b="1"/>
              <a:t> </a:t>
            </a:r>
            <a:r>
              <a:rPr lang="en-US" sz="2800" b="1"/>
              <a:t>run()	                          It is used to do an action for a thread.</a:t>
            </a:r>
          </a:p>
        </p:txBody>
      </p:sp>
      <p:sp>
        <p:nvSpPr>
          <p:cNvPr id="8" name="Text Box 7"/>
          <p:cNvSpPr txBox="1"/>
          <p:nvPr/>
        </p:nvSpPr>
        <p:spPr>
          <a:xfrm>
            <a:off x="260985" y="4470400"/>
            <a:ext cx="11626215" cy="521970"/>
          </a:xfrm>
          <a:prstGeom prst="rect">
            <a:avLst/>
          </a:prstGeom>
          <a:noFill/>
        </p:spPr>
        <p:txBody>
          <a:bodyPr wrap="square" rtlCol="0" anchor="t">
            <a:spAutoFit/>
          </a:bodyPr>
          <a:lstStyle/>
          <a:p>
            <a:r>
              <a:rPr lang="en-US" sz="2800" b="1"/>
              <a:t>static void sleep()	               It sleeps a thread for the specified amount of time.</a:t>
            </a:r>
          </a:p>
        </p:txBody>
      </p:sp>
      <p:sp>
        <p:nvSpPr>
          <p:cNvPr id="9" name="Text Box 8"/>
          <p:cNvSpPr txBox="1"/>
          <p:nvPr/>
        </p:nvSpPr>
        <p:spPr>
          <a:xfrm>
            <a:off x="260985" y="5213985"/>
            <a:ext cx="11626215" cy="860425"/>
          </a:xfrm>
          <a:prstGeom prst="rect">
            <a:avLst/>
          </a:prstGeom>
          <a:noFill/>
        </p:spPr>
        <p:txBody>
          <a:bodyPr wrap="square" rtlCol="0" anchor="t">
            <a:spAutoFit/>
          </a:bodyPr>
          <a:lstStyle/>
          <a:p>
            <a:r>
              <a:rPr lang="en-US" sz="2500" b="1"/>
              <a:t>static Thread currentThread()  It returns a reference to the currently executing thread                      				    object.</a:t>
            </a:r>
          </a:p>
        </p:txBody>
      </p:sp>
      <p:sp>
        <p:nvSpPr>
          <p:cNvPr id="10" name="Text Box 9"/>
          <p:cNvSpPr txBox="1"/>
          <p:nvPr/>
        </p:nvSpPr>
        <p:spPr>
          <a:xfrm>
            <a:off x="260985" y="6177915"/>
            <a:ext cx="11626215" cy="521970"/>
          </a:xfrm>
          <a:prstGeom prst="rect">
            <a:avLst/>
          </a:prstGeom>
          <a:noFill/>
        </p:spPr>
        <p:txBody>
          <a:bodyPr wrap="square" rtlCol="0" anchor="t">
            <a:spAutoFit/>
          </a:bodyPr>
          <a:lstStyle/>
          <a:p>
            <a:r>
              <a:rPr lang="en-US" sz="2800" b="1"/>
              <a:t>void join()	                          It waits for a thread to die.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96900" y="386080"/>
            <a:ext cx="11027410" cy="4335145"/>
          </a:xfrm>
          <a:prstGeom prst="rect">
            <a:avLst/>
          </a:prstGeom>
          <a:noFill/>
        </p:spPr>
        <p:txBody>
          <a:bodyPr wrap="square" rtlCol="0" anchor="t">
            <a:noAutofit/>
          </a:bodyPr>
          <a:lstStyle/>
          <a:p>
            <a:r>
              <a:rPr lang="en-US" sz="2800" b="1"/>
              <a:t>int getPriority()	It returns the priority of the thread.</a:t>
            </a:r>
          </a:p>
          <a:p>
            <a:endParaRPr lang="en-US" sz="2800" b="1"/>
          </a:p>
          <a:p>
            <a:r>
              <a:rPr lang="en-US" sz="2800" b="1"/>
              <a:t>void setPriority()	It changes the priority of the thread.</a:t>
            </a:r>
          </a:p>
          <a:p>
            <a:endParaRPr lang="en-US" sz="2800" b="1"/>
          </a:p>
          <a:p>
            <a:r>
              <a:rPr lang="en-US" sz="2800" b="1"/>
              <a:t>String getName()	It returns the name of the thread.</a:t>
            </a:r>
          </a:p>
          <a:p>
            <a:endParaRPr lang="en-US" sz="2800" b="1"/>
          </a:p>
          <a:p>
            <a:r>
              <a:rPr lang="en-US" sz="2800" b="1"/>
              <a:t>void setName()	It changes the name of the thread.</a:t>
            </a:r>
          </a:p>
          <a:p>
            <a:endParaRPr lang="en-US" sz="2800" b="1"/>
          </a:p>
          <a:p>
            <a:r>
              <a:rPr lang="en-US" sz="2800" b="1"/>
              <a:t>long getId()    	It returns the id of the thread.</a:t>
            </a:r>
          </a:p>
        </p:txBody>
      </p:sp>
      <p:sp>
        <p:nvSpPr>
          <p:cNvPr id="5" name="Text Box 4"/>
          <p:cNvSpPr txBox="1"/>
          <p:nvPr/>
        </p:nvSpPr>
        <p:spPr>
          <a:xfrm>
            <a:off x="494665" y="4536440"/>
            <a:ext cx="11247120" cy="1814830"/>
          </a:xfrm>
          <a:prstGeom prst="rect">
            <a:avLst/>
          </a:prstGeom>
          <a:noFill/>
        </p:spPr>
        <p:txBody>
          <a:bodyPr wrap="square" rtlCol="0" anchor="t">
            <a:spAutoFit/>
          </a:bodyPr>
          <a:lstStyle/>
          <a:p>
            <a:r>
              <a:rPr lang="en-US" sz="2800" b="1"/>
              <a:t>boolean isAlive()	It tests if the thread is alive.</a:t>
            </a:r>
          </a:p>
          <a:p>
            <a:endParaRPr lang="en-US" sz="2800" b="1"/>
          </a:p>
          <a:p>
            <a:r>
              <a:rPr lang="en-US" sz="2800" b="1"/>
              <a:t>static void yield()	It causes the currently executing thread object to pause    			and allow other threads to execute temporarily.</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35610" y="253365"/>
            <a:ext cx="11226165" cy="3538220"/>
          </a:xfrm>
          <a:prstGeom prst="rect">
            <a:avLst/>
          </a:prstGeom>
          <a:noFill/>
        </p:spPr>
        <p:txBody>
          <a:bodyPr wrap="square" rtlCol="0" anchor="t">
            <a:spAutoFit/>
          </a:bodyPr>
          <a:lstStyle/>
          <a:p>
            <a:r>
              <a:rPr lang="en-US" sz="2800" b="1">
                <a:sym typeface="+mn-ea"/>
              </a:rPr>
              <a:t>void suspend()	It is used to suspend the thread.</a:t>
            </a:r>
            <a:endParaRPr lang="en-US" sz="2800" b="1"/>
          </a:p>
          <a:p>
            <a:endParaRPr lang="en-US" sz="2800" b="1"/>
          </a:p>
          <a:p>
            <a:r>
              <a:rPr lang="en-US" sz="2800" b="1">
                <a:sym typeface="+mn-ea"/>
              </a:rPr>
              <a:t>void resume()	It is used to resume the suspended thread.</a:t>
            </a:r>
            <a:endParaRPr lang="en-US" sz="2800" b="1"/>
          </a:p>
          <a:p>
            <a:endParaRPr lang="en-US" sz="2800" b="1"/>
          </a:p>
          <a:p>
            <a:r>
              <a:rPr lang="en-US" sz="2800" b="1">
                <a:sym typeface="+mn-ea"/>
              </a:rPr>
              <a:t>void stop()	           It is used to stop the thread.</a:t>
            </a:r>
            <a:endParaRPr lang="en-US" sz="2800" b="1"/>
          </a:p>
          <a:p>
            <a:endParaRPr lang="en-US" sz="2800" b="1"/>
          </a:p>
          <a:p>
            <a:r>
              <a:rPr lang="en-US" sz="2800" b="1">
                <a:sym typeface="+mn-ea"/>
              </a:rPr>
              <a:t>void destroy()	It is used to destroy the thread group and all of its 				subgroups.</a:t>
            </a:r>
          </a:p>
        </p:txBody>
      </p:sp>
      <p:sp>
        <p:nvSpPr>
          <p:cNvPr id="5" name="Text Box 4"/>
          <p:cNvSpPr txBox="1"/>
          <p:nvPr/>
        </p:nvSpPr>
        <p:spPr>
          <a:xfrm>
            <a:off x="313055" y="3791585"/>
            <a:ext cx="11430000" cy="2245360"/>
          </a:xfrm>
          <a:prstGeom prst="rect">
            <a:avLst/>
          </a:prstGeom>
          <a:noFill/>
        </p:spPr>
        <p:txBody>
          <a:bodyPr wrap="square" rtlCol="0" anchor="t">
            <a:spAutoFit/>
          </a:bodyPr>
          <a:lstStyle/>
          <a:p>
            <a:r>
              <a:rPr lang="en-US" sz="2800" b="1">
                <a:sym typeface="+mn-ea"/>
              </a:rPr>
              <a:t>void notify()	           It is used to give the notification for only one thread 				which is waiting for a particular object.</a:t>
            </a:r>
            <a:endParaRPr lang="en-US" sz="2800" b="1"/>
          </a:p>
          <a:p>
            <a:endParaRPr lang="en-US" sz="2800" b="1"/>
          </a:p>
          <a:p>
            <a:r>
              <a:rPr lang="en-US" sz="2800" b="1">
                <a:sym typeface="+mn-ea"/>
              </a:rPr>
              <a:t>void notifyAll()	It is used to give the notification to all waiting threads of 			a particular object.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61950" y="283210"/>
            <a:ext cx="10772140" cy="5262245"/>
          </a:xfrm>
          <a:prstGeom prst="rect">
            <a:avLst/>
          </a:prstGeom>
          <a:noFill/>
        </p:spPr>
        <p:txBody>
          <a:bodyPr wrap="square" rtlCol="0" anchor="t">
            <a:spAutoFit/>
          </a:bodyPr>
          <a:lstStyle/>
          <a:p>
            <a:r>
              <a:rPr lang="en-US" sz="2800" b="1" u="sng"/>
              <a:t>Thread Scheduler in Java:</a:t>
            </a:r>
          </a:p>
          <a:p>
            <a:endParaRPr lang="en-US" sz="2800" b="1" u="sng"/>
          </a:p>
          <a:p>
            <a:r>
              <a:rPr lang="en-US" sz="2800" b="1"/>
              <a:t>JVM implements one of the following scheduling strategies</a:t>
            </a:r>
          </a:p>
          <a:p>
            <a:endParaRPr lang="en-US" sz="2800" b="1"/>
          </a:p>
          <a:p>
            <a:r>
              <a:rPr lang="en-US" sz="2800" b="1"/>
              <a:t>• </a:t>
            </a:r>
            <a:r>
              <a:rPr lang="en-US" sz="2800" b="1" u="sng"/>
              <a:t>Preemptive scheduling</a:t>
            </a:r>
            <a:r>
              <a:rPr lang="en-US" sz="2800" b="1"/>
              <a:t>: If a thread with a higher priority than the current running</a:t>
            </a:r>
            <a:r>
              <a:rPr lang="en-IN" altLang="en-US" sz="2800" b="1"/>
              <a:t> </a:t>
            </a:r>
            <a:r>
              <a:rPr lang="en-US" sz="2800" b="1"/>
              <a:t>thread, then the current running thread is preempted(moves to the ready-to-run</a:t>
            </a:r>
            <a:r>
              <a:rPr lang="en-IN" altLang="en-US" sz="2800" b="1"/>
              <a:t> </a:t>
            </a:r>
            <a:r>
              <a:rPr lang="en-US" sz="2800" b="1"/>
              <a:t>state) to let the higher priority thread execute.</a:t>
            </a:r>
          </a:p>
          <a:p>
            <a:endParaRPr lang="en-US" sz="2800" b="1"/>
          </a:p>
          <a:p>
            <a:r>
              <a:rPr lang="en-US" sz="2800" b="1"/>
              <a:t>• </a:t>
            </a:r>
            <a:r>
              <a:rPr lang="en-US" sz="2800" b="1" u="sng"/>
              <a:t>Time-sliced or Round-Robin scheduling</a:t>
            </a:r>
            <a:r>
              <a:rPr lang="en-US" sz="2800" b="1"/>
              <a:t>: A running thread is allowed to execute</a:t>
            </a:r>
            <a:r>
              <a:rPr lang="en-IN" altLang="en-US" sz="2800" b="1"/>
              <a:t> </a:t>
            </a:r>
            <a:r>
              <a:rPr lang="en-US" sz="2800" b="1"/>
              <a:t>for a fixed length of time, after which it moves to the Ready-to-run state to wait its</a:t>
            </a:r>
            <a:r>
              <a:rPr lang="en-IN" altLang="en-US" sz="2800" b="1"/>
              <a:t> </a:t>
            </a:r>
            <a:r>
              <a:rPr lang="en-US" sz="2800" b="1"/>
              <a:t>turn to run again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0500" y="208280"/>
            <a:ext cx="11144250" cy="3107690"/>
          </a:xfrm>
          <a:prstGeom prst="rect">
            <a:avLst/>
          </a:prstGeom>
          <a:noFill/>
        </p:spPr>
        <p:txBody>
          <a:bodyPr wrap="square" rtlCol="0" anchor="t">
            <a:spAutoFit/>
          </a:bodyPr>
          <a:lstStyle/>
          <a:p>
            <a:r>
              <a:rPr lang="en-US" sz="2800" b="1" u="sng" dirty="0"/>
              <a:t>Thread Priority in Java:</a:t>
            </a:r>
          </a:p>
          <a:p>
            <a:r>
              <a:rPr lang="en-US" sz="2800" dirty="0"/>
              <a:t>Priority means the number of resources allocated to a particular thread. Every thread</a:t>
            </a:r>
            <a:r>
              <a:rPr lang="en-IN" altLang="en-US" sz="2800" dirty="0"/>
              <a:t> </a:t>
            </a:r>
            <a:r>
              <a:rPr lang="en-US" sz="2800" dirty="0"/>
              <a:t>created in JVM is assigned a priority. The priority range is between 1 and 10.</a:t>
            </a:r>
          </a:p>
          <a:p>
            <a:r>
              <a:rPr lang="en-US" sz="2800" dirty="0"/>
              <a:t>1. 1 is called minimum priority</a:t>
            </a:r>
          </a:p>
          <a:p>
            <a:r>
              <a:rPr lang="en-US" sz="2800" dirty="0"/>
              <a:t>2. 5 is called normal priority</a:t>
            </a:r>
          </a:p>
          <a:p>
            <a:r>
              <a:rPr lang="en-US" sz="2800" dirty="0"/>
              <a:t>3. 10 is called maximum priority</a:t>
            </a:r>
          </a:p>
        </p:txBody>
      </p:sp>
      <p:sp>
        <p:nvSpPr>
          <p:cNvPr id="5" name="Text Box 4"/>
          <p:cNvSpPr txBox="1"/>
          <p:nvPr/>
        </p:nvSpPr>
        <p:spPr>
          <a:xfrm>
            <a:off x="180975" y="3429000"/>
            <a:ext cx="11096625" cy="521970"/>
          </a:xfrm>
          <a:prstGeom prst="rect">
            <a:avLst/>
          </a:prstGeom>
          <a:noFill/>
        </p:spPr>
        <p:txBody>
          <a:bodyPr wrap="square" rtlCol="0" anchor="t">
            <a:spAutoFit/>
          </a:bodyPr>
          <a:lstStyle/>
          <a:p>
            <a:r>
              <a:rPr lang="en-US" sz="2800"/>
              <a:t>The default priority of the main thread is 5</a:t>
            </a:r>
            <a:r>
              <a:rPr lang="en-IN" altLang="en-US" sz="2800"/>
              <a:t>.</a:t>
            </a:r>
          </a:p>
        </p:txBody>
      </p:sp>
      <p:sp>
        <p:nvSpPr>
          <p:cNvPr id="6" name="Text Box 5"/>
          <p:cNvSpPr txBox="1"/>
          <p:nvPr/>
        </p:nvSpPr>
        <p:spPr>
          <a:xfrm>
            <a:off x="276225" y="4434840"/>
            <a:ext cx="8514715" cy="2254885"/>
          </a:xfrm>
          <a:prstGeom prst="rect">
            <a:avLst/>
          </a:prstGeom>
          <a:noFill/>
        </p:spPr>
        <p:txBody>
          <a:bodyPr wrap="square" rtlCol="0" anchor="t">
            <a:noAutofit/>
          </a:bodyPr>
          <a:lstStyle/>
          <a:p>
            <a:r>
              <a:rPr lang="en-US" sz="2800" b="1"/>
              <a:t>1. Thread.MIN_PRIORITY;</a:t>
            </a:r>
          </a:p>
          <a:p>
            <a:r>
              <a:rPr lang="en-US" sz="2800" b="1"/>
              <a:t>2. Thread.NORM_PRIORITY;</a:t>
            </a:r>
          </a:p>
          <a:p>
            <a:r>
              <a:rPr lang="en-US" sz="2800" b="1"/>
              <a:t>3. Thread.MAX_PRIORITY;</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57175" y="132715"/>
            <a:ext cx="11029315" cy="6108065"/>
          </a:xfrm>
          <a:prstGeom prst="rect">
            <a:avLst/>
          </a:prstGeom>
          <a:noFill/>
        </p:spPr>
        <p:txBody>
          <a:bodyPr wrap="square" rtlCol="0" anchor="t">
            <a:spAutoFit/>
          </a:bodyPr>
          <a:lstStyle/>
          <a:p>
            <a:r>
              <a:rPr lang="en-US" sz="2300" b="1" dirty="0"/>
              <a:t>public class </a:t>
            </a:r>
            <a:r>
              <a:rPr lang="en-US" sz="2300" b="1" dirty="0" err="1"/>
              <a:t>ThreadPriority</a:t>
            </a:r>
            <a:r>
              <a:rPr lang="en-US" sz="2300" b="1" dirty="0"/>
              <a:t> extends Thread</a:t>
            </a:r>
          </a:p>
          <a:p>
            <a:r>
              <a:rPr lang="en-US" sz="2300" b="1" dirty="0"/>
              <a:t>{</a:t>
            </a:r>
          </a:p>
          <a:p>
            <a:r>
              <a:rPr lang="en-US" sz="2300" b="1" dirty="0"/>
              <a:t>public void run ()</a:t>
            </a:r>
          </a:p>
          <a:p>
            <a:r>
              <a:rPr lang="en-US" sz="2300" b="1" dirty="0"/>
              <a:t>{</a:t>
            </a:r>
          </a:p>
          <a:p>
            <a:r>
              <a:rPr lang="en-US" sz="2300" b="1" dirty="0" err="1"/>
              <a:t>System.out.println</a:t>
            </a:r>
            <a:r>
              <a:rPr lang="en-US" sz="2300" b="1" dirty="0"/>
              <a:t> ("running thread name is:" + </a:t>
            </a:r>
            <a:r>
              <a:rPr lang="en-US" sz="2300" b="1" dirty="0" err="1"/>
              <a:t>Thread.currentThread</a:t>
            </a:r>
            <a:r>
              <a:rPr lang="en-US" sz="2300" b="1" dirty="0"/>
              <a:t> ().</a:t>
            </a:r>
            <a:r>
              <a:rPr lang="en-US" sz="2300" b="1" dirty="0" err="1"/>
              <a:t>getName</a:t>
            </a:r>
            <a:r>
              <a:rPr lang="en-US" sz="2300" b="1" dirty="0"/>
              <a:t> ());</a:t>
            </a:r>
          </a:p>
          <a:p>
            <a:r>
              <a:rPr lang="en-US" sz="2300" b="1" dirty="0" err="1"/>
              <a:t>System.out.println</a:t>
            </a:r>
            <a:r>
              <a:rPr lang="en-US" sz="2300" b="1" dirty="0"/>
              <a:t> ("running thread priority is:" + </a:t>
            </a:r>
            <a:r>
              <a:rPr lang="en-US" sz="2300" b="1" dirty="0" err="1"/>
              <a:t>Thread.currentThread</a:t>
            </a:r>
            <a:r>
              <a:rPr lang="en-US" sz="2300" b="1" dirty="0"/>
              <a:t> ().</a:t>
            </a:r>
            <a:r>
              <a:rPr lang="en-US" sz="2300" b="1" dirty="0" err="1"/>
              <a:t>getPriority</a:t>
            </a:r>
            <a:r>
              <a:rPr lang="en-US" sz="2300" b="1" dirty="0"/>
              <a:t> ());</a:t>
            </a:r>
          </a:p>
          <a:p>
            <a:r>
              <a:rPr lang="en-US" sz="2300" b="1" dirty="0"/>
              <a:t>}</a:t>
            </a:r>
          </a:p>
          <a:p>
            <a:r>
              <a:rPr lang="en-US" sz="2300" b="1" dirty="0"/>
              <a:t>public static void main (String </a:t>
            </a:r>
            <a:r>
              <a:rPr lang="en-US" sz="2300" b="1" dirty="0" err="1"/>
              <a:t>args</a:t>
            </a:r>
            <a:r>
              <a:rPr lang="en-US" sz="2300" b="1" dirty="0"/>
              <a:t>[])</a:t>
            </a:r>
          </a:p>
          <a:p>
            <a:r>
              <a:rPr lang="en-US" sz="2300" b="1" dirty="0"/>
              <a:t>{</a:t>
            </a:r>
          </a:p>
          <a:p>
            <a:r>
              <a:rPr lang="en-US" sz="2300" b="1" dirty="0" err="1"/>
              <a:t>ThreadPriority</a:t>
            </a:r>
            <a:r>
              <a:rPr lang="en-US" sz="2300" b="1" dirty="0"/>
              <a:t> m1 = new </a:t>
            </a:r>
            <a:r>
              <a:rPr lang="en-US" sz="2300" b="1" dirty="0" err="1"/>
              <a:t>ThreadPriority</a:t>
            </a:r>
            <a:r>
              <a:rPr lang="en-US" sz="2300" b="1" dirty="0"/>
              <a:t> ();</a:t>
            </a:r>
          </a:p>
          <a:p>
            <a:r>
              <a:rPr lang="en-US" sz="2300" b="1" dirty="0" err="1"/>
              <a:t>ThreadPriority</a:t>
            </a:r>
            <a:r>
              <a:rPr lang="en-US" sz="2300" b="1" dirty="0"/>
              <a:t> m2 = new </a:t>
            </a:r>
            <a:r>
              <a:rPr lang="en-US" sz="2300" b="1" dirty="0" err="1"/>
              <a:t>ThreadPriority</a:t>
            </a:r>
            <a:r>
              <a:rPr lang="en-US" sz="2300" b="1" dirty="0"/>
              <a:t> ();</a:t>
            </a:r>
          </a:p>
          <a:p>
            <a:r>
              <a:rPr lang="en-US" sz="2300" b="1" dirty="0"/>
              <a:t>m1.setPriority (</a:t>
            </a:r>
            <a:r>
              <a:rPr lang="en-US" sz="2300" b="1" dirty="0" err="1"/>
              <a:t>Thread.MIN_PRIORITY</a:t>
            </a:r>
            <a:r>
              <a:rPr lang="en-US" sz="2300" b="1" dirty="0"/>
              <a:t>);</a:t>
            </a:r>
          </a:p>
          <a:p>
            <a:r>
              <a:rPr lang="en-US" sz="2300" b="1" dirty="0"/>
              <a:t>m2.setPriority (</a:t>
            </a:r>
            <a:r>
              <a:rPr lang="en-US" sz="2300" b="1" dirty="0" err="1"/>
              <a:t>Thread.MAX_PRIORITY</a:t>
            </a:r>
            <a:r>
              <a:rPr lang="en-US" sz="2300" b="1" dirty="0"/>
              <a:t>);</a:t>
            </a:r>
          </a:p>
          <a:p>
            <a:r>
              <a:rPr lang="en-US" sz="2300" b="1" dirty="0"/>
              <a:t>m1.start ();</a:t>
            </a:r>
          </a:p>
          <a:p>
            <a:r>
              <a:rPr lang="en-US" sz="2300" b="1" dirty="0"/>
              <a:t>m2.start ();</a:t>
            </a:r>
          </a:p>
          <a:p>
            <a:r>
              <a:rPr lang="en-US" sz="2300" b="1" dirty="0"/>
              <a:t>}</a:t>
            </a:r>
          </a:p>
          <a:p>
            <a:r>
              <a:rPr lang="en-US" sz="2300" b="1" dirty="0"/>
              <a:t>}</a:t>
            </a:r>
          </a:p>
        </p:txBody>
      </p:sp>
      <p:sp>
        <p:nvSpPr>
          <p:cNvPr id="5" name="Text Box 4"/>
          <p:cNvSpPr txBox="1"/>
          <p:nvPr/>
        </p:nvSpPr>
        <p:spPr>
          <a:xfrm>
            <a:off x="7305675" y="5382260"/>
            <a:ext cx="3752850" cy="1322070"/>
          </a:xfrm>
          <a:prstGeom prst="rect">
            <a:avLst/>
          </a:prstGeom>
          <a:noFill/>
        </p:spPr>
        <p:txBody>
          <a:bodyPr wrap="square" rtlCol="0" anchor="t">
            <a:spAutoFit/>
          </a:bodyPr>
          <a:lstStyle/>
          <a:p>
            <a:r>
              <a:rPr lang="en-US" sz="2000" b="1" dirty="0"/>
              <a:t>running thread name is:Thread-0</a:t>
            </a:r>
          </a:p>
          <a:p>
            <a:r>
              <a:rPr lang="en-US" sz="2000" b="1" dirty="0"/>
              <a:t>running thread name is:Thread-1</a:t>
            </a:r>
          </a:p>
          <a:p>
            <a:r>
              <a:rPr lang="en-US" sz="2000" b="1" dirty="0"/>
              <a:t>running thread priority is:1</a:t>
            </a:r>
          </a:p>
          <a:p>
            <a:r>
              <a:rPr lang="en-US" sz="2000" b="1" dirty="0"/>
              <a:t>running thread priority is:10</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04775" y="215900"/>
            <a:ext cx="9563100" cy="521970"/>
          </a:xfrm>
          <a:prstGeom prst="rect">
            <a:avLst/>
          </a:prstGeom>
          <a:noFill/>
        </p:spPr>
        <p:txBody>
          <a:bodyPr wrap="square" rtlCol="0" anchor="t">
            <a:spAutoFit/>
          </a:bodyPr>
          <a:lstStyle/>
          <a:p>
            <a:r>
              <a:rPr lang="en-US" sz="2800" b="1" u="sng"/>
              <a:t>Thread Synchronization in Java</a:t>
            </a:r>
          </a:p>
        </p:txBody>
      </p:sp>
      <p:sp>
        <p:nvSpPr>
          <p:cNvPr id="5" name="Text Box 4"/>
          <p:cNvSpPr txBox="1"/>
          <p:nvPr/>
        </p:nvSpPr>
        <p:spPr>
          <a:xfrm>
            <a:off x="313690" y="945515"/>
            <a:ext cx="10925810" cy="3969385"/>
          </a:xfrm>
          <a:prstGeom prst="rect">
            <a:avLst/>
          </a:prstGeom>
          <a:noFill/>
        </p:spPr>
        <p:txBody>
          <a:bodyPr wrap="square" rtlCol="0" anchor="t">
            <a:spAutoFit/>
          </a:bodyPr>
          <a:lstStyle/>
          <a:p>
            <a:r>
              <a:rPr lang="en-US" sz="2800" b="1"/>
              <a:t>Thread Synchronization is a process of allowing only one thread to use the object when</a:t>
            </a:r>
            <a:r>
              <a:rPr lang="en-IN" altLang="en-US" sz="2800" b="1"/>
              <a:t> </a:t>
            </a:r>
            <a:r>
              <a:rPr lang="en-US" sz="2800" b="1"/>
              <a:t>multiple threads are trying to use the particular object at the same time.</a:t>
            </a:r>
          </a:p>
          <a:p>
            <a:endParaRPr lang="en-US" sz="2800" b="1"/>
          </a:p>
          <a:p>
            <a:r>
              <a:rPr lang="en-US" sz="2800" b="1"/>
              <a:t>To achieve this Thread Synchronization we have to use a java keyword or modifier called</a:t>
            </a:r>
            <a:r>
              <a:rPr lang="en-IN" altLang="en-US" sz="2800" b="1"/>
              <a:t> </a:t>
            </a:r>
            <a:r>
              <a:rPr lang="en-US" sz="2800" b="1"/>
              <a:t>“synchronized”. Synchronization in java is the capability to control the access of multiple</a:t>
            </a:r>
            <a:r>
              <a:rPr lang="en-IN" altLang="en-US" sz="2800" b="1"/>
              <a:t> </a:t>
            </a:r>
            <a:r>
              <a:rPr lang="en-US" sz="2800" b="1"/>
              <a:t>threads to any shared resource. Java Synchronization is a better option where we want to</a:t>
            </a:r>
            <a:r>
              <a:rPr lang="en-IN" altLang="en-US" sz="2800" b="1"/>
              <a:t> </a:t>
            </a:r>
            <a:r>
              <a:rPr lang="en-US" sz="2800" b="1"/>
              <a:t>allow only one thread to access the shared resource.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15570" y="386715"/>
            <a:ext cx="11837670" cy="2245360"/>
          </a:xfrm>
          <a:prstGeom prst="rect">
            <a:avLst/>
          </a:prstGeom>
          <a:noFill/>
        </p:spPr>
        <p:txBody>
          <a:bodyPr wrap="square" rtlCol="0" anchor="t">
            <a:spAutoFit/>
          </a:bodyPr>
          <a:lstStyle/>
          <a:p>
            <a:r>
              <a:rPr lang="en-US" sz="2800" b="1" u="sng"/>
              <a:t>Difference between Checked and Unchecked Exceptions</a:t>
            </a:r>
          </a:p>
          <a:p>
            <a:r>
              <a:rPr lang="en-US" sz="2800"/>
              <a:t>1) Checked Exception</a:t>
            </a:r>
          </a:p>
          <a:p>
            <a:r>
              <a:rPr lang="en-US" sz="2800"/>
              <a:t>The classes that directly inherit the Throwable class except RuntimeException and Error are known as checked exceptions. For example, IOException, SQLException, etc. Checked exceptions are checked at compile-time.</a:t>
            </a:r>
          </a:p>
        </p:txBody>
      </p:sp>
      <p:sp>
        <p:nvSpPr>
          <p:cNvPr id="5" name="Text Box 4"/>
          <p:cNvSpPr txBox="1"/>
          <p:nvPr/>
        </p:nvSpPr>
        <p:spPr>
          <a:xfrm>
            <a:off x="115570" y="2750820"/>
            <a:ext cx="11591925" cy="3969385"/>
          </a:xfrm>
          <a:prstGeom prst="rect">
            <a:avLst/>
          </a:prstGeom>
          <a:noFill/>
        </p:spPr>
        <p:txBody>
          <a:bodyPr wrap="square" rtlCol="0" anchor="t">
            <a:spAutoFit/>
          </a:bodyPr>
          <a:lstStyle/>
          <a:p>
            <a:r>
              <a:rPr lang="en-US" sz="2800"/>
              <a:t>2) Unchecked Exception</a:t>
            </a:r>
          </a:p>
          <a:p>
            <a:r>
              <a:rPr lang="en-US" sz="2800"/>
              <a:t>The classes that inherit the RuntimeException are known as unchecked exceptions. For example, ArithmeticException, NullPointerException, ArrayIndexOutOfBoundsException, etc. Unchecked exceptions are not checked at compile-time, but they are checked at runtime.</a:t>
            </a:r>
          </a:p>
          <a:p>
            <a:endParaRPr lang="en-US" sz="2800"/>
          </a:p>
          <a:p>
            <a:r>
              <a:rPr lang="en-US" sz="2800"/>
              <a:t>3) Error</a:t>
            </a:r>
          </a:p>
          <a:p>
            <a:r>
              <a:rPr lang="en-US" sz="2800"/>
              <a:t>Error is irrecoverable. Some example of errors are OutOfMemoryError, VirtualMachineError</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71450" y="216535"/>
            <a:ext cx="11096625" cy="6554470"/>
          </a:xfrm>
          <a:prstGeom prst="rect">
            <a:avLst/>
          </a:prstGeom>
          <a:noFill/>
        </p:spPr>
        <p:txBody>
          <a:bodyPr wrap="square" rtlCol="0" anchor="t">
            <a:spAutoFit/>
          </a:bodyPr>
          <a:lstStyle/>
          <a:p>
            <a:r>
              <a:rPr lang="en-US" sz="2800" b="1" u="sng"/>
              <a:t>General Syntax:</a:t>
            </a:r>
          </a:p>
          <a:p>
            <a:r>
              <a:rPr lang="en-US" sz="2800" b="1"/>
              <a:t>synchronized(objectidentifier)</a:t>
            </a:r>
          </a:p>
          <a:p>
            <a:r>
              <a:rPr lang="en-US" sz="2800" b="1"/>
              <a:t>{</a:t>
            </a:r>
          </a:p>
          <a:p>
            <a:r>
              <a:rPr lang="en-US" sz="2800" b="1"/>
              <a:t>// Access shared variables and other shared resources;</a:t>
            </a:r>
          </a:p>
          <a:p>
            <a:r>
              <a:rPr lang="en-US" sz="2800" b="1"/>
              <a:t>}</a:t>
            </a:r>
          </a:p>
          <a:p>
            <a:endParaRPr lang="en-US" sz="2800" b="1"/>
          </a:p>
          <a:p>
            <a:r>
              <a:rPr lang="en-US" sz="2800" b="1" u="sng"/>
              <a:t>Why use Synchronization?</a:t>
            </a:r>
          </a:p>
          <a:p>
            <a:endParaRPr lang="en-US" sz="2800" b="1" u="sng"/>
          </a:p>
          <a:p>
            <a:r>
              <a:rPr lang="en-US" sz="2800" b="1"/>
              <a:t>The synchronization is mainly used to :</a:t>
            </a:r>
          </a:p>
          <a:p>
            <a:endParaRPr lang="en-US" sz="2800" b="1"/>
          </a:p>
          <a:p>
            <a:r>
              <a:rPr lang="en-US" sz="2800" b="1"/>
              <a:t>1. If you start with at least two threads inside a program, there might be a chance</a:t>
            </a:r>
            <a:r>
              <a:rPr lang="en-IN" altLang="en-US" sz="2800" b="1"/>
              <a:t> </a:t>
            </a:r>
            <a:r>
              <a:rPr lang="en-US" sz="2800" b="1"/>
              <a:t>when multiple threads attempt to get to the same resource.</a:t>
            </a:r>
          </a:p>
          <a:p>
            <a:endParaRPr lang="en-US" sz="2800" b="1"/>
          </a:p>
          <a:p>
            <a:r>
              <a:rPr lang="en-US" sz="2800" b="1"/>
              <a:t>2. It can even create an unexpected outcome because of concurrency issues.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00050" y="391795"/>
            <a:ext cx="10753725" cy="4831080"/>
          </a:xfrm>
          <a:prstGeom prst="rect">
            <a:avLst/>
          </a:prstGeom>
          <a:noFill/>
        </p:spPr>
        <p:txBody>
          <a:bodyPr wrap="square" rtlCol="0" anchor="t">
            <a:spAutoFit/>
          </a:bodyPr>
          <a:lstStyle/>
          <a:p>
            <a:r>
              <a:rPr lang="en-US" sz="2800" b="1" u="sng"/>
              <a:t>Types of Synchronization</a:t>
            </a:r>
          </a:p>
          <a:p>
            <a:r>
              <a:rPr lang="en-US" sz="2800" b="1"/>
              <a:t>There are basically two types of synchronization available. They are:</a:t>
            </a:r>
          </a:p>
          <a:p>
            <a:endParaRPr lang="en-US" sz="2800" b="1"/>
          </a:p>
          <a:p>
            <a:r>
              <a:rPr lang="en-US" sz="2800" b="1" u="sng"/>
              <a:t>1. Process Synchronization</a:t>
            </a:r>
            <a:r>
              <a:rPr lang="en-US" sz="2800" b="1"/>
              <a:t>: It means sharing system resources by processes in</a:t>
            </a:r>
            <a:r>
              <a:rPr lang="en-IN" altLang="en-US" sz="2800" b="1"/>
              <a:t> </a:t>
            </a:r>
            <a:r>
              <a:rPr lang="en-US" sz="2800" b="1"/>
              <a:t>such a way that, Concurrent access to shared data is handled thereby minimizing</a:t>
            </a:r>
            <a:r>
              <a:rPr lang="en-IN" altLang="en-US" sz="2800" b="1"/>
              <a:t> </a:t>
            </a:r>
            <a:r>
              <a:rPr lang="en-US" sz="2800" b="1"/>
              <a:t>the chance of inconsistent data.</a:t>
            </a:r>
          </a:p>
          <a:p>
            <a:endParaRPr lang="en-US" sz="2800" b="1"/>
          </a:p>
          <a:p>
            <a:r>
              <a:rPr lang="en-US" sz="2800" b="1" u="sng"/>
              <a:t>2. Thread Synchronization</a:t>
            </a:r>
            <a:r>
              <a:rPr lang="en-US" sz="2800" b="1"/>
              <a:t>: It means that every access to data shared between</a:t>
            </a:r>
            <a:r>
              <a:rPr lang="en-IN" altLang="en-US" sz="2800" b="1"/>
              <a:t> </a:t>
            </a:r>
            <a:r>
              <a:rPr lang="en-US" sz="2800" b="1"/>
              <a:t>threads is protected so that when any thread starts operation on the shared data,no other thread is allowed access until the first thread is done.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38125" y="317500"/>
            <a:ext cx="11001375" cy="5262245"/>
          </a:xfrm>
          <a:prstGeom prst="rect">
            <a:avLst/>
          </a:prstGeom>
          <a:noFill/>
        </p:spPr>
        <p:txBody>
          <a:bodyPr wrap="square" rtlCol="0" anchor="t">
            <a:spAutoFit/>
          </a:bodyPr>
          <a:lstStyle/>
          <a:p>
            <a:r>
              <a:rPr lang="en-US" sz="2800" b="1" u="sng"/>
              <a:t>Thread Synchronization</a:t>
            </a:r>
          </a:p>
          <a:p>
            <a:endParaRPr lang="en-US" sz="2800" b="1" u="sng"/>
          </a:p>
          <a:p>
            <a:r>
              <a:rPr lang="en-US" sz="2800" b="1"/>
              <a:t>There are two types of thread synchronization mutual exclusive and inter-thread communication.</a:t>
            </a:r>
          </a:p>
          <a:p>
            <a:endParaRPr lang="en-US" sz="2800" b="1"/>
          </a:p>
          <a:p>
            <a:r>
              <a:rPr lang="en-IN" altLang="en-US" sz="2800" b="1"/>
              <a:t>1)</a:t>
            </a:r>
            <a:r>
              <a:rPr lang="en-US" sz="2800" b="1"/>
              <a:t>Mutual Exclusive</a:t>
            </a:r>
          </a:p>
          <a:p>
            <a:endParaRPr lang="en-US" sz="2800" b="1"/>
          </a:p>
          <a:p>
            <a:r>
              <a:rPr lang="en-IN" altLang="en-US" sz="2800" b="1"/>
              <a:t>a) </a:t>
            </a:r>
            <a:r>
              <a:rPr lang="en-US" sz="2800" b="1"/>
              <a:t>Synchronized method.</a:t>
            </a:r>
          </a:p>
          <a:p>
            <a:r>
              <a:rPr lang="en-IN" altLang="en-US" sz="2800" b="1"/>
              <a:t>b) </a:t>
            </a:r>
            <a:r>
              <a:rPr lang="en-US" sz="2800" b="1"/>
              <a:t>Synchronized block.</a:t>
            </a:r>
          </a:p>
          <a:p>
            <a:r>
              <a:rPr lang="en-IN" altLang="en-US" sz="2800" b="1"/>
              <a:t>c) </a:t>
            </a:r>
            <a:r>
              <a:rPr lang="en-US" sz="2800" b="1"/>
              <a:t>Static synchronization.</a:t>
            </a:r>
          </a:p>
          <a:p>
            <a:endParaRPr lang="en-US" sz="2800" b="1"/>
          </a:p>
          <a:p>
            <a:r>
              <a:rPr lang="en-IN" altLang="en-US" sz="2800" b="1"/>
              <a:t>2) </a:t>
            </a:r>
            <a:r>
              <a:rPr lang="en-US" sz="2800" b="1"/>
              <a:t>Cooperation (Inter-thread communication in java)</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00025" y="217805"/>
            <a:ext cx="11144250" cy="3538220"/>
          </a:xfrm>
          <a:prstGeom prst="rect">
            <a:avLst/>
          </a:prstGeom>
          <a:noFill/>
        </p:spPr>
        <p:txBody>
          <a:bodyPr wrap="square" rtlCol="0" anchor="t">
            <a:spAutoFit/>
          </a:bodyPr>
          <a:lstStyle/>
          <a:p>
            <a:r>
              <a:rPr lang="en-US" sz="2800" b="1" u="sng"/>
              <a:t>Mutual Exclusive</a:t>
            </a:r>
          </a:p>
          <a:p>
            <a:endParaRPr lang="en-US" sz="2800" b="1" u="sng"/>
          </a:p>
          <a:p>
            <a:r>
              <a:rPr lang="en-US" sz="2800" b="1"/>
              <a:t>Mutual Exclusive helps keep threads from interfering with one another while sharing data. It can be achieved by using the following three ways:</a:t>
            </a:r>
          </a:p>
          <a:p>
            <a:endParaRPr lang="en-US" sz="2800" b="1"/>
          </a:p>
          <a:p>
            <a:r>
              <a:rPr lang="en-US" sz="2800" b="1"/>
              <a:t>By Using Synchronized Method</a:t>
            </a:r>
          </a:p>
          <a:p>
            <a:r>
              <a:rPr lang="en-US" sz="2800" b="1"/>
              <a:t>By Using Synchronized Block</a:t>
            </a:r>
          </a:p>
          <a:p>
            <a:r>
              <a:rPr lang="en-US" sz="2800" b="1"/>
              <a:t>By Using Static Synchronization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60020" y="116205"/>
            <a:ext cx="11958320" cy="4338320"/>
          </a:xfrm>
          <a:prstGeom prst="rect">
            <a:avLst/>
          </a:prstGeom>
          <a:noFill/>
        </p:spPr>
        <p:txBody>
          <a:bodyPr wrap="square" rtlCol="0" anchor="t">
            <a:spAutoFit/>
          </a:bodyPr>
          <a:lstStyle/>
          <a:p>
            <a:r>
              <a:rPr lang="en-US" sz="2300" b="1" u="sng"/>
              <a:t>Thread Synchronization using Synchronized Method in Java:</a:t>
            </a:r>
          </a:p>
          <a:p>
            <a:r>
              <a:rPr lang="en-US" sz="2300" b="1"/>
              <a:t>Method level synchronization is used for making a method code thread-safe, i.e. only one</a:t>
            </a:r>
            <a:r>
              <a:rPr lang="en-IN" altLang="en-US" sz="2300" b="1"/>
              <a:t> </a:t>
            </a:r>
            <a:r>
              <a:rPr lang="en-US" sz="2300" b="1"/>
              <a:t>thread must be executing this method code.</a:t>
            </a:r>
          </a:p>
          <a:p>
            <a:r>
              <a:rPr lang="en-US" sz="2300" b="1" u="sng"/>
              <a:t>Syntax :</a:t>
            </a:r>
          </a:p>
          <a:p>
            <a:r>
              <a:rPr lang="en-US" sz="2300" b="1"/>
              <a:t>&lt;access modifier&gt; synchronized method ( parameter)</a:t>
            </a:r>
          </a:p>
          <a:p>
            <a:r>
              <a:rPr lang="en-US" sz="2300" b="1"/>
              <a:t>{</a:t>
            </a:r>
          </a:p>
          <a:p>
            <a:r>
              <a:rPr lang="en-US" sz="2300" b="1"/>
              <a:t>//synchronized code</a:t>
            </a:r>
          </a:p>
          <a:p>
            <a:r>
              <a:rPr lang="en-US" sz="2300" b="1"/>
              <a:t>}</a:t>
            </a:r>
          </a:p>
          <a:p>
            <a:r>
              <a:rPr lang="en-US" sz="2300" b="1"/>
              <a:t>In the case of the synchronized method, the lock object is:</a:t>
            </a:r>
          </a:p>
          <a:p>
            <a:r>
              <a:rPr lang="en-US" sz="2300" b="1"/>
              <a:t>1. class object – if the given method is static.</a:t>
            </a:r>
          </a:p>
          <a:p>
            <a:r>
              <a:rPr lang="en-US" sz="2300" b="1"/>
              <a:t>2. this object – if the method is non-static. ‘this’ is the reference to the current object</a:t>
            </a:r>
          </a:p>
          <a:p>
            <a:r>
              <a:rPr lang="en-US" sz="2300" b="1"/>
              <a:t>in which the synchronized method is invoked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95910" y="290830"/>
            <a:ext cx="6096000" cy="3969385"/>
          </a:xfrm>
          <a:prstGeom prst="rect">
            <a:avLst/>
          </a:prstGeom>
          <a:noFill/>
        </p:spPr>
        <p:txBody>
          <a:bodyPr wrap="square" rtlCol="0" anchor="t">
            <a:spAutoFit/>
          </a:bodyPr>
          <a:lstStyle/>
          <a:p>
            <a:r>
              <a:rPr lang="en-US" b="1"/>
              <a:t>class multd1 implements Runnable</a:t>
            </a:r>
          </a:p>
          <a:p>
            <a:r>
              <a:rPr lang="en-US" b="1"/>
              <a:t>{</a:t>
            </a:r>
          </a:p>
          <a:p>
            <a:r>
              <a:rPr lang="en-US" b="1"/>
              <a:t>int count=0;</a:t>
            </a:r>
          </a:p>
          <a:p>
            <a:r>
              <a:rPr lang="en-US" b="1"/>
              <a:t>public void run()</a:t>
            </a:r>
          </a:p>
          <a:p>
            <a:r>
              <a:rPr lang="en-US" b="1"/>
              <a:t>{</a:t>
            </a:r>
          </a:p>
          <a:p>
            <a:r>
              <a:rPr lang="en-US" b="1"/>
              <a:t>for(int i=1;i&lt;=100;i++)</a:t>
            </a:r>
          </a:p>
          <a:p>
            <a:r>
              <a:rPr lang="en-US" b="1"/>
              <a:t>{</a:t>
            </a:r>
          </a:p>
          <a:p>
            <a:r>
              <a:rPr lang="en-US" b="1"/>
              <a:t>count++;</a:t>
            </a:r>
          </a:p>
          <a:p>
            <a:r>
              <a:rPr lang="en-US" b="1"/>
              <a:t>}</a:t>
            </a:r>
          </a:p>
          <a:p>
            <a:r>
              <a:rPr lang="en-US" b="1"/>
              <a:t>}</a:t>
            </a:r>
          </a:p>
          <a:p>
            <a:r>
              <a:rPr lang="en-US" b="1"/>
              <a:t>}</a:t>
            </a:r>
          </a:p>
          <a:p>
            <a:endParaRPr lang="en-US" b="1"/>
          </a:p>
          <a:p>
            <a:endParaRPr lang="en-US" b="1"/>
          </a:p>
          <a:p>
            <a:endParaRPr lang="en-US" b="1"/>
          </a:p>
        </p:txBody>
      </p:sp>
      <p:sp>
        <p:nvSpPr>
          <p:cNvPr id="5" name="Text Box 4"/>
          <p:cNvSpPr txBox="1"/>
          <p:nvPr/>
        </p:nvSpPr>
        <p:spPr>
          <a:xfrm>
            <a:off x="5878195" y="202565"/>
            <a:ext cx="6096000" cy="2030095"/>
          </a:xfrm>
          <a:prstGeom prst="rect">
            <a:avLst/>
          </a:prstGeom>
          <a:noFill/>
        </p:spPr>
        <p:txBody>
          <a:bodyPr wrap="square" rtlCol="0" anchor="t">
            <a:spAutoFit/>
          </a:bodyPr>
          <a:lstStyle/>
          <a:p>
            <a:r>
              <a:rPr lang="en-US" b="1">
                <a:sym typeface="+mn-ea"/>
              </a:rPr>
              <a:t>catch(Exception e)</a:t>
            </a:r>
            <a:endParaRPr lang="en-US" b="1"/>
          </a:p>
          <a:p>
            <a:r>
              <a:rPr lang="en-US" b="1">
                <a:sym typeface="+mn-ea"/>
              </a:rPr>
              <a:t>{</a:t>
            </a:r>
            <a:endParaRPr lang="en-US" b="1"/>
          </a:p>
          <a:p>
            <a:r>
              <a:rPr lang="en-US" b="1">
                <a:sym typeface="+mn-ea"/>
              </a:rPr>
              <a:t>e.printStackTrace();</a:t>
            </a:r>
            <a:endParaRPr lang="en-US" b="1"/>
          </a:p>
          <a:p>
            <a:r>
              <a:rPr lang="en-US" b="1">
                <a:sym typeface="+mn-ea"/>
              </a:rPr>
              <a:t>}</a:t>
            </a:r>
            <a:endParaRPr lang="en-US" b="1"/>
          </a:p>
          <a:p>
            <a:r>
              <a:rPr lang="en-US" b="1">
                <a:sym typeface="+mn-ea"/>
              </a:rPr>
              <a:t>System.out.println(m1.count);</a:t>
            </a:r>
            <a:endParaRPr lang="en-US" b="1"/>
          </a:p>
          <a:p>
            <a:r>
              <a:rPr lang="en-US" b="1">
                <a:sym typeface="+mn-ea"/>
              </a:rPr>
              <a:t>}</a:t>
            </a:r>
            <a:endParaRPr lang="en-US" b="1"/>
          </a:p>
          <a:p>
            <a:r>
              <a:rPr lang="en-US" b="1">
                <a:sym typeface="+mn-ea"/>
              </a:rPr>
              <a:t>}</a:t>
            </a:r>
          </a:p>
        </p:txBody>
      </p:sp>
      <p:sp>
        <p:nvSpPr>
          <p:cNvPr id="6" name="Text Box 5"/>
          <p:cNvSpPr txBox="1"/>
          <p:nvPr/>
        </p:nvSpPr>
        <p:spPr>
          <a:xfrm>
            <a:off x="217805" y="3429000"/>
            <a:ext cx="6096000" cy="3138170"/>
          </a:xfrm>
          <a:prstGeom prst="rect">
            <a:avLst/>
          </a:prstGeom>
          <a:noFill/>
        </p:spPr>
        <p:txBody>
          <a:bodyPr wrap="square" rtlCol="0" anchor="t">
            <a:spAutoFit/>
          </a:bodyPr>
          <a:lstStyle/>
          <a:p>
            <a:r>
              <a:rPr lang="en-US" b="1">
                <a:sym typeface="+mn-ea"/>
              </a:rPr>
              <a:t>class mulsyn{</a:t>
            </a:r>
            <a:endParaRPr lang="en-US" b="1"/>
          </a:p>
          <a:p>
            <a:r>
              <a:rPr lang="en-US" b="1">
                <a:sym typeface="+mn-ea"/>
              </a:rPr>
              <a:t>public static void main(String[] args)</a:t>
            </a:r>
            <a:endParaRPr lang="en-US" b="1"/>
          </a:p>
          <a:p>
            <a:r>
              <a:rPr lang="en-US" b="1">
                <a:sym typeface="+mn-ea"/>
              </a:rPr>
              <a:t>{</a:t>
            </a:r>
            <a:endParaRPr lang="en-US" b="1"/>
          </a:p>
          <a:p>
            <a:r>
              <a:rPr lang="en-US" b="1">
                <a:sym typeface="+mn-ea"/>
              </a:rPr>
              <a:t>multd1 m1=new multd1();</a:t>
            </a:r>
            <a:endParaRPr lang="en-US" b="1"/>
          </a:p>
          <a:p>
            <a:r>
              <a:rPr lang="en-US" b="1">
                <a:sym typeface="+mn-ea"/>
              </a:rPr>
              <a:t>Thread t1=new Thread(m1);</a:t>
            </a:r>
            <a:endParaRPr lang="en-US" b="1"/>
          </a:p>
          <a:p>
            <a:r>
              <a:rPr lang="en-US" b="1">
                <a:sym typeface="+mn-ea"/>
              </a:rPr>
              <a:t>Thread t2=new Thread(m1);</a:t>
            </a:r>
            <a:endParaRPr lang="en-US" b="1"/>
          </a:p>
          <a:p>
            <a:r>
              <a:rPr lang="en-US" b="1">
                <a:sym typeface="+mn-ea"/>
              </a:rPr>
              <a:t>t1.start();</a:t>
            </a:r>
            <a:endParaRPr lang="en-US" b="1"/>
          </a:p>
          <a:p>
            <a:r>
              <a:rPr lang="en-US" b="1">
                <a:sym typeface="+mn-ea"/>
              </a:rPr>
              <a:t>t2.start();</a:t>
            </a:r>
            <a:endParaRPr lang="en-US" b="1"/>
          </a:p>
          <a:p>
            <a:r>
              <a:rPr lang="en-US" b="1">
                <a:sym typeface="+mn-ea"/>
              </a:rPr>
              <a:t>try{</a:t>
            </a:r>
            <a:endParaRPr lang="en-US" b="1"/>
          </a:p>
          <a:p>
            <a:r>
              <a:rPr lang="en-US" b="1">
                <a:sym typeface="+mn-ea"/>
              </a:rPr>
              <a:t>t1.join();</a:t>
            </a:r>
            <a:endParaRPr lang="en-US" b="1"/>
          </a:p>
          <a:p>
            <a:r>
              <a:rPr lang="en-US" b="1">
                <a:sym typeface="+mn-ea"/>
              </a:rPr>
              <a:t>}</a:t>
            </a:r>
          </a:p>
        </p:txBody>
      </p:sp>
      <p:sp>
        <p:nvSpPr>
          <p:cNvPr id="7" name="Text Box 6"/>
          <p:cNvSpPr txBox="1"/>
          <p:nvPr/>
        </p:nvSpPr>
        <p:spPr>
          <a:xfrm>
            <a:off x="10103485" y="5271770"/>
            <a:ext cx="1503045" cy="1198880"/>
          </a:xfrm>
          <a:prstGeom prst="rect">
            <a:avLst/>
          </a:prstGeom>
          <a:noFill/>
        </p:spPr>
        <p:txBody>
          <a:bodyPr wrap="square" rtlCol="0" anchor="t">
            <a:spAutoFit/>
          </a:bodyPr>
          <a:lstStyle/>
          <a:p>
            <a:r>
              <a:rPr lang="en-US" b="1"/>
              <a:t>Output</a:t>
            </a:r>
          </a:p>
          <a:p>
            <a:r>
              <a:rPr lang="en-US" b="1"/>
              <a:t>100</a:t>
            </a:r>
          </a:p>
          <a:p>
            <a:r>
              <a:rPr lang="en-US" b="1"/>
              <a:t>200</a:t>
            </a:r>
          </a:p>
          <a:p>
            <a:r>
              <a:rPr lang="en-US" b="1"/>
              <a:t>50</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49860" y="217170"/>
            <a:ext cx="6009005" cy="4523105"/>
          </a:xfrm>
          <a:prstGeom prst="rect">
            <a:avLst/>
          </a:prstGeom>
          <a:noFill/>
        </p:spPr>
        <p:txBody>
          <a:bodyPr wrap="square" rtlCol="0" anchor="t">
            <a:spAutoFit/>
          </a:bodyPr>
          <a:lstStyle/>
          <a:p>
            <a:r>
              <a:rPr lang="en-US" b="1"/>
              <a:t>public class Synchronization implements Runnable</a:t>
            </a:r>
          </a:p>
          <a:p>
            <a:r>
              <a:rPr lang="en-US" b="1"/>
              <a:t>{</a:t>
            </a:r>
          </a:p>
          <a:p>
            <a:r>
              <a:rPr lang="en-US" b="1"/>
              <a:t>int tickets = 3;</a:t>
            </a:r>
          </a:p>
          <a:p>
            <a:r>
              <a:rPr lang="en-US" b="1"/>
              <a:t>static int i = 1, j = 2, k = 3;</a:t>
            </a:r>
          </a:p>
          <a:p>
            <a:r>
              <a:rPr lang="en-US" b="1"/>
              <a:t>synchronized void bookticket (String name, int wantedtickets)</a:t>
            </a:r>
          </a:p>
          <a:p>
            <a:r>
              <a:rPr lang="en-US" b="1"/>
              <a:t>{</a:t>
            </a:r>
          </a:p>
          <a:p>
            <a:r>
              <a:rPr lang="en-US" b="1"/>
              <a:t>if (wantedtickets &lt;= tickets)</a:t>
            </a:r>
          </a:p>
          <a:p>
            <a:r>
              <a:rPr lang="en-US" b="1"/>
              <a:t>{</a:t>
            </a:r>
          </a:p>
          <a:p>
            <a:r>
              <a:rPr lang="en-US" b="1"/>
              <a:t>System.out.println (wantedtickets + " booked to " + name);</a:t>
            </a:r>
          </a:p>
          <a:p>
            <a:r>
              <a:rPr lang="en-US" b="1"/>
              <a:t>tickets = tickets - wantedtickets;}</a:t>
            </a:r>
          </a:p>
          <a:p>
            <a:r>
              <a:rPr lang="en-US" b="1"/>
              <a:t>else</a:t>
            </a:r>
          </a:p>
          <a:p>
            <a:r>
              <a:rPr lang="en-US" b="1"/>
              <a:t>{</a:t>
            </a:r>
          </a:p>
          <a:p>
            <a:r>
              <a:rPr lang="en-US" b="1"/>
              <a:t>System.out.println ("No tickets to book");</a:t>
            </a:r>
          </a:p>
          <a:p>
            <a:r>
              <a:rPr lang="en-US" b="1"/>
              <a:t>}</a:t>
            </a:r>
          </a:p>
          <a:p>
            <a:r>
              <a:rPr lang="en-US" b="1"/>
              <a:t>}</a:t>
            </a:r>
          </a:p>
        </p:txBody>
      </p:sp>
      <p:sp>
        <p:nvSpPr>
          <p:cNvPr id="5" name="Text Box 4"/>
          <p:cNvSpPr txBox="1"/>
          <p:nvPr/>
        </p:nvSpPr>
        <p:spPr>
          <a:xfrm>
            <a:off x="149860" y="4641215"/>
            <a:ext cx="6096000" cy="2306955"/>
          </a:xfrm>
          <a:prstGeom prst="rect">
            <a:avLst/>
          </a:prstGeom>
          <a:noFill/>
        </p:spPr>
        <p:txBody>
          <a:bodyPr wrap="square" rtlCol="0" anchor="t">
            <a:spAutoFit/>
          </a:bodyPr>
          <a:lstStyle/>
          <a:p>
            <a:r>
              <a:rPr lang="en-US" b="1"/>
              <a:t>public void run ()</a:t>
            </a:r>
          </a:p>
          <a:p>
            <a:r>
              <a:rPr lang="en-US" b="1"/>
              <a:t>{</a:t>
            </a:r>
          </a:p>
          <a:p>
            <a:r>
              <a:rPr lang="en-US" b="1"/>
              <a:t>String name = Thread.currentThread ().getName ();</a:t>
            </a:r>
          </a:p>
          <a:p>
            <a:r>
              <a:rPr lang="en-US" b="1"/>
              <a:t>if (name.equals ("t1"))</a:t>
            </a:r>
          </a:p>
          <a:p>
            <a:r>
              <a:rPr lang="en-US" b="1"/>
              <a:t>{</a:t>
            </a:r>
          </a:p>
          <a:p>
            <a:r>
              <a:rPr lang="en-US" b="1"/>
              <a:t>bookticket (name, i);</a:t>
            </a:r>
          </a:p>
          <a:p>
            <a:r>
              <a:rPr lang="en-US" b="1"/>
              <a:t>}</a:t>
            </a:r>
          </a:p>
          <a:p>
            <a:endParaRPr lang="en-US" b="1"/>
          </a:p>
        </p:txBody>
      </p:sp>
      <p:sp>
        <p:nvSpPr>
          <p:cNvPr id="6" name="Text Box 5"/>
          <p:cNvSpPr txBox="1"/>
          <p:nvPr/>
        </p:nvSpPr>
        <p:spPr>
          <a:xfrm>
            <a:off x="6691630" y="106045"/>
            <a:ext cx="5320665" cy="1198880"/>
          </a:xfrm>
          <a:prstGeom prst="rect">
            <a:avLst/>
          </a:prstGeom>
          <a:noFill/>
        </p:spPr>
        <p:txBody>
          <a:bodyPr wrap="square" rtlCol="0" anchor="t">
            <a:spAutoFit/>
          </a:bodyPr>
          <a:lstStyle/>
          <a:p>
            <a:r>
              <a:rPr lang="en-US" b="1">
                <a:sym typeface="+mn-ea"/>
              </a:rPr>
              <a:t>else if (name.equals ("t2"))</a:t>
            </a:r>
            <a:endParaRPr lang="en-US" b="1"/>
          </a:p>
          <a:p>
            <a:r>
              <a:rPr lang="en-US" b="1">
                <a:sym typeface="+mn-ea"/>
              </a:rPr>
              <a:t>{</a:t>
            </a:r>
            <a:endParaRPr lang="en-US" b="1"/>
          </a:p>
          <a:p>
            <a:r>
              <a:rPr lang="en-US" b="1">
                <a:sym typeface="+mn-ea"/>
              </a:rPr>
              <a:t>bookticket (name, j);</a:t>
            </a:r>
            <a:endParaRPr lang="en-US" b="1"/>
          </a:p>
          <a:p>
            <a:r>
              <a:rPr lang="en-US" b="1">
                <a:sym typeface="+mn-ea"/>
              </a:rPr>
              <a:t>}</a:t>
            </a:r>
          </a:p>
        </p:txBody>
      </p:sp>
      <p:sp>
        <p:nvSpPr>
          <p:cNvPr id="7" name="Text Box 6"/>
          <p:cNvSpPr txBox="1"/>
          <p:nvPr/>
        </p:nvSpPr>
        <p:spPr>
          <a:xfrm>
            <a:off x="6691630" y="1247140"/>
            <a:ext cx="5360035" cy="5354320"/>
          </a:xfrm>
          <a:prstGeom prst="rect">
            <a:avLst/>
          </a:prstGeom>
          <a:noFill/>
        </p:spPr>
        <p:txBody>
          <a:bodyPr wrap="square" rtlCol="0" anchor="t">
            <a:spAutoFit/>
          </a:bodyPr>
          <a:lstStyle/>
          <a:p>
            <a:r>
              <a:rPr lang="en-US" b="1"/>
              <a:t>else</a:t>
            </a:r>
          </a:p>
          <a:p>
            <a:r>
              <a:rPr lang="en-US" b="1"/>
              <a:t>{</a:t>
            </a:r>
          </a:p>
          <a:p>
            <a:r>
              <a:rPr lang="en-US" b="1"/>
              <a:t>bookticket (name, k);</a:t>
            </a:r>
          </a:p>
          <a:p>
            <a:r>
              <a:rPr lang="en-US" b="1"/>
              <a:t>}</a:t>
            </a:r>
          </a:p>
          <a:p>
            <a:r>
              <a:rPr lang="en-US" b="1"/>
              <a:t>}</a:t>
            </a:r>
          </a:p>
          <a:p>
            <a:r>
              <a:rPr lang="en-US" b="1"/>
              <a:t>public static void main (String[]args)</a:t>
            </a:r>
          </a:p>
          <a:p>
            <a:r>
              <a:rPr lang="en-US" b="1"/>
              <a:t>{</a:t>
            </a:r>
          </a:p>
          <a:p>
            <a:r>
              <a:rPr lang="en-US" b="1"/>
              <a:t>Synchronization s = new Synchronization ();</a:t>
            </a:r>
          </a:p>
          <a:p>
            <a:r>
              <a:rPr lang="en-US" b="1"/>
              <a:t>Thread t1 = new Thread (s);</a:t>
            </a:r>
          </a:p>
          <a:p>
            <a:r>
              <a:rPr lang="en-US" b="1"/>
              <a:t>Thread t2 = new Thread (s);</a:t>
            </a:r>
          </a:p>
          <a:p>
            <a:r>
              <a:rPr lang="en-US" b="1"/>
              <a:t>Thread t3 = new Thread (s);</a:t>
            </a:r>
          </a:p>
          <a:p>
            <a:r>
              <a:rPr lang="en-US" b="1"/>
              <a:t>t1.setName ("t1");</a:t>
            </a:r>
          </a:p>
          <a:p>
            <a:r>
              <a:rPr lang="en-US" b="1"/>
              <a:t>t2.setName ("t2");</a:t>
            </a:r>
          </a:p>
          <a:p>
            <a:r>
              <a:rPr lang="en-US" b="1"/>
              <a:t>t3.setName ("t3");</a:t>
            </a:r>
          </a:p>
          <a:p>
            <a:r>
              <a:rPr lang="en-US" b="1"/>
              <a:t>t1.start ();</a:t>
            </a:r>
          </a:p>
          <a:p>
            <a:r>
              <a:rPr lang="en-US" b="1"/>
              <a:t>t2.start ();</a:t>
            </a:r>
          </a:p>
          <a:p>
            <a:r>
              <a:rPr lang="en-US" b="1"/>
              <a:t>t3.start ();</a:t>
            </a:r>
          </a:p>
          <a:p>
            <a:r>
              <a:rPr lang="en-US" b="1"/>
              <a:t>}</a:t>
            </a:r>
          </a:p>
          <a:p>
            <a:r>
              <a:rPr lang="en-US" b="1"/>
              <a:t>}</a:t>
            </a:r>
          </a:p>
        </p:txBody>
      </p:sp>
      <p:sp>
        <p:nvSpPr>
          <p:cNvPr id="8" name="Text Box 7"/>
          <p:cNvSpPr txBox="1"/>
          <p:nvPr/>
        </p:nvSpPr>
        <p:spPr>
          <a:xfrm>
            <a:off x="9695815" y="5768975"/>
            <a:ext cx="2258695" cy="1014730"/>
          </a:xfrm>
          <a:prstGeom prst="rect">
            <a:avLst/>
          </a:prstGeom>
          <a:noFill/>
        </p:spPr>
        <p:txBody>
          <a:bodyPr wrap="square" rtlCol="0" anchor="t">
            <a:spAutoFit/>
          </a:bodyPr>
          <a:lstStyle/>
          <a:p>
            <a:r>
              <a:rPr lang="en-US" sz="2000" b="1"/>
              <a:t>1 booked to t1</a:t>
            </a:r>
          </a:p>
          <a:p>
            <a:r>
              <a:rPr lang="en-US" sz="2000" b="1"/>
              <a:t>No tickets to book</a:t>
            </a:r>
          </a:p>
          <a:p>
            <a:r>
              <a:rPr lang="en-US" sz="2000" b="1"/>
              <a:t>2 booked to t2</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98755" y="151765"/>
            <a:ext cx="11993245" cy="2861310"/>
          </a:xfrm>
          <a:prstGeom prst="rect">
            <a:avLst/>
          </a:prstGeom>
          <a:noFill/>
        </p:spPr>
        <p:txBody>
          <a:bodyPr wrap="square" rtlCol="0" anchor="t">
            <a:spAutoFit/>
          </a:bodyPr>
          <a:lstStyle/>
          <a:p>
            <a:r>
              <a:rPr lang="en-US" b="1" u="sng"/>
              <a:t>Thread Synchronization using Synchronized Block in Java:</a:t>
            </a:r>
          </a:p>
          <a:p>
            <a:endParaRPr lang="en-US" b="1" u="sng"/>
          </a:p>
          <a:p>
            <a:r>
              <a:rPr lang="en-US" b="1"/>
              <a:t>Block-level synchronization is used for making some amount of method code thread-safe.If we want to synchronize access to an object of a class or only a part of a method to be</a:t>
            </a:r>
            <a:r>
              <a:rPr lang="en-IN" altLang="en-US" b="1"/>
              <a:t> </a:t>
            </a:r>
            <a:r>
              <a:rPr lang="en-US" b="1"/>
              <a:t>synchronized then we can use the synchronized block for it. It is capable to make any part</a:t>
            </a:r>
            <a:r>
              <a:rPr lang="en-IN" altLang="en-US" b="1"/>
              <a:t> </a:t>
            </a:r>
            <a:r>
              <a:rPr lang="en-US" b="1"/>
              <a:t>of the object and method synchronized.</a:t>
            </a:r>
          </a:p>
          <a:p>
            <a:endParaRPr lang="en-US" b="1"/>
          </a:p>
          <a:p>
            <a:r>
              <a:rPr lang="en-US" b="1" u="sng"/>
              <a:t>Syntax:</a:t>
            </a:r>
          </a:p>
          <a:p>
            <a:r>
              <a:rPr lang="en-US" b="1"/>
              <a:t>synchronized (object reference expression) { </a:t>
            </a:r>
          </a:p>
          <a:p>
            <a:r>
              <a:rPr lang="en-US" b="1"/>
              <a:t>//code block </a:t>
            </a:r>
          </a:p>
          <a:p>
            <a:r>
              <a:rPr lang="en-US" b="1"/>
              <a:t>}</a:t>
            </a:r>
          </a:p>
        </p:txBody>
      </p:sp>
      <p:sp>
        <p:nvSpPr>
          <p:cNvPr id="6" name="Text Box 5"/>
          <p:cNvSpPr txBox="1"/>
          <p:nvPr/>
        </p:nvSpPr>
        <p:spPr>
          <a:xfrm>
            <a:off x="198755" y="3212465"/>
            <a:ext cx="6348095" cy="3645535"/>
          </a:xfrm>
          <a:prstGeom prst="rect">
            <a:avLst/>
          </a:prstGeom>
          <a:noFill/>
        </p:spPr>
        <p:txBody>
          <a:bodyPr wrap="square" rtlCol="0" anchor="t">
            <a:noAutofit/>
          </a:bodyPr>
          <a:lstStyle/>
          <a:p>
            <a:r>
              <a:rPr lang="en-US" b="1"/>
              <a:t>class A implements Runnable</a:t>
            </a:r>
          </a:p>
          <a:p>
            <a:r>
              <a:rPr lang="en-US" b="1"/>
              <a:t>{</a:t>
            </a:r>
          </a:p>
          <a:p>
            <a:r>
              <a:rPr lang="en-US" b="1"/>
              <a:t>int token = 1;</a:t>
            </a:r>
          </a:p>
          <a:p>
            <a:r>
              <a:rPr lang="en-US" b="1"/>
              <a:t>public void run ()</a:t>
            </a:r>
          </a:p>
          <a:p>
            <a:r>
              <a:rPr lang="en-US" b="1"/>
              <a:t>{</a:t>
            </a:r>
          </a:p>
          <a:p>
            <a:r>
              <a:rPr lang="en-US" b="1"/>
              <a:t>synchronized (this)</a:t>
            </a:r>
          </a:p>
          <a:p>
            <a:r>
              <a:rPr lang="en-US" b="1"/>
              <a:t>{</a:t>
            </a:r>
          </a:p>
          <a:p>
            <a:r>
              <a:rPr lang="en-US" b="1"/>
              <a:t>Thread t = Thread.currentThread ();</a:t>
            </a:r>
          </a:p>
          <a:p>
            <a:r>
              <a:rPr lang="en-US" b="1"/>
              <a:t>String name = t.getName ();</a:t>
            </a:r>
          </a:p>
          <a:p>
            <a:r>
              <a:rPr lang="en-US" b="1"/>
              <a:t>System.out.println (token + ".....alloted to " + name);</a:t>
            </a:r>
          </a:p>
          <a:p>
            <a:r>
              <a:rPr lang="en-US" b="1"/>
              <a:t>token++;</a:t>
            </a:r>
          </a:p>
          <a:p>
            <a:r>
              <a:rPr lang="en-US" b="1"/>
              <a:t>}</a:t>
            </a:r>
            <a:r>
              <a:rPr lang="en-IN" altLang="en-US" b="1"/>
              <a:t>    </a:t>
            </a:r>
            <a:r>
              <a:rPr lang="en-US" b="1"/>
              <a:t>}</a:t>
            </a:r>
            <a:r>
              <a:rPr lang="en-IN" altLang="en-US" b="1"/>
              <a:t>    </a:t>
            </a:r>
            <a:r>
              <a:rPr lang="en-US" b="1"/>
              <a:t>}</a:t>
            </a:r>
          </a:p>
          <a:p>
            <a:endParaRPr lang="en-US" b="1"/>
          </a:p>
        </p:txBody>
      </p:sp>
      <p:sp>
        <p:nvSpPr>
          <p:cNvPr id="7" name="Text Box 6"/>
          <p:cNvSpPr txBox="1"/>
          <p:nvPr/>
        </p:nvSpPr>
        <p:spPr>
          <a:xfrm>
            <a:off x="5470525" y="1438275"/>
            <a:ext cx="4894580" cy="4523105"/>
          </a:xfrm>
          <a:prstGeom prst="rect">
            <a:avLst/>
          </a:prstGeom>
          <a:noFill/>
        </p:spPr>
        <p:txBody>
          <a:bodyPr wrap="square" rtlCol="0" anchor="t">
            <a:spAutoFit/>
          </a:bodyPr>
          <a:lstStyle/>
          <a:p>
            <a:r>
              <a:rPr lang="en-US" b="1">
                <a:sym typeface="+mn-ea"/>
              </a:rPr>
              <a:t>class SynchroBlock</a:t>
            </a:r>
            <a:endParaRPr lang="en-US" b="1"/>
          </a:p>
          <a:p>
            <a:r>
              <a:rPr lang="en-US" b="1">
                <a:sym typeface="+mn-ea"/>
              </a:rPr>
              <a:t>{</a:t>
            </a:r>
            <a:endParaRPr lang="en-US" b="1"/>
          </a:p>
          <a:p>
            <a:r>
              <a:rPr lang="en-US" b="1">
                <a:sym typeface="+mn-ea"/>
              </a:rPr>
              <a:t>public static void main (String[]args)</a:t>
            </a:r>
            <a:endParaRPr lang="en-US" b="1"/>
          </a:p>
          <a:p>
            <a:r>
              <a:rPr lang="en-US" b="1">
                <a:sym typeface="+mn-ea"/>
              </a:rPr>
              <a:t>{</a:t>
            </a:r>
            <a:endParaRPr lang="en-US" b="1"/>
          </a:p>
          <a:p>
            <a:r>
              <a:rPr lang="en-US" b="1">
                <a:sym typeface="+mn-ea"/>
              </a:rPr>
              <a:t>A a1 = new A ();</a:t>
            </a:r>
            <a:endParaRPr lang="en-US" b="1"/>
          </a:p>
          <a:p>
            <a:r>
              <a:rPr lang="en-US" b="1">
                <a:sym typeface="+mn-ea"/>
              </a:rPr>
              <a:t>Thread t1 = new Thread (a1);</a:t>
            </a:r>
            <a:endParaRPr lang="en-US" b="1"/>
          </a:p>
          <a:p>
            <a:r>
              <a:rPr lang="en-US" b="1">
                <a:sym typeface="+mn-ea"/>
              </a:rPr>
              <a:t>Thread t2 = new Thread (a1);</a:t>
            </a:r>
            <a:endParaRPr lang="en-US" b="1"/>
          </a:p>
          <a:p>
            <a:r>
              <a:rPr lang="en-US" b="1">
                <a:sym typeface="+mn-ea"/>
              </a:rPr>
              <a:t>Thread t3 = new Thread (a1);</a:t>
            </a:r>
            <a:endParaRPr lang="en-US" b="1"/>
          </a:p>
          <a:p>
            <a:r>
              <a:rPr lang="en-US" b="1">
                <a:sym typeface="+mn-ea"/>
              </a:rPr>
              <a:t>t1.setName ("t1");</a:t>
            </a:r>
            <a:endParaRPr lang="en-US" b="1"/>
          </a:p>
          <a:p>
            <a:r>
              <a:rPr lang="en-US" b="1">
                <a:sym typeface="+mn-ea"/>
              </a:rPr>
              <a:t>t2.setName ("t2");</a:t>
            </a:r>
            <a:endParaRPr lang="en-US" b="1"/>
          </a:p>
          <a:p>
            <a:r>
              <a:rPr lang="en-US" b="1">
                <a:sym typeface="+mn-ea"/>
              </a:rPr>
              <a:t>t3.setName ("t3");</a:t>
            </a:r>
            <a:endParaRPr lang="en-US" b="1"/>
          </a:p>
          <a:p>
            <a:r>
              <a:rPr lang="en-US" b="1">
                <a:sym typeface="+mn-ea"/>
              </a:rPr>
              <a:t>t1.start ();</a:t>
            </a:r>
            <a:endParaRPr lang="en-US" b="1"/>
          </a:p>
          <a:p>
            <a:r>
              <a:rPr lang="en-US" b="1">
                <a:sym typeface="+mn-ea"/>
              </a:rPr>
              <a:t>t2.start ();</a:t>
            </a:r>
            <a:endParaRPr lang="en-US" b="1"/>
          </a:p>
          <a:p>
            <a:r>
              <a:rPr lang="en-US" b="1">
                <a:sym typeface="+mn-ea"/>
              </a:rPr>
              <a:t>t3.start ();</a:t>
            </a:r>
            <a:endParaRPr lang="en-US" b="1"/>
          </a:p>
          <a:p>
            <a:r>
              <a:rPr lang="en-US" b="1">
                <a:sym typeface="+mn-ea"/>
              </a:rPr>
              <a:t>}</a:t>
            </a:r>
            <a:endParaRPr lang="en-US" b="1"/>
          </a:p>
          <a:p>
            <a:r>
              <a:rPr lang="en-US" b="1">
                <a:sym typeface="+mn-ea"/>
              </a:rPr>
              <a:t>}</a:t>
            </a:r>
          </a:p>
        </p:txBody>
      </p:sp>
      <p:sp>
        <p:nvSpPr>
          <p:cNvPr id="8" name="Text Box 7"/>
          <p:cNvSpPr txBox="1"/>
          <p:nvPr/>
        </p:nvSpPr>
        <p:spPr>
          <a:xfrm>
            <a:off x="9492615" y="5623560"/>
            <a:ext cx="1851660" cy="922020"/>
          </a:xfrm>
          <a:prstGeom prst="rect">
            <a:avLst/>
          </a:prstGeom>
          <a:noFill/>
        </p:spPr>
        <p:txBody>
          <a:bodyPr wrap="square" rtlCol="0" anchor="t">
            <a:spAutoFit/>
          </a:bodyPr>
          <a:lstStyle/>
          <a:p>
            <a:r>
              <a:rPr lang="en-US" b="1"/>
              <a:t>1.....alloted to t1</a:t>
            </a:r>
          </a:p>
          <a:p>
            <a:r>
              <a:rPr lang="en-US" b="1"/>
              <a:t>2.....alloted to t3</a:t>
            </a:r>
          </a:p>
          <a:p>
            <a:r>
              <a:rPr lang="en-US" b="1"/>
              <a:t>3.....alloted to t2</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98755" y="278130"/>
            <a:ext cx="11716385" cy="5262245"/>
          </a:xfrm>
          <a:prstGeom prst="rect">
            <a:avLst/>
          </a:prstGeom>
          <a:noFill/>
        </p:spPr>
        <p:txBody>
          <a:bodyPr wrap="square" rtlCol="0" anchor="t">
            <a:spAutoFit/>
          </a:bodyPr>
          <a:lstStyle/>
          <a:p>
            <a:r>
              <a:rPr lang="en-US" sz="2800" b="1" u="sng" dirty="0"/>
              <a:t>Inter-Thread Communication (Cooperation) in Java:</a:t>
            </a:r>
          </a:p>
          <a:p>
            <a:endParaRPr lang="en-US" sz="2800" b="1" u="sng" dirty="0"/>
          </a:p>
          <a:p>
            <a:r>
              <a:rPr lang="en-US" sz="2800" b="1" dirty="0"/>
              <a:t>It is a mechanism of communication between two threads or multiple threads that acts on</a:t>
            </a:r>
            <a:r>
              <a:rPr lang="en-IN" altLang="en-US" sz="2800" b="1" dirty="0"/>
              <a:t> </a:t>
            </a:r>
            <a:r>
              <a:rPr lang="en-US" sz="2800" b="1" dirty="0"/>
              <a:t>the common object (owner). To perform the multiple actions at a time we need Inter-thread</a:t>
            </a:r>
            <a:r>
              <a:rPr lang="en-IN" altLang="en-US" sz="2800" b="1" dirty="0"/>
              <a:t> </a:t>
            </a:r>
            <a:r>
              <a:rPr lang="en-US" sz="2800" b="1" dirty="0"/>
              <a:t>communication.</a:t>
            </a:r>
          </a:p>
          <a:p>
            <a:endParaRPr lang="en-US" sz="2800" b="1" dirty="0"/>
          </a:p>
          <a:p>
            <a:r>
              <a:rPr lang="en-US" sz="2800" b="1" dirty="0"/>
              <a:t>For example online video players, audio players, etc. In both types of players </a:t>
            </a:r>
            <a:r>
              <a:rPr lang="en-US" sz="2800" b="1" dirty="0" err="1"/>
              <a:t>generally,there</a:t>
            </a:r>
            <a:r>
              <a:rPr lang="en-US" sz="2800" b="1" dirty="0"/>
              <a:t> are two types of threads: Buffer Thread and Playing Thread.</a:t>
            </a:r>
          </a:p>
          <a:p>
            <a:endParaRPr lang="en-US" sz="2800" b="1" dirty="0"/>
          </a:p>
          <a:p>
            <a:r>
              <a:rPr lang="en-US" sz="2800" b="1" dirty="0"/>
              <a:t>The buffer Thread is responsible to download content from the server into a buffer memory</a:t>
            </a:r>
            <a:r>
              <a:rPr lang="en-IN" altLang="en-US" sz="2800" b="1" dirty="0"/>
              <a:t> </a:t>
            </a:r>
            <a:r>
              <a:rPr lang="en-US" sz="2800" b="1" dirty="0"/>
              <a:t>and whereas the playing thread is responsible to play content and these actions will be</a:t>
            </a:r>
            <a:r>
              <a:rPr lang="en-IN" altLang="en-US" sz="2800" b="1" dirty="0"/>
              <a:t> </a:t>
            </a:r>
            <a:r>
              <a:rPr lang="en-US" sz="2800" b="1" dirty="0"/>
              <a:t>done based on thread communication only</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0830" y="239395"/>
            <a:ext cx="11567160" cy="1814830"/>
          </a:xfrm>
          <a:prstGeom prst="rect">
            <a:avLst/>
          </a:prstGeom>
          <a:noFill/>
        </p:spPr>
        <p:txBody>
          <a:bodyPr wrap="square" rtlCol="0" anchor="t">
            <a:spAutoFit/>
          </a:bodyPr>
          <a:lstStyle/>
          <a:p>
            <a:r>
              <a:rPr lang="en-US" sz="2800" b="1" dirty="0"/>
              <a:t>Cooperation (Inter-thread communication) is a mechanism in which a thread is paused running in its critical section and another thread is allowed to enter (or lock) in the same critical section to be </a:t>
            </a:r>
            <a:r>
              <a:rPr lang="en-US" sz="2800" b="1" dirty="0" err="1"/>
              <a:t>executed.It</a:t>
            </a:r>
            <a:r>
              <a:rPr lang="en-US" sz="2800" b="1" dirty="0"/>
              <a:t> is implemented by following methods of Object class:</a:t>
            </a:r>
          </a:p>
        </p:txBody>
      </p:sp>
      <p:sp>
        <p:nvSpPr>
          <p:cNvPr id="3" name="Text Box 2"/>
          <p:cNvSpPr txBox="1"/>
          <p:nvPr/>
        </p:nvSpPr>
        <p:spPr>
          <a:xfrm>
            <a:off x="290830" y="2618105"/>
            <a:ext cx="11188065" cy="3107690"/>
          </a:xfrm>
          <a:prstGeom prst="rect">
            <a:avLst/>
          </a:prstGeom>
          <a:noFill/>
        </p:spPr>
        <p:txBody>
          <a:bodyPr wrap="square" rtlCol="0" anchor="t">
            <a:spAutoFit/>
          </a:bodyPr>
          <a:lstStyle/>
          <a:p>
            <a:r>
              <a:rPr lang="en-US" sz="2800" b="1"/>
              <a:t>1) wait() method</a:t>
            </a:r>
          </a:p>
          <a:p>
            <a:r>
              <a:rPr lang="en-US" sz="2800" b="1"/>
              <a:t>The wait() method causes current thread to release the lock and wait until either another thread invokes the notify() method or the notifyAll() method for this object, or a specified amount of time has elapsed.</a:t>
            </a:r>
          </a:p>
          <a:p>
            <a:endParaRPr lang="en-US" sz="2800" b="1"/>
          </a:p>
          <a:p>
            <a:r>
              <a:rPr lang="en-US" sz="2800" b="1"/>
              <a:t>The current thread must own this object's monitor, so it must be called from the synchronized method only otherwise it will throw exception.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374140" y="260350"/>
            <a:ext cx="8874760" cy="4399915"/>
          </a:xfrm>
          <a:prstGeom prst="rect">
            <a:avLst/>
          </a:prstGeom>
          <a:noFill/>
        </p:spPr>
        <p:txBody>
          <a:bodyPr wrap="square" rtlCol="0" anchor="t">
            <a:spAutoFit/>
          </a:bodyPr>
          <a:lstStyle/>
          <a:p>
            <a:pPr indent="0" algn="just">
              <a:buFont typeface="+mj-lt"/>
              <a:buNone/>
            </a:pPr>
            <a:r>
              <a:rPr lang="en-IN" sz="2800" b="1" dirty="0">
                <a:solidFill>
                  <a:srgbClr val="006699"/>
                </a:solidFill>
                <a:effectLst/>
                <a:latin typeface="Times New Roman" panose="02020603050405020304" charset="0"/>
                <a:cs typeface="Times New Roman" panose="02020603050405020304" charset="0"/>
                <a:sym typeface="+mn-ea"/>
              </a:rPr>
              <a:t>public</a:t>
            </a:r>
            <a:r>
              <a:rPr lang="en-IN" sz="2800" dirty="0">
                <a:solidFill>
                  <a:srgbClr val="000000"/>
                </a:solidFill>
                <a:effectLst/>
                <a:latin typeface="Times New Roman" panose="02020603050405020304" charset="0"/>
                <a:cs typeface="Times New Roman" panose="02020603050405020304" charset="0"/>
                <a:sym typeface="+mn-ea"/>
              </a:rPr>
              <a:t> </a:t>
            </a:r>
            <a:r>
              <a:rPr lang="en-IN" sz="2800" b="1" dirty="0">
                <a:solidFill>
                  <a:srgbClr val="006699"/>
                </a:solidFill>
                <a:effectLst/>
                <a:latin typeface="Times New Roman" panose="02020603050405020304" charset="0"/>
                <a:cs typeface="Times New Roman" panose="02020603050405020304" charset="0"/>
                <a:sym typeface="+mn-ea"/>
              </a:rPr>
              <a:t>class</a:t>
            </a:r>
            <a:r>
              <a:rPr lang="en-IN" sz="2800" dirty="0">
                <a:solidFill>
                  <a:srgbClr val="000000"/>
                </a:solidFill>
                <a:effectLst/>
                <a:latin typeface="Times New Roman" panose="02020603050405020304" charset="0"/>
                <a:cs typeface="Times New Roman" panose="02020603050405020304" charset="0"/>
                <a:sym typeface="+mn-ea"/>
              </a:rPr>
              <a:t> </a:t>
            </a:r>
            <a:r>
              <a:rPr lang="en-IN" sz="2800" dirty="0" err="1">
                <a:solidFill>
                  <a:srgbClr val="000000"/>
                </a:solidFill>
                <a:effectLst/>
                <a:latin typeface="Times New Roman" panose="02020603050405020304" charset="0"/>
                <a:cs typeface="Times New Roman" panose="02020603050405020304" charset="0"/>
                <a:sym typeface="+mn-ea"/>
              </a:rPr>
              <a:t>JavaExceptionExample</a:t>
            </a:r>
            <a:r>
              <a:rPr lang="en-IN" sz="2800" dirty="0">
                <a:solidFill>
                  <a:srgbClr val="000000"/>
                </a:solidFill>
                <a:effectLst/>
                <a:latin typeface="Times New Roman" panose="02020603050405020304" charset="0"/>
                <a:cs typeface="Times New Roman" panose="02020603050405020304" charset="0"/>
                <a:sym typeface="+mn-ea"/>
              </a:rPr>
              <a:t>{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b="1" dirty="0">
                <a:solidFill>
                  <a:srgbClr val="006699"/>
                </a:solidFill>
                <a:effectLst/>
                <a:latin typeface="Times New Roman" panose="02020603050405020304" charset="0"/>
                <a:cs typeface="Times New Roman" panose="02020603050405020304" charset="0"/>
                <a:sym typeface="+mn-ea"/>
              </a:rPr>
              <a:t>public</a:t>
            </a:r>
            <a:r>
              <a:rPr lang="en-IN" sz="2800" dirty="0">
                <a:solidFill>
                  <a:srgbClr val="000000"/>
                </a:solidFill>
                <a:effectLst/>
                <a:latin typeface="Times New Roman" panose="02020603050405020304" charset="0"/>
                <a:cs typeface="Times New Roman" panose="02020603050405020304" charset="0"/>
                <a:sym typeface="+mn-ea"/>
              </a:rPr>
              <a:t> </a:t>
            </a:r>
            <a:r>
              <a:rPr lang="en-IN" sz="2800" b="1" dirty="0">
                <a:solidFill>
                  <a:srgbClr val="006699"/>
                </a:solidFill>
                <a:effectLst/>
                <a:latin typeface="Times New Roman" panose="02020603050405020304" charset="0"/>
                <a:cs typeface="Times New Roman" panose="02020603050405020304" charset="0"/>
                <a:sym typeface="+mn-ea"/>
              </a:rPr>
              <a:t>static</a:t>
            </a:r>
            <a:r>
              <a:rPr lang="en-IN" sz="2800" dirty="0">
                <a:solidFill>
                  <a:srgbClr val="000000"/>
                </a:solidFill>
                <a:effectLst/>
                <a:latin typeface="Times New Roman" panose="02020603050405020304" charset="0"/>
                <a:cs typeface="Times New Roman" panose="02020603050405020304" charset="0"/>
                <a:sym typeface="+mn-ea"/>
              </a:rPr>
              <a:t> </a:t>
            </a:r>
            <a:r>
              <a:rPr lang="en-IN" sz="2800" b="1" dirty="0">
                <a:solidFill>
                  <a:srgbClr val="006699"/>
                </a:solidFill>
                <a:effectLst/>
                <a:latin typeface="Times New Roman" panose="02020603050405020304" charset="0"/>
                <a:cs typeface="Times New Roman" panose="02020603050405020304" charset="0"/>
                <a:sym typeface="+mn-ea"/>
              </a:rPr>
              <a:t>void</a:t>
            </a:r>
            <a:r>
              <a:rPr lang="en-IN" sz="2800" dirty="0">
                <a:solidFill>
                  <a:srgbClr val="000000"/>
                </a:solidFill>
                <a:effectLst/>
                <a:latin typeface="Times New Roman" panose="02020603050405020304" charset="0"/>
                <a:cs typeface="Times New Roman" panose="02020603050405020304" charset="0"/>
                <a:sym typeface="+mn-ea"/>
              </a:rPr>
              <a:t> main(String </a:t>
            </a:r>
            <a:r>
              <a:rPr lang="en-IN" sz="2800" dirty="0" err="1">
                <a:solidFill>
                  <a:srgbClr val="000000"/>
                </a:solidFill>
                <a:effectLst/>
                <a:latin typeface="Times New Roman" panose="02020603050405020304" charset="0"/>
                <a:cs typeface="Times New Roman" panose="02020603050405020304" charset="0"/>
                <a:sym typeface="+mn-ea"/>
              </a:rPr>
              <a:t>args</a:t>
            </a:r>
            <a:r>
              <a:rPr lang="en-IN" sz="2800" dirty="0">
                <a:solidFill>
                  <a:srgbClr val="000000"/>
                </a:solidFill>
                <a:effectLst/>
                <a:latin typeface="Times New Roman" panose="02020603050405020304" charset="0"/>
                <a:cs typeface="Times New Roman" panose="02020603050405020304" charset="0"/>
                <a:sym typeface="+mn-ea"/>
              </a:rPr>
              <a:t>[]){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dirty="0">
                <a:solidFill>
                  <a:srgbClr val="000000"/>
                </a:solidFill>
                <a:effectLst/>
                <a:latin typeface="Times New Roman" panose="02020603050405020304" charset="0"/>
                <a:cs typeface="Times New Roman" panose="02020603050405020304" charset="0"/>
                <a:sym typeface="+mn-ea"/>
              </a:rPr>
              <a:t> </a:t>
            </a:r>
          </a:p>
          <a:p>
            <a:pPr indent="0" algn="just">
              <a:buFont typeface="+mj-lt"/>
              <a:buNone/>
            </a:pPr>
            <a:r>
              <a:rPr lang="en-IN" sz="2800" dirty="0" err="1">
                <a:solidFill>
                  <a:srgbClr val="000000"/>
                </a:solidFill>
                <a:effectLst/>
                <a:latin typeface="Times New Roman" panose="02020603050405020304" charset="0"/>
                <a:cs typeface="Times New Roman" panose="02020603050405020304" charset="0"/>
                <a:sym typeface="+mn-ea"/>
              </a:rPr>
              <a:t>System.out.println</a:t>
            </a:r>
            <a:r>
              <a:rPr lang="en-IN" sz="2800" dirty="0">
                <a:solidFill>
                  <a:srgbClr val="000000"/>
                </a:solidFill>
                <a:effectLst/>
                <a:latin typeface="Times New Roman" panose="02020603050405020304" charset="0"/>
                <a:cs typeface="Times New Roman" panose="02020603050405020304" charset="0"/>
                <a:sym typeface="+mn-ea"/>
              </a:rPr>
              <a:t>(</a:t>
            </a:r>
            <a:r>
              <a:rPr lang="en-IN" sz="2800" dirty="0">
                <a:solidFill>
                  <a:srgbClr val="0000FF"/>
                </a:solidFill>
                <a:effectLst/>
                <a:latin typeface="Times New Roman" panose="02020603050405020304" charset="0"/>
                <a:cs typeface="Times New Roman" panose="02020603050405020304" charset="0"/>
                <a:sym typeface="+mn-ea"/>
              </a:rPr>
              <a:t>"</a:t>
            </a:r>
            <a:r>
              <a:rPr lang="en-US" altLang="en-IN" sz="2800" dirty="0">
                <a:solidFill>
                  <a:srgbClr val="0000FF"/>
                </a:solidFill>
                <a:effectLst/>
                <a:latin typeface="Times New Roman" panose="02020603050405020304" charset="0"/>
                <a:cs typeface="Times New Roman" panose="02020603050405020304" charset="0"/>
                <a:sym typeface="+mn-ea"/>
              </a:rPr>
              <a:t>Exectution start</a:t>
            </a:r>
            <a:r>
              <a:rPr lang="en-IN" sz="2800" dirty="0">
                <a:solidFill>
                  <a:srgbClr val="0000FF"/>
                </a:solidFill>
                <a:effectLst/>
                <a:latin typeface="Times New Roman" panose="02020603050405020304" charset="0"/>
                <a:cs typeface="Times New Roman" panose="02020603050405020304" charset="0"/>
                <a:sym typeface="+mn-ea"/>
              </a:rPr>
              <a:t>..."</a:t>
            </a:r>
            <a:r>
              <a:rPr lang="en-IN" sz="2800" dirty="0">
                <a:solidFill>
                  <a:srgbClr val="000000"/>
                </a:solidFill>
                <a:effectLst/>
                <a:latin typeface="Times New Roman" panose="02020603050405020304" charset="0"/>
                <a:cs typeface="Times New Roman" panose="02020603050405020304" charset="0"/>
                <a:sym typeface="+mn-ea"/>
              </a:rPr>
              <a:t>);</a:t>
            </a:r>
          </a:p>
          <a:p>
            <a:pPr indent="0" algn="just">
              <a:buFont typeface="+mj-lt"/>
              <a:buNone/>
            </a:pP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dirty="0">
                <a:solidFill>
                  <a:srgbClr val="000000"/>
                </a:solidFill>
                <a:effectLst/>
                <a:latin typeface="Times New Roman" panose="02020603050405020304" charset="0"/>
                <a:cs typeface="Times New Roman" panose="02020603050405020304" charset="0"/>
                <a:sym typeface="+mn-ea"/>
              </a:rPr>
              <a:t>  </a:t>
            </a:r>
            <a:r>
              <a:rPr lang="en-IN" sz="2800" b="1" dirty="0">
                <a:solidFill>
                  <a:srgbClr val="006699"/>
                </a:solidFill>
                <a:effectLst/>
                <a:latin typeface="Times New Roman" panose="02020603050405020304" charset="0"/>
                <a:cs typeface="Times New Roman" panose="02020603050405020304" charset="0"/>
                <a:sym typeface="+mn-ea"/>
              </a:rPr>
              <a:t>int</a:t>
            </a:r>
            <a:r>
              <a:rPr lang="en-IN" sz="2800" dirty="0">
                <a:solidFill>
                  <a:srgbClr val="000000"/>
                </a:solidFill>
                <a:effectLst/>
                <a:latin typeface="Times New Roman" panose="02020603050405020304" charset="0"/>
                <a:cs typeface="Times New Roman" panose="02020603050405020304" charset="0"/>
                <a:sym typeface="+mn-ea"/>
              </a:rPr>
              <a:t> data=</a:t>
            </a:r>
            <a:r>
              <a:rPr lang="en-IN" sz="2800" dirty="0">
                <a:solidFill>
                  <a:srgbClr val="C00000"/>
                </a:solidFill>
                <a:effectLst/>
                <a:latin typeface="Times New Roman" panose="02020603050405020304" charset="0"/>
                <a:cs typeface="Times New Roman" panose="02020603050405020304" charset="0"/>
                <a:sym typeface="+mn-ea"/>
              </a:rPr>
              <a:t>100</a:t>
            </a:r>
            <a:r>
              <a:rPr lang="en-IN" sz="2800" dirty="0">
                <a:solidFill>
                  <a:srgbClr val="000000"/>
                </a:solidFill>
                <a:effectLst/>
                <a:latin typeface="Times New Roman" panose="02020603050405020304" charset="0"/>
                <a:cs typeface="Times New Roman" panose="02020603050405020304" charset="0"/>
                <a:sym typeface="+mn-ea"/>
              </a:rPr>
              <a:t>/</a:t>
            </a:r>
            <a:r>
              <a:rPr lang="en-IN" sz="2800" dirty="0">
                <a:solidFill>
                  <a:srgbClr val="C00000"/>
                </a:solidFill>
                <a:effectLst/>
                <a:latin typeface="Times New Roman" panose="02020603050405020304" charset="0"/>
                <a:cs typeface="Times New Roman" panose="02020603050405020304" charset="0"/>
                <a:sym typeface="+mn-ea"/>
              </a:rPr>
              <a:t>0</a:t>
            </a:r>
            <a:r>
              <a:rPr lang="en-IN" sz="2800" dirty="0">
                <a:solidFill>
                  <a:srgbClr val="000000"/>
                </a:solidFill>
                <a:effectLst/>
                <a:latin typeface="Times New Roman" panose="02020603050405020304" charset="0"/>
                <a:cs typeface="Times New Roman" panose="02020603050405020304" charset="0"/>
                <a:sym typeface="+mn-ea"/>
              </a:rPr>
              <a:t>;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dirty="0">
                <a:solidFill>
                  <a:srgbClr val="000000"/>
                </a:solidFill>
                <a:effectLst/>
                <a:latin typeface="Times New Roman" panose="02020603050405020304" charset="0"/>
                <a:cs typeface="Times New Roman" panose="02020603050405020304" charset="0"/>
                <a:sym typeface="+mn-ea"/>
              </a:rPr>
              <a:t>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dirty="0">
                <a:solidFill>
                  <a:srgbClr val="000000"/>
                </a:solidFill>
                <a:effectLst/>
                <a:latin typeface="Times New Roman" panose="02020603050405020304" charset="0"/>
                <a:cs typeface="Times New Roman" panose="02020603050405020304" charset="0"/>
                <a:sym typeface="+mn-ea"/>
              </a:rPr>
              <a:t>  </a:t>
            </a:r>
            <a:r>
              <a:rPr lang="en-IN" sz="2800" dirty="0" err="1">
                <a:solidFill>
                  <a:srgbClr val="000000"/>
                </a:solidFill>
                <a:effectLst/>
                <a:latin typeface="Times New Roman" panose="02020603050405020304" charset="0"/>
                <a:cs typeface="Times New Roman" panose="02020603050405020304" charset="0"/>
                <a:sym typeface="+mn-ea"/>
              </a:rPr>
              <a:t>System.out.println</a:t>
            </a:r>
            <a:r>
              <a:rPr lang="en-IN" sz="2800" dirty="0">
                <a:solidFill>
                  <a:srgbClr val="000000"/>
                </a:solidFill>
                <a:effectLst/>
                <a:latin typeface="Times New Roman" panose="02020603050405020304" charset="0"/>
                <a:cs typeface="Times New Roman" panose="02020603050405020304" charset="0"/>
                <a:sym typeface="+mn-ea"/>
              </a:rPr>
              <a:t>(</a:t>
            </a:r>
            <a:r>
              <a:rPr lang="en-IN" sz="2800" dirty="0">
                <a:solidFill>
                  <a:srgbClr val="0000FF"/>
                </a:solidFill>
                <a:effectLst/>
                <a:latin typeface="Times New Roman" panose="02020603050405020304" charset="0"/>
                <a:cs typeface="Times New Roman" panose="02020603050405020304" charset="0"/>
                <a:sym typeface="+mn-ea"/>
              </a:rPr>
              <a:t>"rest of the code..."</a:t>
            </a:r>
            <a:r>
              <a:rPr lang="en-IN" sz="2800" dirty="0">
                <a:solidFill>
                  <a:srgbClr val="000000"/>
                </a:solidFill>
                <a:effectLst/>
                <a:latin typeface="Times New Roman" panose="02020603050405020304" charset="0"/>
                <a:cs typeface="Times New Roman" panose="02020603050405020304" charset="0"/>
                <a:sym typeface="+mn-ea"/>
              </a:rPr>
              <a:t>);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dirty="0">
                <a:solidFill>
                  <a:srgbClr val="000000"/>
                </a:solidFill>
                <a:effectLst/>
                <a:latin typeface="Times New Roman" panose="02020603050405020304" charset="0"/>
                <a:cs typeface="Times New Roman" panose="02020603050405020304" charset="0"/>
                <a:sym typeface="+mn-ea"/>
              </a:rPr>
              <a:t> }  </a:t>
            </a:r>
            <a:endParaRPr lang="en-IN" sz="2800" b="0" i="0" dirty="0">
              <a:solidFill>
                <a:srgbClr val="000000"/>
              </a:solidFill>
              <a:effectLst/>
              <a:latin typeface="Times New Roman" panose="02020603050405020304" charset="0"/>
              <a:cs typeface="Times New Roman" panose="02020603050405020304" charset="0"/>
            </a:endParaRPr>
          </a:p>
          <a:p>
            <a:pPr indent="0" algn="just">
              <a:buFont typeface="+mj-lt"/>
              <a:buNone/>
            </a:pPr>
            <a:r>
              <a:rPr lang="en-IN" sz="2800" dirty="0">
                <a:solidFill>
                  <a:srgbClr val="000000"/>
                </a:solidFill>
                <a:effectLst/>
                <a:latin typeface="Times New Roman" panose="02020603050405020304" charset="0"/>
                <a:cs typeface="Times New Roman" panose="02020603050405020304" charset="0"/>
                <a:sym typeface="+mn-ea"/>
              </a:rPr>
              <a:t>}  </a:t>
            </a:r>
          </a:p>
        </p:txBody>
      </p:sp>
      <p:sp>
        <p:nvSpPr>
          <p:cNvPr id="8" name="Text Box 7"/>
          <p:cNvSpPr txBox="1"/>
          <p:nvPr/>
        </p:nvSpPr>
        <p:spPr>
          <a:xfrm>
            <a:off x="346075" y="5071110"/>
            <a:ext cx="11469370" cy="1383665"/>
          </a:xfrm>
          <a:prstGeom prst="rect">
            <a:avLst/>
          </a:prstGeom>
          <a:noFill/>
        </p:spPr>
        <p:txBody>
          <a:bodyPr wrap="square" rtlCol="0" anchor="t">
            <a:spAutoFit/>
          </a:bodyPr>
          <a:lstStyle/>
          <a:p>
            <a:pPr marL="0" marR="0" lvl="0" indent="0" algn="just" defTabSz="914400" rtl="0" eaLnBrk="0" fontAlgn="base" latinLnBrk="0" hangingPunct="0">
              <a:lnSpc>
                <a:spcPct val="100000"/>
              </a:lnSpc>
              <a:spcBef>
                <a:spcPct val="0"/>
              </a:spcBef>
              <a:spcAft>
                <a:spcPct val="0"/>
              </a:spcAft>
              <a:buClrTx/>
              <a:buSzTx/>
              <a:buFontTx/>
              <a:buNone/>
            </a:pPr>
            <a:r>
              <a:rPr lang="en-US" altLang="en-US" sz="2800" b="1" dirty="0">
                <a:ln>
                  <a:noFill/>
                </a:ln>
                <a:solidFill>
                  <a:srgbClr val="535559"/>
                </a:solidFill>
                <a:effectLst/>
                <a:latin typeface="+mj-lt"/>
                <a:sym typeface="+mn-ea"/>
              </a:rPr>
              <a:t>Execution start</a:t>
            </a:r>
          </a:p>
          <a:p>
            <a:pPr marL="0" marR="0" lvl="0" indent="0" algn="just" defTabSz="914400" rtl="0" eaLnBrk="0" fontAlgn="base" latinLnBrk="0" hangingPunct="0">
              <a:lnSpc>
                <a:spcPct val="100000"/>
              </a:lnSpc>
              <a:spcBef>
                <a:spcPct val="0"/>
              </a:spcBef>
              <a:spcAft>
                <a:spcPct val="0"/>
              </a:spcAft>
              <a:buClrTx/>
              <a:buSzTx/>
              <a:buFontTx/>
              <a:buNone/>
            </a:pPr>
            <a:endParaRPr lang="en-US" altLang="en-US" sz="2800" b="1" dirty="0">
              <a:ln>
                <a:noFill/>
              </a:ln>
              <a:solidFill>
                <a:srgbClr val="535559"/>
              </a:solidFill>
              <a:effectLst/>
              <a:latin typeface="+mj-lt"/>
              <a:sym typeface="+mn-ea"/>
            </a:endParaRPr>
          </a:p>
          <a:p>
            <a:pPr marL="0" marR="0" lvl="0" indent="0" algn="just" defTabSz="914400" rtl="0" eaLnBrk="0" fontAlgn="base" latinLnBrk="0" hangingPunct="0">
              <a:lnSpc>
                <a:spcPct val="100000"/>
              </a:lnSpc>
              <a:spcBef>
                <a:spcPct val="0"/>
              </a:spcBef>
              <a:spcAft>
                <a:spcPct val="0"/>
              </a:spcAft>
              <a:buClrTx/>
              <a:buSzTx/>
              <a:buFontTx/>
              <a:buNone/>
            </a:pPr>
            <a:r>
              <a:rPr lang="en-US" altLang="en-US" sz="2800" b="1" dirty="0">
                <a:ln>
                  <a:noFill/>
                </a:ln>
                <a:solidFill>
                  <a:srgbClr val="535559"/>
                </a:solidFill>
                <a:effectLst/>
                <a:latin typeface="+mj-lt"/>
                <a:sym typeface="+mn-ea"/>
              </a:rPr>
              <a:t>Exception in thread main </a:t>
            </a:r>
            <a:r>
              <a:rPr lang="en-US" altLang="en-US" sz="2800" b="1" dirty="0" err="1">
                <a:ln>
                  <a:noFill/>
                </a:ln>
                <a:solidFill>
                  <a:srgbClr val="535559"/>
                </a:solidFill>
                <a:effectLst/>
                <a:latin typeface="+mj-lt"/>
                <a:sym typeface="+mn-ea"/>
              </a:rPr>
              <a:t>java.lang.ArithmeticException</a:t>
            </a:r>
            <a:r>
              <a:rPr lang="en-US" altLang="en-US" sz="2800" b="1" dirty="0">
                <a:ln>
                  <a:noFill/>
                </a:ln>
                <a:solidFill>
                  <a:srgbClr val="535559"/>
                </a:solidFill>
                <a:effectLst/>
                <a:latin typeface="+mj-lt"/>
                <a:sym typeface="+mn-ea"/>
              </a:rPr>
              <a:t>:/ by zero </a:t>
            </a:r>
            <a:endParaRPr lang="en-US" altLang="en-US" sz="2800" b="1" dirty="0">
              <a:ln>
                <a:noFill/>
              </a:ln>
              <a:effectLst/>
              <a:latin typeface="+mj-lt"/>
              <a:sym typeface="+mn-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36525" y="471805"/>
            <a:ext cx="11858625" cy="2246769"/>
          </a:xfrm>
          <a:prstGeom prst="rect">
            <a:avLst/>
          </a:prstGeom>
          <a:noFill/>
        </p:spPr>
        <p:txBody>
          <a:bodyPr wrap="square" rtlCol="0" anchor="t">
            <a:spAutoFit/>
          </a:bodyPr>
          <a:lstStyle/>
          <a:p>
            <a:pPr algn="just"/>
            <a:r>
              <a:rPr lang="en-US" sz="2800" b="1" u="sng" dirty="0"/>
              <a:t>Method Description</a:t>
            </a:r>
          </a:p>
          <a:p>
            <a:pPr algn="just"/>
            <a:r>
              <a:rPr lang="en-US" sz="2800" b="1" dirty="0"/>
              <a:t>public final void wait()throws </a:t>
            </a:r>
            <a:r>
              <a:rPr lang="en-US" sz="2800" b="1" dirty="0" err="1"/>
              <a:t>InterruptedException</a:t>
            </a:r>
            <a:r>
              <a:rPr lang="en-US" sz="2800" b="1" dirty="0"/>
              <a:t>  </a:t>
            </a:r>
          </a:p>
          <a:p>
            <a:pPr algn="just"/>
            <a:r>
              <a:rPr lang="en-US" sz="2800" b="1" dirty="0"/>
              <a:t>       	It waits until object is notified.</a:t>
            </a:r>
          </a:p>
          <a:p>
            <a:pPr algn="just"/>
            <a:r>
              <a:rPr lang="en-US" sz="2800" b="1" dirty="0"/>
              <a:t>public final void wait(long timeout)throws </a:t>
            </a:r>
            <a:r>
              <a:rPr lang="en-US" sz="2800" b="1" dirty="0" err="1"/>
              <a:t>InterruptedException</a:t>
            </a:r>
            <a:endParaRPr lang="en-US" sz="2800" b="1" dirty="0"/>
          </a:p>
          <a:p>
            <a:pPr algn="just"/>
            <a:r>
              <a:rPr lang="en-US" sz="2800" b="1" dirty="0"/>
              <a:t>            It waits for the specified amount of time.</a:t>
            </a:r>
          </a:p>
        </p:txBody>
      </p:sp>
      <p:sp>
        <p:nvSpPr>
          <p:cNvPr id="5" name="Text Box 4"/>
          <p:cNvSpPr txBox="1"/>
          <p:nvPr/>
        </p:nvSpPr>
        <p:spPr>
          <a:xfrm>
            <a:off x="337820" y="2829560"/>
            <a:ext cx="11657965" cy="1814830"/>
          </a:xfrm>
          <a:prstGeom prst="rect">
            <a:avLst/>
          </a:prstGeom>
          <a:noFill/>
        </p:spPr>
        <p:txBody>
          <a:bodyPr wrap="square" rtlCol="0" anchor="t">
            <a:spAutoFit/>
          </a:bodyPr>
          <a:lstStyle/>
          <a:p>
            <a:r>
              <a:rPr lang="en-US" sz="2800" b="1" dirty="0"/>
              <a:t>2) notify() method</a:t>
            </a:r>
          </a:p>
          <a:p>
            <a:r>
              <a:rPr lang="en-US" sz="2800" b="1" dirty="0"/>
              <a:t>The notify() method wakes up a single thread that is waiting on this object's monitor. If any threads are waiting on this object, one of them is chosen to be awakened. </a:t>
            </a:r>
          </a:p>
        </p:txBody>
      </p:sp>
      <p:sp>
        <p:nvSpPr>
          <p:cNvPr id="6" name="Text Box 5"/>
          <p:cNvSpPr txBox="1"/>
          <p:nvPr/>
        </p:nvSpPr>
        <p:spPr>
          <a:xfrm>
            <a:off x="1973580" y="5461635"/>
            <a:ext cx="6096000" cy="521970"/>
          </a:xfrm>
          <a:prstGeom prst="rect">
            <a:avLst/>
          </a:prstGeom>
          <a:noFill/>
        </p:spPr>
        <p:txBody>
          <a:bodyPr wrap="square" rtlCol="0" anchor="t">
            <a:spAutoFit/>
          </a:bodyPr>
          <a:lstStyle/>
          <a:p>
            <a:r>
              <a:rPr lang="en-US" sz="2800" b="1"/>
              <a:t>public final void notify()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41020" y="514350"/>
            <a:ext cx="10955655" cy="953135"/>
          </a:xfrm>
          <a:prstGeom prst="rect">
            <a:avLst/>
          </a:prstGeom>
          <a:noFill/>
        </p:spPr>
        <p:txBody>
          <a:bodyPr wrap="square" rtlCol="0" anchor="t">
            <a:spAutoFit/>
          </a:bodyPr>
          <a:lstStyle/>
          <a:p>
            <a:r>
              <a:rPr lang="en-US" sz="2800" b="1"/>
              <a:t>3) notifyAll() method</a:t>
            </a:r>
          </a:p>
          <a:p>
            <a:r>
              <a:rPr lang="en-US" sz="2800" b="1"/>
              <a:t>Wakes up all threads that are waiting on this object's monitor.</a:t>
            </a:r>
          </a:p>
        </p:txBody>
      </p:sp>
      <p:sp>
        <p:nvSpPr>
          <p:cNvPr id="5" name="Text Box 4"/>
          <p:cNvSpPr txBox="1"/>
          <p:nvPr/>
        </p:nvSpPr>
        <p:spPr>
          <a:xfrm>
            <a:off x="1428115" y="1829435"/>
            <a:ext cx="6096000" cy="521970"/>
          </a:xfrm>
          <a:prstGeom prst="rect">
            <a:avLst/>
          </a:prstGeom>
          <a:noFill/>
        </p:spPr>
        <p:txBody>
          <a:bodyPr wrap="square" rtlCol="0" anchor="t">
            <a:spAutoFit/>
          </a:bodyPr>
          <a:lstStyle/>
          <a:p>
            <a:r>
              <a:rPr lang="en-US" sz="2800" b="1"/>
              <a:t>public final void notifyAll()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85115" y="406400"/>
            <a:ext cx="6096000" cy="5046345"/>
          </a:xfrm>
          <a:prstGeom prst="rect">
            <a:avLst/>
          </a:prstGeom>
          <a:noFill/>
        </p:spPr>
        <p:txBody>
          <a:bodyPr wrap="square" rtlCol="0" anchor="t">
            <a:spAutoFit/>
          </a:bodyPr>
          <a:lstStyle/>
          <a:p>
            <a:r>
              <a:rPr lang="en-US" sz="2300" b="1" dirty="0"/>
              <a:t>class Customer{    </a:t>
            </a:r>
          </a:p>
          <a:p>
            <a:r>
              <a:rPr lang="en-US" sz="2300" b="1" dirty="0"/>
              <a:t>int amount=10000;    </a:t>
            </a:r>
          </a:p>
          <a:p>
            <a:r>
              <a:rPr lang="en-US" sz="2300" b="1" dirty="0"/>
              <a:t>    </a:t>
            </a:r>
          </a:p>
          <a:p>
            <a:r>
              <a:rPr lang="en-US" sz="2300" b="1" dirty="0"/>
              <a:t>synchronized void withdraw(int amount){    </a:t>
            </a:r>
          </a:p>
          <a:p>
            <a:r>
              <a:rPr lang="en-US" sz="2300" b="1" dirty="0" err="1"/>
              <a:t>System.out.println</a:t>
            </a:r>
            <a:r>
              <a:rPr lang="en-US" sz="2300" b="1" dirty="0"/>
              <a:t>("going to withdraw...");    </a:t>
            </a:r>
          </a:p>
          <a:p>
            <a:r>
              <a:rPr lang="en-US" sz="2300" b="1" dirty="0"/>
              <a:t>    </a:t>
            </a:r>
          </a:p>
          <a:p>
            <a:r>
              <a:rPr lang="en-US" sz="2300" b="1" dirty="0"/>
              <a:t>if(</a:t>
            </a:r>
            <a:r>
              <a:rPr lang="en-US" sz="2300" b="1" dirty="0" err="1"/>
              <a:t>this.amount</a:t>
            </a:r>
            <a:r>
              <a:rPr lang="en-US" sz="2300" b="1" dirty="0"/>
              <a:t>&lt;amount){    </a:t>
            </a:r>
          </a:p>
          <a:p>
            <a:r>
              <a:rPr lang="en-US" sz="2300" b="1" dirty="0" err="1"/>
              <a:t>System.out.println</a:t>
            </a:r>
            <a:r>
              <a:rPr lang="en-US" sz="2300" b="1" dirty="0"/>
              <a:t>("Less balance; waiting for deposit...");    </a:t>
            </a:r>
          </a:p>
          <a:p>
            <a:r>
              <a:rPr lang="en-US" sz="2300" b="1" dirty="0"/>
              <a:t>try{wait();}catch(Exception e){}    </a:t>
            </a:r>
          </a:p>
          <a:p>
            <a:r>
              <a:rPr lang="en-US" sz="2300" b="1" dirty="0"/>
              <a:t>}    </a:t>
            </a:r>
          </a:p>
          <a:p>
            <a:r>
              <a:rPr lang="en-US" sz="2300" b="1" dirty="0" err="1"/>
              <a:t>this.amount</a:t>
            </a:r>
            <a:r>
              <a:rPr lang="en-US" sz="2300" b="1" dirty="0"/>
              <a:t>-=amount;    </a:t>
            </a:r>
          </a:p>
          <a:p>
            <a:r>
              <a:rPr lang="en-US" sz="2300" b="1" dirty="0" err="1"/>
              <a:t>System.out.println</a:t>
            </a:r>
            <a:r>
              <a:rPr lang="en-US" sz="2300" b="1" dirty="0"/>
              <a:t>("withdraw completed...");    </a:t>
            </a:r>
          </a:p>
          <a:p>
            <a:r>
              <a:rPr lang="en-US" sz="2300" b="1" dirty="0"/>
              <a:t>}    </a:t>
            </a:r>
          </a:p>
        </p:txBody>
      </p:sp>
      <p:sp>
        <p:nvSpPr>
          <p:cNvPr id="5" name="Text Box 4"/>
          <p:cNvSpPr txBox="1"/>
          <p:nvPr/>
        </p:nvSpPr>
        <p:spPr>
          <a:xfrm>
            <a:off x="6381115" y="172085"/>
            <a:ext cx="5295265" cy="6816090"/>
          </a:xfrm>
          <a:prstGeom prst="rect">
            <a:avLst/>
          </a:prstGeom>
          <a:noFill/>
        </p:spPr>
        <p:txBody>
          <a:bodyPr wrap="square" rtlCol="0" anchor="t">
            <a:spAutoFit/>
          </a:bodyPr>
          <a:lstStyle/>
          <a:p>
            <a:r>
              <a:rPr lang="en-US" sz="2300" b="1" dirty="0"/>
              <a:t>synchronized void deposit(int amount){    </a:t>
            </a:r>
          </a:p>
          <a:p>
            <a:r>
              <a:rPr lang="en-US" sz="2300" b="1" dirty="0" err="1"/>
              <a:t>System.out.println</a:t>
            </a:r>
            <a:r>
              <a:rPr lang="en-US" sz="2300" b="1" dirty="0"/>
              <a:t>("going to deposit...");    </a:t>
            </a:r>
          </a:p>
          <a:p>
            <a:r>
              <a:rPr lang="en-US" sz="2300" b="1" dirty="0" err="1"/>
              <a:t>this.amount</a:t>
            </a:r>
            <a:r>
              <a:rPr lang="en-US" sz="2300" b="1" dirty="0"/>
              <a:t>+=amount;    </a:t>
            </a:r>
          </a:p>
          <a:p>
            <a:r>
              <a:rPr lang="en-US" sz="2300" b="1" dirty="0" err="1"/>
              <a:t>System.out.println</a:t>
            </a:r>
            <a:r>
              <a:rPr lang="en-US" sz="2300" b="1" dirty="0"/>
              <a:t>("deposit completed... ");    </a:t>
            </a:r>
          </a:p>
          <a:p>
            <a:r>
              <a:rPr lang="en-US" sz="2300" b="1" dirty="0"/>
              <a:t>notify();    </a:t>
            </a:r>
          </a:p>
          <a:p>
            <a:r>
              <a:rPr lang="en-US" sz="2300" b="1" dirty="0"/>
              <a:t>}    </a:t>
            </a:r>
          </a:p>
          <a:p>
            <a:r>
              <a:rPr lang="en-US" sz="2300" b="1" dirty="0"/>
              <a:t>}    </a:t>
            </a:r>
          </a:p>
          <a:p>
            <a:r>
              <a:rPr lang="en-US" sz="2300" b="1" dirty="0"/>
              <a:t>    </a:t>
            </a:r>
          </a:p>
          <a:p>
            <a:r>
              <a:rPr lang="en-US" sz="2300" b="1" dirty="0"/>
              <a:t>class Test{    </a:t>
            </a:r>
          </a:p>
          <a:p>
            <a:r>
              <a:rPr lang="en-US" sz="2300" b="1" dirty="0"/>
              <a:t>public static void main(String </a:t>
            </a:r>
            <a:r>
              <a:rPr lang="en-US" sz="2300" b="1" dirty="0" err="1"/>
              <a:t>args</a:t>
            </a:r>
            <a:r>
              <a:rPr lang="en-US" sz="2300" b="1" dirty="0"/>
              <a:t>[]){    </a:t>
            </a:r>
          </a:p>
          <a:p>
            <a:r>
              <a:rPr lang="en-US" sz="2300" b="1" dirty="0"/>
              <a:t>final Customer c=new Customer();    </a:t>
            </a:r>
          </a:p>
          <a:p>
            <a:r>
              <a:rPr lang="en-US" sz="2300" b="1" dirty="0"/>
              <a:t>new Thread(){    </a:t>
            </a:r>
          </a:p>
          <a:p>
            <a:r>
              <a:rPr lang="en-US" sz="2300" b="1" dirty="0"/>
              <a:t>public void run(){</a:t>
            </a:r>
            <a:r>
              <a:rPr lang="en-US" sz="2300" b="1" dirty="0" err="1"/>
              <a:t>c.withdraw</a:t>
            </a:r>
            <a:r>
              <a:rPr lang="en-US" sz="2300" b="1" dirty="0"/>
              <a:t>(15000);}    </a:t>
            </a:r>
          </a:p>
          <a:p>
            <a:r>
              <a:rPr lang="en-US" sz="2300" b="1" dirty="0"/>
              <a:t>}.start();    </a:t>
            </a:r>
          </a:p>
          <a:p>
            <a:r>
              <a:rPr lang="en-US" sz="2300" b="1" dirty="0"/>
              <a:t>new Thread(){    </a:t>
            </a:r>
          </a:p>
          <a:p>
            <a:r>
              <a:rPr lang="en-US" sz="2300" b="1" dirty="0"/>
              <a:t>public void run(){</a:t>
            </a:r>
            <a:r>
              <a:rPr lang="en-US" sz="2300" b="1" dirty="0" err="1"/>
              <a:t>c.deposit</a:t>
            </a:r>
            <a:r>
              <a:rPr lang="en-US" sz="2300" b="1" dirty="0"/>
              <a:t>(10000);}    </a:t>
            </a:r>
          </a:p>
          <a:p>
            <a:r>
              <a:rPr lang="en-US" sz="2300" b="1" dirty="0"/>
              <a:t>}.start();         </a:t>
            </a:r>
          </a:p>
          <a:p>
            <a:r>
              <a:rPr lang="en-US" sz="2300" b="1" dirty="0"/>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68605" y="391160"/>
            <a:ext cx="11484610" cy="4831080"/>
          </a:xfrm>
          <a:prstGeom prst="rect">
            <a:avLst/>
          </a:prstGeom>
          <a:noFill/>
        </p:spPr>
        <p:txBody>
          <a:bodyPr wrap="square" rtlCol="0" anchor="t">
            <a:spAutoFit/>
          </a:bodyPr>
          <a:lstStyle/>
          <a:p>
            <a:r>
              <a:rPr lang="en-US" sz="2800" b="1" u="sng"/>
              <a:t>Difference between wait and sleep?</a:t>
            </a:r>
          </a:p>
          <a:p>
            <a:r>
              <a:rPr lang="en-US" sz="2800" b="1"/>
              <a:t>Let's see the important differences between wait and sleep methods.</a:t>
            </a:r>
          </a:p>
          <a:p>
            <a:endParaRPr lang="en-US" sz="2800" b="1"/>
          </a:p>
          <a:p>
            <a:r>
              <a:rPr lang="en-US" sz="2800" b="1"/>
              <a:t>                          wait()	                                                              sleep()</a:t>
            </a:r>
          </a:p>
          <a:p>
            <a:r>
              <a:rPr lang="en-US" sz="2800" b="1"/>
              <a:t>The wait() method releases the lock.	                    The sleep() method doesn't release the lock.</a:t>
            </a:r>
          </a:p>
          <a:p>
            <a:r>
              <a:rPr lang="en-US" sz="2800" b="1"/>
              <a:t>It is a method of Object class	                              It is a method of Thread class</a:t>
            </a:r>
          </a:p>
          <a:p>
            <a:r>
              <a:rPr lang="en-US" sz="2800" b="1"/>
              <a:t>It is the non-static method	                              It is the static method</a:t>
            </a:r>
          </a:p>
          <a:p>
            <a:r>
              <a:rPr lang="en-US" sz="2800" b="1"/>
              <a:t>It should be notified by notify() </a:t>
            </a:r>
          </a:p>
          <a:p>
            <a:r>
              <a:rPr lang="en-US" sz="2800" b="1"/>
              <a:t>or notifyAll() methods	                                          After the specified amount of    								time, sleep is completed.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9135</Words>
  <Application>Microsoft Office PowerPoint</Application>
  <PresentationFormat>Widescreen</PresentationFormat>
  <Paragraphs>1216</Paragraphs>
  <Slides>93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93</vt:i4>
      </vt:variant>
    </vt:vector>
  </HeadingPairs>
  <TitlesOfParts>
    <vt:vector size="9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MRUH</dc:creator>
  <cp:lastModifiedBy>Subhapreet Patro</cp:lastModifiedBy>
  <cp:revision>42</cp:revision>
  <dcterms:created xsi:type="dcterms:W3CDTF">2023-10-09T06:00:00Z</dcterms:created>
  <dcterms:modified xsi:type="dcterms:W3CDTF">2023-12-29T14:24:32Z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506EEBCFC0F445A8AEF9D8EDD0211E96_12</vt:lpwstr>
  </property>
  <property fmtid="{D5CDD505-2E9C-101B-9397-08002B2CF9AE}" pid="3" name="KSOProductBuildVer">
    <vt:lpwstr>1033-12.2.0.13306</vt:lpwstr>
  </property>
</Properties>
</file>