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1" r:id="rId23"/>
    <p:sldId id="288" r:id="rId24"/>
    <p:sldId id="289" r:id="rId25"/>
    <p:sldId id="278" r:id="rId26"/>
    <p:sldId id="280" r:id="rId27"/>
    <p:sldId id="279" r:id="rId28"/>
    <p:sldId id="281" r:id="rId29"/>
    <p:sldId id="283" r:id="rId30"/>
    <p:sldId id="284" r:id="rId31"/>
    <p:sldId id="285" r:id="rId32"/>
    <p:sldId id="286" r:id="rId33"/>
    <p:sldId id="304" r:id="rId34"/>
    <p:sldId id="290" r:id="rId35"/>
    <p:sldId id="291" r:id="rId36"/>
    <p:sldId id="303" r:id="rId37"/>
    <p:sldId id="305" r:id="rId38"/>
    <p:sldId id="306" r:id="rId39"/>
    <p:sldId id="302" r:id="rId40"/>
    <p:sldId id="307" r:id="rId41"/>
    <p:sldId id="308" r:id="rId42"/>
    <p:sldId id="309" r:id="rId43"/>
    <p:sldId id="310" r:id="rId44"/>
    <p:sldId id="311" r:id="rId45"/>
    <p:sldId id="319" r:id="rId46"/>
    <p:sldId id="312" r:id="rId47"/>
    <p:sldId id="313" r:id="rId48"/>
    <p:sldId id="314" r:id="rId49"/>
    <p:sldId id="333" r:id="rId50"/>
    <p:sldId id="334" r:id="rId51"/>
    <p:sldId id="335" r:id="rId52"/>
    <p:sldId id="315" r:id="rId53"/>
    <p:sldId id="316" r:id="rId54"/>
    <p:sldId id="317" r:id="rId55"/>
    <p:sldId id="318" r:id="rId56"/>
    <p:sldId id="338" r:id="rId57"/>
    <p:sldId id="32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78" d="100"/>
          <a:sy n="78" d="100"/>
        </p:scale>
        <p:origin x="835" y="6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42920" y="2458085"/>
            <a:ext cx="5803265" cy="1630045"/>
          </a:xfrm>
          <a:prstGeom prst="rect">
            <a:avLst/>
          </a:prstGeom>
          <a:noFill/>
        </p:spPr>
        <p:txBody>
          <a:bodyPr wrap="square" rtlCol="0">
            <a:spAutoFit/>
            <a:scene3d>
              <a:camera prst="orthographicFront"/>
              <a:lightRig rig="threePt" dir="t"/>
            </a:scene3d>
          </a:bodyPr>
          <a:lstStyle/>
          <a:p>
            <a:pPr algn="ctr"/>
            <a:r>
              <a:rPr lang="en-US" sz="10000">
                <a:solidFill>
                  <a:schemeClr val="tx1"/>
                </a:solidFill>
                <a:effectLst>
                  <a:outerShdw blurRad="38100" dist="19050" dir="2700000" algn="tl" rotWithShape="0">
                    <a:schemeClr val="dk1">
                      <a:alpha val="40000"/>
                    </a:schemeClr>
                  </a:outerShdw>
                </a:effectLst>
              </a:rPr>
              <a:t>UNIT 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83515" y="257175"/>
            <a:ext cx="11841480" cy="6478905"/>
          </a:xfrm>
          <a:prstGeom prst="rect">
            <a:avLst/>
          </a:prstGeom>
          <a:noFill/>
        </p:spPr>
        <p:txBody>
          <a:bodyPr wrap="square" rtlCol="0" anchor="t">
            <a:noAutofit/>
          </a:bodyPr>
          <a:lstStyle/>
          <a:p>
            <a:r>
              <a:rPr lang="en-US" sz="4000" u="sng"/>
              <a:t>Multilevel Inheritance Example</a:t>
            </a:r>
          </a:p>
          <a:p>
            <a:r>
              <a:rPr lang="en-US" sz="2800"/>
              <a:t>When there is a chain of inheritance, it is known as multilevel inheritance</a:t>
            </a:r>
          </a:p>
        </p:txBody>
      </p:sp>
      <p:sp>
        <p:nvSpPr>
          <p:cNvPr id="5" name="Text Box 4"/>
          <p:cNvSpPr txBox="1"/>
          <p:nvPr/>
        </p:nvSpPr>
        <p:spPr>
          <a:xfrm>
            <a:off x="3729990" y="1524635"/>
            <a:ext cx="5123180" cy="5015865"/>
          </a:xfrm>
          <a:prstGeom prst="rect">
            <a:avLst/>
          </a:prstGeom>
          <a:noFill/>
        </p:spPr>
        <p:txBody>
          <a:bodyPr wrap="square" rtlCol="0" anchor="t">
            <a:spAutoFit/>
          </a:bodyPr>
          <a:lstStyle/>
          <a:p>
            <a:r>
              <a:rPr lang="en-US" sz="2000"/>
              <a:t>class Animal{  </a:t>
            </a:r>
          </a:p>
          <a:p>
            <a:r>
              <a:rPr lang="en-US" sz="2000"/>
              <a:t>void eat(){System.out.println("eating...");}  </a:t>
            </a:r>
          </a:p>
          <a:p>
            <a:r>
              <a:rPr lang="en-US" sz="2000"/>
              <a:t>}  </a:t>
            </a:r>
          </a:p>
          <a:p>
            <a:r>
              <a:rPr lang="en-US" sz="2000"/>
              <a:t>class Dog extends Animal{  </a:t>
            </a:r>
          </a:p>
          <a:p>
            <a:r>
              <a:rPr lang="en-US" sz="2000"/>
              <a:t>void bark(){System.out.println("barking...");}  </a:t>
            </a:r>
          </a:p>
          <a:p>
            <a:r>
              <a:rPr lang="en-US" sz="2000"/>
              <a:t>}  </a:t>
            </a:r>
          </a:p>
          <a:p>
            <a:r>
              <a:rPr lang="en-US" sz="2000"/>
              <a:t>class BabyDog extends Dog{  </a:t>
            </a:r>
          </a:p>
          <a:p>
            <a:r>
              <a:rPr lang="en-US" sz="2000"/>
              <a:t>void weep(){System.out.println("weeping...");}  </a:t>
            </a:r>
          </a:p>
          <a:p>
            <a:r>
              <a:rPr lang="en-US" sz="2000"/>
              <a:t>}  </a:t>
            </a:r>
          </a:p>
          <a:p>
            <a:r>
              <a:rPr lang="en-US" sz="2000"/>
              <a:t>class TestInheritance2{  </a:t>
            </a:r>
          </a:p>
          <a:p>
            <a:r>
              <a:rPr lang="en-US" sz="2000"/>
              <a:t>public static void main(String args[]){  </a:t>
            </a:r>
          </a:p>
          <a:p>
            <a:r>
              <a:rPr lang="en-US" sz="2000"/>
              <a:t>BabyDog d=new BabyDog();  </a:t>
            </a:r>
          </a:p>
          <a:p>
            <a:r>
              <a:rPr lang="en-US" sz="2000"/>
              <a:t>d.weep();  </a:t>
            </a:r>
          </a:p>
          <a:p>
            <a:r>
              <a:rPr lang="en-US" sz="2000"/>
              <a:t>d.bark();  </a:t>
            </a:r>
          </a:p>
          <a:p>
            <a:r>
              <a:rPr lang="en-US" sz="2000"/>
              <a:t>d.eat();  </a:t>
            </a:r>
          </a:p>
          <a:p>
            <a:r>
              <a:rPr lang="en-US" sz="200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400" y="290830"/>
            <a:ext cx="12039600" cy="1483995"/>
          </a:xfrm>
          <a:prstGeom prst="rect">
            <a:avLst/>
          </a:prstGeom>
          <a:noFill/>
        </p:spPr>
        <p:txBody>
          <a:bodyPr wrap="square" rtlCol="0" anchor="t">
            <a:noAutofit/>
          </a:bodyPr>
          <a:lstStyle/>
          <a:p>
            <a:r>
              <a:rPr lang="en-US" sz="4000" u="sng"/>
              <a:t>Hierarchical Inheritance Example</a:t>
            </a:r>
          </a:p>
          <a:p>
            <a:r>
              <a:rPr lang="en-US" sz="2800"/>
              <a:t>When two or more classes inherits a single class, it is known as hierarchical inheritance</a:t>
            </a:r>
            <a:r>
              <a:rPr lang="en-US"/>
              <a:t>. </a:t>
            </a:r>
          </a:p>
        </p:txBody>
      </p:sp>
      <p:sp>
        <p:nvSpPr>
          <p:cNvPr id="5" name="Text Box 4"/>
          <p:cNvSpPr txBox="1"/>
          <p:nvPr/>
        </p:nvSpPr>
        <p:spPr>
          <a:xfrm>
            <a:off x="3048000" y="1350010"/>
            <a:ext cx="6096000" cy="5507990"/>
          </a:xfrm>
          <a:prstGeom prst="rect">
            <a:avLst/>
          </a:prstGeom>
          <a:noFill/>
        </p:spPr>
        <p:txBody>
          <a:bodyPr wrap="square" rtlCol="0" anchor="t">
            <a:spAutoFit/>
          </a:bodyPr>
          <a:lstStyle/>
          <a:p>
            <a:r>
              <a:rPr lang="en-US" sz="2200"/>
              <a:t>class Animal{  </a:t>
            </a:r>
          </a:p>
          <a:p>
            <a:r>
              <a:rPr lang="en-US" sz="2200"/>
              <a:t>void eat(){System.out.println("eating...");}  </a:t>
            </a:r>
          </a:p>
          <a:p>
            <a:r>
              <a:rPr lang="en-US" sz="2200"/>
              <a:t>}  </a:t>
            </a:r>
          </a:p>
          <a:p>
            <a:r>
              <a:rPr lang="en-US" sz="2200"/>
              <a:t>class Dog extends Animal{  </a:t>
            </a:r>
          </a:p>
          <a:p>
            <a:r>
              <a:rPr lang="en-US" sz="2200"/>
              <a:t>void bark(){System.out.println("barking...");}  </a:t>
            </a:r>
          </a:p>
          <a:p>
            <a:r>
              <a:rPr lang="en-US" sz="2200"/>
              <a:t>}  </a:t>
            </a:r>
          </a:p>
          <a:p>
            <a:r>
              <a:rPr lang="en-US" sz="2200"/>
              <a:t>class Cat extends Animal{  </a:t>
            </a:r>
          </a:p>
          <a:p>
            <a:r>
              <a:rPr lang="en-US" sz="2200"/>
              <a:t>void meow(){System.out.println("meowing...");}  </a:t>
            </a:r>
          </a:p>
          <a:p>
            <a:r>
              <a:rPr lang="en-US" sz="2200"/>
              <a:t>}  </a:t>
            </a:r>
          </a:p>
          <a:p>
            <a:r>
              <a:rPr lang="en-US" sz="2200"/>
              <a:t>class TestInheritance3{  </a:t>
            </a:r>
          </a:p>
          <a:p>
            <a:r>
              <a:rPr lang="en-US" sz="2200"/>
              <a:t>public static void main(String args[]){  </a:t>
            </a:r>
          </a:p>
          <a:p>
            <a:r>
              <a:rPr lang="en-US" sz="2200"/>
              <a:t>Cat c=new Cat();  </a:t>
            </a:r>
          </a:p>
          <a:p>
            <a:r>
              <a:rPr lang="en-US" sz="2200"/>
              <a:t>c.meow();  </a:t>
            </a:r>
          </a:p>
          <a:p>
            <a:r>
              <a:rPr lang="en-US" sz="2200"/>
              <a:t>c.eat();  </a:t>
            </a:r>
          </a:p>
          <a:p>
            <a:r>
              <a:rPr lang="en-US" sz="2200"/>
              <a:t>//c.bark();//C.T.Error  </a:t>
            </a:r>
          </a:p>
          <a:p>
            <a:r>
              <a:rPr lang="en-US" sz="22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4315" y="204470"/>
            <a:ext cx="11773535" cy="6432550"/>
          </a:xfrm>
          <a:prstGeom prst="rect">
            <a:avLst/>
          </a:prstGeom>
          <a:noFill/>
        </p:spPr>
        <p:txBody>
          <a:bodyPr wrap="square" rtlCol="0" anchor="t">
            <a:noAutofit/>
          </a:bodyPr>
          <a:lstStyle/>
          <a:p>
            <a:r>
              <a:rPr lang="en-US" sz="4000" u="sng" dirty="0"/>
              <a:t>super key word</a:t>
            </a:r>
          </a:p>
          <a:p>
            <a:endParaRPr lang="en-US" dirty="0"/>
          </a:p>
          <a:p>
            <a:r>
              <a:rPr lang="en-US" sz="2800" dirty="0"/>
              <a:t>The super keyword in Java is a reference variable which is used to refer immediate parent class object.</a:t>
            </a:r>
          </a:p>
          <a:p>
            <a:endParaRPr lang="en-US" sz="2800" dirty="0"/>
          </a:p>
          <a:p>
            <a:r>
              <a:rPr lang="en-US" sz="4000" u="sng" dirty="0"/>
              <a:t>Usage of Java super Keyword</a:t>
            </a:r>
          </a:p>
          <a:p>
            <a:endParaRPr lang="en-US" sz="4000" u="sng" dirty="0"/>
          </a:p>
          <a:p>
            <a:r>
              <a:rPr lang="en-US" sz="2800" dirty="0"/>
              <a:t>* super can be used to refer immediate parent class instance variable.</a:t>
            </a:r>
          </a:p>
          <a:p>
            <a:endParaRPr lang="en-US" sz="2800" dirty="0"/>
          </a:p>
          <a:p>
            <a:r>
              <a:rPr lang="en-US" sz="2800" dirty="0"/>
              <a:t>* super can be used to invoke immediate parent class method.</a:t>
            </a:r>
          </a:p>
          <a:p>
            <a:endParaRPr lang="en-US" sz="2800" dirty="0"/>
          </a:p>
          <a:p>
            <a:r>
              <a:rPr lang="en-US" sz="2800" dirty="0"/>
              <a:t>* super() can be used to invoke immediate parent class constructor.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74345" y="105410"/>
            <a:ext cx="4390390" cy="3066415"/>
          </a:xfrm>
          <a:prstGeom prst="rect">
            <a:avLst/>
          </a:prstGeom>
          <a:noFill/>
        </p:spPr>
        <p:txBody>
          <a:bodyPr wrap="square" rtlCol="0" anchor="t">
            <a:noAutofit/>
          </a:bodyPr>
          <a:lstStyle/>
          <a:p>
            <a:r>
              <a:rPr lang="en-US" sz="2800" dirty="0"/>
              <a:t>class Animal {</a:t>
            </a:r>
          </a:p>
          <a:p>
            <a:r>
              <a:rPr lang="en-US" sz="2800" dirty="0"/>
              <a:t> public void move() {</a:t>
            </a:r>
          </a:p>
          <a:p>
            <a:r>
              <a:rPr lang="en-US" sz="2800" dirty="0"/>
              <a:t> </a:t>
            </a:r>
            <a:r>
              <a:rPr lang="en-US" sz="2800" dirty="0" err="1"/>
              <a:t>System.out.println</a:t>
            </a:r>
            <a:r>
              <a:rPr lang="en-US" sz="2800" dirty="0"/>
              <a:t>("Animals can move");</a:t>
            </a:r>
          </a:p>
          <a:p>
            <a:r>
              <a:rPr lang="en-US" sz="2800" dirty="0"/>
              <a:t> }</a:t>
            </a:r>
          </a:p>
          <a:p>
            <a:r>
              <a:rPr lang="en-US" sz="2800" dirty="0"/>
              <a:t>public void eat()</a:t>
            </a:r>
          </a:p>
          <a:p>
            <a:r>
              <a:rPr lang="en-US" sz="2800" dirty="0"/>
              <a:t>{</a:t>
            </a:r>
          </a:p>
          <a:p>
            <a:r>
              <a:rPr lang="en-US" sz="2800" dirty="0" err="1"/>
              <a:t>System.out.println</a:t>
            </a:r>
            <a:r>
              <a:rPr lang="en-US" sz="2800" dirty="0"/>
              <a:t>(" Animals Will eat.");</a:t>
            </a:r>
          </a:p>
          <a:p>
            <a:r>
              <a:rPr lang="en-US" sz="2800" dirty="0"/>
              <a:t>}</a:t>
            </a:r>
          </a:p>
          <a:p>
            <a:r>
              <a:rPr lang="en-US" sz="2800" dirty="0"/>
              <a:t>}</a:t>
            </a:r>
          </a:p>
          <a:p>
            <a:endParaRPr lang="en-US" sz="2800" dirty="0"/>
          </a:p>
        </p:txBody>
      </p:sp>
      <p:sp>
        <p:nvSpPr>
          <p:cNvPr id="5" name="Text Box 4"/>
          <p:cNvSpPr txBox="1"/>
          <p:nvPr/>
        </p:nvSpPr>
        <p:spPr>
          <a:xfrm>
            <a:off x="5554980" y="273685"/>
            <a:ext cx="6096000" cy="6447790"/>
          </a:xfrm>
          <a:prstGeom prst="rect">
            <a:avLst/>
          </a:prstGeom>
          <a:noFill/>
        </p:spPr>
        <p:txBody>
          <a:bodyPr wrap="square" rtlCol="0" anchor="t">
            <a:noAutofit/>
          </a:bodyPr>
          <a:lstStyle/>
          <a:p>
            <a:r>
              <a:rPr lang="en-US" sz="2500" dirty="0">
                <a:sym typeface="+mn-ea"/>
              </a:rPr>
              <a:t>class Dog extends Animal {</a:t>
            </a:r>
            <a:endParaRPr lang="en-US" sz="2500" dirty="0"/>
          </a:p>
          <a:p>
            <a:r>
              <a:rPr lang="en-US" sz="2500" dirty="0">
                <a:sym typeface="+mn-ea"/>
              </a:rPr>
              <a:t> public void move() {</a:t>
            </a:r>
            <a:endParaRPr lang="en-US" sz="2500" dirty="0"/>
          </a:p>
          <a:p>
            <a:r>
              <a:rPr lang="en-US" sz="2500" dirty="0">
                <a:sym typeface="+mn-ea"/>
              </a:rPr>
              <a:t> </a:t>
            </a:r>
            <a:r>
              <a:rPr lang="en-US" sz="2500" dirty="0" err="1">
                <a:sym typeface="+mn-ea"/>
              </a:rPr>
              <a:t>super.move</a:t>
            </a:r>
            <a:r>
              <a:rPr lang="en-US" sz="2500" dirty="0">
                <a:sym typeface="+mn-ea"/>
              </a:rPr>
              <a:t>();   // invokes the super class method</a:t>
            </a:r>
            <a:endParaRPr lang="en-US" sz="2500" dirty="0"/>
          </a:p>
          <a:p>
            <a:r>
              <a:rPr lang="en-US" sz="2500" dirty="0">
                <a:sym typeface="+mn-ea"/>
              </a:rPr>
              <a:t> </a:t>
            </a:r>
            <a:r>
              <a:rPr lang="en-US" sz="2500" dirty="0" err="1">
                <a:sym typeface="+mn-ea"/>
              </a:rPr>
              <a:t>System.out.println</a:t>
            </a:r>
            <a:r>
              <a:rPr lang="en-US" sz="2500" dirty="0">
                <a:sym typeface="+mn-ea"/>
              </a:rPr>
              <a:t>("Dogs can walk and run");</a:t>
            </a:r>
            <a:endParaRPr lang="en-US" sz="2500" dirty="0"/>
          </a:p>
          <a:p>
            <a:r>
              <a:rPr lang="en-US" sz="2500" dirty="0" err="1">
                <a:sym typeface="+mn-ea"/>
              </a:rPr>
              <a:t>super.eat</a:t>
            </a:r>
            <a:r>
              <a:rPr lang="en-US" sz="2500" dirty="0">
                <a:sym typeface="+mn-ea"/>
              </a:rPr>
              <a:t>();</a:t>
            </a:r>
            <a:endParaRPr lang="en-US" sz="2500" dirty="0"/>
          </a:p>
          <a:p>
            <a:r>
              <a:rPr lang="en-US" sz="2500" dirty="0">
                <a:sym typeface="+mn-ea"/>
              </a:rPr>
              <a:t> }</a:t>
            </a:r>
            <a:endParaRPr lang="en-US" sz="2500" dirty="0"/>
          </a:p>
          <a:p>
            <a:r>
              <a:rPr lang="en-US" sz="2500" dirty="0">
                <a:sym typeface="+mn-ea"/>
              </a:rPr>
              <a:t>}</a:t>
            </a:r>
            <a:endParaRPr lang="en-US" sz="2500" dirty="0"/>
          </a:p>
          <a:p>
            <a:r>
              <a:rPr lang="en-US" sz="2500" dirty="0">
                <a:sym typeface="+mn-ea"/>
              </a:rPr>
              <a:t>public class </a:t>
            </a:r>
            <a:r>
              <a:rPr lang="en-US" sz="2500" dirty="0" err="1">
                <a:sym typeface="+mn-ea"/>
              </a:rPr>
              <a:t>TestDog</a:t>
            </a:r>
            <a:r>
              <a:rPr lang="en-US" sz="2500" dirty="0">
                <a:sym typeface="+mn-ea"/>
              </a:rPr>
              <a:t> {</a:t>
            </a:r>
            <a:endParaRPr lang="en-US" sz="2500" dirty="0"/>
          </a:p>
          <a:p>
            <a:r>
              <a:rPr lang="en-US" sz="2500" dirty="0">
                <a:sym typeface="+mn-ea"/>
              </a:rPr>
              <a:t> public static void main(String </a:t>
            </a:r>
            <a:r>
              <a:rPr lang="en-US" sz="2500" dirty="0" err="1">
                <a:sym typeface="+mn-ea"/>
              </a:rPr>
              <a:t>args</a:t>
            </a:r>
            <a:r>
              <a:rPr lang="en-US" sz="2500" dirty="0">
                <a:sym typeface="+mn-ea"/>
              </a:rPr>
              <a:t>[]) { </a:t>
            </a:r>
            <a:endParaRPr lang="en-US" sz="2500" dirty="0"/>
          </a:p>
          <a:p>
            <a:r>
              <a:rPr lang="en-US" sz="2500" dirty="0">
                <a:sym typeface="+mn-ea"/>
              </a:rPr>
              <a:t>Dog d=new Dog();</a:t>
            </a:r>
            <a:endParaRPr lang="en-US" sz="2500" dirty="0"/>
          </a:p>
          <a:p>
            <a:r>
              <a:rPr lang="en-US" sz="2500" dirty="0" err="1">
                <a:sym typeface="+mn-ea"/>
              </a:rPr>
              <a:t>d.move</a:t>
            </a:r>
            <a:r>
              <a:rPr lang="en-US" sz="2500" dirty="0">
                <a:sym typeface="+mn-ea"/>
              </a:rPr>
              <a:t>();</a:t>
            </a:r>
            <a:endParaRPr lang="en-US" sz="2500" dirty="0"/>
          </a:p>
          <a:p>
            <a:r>
              <a:rPr lang="en-US" sz="2500" dirty="0">
                <a:sym typeface="+mn-ea"/>
              </a:rPr>
              <a:t>Animal obj = new Dog();  // Animal reference but Dog object</a:t>
            </a:r>
            <a:endParaRPr lang="en-US" sz="2500" dirty="0"/>
          </a:p>
          <a:p>
            <a:r>
              <a:rPr lang="en-US" sz="2500" dirty="0">
                <a:sym typeface="+mn-ea"/>
              </a:rPr>
              <a:t> </a:t>
            </a:r>
            <a:r>
              <a:rPr lang="en-US" sz="2500" dirty="0" err="1">
                <a:sym typeface="+mn-ea"/>
              </a:rPr>
              <a:t>obj.move</a:t>
            </a:r>
            <a:r>
              <a:rPr lang="en-US" sz="2500" dirty="0">
                <a:sym typeface="+mn-ea"/>
              </a:rPr>
              <a:t>();   // runs the method in Dog class</a:t>
            </a:r>
            <a:endParaRPr lang="en-US" sz="2500" dirty="0"/>
          </a:p>
          <a:p>
            <a:r>
              <a:rPr lang="en-US" sz="2500" dirty="0">
                <a:sym typeface="+mn-ea"/>
              </a:rPr>
              <a:t> }</a:t>
            </a:r>
            <a:endParaRPr lang="en-US" sz="2500" dirty="0"/>
          </a:p>
          <a:p>
            <a:r>
              <a:rPr lang="en-US" sz="2500" dirty="0">
                <a:sym typeface="+mn-ea"/>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04495" y="283845"/>
            <a:ext cx="11501755" cy="3046095"/>
          </a:xfrm>
          <a:prstGeom prst="rect">
            <a:avLst/>
          </a:prstGeom>
          <a:noFill/>
        </p:spPr>
        <p:txBody>
          <a:bodyPr wrap="square" rtlCol="0" anchor="t">
            <a:spAutoFit/>
          </a:bodyPr>
          <a:lstStyle/>
          <a:p>
            <a:r>
              <a:rPr lang="en-US" sz="4000" u="sng"/>
              <a:t>Preventing inheritance</a:t>
            </a:r>
          </a:p>
          <a:p>
            <a:endParaRPr lang="en-US" sz="4000" u="sng"/>
          </a:p>
          <a:p>
            <a:r>
              <a:rPr lang="en-US" sz="2800"/>
              <a:t>While one of Java's strengths is the concept of inheritance, in which one class can derive from another, sometimes it's desirable to prevent inheritance by another class. To prevent inheritance, use the keyword "</a:t>
            </a:r>
            <a:r>
              <a:rPr lang="en-US" sz="2800" b="1" u="sng"/>
              <a:t>final</a:t>
            </a:r>
            <a:r>
              <a:rPr lang="en-US" sz="2800"/>
              <a:t>" when creating the class.</a:t>
            </a:r>
          </a:p>
        </p:txBody>
      </p:sp>
      <p:sp>
        <p:nvSpPr>
          <p:cNvPr id="5" name="Text Box 4"/>
          <p:cNvSpPr txBox="1"/>
          <p:nvPr/>
        </p:nvSpPr>
        <p:spPr>
          <a:xfrm>
            <a:off x="286385" y="3429000"/>
            <a:ext cx="11620500" cy="2183765"/>
          </a:xfrm>
          <a:prstGeom prst="rect">
            <a:avLst/>
          </a:prstGeom>
          <a:noFill/>
        </p:spPr>
        <p:txBody>
          <a:bodyPr wrap="square" rtlCol="0" anchor="t">
            <a:spAutoFit/>
          </a:bodyPr>
          <a:lstStyle/>
          <a:p>
            <a:r>
              <a:rPr lang="en-US" sz="4000" u="sng"/>
              <a:t>Why Prevent Inheritance?</a:t>
            </a:r>
          </a:p>
          <a:p>
            <a:endParaRPr lang="en-US" sz="4000" u="sng"/>
          </a:p>
          <a:p>
            <a:r>
              <a:rPr lang="en-US" sz="2800"/>
              <a:t>The main reason to prevent inheritance is to make sure the way a class behaves is not corrupted by a subclass.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735455" y="2045970"/>
            <a:ext cx="6096000" cy="1814830"/>
          </a:xfrm>
          <a:prstGeom prst="rect">
            <a:avLst/>
          </a:prstGeom>
          <a:noFill/>
        </p:spPr>
        <p:txBody>
          <a:bodyPr wrap="square" rtlCol="0" anchor="t">
            <a:spAutoFit/>
          </a:bodyPr>
          <a:lstStyle/>
          <a:p>
            <a:r>
              <a:rPr lang="en-US" sz="2800"/>
              <a:t>public final class Account </a:t>
            </a:r>
          </a:p>
          <a:p>
            <a:r>
              <a:rPr lang="en-US" sz="2800"/>
              <a:t>{</a:t>
            </a:r>
          </a:p>
          <a:p>
            <a:r>
              <a:rPr lang="en-US" sz="2800"/>
              <a:t> statements</a:t>
            </a:r>
          </a:p>
          <a:p>
            <a:r>
              <a:rPr lang="en-US" sz="2800"/>
              <a:t>}</a:t>
            </a:r>
          </a:p>
        </p:txBody>
      </p:sp>
      <p:sp>
        <p:nvSpPr>
          <p:cNvPr id="5" name="Text Box 4"/>
          <p:cNvSpPr txBox="1"/>
          <p:nvPr/>
        </p:nvSpPr>
        <p:spPr>
          <a:xfrm>
            <a:off x="677545" y="461645"/>
            <a:ext cx="11296015" cy="953135"/>
          </a:xfrm>
          <a:prstGeom prst="rect">
            <a:avLst/>
          </a:prstGeom>
          <a:noFill/>
        </p:spPr>
        <p:txBody>
          <a:bodyPr wrap="square" rtlCol="0" anchor="t">
            <a:spAutoFit/>
          </a:bodyPr>
          <a:lstStyle/>
          <a:p>
            <a:r>
              <a:rPr lang="en-US" sz="2800"/>
              <a:t>Suppose we have a class Account and a subclass that extends it, OverdraftAccount. Class Account has a method getBalance()</a:t>
            </a:r>
          </a:p>
        </p:txBody>
      </p:sp>
      <p:sp>
        <p:nvSpPr>
          <p:cNvPr id="6" name="Text Box 5"/>
          <p:cNvSpPr txBox="1"/>
          <p:nvPr/>
        </p:nvSpPr>
        <p:spPr>
          <a:xfrm>
            <a:off x="302895" y="4270375"/>
            <a:ext cx="11416030" cy="2320925"/>
          </a:xfrm>
          <a:prstGeom prst="rect">
            <a:avLst/>
          </a:prstGeom>
          <a:noFill/>
        </p:spPr>
        <p:txBody>
          <a:bodyPr wrap="square" rtlCol="0" anchor="t">
            <a:noAutofit/>
          </a:bodyPr>
          <a:lstStyle/>
          <a:p>
            <a:r>
              <a:rPr lang="en-US" sz="2300"/>
              <a:t>This means that the Account class cannot be a superclass, and the OverdraftAccount class can </a:t>
            </a:r>
          </a:p>
          <a:p>
            <a:r>
              <a:rPr lang="en-US" sz="2300"/>
              <a:t>no longer be its subclass.</a:t>
            </a:r>
          </a:p>
          <a:p>
            <a:endParaRPr lang="en-US" sz="2300"/>
          </a:p>
          <a:p>
            <a:r>
              <a:rPr lang="en-US" sz="2300"/>
              <a:t>Sometimes, you may wish to limit only certain behaviors of a superclass to avoid corruption </a:t>
            </a:r>
          </a:p>
          <a:p>
            <a:r>
              <a:rPr lang="en-US" sz="2300"/>
              <a:t>by a subclass. For example, OverdraftAccount still could be a subclass of Account, but it should </a:t>
            </a:r>
          </a:p>
          <a:p>
            <a:r>
              <a:rPr lang="en-US" sz="2300"/>
              <a:t>be prevented from overriding the getBalance() method.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20040" y="378460"/>
            <a:ext cx="11584940" cy="4672330"/>
          </a:xfrm>
          <a:prstGeom prst="rect">
            <a:avLst/>
          </a:prstGeom>
          <a:noFill/>
        </p:spPr>
        <p:txBody>
          <a:bodyPr wrap="square" rtlCol="0" anchor="t">
            <a:noAutofit/>
          </a:bodyPr>
          <a:lstStyle/>
          <a:p>
            <a:r>
              <a:rPr lang="en-US" sz="2800"/>
              <a:t>public class Account {</a:t>
            </a:r>
          </a:p>
          <a:p>
            <a:r>
              <a:rPr lang="en-US" sz="2800"/>
              <a:t>private double balance;</a:t>
            </a:r>
          </a:p>
          <a:p>
            <a:r>
              <a:rPr lang="en-US" sz="2800"/>
              <a:t>public final double getBalance()</a:t>
            </a:r>
          </a:p>
          <a:p>
            <a:r>
              <a:rPr lang="en-US" sz="2800"/>
              <a:t>{</a:t>
            </a:r>
          </a:p>
          <a:p>
            <a:r>
              <a:rPr lang="en-US" sz="2800"/>
              <a:t>return this.balance;</a:t>
            </a:r>
          </a:p>
          <a:p>
            <a:r>
              <a:rPr lang="en-US" sz="2800"/>
              <a:t>}</a:t>
            </a:r>
          </a:p>
          <a:p>
            <a:r>
              <a:rPr lang="en-US" sz="2800"/>
              <a:t>} </a:t>
            </a:r>
          </a:p>
          <a:p>
            <a:endParaRPr lang="en-US" sz="2800"/>
          </a:p>
          <a:p>
            <a:r>
              <a:rPr lang="en-US" sz="2800"/>
              <a:t>final is a non-access modifier for Java elements. The final modifier is used for finalizing the implementations of classes, methods, and variables.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8605" y="218440"/>
            <a:ext cx="11774170" cy="6471285"/>
          </a:xfrm>
          <a:prstGeom prst="rect">
            <a:avLst/>
          </a:prstGeom>
          <a:noFill/>
        </p:spPr>
        <p:txBody>
          <a:bodyPr wrap="square" rtlCol="0" anchor="t">
            <a:noAutofit/>
          </a:bodyPr>
          <a:lstStyle/>
          <a:p>
            <a:r>
              <a:rPr lang="en-US" sz="3500" u="sng"/>
              <a:t>What are ways to Prevent Inheritance in Java Programming?</a:t>
            </a:r>
          </a:p>
          <a:p>
            <a:r>
              <a:rPr lang="en-US" sz="2800"/>
              <a:t>There are 2 ways to stop or prevent inheritance in Java programming. </a:t>
            </a:r>
          </a:p>
          <a:p>
            <a:r>
              <a:rPr lang="en-US" sz="2800"/>
              <a:t>By using </a:t>
            </a:r>
            <a:r>
              <a:rPr lang="en-US" sz="2800" b="1"/>
              <a:t>final keyword</a:t>
            </a:r>
            <a:r>
              <a:rPr lang="en-US" sz="2800"/>
              <a:t> with a class orBy using a </a:t>
            </a:r>
            <a:r>
              <a:rPr lang="en-US" sz="2800" b="1"/>
              <a:t>private constructor</a:t>
            </a:r>
            <a:r>
              <a:rPr lang="en-US" sz="2800"/>
              <a:t> in a class.</a:t>
            </a:r>
          </a:p>
        </p:txBody>
      </p:sp>
      <p:sp>
        <p:nvSpPr>
          <p:cNvPr id="5" name="Text Box 4"/>
          <p:cNvSpPr txBox="1"/>
          <p:nvPr/>
        </p:nvSpPr>
        <p:spPr>
          <a:xfrm>
            <a:off x="269240" y="2413635"/>
            <a:ext cx="11602720" cy="2861310"/>
          </a:xfrm>
          <a:prstGeom prst="rect">
            <a:avLst/>
          </a:prstGeom>
          <a:noFill/>
        </p:spPr>
        <p:txBody>
          <a:bodyPr wrap="square" rtlCol="0" anchor="t">
            <a:spAutoFit/>
          </a:bodyPr>
          <a:lstStyle/>
          <a:p>
            <a:r>
              <a:rPr lang="en-US" sz="4000" b="1" u="sng" dirty="0"/>
              <a:t>Final Keyword In Java</a:t>
            </a:r>
          </a:p>
          <a:p>
            <a:r>
              <a:rPr lang="en-US" sz="2800" dirty="0"/>
              <a:t>The final keyword in java is used to restrict the user. The java final keyword can be used in many context. Final can be:</a:t>
            </a:r>
          </a:p>
          <a:p>
            <a:r>
              <a:rPr lang="en-US" sz="2800" dirty="0"/>
              <a:t>1. variable</a:t>
            </a:r>
          </a:p>
          <a:p>
            <a:r>
              <a:rPr lang="en-US" sz="2800" dirty="0"/>
              <a:t>2. method</a:t>
            </a:r>
          </a:p>
          <a:p>
            <a:r>
              <a:rPr lang="en-US" sz="2800" dirty="0"/>
              <a:t>3. class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1460" y="435610"/>
            <a:ext cx="11262360" cy="1814830"/>
          </a:xfrm>
          <a:prstGeom prst="rect">
            <a:avLst/>
          </a:prstGeom>
          <a:noFill/>
        </p:spPr>
        <p:txBody>
          <a:bodyPr wrap="square" rtlCol="0" anchor="t">
            <a:spAutoFit/>
          </a:bodyPr>
          <a:lstStyle/>
          <a:p>
            <a:r>
              <a:rPr lang="en-US" sz="280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a:t>
            </a:r>
          </a:p>
        </p:txBody>
      </p:sp>
      <p:sp>
        <p:nvSpPr>
          <p:cNvPr id="5" name="Text Box 4"/>
          <p:cNvSpPr txBox="1"/>
          <p:nvPr/>
        </p:nvSpPr>
        <p:spPr>
          <a:xfrm>
            <a:off x="0" y="2829560"/>
            <a:ext cx="11769090" cy="1568450"/>
          </a:xfrm>
          <a:prstGeom prst="rect">
            <a:avLst/>
          </a:prstGeom>
          <a:noFill/>
        </p:spPr>
        <p:txBody>
          <a:bodyPr wrap="square" rtlCol="0" anchor="t">
            <a:spAutoFit/>
          </a:bodyPr>
          <a:lstStyle/>
          <a:p>
            <a:r>
              <a:rPr lang="en-US" sz="4000" u="sng" dirty="0"/>
              <a:t> Java final variable</a:t>
            </a:r>
          </a:p>
          <a:p>
            <a:r>
              <a:rPr lang="en-US" sz="2800" dirty="0"/>
              <a:t>If you make any variable as final, you cannot change the value of final variable(It will be constant)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81785" y="294005"/>
            <a:ext cx="7562215" cy="4565650"/>
          </a:xfrm>
          <a:prstGeom prst="rect">
            <a:avLst/>
          </a:prstGeom>
          <a:noFill/>
        </p:spPr>
        <p:txBody>
          <a:bodyPr wrap="square" rtlCol="0" anchor="t">
            <a:noAutofit/>
          </a:bodyPr>
          <a:lstStyle/>
          <a:p>
            <a:r>
              <a:rPr lang="en-US" sz="2800" dirty="0"/>
              <a:t>class Bike9{ </a:t>
            </a:r>
          </a:p>
          <a:p>
            <a:r>
              <a:rPr lang="en-US" sz="2800" dirty="0"/>
              <a:t>final int </a:t>
            </a:r>
            <a:r>
              <a:rPr lang="en-US" sz="2800" dirty="0" err="1"/>
              <a:t>speedlimit</a:t>
            </a:r>
            <a:r>
              <a:rPr lang="en-US" sz="2800" dirty="0"/>
              <a:t>=90;//final variable </a:t>
            </a:r>
          </a:p>
          <a:p>
            <a:r>
              <a:rPr lang="en-US" sz="2800" dirty="0"/>
              <a:t>void run(){ </a:t>
            </a:r>
          </a:p>
          <a:p>
            <a:r>
              <a:rPr lang="en-US" sz="2800" dirty="0"/>
              <a:t> </a:t>
            </a:r>
            <a:r>
              <a:rPr lang="en-US" sz="2800" dirty="0" err="1"/>
              <a:t>speedlimit</a:t>
            </a:r>
            <a:r>
              <a:rPr lang="en-US" sz="2800" dirty="0"/>
              <a:t>=400; </a:t>
            </a:r>
          </a:p>
          <a:p>
            <a:r>
              <a:rPr lang="en-US" sz="2800" dirty="0"/>
              <a:t>} </a:t>
            </a:r>
          </a:p>
          <a:p>
            <a:r>
              <a:rPr lang="en-US" sz="2800" dirty="0"/>
              <a:t>public static void main(String </a:t>
            </a:r>
            <a:r>
              <a:rPr lang="en-US" sz="2800" dirty="0" err="1"/>
              <a:t>args</a:t>
            </a:r>
            <a:r>
              <a:rPr lang="en-US" sz="2800" dirty="0"/>
              <a:t>[]){ </a:t>
            </a:r>
          </a:p>
          <a:p>
            <a:r>
              <a:rPr lang="en-US" sz="2800" dirty="0"/>
              <a:t>Bike9 obj=new Bike9(); </a:t>
            </a:r>
          </a:p>
          <a:p>
            <a:r>
              <a:rPr lang="en-US" sz="2800" dirty="0" err="1"/>
              <a:t>obj.run</a:t>
            </a:r>
            <a:r>
              <a:rPr lang="en-US" sz="2800" dirty="0"/>
              <a:t>(); </a:t>
            </a:r>
          </a:p>
          <a:p>
            <a:r>
              <a:rPr lang="en-US" sz="2800" dirty="0"/>
              <a:t>} </a:t>
            </a:r>
          </a:p>
          <a:p>
            <a:r>
              <a:rPr lang="en-US" sz="2800" dirty="0"/>
              <a:t>}</a:t>
            </a:r>
          </a:p>
        </p:txBody>
      </p:sp>
      <p:sp>
        <p:nvSpPr>
          <p:cNvPr id="5" name="Text Box 4"/>
          <p:cNvSpPr txBox="1"/>
          <p:nvPr/>
        </p:nvSpPr>
        <p:spPr>
          <a:xfrm>
            <a:off x="1172845" y="4612640"/>
            <a:ext cx="10289540" cy="2245360"/>
          </a:xfrm>
          <a:prstGeom prst="rect">
            <a:avLst/>
          </a:prstGeom>
          <a:noFill/>
        </p:spPr>
        <p:txBody>
          <a:bodyPr wrap="square" rtlCol="0" anchor="t">
            <a:spAutoFit/>
          </a:bodyPr>
          <a:lstStyle/>
          <a:p>
            <a:r>
              <a:rPr lang="en-US" sz="2800"/>
              <a:t>63.151/Bike9.java:4: error: cannot assign a value to final variable speedlimit</a:t>
            </a:r>
          </a:p>
          <a:p>
            <a:r>
              <a:rPr lang="en-US" sz="2800"/>
              <a:t>speedlimit=400;</a:t>
            </a:r>
          </a:p>
          <a:p>
            <a:r>
              <a:rPr lang="en-US" sz="2800"/>
              <a:t>^</a:t>
            </a:r>
          </a:p>
          <a:p>
            <a:r>
              <a:rPr lang="en-US" sz="2800"/>
              <a:t>1 error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90525" y="189230"/>
            <a:ext cx="11428730" cy="6444615"/>
          </a:xfrm>
          <a:prstGeom prst="rect">
            <a:avLst/>
          </a:prstGeom>
          <a:noFill/>
        </p:spPr>
        <p:txBody>
          <a:bodyPr wrap="square" rtlCol="0" anchor="t">
            <a:noAutofit/>
          </a:bodyPr>
          <a:lstStyle/>
          <a:p>
            <a:r>
              <a:rPr lang="en-US" sz="4000" u="sng"/>
              <a:t>Inheritance in Java</a:t>
            </a:r>
            <a:r>
              <a:rPr lang="en-US" sz="4000"/>
              <a:t> </a:t>
            </a:r>
          </a:p>
          <a:p>
            <a:endParaRPr lang="en-US" sz="3000"/>
          </a:p>
          <a:p>
            <a:r>
              <a:rPr lang="en-US" sz="3000"/>
              <a:t>* Inheritance in Java is a mechanism in which one object acquires all the properties and behaviors of a parent object. It is an important part of OOPs(Object Oriented programming system).</a:t>
            </a:r>
          </a:p>
          <a:p>
            <a:endParaRPr lang="en-US" sz="3000"/>
          </a:p>
          <a:p>
            <a:r>
              <a:rPr lang="en-US" sz="3000"/>
              <a:t>* The idea behind inheritance in Java is that you can create new classes</a:t>
            </a:r>
          </a:p>
          <a:p>
            <a:r>
              <a:rPr lang="en-US" sz="3000"/>
              <a:t>that are built upon existing classes. </a:t>
            </a:r>
          </a:p>
          <a:p>
            <a:r>
              <a:rPr lang="en-US" sz="3000"/>
              <a:t>* When you inherit from an existing class, you can reuse methods and fields of the parent class. </a:t>
            </a:r>
          </a:p>
          <a:p>
            <a:r>
              <a:rPr lang="en-US" sz="3000"/>
              <a:t>*Moreover, you can add new methods and fields in your current class also.Inheritance represents the IS-A relationship which is also known as a parent-child relationship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2895" y="114935"/>
            <a:ext cx="11382375" cy="7298690"/>
          </a:xfrm>
          <a:prstGeom prst="rect">
            <a:avLst/>
          </a:prstGeom>
          <a:noFill/>
        </p:spPr>
        <p:txBody>
          <a:bodyPr wrap="square" rtlCol="0" anchor="t">
            <a:noAutofit/>
          </a:bodyPr>
          <a:lstStyle/>
          <a:p>
            <a:r>
              <a:rPr lang="en-US" sz="4000" u="sng" dirty="0"/>
              <a:t>Java final method</a:t>
            </a:r>
          </a:p>
          <a:p>
            <a:r>
              <a:rPr lang="en-US" sz="2300" dirty="0"/>
              <a:t>If you make any method as final, you cannot override it.</a:t>
            </a:r>
          </a:p>
          <a:p>
            <a:r>
              <a:rPr lang="en-US" sz="2300" dirty="0"/>
              <a:t>class Bike{ </a:t>
            </a:r>
          </a:p>
          <a:p>
            <a:r>
              <a:rPr lang="en-US" sz="2300" dirty="0"/>
              <a:t>final void run(){</a:t>
            </a:r>
            <a:r>
              <a:rPr lang="en-US" sz="2300" dirty="0" err="1"/>
              <a:t>System.out.println</a:t>
            </a:r>
            <a:r>
              <a:rPr lang="en-US" sz="2300" dirty="0"/>
              <a:t>("running");} </a:t>
            </a:r>
          </a:p>
          <a:p>
            <a:r>
              <a:rPr lang="en-US" sz="2300" dirty="0"/>
              <a:t>} </a:t>
            </a:r>
          </a:p>
          <a:p>
            <a:endParaRPr lang="en-US" sz="2300" dirty="0"/>
          </a:p>
          <a:p>
            <a:r>
              <a:rPr lang="en-US" sz="2300" dirty="0"/>
              <a:t>class Honda extends Bike{ </a:t>
            </a:r>
          </a:p>
          <a:p>
            <a:r>
              <a:rPr lang="en-US" sz="2300" dirty="0"/>
              <a:t>void run(){</a:t>
            </a:r>
            <a:r>
              <a:rPr lang="en-US" sz="2300" dirty="0" err="1"/>
              <a:t>System.out.println</a:t>
            </a:r>
            <a:r>
              <a:rPr lang="en-US" sz="2300" dirty="0"/>
              <a:t>("running safely with 100kmph");} </a:t>
            </a:r>
          </a:p>
          <a:p>
            <a:r>
              <a:rPr lang="en-US" sz="2300" dirty="0"/>
              <a:t>public static void main(String </a:t>
            </a:r>
            <a:r>
              <a:rPr lang="en-US" sz="2300" dirty="0" err="1"/>
              <a:t>args</a:t>
            </a:r>
            <a:r>
              <a:rPr lang="en-US" sz="2300" dirty="0"/>
              <a:t>[]){ </a:t>
            </a:r>
          </a:p>
          <a:p>
            <a:r>
              <a:rPr lang="en-US" sz="2300" dirty="0"/>
              <a:t>Honda </a:t>
            </a:r>
            <a:r>
              <a:rPr lang="en-US" sz="2300" dirty="0" err="1"/>
              <a:t>honda</a:t>
            </a:r>
            <a:r>
              <a:rPr lang="en-US" sz="2300" dirty="0"/>
              <a:t>= new Honda(); </a:t>
            </a:r>
          </a:p>
          <a:p>
            <a:r>
              <a:rPr lang="en-US" sz="2300" dirty="0" err="1"/>
              <a:t>honda.run</a:t>
            </a:r>
            <a:r>
              <a:rPr lang="en-US" sz="2300" dirty="0"/>
              <a:t>(); </a:t>
            </a:r>
          </a:p>
          <a:p>
            <a:r>
              <a:rPr lang="en-US" sz="2300" dirty="0"/>
              <a:t> } </a:t>
            </a:r>
          </a:p>
          <a:p>
            <a:r>
              <a:rPr lang="en-US" sz="2300" dirty="0"/>
              <a:t>} </a:t>
            </a:r>
          </a:p>
          <a:p>
            <a:r>
              <a:rPr lang="en-US" sz="2300" dirty="0"/>
              <a:t>Compile by: </a:t>
            </a:r>
            <a:r>
              <a:rPr lang="en-US" sz="2300" dirty="0" err="1"/>
              <a:t>javac</a:t>
            </a:r>
            <a:r>
              <a:rPr lang="en-US" sz="2300" dirty="0"/>
              <a:t> Honda.java</a:t>
            </a:r>
          </a:p>
          <a:p>
            <a:r>
              <a:rPr lang="en-US" sz="2300" dirty="0"/>
              <a:t>63.151/Honda.java:6: error: run() in Honda cannot override run() in Bike with 100kmph");}</a:t>
            </a:r>
          </a:p>
          <a:p>
            <a:r>
              <a:rPr lang="en-US" sz="2300" dirty="0"/>
              <a:t>^</a:t>
            </a:r>
          </a:p>
          <a:p>
            <a:r>
              <a:rPr lang="en-US" sz="2300" dirty="0"/>
              <a:t>overridden method is final</a:t>
            </a:r>
          </a:p>
          <a:p>
            <a:r>
              <a:rPr lang="en-US" sz="2300" dirty="0"/>
              <a:t>1 error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05765" y="381000"/>
            <a:ext cx="11466830" cy="6266180"/>
          </a:xfrm>
          <a:prstGeom prst="rect">
            <a:avLst/>
          </a:prstGeom>
          <a:noFill/>
        </p:spPr>
        <p:txBody>
          <a:bodyPr wrap="square" rtlCol="0" anchor="t">
            <a:noAutofit/>
          </a:bodyPr>
          <a:lstStyle/>
          <a:p>
            <a:r>
              <a:rPr lang="en-US" sz="4000" u="sng" dirty="0"/>
              <a:t>Java final class</a:t>
            </a:r>
          </a:p>
          <a:p>
            <a:r>
              <a:rPr lang="en-US" sz="2800" dirty="0"/>
              <a:t>If you make any class as final, you cannot extend it.</a:t>
            </a:r>
          </a:p>
          <a:p>
            <a:endParaRPr lang="en-US" sz="2800" dirty="0"/>
          </a:p>
          <a:p>
            <a:r>
              <a:rPr lang="en-US" sz="2800" dirty="0"/>
              <a:t> final class Bike{} </a:t>
            </a:r>
          </a:p>
          <a:p>
            <a:r>
              <a:rPr lang="en-US" sz="2800" dirty="0"/>
              <a:t> class Honda1 extends Bike{ </a:t>
            </a:r>
          </a:p>
          <a:p>
            <a:r>
              <a:rPr lang="en-US" sz="2800" dirty="0"/>
              <a:t> void run(){</a:t>
            </a:r>
            <a:r>
              <a:rPr lang="en-US" sz="2800" dirty="0" err="1"/>
              <a:t>System.out.println</a:t>
            </a:r>
            <a:r>
              <a:rPr lang="en-US" sz="2800" dirty="0"/>
              <a:t>("running safely with 100kmph");} </a:t>
            </a:r>
          </a:p>
          <a:p>
            <a:r>
              <a:rPr lang="en-US" sz="2800" dirty="0"/>
              <a:t>public static void main(String </a:t>
            </a:r>
            <a:r>
              <a:rPr lang="en-US" sz="2800" dirty="0" err="1"/>
              <a:t>args</a:t>
            </a:r>
            <a:r>
              <a:rPr lang="en-US" sz="2800" dirty="0"/>
              <a:t>[]){ </a:t>
            </a:r>
          </a:p>
          <a:p>
            <a:r>
              <a:rPr lang="en-US" sz="2800" dirty="0"/>
              <a:t>Honda1 </a:t>
            </a:r>
            <a:r>
              <a:rPr lang="en-US" sz="2800" dirty="0" err="1"/>
              <a:t>honda</a:t>
            </a:r>
            <a:r>
              <a:rPr lang="en-US" sz="2800" dirty="0"/>
              <a:t>= new Honda1(); </a:t>
            </a:r>
          </a:p>
          <a:p>
            <a:r>
              <a:rPr lang="en-US" sz="2800" dirty="0" err="1"/>
              <a:t>honda.run</a:t>
            </a:r>
            <a:r>
              <a:rPr lang="en-US" sz="2800" dirty="0"/>
              <a:t>(); </a:t>
            </a:r>
          </a:p>
          <a:p>
            <a:r>
              <a:rPr lang="en-US" sz="2800" dirty="0"/>
              <a:t>} </a:t>
            </a:r>
          </a:p>
          <a:p>
            <a:r>
              <a:rPr lang="en-US" sz="2800" dirty="0"/>
              <a:t> } </a:t>
            </a:r>
          </a:p>
          <a:p>
            <a:r>
              <a:rPr lang="en-US" sz="2800" dirty="0"/>
              <a:t>Compile by: </a:t>
            </a:r>
            <a:r>
              <a:rPr lang="en-US" sz="2800" dirty="0" err="1"/>
              <a:t>javac</a:t>
            </a:r>
            <a:r>
              <a:rPr lang="en-US" sz="2800" dirty="0"/>
              <a:t> Honda1.java</a:t>
            </a:r>
          </a:p>
          <a:p>
            <a:r>
              <a:rPr lang="en-US" sz="2800" dirty="0"/>
              <a:t>3.133/Honda1.java:3: error: cannot inherit from final Bike class Honda1 extends </a:t>
            </a:r>
            <a:r>
              <a:rPr lang="en-US" sz="2800" dirty="0">
                <a:sym typeface="+mn-ea"/>
              </a:rPr>
              <a:t>Bike{} </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37515" y="387350"/>
            <a:ext cx="11224895" cy="1137285"/>
          </a:xfrm>
          <a:prstGeom prst="rect">
            <a:avLst/>
          </a:prstGeom>
          <a:noFill/>
        </p:spPr>
        <p:txBody>
          <a:bodyPr wrap="square" rtlCol="0" anchor="t">
            <a:spAutoFit/>
          </a:bodyPr>
          <a:lstStyle/>
          <a:p>
            <a:r>
              <a:rPr lang="en-US" sz="4000" u="sng">
                <a:sym typeface="+mn-ea"/>
              </a:rPr>
              <a:t>Polymorphism</a:t>
            </a:r>
            <a:endParaRPr lang="en-US" sz="4000" u="sng"/>
          </a:p>
          <a:p>
            <a:r>
              <a:rPr lang="en-US" sz="2800">
                <a:sym typeface="+mn-ea"/>
              </a:rPr>
              <a:t>Polymorphism is briefly described as “one interface, many implementations”.</a:t>
            </a:r>
          </a:p>
        </p:txBody>
      </p:sp>
      <p:sp>
        <p:nvSpPr>
          <p:cNvPr id="5" name="Text Box 4"/>
          <p:cNvSpPr txBox="1"/>
          <p:nvPr/>
        </p:nvSpPr>
        <p:spPr>
          <a:xfrm>
            <a:off x="437515" y="1815465"/>
            <a:ext cx="11224895" cy="953135"/>
          </a:xfrm>
          <a:prstGeom prst="rect">
            <a:avLst/>
          </a:prstGeom>
          <a:noFill/>
        </p:spPr>
        <p:txBody>
          <a:bodyPr wrap="square" rtlCol="0" anchor="t">
            <a:spAutoFit/>
          </a:bodyPr>
          <a:lstStyle/>
          <a:p>
            <a:r>
              <a:rPr lang="en-US" sz="2800">
                <a:sym typeface="+mn-ea"/>
              </a:rPr>
              <a:t>Polymorphism in Java is a concept by which we can perform a single action in different ways.</a:t>
            </a:r>
          </a:p>
        </p:txBody>
      </p:sp>
      <p:sp>
        <p:nvSpPr>
          <p:cNvPr id="6" name="Text Box 5"/>
          <p:cNvSpPr txBox="1"/>
          <p:nvPr/>
        </p:nvSpPr>
        <p:spPr>
          <a:xfrm>
            <a:off x="474345" y="3106420"/>
            <a:ext cx="8669655" cy="953135"/>
          </a:xfrm>
          <a:prstGeom prst="rect">
            <a:avLst/>
          </a:prstGeom>
          <a:noFill/>
        </p:spPr>
        <p:txBody>
          <a:bodyPr wrap="square" rtlCol="0" anchor="t">
            <a:spAutoFit/>
          </a:bodyPr>
          <a:lstStyle/>
          <a:p>
            <a:r>
              <a:rPr lang="en-US" sz="2800"/>
              <a:t>1. Compile time polymorphism</a:t>
            </a:r>
          </a:p>
          <a:p>
            <a:r>
              <a:rPr lang="en-US" sz="2800"/>
              <a:t>2. Run time polymorphism</a:t>
            </a:r>
          </a:p>
        </p:txBody>
      </p:sp>
      <p:sp>
        <p:nvSpPr>
          <p:cNvPr id="7" name="Text Box 6"/>
          <p:cNvSpPr txBox="1"/>
          <p:nvPr/>
        </p:nvSpPr>
        <p:spPr>
          <a:xfrm>
            <a:off x="473710" y="4716780"/>
            <a:ext cx="11516995" cy="953135"/>
          </a:xfrm>
          <a:prstGeom prst="rect">
            <a:avLst/>
          </a:prstGeom>
          <a:noFill/>
        </p:spPr>
        <p:txBody>
          <a:bodyPr wrap="square" rtlCol="0" anchor="t">
            <a:spAutoFit/>
          </a:bodyPr>
          <a:lstStyle/>
          <a:p>
            <a:r>
              <a:rPr lang="en-US" sz="2800"/>
              <a:t>Compile time polymorphism is method overloading whereas Runtime time polymorphism is done using inheritance and interface.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0933" y="69334"/>
            <a:ext cx="6096000" cy="707886"/>
          </a:xfrm>
          <a:prstGeom prst="rect">
            <a:avLst/>
          </a:prstGeom>
          <a:noFill/>
        </p:spPr>
        <p:txBody>
          <a:bodyPr wrap="square">
            <a:spAutoFit/>
          </a:bodyPr>
          <a:lstStyle/>
          <a:p>
            <a:pPr algn="just"/>
            <a:r>
              <a:rPr lang="en-IN" sz="4000" b="0" i="0" dirty="0">
                <a:solidFill>
                  <a:schemeClr val="tx2"/>
                </a:solidFill>
                <a:effectLst/>
                <a:latin typeface="+mj-lt"/>
              </a:rPr>
              <a:t>Method Overriding in Java</a:t>
            </a:r>
          </a:p>
        </p:txBody>
      </p:sp>
      <p:sp>
        <p:nvSpPr>
          <p:cNvPr id="7" name="TextBox 6"/>
          <p:cNvSpPr txBox="1"/>
          <p:nvPr/>
        </p:nvSpPr>
        <p:spPr>
          <a:xfrm>
            <a:off x="338667" y="849468"/>
            <a:ext cx="11658600" cy="1814830"/>
          </a:xfrm>
          <a:prstGeom prst="rect">
            <a:avLst/>
          </a:prstGeom>
          <a:noFill/>
        </p:spPr>
        <p:txBody>
          <a:bodyPr wrap="square">
            <a:spAutoFit/>
          </a:bodyPr>
          <a:lstStyle/>
          <a:p>
            <a:r>
              <a:rPr lang="en-US" sz="2800" b="0" i="0" dirty="0">
                <a:solidFill>
                  <a:srgbClr val="333333"/>
                </a:solidFill>
                <a:effectLst/>
                <a:latin typeface="Calibri" panose="020F0502020204030204" charset="0"/>
                <a:cs typeface="Calibri" panose="020F0502020204030204" charset="0"/>
              </a:rPr>
              <a:t>If subclass (child class) has the same method as declared in the parent class, it is known as </a:t>
            </a:r>
            <a:r>
              <a:rPr lang="en-US" sz="2800" b="1" i="0" dirty="0">
                <a:solidFill>
                  <a:srgbClr val="333333"/>
                </a:solidFill>
                <a:effectLst/>
                <a:latin typeface="Calibri" panose="020F0502020204030204" charset="0"/>
                <a:cs typeface="Calibri" panose="020F0502020204030204" charset="0"/>
              </a:rPr>
              <a:t>method overriding in Java</a:t>
            </a:r>
            <a:r>
              <a:rPr lang="en-US" sz="2800" b="0" i="0" dirty="0">
                <a:solidFill>
                  <a:srgbClr val="333333"/>
                </a:solidFill>
                <a:effectLst/>
                <a:latin typeface="Calibri" panose="020F0502020204030204" charset="0"/>
                <a:cs typeface="Calibri" panose="020F0502020204030204" charset="0"/>
              </a:rPr>
              <a:t>.</a:t>
            </a:r>
          </a:p>
          <a:p>
            <a:endParaRPr lang="en-US" sz="2800" dirty="0">
              <a:solidFill>
                <a:srgbClr val="333333"/>
              </a:solidFill>
              <a:latin typeface="Calibri" panose="020F0502020204030204" charset="0"/>
              <a:cs typeface="Calibri" panose="020F0502020204030204" charset="0"/>
            </a:endParaRPr>
          </a:p>
          <a:p>
            <a:endParaRPr lang="en-IN" sz="2800" dirty="0">
              <a:latin typeface="Calibri" panose="020F0502020204030204" charset="0"/>
              <a:cs typeface="Calibri" panose="020F0502020204030204" charset="0"/>
            </a:endParaRPr>
          </a:p>
        </p:txBody>
      </p:sp>
      <p:sp>
        <p:nvSpPr>
          <p:cNvPr id="9" name="TextBox 8"/>
          <p:cNvSpPr txBox="1"/>
          <p:nvPr/>
        </p:nvSpPr>
        <p:spPr>
          <a:xfrm>
            <a:off x="364066" y="1585436"/>
            <a:ext cx="11463867" cy="2676525"/>
          </a:xfrm>
          <a:prstGeom prst="rect">
            <a:avLst/>
          </a:prstGeom>
          <a:noFill/>
        </p:spPr>
        <p:txBody>
          <a:bodyPr wrap="square">
            <a:spAutoFit/>
          </a:bodyPr>
          <a:lstStyle/>
          <a:p>
            <a:pPr algn="just"/>
            <a:endParaRPr lang="en-US" sz="2800" b="0" i="0" dirty="0">
              <a:solidFill>
                <a:srgbClr val="610B4B"/>
              </a:solidFill>
              <a:effectLst/>
              <a:cs typeface="+mn-lt"/>
            </a:endParaRPr>
          </a:p>
          <a:p>
            <a:pPr algn="just"/>
            <a:endParaRPr lang="en-US" sz="2800" dirty="0">
              <a:solidFill>
                <a:srgbClr val="610B4B"/>
              </a:solidFill>
              <a:cs typeface="+mn-lt"/>
            </a:endParaRPr>
          </a:p>
          <a:p>
            <a:pPr algn="just"/>
            <a:r>
              <a:rPr lang="en-US" sz="2800" b="0" i="0" dirty="0">
                <a:solidFill>
                  <a:srgbClr val="610B4B"/>
                </a:solidFill>
                <a:effectLst/>
                <a:cs typeface="+mn-lt"/>
              </a:rPr>
              <a:t>Rules for Java Method Overriding</a:t>
            </a:r>
          </a:p>
          <a:p>
            <a:pPr algn="just">
              <a:buFont typeface="+mj-lt"/>
              <a:buAutoNum type="arabicPeriod"/>
            </a:pPr>
            <a:r>
              <a:rPr lang="en-US" sz="2800" b="0" i="0" dirty="0">
                <a:solidFill>
                  <a:srgbClr val="000000"/>
                </a:solidFill>
                <a:effectLst/>
                <a:cs typeface="+mn-lt"/>
              </a:rPr>
              <a:t>The method must have the same name as in the parent class</a:t>
            </a:r>
          </a:p>
          <a:p>
            <a:pPr algn="just">
              <a:buFont typeface="+mj-lt"/>
              <a:buAutoNum type="arabicPeriod"/>
            </a:pPr>
            <a:r>
              <a:rPr lang="en-US" sz="2800" b="0" i="0" dirty="0">
                <a:solidFill>
                  <a:srgbClr val="000000"/>
                </a:solidFill>
                <a:effectLst/>
                <a:cs typeface="+mn-lt"/>
              </a:rPr>
              <a:t>The method must have the same parameter as in the parent class.</a:t>
            </a:r>
          </a:p>
          <a:p>
            <a:pPr algn="just">
              <a:buFont typeface="+mj-lt"/>
              <a:buAutoNum type="arabicPeriod"/>
            </a:pPr>
            <a:r>
              <a:rPr lang="en-US" sz="2800" b="0" i="0" dirty="0">
                <a:solidFill>
                  <a:srgbClr val="000000"/>
                </a:solidFill>
                <a:effectLst/>
                <a:cs typeface="+mn-lt"/>
              </a:rPr>
              <a:t>There must be an IS-A relationship (inheritance).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5934" y="160867"/>
            <a:ext cx="10854266" cy="6555641"/>
          </a:xfrm>
          <a:prstGeom prst="rect">
            <a:avLst/>
          </a:prstGeom>
          <a:noFill/>
        </p:spPr>
        <p:txBody>
          <a:bodyPr wrap="square">
            <a:spAutoFit/>
          </a:bodyPr>
          <a:lstStyle/>
          <a:p>
            <a:pPr algn="just"/>
            <a:r>
              <a:rPr lang="en-IN" sz="2800" b="1" i="0" dirty="0">
                <a:solidFill>
                  <a:srgbClr val="006699"/>
                </a:solidFill>
                <a:effectLst/>
                <a:latin typeface="+mj-lt"/>
              </a:rPr>
              <a:t>class</a:t>
            </a:r>
            <a:r>
              <a:rPr lang="en-IN" sz="2800" b="0" i="0" dirty="0">
                <a:solidFill>
                  <a:srgbClr val="000000"/>
                </a:solidFill>
                <a:effectLst/>
                <a:latin typeface="+mj-lt"/>
              </a:rPr>
              <a:t> Vehicle</a:t>
            </a:r>
          </a:p>
          <a:p>
            <a:pPr algn="just"/>
            <a:r>
              <a:rPr lang="en-IN" sz="2800" b="0" i="0" dirty="0">
                <a:solidFill>
                  <a:srgbClr val="000000"/>
                </a:solidFill>
                <a:effectLst/>
                <a:latin typeface="+mj-lt"/>
              </a:rPr>
              <a:t>{  </a:t>
            </a:r>
            <a:endParaRPr lang="en-IN" sz="2800" dirty="0">
              <a:solidFill>
                <a:srgbClr val="000000"/>
              </a:solidFill>
              <a:latin typeface="+mj-lt"/>
            </a:endParaRPr>
          </a:p>
          <a:p>
            <a:pPr algn="just"/>
            <a:r>
              <a:rPr lang="en-IN" sz="2800" b="0" i="0" dirty="0">
                <a:solidFill>
                  <a:srgbClr val="000000"/>
                </a:solidFill>
                <a:effectLst/>
                <a:latin typeface="+mj-lt"/>
              </a:rPr>
              <a:t>  </a:t>
            </a:r>
            <a:r>
              <a:rPr lang="en-IN" sz="2800" b="1" i="0" dirty="0">
                <a:solidFill>
                  <a:srgbClr val="006699"/>
                </a:solidFill>
                <a:effectLst/>
                <a:latin typeface="+mj-lt"/>
              </a:rPr>
              <a:t>void</a:t>
            </a:r>
            <a:r>
              <a:rPr lang="en-IN" sz="2800" b="0" i="0" dirty="0">
                <a:solidFill>
                  <a:srgbClr val="000000"/>
                </a:solidFill>
                <a:effectLst/>
                <a:latin typeface="+mj-lt"/>
              </a:rPr>
              <a:t> run(){</a:t>
            </a:r>
          </a:p>
          <a:p>
            <a:pPr algn="just"/>
            <a:r>
              <a:rPr lang="en-IN" sz="2800" b="0" i="0" dirty="0" err="1">
                <a:solidFill>
                  <a:srgbClr val="000000"/>
                </a:solidFill>
                <a:effectLst/>
                <a:latin typeface="+mj-lt"/>
              </a:rPr>
              <a:t>System.out.println</a:t>
            </a:r>
            <a:r>
              <a:rPr lang="en-IN" sz="2800" b="0" i="0" dirty="0">
                <a:solidFill>
                  <a:srgbClr val="000000"/>
                </a:solidFill>
                <a:effectLst/>
                <a:latin typeface="+mj-lt"/>
              </a:rPr>
              <a:t>(</a:t>
            </a:r>
            <a:r>
              <a:rPr lang="en-IN" sz="2800" b="0" i="0" dirty="0">
                <a:solidFill>
                  <a:srgbClr val="0000FF"/>
                </a:solidFill>
                <a:effectLst/>
                <a:latin typeface="+mj-lt"/>
              </a:rPr>
              <a:t>"Vehicle is running"</a:t>
            </a:r>
            <a:r>
              <a:rPr lang="en-IN" sz="2800" b="0" i="0" dirty="0">
                <a:solidFill>
                  <a:srgbClr val="000000"/>
                </a:solidFill>
                <a:effectLst/>
                <a:latin typeface="+mj-lt"/>
              </a:rPr>
              <a:t>);</a:t>
            </a:r>
          </a:p>
          <a:p>
            <a:pPr algn="just"/>
            <a:r>
              <a:rPr lang="en-IN" sz="2800" b="0" i="0" dirty="0">
                <a:solidFill>
                  <a:srgbClr val="000000"/>
                </a:solidFill>
                <a:effectLst/>
                <a:latin typeface="+mj-lt"/>
              </a:rPr>
              <a:t>}  </a:t>
            </a:r>
          </a:p>
          <a:p>
            <a:pPr algn="just"/>
            <a:r>
              <a:rPr lang="en-IN" sz="2800" b="0" i="0" dirty="0">
                <a:solidFill>
                  <a:srgbClr val="000000"/>
                </a:solidFill>
                <a:effectLst/>
                <a:latin typeface="+mj-lt"/>
              </a:rPr>
              <a:t>}  </a:t>
            </a:r>
          </a:p>
          <a:p>
            <a:pPr algn="just"/>
            <a:r>
              <a:rPr lang="en-IN" sz="2800" b="0" i="0" dirty="0">
                <a:solidFill>
                  <a:srgbClr val="000000"/>
                </a:solidFill>
                <a:effectLst/>
                <a:latin typeface="+mj-lt"/>
              </a:rPr>
              <a:t> </a:t>
            </a:r>
            <a:r>
              <a:rPr lang="en-IN" sz="2800" b="1" i="0" dirty="0">
                <a:solidFill>
                  <a:srgbClr val="006699"/>
                </a:solidFill>
                <a:effectLst/>
                <a:latin typeface="+mj-lt"/>
              </a:rPr>
              <a:t>class</a:t>
            </a:r>
            <a:r>
              <a:rPr lang="en-IN" sz="2800" b="0" i="0" dirty="0">
                <a:solidFill>
                  <a:srgbClr val="000000"/>
                </a:solidFill>
                <a:effectLst/>
                <a:latin typeface="+mj-lt"/>
              </a:rPr>
              <a:t> Bike2 </a:t>
            </a:r>
            <a:r>
              <a:rPr lang="en-IN" sz="2800" b="1" i="0" dirty="0">
                <a:solidFill>
                  <a:srgbClr val="006699"/>
                </a:solidFill>
                <a:effectLst/>
                <a:latin typeface="+mj-lt"/>
              </a:rPr>
              <a:t>extends</a:t>
            </a:r>
            <a:r>
              <a:rPr lang="en-IN" sz="2800" b="0" i="0" dirty="0">
                <a:solidFill>
                  <a:srgbClr val="000000"/>
                </a:solidFill>
                <a:effectLst/>
                <a:latin typeface="+mj-lt"/>
              </a:rPr>
              <a:t> Vehicle{  </a:t>
            </a:r>
          </a:p>
          <a:p>
            <a:pPr algn="just"/>
            <a:r>
              <a:rPr lang="en-IN" sz="2800" b="0" i="0" dirty="0">
                <a:solidFill>
                  <a:srgbClr val="000000"/>
                </a:solidFill>
                <a:effectLst/>
                <a:latin typeface="+mj-lt"/>
              </a:rPr>
              <a:t>  </a:t>
            </a:r>
            <a:r>
              <a:rPr lang="en-IN" sz="2800" b="1" i="0" dirty="0">
                <a:solidFill>
                  <a:srgbClr val="006699"/>
                </a:solidFill>
                <a:effectLst/>
                <a:latin typeface="+mj-lt"/>
              </a:rPr>
              <a:t>void</a:t>
            </a:r>
            <a:r>
              <a:rPr lang="en-IN" sz="2800" b="0" i="0" dirty="0">
                <a:solidFill>
                  <a:srgbClr val="000000"/>
                </a:solidFill>
                <a:effectLst/>
                <a:latin typeface="+mj-lt"/>
              </a:rPr>
              <a:t> run()</a:t>
            </a:r>
          </a:p>
          <a:p>
            <a:pPr algn="just"/>
            <a:r>
              <a:rPr lang="en-IN" sz="2800" b="0" i="0" dirty="0">
                <a:solidFill>
                  <a:srgbClr val="000000"/>
                </a:solidFill>
                <a:effectLst/>
                <a:latin typeface="+mj-lt"/>
              </a:rPr>
              <a:t>{</a:t>
            </a:r>
          </a:p>
          <a:p>
            <a:pPr algn="just"/>
            <a:r>
              <a:rPr lang="en-IN" sz="2800" b="0" i="0" dirty="0" err="1">
                <a:solidFill>
                  <a:srgbClr val="000000"/>
                </a:solidFill>
                <a:effectLst/>
                <a:latin typeface="+mj-lt"/>
              </a:rPr>
              <a:t>System.out.println</a:t>
            </a:r>
            <a:r>
              <a:rPr lang="en-IN" sz="2800" b="0" i="0" dirty="0">
                <a:solidFill>
                  <a:srgbClr val="000000"/>
                </a:solidFill>
                <a:effectLst/>
                <a:latin typeface="+mj-lt"/>
              </a:rPr>
              <a:t>(</a:t>
            </a:r>
            <a:r>
              <a:rPr lang="en-IN" sz="2800" b="0" i="0" dirty="0">
                <a:solidFill>
                  <a:srgbClr val="0000FF"/>
                </a:solidFill>
                <a:effectLst/>
                <a:latin typeface="+mj-lt"/>
              </a:rPr>
              <a:t>"Bike is running safely"</a:t>
            </a:r>
            <a:r>
              <a:rPr lang="en-IN" sz="2800" b="0" i="0" dirty="0">
                <a:solidFill>
                  <a:srgbClr val="000000"/>
                </a:solidFill>
                <a:effectLst/>
                <a:latin typeface="+mj-lt"/>
              </a:rPr>
              <a:t>);</a:t>
            </a:r>
          </a:p>
          <a:p>
            <a:pPr algn="just"/>
            <a:r>
              <a:rPr lang="en-IN" sz="2800" b="0" i="0" dirty="0">
                <a:solidFill>
                  <a:srgbClr val="000000"/>
                </a:solidFill>
                <a:effectLst/>
                <a:latin typeface="+mj-lt"/>
              </a:rPr>
              <a:t>}   </a:t>
            </a:r>
          </a:p>
          <a:p>
            <a:pPr algn="just"/>
            <a:r>
              <a:rPr lang="en-IN" sz="2800" b="0" i="0" dirty="0">
                <a:solidFill>
                  <a:srgbClr val="000000"/>
                </a:solidFill>
                <a:effectLst/>
                <a:latin typeface="+mj-lt"/>
              </a:rPr>
              <a:t>  </a:t>
            </a:r>
            <a:r>
              <a:rPr lang="en-IN" sz="2800" b="1" i="0" dirty="0">
                <a:solidFill>
                  <a:srgbClr val="006699"/>
                </a:solidFill>
                <a:effectLst/>
                <a:latin typeface="+mj-lt"/>
              </a:rPr>
              <a:t>public</a:t>
            </a:r>
            <a:r>
              <a:rPr lang="en-IN" sz="2800" b="0" i="0" dirty="0">
                <a:solidFill>
                  <a:srgbClr val="000000"/>
                </a:solidFill>
                <a:effectLst/>
                <a:latin typeface="+mj-lt"/>
              </a:rPr>
              <a:t> </a:t>
            </a:r>
            <a:r>
              <a:rPr lang="en-IN" sz="2800" b="1" i="0" dirty="0">
                <a:solidFill>
                  <a:srgbClr val="006699"/>
                </a:solidFill>
                <a:effectLst/>
                <a:latin typeface="+mj-lt"/>
              </a:rPr>
              <a:t>static</a:t>
            </a:r>
            <a:r>
              <a:rPr lang="en-IN" sz="2800" b="0" i="0" dirty="0">
                <a:solidFill>
                  <a:srgbClr val="000000"/>
                </a:solidFill>
                <a:effectLst/>
                <a:latin typeface="+mj-lt"/>
              </a:rPr>
              <a:t> </a:t>
            </a:r>
            <a:r>
              <a:rPr lang="en-IN" sz="2800" b="1" i="0" dirty="0">
                <a:solidFill>
                  <a:srgbClr val="006699"/>
                </a:solidFill>
                <a:effectLst/>
                <a:latin typeface="+mj-lt"/>
              </a:rPr>
              <a:t>void</a:t>
            </a:r>
            <a:r>
              <a:rPr lang="en-IN" sz="2800" b="0" i="0" dirty="0">
                <a:solidFill>
                  <a:srgbClr val="000000"/>
                </a:solidFill>
                <a:effectLst/>
                <a:latin typeface="+mj-lt"/>
              </a:rPr>
              <a:t> main(String </a:t>
            </a:r>
            <a:r>
              <a:rPr lang="en-IN" sz="2800" b="0" i="0" dirty="0" err="1">
                <a:solidFill>
                  <a:srgbClr val="000000"/>
                </a:solidFill>
                <a:effectLst/>
                <a:latin typeface="+mj-lt"/>
              </a:rPr>
              <a:t>args</a:t>
            </a:r>
            <a:r>
              <a:rPr lang="en-IN" sz="2800" b="0" i="0" dirty="0">
                <a:solidFill>
                  <a:srgbClr val="000000"/>
                </a:solidFill>
                <a:effectLst/>
                <a:latin typeface="+mj-lt"/>
              </a:rPr>
              <a:t>[]){  </a:t>
            </a:r>
          </a:p>
          <a:p>
            <a:pPr algn="just"/>
            <a:r>
              <a:rPr lang="en-IN" sz="2800" b="0" i="0" dirty="0">
                <a:solidFill>
                  <a:srgbClr val="000000"/>
                </a:solidFill>
                <a:effectLst/>
                <a:latin typeface="+mj-lt"/>
              </a:rPr>
              <a:t>  Bike2 </a:t>
            </a:r>
            <a:r>
              <a:rPr lang="en-IN" sz="2800" b="0" i="0" dirty="0" err="1">
                <a:solidFill>
                  <a:srgbClr val="000000"/>
                </a:solidFill>
                <a:effectLst/>
                <a:latin typeface="+mj-lt"/>
              </a:rPr>
              <a:t>obj</a:t>
            </a:r>
            <a:r>
              <a:rPr lang="en-IN" sz="2800" b="0" i="0" dirty="0">
                <a:solidFill>
                  <a:srgbClr val="000000"/>
                </a:solidFill>
                <a:effectLst/>
                <a:latin typeface="+mj-lt"/>
              </a:rPr>
              <a:t> = </a:t>
            </a:r>
            <a:r>
              <a:rPr lang="en-IN" sz="2800" b="1" i="0" dirty="0">
                <a:solidFill>
                  <a:srgbClr val="006699"/>
                </a:solidFill>
                <a:effectLst/>
                <a:latin typeface="+mj-lt"/>
              </a:rPr>
              <a:t>new</a:t>
            </a:r>
            <a:r>
              <a:rPr lang="en-IN" sz="2800" b="0" i="0" dirty="0">
                <a:solidFill>
                  <a:srgbClr val="000000"/>
                </a:solidFill>
                <a:effectLst/>
                <a:latin typeface="+mj-lt"/>
              </a:rPr>
              <a:t> Bike2();</a:t>
            </a:r>
            <a:r>
              <a:rPr lang="en-IN" sz="2800" b="0" i="0" dirty="0">
                <a:solidFill>
                  <a:srgbClr val="008200"/>
                </a:solidFill>
                <a:effectLst/>
                <a:latin typeface="+mj-lt"/>
              </a:rPr>
              <a:t>//creating object</a:t>
            </a:r>
            <a:r>
              <a:rPr lang="en-IN" sz="2800" b="0" i="0" dirty="0">
                <a:solidFill>
                  <a:srgbClr val="000000"/>
                </a:solidFill>
                <a:effectLst/>
                <a:latin typeface="+mj-lt"/>
              </a:rPr>
              <a:t>  </a:t>
            </a:r>
          </a:p>
          <a:p>
            <a:pPr algn="just"/>
            <a:r>
              <a:rPr lang="en-IN" sz="2800" b="0" i="0" dirty="0">
                <a:solidFill>
                  <a:srgbClr val="000000"/>
                </a:solidFill>
                <a:effectLst/>
                <a:latin typeface="+mj-lt"/>
              </a:rPr>
              <a:t>  </a:t>
            </a:r>
            <a:r>
              <a:rPr lang="en-IN" sz="2800" b="0" i="0" dirty="0" err="1">
                <a:solidFill>
                  <a:srgbClr val="000000"/>
                </a:solidFill>
                <a:effectLst/>
                <a:latin typeface="+mj-lt"/>
              </a:rPr>
              <a:t>obj.run</a:t>
            </a:r>
            <a:r>
              <a:rPr lang="en-IN" sz="2800" b="0" i="0" dirty="0">
                <a:solidFill>
                  <a:srgbClr val="000000"/>
                </a:solidFill>
                <a:effectLst/>
                <a:latin typeface="+mj-lt"/>
              </a:rPr>
              <a:t>();</a:t>
            </a:r>
            <a:r>
              <a:rPr lang="en-IN" sz="2800" b="0" i="0" dirty="0">
                <a:solidFill>
                  <a:srgbClr val="008200"/>
                </a:solidFill>
                <a:effectLst/>
                <a:latin typeface="+mj-lt"/>
              </a:rPr>
              <a:t>//calling method</a:t>
            </a:r>
            <a:r>
              <a:rPr lang="en-IN" sz="2800" b="0" i="0" dirty="0">
                <a:solidFill>
                  <a:srgbClr val="000000"/>
                </a:solidFill>
                <a:effectLst/>
                <a:latin typeface="+mj-lt"/>
              </a:rPr>
              <a:t>  </a:t>
            </a:r>
          </a:p>
          <a:p>
            <a:pPr algn="just"/>
            <a:r>
              <a:rPr lang="en-IN" sz="2800" b="0" i="0" dirty="0">
                <a:solidFill>
                  <a:srgbClr val="000000"/>
                </a:solidFill>
                <a:effectLst/>
                <a:latin typeface="+mj-lt"/>
              </a:rPr>
              <a:t>  }  }                                                                      OUT PUT: </a:t>
            </a:r>
            <a:r>
              <a:rPr lang="en-IN" sz="2800" b="0" i="0" dirty="0">
                <a:solidFill>
                  <a:srgbClr val="0000FF"/>
                </a:solidFill>
                <a:effectLst/>
                <a:latin typeface="+mj-lt"/>
              </a:rPr>
              <a:t>Bike is running safely </a:t>
            </a:r>
            <a:endParaRPr lang="en-IN" sz="2800" b="0" i="0" dirty="0">
              <a:solidFill>
                <a:srgbClr val="000000"/>
              </a:solidFill>
              <a:effectLst/>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37185" y="181610"/>
            <a:ext cx="11279505" cy="1814830"/>
          </a:xfrm>
          <a:prstGeom prst="rect">
            <a:avLst/>
          </a:prstGeom>
          <a:noFill/>
        </p:spPr>
        <p:txBody>
          <a:bodyPr wrap="square" rtlCol="0" anchor="t">
            <a:spAutoFit/>
          </a:bodyPr>
          <a:lstStyle/>
          <a:p>
            <a:r>
              <a:rPr lang="en-US" sz="2800"/>
              <a:t>In Java, runtime polymorphism or dynamic method dispatch is a process in which a call to an overridden method is resolved at runtime rather than at compile-time. In this process, an overridden method is called through the reference variable of a superclass.</a:t>
            </a:r>
          </a:p>
        </p:txBody>
      </p:sp>
      <p:sp>
        <p:nvSpPr>
          <p:cNvPr id="5" name="Text Box 4"/>
          <p:cNvSpPr txBox="1"/>
          <p:nvPr/>
        </p:nvSpPr>
        <p:spPr>
          <a:xfrm>
            <a:off x="4940935" y="1996440"/>
            <a:ext cx="7016750" cy="4692650"/>
          </a:xfrm>
          <a:prstGeom prst="rect">
            <a:avLst/>
          </a:prstGeom>
          <a:noFill/>
        </p:spPr>
        <p:txBody>
          <a:bodyPr wrap="square" rtlCol="0" anchor="t">
            <a:spAutoFit/>
          </a:bodyPr>
          <a:lstStyle/>
          <a:p>
            <a:r>
              <a:rPr lang="en-US" sz="2300"/>
              <a:t>class Car {</a:t>
            </a:r>
          </a:p>
          <a:p>
            <a:r>
              <a:rPr lang="en-US" sz="2300"/>
              <a:t>void run()</a:t>
            </a:r>
          </a:p>
          <a:p>
            <a:r>
              <a:rPr lang="en-US" sz="2300"/>
              <a:t>{   System.out.println(“car is running”);  }</a:t>
            </a:r>
          </a:p>
          <a:p>
            <a:r>
              <a:rPr lang="en-US" sz="2300"/>
              <a:t>}</a:t>
            </a:r>
          </a:p>
          <a:p>
            <a:r>
              <a:rPr lang="en-US" sz="2300"/>
              <a:t>class Audi extends Car {</a:t>
            </a:r>
          </a:p>
          <a:p>
            <a:r>
              <a:rPr lang="en-US" sz="2300"/>
              <a:t>void run()</a:t>
            </a:r>
          </a:p>
          <a:p>
            <a:r>
              <a:rPr lang="en-US" sz="2300"/>
              <a:t>{  System.out.prinltn(“Audi is running safely with 100km”); }</a:t>
            </a:r>
          </a:p>
          <a:p>
            <a:r>
              <a:rPr lang="en-US" sz="2300"/>
              <a:t>public static void main(String args[])</a:t>
            </a:r>
          </a:p>
          <a:p>
            <a:r>
              <a:rPr lang="en-US" sz="2300"/>
              <a:t>{</a:t>
            </a:r>
          </a:p>
          <a:p>
            <a:r>
              <a:rPr lang="en-US" sz="2300"/>
              <a:t>Car b= new Audi(); //upcasting</a:t>
            </a:r>
          </a:p>
          <a:p>
            <a:r>
              <a:rPr lang="en-US" sz="2300"/>
              <a:t>b.run();</a:t>
            </a:r>
          </a:p>
          <a:p>
            <a:r>
              <a:rPr lang="en-US" sz="2300"/>
              <a:t>}   }</a:t>
            </a:r>
          </a:p>
        </p:txBody>
      </p:sp>
      <p:sp>
        <p:nvSpPr>
          <p:cNvPr id="6" name="Text Box 5"/>
          <p:cNvSpPr txBox="1"/>
          <p:nvPr/>
        </p:nvSpPr>
        <p:spPr>
          <a:xfrm>
            <a:off x="337185" y="3751580"/>
            <a:ext cx="3982720" cy="2354580"/>
          </a:xfrm>
          <a:prstGeom prst="rect">
            <a:avLst/>
          </a:prstGeom>
          <a:noFill/>
        </p:spPr>
        <p:txBody>
          <a:bodyPr wrap="square" rtlCol="0" anchor="t">
            <a:noAutofit/>
          </a:bodyPr>
          <a:lstStyle/>
          <a:p>
            <a:r>
              <a:rPr lang="en-US" sz="2500"/>
              <a:t>Since method invocation is determined by the JVM not compiler, it is known as runtime polymorphism.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8000" y="216535"/>
            <a:ext cx="5396865" cy="6424930"/>
          </a:xfrm>
          <a:prstGeom prst="rect">
            <a:avLst/>
          </a:prstGeom>
          <a:noFill/>
        </p:spPr>
        <p:txBody>
          <a:bodyPr wrap="square" rtlCol="0" anchor="t">
            <a:noAutofit/>
          </a:bodyPr>
          <a:lstStyle/>
          <a:p>
            <a:r>
              <a:rPr lang="en-US" sz="2500"/>
              <a:t>class Bank{  </a:t>
            </a:r>
          </a:p>
          <a:p>
            <a:r>
              <a:rPr lang="en-US" sz="2500"/>
              <a:t>float getRateOfInterest(){return 0;}  </a:t>
            </a:r>
          </a:p>
          <a:p>
            <a:r>
              <a:rPr lang="en-US" sz="2500"/>
              <a:t>}  </a:t>
            </a:r>
          </a:p>
          <a:p>
            <a:r>
              <a:rPr lang="en-US" sz="2500"/>
              <a:t>class SBI extends Bank{  </a:t>
            </a:r>
          </a:p>
          <a:p>
            <a:r>
              <a:rPr lang="en-US" sz="2500"/>
              <a:t>float getRateOfInterest(){return 8.4f;}  </a:t>
            </a:r>
          </a:p>
          <a:p>
            <a:r>
              <a:rPr lang="en-US" sz="2500"/>
              <a:t>}  </a:t>
            </a:r>
          </a:p>
          <a:p>
            <a:r>
              <a:rPr lang="en-US" sz="2500"/>
              <a:t>class ICICI extends Bank{  </a:t>
            </a:r>
          </a:p>
          <a:p>
            <a:r>
              <a:rPr lang="en-US" sz="2500"/>
              <a:t>float getRateOfInterest(){return 7.3f;}  </a:t>
            </a:r>
          </a:p>
          <a:p>
            <a:r>
              <a:rPr lang="en-US" sz="2500"/>
              <a:t>}  </a:t>
            </a:r>
          </a:p>
          <a:p>
            <a:r>
              <a:rPr lang="en-US" sz="2500"/>
              <a:t>class AXIS extends Bank{  </a:t>
            </a:r>
          </a:p>
          <a:p>
            <a:r>
              <a:rPr lang="en-US" sz="2500"/>
              <a:t>float getRateOfInterest(){return 9.7f;}  </a:t>
            </a:r>
          </a:p>
          <a:p>
            <a:r>
              <a:rPr lang="en-US" sz="2500"/>
              <a:t>}  </a:t>
            </a:r>
          </a:p>
          <a:p>
            <a:endParaRPr lang="en-US"/>
          </a:p>
        </p:txBody>
      </p:sp>
      <p:sp>
        <p:nvSpPr>
          <p:cNvPr id="5" name="Text Box 4"/>
          <p:cNvSpPr txBox="1"/>
          <p:nvPr/>
        </p:nvSpPr>
        <p:spPr>
          <a:xfrm>
            <a:off x="5904230" y="454025"/>
            <a:ext cx="6151880" cy="5369560"/>
          </a:xfrm>
          <a:prstGeom prst="rect">
            <a:avLst/>
          </a:prstGeom>
          <a:noFill/>
        </p:spPr>
        <p:txBody>
          <a:bodyPr wrap="square" rtlCol="0" anchor="t">
            <a:spAutoFit/>
          </a:bodyPr>
          <a:lstStyle/>
          <a:p>
            <a:r>
              <a:rPr lang="en-US" sz="2500">
                <a:sym typeface="+mn-ea"/>
              </a:rPr>
              <a:t>class TestPolymorphism{  </a:t>
            </a:r>
            <a:endParaRPr lang="en-US" sz="2500"/>
          </a:p>
          <a:p>
            <a:r>
              <a:rPr lang="en-US" sz="2500">
                <a:sym typeface="+mn-ea"/>
              </a:rPr>
              <a:t>public static void main(String args[]){  </a:t>
            </a:r>
            <a:endParaRPr lang="en-US" sz="2500"/>
          </a:p>
          <a:p>
            <a:r>
              <a:rPr lang="en-US" sz="2500">
                <a:sym typeface="+mn-ea"/>
              </a:rPr>
              <a:t>Bank b;  </a:t>
            </a:r>
            <a:endParaRPr lang="en-US" sz="2500"/>
          </a:p>
          <a:p>
            <a:r>
              <a:rPr lang="en-US" sz="2500">
                <a:sym typeface="+mn-ea"/>
              </a:rPr>
              <a:t>b=new SBI();  </a:t>
            </a:r>
            <a:endParaRPr lang="en-US" sz="2500"/>
          </a:p>
          <a:p>
            <a:r>
              <a:rPr lang="en-US" sz="2500">
                <a:sym typeface="+mn-ea"/>
              </a:rPr>
              <a:t>System.out.println("SBI Rate of Interest: "+b.getRateOfInterest());  </a:t>
            </a:r>
            <a:endParaRPr lang="en-US" sz="2500"/>
          </a:p>
          <a:p>
            <a:r>
              <a:rPr lang="en-US" sz="2500">
                <a:sym typeface="+mn-ea"/>
              </a:rPr>
              <a:t>b=new ICICI();  </a:t>
            </a:r>
            <a:endParaRPr lang="en-US" sz="2500"/>
          </a:p>
          <a:p>
            <a:r>
              <a:rPr lang="en-US" sz="2500">
                <a:sym typeface="+mn-ea"/>
              </a:rPr>
              <a:t>System.out.println("ICICI Rate of Interest: "+b.getRateOfInterest());  </a:t>
            </a:r>
            <a:endParaRPr lang="en-US" sz="2500"/>
          </a:p>
          <a:p>
            <a:r>
              <a:rPr lang="en-US" sz="2500">
                <a:sym typeface="+mn-ea"/>
              </a:rPr>
              <a:t>b=new AXIS();  </a:t>
            </a:r>
            <a:endParaRPr lang="en-US" sz="2500"/>
          </a:p>
          <a:p>
            <a:r>
              <a:rPr lang="en-US" sz="2500">
                <a:sym typeface="+mn-ea"/>
              </a:rPr>
              <a:t>System.out.println("AXIS Rate of Interest: "+b.getRateOfInterest());  </a:t>
            </a:r>
            <a:endParaRPr lang="en-US" sz="2500"/>
          </a:p>
          <a:p>
            <a:r>
              <a:rPr lang="en-US" sz="2500">
                <a:sym typeface="+mn-ea"/>
              </a:rPr>
              <a:t>}  </a:t>
            </a:r>
            <a:endParaRPr lang="en-US" sz="2500"/>
          </a:p>
          <a:p>
            <a:r>
              <a:rPr lang="en-US">
                <a:sym typeface="+mn-ea"/>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20040" y="311785"/>
            <a:ext cx="11586845" cy="706755"/>
          </a:xfrm>
          <a:prstGeom prst="rect">
            <a:avLst/>
          </a:prstGeom>
          <a:noFill/>
        </p:spPr>
        <p:txBody>
          <a:bodyPr wrap="square" rtlCol="0" anchor="t">
            <a:spAutoFit/>
          </a:bodyPr>
          <a:lstStyle/>
          <a:p>
            <a:r>
              <a:rPr lang="en-US" sz="4000" u="sng"/>
              <a:t>Java Abstract Class and Abstract Methods</a:t>
            </a:r>
          </a:p>
        </p:txBody>
      </p:sp>
      <p:sp>
        <p:nvSpPr>
          <p:cNvPr id="5" name="Text Box 4"/>
          <p:cNvSpPr txBox="1"/>
          <p:nvPr/>
        </p:nvSpPr>
        <p:spPr>
          <a:xfrm>
            <a:off x="320040" y="1411605"/>
            <a:ext cx="11587480" cy="523220"/>
          </a:xfrm>
          <a:prstGeom prst="rect">
            <a:avLst/>
          </a:prstGeom>
          <a:noFill/>
        </p:spPr>
        <p:txBody>
          <a:bodyPr wrap="square" rtlCol="0" anchor="t">
            <a:spAutoFit/>
          </a:bodyPr>
          <a:lstStyle/>
          <a:p>
            <a:endParaRPr lang="en-US" sz="2800" dirty="0"/>
          </a:p>
        </p:txBody>
      </p:sp>
      <p:sp>
        <p:nvSpPr>
          <p:cNvPr id="6" name="Text Box 5"/>
          <p:cNvSpPr txBox="1"/>
          <p:nvPr/>
        </p:nvSpPr>
        <p:spPr>
          <a:xfrm>
            <a:off x="320040" y="3989494"/>
            <a:ext cx="11588115" cy="521970"/>
          </a:xfrm>
          <a:prstGeom prst="rect">
            <a:avLst/>
          </a:prstGeom>
          <a:noFill/>
        </p:spPr>
        <p:txBody>
          <a:bodyPr wrap="square" rtlCol="0" anchor="t">
            <a:spAutoFit/>
          </a:bodyPr>
          <a:lstStyle/>
          <a:p>
            <a:endParaRPr lang="en-US" sz="2800" dirty="0"/>
          </a:p>
        </p:txBody>
      </p:sp>
      <p:sp>
        <p:nvSpPr>
          <p:cNvPr id="8" name="TextBox 7"/>
          <p:cNvSpPr txBox="1"/>
          <p:nvPr/>
        </p:nvSpPr>
        <p:spPr>
          <a:xfrm>
            <a:off x="380999" y="1358477"/>
            <a:ext cx="11586845" cy="1383665"/>
          </a:xfrm>
          <a:prstGeom prst="rect">
            <a:avLst/>
          </a:prstGeom>
          <a:noFill/>
        </p:spPr>
        <p:txBody>
          <a:bodyPr wrap="square">
            <a:spAutoFit/>
          </a:bodyPr>
          <a:lstStyle/>
          <a:p>
            <a:r>
              <a:rPr lang="en-US" sz="2800" b="0" i="0" dirty="0">
                <a:solidFill>
                  <a:srgbClr val="333333"/>
                </a:solidFill>
                <a:effectLst/>
                <a:latin typeface="Calibri" panose="020F0502020204030204" charset="0"/>
                <a:cs typeface="Calibri" panose="020F0502020204030204" charset="0"/>
              </a:rPr>
              <a:t>A class which is declared with the abstract keyword is known as an abstract class in </a:t>
            </a:r>
            <a:r>
              <a:rPr lang="en-US" sz="2800" b="0" i="0" u="none" strike="noStrike" dirty="0">
                <a:solidFill>
                  <a:srgbClr val="008000"/>
                </a:solidFill>
                <a:effectLst/>
                <a:latin typeface="Calibri" panose="020F0502020204030204" charset="0"/>
                <a:cs typeface="Calibri" panose="020F0502020204030204" charset="0"/>
                <a:hlinkClick r:id="rId2"/>
              </a:rPr>
              <a:t>Java</a:t>
            </a:r>
            <a:r>
              <a:rPr lang="en-US" sz="2800" b="0" i="0" dirty="0">
                <a:solidFill>
                  <a:srgbClr val="333333"/>
                </a:solidFill>
                <a:effectLst/>
                <a:latin typeface="Calibri" panose="020F0502020204030204" charset="0"/>
                <a:cs typeface="Calibri" panose="020F0502020204030204" charset="0"/>
              </a:rPr>
              <a:t>. It can have abstract (method with out body) and non-abstract methods (method with the body).</a:t>
            </a:r>
            <a:endParaRPr lang="en-IN" sz="2800" dirty="0">
              <a:latin typeface="Calibri" panose="020F0502020204030204" charset="0"/>
              <a:cs typeface="Calibri" panose="020F0502020204030204" charset="0"/>
            </a:endParaRPr>
          </a:p>
        </p:txBody>
      </p:sp>
      <p:sp>
        <p:nvSpPr>
          <p:cNvPr id="10" name="TextBox 9"/>
          <p:cNvSpPr txBox="1"/>
          <p:nvPr/>
        </p:nvSpPr>
        <p:spPr>
          <a:xfrm>
            <a:off x="380998" y="2967335"/>
            <a:ext cx="11586845" cy="1383665"/>
          </a:xfrm>
          <a:prstGeom prst="rect">
            <a:avLst/>
          </a:prstGeom>
          <a:noFill/>
        </p:spPr>
        <p:txBody>
          <a:bodyPr wrap="square">
            <a:spAutoFit/>
          </a:bodyPr>
          <a:lstStyle/>
          <a:p>
            <a:pPr algn="just"/>
            <a:r>
              <a:rPr lang="en-US" sz="2800" b="0" u="sng" dirty="0">
                <a:solidFill>
                  <a:schemeClr val="tx2"/>
                </a:solidFill>
                <a:effectLst/>
                <a:latin typeface="Calibri" panose="020F0502020204030204" charset="0"/>
                <a:cs typeface="Calibri" panose="020F0502020204030204" charset="0"/>
              </a:rPr>
              <a:t>Abstraction in Java</a:t>
            </a:r>
          </a:p>
          <a:p>
            <a:pPr algn="just"/>
            <a:r>
              <a:rPr lang="en-US" sz="2800" b="1" dirty="0">
                <a:solidFill>
                  <a:srgbClr val="333333"/>
                </a:solidFill>
                <a:effectLst/>
                <a:latin typeface="Calibri" panose="020F0502020204030204" charset="0"/>
                <a:cs typeface="Calibri" panose="020F0502020204030204" charset="0"/>
              </a:rPr>
              <a:t>Abstraction</a:t>
            </a:r>
            <a:r>
              <a:rPr lang="en-US" sz="2800" b="0" dirty="0">
                <a:solidFill>
                  <a:srgbClr val="333333"/>
                </a:solidFill>
                <a:effectLst/>
                <a:latin typeface="Calibri" panose="020F0502020204030204" charset="0"/>
                <a:cs typeface="Calibri" panose="020F0502020204030204" charset="0"/>
              </a:rPr>
              <a:t> is a process of hiding the implementation details and showing only functionality to the user.</a:t>
            </a:r>
          </a:p>
        </p:txBody>
      </p:sp>
      <p:sp>
        <p:nvSpPr>
          <p:cNvPr id="12" name="TextBox 11"/>
          <p:cNvSpPr txBox="1"/>
          <p:nvPr/>
        </p:nvSpPr>
        <p:spPr>
          <a:xfrm>
            <a:off x="651932" y="4760858"/>
            <a:ext cx="10854267" cy="1814830"/>
          </a:xfrm>
          <a:prstGeom prst="rect">
            <a:avLst/>
          </a:prstGeom>
          <a:noFill/>
        </p:spPr>
        <p:txBody>
          <a:bodyPr wrap="square">
            <a:spAutoFit/>
          </a:bodyPr>
          <a:lstStyle/>
          <a:p>
            <a:pPr algn="just"/>
            <a:r>
              <a:rPr lang="en-US" sz="2800" b="0" i="0" dirty="0">
                <a:solidFill>
                  <a:srgbClr val="333333"/>
                </a:solidFill>
                <a:effectLst/>
                <a:latin typeface="Calibri" panose="020F0502020204030204" charset="0"/>
                <a:cs typeface="Calibri" panose="020F0502020204030204" charset="0"/>
              </a:rPr>
              <a:t>There are two ways to achieve abstraction in java</a:t>
            </a:r>
          </a:p>
          <a:p>
            <a:pPr algn="just"/>
            <a:endParaRPr lang="en-US" sz="2800" b="0" i="0" dirty="0">
              <a:solidFill>
                <a:srgbClr val="333333"/>
              </a:solidFill>
              <a:effectLst/>
              <a:latin typeface="Calibri" panose="020F0502020204030204" charset="0"/>
              <a:cs typeface="Calibri" panose="020F0502020204030204" charset="0"/>
            </a:endParaRPr>
          </a:p>
          <a:p>
            <a:pPr algn="just">
              <a:buFont typeface="+mj-lt"/>
              <a:buAutoNum type="arabicPeriod"/>
            </a:pPr>
            <a:r>
              <a:rPr lang="en-US" sz="2800" b="0" i="0" dirty="0">
                <a:solidFill>
                  <a:srgbClr val="000000"/>
                </a:solidFill>
                <a:effectLst/>
                <a:latin typeface="Calibri" panose="020F0502020204030204" charset="0"/>
                <a:cs typeface="Calibri" panose="020F0502020204030204" charset="0"/>
              </a:rPr>
              <a:t>Abstract class (0 to 100%)</a:t>
            </a:r>
          </a:p>
          <a:p>
            <a:pPr algn="just">
              <a:buFont typeface="+mj-lt"/>
              <a:buAutoNum type="arabicPeriod"/>
            </a:pPr>
            <a:r>
              <a:rPr lang="en-US" sz="2800" b="0" i="0" dirty="0">
                <a:solidFill>
                  <a:srgbClr val="000000"/>
                </a:solidFill>
                <a:effectLst/>
                <a:latin typeface="Calibri" panose="020F0502020204030204" charset="0"/>
                <a:cs typeface="Calibri" panose="020F0502020204030204" charset="0"/>
              </a:rPr>
              <a:t>Interface (100%)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732" y="268869"/>
            <a:ext cx="11717867" cy="1999615"/>
          </a:xfrm>
          <a:prstGeom prst="rect">
            <a:avLst/>
          </a:prstGeom>
          <a:noFill/>
        </p:spPr>
        <p:txBody>
          <a:bodyPr wrap="square">
            <a:spAutoFit/>
          </a:bodyPr>
          <a:lstStyle/>
          <a:p>
            <a:pPr algn="just"/>
            <a:r>
              <a:rPr lang="en-US" sz="4000" b="0" i="0" u="sng" dirty="0">
                <a:solidFill>
                  <a:schemeClr val="tx2"/>
                </a:solidFill>
                <a:effectLst/>
                <a:latin typeface="Calibri" panose="020F0502020204030204" charset="0"/>
                <a:cs typeface="Calibri" panose="020F0502020204030204" charset="0"/>
              </a:rPr>
              <a:t>Abstract class in Java</a:t>
            </a:r>
          </a:p>
          <a:p>
            <a:pPr algn="just"/>
            <a:r>
              <a:rPr lang="en-US" sz="2800" b="0" i="0" dirty="0">
                <a:solidFill>
                  <a:srgbClr val="333333"/>
                </a:solidFill>
                <a:effectLst/>
                <a:latin typeface="Calibri" panose="020F0502020204030204" charset="0"/>
                <a:cs typeface="Calibri" panose="020F0502020204030204" charset="0"/>
              </a:rPr>
              <a:t>A class which is declared as abstract is known as an </a:t>
            </a:r>
            <a:r>
              <a:rPr lang="en-US" sz="2800" b="1" i="0" dirty="0">
                <a:solidFill>
                  <a:srgbClr val="333333"/>
                </a:solidFill>
                <a:effectLst/>
                <a:latin typeface="Calibri" panose="020F0502020204030204" charset="0"/>
                <a:cs typeface="Calibri" panose="020F0502020204030204" charset="0"/>
              </a:rPr>
              <a:t>abstract class</a:t>
            </a:r>
            <a:r>
              <a:rPr lang="en-US" sz="2800" b="0" i="0" dirty="0">
                <a:solidFill>
                  <a:srgbClr val="333333"/>
                </a:solidFill>
                <a:effectLst/>
                <a:latin typeface="Calibri" panose="020F0502020204030204" charset="0"/>
                <a:cs typeface="Calibri" panose="020F0502020204030204" charset="0"/>
              </a:rPr>
              <a:t>. It can have abstract and non-abstract methods. It needs to be extended and its method implemented. It cannot be instantiated.</a:t>
            </a:r>
          </a:p>
        </p:txBody>
      </p:sp>
      <p:sp>
        <p:nvSpPr>
          <p:cNvPr id="5" name="TextBox 4"/>
          <p:cNvSpPr txBox="1"/>
          <p:nvPr/>
        </p:nvSpPr>
        <p:spPr>
          <a:xfrm>
            <a:off x="910166" y="2708126"/>
            <a:ext cx="10371667" cy="3753485"/>
          </a:xfrm>
          <a:prstGeom prst="rect">
            <a:avLst/>
          </a:prstGeom>
          <a:noFill/>
        </p:spPr>
        <p:txBody>
          <a:bodyPr wrap="square">
            <a:spAutoFit/>
          </a:bodyPr>
          <a:lstStyle/>
          <a:p>
            <a:pPr algn="just"/>
            <a:r>
              <a:rPr lang="en-US" sz="3500" b="0" i="0" u="sng" dirty="0">
                <a:solidFill>
                  <a:srgbClr val="610B4B"/>
                </a:solidFill>
                <a:effectLst/>
                <a:latin typeface="Calibri" panose="020F0502020204030204" charset="0"/>
                <a:cs typeface="Calibri" panose="020F0502020204030204" charset="0"/>
              </a:rPr>
              <a:t>Points to Remember</a:t>
            </a:r>
          </a:p>
          <a:p>
            <a:pPr algn="just"/>
            <a:endParaRPr lang="en-US" sz="3500" b="0" i="0" u="sng" dirty="0">
              <a:solidFill>
                <a:srgbClr val="610B4B"/>
              </a:solidFill>
              <a:effectLst/>
              <a:latin typeface="Calibri" panose="020F0502020204030204" charset="0"/>
              <a:cs typeface="Calibri" panose="020F0502020204030204" charset="0"/>
            </a:endParaRPr>
          </a:p>
          <a:p>
            <a:pPr algn="just">
              <a:buFont typeface="Arial" panose="020B0604020202020204" pitchFamily="34" charset="0"/>
              <a:buChar char="•"/>
            </a:pPr>
            <a:r>
              <a:rPr lang="en-US" sz="2800" b="0" i="0" dirty="0">
                <a:solidFill>
                  <a:srgbClr val="000000"/>
                </a:solidFill>
                <a:effectLst/>
                <a:latin typeface="Calibri" panose="020F0502020204030204" charset="0"/>
                <a:cs typeface="Calibri" panose="020F0502020204030204" charset="0"/>
              </a:rPr>
              <a:t>An abstract class must be declared with an abstract keyword.</a:t>
            </a:r>
          </a:p>
          <a:p>
            <a:pPr algn="just">
              <a:buFont typeface="Arial" panose="020B0604020202020204" pitchFamily="34" charset="0"/>
              <a:buChar char="•"/>
            </a:pPr>
            <a:r>
              <a:rPr lang="en-US" sz="2800" b="0" i="0" dirty="0">
                <a:solidFill>
                  <a:srgbClr val="000000"/>
                </a:solidFill>
                <a:effectLst/>
                <a:latin typeface="Calibri" panose="020F0502020204030204" charset="0"/>
                <a:cs typeface="Calibri" panose="020F0502020204030204" charset="0"/>
              </a:rPr>
              <a:t>It can have abstract and non-abstract methods.</a:t>
            </a:r>
          </a:p>
          <a:p>
            <a:pPr algn="just">
              <a:buFont typeface="Arial" panose="020B0604020202020204" pitchFamily="34" charset="0"/>
              <a:buChar char="•"/>
            </a:pPr>
            <a:r>
              <a:rPr lang="en-US" sz="2800" b="0" i="0" dirty="0">
                <a:solidFill>
                  <a:srgbClr val="000000"/>
                </a:solidFill>
                <a:effectLst/>
                <a:latin typeface="Calibri" panose="020F0502020204030204" charset="0"/>
                <a:cs typeface="Calibri" panose="020F0502020204030204" charset="0"/>
              </a:rPr>
              <a:t>It cannot be instantiated.</a:t>
            </a:r>
          </a:p>
          <a:p>
            <a:pPr algn="just">
              <a:buFont typeface="Arial" panose="020B0604020202020204" pitchFamily="34" charset="0"/>
              <a:buChar char="•"/>
            </a:pPr>
            <a:r>
              <a:rPr lang="en-US" sz="2800" b="0" i="0" dirty="0">
                <a:solidFill>
                  <a:srgbClr val="000000"/>
                </a:solidFill>
                <a:effectLst/>
                <a:latin typeface="Calibri" panose="020F0502020204030204" charset="0"/>
                <a:cs typeface="Calibri" panose="020F0502020204030204" charset="0"/>
              </a:rPr>
              <a:t>It can have </a:t>
            </a:r>
            <a:r>
              <a:rPr lang="en-US" sz="2800" b="0" i="0" u="none" strike="noStrike" dirty="0">
                <a:solidFill>
                  <a:srgbClr val="008000"/>
                </a:solidFill>
                <a:effectLst/>
                <a:latin typeface="Calibri" panose="020F0502020204030204" charset="0"/>
                <a:cs typeface="Calibri" panose="020F0502020204030204" charset="0"/>
                <a:hlinkClick r:id="rId2"/>
              </a:rPr>
              <a:t>constructors</a:t>
            </a:r>
            <a:r>
              <a:rPr lang="en-US" sz="2800" b="0" i="0" dirty="0">
                <a:solidFill>
                  <a:srgbClr val="000000"/>
                </a:solidFill>
                <a:effectLst/>
                <a:latin typeface="Calibri" panose="020F0502020204030204" charset="0"/>
                <a:cs typeface="Calibri" panose="020F0502020204030204" charset="0"/>
              </a:rPr>
              <a:t> and static methods also.</a:t>
            </a:r>
          </a:p>
          <a:p>
            <a:pPr algn="just">
              <a:buFont typeface="Arial" panose="020B0604020202020204" pitchFamily="34" charset="0"/>
              <a:buChar char="•"/>
            </a:pPr>
            <a:r>
              <a:rPr lang="en-US" sz="2800" b="0" i="0" dirty="0">
                <a:solidFill>
                  <a:srgbClr val="000000"/>
                </a:solidFill>
                <a:effectLst/>
                <a:latin typeface="Calibri" panose="020F0502020204030204" charset="0"/>
                <a:cs typeface="Calibri" panose="020F0502020204030204" charset="0"/>
              </a:rPr>
              <a:t>It can have final methods which will force the subclass not to change the body of the method.</a:t>
            </a:r>
          </a:p>
        </p:txBody>
      </p:sp>
      <p:sp>
        <p:nvSpPr>
          <p:cNvPr id="7" name="TextBox 6"/>
          <p:cNvSpPr txBox="1"/>
          <p:nvPr/>
        </p:nvSpPr>
        <p:spPr>
          <a:xfrm>
            <a:off x="7337425" y="2626360"/>
            <a:ext cx="3944620" cy="521970"/>
          </a:xfrm>
          <a:prstGeom prst="rect">
            <a:avLst/>
          </a:prstGeom>
          <a:noFill/>
        </p:spPr>
        <p:txBody>
          <a:bodyPr wrap="square">
            <a:spAutoFit/>
          </a:bodyPr>
          <a:lstStyle/>
          <a:p>
            <a:pPr algn="just">
              <a:buFont typeface="+mj-lt"/>
              <a:buAutoNum type="arabicPeriod"/>
            </a:pPr>
            <a:r>
              <a:rPr lang="en-IN" sz="2800" b="1" i="0" dirty="0">
                <a:solidFill>
                  <a:srgbClr val="006699"/>
                </a:solidFill>
                <a:effectLst/>
                <a:latin typeface="Calibri" panose="020F0502020204030204" charset="0"/>
                <a:cs typeface="Calibri" panose="020F0502020204030204" charset="0"/>
              </a:rPr>
              <a:t>abstract</a:t>
            </a:r>
            <a:r>
              <a:rPr lang="en-IN" sz="2800" b="0" i="0" dirty="0">
                <a:solidFill>
                  <a:srgbClr val="000000"/>
                </a:solidFill>
                <a:effectLst/>
                <a:latin typeface="Calibri" panose="020F0502020204030204" charset="0"/>
                <a:cs typeface="Calibri" panose="020F0502020204030204" charset="0"/>
              </a:rPr>
              <a:t> </a:t>
            </a:r>
            <a:r>
              <a:rPr lang="en-IN" sz="2800" b="1" i="0" dirty="0">
                <a:solidFill>
                  <a:srgbClr val="006699"/>
                </a:solidFill>
                <a:effectLst/>
                <a:latin typeface="inter-regular"/>
              </a:rPr>
              <a:t>class</a:t>
            </a:r>
            <a:r>
              <a:rPr lang="en-IN" sz="2800" b="0" i="0" dirty="0">
                <a:solidFill>
                  <a:srgbClr val="000000"/>
                </a:solidFill>
                <a:effectLst/>
                <a:latin typeface="inter-regular"/>
              </a:rPr>
              <a:t> A{}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66" y="435802"/>
            <a:ext cx="11599333" cy="2183765"/>
          </a:xfrm>
          <a:prstGeom prst="rect">
            <a:avLst/>
          </a:prstGeom>
          <a:noFill/>
        </p:spPr>
        <p:txBody>
          <a:bodyPr wrap="square">
            <a:spAutoFit/>
          </a:bodyPr>
          <a:lstStyle/>
          <a:p>
            <a:pPr algn="just"/>
            <a:r>
              <a:rPr lang="en-US" sz="4000" b="0" i="0" u="sng" dirty="0">
                <a:solidFill>
                  <a:schemeClr val="tx2"/>
                </a:solidFill>
                <a:effectLst/>
                <a:latin typeface="Calibri" panose="020F0502020204030204" charset="0"/>
                <a:cs typeface="Calibri" panose="020F0502020204030204" charset="0"/>
              </a:rPr>
              <a:t>Abstract Method in Java</a:t>
            </a:r>
          </a:p>
          <a:p>
            <a:pPr algn="just"/>
            <a:endParaRPr lang="en-US" sz="4000" b="0" i="0" u="sng" dirty="0">
              <a:solidFill>
                <a:schemeClr val="tx2"/>
              </a:solidFill>
              <a:effectLst/>
              <a:latin typeface="Calibri" panose="020F0502020204030204" charset="0"/>
              <a:cs typeface="Calibri" panose="020F0502020204030204" charset="0"/>
            </a:endParaRPr>
          </a:p>
          <a:p>
            <a:pPr algn="just"/>
            <a:r>
              <a:rPr lang="en-US" sz="2800" b="0" i="0" dirty="0">
                <a:solidFill>
                  <a:srgbClr val="333333"/>
                </a:solidFill>
                <a:effectLst/>
                <a:latin typeface="Calibri" panose="020F0502020204030204" charset="0"/>
                <a:cs typeface="Calibri" panose="020F0502020204030204" charset="0"/>
              </a:rPr>
              <a:t>A method which is declared as abstract and does not have implementation is known as an abstract method.</a:t>
            </a:r>
          </a:p>
        </p:txBody>
      </p:sp>
      <p:sp>
        <p:nvSpPr>
          <p:cNvPr id="7" name="TextBox 6"/>
          <p:cNvSpPr txBox="1"/>
          <p:nvPr/>
        </p:nvSpPr>
        <p:spPr>
          <a:xfrm>
            <a:off x="1032932" y="2812534"/>
            <a:ext cx="9152467" cy="521970"/>
          </a:xfrm>
          <a:prstGeom prst="rect">
            <a:avLst/>
          </a:prstGeom>
          <a:noFill/>
        </p:spPr>
        <p:txBody>
          <a:bodyPr wrap="square">
            <a:spAutoFit/>
          </a:bodyPr>
          <a:lstStyle/>
          <a:p>
            <a:pPr algn="just">
              <a:buFont typeface="+mj-lt"/>
              <a:buAutoNum type="arabicPeriod"/>
            </a:pPr>
            <a:r>
              <a:rPr lang="en-US" sz="2800" b="1" i="0" dirty="0">
                <a:solidFill>
                  <a:schemeClr val="tx2"/>
                </a:solidFill>
                <a:effectLst/>
                <a:latin typeface="Calibri" panose="020F0502020204030204" charset="0"/>
                <a:cs typeface="Calibri" panose="020F0502020204030204" charset="0"/>
              </a:rPr>
              <a:t>abstract</a:t>
            </a:r>
            <a:r>
              <a:rPr lang="en-US" sz="2800" b="0" i="0" dirty="0">
                <a:solidFill>
                  <a:schemeClr val="tx2"/>
                </a:solidFill>
                <a:effectLst/>
                <a:latin typeface="Calibri" panose="020F0502020204030204" charset="0"/>
                <a:cs typeface="Calibri" panose="020F0502020204030204" charset="0"/>
              </a:rPr>
              <a:t> </a:t>
            </a:r>
            <a:r>
              <a:rPr lang="en-US" sz="2800" b="1" i="0" dirty="0">
                <a:solidFill>
                  <a:schemeClr val="tx2"/>
                </a:solidFill>
                <a:effectLst/>
                <a:latin typeface="Calibri" panose="020F0502020204030204" charset="0"/>
                <a:cs typeface="Calibri" panose="020F0502020204030204" charset="0"/>
              </a:rPr>
              <a:t>void</a:t>
            </a:r>
            <a:r>
              <a:rPr lang="en-US" sz="2800" b="0" i="0" dirty="0">
                <a:solidFill>
                  <a:schemeClr val="tx2"/>
                </a:solidFill>
                <a:effectLst/>
                <a:latin typeface="Calibri" panose="020F0502020204030204" charset="0"/>
                <a:cs typeface="Calibri" panose="020F0502020204030204" charset="0"/>
              </a:rPr>
              <a:t> </a:t>
            </a:r>
            <a:r>
              <a:rPr lang="en-US" sz="2800" b="0" i="0" dirty="0" err="1">
                <a:solidFill>
                  <a:schemeClr val="tx2"/>
                </a:solidFill>
                <a:effectLst/>
                <a:latin typeface="Calibri" panose="020F0502020204030204" charset="0"/>
                <a:cs typeface="Calibri" panose="020F0502020204030204" charset="0"/>
              </a:rPr>
              <a:t>printStatus</a:t>
            </a:r>
            <a:r>
              <a:rPr lang="en-US" sz="2800" b="0" i="0" dirty="0">
                <a:solidFill>
                  <a:schemeClr val="tx2"/>
                </a:solidFill>
                <a:effectLst/>
                <a:latin typeface="Calibri" panose="020F0502020204030204" charset="0"/>
                <a:cs typeface="Calibri" panose="020F0502020204030204" charset="0"/>
              </a:rPr>
              <a:t>();//no method body and abstract  </a:t>
            </a:r>
          </a:p>
        </p:txBody>
      </p:sp>
      <p:sp>
        <p:nvSpPr>
          <p:cNvPr id="9" name="TextBox 8"/>
          <p:cNvSpPr txBox="1"/>
          <p:nvPr/>
        </p:nvSpPr>
        <p:spPr>
          <a:xfrm>
            <a:off x="2788285" y="3334504"/>
            <a:ext cx="6355715" cy="3444875"/>
          </a:xfrm>
          <a:prstGeom prst="rect">
            <a:avLst/>
          </a:prstGeom>
          <a:noFill/>
        </p:spPr>
        <p:txBody>
          <a:bodyPr wrap="square">
            <a:noAutofit/>
          </a:bodyPr>
          <a:lstStyle/>
          <a:p>
            <a:pPr algn="just"/>
            <a:r>
              <a:rPr lang="en-IN" sz="2000" b="1" i="0" dirty="0">
                <a:solidFill>
                  <a:schemeClr val="tx2"/>
                </a:solidFill>
                <a:effectLst/>
                <a:latin typeface="Calibri" panose="020F0502020204030204" charset="0"/>
                <a:cs typeface="Calibri" panose="020F0502020204030204" charset="0"/>
              </a:rPr>
              <a:t>abstract</a:t>
            </a:r>
            <a:r>
              <a:rPr lang="en-IN" sz="2000" b="0" i="0" dirty="0">
                <a:solidFill>
                  <a:schemeClr val="tx2"/>
                </a:solidFill>
                <a:effectLst/>
                <a:latin typeface="Calibri" panose="020F0502020204030204" charset="0"/>
                <a:cs typeface="Calibri" panose="020F0502020204030204" charset="0"/>
              </a:rPr>
              <a:t> </a:t>
            </a:r>
            <a:r>
              <a:rPr lang="en-IN" sz="2000" b="1" i="0" dirty="0">
                <a:solidFill>
                  <a:schemeClr val="tx2"/>
                </a:solidFill>
                <a:effectLst/>
                <a:latin typeface="Calibri" panose="020F0502020204030204" charset="0"/>
                <a:cs typeface="Calibri" panose="020F0502020204030204" charset="0"/>
              </a:rPr>
              <a:t>class</a:t>
            </a:r>
            <a:r>
              <a:rPr lang="en-IN" sz="2000" b="0" i="0" dirty="0">
                <a:solidFill>
                  <a:schemeClr val="tx2"/>
                </a:solidFill>
                <a:effectLst/>
                <a:latin typeface="Calibri" panose="020F0502020204030204" charset="0"/>
                <a:cs typeface="Calibri" panose="020F0502020204030204" charset="0"/>
              </a:rPr>
              <a:t> Bike{  </a:t>
            </a:r>
          </a:p>
          <a:p>
            <a:pPr algn="just"/>
            <a:r>
              <a:rPr lang="en-IN" sz="2000" b="0" i="0" dirty="0">
                <a:solidFill>
                  <a:schemeClr val="tx2"/>
                </a:solidFill>
                <a:effectLst/>
                <a:latin typeface="Calibri" panose="020F0502020204030204" charset="0"/>
                <a:cs typeface="Calibri" panose="020F0502020204030204" charset="0"/>
              </a:rPr>
              <a:t> </a:t>
            </a:r>
            <a:r>
              <a:rPr lang="en-IN" sz="2000" b="1" i="0" dirty="0">
                <a:solidFill>
                  <a:schemeClr val="tx2"/>
                </a:solidFill>
                <a:effectLst/>
                <a:latin typeface="Calibri" panose="020F0502020204030204" charset="0"/>
                <a:cs typeface="Calibri" panose="020F0502020204030204" charset="0"/>
              </a:rPr>
              <a:t>abstract</a:t>
            </a:r>
            <a:r>
              <a:rPr lang="en-IN" sz="2000" b="0" i="0" dirty="0">
                <a:solidFill>
                  <a:schemeClr val="tx2"/>
                </a:solidFill>
                <a:effectLst/>
                <a:latin typeface="Calibri" panose="020F0502020204030204" charset="0"/>
                <a:cs typeface="Calibri" panose="020F0502020204030204" charset="0"/>
              </a:rPr>
              <a:t> </a:t>
            </a:r>
            <a:r>
              <a:rPr lang="en-IN" sz="2000" b="1" i="0" dirty="0">
                <a:solidFill>
                  <a:schemeClr val="tx2"/>
                </a:solidFill>
                <a:effectLst/>
                <a:latin typeface="Calibri" panose="020F0502020204030204" charset="0"/>
                <a:cs typeface="Calibri" panose="020F0502020204030204" charset="0"/>
              </a:rPr>
              <a:t>void</a:t>
            </a:r>
            <a:r>
              <a:rPr lang="en-IN" sz="2000" b="0" i="0" dirty="0">
                <a:solidFill>
                  <a:schemeClr val="tx2"/>
                </a:solidFill>
                <a:effectLst/>
                <a:latin typeface="Calibri" panose="020F0502020204030204" charset="0"/>
                <a:cs typeface="Calibri" panose="020F0502020204030204" charset="0"/>
              </a:rPr>
              <a:t> run();  </a:t>
            </a:r>
          </a:p>
          <a:p>
            <a:pPr algn="just"/>
            <a:r>
              <a:rPr lang="en-IN" sz="2000" b="0" i="0" dirty="0">
                <a:solidFill>
                  <a:schemeClr val="tx2"/>
                </a:solidFill>
                <a:effectLst/>
                <a:latin typeface="Calibri" panose="020F0502020204030204" charset="0"/>
                <a:cs typeface="Calibri" panose="020F0502020204030204" charset="0"/>
              </a:rPr>
              <a:t>}  </a:t>
            </a:r>
          </a:p>
          <a:p>
            <a:pPr algn="just"/>
            <a:r>
              <a:rPr lang="en-IN" sz="2000" b="1" i="0" dirty="0">
                <a:solidFill>
                  <a:schemeClr val="tx2"/>
                </a:solidFill>
                <a:effectLst/>
                <a:latin typeface="Calibri" panose="020F0502020204030204" charset="0"/>
                <a:cs typeface="Calibri" panose="020F0502020204030204" charset="0"/>
              </a:rPr>
              <a:t>class</a:t>
            </a:r>
            <a:r>
              <a:rPr lang="en-IN" sz="2000" b="0" i="0" dirty="0">
                <a:solidFill>
                  <a:schemeClr val="tx2"/>
                </a:solidFill>
                <a:effectLst/>
                <a:latin typeface="Calibri" panose="020F0502020204030204" charset="0"/>
                <a:cs typeface="Calibri" panose="020F0502020204030204" charset="0"/>
              </a:rPr>
              <a:t> Honda4 </a:t>
            </a:r>
            <a:r>
              <a:rPr lang="en-IN" sz="2000" b="1" i="0" dirty="0">
                <a:solidFill>
                  <a:schemeClr val="tx2"/>
                </a:solidFill>
                <a:effectLst/>
                <a:latin typeface="Calibri" panose="020F0502020204030204" charset="0"/>
                <a:cs typeface="Calibri" panose="020F0502020204030204" charset="0"/>
              </a:rPr>
              <a:t>extends</a:t>
            </a:r>
            <a:r>
              <a:rPr lang="en-IN" sz="2000" b="0" i="0" dirty="0">
                <a:solidFill>
                  <a:schemeClr val="tx2"/>
                </a:solidFill>
                <a:effectLst/>
                <a:latin typeface="Calibri" panose="020F0502020204030204" charset="0"/>
                <a:cs typeface="Calibri" panose="020F0502020204030204" charset="0"/>
              </a:rPr>
              <a:t> Bike{  </a:t>
            </a:r>
          </a:p>
          <a:p>
            <a:pPr algn="just"/>
            <a:r>
              <a:rPr lang="en-IN" sz="2000" b="1" i="0" dirty="0">
                <a:solidFill>
                  <a:schemeClr val="tx2"/>
                </a:solidFill>
                <a:effectLst/>
                <a:latin typeface="Calibri" panose="020F0502020204030204" charset="0"/>
                <a:cs typeface="Calibri" panose="020F0502020204030204" charset="0"/>
              </a:rPr>
              <a:t>void</a:t>
            </a:r>
            <a:r>
              <a:rPr lang="en-IN" sz="2000" b="0" i="0" dirty="0">
                <a:solidFill>
                  <a:schemeClr val="tx2"/>
                </a:solidFill>
                <a:effectLst/>
                <a:latin typeface="Calibri" panose="020F0502020204030204" charset="0"/>
                <a:cs typeface="Calibri" panose="020F0502020204030204" charset="0"/>
              </a:rPr>
              <a:t> run(){</a:t>
            </a:r>
            <a:r>
              <a:rPr lang="en-IN" sz="2000" b="0" i="0" dirty="0" err="1">
                <a:solidFill>
                  <a:schemeClr val="tx2"/>
                </a:solidFill>
                <a:effectLst/>
                <a:latin typeface="Calibri" panose="020F0502020204030204" charset="0"/>
                <a:cs typeface="Calibri" panose="020F0502020204030204" charset="0"/>
              </a:rPr>
              <a:t>System.out.println</a:t>
            </a:r>
            <a:r>
              <a:rPr lang="en-IN" sz="2000" b="0" i="0" dirty="0">
                <a:solidFill>
                  <a:schemeClr val="tx2"/>
                </a:solidFill>
                <a:effectLst/>
                <a:latin typeface="Calibri" panose="020F0502020204030204" charset="0"/>
                <a:cs typeface="Calibri" panose="020F0502020204030204" charset="0"/>
              </a:rPr>
              <a:t>("running safely");}  </a:t>
            </a:r>
          </a:p>
          <a:p>
            <a:pPr algn="just"/>
            <a:r>
              <a:rPr lang="en-IN" sz="2000" b="1" i="0" dirty="0">
                <a:solidFill>
                  <a:schemeClr val="tx2"/>
                </a:solidFill>
                <a:effectLst/>
                <a:latin typeface="Calibri" panose="020F0502020204030204" charset="0"/>
                <a:cs typeface="Calibri" panose="020F0502020204030204" charset="0"/>
              </a:rPr>
              <a:t>public</a:t>
            </a:r>
            <a:r>
              <a:rPr lang="en-IN" sz="2000" b="0" i="0" dirty="0">
                <a:solidFill>
                  <a:schemeClr val="tx2"/>
                </a:solidFill>
                <a:effectLst/>
                <a:latin typeface="Calibri" panose="020F0502020204030204" charset="0"/>
                <a:cs typeface="Calibri" panose="020F0502020204030204" charset="0"/>
              </a:rPr>
              <a:t> </a:t>
            </a:r>
            <a:r>
              <a:rPr lang="en-IN" sz="2000" b="1" i="0" dirty="0">
                <a:solidFill>
                  <a:schemeClr val="tx2"/>
                </a:solidFill>
                <a:effectLst/>
                <a:latin typeface="Calibri" panose="020F0502020204030204" charset="0"/>
                <a:cs typeface="Calibri" panose="020F0502020204030204" charset="0"/>
              </a:rPr>
              <a:t>static</a:t>
            </a:r>
            <a:r>
              <a:rPr lang="en-IN" sz="2000" b="0" i="0" dirty="0">
                <a:solidFill>
                  <a:schemeClr val="tx2"/>
                </a:solidFill>
                <a:effectLst/>
                <a:latin typeface="Calibri" panose="020F0502020204030204" charset="0"/>
                <a:cs typeface="Calibri" panose="020F0502020204030204" charset="0"/>
              </a:rPr>
              <a:t> </a:t>
            </a:r>
            <a:r>
              <a:rPr lang="en-IN" sz="2000" b="1" i="0" dirty="0">
                <a:solidFill>
                  <a:schemeClr val="tx2"/>
                </a:solidFill>
                <a:effectLst/>
                <a:latin typeface="Calibri" panose="020F0502020204030204" charset="0"/>
                <a:cs typeface="Calibri" panose="020F0502020204030204" charset="0"/>
              </a:rPr>
              <a:t>void</a:t>
            </a:r>
            <a:r>
              <a:rPr lang="en-IN" sz="2000" b="0" i="0" dirty="0">
                <a:solidFill>
                  <a:schemeClr val="tx2"/>
                </a:solidFill>
                <a:effectLst/>
                <a:latin typeface="Calibri" panose="020F0502020204030204" charset="0"/>
                <a:cs typeface="Calibri" panose="020F0502020204030204" charset="0"/>
              </a:rPr>
              <a:t> main(String </a:t>
            </a:r>
            <a:r>
              <a:rPr lang="en-IN" sz="2000" b="0" i="0" dirty="0" err="1">
                <a:solidFill>
                  <a:schemeClr val="tx2"/>
                </a:solidFill>
                <a:effectLst/>
                <a:latin typeface="Calibri" panose="020F0502020204030204" charset="0"/>
                <a:cs typeface="Calibri" panose="020F0502020204030204" charset="0"/>
              </a:rPr>
              <a:t>args</a:t>
            </a:r>
            <a:r>
              <a:rPr lang="en-IN" sz="2000" b="0" i="0" dirty="0">
                <a:solidFill>
                  <a:schemeClr val="tx2"/>
                </a:solidFill>
                <a:effectLst/>
                <a:latin typeface="Calibri" panose="020F0502020204030204" charset="0"/>
                <a:cs typeface="Calibri" panose="020F0502020204030204" charset="0"/>
              </a:rPr>
              <a:t>[]){  </a:t>
            </a:r>
          </a:p>
          <a:p>
            <a:pPr algn="just"/>
            <a:r>
              <a:rPr lang="en-IN" sz="2000" b="0" i="0" dirty="0">
                <a:solidFill>
                  <a:schemeClr val="tx2"/>
                </a:solidFill>
                <a:effectLst/>
                <a:latin typeface="Calibri" panose="020F0502020204030204" charset="0"/>
                <a:cs typeface="Calibri" panose="020F0502020204030204" charset="0"/>
              </a:rPr>
              <a:t>Bike </a:t>
            </a:r>
            <a:r>
              <a:rPr lang="en-IN" sz="2000" b="0" i="0" dirty="0" err="1">
                <a:solidFill>
                  <a:schemeClr val="tx2"/>
                </a:solidFill>
                <a:effectLst/>
                <a:latin typeface="Calibri" panose="020F0502020204030204" charset="0"/>
                <a:cs typeface="Calibri" panose="020F0502020204030204" charset="0"/>
              </a:rPr>
              <a:t>obj</a:t>
            </a:r>
            <a:r>
              <a:rPr lang="en-IN" sz="2000" b="0" i="0" dirty="0">
                <a:solidFill>
                  <a:schemeClr val="tx2"/>
                </a:solidFill>
                <a:effectLst/>
                <a:latin typeface="Calibri" panose="020F0502020204030204" charset="0"/>
                <a:cs typeface="Calibri" panose="020F0502020204030204" charset="0"/>
              </a:rPr>
              <a:t> = </a:t>
            </a:r>
            <a:r>
              <a:rPr lang="en-IN" sz="2000" b="1" i="0" dirty="0">
                <a:solidFill>
                  <a:schemeClr val="tx2"/>
                </a:solidFill>
                <a:effectLst/>
                <a:latin typeface="Calibri" panose="020F0502020204030204" charset="0"/>
                <a:cs typeface="Calibri" panose="020F0502020204030204" charset="0"/>
              </a:rPr>
              <a:t>new</a:t>
            </a:r>
            <a:r>
              <a:rPr lang="en-IN" sz="2000" b="0" i="0" dirty="0">
                <a:solidFill>
                  <a:schemeClr val="tx2"/>
                </a:solidFill>
                <a:effectLst/>
                <a:latin typeface="Calibri" panose="020F0502020204030204" charset="0"/>
                <a:cs typeface="Calibri" panose="020F0502020204030204" charset="0"/>
              </a:rPr>
              <a:t> Honda4();  </a:t>
            </a:r>
          </a:p>
          <a:p>
            <a:pPr algn="just"/>
            <a:r>
              <a:rPr lang="en-IN" sz="2000" b="0" i="0" dirty="0" err="1">
                <a:solidFill>
                  <a:schemeClr val="tx2"/>
                </a:solidFill>
                <a:effectLst/>
                <a:latin typeface="Calibri" panose="020F0502020204030204" charset="0"/>
                <a:cs typeface="Calibri" panose="020F0502020204030204" charset="0"/>
              </a:rPr>
              <a:t>obj.run</a:t>
            </a:r>
            <a:r>
              <a:rPr lang="en-IN" sz="2000" b="0" i="0" dirty="0">
                <a:solidFill>
                  <a:schemeClr val="tx2"/>
                </a:solidFill>
                <a:effectLst/>
                <a:latin typeface="Calibri" panose="020F0502020204030204" charset="0"/>
                <a:cs typeface="Calibri" panose="020F0502020204030204" charset="0"/>
              </a:rPr>
              <a:t>();  </a:t>
            </a:r>
          </a:p>
          <a:p>
            <a:pPr algn="just"/>
            <a:r>
              <a:rPr lang="en-IN" sz="2000" b="0" i="0" dirty="0">
                <a:solidFill>
                  <a:schemeClr val="tx2"/>
                </a:solidFill>
                <a:effectLst/>
                <a:latin typeface="Calibri" panose="020F0502020204030204" charset="0"/>
                <a:cs typeface="Calibri" panose="020F0502020204030204" charset="0"/>
              </a:rPr>
              <a:t>}  </a:t>
            </a:r>
          </a:p>
          <a:p>
            <a:pPr algn="just"/>
            <a:r>
              <a:rPr lang="en-IN" sz="2000" b="0" i="0" dirty="0">
                <a:solidFill>
                  <a:schemeClr val="tx2"/>
                </a:solidFill>
                <a:effectLst/>
                <a:latin typeface="Calibri" panose="020F0502020204030204" charset="0"/>
                <a:cs typeface="Calibri" panose="020F0502020204030204" charset="0"/>
              </a:rPr>
              <a:t>}                                                OUT PUT : </a:t>
            </a:r>
            <a:r>
              <a:rPr lang="en-IN" sz="2800" b="0" i="0" dirty="0">
                <a:solidFill>
                  <a:schemeClr val="tx2"/>
                </a:solidFill>
                <a:effectLst/>
                <a:latin typeface="Calibri" panose="020F0502020204030204" charset="0"/>
                <a:cs typeface="Calibri" panose="020F0502020204030204" charset="0"/>
              </a:rPr>
              <a:t>running safely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5905" y="246380"/>
            <a:ext cx="11697335" cy="6349365"/>
          </a:xfrm>
          <a:prstGeom prst="rect">
            <a:avLst/>
          </a:prstGeom>
          <a:noFill/>
        </p:spPr>
        <p:txBody>
          <a:bodyPr wrap="square" rtlCol="0" anchor="t">
            <a:noAutofit/>
          </a:bodyPr>
          <a:lstStyle/>
          <a:p>
            <a:r>
              <a:rPr lang="en-US" sz="4000" u="sng"/>
              <a:t>Why use inheritance in java</a:t>
            </a:r>
          </a:p>
          <a:p>
            <a:endParaRPr lang="en-US"/>
          </a:p>
          <a:p>
            <a:r>
              <a:rPr lang="en-US" sz="2800"/>
              <a:t>o 1.For Method Overriding</a:t>
            </a:r>
          </a:p>
          <a:p>
            <a:r>
              <a:rPr lang="en-US" sz="2800"/>
              <a:t> ---→(so runtime polymorphism can be achieved).</a:t>
            </a:r>
          </a:p>
          <a:p>
            <a:endParaRPr lang="en-US" sz="2800"/>
          </a:p>
          <a:p>
            <a:r>
              <a:rPr lang="en-US" sz="2800"/>
              <a:t>2. For Code Reusability.</a:t>
            </a:r>
          </a:p>
          <a:p>
            <a:endParaRPr lang="en-US" sz="2800"/>
          </a:p>
          <a:p>
            <a:r>
              <a:rPr lang="en-US" sz="3500" u="sng"/>
              <a:t>Terms used in Inheritance</a:t>
            </a:r>
          </a:p>
          <a:p>
            <a:endParaRPr lang="en-US" sz="3500" u="sng"/>
          </a:p>
          <a:p>
            <a:r>
              <a:rPr lang="en-US" sz="2800"/>
              <a:t> </a:t>
            </a:r>
            <a:r>
              <a:rPr lang="en-US" sz="2800" u="sng"/>
              <a:t>Class:</a:t>
            </a:r>
            <a:r>
              <a:rPr lang="en-US" sz="2800"/>
              <a:t> A class is a group of objects which have common properties. It is a template or blueprint from which objects are created.</a:t>
            </a:r>
          </a:p>
          <a:p>
            <a:endParaRPr lang="en-US" sz="2800"/>
          </a:p>
          <a:p>
            <a:r>
              <a:rPr lang="en-US" sz="2800" u="sng"/>
              <a:t>Sub Class/Child Class</a:t>
            </a:r>
            <a:r>
              <a:rPr lang="en-US" sz="2800"/>
              <a:t>: Subclass is a class which inherits the other class. It is also called a derived class, extended class, or child class.</a:t>
            </a:r>
          </a:p>
          <a:p>
            <a:endParaRPr 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0932" y="237067"/>
            <a:ext cx="11692467" cy="6109365"/>
          </a:xfrm>
          <a:prstGeom prst="rect">
            <a:avLst/>
          </a:prstGeom>
          <a:noFill/>
        </p:spPr>
        <p:txBody>
          <a:bodyPr wrap="square">
            <a:spAutoFit/>
          </a:bodyPr>
          <a:lstStyle/>
          <a:p>
            <a:pPr algn="just"/>
            <a:r>
              <a:rPr lang="en-IN" sz="2300" b="1" i="0" dirty="0">
                <a:solidFill>
                  <a:schemeClr val="tx2"/>
                </a:solidFill>
                <a:effectLst/>
                <a:latin typeface="+mj-lt"/>
              </a:rPr>
              <a:t>abstract</a:t>
            </a:r>
            <a:r>
              <a:rPr lang="en-IN" sz="2300" b="0" i="0" dirty="0">
                <a:solidFill>
                  <a:schemeClr val="tx2"/>
                </a:solidFill>
                <a:effectLst/>
                <a:latin typeface="+mj-lt"/>
              </a:rPr>
              <a:t> </a:t>
            </a:r>
            <a:r>
              <a:rPr lang="en-IN" sz="2300" b="1" i="0" dirty="0">
                <a:solidFill>
                  <a:schemeClr val="tx2"/>
                </a:solidFill>
                <a:effectLst/>
                <a:latin typeface="+mj-lt"/>
              </a:rPr>
              <a:t>class</a:t>
            </a:r>
            <a:r>
              <a:rPr lang="en-IN" sz="2300" b="0" i="0" dirty="0">
                <a:solidFill>
                  <a:schemeClr val="tx2"/>
                </a:solidFill>
                <a:effectLst/>
                <a:latin typeface="+mj-lt"/>
              </a:rPr>
              <a:t> Shape{  </a:t>
            </a:r>
          </a:p>
          <a:p>
            <a:pPr algn="just"/>
            <a:r>
              <a:rPr lang="en-IN" sz="2300" b="1" i="0" dirty="0">
                <a:solidFill>
                  <a:schemeClr val="tx2"/>
                </a:solidFill>
                <a:effectLst/>
                <a:latin typeface="+mj-lt"/>
              </a:rPr>
              <a:t>abstract</a:t>
            </a:r>
            <a:r>
              <a:rPr lang="en-IN" sz="2300" b="0" i="0" dirty="0">
                <a:solidFill>
                  <a:schemeClr val="tx2"/>
                </a:solidFill>
                <a:effectLst/>
                <a:latin typeface="+mj-lt"/>
              </a:rPr>
              <a:t> </a:t>
            </a:r>
            <a:r>
              <a:rPr lang="en-IN" sz="2300" b="1" i="0" dirty="0">
                <a:solidFill>
                  <a:schemeClr val="tx2"/>
                </a:solidFill>
                <a:effectLst/>
                <a:latin typeface="+mj-lt"/>
              </a:rPr>
              <a:t>void</a:t>
            </a:r>
            <a:r>
              <a:rPr lang="en-IN" sz="2300" b="0" i="0" dirty="0">
                <a:solidFill>
                  <a:schemeClr val="tx2"/>
                </a:solidFill>
                <a:effectLst/>
                <a:latin typeface="+mj-lt"/>
              </a:rPr>
              <a:t> draw();  </a:t>
            </a:r>
          </a:p>
          <a:p>
            <a:pPr algn="just"/>
            <a:r>
              <a:rPr lang="en-IN" sz="2300" b="0" i="0" dirty="0">
                <a:solidFill>
                  <a:schemeClr val="tx2"/>
                </a:solidFill>
                <a:effectLst/>
                <a:latin typeface="+mj-lt"/>
              </a:rPr>
              <a:t>}  </a:t>
            </a:r>
          </a:p>
          <a:p>
            <a:pPr algn="just"/>
            <a:r>
              <a:rPr lang="en-IN" sz="2300" b="0" i="0" dirty="0">
                <a:solidFill>
                  <a:schemeClr val="tx2"/>
                </a:solidFill>
                <a:effectLst/>
                <a:latin typeface="+mj-lt"/>
              </a:rPr>
              <a:t>//In real scenario, implementation is provided by others i.e. unknown by end user  </a:t>
            </a:r>
          </a:p>
          <a:p>
            <a:pPr algn="just"/>
            <a:r>
              <a:rPr lang="en-IN" sz="2300" b="1" i="0" dirty="0">
                <a:solidFill>
                  <a:schemeClr val="tx2"/>
                </a:solidFill>
                <a:effectLst/>
                <a:latin typeface="+mj-lt"/>
              </a:rPr>
              <a:t>class</a:t>
            </a:r>
            <a:r>
              <a:rPr lang="en-IN" sz="2300" b="0" i="0" dirty="0">
                <a:solidFill>
                  <a:schemeClr val="tx2"/>
                </a:solidFill>
                <a:effectLst/>
                <a:latin typeface="+mj-lt"/>
              </a:rPr>
              <a:t> Rectangle </a:t>
            </a:r>
            <a:r>
              <a:rPr lang="en-IN" sz="2300" b="1" i="0" dirty="0">
                <a:solidFill>
                  <a:schemeClr val="tx2"/>
                </a:solidFill>
                <a:effectLst/>
                <a:latin typeface="+mj-lt"/>
              </a:rPr>
              <a:t>extends</a:t>
            </a:r>
            <a:r>
              <a:rPr lang="en-IN" sz="2300" b="0" i="0" dirty="0">
                <a:solidFill>
                  <a:schemeClr val="tx2"/>
                </a:solidFill>
                <a:effectLst/>
                <a:latin typeface="+mj-lt"/>
              </a:rPr>
              <a:t> Shape{  </a:t>
            </a:r>
          </a:p>
          <a:p>
            <a:pPr algn="just"/>
            <a:r>
              <a:rPr lang="en-IN" sz="2300" b="1" i="0" dirty="0">
                <a:solidFill>
                  <a:schemeClr val="tx2"/>
                </a:solidFill>
                <a:effectLst/>
                <a:latin typeface="+mj-lt"/>
              </a:rPr>
              <a:t>void</a:t>
            </a:r>
            <a:r>
              <a:rPr lang="en-IN" sz="2300" b="0" i="0" dirty="0">
                <a:solidFill>
                  <a:schemeClr val="tx2"/>
                </a:solidFill>
                <a:effectLst/>
                <a:latin typeface="+mj-lt"/>
              </a:rPr>
              <a:t> draw(){</a:t>
            </a:r>
            <a:r>
              <a:rPr lang="en-IN" sz="2300" b="0" i="0" dirty="0" err="1">
                <a:solidFill>
                  <a:schemeClr val="tx2"/>
                </a:solidFill>
                <a:effectLst/>
                <a:latin typeface="+mj-lt"/>
              </a:rPr>
              <a:t>System.out.println</a:t>
            </a:r>
            <a:r>
              <a:rPr lang="en-IN" sz="2300" b="0" i="0" dirty="0">
                <a:solidFill>
                  <a:schemeClr val="tx2"/>
                </a:solidFill>
                <a:effectLst/>
                <a:latin typeface="+mj-lt"/>
              </a:rPr>
              <a:t>("drawing rectangle");}  </a:t>
            </a:r>
          </a:p>
          <a:p>
            <a:pPr algn="just"/>
            <a:r>
              <a:rPr lang="en-IN" sz="2300" b="0" i="0" dirty="0">
                <a:solidFill>
                  <a:schemeClr val="tx2"/>
                </a:solidFill>
                <a:effectLst/>
                <a:latin typeface="+mj-lt"/>
              </a:rPr>
              <a:t>}  </a:t>
            </a:r>
          </a:p>
          <a:p>
            <a:pPr algn="just"/>
            <a:r>
              <a:rPr lang="en-IN" sz="2300" b="1" i="0" dirty="0">
                <a:solidFill>
                  <a:schemeClr val="tx2"/>
                </a:solidFill>
                <a:effectLst/>
                <a:latin typeface="+mj-lt"/>
              </a:rPr>
              <a:t>class</a:t>
            </a:r>
            <a:r>
              <a:rPr lang="en-IN" sz="2300" b="0" i="0" dirty="0">
                <a:solidFill>
                  <a:schemeClr val="tx2"/>
                </a:solidFill>
                <a:effectLst/>
                <a:latin typeface="+mj-lt"/>
              </a:rPr>
              <a:t> Circle1 </a:t>
            </a:r>
            <a:r>
              <a:rPr lang="en-IN" sz="2300" b="1" i="0" dirty="0">
                <a:solidFill>
                  <a:schemeClr val="tx2"/>
                </a:solidFill>
                <a:effectLst/>
                <a:latin typeface="+mj-lt"/>
              </a:rPr>
              <a:t>extends</a:t>
            </a:r>
            <a:r>
              <a:rPr lang="en-IN" sz="2300" b="0" i="0" dirty="0">
                <a:solidFill>
                  <a:schemeClr val="tx2"/>
                </a:solidFill>
                <a:effectLst/>
                <a:latin typeface="+mj-lt"/>
              </a:rPr>
              <a:t> Shape{  </a:t>
            </a:r>
          </a:p>
          <a:p>
            <a:pPr algn="just"/>
            <a:r>
              <a:rPr lang="en-IN" sz="2300" b="1" i="0" dirty="0">
                <a:solidFill>
                  <a:schemeClr val="tx2"/>
                </a:solidFill>
                <a:effectLst/>
                <a:latin typeface="+mj-lt"/>
              </a:rPr>
              <a:t>void</a:t>
            </a:r>
            <a:r>
              <a:rPr lang="en-IN" sz="2300" b="0" i="0" dirty="0">
                <a:solidFill>
                  <a:schemeClr val="tx2"/>
                </a:solidFill>
                <a:effectLst/>
                <a:latin typeface="+mj-lt"/>
              </a:rPr>
              <a:t> draw(){</a:t>
            </a:r>
            <a:r>
              <a:rPr lang="en-IN" sz="2300" b="0" i="0" dirty="0" err="1">
                <a:solidFill>
                  <a:schemeClr val="tx2"/>
                </a:solidFill>
                <a:effectLst/>
                <a:latin typeface="+mj-lt"/>
              </a:rPr>
              <a:t>System.out.println</a:t>
            </a:r>
            <a:r>
              <a:rPr lang="en-IN" sz="2300" b="0" i="0" dirty="0">
                <a:solidFill>
                  <a:schemeClr val="tx2"/>
                </a:solidFill>
                <a:effectLst/>
                <a:latin typeface="+mj-lt"/>
              </a:rPr>
              <a:t>("drawing circle");}  </a:t>
            </a:r>
          </a:p>
          <a:p>
            <a:pPr algn="just"/>
            <a:r>
              <a:rPr lang="en-IN" sz="2300" b="0" i="0" dirty="0">
                <a:solidFill>
                  <a:schemeClr val="tx2"/>
                </a:solidFill>
                <a:effectLst/>
                <a:latin typeface="+mj-lt"/>
              </a:rPr>
              <a:t>}  </a:t>
            </a:r>
          </a:p>
          <a:p>
            <a:pPr algn="just"/>
            <a:r>
              <a:rPr lang="en-IN" sz="2300" b="0" i="0" dirty="0">
                <a:solidFill>
                  <a:schemeClr val="tx2"/>
                </a:solidFill>
                <a:effectLst/>
                <a:latin typeface="+mj-lt"/>
              </a:rPr>
              <a:t>//In real scenario, method is called by programmer or user  </a:t>
            </a:r>
          </a:p>
          <a:p>
            <a:pPr algn="just"/>
            <a:r>
              <a:rPr lang="en-IN" sz="2300" b="1" i="0" dirty="0">
                <a:solidFill>
                  <a:schemeClr val="tx2"/>
                </a:solidFill>
                <a:effectLst/>
                <a:latin typeface="+mj-lt"/>
              </a:rPr>
              <a:t>class</a:t>
            </a:r>
            <a:r>
              <a:rPr lang="en-IN" sz="2300" b="0" i="0" dirty="0">
                <a:solidFill>
                  <a:schemeClr val="tx2"/>
                </a:solidFill>
                <a:effectLst/>
                <a:latin typeface="+mj-lt"/>
              </a:rPr>
              <a:t> TestAbstraction1{  </a:t>
            </a:r>
          </a:p>
          <a:p>
            <a:pPr algn="just"/>
            <a:r>
              <a:rPr lang="en-IN" sz="2300" b="1" i="0" dirty="0">
                <a:solidFill>
                  <a:schemeClr val="tx2"/>
                </a:solidFill>
                <a:effectLst/>
                <a:latin typeface="+mj-lt"/>
              </a:rPr>
              <a:t>public</a:t>
            </a:r>
            <a:r>
              <a:rPr lang="en-IN" sz="2300" b="0" i="0" dirty="0">
                <a:solidFill>
                  <a:schemeClr val="tx2"/>
                </a:solidFill>
                <a:effectLst/>
                <a:latin typeface="+mj-lt"/>
              </a:rPr>
              <a:t> </a:t>
            </a:r>
            <a:r>
              <a:rPr lang="en-IN" sz="2300" b="1" i="0" dirty="0">
                <a:solidFill>
                  <a:schemeClr val="tx2"/>
                </a:solidFill>
                <a:effectLst/>
                <a:latin typeface="+mj-lt"/>
              </a:rPr>
              <a:t>static</a:t>
            </a:r>
            <a:r>
              <a:rPr lang="en-IN" sz="2300" b="0" i="0" dirty="0">
                <a:solidFill>
                  <a:schemeClr val="tx2"/>
                </a:solidFill>
                <a:effectLst/>
                <a:latin typeface="+mj-lt"/>
              </a:rPr>
              <a:t> </a:t>
            </a:r>
            <a:r>
              <a:rPr lang="en-IN" sz="2300" b="1" i="0" dirty="0">
                <a:solidFill>
                  <a:schemeClr val="tx2"/>
                </a:solidFill>
                <a:effectLst/>
                <a:latin typeface="+mj-lt"/>
              </a:rPr>
              <a:t>void</a:t>
            </a:r>
            <a:r>
              <a:rPr lang="en-IN" sz="2300" b="0" i="0" dirty="0">
                <a:solidFill>
                  <a:schemeClr val="tx2"/>
                </a:solidFill>
                <a:effectLst/>
                <a:latin typeface="+mj-lt"/>
              </a:rPr>
              <a:t> main(String </a:t>
            </a:r>
            <a:r>
              <a:rPr lang="en-IN" sz="2300" b="0" i="0" dirty="0" err="1">
                <a:solidFill>
                  <a:schemeClr val="tx2"/>
                </a:solidFill>
                <a:effectLst/>
                <a:latin typeface="+mj-lt"/>
              </a:rPr>
              <a:t>args</a:t>
            </a:r>
            <a:r>
              <a:rPr lang="en-IN" sz="2300" b="0" i="0" dirty="0">
                <a:solidFill>
                  <a:schemeClr val="tx2"/>
                </a:solidFill>
                <a:effectLst/>
                <a:latin typeface="+mj-lt"/>
              </a:rPr>
              <a:t>[]){  </a:t>
            </a:r>
          </a:p>
          <a:p>
            <a:pPr algn="just"/>
            <a:r>
              <a:rPr lang="en-IN" sz="2300" b="0" i="0" dirty="0">
                <a:solidFill>
                  <a:schemeClr val="tx2"/>
                </a:solidFill>
                <a:effectLst/>
                <a:latin typeface="+mj-lt"/>
              </a:rPr>
              <a:t>Shape s=</a:t>
            </a:r>
            <a:r>
              <a:rPr lang="en-IN" sz="2300" b="1" i="0" dirty="0">
                <a:solidFill>
                  <a:schemeClr val="tx2"/>
                </a:solidFill>
                <a:effectLst/>
                <a:latin typeface="+mj-lt"/>
              </a:rPr>
              <a:t>new</a:t>
            </a:r>
            <a:r>
              <a:rPr lang="en-IN" sz="2300" b="0" i="0" dirty="0">
                <a:solidFill>
                  <a:schemeClr val="tx2"/>
                </a:solidFill>
                <a:effectLst/>
                <a:latin typeface="+mj-lt"/>
              </a:rPr>
              <a:t> Circle1</a:t>
            </a:r>
          </a:p>
          <a:p>
            <a:pPr algn="just"/>
            <a:r>
              <a:rPr lang="en-IN" sz="2300" b="0" i="0" dirty="0" err="1">
                <a:solidFill>
                  <a:schemeClr val="tx2"/>
                </a:solidFill>
                <a:effectLst/>
                <a:latin typeface="+mj-lt"/>
              </a:rPr>
              <a:t>s.draw</a:t>
            </a:r>
            <a:r>
              <a:rPr lang="en-IN" sz="2300" b="0" i="0" dirty="0">
                <a:solidFill>
                  <a:schemeClr val="tx2"/>
                </a:solidFill>
                <a:effectLst/>
                <a:latin typeface="+mj-lt"/>
              </a:rPr>
              <a:t>();  </a:t>
            </a:r>
          </a:p>
          <a:p>
            <a:pPr algn="just"/>
            <a:r>
              <a:rPr lang="en-IN" sz="2300" b="0" i="0" dirty="0">
                <a:solidFill>
                  <a:schemeClr val="tx2"/>
                </a:solidFill>
                <a:effectLst/>
                <a:latin typeface="+mj-lt"/>
              </a:rPr>
              <a:t>}  </a:t>
            </a:r>
          </a:p>
          <a:p>
            <a:pPr algn="just"/>
            <a:r>
              <a:rPr lang="en-IN" sz="2300" b="0" i="0" dirty="0">
                <a:solidFill>
                  <a:schemeClr val="tx2"/>
                </a:solidFill>
                <a:effectLst/>
                <a:latin typeface="+mj-lt"/>
              </a:rPr>
              <a:t>}                                                                                                          output: drawing circle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33" y="94102"/>
            <a:ext cx="11887200" cy="1322070"/>
          </a:xfrm>
          <a:prstGeom prst="rect">
            <a:avLst/>
          </a:prstGeom>
          <a:noFill/>
        </p:spPr>
        <p:txBody>
          <a:bodyPr wrap="square">
            <a:spAutoFit/>
          </a:bodyPr>
          <a:lstStyle/>
          <a:p>
            <a:pPr algn="just"/>
            <a:r>
              <a:rPr lang="en-US" sz="4000" b="1" i="0" u="sng" dirty="0">
                <a:solidFill>
                  <a:schemeClr val="tx2"/>
                </a:solidFill>
                <a:effectLst/>
                <a:latin typeface="+mj-lt"/>
              </a:rPr>
              <a:t>Abstract class having constructor, data member and methods</a:t>
            </a:r>
          </a:p>
        </p:txBody>
      </p:sp>
      <p:sp>
        <p:nvSpPr>
          <p:cNvPr id="7" name="TextBox 6"/>
          <p:cNvSpPr txBox="1"/>
          <p:nvPr/>
        </p:nvSpPr>
        <p:spPr>
          <a:xfrm>
            <a:off x="668867" y="1247561"/>
            <a:ext cx="7662333" cy="5401479"/>
          </a:xfrm>
          <a:prstGeom prst="rect">
            <a:avLst/>
          </a:prstGeom>
          <a:noFill/>
        </p:spPr>
        <p:txBody>
          <a:bodyPr wrap="square">
            <a:spAutoFit/>
          </a:bodyPr>
          <a:lstStyle/>
          <a:p>
            <a:pPr algn="just"/>
            <a:r>
              <a:rPr lang="en-IN" sz="2300" b="1" i="0" dirty="0">
                <a:solidFill>
                  <a:schemeClr val="tx2"/>
                </a:solidFill>
                <a:effectLst/>
                <a:latin typeface="+mj-lt"/>
              </a:rPr>
              <a:t>abstract</a:t>
            </a:r>
            <a:r>
              <a:rPr lang="en-IN" sz="2300" b="0" i="0" dirty="0">
                <a:solidFill>
                  <a:schemeClr val="tx2"/>
                </a:solidFill>
                <a:effectLst/>
                <a:latin typeface="+mj-lt"/>
              </a:rPr>
              <a:t> </a:t>
            </a:r>
            <a:r>
              <a:rPr lang="en-IN" sz="2300" b="1" i="0" dirty="0">
                <a:solidFill>
                  <a:schemeClr val="tx2"/>
                </a:solidFill>
                <a:effectLst/>
                <a:latin typeface="+mj-lt"/>
              </a:rPr>
              <a:t>class</a:t>
            </a:r>
            <a:r>
              <a:rPr lang="en-IN" sz="2300" b="0" i="0" dirty="0">
                <a:solidFill>
                  <a:schemeClr val="tx2"/>
                </a:solidFill>
                <a:effectLst/>
                <a:latin typeface="+mj-lt"/>
              </a:rPr>
              <a:t> Bike{  </a:t>
            </a:r>
          </a:p>
          <a:p>
            <a:pPr algn="just"/>
            <a:r>
              <a:rPr lang="en-IN" sz="2300" b="0" i="0" dirty="0">
                <a:solidFill>
                  <a:schemeClr val="tx2"/>
                </a:solidFill>
                <a:effectLst/>
                <a:latin typeface="+mj-lt"/>
              </a:rPr>
              <a:t>   Bike(){</a:t>
            </a:r>
            <a:r>
              <a:rPr lang="en-IN" sz="2300" b="0" i="0" dirty="0" err="1">
                <a:solidFill>
                  <a:schemeClr val="tx2"/>
                </a:solidFill>
                <a:effectLst/>
                <a:latin typeface="+mj-lt"/>
              </a:rPr>
              <a:t>System.out.println</a:t>
            </a:r>
            <a:r>
              <a:rPr lang="en-IN" sz="2300" b="0" i="0" dirty="0">
                <a:solidFill>
                  <a:schemeClr val="tx2"/>
                </a:solidFill>
                <a:effectLst/>
                <a:latin typeface="+mj-lt"/>
              </a:rPr>
              <a:t>("bike is created");}  </a:t>
            </a:r>
          </a:p>
          <a:p>
            <a:pPr algn="just"/>
            <a:r>
              <a:rPr lang="en-IN" sz="2300" b="0" i="0" dirty="0">
                <a:solidFill>
                  <a:schemeClr val="tx2"/>
                </a:solidFill>
                <a:effectLst/>
                <a:latin typeface="+mj-lt"/>
              </a:rPr>
              <a:t> </a:t>
            </a:r>
            <a:r>
              <a:rPr lang="en-IN" sz="2300" b="1" i="0" dirty="0">
                <a:solidFill>
                  <a:schemeClr val="tx2"/>
                </a:solidFill>
                <a:effectLst/>
                <a:latin typeface="+mj-lt"/>
              </a:rPr>
              <a:t>abstract</a:t>
            </a:r>
            <a:r>
              <a:rPr lang="en-IN" sz="2300" b="0" i="0" dirty="0">
                <a:solidFill>
                  <a:schemeClr val="tx2"/>
                </a:solidFill>
                <a:effectLst/>
                <a:latin typeface="+mj-lt"/>
              </a:rPr>
              <a:t> </a:t>
            </a:r>
            <a:r>
              <a:rPr lang="en-IN" sz="2300" b="1" i="0" dirty="0">
                <a:solidFill>
                  <a:schemeClr val="tx2"/>
                </a:solidFill>
                <a:effectLst/>
                <a:latin typeface="+mj-lt"/>
              </a:rPr>
              <a:t>void</a:t>
            </a:r>
            <a:r>
              <a:rPr lang="en-IN" sz="2300" b="0" i="0" dirty="0">
                <a:solidFill>
                  <a:schemeClr val="tx2"/>
                </a:solidFill>
                <a:effectLst/>
                <a:latin typeface="+mj-lt"/>
              </a:rPr>
              <a:t> run();  </a:t>
            </a:r>
          </a:p>
          <a:p>
            <a:pPr algn="just"/>
            <a:r>
              <a:rPr lang="en-IN" sz="2300" b="0" i="0" dirty="0">
                <a:solidFill>
                  <a:schemeClr val="tx2"/>
                </a:solidFill>
                <a:effectLst/>
                <a:latin typeface="+mj-lt"/>
              </a:rPr>
              <a:t>  </a:t>
            </a:r>
            <a:r>
              <a:rPr lang="en-IN" sz="2300" b="1" i="0" dirty="0">
                <a:solidFill>
                  <a:schemeClr val="tx2"/>
                </a:solidFill>
                <a:effectLst/>
                <a:latin typeface="+mj-lt"/>
              </a:rPr>
              <a:t>void</a:t>
            </a:r>
            <a:r>
              <a:rPr lang="en-IN" sz="2300" b="0" i="0" dirty="0">
                <a:solidFill>
                  <a:schemeClr val="tx2"/>
                </a:solidFill>
                <a:effectLst/>
                <a:latin typeface="+mj-lt"/>
              </a:rPr>
              <a:t> </a:t>
            </a:r>
            <a:r>
              <a:rPr lang="en-IN" sz="2300" b="0" i="0" dirty="0" err="1">
                <a:solidFill>
                  <a:schemeClr val="tx2"/>
                </a:solidFill>
                <a:effectLst/>
                <a:latin typeface="+mj-lt"/>
              </a:rPr>
              <a:t>changeGear</a:t>
            </a:r>
            <a:r>
              <a:rPr lang="en-IN" sz="2300" b="0" i="0" dirty="0">
                <a:solidFill>
                  <a:schemeClr val="tx2"/>
                </a:solidFill>
                <a:effectLst/>
                <a:latin typeface="+mj-lt"/>
              </a:rPr>
              <a:t>(){</a:t>
            </a:r>
            <a:r>
              <a:rPr lang="en-IN" sz="2300" b="0" i="0" dirty="0" err="1">
                <a:solidFill>
                  <a:schemeClr val="tx2"/>
                </a:solidFill>
                <a:effectLst/>
                <a:latin typeface="+mj-lt"/>
              </a:rPr>
              <a:t>System.out.println</a:t>
            </a:r>
            <a:r>
              <a:rPr lang="en-IN" sz="2300" b="0" i="0" dirty="0">
                <a:solidFill>
                  <a:schemeClr val="tx2"/>
                </a:solidFill>
                <a:effectLst/>
                <a:latin typeface="+mj-lt"/>
              </a:rPr>
              <a:t>("gear changed");}  </a:t>
            </a:r>
          </a:p>
          <a:p>
            <a:pPr algn="just"/>
            <a:r>
              <a:rPr lang="en-IN" sz="2300" b="0" i="0" dirty="0">
                <a:solidFill>
                  <a:schemeClr val="tx2"/>
                </a:solidFill>
                <a:effectLst/>
                <a:latin typeface="+mj-lt"/>
              </a:rPr>
              <a:t>}  </a:t>
            </a:r>
          </a:p>
          <a:p>
            <a:pPr algn="just"/>
            <a:r>
              <a:rPr lang="en-IN" sz="2300" b="1" i="0" dirty="0">
                <a:solidFill>
                  <a:schemeClr val="tx2"/>
                </a:solidFill>
                <a:effectLst/>
                <a:latin typeface="+mj-lt"/>
              </a:rPr>
              <a:t>class</a:t>
            </a:r>
            <a:r>
              <a:rPr lang="en-IN" sz="2300" b="0" i="0" dirty="0">
                <a:solidFill>
                  <a:schemeClr val="tx2"/>
                </a:solidFill>
                <a:effectLst/>
                <a:latin typeface="+mj-lt"/>
              </a:rPr>
              <a:t> Honda </a:t>
            </a:r>
            <a:r>
              <a:rPr lang="en-IN" sz="2300" b="1" i="0" dirty="0">
                <a:solidFill>
                  <a:schemeClr val="tx2"/>
                </a:solidFill>
                <a:effectLst/>
                <a:latin typeface="+mj-lt"/>
              </a:rPr>
              <a:t>extends</a:t>
            </a:r>
            <a:r>
              <a:rPr lang="en-IN" sz="2300" b="0" i="0" dirty="0">
                <a:solidFill>
                  <a:schemeClr val="tx2"/>
                </a:solidFill>
                <a:effectLst/>
                <a:latin typeface="+mj-lt"/>
              </a:rPr>
              <a:t> Bike{  </a:t>
            </a:r>
          </a:p>
          <a:p>
            <a:pPr algn="just"/>
            <a:r>
              <a:rPr lang="en-IN" sz="2300" b="1" i="0" dirty="0">
                <a:solidFill>
                  <a:schemeClr val="tx2"/>
                </a:solidFill>
                <a:effectLst/>
                <a:latin typeface="+mj-lt"/>
              </a:rPr>
              <a:t>void</a:t>
            </a:r>
            <a:r>
              <a:rPr lang="en-IN" sz="2300" b="0" i="0" dirty="0">
                <a:solidFill>
                  <a:schemeClr val="tx2"/>
                </a:solidFill>
                <a:effectLst/>
                <a:latin typeface="+mj-lt"/>
              </a:rPr>
              <a:t> run(){</a:t>
            </a:r>
            <a:r>
              <a:rPr lang="en-IN" sz="2300" b="0" i="0" dirty="0" err="1">
                <a:solidFill>
                  <a:schemeClr val="tx2"/>
                </a:solidFill>
                <a:effectLst/>
                <a:latin typeface="+mj-lt"/>
              </a:rPr>
              <a:t>System.out.println</a:t>
            </a:r>
            <a:r>
              <a:rPr lang="en-IN" sz="2300" b="0" i="0" dirty="0">
                <a:solidFill>
                  <a:schemeClr val="tx2"/>
                </a:solidFill>
                <a:effectLst/>
                <a:latin typeface="+mj-lt"/>
              </a:rPr>
              <a:t>("running safely..");}  </a:t>
            </a:r>
          </a:p>
          <a:p>
            <a:pPr algn="just"/>
            <a:r>
              <a:rPr lang="en-IN" sz="2300" b="0" i="0" dirty="0">
                <a:solidFill>
                  <a:schemeClr val="tx2"/>
                </a:solidFill>
                <a:effectLst/>
                <a:latin typeface="+mj-lt"/>
              </a:rPr>
              <a:t> }  </a:t>
            </a:r>
          </a:p>
          <a:p>
            <a:pPr algn="just"/>
            <a:r>
              <a:rPr lang="en-IN" sz="2300" b="1" i="0" dirty="0">
                <a:solidFill>
                  <a:schemeClr val="tx2"/>
                </a:solidFill>
                <a:effectLst/>
                <a:latin typeface="+mj-lt"/>
              </a:rPr>
              <a:t>class</a:t>
            </a:r>
            <a:r>
              <a:rPr lang="en-IN" sz="2300" b="0" i="0" dirty="0">
                <a:solidFill>
                  <a:schemeClr val="tx2"/>
                </a:solidFill>
                <a:effectLst/>
                <a:latin typeface="+mj-lt"/>
              </a:rPr>
              <a:t> TestAbstraction2{  </a:t>
            </a:r>
          </a:p>
          <a:p>
            <a:pPr algn="just"/>
            <a:r>
              <a:rPr lang="en-IN" sz="2300" b="1" i="0" dirty="0">
                <a:solidFill>
                  <a:schemeClr val="tx2"/>
                </a:solidFill>
                <a:effectLst/>
                <a:latin typeface="+mj-lt"/>
              </a:rPr>
              <a:t>public</a:t>
            </a:r>
            <a:r>
              <a:rPr lang="en-IN" sz="2300" b="0" i="0" dirty="0">
                <a:solidFill>
                  <a:schemeClr val="tx2"/>
                </a:solidFill>
                <a:effectLst/>
                <a:latin typeface="+mj-lt"/>
              </a:rPr>
              <a:t> </a:t>
            </a:r>
            <a:r>
              <a:rPr lang="en-IN" sz="2300" b="1" i="0" dirty="0">
                <a:solidFill>
                  <a:schemeClr val="tx2"/>
                </a:solidFill>
                <a:effectLst/>
                <a:latin typeface="+mj-lt"/>
              </a:rPr>
              <a:t>static</a:t>
            </a:r>
            <a:r>
              <a:rPr lang="en-IN" sz="2300" b="0" i="0" dirty="0">
                <a:solidFill>
                  <a:schemeClr val="tx2"/>
                </a:solidFill>
                <a:effectLst/>
                <a:latin typeface="+mj-lt"/>
              </a:rPr>
              <a:t> </a:t>
            </a:r>
            <a:r>
              <a:rPr lang="en-IN" sz="2300" b="1" i="0" dirty="0">
                <a:solidFill>
                  <a:schemeClr val="tx2"/>
                </a:solidFill>
                <a:effectLst/>
                <a:latin typeface="+mj-lt"/>
              </a:rPr>
              <a:t>void</a:t>
            </a:r>
            <a:r>
              <a:rPr lang="en-IN" sz="2300" b="0" i="0" dirty="0">
                <a:solidFill>
                  <a:schemeClr val="tx2"/>
                </a:solidFill>
                <a:effectLst/>
                <a:latin typeface="+mj-lt"/>
              </a:rPr>
              <a:t> main(String </a:t>
            </a:r>
            <a:r>
              <a:rPr lang="en-IN" sz="2300" b="0" i="0" dirty="0" err="1">
                <a:solidFill>
                  <a:schemeClr val="tx2"/>
                </a:solidFill>
                <a:effectLst/>
                <a:latin typeface="+mj-lt"/>
              </a:rPr>
              <a:t>args</a:t>
            </a:r>
            <a:r>
              <a:rPr lang="en-IN" sz="2300" b="0" i="0" dirty="0">
                <a:solidFill>
                  <a:schemeClr val="tx2"/>
                </a:solidFill>
                <a:effectLst/>
                <a:latin typeface="+mj-lt"/>
              </a:rPr>
              <a:t>[]){  </a:t>
            </a:r>
          </a:p>
          <a:p>
            <a:pPr algn="just"/>
            <a:r>
              <a:rPr lang="en-IN" sz="2300" b="0" i="0" dirty="0">
                <a:solidFill>
                  <a:schemeClr val="tx2"/>
                </a:solidFill>
                <a:effectLst/>
                <a:latin typeface="+mj-lt"/>
              </a:rPr>
              <a:t> Bike </a:t>
            </a:r>
            <a:r>
              <a:rPr lang="en-IN" sz="2300" b="0" i="0" dirty="0" err="1">
                <a:solidFill>
                  <a:schemeClr val="tx2"/>
                </a:solidFill>
                <a:effectLst/>
                <a:latin typeface="+mj-lt"/>
              </a:rPr>
              <a:t>obj</a:t>
            </a:r>
            <a:r>
              <a:rPr lang="en-IN" sz="2300" b="0" i="0" dirty="0">
                <a:solidFill>
                  <a:schemeClr val="tx2"/>
                </a:solidFill>
                <a:effectLst/>
                <a:latin typeface="+mj-lt"/>
              </a:rPr>
              <a:t> = </a:t>
            </a:r>
            <a:r>
              <a:rPr lang="en-IN" sz="2300" b="1" i="0" dirty="0">
                <a:solidFill>
                  <a:schemeClr val="tx2"/>
                </a:solidFill>
                <a:effectLst/>
                <a:latin typeface="+mj-lt"/>
              </a:rPr>
              <a:t>new</a:t>
            </a:r>
            <a:r>
              <a:rPr lang="en-IN" sz="2300" b="0" i="0" dirty="0">
                <a:solidFill>
                  <a:schemeClr val="tx2"/>
                </a:solidFill>
                <a:effectLst/>
                <a:latin typeface="+mj-lt"/>
              </a:rPr>
              <a:t> Honda();  </a:t>
            </a:r>
          </a:p>
          <a:p>
            <a:pPr algn="just"/>
            <a:r>
              <a:rPr lang="en-IN" sz="2300" b="0" i="0" dirty="0" err="1">
                <a:solidFill>
                  <a:schemeClr val="tx2"/>
                </a:solidFill>
                <a:effectLst/>
                <a:latin typeface="+mj-lt"/>
              </a:rPr>
              <a:t>obj.run</a:t>
            </a:r>
            <a:r>
              <a:rPr lang="en-IN" sz="2300" b="0" i="0" dirty="0">
                <a:solidFill>
                  <a:schemeClr val="tx2"/>
                </a:solidFill>
                <a:effectLst/>
                <a:latin typeface="+mj-lt"/>
              </a:rPr>
              <a:t>();  </a:t>
            </a:r>
          </a:p>
          <a:p>
            <a:pPr algn="just"/>
            <a:r>
              <a:rPr lang="en-IN" sz="2300" b="0" i="0" dirty="0" err="1">
                <a:solidFill>
                  <a:schemeClr val="tx2"/>
                </a:solidFill>
                <a:effectLst/>
                <a:latin typeface="+mj-lt"/>
              </a:rPr>
              <a:t>obj.changeGear</a:t>
            </a:r>
            <a:r>
              <a:rPr lang="en-IN" sz="2300" b="0" i="0" dirty="0">
                <a:solidFill>
                  <a:schemeClr val="tx2"/>
                </a:solidFill>
                <a:effectLst/>
                <a:latin typeface="+mj-lt"/>
              </a:rPr>
              <a:t>();  </a:t>
            </a:r>
          </a:p>
          <a:p>
            <a:pPr algn="just"/>
            <a:r>
              <a:rPr lang="en-IN" sz="2300" b="0" i="0" dirty="0">
                <a:solidFill>
                  <a:schemeClr val="tx2"/>
                </a:solidFill>
                <a:effectLst/>
                <a:latin typeface="+mj-lt"/>
              </a:rPr>
              <a:t>}  </a:t>
            </a:r>
          </a:p>
          <a:p>
            <a:pPr algn="just"/>
            <a:r>
              <a:rPr lang="en-IN" sz="2300" b="0" i="0" dirty="0">
                <a:solidFill>
                  <a:schemeClr val="tx2"/>
                </a:solidFill>
                <a:effectLst/>
                <a:latin typeface="inter-regular"/>
              </a:rPr>
              <a:t>}  </a:t>
            </a:r>
          </a:p>
        </p:txBody>
      </p:sp>
      <p:sp>
        <p:nvSpPr>
          <p:cNvPr id="9" name="Rectangle 2"/>
          <p:cNvSpPr>
            <a:spLocks noChangeArrowheads="1"/>
          </p:cNvSpPr>
          <p:nvPr/>
        </p:nvSpPr>
        <p:spPr bwMode="auto">
          <a:xfrm>
            <a:off x="7653867" y="5294953"/>
            <a:ext cx="317288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500" b="0" i="0" u="none" strike="noStrike" cap="none" normalizeH="0" baseline="0" dirty="0">
                <a:ln>
                  <a:noFill/>
                </a:ln>
                <a:solidFill>
                  <a:srgbClr val="535559"/>
                </a:solidFill>
                <a:effectLst/>
                <a:latin typeface="Arial Unicode MS"/>
              </a:rPr>
              <a:t>bike is created</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500" b="0" i="0" u="none" strike="noStrike" cap="none" normalizeH="0" baseline="0" dirty="0">
                <a:ln>
                  <a:noFill/>
                </a:ln>
                <a:solidFill>
                  <a:srgbClr val="535559"/>
                </a:solidFill>
                <a:effectLst/>
                <a:latin typeface="Arial Unicode MS"/>
              </a:rPr>
              <a:t> running safely..</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500" b="0" i="0" u="none" strike="noStrike" cap="none" normalizeH="0" baseline="0" dirty="0">
                <a:ln>
                  <a:noFill/>
                </a:ln>
                <a:solidFill>
                  <a:srgbClr val="535559"/>
                </a:solidFill>
                <a:effectLst/>
                <a:latin typeface="Arial Unicode MS"/>
              </a:rPr>
              <a:t>gear changed</a:t>
            </a:r>
            <a:r>
              <a:rPr kumimoji="0" lang="en-US" altLang="en-US" sz="2500" b="0" i="0" u="none" strike="noStrike" cap="none" normalizeH="0" baseline="0" dirty="0">
                <a:ln>
                  <a:noFill/>
                </a:ln>
                <a:solidFill>
                  <a:schemeClr val="tx1"/>
                </a:solidFill>
                <a:effectLst/>
              </a:rPr>
              <a:t> </a:t>
            </a: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90220" y="277495"/>
            <a:ext cx="11297285" cy="706755"/>
          </a:xfrm>
          <a:prstGeom prst="rect">
            <a:avLst/>
          </a:prstGeom>
          <a:noFill/>
        </p:spPr>
        <p:txBody>
          <a:bodyPr wrap="square" rtlCol="0" anchor="t">
            <a:spAutoFit/>
          </a:bodyPr>
          <a:lstStyle/>
          <a:p>
            <a:pPr algn="ctr"/>
            <a:r>
              <a:rPr lang="en-US" sz="4000" b="1" u="sng"/>
              <a:t>Interface </a:t>
            </a:r>
          </a:p>
        </p:txBody>
      </p:sp>
      <p:sp>
        <p:nvSpPr>
          <p:cNvPr id="5" name="Text Box 4"/>
          <p:cNvSpPr txBox="1"/>
          <p:nvPr/>
        </p:nvSpPr>
        <p:spPr>
          <a:xfrm>
            <a:off x="285750" y="1229361"/>
            <a:ext cx="11502390" cy="1894840"/>
          </a:xfrm>
          <a:prstGeom prst="rect">
            <a:avLst/>
          </a:prstGeom>
          <a:noFill/>
        </p:spPr>
        <p:txBody>
          <a:bodyPr wrap="square" rtlCol="0" anchor="t">
            <a:noAutofit/>
          </a:bodyPr>
          <a:lstStyle/>
          <a:p>
            <a:r>
              <a:rPr lang="en-US" sz="2800" b="1" dirty="0"/>
              <a:t>An interface in Java is a blueprint of a class. It has static constants and abstract methods.</a:t>
            </a:r>
          </a:p>
          <a:p>
            <a:endParaRPr lang="en-US" sz="2800" b="1" dirty="0"/>
          </a:p>
          <a:p>
            <a:r>
              <a:rPr lang="en-US" sz="2800" b="1" dirty="0"/>
              <a:t> An interface  in Java  is similar to class. It is a collection of abstract methods. </a:t>
            </a:r>
          </a:p>
        </p:txBody>
      </p:sp>
      <p:sp>
        <p:nvSpPr>
          <p:cNvPr id="6" name="TextBox 5"/>
          <p:cNvSpPr txBox="1"/>
          <p:nvPr/>
        </p:nvSpPr>
        <p:spPr>
          <a:xfrm>
            <a:off x="285750" y="3300366"/>
            <a:ext cx="11726332" cy="1383665"/>
          </a:xfrm>
          <a:prstGeom prst="rect">
            <a:avLst/>
          </a:prstGeom>
          <a:noFill/>
        </p:spPr>
        <p:txBody>
          <a:bodyPr wrap="square">
            <a:spAutoFit/>
          </a:bodyPr>
          <a:lstStyle/>
          <a:p>
            <a:r>
              <a:rPr lang="en-US" sz="2800" b="1" dirty="0">
                <a:effectLst/>
                <a:latin typeface="+mj-lt"/>
              </a:rPr>
              <a:t>The interface in Java is a mechanism to achieve </a:t>
            </a:r>
            <a:r>
              <a:rPr lang="en-US" sz="2800" b="1" u="none" strike="noStrike" dirty="0">
                <a:effectLst/>
                <a:latin typeface="+mj-lt"/>
                <a:hlinkClick r:id="rId2"/>
              </a:rPr>
              <a:t>abstraction</a:t>
            </a:r>
            <a:r>
              <a:rPr lang="en-US" sz="2800" b="1" dirty="0">
                <a:effectLst/>
                <a:latin typeface="+mj-lt"/>
              </a:rPr>
              <a:t>. There can be only abstract methods in the Java interface, not method body. It is used to achieve abstraction and multiple </a:t>
            </a:r>
            <a:r>
              <a:rPr lang="en-US" sz="2800" b="1" u="none" strike="noStrike" dirty="0">
                <a:effectLst/>
                <a:latin typeface="+mj-lt"/>
                <a:hlinkClick r:id="rId3"/>
              </a:rPr>
              <a:t>inheritance in Java</a:t>
            </a:r>
            <a:r>
              <a:rPr lang="en-US" sz="2800" b="1" dirty="0">
                <a:effectLst/>
                <a:latin typeface="+mj-lt"/>
              </a:rPr>
              <a:t>.</a:t>
            </a:r>
            <a:endParaRPr lang="en-IN" sz="2800" b="1" dirty="0">
              <a:latin typeface="+mj-lt"/>
            </a:endParaRPr>
          </a:p>
        </p:txBody>
      </p:sp>
      <p:sp>
        <p:nvSpPr>
          <p:cNvPr id="7" name="TextBox 6"/>
          <p:cNvSpPr txBox="1"/>
          <p:nvPr/>
        </p:nvSpPr>
        <p:spPr>
          <a:xfrm>
            <a:off x="381000" y="5070985"/>
            <a:ext cx="11631082" cy="521970"/>
          </a:xfrm>
          <a:prstGeom prst="rect">
            <a:avLst/>
          </a:prstGeom>
          <a:noFill/>
        </p:spPr>
        <p:txBody>
          <a:bodyPr wrap="square">
            <a:spAutoFit/>
          </a:bodyPr>
          <a:lstStyle/>
          <a:p>
            <a:r>
              <a:rPr lang="en-US" sz="2800" b="1" i="0" dirty="0">
                <a:solidFill>
                  <a:srgbClr val="333333"/>
                </a:solidFill>
                <a:effectLst/>
                <a:latin typeface="+mj-lt"/>
              </a:rPr>
              <a:t>Java Interface also represents the IS-A relationship.</a:t>
            </a:r>
            <a:endParaRPr lang="en-IN" sz="2800" b="1" dirty="0">
              <a:latin typeface="+mj-lt"/>
            </a:endParaRPr>
          </a:p>
        </p:txBody>
      </p:sp>
      <p:sp>
        <p:nvSpPr>
          <p:cNvPr id="9" name="TextBox 8"/>
          <p:cNvSpPr txBox="1"/>
          <p:nvPr/>
        </p:nvSpPr>
        <p:spPr>
          <a:xfrm>
            <a:off x="380999" y="5979829"/>
            <a:ext cx="11548533" cy="521970"/>
          </a:xfrm>
          <a:prstGeom prst="rect">
            <a:avLst/>
          </a:prstGeom>
          <a:noFill/>
        </p:spPr>
        <p:txBody>
          <a:bodyPr wrap="square">
            <a:spAutoFit/>
          </a:bodyPr>
          <a:lstStyle/>
          <a:p>
            <a:r>
              <a:rPr lang="en-US" sz="2800" b="1" i="0" dirty="0">
                <a:solidFill>
                  <a:srgbClr val="333333"/>
                </a:solidFill>
                <a:effectLst/>
                <a:latin typeface="+mj-lt"/>
              </a:rPr>
              <a:t>It cannot be instantiated just like the abstract class.</a:t>
            </a:r>
            <a:endParaRPr lang="en-IN" sz="2800" b="1"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801" y="203538"/>
            <a:ext cx="11929532" cy="2015936"/>
          </a:xfrm>
          <a:prstGeom prst="rect">
            <a:avLst/>
          </a:prstGeom>
          <a:noFill/>
        </p:spPr>
        <p:txBody>
          <a:bodyPr wrap="square">
            <a:spAutoFit/>
          </a:bodyPr>
          <a:lstStyle/>
          <a:p>
            <a:endParaRPr lang="en-US" sz="2500" dirty="0"/>
          </a:p>
          <a:p>
            <a:r>
              <a:rPr lang="en-US" sz="2500" dirty="0"/>
              <a:t>A class implements an interface, thereby inheriting the abstract methods of the interface.</a:t>
            </a:r>
          </a:p>
          <a:p>
            <a:endParaRPr lang="en-US" sz="2500" dirty="0"/>
          </a:p>
          <a:p>
            <a:r>
              <a:rPr lang="en-US" sz="2500" dirty="0"/>
              <a:t>Writing an interface is similar to writing a class. But a class describes the attributes and behaviors of an object. And an interface contains behaviors that a class implements.</a:t>
            </a:r>
          </a:p>
        </p:txBody>
      </p:sp>
      <p:sp>
        <p:nvSpPr>
          <p:cNvPr id="7" name="TextBox 6"/>
          <p:cNvSpPr txBox="1"/>
          <p:nvPr/>
        </p:nvSpPr>
        <p:spPr>
          <a:xfrm>
            <a:off x="262466" y="2600110"/>
            <a:ext cx="11667067" cy="3169285"/>
          </a:xfrm>
          <a:prstGeom prst="rect">
            <a:avLst/>
          </a:prstGeom>
          <a:noFill/>
        </p:spPr>
        <p:txBody>
          <a:bodyPr wrap="square">
            <a:spAutoFit/>
          </a:bodyPr>
          <a:lstStyle/>
          <a:p>
            <a:pPr algn="just"/>
            <a:r>
              <a:rPr lang="en-US" sz="2500" b="1" i="0" u="sng" dirty="0">
                <a:effectLst/>
                <a:latin typeface="+mj-lt"/>
              </a:rPr>
              <a:t>Why use Java interface?</a:t>
            </a:r>
          </a:p>
          <a:p>
            <a:pPr algn="just"/>
            <a:endParaRPr lang="en-US" sz="2500" b="1" i="0" dirty="0">
              <a:solidFill>
                <a:srgbClr val="610B38"/>
              </a:solidFill>
              <a:effectLst/>
              <a:latin typeface="+mj-lt"/>
            </a:endParaRPr>
          </a:p>
          <a:p>
            <a:pPr algn="just"/>
            <a:endParaRPr lang="en-US" sz="2500" b="1" i="0" dirty="0">
              <a:solidFill>
                <a:srgbClr val="333333"/>
              </a:solidFill>
              <a:effectLst/>
              <a:latin typeface="+mj-lt"/>
            </a:endParaRPr>
          </a:p>
          <a:p>
            <a:pPr algn="just"/>
            <a:r>
              <a:rPr lang="en-US" sz="2500" b="1" i="0" dirty="0">
                <a:solidFill>
                  <a:srgbClr val="000000"/>
                </a:solidFill>
                <a:effectLst/>
                <a:latin typeface="+mj-lt"/>
              </a:rPr>
              <a:t> 1) It is used to achieve abstraction.</a:t>
            </a:r>
          </a:p>
          <a:p>
            <a:pPr algn="just"/>
            <a:endParaRPr lang="en-US" sz="2500" b="1" i="0" dirty="0">
              <a:solidFill>
                <a:srgbClr val="000000"/>
              </a:solidFill>
              <a:effectLst/>
              <a:latin typeface="+mj-lt"/>
            </a:endParaRPr>
          </a:p>
          <a:p>
            <a:pPr algn="just"/>
            <a:r>
              <a:rPr lang="en-US" sz="2500" b="1" i="0" dirty="0">
                <a:solidFill>
                  <a:srgbClr val="000000"/>
                </a:solidFill>
                <a:effectLst/>
                <a:latin typeface="+mj-lt"/>
              </a:rPr>
              <a:t> 2) By interface, we can support the functionality of multiple inheritance.</a:t>
            </a:r>
          </a:p>
          <a:p>
            <a:pPr algn="just"/>
            <a:endParaRPr lang="en-US" sz="2500" b="1" i="0" dirty="0">
              <a:solidFill>
                <a:srgbClr val="000000"/>
              </a:solidFill>
              <a:effectLst/>
              <a:latin typeface="+mj-lt"/>
            </a:endParaRPr>
          </a:p>
          <a:p>
            <a:pPr algn="just"/>
            <a:endParaRPr lang="en-US" sz="2500" b="1" i="0" dirty="0">
              <a:solidFill>
                <a:srgbClr val="000000"/>
              </a:solidFill>
              <a:effectLst/>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067" y="212004"/>
            <a:ext cx="11938000" cy="2676525"/>
          </a:xfrm>
          <a:prstGeom prst="rect">
            <a:avLst/>
          </a:prstGeom>
          <a:noFill/>
        </p:spPr>
        <p:txBody>
          <a:bodyPr wrap="square">
            <a:spAutoFit/>
          </a:bodyPr>
          <a:lstStyle/>
          <a:p>
            <a:pPr algn="just"/>
            <a:r>
              <a:rPr lang="en-US" sz="2800" b="1" u="sng" dirty="0">
                <a:solidFill>
                  <a:schemeClr val="tx2"/>
                </a:solidFill>
                <a:effectLst/>
                <a:latin typeface="Calibri" panose="020F0502020204030204" charset="0"/>
                <a:cs typeface="Calibri" panose="020F0502020204030204" charset="0"/>
              </a:rPr>
              <a:t>How to declare an interface?</a:t>
            </a:r>
          </a:p>
          <a:p>
            <a:pPr algn="just"/>
            <a:r>
              <a:rPr lang="en-US" sz="2800" b="1" dirty="0">
                <a:solidFill>
                  <a:srgbClr val="333333"/>
                </a:solidFill>
                <a:effectLst/>
                <a:latin typeface="Calibri" panose="020F0502020204030204" charset="0"/>
                <a:cs typeface="Calibri" panose="020F0502020204030204" charset="0"/>
              </a:rPr>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p:txBody>
      </p:sp>
      <p:sp>
        <p:nvSpPr>
          <p:cNvPr id="7" name="TextBox 6"/>
          <p:cNvSpPr txBox="1"/>
          <p:nvPr/>
        </p:nvSpPr>
        <p:spPr>
          <a:xfrm>
            <a:off x="3103034" y="3429000"/>
            <a:ext cx="6104466" cy="2677656"/>
          </a:xfrm>
          <a:prstGeom prst="rect">
            <a:avLst/>
          </a:prstGeom>
          <a:noFill/>
        </p:spPr>
        <p:txBody>
          <a:bodyPr wrap="square">
            <a:spAutoFit/>
          </a:bodyPr>
          <a:lstStyle/>
          <a:p>
            <a:pPr algn="just"/>
            <a:r>
              <a:rPr lang="en-US" sz="2800" i="0" dirty="0">
                <a:effectLst/>
                <a:latin typeface="+mj-lt"/>
              </a:rPr>
              <a:t>interface  &lt;</a:t>
            </a:r>
            <a:r>
              <a:rPr lang="en-US" sz="2800" i="0" dirty="0" err="1">
                <a:effectLst/>
                <a:latin typeface="+mj-lt"/>
              </a:rPr>
              <a:t>interface_name</a:t>
            </a:r>
            <a:r>
              <a:rPr lang="en-US" sz="2800" i="0" dirty="0">
                <a:effectLst/>
                <a:latin typeface="+mj-lt"/>
              </a:rPr>
              <a:t>&gt;</a:t>
            </a:r>
          </a:p>
          <a:p>
            <a:pPr algn="just"/>
            <a:r>
              <a:rPr lang="en-US" sz="2800" i="0" dirty="0">
                <a:effectLst/>
                <a:latin typeface="+mj-lt"/>
              </a:rPr>
              <a:t>{  </a:t>
            </a:r>
          </a:p>
          <a:p>
            <a:pPr algn="just"/>
            <a:r>
              <a:rPr lang="en-US" sz="2800" i="0" dirty="0">
                <a:effectLst/>
                <a:latin typeface="+mj-lt"/>
              </a:rPr>
              <a:t>  // declare constant fields  </a:t>
            </a:r>
          </a:p>
          <a:p>
            <a:pPr algn="just"/>
            <a:r>
              <a:rPr lang="en-US" sz="2800" i="0" dirty="0">
                <a:effectLst/>
                <a:latin typeface="+mj-lt"/>
              </a:rPr>
              <a:t>  // declare methods that abstract   </a:t>
            </a:r>
          </a:p>
          <a:p>
            <a:pPr algn="just"/>
            <a:r>
              <a:rPr lang="en-US" sz="2800" i="0" dirty="0">
                <a:effectLst/>
                <a:latin typeface="+mj-lt"/>
              </a:rPr>
              <a:t>   // by default.  </a:t>
            </a:r>
          </a:p>
          <a:p>
            <a:pPr algn="just"/>
            <a:r>
              <a:rPr lang="en-US" sz="2800" i="0" dirty="0">
                <a:effectLst/>
                <a:latin typeface="+mj-lt"/>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fa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972" y="683155"/>
            <a:ext cx="8556095" cy="1343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0933" y="2551837"/>
            <a:ext cx="11819467" cy="1383665"/>
          </a:xfrm>
          <a:prstGeom prst="rect">
            <a:avLst/>
          </a:prstGeom>
          <a:noFill/>
        </p:spPr>
        <p:txBody>
          <a:bodyPr wrap="square">
            <a:spAutoFit/>
          </a:bodyPr>
          <a:lstStyle/>
          <a:p>
            <a:pPr algn="just"/>
            <a:r>
              <a:rPr lang="en-US" sz="2800" b="1" i="0" dirty="0">
                <a:solidFill>
                  <a:schemeClr val="tx2"/>
                </a:solidFill>
                <a:effectLst/>
                <a:latin typeface="Calibri" panose="020F0502020204030204" charset="0"/>
                <a:cs typeface="Calibri" panose="020F0502020204030204" charset="0"/>
              </a:rPr>
              <a:t>The relationship between classes and interfaces</a:t>
            </a:r>
          </a:p>
          <a:p>
            <a:pPr algn="just"/>
            <a:r>
              <a:rPr lang="en-US" sz="2800" b="1" dirty="0">
                <a:solidFill>
                  <a:schemeClr val="tx2"/>
                </a:solidFill>
                <a:latin typeface="Calibri" panose="020F0502020204030204" charset="0"/>
                <a:cs typeface="Calibri" panose="020F0502020204030204" charset="0"/>
              </a:rPr>
              <a:t>A</a:t>
            </a:r>
            <a:r>
              <a:rPr lang="en-US" sz="2800" b="1" i="0" dirty="0">
                <a:solidFill>
                  <a:schemeClr val="tx2"/>
                </a:solidFill>
                <a:effectLst/>
                <a:latin typeface="Calibri" panose="020F0502020204030204" charset="0"/>
                <a:cs typeface="Calibri" panose="020F0502020204030204" charset="0"/>
              </a:rPr>
              <a:t> class extends another class, an interface extends another interface, but a class implements an interface.</a:t>
            </a:r>
            <a:endParaRPr lang="en-IN" sz="2800" b="1" dirty="0">
              <a:solidFill>
                <a:schemeClr val="tx2"/>
              </a:solidFill>
              <a:latin typeface="Calibri" panose="020F0502020204030204" charset="0"/>
              <a:cs typeface="Calibri" panose="020F0502020204030204" charset="0"/>
            </a:endParaRPr>
          </a:p>
        </p:txBody>
      </p:sp>
      <p:pic>
        <p:nvPicPr>
          <p:cNvPr id="2054" name="Picture 6" descr="The relationship between class and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725" y="4097172"/>
            <a:ext cx="5619750" cy="2446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24467" y="110068"/>
            <a:ext cx="7459133" cy="6463308"/>
          </a:xfrm>
          <a:prstGeom prst="rect">
            <a:avLst/>
          </a:prstGeom>
          <a:noFill/>
        </p:spPr>
        <p:txBody>
          <a:bodyPr wrap="square">
            <a:spAutoFit/>
          </a:bodyPr>
          <a:lstStyle/>
          <a:p>
            <a:r>
              <a:rPr lang="en-IN" sz="2300" dirty="0"/>
              <a:t>interface inter</a:t>
            </a:r>
          </a:p>
          <a:p>
            <a:r>
              <a:rPr lang="en-IN" sz="2300" dirty="0"/>
              <a:t>{</a:t>
            </a:r>
          </a:p>
          <a:p>
            <a:r>
              <a:rPr lang="en-IN" sz="2300" dirty="0"/>
              <a:t>int a=10,b=20;</a:t>
            </a:r>
          </a:p>
          <a:p>
            <a:r>
              <a:rPr lang="en-IN" sz="2300" dirty="0"/>
              <a:t>public  void add();</a:t>
            </a:r>
          </a:p>
          <a:p>
            <a:r>
              <a:rPr lang="en-IN" sz="2300" dirty="0"/>
              <a:t>}</a:t>
            </a:r>
          </a:p>
          <a:p>
            <a:r>
              <a:rPr lang="en-IN" sz="2300" dirty="0"/>
              <a:t>class c1 implements inter</a:t>
            </a:r>
          </a:p>
          <a:p>
            <a:r>
              <a:rPr lang="en-IN" sz="2300" dirty="0"/>
              <a:t>{</a:t>
            </a:r>
          </a:p>
          <a:p>
            <a:r>
              <a:rPr lang="en-IN" sz="2300" dirty="0"/>
              <a:t>    public void add()</a:t>
            </a:r>
          </a:p>
          <a:p>
            <a:r>
              <a:rPr lang="en-IN" sz="2300" dirty="0"/>
              <a:t>    {</a:t>
            </a:r>
          </a:p>
          <a:p>
            <a:r>
              <a:rPr lang="en-IN" sz="2300" dirty="0"/>
              <a:t>        int sum=</a:t>
            </a:r>
            <a:r>
              <a:rPr lang="en-IN" sz="2300" dirty="0" err="1"/>
              <a:t>a+b</a:t>
            </a:r>
            <a:r>
              <a:rPr lang="en-IN" sz="2300" dirty="0"/>
              <a:t>;</a:t>
            </a:r>
          </a:p>
          <a:p>
            <a:r>
              <a:rPr lang="en-IN" sz="2300" dirty="0"/>
              <a:t>        </a:t>
            </a:r>
            <a:r>
              <a:rPr lang="en-IN" sz="2300" dirty="0" err="1"/>
              <a:t>System.out.println</a:t>
            </a:r>
            <a:r>
              <a:rPr lang="en-IN" sz="2300" dirty="0"/>
              <a:t>("Sum of numbers is:" +sum);</a:t>
            </a:r>
          </a:p>
          <a:p>
            <a:r>
              <a:rPr lang="en-IN" sz="2300" dirty="0"/>
              <a:t>    }</a:t>
            </a:r>
          </a:p>
          <a:p>
            <a:r>
              <a:rPr lang="en-IN" sz="2300" dirty="0"/>
              <a:t>    public static void main(String[] </a:t>
            </a:r>
            <a:r>
              <a:rPr lang="en-IN" sz="2300" dirty="0" err="1"/>
              <a:t>srgs</a:t>
            </a:r>
            <a:r>
              <a:rPr lang="en-IN" sz="2300" dirty="0"/>
              <a:t>)</a:t>
            </a:r>
          </a:p>
          <a:p>
            <a:r>
              <a:rPr lang="en-IN" sz="2300" dirty="0"/>
              <a:t>    {</a:t>
            </a:r>
          </a:p>
          <a:p>
            <a:r>
              <a:rPr lang="en-IN" sz="2300" dirty="0"/>
              <a:t>        c1 </a:t>
            </a:r>
            <a:r>
              <a:rPr lang="en-IN" sz="2300" dirty="0" err="1"/>
              <a:t>obj</a:t>
            </a:r>
            <a:r>
              <a:rPr lang="en-IN" sz="2300" dirty="0"/>
              <a:t>= new c1();</a:t>
            </a:r>
          </a:p>
          <a:p>
            <a:r>
              <a:rPr lang="en-IN" sz="2300" dirty="0"/>
              <a:t>        </a:t>
            </a:r>
            <a:r>
              <a:rPr lang="en-IN" sz="2300" dirty="0" err="1"/>
              <a:t>obj.add</a:t>
            </a:r>
            <a:r>
              <a:rPr lang="en-IN" sz="2300" dirty="0"/>
              <a:t>();</a:t>
            </a:r>
          </a:p>
          <a:p>
            <a:r>
              <a:rPr lang="en-IN" sz="2300" dirty="0"/>
              <a:t>    }</a:t>
            </a:r>
          </a:p>
          <a:p>
            <a:r>
              <a:rPr lang="en-IN" sz="2300" dirty="0"/>
              <a:t>}                                               output: Sum of numbers is: 30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31333" y="270933"/>
            <a:ext cx="9897534" cy="7017306"/>
          </a:xfrm>
          <a:prstGeom prst="rect">
            <a:avLst/>
          </a:prstGeom>
          <a:noFill/>
        </p:spPr>
        <p:txBody>
          <a:bodyPr wrap="square">
            <a:spAutoFit/>
          </a:bodyPr>
          <a:lstStyle/>
          <a:p>
            <a:r>
              <a:rPr lang="en-IN" sz="2500" dirty="0"/>
              <a:t>interface Drawable{  </a:t>
            </a:r>
          </a:p>
          <a:p>
            <a:r>
              <a:rPr lang="en-IN" sz="2500" dirty="0"/>
              <a:t>void draw();  </a:t>
            </a:r>
          </a:p>
          <a:p>
            <a:r>
              <a:rPr lang="en-IN" sz="2500" dirty="0"/>
              <a:t>}  </a:t>
            </a:r>
          </a:p>
          <a:p>
            <a:r>
              <a:rPr lang="en-IN" sz="2500" dirty="0"/>
              <a:t>class Rectangle implements Drawable{  </a:t>
            </a:r>
          </a:p>
          <a:p>
            <a:r>
              <a:rPr lang="en-IN" sz="2500" dirty="0"/>
              <a:t>public void draw(){</a:t>
            </a:r>
            <a:r>
              <a:rPr lang="en-IN" sz="2500" dirty="0" err="1"/>
              <a:t>System.out.println</a:t>
            </a:r>
            <a:r>
              <a:rPr lang="en-IN" sz="2500" dirty="0"/>
              <a:t>("drawing rectangle");}  </a:t>
            </a:r>
          </a:p>
          <a:p>
            <a:r>
              <a:rPr lang="en-IN" sz="2500" dirty="0"/>
              <a:t>}  </a:t>
            </a:r>
          </a:p>
          <a:p>
            <a:r>
              <a:rPr lang="en-IN" sz="2500" dirty="0"/>
              <a:t>class Circle implements Drawable{  </a:t>
            </a:r>
          </a:p>
          <a:p>
            <a:r>
              <a:rPr lang="en-IN" sz="2500" dirty="0"/>
              <a:t>public void draw(){</a:t>
            </a:r>
            <a:r>
              <a:rPr lang="en-IN" sz="2500" dirty="0" err="1"/>
              <a:t>System.out.println</a:t>
            </a:r>
            <a:r>
              <a:rPr lang="en-IN" sz="2500" dirty="0"/>
              <a:t>("drawing circle");}  </a:t>
            </a:r>
          </a:p>
          <a:p>
            <a:r>
              <a:rPr lang="en-IN" sz="2500" dirty="0"/>
              <a:t>}  </a:t>
            </a:r>
          </a:p>
          <a:p>
            <a:r>
              <a:rPr lang="en-IN" sz="2500" dirty="0"/>
              <a:t>class TestInterface1{  </a:t>
            </a:r>
          </a:p>
          <a:p>
            <a:r>
              <a:rPr lang="en-IN" sz="2500" dirty="0"/>
              <a:t>public static void main(String </a:t>
            </a:r>
            <a:r>
              <a:rPr lang="en-IN" sz="2500" dirty="0" err="1"/>
              <a:t>args</a:t>
            </a:r>
            <a:r>
              <a:rPr lang="en-IN" sz="2500" dirty="0"/>
              <a:t>[]){  </a:t>
            </a:r>
          </a:p>
          <a:p>
            <a:r>
              <a:rPr lang="en-IN" sz="2500" dirty="0"/>
              <a:t>Drawable d=new Circle();</a:t>
            </a:r>
          </a:p>
          <a:p>
            <a:r>
              <a:rPr lang="en-IN" sz="2500" dirty="0" err="1"/>
              <a:t>d.draw</a:t>
            </a:r>
            <a:r>
              <a:rPr lang="en-IN" sz="2500" dirty="0"/>
              <a:t>();  </a:t>
            </a:r>
          </a:p>
          <a:p>
            <a:r>
              <a:rPr lang="en-IN" sz="2500" dirty="0"/>
              <a:t>Drawable d1=new Rectangle();</a:t>
            </a:r>
          </a:p>
          <a:p>
            <a:r>
              <a:rPr lang="en-IN" sz="2500" dirty="0"/>
              <a:t>d1.draw();</a:t>
            </a:r>
          </a:p>
          <a:p>
            <a:r>
              <a:rPr lang="en-IN" sz="2500" dirty="0"/>
              <a:t>}}                                                          output: drawing circle</a:t>
            </a:r>
          </a:p>
          <a:p>
            <a:r>
              <a:rPr lang="en-IN" sz="2500" dirty="0"/>
              <a:t>                                                                           drawing rectangle</a:t>
            </a:r>
          </a:p>
          <a:p>
            <a:endParaRPr lang="en-IN" sz="25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3333" y="137067"/>
            <a:ext cx="10684934" cy="707886"/>
          </a:xfrm>
          <a:prstGeom prst="rect">
            <a:avLst/>
          </a:prstGeom>
          <a:noFill/>
        </p:spPr>
        <p:txBody>
          <a:bodyPr wrap="square">
            <a:spAutoFit/>
          </a:bodyPr>
          <a:lstStyle/>
          <a:p>
            <a:pPr algn="just"/>
            <a:r>
              <a:rPr lang="en-US" sz="4000" b="1" i="0" u="sng" dirty="0">
                <a:effectLst/>
                <a:latin typeface="+mj-lt"/>
              </a:rPr>
              <a:t>Multiple inheritance in Java by interface</a:t>
            </a:r>
          </a:p>
        </p:txBody>
      </p:sp>
      <p:sp>
        <p:nvSpPr>
          <p:cNvPr id="4" name="TextBox 3"/>
          <p:cNvSpPr txBox="1"/>
          <p:nvPr/>
        </p:nvSpPr>
        <p:spPr>
          <a:xfrm>
            <a:off x="237065" y="963768"/>
            <a:ext cx="11480801" cy="954107"/>
          </a:xfrm>
          <a:prstGeom prst="rect">
            <a:avLst/>
          </a:prstGeom>
          <a:noFill/>
        </p:spPr>
        <p:txBody>
          <a:bodyPr wrap="square">
            <a:spAutoFit/>
          </a:bodyPr>
          <a:lstStyle/>
          <a:p>
            <a:r>
              <a:rPr lang="en-US" sz="2800" b="1" i="0" dirty="0">
                <a:solidFill>
                  <a:srgbClr val="333333"/>
                </a:solidFill>
                <a:effectLst/>
                <a:latin typeface="+mj-lt"/>
              </a:rPr>
              <a:t>If a class implements multiple interfaces, or an interface extends multiple interfaces, it is known as multiple inheritance.</a:t>
            </a:r>
            <a:endParaRPr lang="en-IN" sz="2800" b="1" dirty="0">
              <a:latin typeface="+mj-lt"/>
            </a:endParaRPr>
          </a:p>
        </p:txBody>
      </p:sp>
      <p:pic>
        <p:nvPicPr>
          <p:cNvPr id="1026" name="Picture 2" descr=" multiple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58533"/>
            <a:ext cx="8686800" cy="309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2467" y="0"/>
            <a:ext cx="5046133" cy="7664493"/>
          </a:xfrm>
          <a:prstGeom prst="rect">
            <a:avLst/>
          </a:prstGeom>
          <a:noFill/>
        </p:spPr>
        <p:txBody>
          <a:bodyPr wrap="square">
            <a:spAutoFit/>
          </a:bodyPr>
          <a:lstStyle/>
          <a:p>
            <a:r>
              <a:rPr lang="en-IN" sz="2500" dirty="0"/>
              <a:t>interface inter</a:t>
            </a:r>
          </a:p>
          <a:p>
            <a:r>
              <a:rPr lang="en-IN" sz="2500" dirty="0"/>
              <a:t>{</a:t>
            </a:r>
          </a:p>
          <a:p>
            <a:r>
              <a:rPr lang="en-IN" sz="2500" dirty="0"/>
              <a:t>int a=10,b=20;</a:t>
            </a:r>
          </a:p>
          <a:p>
            <a:r>
              <a:rPr lang="en-IN" sz="2500" dirty="0"/>
              <a:t>public abstract void add();</a:t>
            </a:r>
          </a:p>
          <a:p>
            <a:r>
              <a:rPr lang="en-IN" sz="2500" dirty="0"/>
              <a:t>}</a:t>
            </a:r>
          </a:p>
          <a:p>
            <a:r>
              <a:rPr lang="en-IN" sz="2500" dirty="0"/>
              <a:t>interface inter1</a:t>
            </a:r>
          </a:p>
          <a:p>
            <a:r>
              <a:rPr lang="en-IN" sz="2500" dirty="0"/>
              <a:t>{</a:t>
            </a:r>
          </a:p>
          <a:p>
            <a:r>
              <a:rPr lang="en-IN" sz="2500" dirty="0"/>
              <a:t>    int c=20,d=10;</a:t>
            </a:r>
          </a:p>
          <a:p>
            <a:r>
              <a:rPr lang="en-IN" sz="2500" dirty="0"/>
              <a:t>    public abstract void sub();</a:t>
            </a:r>
          </a:p>
          <a:p>
            <a:r>
              <a:rPr lang="en-IN" sz="2500" dirty="0"/>
              <a:t>}</a:t>
            </a:r>
          </a:p>
          <a:p>
            <a:r>
              <a:rPr lang="en-IN" sz="2500" dirty="0"/>
              <a:t>class c1 implements inter,inter1</a:t>
            </a:r>
          </a:p>
          <a:p>
            <a:r>
              <a:rPr lang="en-IN" sz="2500" dirty="0"/>
              <a:t>{</a:t>
            </a:r>
          </a:p>
          <a:p>
            <a:r>
              <a:rPr lang="en-IN" sz="2500" dirty="0"/>
              <a:t>public void add()</a:t>
            </a:r>
          </a:p>
          <a:p>
            <a:r>
              <a:rPr lang="en-IN" sz="2500" dirty="0"/>
              <a:t>{</a:t>
            </a:r>
          </a:p>
          <a:p>
            <a:r>
              <a:rPr lang="en-IN" sz="2500" dirty="0"/>
              <a:t>int sum=</a:t>
            </a:r>
            <a:r>
              <a:rPr lang="en-IN" sz="2500" dirty="0" err="1"/>
              <a:t>a+b</a:t>
            </a:r>
            <a:r>
              <a:rPr lang="en-IN" sz="2500" dirty="0"/>
              <a:t>;</a:t>
            </a:r>
          </a:p>
          <a:p>
            <a:r>
              <a:rPr lang="en-IN" sz="2500" dirty="0" err="1"/>
              <a:t>System.out.println</a:t>
            </a:r>
            <a:r>
              <a:rPr lang="en-IN" sz="2500" dirty="0"/>
              <a:t>(" Sum of numbers is :" +sum);</a:t>
            </a:r>
          </a:p>
          <a:p>
            <a:r>
              <a:rPr lang="en-IN" sz="2500" dirty="0"/>
              <a:t>}</a:t>
            </a:r>
          </a:p>
          <a:p>
            <a:endParaRPr lang="en-IN" sz="2500" dirty="0"/>
          </a:p>
        </p:txBody>
      </p:sp>
      <p:sp>
        <p:nvSpPr>
          <p:cNvPr id="4" name="TextBox 3"/>
          <p:cNvSpPr txBox="1"/>
          <p:nvPr/>
        </p:nvSpPr>
        <p:spPr>
          <a:xfrm>
            <a:off x="5588001" y="102950"/>
            <a:ext cx="5799666" cy="5478423"/>
          </a:xfrm>
          <a:prstGeom prst="rect">
            <a:avLst/>
          </a:prstGeom>
          <a:noFill/>
        </p:spPr>
        <p:txBody>
          <a:bodyPr wrap="square">
            <a:spAutoFit/>
          </a:bodyPr>
          <a:lstStyle/>
          <a:p>
            <a:r>
              <a:rPr lang="en-IN" sz="2500" dirty="0"/>
              <a:t>public void sub()</a:t>
            </a:r>
          </a:p>
          <a:p>
            <a:r>
              <a:rPr lang="en-IN" sz="2500" dirty="0"/>
              <a:t>{</a:t>
            </a:r>
          </a:p>
          <a:p>
            <a:r>
              <a:rPr lang="en-IN" sz="2500" dirty="0"/>
              <a:t>int r=c-d;</a:t>
            </a:r>
          </a:p>
          <a:p>
            <a:r>
              <a:rPr lang="en-IN" sz="2500" dirty="0" err="1"/>
              <a:t>System.out.println</a:t>
            </a:r>
            <a:r>
              <a:rPr lang="en-IN" sz="2500" dirty="0"/>
              <a:t>(" Difference of numbers is :" +r);</a:t>
            </a:r>
          </a:p>
          <a:p>
            <a:r>
              <a:rPr lang="en-IN" sz="2500" dirty="0"/>
              <a:t>}</a:t>
            </a:r>
          </a:p>
          <a:p>
            <a:r>
              <a:rPr lang="en-IN" sz="2500" dirty="0"/>
              <a:t>public static void main(String[] </a:t>
            </a:r>
            <a:r>
              <a:rPr lang="en-IN" sz="2500" dirty="0" err="1"/>
              <a:t>args</a:t>
            </a:r>
            <a:r>
              <a:rPr lang="en-IN" sz="2500" dirty="0"/>
              <a:t>)</a:t>
            </a:r>
          </a:p>
          <a:p>
            <a:r>
              <a:rPr lang="en-IN" sz="2500" dirty="0"/>
              <a:t>{</a:t>
            </a:r>
          </a:p>
          <a:p>
            <a:r>
              <a:rPr lang="en-IN" sz="2500" dirty="0"/>
              <a:t>c1 </a:t>
            </a:r>
            <a:r>
              <a:rPr lang="en-IN" sz="2500" dirty="0" err="1"/>
              <a:t>obj</a:t>
            </a:r>
            <a:r>
              <a:rPr lang="en-IN" sz="2500" dirty="0"/>
              <a:t>=new c1();</a:t>
            </a:r>
          </a:p>
          <a:p>
            <a:r>
              <a:rPr lang="en-IN" sz="2500" dirty="0" err="1"/>
              <a:t>obj.add</a:t>
            </a:r>
            <a:r>
              <a:rPr lang="en-IN" sz="2500" dirty="0"/>
              <a:t>();</a:t>
            </a:r>
          </a:p>
          <a:p>
            <a:r>
              <a:rPr lang="en-IN" sz="2500" dirty="0" err="1"/>
              <a:t>obj.sub</a:t>
            </a:r>
            <a:r>
              <a:rPr lang="en-IN" sz="2500" dirty="0"/>
              <a:t>();</a:t>
            </a:r>
          </a:p>
          <a:p>
            <a:r>
              <a:rPr lang="en-IN" sz="2500" dirty="0"/>
              <a:t>}</a:t>
            </a:r>
          </a:p>
          <a:p>
            <a:r>
              <a:rPr lang="en-IN" sz="2500" dirty="0"/>
              <a:t>}                  Output: Sum of numbers is : 30</a:t>
            </a:r>
          </a:p>
          <a:p>
            <a:r>
              <a:rPr lang="en-IN" sz="2500" dirty="0"/>
              <a:t>                         Difference of numbers is: 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74040" y="596265"/>
            <a:ext cx="11127740" cy="5766435"/>
          </a:xfrm>
          <a:prstGeom prst="rect">
            <a:avLst/>
          </a:prstGeom>
          <a:noFill/>
        </p:spPr>
        <p:txBody>
          <a:bodyPr wrap="square" rtlCol="0" anchor="t">
            <a:noAutofit/>
          </a:bodyPr>
          <a:lstStyle/>
          <a:p>
            <a:r>
              <a:rPr lang="en-US" sz="2800" u="sng">
                <a:sym typeface="+mn-ea"/>
              </a:rPr>
              <a:t>Super Class/Parent Class</a:t>
            </a:r>
            <a:r>
              <a:rPr lang="en-US" sz="2800">
                <a:sym typeface="+mn-ea"/>
              </a:rPr>
              <a:t>: Superclass is the class from where a subclass inherits the features. It is also called a base class or a parent class.</a:t>
            </a:r>
          </a:p>
          <a:p>
            <a:endParaRPr lang="en-US" sz="2800"/>
          </a:p>
          <a:p>
            <a:r>
              <a:rPr lang="en-US" sz="2800">
                <a:sym typeface="+mn-ea"/>
              </a:rPr>
              <a:t> </a:t>
            </a:r>
            <a:r>
              <a:rPr lang="en-US" sz="2800" u="sng">
                <a:sym typeface="+mn-ea"/>
              </a:rPr>
              <a:t>Reusability: </a:t>
            </a:r>
            <a:r>
              <a:rPr lang="en-US" sz="2800">
                <a:sym typeface="+mn-ea"/>
              </a:rPr>
              <a:t>As the name specifies, reusability is a mechanism which facilitates you to reuse the fields and methods of the existing class when you create a new class. You can use the same fields and methods already defined in the previous class.</a:t>
            </a:r>
          </a:p>
        </p:txBody>
      </p:sp>
      <p:sp>
        <p:nvSpPr>
          <p:cNvPr id="5" name="Text Box 4"/>
          <p:cNvSpPr txBox="1"/>
          <p:nvPr/>
        </p:nvSpPr>
        <p:spPr>
          <a:xfrm>
            <a:off x="438785" y="3778250"/>
            <a:ext cx="11637010" cy="3107690"/>
          </a:xfrm>
          <a:prstGeom prst="rect">
            <a:avLst/>
          </a:prstGeom>
          <a:noFill/>
        </p:spPr>
        <p:txBody>
          <a:bodyPr wrap="square" rtlCol="0" anchor="t">
            <a:spAutoFit/>
          </a:bodyPr>
          <a:lstStyle/>
          <a:p>
            <a:r>
              <a:rPr lang="en-US" sz="2800"/>
              <a:t>class Subclass-name extends Superclass-name </a:t>
            </a:r>
          </a:p>
          <a:p>
            <a:r>
              <a:rPr lang="en-US" sz="2800"/>
              <a:t> { </a:t>
            </a:r>
          </a:p>
          <a:p>
            <a:r>
              <a:rPr lang="en-US" sz="2800"/>
              <a:t> //methods and fields </a:t>
            </a:r>
          </a:p>
          <a:p>
            <a:r>
              <a:rPr lang="en-US" sz="2800"/>
              <a:t> } </a:t>
            </a:r>
          </a:p>
          <a:p>
            <a:r>
              <a:rPr lang="en-US" sz="2800"/>
              <a:t>Note: The extends keyword indicates that you are making a new class that derives from an existing class. The meaning of "extends" is to increase the functionality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67" y="181801"/>
            <a:ext cx="10701866" cy="1569660"/>
          </a:xfrm>
          <a:prstGeom prst="rect">
            <a:avLst/>
          </a:prstGeom>
          <a:noFill/>
        </p:spPr>
        <p:txBody>
          <a:bodyPr wrap="square">
            <a:spAutoFit/>
          </a:bodyPr>
          <a:lstStyle/>
          <a:p>
            <a:pPr algn="just"/>
            <a:r>
              <a:rPr lang="en-US" sz="4000" b="1" i="0" u="sng" dirty="0">
                <a:effectLst/>
                <a:latin typeface="+mj-lt"/>
              </a:rPr>
              <a:t>Interface inheritance</a:t>
            </a:r>
          </a:p>
          <a:p>
            <a:pPr algn="just"/>
            <a:r>
              <a:rPr lang="en-US" sz="2800" b="1" i="0" dirty="0">
                <a:solidFill>
                  <a:srgbClr val="333333"/>
                </a:solidFill>
                <a:effectLst/>
                <a:latin typeface="+mj-lt"/>
              </a:rPr>
              <a:t>A class implements an interface, but one interface extends another interface.</a:t>
            </a:r>
          </a:p>
        </p:txBody>
      </p:sp>
      <p:sp>
        <p:nvSpPr>
          <p:cNvPr id="7" name="TextBox 6"/>
          <p:cNvSpPr txBox="1"/>
          <p:nvPr/>
        </p:nvSpPr>
        <p:spPr>
          <a:xfrm>
            <a:off x="2540000" y="1310775"/>
            <a:ext cx="7882467" cy="5401479"/>
          </a:xfrm>
          <a:prstGeom prst="rect">
            <a:avLst/>
          </a:prstGeom>
          <a:noFill/>
        </p:spPr>
        <p:txBody>
          <a:bodyPr wrap="square">
            <a:spAutoFit/>
          </a:bodyPr>
          <a:lstStyle/>
          <a:p>
            <a:pPr algn="just"/>
            <a:r>
              <a:rPr lang="en-IN" sz="2300" b="1" i="0" dirty="0">
                <a:solidFill>
                  <a:srgbClr val="006699"/>
                </a:solidFill>
                <a:effectLst/>
                <a:latin typeface="+mj-lt"/>
              </a:rPr>
              <a:t>interface</a:t>
            </a:r>
            <a:r>
              <a:rPr lang="en-IN" sz="2300" b="0" i="0" dirty="0">
                <a:solidFill>
                  <a:srgbClr val="000000"/>
                </a:solidFill>
                <a:effectLst/>
                <a:latin typeface="+mj-lt"/>
              </a:rPr>
              <a:t> Printable{  </a:t>
            </a:r>
          </a:p>
          <a:p>
            <a:pPr algn="just"/>
            <a:r>
              <a:rPr lang="en-IN" sz="2300" b="1" i="0" dirty="0">
                <a:solidFill>
                  <a:srgbClr val="006699"/>
                </a:solidFill>
                <a:effectLst/>
                <a:latin typeface="+mj-lt"/>
              </a:rPr>
              <a:t>void</a:t>
            </a:r>
            <a:r>
              <a:rPr lang="en-IN" sz="2300" b="0" i="0" dirty="0">
                <a:solidFill>
                  <a:srgbClr val="000000"/>
                </a:solidFill>
                <a:effectLst/>
                <a:latin typeface="+mj-lt"/>
              </a:rPr>
              <a:t> print();  </a:t>
            </a:r>
          </a:p>
          <a:p>
            <a:pPr algn="just"/>
            <a:r>
              <a:rPr lang="en-IN" sz="2300" b="0" i="0" dirty="0">
                <a:solidFill>
                  <a:srgbClr val="000000"/>
                </a:solidFill>
                <a:effectLst/>
                <a:latin typeface="+mj-lt"/>
              </a:rPr>
              <a:t>}  </a:t>
            </a:r>
          </a:p>
          <a:p>
            <a:pPr algn="just"/>
            <a:r>
              <a:rPr lang="en-IN" sz="2300" b="1" i="0" dirty="0">
                <a:solidFill>
                  <a:srgbClr val="006699"/>
                </a:solidFill>
                <a:effectLst/>
                <a:latin typeface="+mj-lt"/>
              </a:rPr>
              <a:t>interface</a:t>
            </a:r>
            <a:r>
              <a:rPr lang="en-IN" sz="2300" b="0" i="0" dirty="0">
                <a:solidFill>
                  <a:srgbClr val="000000"/>
                </a:solidFill>
                <a:effectLst/>
                <a:latin typeface="+mj-lt"/>
              </a:rPr>
              <a:t> Showable </a:t>
            </a:r>
            <a:r>
              <a:rPr lang="en-IN" sz="2300" b="1" i="0" dirty="0">
                <a:solidFill>
                  <a:srgbClr val="006699"/>
                </a:solidFill>
                <a:effectLst/>
                <a:latin typeface="+mj-lt"/>
              </a:rPr>
              <a:t>extends</a:t>
            </a:r>
            <a:r>
              <a:rPr lang="en-IN" sz="2300" b="0" i="0" dirty="0">
                <a:solidFill>
                  <a:srgbClr val="000000"/>
                </a:solidFill>
                <a:effectLst/>
                <a:latin typeface="+mj-lt"/>
              </a:rPr>
              <a:t> Printable{  </a:t>
            </a:r>
          </a:p>
          <a:p>
            <a:pPr algn="just"/>
            <a:r>
              <a:rPr lang="en-IN" sz="2300" b="1" i="0" dirty="0">
                <a:solidFill>
                  <a:srgbClr val="006699"/>
                </a:solidFill>
                <a:effectLst/>
                <a:latin typeface="+mj-lt"/>
              </a:rPr>
              <a:t>void</a:t>
            </a:r>
            <a:r>
              <a:rPr lang="en-IN" sz="2300" b="0" i="0" dirty="0">
                <a:solidFill>
                  <a:srgbClr val="000000"/>
                </a:solidFill>
                <a:effectLst/>
                <a:latin typeface="+mj-lt"/>
              </a:rPr>
              <a:t> show();  </a:t>
            </a:r>
          </a:p>
          <a:p>
            <a:pPr algn="just"/>
            <a:r>
              <a:rPr lang="en-IN" sz="2300" b="0" i="0" dirty="0">
                <a:solidFill>
                  <a:srgbClr val="000000"/>
                </a:solidFill>
                <a:effectLst/>
                <a:latin typeface="+mj-lt"/>
              </a:rPr>
              <a:t>}  </a:t>
            </a:r>
          </a:p>
          <a:p>
            <a:pPr algn="just"/>
            <a:r>
              <a:rPr lang="en-IN" sz="2300" b="1" i="0" dirty="0">
                <a:solidFill>
                  <a:srgbClr val="006699"/>
                </a:solidFill>
                <a:effectLst/>
                <a:latin typeface="+mj-lt"/>
              </a:rPr>
              <a:t>class</a:t>
            </a:r>
            <a:r>
              <a:rPr lang="en-IN" sz="2300" b="0" i="0" dirty="0">
                <a:solidFill>
                  <a:srgbClr val="000000"/>
                </a:solidFill>
                <a:effectLst/>
                <a:latin typeface="+mj-lt"/>
              </a:rPr>
              <a:t> TestInterface4 </a:t>
            </a:r>
            <a:r>
              <a:rPr lang="en-IN" sz="2300" b="1" i="0" dirty="0">
                <a:solidFill>
                  <a:srgbClr val="006699"/>
                </a:solidFill>
                <a:effectLst/>
                <a:latin typeface="+mj-lt"/>
              </a:rPr>
              <a:t>implements</a:t>
            </a:r>
            <a:r>
              <a:rPr lang="en-IN" sz="2300" b="0" i="0" dirty="0">
                <a:solidFill>
                  <a:srgbClr val="000000"/>
                </a:solidFill>
                <a:effectLst/>
                <a:latin typeface="+mj-lt"/>
              </a:rPr>
              <a:t> Showable{  </a:t>
            </a:r>
          </a:p>
          <a:p>
            <a:pPr algn="just"/>
            <a:r>
              <a:rPr lang="en-IN" sz="2300" b="1" i="0" dirty="0">
                <a:solidFill>
                  <a:srgbClr val="006699"/>
                </a:solidFill>
                <a:effectLst/>
                <a:latin typeface="+mj-lt"/>
              </a:rPr>
              <a:t>public</a:t>
            </a:r>
            <a:r>
              <a:rPr lang="en-IN" sz="2300" b="0" i="0" dirty="0">
                <a:solidFill>
                  <a:srgbClr val="000000"/>
                </a:solidFill>
                <a:effectLst/>
                <a:latin typeface="+mj-lt"/>
              </a:rPr>
              <a:t> </a:t>
            </a:r>
            <a:r>
              <a:rPr lang="en-IN" sz="2300" b="1" i="0" dirty="0">
                <a:solidFill>
                  <a:srgbClr val="006699"/>
                </a:solidFill>
                <a:effectLst/>
                <a:latin typeface="+mj-lt"/>
              </a:rPr>
              <a:t>void</a:t>
            </a:r>
            <a:r>
              <a:rPr lang="en-IN" sz="2300" b="0" i="0" dirty="0">
                <a:solidFill>
                  <a:srgbClr val="000000"/>
                </a:solidFill>
                <a:effectLst/>
                <a:latin typeface="+mj-lt"/>
              </a:rPr>
              <a:t> print(){</a:t>
            </a:r>
            <a:r>
              <a:rPr lang="en-IN" sz="2300" b="0" i="0" dirty="0" err="1">
                <a:solidFill>
                  <a:srgbClr val="000000"/>
                </a:solidFill>
                <a:effectLst/>
                <a:latin typeface="+mj-lt"/>
              </a:rPr>
              <a:t>System.out.println</a:t>
            </a:r>
            <a:r>
              <a:rPr lang="en-IN" sz="2300" b="0" i="0" dirty="0">
                <a:solidFill>
                  <a:srgbClr val="000000"/>
                </a:solidFill>
                <a:effectLst/>
                <a:latin typeface="+mj-lt"/>
              </a:rPr>
              <a:t>(</a:t>
            </a:r>
            <a:r>
              <a:rPr lang="en-IN" sz="2300" b="0" i="0" dirty="0">
                <a:solidFill>
                  <a:srgbClr val="0000FF"/>
                </a:solidFill>
                <a:effectLst/>
                <a:latin typeface="+mj-lt"/>
              </a:rPr>
              <a:t>"Hello"</a:t>
            </a:r>
            <a:r>
              <a:rPr lang="en-IN" sz="2300" b="0" i="0" dirty="0">
                <a:solidFill>
                  <a:srgbClr val="000000"/>
                </a:solidFill>
                <a:effectLst/>
                <a:latin typeface="+mj-lt"/>
              </a:rPr>
              <a:t>);}  </a:t>
            </a:r>
          </a:p>
          <a:p>
            <a:pPr algn="just"/>
            <a:r>
              <a:rPr lang="en-IN" sz="2300" b="1" i="0" dirty="0">
                <a:solidFill>
                  <a:srgbClr val="006699"/>
                </a:solidFill>
                <a:effectLst/>
                <a:latin typeface="+mj-lt"/>
              </a:rPr>
              <a:t>public</a:t>
            </a:r>
            <a:r>
              <a:rPr lang="en-IN" sz="2300" b="0" i="0" dirty="0">
                <a:solidFill>
                  <a:srgbClr val="000000"/>
                </a:solidFill>
                <a:effectLst/>
                <a:latin typeface="+mj-lt"/>
              </a:rPr>
              <a:t> </a:t>
            </a:r>
            <a:r>
              <a:rPr lang="en-IN" sz="2300" b="1" i="0" dirty="0">
                <a:solidFill>
                  <a:srgbClr val="006699"/>
                </a:solidFill>
                <a:effectLst/>
                <a:latin typeface="+mj-lt"/>
              </a:rPr>
              <a:t>void</a:t>
            </a:r>
            <a:r>
              <a:rPr lang="en-IN" sz="2300" b="0" i="0" dirty="0">
                <a:solidFill>
                  <a:srgbClr val="000000"/>
                </a:solidFill>
                <a:effectLst/>
                <a:latin typeface="+mj-lt"/>
              </a:rPr>
              <a:t> show(){</a:t>
            </a:r>
            <a:r>
              <a:rPr lang="en-IN" sz="2300" b="0" i="0" dirty="0" err="1">
                <a:solidFill>
                  <a:srgbClr val="000000"/>
                </a:solidFill>
                <a:effectLst/>
                <a:latin typeface="+mj-lt"/>
              </a:rPr>
              <a:t>System.out.println</a:t>
            </a:r>
            <a:r>
              <a:rPr lang="en-IN" sz="2300" b="0" i="0" dirty="0">
                <a:solidFill>
                  <a:srgbClr val="000000"/>
                </a:solidFill>
                <a:effectLst/>
                <a:latin typeface="+mj-lt"/>
              </a:rPr>
              <a:t>(</a:t>
            </a:r>
            <a:r>
              <a:rPr lang="en-IN" sz="2300" b="0" i="0" dirty="0">
                <a:solidFill>
                  <a:srgbClr val="0000FF"/>
                </a:solidFill>
                <a:effectLst/>
                <a:latin typeface="+mj-lt"/>
              </a:rPr>
              <a:t>"Welcome"</a:t>
            </a:r>
            <a:r>
              <a:rPr lang="en-IN" sz="2300" b="0" i="0" dirty="0">
                <a:solidFill>
                  <a:srgbClr val="000000"/>
                </a:solidFill>
                <a:effectLst/>
                <a:latin typeface="+mj-lt"/>
              </a:rPr>
              <a:t>);}  </a:t>
            </a:r>
          </a:p>
          <a:p>
            <a:pPr algn="just"/>
            <a:r>
              <a:rPr lang="en-IN" sz="2300" b="1" i="0" dirty="0">
                <a:solidFill>
                  <a:srgbClr val="006699"/>
                </a:solidFill>
                <a:effectLst/>
                <a:latin typeface="+mj-lt"/>
              </a:rPr>
              <a:t>public</a:t>
            </a:r>
            <a:r>
              <a:rPr lang="en-IN" sz="2300" b="0" i="0" dirty="0">
                <a:solidFill>
                  <a:srgbClr val="000000"/>
                </a:solidFill>
                <a:effectLst/>
                <a:latin typeface="+mj-lt"/>
              </a:rPr>
              <a:t> </a:t>
            </a:r>
            <a:r>
              <a:rPr lang="en-IN" sz="2300" b="1" i="0" dirty="0">
                <a:solidFill>
                  <a:srgbClr val="006699"/>
                </a:solidFill>
                <a:effectLst/>
                <a:latin typeface="+mj-lt"/>
              </a:rPr>
              <a:t>static</a:t>
            </a:r>
            <a:r>
              <a:rPr lang="en-IN" sz="2300" b="0" i="0" dirty="0">
                <a:solidFill>
                  <a:srgbClr val="000000"/>
                </a:solidFill>
                <a:effectLst/>
                <a:latin typeface="+mj-lt"/>
              </a:rPr>
              <a:t> </a:t>
            </a:r>
            <a:r>
              <a:rPr lang="en-IN" sz="2300" b="1" i="0" dirty="0">
                <a:solidFill>
                  <a:srgbClr val="006699"/>
                </a:solidFill>
                <a:effectLst/>
                <a:latin typeface="+mj-lt"/>
              </a:rPr>
              <a:t>void</a:t>
            </a:r>
            <a:r>
              <a:rPr lang="en-IN" sz="2300" b="0" i="0" dirty="0">
                <a:solidFill>
                  <a:srgbClr val="000000"/>
                </a:solidFill>
                <a:effectLst/>
                <a:latin typeface="+mj-lt"/>
              </a:rPr>
              <a:t> main(String </a:t>
            </a:r>
            <a:r>
              <a:rPr lang="en-IN" sz="2300" b="0" i="0" dirty="0" err="1">
                <a:solidFill>
                  <a:srgbClr val="000000"/>
                </a:solidFill>
                <a:effectLst/>
                <a:latin typeface="+mj-lt"/>
              </a:rPr>
              <a:t>args</a:t>
            </a:r>
            <a:r>
              <a:rPr lang="en-IN" sz="2300" b="0" i="0" dirty="0">
                <a:solidFill>
                  <a:srgbClr val="000000"/>
                </a:solidFill>
                <a:effectLst/>
                <a:latin typeface="+mj-lt"/>
              </a:rPr>
              <a:t>[]){  </a:t>
            </a:r>
          </a:p>
          <a:p>
            <a:pPr algn="just"/>
            <a:r>
              <a:rPr lang="en-IN" sz="2300" b="0" i="0" dirty="0">
                <a:solidFill>
                  <a:srgbClr val="000000"/>
                </a:solidFill>
                <a:effectLst/>
                <a:latin typeface="+mj-lt"/>
              </a:rPr>
              <a:t>TestInterface4 </a:t>
            </a:r>
            <a:r>
              <a:rPr lang="en-IN" sz="2300" b="0" i="0" dirty="0" err="1">
                <a:solidFill>
                  <a:srgbClr val="000000"/>
                </a:solidFill>
                <a:effectLst/>
                <a:latin typeface="+mj-lt"/>
              </a:rPr>
              <a:t>obj</a:t>
            </a:r>
            <a:r>
              <a:rPr lang="en-IN" sz="2300" b="0" i="0" dirty="0">
                <a:solidFill>
                  <a:srgbClr val="000000"/>
                </a:solidFill>
                <a:effectLst/>
                <a:latin typeface="+mj-lt"/>
              </a:rPr>
              <a:t> = </a:t>
            </a:r>
            <a:r>
              <a:rPr lang="en-IN" sz="2300" b="1" i="0" dirty="0">
                <a:solidFill>
                  <a:srgbClr val="006699"/>
                </a:solidFill>
                <a:effectLst/>
                <a:latin typeface="+mj-lt"/>
              </a:rPr>
              <a:t>new</a:t>
            </a:r>
            <a:r>
              <a:rPr lang="en-IN" sz="2300" b="0" i="0" dirty="0">
                <a:solidFill>
                  <a:srgbClr val="000000"/>
                </a:solidFill>
                <a:effectLst/>
                <a:latin typeface="+mj-lt"/>
              </a:rPr>
              <a:t> TestInterface4();  </a:t>
            </a:r>
          </a:p>
          <a:p>
            <a:pPr algn="just"/>
            <a:r>
              <a:rPr lang="en-IN" sz="2300" b="0" i="0" dirty="0" err="1">
                <a:solidFill>
                  <a:srgbClr val="000000"/>
                </a:solidFill>
                <a:effectLst/>
                <a:latin typeface="+mj-lt"/>
              </a:rPr>
              <a:t>obj.print</a:t>
            </a:r>
            <a:r>
              <a:rPr lang="en-IN" sz="2300" b="0" i="0" dirty="0">
                <a:solidFill>
                  <a:srgbClr val="000000"/>
                </a:solidFill>
                <a:effectLst/>
                <a:latin typeface="+mj-lt"/>
              </a:rPr>
              <a:t>();  </a:t>
            </a:r>
          </a:p>
          <a:p>
            <a:pPr algn="just"/>
            <a:r>
              <a:rPr lang="en-IN" sz="2300" b="0" i="0" dirty="0" err="1">
                <a:solidFill>
                  <a:srgbClr val="000000"/>
                </a:solidFill>
                <a:effectLst/>
                <a:latin typeface="+mj-lt"/>
              </a:rPr>
              <a:t>obj.show</a:t>
            </a:r>
            <a:r>
              <a:rPr lang="en-IN" sz="2300" b="0" i="0" dirty="0">
                <a:solidFill>
                  <a:srgbClr val="000000"/>
                </a:solidFill>
                <a:effectLst/>
                <a:latin typeface="+mj-lt"/>
              </a:rPr>
              <a:t>();  </a:t>
            </a:r>
          </a:p>
          <a:p>
            <a:pPr algn="just"/>
            <a:r>
              <a:rPr lang="en-IN" sz="2300" b="0" i="0" dirty="0">
                <a:solidFill>
                  <a:srgbClr val="000000"/>
                </a:solidFill>
                <a:effectLst/>
                <a:latin typeface="+mj-lt"/>
              </a:rPr>
              <a:t> }                                                                         Out put : Hello   </a:t>
            </a:r>
          </a:p>
          <a:p>
            <a:pPr algn="just"/>
            <a:r>
              <a:rPr lang="en-IN" sz="2300" b="0" i="0" dirty="0">
                <a:solidFill>
                  <a:srgbClr val="000000"/>
                </a:solidFill>
                <a:effectLst/>
                <a:latin typeface="+mj-lt"/>
              </a:rPr>
              <a:t>}                                                                                           </a:t>
            </a:r>
            <a:r>
              <a:rPr lang="en-IN" sz="2300" dirty="0">
                <a:solidFill>
                  <a:srgbClr val="000000"/>
                </a:solidFill>
                <a:latin typeface="+mj-lt"/>
              </a:rPr>
              <a:t>Welcome    </a:t>
            </a:r>
            <a:endParaRPr lang="en-IN" sz="2300" b="0" i="0" dirty="0">
              <a:solidFill>
                <a:srgbClr val="000000"/>
              </a:solidFill>
              <a:effectLst/>
              <a:latin typeface="+mj-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1667" y="111667"/>
            <a:ext cx="10117666" cy="707886"/>
          </a:xfrm>
          <a:prstGeom prst="rect">
            <a:avLst/>
          </a:prstGeom>
          <a:noFill/>
        </p:spPr>
        <p:txBody>
          <a:bodyPr wrap="square">
            <a:spAutoFit/>
          </a:bodyPr>
          <a:lstStyle/>
          <a:p>
            <a:pPr algn="just"/>
            <a:r>
              <a:rPr lang="en-IN" sz="4000" b="1" i="0" dirty="0">
                <a:effectLst/>
                <a:latin typeface="+mj-lt"/>
              </a:rPr>
              <a:t>Java Nested Interface</a:t>
            </a:r>
          </a:p>
        </p:txBody>
      </p:sp>
      <p:sp>
        <p:nvSpPr>
          <p:cNvPr id="9" name="TextBox 8"/>
          <p:cNvSpPr txBox="1"/>
          <p:nvPr/>
        </p:nvSpPr>
        <p:spPr>
          <a:xfrm>
            <a:off x="211666" y="969201"/>
            <a:ext cx="11751733" cy="1384995"/>
          </a:xfrm>
          <a:prstGeom prst="rect">
            <a:avLst/>
          </a:prstGeom>
          <a:noFill/>
        </p:spPr>
        <p:txBody>
          <a:bodyPr wrap="square">
            <a:spAutoFit/>
          </a:bodyPr>
          <a:lstStyle/>
          <a:p>
            <a:r>
              <a:rPr lang="en-US" sz="2800" b="1" i="0" dirty="0">
                <a:solidFill>
                  <a:srgbClr val="333333"/>
                </a:solidFill>
                <a:effectLst/>
                <a:latin typeface="+mj-lt"/>
              </a:rPr>
              <a:t>An interface, i.e., declared within another interface or class, is known as a nested interface. The nested interfaces are used to group related interfaces so that they can be easy to maintain. </a:t>
            </a:r>
            <a:endParaRPr lang="en-IN" sz="2800" b="1" dirty="0">
              <a:latin typeface="+mj-lt"/>
            </a:endParaRPr>
          </a:p>
        </p:txBody>
      </p:sp>
      <p:sp>
        <p:nvSpPr>
          <p:cNvPr id="11" name="TextBox 10"/>
          <p:cNvSpPr txBox="1"/>
          <p:nvPr/>
        </p:nvSpPr>
        <p:spPr>
          <a:xfrm>
            <a:off x="279399" y="2949770"/>
            <a:ext cx="11683999" cy="2677656"/>
          </a:xfrm>
          <a:prstGeom prst="rect">
            <a:avLst/>
          </a:prstGeom>
          <a:noFill/>
        </p:spPr>
        <p:txBody>
          <a:bodyPr wrap="square">
            <a:spAutoFit/>
          </a:bodyPr>
          <a:lstStyle/>
          <a:p>
            <a:pPr algn="just"/>
            <a:r>
              <a:rPr lang="en-US" sz="2800" b="1" i="0" dirty="0">
                <a:solidFill>
                  <a:srgbClr val="333333"/>
                </a:solidFill>
                <a:effectLst/>
                <a:latin typeface="+mj-lt"/>
              </a:rPr>
              <a:t>Points to  remember</a:t>
            </a:r>
          </a:p>
          <a:p>
            <a:pPr algn="just"/>
            <a:endParaRPr lang="en-US" sz="2800" b="1" i="0" dirty="0">
              <a:solidFill>
                <a:srgbClr val="333333"/>
              </a:solidFill>
              <a:effectLst/>
              <a:latin typeface="+mj-lt"/>
            </a:endParaRPr>
          </a:p>
          <a:p>
            <a:pPr algn="just">
              <a:buFont typeface="Arial" panose="020B0604020202020204" pitchFamily="34" charset="0"/>
              <a:buChar char="•"/>
            </a:pPr>
            <a:r>
              <a:rPr lang="en-US" sz="2800" b="1" i="0" dirty="0">
                <a:solidFill>
                  <a:srgbClr val="000000"/>
                </a:solidFill>
                <a:effectLst/>
                <a:latin typeface="+mj-lt"/>
              </a:rPr>
              <a:t>The nested interface must be public if it is declared inside the interface, but it can have any access modifier if declared within the class.</a:t>
            </a:r>
          </a:p>
          <a:p>
            <a:pPr algn="just"/>
            <a:endParaRPr lang="en-US" sz="2800" b="1" i="0" dirty="0">
              <a:solidFill>
                <a:srgbClr val="000000"/>
              </a:solidFill>
              <a:effectLst/>
              <a:latin typeface="+mj-lt"/>
            </a:endParaRPr>
          </a:p>
          <a:p>
            <a:pPr algn="just">
              <a:buFont typeface="Arial" panose="020B0604020202020204" pitchFamily="34" charset="0"/>
              <a:buChar char="•"/>
            </a:pPr>
            <a:r>
              <a:rPr lang="en-US" sz="2800" b="1" i="0" dirty="0">
                <a:solidFill>
                  <a:srgbClr val="000000"/>
                </a:solidFill>
                <a:effectLst/>
                <a:latin typeface="+mj-lt"/>
              </a:rPr>
              <a:t>Nested interfaces are declared static</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8134" y="1197169"/>
            <a:ext cx="4826000" cy="2784475"/>
          </a:xfrm>
          <a:prstGeom prst="rect">
            <a:avLst/>
          </a:prstGeom>
          <a:noFill/>
        </p:spPr>
        <p:txBody>
          <a:bodyPr wrap="square">
            <a:spAutoFit/>
          </a:bodyPr>
          <a:lstStyle/>
          <a:p>
            <a:pPr algn="just"/>
            <a:r>
              <a:rPr lang="en-IN" sz="2500" b="1" i="0" dirty="0">
                <a:effectLst/>
                <a:latin typeface="Calibri" panose="020F0502020204030204" charset="0"/>
                <a:cs typeface="Calibri" panose="020F0502020204030204" charset="0"/>
              </a:rPr>
              <a:t>interface </a:t>
            </a:r>
            <a:r>
              <a:rPr lang="en-IN" sz="2500" b="1" i="0" dirty="0" err="1">
                <a:effectLst/>
                <a:latin typeface="Calibri" panose="020F0502020204030204" charset="0"/>
                <a:cs typeface="Calibri" panose="020F0502020204030204" charset="0"/>
              </a:rPr>
              <a:t>interface_name</a:t>
            </a:r>
            <a:r>
              <a:rPr lang="en-IN" sz="2500" b="1" i="0" dirty="0">
                <a:effectLst/>
                <a:latin typeface="Calibri" panose="020F0502020204030204" charset="0"/>
                <a:cs typeface="Calibri" panose="020F0502020204030204" charset="0"/>
              </a:rPr>
              <a:t>{  </a:t>
            </a:r>
          </a:p>
          <a:p>
            <a:pPr algn="just"/>
            <a:r>
              <a:rPr lang="en-IN" sz="2500" b="1" i="0" dirty="0">
                <a:effectLst/>
                <a:latin typeface="Calibri" panose="020F0502020204030204" charset="0"/>
                <a:cs typeface="Calibri" panose="020F0502020204030204" charset="0"/>
              </a:rPr>
              <a:t>...  </a:t>
            </a:r>
          </a:p>
          <a:p>
            <a:pPr algn="just"/>
            <a:r>
              <a:rPr lang="en-IN" sz="2500" b="1" i="0" dirty="0">
                <a:effectLst/>
                <a:latin typeface="Calibri" panose="020F0502020204030204" charset="0"/>
                <a:cs typeface="Calibri" panose="020F0502020204030204" charset="0"/>
              </a:rPr>
              <a:t> interface </a:t>
            </a:r>
            <a:r>
              <a:rPr lang="en-IN" sz="2500" b="1" i="0" dirty="0" err="1">
                <a:effectLst/>
                <a:latin typeface="Calibri" panose="020F0502020204030204" charset="0"/>
                <a:cs typeface="Calibri" panose="020F0502020204030204" charset="0"/>
              </a:rPr>
              <a:t>nested_interface_name</a:t>
            </a:r>
            <a:r>
              <a:rPr lang="en-IN" sz="2500" b="1" i="0" dirty="0">
                <a:effectLst/>
                <a:latin typeface="Calibri" panose="020F0502020204030204" charset="0"/>
                <a:cs typeface="Calibri" panose="020F0502020204030204" charset="0"/>
              </a:rPr>
              <a:t>{  </a:t>
            </a:r>
          </a:p>
          <a:p>
            <a:pPr algn="just"/>
            <a:r>
              <a:rPr lang="en-IN" sz="2500" b="1" i="0" dirty="0">
                <a:effectLst/>
                <a:latin typeface="Calibri" panose="020F0502020204030204" charset="0"/>
                <a:cs typeface="Calibri" panose="020F0502020204030204" charset="0"/>
              </a:rPr>
              <a:t>  ...  </a:t>
            </a:r>
          </a:p>
          <a:p>
            <a:pPr algn="just"/>
            <a:r>
              <a:rPr lang="en-IN" sz="2500" b="1" i="0" dirty="0">
                <a:effectLst/>
                <a:latin typeface="Calibri" panose="020F0502020204030204" charset="0"/>
                <a:cs typeface="Calibri" panose="020F0502020204030204" charset="0"/>
              </a:rPr>
              <a:t> }  </a:t>
            </a:r>
          </a:p>
          <a:p>
            <a:pPr algn="just"/>
            <a:r>
              <a:rPr lang="en-IN" sz="2500" b="1" i="0" dirty="0">
                <a:effectLst/>
                <a:latin typeface="Calibri" panose="020F0502020204030204" charset="0"/>
                <a:cs typeface="Calibri" panose="020F0502020204030204" charset="0"/>
              </a:rPr>
              <a:t>}   </a:t>
            </a:r>
          </a:p>
        </p:txBody>
      </p:sp>
      <p:sp>
        <p:nvSpPr>
          <p:cNvPr id="7" name="TextBox 6"/>
          <p:cNvSpPr txBox="1"/>
          <p:nvPr/>
        </p:nvSpPr>
        <p:spPr>
          <a:xfrm>
            <a:off x="558800" y="354168"/>
            <a:ext cx="9499600" cy="521970"/>
          </a:xfrm>
          <a:prstGeom prst="rect">
            <a:avLst/>
          </a:prstGeom>
          <a:noFill/>
        </p:spPr>
        <p:txBody>
          <a:bodyPr wrap="square">
            <a:spAutoFit/>
          </a:bodyPr>
          <a:lstStyle/>
          <a:p>
            <a:pPr algn="just"/>
            <a:r>
              <a:rPr lang="en-US" sz="2800" b="1" i="0" u="sng" dirty="0">
                <a:effectLst/>
                <a:latin typeface="+mj-lt"/>
              </a:rPr>
              <a:t>Syntax of nested interface which is declared within the interface</a:t>
            </a:r>
          </a:p>
        </p:txBody>
      </p:sp>
      <p:sp>
        <p:nvSpPr>
          <p:cNvPr id="9" name="TextBox 8"/>
          <p:cNvSpPr txBox="1"/>
          <p:nvPr/>
        </p:nvSpPr>
        <p:spPr>
          <a:xfrm>
            <a:off x="1217930" y="3592474"/>
            <a:ext cx="8966200" cy="521970"/>
          </a:xfrm>
          <a:prstGeom prst="rect">
            <a:avLst/>
          </a:prstGeom>
          <a:noFill/>
        </p:spPr>
        <p:txBody>
          <a:bodyPr wrap="square">
            <a:spAutoFit/>
          </a:bodyPr>
          <a:lstStyle/>
          <a:p>
            <a:pPr algn="just"/>
            <a:r>
              <a:rPr lang="en-US" sz="2800" b="1" i="0" u="sng" dirty="0">
                <a:effectLst/>
                <a:latin typeface="+mj-lt"/>
              </a:rPr>
              <a:t>Syntax of nested interface which is declared within the class</a:t>
            </a:r>
          </a:p>
        </p:txBody>
      </p:sp>
      <p:sp>
        <p:nvSpPr>
          <p:cNvPr id="11" name="TextBox 10"/>
          <p:cNvSpPr txBox="1"/>
          <p:nvPr/>
        </p:nvSpPr>
        <p:spPr>
          <a:xfrm>
            <a:off x="1016000" y="4422970"/>
            <a:ext cx="6096000" cy="2214880"/>
          </a:xfrm>
          <a:prstGeom prst="rect">
            <a:avLst/>
          </a:prstGeom>
          <a:noFill/>
        </p:spPr>
        <p:txBody>
          <a:bodyPr wrap="square">
            <a:spAutoFit/>
          </a:bodyPr>
          <a:lstStyle/>
          <a:p>
            <a:pPr algn="just"/>
            <a:r>
              <a:rPr lang="en-US" sz="2300" b="1" i="0" dirty="0">
                <a:effectLst/>
                <a:latin typeface="Calibri" panose="020F0502020204030204" charset="0"/>
                <a:cs typeface="Calibri" panose="020F0502020204030204" charset="0"/>
              </a:rPr>
              <a:t>class</a:t>
            </a:r>
            <a:r>
              <a:rPr lang="en-US" sz="2300" b="0" i="0" dirty="0">
                <a:effectLst/>
                <a:latin typeface="Calibri" panose="020F0502020204030204" charset="0"/>
                <a:cs typeface="Calibri" panose="020F0502020204030204" charset="0"/>
              </a:rPr>
              <a:t> </a:t>
            </a:r>
            <a:r>
              <a:rPr lang="en-US" sz="2300" b="0" i="0" dirty="0" err="1">
                <a:effectLst/>
                <a:latin typeface="Calibri" panose="020F0502020204030204" charset="0"/>
                <a:cs typeface="Calibri" panose="020F0502020204030204" charset="0"/>
              </a:rPr>
              <a:t>class_name</a:t>
            </a:r>
            <a:r>
              <a:rPr lang="en-US" sz="2300" b="0" i="0" dirty="0">
                <a:effectLst/>
                <a:latin typeface="Calibri" panose="020F0502020204030204" charset="0"/>
                <a:cs typeface="Calibri" panose="020F0502020204030204" charset="0"/>
              </a:rPr>
              <a:t>{  </a:t>
            </a:r>
          </a:p>
          <a:p>
            <a:pPr algn="just"/>
            <a:r>
              <a:rPr lang="en-US" sz="2300" b="0" i="0" dirty="0">
                <a:effectLst/>
                <a:latin typeface="Calibri" panose="020F0502020204030204" charset="0"/>
                <a:cs typeface="Calibri" panose="020F0502020204030204" charset="0"/>
              </a:rPr>
              <a:t> ...  </a:t>
            </a:r>
          </a:p>
          <a:p>
            <a:pPr algn="just"/>
            <a:r>
              <a:rPr lang="en-US" sz="2300" b="0" i="0" dirty="0">
                <a:effectLst/>
                <a:latin typeface="Calibri" panose="020F0502020204030204" charset="0"/>
                <a:cs typeface="Calibri" panose="020F0502020204030204" charset="0"/>
              </a:rPr>
              <a:t> </a:t>
            </a:r>
            <a:r>
              <a:rPr lang="en-US" sz="2300" b="1" i="0" dirty="0">
                <a:effectLst/>
                <a:latin typeface="Calibri" panose="020F0502020204030204" charset="0"/>
                <a:cs typeface="Calibri" panose="020F0502020204030204" charset="0"/>
              </a:rPr>
              <a:t>interface</a:t>
            </a:r>
            <a:r>
              <a:rPr lang="en-US" sz="2300" b="0" i="0" dirty="0">
                <a:effectLst/>
                <a:latin typeface="Calibri" panose="020F0502020204030204" charset="0"/>
                <a:cs typeface="Calibri" panose="020F0502020204030204" charset="0"/>
              </a:rPr>
              <a:t> </a:t>
            </a:r>
            <a:r>
              <a:rPr lang="en-US" sz="2300" b="0" i="0" dirty="0" err="1">
                <a:effectLst/>
                <a:latin typeface="Calibri" panose="020F0502020204030204" charset="0"/>
                <a:cs typeface="Calibri" panose="020F0502020204030204" charset="0"/>
              </a:rPr>
              <a:t>nested_interface_name</a:t>
            </a:r>
            <a:r>
              <a:rPr lang="en-US" sz="2300" b="0" i="0" dirty="0">
                <a:effectLst/>
                <a:latin typeface="Calibri" panose="020F0502020204030204" charset="0"/>
                <a:cs typeface="Calibri" panose="020F0502020204030204" charset="0"/>
              </a:rPr>
              <a:t>{  </a:t>
            </a:r>
          </a:p>
          <a:p>
            <a:pPr algn="just"/>
            <a:r>
              <a:rPr lang="en-US" sz="2300" b="0" i="0" dirty="0">
                <a:effectLst/>
                <a:latin typeface="Calibri" panose="020F0502020204030204" charset="0"/>
                <a:cs typeface="Calibri" panose="020F0502020204030204" charset="0"/>
              </a:rPr>
              <a:t>  ...  </a:t>
            </a:r>
          </a:p>
          <a:p>
            <a:pPr algn="just"/>
            <a:r>
              <a:rPr lang="en-US" sz="2300" b="0" i="0" dirty="0">
                <a:effectLst/>
                <a:latin typeface="Calibri" panose="020F0502020204030204" charset="0"/>
                <a:cs typeface="Calibri" panose="020F0502020204030204" charset="0"/>
              </a:rPr>
              <a:t> }  </a:t>
            </a:r>
          </a:p>
          <a:p>
            <a:pPr algn="just"/>
            <a:r>
              <a:rPr lang="en-US" sz="2300" b="0" i="0" dirty="0">
                <a:effectLst/>
                <a:latin typeface="Calibri" panose="020F0502020204030204" charset="0"/>
                <a:cs typeface="Calibri" panose="020F0502020204030204"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3199" y="108635"/>
            <a:ext cx="10447867" cy="523220"/>
          </a:xfrm>
          <a:prstGeom prst="rect">
            <a:avLst/>
          </a:prstGeom>
          <a:noFill/>
        </p:spPr>
        <p:txBody>
          <a:bodyPr wrap="square">
            <a:spAutoFit/>
          </a:bodyPr>
          <a:lstStyle/>
          <a:p>
            <a:pPr algn="just"/>
            <a:r>
              <a:rPr lang="en-US" sz="2800" b="0" i="0" u="sng" dirty="0">
                <a:effectLst/>
                <a:latin typeface="+mj-lt"/>
              </a:rPr>
              <a:t>Example of nested interface which is declared within the interface</a:t>
            </a:r>
          </a:p>
        </p:txBody>
      </p:sp>
      <p:sp>
        <p:nvSpPr>
          <p:cNvPr id="7" name="TextBox 6"/>
          <p:cNvSpPr txBox="1"/>
          <p:nvPr/>
        </p:nvSpPr>
        <p:spPr>
          <a:xfrm>
            <a:off x="423333" y="631855"/>
            <a:ext cx="6019800" cy="6186309"/>
          </a:xfrm>
          <a:prstGeom prst="rect">
            <a:avLst/>
          </a:prstGeom>
          <a:noFill/>
        </p:spPr>
        <p:txBody>
          <a:bodyPr wrap="square">
            <a:spAutoFit/>
          </a:bodyPr>
          <a:lstStyle/>
          <a:p>
            <a:r>
              <a:rPr lang="en-IN" dirty="0"/>
              <a:t>interface Showable</a:t>
            </a:r>
          </a:p>
          <a:p>
            <a:r>
              <a:rPr lang="en-IN" dirty="0"/>
              <a:t>{  </a:t>
            </a:r>
          </a:p>
          <a:p>
            <a:r>
              <a:rPr lang="en-IN" dirty="0"/>
              <a:t>  void show();  </a:t>
            </a:r>
          </a:p>
          <a:p>
            <a:r>
              <a:rPr lang="en-IN" dirty="0"/>
              <a:t>  interface Message</a:t>
            </a:r>
          </a:p>
          <a:p>
            <a:r>
              <a:rPr lang="en-IN" dirty="0"/>
              <a:t>  {  </a:t>
            </a:r>
          </a:p>
          <a:p>
            <a:r>
              <a:rPr lang="en-IN" dirty="0"/>
              <a:t>   void </a:t>
            </a:r>
            <a:r>
              <a:rPr lang="en-IN" dirty="0" err="1"/>
              <a:t>msg</a:t>
            </a:r>
            <a:r>
              <a:rPr lang="en-IN" dirty="0"/>
              <a:t>();  </a:t>
            </a:r>
          </a:p>
          <a:p>
            <a:r>
              <a:rPr lang="en-IN" dirty="0"/>
              <a:t>  }  </a:t>
            </a:r>
          </a:p>
          <a:p>
            <a:r>
              <a:rPr lang="en-IN" dirty="0"/>
              <a:t>}  </a:t>
            </a:r>
          </a:p>
          <a:p>
            <a:r>
              <a:rPr lang="en-IN" dirty="0"/>
              <a:t>class c1 implements </a:t>
            </a:r>
            <a:r>
              <a:rPr lang="en-IN" dirty="0" err="1"/>
              <a:t>Showable.Message</a:t>
            </a:r>
            <a:endParaRPr lang="en-IN" dirty="0"/>
          </a:p>
          <a:p>
            <a:r>
              <a:rPr lang="en-IN" dirty="0"/>
              <a:t>{  </a:t>
            </a:r>
          </a:p>
          <a:p>
            <a:r>
              <a:rPr lang="en-IN" dirty="0"/>
              <a:t> public void </a:t>
            </a:r>
            <a:r>
              <a:rPr lang="en-IN" dirty="0" err="1"/>
              <a:t>msg</a:t>
            </a:r>
            <a:r>
              <a:rPr lang="en-IN" dirty="0"/>
              <a:t>()</a:t>
            </a:r>
          </a:p>
          <a:p>
            <a:r>
              <a:rPr lang="en-IN" dirty="0"/>
              <a:t> {</a:t>
            </a:r>
          </a:p>
          <a:p>
            <a:r>
              <a:rPr lang="en-IN" dirty="0"/>
              <a:t>     </a:t>
            </a:r>
            <a:r>
              <a:rPr lang="en-IN" dirty="0" err="1"/>
              <a:t>System.out.println</a:t>
            </a:r>
            <a:r>
              <a:rPr lang="en-IN" dirty="0"/>
              <a:t>("Hello nested interface");</a:t>
            </a:r>
          </a:p>
          <a:p>
            <a:r>
              <a:rPr lang="en-IN" dirty="0"/>
              <a:t>     </a:t>
            </a:r>
          </a:p>
          <a:p>
            <a:r>
              <a:rPr lang="en-IN" dirty="0"/>
              <a:t> }  </a:t>
            </a:r>
          </a:p>
          <a:p>
            <a:r>
              <a:rPr lang="en-IN" dirty="0"/>
              <a:t> </a:t>
            </a:r>
          </a:p>
          <a:p>
            <a:r>
              <a:rPr lang="en-IN" dirty="0"/>
              <a:t>  public void show()</a:t>
            </a:r>
          </a:p>
          <a:p>
            <a:r>
              <a:rPr lang="en-IN" dirty="0"/>
              <a:t>  {</a:t>
            </a:r>
          </a:p>
          <a:p>
            <a:r>
              <a:rPr lang="en-IN" dirty="0"/>
              <a:t>      </a:t>
            </a:r>
            <a:r>
              <a:rPr lang="en-IN" dirty="0" err="1"/>
              <a:t>System.out.println</a:t>
            </a:r>
            <a:r>
              <a:rPr lang="en-IN" dirty="0"/>
              <a:t>("Welcome to nested interface");</a:t>
            </a:r>
          </a:p>
          <a:p>
            <a:r>
              <a:rPr lang="en-IN" dirty="0"/>
              <a:t>  }</a:t>
            </a:r>
          </a:p>
          <a:p>
            <a:endParaRPr lang="en-IN" dirty="0"/>
          </a:p>
          <a:p>
            <a:r>
              <a:rPr lang="en-IN" dirty="0"/>
              <a:t> </a:t>
            </a:r>
          </a:p>
        </p:txBody>
      </p:sp>
      <p:sp>
        <p:nvSpPr>
          <p:cNvPr id="9" name="TextBox 8"/>
          <p:cNvSpPr txBox="1"/>
          <p:nvPr/>
        </p:nvSpPr>
        <p:spPr>
          <a:xfrm>
            <a:off x="6096000" y="934073"/>
            <a:ext cx="5858933" cy="2862322"/>
          </a:xfrm>
          <a:prstGeom prst="rect">
            <a:avLst/>
          </a:prstGeom>
          <a:noFill/>
        </p:spPr>
        <p:txBody>
          <a:bodyPr wrap="square">
            <a:spAutoFit/>
          </a:bodyPr>
          <a:lstStyle/>
          <a:p>
            <a:r>
              <a:rPr lang="en-IN" dirty="0"/>
              <a:t>public static void main(String </a:t>
            </a:r>
            <a:r>
              <a:rPr lang="en-IN" dirty="0" err="1"/>
              <a:t>args</a:t>
            </a:r>
            <a:r>
              <a:rPr lang="en-IN" dirty="0"/>
              <a:t>[])</a:t>
            </a:r>
          </a:p>
          <a:p>
            <a:r>
              <a:rPr lang="en-IN" dirty="0"/>
              <a:t> {  </a:t>
            </a:r>
          </a:p>
          <a:p>
            <a:r>
              <a:rPr lang="en-IN" dirty="0"/>
              <a:t>c1 obj1=new c1();</a:t>
            </a:r>
          </a:p>
          <a:p>
            <a:r>
              <a:rPr lang="en-IN" dirty="0"/>
              <a:t>  obj1.msg();</a:t>
            </a:r>
          </a:p>
          <a:p>
            <a:r>
              <a:rPr lang="en-IN" dirty="0"/>
              <a:t>  obj1.show();</a:t>
            </a:r>
          </a:p>
          <a:p>
            <a:r>
              <a:rPr lang="en-IN" dirty="0"/>
              <a:t>}  </a:t>
            </a:r>
          </a:p>
          <a:p>
            <a:r>
              <a:rPr lang="en-IN" dirty="0"/>
              <a:t>} </a:t>
            </a:r>
          </a:p>
          <a:p>
            <a:endParaRPr lang="en-IN" dirty="0"/>
          </a:p>
          <a:p>
            <a:r>
              <a:rPr lang="en-IN" dirty="0"/>
              <a:t>Output: Hello nested interface  </a:t>
            </a:r>
          </a:p>
          <a:p>
            <a:r>
              <a:rPr lang="en-IN" dirty="0"/>
              <a:t>               Welcome to nested interface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132" y="128601"/>
            <a:ext cx="9889067" cy="523220"/>
          </a:xfrm>
          <a:prstGeom prst="rect">
            <a:avLst/>
          </a:prstGeom>
          <a:noFill/>
        </p:spPr>
        <p:txBody>
          <a:bodyPr wrap="square">
            <a:spAutoFit/>
          </a:bodyPr>
          <a:lstStyle/>
          <a:p>
            <a:pPr algn="just"/>
            <a:r>
              <a:rPr lang="en-US" sz="2800" b="0" i="0" u="sng" dirty="0">
                <a:effectLst/>
                <a:latin typeface="+mj-lt"/>
              </a:rPr>
              <a:t>Example of nested interface which is declared within the class</a:t>
            </a:r>
          </a:p>
        </p:txBody>
      </p:sp>
      <p:sp>
        <p:nvSpPr>
          <p:cNvPr id="7" name="TextBox 6"/>
          <p:cNvSpPr txBox="1"/>
          <p:nvPr/>
        </p:nvSpPr>
        <p:spPr>
          <a:xfrm>
            <a:off x="389466" y="820089"/>
            <a:ext cx="5503333" cy="5909310"/>
          </a:xfrm>
          <a:prstGeom prst="rect">
            <a:avLst/>
          </a:prstGeom>
          <a:noFill/>
        </p:spPr>
        <p:txBody>
          <a:bodyPr wrap="square">
            <a:spAutoFit/>
          </a:bodyPr>
          <a:lstStyle/>
          <a:p>
            <a:r>
              <a:rPr lang="en-IN" dirty="0"/>
              <a:t>class A</a:t>
            </a:r>
          </a:p>
          <a:p>
            <a:r>
              <a:rPr lang="en-IN" dirty="0"/>
              <a:t>{  </a:t>
            </a:r>
          </a:p>
          <a:p>
            <a:r>
              <a:rPr lang="en-IN" dirty="0"/>
              <a:t>  interface Message</a:t>
            </a:r>
          </a:p>
          <a:p>
            <a:r>
              <a:rPr lang="en-IN" dirty="0"/>
              <a:t>  {  </a:t>
            </a:r>
          </a:p>
          <a:p>
            <a:r>
              <a:rPr lang="en-IN" dirty="0"/>
              <a:t>   void </a:t>
            </a:r>
            <a:r>
              <a:rPr lang="en-IN" dirty="0" err="1"/>
              <a:t>msg</a:t>
            </a:r>
            <a:r>
              <a:rPr lang="en-IN" dirty="0"/>
              <a:t>(); </a:t>
            </a:r>
          </a:p>
          <a:p>
            <a:r>
              <a:rPr lang="en-IN" dirty="0"/>
              <a:t>   void show();</a:t>
            </a:r>
          </a:p>
          <a:p>
            <a:r>
              <a:rPr lang="en-IN" dirty="0"/>
              <a:t>  }  </a:t>
            </a:r>
          </a:p>
          <a:p>
            <a:r>
              <a:rPr lang="en-IN" dirty="0"/>
              <a:t>}  </a:t>
            </a:r>
          </a:p>
          <a:p>
            <a:r>
              <a:rPr lang="en-IN" dirty="0"/>
              <a:t>  </a:t>
            </a:r>
          </a:p>
          <a:p>
            <a:r>
              <a:rPr lang="en-IN" dirty="0"/>
              <a:t>class inter implements </a:t>
            </a:r>
            <a:r>
              <a:rPr lang="en-IN" dirty="0" err="1"/>
              <a:t>A.Message</a:t>
            </a:r>
            <a:endParaRPr lang="en-IN" dirty="0"/>
          </a:p>
          <a:p>
            <a:r>
              <a:rPr lang="en-IN" dirty="0"/>
              <a:t>{  </a:t>
            </a:r>
          </a:p>
          <a:p>
            <a:r>
              <a:rPr lang="en-IN" dirty="0"/>
              <a:t> public void </a:t>
            </a:r>
            <a:r>
              <a:rPr lang="en-IN" dirty="0" err="1"/>
              <a:t>msg</a:t>
            </a:r>
            <a:r>
              <a:rPr lang="en-IN" dirty="0"/>
              <a:t>()</a:t>
            </a:r>
          </a:p>
          <a:p>
            <a:r>
              <a:rPr lang="en-IN" dirty="0"/>
              <a:t> {</a:t>
            </a:r>
          </a:p>
          <a:p>
            <a:r>
              <a:rPr lang="en-IN" dirty="0"/>
              <a:t>     </a:t>
            </a:r>
            <a:r>
              <a:rPr lang="en-IN" dirty="0" err="1"/>
              <a:t>System.out.println</a:t>
            </a:r>
            <a:r>
              <a:rPr lang="en-IN" dirty="0"/>
              <a:t>("Hello nested interface");</a:t>
            </a:r>
          </a:p>
          <a:p>
            <a:r>
              <a:rPr lang="en-IN" dirty="0"/>
              <a:t>     </a:t>
            </a:r>
          </a:p>
          <a:p>
            <a:r>
              <a:rPr lang="en-IN" dirty="0"/>
              <a:t> }  </a:t>
            </a:r>
          </a:p>
          <a:p>
            <a:r>
              <a:rPr lang="en-IN" dirty="0"/>
              <a:t>  public void show()</a:t>
            </a:r>
          </a:p>
          <a:p>
            <a:r>
              <a:rPr lang="en-IN" dirty="0"/>
              <a:t>  {</a:t>
            </a:r>
          </a:p>
          <a:p>
            <a:r>
              <a:rPr lang="en-IN" dirty="0"/>
              <a:t>      </a:t>
            </a:r>
            <a:r>
              <a:rPr lang="en-IN" dirty="0" err="1"/>
              <a:t>System.out.println</a:t>
            </a:r>
            <a:r>
              <a:rPr lang="en-IN" dirty="0"/>
              <a:t>(" Welcome to nested interface");</a:t>
            </a:r>
          </a:p>
          <a:p>
            <a:r>
              <a:rPr lang="en-IN" dirty="0"/>
              <a:t>  }</a:t>
            </a:r>
          </a:p>
          <a:p>
            <a:r>
              <a:rPr lang="en-IN" dirty="0"/>
              <a:t> </a:t>
            </a:r>
          </a:p>
        </p:txBody>
      </p:sp>
      <p:sp>
        <p:nvSpPr>
          <p:cNvPr id="9" name="TextBox 8"/>
          <p:cNvSpPr txBox="1"/>
          <p:nvPr/>
        </p:nvSpPr>
        <p:spPr>
          <a:xfrm>
            <a:off x="6096000" y="889338"/>
            <a:ext cx="6096000" cy="3139321"/>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p>
          <a:p>
            <a:r>
              <a:rPr lang="en-IN" dirty="0"/>
              <a:t>  inter obj1=new inter();</a:t>
            </a:r>
          </a:p>
          <a:p>
            <a:r>
              <a:rPr lang="en-IN" dirty="0"/>
              <a:t>  obj1.show();</a:t>
            </a:r>
          </a:p>
          <a:p>
            <a:r>
              <a:rPr lang="en-IN" dirty="0"/>
              <a:t>  obj1.msg();</a:t>
            </a:r>
          </a:p>
          <a:p>
            <a:r>
              <a:rPr lang="en-IN" dirty="0"/>
              <a:t> }  </a:t>
            </a:r>
          </a:p>
          <a:p>
            <a:r>
              <a:rPr lang="en-IN" dirty="0"/>
              <a:t>} </a:t>
            </a:r>
          </a:p>
          <a:p>
            <a:endParaRPr lang="en-IN" dirty="0"/>
          </a:p>
          <a:p>
            <a:r>
              <a:rPr lang="en-IN" dirty="0"/>
              <a:t>Output: Welcome to nested interface</a:t>
            </a:r>
          </a:p>
          <a:p>
            <a:r>
              <a:rPr lang="en-IN" dirty="0"/>
              <a:t>                Hello nested interface</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364" y="143409"/>
            <a:ext cx="12099636" cy="2000548"/>
          </a:xfrm>
          <a:prstGeom prst="rect">
            <a:avLst/>
          </a:prstGeom>
          <a:noFill/>
        </p:spPr>
        <p:txBody>
          <a:bodyPr wrap="square">
            <a:spAutoFit/>
          </a:bodyPr>
          <a:lstStyle/>
          <a:p>
            <a:pPr algn="just"/>
            <a:r>
              <a:rPr lang="en-US" sz="4000" b="1" i="0" u="sng" dirty="0">
                <a:solidFill>
                  <a:srgbClr val="610B38"/>
                </a:solidFill>
                <a:effectLst/>
                <a:latin typeface="+mj-lt"/>
              </a:rPr>
              <a:t>Java Default Methods</a:t>
            </a:r>
          </a:p>
          <a:p>
            <a:pPr algn="just"/>
            <a:r>
              <a:rPr lang="en-US" sz="2800" b="1" i="0" dirty="0">
                <a:solidFill>
                  <a:srgbClr val="333333"/>
                </a:solidFill>
                <a:effectLst/>
                <a:latin typeface="+mj-lt"/>
              </a:rPr>
              <a:t>Java provides a facility to create default methods inside the interface. Methods which are defined inside the interface and tagged with default are known as default methods. These methods are non-abstract methods.</a:t>
            </a:r>
          </a:p>
        </p:txBody>
      </p:sp>
      <p:sp>
        <p:nvSpPr>
          <p:cNvPr id="9" name="TextBox 8"/>
          <p:cNvSpPr txBox="1"/>
          <p:nvPr/>
        </p:nvSpPr>
        <p:spPr>
          <a:xfrm>
            <a:off x="4580468" y="2504701"/>
            <a:ext cx="5325532" cy="646331"/>
          </a:xfrm>
          <a:prstGeom prst="rect">
            <a:avLst/>
          </a:prstGeom>
          <a:noFill/>
        </p:spPr>
        <p:txBody>
          <a:bodyPr wrap="square">
            <a:spAutoFit/>
          </a:bodyPr>
          <a:lstStyle/>
          <a:p>
            <a:r>
              <a:rPr lang="en-IN" sz="1800" dirty="0"/>
              <a:t>  </a:t>
            </a:r>
          </a:p>
          <a:p>
            <a:r>
              <a:rPr lang="en-IN" sz="1800" dirty="0"/>
              <a:t> </a:t>
            </a:r>
            <a:endParaRPr lang="en-IN" dirty="0"/>
          </a:p>
        </p:txBody>
      </p:sp>
      <p:sp>
        <p:nvSpPr>
          <p:cNvPr id="6" name="TextBox 5"/>
          <p:cNvSpPr txBox="1"/>
          <p:nvPr/>
        </p:nvSpPr>
        <p:spPr>
          <a:xfrm>
            <a:off x="583816" y="2290382"/>
            <a:ext cx="4487717" cy="4247317"/>
          </a:xfrm>
          <a:prstGeom prst="rect">
            <a:avLst/>
          </a:prstGeom>
          <a:noFill/>
        </p:spPr>
        <p:txBody>
          <a:bodyPr wrap="square">
            <a:spAutoFit/>
          </a:bodyPr>
          <a:lstStyle/>
          <a:p>
            <a:r>
              <a:rPr lang="en-IN" dirty="0"/>
              <a:t>interface add</a:t>
            </a:r>
          </a:p>
          <a:p>
            <a:r>
              <a:rPr lang="en-IN" dirty="0"/>
              <a:t>{    </a:t>
            </a:r>
          </a:p>
          <a:p>
            <a:r>
              <a:rPr lang="en-IN" dirty="0"/>
              <a:t>public void addition();   </a:t>
            </a:r>
          </a:p>
          <a:p>
            <a:r>
              <a:rPr lang="en-IN" dirty="0"/>
              <a:t> default void addition1() </a:t>
            </a:r>
          </a:p>
          <a:p>
            <a:r>
              <a:rPr lang="en-IN" dirty="0"/>
              <a:t>   {        int a=1,b=2,c;       </a:t>
            </a:r>
          </a:p>
          <a:p>
            <a:r>
              <a:rPr lang="en-IN" dirty="0"/>
              <a:t> c=</a:t>
            </a:r>
            <a:r>
              <a:rPr lang="en-IN" dirty="0" err="1"/>
              <a:t>a+b</a:t>
            </a:r>
            <a:r>
              <a:rPr lang="en-IN" dirty="0"/>
              <a:t>;       </a:t>
            </a:r>
          </a:p>
          <a:p>
            <a:r>
              <a:rPr lang="en-IN" dirty="0"/>
              <a:t> </a:t>
            </a:r>
            <a:r>
              <a:rPr lang="en-IN" dirty="0" err="1"/>
              <a:t>System.out.println</a:t>
            </a:r>
            <a:r>
              <a:rPr lang="en-IN" dirty="0"/>
              <a:t>(c);  </a:t>
            </a:r>
          </a:p>
          <a:p>
            <a:r>
              <a:rPr lang="en-IN" dirty="0"/>
              <a:t>  }</a:t>
            </a:r>
          </a:p>
          <a:p>
            <a:r>
              <a:rPr lang="en-IN" dirty="0"/>
              <a:t>  static void sub()</a:t>
            </a:r>
          </a:p>
          <a:p>
            <a:r>
              <a:rPr lang="en-IN" dirty="0"/>
              <a:t>  {</a:t>
            </a:r>
          </a:p>
          <a:p>
            <a:r>
              <a:rPr lang="en-IN" dirty="0"/>
              <a:t>      int l=20,m=10,n;</a:t>
            </a:r>
          </a:p>
          <a:p>
            <a:r>
              <a:rPr lang="en-IN" dirty="0"/>
              <a:t>      n=l-m;</a:t>
            </a:r>
          </a:p>
          <a:p>
            <a:r>
              <a:rPr lang="en-IN" dirty="0"/>
              <a:t>       </a:t>
            </a:r>
            <a:r>
              <a:rPr lang="en-IN" dirty="0" err="1"/>
              <a:t>System.out.println</a:t>
            </a:r>
            <a:r>
              <a:rPr lang="en-IN" dirty="0"/>
              <a:t>(n);</a:t>
            </a:r>
          </a:p>
          <a:p>
            <a:r>
              <a:rPr lang="en-IN" dirty="0"/>
              <a:t>  }</a:t>
            </a:r>
          </a:p>
          <a:p>
            <a:r>
              <a:rPr lang="en-IN" dirty="0"/>
              <a:t>}</a:t>
            </a:r>
          </a:p>
        </p:txBody>
      </p:sp>
      <p:sp>
        <p:nvSpPr>
          <p:cNvPr id="8" name="TextBox 7"/>
          <p:cNvSpPr txBox="1"/>
          <p:nvPr/>
        </p:nvSpPr>
        <p:spPr>
          <a:xfrm>
            <a:off x="4652434" y="2290382"/>
            <a:ext cx="6223000" cy="4247317"/>
          </a:xfrm>
          <a:prstGeom prst="rect">
            <a:avLst/>
          </a:prstGeom>
          <a:noFill/>
        </p:spPr>
        <p:txBody>
          <a:bodyPr wrap="square">
            <a:spAutoFit/>
          </a:bodyPr>
          <a:lstStyle/>
          <a:p>
            <a:r>
              <a:rPr lang="en-IN" dirty="0"/>
              <a:t>class c1 implements add{    </a:t>
            </a:r>
          </a:p>
          <a:p>
            <a:r>
              <a:rPr lang="en-IN" dirty="0"/>
              <a:t>    public void addition() </a:t>
            </a:r>
          </a:p>
          <a:p>
            <a:r>
              <a:rPr lang="en-IN" dirty="0"/>
              <a:t>   {      </a:t>
            </a:r>
          </a:p>
          <a:p>
            <a:r>
              <a:rPr lang="en-IN" dirty="0"/>
              <a:t>  int </a:t>
            </a:r>
            <a:r>
              <a:rPr lang="en-IN" dirty="0" err="1"/>
              <a:t>i</a:t>
            </a:r>
            <a:r>
              <a:rPr lang="en-IN" dirty="0"/>
              <a:t>=1,j=4,k;    </a:t>
            </a:r>
          </a:p>
          <a:p>
            <a:r>
              <a:rPr lang="en-IN" dirty="0"/>
              <a:t>    k=</a:t>
            </a:r>
            <a:r>
              <a:rPr lang="en-IN" dirty="0" err="1"/>
              <a:t>i+j</a:t>
            </a:r>
            <a:r>
              <a:rPr lang="en-IN" dirty="0"/>
              <a:t>;    </a:t>
            </a:r>
          </a:p>
          <a:p>
            <a:r>
              <a:rPr lang="en-IN" dirty="0"/>
              <a:t>    </a:t>
            </a:r>
            <a:r>
              <a:rPr lang="en-IN" dirty="0" err="1"/>
              <a:t>System.out.println</a:t>
            </a:r>
            <a:r>
              <a:rPr lang="en-IN" dirty="0"/>
              <a:t>(k); }   </a:t>
            </a:r>
          </a:p>
          <a:p>
            <a:r>
              <a:rPr lang="en-IN" dirty="0"/>
              <a:t>    public static void main(String[] </a:t>
            </a:r>
            <a:r>
              <a:rPr lang="en-IN" dirty="0" err="1"/>
              <a:t>args</a:t>
            </a:r>
            <a:r>
              <a:rPr lang="en-IN" dirty="0"/>
              <a:t>)    </a:t>
            </a:r>
          </a:p>
          <a:p>
            <a:r>
              <a:rPr lang="en-IN" dirty="0"/>
              <a:t>{        add </a:t>
            </a:r>
            <a:r>
              <a:rPr lang="en-IN" dirty="0" err="1"/>
              <a:t>obj</a:t>
            </a:r>
            <a:r>
              <a:rPr lang="en-IN" dirty="0"/>
              <a:t>=new c1();       </a:t>
            </a:r>
          </a:p>
          <a:p>
            <a:r>
              <a:rPr lang="en-IN" dirty="0"/>
              <a:t> </a:t>
            </a:r>
            <a:r>
              <a:rPr lang="en-IN" dirty="0" err="1"/>
              <a:t>obj.addition</a:t>
            </a:r>
            <a:r>
              <a:rPr lang="en-IN" dirty="0"/>
              <a:t>();      </a:t>
            </a:r>
          </a:p>
          <a:p>
            <a:r>
              <a:rPr lang="en-IN" dirty="0"/>
              <a:t> obj.addition1(); </a:t>
            </a:r>
          </a:p>
          <a:p>
            <a:r>
              <a:rPr lang="en-IN" dirty="0"/>
              <a:t> </a:t>
            </a:r>
            <a:r>
              <a:rPr lang="en-IN" dirty="0" err="1"/>
              <a:t>add.sub</a:t>
            </a:r>
            <a:r>
              <a:rPr lang="en-IN" dirty="0"/>
              <a:t>();</a:t>
            </a:r>
          </a:p>
          <a:p>
            <a:r>
              <a:rPr lang="en-IN" dirty="0"/>
              <a:t> }</a:t>
            </a:r>
          </a:p>
          <a:p>
            <a:r>
              <a:rPr lang="en-IN" dirty="0"/>
              <a:t>}        output:5</a:t>
            </a:r>
          </a:p>
          <a:p>
            <a:r>
              <a:rPr lang="en-IN" dirty="0"/>
              <a:t>                       3</a:t>
            </a:r>
          </a:p>
          <a:p>
            <a:r>
              <a:rPr lang="en-IN" dirty="0"/>
              <a:t>                      10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66" y="154001"/>
            <a:ext cx="10151533" cy="523220"/>
          </a:xfrm>
          <a:prstGeom prst="rect">
            <a:avLst/>
          </a:prstGeom>
          <a:noFill/>
        </p:spPr>
        <p:txBody>
          <a:bodyPr wrap="square">
            <a:spAutoFit/>
          </a:bodyPr>
          <a:lstStyle/>
          <a:p>
            <a:pPr algn="just"/>
            <a:r>
              <a:rPr lang="en-US" sz="2800" b="1" i="0" u="sng" dirty="0">
                <a:effectLst/>
                <a:latin typeface="+mj-lt"/>
              </a:rPr>
              <a:t>Difference between abstract class and interface</a:t>
            </a:r>
          </a:p>
        </p:txBody>
      </p:sp>
      <p:graphicFrame>
        <p:nvGraphicFramePr>
          <p:cNvPr id="6" name="Table 5"/>
          <p:cNvGraphicFramePr>
            <a:graphicFrameLocks noGrp="1"/>
          </p:cNvGraphicFramePr>
          <p:nvPr/>
        </p:nvGraphicFramePr>
        <p:xfrm>
          <a:off x="313265" y="677221"/>
          <a:ext cx="11362267" cy="6008796"/>
        </p:xfrm>
        <a:graphic>
          <a:graphicData uri="http://schemas.openxmlformats.org/drawingml/2006/table">
            <a:tbl>
              <a:tblPr/>
              <a:tblGrid>
                <a:gridCol w="5427026">
                  <a:extLst>
                    <a:ext uri="{9D8B030D-6E8A-4147-A177-3AD203B41FA5}">
                      <a16:colId xmlns:a16="http://schemas.microsoft.com/office/drawing/2014/main" val="20000"/>
                    </a:ext>
                  </a:extLst>
                </a:gridCol>
                <a:gridCol w="5935241">
                  <a:extLst>
                    <a:ext uri="{9D8B030D-6E8A-4147-A177-3AD203B41FA5}">
                      <a16:colId xmlns:a16="http://schemas.microsoft.com/office/drawing/2014/main" val="20001"/>
                    </a:ext>
                  </a:extLst>
                </a:gridCol>
              </a:tblGrid>
              <a:tr h="384852">
                <a:tc>
                  <a:txBody>
                    <a:bodyPr/>
                    <a:lstStyle/>
                    <a:p>
                      <a:pPr algn="l" fontAlgn="t"/>
                      <a:r>
                        <a:rPr lang="en-IN" sz="1500" dirty="0">
                          <a:solidFill>
                            <a:srgbClr val="000000"/>
                          </a:solidFill>
                          <a:effectLst/>
                          <a:latin typeface="+mj-lt"/>
                        </a:rPr>
                        <a:t>Abstract class</a:t>
                      </a:r>
                    </a:p>
                  </a:txBody>
                  <a:tcPr marL="67567" marR="67567" marT="67567" marB="67567">
                    <a:lnL w="9525" cap="flat" cmpd="sng" algn="ctr">
                      <a:solidFill>
                        <a:srgbClr val="80CE6B"/>
                      </a:solidFill>
                      <a:prstDash val="solid"/>
                      <a:round/>
                      <a:headEnd type="none" w="med" len="med"/>
                      <a:tailEnd type="none" w="med" len="med"/>
                    </a:lnL>
                    <a:lnR w="9525" cap="flat" cmpd="sng" algn="ctr">
                      <a:solidFill>
                        <a:srgbClr val="80CE6B"/>
                      </a:solidFill>
                      <a:prstDash val="solid"/>
                      <a:round/>
                      <a:headEnd type="none" w="med" len="med"/>
                      <a:tailEnd type="none" w="med" len="med"/>
                    </a:lnR>
                    <a:lnT w="9525" cap="flat" cmpd="sng" algn="ctr">
                      <a:solidFill>
                        <a:srgbClr val="80CE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dirty="0">
                          <a:solidFill>
                            <a:srgbClr val="000000"/>
                          </a:solidFill>
                          <a:effectLst/>
                          <a:latin typeface="+mj-lt"/>
                        </a:rPr>
                        <a:t>Interface</a:t>
                      </a:r>
                    </a:p>
                  </a:txBody>
                  <a:tcPr marL="67567" marR="67567" marT="67567" marB="67567">
                    <a:lnL w="9525" cap="flat" cmpd="sng" algn="ctr">
                      <a:solidFill>
                        <a:srgbClr val="80CE6B"/>
                      </a:solidFill>
                      <a:prstDash val="solid"/>
                      <a:round/>
                      <a:headEnd type="none" w="med" len="med"/>
                      <a:tailEnd type="none" w="med" len="med"/>
                    </a:lnL>
                    <a:lnR w="9525" cap="flat" cmpd="sng" algn="ctr">
                      <a:solidFill>
                        <a:srgbClr val="80CE6B"/>
                      </a:solidFill>
                      <a:prstDash val="solid"/>
                      <a:round/>
                      <a:headEnd type="none" w="med" len="med"/>
                      <a:tailEnd type="none" w="med" len="med"/>
                    </a:lnR>
                    <a:lnT w="9525" cap="flat" cmpd="sng" algn="ctr">
                      <a:solidFill>
                        <a:srgbClr val="80CE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53766">
                <a:tc>
                  <a:txBody>
                    <a:bodyPr/>
                    <a:lstStyle/>
                    <a:p>
                      <a:pPr algn="just" fontAlgn="t"/>
                      <a:r>
                        <a:rPr lang="en-US" sz="1500">
                          <a:solidFill>
                            <a:srgbClr val="333333"/>
                          </a:solidFill>
                          <a:effectLst/>
                          <a:latin typeface="+mj-lt"/>
                        </a:rPr>
                        <a:t>1) Abstract class can </a:t>
                      </a:r>
                      <a:r>
                        <a:rPr lang="en-US" sz="1500" b="1">
                          <a:solidFill>
                            <a:srgbClr val="333333"/>
                          </a:solidFill>
                          <a:effectLst/>
                          <a:latin typeface="+mj-lt"/>
                        </a:rPr>
                        <a:t>have abstract and non-abstract</a:t>
                      </a:r>
                      <a:r>
                        <a:rPr lang="en-US" sz="1500">
                          <a:solidFill>
                            <a:srgbClr val="333333"/>
                          </a:solidFill>
                          <a:effectLst/>
                          <a:latin typeface="+mj-lt"/>
                        </a:rPr>
                        <a:t> methods.</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mj-lt"/>
                        </a:rPr>
                        <a:t>Interface can have </a:t>
                      </a:r>
                      <a:r>
                        <a:rPr lang="en-US" sz="1500" b="1" dirty="0">
                          <a:solidFill>
                            <a:srgbClr val="333333"/>
                          </a:solidFill>
                          <a:effectLst/>
                          <a:latin typeface="+mj-lt"/>
                        </a:rPr>
                        <a:t>only abstract</a:t>
                      </a:r>
                      <a:r>
                        <a:rPr lang="en-US" sz="1500" dirty="0">
                          <a:solidFill>
                            <a:srgbClr val="333333"/>
                          </a:solidFill>
                          <a:effectLst/>
                          <a:latin typeface="+mj-lt"/>
                        </a:rPr>
                        <a:t> methods. Since Java 8, it can have </a:t>
                      </a:r>
                      <a:r>
                        <a:rPr lang="en-US" sz="1500" b="1" dirty="0">
                          <a:solidFill>
                            <a:srgbClr val="333333"/>
                          </a:solidFill>
                          <a:effectLst/>
                          <a:latin typeface="+mj-lt"/>
                        </a:rPr>
                        <a:t>default and static methods</a:t>
                      </a:r>
                      <a:r>
                        <a:rPr lang="en-US" sz="1500" dirty="0">
                          <a:solidFill>
                            <a:srgbClr val="333333"/>
                          </a:solidFill>
                          <a:effectLst/>
                          <a:latin typeface="+mj-lt"/>
                        </a:rPr>
                        <a:t> also.</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0682">
                <a:tc>
                  <a:txBody>
                    <a:bodyPr/>
                    <a:lstStyle/>
                    <a:p>
                      <a:pPr algn="just" fontAlgn="t"/>
                      <a:r>
                        <a:rPr lang="en-US" sz="1500">
                          <a:solidFill>
                            <a:srgbClr val="333333"/>
                          </a:solidFill>
                          <a:effectLst/>
                          <a:latin typeface="+mj-lt"/>
                        </a:rPr>
                        <a:t>2) Abstract class </a:t>
                      </a:r>
                      <a:r>
                        <a:rPr lang="en-US" sz="1500" b="1">
                          <a:solidFill>
                            <a:srgbClr val="333333"/>
                          </a:solidFill>
                          <a:effectLst/>
                          <a:latin typeface="+mj-lt"/>
                        </a:rPr>
                        <a:t>doesn't support multiple inheritance</a:t>
                      </a:r>
                      <a:r>
                        <a:rPr lang="en-US" sz="1500">
                          <a:solidFill>
                            <a:srgbClr val="333333"/>
                          </a:solidFill>
                          <a:effectLst/>
                          <a:latin typeface="+mj-lt"/>
                        </a:rPr>
                        <a:t>.</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mj-lt"/>
                        </a:rPr>
                        <a:t>Interface </a:t>
                      </a:r>
                      <a:r>
                        <a:rPr lang="en-IN" sz="1500" b="1" dirty="0">
                          <a:solidFill>
                            <a:srgbClr val="333333"/>
                          </a:solidFill>
                          <a:effectLst/>
                          <a:latin typeface="+mj-lt"/>
                        </a:rPr>
                        <a:t>supports multiple inheritance</a:t>
                      </a:r>
                      <a:r>
                        <a:rPr lang="en-IN" sz="1500" dirty="0">
                          <a:solidFill>
                            <a:srgbClr val="333333"/>
                          </a:solidFill>
                          <a:effectLst/>
                          <a:latin typeface="+mj-lt"/>
                        </a:rPr>
                        <a:t>.</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59924">
                <a:tc>
                  <a:txBody>
                    <a:bodyPr/>
                    <a:lstStyle/>
                    <a:p>
                      <a:pPr algn="just" fontAlgn="t"/>
                      <a:r>
                        <a:rPr lang="en-US" sz="1500">
                          <a:solidFill>
                            <a:srgbClr val="333333"/>
                          </a:solidFill>
                          <a:effectLst/>
                          <a:latin typeface="+mj-lt"/>
                        </a:rPr>
                        <a:t>3) Abstract class </a:t>
                      </a:r>
                      <a:r>
                        <a:rPr lang="en-US" sz="1500" b="1">
                          <a:solidFill>
                            <a:srgbClr val="333333"/>
                          </a:solidFill>
                          <a:effectLst/>
                          <a:latin typeface="+mj-lt"/>
                        </a:rPr>
                        <a:t>can have final, non-final, static and non-static variables</a:t>
                      </a:r>
                      <a:r>
                        <a:rPr lang="en-US" sz="1500">
                          <a:solidFill>
                            <a:srgbClr val="333333"/>
                          </a:solidFill>
                          <a:effectLst/>
                          <a:latin typeface="+mj-lt"/>
                        </a:rPr>
                        <a:t>.</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mj-lt"/>
                        </a:rPr>
                        <a:t>Interface has </a:t>
                      </a:r>
                      <a:r>
                        <a:rPr lang="en-US" sz="1500" b="1" dirty="0">
                          <a:solidFill>
                            <a:srgbClr val="333333"/>
                          </a:solidFill>
                          <a:effectLst/>
                          <a:latin typeface="+mj-lt"/>
                        </a:rPr>
                        <a:t>only static and final variables</a:t>
                      </a:r>
                      <a:r>
                        <a:rPr lang="en-US" sz="1500" dirty="0">
                          <a:solidFill>
                            <a:srgbClr val="333333"/>
                          </a:solidFill>
                          <a:effectLst/>
                          <a:latin typeface="+mj-lt"/>
                        </a:rPr>
                        <a:t>.</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40682">
                <a:tc>
                  <a:txBody>
                    <a:bodyPr/>
                    <a:lstStyle/>
                    <a:p>
                      <a:pPr algn="just" fontAlgn="t"/>
                      <a:r>
                        <a:rPr lang="en-US" sz="1500">
                          <a:solidFill>
                            <a:srgbClr val="333333"/>
                          </a:solidFill>
                          <a:effectLst/>
                          <a:latin typeface="+mj-lt"/>
                        </a:rPr>
                        <a:t>4) Abstract class </a:t>
                      </a:r>
                      <a:r>
                        <a:rPr lang="en-US" sz="1500" b="1">
                          <a:solidFill>
                            <a:srgbClr val="333333"/>
                          </a:solidFill>
                          <a:effectLst/>
                          <a:latin typeface="+mj-lt"/>
                        </a:rPr>
                        <a:t>can provide the implementation of interface</a:t>
                      </a:r>
                      <a:r>
                        <a:rPr lang="en-US" sz="1500">
                          <a:solidFill>
                            <a:srgbClr val="333333"/>
                          </a:solidFill>
                          <a:effectLst/>
                          <a:latin typeface="+mj-lt"/>
                        </a:rPr>
                        <a:t>.</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mj-lt"/>
                        </a:rPr>
                        <a:t>Interface </a:t>
                      </a:r>
                      <a:r>
                        <a:rPr lang="en-US" sz="1500" b="1" dirty="0">
                          <a:solidFill>
                            <a:srgbClr val="333333"/>
                          </a:solidFill>
                          <a:effectLst/>
                          <a:latin typeface="+mj-lt"/>
                        </a:rPr>
                        <a:t>can't provide the implementation of abstract class</a:t>
                      </a:r>
                      <a:r>
                        <a:rPr lang="en-US" sz="1500" dirty="0">
                          <a:solidFill>
                            <a:srgbClr val="333333"/>
                          </a:solidFill>
                          <a:effectLst/>
                          <a:latin typeface="+mj-lt"/>
                        </a:rPr>
                        <a:t>.</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40682">
                <a:tc>
                  <a:txBody>
                    <a:bodyPr/>
                    <a:lstStyle/>
                    <a:p>
                      <a:pPr algn="just" fontAlgn="t"/>
                      <a:r>
                        <a:rPr lang="en-US" sz="1500">
                          <a:solidFill>
                            <a:srgbClr val="333333"/>
                          </a:solidFill>
                          <a:effectLst/>
                          <a:latin typeface="+mj-lt"/>
                        </a:rPr>
                        <a:t>5) The </a:t>
                      </a:r>
                      <a:r>
                        <a:rPr lang="en-US" sz="1500" b="1">
                          <a:solidFill>
                            <a:srgbClr val="333333"/>
                          </a:solidFill>
                          <a:effectLst/>
                          <a:latin typeface="+mj-lt"/>
                        </a:rPr>
                        <a:t>abstract keyword</a:t>
                      </a:r>
                      <a:r>
                        <a:rPr lang="en-US" sz="1500">
                          <a:solidFill>
                            <a:srgbClr val="333333"/>
                          </a:solidFill>
                          <a:effectLst/>
                          <a:latin typeface="+mj-lt"/>
                        </a:rPr>
                        <a:t> is used to declare abstract class.</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mj-lt"/>
                        </a:rPr>
                        <a:t>The </a:t>
                      </a:r>
                      <a:r>
                        <a:rPr lang="en-US" sz="1500" b="1" dirty="0">
                          <a:solidFill>
                            <a:srgbClr val="333333"/>
                          </a:solidFill>
                          <a:effectLst/>
                          <a:latin typeface="+mj-lt"/>
                        </a:rPr>
                        <a:t>interface keyword</a:t>
                      </a:r>
                      <a:r>
                        <a:rPr lang="en-US" sz="1500" dirty="0">
                          <a:solidFill>
                            <a:srgbClr val="333333"/>
                          </a:solidFill>
                          <a:effectLst/>
                          <a:latin typeface="+mj-lt"/>
                        </a:rPr>
                        <a:t> is used to declare interface.</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59924">
                <a:tc>
                  <a:txBody>
                    <a:bodyPr/>
                    <a:lstStyle/>
                    <a:p>
                      <a:pPr algn="just" fontAlgn="t"/>
                      <a:r>
                        <a:rPr lang="en-US" sz="1500">
                          <a:solidFill>
                            <a:srgbClr val="333333"/>
                          </a:solidFill>
                          <a:effectLst/>
                          <a:latin typeface="+mj-lt"/>
                        </a:rPr>
                        <a:t>6) An </a:t>
                      </a:r>
                      <a:r>
                        <a:rPr lang="en-US" sz="1500" b="1">
                          <a:solidFill>
                            <a:srgbClr val="333333"/>
                          </a:solidFill>
                          <a:effectLst/>
                          <a:latin typeface="+mj-lt"/>
                        </a:rPr>
                        <a:t>abstract class</a:t>
                      </a:r>
                      <a:r>
                        <a:rPr lang="en-US" sz="1500">
                          <a:solidFill>
                            <a:srgbClr val="333333"/>
                          </a:solidFill>
                          <a:effectLst/>
                          <a:latin typeface="+mj-lt"/>
                        </a:rPr>
                        <a:t> can extend another Java class and implement multiple Java interfaces.</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mj-lt"/>
                        </a:rPr>
                        <a:t>An </a:t>
                      </a:r>
                      <a:r>
                        <a:rPr lang="en-US" sz="1500" b="1" dirty="0">
                          <a:solidFill>
                            <a:srgbClr val="333333"/>
                          </a:solidFill>
                          <a:effectLst/>
                          <a:latin typeface="+mj-lt"/>
                        </a:rPr>
                        <a:t>interface</a:t>
                      </a:r>
                      <a:r>
                        <a:rPr lang="en-US" sz="1500" dirty="0">
                          <a:solidFill>
                            <a:srgbClr val="333333"/>
                          </a:solidFill>
                          <a:effectLst/>
                          <a:latin typeface="+mj-lt"/>
                        </a:rPr>
                        <a:t> can extend another Java interface only.</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40682">
                <a:tc>
                  <a:txBody>
                    <a:bodyPr/>
                    <a:lstStyle/>
                    <a:p>
                      <a:pPr algn="just" fontAlgn="t"/>
                      <a:r>
                        <a:rPr lang="en-US" sz="1500">
                          <a:solidFill>
                            <a:srgbClr val="333333"/>
                          </a:solidFill>
                          <a:effectLst/>
                          <a:latin typeface="+mj-lt"/>
                        </a:rPr>
                        <a:t>7) An </a:t>
                      </a:r>
                      <a:r>
                        <a:rPr lang="en-US" sz="1500" b="1">
                          <a:solidFill>
                            <a:srgbClr val="333333"/>
                          </a:solidFill>
                          <a:effectLst/>
                          <a:latin typeface="+mj-lt"/>
                        </a:rPr>
                        <a:t>abstract class</a:t>
                      </a:r>
                      <a:r>
                        <a:rPr lang="en-US" sz="1500">
                          <a:solidFill>
                            <a:srgbClr val="333333"/>
                          </a:solidFill>
                          <a:effectLst/>
                          <a:latin typeface="+mj-lt"/>
                        </a:rPr>
                        <a:t> can be extended using keyword "extends".</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mj-lt"/>
                        </a:rPr>
                        <a:t>An </a:t>
                      </a:r>
                      <a:r>
                        <a:rPr lang="en-US" sz="1500" b="1" dirty="0">
                          <a:solidFill>
                            <a:srgbClr val="333333"/>
                          </a:solidFill>
                          <a:effectLst/>
                          <a:latin typeface="+mj-lt"/>
                        </a:rPr>
                        <a:t>interface</a:t>
                      </a:r>
                      <a:r>
                        <a:rPr lang="en-US" sz="1500" dirty="0">
                          <a:solidFill>
                            <a:srgbClr val="333333"/>
                          </a:solidFill>
                          <a:effectLst/>
                          <a:latin typeface="+mj-lt"/>
                        </a:rPr>
                        <a:t> can be implemented using keyword "implements".</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59924">
                <a:tc>
                  <a:txBody>
                    <a:bodyPr/>
                    <a:lstStyle/>
                    <a:p>
                      <a:pPr algn="just" fontAlgn="t"/>
                      <a:r>
                        <a:rPr lang="en-US" sz="1500">
                          <a:solidFill>
                            <a:srgbClr val="333333"/>
                          </a:solidFill>
                          <a:effectLst/>
                          <a:latin typeface="+mj-lt"/>
                        </a:rPr>
                        <a:t>8) A Java </a:t>
                      </a:r>
                      <a:r>
                        <a:rPr lang="en-US" sz="1500" b="1">
                          <a:solidFill>
                            <a:srgbClr val="333333"/>
                          </a:solidFill>
                          <a:effectLst/>
                          <a:latin typeface="+mj-lt"/>
                        </a:rPr>
                        <a:t>abstract class</a:t>
                      </a:r>
                      <a:r>
                        <a:rPr lang="en-US" sz="1500">
                          <a:solidFill>
                            <a:srgbClr val="333333"/>
                          </a:solidFill>
                          <a:effectLst/>
                          <a:latin typeface="+mj-lt"/>
                        </a:rPr>
                        <a:t> can have class members like private, protected, etc.</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mj-lt"/>
                        </a:rPr>
                        <a:t>Members of a Java interface are public by default.</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1027678">
                <a:tc>
                  <a:txBody>
                    <a:bodyPr/>
                    <a:lstStyle/>
                    <a:p>
                      <a:pPr algn="just" fontAlgn="t"/>
                      <a:r>
                        <a:rPr lang="en-US" sz="1500" dirty="0">
                          <a:solidFill>
                            <a:srgbClr val="333333"/>
                          </a:solidFill>
                          <a:effectLst/>
                          <a:latin typeface="+mj-lt"/>
                        </a:rPr>
                        <a:t>9)</a:t>
                      </a:r>
                      <a:r>
                        <a:rPr lang="en-US" sz="1500" b="1" dirty="0" err="1">
                          <a:solidFill>
                            <a:srgbClr val="333333"/>
                          </a:solidFill>
                          <a:effectLst/>
                          <a:latin typeface="+mj-lt"/>
                        </a:rPr>
                        <a:t>Example:</a:t>
                      </a:r>
                      <a:r>
                        <a:rPr lang="en-US" sz="1500" dirty="0" err="1">
                          <a:solidFill>
                            <a:srgbClr val="333333"/>
                          </a:solidFill>
                          <a:effectLst/>
                          <a:latin typeface="+mj-lt"/>
                        </a:rPr>
                        <a:t>public</a:t>
                      </a:r>
                      <a:r>
                        <a:rPr lang="en-US" sz="1500" dirty="0">
                          <a:solidFill>
                            <a:srgbClr val="333333"/>
                          </a:solidFill>
                          <a:effectLst/>
                          <a:latin typeface="+mj-lt"/>
                        </a:rPr>
                        <a:t> abstract </a:t>
                      </a:r>
                      <a:r>
                        <a:rPr lang="en-US" sz="1500" dirty="0" err="1">
                          <a:solidFill>
                            <a:srgbClr val="333333"/>
                          </a:solidFill>
                          <a:effectLst/>
                          <a:latin typeface="+mj-lt"/>
                        </a:rPr>
                        <a:t>clasShape</a:t>
                      </a:r>
                      <a:r>
                        <a:rPr lang="en-US" sz="1500" dirty="0">
                          <a:solidFill>
                            <a:srgbClr val="333333"/>
                          </a:solidFill>
                          <a:effectLst/>
                          <a:latin typeface="+mj-lt"/>
                        </a:rPr>
                        <a:t>{</a:t>
                      </a:r>
                      <a:br>
                        <a:rPr lang="en-US" sz="1500" dirty="0">
                          <a:solidFill>
                            <a:srgbClr val="333333"/>
                          </a:solidFill>
                          <a:effectLst/>
                          <a:latin typeface="+mj-lt"/>
                        </a:rPr>
                      </a:br>
                      <a:r>
                        <a:rPr lang="en-US" sz="1500" dirty="0">
                          <a:solidFill>
                            <a:srgbClr val="333333"/>
                          </a:solidFill>
                          <a:effectLst/>
                          <a:latin typeface="+mj-lt"/>
                        </a:rPr>
                        <a:t>public abstract void draw();</a:t>
                      </a:r>
                      <a:br>
                        <a:rPr lang="en-US" sz="1500" dirty="0">
                          <a:solidFill>
                            <a:srgbClr val="333333"/>
                          </a:solidFill>
                          <a:effectLst/>
                          <a:latin typeface="+mj-lt"/>
                        </a:rPr>
                      </a:br>
                      <a:r>
                        <a:rPr lang="en-US" sz="1500" dirty="0">
                          <a:solidFill>
                            <a:srgbClr val="333333"/>
                          </a:solidFill>
                          <a:effectLst/>
                          <a:latin typeface="+mj-lt"/>
                        </a:rPr>
                        <a:t>}</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dirty="0">
                          <a:solidFill>
                            <a:srgbClr val="333333"/>
                          </a:solidFill>
                          <a:effectLst/>
                          <a:latin typeface="+mj-lt"/>
                        </a:rPr>
                        <a:t>Example:</a:t>
                      </a:r>
                      <a:br>
                        <a:rPr lang="en-US" sz="1500" dirty="0">
                          <a:solidFill>
                            <a:srgbClr val="333333"/>
                          </a:solidFill>
                          <a:effectLst/>
                          <a:latin typeface="+mj-lt"/>
                        </a:rPr>
                      </a:br>
                      <a:r>
                        <a:rPr lang="en-US" sz="1500" dirty="0">
                          <a:solidFill>
                            <a:srgbClr val="333333"/>
                          </a:solidFill>
                          <a:effectLst/>
                          <a:latin typeface="+mj-lt"/>
                        </a:rPr>
                        <a:t>public interface Drawable{</a:t>
                      </a:r>
                      <a:br>
                        <a:rPr lang="en-US" sz="1500" dirty="0">
                          <a:solidFill>
                            <a:srgbClr val="333333"/>
                          </a:solidFill>
                          <a:effectLst/>
                          <a:latin typeface="+mj-lt"/>
                        </a:rPr>
                      </a:br>
                      <a:r>
                        <a:rPr lang="en-US" sz="1500" dirty="0">
                          <a:solidFill>
                            <a:srgbClr val="333333"/>
                          </a:solidFill>
                          <a:effectLst/>
                          <a:latin typeface="+mj-lt"/>
                        </a:rPr>
                        <a:t>void draw();</a:t>
                      </a:r>
                      <a:br>
                        <a:rPr lang="en-US" sz="1500" dirty="0">
                          <a:solidFill>
                            <a:srgbClr val="333333"/>
                          </a:solidFill>
                          <a:effectLst/>
                          <a:latin typeface="+mj-lt"/>
                        </a:rPr>
                      </a:br>
                      <a:r>
                        <a:rPr lang="en-US" sz="1500" dirty="0">
                          <a:solidFill>
                            <a:srgbClr val="333333"/>
                          </a:solidFill>
                          <a:effectLst/>
                          <a:latin typeface="+mj-lt"/>
                        </a:rPr>
                        <a:t>}</a:t>
                      </a:r>
                    </a:p>
                  </a:txBody>
                  <a:tcPr marL="45045" marR="45045" marT="45045" marB="450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9783" y="188097"/>
            <a:ext cx="2924519" cy="707886"/>
          </a:xfrm>
          <a:prstGeom prst="rect">
            <a:avLst/>
          </a:prstGeom>
        </p:spPr>
        <p:txBody>
          <a:bodyPr wrap="none">
            <a:spAutoFit/>
          </a:bodyPr>
          <a:lstStyle/>
          <a:p>
            <a:r>
              <a:rPr lang="en-US" sz="4000" b="1" u="sng" dirty="0"/>
              <a:t>Java Package</a:t>
            </a:r>
          </a:p>
        </p:txBody>
      </p:sp>
      <p:sp>
        <p:nvSpPr>
          <p:cNvPr id="6" name="Rectangle 5"/>
          <p:cNvSpPr/>
          <p:nvPr/>
        </p:nvSpPr>
        <p:spPr>
          <a:xfrm>
            <a:off x="222421" y="1060789"/>
            <a:ext cx="11697729" cy="2677656"/>
          </a:xfrm>
          <a:prstGeom prst="rect">
            <a:avLst/>
          </a:prstGeom>
        </p:spPr>
        <p:txBody>
          <a:bodyPr wrap="square">
            <a:spAutoFit/>
          </a:bodyPr>
          <a:lstStyle/>
          <a:p>
            <a:r>
              <a:rPr lang="en-US" sz="2800" dirty="0"/>
              <a:t>A </a:t>
            </a:r>
            <a:r>
              <a:rPr lang="en-US" sz="2800" b="1" dirty="0"/>
              <a:t>java package</a:t>
            </a:r>
            <a:r>
              <a:rPr lang="en-US" sz="2800" dirty="0"/>
              <a:t> is a group of similar types of classes, interfaces and sub-packages.</a:t>
            </a:r>
          </a:p>
          <a:p>
            <a:r>
              <a:rPr lang="en-US" sz="2800" dirty="0"/>
              <a:t>Package in java can be categorized in two form, built-in package and user-defined package.</a:t>
            </a:r>
          </a:p>
          <a:p>
            <a:r>
              <a:rPr lang="en-US" sz="2800" dirty="0"/>
              <a:t>There are many built-in packages such as java, </a:t>
            </a:r>
            <a:r>
              <a:rPr lang="en-US" sz="2800" dirty="0" err="1"/>
              <a:t>lang</a:t>
            </a:r>
            <a:r>
              <a:rPr lang="en-US" sz="2800" dirty="0"/>
              <a:t>, </a:t>
            </a:r>
            <a:r>
              <a:rPr lang="en-US" sz="2800" dirty="0" err="1"/>
              <a:t>awt</a:t>
            </a:r>
            <a:r>
              <a:rPr lang="en-US" sz="2800" dirty="0"/>
              <a:t>, </a:t>
            </a:r>
            <a:r>
              <a:rPr lang="en-US" sz="2800" dirty="0" err="1"/>
              <a:t>javax</a:t>
            </a:r>
            <a:r>
              <a:rPr lang="en-US" sz="2800" dirty="0"/>
              <a:t>, swing, net, </a:t>
            </a:r>
            <a:r>
              <a:rPr lang="en-US" sz="2800" dirty="0" err="1"/>
              <a:t>io</a:t>
            </a:r>
            <a:r>
              <a:rPr lang="en-US" sz="2800" dirty="0"/>
              <a:t>, </a:t>
            </a:r>
            <a:r>
              <a:rPr lang="en-US" sz="2800" dirty="0" err="1"/>
              <a:t>util</a:t>
            </a:r>
            <a:r>
              <a:rPr lang="en-US" sz="2800" dirty="0"/>
              <a:t>, </a:t>
            </a:r>
            <a:r>
              <a:rPr lang="en-US" sz="2800" dirty="0" err="1"/>
              <a:t>sql</a:t>
            </a:r>
            <a:r>
              <a:rPr lang="en-US" sz="2800" dirty="0"/>
              <a:t> etc.</a:t>
            </a:r>
          </a:p>
        </p:txBody>
      </p:sp>
      <p:sp>
        <p:nvSpPr>
          <p:cNvPr id="7" name="Rectangle 6"/>
          <p:cNvSpPr/>
          <p:nvPr/>
        </p:nvSpPr>
        <p:spPr>
          <a:xfrm>
            <a:off x="222421" y="3757346"/>
            <a:ext cx="11574161" cy="3108543"/>
          </a:xfrm>
          <a:prstGeom prst="rect">
            <a:avLst/>
          </a:prstGeom>
        </p:spPr>
        <p:txBody>
          <a:bodyPr wrap="square">
            <a:spAutoFit/>
          </a:bodyPr>
          <a:lstStyle/>
          <a:p>
            <a:r>
              <a:rPr lang="en-US" sz="2800" b="1" u="sng" dirty="0"/>
              <a:t>Advantage of Java Package</a:t>
            </a:r>
          </a:p>
          <a:p>
            <a:r>
              <a:rPr lang="en-US" sz="2800" dirty="0"/>
              <a:t>1) Java package is used to categorize the classes and interfaces so that they can be easily maintained.</a:t>
            </a:r>
          </a:p>
          <a:p>
            <a:r>
              <a:rPr lang="en-US" sz="2800" dirty="0"/>
              <a:t>2) Java package provides access protection.</a:t>
            </a:r>
          </a:p>
          <a:p>
            <a:r>
              <a:rPr lang="en-US" sz="2800" dirty="0"/>
              <a:t>3) Java package removes naming collision.</a:t>
            </a:r>
          </a:p>
          <a:p>
            <a:br>
              <a:rPr lang="en-US" sz="2800" dirty="0"/>
            </a:b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4269" y="289519"/>
            <a:ext cx="11129319" cy="3970318"/>
          </a:xfrm>
          <a:prstGeom prst="rect">
            <a:avLst/>
          </a:prstGeom>
        </p:spPr>
        <p:txBody>
          <a:bodyPr wrap="square">
            <a:spAutoFit/>
          </a:bodyPr>
          <a:lstStyle/>
          <a:p>
            <a:r>
              <a:rPr lang="en-US" sz="2800" b="1" dirty="0"/>
              <a:t>The package keyword is used to create a package in java.</a:t>
            </a:r>
          </a:p>
          <a:p>
            <a:endParaRPr lang="en-US" sz="2800" b="1" dirty="0"/>
          </a:p>
          <a:p>
            <a:r>
              <a:rPr lang="en-US" sz="2800" b="1" dirty="0"/>
              <a:t>//save as Simple.java  </a:t>
            </a:r>
          </a:p>
          <a:p>
            <a:r>
              <a:rPr lang="en-US" sz="2800" b="1" dirty="0"/>
              <a:t>package </a:t>
            </a:r>
            <a:r>
              <a:rPr lang="en-US" sz="2800" b="1" dirty="0" err="1"/>
              <a:t>mypack</a:t>
            </a:r>
            <a:r>
              <a:rPr lang="en-US" sz="2800" b="1" dirty="0"/>
              <a:t>;  </a:t>
            </a:r>
          </a:p>
          <a:p>
            <a:r>
              <a:rPr lang="en-US" sz="2800" b="1" dirty="0"/>
              <a:t>public class Simple{  </a:t>
            </a:r>
          </a:p>
          <a:p>
            <a:r>
              <a:rPr lang="en-US" sz="2800" b="1" dirty="0"/>
              <a:t> public static void main(String </a:t>
            </a:r>
            <a:r>
              <a:rPr lang="en-US" sz="2800" b="1" dirty="0" err="1"/>
              <a:t>args</a:t>
            </a:r>
            <a:r>
              <a:rPr lang="en-US" sz="2800" b="1" dirty="0"/>
              <a:t>[]){  </a:t>
            </a:r>
          </a:p>
          <a:p>
            <a:r>
              <a:rPr lang="en-US" sz="2800" b="1" dirty="0"/>
              <a:t>    </a:t>
            </a:r>
            <a:r>
              <a:rPr lang="en-US" sz="2800" b="1" dirty="0" err="1"/>
              <a:t>System.out.println</a:t>
            </a:r>
            <a:r>
              <a:rPr lang="en-US" sz="2800" b="1" dirty="0"/>
              <a:t>("Welcome to package");  </a:t>
            </a:r>
          </a:p>
          <a:p>
            <a:r>
              <a:rPr lang="en-US" sz="2800" b="1" dirty="0"/>
              <a:t>   }  </a:t>
            </a:r>
          </a:p>
          <a:p>
            <a:r>
              <a:rPr lang="en-US" sz="2800" b="1"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06400" y="194734"/>
            <a:ext cx="11565467" cy="6422602"/>
          </a:xfrm>
          <a:prstGeom prst="rect">
            <a:avLst/>
          </a:prstGeom>
          <a:noFill/>
        </p:spPr>
        <p:txBody>
          <a:bodyPr wrap="square" rtlCol="0" anchor="t">
            <a:noAutofit/>
          </a:bodyPr>
          <a:lstStyle/>
          <a:p>
            <a:r>
              <a:rPr lang="en-US" sz="4000" dirty="0"/>
              <a:t>1. Core Packages: Core Packages are predefined packages given by Sun </a:t>
            </a:r>
            <a:r>
              <a:rPr lang="en-US" sz="4000" dirty="0" err="1"/>
              <a:t>MicroSystems</a:t>
            </a:r>
            <a:r>
              <a:rPr lang="en-US" sz="4000" dirty="0"/>
              <a:t> which begin with “java”.</a:t>
            </a:r>
          </a:p>
          <a:p>
            <a:r>
              <a:rPr lang="en-US" sz="4000" dirty="0"/>
              <a:t>2. Extended Packages: Extended packages are also predefined packages given by Sun Microsystems which begin with “</a:t>
            </a:r>
            <a:r>
              <a:rPr lang="en-US" sz="4000" dirty="0" err="1"/>
              <a:t>javax</a:t>
            </a:r>
            <a:r>
              <a:rPr lang="en-US" sz="4000" dirty="0"/>
              <a:t>”.</a:t>
            </a:r>
          </a:p>
          <a:p>
            <a:r>
              <a:rPr lang="en-US" sz="4000" dirty="0"/>
              <a:t>3. Third-Party Packages: Third-Party Packages are also predefined packages that are given by some other companies as a part of Java Software. </a:t>
            </a:r>
            <a:r>
              <a:rPr lang="en-US" sz="4000" dirty="0" err="1"/>
              <a:t>Example:oracle.jdbc</a:t>
            </a:r>
            <a:r>
              <a:rPr lang="en-US" sz="4000" dirty="0"/>
              <a:t>, </a:t>
            </a:r>
            <a:r>
              <a:rPr lang="en-US" sz="4000" dirty="0" err="1"/>
              <a:t>com.mysql</a:t>
            </a:r>
            <a:r>
              <a:rPr lang="en-US" sz="4000" dirty="0"/>
              <a:t>, </a:t>
            </a:r>
            <a:r>
              <a:rPr lang="en-US" sz="4000" dirty="0" err="1"/>
              <a:t>etc</a:t>
            </a:r>
            <a:endParaRPr lang="en-US" sz="4000" dirty="0"/>
          </a:p>
          <a:p>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1576705" y="270510"/>
            <a:ext cx="9707880" cy="4944745"/>
          </a:xfrm>
          <a:prstGeom prst="rect">
            <a:avLst/>
          </a:prstGeom>
          <a:noFill/>
        </p:spPr>
        <p:txBody>
          <a:bodyPr wrap="square" rtlCol="0" anchor="t">
            <a:noAutofit/>
          </a:bodyPr>
          <a:lstStyle/>
          <a:p>
            <a:r>
              <a:rPr lang="en-US" sz="3000"/>
              <a:t>class Employee{  </a:t>
            </a:r>
          </a:p>
          <a:p>
            <a:r>
              <a:rPr lang="en-US" sz="3000"/>
              <a:t> float salary=40000;  </a:t>
            </a:r>
          </a:p>
          <a:p>
            <a:r>
              <a:rPr lang="en-US" sz="3000"/>
              <a:t>}  </a:t>
            </a:r>
          </a:p>
          <a:p>
            <a:r>
              <a:rPr lang="en-US" sz="3000"/>
              <a:t>class Programmer extends Employee{  </a:t>
            </a:r>
          </a:p>
          <a:p>
            <a:r>
              <a:rPr lang="en-US" sz="3000"/>
              <a:t> int bonus=10000;  </a:t>
            </a:r>
          </a:p>
          <a:p>
            <a:r>
              <a:rPr lang="en-US" sz="3000"/>
              <a:t> public static void main(String args[]){  </a:t>
            </a:r>
          </a:p>
          <a:p>
            <a:r>
              <a:rPr lang="en-US" sz="3000"/>
              <a:t>   Programmer p=new Programmer();  </a:t>
            </a:r>
          </a:p>
          <a:p>
            <a:r>
              <a:rPr lang="en-US" sz="3000"/>
              <a:t>   System.out.println("Programmer salary is:"+p.salary);  </a:t>
            </a:r>
          </a:p>
          <a:p>
            <a:r>
              <a:rPr lang="en-US" sz="3000"/>
              <a:t>   System.out.println("Bonus of Programmer is:"+p.bonus);  </a:t>
            </a:r>
          </a:p>
          <a:p>
            <a:r>
              <a:rPr lang="en-US" sz="3000"/>
              <a:t>}  </a:t>
            </a:r>
          </a:p>
          <a:p>
            <a:r>
              <a:rPr lang="en-US" sz="3000"/>
              <a:t>}  </a:t>
            </a:r>
          </a:p>
        </p:txBody>
      </p:sp>
      <p:sp>
        <p:nvSpPr>
          <p:cNvPr id="8" name="Text Box 7"/>
          <p:cNvSpPr txBox="1"/>
          <p:nvPr/>
        </p:nvSpPr>
        <p:spPr>
          <a:xfrm>
            <a:off x="789940" y="5474335"/>
            <a:ext cx="11045825" cy="1383665"/>
          </a:xfrm>
          <a:prstGeom prst="rect">
            <a:avLst/>
          </a:prstGeom>
          <a:noFill/>
        </p:spPr>
        <p:txBody>
          <a:bodyPr wrap="square" rtlCol="0" anchor="t">
            <a:spAutoFit/>
          </a:bodyPr>
          <a:lstStyle/>
          <a:p>
            <a:r>
              <a:rPr lang="en-US" sz="2800"/>
              <a:t>Programmer is the subclass and Employee is the superclass. The relationship between the two classes is Programmer IS-A Employee. It means that Programmer is a type of Employee.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87985" y="213995"/>
            <a:ext cx="11415395" cy="2092881"/>
          </a:xfrm>
          <a:prstGeom prst="rect">
            <a:avLst/>
          </a:prstGeom>
          <a:noFill/>
        </p:spPr>
        <p:txBody>
          <a:bodyPr wrap="square" rtlCol="0" anchor="t">
            <a:spAutoFit/>
          </a:bodyPr>
          <a:lstStyle/>
          <a:p>
            <a:r>
              <a:rPr lang="en-US" sz="4000" u="sng" dirty="0"/>
              <a:t>User-Defined Packages in Java</a:t>
            </a:r>
          </a:p>
          <a:p>
            <a:r>
              <a:rPr lang="en-US" sz="3000" dirty="0"/>
              <a:t>In Java, we can also create user-defined packages according to our requirements. To create the user-defined packages we have to use a java keyword called “package.</a:t>
            </a:r>
          </a:p>
        </p:txBody>
      </p:sp>
      <p:pic>
        <p:nvPicPr>
          <p:cNvPr id="6" name="Picture 5"/>
          <p:cNvPicPr>
            <a:picLocks noChangeAspect="1"/>
          </p:cNvPicPr>
          <p:nvPr/>
        </p:nvPicPr>
        <p:blipFill>
          <a:blip r:embed="rId2"/>
          <a:stretch>
            <a:fillRect/>
          </a:stretch>
        </p:blipFill>
        <p:spPr>
          <a:xfrm>
            <a:off x="2938145" y="3202940"/>
            <a:ext cx="5735320" cy="14922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87985" y="485140"/>
            <a:ext cx="11569700" cy="2676525"/>
          </a:xfrm>
          <a:prstGeom prst="rect">
            <a:avLst/>
          </a:prstGeom>
          <a:noFill/>
        </p:spPr>
        <p:txBody>
          <a:bodyPr wrap="square" rtlCol="0" anchor="t">
            <a:spAutoFit/>
          </a:bodyPr>
          <a:lstStyle/>
          <a:p>
            <a:r>
              <a:rPr lang="en-US" sz="2800"/>
              <a:t>Rules:</a:t>
            </a:r>
          </a:p>
          <a:p>
            <a:r>
              <a:rPr lang="en-US" sz="2800"/>
              <a:t>1. While writing the package name we can specify packages in any number of levels but specifying one level is mandatory.</a:t>
            </a:r>
          </a:p>
          <a:p>
            <a:r>
              <a:rPr lang="en-US" sz="2800"/>
              <a:t>2. The package statement must be written as the first executable statement in the program.</a:t>
            </a:r>
          </a:p>
          <a:p>
            <a:r>
              <a:rPr lang="en-US" sz="2800"/>
              <a:t>3. We can write at most one package statement in the program</a:t>
            </a:r>
          </a:p>
        </p:txBody>
      </p:sp>
      <p:sp>
        <p:nvSpPr>
          <p:cNvPr id="6" name="Text Box 5"/>
          <p:cNvSpPr txBox="1"/>
          <p:nvPr/>
        </p:nvSpPr>
        <p:spPr>
          <a:xfrm>
            <a:off x="3048000" y="3429000"/>
            <a:ext cx="6096000" cy="3107690"/>
          </a:xfrm>
          <a:prstGeom prst="rect">
            <a:avLst/>
          </a:prstGeom>
          <a:noFill/>
        </p:spPr>
        <p:txBody>
          <a:bodyPr wrap="square" rtlCol="0">
            <a:spAutoFit/>
          </a:bodyPr>
          <a:lstStyle/>
          <a:p>
            <a:r>
              <a:rPr lang="en-US" sz="2800">
                <a:sym typeface="+mn-ea"/>
              </a:rPr>
              <a:t>package Demo;</a:t>
            </a:r>
            <a:endParaRPr lang="en-US" sz="2800"/>
          </a:p>
          <a:p>
            <a:r>
              <a:rPr lang="en-US" sz="2800">
                <a:sym typeface="+mn-ea"/>
              </a:rPr>
              <a:t>public class PackageDemo {</a:t>
            </a:r>
            <a:endParaRPr lang="en-US" sz="2800"/>
          </a:p>
          <a:p>
            <a:r>
              <a:rPr lang="en-US" sz="2800">
                <a:sym typeface="+mn-ea"/>
              </a:rPr>
              <a:t>public static void main(String args[]) {</a:t>
            </a:r>
            <a:endParaRPr lang="en-US" sz="2800"/>
          </a:p>
          <a:p>
            <a:r>
              <a:rPr lang="en-US" sz="2800">
                <a:sym typeface="+mn-ea"/>
              </a:rPr>
              <a:t>System.out.println("Have a Nice Day...!!!");</a:t>
            </a:r>
            <a:endParaRPr lang="en-US" sz="2800"/>
          </a:p>
          <a:p>
            <a:r>
              <a:rPr lang="en-US" sz="2800">
                <a:sym typeface="+mn-ea"/>
              </a:rPr>
              <a:t>}</a:t>
            </a:r>
            <a:endParaRPr lang="en-US" sz="2800"/>
          </a:p>
          <a:p>
            <a:r>
              <a:rPr lang="en-US" sz="2800">
                <a:sym typeface="+mn-ea"/>
              </a:rPr>
              <a:t>}</a:t>
            </a:r>
            <a:endParaRPr lang="en-US"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849" y="197708"/>
            <a:ext cx="11862486" cy="6555641"/>
          </a:xfrm>
          <a:prstGeom prst="rect">
            <a:avLst/>
          </a:prstGeom>
        </p:spPr>
        <p:txBody>
          <a:bodyPr wrap="square">
            <a:spAutoFit/>
          </a:bodyPr>
          <a:lstStyle/>
          <a:p>
            <a:r>
              <a:rPr lang="en-US" sz="2800" b="1" u="sng" dirty="0"/>
              <a:t>How to access package from another package?</a:t>
            </a:r>
          </a:p>
          <a:p>
            <a:endParaRPr lang="en-US" sz="2800" b="1" u="sng" dirty="0"/>
          </a:p>
          <a:p>
            <a:r>
              <a:rPr lang="en-US" sz="2800" b="1" dirty="0"/>
              <a:t>There are three ways to access the package from outside the package.</a:t>
            </a:r>
          </a:p>
          <a:p>
            <a:endParaRPr lang="en-US" sz="2800" b="1" dirty="0"/>
          </a:p>
          <a:p>
            <a:r>
              <a:rPr lang="en-US" sz="2800" b="1" dirty="0"/>
              <a:t>1)import package.*;</a:t>
            </a:r>
          </a:p>
          <a:p>
            <a:endParaRPr lang="en-US" sz="2800" b="1" dirty="0"/>
          </a:p>
          <a:p>
            <a:r>
              <a:rPr lang="en-US" sz="2800" b="1" dirty="0"/>
              <a:t>2)import </a:t>
            </a:r>
            <a:r>
              <a:rPr lang="en-US" sz="2800" b="1" dirty="0" err="1"/>
              <a:t>package.classname</a:t>
            </a:r>
            <a:r>
              <a:rPr lang="en-US" sz="2800" b="1" dirty="0"/>
              <a:t>;</a:t>
            </a:r>
          </a:p>
          <a:p>
            <a:endParaRPr lang="en-US" sz="2800" b="1" dirty="0"/>
          </a:p>
          <a:p>
            <a:r>
              <a:rPr lang="en-US" sz="2800" b="1" dirty="0"/>
              <a:t>3)fully qualified name.</a:t>
            </a:r>
          </a:p>
          <a:p>
            <a:endParaRPr lang="en-US" sz="2800" b="1" dirty="0"/>
          </a:p>
          <a:p>
            <a:r>
              <a:rPr lang="en-US" sz="2800" b="1" u="sng" dirty="0"/>
              <a:t>1) Using packagename.*</a:t>
            </a:r>
          </a:p>
          <a:p>
            <a:r>
              <a:rPr lang="en-US" sz="2800" b="1" dirty="0"/>
              <a:t>If you use package.* then all the classes and interfaces of this package will be accessible but not </a:t>
            </a:r>
            <a:r>
              <a:rPr lang="en-US" sz="2800" b="1" dirty="0" err="1"/>
              <a:t>subpackages</a:t>
            </a:r>
            <a:r>
              <a:rPr lang="en-US" sz="2800" b="1" dirty="0"/>
              <a:t>.</a:t>
            </a:r>
          </a:p>
          <a:p>
            <a:r>
              <a:rPr lang="en-US" sz="2800" b="1" dirty="0"/>
              <a:t>The import keyword is used to make the classes and interface of another package accessible to the current package.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746" y="123568"/>
            <a:ext cx="8938054" cy="6555641"/>
          </a:xfrm>
          <a:prstGeom prst="rect">
            <a:avLst/>
          </a:prstGeom>
        </p:spPr>
        <p:txBody>
          <a:bodyPr wrap="square">
            <a:spAutoFit/>
          </a:bodyPr>
          <a:lstStyle/>
          <a:p>
            <a:r>
              <a:rPr lang="en-US" sz="2800" dirty="0"/>
              <a:t>//save by A.java  </a:t>
            </a:r>
          </a:p>
          <a:p>
            <a:r>
              <a:rPr lang="en-US" sz="2800" b="1" dirty="0"/>
              <a:t>package</a:t>
            </a:r>
            <a:r>
              <a:rPr lang="en-US" sz="2800" dirty="0"/>
              <a:t> pack;  </a:t>
            </a:r>
          </a:p>
          <a:p>
            <a:r>
              <a:rPr lang="en-US" sz="2800" b="1" dirty="0"/>
              <a:t>public</a:t>
            </a:r>
            <a:r>
              <a:rPr lang="en-US" sz="2800" dirty="0"/>
              <a:t> </a:t>
            </a:r>
            <a:r>
              <a:rPr lang="en-US" sz="2800" b="1" dirty="0"/>
              <a:t>class</a:t>
            </a:r>
            <a:r>
              <a:rPr lang="en-US" sz="2800" dirty="0"/>
              <a:t> A{  </a:t>
            </a:r>
          </a:p>
          <a:p>
            <a:r>
              <a:rPr lang="en-US" sz="2800" dirty="0"/>
              <a:t>  </a:t>
            </a:r>
            <a:r>
              <a:rPr lang="en-US" sz="2800" b="1" dirty="0"/>
              <a:t>public</a:t>
            </a:r>
            <a:r>
              <a:rPr lang="en-US" sz="2800" dirty="0"/>
              <a:t> </a:t>
            </a:r>
            <a:r>
              <a:rPr lang="en-US" sz="2800" b="1" dirty="0"/>
              <a:t>void</a:t>
            </a:r>
            <a:r>
              <a:rPr lang="en-US" sz="2800" dirty="0"/>
              <a:t> </a:t>
            </a:r>
            <a:r>
              <a:rPr lang="en-US" sz="2800" dirty="0" err="1"/>
              <a:t>msg</a:t>
            </a:r>
            <a:r>
              <a:rPr lang="en-US" sz="2800" dirty="0"/>
              <a:t>(){</a:t>
            </a:r>
            <a:r>
              <a:rPr lang="en-US" sz="2800" dirty="0" err="1"/>
              <a:t>System.out.println</a:t>
            </a:r>
            <a:r>
              <a:rPr lang="en-US" sz="2800" dirty="0"/>
              <a:t>("Hello");}  </a:t>
            </a:r>
          </a:p>
          <a:p>
            <a:r>
              <a:rPr lang="en-US" sz="2800" dirty="0"/>
              <a:t>}  </a:t>
            </a:r>
          </a:p>
          <a:p>
            <a:r>
              <a:rPr lang="en-US" sz="2800" dirty="0"/>
              <a:t>//save by B.java  </a:t>
            </a:r>
          </a:p>
          <a:p>
            <a:r>
              <a:rPr lang="en-US" sz="2800" b="1" dirty="0"/>
              <a:t>package</a:t>
            </a:r>
            <a:r>
              <a:rPr lang="en-US" sz="2800" dirty="0"/>
              <a:t> </a:t>
            </a:r>
            <a:r>
              <a:rPr lang="en-US" sz="2800" dirty="0" err="1"/>
              <a:t>mypack</a:t>
            </a:r>
            <a:r>
              <a:rPr lang="en-US" sz="2800" dirty="0"/>
              <a:t>;  </a:t>
            </a:r>
          </a:p>
          <a:p>
            <a:r>
              <a:rPr lang="en-US" sz="2800" b="1" dirty="0"/>
              <a:t>import</a:t>
            </a:r>
            <a:r>
              <a:rPr lang="en-US" sz="2800" dirty="0"/>
              <a:t> pack.*;  </a:t>
            </a:r>
          </a:p>
          <a:p>
            <a:r>
              <a:rPr lang="en-US" sz="2800" dirty="0"/>
              <a:t>  </a:t>
            </a:r>
          </a:p>
          <a:p>
            <a:r>
              <a:rPr lang="en-US" sz="2800" b="1" dirty="0"/>
              <a:t>class</a:t>
            </a:r>
            <a:r>
              <a:rPr lang="en-US" sz="2800" dirty="0"/>
              <a:t> B{  </a:t>
            </a:r>
          </a:p>
          <a:p>
            <a:r>
              <a:rPr lang="en-US" sz="2800" dirty="0"/>
              <a:t>  </a:t>
            </a:r>
            <a:r>
              <a:rPr lang="en-US" sz="2800" b="1" dirty="0"/>
              <a:t>public</a:t>
            </a:r>
            <a:r>
              <a:rPr lang="en-US" sz="2800" dirty="0"/>
              <a:t> </a:t>
            </a:r>
            <a:r>
              <a:rPr lang="en-US" sz="2800" b="1" dirty="0"/>
              <a:t>static</a:t>
            </a:r>
            <a:r>
              <a:rPr lang="en-US" sz="2800" dirty="0"/>
              <a:t> </a:t>
            </a:r>
            <a:r>
              <a:rPr lang="en-US" sz="2800" b="1" dirty="0"/>
              <a:t>void</a:t>
            </a:r>
            <a:r>
              <a:rPr lang="en-US" sz="2800" dirty="0"/>
              <a:t> main(String </a:t>
            </a:r>
            <a:r>
              <a:rPr lang="en-US" sz="2800" dirty="0" err="1"/>
              <a:t>args</a:t>
            </a:r>
            <a:r>
              <a:rPr lang="en-US" sz="2800" dirty="0"/>
              <a:t>[]){  </a:t>
            </a:r>
          </a:p>
          <a:p>
            <a:r>
              <a:rPr lang="en-US" sz="2800" dirty="0"/>
              <a:t>   A </a:t>
            </a:r>
            <a:r>
              <a:rPr lang="en-US" sz="2800" dirty="0" err="1"/>
              <a:t>obj</a:t>
            </a:r>
            <a:r>
              <a:rPr lang="en-US" sz="2800" dirty="0"/>
              <a:t> = </a:t>
            </a:r>
            <a:r>
              <a:rPr lang="en-US" sz="2800" b="1" dirty="0"/>
              <a:t>new</a:t>
            </a:r>
            <a:r>
              <a:rPr lang="en-US" sz="2800" dirty="0"/>
              <a:t> A();  </a:t>
            </a:r>
          </a:p>
          <a:p>
            <a:r>
              <a:rPr lang="en-US" sz="2800" dirty="0"/>
              <a:t>   obj.msg();  </a:t>
            </a:r>
          </a:p>
          <a:p>
            <a:r>
              <a:rPr lang="en-US" sz="2800" dirty="0"/>
              <a:t>  }  </a:t>
            </a:r>
          </a:p>
          <a:p>
            <a:r>
              <a:rPr lang="en-US" sz="2800"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708" y="191184"/>
            <a:ext cx="11887200" cy="1384995"/>
          </a:xfrm>
          <a:prstGeom prst="rect">
            <a:avLst/>
          </a:prstGeom>
        </p:spPr>
        <p:txBody>
          <a:bodyPr wrap="square">
            <a:spAutoFit/>
          </a:bodyPr>
          <a:lstStyle/>
          <a:p>
            <a:r>
              <a:rPr lang="en-US" sz="2800" b="1" u="sng" dirty="0"/>
              <a:t>2) Using </a:t>
            </a:r>
            <a:r>
              <a:rPr lang="en-US" sz="2800" b="1" u="sng" dirty="0" err="1"/>
              <a:t>packagename.classname</a:t>
            </a:r>
            <a:endParaRPr lang="en-US" sz="2800" b="1" u="sng" dirty="0"/>
          </a:p>
          <a:p>
            <a:r>
              <a:rPr lang="en-US" sz="2800" b="1" dirty="0"/>
              <a:t>If you import </a:t>
            </a:r>
            <a:r>
              <a:rPr lang="en-US" sz="2800" b="1" dirty="0" err="1"/>
              <a:t>package.classname</a:t>
            </a:r>
            <a:r>
              <a:rPr lang="en-US" sz="2800" b="1" dirty="0"/>
              <a:t> then only declared class of this package will be accessible.</a:t>
            </a:r>
          </a:p>
        </p:txBody>
      </p:sp>
      <p:sp>
        <p:nvSpPr>
          <p:cNvPr id="5" name="Rectangle 4"/>
          <p:cNvSpPr/>
          <p:nvPr/>
        </p:nvSpPr>
        <p:spPr>
          <a:xfrm>
            <a:off x="568411" y="1576179"/>
            <a:ext cx="10972800" cy="5016758"/>
          </a:xfrm>
          <a:prstGeom prst="rect">
            <a:avLst/>
          </a:prstGeom>
        </p:spPr>
        <p:txBody>
          <a:bodyPr wrap="square">
            <a:spAutoFit/>
          </a:bodyPr>
          <a:lstStyle/>
          <a:p>
            <a:r>
              <a:rPr lang="en-US" sz="2000" dirty="0"/>
              <a:t>//save by A.java  </a:t>
            </a:r>
          </a:p>
          <a:p>
            <a:r>
              <a:rPr lang="en-US" sz="2000" dirty="0"/>
              <a:t>  </a:t>
            </a:r>
          </a:p>
          <a:p>
            <a:r>
              <a:rPr lang="en-US" sz="2000" b="1" dirty="0"/>
              <a:t>package</a:t>
            </a:r>
            <a:r>
              <a:rPr lang="en-US" sz="2000" dirty="0"/>
              <a:t> pack;  </a:t>
            </a:r>
          </a:p>
          <a:p>
            <a:r>
              <a:rPr lang="en-US" sz="2000" b="1" dirty="0"/>
              <a:t>public</a:t>
            </a:r>
            <a:r>
              <a:rPr lang="en-US" sz="2000" dirty="0"/>
              <a:t> </a:t>
            </a:r>
            <a:r>
              <a:rPr lang="en-US" sz="2000" b="1" dirty="0"/>
              <a:t>class</a:t>
            </a:r>
            <a:r>
              <a:rPr lang="en-US" sz="2000" dirty="0"/>
              <a:t> A{  </a:t>
            </a:r>
          </a:p>
          <a:p>
            <a:r>
              <a:rPr lang="en-US" sz="2000" dirty="0"/>
              <a:t>  </a:t>
            </a:r>
            <a:r>
              <a:rPr lang="en-US" sz="2000" b="1" dirty="0"/>
              <a:t>public</a:t>
            </a:r>
            <a:r>
              <a:rPr lang="en-US" sz="2000" dirty="0"/>
              <a:t> </a:t>
            </a:r>
            <a:r>
              <a:rPr lang="en-US" sz="2000" b="1" dirty="0"/>
              <a:t>void</a:t>
            </a:r>
            <a:r>
              <a:rPr lang="en-US" sz="2000" dirty="0"/>
              <a:t> </a:t>
            </a:r>
            <a:r>
              <a:rPr lang="en-US" sz="2000" dirty="0" err="1"/>
              <a:t>msg</a:t>
            </a:r>
            <a:r>
              <a:rPr lang="en-US" sz="2000" dirty="0"/>
              <a:t>(){</a:t>
            </a:r>
            <a:r>
              <a:rPr lang="en-US" sz="2000" dirty="0" err="1"/>
              <a:t>System.out.println</a:t>
            </a:r>
            <a:r>
              <a:rPr lang="en-US" sz="2000" dirty="0"/>
              <a:t>("Hello");}  </a:t>
            </a:r>
          </a:p>
          <a:p>
            <a:r>
              <a:rPr lang="en-US" sz="2000" dirty="0"/>
              <a:t>}  </a:t>
            </a:r>
          </a:p>
          <a:p>
            <a:r>
              <a:rPr lang="en-US" sz="2000" dirty="0"/>
              <a:t>//save by B.java  </a:t>
            </a:r>
          </a:p>
          <a:p>
            <a:r>
              <a:rPr lang="en-US" sz="2000" b="1" dirty="0"/>
              <a:t>package</a:t>
            </a:r>
            <a:r>
              <a:rPr lang="en-US" sz="2000" dirty="0"/>
              <a:t> </a:t>
            </a:r>
            <a:r>
              <a:rPr lang="en-US" sz="2000" dirty="0" err="1"/>
              <a:t>mypack</a:t>
            </a:r>
            <a:r>
              <a:rPr lang="en-US" sz="2000" dirty="0"/>
              <a:t>;  </a:t>
            </a:r>
          </a:p>
          <a:p>
            <a:r>
              <a:rPr lang="en-US" sz="2000" b="1" dirty="0"/>
              <a:t>import</a:t>
            </a:r>
            <a:r>
              <a:rPr lang="en-US" sz="2000" dirty="0"/>
              <a:t> </a:t>
            </a:r>
            <a:r>
              <a:rPr lang="en-US" sz="2000" dirty="0" err="1"/>
              <a:t>pack.A</a:t>
            </a:r>
            <a:r>
              <a:rPr lang="en-US" sz="2000" dirty="0"/>
              <a:t>;  </a:t>
            </a:r>
          </a:p>
          <a:p>
            <a:r>
              <a:rPr lang="en-US" sz="2000" dirty="0"/>
              <a:t>  </a:t>
            </a:r>
          </a:p>
          <a:p>
            <a:r>
              <a:rPr lang="en-US" sz="2000" b="1" dirty="0"/>
              <a:t>class</a:t>
            </a:r>
            <a:r>
              <a:rPr lang="en-US" sz="2000" dirty="0"/>
              <a:t> B{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A </a:t>
            </a:r>
            <a:r>
              <a:rPr lang="en-US" sz="2000" dirty="0" err="1"/>
              <a:t>obj</a:t>
            </a:r>
            <a:r>
              <a:rPr lang="en-US" sz="2000" dirty="0"/>
              <a:t> = </a:t>
            </a:r>
            <a:r>
              <a:rPr lang="en-US" sz="2000" b="1" dirty="0"/>
              <a:t>new</a:t>
            </a:r>
            <a:r>
              <a:rPr lang="en-US" sz="2000" dirty="0"/>
              <a:t> A();  </a:t>
            </a:r>
          </a:p>
          <a:p>
            <a:r>
              <a:rPr lang="en-US" sz="2000" dirty="0"/>
              <a:t>   obj.msg();  </a:t>
            </a:r>
          </a:p>
          <a:p>
            <a:r>
              <a:rPr lang="en-US" sz="2000" dirty="0"/>
              <a:t>  }  </a:t>
            </a:r>
          </a:p>
          <a:p>
            <a:r>
              <a:rPr lang="en-US" sz="20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576" y="212809"/>
            <a:ext cx="8868807" cy="523220"/>
          </a:xfrm>
          <a:prstGeom prst="rect">
            <a:avLst/>
          </a:prstGeom>
        </p:spPr>
        <p:txBody>
          <a:bodyPr wrap="square">
            <a:spAutoFit/>
          </a:bodyPr>
          <a:lstStyle/>
          <a:p>
            <a:r>
              <a:rPr lang="en-US" sz="2800" b="1" u="sng" dirty="0"/>
              <a:t>3) Using fully qualified name</a:t>
            </a:r>
          </a:p>
        </p:txBody>
      </p:sp>
      <p:sp>
        <p:nvSpPr>
          <p:cNvPr id="5" name="Rectangle 4"/>
          <p:cNvSpPr/>
          <p:nvPr/>
        </p:nvSpPr>
        <p:spPr>
          <a:xfrm>
            <a:off x="247135" y="958847"/>
            <a:ext cx="11870724" cy="1384995"/>
          </a:xfrm>
          <a:prstGeom prst="rect">
            <a:avLst/>
          </a:prstGeom>
        </p:spPr>
        <p:txBody>
          <a:bodyPr wrap="square">
            <a:spAutoFit/>
          </a:bodyPr>
          <a:lstStyle/>
          <a:p>
            <a:r>
              <a:rPr lang="en-US" sz="2800" b="1" dirty="0"/>
              <a:t>If you use fully qualified name then only declared class of this package will be accessible. Now there is no need to import. But you need to use fully qualified name every time when you are accessing the class or interface.</a:t>
            </a:r>
          </a:p>
        </p:txBody>
      </p:sp>
      <p:sp>
        <p:nvSpPr>
          <p:cNvPr id="6" name="Rectangle 5"/>
          <p:cNvSpPr/>
          <p:nvPr/>
        </p:nvSpPr>
        <p:spPr>
          <a:xfrm>
            <a:off x="247135" y="2690336"/>
            <a:ext cx="6096000" cy="1631216"/>
          </a:xfrm>
          <a:prstGeom prst="rect">
            <a:avLst/>
          </a:prstGeom>
        </p:spPr>
        <p:txBody>
          <a:bodyPr>
            <a:spAutoFit/>
          </a:bodyPr>
          <a:lstStyle/>
          <a:p>
            <a:r>
              <a:rPr lang="en-US" sz="2000" dirty="0"/>
              <a:t>//save by A.java  </a:t>
            </a:r>
          </a:p>
          <a:p>
            <a:r>
              <a:rPr lang="en-US" sz="2000" b="1" dirty="0"/>
              <a:t>package</a:t>
            </a:r>
            <a:r>
              <a:rPr lang="en-US" sz="2000" dirty="0"/>
              <a:t> pack;  </a:t>
            </a:r>
          </a:p>
          <a:p>
            <a:r>
              <a:rPr lang="en-US" sz="2000" b="1" dirty="0"/>
              <a:t>public</a:t>
            </a:r>
            <a:r>
              <a:rPr lang="en-US" sz="2000" dirty="0"/>
              <a:t> </a:t>
            </a:r>
            <a:r>
              <a:rPr lang="en-US" sz="2000" b="1" dirty="0"/>
              <a:t>class</a:t>
            </a:r>
            <a:r>
              <a:rPr lang="en-US" sz="2000" dirty="0"/>
              <a:t> A{  </a:t>
            </a:r>
          </a:p>
          <a:p>
            <a:r>
              <a:rPr lang="en-US" sz="2000" dirty="0"/>
              <a:t>  </a:t>
            </a:r>
            <a:r>
              <a:rPr lang="en-US" sz="2000" b="1" dirty="0"/>
              <a:t>public</a:t>
            </a:r>
            <a:r>
              <a:rPr lang="en-US" sz="2000" dirty="0"/>
              <a:t> </a:t>
            </a:r>
            <a:r>
              <a:rPr lang="en-US" sz="2000" b="1" dirty="0"/>
              <a:t>void</a:t>
            </a:r>
            <a:r>
              <a:rPr lang="en-US" sz="2000" dirty="0"/>
              <a:t> </a:t>
            </a:r>
            <a:r>
              <a:rPr lang="en-US" sz="2000" dirty="0" err="1"/>
              <a:t>msg</a:t>
            </a:r>
            <a:r>
              <a:rPr lang="en-US" sz="2000" dirty="0"/>
              <a:t>(){</a:t>
            </a:r>
            <a:r>
              <a:rPr lang="en-US" sz="2000" dirty="0" err="1"/>
              <a:t>System.out.println</a:t>
            </a:r>
            <a:r>
              <a:rPr lang="en-US" sz="2000" dirty="0"/>
              <a:t>("Hello");}  </a:t>
            </a:r>
          </a:p>
          <a:p>
            <a:r>
              <a:rPr lang="en-US" sz="2000" dirty="0"/>
              <a:t>}  </a:t>
            </a:r>
          </a:p>
        </p:txBody>
      </p:sp>
      <p:sp>
        <p:nvSpPr>
          <p:cNvPr id="7" name="Rectangle 6"/>
          <p:cNvSpPr/>
          <p:nvPr/>
        </p:nvSpPr>
        <p:spPr>
          <a:xfrm>
            <a:off x="5758249" y="2884438"/>
            <a:ext cx="6096000" cy="2554545"/>
          </a:xfrm>
          <a:prstGeom prst="rect">
            <a:avLst/>
          </a:prstGeom>
        </p:spPr>
        <p:txBody>
          <a:bodyPr>
            <a:spAutoFit/>
          </a:bodyPr>
          <a:lstStyle/>
          <a:p>
            <a:r>
              <a:rPr lang="en-US" sz="2000" dirty="0"/>
              <a:t>//save by B.java  </a:t>
            </a:r>
          </a:p>
          <a:p>
            <a:r>
              <a:rPr lang="en-US" sz="2000" b="1" dirty="0"/>
              <a:t>package</a:t>
            </a:r>
            <a:r>
              <a:rPr lang="en-US" sz="2000" dirty="0"/>
              <a:t> </a:t>
            </a:r>
            <a:r>
              <a:rPr lang="en-US" sz="2000" dirty="0" err="1"/>
              <a:t>mypack</a:t>
            </a:r>
            <a:r>
              <a:rPr lang="en-US" sz="2000" dirty="0"/>
              <a:t>;  </a:t>
            </a:r>
          </a:p>
          <a:p>
            <a:r>
              <a:rPr lang="en-US" sz="2000" b="1" dirty="0"/>
              <a:t>class</a:t>
            </a:r>
            <a:r>
              <a:rPr lang="en-US" sz="2000" dirty="0"/>
              <a:t> B{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a:t>
            </a:r>
            <a:r>
              <a:rPr lang="en-US" sz="2000" dirty="0" err="1"/>
              <a:t>pack.A</a:t>
            </a:r>
            <a:r>
              <a:rPr lang="en-US" sz="2000" dirty="0"/>
              <a:t> </a:t>
            </a:r>
            <a:r>
              <a:rPr lang="en-US" sz="2000" dirty="0" err="1"/>
              <a:t>obj</a:t>
            </a:r>
            <a:r>
              <a:rPr lang="en-US" sz="2000" dirty="0"/>
              <a:t> = </a:t>
            </a:r>
            <a:r>
              <a:rPr lang="en-US" sz="2000" b="1" dirty="0"/>
              <a:t>new</a:t>
            </a:r>
            <a:r>
              <a:rPr lang="en-US" sz="2000" dirty="0"/>
              <a:t> </a:t>
            </a:r>
            <a:r>
              <a:rPr lang="en-US" sz="2000" dirty="0" err="1"/>
              <a:t>pack.A</a:t>
            </a:r>
            <a:r>
              <a:rPr lang="en-US" sz="2000" dirty="0"/>
              <a:t>();//using fully qualified name  </a:t>
            </a:r>
          </a:p>
          <a:p>
            <a:r>
              <a:rPr lang="en-US" sz="2000" dirty="0"/>
              <a:t>   obj.msg();  </a:t>
            </a:r>
          </a:p>
          <a:p>
            <a:r>
              <a:rPr lang="en-US" sz="2000" dirty="0"/>
              <a:t>  }  </a:t>
            </a:r>
          </a:p>
          <a:p>
            <a:r>
              <a:rPr lang="en-US" sz="2000"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EB7736-572A-4657-8965-220AA49C1345}"/>
              </a:ext>
            </a:extLst>
          </p:cNvPr>
          <p:cNvSpPr txBox="1"/>
          <p:nvPr/>
        </p:nvSpPr>
        <p:spPr>
          <a:xfrm>
            <a:off x="880534" y="2132168"/>
            <a:ext cx="9609666" cy="523220"/>
          </a:xfrm>
          <a:prstGeom prst="rect">
            <a:avLst/>
          </a:prstGeom>
          <a:noFill/>
        </p:spPr>
        <p:txBody>
          <a:bodyPr wrap="square">
            <a:spAutoFit/>
          </a:bodyPr>
          <a:lstStyle/>
          <a:p>
            <a:r>
              <a:rPr lang="en-IN" sz="2800" dirty="0"/>
              <a:t>C:\Users\MRUH\Desktop\javaex\package&gt;java </a:t>
            </a:r>
            <a:r>
              <a:rPr lang="en-IN" sz="2800" dirty="0" err="1"/>
              <a:t>pack.Simple</a:t>
            </a:r>
            <a:endParaRPr lang="en-IN" sz="2800" dirty="0"/>
          </a:p>
        </p:txBody>
      </p:sp>
      <p:sp>
        <p:nvSpPr>
          <p:cNvPr id="7" name="TextBox 6">
            <a:extLst>
              <a:ext uri="{FF2B5EF4-FFF2-40B4-BE49-F238E27FC236}">
                <a16:creationId xmlns:a16="http://schemas.microsoft.com/office/drawing/2014/main" id="{60E267B8-4854-4607-AD90-4BBAD26A17EB}"/>
              </a:ext>
            </a:extLst>
          </p:cNvPr>
          <p:cNvSpPr txBox="1"/>
          <p:nvPr/>
        </p:nvSpPr>
        <p:spPr>
          <a:xfrm>
            <a:off x="821267" y="729734"/>
            <a:ext cx="9533466" cy="523220"/>
          </a:xfrm>
          <a:prstGeom prst="rect">
            <a:avLst/>
          </a:prstGeom>
          <a:noFill/>
        </p:spPr>
        <p:txBody>
          <a:bodyPr wrap="square">
            <a:spAutoFit/>
          </a:bodyPr>
          <a:lstStyle/>
          <a:p>
            <a:r>
              <a:rPr lang="en-IN" sz="2800" dirty="0"/>
              <a:t>C:\Users\MRUH\Desktop\javaex\package&gt;javac -d . B.java</a:t>
            </a:r>
          </a:p>
        </p:txBody>
      </p:sp>
    </p:spTree>
    <p:extLst>
      <p:ext uri="{BB962C8B-B14F-4D97-AF65-F5344CB8AC3E}">
        <p14:creationId xmlns:p14="http://schemas.microsoft.com/office/powerpoint/2010/main" val="18688039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799" y="241068"/>
            <a:ext cx="11946467" cy="1569660"/>
          </a:xfrm>
          <a:prstGeom prst="rect">
            <a:avLst/>
          </a:prstGeom>
          <a:noFill/>
        </p:spPr>
        <p:txBody>
          <a:bodyPr wrap="square">
            <a:spAutoFit/>
          </a:bodyPr>
          <a:lstStyle/>
          <a:p>
            <a:pPr algn="just"/>
            <a:r>
              <a:rPr lang="en-US" sz="4000" b="1" i="0" u="sng" dirty="0" err="1">
                <a:solidFill>
                  <a:srgbClr val="610B38"/>
                </a:solidFill>
                <a:effectLst/>
                <a:latin typeface="+mj-lt"/>
              </a:rPr>
              <a:t>Subpackage</a:t>
            </a:r>
            <a:r>
              <a:rPr lang="en-US" sz="4000" b="1" i="0" u="sng" dirty="0">
                <a:solidFill>
                  <a:srgbClr val="610B38"/>
                </a:solidFill>
                <a:effectLst/>
                <a:latin typeface="+mj-lt"/>
              </a:rPr>
              <a:t> in java</a:t>
            </a:r>
          </a:p>
          <a:p>
            <a:pPr algn="just"/>
            <a:r>
              <a:rPr lang="en-US" sz="2800" b="1" i="0" dirty="0">
                <a:solidFill>
                  <a:srgbClr val="333333"/>
                </a:solidFill>
                <a:effectLst/>
                <a:latin typeface="+mj-lt"/>
              </a:rPr>
              <a:t>Package inside the package is called the </a:t>
            </a:r>
            <a:r>
              <a:rPr lang="en-US" sz="2800" b="1" i="0" dirty="0" err="1">
                <a:solidFill>
                  <a:srgbClr val="333333"/>
                </a:solidFill>
                <a:effectLst/>
                <a:latin typeface="+mj-lt"/>
              </a:rPr>
              <a:t>subpackage</a:t>
            </a:r>
            <a:r>
              <a:rPr lang="en-US" sz="2800" b="1" i="0" dirty="0">
                <a:solidFill>
                  <a:srgbClr val="333333"/>
                </a:solidFill>
                <a:effectLst/>
                <a:latin typeface="+mj-lt"/>
              </a:rPr>
              <a:t>. It should be created to categorize the package further.</a:t>
            </a:r>
          </a:p>
        </p:txBody>
      </p:sp>
      <p:sp>
        <p:nvSpPr>
          <p:cNvPr id="9" name="TextBox 8"/>
          <p:cNvSpPr txBox="1"/>
          <p:nvPr/>
        </p:nvSpPr>
        <p:spPr>
          <a:xfrm>
            <a:off x="1227667" y="2567225"/>
            <a:ext cx="8957733" cy="2677656"/>
          </a:xfrm>
          <a:prstGeom prst="rect">
            <a:avLst/>
          </a:prstGeom>
          <a:noFill/>
        </p:spPr>
        <p:txBody>
          <a:bodyPr wrap="square">
            <a:spAutoFit/>
          </a:bodyPr>
          <a:lstStyle/>
          <a:p>
            <a:pPr algn="just"/>
            <a:r>
              <a:rPr lang="en-IN" sz="2800" b="1" i="0" dirty="0">
                <a:solidFill>
                  <a:srgbClr val="006699"/>
                </a:solidFill>
                <a:effectLst/>
                <a:latin typeface="+mj-lt"/>
              </a:rPr>
              <a:t>package</a:t>
            </a:r>
            <a:r>
              <a:rPr lang="en-IN" sz="2800" b="0" i="0" dirty="0">
                <a:solidFill>
                  <a:srgbClr val="000000"/>
                </a:solidFill>
                <a:effectLst/>
                <a:latin typeface="+mj-lt"/>
              </a:rPr>
              <a:t> </a:t>
            </a:r>
            <a:r>
              <a:rPr lang="en-IN" sz="2800" b="0" i="0" dirty="0" err="1">
                <a:solidFill>
                  <a:srgbClr val="000000"/>
                </a:solidFill>
                <a:effectLst/>
                <a:latin typeface="+mj-lt"/>
              </a:rPr>
              <a:t>pack.package</a:t>
            </a:r>
            <a:r>
              <a:rPr lang="en-IN" sz="2800" b="0" i="0" dirty="0">
                <a:solidFill>
                  <a:srgbClr val="000000"/>
                </a:solidFill>
                <a:effectLst/>
                <a:latin typeface="+mj-lt"/>
              </a:rPr>
              <a:t>;  </a:t>
            </a:r>
          </a:p>
          <a:p>
            <a:pPr algn="just"/>
            <a:r>
              <a:rPr lang="en-IN" sz="2800" b="1" i="0" dirty="0">
                <a:solidFill>
                  <a:srgbClr val="006699"/>
                </a:solidFill>
                <a:effectLst/>
                <a:latin typeface="+mj-lt"/>
              </a:rPr>
              <a:t>class</a:t>
            </a:r>
            <a:r>
              <a:rPr lang="en-IN" sz="2800" b="0" i="0" dirty="0">
                <a:solidFill>
                  <a:srgbClr val="000000"/>
                </a:solidFill>
                <a:effectLst/>
                <a:latin typeface="+mj-lt"/>
              </a:rPr>
              <a:t> Simple{  </a:t>
            </a:r>
          </a:p>
          <a:p>
            <a:pPr algn="just"/>
            <a:r>
              <a:rPr lang="en-IN" sz="2800" b="0" i="0" dirty="0">
                <a:solidFill>
                  <a:srgbClr val="000000"/>
                </a:solidFill>
                <a:effectLst/>
                <a:latin typeface="+mj-lt"/>
              </a:rPr>
              <a:t> </a:t>
            </a:r>
            <a:r>
              <a:rPr lang="en-IN" sz="2800" b="1" i="0" dirty="0">
                <a:solidFill>
                  <a:srgbClr val="006699"/>
                </a:solidFill>
                <a:effectLst/>
                <a:latin typeface="+mj-lt"/>
              </a:rPr>
              <a:t>public</a:t>
            </a:r>
            <a:r>
              <a:rPr lang="en-IN" sz="2800" b="0" i="0" dirty="0">
                <a:solidFill>
                  <a:srgbClr val="000000"/>
                </a:solidFill>
                <a:effectLst/>
                <a:latin typeface="+mj-lt"/>
              </a:rPr>
              <a:t> </a:t>
            </a:r>
            <a:r>
              <a:rPr lang="en-IN" sz="2800" b="1" i="0" dirty="0">
                <a:solidFill>
                  <a:srgbClr val="006699"/>
                </a:solidFill>
                <a:effectLst/>
                <a:latin typeface="+mj-lt"/>
              </a:rPr>
              <a:t>static</a:t>
            </a:r>
            <a:r>
              <a:rPr lang="en-IN" sz="2800" b="0" i="0" dirty="0">
                <a:solidFill>
                  <a:srgbClr val="000000"/>
                </a:solidFill>
                <a:effectLst/>
                <a:latin typeface="+mj-lt"/>
              </a:rPr>
              <a:t> </a:t>
            </a:r>
            <a:r>
              <a:rPr lang="en-IN" sz="2800" b="1" i="0" dirty="0">
                <a:solidFill>
                  <a:srgbClr val="006699"/>
                </a:solidFill>
                <a:effectLst/>
                <a:latin typeface="+mj-lt"/>
              </a:rPr>
              <a:t>void</a:t>
            </a:r>
            <a:r>
              <a:rPr lang="en-IN" sz="2800" b="0" i="0" dirty="0">
                <a:solidFill>
                  <a:srgbClr val="000000"/>
                </a:solidFill>
                <a:effectLst/>
                <a:latin typeface="+mj-lt"/>
              </a:rPr>
              <a:t> main(String </a:t>
            </a:r>
            <a:r>
              <a:rPr lang="en-IN" sz="2800" b="0" i="0" dirty="0" err="1">
                <a:solidFill>
                  <a:srgbClr val="000000"/>
                </a:solidFill>
                <a:effectLst/>
                <a:latin typeface="+mj-lt"/>
              </a:rPr>
              <a:t>args</a:t>
            </a:r>
            <a:r>
              <a:rPr lang="en-IN" sz="2800" b="0" i="0" dirty="0">
                <a:solidFill>
                  <a:srgbClr val="000000"/>
                </a:solidFill>
                <a:effectLst/>
                <a:latin typeface="+mj-lt"/>
              </a:rPr>
              <a:t>[]){  </a:t>
            </a:r>
          </a:p>
          <a:p>
            <a:pPr algn="just"/>
            <a:r>
              <a:rPr lang="en-IN" sz="2800" b="0" i="0" dirty="0">
                <a:solidFill>
                  <a:srgbClr val="000000"/>
                </a:solidFill>
                <a:effectLst/>
                <a:latin typeface="+mj-lt"/>
              </a:rPr>
              <a:t>  </a:t>
            </a:r>
            <a:r>
              <a:rPr lang="en-IN" sz="2800" b="0" i="0" dirty="0" err="1">
                <a:solidFill>
                  <a:srgbClr val="000000"/>
                </a:solidFill>
                <a:effectLst/>
                <a:latin typeface="+mj-lt"/>
              </a:rPr>
              <a:t>System.out.println</a:t>
            </a:r>
            <a:r>
              <a:rPr lang="en-IN" sz="2800" b="0" i="0" dirty="0">
                <a:solidFill>
                  <a:srgbClr val="000000"/>
                </a:solidFill>
                <a:effectLst/>
                <a:latin typeface="+mj-lt"/>
              </a:rPr>
              <a:t>(</a:t>
            </a:r>
            <a:r>
              <a:rPr lang="en-IN" sz="2800" b="0" i="0" dirty="0">
                <a:solidFill>
                  <a:srgbClr val="0000FF"/>
                </a:solidFill>
                <a:effectLst/>
                <a:latin typeface="+mj-lt"/>
              </a:rPr>
              <a:t>"Hello </a:t>
            </a:r>
            <a:r>
              <a:rPr lang="en-IN" sz="2800" b="0" i="0" dirty="0" err="1">
                <a:solidFill>
                  <a:srgbClr val="0000FF"/>
                </a:solidFill>
                <a:effectLst/>
                <a:latin typeface="+mj-lt"/>
              </a:rPr>
              <a:t>subpackage</a:t>
            </a:r>
            <a:r>
              <a:rPr lang="en-IN" sz="2800" b="0" i="0" dirty="0">
                <a:solidFill>
                  <a:srgbClr val="0000FF"/>
                </a:solidFill>
                <a:effectLst/>
                <a:latin typeface="+mj-lt"/>
              </a:rPr>
              <a:t>"</a:t>
            </a:r>
            <a:r>
              <a:rPr lang="en-IN" sz="2800" b="0" i="0" dirty="0">
                <a:solidFill>
                  <a:srgbClr val="000000"/>
                </a:solidFill>
                <a:effectLst/>
                <a:latin typeface="+mj-lt"/>
              </a:rPr>
              <a:t>);  </a:t>
            </a:r>
          </a:p>
          <a:p>
            <a:pPr algn="just"/>
            <a:r>
              <a:rPr lang="en-IN" sz="2800" b="0" i="0" dirty="0">
                <a:solidFill>
                  <a:srgbClr val="000000"/>
                </a:solidFill>
                <a:effectLst/>
                <a:latin typeface="+mj-lt"/>
              </a:rPr>
              <a:t> }  </a:t>
            </a:r>
          </a:p>
          <a:p>
            <a:pPr algn="just"/>
            <a:r>
              <a:rPr lang="en-IN" sz="2800" b="0" i="0" dirty="0">
                <a:solidFill>
                  <a:srgbClr val="000000"/>
                </a:solidFill>
                <a:effectLst/>
                <a:latin typeface="+mj-lt"/>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71780" y="290195"/>
            <a:ext cx="11664315" cy="6294755"/>
          </a:xfrm>
          <a:prstGeom prst="rect">
            <a:avLst/>
          </a:prstGeom>
          <a:noFill/>
        </p:spPr>
        <p:txBody>
          <a:bodyPr wrap="square" rtlCol="0" anchor="t">
            <a:noAutofit/>
          </a:bodyPr>
          <a:lstStyle/>
          <a:p>
            <a:r>
              <a:rPr lang="en-US" sz="4000" u="sng"/>
              <a:t>Types of inheritance in java</a:t>
            </a:r>
          </a:p>
          <a:p>
            <a:endParaRPr lang="en-US" sz="4000" u="sng"/>
          </a:p>
          <a:p>
            <a:r>
              <a:rPr lang="en-US" sz="2800"/>
              <a:t>On the basis of class, there can be three types of inheritance in java: single, multilevel and hierarchical.</a:t>
            </a:r>
          </a:p>
          <a:p>
            <a:endParaRPr lang="en-US" sz="2800"/>
          </a:p>
          <a:p>
            <a:r>
              <a:rPr lang="en-US" sz="2800"/>
              <a:t>In java programming, multiple and hybrid inheritance is supported through interface only. We will learn about interfaces later.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Content Placeholder 102"/>
          <p:cNvPicPr>
            <a:picLocks noGrp="1" noChangeAspect="1"/>
          </p:cNvPicPr>
          <p:nvPr>
            <p:ph idx="1"/>
          </p:nvPr>
        </p:nvPicPr>
        <p:blipFill>
          <a:blip r:embed="rId2"/>
          <a:stretch>
            <a:fillRect/>
          </a:stretch>
        </p:blipFill>
        <p:spPr>
          <a:xfrm>
            <a:off x="1237615" y="537210"/>
            <a:ext cx="10049510" cy="5836285"/>
          </a:xfrm>
          <a:prstGeom prst="rect">
            <a:avLst/>
          </a:prstGeom>
          <a:noFill/>
          <a:ln w="9525">
            <a:noFill/>
          </a:ln>
        </p:spPr>
      </p:pic>
      <p:sp>
        <p:nvSpPr>
          <p:cNvPr id="5" name="Text Box 4"/>
          <p:cNvSpPr txBox="1"/>
          <p:nvPr/>
        </p:nvSpPr>
        <p:spPr>
          <a:xfrm flipH="1" flipV="1">
            <a:off x="5529580" y="1699895"/>
            <a:ext cx="5058410" cy="3775075"/>
          </a:xfrm>
          <a:prstGeom prst="rect">
            <a:avLst/>
          </a:prstGeom>
          <a:noFill/>
        </p:spPr>
        <p:txBody>
          <a:bodyPr wrap="square" rtlCol="0">
            <a:no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Content Placeholder 103"/>
          <p:cNvPicPr>
            <a:picLocks noGrp="1" noChangeAspect="1"/>
          </p:cNvPicPr>
          <p:nvPr>
            <p:ph idx="1"/>
          </p:nvPr>
        </p:nvPicPr>
        <p:blipFill>
          <a:blip r:embed="rId2"/>
          <a:stretch>
            <a:fillRect/>
          </a:stretch>
        </p:blipFill>
        <p:spPr>
          <a:xfrm>
            <a:off x="1676400" y="1115060"/>
            <a:ext cx="9030335" cy="50692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00660" y="156210"/>
            <a:ext cx="11840845" cy="6579870"/>
          </a:xfrm>
          <a:prstGeom prst="rect">
            <a:avLst/>
          </a:prstGeom>
          <a:noFill/>
        </p:spPr>
        <p:txBody>
          <a:bodyPr wrap="square" rtlCol="0" anchor="t">
            <a:noAutofit/>
          </a:bodyPr>
          <a:lstStyle/>
          <a:p>
            <a:r>
              <a:rPr lang="en-US" sz="4000" u="sng"/>
              <a:t>Single Inheritance Example</a:t>
            </a:r>
          </a:p>
          <a:p>
            <a:r>
              <a:rPr lang="en-US" sz="2800"/>
              <a:t>When a class inherits another class, it is known as a single inheritance.</a:t>
            </a:r>
          </a:p>
          <a:p>
            <a:endParaRPr lang="en-US" sz="2800"/>
          </a:p>
          <a:p>
            <a:r>
              <a:rPr lang="en-US" sz="2800"/>
              <a:t>class Animal{  </a:t>
            </a:r>
          </a:p>
          <a:p>
            <a:r>
              <a:rPr lang="en-US" sz="2800"/>
              <a:t>void eat(){System.out.println("eating...");}  </a:t>
            </a:r>
          </a:p>
          <a:p>
            <a:r>
              <a:rPr lang="en-US" sz="2800"/>
              <a:t>}  </a:t>
            </a:r>
          </a:p>
          <a:p>
            <a:r>
              <a:rPr lang="en-US" sz="2800"/>
              <a:t>class Dog extends Animal{  </a:t>
            </a:r>
          </a:p>
          <a:p>
            <a:r>
              <a:rPr lang="en-US" sz="2800"/>
              <a:t>void bark(){System.out.println("barking...");}  </a:t>
            </a:r>
          </a:p>
          <a:p>
            <a:r>
              <a:rPr lang="en-US" sz="2800"/>
              <a:t>}  </a:t>
            </a:r>
          </a:p>
          <a:p>
            <a:r>
              <a:rPr lang="en-US" sz="2800"/>
              <a:t>class TestInheritance{  </a:t>
            </a:r>
          </a:p>
          <a:p>
            <a:r>
              <a:rPr lang="en-US" sz="2800"/>
              <a:t>public static void main(String args[]){  </a:t>
            </a:r>
          </a:p>
          <a:p>
            <a:r>
              <a:rPr lang="en-US" sz="2800"/>
              <a:t>Dog d=new Dog();  </a:t>
            </a:r>
          </a:p>
          <a:p>
            <a:r>
              <a:rPr lang="en-US" sz="2800"/>
              <a:t>d.bark();  </a:t>
            </a:r>
          </a:p>
          <a:p>
            <a:r>
              <a:rPr lang="en-US" sz="2800"/>
              <a:t>d.eat();  </a:t>
            </a:r>
          </a:p>
          <a:p>
            <a:r>
              <a:rPr lang="en-US" sz="280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4817</Words>
  <Application>Microsoft Office PowerPoint</Application>
  <PresentationFormat>Widescreen</PresentationFormat>
  <Paragraphs>704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 Unicode MS</vt:lpstr>
      <vt:lpstr>Arial</vt:lpstr>
      <vt:lpstr>Calibri</vt:lpstr>
      <vt:lpstr>Calibri Light</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Subhapreet Patro</cp:lastModifiedBy>
  <cp:revision>40</cp:revision>
  <dcterms:created xsi:type="dcterms:W3CDTF">2023-09-24T07:34:00Z</dcterms:created>
  <dcterms:modified xsi:type="dcterms:W3CDTF">2023-12-29T06:31:30Z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519BC1F8694447DDAA99EA770C0837B5_13</vt:lpwstr>
  </property>
  <property fmtid="{D5CDD505-2E9C-101B-9397-08002B2CF9AE}" pid="3" name="KSOProductBuildVer">
    <vt:lpwstr>1033-12.2.0.13215</vt:lpwstr>
  </property>
</Properties>
</file>