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48000" y="2998470"/>
            <a:ext cx="6096000" cy="860425"/>
          </a:xfrm>
          <a:prstGeom prst="rect">
            <a:avLst/>
          </a:prstGeom>
          <a:noFill/>
        </p:spPr>
        <p:txBody>
          <a:bodyPr wrap="square" rtlCol="0" anchor="t">
            <a:spAutoFit/>
          </a:bodyPr>
          <a:lstStyle/>
          <a:p>
            <a:pPr algn="ctr"/>
            <a:r>
              <a:rPr lang="en-IN" sz="5000" dirty="0">
                <a:sym typeface="+mn-ea"/>
              </a:rPr>
              <a:t>UNIT </a:t>
            </a:r>
            <a:r>
              <a:rPr lang="en-US" altLang="en-IN" sz="5000" dirty="0">
                <a:sym typeface="+mn-ea"/>
              </a:rPr>
              <a:t>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78815" y="746125"/>
            <a:ext cx="10865485" cy="3969385"/>
          </a:xfrm>
          <a:prstGeom prst="rect">
            <a:avLst/>
          </a:prstGeom>
          <a:noFill/>
        </p:spPr>
        <p:txBody>
          <a:bodyPr wrap="square" rtlCol="0" anchor="t">
            <a:spAutoFit/>
          </a:bodyPr>
          <a:lstStyle/>
          <a:p>
            <a:r>
              <a:rPr lang="en-US" sz="2800" b="1" dirty="0"/>
              <a:t>Advantage:</a:t>
            </a:r>
          </a:p>
          <a:p>
            <a:endParaRPr lang="en-US" sz="2800" b="1" dirty="0"/>
          </a:p>
          <a:p>
            <a:r>
              <a:rPr lang="en-US" sz="2800" b="1" dirty="0"/>
              <a:t>performance upgraded than JDBC-ODBC bridge driver.</a:t>
            </a:r>
          </a:p>
          <a:p>
            <a:endParaRPr lang="en-US" sz="2800" b="1" dirty="0"/>
          </a:p>
          <a:p>
            <a:r>
              <a:rPr lang="en-US" sz="2800" b="1" dirty="0"/>
              <a:t>Disadvantage:</a:t>
            </a:r>
          </a:p>
          <a:p>
            <a:endParaRPr lang="en-US" sz="2800" b="1" dirty="0"/>
          </a:p>
          <a:p>
            <a:r>
              <a:rPr lang="en-US" sz="2800" b="1" dirty="0"/>
              <a:t>1) The Native driver needs to be installed on the each client machine.</a:t>
            </a:r>
          </a:p>
          <a:p>
            <a:endParaRPr lang="en-US" sz="2800" b="1" dirty="0"/>
          </a:p>
          <a:p>
            <a:r>
              <a:rPr lang="en-US" sz="2800" b="1" dirty="0"/>
              <a:t>2) The Vendor client library needs to be installed on client machine.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81305" y="127000"/>
            <a:ext cx="11629390" cy="2676525"/>
          </a:xfrm>
          <a:prstGeom prst="rect">
            <a:avLst/>
          </a:prstGeom>
          <a:noFill/>
        </p:spPr>
        <p:txBody>
          <a:bodyPr wrap="square" rtlCol="0" anchor="t">
            <a:spAutoFit/>
          </a:bodyPr>
          <a:lstStyle/>
          <a:p>
            <a:r>
              <a:rPr lang="en-US" sz="2800" b="1" u="sng" dirty="0"/>
              <a:t>3) Network Protocol driver</a:t>
            </a:r>
          </a:p>
          <a:p>
            <a:endParaRPr lang="en-US" sz="2800" b="1" u="sng" dirty="0"/>
          </a:p>
          <a:p>
            <a:r>
              <a:rPr lang="en-US" sz="2800" b="1" dirty="0"/>
              <a:t>The Network Protocol driver uses middleware (application server) that converts JDBC calls directly or indirectly into the vendor-specific database protocol. It is fully written in java.</a:t>
            </a:r>
          </a:p>
          <a:p>
            <a:endParaRPr lang="en-US" sz="2800" b="1" dirty="0"/>
          </a:p>
        </p:txBody>
      </p:sp>
      <p:pic>
        <p:nvPicPr>
          <p:cNvPr id="104" name="Content Placeholder 103"/>
          <p:cNvPicPr>
            <a:picLocks noGrp="1" noChangeAspect="1"/>
          </p:cNvPicPr>
          <p:nvPr>
            <p:ph idx="1"/>
          </p:nvPr>
        </p:nvPicPr>
        <p:blipFill>
          <a:blip r:embed="rId2"/>
          <a:stretch>
            <a:fillRect/>
          </a:stretch>
        </p:blipFill>
        <p:spPr>
          <a:xfrm>
            <a:off x="1506220" y="2557145"/>
            <a:ext cx="8540115" cy="38481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73685" y="470535"/>
            <a:ext cx="11581765" cy="6047105"/>
          </a:xfrm>
          <a:prstGeom prst="rect">
            <a:avLst/>
          </a:prstGeom>
          <a:noFill/>
        </p:spPr>
        <p:txBody>
          <a:bodyPr wrap="square" rtlCol="0" anchor="t">
            <a:noAutofit/>
          </a:bodyPr>
          <a:lstStyle/>
          <a:p>
            <a:r>
              <a:rPr lang="en-US" sz="2800" b="1" dirty="0"/>
              <a:t>Advantage:</a:t>
            </a:r>
          </a:p>
          <a:p>
            <a:endParaRPr lang="en-US" sz="2800" b="1" dirty="0"/>
          </a:p>
          <a:p>
            <a:r>
              <a:rPr lang="en-US" sz="2800" b="1" dirty="0"/>
              <a:t>No client side library is required because of application server that can perform many tasks like auditing, load balancing, logging etc.</a:t>
            </a:r>
          </a:p>
          <a:p>
            <a:endParaRPr lang="en-US" sz="2800" b="1" dirty="0"/>
          </a:p>
          <a:p>
            <a:r>
              <a:rPr lang="en-US" sz="2800" b="1" dirty="0"/>
              <a:t>Disadvantages:</a:t>
            </a:r>
          </a:p>
          <a:p>
            <a:endParaRPr lang="en-US" sz="2800" b="1" dirty="0"/>
          </a:p>
          <a:p>
            <a:r>
              <a:rPr lang="en-US" sz="2800" b="1" dirty="0"/>
              <a:t>1) Network support is required on client machine.</a:t>
            </a:r>
          </a:p>
          <a:p>
            <a:endParaRPr lang="en-US" sz="2800" b="1" dirty="0"/>
          </a:p>
          <a:p>
            <a:r>
              <a:rPr lang="en-US" sz="2800" b="1" dirty="0"/>
              <a:t>2) Requires database-specific coding to be done in the middle tier.</a:t>
            </a:r>
          </a:p>
          <a:p>
            <a:endParaRPr lang="en-US" sz="2800" b="1" dirty="0"/>
          </a:p>
          <a:p>
            <a:r>
              <a:rPr lang="en-US" sz="2800" b="1" dirty="0"/>
              <a:t>3) Maintenance of Network Protocol driver becomes costly because it requires database-specific coding to be done in the middle tier.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50190" y="164465"/>
            <a:ext cx="11690985" cy="2245360"/>
          </a:xfrm>
          <a:prstGeom prst="rect">
            <a:avLst/>
          </a:prstGeom>
          <a:noFill/>
        </p:spPr>
        <p:txBody>
          <a:bodyPr wrap="square" rtlCol="0" anchor="t">
            <a:spAutoFit/>
          </a:bodyPr>
          <a:lstStyle/>
          <a:p>
            <a:r>
              <a:rPr lang="en-US" sz="2800" b="1" dirty="0"/>
              <a:t>4) Thin driver</a:t>
            </a:r>
          </a:p>
          <a:p>
            <a:endParaRPr lang="en-US" sz="2800" b="1" dirty="0"/>
          </a:p>
          <a:p>
            <a:r>
              <a:rPr lang="en-US" sz="2800" b="1" dirty="0"/>
              <a:t>The thin driver converts JDBC calls directly into the vendor-specific database protocol. That is why it is known as thin driver. It is fully written in Java language.</a:t>
            </a:r>
          </a:p>
        </p:txBody>
      </p:sp>
      <p:pic>
        <p:nvPicPr>
          <p:cNvPr id="105" name="Content Placeholder 104"/>
          <p:cNvPicPr>
            <a:picLocks noGrp="1" noChangeAspect="1"/>
          </p:cNvPicPr>
          <p:nvPr>
            <p:ph idx="1"/>
          </p:nvPr>
        </p:nvPicPr>
        <p:blipFill>
          <a:blip r:embed="rId2"/>
          <a:stretch>
            <a:fillRect/>
          </a:stretch>
        </p:blipFill>
        <p:spPr>
          <a:xfrm>
            <a:off x="2317115" y="2534285"/>
            <a:ext cx="8180705" cy="398145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82270" y="336550"/>
            <a:ext cx="11612880" cy="4998720"/>
          </a:xfrm>
          <a:prstGeom prst="rect">
            <a:avLst/>
          </a:prstGeom>
          <a:noFill/>
        </p:spPr>
        <p:txBody>
          <a:bodyPr wrap="square" rtlCol="0" anchor="t">
            <a:noAutofit/>
          </a:bodyPr>
          <a:lstStyle/>
          <a:p>
            <a:r>
              <a:rPr lang="en-US" sz="2800" b="1" dirty="0"/>
              <a:t>Advantage:</a:t>
            </a:r>
          </a:p>
          <a:p>
            <a:endParaRPr lang="en-US" sz="2800" b="1" dirty="0"/>
          </a:p>
          <a:p>
            <a:r>
              <a:rPr lang="en-US" sz="2800" b="1" dirty="0"/>
              <a:t>1) Better performance than all other drivers.</a:t>
            </a:r>
          </a:p>
          <a:p>
            <a:endParaRPr lang="en-US" sz="2800" b="1" dirty="0"/>
          </a:p>
          <a:p>
            <a:r>
              <a:rPr lang="en-US" sz="2800" b="1" dirty="0"/>
              <a:t>2) No software is required at client side or server side.</a:t>
            </a:r>
          </a:p>
          <a:p>
            <a:endParaRPr lang="en-US" sz="2800" b="1" dirty="0"/>
          </a:p>
          <a:p>
            <a:endParaRPr lang="en-US" sz="2800" b="1" dirty="0"/>
          </a:p>
          <a:p>
            <a:r>
              <a:rPr lang="en-US" sz="2800" b="1" dirty="0"/>
              <a:t>Disadvantage:</a:t>
            </a:r>
          </a:p>
          <a:p>
            <a:endParaRPr lang="en-US" sz="2800" b="1" dirty="0"/>
          </a:p>
          <a:p>
            <a:endParaRPr lang="en-US" sz="2800" b="1" dirty="0"/>
          </a:p>
          <a:p>
            <a:r>
              <a:rPr lang="en-US" sz="2800" b="1" dirty="0"/>
              <a:t>Drivers depend on the Database.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88925" y="330200"/>
            <a:ext cx="11114405" cy="521970"/>
          </a:xfrm>
          <a:prstGeom prst="rect">
            <a:avLst/>
          </a:prstGeom>
          <a:noFill/>
        </p:spPr>
        <p:txBody>
          <a:bodyPr wrap="square" rtlCol="0" anchor="t">
            <a:spAutoFit/>
          </a:bodyPr>
          <a:lstStyle/>
          <a:p>
            <a:r>
              <a:rPr lang="en-US" sz="2800" b="1" u="sng"/>
              <a:t>Java Database Connectivity with 5 Steps</a:t>
            </a:r>
          </a:p>
        </p:txBody>
      </p:sp>
      <p:sp>
        <p:nvSpPr>
          <p:cNvPr id="5" name="Text Box 4"/>
          <p:cNvSpPr txBox="1"/>
          <p:nvPr/>
        </p:nvSpPr>
        <p:spPr>
          <a:xfrm>
            <a:off x="288925" y="1057910"/>
            <a:ext cx="11659870" cy="5262245"/>
          </a:xfrm>
          <a:prstGeom prst="rect">
            <a:avLst/>
          </a:prstGeom>
          <a:noFill/>
        </p:spPr>
        <p:txBody>
          <a:bodyPr wrap="square" rtlCol="0" anchor="t">
            <a:spAutoFit/>
          </a:bodyPr>
          <a:lstStyle/>
          <a:p>
            <a:r>
              <a:rPr lang="en-US" sz="2800" b="1" dirty="0"/>
              <a:t>There are 5 steps to connect any java application with the database using JDBC. These steps are as follows:</a:t>
            </a:r>
          </a:p>
          <a:p>
            <a:endParaRPr lang="en-US" sz="2800" b="1" dirty="0"/>
          </a:p>
          <a:p>
            <a:r>
              <a:rPr lang="en-US" sz="2800" b="1" dirty="0"/>
              <a:t>1) Register the Driver class</a:t>
            </a:r>
          </a:p>
          <a:p>
            <a:endParaRPr lang="en-US" sz="2800" b="1" dirty="0"/>
          </a:p>
          <a:p>
            <a:r>
              <a:rPr lang="en-US" sz="2800" b="1" dirty="0"/>
              <a:t>2) Create connection</a:t>
            </a:r>
          </a:p>
          <a:p>
            <a:endParaRPr lang="en-US" sz="2800" b="1" dirty="0"/>
          </a:p>
          <a:p>
            <a:r>
              <a:rPr lang="en-US" sz="2800" b="1" dirty="0"/>
              <a:t>3) Create statement</a:t>
            </a:r>
          </a:p>
          <a:p>
            <a:endParaRPr lang="en-US" sz="2800" b="1" dirty="0"/>
          </a:p>
          <a:p>
            <a:r>
              <a:rPr lang="en-US" sz="2800" b="1" dirty="0"/>
              <a:t>4) Execute queries</a:t>
            </a:r>
          </a:p>
          <a:p>
            <a:endParaRPr lang="en-US" sz="2800" b="1" dirty="0"/>
          </a:p>
          <a:p>
            <a:r>
              <a:rPr lang="en-US" sz="2800" b="1" dirty="0"/>
              <a:t>5) Close connection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4800" y="383540"/>
            <a:ext cx="11597640" cy="3538220"/>
          </a:xfrm>
          <a:prstGeom prst="rect">
            <a:avLst/>
          </a:prstGeom>
          <a:noFill/>
        </p:spPr>
        <p:txBody>
          <a:bodyPr wrap="square" rtlCol="0" anchor="t">
            <a:spAutoFit/>
          </a:bodyPr>
          <a:lstStyle/>
          <a:p>
            <a:r>
              <a:rPr lang="en-US" sz="2800" b="1" dirty="0"/>
              <a:t>1) Register the driver class</a:t>
            </a:r>
          </a:p>
          <a:p>
            <a:endParaRPr lang="en-US" sz="2800" b="1" dirty="0"/>
          </a:p>
          <a:p>
            <a:r>
              <a:rPr lang="en-US" sz="2800" b="1" dirty="0"/>
              <a:t>The </a:t>
            </a:r>
            <a:r>
              <a:rPr lang="en-US" sz="2800" b="1" dirty="0" err="1"/>
              <a:t>forName</a:t>
            </a:r>
            <a:r>
              <a:rPr lang="en-US" sz="2800" b="1" dirty="0"/>
              <a:t>() method of Class  is used to register the driver class. This method is used to dynamically load the driver class.</a:t>
            </a:r>
          </a:p>
          <a:p>
            <a:endParaRPr lang="en-US" sz="2800" b="1" dirty="0"/>
          </a:p>
          <a:p>
            <a:r>
              <a:rPr lang="en-US" sz="2800" b="1" u="sng" dirty="0"/>
              <a:t>Syntax of </a:t>
            </a:r>
            <a:r>
              <a:rPr lang="en-US" sz="2800" b="1" u="sng" dirty="0" err="1"/>
              <a:t>forName</a:t>
            </a:r>
            <a:r>
              <a:rPr lang="en-US" sz="2800" b="1" u="sng" dirty="0"/>
              <a:t>() method</a:t>
            </a:r>
          </a:p>
          <a:p>
            <a:endParaRPr lang="en-US" sz="2800" b="1" dirty="0"/>
          </a:p>
          <a:p>
            <a:r>
              <a:rPr lang="en-US" sz="2800" b="1" dirty="0"/>
              <a:t>public static void </a:t>
            </a:r>
            <a:r>
              <a:rPr lang="en-US" sz="2800" b="1" dirty="0" err="1"/>
              <a:t>forName</a:t>
            </a:r>
            <a:r>
              <a:rPr lang="en-US" sz="2800" b="1" dirty="0"/>
              <a:t>(String </a:t>
            </a:r>
            <a:r>
              <a:rPr lang="en-US" sz="2800" b="1" dirty="0" err="1"/>
              <a:t>className</a:t>
            </a:r>
            <a:r>
              <a:rPr lang="en-US" sz="2800" b="1" dirty="0"/>
              <a:t>)throws </a:t>
            </a:r>
            <a:r>
              <a:rPr lang="en-US" sz="2800" b="1" dirty="0" err="1"/>
              <a:t>ClassNotFoundException</a:t>
            </a:r>
            <a:r>
              <a:rPr lang="en-US" sz="2800" b="1" dirty="0"/>
              <a:t>  </a:t>
            </a:r>
          </a:p>
        </p:txBody>
      </p:sp>
      <p:sp>
        <p:nvSpPr>
          <p:cNvPr id="5" name="Text Box 4"/>
          <p:cNvSpPr txBox="1"/>
          <p:nvPr/>
        </p:nvSpPr>
        <p:spPr>
          <a:xfrm>
            <a:off x="461010" y="4015105"/>
            <a:ext cx="11224260" cy="2676525"/>
          </a:xfrm>
          <a:prstGeom prst="rect">
            <a:avLst/>
          </a:prstGeom>
          <a:noFill/>
        </p:spPr>
        <p:txBody>
          <a:bodyPr wrap="square" rtlCol="0" anchor="t">
            <a:spAutoFit/>
          </a:bodyPr>
          <a:lstStyle/>
          <a:p>
            <a:r>
              <a:rPr lang="en-US" sz="2800" b="1" dirty="0"/>
              <a:t>Example to register the </a:t>
            </a:r>
            <a:r>
              <a:rPr lang="en-US" sz="2800" b="1" dirty="0" err="1"/>
              <a:t>OracleDriver</a:t>
            </a:r>
            <a:r>
              <a:rPr lang="en-US" sz="2800" b="1" dirty="0"/>
              <a:t> class</a:t>
            </a:r>
          </a:p>
          <a:p>
            <a:endParaRPr lang="en-US" sz="2800" b="1" dirty="0"/>
          </a:p>
          <a:p>
            <a:r>
              <a:rPr lang="en-US" sz="2800" b="1" dirty="0"/>
              <a:t>Here, Java program is loading oracle driver to </a:t>
            </a:r>
            <a:r>
              <a:rPr lang="en-US" sz="2800" b="1" dirty="0" err="1"/>
              <a:t>esteblish</a:t>
            </a:r>
            <a:r>
              <a:rPr lang="en-US" sz="2800" b="1" dirty="0"/>
              <a:t> database connection.</a:t>
            </a:r>
          </a:p>
          <a:p>
            <a:endParaRPr lang="en-US" sz="2800" b="1" dirty="0"/>
          </a:p>
          <a:p>
            <a:r>
              <a:rPr lang="en-US" sz="2800" b="1" dirty="0" err="1"/>
              <a:t>Class.forName</a:t>
            </a:r>
            <a:r>
              <a:rPr lang="en-US" sz="2800" b="1" dirty="0"/>
              <a:t>("</a:t>
            </a:r>
            <a:r>
              <a:rPr lang="en-US" sz="2800" b="1" dirty="0" err="1"/>
              <a:t>oracle.jdbc.driver.OracleDriver</a:t>
            </a:r>
            <a:r>
              <a:rPr lang="en-US" sz="2800" b="1"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35915" y="287655"/>
            <a:ext cx="11629390" cy="6375400"/>
          </a:xfrm>
          <a:prstGeom prst="rect">
            <a:avLst/>
          </a:prstGeom>
          <a:noFill/>
        </p:spPr>
        <p:txBody>
          <a:bodyPr wrap="square" rtlCol="0" anchor="t">
            <a:noAutofit/>
          </a:bodyPr>
          <a:lstStyle/>
          <a:p>
            <a:r>
              <a:rPr lang="en-US" sz="2800" b="1" u="sng" dirty="0"/>
              <a:t>2) Create the connection object</a:t>
            </a:r>
          </a:p>
          <a:p>
            <a:endParaRPr lang="en-US" sz="2800" b="1" dirty="0"/>
          </a:p>
          <a:p>
            <a:r>
              <a:rPr lang="en-US" sz="2800" b="1" dirty="0"/>
              <a:t>The </a:t>
            </a:r>
            <a:r>
              <a:rPr lang="en-US" sz="2800" b="1" dirty="0" err="1"/>
              <a:t>getConnection</a:t>
            </a:r>
            <a:r>
              <a:rPr lang="en-US" sz="2800" b="1" dirty="0"/>
              <a:t>() method of </a:t>
            </a:r>
            <a:r>
              <a:rPr lang="en-US" sz="2800" b="1" dirty="0" err="1"/>
              <a:t>DriverManager</a:t>
            </a:r>
            <a:r>
              <a:rPr lang="en-US" sz="2800" b="1" dirty="0"/>
              <a:t> class is used to establish connection with the database.</a:t>
            </a:r>
          </a:p>
          <a:p>
            <a:endParaRPr lang="en-US" sz="2800" b="1" dirty="0"/>
          </a:p>
          <a:p>
            <a:r>
              <a:rPr lang="en-US" sz="2800" b="1" u="sng" dirty="0"/>
              <a:t>Syntax of </a:t>
            </a:r>
            <a:r>
              <a:rPr lang="en-US" sz="2800" b="1" u="sng" dirty="0" err="1"/>
              <a:t>getConnection</a:t>
            </a:r>
            <a:r>
              <a:rPr lang="en-US" sz="2800" b="1" u="sng" dirty="0"/>
              <a:t>() method</a:t>
            </a:r>
          </a:p>
          <a:p>
            <a:endParaRPr lang="en-US" sz="2800" b="1" dirty="0"/>
          </a:p>
          <a:p>
            <a:r>
              <a:rPr lang="en-US" sz="2800" b="1" dirty="0"/>
              <a:t>1) public static Connection </a:t>
            </a:r>
            <a:r>
              <a:rPr lang="en-US" sz="2800" b="1" dirty="0" err="1"/>
              <a:t>getConnection</a:t>
            </a:r>
            <a:r>
              <a:rPr lang="en-US" sz="2800" b="1" dirty="0"/>
              <a:t>(String </a:t>
            </a:r>
            <a:r>
              <a:rPr lang="en-US" sz="2800" b="1" dirty="0" err="1"/>
              <a:t>url</a:t>
            </a:r>
            <a:r>
              <a:rPr lang="en-US" sz="2800" b="1" dirty="0"/>
              <a:t>)throws </a:t>
            </a:r>
            <a:r>
              <a:rPr lang="en-US" sz="2800" b="1" dirty="0" err="1"/>
              <a:t>SQLException</a:t>
            </a:r>
            <a:r>
              <a:rPr lang="en-US" sz="2800" b="1" dirty="0"/>
              <a:t>  </a:t>
            </a:r>
          </a:p>
          <a:p>
            <a:r>
              <a:rPr lang="en-US" sz="2800" b="1" dirty="0"/>
              <a:t>2) public static Connection </a:t>
            </a:r>
            <a:r>
              <a:rPr lang="en-US" sz="2800" b="1" dirty="0" err="1"/>
              <a:t>getConnection</a:t>
            </a:r>
            <a:r>
              <a:rPr lang="en-US" sz="2800" b="1" dirty="0"/>
              <a:t>(String </a:t>
            </a:r>
            <a:r>
              <a:rPr lang="en-US" sz="2800" b="1" dirty="0" err="1"/>
              <a:t>url,String</a:t>
            </a:r>
            <a:r>
              <a:rPr lang="en-US" sz="2800" b="1" dirty="0"/>
              <a:t> </a:t>
            </a:r>
            <a:r>
              <a:rPr lang="en-US" sz="2800" b="1" dirty="0" err="1"/>
              <a:t>name,String</a:t>
            </a:r>
            <a:r>
              <a:rPr lang="en-US" sz="2800" b="1" dirty="0"/>
              <a:t> password)  throws </a:t>
            </a:r>
            <a:r>
              <a:rPr lang="en-US" sz="2800" b="1" dirty="0" err="1"/>
              <a:t>SQLException</a:t>
            </a:r>
            <a:r>
              <a:rPr lang="en-US" sz="2800" b="1" dirty="0"/>
              <a:t>  </a:t>
            </a:r>
          </a:p>
          <a:p>
            <a:endParaRPr lang="en-US" sz="2800" b="1" dirty="0"/>
          </a:p>
          <a:p>
            <a:r>
              <a:rPr lang="en-US" sz="2800" b="1" u="sng" dirty="0"/>
              <a:t>Example to establish connection with the Oracle database</a:t>
            </a:r>
          </a:p>
          <a:p>
            <a:r>
              <a:rPr lang="en-US" sz="2800" b="1" dirty="0"/>
              <a:t>Connection con=</a:t>
            </a:r>
            <a:r>
              <a:rPr lang="en-US" sz="2800" b="1" dirty="0" err="1"/>
              <a:t>DriverManager.getConnection</a:t>
            </a:r>
            <a:r>
              <a:rPr lang="en-US" sz="2800" b="1" dirty="0"/>
              <a:t>(  </a:t>
            </a:r>
          </a:p>
          <a:p>
            <a:r>
              <a:rPr lang="en-US" sz="2800" b="1" dirty="0"/>
              <a:t>"</a:t>
            </a:r>
            <a:r>
              <a:rPr lang="en-US" sz="2800" b="1" dirty="0" err="1"/>
              <a:t>jdbc:oracle:thin</a:t>
            </a:r>
            <a:r>
              <a:rPr lang="en-US" sz="2800" b="1" dirty="0"/>
              <a:t>:@localhost:1521:xe","system","password");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73685" y="233680"/>
            <a:ext cx="11722100" cy="6421120"/>
          </a:xfrm>
          <a:prstGeom prst="rect">
            <a:avLst/>
          </a:prstGeom>
          <a:noFill/>
        </p:spPr>
        <p:txBody>
          <a:bodyPr wrap="square" rtlCol="0" anchor="t">
            <a:noAutofit/>
          </a:bodyPr>
          <a:lstStyle/>
          <a:p>
            <a:pPr algn="just"/>
            <a:r>
              <a:rPr lang="en-US" sz="2800" b="1" u="sng" dirty="0"/>
              <a:t>3) Create the Statement object</a:t>
            </a:r>
          </a:p>
          <a:p>
            <a:pPr algn="just"/>
            <a:endParaRPr lang="en-US" sz="2800" b="1" u="sng" dirty="0"/>
          </a:p>
          <a:p>
            <a:r>
              <a:rPr lang="en-US" sz="2800" b="1" dirty="0"/>
              <a:t>The </a:t>
            </a:r>
            <a:r>
              <a:rPr lang="en-US" sz="2800" b="1" dirty="0" err="1"/>
              <a:t>createStatement</a:t>
            </a:r>
            <a:r>
              <a:rPr lang="en-US" sz="2800" b="1" dirty="0"/>
              <a:t>() method of Connection interface is used to create statement. The object of statement is responsible to execute queries with the database.</a:t>
            </a:r>
          </a:p>
          <a:p>
            <a:endParaRPr lang="en-US" sz="2800" b="1" dirty="0"/>
          </a:p>
          <a:p>
            <a:r>
              <a:rPr lang="en-US" sz="2800" b="1" u="sng" dirty="0"/>
              <a:t>Syntax of </a:t>
            </a:r>
            <a:r>
              <a:rPr lang="en-US" sz="2800" b="1" u="sng" dirty="0" err="1"/>
              <a:t>createStatement</a:t>
            </a:r>
            <a:r>
              <a:rPr lang="en-US" sz="2800" b="1" u="sng" dirty="0"/>
              <a:t>() method</a:t>
            </a:r>
          </a:p>
          <a:p>
            <a:endParaRPr lang="en-US" sz="2800" b="1" u="sng" dirty="0"/>
          </a:p>
          <a:p>
            <a:r>
              <a:rPr lang="en-US" sz="2800" b="1" dirty="0"/>
              <a:t>public Statement </a:t>
            </a:r>
            <a:r>
              <a:rPr lang="en-US" sz="2800" b="1" dirty="0" err="1"/>
              <a:t>createStatement</a:t>
            </a:r>
            <a:r>
              <a:rPr lang="en-US" sz="2800" b="1" dirty="0"/>
              <a:t>()throws </a:t>
            </a:r>
            <a:r>
              <a:rPr lang="en-US" sz="2800" b="1" dirty="0" err="1"/>
              <a:t>SQLException</a:t>
            </a:r>
            <a:r>
              <a:rPr lang="en-US" sz="2800" b="1" dirty="0"/>
              <a:t>  </a:t>
            </a:r>
          </a:p>
          <a:p>
            <a:endParaRPr lang="en-US" sz="2800" b="1" dirty="0"/>
          </a:p>
          <a:p>
            <a:endParaRPr lang="en-US" sz="2800" b="1" dirty="0"/>
          </a:p>
          <a:p>
            <a:r>
              <a:rPr lang="en-US" sz="2800" b="1" u="sng" dirty="0"/>
              <a:t>Example to create the statement object</a:t>
            </a:r>
          </a:p>
          <a:p>
            <a:endParaRPr lang="en-US" sz="2800" b="1" dirty="0"/>
          </a:p>
          <a:p>
            <a:r>
              <a:rPr lang="en-US" sz="2800" b="1" dirty="0"/>
              <a:t>Statement </a:t>
            </a:r>
            <a:r>
              <a:rPr lang="en-US" sz="2800" b="1" dirty="0" err="1"/>
              <a:t>stmt</a:t>
            </a:r>
            <a:r>
              <a:rPr lang="en-US" sz="2800" b="1" dirty="0"/>
              <a:t>=</a:t>
            </a:r>
            <a:r>
              <a:rPr lang="en-US" sz="2800" b="1" dirty="0" err="1"/>
              <a:t>con.createStatement</a:t>
            </a:r>
            <a:r>
              <a:rPr lang="en-US" sz="2800" b="1"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5435" y="226695"/>
            <a:ext cx="11628755" cy="6419850"/>
          </a:xfrm>
          <a:prstGeom prst="rect">
            <a:avLst/>
          </a:prstGeom>
          <a:noFill/>
        </p:spPr>
        <p:txBody>
          <a:bodyPr wrap="square" rtlCol="0" anchor="t">
            <a:noAutofit/>
          </a:bodyPr>
          <a:lstStyle/>
          <a:p>
            <a:r>
              <a:rPr lang="en-US" sz="2800" b="1" u="sng" dirty="0"/>
              <a:t>4) Execute the query</a:t>
            </a:r>
          </a:p>
          <a:p>
            <a:endParaRPr lang="en-US" sz="2800" b="1" u="sng" dirty="0"/>
          </a:p>
          <a:p>
            <a:r>
              <a:rPr lang="en-US" sz="2800" b="1" dirty="0"/>
              <a:t>The </a:t>
            </a:r>
            <a:r>
              <a:rPr lang="en-US" sz="2800" b="1" dirty="0" err="1"/>
              <a:t>executeQuery</a:t>
            </a:r>
            <a:r>
              <a:rPr lang="en-US" sz="2800" b="1" dirty="0"/>
              <a:t>() method of Statement interface is used to execute queries to the database. This method returns the object of </a:t>
            </a:r>
            <a:r>
              <a:rPr lang="en-US" sz="2800" b="1" dirty="0" err="1"/>
              <a:t>ResultSet</a:t>
            </a:r>
            <a:r>
              <a:rPr lang="en-US" sz="2800" b="1" dirty="0"/>
              <a:t> that can be used to get all the records of a table.</a:t>
            </a:r>
          </a:p>
          <a:p>
            <a:endParaRPr lang="en-US" sz="2800" b="1" dirty="0"/>
          </a:p>
          <a:p>
            <a:pPr algn="just"/>
            <a:r>
              <a:rPr lang="en-US" sz="2800" b="1" u="sng" dirty="0"/>
              <a:t>Syntax of </a:t>
            </a:r>
            <a:r>
              <a:rPr lang="en-US" sz="2800" b="1" u="sng" dirty="0" err="1"/>
              <a:t>executeQuery</a:t>
            </a:r>
            <a:r>
              <a:rPr lang="en-US" sz="2800" b="1" u="sng" dirty="0"/>
              <a:t>() method</a:t>
            </a:r>
          </a:p>
          <a:p>
            <a:pPr algn="just"/>
            <a:endParaRPr lang="en-US" sz="2800" b="1" u="sng" dirty="0"/>
          </a:p>
          <a:p>
            <a:r>
              <a:rPr lang="en-US" sz="2800" b="1" dirty="0"/>
              <a:t>public </a:t>
            </a:r>
            <a:r>
              <a:rPr lang="en-US" sz="2800" b="1" dirty="0" err="1"/>
              <a:t>ResultSet</a:t>
            </a:r>
            <a:r>
              <a:rPr lang="en-US" sz="2800" b="1" dirty="0"/>
              <a:t> </a:t>
            </a:r>
            <a:r>
              <a:rPr lang="en-US" sz="2800" b="1" dirty="0" err="1"/>
              <a:t>executeQuery</a:t>
            </a:r>
            <a:r>
              <a:rPr lang="en-US" sz="2800" b="1" dirty="0"/>
              <a:t>(String </a:t>
            </a:r>
            <a:r>
              <a:rPr lang="en-US" sz="2800" b="1" dirty="0" err="1"/>
              <a:t>sql</a:t>
            </a:r>
            <a:r>
              <a:rPr lang="en-US" sz="2800" b="1" dirty="0"/>
              <a:t>)throws </a:t>
            </a:r>
            <a:r>
              <a:rPr lang="en-US" sz="2800" b="1" dirty="0" err="1"/>
              <a:t>SQLException</a:t>
            </a:r>
            <a:r>
              <a:rPr lang="en-US" sz="2800" b="1" dirty="0"/>
              <a:t>  </a:t>
            </a:r>
          </a:p>
          <a:p>
            <a:endParaRPr lang="en-US" sz="2800" b="1" dirty="0"/>
          </a:p>
          <a:p>
            <a:r>
              <a:rPr lang="en-US" sz="2800" b="1" u="sng" dirty="0"/>
              <a:t>Example to execute query</a:t>
            </a:r>
          </a:p>
          <a:p>
            <a:r>
              <a:rPr lang="en-US" sz="2800" b="1" dirty="0" err="1"/>
              <a:t>ResultSet</a:t>
            </a:r>
            <a:r>
              <a:rPr lang="en-US" sz="2800" b="1" dirty="0"/>
              <a:t> </a:t>
            </a:r>
            <a:r>
              <a:rPr lang="en-US" sz="2800" b="1" dirty="0" err="1"/>
              <a:t>rs</a:t>
            </a:r>
            <a:r>
              <a:rPr lang="en-US" sz="2800" b="1" dirty="0"/>
              <a:t>=</a:t>
            </a:r>
            <a:r>
              <a:rPr lang="en-US" sz="2800" b="1" dirty="0" err="1"/>
              <a:t>stmt.executeQuery</a:t>
            </a:r>
            <a:r>
              <a:rPr lang="en-US" sz="2800" b="1" dirty="0"/>
              <a:t>("select * from emp");    </a:t>
            </a:r>
          </a:p>
          <a:p>
            <a:r>
              <a:rPr lang="en-US" sz="2800" b="1" dirty="0"/>
              <a:t>while(</a:t>
            </a:r>
            <a:r>
              <a:rPr lang="en-US" sz="2800" b="1" dirty="0" err="1"/>
              <a:t>rs.next</a:t>
            </a:r>
            <a:r>
              <a:rPr lang="en-US" sz="2800" b="1" dirty="0"/>
              <a:t>()){  </a:t>
            </a:r>
          </a:p>
          <a:p>
            <a:r>
              <a:rPr lang="en-US" sz="2800" b="1" dirty="0" err="1"/>
              <a:t>System.out.println</a:t>
            </a:r>
            <a:r>
              <a:rPr lang="en-US" sz="2800" b="1" dirty="0"/>
              <a:t>(</a:t>
            </a:r>
            <a:r>
              <a:rPr lang="en-US" sz="2800" b="1" dirty="0" err="1"/>
              <a:t>rs.getInt</a:t>
            </a:r>
            <a:r>
              <a:rPr lang="en-US" sz="2800" b="1" dirty="0"/>
              <a:t>(1)+" "+</a:t>
            </a:r>
            <a:r>
              <a:rPr lang="en-US" sz="2800" b="1" dirty="0" err="1"/>
              <a:t>rs.getString</a:t>
            </a:r>
            <a:r>
              <a:rPr lang="en-US" sz="2800" b="1" dirty="0"/>
              <a:t>(2));  </a:t>
            </a:r>
          </a:p>
          <a:p>
            <a:r>
              <a:rPr lang="en-US" sz="2800" b="1"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5580" y="307340"/>
            <a:ext cx="11597640" cy="2245360"/>
          </a:xfrm>
          <a:prstGeom prst="rect">
            <a:avLst/>
          </a:prstGeom>
          <a:noFill/>
        </p:spPr>
        <p:txBody>
          <a:bodyPr wrap="square" rtlCol="0" anchor="t">
            <a:spAutoFit/>
          </a:bodyPr>
          <a:lstStyle/>
          <a:p>
            <a:r>
              <a:rPr lang="en-US" sz="2800" u="sng"/>
              <a:t>Java JDBC </a:t>
            </a:r>
          </a:p>
          <a:p>
            <a:r>
              <a:rPr lang="en-US" sz="2800"/>
              <a:t>JDBC stands for Java Database Connectivity. JDBC is a Java API to connect and execute the query with the database. It is a part of JavaSE (Java Standard Edition). JDBC API uses JDBC drivers to connect with the database. There are four types of JDBC drivers:</a:t>
            </a:r>
          </a:p>
        </p:txBody>
      </p:sp>
      <p:sp>
        <p:nvSpPr>
          <p:cNvPr id="5" name="Text Box 4"/>
          <p:cNvSpPr txBox="1"/>
          <p:nvPr/>
        </p:nvSpPr>
        <p:spPr>
          <a:xfrm>
            <a:off x="2564765" y="2914650"/>
            <a:ext cx="6096000" cy="3322955"/>
          </a:xfrm>
          <a:prstGeom prst="rect">
            <a:avLst/>
          </a:prstGeom>
          <a:noFill/>
        </p:spPr>
        <p:txBody>
          <a:bodyPr wrap="square" rtlCol="0" anchor="t">
            <a:spAutoFit/>
          </a:bodyPr>
          <a:lstStyle/>
          <a:p>
            <a:r>
              <a:rPr lang="en-US" sz="3000" b="1"/>
              <a:t>1) JDBC-ODBC Bridge Driver</a:t>
            </a:r>
          </a:p>
          <a:p>
            <a:endParaRPr lang="en-US" sz="3000" b="1"/>
          </a:p>
          <a:p>
            <a:r>
              <a:rPr lang="en-US" sz="3000" b="1"/>
              <a:t>2) Native Driver</a:t>
            </a:r>
          </a:p>
          <a:p>
            <a:endParaRPr lang="en-US" sz="3000" b="1"/>
          </a:p>
          <a:p>
            <a:r>
              <a:rPr lang="en-US" sz="3000" b="1"/>
              <a:t>3) Network Protocol Driver</a:t>
            </a:r>
          </a:p>
          <a:p>
            <a:endParaRPr lang="en-US" sz="3000" b="1"/>
          </a:p>
          <a:p>
            <a:r>
              <a:rPr lang="en-US" sz="3000" b="1"/>
              <a:t>4)Thin Driver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1155" y="245110"/>
            <a:ext cx="11629390" cy="6444615"/>
          </a:xfrm>
          <a:prstGeom prst="rect">
            <a:avLst/>
          </a:prstGeom>
          <a:noFill/>
        </p:spPr>
        <p:txBody>
          <a:bodyPr wrap="square" rtlCol="0" anchor="t">
            <a:noAutofit/>
          </a:bodyPr>
          <a:lstStyle/>
          <a:p>
            <a:r>
              <a:rPr lang="en-US" sz="2800" b="1" u="sng" dirty="0"/>
              <a:t>5) Close the connection object</a:t>
            </a:r>
          </a:p>
          <a:p>
            <a:endParaRPr lang="en-US" sz="2800" b="1" u="sng" dirty="0"/>
          </a:p>
          <a:p>
            <a:r>
              <a:rPr lang="en-US" sz="2800" b="1" dirty="0"/>
              <a:t>By closing connection object statement and </a:t>
            </a:r>
            <a:r>
              <a:rPr lang="en-US" sz="2800" b="1" dirty="0" err="1"/>
              <a:t>ResultSet</a:t>
            </a:r>
            <a:r>
              <a:rPr lang="en-US" sz="2800" b="1" dirty="0"/>
              <a:t> will be closed automatically. The close() method of Connection interface is used to close the connection.</a:t>
            </a:r>
          </a:p>
          <a:p>
            <a:endParaRPr lang="en-US" sz="2800" b="1" dirty="0"/>
          </a:p>
          <a:p>
            <a:r>
              <a:rPr lang="en-US" sz="2800" b="1" u="sng" dirty="0"/>
              <a:t>Syntax of close() method</a:t>
            </a:r>
          </a:p>
          <a:p>
            <a:endParaRPr lang="en-US" sz="2800" b="1" dirty="0"/>
          </a:p>
          <a:p>
            <a:r>
              <a:rPr lang="en-US" sz="2800" b="1" dirty="0"/>
              <a:t>public void close()throws </a:t>
            </a:r>
            <a:r>
              <a:rPr lang="en-US" sz="2800" b="1" dirty="0" err="1"/>
              <a:t>SQLException</a:t>
            </a:r>
            <a:r>
              <a:rPr lang="en-US" sz="2800" b="1" dirty="0"/>
              <a:t>  </a:t>
            </a:r>
          </a:p>
          <a:p>
            <a:endParaRPr lang="en-US" sz="2800" b="1" dirty="0"/>
          </a:p>
          <a:p>
            <a:r>
              <a:rPr lang="en-US" sz="2800" b="1" u="sng" dirty="0"/>
              <a:t>Example to close connection</a:t>
            </a:r>
          </a:p>
          <a:p>
            <a:endParaRPr lang="en-US" sz="2800" b="1" dirty="0"/>
          </a:p>
          <a:p>
            <a:r>
              <a:rPr lang="en-US" sz="2800" b="1" dirty="0" err="1"/>
              <a:t>con.close</a:t>
            </a:r>
            <a:r>
              <a:rPr lang="en-US" sz="2800" b="1"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1790" y="0"/>
            <a:ext cx="11550650" cy="6512560"/>
          </a:xfrm>
          <a:prstGeom prst="rect">
            <a:avLst/>
          </a:prstGeom>
          <a:noFill/>
        </p:spPr>
        <p:txBody>
          <a:bodyPr wrap="square" rtlCol="0" anchor="t">
            <a:noAutofit/>
          </a:bodyPr>
          <a:lstStyle/>
          <a:p>
            <a:r>
              <a:rPr lang="en-US" sz="2300" b="1" u="sng" dirty="0"/>
              <a:t>Java Database Connectivity with MySQL</a:t>
            </a:r>
          </a:p>
          <a:p>
            <a:endParaRPr lang="en-US" sz="2300" b="1" u="sng" dirty="0"/>
          </a:p>
          <a:p>
            <a:r>
              <a:rPr lang="en-US" sz="2300" b="1" dirty="0"/>
              <a:t>To connect Java application with the MySQL database, we need to follow 5 following steps.</a:t>
            </a:r>
          </a:p>
          <a:p>
            <a:endParaRPr lang="en-US" sz="2300" b="1" dirty="0"/>
          </a:p>
          <a:p>
            <a:r>
              <a:rPr lang="en-US" sz="2300" b="1" dirty="0"/>
              <a:t>In this example we are using </a:t>
            </a:r>
            <a:r>
              <a:rPr lang="en-US" sz="2300" b="1" dirty="0" err="1"/>
              <a:t>MySql</a:t>
            </a:r>
            <a:r>
              <a:rPr lang="en-US" sz="2300" b="1" dirty="0"/>
              <a:t> as the database. So we need to know following </a:t>
            </a:r>
            <a:r>
              <a:rPr lang="en-US" sz="2300" b="1" dirty="0" err="1"/>
              <a:t>informations</a:t>
            </a:r>
            <a:r>
              <a:rPr lang="en-US" sz="2300" b="1" dirty="0"/>
              <a:t> for the </a:t>
            </a:r>
            <a:r>
              <a:rPr lang="en-US" sz="2300" b="1" dirty="0" err="1"/>
              <a:t>mysql</a:t>
            </a:r>
            <a:r>
              <a:rPr lang="en-US" sz="2300" b="1" dirty="0"/>
              <a:t> database:</a:t>
            </a:r>
          </a:p>
          <a:p>
            <a:endParaRPr lang="en-US" sz="2300" b="1" dirty="0"/>
          </a:p>
          <a:p>
            <a:r>
              <a:rPr lang="en-US" sz="2300" b="1" u="sng" dirty="0"/>
              <a:t>Driver class:</a:t>
            </a:r>
            <a:r>
              <a:rPr lang="en-US" sz="2300" b="1" dirty="0"/>
              <a:t> The driver class for the </a:t>
            </a:r>
            <a:r>
              <a:rPr lang="en-US" sz="2300" b="1" dirty="0" err="1"/>
              <a:t>mysql</a:t>
            </a:r>
            <a:r>
              <a:rPr lang="en-US" sz="2300" b="1" dirty="0"/>
              <a:t> database is </a:t>
            </a:r>
            <a:r>
              <a:rPr lang="en-US" sz="2300" b="1" dirty="0" err="1"/>
              <a:t>com.mysql.jdbc.Driver</a:t>
            </a:r>
            <a:r>
              <a:rPr lang="en-US" sz="2300" b="1" dirty="0"/>
              <a:t>.</a:t>
            </a:r>
          </a:p>
          <a:p>
            <a:endParaRPr lang="en-US" sz="2300" b="1" dirty="0"/>
          </a:p>
          <a:p>
            <a:r>
              <a:rPr lang="en-US" sz="2300" b="1" u="sng" dirty="0"/>
              <a:t>Connection URL: </a:t>
            </a:r>
            <a:r>
              <a:rPr lang="en-US" sz="2300" b="1" dirty="0"/>
              <a:t>The connection URL for the </a:t>
            </a:r>
            <a:r>
              <a:rPr lang="en-US" sz="2300" b="1" dirty="0" err="1"/>
              <a:t>mysql</a:t>
            </a:r>
            <a:r>
              <a:rPr lang="en-US" sz="2300" b="1" dirty="0"/>
              <a:t> database is </a:t>
            </a:r>
            <a:r>
              <a:rPr lang="en-US" sz="2300" b="1" dirty="0" err="1"/>
              <a:t>jdbc:mysql</a:t>
            </a:r>
            <a:r>
              <a:rPr lang="en-US" sz="2300" b="1" dirty="0"/>
              <a:t>://localhost:3306/</a:t>
            </a:r>
            <a:r>
              <a:rPr lang="en-US" sz="2300" b="1" dirty="0" err="1"/>
              <a:t>sonoo</a:t>
            </a:r>
            <a:r>
              <a:rPr lang="en-US" sz="2300" b="1" dirty="0"/>
              <a:t> where </a:t>
            </a:r>
            <a:r>
              <a:rPr lang="en-US" sz="2300" b="1" dirty="0" err="1"/>
              <a:t>jdbc</a:t>
            </a:r>
            <a:r>
              <a:rPr lang="en-US" sz="2300" b="1" dirty="0"/>
              <a:t> is the API, </a:t>
            </a:r>
            <a:r>
              <a:rPr lang="en-US" sz="2300" b="1" dirty="0" err="1"/>
              <a:t>mysql</a:t>
            </a:r>
            <a:r>
              <a:rPr lang="en-US" sz="2300" b="1" dirty="0"/>
              <a:t> is the database, localhost is the server name on which </a:t>
            </a:r>
            <a:r>
              <a:rPr lang="en-US" sz="2300" b="1" dirty="0" err="1"/>
              <a:t>mysql</a:t>
            </a:r>
            <a:r>
              <a:rPr lang="en-US" sz="2300" b="1" dirty="0"/>
              <a:t> is running, we may also use IP address, 3306 is the port number and </a:t>
            </a:r>
            <a:r>
              <a:rPr lang="en-US" sz="2300" b="1" dirty="0" err="1"/>
              <a:t>sonoo</a:t>
            </a:r>
            <a:r>
              <a:rPr lang="en-US" sz="2300" b="1" dirty="0"/>
              <a:t> is the database name. We may use any database, in such case, we need to replace the </a:t>
            </a:r>
            <a:r>
              <a:rPr lang="en-US" sz="2300" b="1" dirty="0" err="1"/>
              <a:t>sonoo</a:t>
            </a:r>
            <a:r>
              <a:rPr lang="en-US" sz="2300" b="1" dirty="0"/>
              <a:t> with our database name.</a:t>
            </a:r>
          </a:p>
          <a:p>
            <a:endParaRPr lang="en-US" sz="2300" b="1" dirty="0"/>
          </a:p>
          <a:p>
            <a:r>
              <a:rPr lang="en-US" sz="2300" b="1" u="sng" dirty="0"/>
              <a:t>Username:</a:t>
            </a:r>
            <a:r>
              <a:rPr lang="en-US" sz="2300" b="1" dirty="0"/>
              <a:t> The default username for the </a:t>
            </a:r>
            <a:r>
              <a:rPr lang="en-US" sz="2300" b="1" dirty="0" err="1"/>
              <a:t>mysql</a:t>
            </a:r>
            <a:r>
              <a:rPr lang="en-US" sz="2300" b="1" dirty="0"/>
              <a:t> database is root.</a:t>
            </a:r>
          </a:p>
          <a:p>
            <a:endParaRPr lang="en-US" sz="2300" b="1" dirty="0"/>
          </a:p>
          <a:p>
            <a:r>
              <a:rPr lang="en-US" sz="2300" b="1" u="sng" dirty="0"/>
              <a:t>Password:</a:t>
            </a:r>
            <a:r>
              <a:rPr lang="en-US" sz="2300" b="1" dirty="0"/>
              <a:t> It is the password given by the user at the time of installing the </a:t>
            </a:r>
            <a:r>
              <a:rPr lang="en-US" sz="2300" b="1" dirty="0" err="1"/>
              <a:t>mysql</a:t>
            </a:r>
            <a:r>
              <a:rPr lang="en-US" sz="2300" b="1" dirty="0"/>
              <a:t> database. In this example, we are going to use root as the password.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21310" y="249555"/>
            <a:ext cx="11581130" cy="6374130"/>
          </a:xfrm>
          <a:prstGeom prst="rect">
            <a:avLst/>
          </a:prstGeom>
          <a:noFill/>
        </p:spPr>
        <p:txBody>
          <a:bodyPr wrap="square" rtlCol="0" anchor="t">
            <a:noAutofit/>
          </a:bodyPr>
          <a:lstStyle/>
          <a:p>
            <a:r>
              <a:rPr lang="en-US" sz="2600" b="1"/>
              <a:t>import java.sql.*;  </a:t>
            </a:r>
          </a:p>
          <a:p>
            <a:r>
              <a:rPr lang="en-US" sz="2600" b="1"/>
              <a:t>class MysqlCon{  </a:t>
            </a:r>
          </a:p>
          <a:p>
            <a:r>
              <a:rPr lang="en-US" sz="2600" b="1"/>
              <a:t>public static void main(String args[]){  </a:t>
            </a:r>
          </a:p>
          <a:p>
            <a:r>
              <a:rPr lang="en-US" sz="2600" b="1"/>
              <a:t>try{  </a:t>
            </a:r>
          </a:p>
          <a:p>
            <a:r>
              <a:rPr lang="en-US" sz="2600" b="1"/>
              <a:t>Class.forName("com.mysql.jdbc.Driver");  </a:t>
            </a:r>
          </a:p>
          <a:p>
            <a:r>
              <a:rPr lang="en-US" sz="2600" b="1"/>
              <a:t>Connection con=DriverManager.getConnection(  </a:t>
            </a:r>
          </a:p>
          <a:p>
            <a:r>
              <a:rPr lang="en-US" sz="2600" b="1"/>
              <a:t>"jdbc:mysql://localhost:3306/sonoo","root","root");  </a:t>
            </a:r>
          </a:p>
          <a:p>
            <a:r>
              <a:rPr lang="en-US" sz="2600" b="1"/>
              <a:t>//here sonoo is database name, root is username and password  </a:t>
            </a:r>
          </a:p>
          <a:p>
            <a:r>
              <a:rPr lang="en-US" sz="2600" b="1"/>
              <a:t>Statement stmt=con.createStatement();  </a:t>
            </a:r>
          </a:p>
          <a:p>
            <a:r>
              <a:rPr lang="en-US" sz="2600" b="1"/>
              <a:t>ResultSet rs=stmt.executeQuery("select * from emp");  </a:t>
            </a:r>
          </a:p>
          <a:p>
            <a:r>
              <a:rPr lang="en-US" sz="2600" b="1"/>
              <a:t>while(rs.next())  </a:t>
            </a:r>
          </a:p>
          <a:p>
            <a:r>
              <a:rPr lang="en-US" sz="2600" b="1"/>
              <a:t>System.out.println(rs.getInt(1)+"  "+rs.getString(2)+"  "+rs.getString(3));  </a:t>
            </a:r>
          </a:p>
          <a:p>
            <a:r>
              <a:rPr lang="en-US" sz="2600" b="1"/>
              <a:t>con.close();  </a:t>
            </a:r>
          </a:p>
          <a:p>
            <a:r>
              <a:rPr lang="en-US" sz="2600" b="1"/>
              <a:t>}catch(Exception e){ System.out.println(e);}  </a:t>
            </a:r>
          </a:p>
          <a:p>
            <a:r>
              <a:rPr lang="en-US" sz="2600" b="1"/>
              <a:t>}  </a:t>
            </a:r>
          </a:p>
          <a:p>
            <a:r>
              <a:rPr lang="en-US" sz="2600" b="1"/>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39115" y="346710"/>
            <a:ext cx="11114405" cy="6249670"/>
          </a:xfrm>
          <a:prstGeom prst="rect">
            <a:avLst/>
          </a:prstGeom>
          <a:noFill/>
        </p:spPr>
        <p:txBody>
          <a:bodyPr wrap="square" rtlCol="0" anchor="t">
            <a:noAutofit/>
          </a:bodyPr>
          <a:lstStyle/>
          <a:p>
            <a:r>
              <a:rPr lang="en-US" sz="2800" b="1"/>
              <a:t>To connect java application with the mysql database, mysqlconnector.jar file is required to be loaded.</a:t>
            </a:r>
          </a:p>
          <a:p>
            <a:endParaRPr lang="en-US" sz="2800" b="1"/>
          </a:p>
          <a:p>
            <a:r>
              <a:rPr lang="en-US" sz="2800" b="1"/>
              <a:t>download the jar file mysql-connector.jar</a:t>
            </a:r>
          </a:p>
          <a:p>
            <a:endParaRPr lang="en-US" sz="2800" b="1"/>
          </a:p>
          <a:p>
            <a:endParaRPr lang="en-US" sz="28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03200" y="103505"/>
            <a:ext cx="11784330" cy="1814830"/>
          </a:xfrm>
          <a:prstGeom prst="rect">
            <a:avLst/>
          </a:prstGeom>
          <a:noFill/>
        </p:spPr>
        <p:txBody>
          <a:bodyPr wrap="square" rtlCol="0" anchor="t">
            <a:spAutoFit/>
          </a:bodyPr>
          <a:lstStyle/>
          <a:p>
            <a:r>
              <a:rPr lang="en-US" sz="2800" b="1"/>
              <a:t>We can use JDBC API to access tabular data stored in any relational database. By the help of JDBC API, we can save, update, delete and fetch data from the database. It is like Open Database Connectivity (ODBC) provided by Microsoft.</a:t>
            </a:r>
          </a:p>
          <a:p>
            <a:endParaRPr lang="en-US" sz="2800" b="1"/>
          </a:p>
        </p:txBody>
      </p:sp>
      <p:pic>
        <p:nvPicPr>
          <p:cNvPr id="100" name="Picture 99"/>
          <p:cNvPicPr/>
          <p:nvPr/>
        </p:nvPicPr>
        <p:blipFill>
          <a:blip/>
          <a:stretch>
            <a:fillRect/>
          </a:stretch>
        </p:blipFill>
        <p:spPr>
          <a:xfrm>
            <a:off x="5905500" y="3238500"/>
            <a:ext cx="381000" cy="381000"/>
          </a:xfrm>
          <a:prstGeom prst="rect">
            <a:avLst/>
          </a:prstGeom>
          <a:noFill/>
          <a:ln w="9525">
            <a:noFill/>
          </a:ln>
        </p:spPr>
      </p:pic>
      <p:pic>
        <p:nvPicPr>
          <p:cNvPr id="101" name="Content Placeholder 100"/>
          <p:cNvPicPr>
            <a:picLocks noGrp="1" noChangeAspect="1"/>
          </p:cNvPicPr>
          <p:nvPr>
            <p:ph idx="1"/>
          </p:nvPr>
        </p:nvPicPr>
        <p:blipFill>
          <a:blip r:embed="rId2"/>
          <a:stretch>
            <a:fillRect/>
          </a:stretch>
        </p:blipFill>
        <p:spPr>
          <a:xfrm>
            <a:off x="2752090" y="1685925"/>
            <a:ext cx="5986145" cy="1933575"/>
          </a:xfrm>
          <a:prstGeom prst="rect">
            <a:avLst/>
          </a:prstGeom>
          <a:noFill/>
          <a:ln w="9525">
            <a:noFill/>
          </a:ln>
        </p:spPr>
      </p:pic>
      <p:sp>
        <p:nvSpPr>
          <p:cNvPr id="7" name="Text Box 6"/>
          <p:cNvSpPr txBox="1"/>
          <p:nvPr/>
        </p:nvSpPr>
        <p:spPr>
          <a:xfrm>
            <a:off x="663575" y="4711700"/>
            <a:ext cx="10631805" cy="521970"/>
          </a:xfrm>
          <a:prstGeom prst="rect">
            <a:avLst/>
          </a:prstGeom>
          <a:noFill/>
        </p:spPr>
        <p:txBody>
          <a:bodyPr wrap="square" rtlCol="0" anchor="t">
            <a:spAutoFit/>
          </a:bodyPr>
          <a:lstStyle/>
          <a:p>
            <a:r>
              <a:rPr lang="en-US" sz="2800" b="1"/>
              <a:t>The java.sql package contains classes and interfaces for JDBC API.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82905" y="423545"/>
            <a:ext cx="6096000" cy="4831080"/>
          </a:xfrm>
          <a:prstGeom prst="rect">
            <a:avLst/>
          </a:prstGeom>
          <a:noFill/>
        </p:spPr>
        <p:txBody>
          <a:bodyPr wrap="square" rtlCol="0" anchor="t">
            <a:spAutoFit/>
          </a:bodyPr>
          <a:lstStyle/>
          <a:p>
            <a:r>
              <a:rPr lang="en-US" sz="2800" b="1"/>
              <a:t>Interfaces</a:t>
            </a:r>
          </a:p>
          <a:p>
            <a:endParaRPr lang="en-US" sz="2800" b="1"/>
          </a:p>
          <a:p>
            <a:r>
              <a:rPr lang="en-US" sz="2800" b="1"/>
              <a:t>Driver interface</a:t>
            </a:r>
          </a:p>
          <a:p>
            <a:r>
              <a:rPr lang="en-US" sz="2800" b="1"/>
              <a:t>Connection interface</a:t>
            </a:r>
          </a:p>
          <a:p>
            <a:r>
              <a:rPr lang="en-US" sz="2800" b="1"/>
              <a:t>Statement interface</a:t>
            </a:r>
          </a:p>
          <a:p>
            <a:r>
              <a:rPr lang="en-US" sz="2800" b="1"/>
              <a:t>PreparedStatement interface</a:t>
            </a:r>
          </a:p>
          <a:p>
            <a:r>
              <a:rPr lang="en-US" sz="2800" b="1"/>
              <a:t>CallableStatement interface</a:t>
            </a:r>
          </a:p>
          <a:p>
            <a:r>
              <a:rPr lang="en-US" sz="2800" b="1"/>
              <a:t>ResultSet interface</a:t>
            </a:r>
          </a:p>
          <a:p>
            <a:r>
              <a:rPr lang="en-US" sz="2800" b="1"/>
              <a:t>ResultSetMetaData interface</a:t>
            </a:r>
          </a:p>
          <a:p>
            <a:r>
              <a:rPr lang="en-US" sz="2800" b="1"/>
              <a:t>DatabaseMetaData interface</a:t>
            </a:r>
          </a:p>
          <a:p>
            <a:r>
              <a:rPr lang="en-US" sz="2800" b="1"/>
              <a:t>RowSet interface</a:t>
            </a:r>
          </a:p>
        </p:txBody>
      </p:sp>
      <p:sp>
        <p:nvSpPr>
          <p:cNvPr id="5" name="Text Box 4"/>
          <p:cNvSpPr txBox="1"/>
          <p:nvPr/>
        </p:nvSpPr>
        <p:spPr>
          <a:xfrm>
            <a:off x="5666105" y="541655"/>
            <a:ext cx="6096000" cy="2676525"/>
          </a:xfrm>
          <a:prstGeom prst="rect">
            <a:avLst/>
          </a:prstGeom>
          <a:noFill/>
        </p:spPr>
        <p:txBody>
          <a:bodyPr wrap="square" rtlCol="0" anchor="t">
            <a:spAutoFit/>
          </a:bodyPr>
          <a:lstStyle/>
          <a:p>
            <a:r>
              <a:rPr lang="en-US" sz="2800" b="1"/>
              <a:t>classes </a:t>
            </a:r>
          </a:p>
          <a:p>
            <a:endParaRPr lang="en-US" sz="2800" b="1"/>
          </a:p>
          <a:p>
            <a:r>
              <a:rPr lang="en-US" sz="2800" b="1"/>
              <a:t>DriverManager class</a:t>
            </a:r>
          </a:p>
          <a:p>
            <a:r>
              <a:rPr lang="en-US" sz="2800" b="1"/>
              <a:t>Blob class</a:t>
            </a:r>
          </a:p>
          <a:p>
            <a:r>
              <a:rPr lang="en-US" sz="2800" b="1"/>
              <a:t>Clob class</a:t>
            </a:r>
          </a:p>
          <a:p>
            <a:r>
              <a:rPr lang="en-US" sz="2800" b="1"/>
              <a:t>Types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80975" y="304800"/>
            <a:ext cx="11767185" cy="5962650"/>
          </a:xfrm>
          <a:prstGeom prst="rect">
            <a:avLst/>
          </a:prstGeom>
          <a:noFill/>
        </p:spPr>
        <p:txBody>
          <a:bodyPr wrap="square" rtlCol="0" anchor="t">
            <a:noAutofit/>
          </a:bodyPr>
          <a:lstStyle/>
          <a:p>
            <a:r>
              <a:rPr lang="en-US" sz="2800" b="1" u="sng"/>
              <a:t>Why Should We Use JDBC</a:t>
            </a:r>
          </a:p>
          <a:p>
            <a:r>
              <a:rPr lang="en-US" sz="2800" b="1"/>
              <a:t>Before JDBC, ODBC API was the database API to connect and execute the query with the database. But, ODBC API uses ODBC driver which is written in C language (i.e. platform dependent and unsecured). That is why Java has defined its own API (JDBC API) that uses JDBC drivers (written in Java language).</a:t>
            </a:r>
          </a:p>
          <a:p>
            <a:endParaRPr lang="en-US" sz="2800" b="1"/>
          </a:p>
          <a:p>
            <a:r>
              <a:rPr lang="en-US" sz="2800" b="1"/>
              <a:t>We can use JDBC API to handle database using Java program and can perform the following activities:</a:t>
            </a:r>
          </a:p>
          <a:p>
            <a:endParaRPr lang="en-US" sz="2800" b="1"/>
          </a:p>
          <a:p>
            <a:r>
              <a:rPr lang="en-US" sz="2800" b="1"/>
              <a:t>Connect to the database</a:t>
            </a:r>
          </a:p>
          <a:p>
            <a:r>
              <a:rPr lang="en-US" sz="2800" b="1"/>
              <a:t>Execute queries and update statements to the database</a:t>
            </a:r>
          </a:p>
          <a:p>
            <a:r>
              <a:rPr lang="en-US" sz="2800" b="1"/>
              <a:t>Retrieve the result received from the database.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4800" y="205740"/>
            <a:ext cx="6096000" cy="521970"/>
          </a:xfrm>
          <a:prstGeom prst="rect">
            <a:avLst/>
          </a:prstGeom>
          <a:noFill/>
        </p:spPr>
        <p:txBody>
          <a:bodyPr wrap="square" rtlCol="0" anchor="t">
            <a:spAutoFit/>
          </a:bodyPr>
          <a:lstStyle/>
          <a:p>
            <a:r>
              <a:rPr lang="en-US" sz="2800" b="1"/>
              <a:t>JDBC Driver</a:t>
            </a:r>
          </a:p>
        </p:txBody>
      </p:sp>
      <p:sp>
        <p:nvSpPr>
          <p:cNvPr id="5" name="Text Box 4"/>
          <p:cNvSpPr txBox="1"/>
          <p:nvPr/>
        </p:nvSpPr>
        <p:spPr>
          <a:xfrm>
            <a:off x="164465" y="1229360"/>
            <a:ext cx="11613515" cy="4399915"/>
          </a:xfrm>
          <a:prstGeom prst="rect">
            <a:avLst/>
          </a:prstGeom>
          <a:noFill/>
        </p:spPr>
        <p:txBody>
          <a:bodyPr wrap="square" rtlCol="0" anchor="t">
            <a:spAutoFit/>
          </a:bodyPr>
          <a:lstStyle/>
          <a:p>
            <a:r>
              <a:rPr lang="en-US" sz="2800" b="1" dirty="0"/>
              <a:t>JDBC Driver is a software component that enables java application to interact with the database. There are 4 types of JDBC drivers:</a:t>
            </a:r>
          </a:p>
          <a:p>
            <a:endParaRPr lang="en-US" sz="2800" b="1" dirty="0"/>
          </a:p>
          <a:p>
            <a:r>
              <a:rPr lang="en-US" sz="2800" b="1" dirty="0"/>
              <a:t>1) JDBC-ODBC bridge driver</a:t>
            </a:r>
          </a:p>
          <a:p>
            <a:endParaRPr lang="en-US" sz="2800" b="1" dirty="0"/>
          </a:p>
          <a:p>
            <a:r>
              <a:rPr lang="en-US" sz="2800" b="1" dirty="0"/>
              <a:t>2) Native-API driver (partially java driver)</a:t>
            </a:r>
          </a:p>
          <a:p>
            <a:endParaRPr lang="en-US" sz="2800" b="1" dirty="0"/>
          </a:p>
          <a:p>
            <a:r>
              <a:rPr lang="en-US" sz="2800" b="1" dirty="0"/>
              <a:t>3) Network Protocol driver (fully java driver)</a:t>
            </a:r>
          </a:p>
          <a:p>
            <a:endParaRPr lang="en-US" sz="2800" b="1" dirty="0"/>
          </a:p>
          <a:p>
            <a:r>
              <a:rPr lang="en-US" sz="2800" b="1" dirty="0"/>
              <a:t>4) Thin driver (fully java driver)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7330" y="491490"/>
            <a:ext cx="11566525" cy="2245360"/>
          </a:xfrm>
          <a:prstGeom prst="rect">
            <a:avLst/>
          </a:prstGeom>
          <a:noFill/>
        </p:spPr>
        <p:txBody>
          <a:bodyPr wrap="square" rtlCol="0" anchor="t">
            <a:spAutoFit/>
          </a:bodyPr>
          <a:lstStyle/>
          <a:p>
            <a:r>
              <a:rPr lang="en-US" sz="2800" u="sng" dirty="0"/>
              <a:t>1) JDBC-ODBC bridge driver</a:t>
            </a:r>
          </a:p>
          <a:p>
            <a:endParaRPr lang="en-US" sz="2800" u="sng" dirty="0"/>
          </a:p>
          <a:p>
            <a:r>
              <a:rPr lang="en-US" sz="2800" dirty="0"/>
              <a:t>The JDBC-ODBC bridge driver uses ODBC driver to connect to the database. The JDBC-ODBC bridge driver converts JDBC method calls into the ODBC function calls.</a:t>
            </a:r>
          </a:p>
        </p:txBody>
      </p:sp>
      <p:pic>
        <p:nvPicPr>
          <p:cNvPr id="102" name="Content Placeholder 101"/>
          <p:cNvPicPr>
            <a:picLocks noGrp="1" noChangeAspect="1"/>
          </p:cNvPicPr>
          <p:nvPr>
            <p:ph idx="1"/>
          </p:nvPr>
        </p:nvPicPr>
        <p:blipFill>
          <a:blip r:embed="rId2"/>
          <a:stretch>
            <a:fillRect/>
          </a:stretch>
        </p:blipFill>
        <p:spPr>
          <a:xfrm>
            <a:off x="608330" y="2736850"/>
            <a:ext cx="11014075" cy="381381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82905" y="408305"/>
            <a:ext cx="6096000" cy="521970"/>
          </a:xfrm>
          <a:prstGeom prst="rect">
            <a:avLst/>
          </a:prstGeom>
          <a:noFill/>
        </p:spPr>
        <p:txBody>
          <a:bodyPr wrap="square" rtlCol="0" anchor="t">
            <a:spAutoFit/>
          </a:bodyPr>
          <a:lstStyle/>
          <a:p>
            <a:r>
              <a:rPr lang="en-US" sz="2800" b="1" dirty="0"/>
              <a:t>Advantages:</a:t>
            </a:r>
          </a:p>
        </p:txBody>
      </p:sp>
      <p:sp>
        <p:nvSpPr>
          <p:cNvPr id="5" name="Text Box 4"/>
          <p:cNvSpPr txBox="1"/>
          <p:nvPr/>
        </p:nvSpPr>
        <p:spPr>
          <a:xfrm>
            <a:off x="382905" y="1554480"/>
            <a:ext cx="11333480" cy="4399915"/>
          </a:xfrm>
          <a:prstGeom prst="rect">
            <a:avLst/>
          </a:prstGeom>
          <a:noFill/>
        </p:spPr>
        <p:txBody>
          <a:bodyPr wrap="square" rtlCol="0" anchor="t">
            <a:spAutoFit/>
          </a:bodyPr>
          <a:lstStyle/>
          <a:p>
            <a:r>
              <a:rPr lang="en-US" sz="2800" b="1" dirty="0"/>
              <a:t>1) easy to use.</a:t>
            </a:r>
          </a:p>
          <a:p>
            <a:endParaRPr lang="en-US" sz="2800" b="1" dirty="0"/>
          </a:p>
          <a:p>
            <a:r>
              <a:rPr lang="en-US" sz="2800" b="1" dirty="0"/>
              <a:t>2) can be easily connected to any database.</a:t>
            </a:r>
          </a:p>
          <a:p>
            <a:endParaRPr lang="en-US" sz="2800" b="1" dirty="0"/>
          </a:p>
          <a:p>
            <a:r>
              <a:rPr lang="en-US" sz="2800" b="1" u="sng" dirty="0"/>
              <a:t>Disadvantages:</a:t>
            </a:r>
          </a:p>
          <a:p>
            <a:endParaRPr lang="en-US" sz="2800" b="1" u="sng" dirty="0"/>
          </a:p>
          <a:p>
            <a:r>
              <a:rPr lang="en-US" sz="2800" b="1" dirty="0"/>
              <a:t>1) Performance degraded because JDBC method call is converted into the ODBC function calls.</a:t>
            </a:r>
          </a:p>
          <a:p>
            <a:endParaRPr lang="en-US" sz="2800" b="1" dirty="0"/>
          </a:p>
          <a:p>
            <a:r>
              <a:rPr lang="en-US" sz="2800" b="1" dirty="0"/>
              <a:t>2) The ODBC driver needs to be installed on the client machine.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49225" y="326390"/>
            <a:ext cx="11644630" cy="1933575"/>
          </a:xfrm>
          <a:prstGeom prst="rect">
            <a:avLst/>
          </a:prstGeom>
          <a:noFill/>
        </p:spPr>
        <p:txBody>
          <a:bodyPr wrap="square" rtlCol="0" anchor="t">
            <a:noAutofit/>
          </a:bodyPr>
          <a:lstStyle/>
          <a:p>
            <a:r>
              <a:rPr lang="en-US" sz="2800" b="1" u="sng" dirty="0"/>
              <a:t>2) Native-API driver</a:t>
            </a:r>
          </a:p>
          <a:p>
            <a:r>
              <a:rPr lang="en-US" sz="2800" b="1" dirty="0"/>
              <a:t>The Native API driver uses the client-side libraries of the database. The driver converts JDBC method calls into native calls of the database API. It is not written entirely in java.</a:t>
            </a:r>
          </a:p>
          <a:p>
            <a:endParaRPr lang="en-US" sz="2800" b="1" dirty="0"/>
          </a:p>
        </p:txBody>
      </p:sp>
      <p:pic>
        <p:nvPicPr>
          <p:cNvPr id="103" name="Content Placeholder 102"/>
          <p:cNvPicPr>
            <a:picLocks noGrp="1" noChangeAspect="1"/>
          </p:cNvPicPr>
          <p:nvPr>
            <p:ph idx="1"/>
          </p:nvPr>
        </p:nvPicPr>
        <p:blipFill>
          <a:blip r:embed="rId2"/>
          <a:stretch>
            <a:fillRect/>
          </a:stretch>
        </p:blipFill>
        <p:spPr>
          <a:xfrm>
            <a:off x="1530985" y="2701925"/>
            <a:ext cx="7780655" cy="3657600"/>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1437</Words>
  <Application>Microsoft Office PowerPoint</Application>
  <PresentationFormat>Widescreen</PresentationFormat>
  <Paragraphs>203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Subhapreet Patro</cp:lastModifiedBy>
  <cp:revision>3</cp:revision>
  <dcterms:created xsi:type="dcterms:W3CDTF">2023-11-27T18:42:00Z</dcterms:created>
  <dcterms:modified xsi:type="dcterms:W3CDTF">2023-12-21T18:07:17Z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39652740FC574B1FAB5D1D5A87148E9F_11</vt:lpwstr>
  </property>
  <property fmtid="{D5CDD505-2E9C-101B-9397-08002B2CF9AE}" pid="3" name="KSOProductBuildVer">
    <vt:lpwstr>1033-12.2.0.13306</vt:lpwstr>
  </property>
</Properties>
</file>