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3" r:id="rId4"/>
    <p:sldId id="264" r:id="rId5"/>
    <p:sldId id="265" r:id="rId6"/>
    <p:sldId id="266" r:id="rId7"/>
    <p:sldId id="259" r:id="rId8"/>
    <p:sldId id="260" r:id="rId9"/>
    <p:sldId id="261" r:id="rId10"/>
    <p:sldId id="262" r:id="rId11"/>
    <p:sldId id="267" r:id="rId12"/>
    <p:sldId id="268" r:id="rId13"/>
    <p:sldId id="269" r:id="rId14"/>
    <p:sldId id="270" r:id="rId15"/>
    <p:sldId id="271" r:id="rId16"/>
    <p:sldId id="272" r:id="rId17"/>
    <p:sldId id="273" r:id="rId18"/>
    <p:sldId id="274" r:id="rId19"/>
    <p:sldId id="280" r:id="rId20"/>
    <p:sldId id="281" r:id="rId21"/>
    <p:sldId id="282" r:id="rId22"/>
    <p:sldId id="283" r:id="rId23"/>
    <p:sldId id="284" r:id="rId24"/>
    <p:sldId id="285" r:id="rId25"/>
    <p:sldId id="286" r:id="rId26"/>
    <p:sldId id="296" r:id="rId27"/>
    <p:sldId id="287" r:id="rId28"/>
    <p:sldId id="288" r:id="rId29"/>
    <p:sldId id="289" r:id="rId30"/>
    <p:sldId id="290" r:id="rId31"/>
    <p:sldId id="291" r:id="rId32"/>
    <p:sldId id="292" r:id="rId33"/>
    <p:sldId id="293" r:id="rId34"/>
    <p:sldId id="294" r:id="rId35"/>
    <p:sldId id="295" r:id="rId36"/>
    <p:sldId id="321" r:id="rId37"/>
    <p:sldId id="322" r:id="rId38"/>
    <p:sldId id="323" r:id="rId39"/>
    <p:sldId id="324" r:id="rId40"/>
    <p:sldId id="306" r:id="rId41"/>
    <p:sldId id="307" r:id="rId42"/>
    <p:sldId id="308" r:id="rId43"/>
    <p:sldId id="311" r:id="rId44"/>
    <p:sldId id="309" r:id="rId45"/>
    <p:sldId id="310" r:id="rId46"/>
    <p:sldId id="312" r:id="rId47"/>
    <p:sldId id="315" r:id="rId48"/>
    <p:sldId id="316" r:id="rId49"/>
    <p:sldId id="317" r:id="rId50"/>
    <p:sldId id="318" r:id="rId51"/>
    <p:sldId id="319" r:id="rId52"/>
    <p:sldId id="320"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8" d="100"/>
          <a:sy n="78" d="100"/>
        </p:scale>
        <p:origin x="83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12/21/2023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hyperlink" Target="https://www.javatpoint.com/array-in-java"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91310" y="2269808"/>
            <a:ext cx="9144000" cy="1655762"/>
          </a:xfrm>
        </p:spPr>
        <p:txBody>
          <a:bodyPr/>
          <a:lstStyle/>
          <a:p>
            <a:r>
              <a:rPr lang="en-IN" sz="5000" dirty="0">
                <a:sym typeface="+mn-ea"/>
              </a:rPr>
              <a:t>UNIT 4</a:t>
            </a:r>
            <a:endParaRPr lang="en-US" sz="5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183" y="126861"/>
            <a:ext cx="11837773" cy="6817251"/>
          </a:xfrm>
          <a:prstGeom prst="rect">
            <a:avLst/>
          </a:prstGeom>
        </p:spPr>
        <p:txBody>
          <a:bodyPr wrap="square">
            <a:spAutoFit/>
          </a:bodyPr>
          <a:lstStyle/>
          <a:p>
            <a:r>
              <a:rPr lang="en-US" sz="2300" dirty="0"/>
              <a:t>7. </a:t>
            </a:r>
            <a:r>
              <a:rPr lang="en-US" sz="2300" dirty="0" err="1"/>
              <a:t>hashCode</a:t>
            </a:r>
            <a:r>
              <a:rPr lang="en-US" sz="2300" dirty="0"/>
              <a:t>(): This method is used to return the hash code value for this collection.</a:t>
            </a:r>
          </a:p>
          <a:p>
            <a:endParaRPr lang="en-US" sz="2300" dirty="0"/>
          </a:p>
          <a:p>
            <a:r>
              <a:rPr lang="en-US" sz="2300" dirty="0"/>
              <a:t> 8. </a:t>
            </a:r>
            <a:r>
              <a:rPr lang="en-US" sz="2300" dirty="0" err="1"/>
              <a:t>isEmpty</a:t>
            </a:r>
            <a:r>
              <a:rPr lang="en-US" sz="2300" dirty="0"/>
              <a:t>() : this method return true if this collection contains no elements. </a:t>
            </a:r>
          </a:p>
          <a:p>
            <a:endParaRPr lang="en-US" sz="2300" dirty="0"/>
          </a:p>
          <a:p>
            <a:r>
              <a:rPr lang="en-US" sz="2300" dirty="0"/>
              <a:t>9. iterator(): This method returns an iterator over the elements in this collection. </a:t>
            </a:r>
          </a:p>
          <a:p>
            <a:endParaRPr lang="en-US" sz="2300" dirty="0"/>
          </a:p>
          <a:p>
            <a:r>
              <a:rPr lang="en-US" sz="2300" dirty="0"/>
              <a:t>10. max(): This method is used to return the maximum value present in the collection. </a:t>
            </a:r>
          </a:p>
          <a:p>
            <a:endParaRPr lang="en-US" sz="2300" dirty="0"/>
          </a:p>
          <a:p>
            <a:r>
              <a:rPr lang="en-US" sz="2300" dirty="0"/>
              <a:t>11. </a:t>
            </a:r>
            <a:r>
              <a:rPr lang="en-US" sz="2300" dirty="0" err="1"/>
              <a:t>parallelStream</a:t>
            </a:r>
            <a:r>
              <a:rPr lang="en-US" sz="2300" dirty="0"/>
              <a:t>(): This method returns a parallel Stream with this collection as its source. </a:t>
            </a:r>
          </a:p>
          <a:p>
            <a:endParaRPr lang="en-US" sz="2300" dirty="0"/>
          </a:p>
          <a:p>
            <a:r>
              <a:rPr lang="en-US" sz="2300" dirty="0"/>
              <a:t>12. remove(Object o): This method is used to remove the given object from the collection. If there are duplicate values, then this method removes the first occurrence of the object. </a:t>
            </a:r>
          </a:p>
          <a:p>
            <a:endParaRPr lang="en-US" sz="2300" dirty="0"/>
          </a:p>
          <a:p>
            <a:r>
              <a:rPr lang="en-US" sz="2300" dirty="0"/>
              <a:t>13. </a:t>
            </a:r>
            <a:r>
              <a:rPr lang="en-US" sz="2300" dirty="0" err="1"/>
              <a:t>removeAll</a:t>
            </a:r>
            <a:r>
              <a:rPr lang="en-US" sz="2300" dirty="0"/>
              <a:t>(Collection c): This method is used to remove all the objects mentioned in the given collection from the collection. </a:t>
            </a:r>
          </a:p>
          <a:p>
            <a:endParaRPr lang="en-US" sz="2300" dirty="0"/>
          </a:p>
          <a:p>
            <a:r>
              <a:rPr lang="en-US" sz="2300" dirty="0"/>
              <a:t>14. </a:t>
            </a:r>
            <a:r>
              <a:rPr lang="en-US" sz="2300" dirty="0" err="1"/>
              <a:t>removeIf</a:t>
            </a:r>
            <a:r>
              <a:rPr lang="en-US" sz="2300" dirty="0"/>
              <a:t>(Predicate filter): This method is used to removes all the elements of this collection that satisfy the given predicates.</a:t>
            </a:r>
          </a:p>
          <a:p>
            <a:endParaRPr lang="en-US" sz="23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83972"/>
            <a:ext cx="11681254" cy="5093702"/>
          </a:xfrm>
          <a:prstGeom prst="rect">
            <a:avLst/>
          </a:prstGeom>
        </p:spPr>
        <p:txBody>
          <a:bodyPr wrap="square">
            <a:spAutoFit/>
          </a:bodyPr>
          <a:lstStyle/>
          <a:p>
            <a:r>
              <a:rPr lang="en-US" sz="2500" dirty="0"/>
              <a:t>15. </a:t>
            </a:r>
            <a:r>
              <a:rPr lang="en-US" sz="2500" dirty="0" err="1"/>
              <a:t>retainAll</a:t>
            </a:r>
            <a:r>
              <a:rPr lang="en-US" sz="2500" dirty="0"/>
              <a:t>(Collection c): This method is used to retails only the elements in this collection that are contained in the specified collection. </a:t>
            </a:r>
          </a:p>
          <a:p>
            <a:endParaRPr lang="en-US" sz="2500" dirty="0"/>
          </a:p>
          <a:p>
            <a:r>
              <a:rPr lang="en-US" sz="2500" dirty="0"/>
              <a:t>16. size(): This method is used to return the number of elements in the collection. </a:t>
            </a:r>
          </a:p>
          <a:p>
            <a:endParaRPr lang="en-US" sz="2500" dirty="0"/>
          </a:p>
          <a:p>
            <a:r>
              <a:rPr lang="en-US" sz="2500" dirty="0"/>
              <a:t>17. </a:t>
            </a:r>
            <a:r>
              <a:rPr lang="en-US" sz="2500" dirty="0" err="1"/>
              <a:t>spliterator</a:t>
            </a:r>
            <a:r>
              <a:rPr lang="en-US" sz="2500" dirty="0"/>
              <a:t>(): This method is used to create a </a:t>
            </a:r>
            <a:r>
              <a:rPr lang="en-US" sz="2500" dirty="0" err="1"/>
              <a:t>Spliterator</a:t>
            </a:r>
            <a:r>
              <a:rPr lang="en-US" sz="2500" dirty="0"/>
              <a:t> over the elements in this collection. </a:t>
            </a:r>
          </a:p>
          <a:p>
            <a:endParaRPr lang="en-US" sz="2500" dirty="0"/>
          </a:p>
          <a:p>
            <a:r>
              <a:rPr lang="en-US" sz="2500" dirty="0"/>
              <a:t>18. stream(): This method is used to return a sequential Stream with this collection as its source. </a:t>
            </a:r>
          </a:p>
          <a:p>
            <a:endParaRPr lang="en-US" sz="2500" dirty="0"/>
          </a:p>
          <a:p>
            <a:r>
              <a:rPr lang="en-US" sz="2500" dirty="0"/>
              <a:t>19. </a:t>
            </a:r>
            <a:r>
              <a:rPr lang="en-US" sz="2500" dirty="0" err="1"/>
              <a:t>toArray</a:t>
            </a:r>
            <a:r>
              <a:rPr lang="en-US" sz="2500" dirty="0"/>
              <a:t>(): This method is used to return an array containing all of the elements in this collection.</a:t>
            </a:r>
            <a:endParaRPr lang="en-IN" sz="2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378" y="97986"/>
            <a:ext cx="12109622" cy="6124754"/>
          </a:xfrm>
          <a:prstGeom prst="rect">
            <a:avLst/>
          </a:prstGeom>
        </p:spPr>
        <p:txBody>
          <a:bodyPr wrap="square">
            <a:spAutoFit/>
          </a:bodyPr>
          <a:lstStyle/>
          <a:p>
            <a:r>
              <a:rPr lang="en-US" sz="2800" dirty="0"/>
              <a:t>What is the need for collection framework classes? </a:t>
            </a:r>
          </a:p>
          <a:p>
            <a:endParaRPr lang="en-US" sz="2800" dirty="0"/>
          </a:p>
          <a:p>
            <a:r>
              <a:rPr lang="en-US" sz="2800" dirty="0"/>
              <a:t>In java projects, collection framework classes are used to store and transport objects of the same and different types without size limitation. Project code design with collection framework: </a:t>
            </a:r>
          </a:p>
          <a:p>
            <a:endParaRPr lang="en-US" sz="2800" dirty="0"/>
          </a:p>
          <a:p>
            <a:pPr marL="514350" indent="-514350">
              <a:buAutoNum type="arabicPeriod"/>
            </a:pPr>
            <a:r>
              <a:rPr lang="en-US" sz="2800" dirty="0"/>
              <a:t>As we know every project has three layers Model, View, and Controller. The model layer application collects data from DB using Result Set and stores it in the collection object and returns this collection object to the controller layer application. </a:t>
            </a:r>
          </a:p>
          <a:p>
            <a:pPr marL="514350" indent="-514350">
              <a:buAutoNum type="arabicPeriod"/>
            </a:pPr>
            <a:r>
              <a:rPr lang="en-US" sz="2800" dirty="0"/>
              <a:t>Then the controller layer application reads data from the collection object and fills it in view layer required code using HTML components. </a:t>
            </a:r>
          </a:p>
          <a:p>
            <a:pPr marL="514350" indent="-514350">
              <a:buAutoNum type="arabicPeriod"/>
            </a:pPr>
            <a:r>
              <a:rPr lang="en-US" sz="2800" dirty="0"/>
              <a:t>Finally, this HTML code is passed to the client browser displays the result to the end-user</a:t>
            </a:r>
            <a:endParaRPr lang="en-IN"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83210" y="181610"/>
            <a:ext cx="11411585" cy="3969385"/>
          </a:xfrm>
          <a:prstGeom prst="rect">
            <a:avLst/>
          </a:prstGeom>
          <a:noFill/>
        </p:spPr>
        <p:txBody>
          <a:bodyPr wrap="square" rtlCol="0" anchor="t">
            <a:spAutoFit/>
          </a:bodyPr>
          <a:lstStyle/>
          <a:p>
            <a:r>
              <a:rPr lang="en-US" sz="2800" u="sng" dirty="0"/>
              <a:t>Classes of List Interface</a:t>
            </a:r>
          </a:p>
          <a:p>
            <a:r>
              <a:rPr lang="en-US" sz="2800" dirty="0"/>
              <a:t>In order to use functionalities of the List interface, we can use these classes:</a:t>
            </a:r>
          </a:p>
          <a:p>
            <a:r>
              <a:rPr lang="en-US" sz="2800" dirty="0"/>
              <a:t>1. </a:t>
            </a:r>
            <a:r>
              <a:rPr lang="en-US" sz="2800" dirty="0" err="1"/>
              <a:t>ArrayList</a:t>
            </a:r>
            <a:endParaRPr lang="en-US" sz="2800" dirty="0"/>
          </a:p>
          <a:p>
            <a:r>
              <a:rPr lang="en-US" sz="2800" dirty="0"/>
              <a:t>2. LinkedList</a:t>
            </a:r>
          </a:p>
          <a:p>
            <a:r>
              <a:rPr lang="en-US" sz="2800" dirty="0"/>
              <a:t>3. Vector</a:t>
            </a:r>
          </a:p>
          <a:p>
            <a:r>
              <a:rPr lang="en-US" sz="2800" dirty="0"/>
              <a:t>4. Stack</a:t>
            </a:r>
          </a:p>
          <a:p>
            <a:endParaRPr lang="en-US" sz="2800" dirty="0"/>
          </a:p>
          <a:p>
            <a:r>
              <a:rPr lang="en-US" sz="2800" dirty="0"/>
              <a:t>These classes are defined in the Collections framework and implement the</a:t>
            </a:r>
          </a:p>
          <a:p>
            <a:r>
              <a:rPr lang="en-US" sz="2800" dirty="0"/>
              <a:t>List interface.</a:t>
            </a:r>
          </a:p>
        </p:txBody>
      </p:sp>
      <p:sp>
        <p:nvSpPr>
          <p:cNvPr id="3" name="Text Box 2"/>
          <p:cNvSpPr txBox="1"/>
          <p:nvPr/>
        </p:nvSpPr>
        <p:spPr>
          <a:xfrm>
            <a:off x="220980" y="4476750"/>
            <a:ext cx="6096000" cy="521970"/>
          </a:xfrm>
          <a:prstGeom prst="rect">
            <a:avLst/>
          </a:prstGeom>
          <a:noFill/>
        </p:spPr>
        <p:txBody>
          <a:bodyPr wrap="square" rtlCol="0" anchor="t">
            <a:spAutoFit/>
          </a:bodyPr>
          <a:lstStyle/>
          <a:p>
            <a:r>
              <a:rPr lang="en-US" sz="2800" u="sng"/>
              <a:t>ArrayList</a:t>
            </a:r>
          </a:p>
        </p:txBody>
      </p:sp>
      <p:sp>
        <p:nvSpPr>
          <p:cNvPr id="4" name="Text Box 3"/>
          <p:cNvSpPr txBox="1"/>
          <p:nvPr/>
        </p:nvSpPr>
        <p:spPr>
          <a:xfrm>
            <a:off x="150495" y="4998720"/>
            <a:ext cx="11837035" cy="1506855"/>
          </a:xfrm>
          <a:prstGeom prst="rect">
            <a:avLst/>
          </a:prstGeom>
          <a:noFill/>
        </p:spPr>
        <p:txBody>
          <a:bodyPr wrap="square" rtlCol="0" anchor="t">
            <a:spAutoFit/>
          </a:bodyPr>
          <a:lstStyle/>
          <a:p>
            <a:r>
              <a:rPr lang="en-US" sz="2300"/>
              <a:t>ArrayList is the implementation class of List Interface which is used to store a group of individual objects where duplicate values are allowed. ArrayList internally follows array structure, which means in ArrayList all the elements are stored in contiguous memory locations same as an array, but ArrayList size is not fixed.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915920" y="303530"/>
            <a:ext cx="8426450" cy="6554470"/>
          </a:xfrm>
          <a:prstGeom prst="rect">
            <a:avLst/>
          </a:prstGeom>
          <a:noFill/>
        </p:spPr>
        <p:txBody>
          <a:bodyPr wrap="square" rtlCol="0" anchor="t">
            <a:spAutoFit/>
          </a:bodyPr>
          <a:lstStyle/>
          <a:p>
            <a:r>
              <a:rPr lang="en-US" sz="2000" b="1"/>
              <a:t>import java.util.ArrayList;</a:t>
            </a:r>
          </a:p>
          <a:p>
            <a:r>
              <a:rPr lang="en-US" sz="2000" b="1"/>
              <a:t>import java.util.List;</a:t>
            </a:r>
          </a:p>
          <a:p>
            <a:r>
              <a:rPr lang="en-US" sz="2000" b="1"/>
              <a:t>public class ArrayListDemo{</a:t>
            </a:r>
          </a:p>
          <a:p>
            <a:endParaRPr lang="en-US" sz="2000" b="1"/>
          </a:p>
          <a:p>
            <a:r>
              <a:rPr lang="en-US" sz="2000" b="1"/>
              <a:t>public static void main (String[]args)</a:t>
            </a:r>
          </a:p>
          <a:p>
            <a:r>
              <a:rPr lang="en-US" sz="2000" b="1"/>
              <a:t>{</a:t>
            </a:r>
          </a:p>
          <a:p>
            <a:r>
              <a:rPr lang="en-US" sz="2000" b="1"/>
              <a:t>// Creation of ArrayList</a:t>
            </a:r>
          </a:p>
          <a:p>
            <a:r>
              <a:rPr lang="en-US" sz="2000" b="1"/>
              <a:t>ArrayList &lt;Integer&gt; al = new ArrayList &lt;Integer&gt;();</a:t>
            </a:r>
          </a:p>
          <a:p>
            <a:r>
              <a:rPr lang="en-US" sz="2000" b="1"/>
              <a:t>//adding the elements into the list</a:t>
            </a:r>
          </a:p>
          <a:p>
            <a:r>
              <a:rPr lang="en-US" sz="2000" b="1"/>
              <a:t>al.add (10); //autoboxing</a:t>
            </a:r>
          </a:p>
          <a:p>
            <a:r>
              <a:rPr lang="en-US" sz="2000" b="1"/>
              <a:t>al.add (new Integer (20)); //manual boxing</a:t>
            </a:r>
          </a:p>
          <a:p>
            <a:r>
              <a:rPr lang="en-US" sz="2000" b="1"/>
              <a:t>al.add (30);</a:t>
            </a:r>
          </a:p>
          <a:p>
            <a:r>
              <a:rPr lang="en-US" sz="2000" b="1"/>
              <a:t>al.add (40);</a:t>
            </a:r>
          </a:p>
          <a:p>
            <a:r>
              <a:rPr lang="en-US" sz="2000" b="1"/>
              <a:t>al.add (50);</a:t>
            </a:r>
          </a:p>
          <a:p>
            <a:r>
              <a:rPr lang="en-US" sz="2000" b="1"/>
              <a:t>//Display elements of the List and its Size</a:t>
            </a:r>
          </a:p>
          <a:p>
            <a:r>
              <a:rPr lang="en-US" sz="2000" b="1"/>
              <a:t>System.out.println (al);</a:t>
            </a:r>
          </a:p>
          <a:p>
            <a:r>
              <a:rPr lang="en-US" sz="2000" b="1"/>
              <a:t>System.out.println (al.size ());</a:t>
            </a:r>
          </a:p>
          <a:p>
            <a:r>
              <a:rPr lang="en-US" sz="2000" b="1"/>
              <a:t>//inserting an element into the List at specified location</a:t>
            </a:r>
          </a:p>
          <a:p>
            <a:r>
              <a:rPr lang="en-US" sz="2000" b="1"/>
              <a:t>al.add (1, 77);</a:t>
            </a:r>
          </a:p>
          <a:p>
            <a:r>
              <a:rPr lang="en-US" sz="2000" b="1"/>
              <a:t>System.out.println (al);</a:t>
            </a:r>
          </a:p>
          <a:p>
            <a:r>
              <a:rPr lang="en-US" sz="2000" b="1"/>
              <a:t>System.out.println (al.size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8920" y="153670"/>
            <a:ext cx="7992110" cy="6185535"/>
          </a:xfrm>
          <a:prstGeom prst="rect">
            <a:avLst/>
          </a:prstGeom>
          <a:noFill/>
        </p:spPr>
        <p:txBody>
          <a:bodyPr wrap="square" rtlCol="0" anchor="t">
            <a:spAutoFit/>
          </a:bodyPr>
          <a:lstStyle/>
          <a:p>
            <a:r>
              <a:rPr lang="en-US" b="1"/>
              <a:t>//modifying the existing element of the List by specifying its value</a:t>
            </a:r>
          </a:p>
          <a:p>
            <a:r>
              <a:rPr lang="en-US" b="1"/>
              <a:t>al.remove (new Integer (30));</a:t>
            </a:r>
          </a:p>
          <a:p>
            <a:r>
              <a:rPr lang="en-US" b="1"/>
              <a:t>System.out.println (al);</a:t>
            </a:r>
          </a:p>
          <a:p>
            <a:r>
              <a:rPr lang="en-US" b="1"/>
              <a:t>System.out.println (al.size ());</a:t>
            </a:r>
          </a:p>
          <a:p>
            <a:r>
              <a:rPr lang="en-US" b="1"/>
              <a:t>//removing the element of the List by specifying its index position</a:t>
            </a:r>
          </a:p>
          <a:p>
            <a:r>
              <a:rPr lang="en-US" b="1"/>
              <a:t>al.remove (0);</a:t>
            </a:r>
          </a:p>
          <a:p>
            <a:r>
              <a:rPr lang="en-US" b="1"/>
              <a:t>System.out.println (al);</a:t>
            </a:r>
          </a:p>
          <a:p>
            <a:r>
              <a:rPr lang="en-US" b="1"/>
              <a:t>System.out.println (al.size ());</a:t>
            </a:r>
          </a:p>
          <a:p>
            <a:r>
              <a:rPr lang="en-US" b="1"/>
              <a:t>//Displaying elements of List 1 by 1 using for loop (accessing)</a:t>
            </a:r>
          </a:p>
          <a:p>
            <a:r>
              <a:rPr lang="en-US" b="1"/>
              <a:t>for (int i = 0; i &lt; al.size (); i++)</a:t>
            </a:r>
          </a:p>
          <a:p>
            <a:r>
              <a:rPr lang="en-US" b="1"/>
              <a:t>{</a:t>
            </a:r>
          </a:p>
          <a:p>
            <a:r>
              <a:rPr lang="en-US" b="1"/>
              <a:t>System.out.println (al.get (i));</a:t>
            </a:r>
          </a:p>
          <a:p>
            <a:r>
              <a:rPr lang="en-US" b="1"/>
              <a:t>}</a:t>
            </a:r>
          </a:p>
          <a:p>
            <a:r>
              <a:rPr lang="en-US" b="1"/>
              <a:t>//Displaying elements of List 1 by 1 using forEach Loop (auto-unboxing)</a:t>
            </a:r>
          </a:p>
          <a:p>
            <a:r>
              <a:rPr lang="en-US" b="1"/>
              <a:t>for (int v:al)</a:t>
            </a:r>
          </a:p>
          <a:p>
            <a:r>
              <a:rPr lang="en-US" b="1"/>
              <a:t>{</a:t>
            </a:r>
          </a:p>
          <a:p>
            <a:r>
              <a:rPr lang="en-US" b="1"/>
              <a:t>System.out.println (v);</a:t>
            </a:r>
          </a:p>
          <a:p>
            <a:r>
              <a:rPr lang="en-US" b="1"/>
              <a:t>}</a:t>
            </a:r>
          </a:p>
          <a:p>
            <a:r>
              <a:rPr lang="en-US" b="1"/>
              <a:t>//Searching an element</a:t>
            </a:r>
          </a:p>
          <a:p>
            <a:r>
              <a:rPr lang="en-US" b="1"/>
              <a:t>System.out.println (al.contains (50));</a:t>
            </a:r>
          </a:p>
          <a:p>
            <a:r>
              <a:rPr lang="en-US" b="1"/>
              <a:t>}</a:t>
            </a:r>
          </a:p>
          <a:p>
            <a:r>
              <a:rPr lang="en-US" b="1"/>
              <a:t>}</a:t>
            </a:r>
          </a:p>
        </p:txBody>
      </p:sp>
      <p:sp>
        <p:nvSpPr>
          <p:cNvPr id="4" name="Text Box 3"/>
          <p:cNvSpPr txBox="1"/>
          <p:nvPr/>
        </p:nvSpPr>
        <p:spPr>
          <a:xfrm>
            <a:off x="9126855" y="1729740"/>
            <a:ext cx="2575560" cy="4799965"/>
          </a:xfrm>
          <a:prstGeom prst="rect">
            <a:avLst/>
          </a:prstGeom>
          <a:noFill/>
        </p:spPr>
        <p:txBody>
          <a:bodyPr wrap="square" rtlCol="0" anchor="t">
            <a:spAutoFit/>
          </a:bodyPr>
          <a:lstStyle/>
          <a:p>
            <a:r>
              <a:rPr lang="en-US" b="1"/>
              <a:t>[10, 30, 40, 50]</a:t>
            </a:r>
          </a:p>
          <a:p>
            <a:r>
              <a:rPr lang="en-US" b="1"/>
              <a:t>4</a:t>
            </a:r>
          </a:p>
          <a:p>
            <a:r>
              <a:rPr lang="en-US" b="1"/>
              <a:t>[10, 77, 30, 40, 50]</a:t>
            </a:r>
          </a:p>
          <a:p>
            <a:r>
              <a:rPr lang="en-US" b="1"/>
              <a:t>5</a:t>
            </a:r>
          </a:p>
          <a:p>
            <a:r>
              <a:rPr lang="en-US" b="1"/>
              <a:t>[10, 77, 30, 40, 50]</a:t>
            </a:r>
          </a:p>
          <a:p>
            <a:r>
              <a:rPr lang="en-US" b="1"/>
              <a:t>5</a:t>
            </a:r>
          </a:p>
          <a:p>
            <a:r>
              <a:rPr lang="en-US" b="1"/>
              <a:t>[77, 30, 40, 50]</a:t>
            </a:r>
          </a:p>
          <a:p>
            <a:r>
              <a:rPr lang="en-US" b="1"/>
              <a:t>4</a:t>
            </a:r>
          </a:p>
          <a:p>
            <a:r>
              <a:rPr lang="en-US" b="1"/>
              <a:t>77</a:t>
            </a:r>
          </a:p>
          <a:p>
            <a:r>
              <a:rPr lang="en-US" b="1"/>
              <a:t>30</a:t>
            </a:r>
          </a:p>
          <a:p>
            <a:r>
              <a:rPr lang="en-US" b="1"/>
              <a:t>40</a:t>
            </a:r>
          </a:p>
          <a:p>
            <a:r>
              <a:rPr lang="en-US" b="1"/>
              <a:t>50</a:t>
            </a:r>
          </a:p>
          <a:p>
            <a:r>
              <a:rPr lang="en-US" b="1"/>
              <a:t>77</a:t>
            </a:r>
          </a:p>
          <a:p>
            <a:r>
              <a:rPr lang="en-US" b="1"/>
              <a:t>30</a:t>
            </a:r>
          </a:p>
          <a:p>
            <a:r>
              <a:rPr lang="en-US" b="1"/>
              <a:t>40</a:t>
            </a:r>
          </a:p>
          <a:p>
            <a:r>
              <a:rPr lang="en-US" b="1"/>
              <a:t>50</a:t>
            </a:r>
          </a:p>
          <a:p>
            <a:r>
              <a:rPr lang="en-US" b="1"/>
              <a:t>true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1615" y="99695"/>
            <a:ext cx="6096000" cy="521970"/>
          </a:xfrm>
          <a:prstGeom prst="rect">
            <a:avLst/>
          </a:prstGeom>
          <a:noFill/>
        </p:spPr>
        <p:txBody>
          <a:bodyPr wrap="square" rtlCol="0" anchor="t">
            <a:spAutoFit/>
          </a:bodyPr>
          <a:lstStyle/>
          <a:p>
            <a:r>
              <a:rPr lang="en-US" sz="2800" b="1" u="sng"/>
              <a:t>LinkedList</a:t>
            </a:r>
          </a:p>
        </p:txBody>
      </p:sp>
      <p:sp>
        <p:nvSpPr>
          <p:cNvPr id="3" name="Text Box 2"/>
          <p:cNvSpPr txBox="1"/>
          <p:nvPr/>
        </p:nvSpPr>
        <p:spPr>
          <a:xfrm>
            <a:off x="221615" y="865505"/>
            <a:ext cx="11730355" cy="1814830"/>
          </a:xfrm>
          <a:prstGeom prst="rect">
            <a:avLst/>
          </a:prstGeom>
          <a:noFill/>
        </p:spPr>
        <p:txBody>
          <a:bodyPr wrap="square" rtlCol="0" anchor="t">
            <a:spAutoFit/>
          </a:bodyPr>
          <a:lstStyle/>
          <a:p>
            <a:r>
              <a:rPr lang="en-US" sz="2800" b="1"/>
              <a:t>LinkedList is the implementation class of List Interface which is also used to store a group of individual objects where duplicate values are allowed. LinkedList internally follows a doubly linked list structure where all the elements are stored in the form of nodes that linked each other.</a:t>
            </a:r>
          </a:p>
        </p:txBody>
      </p:sp>
      <p:pic>
        <p:nvPicPr>
          <p:cNvPr id="4" name="Picture 3"/>
          <p:cNvPicPr>
            <a:picLocks noChangeAspect="1"/>
          </p:cNvPicPr>
          <p:nvPr/>
        </p:nvPicPr>
        <p:blipFill>
          <a:blip r:embed="rId2"/>
          <a:stretch>
            <a:fillRect/>
          </a:stretch>
        </p:blipFill>
        <p:spPr>
          <a:xfrm>
            <a:off x="662940" y="2782570"/>
            <a:ext cx="3457575" cy="2743200"/>
          </a:xfrm>
          <a:prstGeom prst="rect">
            <a:avLst/>
          </a:prstGeom>
        </p:spPr>
      </p:pic>
      <p:sp>
        <p:nvSpPr>
          <p:cNvPr id="5" name="Text Box 4"/>
          <p:cNvSpPr txBox="1"/>
          <p:nvPr/>
        </p:nvSpPr>
        <p:spPr>
          <a:xfrm>
            <a:off x="4695190" y="3886835"/>
            <a:ext cx="7257415" cy="2568575"/>
          </a:xfrm>
          <a:prstGeom prst="rect">
            <a:avLst/>
          </a:prstGeom>
          <a:noFill/>
        </p:spPr>
        <p:txBody>
          <a:bodyPr wrap="square" rtlCol="0" anchor="t">
            <a:spAutoFit/>
          </a:bodyPr>
          <a:lstStyle/>
          <a:p>
            <a:r>
              <a:rPr lang="en-US" sz="2300" b="1"/>
              <a:t>1. Prev – stores an address of the previous element in the</a:t>
            </a:r>
          </a:p>
          <a:p>
            <a:r>
              <a:rPr lang="en-US" sz="2300" b="1"/>
              <a:t>list. It is null for the firstelement.</a:t>
            </a:r>
          </a:p>
          <a:p>
            <a:endParaRPr lang="en-US" sz="2300" b="1"/>
          </a:p>
          <a:p>
            <a:r>
              <a:rPr lang="en-US" sz="2300" b="1"/>
              <a:t>2. Next – Stores an address of the next element in the</a:t>
            </a:r>
          </a:p>
          <a:p>
            <a:r>
              <a:rPr lang="en-US" sz="2300" b="1"/>
              <a:t>list. It is null for the lastelement.</a:t>
            </a:r>
          </a:p>
          <a:p>
            <a:endParaRPr lang="en-US" sz="2300" b="1"/>
          </a:p>
          <a:p>
            <a:r>
              <a:rPr lang="en-US" sz="2300" b="1"/>
              <a:t>3. Data – Stores the actual data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84835" y="90805"/>
            <a:ext cx="6096000" cy="6462395"/>
          </a:xfrm>
          <a:prstGeom prst="rect">
            <a:avLst/>
          </a:prstGeom>
          <a:noFill/>
        </p:spPr>
        <p:txBody>
          <a:bodyPr wrap="square" rtlCol="0" anchor="t">
            <a:spAutoFit/>
          </a:bodyPr>
          <a:lstStyle/>
          <a:p>
            <a:r>
              <a:rPr lang="en-US" b="1" dirty="0"/>
              <a:t>import </a:t>
            </a:r>
            <a:r>
              <a:rPr lang="en-US" b="1" dirty="0" err="1"/>
              <a:t>java.util</a:t>
            </a:r>
            <a:r>
              <a:rPr lang="en-US" b="1" dirty="0"/>
              <a:t>.*;</a:t>
            </a:r>
          </a:p>
          <a:p>
            <a:r>
              <a:rPr lang="en-US" b="1" dirty="0"/>
              <a:t>class </a:t>
            </a:r>
            <a:r>
              <a:rPr lang="en-US" b="1" dirty="0" err="1"/>
              <a:t>LinkedListDemo</a:t>
            </a:r>
            <a:endParaRPr lang="en-US" b="1" dirty="0"/>
          </a:p>
          <a:p>
            <a:r>
              <a:rPr lang="en-US" b="1" dirty="0"/>
              <a:t>{</a:t>
            </a:r>
          </a:p>
          <a:p>
            <a:r>
              <a:rPr lang="en-US" b="1" dirty="0"/>
              <a:t>public static void main (String[]</a:t>
            </a:r>
            <a:r>
              <a:rPr lang="en-US" b="1" dirty="0" err="1"/>
              <a:t>args</a:t>
            </a:r>
            <a:r>
              <a:rPr lang="en-US" b="1" dirty="0"/>
              <a:t>)</a:t>
            </a:r>
          </a:p>
          <a:p>
            <a:r>
              <a:rPr lang="en-US" b="1" dirty="0"/>
              <a:t>{</a:t>
            </a:r>
          </a:p>
          <a:p>
            <a:r>
              <a:rPr lang="en-US" b="1" dirty="0"/>
              <a:t>LinkedList &lt; String &gt; animals = new LinkedList &lt;&gt; ();</a:t>
            </a:r>
          </a:p>
          <a:p>
            <a:r>
              <a:rPr lang="en-US" b="1" dirty="0"/>
              <a:t>// Add elements to LinkedList</a:t>
            </a:r>
          </a:p>
          <a:p>
            <a:r>
              <a:rPr lang="en-US" b="1" dirty="0" err="1"/>
              <a:t>animals.add</a:t>
            </a:r>
            <a:r>
              <a:rPr lang="en-US" b="1" dirty="0"/>
              <a:t> ("Dog");</a:t>
            </a:r>
          </a:p>
          <a:p>
            <a:r>
              <a:rPr lang="en-US" b="1" dirty="0" err="1"/>
              <a:t>animals.add</a:t>
            </a:r>
            <a:r>
              <a:rPr lang="en-US" b="1" dirty="0"/>
              <a:t> ("Cat");</a:t>
            </a:r>
          </a:p>
          <a:p>
            <a:r>
              <a:rPr lang="en-US" b="1" dirty="0" err="1"/>
              <a:t>animals.add</a:t>
            </a:r>
            <a:r>
              <a:rPr lang="en-US" b="1" dirty="0"/>
              <a:t> ("Horse");</a:t>
            </a:r>
          </a:p>
          <a:p>
            <a:r>
              <a:rPr lang="en-US" b="1" dirty="0" err="1"/>
              <a:t>System.out.println</a:t>
            </a:r>
            <a:r>
              <a:rPr lang="en-US" b="1" dirty="0"/>
              <a:t>(animals);</a:t>
            </a:r>
          </a:p>
          <a:p>
            <a:r>
              <a:rPr lang="en-US" b="1" dirty="0"/>
              <a:t>// Get the element from the linked list</a:t>
            </a:r>
          </a:p>
          <a:p>
            <a:r>
              <a:rPr lang="en-US" b="1" dirty="0"/>
              <a:t>String str = </a:t>
            </a:r>
            <a:r>
              <a:rPr lang="en-US" b="1" dirty="0" err="1"/>
              <a:t>animals.get</a:t>
            </a:r>
            <a:r>
              <a:rPr lang="en-US" b="1" dirty="0"/>
              <a:t> (1);</a:t>
            </a:r>
          </a:p>
          <a:p>
            <a:r>
              <a:rPr lang="en-US" b="1" dirty="0" err="1"/>
              <a:t>System.out.print</a:t>
            </a:r>
            <a:r>
              <a:rPr lang="en-US" b="1" dirty="0"/>
              <a:t> ("Element at index 1: " + str);</a:t>
            </a:r>
          </a:p>
          <a:p>
            <a:r>
              <a:rPr lang="en-US" b="1" dirty="0" err="1"/>
              <a:t>System.out.println</a:t>
            </a:r>
            <a:r>
              <a:rPr lang="en-US" b="1" dirty="0"/>
              <a:t> (" ");</a:t>
            </a:r>
          </a:p>
          <a:p>
            <a:r>
              <a:rPr lang="en-US" b="1" dirty="0"/>
              <a:t>//Iterator method</a:t>
            </a:r>
          </a:p>
          <a:p>
            <a:r>
              <a:rPr lang="en-US" b="1" dirty="0"/>
              <a:t>Iterator &lt; String &gt; </a:t>
            </a:r>
            <a:r>
              <a:rPr lang="en-US" b="1" dirty="0" err="1"/>
              <a:t>itr</a:t>
            </a:r>
            <a:r>
              <a:rPr lang="en-US" b="1" dirty="0"/>
              <a:t> = </a:t>
            </a:r>
            <a:r>
              <a:rPr lang="en-US" b="1" dirty="0" err="1"/>
              <a:t>animals.iterator</a:t>
            </a:r>
            <a:r>
              <a:rPr lang="en-US" b="1" dirty="0"/>
              <a:t> ();</a:t>
            </a:r>
          </a:p>
          <a:p>
            <a:r>
              <a:rPr lang="en-US" b="1" dirty="0"/>
              <a:t>while (</a:t>
            </a:r>
            <a:r>
              <a:rPr lang="en-US" b="1" dirty="0" err="1"/>
              <a:t>itr.hasNext</a:t>
            </a:r>
            <a:r>
              <a:rPr lang="en-US" b="1" dirty="0"/>
              <a:t> ())</a:t>
            </a:r>
          </a:p>
          <a:p>
            <a:r>
              <a:rPr lang="en-US" b="1" dirty="0"/>
              <a:t>{</a:t>
            </a:r>
          </a:p>
          <a:p>
            <a:r>
              <a:rPr lang="en-US" b="1" dirty="0" err="1"/>
              <a:t>System.out.println</a:t>
            </a:r>
            <a:r>
              <a:rPr lang="en-US" b="1" dirty="0"/>
              <a:t> (</a:t>
            </a:r>
            <a:r>
              <a:rPr lang="en-US" b="1" dirty="0" err="1"/>
              <a:t>itr.next</a:t>
            </a:r>
            <a:r>
              <a:rPr lang="en-US" b="1" dirty="0"/>
              <a:t> ());</a:t>
            </a:r>
          </a:p>
          <a:p>
            <a:r>
              <a:rPr lang="en-US" b="1" dirty="0"/>
              <a:t>}</a:t>
            </a:r>
          </a:p>
          <a:p>
            <a:r>
              <a:rPr lang="en-US" b="1" dirty="0"/>
              <a:t>}</a:t>
            </a:r>
          </a:p>
          <a:p>
            <a:r>
              <a:rPr lang="en-US" b="1" dirty="0"/>
              <a:t>}</a:t>
            </a:r>
          </a:p>
        </p:txBody>
      </p:sp>
      <p:sp>
        <p:nvSpPr>
          <p:cNvPr id="3" name="Text Box 2"/>
          <p:cNvSpPr txBox="1"/>
          <p:nvPr/>
        </p:nvSpPr>
        <p:spPr>
          <a:xfrm>
            <a:off x="8195945" y="5224780"/>
            <a:ext cx="3261360" cy="1476375"/>
          </a:xfrm>
          <a:prstGeom prst="rect">
            <a:avLst/>
          </a:prstGeom>
          <a:noFill/>
        </p:spPr>
        <p:txBody>
          <a:bodyPr wrap="square" rtlCol="0" anchor="t">
            <a:spAutoFit/>
          </a:bodyPr>
          <a:lstStyle/>
          <a:p>
            <a:r>
              <a:rPr lang="en-US" b="1"/>
              <a:t>[Dog, Cat, Horse]</a:t>
            </a:r>
          </a:p>
          <a:p>
            <a:r>
              <a:rPr lang="en-US" b="1"/>
              <a:t>Element at index 1: Cat</a:t>
            </a:r>
          </a:p>
          <a:p>
            <a:r>
              <a:rPr lang="en-US" b="1"/>
              <a:t>Dog</a:t>
            </a:r>
          </a:p>
          <a:p>
            <a:r>
              <a:rPr lang="en-US" b="1"/>
              <a:t>Cat</a:t>
            </a:r>
          </a:p>
          <a:p>
            <a:r>
              <a:rPr lang="en-US" b="1"/>
              <a:t>Horse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14350" y="288925"/>
            <a:ext cx="10977245" cy="2999740"/>
          </a:xfrm>
          <a:prstGeom prst="rect">
            <a:avLst/>
          </a:prstGeom>
          <a:noFill/>
        </p:spPr>
        <p:txBody>
          <a:bodyPr wrap="square" rtlCol="0" anchor="t">
            <a:spAutoFit/>
          </a:bodyPr>
          <a:lstStyle/>
          <a:p>
            <a:r>
              <a:rPr lang="en-US" sz="2100" b="1" u="sng"/>
              <a:t>Difference Between ArrayList and LinkedList in Java:</a:t>
            </a:r>
          </a:p>
          <a:p>
            <a:r>
              <a:rPr lang="en-US" sz="2100" b="1"/>
              <a:t>ArrayList is slower in insertion and deletion of elements because it internally requires shifting operations, but faster in accessing the elements because ArrayList uses index position for every element.</a:t>
            </a:r>
          </a:p>
          <a:p>
            <a:endParaRPr lang="en-US" sz="2100" b="1"/>
          </a:p>
          <a:p>
            <a:r>
              <a:rPr lang="en-US" sz="2100" b="1"/>
              <a:t>LinkedList is faster in insertion and deletion of elements because it just requires modifying the links of nodes instead</a:t>
            </a:r>
            <a:r>
              <a:rPr lang="en-IN" altLang="en-US" sz="2100" b="1"/>
              <a:t> </a:t>
            </a:r>
            <a:r>
              <a:rPr lang="en-US" sz="2100" b="1"/>
              <a:t>of shifting operations, but slower in accessing the elements.</a:t>
            </a:r>
          </a:p>
          <a:p>
            <a:endParaRPr lang="en-US" sz="2100" b="1"/>
          </a:p>
          <a:p>
            <a:endParaRPr lang="en-US" sz="2100" b="1"/>
          </a:p>
        </p:txBody>
      </p:sp>
      <p:sp>
        <p:nvSpPr>
          <p:cNvPr id="3" name="Text Box 2"/>
          <p:cNvSpPr txBox="1"/>
          <p:nvPr/>
        </p:nvSpPr>
        <p:spPr>
          <a:xfrm>
            <a:off x="620395" y="2988310"/>
            <a:ext cx="6096000" cy="445135"/>
          </a:xfrm>
          <a:prstGeom prst="rect">
            <a:avLst/>
          </a:prstGeom>
          <a:noFill/>
        </p:spPr>
        <p:txBody>
          <a:bodyPr wrap="square" rtlCol="0" anchor="t">
            <a:spAutoFit/>
          </a:bodyPr>
          <a:lstStyle/>
          <a:p>
            <a:r>
              <a:rPr lang="en-US" sz="2300" b="1" u="sng" dirty="0"/>
              <a:t>Java HashSet</a:t>
            </a:r>
          </a:p>
        </p:txBody>
      </p:sp>
      <p:sp>
        <p:nvSpPr>
          <p:cNvPr id="4" name="Text Box 3"/>
          <p:cNvSpPr txBox="1"/>
          <p:nvPr/>
        </p:nvSpPr>
        <p:spPr>
          <a:xfrm>
            <a:off x="514350" y="3489960"/>
            <a:ext cx="11377295" cy="3276600"/>
          </a:xfrm>
          <a:prstGeom prst="rect">
            <a:avLst/>
          </a:prstGeom>
          <a:noFill/>
        </p:spPr>
        <p:txBody>
          <a:bodyPr wrap="square" rtlCol="0" anchor="t">
            <a:spAutoFit/>
          </a:bodyPr>
          <a:lstStyle/>
          <a:p>
            <a:r>
              <a:rPr lang="en-US" sz="2300" b="1" dirty="0"/>
              <a:t>Java HashSet class is used to create a collection that uses a hash table for storage. It inherits the </a:t>
            </a:r>
            <a:r>
              <a:rPr lang="en-US" sz="2300" b="1" dirty="0" err="1"/>
              <a:t>AbstractSet</a:t>
            </a:r>
            <a:r>
              <a:rPr lang="en-US" sz="2300" b="1" dirty="0"/>
              <a:t> class and implements Set interface.</a:t>
            </a:r>
          </a:p>
          <a:p>
            <a:endParaRPr lang="en-US" sz="2300" b="1" dirty="0"/>
          </a:p>
          <a:p>
            <a:r>
              <a:rPr lang="en-US" sz="2300" b="1" dirty="0"/>
              <a:t>The important points about Java HashSet class are:</a:t>
            </a:r>
          </a:p>
          <a:p>
            <a:endParaRPr lang="en-US" sz="2300" b="1" dirty="0"/>
          </a:p>
          <a:p>
            <a:r>
              <a:rPr lang="en-US" sz="2300" b="1" dirty="0"/>
              <a:t>1) HashSet stores the elements by using a mechanism called hashing.</a:t>
            </a:r>
          </a:p>
          <a:p>
            <a:r>
              <a:rPr lang="en-US" sz="2300" b="1" dirty="0"/>
              <a:t>2) HashSet contains unique elements only.</a:t>
            </a:r>
          </a:p>
          <a:p>
            <a:r>
              <a:rPr lang="en-US" sz="2300" b="1" dirty="0"/>
              <a:t>3) HashSet allows null value.</a:t>
            </a:r>
          </a:p>
          <a:p>
            <a:r>
              <a:rPr lang="en-US" sz="2300" b="1" dirty="0"/>
              <a:t>4) HashSet class is non synchronized.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24485" y="225425"/>
            <a:ext cx="11435715" cy="1153160"/>
          </a:xfrm>
          <a:prstGeom prst="rect">
            <a:avLst/>
          </a:prstGeom>
          <a:noFill/>
        </p:spPr>
        <p:txBody>
          <a:bodyPr wrap="square" rtlCol="0" anchor="t">
            <a:spAutoFit/>
          </a:bodyPr>
          <a:lstStyle/>
          <a:p>
            <a:r>
              <a:rPr lang="en-US" sz="2300" b="1" dirty="0"/>
              <a:t>5) HashSet doesn't maintain the insertion order. Here, elements are inserted on the basis of their </a:t>
            </a:r>
            <a:r>
              <a:rPr lang="en-US" sz="2300" b="1" dirty="0" err="1"/>
              <a:t>hashcode</a:t>
            </a:r>
            <a:r>
              <a:rPr lang="en-US" sz="2300" b="1" dirty="0"/>
              <a:t>.</a:t>
            </a:r>
          </a:p>
          <a:p>
            <a:r>
              <a:rPr lang="en-US" sz="2300" b="1" dirty="0"/>
              <a:t>6)HashSet is the best approach for search operations.</a:t>
            </a:r>
          </a:p>
        </p:txBody>
      </p:sp>
      <p:sp>
        <p:nvSpPr>
          <p:cNvPr id="3" name="Text Box 2"/>
          <p:cNvSpPr txBox="1"/>
          <p:nvPr/>
        </p:nvSpPr>
        <p:spPr>
          <a:xfrm>
            <a:off x="247650" y="1562735"/>
            <a:ext cx="11944350" cy="798830"/>
          </a:xfrm>
          <a:prstGeom prst="rect">
            <a:avLst/>
          </a:prstGeom>
          <a:noFill/>
        </p:spPr>
        <p:txBody>
          <a:bodyPr wrap="square" rtlCol="0" anchor="t">
            <a:spAutoFit/>
          </a:bodyPr>
          <a:lstStyle/>
          <a:p>
            <a:r>
              <a:rPr lang="en-US" sz="2300" b="1"/>
              <a:t>Difference between List and Set</a:t>
            </a:r>
          </a:p>
          <a:p>
            <a:r>
              <a:rPr lang="en-US" sz="2300" b="1"/>
              <a:t>A list can contain duplicate elements whereas Set contains unique elements only.</a:t>
            </a:r>
          </a:p>
        </p:txBody>
      </p:sp>
      <p:pic>
        <p:nvPicPr>
          <p:cNvPr id="100" name="Picture 99"/>
          <p:cNvPicPr/>
          <p:nvPr/>
        </p:nvPicPr>
        <p:blipFill>
          <a:blip r:embed="rId2"/>
          <a:stretch>
            <a:fillRect/>
          </a:stretch>
        </p:blipFill>
        <p:spPr>
          <a:xfrm>
            <a:off x="1137285" y="2682875"/>
            <a:ext cx="1755140" cy="3989705"/>
          </a:xfrm>
          <a:prstGeom prst="rect">
            <a:avLst/>
          </a:prstGeom>
          <a:noFill/>
          <a:ln w="9525">
            <a:noFill/>
          </a:ln>
        </p:spPr>
      </p:pic>
      <p:sp>
        <p:nvSpPr>
          <p:cNvPr id="4" name="Text Box 3"/>
          <p:cNvSpPr txBox="1"/>
          <p:nvPr/>
        </p:nvSpPr>
        <p:spPr>
          <a:xfrm>
            <a:off x="2911475" y="3429000"/>
            <a:ext cx="9158605" cy="368300"/>
          </a:xfrm>
          <a:prstGeom prst="rect">
            <a:avLst/>
          </a:prstGeom>
          <a:noFill/>
        </p:spPr>
        <p:txBody>
          <a:bodyPr wrap="square" rtlCol="0" anchor="t">
            <a:spAutoFit/>
          </a:bodyPr>
          <a:lstStyle/>
          <a:p>
            <a:r>
              <a:rPr lang="en-US" b="1"/>
              <a:t>public class HashSet&lt;E&gt; extends AbstractSet&lt;E&gt; implements Set&lt;E&gt;, Cloneable, Serializable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897" y="643731"/>
            <a:ext cx="11516498" cy="2677656"/>
          </a:xfrm>
          <a:prstGeom prst="rect">
            <a:avLst/>
          </a:prstGeom>
        </p:spPr>
        <p:txBody>
          <a:bodyPr wrap="square">
            <a:spAutoFit/>
          </a:bodyPr>
          <a:lstStyle/>
          <a:p>
            <a:r>
              <a:rPr lang="en-US" sz="2800" b="1" dirty="0"/>
              <a:t>Definition and need of Java Collections Framework:</a:t>
            </a:r>
          </a:p>
          <a:p>
            <a:endParaRPr lang="en-US" sz="2800" b="1" dirty="0"/>
          </a:p>
          <a:p>
            <a:r>
              <a:rPr lang="en-US" sz="2800" dirty="0"/>
              <a:t> A collection is a java object that is used to group homogeneous and heterogeneous and duplicate and unique objects without size limitation for carrying multiple objects at a time from one application to another application among multiple layers.</a:t>
            </a:r>
            <a:r>
              <a:rPr lang="en-US" sz="2800" b="1" dirty="0"/>
              <a:t> </a:t>
            </a:r>
            <a:endParaRPr lang="en-IN" sz="2800" b="1" dirty="0"/>
          </a:p>
        </p:txBody>
      </p:sp>
      <p:sp>
        <p:nvSpPr>
          <p:cNvPr id="3" name="Rectangle 2"/>
          <p:cNvSpPr/>
          <p:nvPr/>
        </p:nvSpPr>
        <p:spPr>
          <a:xfrm>
            <a:off x="238897" y="122193"/>
            <a:ext cx="11821298" cy="521970"/>
          </a:xfrm>
          <a:prstGeom prst="rect">
            <a:avLst/>
          </a:prstGeom>
        </p:spPr>
        <p:txBody>
          <a:bodyPr wrap="square">
            <a:spAutoFit/>
          </a:bodyPr>
          <a:lstStyle/>
          <a:p>
            <a:pPr algn="ctr"/>
            <a:r>
              <a:rPr lang="en-US" sz="2800" u="sng" dirty="0"/>
              <a:t>COLLECTIONS AND FRAMEWORKS</a:t>
            </a:r>
            <a:endParaRPr lang="en-IN" sz="2800" u="sng" dirty="0"/>
          </a:p>
        </p:txBody>
      </p:sp>
      <p:sp>
        <p:nvSpPr>
          <p:cNvPr id="4" name="Rectangle 3"/>
          <p:cNvSpPr/>
          <p:nvPr/>
        </p:nvSpPr>
        <p:spPr>
          <a:xfrm>
            <a:off x="296545" y="3171825"/>
            <a:ext cx="11458575" cy="2897505"/>
          </a:xfrm>
          <a:prstGeom prst="rect">
            <a:avLst/>
          </a:prstGeom>
        </p:spPr>
        <p:txBody>
          <a:bodyPr wrap="square">
            <a:noAutofit/>
          </a:bodyPr>
          <a:lstStyle/>
          <a:p>
            <a:endParaRPr lang="en-US" sz="2800" b="1" dirty="0"/>
          </a:p>
          <a:p>
            <a:r>
              <a:rPr lang="en-US" sz="2800" b="1" dirty="0"/>
              <a:t>What are Collections?</a:t>
            </a:r>
          </a:p>
          <a:p>
            <a:endParaRPr lang="en-US" sz="2800" b="1" dirty="0"/>
          </a:p>
          <a:p>
            <a:r>
              <a:rPr lang="en-US" sz="2800" b="1" dirty="0"/>
              <a:t>Collections</a:t>
            </a:r>
            <a:r>
              <a:rPr lang="en-US" sz="2800" dirty="0"/>
              <a:t>: It is a mechanism of collecting some group of objects either statically or dynamically. Collections can hold a group of objects. The size of the collection is not fixed, it means when we are inserting and deleting the elements than the size of the collection dynamically increased or decreased.</a:t>
            </a:r>
            <a:endParaRPr lang="en-I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80695" y="59055"/>
            <a:ext cx="11298555" cy="1861185"/>
          </a:xfrm>
          <a:prstGeom prst="rect">
            <a:avLst/>
          </a:prstGeom>
          <a:noFill/>
        </p:spPr>
        <p:txBody>
          <a:bodyPr wrap="square" rtlCol="0" anchor="t">
            <a:spAutoFit/>
          </a:bodyPr>
          <a:lstStyle/>
          <a:p>
            <a:r>
              <a:rPr lang="en-US" sz="2300" b="1" u="sng"/>
              <a:t>Methods of Java HashSet class</a:t>
            </a:r>
          </a:p>
          <a:p>
            <a:endParaRPr lang="en-US" sz="2300" b="1" u="sng"/>
          </a:p>
          <a:p>
            <a:r>
              <a:rPr lang="en-US" sz="2300" b="1"/>
              <a:t>Various methods of Java HashSet class are as follows:</a:t>
            </a:r>
          </a:p>
          <a:p>
            <a:endParaRPr lang="en-US" sz="2300" b="1"/>
          </a:p>
          <a:p>
            <a:endParaRPr lang="en-US" sz="2300" b="1"/>
          </a:p>
        </p:txBody>
      </p:sp>
      <p:graphicFrame>
        <p:nvGraphicFramePr>
          <p:cNvPr id="3" name="Table 2"/>
          <p:cNvGraphicFramePr/>
          <p:nvPr/>
        </p:nvGraphicFramePr>
        <p:xfrm>
          <a:off x="480695" y="1327785"/>
          <a:ext cx="10594340" cy="5360670"/>
        </p:xfrm>
        <a:graphic>
          <a:graphicData uri="http://schemas.openxmlformats.org/drawingml/2006/table">
            <a:tbl>
              <a:tblPr/>
              <a:tblGrid>
                <a:gridCol w="1230630">
                  <a:extLst>
                    <a:ext uri="{9D8B030D-6E8A-4147-A177-3AD203B41FA5}">
                      <a16:colId xmlns:a16="http://schemas.microsoft.com/office/drawing/2014/main" val="20000"/>
                    </a:ext>
                  </a:extLst>
                </a:gridCol>
                <a:gridCol w="3153410">
                  <a:extLst>
                    <a:ext uri="{9D8B030D-6E8A-4147-A177-3AD203B41FA5}">
                      <a16:colId xmlns:a16="http://schemas.microsoft.com/office/drawing/2014/main" val="20001"/>
                    </a:ext>
                  </a:extLst>
                </a:gridCol>
                <a:gridCol w="6210300">
                  <a:extLst>
                    <a:ext uri="{9D8B030D-6E8A-4147-A177-3AD203B41FA5}">
                      <a16:colId xmlns:a16="http://schemas.microsoft.com/office/drawing/2014/main" val="20002"/>
                    </a:ext>
                  </a:extLst>
                </a:gridCol>
              </a:tblGrid>
              <a:tr h="349250">
                <a:tc>
                  <a:txBody>
                    <a:bodyPr/>
                    <a:lstStyle/>
                    <a:p>
                      <a:pPr indent="0" algn="ctr">
                        <a:buNone/>
                      </a:pPr>
                      <a:r>
                        <a:rPr lang="en-US" sz="2000" b="0" dirty="0">
                          <a:solidFill>
                            <a:srgbClr val="000000"/>
                          </a:solidFill>
                          <a:latin typeface="Calibri" panose="020F0502020204030204" charset="-122"/>
                        </a:rPr>
                        <a:t>SN</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latin typeface="Calibri" panose="020F0502020204030204" charset="-122"/>
                        </a:rPr>
                        <a:t>Modifier &amp; Type</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latin typeface="Calibri" panose="020F0502020204030204" charset="-122"/>
                        </a:rPr>
                        <a:t>MethodDescription</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1190">
                <a:tc>
                  <a:txBody>
                    <a:bodyPr/>
                    <a:lstStyle/>
                    <a:p>
                      <a:pPr indent="0" algn="ctr">
                        <a:buNone/>
                      </a:pPr>
                      <a:r>
                        <a:rPr lang="en-US" sz="2000" b="0">
                          <a:solidFill>
                            <a:srgbClr val="000000"/>
                          </a:solidFill>
                          <a:latin typeface="Calibri" panose="020F0502020204030204" charset="-122"/>
                        </a:rPr>
                        <a:t>1</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latin typeface="Calibri" panose="020F0502020204030204" charset="-122"/>
                        </a:rPr>
                        <a:t>boolean  add(E e)</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latin typeface="Calibri" panose="020F0502020204030204" charset="-122"/>
                        </a:rPr>
                        <a:t>It is used to add the specified element to this set if it is not already present.</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6225">
                <a:tc>
                  <a:txBody>
                    <a:bodyPr/>
                    <a:lstStyle/>
                    <a:p>
                      <a:pPr indent="0" algn="ctr">
                        <a:buNone/>
                      </a:pPr>
                      <a:r>
                        <a:rPr lang="en-US" sz="2000" b="0">
                          <a:solidFill>
                            <a:srgbClr val="000000"/>
                          </a:solidFill>
                          <a:latin typeface="Calibri" panose="020F0502020204030204" charset="-122"/>
                        </a:rPr>
                        <a:t>2</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latin typeface="Calibri" panose="020F0502020204030204" charset="-122"/>
                        </a:rPr>
                        <a:t>void  clear()</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latin typeface="Calibri" panose="020F0502020204030204" charset="-122"/>
                        </a:rPr>
                        <a:t>It is used to remove all of the elements from the set.</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4845">
                <a:tc>
                  <a:txBody>
                    <a:bodyPr/>
                    <a:lstStyle/>
                    <a:p>
                      <a:pPr indent="0" algn="ctr">
                        <a:buNone/>
                      </a:pPr>
                      <a:r>
                        <a:rPr lang="en-US" sz="2000" b="0">
                          <a:solidFill>
                            <a:srgbClr val="000000"/>
                          </a:solidFill>
                          <a:latin typeface="Calibri" panose="020F0502020204030204" charset="-122"/>
                        </a:rPr>
                        <a:t>3</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latin typeface="Calibri" panose="020F0502020204030204" charset="-122"/>
                        </a:rPr>
                        <a:t>object  clone()</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latin typeface="Calibri" panose="020F0502020204030204" charset="-122"/>
                        </a:rPr>
                        <a:t>It is used to return a shallow copy of this HashSet instance: the elements themselves are not cloned.</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5615">
                <a:tc>
                  <a:txBody>
                    <a:bodyPr/>
                    <a:lstStyle/>
                    <a:p>
                      <a:pPr indent="0" algn="ctr">
                        <a:buNone/>
                      </a:pPr>
                      <a:r>
                        <a:rPr lang="en-US" sz="2000" b="0">
                          <a:solidFill>
                            <a:srgbClr val="000000"/>
                          </a:solidFill>
                          <a:latin typeface="Calibri" panose="020F0502020204030204" charset="-122"/>
                        </a:rPr>
                        <a:t>4</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latin typeface="Calibri" panose="020F0502020204030204" charset="-122"/>
                        </a:rPr>
                        <a:t>boolean  contains(Object o)</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latin typeface="Calibri" panose="020F0502020204030204" charset="-122"/>
                        </a:rPr>
                        <a:t>It is used to return true if this set contains the specified element.</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5620">
                <a:tc>
                  <a:txBody>
                    <a:bodyPr/>
                    <a:lstStyle/>
                    <a:p>
                      <a:pPr indent="0" algn="ctr">
                        <a:buNone/>
                      </a:pPr>
                      <a:r>
                        <a:rPr lang="en-US" sz="2000" b="0">
                          <a:solidFill>
                            <a:srgbClr val="000000"/>
                          </a:solidFill>
                          <a:latin typeface="Calibri" panose="020F0502020204030204" charset="-122"/>
                        </a:rPr>
                        <a:t>5</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latin typeface="Calibri" panose="020F0502020204030204" charset="-122"/>
                        </a:rPr>
                        <a:t>boolean  isEmpty()</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latin typeface="Calibri" panose="020F0502020204030204" charset="-122"/>
                        </a:rPr>
                        <a:t>It is used to return true if this set contains no elements.</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15290">
                <a:tc>
                  <a:txBody>
                    <a:bodyPr/>
                    <a:lstStyle/>
                    <a:p>
                      <a:pPr indent="0" algn="ctr">
                        <a:buNone/>
                      </a:pPr>
                      <a:r>
                        <a:rPr lang="en-US" sz="2000" b="0">
                          <a:solidFill>
                            <a:srgbClr val="000000"/>
                          </a:solidFill>
                          <a:latin typeface="Calibri" panose="020F0502020204030204" charset="-122"/>
                        </a:rPr>
                        <a:t>6</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dirty="0">
                          <a:solidFill>
                            <a:srgbClr val="000000"/>
                          </a:solidFill>
                          <a:latin typeface="Calibri" panose="020F0502020204030204" charset="-122"/>
                        </a:rPr>
                        <a:t>Iterator&lt;E&gt;  iterator()</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dirty="0">
                          <a:solidFill>
                            <a:srgbClr val="000000"/>
                          </a:solidFill>
                          <a:latin typeface="Calibri" panose="020F0502020204030204" charset="-122"/>
                        </a:rPr>
                        <a:t>It is used to return an iterator over the elements in this set.</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65150">
                <a:tc>
                  <a:txBody>
                    <a:bodyPr/>
                    <a:lstStyle/>
                    <a:p>
                      <a:pPr indent="0" algn="ctr">
                        <a:buNone/>
                      </a:pPr>
                      <a:r>
                        <a:rPr lang="en-US" sz="2000" b="0">
                          <a:solidFill>
                            <a:srgbClr val="000000"/>
                          </a:solidFill>
                          <a:latin typeface="Calibri" panose="020F0502020204030204" charset="-122"/>
                        </a:rPr>
                        <a:t>7</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latin typeface="Calibri" panose="020F0502020204030204" charset="-122"/>
                        </a:rPr>
                        <a:t>boolean  remove(Object o)</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latin typeface="Calibri" panose="020F0502020204030204" charset="-122"/>
                        </a:rPr>
                        <a:t>It is used to remove the specified element from this set if it is present.</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5590">
                <a:tc>
                  <a:txBody>
                    <a:bodyPr/>
                    <a:lstStyle/>
                    <a:p>
                      <a:pPr indent="0" algn="ctr">
                        <a:buNone/>
                      </a:pPr>
                      <a:r>
                        <a:rPr lang="en-US" sz="2000" b="0">
                          <a:solidFill>
                            <a:srgbClr val="000000"/>
                          </a:solidFill>
                          <a:latin typeface="Calibri" panose="020F0502020204030204" charset="-122"/>
                        </a:rPr>
                        <a:t>8</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latin typeface="Calibri" panose="020F0502020204030204" charset="-122"/>
                        </a:rPr>
                        <a:t>int  size()</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a:solidFill>
                            <a:srgbClr val="000000"/>
                          </a:solidFill>
                          <a:latin typeface="Calibri" panose="020F0502020204030204" charset="-122"/>
                        </a:rPr>
                        <a:t>It is used to return the number of elements in the set.</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15620">
                <a:tc>
                  <a:txBody>
                    <a:bodyPr/>
                    <a:lstStyle/>
                    <a:p>
                      <a:pPr indent="0" algn="ctr">
                        <a:buNone/>
                      </a:pPr>
                      <a:r>
                        <a:rPr lang="en-US" sz="2000" b="0">
                          <a:solidFill>
                            <a:srgbClr val="000000"/>
                          </a:solidFill>
                          <a:latin typeface="Calibri" panose="020F0502020204030204" charset="-122"/>
                        </a:rPr>
                        <a:t>9</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dirty="0" err="1">
                          <a:solidFill>
                            <a:srgbClr val="000000"/>
                          </a:solidFill>
                          <a:latin typeface="Calibri" panose="020F0502020204030204" charset="-122"/>
                        </a:rPr>
                        <a:t>Spliterator</a:t>
                      </a:r>
                      <a:r>
                        <a:rPr lang="en-US" sz="2000" b="0" dirty="0">
                          <a:solidFill>
                            <a:srgbClr val="000000"/>
                          </a:solidFill>
                          <a:latin typeface="Calibri" panose="020F0502020204030204" charset="-122"/>
                        </a:rPr>
                        <a:t>&lt;E&gt;   </a:t>
                      </a:r>
                      <a:r>
                        <a:rPr lang="en-US" sz="2000" b="0" dirty="0" err="1">
                          <a:solidFill>
                            <a:srgbClr val="000000"/>
                          </a:solidFill>
                          <a:latin typeface="Calibri" panose="020F0502020204030204" charset="-122"/>
                        </a:rPr>
                        <a:t>spliterator</a:t>
                      </a:r>
                      <a:r>
                        <a:rPr lang="en-US" sz="2000" b="0" dirty="0">
                          <a:solidFill>
                            <a:srgbClr val="000000"/>
                          </a:solidFill>
                          <a:latin typeface="Calibri" panose="020F0502020204030204" charset="-122"/>
                        </a:rPr>
                        <a:t>()</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0" dirty="0">
                          <a:solidFill>
                            <a:srgbClr val="000000"/>
                          </a:solidFill>
                          <a:latin typeface="Calibri" panose="020F0502020204030204" charset="-122"/>
                        </a:rPr>
                        <a:t>It is used to create a late-binding and fail-fast </a:t>
                      </a:r>
                      <a:r>
                        <a:rPr lang="en-US" sz="2000" b="0" dirty="0" err="1">
                          <a:solidFill>
                            <a:srgbClr val="000000"/>
                          </a:solidFill>
                          <a:latin typeface="Calibri" panose="020F0502020204030204" charset="-122"/>
                        </a:rPr>
                        <a:t>Spliterator</a:t>
                      </a:r>
                      <a:r>
                        <a:rPr lang="en-US" sz="2000" b="0" dirty="0">
                          <a:solidFill>
                            <a:srgbClr val="000000"/>
                          </a:solidFill>
                          <a:latin typeface="Calibri" panose="020F0502020204030204" charset="-122"/>
                        </a:rPr>
                        <a:t> over `the elements in the set.</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165" y="99695"/>
            <a:ext cx="6096000" cy="6688455"/>
          </a:xfrm>
          <a:prstGeom prst="rect">
            <a:avLst/>
          </a:prstGeom>
          <a:noFill/>
        </p:spPr>
        <p:txBody>
          <a:bodyPr wrap="square" rtlCol="0" anchor="t">
            <a:noAutofit/>
          </a:bodyPr>
          <a:lstStyle/>
          <a:p>
            <a:r>
              <a:rPr lang="en-US" b="1" dirty="0"/>
              <a:t>import </a:t>
            </a:r>
            <a:r>
              <a:rPr lang="en-US" b="1" dirty="0" err="1"/>
              <a:t>java.util</a:t>
            </a:r>
            <a:r>
              <a:rPr lang="en-US" b="1" dirty="0"/>
              <a:t>.*;</a:t>
            </a:r>
          </a:p>
          <a:p>
            <a:endParaRPr lang="en-US" b="1" dirty="0"/>
          </a:p>
          <a:p>
            <a:r>
              <a:rPr lang="en-US" b="1" dirty="0"/>
              <a:t>class HashSet1</a:t>
            </a:r>
          </a:p>
          <a:p>
            <a:r>
              <a:rPr lang="en-US" b="1" dirty="0"/>
              <a:t>{</a:t>
            </a:r>
          </a:p>
          <a:p>
            <a:r>
              <a:rPr lang="en-US" b="1" dirty="0"/>
              <a:t>public static void main(String[] </a:t>
            </a:r>
            <a:r>
              <a:rPr lang="en-US" b="1" dirty="0" err="1"/>
              <a:t>args</a:t>
            </a:r>
            <a:r>
              <a:rPr lang="en-US" b="1" dirty="0"/>
              <a:t>)</a:t>
            </a:r>
          </a:p>
          <a:p>
            <a:r>
              <a:rPr lang="en-US" b="1" dirty="0"/>
              <a:t>{</a:t>
            </a:r>
          </a:p>
          <a:p>
            <a:r>
              <a:rPr lang="en-US" b="1" dirty="0"/>
              <a:t>HashSet&lt;String&gt; set=new HashSet();</a:t>
            </a:r>
          </a:p>
          <a:p>
            <a:r>
              <a:rPr lang="en-US" b="1" dirty="0" err="1"/>
              <a:t>set.add</a:t>
            </a:r>
            <a:r>
              <a:rPr lang="en-US" b="1" dirty="0"/>
              <a:t>("one");</a:t>
            </a:r>
          </a:p>
          <a:p>
            <a:r>
              <a:rPr lang="en-US" b="1" dirty="0" err="1"/>
              <a:t>set.add</a:t>
            </a:r>
            <a:r>
              <a:rPr lang="en-US" b="1" dirty="0"/>
              <a:t>("two");</a:t>
            </a:r>
          </a:p>
          <a:p>
            <a:r>
              <a:rPr lang="en-US" b="1" dirty="0" err="1"/>
              <a:t>set.add</a:t>
            </a:r>
            <a:r>
              <a:rPr lang="en-US" b="1" dirty="0"/>
              <a:t>("Three");</a:t>
            </a:r>
          </a:p>
          <a:p>
            <a:r>
              <a:rPr lang="en-US" b="1" dirty="0"/>
              <a:t>Iterator&lt;String&gt; </a:t>
            </a:r>
            <a:r>
              <a:rPr lang="en-US" b="1" dirty="0" err="1"/>
              <a:t>i</a:t>
            </a:r>
            <a:r>
              <a:rPr lang="en-US" b="1" dirty="0"/>
              <a:t>=</a:t>
            </a:r>
            <a:r>
              <a:rPr lang="en-US" b="1" dirty="0" err="1"/>
              <a:t>set.iterator</a:t>
            </a:r>
            <a:r>
              <a:rPr lang="en-US" b="1" dirty="0"/>
              <a:t>();</a:t>
            </a:r>
          </a:p>
          <a:p>
            <a:r>
              <a:rPr lang="en-US" b="1" dirty="0"/>
              <a:t>while(</a:t>
            </a:r>
            <a:r>
              <a:rPr lang="en-US" b="1" dirty="0" err="1"/>
              <a:t>i.hasNext</a:t>
            </a:r>
            <a:r>
              <a:rPr lang="en-US" b="1" dirty="0"/>
              <a:t>())</a:t>
            </a:r>
          </a:p>
          <a:p>
            <a:r>
              <a:rPr lang="en-US" b="1" dirty="0"/>
              <a:t>{</a:t>
            </a:r>
          </a:p>
          <a:p>
            <a:r>
              <a:rPr lang="en-US" b="1" dirty="0" err="1"/>
              <a:t>System.out.println</a:t>
            </a:r>
            <a:r>
              <a:rPr lang="en-US" b="1" dirty="0"/>
              <a:t>(</a:t>
            </a:r>
            <a:r>
              <a:rPr lang="en-US" b="1" dirty="0" err="1"/>
              <a:t>i.next</a:t>
            </a:r>
            <a:r>
              <a:rPr lang="en-US" b="1" dirty="0"/>
              <a:t>());</a:t>
            </a:r>
          </a:p>
          <a:p>
            <a:r>
              <a:rPr lang="en-US" b="1" dirty="0"/>
              <a:t>}</a:t>
            </a:r>
          </a:p>
          <a:p>
            <a:r>
              <a:rPr lang="en-US" b="1" dirty="0"/>
              <a:t>//Removing specific element from HashSet  </a:t>
            </a:r>
          </a:p>
          <a:p>
            <a:r>
              <a:rPr lang="en-US" b="1" dirty="0"/>
              <a:t>           </a:t>
            </a:r>
            <a:r>
              <a:rPr lang="en-US" b="1" dirty="0" err="1"/>
              <a:t>set.remove</a:t>
            </a:r>
            <a:r>
              <a:rPr lang="en-US" b="1" dirty="0"/>
              <a:t>("one");  </a:t>
            </a:r>
          </a:p>
          <a:p>
            <a:endParaRPr lang="en-US" b="1" dirty="0"/>
          </a:p>
          <a:p>
            <a:r>
              <a:rPr lang="en-US" b="1" dirty="0" err="1"/>
              <a:t>System.out.println</a:t>
            </a:r>
            <a:r>
              <a:rPr lang="en-US" b="1" dirty="0"/>
              <a:t>(set);</a:t>
            </a:r>
          </a:p>
          <a:p>
            <a:r>
              <a:rPr lang="en-US" b="1" dirty="0"/>
              <a:t>HashSet&lt;String&gt; set1=new HashSet();  </a:t>
            </a:r>
          </a:p>
          <a:p>
            <a:r>
              <a:rPr lang="en-US" b="1" dirty="0"/>
              <a:t>           set1.add("one");  </a:t>
            </a:r>
          </a:p>
          <a:p>
            <a:r>
              <a:rPr lang="en-US" b="1" dirty="0"/>
              <a:t>           set1.add("Four");  </a:t>
            </a:r>
          </a:p>
          <a:p>
            <a:r>
              <a:rPr lang="en-US" b="1" dirty="0"/>
              <a:t>           </a:t>
            </a:r>
            <a:r>
              <a:rPr lang="en-US" b="1" dirty="0" err="1"/>
              <a:t>set.addAll</a:t>
            </a:r>
            <a:r>
              <a:rPr lang="en-US" b="1" dirty="0"/>
              <a:t>(set1); </a:t>
            </a:r>
          </a:p>
          <a:p>
            <a:r>
              <a:rPr lang="en-US" b="1" dirty="0" err="1"/>
              <a:t>System.out.println</a:t>
            </a:r>
            <a:r>
              <a:rPr lang="en-US" b="1" dirty="0"/>
              <a:t>(set);</a:t>
            </a:r>
          </a:p>
          <a:p>
            <a:endParaRPr lang="en-US" b="1" dirty="0"/>
          </a:p>
        </p:txBody>
      </p:sp>
      <p:sp>
        <p:nvSpPr>
          <p:cNvPr id="3" name="Text Box 2"/>
          <p:cNvSpPr txBox="1"/>
          <p:nvPr/>
        </p:nvSpPr>
        <p:spPr>
          <a:xfrm>
            <a:off x="7283450" y="99695"/>
            <a:ext cx="3003550" cy="2030095"/>
          </a:xfrm>
          <a:prstGeom prst="rect">
            <a:avLst/>
          </a:prstGeom>
          <a:noFill/>
        </p:spPr>
        <p:txBody>
          <a:bodyPr wrap="square" rtlCol="0" anchor="t">
            <a:spAutoFit/>
          </a:bodyPr>
          <a:lstStyle/>
          <a:p>
            <a:endParaRPr lang="en-US" b="1"/>
          </a:p>
          <a:p>
            <a:r>
              <a:rPr lang="en-US" b="1">
                <a:sym typeface="+mn-ea"/>
              </a:rPr>
              <a:t> set.removeAll(set1);  </a:t>
            </a:r>
            <a:endParaRPr lang="en-US" b="1"/>
          </a:p>
          <a:p>
            <a:r>
              <a:rPr lang="en-US" b="1">
                <a:sym typeface="+mn-ea"/>
              </a:rPr>
              <a:t>System.out.println(set);</a:t>
            </a:r>
            <a:endParaRPr lang="en-US" b="1"/>
          </a:p>
          <a:p>
            <a:r>
              <a:rPr lang="en-US" b="1">
                <a:sym typeface="+mn-ea"/>
              </a:rPr>
              <a:t>set.clear();  </a:t>
            </a:r>
            <a:endParaRPr lang="en-US" b="1"/>
          </a:p>
          <a:p>
            <a:r>
              <a:rPr lang="en-US" b="1">
                <a:sym typeface="+mn-ea"/>
              </a:rPr>
              <a:t>System.out.println(set);</a:t>
            </a:r>
            <a:endParaRPr lang="en-US" b="1"/>
          </a:p>
          <a:p>
            <a:r>
              <a:rPr lang="en-US" b="1">
                <a:sym typeface="+mn-ea"/>
              </a:rPr>
              <a:t>}</a:t>
            </a:r>
            <a:endParaRPr lang="en-US" b="1"/>
          </a:p>
          <a:p>
            <a:r>
              <a:rPr lang="en-US" b="1">
                <a:sym typeface="+mn-ea"/>
              </a:rPr>
              <a:t>}</a:t>
            </a:r>
          </a:p>
        </p:txBody>
      </p:sp>
      <p:sp>
        <p:nvSpPr>
          <p:cNvPr id="4" name="Text Box 3"/>
          <p:cNvSpPr txBox="1"/>
          <p:nvPr/>
        </p:nvSpPr>
        <p:spPr>
          <a:xfrm>
            <a:off x="8869045" y="4540250"/>
            <a:ext cx="2950845" cy="2030095"/>
          </a:xfrm>
          <a:prstGeom prst="rect">
            <a:avLst/>
          </a:prstGeom>
          <a:noFill/>
        </p:spPr>
        <p:txBody>
          <a:bodyPr wrap="square" rtlCol="0" anchor="t">
            <a:spAutoFit/>
          </a:bodyPr>
          <a:lstStyle/>
          <a:p>
            <a:r>
              <a:rPr lang="en-US" b="1"/>
              <a:t>one</a:t>
            </a:r>
          </a:p>
          <a:p>
            <a:r>
              <a:rPr lang="en-US" b="1"/>
              <a:t>two</a:t>
            </a:r>
          </a:p>
          <a:p>
            <a:r>
              <a:rPr lang="en-US" b="1"/>
              <a:t>Three</a:t>
            </a:r>
          </a:p>
          <a:p>
            <a:r>
              <a:rPr lang="en-US" b="1"/>
              <a:t>[two, Three]</a:t>
            </a:r>
          </a:p>
          <a:p>
            <a:r>
              <a:rPr lang="en-US" b="1"/>
              <a:t>[one, Four, two, Three]</a:t>
            </a:r>
          </a:p>
          <a:p>
            <a:r>
              <a:rPr lang="en-US" b="1"/>
              <a:t>[two, Three]</a:t>
            </a:r>
          </a:p>
          <a:p>
            <a:r>
              <a:rPr lang="en-US" b="1"/>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23825" y="73025"/>
            <a:ext cx="6096000" cy="521970"/>
          </a:xfrm>
          <a:prstGeom prst="rect">
            <a:avLst/>
          </a:prstGeom>
          <a:noFill/>
        </p:spPr>
        <p:txBody>
          <a:bodyPr wrap="square" rtlCol="0" anchor="t">
            <a:spAutoFit/>
          </a:bodyPr>
          <a:lstStyle/>
          <a:p>
            <a:r>
              <a:rPr lang="en-US" sz="2800" b="1" u="sng"/>
              <a:t>Java TreeSet class</a:t>
            </a:r>
          </a:p>
        </p:txBody>
      </p:sp>
      <p:sp>
        <p:nvSpPr>
          <p:cNvPr id="3" name="Text Box 2"/>
          <p:cNvSpPr txBox="1"/>
          <p:nvPr/>
        </p:nvSpPr>
        <p:spPr>
          <a:xfrm>
            <a:off x="123825" y="880110"/>
            <a:ext cx="11908155" cy="1383665"/>
          </a:xfrm>
          <a:prstGeom prst="rect">
            <a:avLst/>
          </a:prstGeom>
          <a:noFill/>
        </p:spPr>
        <p:txBody>
          <a:bodyPr wrap="square" rtlCol="0" anchor="t">
            <a:spAutoFit/>
          </a:bodyPr>
          <a:lstStyle/>
          <a:p>
            <a:r>
              <a:rPr lang="en-US" sz="2800" b="1" dirty="0"/>
              <a:t>Java </a:t>
            </a:r>
            <a:r>
              <a:rPr lang="en-US" sz="2800" b="1" dirty="0" err="1"/>
              <a:t>TreeSet</a:t>
            </a:r>
            <a:r>
              <a:rPr lang="en-US" sz="2800" b="1" dirty="0"/>
              <a:t> class implements the Set interface that uses a tree for storage. It inherits </a:t>
            </a:r>
            <a:r>
              <a:rPr lang="en-US" sz="2800" b="1" dirty="0" err="1"/>
              <a:t>AbstractSet</a:t>
            </a:r>
            <a:r>
              <a:rPr lang="en-US" sz="2800" b="1" dirty="0"/>
              <a:t> class and implements the </a:t>
            </a:r>
            <a:r>
              <a:rPr lang="en-US" sz="2800" b="1" dirty="0" err="1"/>
              <a:t>NavigableSet</a:t>
            </a:r>
            <a:r>
              <a:rPr lang="en-US" sz="2800" b="1" dirty="0"/>
              <a:t> interface. The objects of the </a:t>
            </a:r>
            <a:r>
              <a:rPr lang="en-US" sz="2800" b="1" dirty="0" err="1"/>
              <a:t>TreeSet</a:t>
            </a:r>
            <a:r>
              <a:rPr lang="en-US" sz="2800" b="1" dirty="0"/>
              <a:t> class are stored in ascending order.</a:t>
            </a:r>
          </a:p>
        </p:txBody>
      </p:sp>
      <p:pic>
        <p:nvPicPr>
          <p:cNvPr id="100" name="Picture 99"/>
          <p:cNvPicPr/>
          <p:nvPr/>
        </p:nvPicPr>
        <p:blipFill>
          <a:blip r:embed="rId2"/>
          <a:stretch>
            <a:fillRect/>
          </a:stretch>
        </p:blipFill>
        <p:spPr>
          <a:xfrm>
            <a:off x="1700848" y="2360613"/>
            <a:ext cx="1533525" cy="4219575"/>
          </a:xfrm>
          <a:prstGeom prst="rect">
            <a:avLst/>
          </a:prstGeom>
          <a:noFill/>
          <a:ln w="9525">
            <a:noFill/>
          </a:ln>
        </p:spPr>
      </p:pic>
      <p:sp>
        <p:nvSpPr>
          <p:cNvPr id="4" name="Text Box 3"/>
          <p:cNvSpPr txBox="1"/>
          <p:nvPr/>
        </p:nvSpPr>
        <p:spPr>
          <a:xfrm>
            <a:off x="3234690" y="3292475"/>
            <a:ext cx="8903970" cy="337185"/>
          </a:xfrm>
          <a:prstGeom prst="rect">
            <a:avLst/>
          </a:prstGeom>
          <a:noFill/>
        </p:spPr>
        <p:txBody>
          <a:bodyPr wrap="square" rtlCol="0" anchor="t">
            <a:spAutoFit/>
          </a:bodyPr>
          <a:lstStyle/>
          <a:p>
            <a:r>
              <a:rPr lang="en-US" sz="1600" b="1"/>
              <a:t>public class TreeSet&lt;E&gt; extends AbstractSet&lt;E&gt; implements NavigableSet&lt;E&gt;, Cloneable, Serializable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1120" y="100965"/>
            <a:ext cx="11659870" cy="2950210"/>
          </a:xfrm>
          <a:prstGeom prst="rect">
            <a:avLst/>
          </a:prstGeom>
          <a:noFill/>
        </p:spPr>
        <p:txBody>
          <a:bodyPr wrap="square" rtlCol="0" anchor="t">
            <a:noAutofit/>
          </a:bodyPr>
          <a:lstStyle/>
          <a:p>
            <a:r>
              <a:rPr lang="en-US" sz="2800" b="1" dirty="0"/>
              <a:t>The important points about the Java </a:t>
            </a:r>
            <a:r>
              <a:rPr lang="en-US" sz="2800" b="1" dirty="0" err="1"/>
              <a:t>TreeSet</a:t>
            </a:r>
            <a:r>
              <a:rPr lang="en-US" sz="2800" b="1" dirty="0"/>
              <a:t> class are:</a:t>
            </a:r>
          </a:p>
          <a:p>
            <a:endParaRPr lang="en-US" sz="2800" b="1" dirty="0"/>
          </a:p>
          <a:p>
            <a:r>
              <a:rPr lang="en-US" sz="2800" b="1" dirty="0"/>
              <a:t>Java </a:t>
            </a:r>
            <a:r>
              <a:rPr lang="en-US" sz="2800" b="1" dirty="0" err="1"/>
              <a:t>TreeSet</a:t>
            </a:r>
            <a:r>
              <a:rPr lang="en-US" sz="2800" b="1" dirty="0"/>
              <a:t> class contains unique elements only like HashSet.</a:t>
            </a:r>
          </a:p>
          <a:p>
            <a:r>
              <a:rPr lang="en-US" sz="2800" b="1" dirty="0"/>
              <a:t>Java </a:t>
            </a:r>
            <a:r>
              <a:rPr lang="en-US" sz="2800" b="1" dirty="0" err="1"/>
              <a:t>TreeSet</a:t>
            </a:r>
            <a:r>
              <a:rPr lang="en-US" sz="2800" b="1" dirty="0"/>
              <a:t> class access and retrieval times are quiet fast.</a:t>
            </a:r>
          </a:p>
          <a:p>
            <a:r>
              <a:rPr lang="en-US" sz="2800" b="1" dirty="0"/>
              <a:t>Java </a:t>
            </a:r>
            <a:r>
              <a:rPr lang="en-US" sz="2800" b="1" dirty="0" err="1"/>
              <a:t>TreeSet</a:t>
            </a:r>
            <a:r>
              <a:rPr lang="en-US" sz="2800" b="1" dirty="0"/>
              <a:t> class doesn't allow null element.</a:t>
            </a:r>
          </a:p>
          <a:p>
            <a:r>
              <a:rPr lang="en-US" sz="2800" b="1" dirty="0"/>
              <a:t>Java </a:t>
            </a:r>
            <a:r>
              <a:rPr lang="en-US" sz="2800" b="1" dirty="0" err="1"/>
              <a:t>TreeSet</a:t>
            </a:r>
            <a:r>
              <a:rPr lang="en-US" sz="2800" b="1" dirty="0"/>
              <a:t> class is non synchronized.</a:t>
            </a:r>
          </a:p>
          <a:p>
            <a:r>
              <a:rPr lang="en-US" sz="2800" b="1" dirty="0"/>
              <a:t>Java </a:t>
            </a:r>
            <a:r>
              <a:rPr lang="en-US" sz="2800" b="1" dirty="0" err="1"/>
              <a:t>TreeSet</a:t>
            </a:r>
            <a:r>
              <a:rPr lang="en-US" sz="2800" b="1" dirty="0"/>
              <a:t> class maintains ascending order.</a:t>
            </a:r>
          </a:p>
          <a:p>
            <a:endParaRPr lang="en-US" sz="2800"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2105" y="0"/>
            <a:ext cx="11319510" cy="659828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0350" y="176530"/>
            <a:ext cx="11473180" cy="65055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0870" y="167005"/>
            <a:ext cx="7336790" cy="6523990"/>
          </a:xfrm>
          <a:prstGeom prst="rect">
            <a:avLst/>
          </a:prstGeom>
          <a:noFill/>
        </p:spPr>
        <p:txBody>
          <a:bodyPr wrap="square" rtlCol="0" anchor="t">
            <a:noAutofit/>
          </a:bodyPr>
          <a:lstStyle/>
          <a:p>
            <a:r>
              <a:rPr lang="en-US" b="1" dirty="0"/>
              <a:t>import </a:t>
            </a:r>
            <a:r>
              <a:rPr lang="en-US" b="1" dirty="0" err="1"/>
              <a:t>java.util</a:t>
            </a:r>
            <a:r>
              <a:rPr lang="en-US" b="1" dirty="0"/>
              <a:t>.*;  </a:t>
            </a:r>
          </a:p>
          <a:p>
            <a:r>
              <a:rPr lang="en-US" b="1" dirty="0"/>
              <a:t>class TreeSet1{  </a:t>
            </a:r>
          </a:p>
          <a:p>
            <a:r>
              <a:rPr lang="en-US" b="1" dirty="0"/>
              <a:t> public static void main(String </a:t>
            </a:r>
            <a:r>
              <a:rPr lang="en-US" b="1" dirty="0" err="1"/>
              <a:t>args</a:t>
            </a:r>
            <a:r>
              <a:rPr lang="en-US" b="1" dirty="0"/>
              <a:t>[]){  </a:t>
            </a:r>
          </a:p>
          <a:p>
            <a:r>
              <a:rPr lang="en-US" b="1" dirty="0"/>
              <a:t>  //Creating and adding elements  </a:t>
            </a:r>
          </a:p>
          <a:p>
            <a:r>
              <a:rPr lang="en-US" b="1" dirty="0"/>
              <a:t>  </a:t>
            </a:r>
            <a:r>
              <a:rPr lang="en-US" b="1" dirty="0" err="1"/>
              <a:t>TreeSet</a:t>
            </a:r>
            <a:r>
              <a:rPr lang="en-US" b="1" dirty="0"/>
              <a:t>&lt;String&gt; al=new </a:t>
            </a:r>
            <a:r>
              <a:rPr lang="en-US" b="1" dirty="0" err="1"/>
              <a:t>TreeSet</a:t>
            </a:r>
            <a:r>
              <a:rPr lang="en-US" b="1" dirty="0"/>
              <a:t>&lt;String&gt;();  </a:t>
            </a:r>
          </a:p>
          <a:p>
            <a:r>
              <a:rPr lang="en-US" b="1" dirty="0"/>
              <a:t>  </a:t>
            </a:r>
            <a:r>
              <a:rPr lang="en-US" b="1" dirty="0" err="1"/>
              <a:t>al.add</a:t>
            </a:r>
            <a:r>
              <a:rPr lang="en-US" b="1" dirty="0"/>
              <a:t>("Ravi");  </a:t>
            </a:r>
          </a:p>
          <a:p>
            <a:r>
              <a:rPr lang="en-US" b="1" dirty="0"/>
              <a:t>  </a:t>
            </a:r>
            <a:r>
              <a:rPr lang="en-US" b="1" dirty="0" err="1"/>
              <a:t>al.add</a:t>
            </a:r>
            <a:r>
              <a:rPr lang="en-US" b="1" dirty="0"/>
              <a:t>("Vijay");  </a:t>
            </a:r>
          </a:p>
          <a:p>
            <a:r>
              <a:rPr lang="en-US" b="1" dirty="0"/>
              <a:t>  </a:t>
            </a:r>
            <a:r>
              <a:rPr lang="en-US" b="1" dirty="0" err="1"/>
              <a:t>al.add</a:t>
            </a:r>
            <a:r>
              <a:rPr lang="en-US" b="1" dirty="0"/>
              <a:t>("Ravi");  </a:t>
            </a:r>
          </a:p>
          <a:p>
            <a:r>
              <a:rPr lang="en-US" b="1" dirty="0"/>
              <a:t>  </a:t>
            </a:r>
            <a:r>
              <a:rPr lang="en-US" b="1" dirty="0" err="1"/>
              <a:t>al.add</a:t>
            </a:r>
            <a:r>
              <a:rPr lang="en-US" b="1" dirty="0"/>
              <a:t>("Ajay");  </a:t>
            </a:r>
          </a:p>
          <a:p>
            <a:r>
              <a:rPr lang="en-US" b="1" dirty="0"/>
              <a:t>  //Traversing elements  </a:t>
            </a:r>
          </a:p>
          <a:p>
            <a:r>
              <a:rPr lang="en-US" b="1" dirty="0"/>
              <a:t>  Iterator&lt;String&gt; </a:t>
            </a:r>
            <a:r>
              <a:rPr lang="en-US" b="1" dirty="0" err="1"/>
              <a:t>itr</a:t>
            </a:r>
            <a:r>
              <a:rPr lang="en-US" b="1" dirty="0"/>
              <a:t>=</a:t>
            </a:r>
            <a:r>
              <a:rPr lang="en-US" b="1" dirty="0" err="1"/>
              <a:t>al.iterator</a:t>
            </a:r>
            <a:r>
              <a:rPr lang="en-US" b="1" dirty="0"/>
              <a:t>();  </a:t>
            </a:r>
          </a:p>
          <a:p>
            <a:r>
              <a:rPr lang="en-US" b="1" dirty="0"/>
              <a:t>  while(</a:t>
            </a:r>
            <a:r>
              <a:rPr lang="en-US" b="1" dirty="0" err="1"/>
              <a:t>itr.hasNext</a:t>
            </a:r>
            <a:r>
              <a:rPr lang="en-US" b="1" dirty="0"/>
              <a:t>()){  </a:t>
            </a:r>
          </a:p>
          <a:p>
            <a:r>
              <a:rPr lang="en-US" b="1" dirty="0"/>
              <a:t>   </a:t>
            </a:r>
            <a:r>
              <a:rPr lang="en-US" b="1" dirty="0" err="1"/>
              <a:t>System.out.println</a:t>
            </a:r>
            <a:r>
              <a:rPr lang="en-US" b="1" dirty="0"/>
              <a:t>(</a:t>
            </a:r>
            <a:r>
              <a:rPr lang="en-US" b="1" dirty="0" err="1"/>
              <a:t>itr.next</a:t>
            </a:r>
            <a:r>
              <a:rPr lang="en-US" b="1" dirty="0"/>
              <a:t>());  </a:t>
            </a:r>
          </a:p>
          <a:p>
            <a:r>
              <a:rPr lang="en-US" b="1" dirty="0"/>
              <a:t>  }  </a:t>
            </a:r>
          </a:p>
          <a:p>
            <a:r>
              <a:rPr lang="en-US" b="1" dirty="0" err="1"/>
              <a:t>TreeSet</a:t>
            </a:r>
            <a:r>
              <a:rPr lang="en-US" b="1" dirty="0"/>
              <a:t>&lt;Integer&gt; set=new </a:t>
            </a:r>
            <a:r>
              <a:rPr lang="en-US" b="1" dirty="0" err="1"/>
              <a:t>TreeSet</a:t>
            </a:r>
            <a:r>
              <a:rPr lang="en-US" b="1" dirty="0"/>
              <a:t>&lt;Integer&gt;();    </a:t>
            </a:r>
          </a:p>
          <a:p>
            <a:r>
              <a:rPr lang="en-US" b="1" dirty="0"/>
              <a:t>         </a:t>
            </a:r>
            <a:r>
              <a:rPr lang="en-US" b="1" dirty="0" err="1"/>
              <a:t>set.add</a:t>
            </a:r>
            <a:r>
              <a:rPr lang="en-US" b="1" dirty="0"/>
              <a:t>(24);    </a:t>
            </a:r>
          </a:p>
          <a:p>
            <a:r>
              <a:rPr lang="en-US" b="1" dirty="0"/>
              <a:t>         </a:t>
            </a:r>
            <a:r>
              <a:rPr lang="en-US" b="1" dirty="0" err="1"/>
              <a:t>set.add</a:t>
            </a:r>
            <a:r>
              <a:rPr lang="en-US" b="1" dirty="0"/>
              <a:t>(66);    </a:t>
            </a:r>
          </a:p>
          <a:p>
            <a:r>
              <a:rPr lang="en-US" b="1" dirty="0"/>
              <a:t>         </a:t>
            </a:r>
            <a:r>
              <a:rPr lang="en-US" b="1" dirty="0" err="1"/>
              <a:t>set.add</a:t>
            </a:r>
            <a:r>
              <a:rPr lang="en-US" b="1" dirty="0"/>
              <a:t>(12);    </a:t>
            </a:r>
          </a:p>
          <a:p>
            <a:r>
              <a:rPr lang="en-US" b="1" dirty="0"/>
              <a:t>         </a:t>
            </a:r>
            <a:r>
              <a:rPr lang="en-US" b="1" dirty="0" err="1"/>
              <a:t>set.add</a:t>
            </a:r>
            <a:r>
              <a:rPr lang="en-US" b="1" dirty="0"/>
              <a:t>(15);    </a:t>
            </a:r>
          </a:p>
          <a:p>
            <a:r>
              <a:rPr lang="en-US" b="1" dirty="0" err="1"/>
              <a:t>System.out.println</a:t>
            </a:r>
            <a:r>
              <a:rPr lang="en-US" b="1" dirty="0"/>
              <a:t>(set);</a:t>
            </a:r>
          </a:p>
          <a:p>
            <a:r>
              <a:rPr lang="en-US" b="1" dirty="0"/>
              <a:t>         </a:t>
            </a:r>
            <a:r>
              <a:rPr lang="en-US" b="1" dirty="0" err="1"/>
              <a:t>System.out.println</a:t>
            </a:r>
            <a:r>
              <a:rPr lang="en-US" b="1" dirty="0"/>
              <a:t>("Lowest Value: "+</a:t>
            </a:r>
            <a:r>
              <a:rPr lang="en-US" b="1" dirty="0" err="1"/>
              <a:t>set.pollFirst</a:t>
            </a:r>
            <a:r>
              <a:rPr lang="en-US" b="1" dirty="0"/>
              <a:t>());    </a:t>
            </a:r>
          </a:p>
          <a:p>
            <a:r>
              <a:rPr lang="en-US" b="1" dirty="0"/>
              <a:t>         </a:t>
            </a:r>
            <a:r>
              <a:rPr lang="en-US" b="1" dirty="0" err="1"/>
              <a:t>System.out.println</a:t>
            </a:r>
            <a:r>
              <a:rPr lang="en-US" b="1" dirty="0"/>
              <a:t>("Highest Value: "+</a:t>
            </a:r>
            <a:r>
              <a:rPr lang="en-US" b="1" dirty="0" err="1"/>
              <a:t>set.pollLast</a:t>
            </a:r>
            <a:r>
              <a:rPr lang="en-US" b="1" dirty="0"/>
              <a:t>());   </a:t>
            </a:r>
          </a:p>
          <a:p>
            <a:endParaRPr lang="en-US" b="1" dirty="0"/>
          </a:p>
          <a:p>
            <a:r>
              <a:rPr lang="en-US" b="1" dirty="0"/>
              <a:t> }  </a:t>
            </a:r>
            <a:r>
              <a:rPr lang="en-IN" altLang="en-US" b="1" dirty="0"/>
              <a:t>  </a:t>
            </a:r>
            <a:r>
              <a:rPr lang="en-US" b="1" dirty="0"/>
              <a:t> }  </a:t>
            </a:r>
          </a:p>
          <a:p>
            <a:r>
              <a:rPr lang="en-US" b="1" dirty="0"/>
              <a:t>  </a:t>
            </a:r>
          </a:p>
        </p:txBody>
      </p:sp>
      <p:sp>
        <p:nvSpPr>
          <p:cNvPr id="3" name="Text Box 2"/>
          <p:cNvSpPr txBox="1"/>
          <p:nvPr/>
        </p:nvSpPr>
        <p:spPr>
          <a:xfrm>
            <a:off x="8647430" y="4802505"/>
            <a:ext cx="2826385" cy="1753235"/>
          </a:xfrm>
          <a:prstGeom prst="rect">
            <a:avLst/>
          </a:prstGeom>
          <a:noFill/>
        </p:spPr>
        <p:txBody>
          <a:bodyPr wrap="square" rtlCol="0" anchor="t">
            <a:spAutoFit/>
          </a:bodyPr>
          <a:lstStyle/>
          <a:p>
            <a:r>
              <a:rPr lang="en-US" b="1"/>
              <a:t>Ajay</a:t>
            </a:r>
          </a:p>
          <a:p>
            <a:r>
              <a:rPr lang="en-US" b="1"/>
              <a:t>Ravi</a:t>
            </a:r>
          </a:p>
          <a:p>
            <a:r>
              <a:rPr lang="en-US" b="1"/>
              <a:t>Vijay</a:t>
            </a:r>
          </a:p>
          <a:p>
            <a:r>
              <a:rPr lang="en-US" b="1"/>
              <a:t>[12, 15, 24, 66]</a:t>
            </a:r>
          </a:p>
          <a:p>
            <a:r>
              <a:rPr lang="en-US" b="1"/>
              <a:t>Lowest Value: 12</a:t>
            </a:r>
          </a:p>
          <a:p>
            <a:r>
              <a:rPr lang="en-US" b="1"/>
              <a:t>Highest Value: 66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1605" y="241300"/>
            <a:ext cx="11845290" cy="521970"/>
          </a:xfrm>
          <a:prstGeom prst="rect">
            <a:avLst/>
          </a:prstGeom>
          <a:noFill/>
        </p:spPr>
        <p:txBody>
          <a:bodyPr wrap="square" rtlCol="0" anchor="t">
            <a:spAutoFit/>
          </a:bodyPr>
          <a:lstStyle/>
          <a:p>
            <a:r>
              <a:rPr lang="en-US" sz="2800" b="1" u="sng"/>
              <a:t>Java Queue Interface</a:t>
            </a:r>
          </a:p>
        </p:txBody>
      </p:sp>
      <p:sp>
        <p:nvSpPr>
          <p:cNvPr id="4" name="Text Box 3"/>
          <p:cNvSpPr txBox="1"/>
          <p:nvPr/>
        </p:nvSpPr>
        <p:spPr>
          <a:xfrm>
            <a:off x="141605" y="1108075"/>
            <a:ext cx="11767185" cy="2245360"/>
          </a:xfrm>
          <a:prstGeom prst="rect">
            <a:avLst/>
          </a:prstGeom>
          <a:noFill/>
        </p:spPr>
        <p:txBody>
          <a:bodyPr wrap="square" rtlCol="0" anchor="t">
            <a:spAutoFit/>
          </a:bodyPr>
          <a:lstStyle/>
          <a:p>
            <a:r>
              <a:rPr lang="en-US" sz="2800" b="1"/>
              <a:t>The interface Queue is available in the java.util package and does extend the Collection interface. It is used to keep the elements that are processed in the First In First Out (FIFO) manner. It is an ordered list of objects, where insertion of elements occurs at the end of the list, and removal of elements occur at the beginning of the list.</a:t>
            </a:r>
          </a:p>
        </p:txBody>
      </p:sp>
      <p:sp>
        <p:nvSpPr>
          <p:cNvPr id="5" name="Text Box 4"/>
          <p:cNvSpPr txBox="1"/>
          <p:nvPr/>
        </p:nvSpPr>
        <p:spPr>
          <a:xfrm>
            <a:off x="655955" y="4538980"/>
            <a:ext cx="10543540" cy="521970"/>
          </a:xfrm>
          <a:prstGeom prst="rect">
            <a:avLst/>
          </a:prstGeom>
          <a:noFill/>
        </p:spPr>
        <p:txBody>
          <a:bodyPr wrap="square" rtlCol="0" anchor="t">
            <a:spAutoFit/>
          </a:bodyPr>
          <a:lstStyle/>
          <a:p>
            <a:r>
              <a:rPr lang="en-US" sz="2800" b="1"/>
              <a:t>public interface Queue&lt;E&gt; extends Collection&lt;E&gt;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2295" y="92710"/>
            <a:ext cx="11160760" cy="64509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66065" y="281940"/>
            <a:ext cx="11607165" cy="3107690"/>
          </a:xfrm>
          <a:prstGeom prst="rect">
            <a:avLst/>
          </a:prstGeom>
          <a:noFill/>
        </p:spPr>
        <p:txBody>
          <a:bodyPr wrap="square" rtlCol="0" anchor="t">
            <a:spAutoFit/>
          </a:bodyPr>
          <a:lstStyle/>
          <a:p>
            <a:r>
              <a:rPr lang="en-US" sz="2800" b="1" u="sng" dirty="0" err="1"/>
              <a:t>PriorityQueue</a:t>
            </a:r>
            <a:r>
              <a:rPr lang="en-US" sz="2800" b="1" u="sng" dirty="0"/>
              <a:t> Class</a:t>
            </a:r>
          </a:p>
          <a:p>
            <a:r>
              <a:rPr lang="en-US" sz="2800" b="1" dirty="0" err="1"/>
              <a:t>PriorityQueue</a:t>
            </a:r>
            <a:r>
              <a:rPr lang="en-US" sz="2800" b="1" dirty="0"/>
              <a:t> is also class that is defined in the collection framework that gives us a way for processing the objects on the basis of priority. It is already described that the insertion and deletion of objects follows FIFO pattern in the Java queue. However, sometimes the elements of the queue are needed to be processed according to the priority, that's where a </a:t>
            </a:r>
            <a:r>
              <a:rPr lang="en-US" sz="2800" b="1" dirty="0" err="1"/>
              <a:t>PriorityQueue</a:t>
            </a:r>
            <a:r>
              <a:rPr lang="en-US" sz="2800" b="1" dirty="0"/>
              <a:t> comes into action.</a:t>
            </a:r>
          </a:p>
        </p:txBody>
      </p:sp>
      <p:sp>
        <p:nvSpPr>
          <p:cNvPr id="3" name="Text Box 2"/>
          <p:cNvSpPr txBox="1"/>
          <p:nvPr/>
        </p:nvSpPr>
        <p:spPr>
          <a:xfrm>
            <a:off x="195580" y="4187190"/>
            <a:ext cx="11678285" cy="475615"/>
          </a:xfrm>
          <a:prstGeom prst="rect">
            <a:avLst/>
          </a:prstGeom>
          <a:noFill/>
        </p:spPr>
        <p:txBody>
          <a:bodyPr wrap="square" rtlCol="0" anchor="t">
            <a:spAutoFit/>
          </a:bodyPr>
          <a:lstStyle/>
          <a:p>
            <a:r>
              <a:rPr lang="en-US" sz="2500" b="1" dirty="0"/>
              <a:t>public class </a:t>
            </a:r>
            <a:r>
              <a:rPr lang="en-US" sz="2500" b="1" dirty="0" err="1"/>
              <a:t>PriorityQueue</a:t>
            </a:r>
            <a:r>
              <a:rPr lang="en-US" sz="2500" b="1" dirty="0"/>
              <a:t>&lt;E&gt; extends </a:t>
            </a:r>
            <a:r>
              <a:rPr lang="en-US" sz="2500" b="1" dirty="0" err="1"/>
              <a:t>AbstractQueue</a:t>
            </a:r>
            <a:r>
              <a:rPr lang="en-US" sz="2500" b="1" dirty="0"/>
              <a:t>&lt;E&gt; implements Serializable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849" y="69160"/>
            <a:ext cx="11747156" cy="1384995"/>
          </a:xfrm>
          <a:prstGeom prst="rect">
            <a:avLst/>
          </a:prstGeom>
        </p:spPr>
        <p:txBody>
          <a:bodyPr wrap="square">
            <a:spAutoFit/>
          </a:bodyPr>
          <a:lstStyle/>
          <a:p>
            <a:r>
              <a:rPr lang="en-US" sz="2800" dirty="0"/>
              <a:t>Every collection internally follows data structures and contains predefined functions it means we don’t need to write new logic for performing the operations like Insertion, Deletion, Searching, Sorting, etc.</a:t>
            </a:r>
            <a:endParaRPr lang="en-IN" sz="2800" dirty="0"/>
          </a:p>
        </p:txBody>
      </p:sp>
      <p:pic>
        <p:nvPicPr>
          <p:cNvPr id="3" name="Picture 2"/>
          <p:cNvPicPr>
            <a:picLocks noChangeAspect="1"/>
          </p:cNvPicPr>
          <p:nvPr/>
        </p:nvPicPr>
        <p:blipFill>
          <a:blip r:embed="rId2"/>
          <a:stretch>
            <a:fillRect/>
          </a:stretch>
        </p:blipFill>
        <p:spPr>
          <a:xfrm>
            <a:off x="527221" y="1454155"/>
            <a:ext cx="10577383" cy="527615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32715" y="0"/>
            <a:ext cx="6981190" cy="6591300"/>
          </a:xfrm>
          <a:prstGeom prst="rect">
            <a:avLst/>
          </a:prstGeom>
          <a:noFill/>
        </p:spPr>
        <p:txBody>
          <a:bodyPr wrap="square" rtlCol="0" anchor="t">
            <a:noAutofit/>
          </a:bodyPr>
          <a:lstStyle/>
          <a:p>
            <a:r>
              <a:rPr lang="en-US" b="1" dirty="0"/>
              <a:t>import </a:t>
            </a:r>
            <a:r>
              <a:rPr lang="en-US" b="1" dirty="0" err="1"/>
              <a:t>java.util</a:t>
            </a:r>
            <a:r>
              <a:rPr lang="en-US" b="1" dirty="0"/>
              <a:t>.*;  </a:t>
            </a:r>
          </a:p>
          <a:p>
            <a:r>
              <a:rPr lang="en-US" b="1" dirty="0"/>
              <a:t>class TestCollection12{  </a:t>
            </a:r>
          </a:p>
          <a:p>
            <a:r>
              <a:rPr lang="en-US" b="1" dirty="0"/>
              <a:t>public static void main(String </a:t>
            </a:r>
            <a:r>
              <a:rPr lang="en-US" b="1" dirty="0" err="1"/>
              <a:t>args</a:t>
            </a:r>
            <a:r>
              <a:rPr lang="en-US" b="1" dirty="0"/>
              <a:t>[]){  </a:t>
            </a:r>
          </a:p>
          <a:p>
            <a:r>
              <a:rPr lang="en-US" b="1" dirty="0" err="1"/>
              <a:t>PriorityQueue</a:t>
            </a:r>
            <a:r>
              <a:rPr lang="en-US" b="1" dirty="0"/>
              <a:t>&lt;String&gt; queue=new </a:t>
            </a:r>
            <a:r>
              <a:rPr lang="en-US" b="1" dirty="0" err="1"/>
              <a:t>PriorityQueue</a:t>
            </a:r>
            <a:r>
              <a:rPr lang="en-US" b="1" dirty="0"/>
              <a:t>&lt;String&gt;();  </a:t>
            </a:r>
          </a:p>
          <a:p>
            <a:r>
              <a:rPr lang="en-US" b="1" dirty="0" err="1"/>
              <a:t>queue.add</a:t>
            </a:r>
            <a:r>
              <a:rPr lang="en-US" b="1" dirty="0"/>
              <a:t>("Amit");  </a:t>
            </a:r>
          </a:p>
          <a:p>
            <a:r>
              <a:rPr lang="en-US" b="1" dirty="0" err="1"/>
              <a:t>queue.add</a:t>
            </a:r>
            <a:r>
              <a:rPr lang="en-US" b="1" dirty="0"/>
              <a:t>("Vijay");  </a:t>
            </a:r>
          </a:p>
          <a:p>
            <a:r>
              <a:rPr lang="en-US" b="1" dirty="0" err="1"/>
              <a:t>queue.add</a:t>
            </a:r>
            <a:r>
              <a:rPr lang="en-US" b="1" dirty="0"/>
              <a:t>("Karan");  </a:t>
            </a:r>
          </a:p>
          <a:p>
            <a:r>
              <a:rPr lang="en-US" b="1" dirty="0" err="1"/>
              <a:t>queue.add</a:t>
            </a:r>
            <a:r>
              <a:rPr lang="en-US" b="1" dirty="0"/>
              <a:t>("Jai");  </a:t>
            </a:r>
          </a:p>
          <a:p>
            <a:r>
              <a:rPr lang="en-US" b="1" dirty="0" err="1"/>
              <a:t>queue.add</a:t>
            </a:r>
            <a:r>
              <a:rPr lang="en-US" b="1" dirty="0"/>
              <a:t>("Rahul");  </a:t>
            </a:r>
          </a:p>
          <a:p>
            <a:r>
              <a:rPr lang="en-US" b="1" dirty="0" err="1"/>
              <a:t>System.out.println</a:t>
            </a:r>
            <a:r>
              <a:rPr lang="en-US" b="1" dirty="0"/>
              <a:t>("head:"+</a:t>
            </a:r>
            <a:r>
              <a:rPr lang="en-US" b="1" dirty="0" err="1"/>
              <a:t>queue.element</a:t>
            </a:r>
            <a:r>
              <a:rPr lang="en-US" b="1" dirty="0"/>
              <a:t>());  </a:t>
            </a:r>
          </a:p>
          <a:p>
            <a:r>
              <a:rPr lang="en-US" b="1" dirty="0" err="1"/>
              <a:t>System.out.println</a:t>
            </a:r>
            <a:r>
              <a:rPr lang="en-US" b="1" dirty="0"/>
              <a:t>("iterating the queue elements:");  </a:t>
            </a:r>
          </a:p>
          <a:p>
            <a:r>
              <a:rPr lang="en-US" b="1" dirty="0"/>
              <a:t>Iterator </a:t>
            </a:r>
            <a:r>
              <a:rPr lang="en-US" b="1" dirty="0" err="1"/>
              <a:t>itr</a:t>
            </a:r>
            <a:r>
              <a:rPr lang="en-US" b="1" dirty="0"/>
              <a:t>=</a:t>
            </a:r>
            <a:r>
              <a:rPr lang="en-US" b="1" dirty="0" err="1"/>
              <a:t>queue.iterator</a:t>
            </a:r>
            <a:r>
              <a:rPr lang="en-US" b="1" dirty="0"/>
              <a:t>();  </a:t>
            </a:r>
          </a:p>
          <a:p>
            <a:r>
              <a:rPr lang="en-US" b="1" dirty="0"/>
              <a:t>while(</a:t>
            </a:r>
            <a:r>
              <a:rPr lang="en-US" b="1" dirty="0" err="1"/>
              <a:t>itr.hasNext</a:t>
            </a:r>
            <a:r>
              <a:rPr lang="en-US" b="1" dirty="0"/>
              <a:t>()){  </a:t>
            </a:r>
          </a:p>
          <a:p>
            <a:r>
              <a:rPr lang="en-US" b="1" dirty="0" err="1"/>
              <a:t>System.out.println</a:t>
            </a:r>
            <a:r>
              <a:rPr lang="en-US" b="1" dirty="0"/>
              <a:t>(</a:t>
            </a:r>
            <a:r>
              <a:rPr lang="en-US" b="1" dirty="0" err="1"/>
              <a:t>itr.next</a:t>
            </a:r>
            <a:r>
              <a:rPr lang="en-US" b="1" dirty="0"/>
              <a:t>());  </a:t>
            </a:r>
          </a:p>
          <a:p>
            <a:r>
              <a:rPr lang="en-US" b="1" dirty="0"/>
              <a:t>}  </a:t>
            </a:r>
          </a:p>
          <a:p>
            <a:r>
              <a:rPr lang="en-US" b="1" dirty="0" err="1"/>
              <a:t>queue.remove</a:t>
            </a:r>
            <a:r>
              <a:rPr lang="en-US" b="1" dirty="0"/>
              <a:t>();  </a:t>
            </a:r>
          </a:p>
          <a:p>
            <a:r>
              <a:rPr lang="en-US" b="1" dirty="0" err="1"/>
              <a:t>queue.poll</a:t>
            </a:r>
            <a:r>
              <a:rPr lang="en-US" b="1" dirty="0"/>
              <a:t>();  </a:t>
            </a:r>
          </a:p>
          <a:p>
            <a:r>
              <a:rPr lang="en-US" b="1" dirty="0" err="1"/>
              <a:t>System.out.println</a:t>
            </a:r>
            <a:r>
              <a:rPr lang="en-US" b="1" dirty="0"/>
              <a:t>("after removing two elements:");  </a:t>
            </a:r>
          </a:p>
          <a:p>
            <a:r>
              <a:rPr lang="en-US" b="1" dirty="0"/>
              <a:t>Iterator&lt;String&gt; itr2=</a:t>
            </a:r>
            <a:r>
              <a:rPr lang="en-US" b="1" dirty="0" err="1"/>
              <a:t>queue.iterator</a:t>
            </a:r>
            <a:r>
              <a:rPr lang="en-US" b="1" dirty="0"/>
              <a:t>();  </a:t>
            </a:r>
          </a:p>
          <a:p>
            <a:r>
              <a:rPr lang="en-US" b="1" dirty="0"/>
              <a:t>while(itr2.hasNext()){  </a:t>
            </a:r>
          </a:p>
          <a:p>
            <a:r>
              <a:rPr lang="en-US" b="1" dirty="0" err="1"/>
              <a:t>System.out.println</a:t>
            </a:r>
            <a:r>
              <a:rPr lang="en-US" b="1" dirty="0"/>
              <a:t>(itr2.next());  </a:t>
            </a:r>
          </a:p>
          <a:p>
            <a:r>
              <a:rPr lang="en-US" b="1" dirty="0"/>
              <a:t>}  </a:t>
            </a:r>
          </a:p>
          <a:p>
            <a:r>
              <a:rPr lang="en-US" b="1" dirty="0"/>
              <a:t>}    }  </a:t>
            </a:r>
          </a:p>
        </p:txBody>
      </p:sp>
      <p:sp>
        <p:nvSpPr>
          <p:cNvPr id="3" name="Text Box 2"/>
          <p:cNvSpPr txBox="1"/>
          <p:nvPr/>
        </p:nvSpPr>
        <p:spPr>
          <a:xfrm>
            <a:off x="8505825" y="3018790"/>
            <a:ext cx="3163570" cy="3138170"/>
          </a:xfrm>
          <a:prstGeom prst="rect">
            <a:avLst/>
          </a:prstGeom>
          <a:noFill/>
        </p:spPr>
        <p:txBody>
          <a:bodyPr wrap="square" rtlCol="0" anchor="t">
            <a:spAutoFit/>
          </a:bodyPr>
          <a:lstStyle/>
          <a:p>
            <a:r>
              <a:rPr lang="en-US" b="1"/>
              <a:t>head:Amit</a:t>
            </a:r>
          </a:p>
          <a:p>
            <a:r>
              <a:rPr lang="en-US" b="1"/>
              <a:t>iterating the queue elements:</a:t>
            </a:r>
          </a:p>
          <a:p>
            <a:r>
              <a:rPr lang="en-US" b="1"/>
              <a:t>Amit</a:t>
            </a:r>
          </a:p>
          <a:p>
            <a:r>
              <a:rPr lang="en-US" b="1"/>
              <a:t>Jai</a:t>
            </a:r>
          </a:p>
          <a:p>
            <a:r>
              <a:rPr lang="en-US" b="1"/>
              <a:t>Karan</a:t>
            </a:r>
          </a:p>
          <a:p>
            <a:r>
              <a:rPr lang="en-US" b="1"/>
              <a:t>Vijay</a:t>
            </a:r>
          </a:p>
          <a:p>
            <a:r>
              <a:rPr lang="en-US" b="1"/>
              <a:t>Rahul</a:t>
            </a:r>
          </a:p>
          <a:p>
            <a:r>
              <a:rPr lang="en-US" b="1"/>
              <a:t>after removing two elements:</a:t>
            </a:r>
          </a:p>
          <a:p>
            <a:r>
              <a:rPr lang="en-US" b="1"/>
              <a:t>Karan</a:t>
            </a:r>
          </a:p>
          <a:p>
            <a:r>
              <a:rPr lang="en-US" b="1"/>
              <a:t>Rahul</a:t>
            </a:r>
          </a:p>
          <a:p>
            <a:r>
              <a:rPr lang="en-US" b="1"/>
              <a:t>Vijay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57175" y="328295"/>
            <a:ext cx="11597640" cy="2245360"/>
          </a:xfrm>
          <a:prstGeom prst="rect">
            <a:avLst/>
          </a:prstGeom>
          <a:noFill/>
        </p:spPr>
        <p:txBody>
          <a:bodyPr wrap="square" rtlCol="0" anchor="t">
            <a:spAutoFit/>
          </a:bodyPr>
          <a:lstStyle/>
          <a:p>
            <a:r>
              <a:rPr lang="en-US" sz="2800" b="1" u="sng" dirty="0"/>
              <a:t>Iterator in Java</a:t>
            </a:r>
          </a:p>
          <a:p>
            <a:r>
              <a:rPr lang="en-US" sz="2800" b="1" dirty="0"/>
              <a:t>In Java, an Iterator is one of the Java cursors. Java Iterator is an interface that is practiced in order to iterate over a collection of Java object components entirety one by one. It is free to use in the Java programming language since the Java 1.2 Collection framework. It belongs to </a:t>
            </a:r>
            <a:r>
              <a:rPr lang="en-US" sz="2800" b="1" dirty="0" err="1"/>
              <a:t>java.util</a:t>
            </a:r>
            <a:r>
              <a:rPr lang="en-US" sz="2800" b="1" dirty="0"/>
              <a:t> package.</a:t>
            </a:r>
          </a:p>
        </p:txBody>
      </p:sp>
      <p:sp>
        <p:nvSpPr>
          <p:cNvPr id="3" name="Text Box 2"/>
          <p:cNvSpPr txBox="1"/>
          <p:nvPr/>
        </p:nvSpPr>
        <p:spPr>
          <a:xfrm>
            <a:off x="151130" y="2943860"/>
            <a:ext cx="11703685" cy="3625850"/>
          </a:xfrm>
          <a:prstGeom prst="rect">
            <a:avLst/>
          </a:prstGeom>
          <a:noFill/>
        </p:spPr>
        <p:txBody>
          <a:bodyPr wrap="square" rtlCol="0" anchor="t">
            <a:noAutofit/>
          </a:bodyPr>
          <a:lstStyle/>
          <a:p>
            <a:r>
              <a:rPr lang="en-US" sz="2800" b="1" u="sng" dirty="0"/>
              <a:t>Java Iterator Methods</a:t>
            </a:r>
          </a:p>
          <a:p>
            <a:r>
              <a:rPr lang="en-US" sz="2800" b="1" dirty="0"/>
              <a:t> It contains a total of four methods that are:</a:t>
            </a:r>
          </a:p>
          <a:p>
            <a:endParaRPr lang="en-US" sz="2800" b="1" dirty="0"/>
          </a:p>
          <a:p>
            <a:r>
              <a:rPr lang="en-US" sz="2800" b="1" dirty="0" err="1"/>
              <a:t>hasNext</a:t>
            </a:r>
            <a:r>
              <a:rPr lang="en-US" sz="2800" b="1" dirty="0"/>
              <a:t>()</a:t>
            </a:r>
          </a:p>
          <a:p>
            <a:r>
              <a:rPr lang="en-US" sz="2800" b="1" dirty="0"/>
              <a:t>next()</a:t>
            </a:r>
          </a:p>
          <a:p>
            <a:r>
              <a:rPr lang="en-US" sz="2800" b="1" dirty="0"/>
              <a:t>remove()</a:t>
            </a:r>
          </a:p>
          <a:p>
            <a:r>
              <a:rPr lang="en-US" sz="2800" b="1" dirty="0" err="1"/>
              <a:t>forEachRemaining</a:t>
            </a:r>
            <a:r>
              <a:rPr lang="en-US" sz="2800" b="1"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13360" y="151130"/>
            <a:ext cx="7557135" cy="6521450"/>
          </a:xfrm>
          <a:prstGeom prst="rect">
            <a:avLst/>
          </a:prstGeom>
          <a:noFill/>
        </p:spPr>
        <p:txBody>
          <a:bodyPr wrap="square" rtlCol="0" anchor="t">
            <a:noAutofit/>
          </a:bodyPr>
          <a:lstStyle/>
          <a:p>
            <a:r>
              <a:rPr lang="en-US" b="1" dirty="0"/>
              <a:t>import java.io.*;  </a:t>
            </a:r>
          </a:p>
          <a:p>
            <a:r>
              <a:rPr lang="en-US" b="1" dirty="0"/>
              <a:t>import </a:t>
            </a:r>
            <a:r>
              <a:rPr lang="en-US" b="1" dirty="0" err="1"/>
              <a:t>java.util</a:t>
            </a:r>
            <a:r>
              <a:rPr lang="en-US" b="1" dirty="0"/>
              <a:t>.*;  </a:t>
            </a:r>
          </a:p>
          <a:p>
            <a:r>
              <a:rPr lang="en-US" b="1" dirty="0"/>
              <a:t>    </a:t>
            </a:r>
          </a:p>
          <a:p>
            <a:r>
              <a:rPr lang="en-US" b="1" dirty="0"/>
              <a:t>public class </a:t>
            </a:r>
            <a:r>
              <a:rPr lang="en-US" b="1" dirty="0" err="1"/>
              <a:t>JavaIteratorExample</a:t>
            </a:r>
            <a:r>
              <a:rPr lang="en-US" b="1" dirty="0"/>
              <a:t> {  </a:t>
            </a:r>
          </a:p>
          <a:p>
            <a:r>
              <a:rPr lang="en-US" b="1" dirty="0"/>
              <a:t>    public static void main(String[] </a:t>
            </a:r>
            <a:r>
              <a:rPr lang="en-US" b="1" dirty="0" err="1"/>
              <a:t>args</a:t>
            </a:r>
            <a:r>
              <a:rPr lang="en-US" b="1" dirty="0"/>
              <a:t>)  </a:t>
            </a:r>
          </a:p>
          <a:p>
            <a:r>
              <a:rPr lang="en-US" b="1" dirty="0"/>
              <a:t>    {  </a:t>
            </a:r>
          </a:p>
          <a:p>
            <a:r>
              <a:rPr lang="en-US" b="1" dirty="0"/>
              <a:t>        </a:t>
            </a:r>
            <a:r>
              <a:rPr lang="en-US" b="1" dirty="0" err="1"/>
              <a:t>ArrayList</a:t>
            </a:r>
            <a:r>
              <a:rPr lang="en-US" b="1" dirty="0"/>
              <a:t>&lt;String&gt; </a:t>
            </a:r>
            <a:r>
              <a:rPr lang="en-US" b="1" dirty="0" err="1"/>
              <a:t>cityNames</a:t>
            </a:r>
            <a:r>
              <a:rPr lang="en-US" b="1" dirty="0"/>
              <a:t> = new </a:t>
            </a:r>
            <a:r>
              <a:rPr lang="en-US" b="1" dirty="0" err="1"/>
              <a:t>ArrayList</a:t>
            </a:r>
            <a:r>
              <a:rPr lang="en-US" b="1" dirty="0"/>
              <a:t>&lt;String&gt;();  </a:t>
            </a:r>
          </a:p>
          <a:p>
            <a:r>
              <a:rPr lang="en-US" b="1" dirty="0"/>
              <a:t>    </a:t>
            </a:r>
          </a:p>
          <a:p>
            <a:r>
              <a:rPr lang="en-US" b="1" dirty="0"/>
              <a:t>        </a:t>
            </a:r>
            <a:r>
              <a:rPr lang="en-US" b="1" dirty="0" err="1"/>
              <a:t>cityNames.add</a:t>
            </a:r>
            <a:r>
              <a:rPr lang="en-US" b="1" dirty="0"/>
              <a:t>("Delhi");  </a:t>
            </a:r>
          </a:p>
          <a:p>
            <a:r>
              <a:rPr lang="en-US" b="1" dirty="0"/>
              <a:t>        </a:t>
            </a:r>
            <a:r>
              <a:rPr lang="en-US" b="1" dirty="0" err="1"/>
              <a:t>cityNames.add</a:t>
            </a:r>
            <a:r>
              <a:rPr lang="en-US" b="1" dirty="0"/>
              <a:t>("Mumbai");  </a:t>
            </a:r>
          </a:p>
          <a:p>
            <a:r>
              <a:rPr lang="en-US" b="1" dirty="0"/>
              <a:t>        </a:t>
            </a:r>
            <a:r>
              <a:rPr lang="en-US" b="1" dirty="0" err="1"/>
              <a:t>cityNames.add</a:t>
            </a:r>
            <a:r>
              <a:rPr lang="en-US" b="1" dirty="0"/>
              <a:t>("Kolkata");  </a:t>
            </a:r>
          </a:p>
          <a:p>
            <a:r>
              <a:rPr lang="en-US" b="1" dirty="0"/>
              <a:t>        </a:t>
            </a:r>
            <a:r>
              <a:rPr lang="en-US" b="1" dirty="0" err="1"/>
              <a:t>cityNames.add</a:t>
            </a:r>
            <a:r>
              <a:rPr lang="en-US" b="1" dirty="0"/>
              <a:t>("Chandigarh");  </a:t>
            </a:r>
          </a:p>
          <a:p>
            <a:r>
              <a:rPr lang="en-US" b="1" dirty="0"/>
              <a:t>        </a:t>
            </a:r>
            <a:r>
              <a:rPr lang="en-US" b="1" dirty="0" err="1"/>
              <a:t>cityNames.add</a:t>
            </a:r>
            <a:r>
              <a:rPr lang="en-US" b="1" dirty="0"/>
              <a:t>("Noida");  </a:t>
            </a:r>
          </a:p>
          <a:p>
            <a:r>
              <a:rPr lang="en-US" b="1" dirty="0"/>
              <a:t>    </a:t>
            </a:r>
          </a:p>
          <a:p>
            <a:r>
              <a:rPr lang="en-US" b="1" dirty="0"/>
              <a:t>        // Iterator to iterate the </a:t>
            </a:r>
            <a:r>
              <a:rPr lang="en-US" b="1" dirty="0" err="1"/>
              <a:t>cityNames</a:t>
            </a:r>
            <a:r>
              <a:rPr lang="en-US" b="1" dirty="0"/>
              <a:t>  </a:t>
            </a:r>
          </a:p>
          <a:p>
            <a:r>
              <a:rPr lang="en-US" b="1" dirty="0"/>
              <a:t>        Iterator </a:t>
            </a:r>
            <a:r>
              <a:rPr lang="en-US" b="1" dirty="0" err="1"/>
              <a:t>iterator</a:t>
            </a:r>
            <a:r>
              <a:rPr lang="en-US" b="1" dirty="0"/>
              <a:t> = </a:t>
            </a:r>
            <a:r>
              <a:rPr lang="en-US" b="1" dirty="0" err="1"/>
              <a:t>cityNames.iterator</a:t>
            </a:r>
            <a:r>
              <a:rPr lang="en-US" b="1" dirty="0"/>
              <a:t>();  </a:t>
            </a:r>
          </a:p>
          <a:p>
            <a:r>
              <a:rPr lang="en-US" b="1" dirty="0"/>
              <a:t>    </a:t>
            </a:r>
          </a:p>
          <a:p>
            <a:r>
              <a:rPr lang="en-US" b="1" dirty="0"/>
              <a:t>        </a:t>
            </a:r>
            <a:r>
              <a:rPr lang="en-US" b="1" dirty="0" err="1"/>
              <a:t>System.out.println</a:t>
            </a:r>
            <a:r>
              <a:rPr lang="en-US" b="1" dirty="0"/>
              <a:t>("</a:t>
            </a:r>
            <a:r>
              <a:rPr lang="en-US" b="1" dirty="0" err="1"/>
              <a:t>CityNames</a:t>
            </a:r>
            <a:r>
              <a:rPr lang="en-US" b="1" dirty="0"/>
              <a:t> elements : ");  </a:t>
            </a:r>
          </a:p>
          <a:p>
            <a:r>
              <a:rPr lang="en-US" b="1" dirty="0"/>
              <a:t>    </a:t>
            </a:r>
          </a:p>
          <a:p>
            <a:r>
              <a:rPr lang="en-US" b="1" dirty="0"/>
              <a:t>        while (</a:t>
            </a:r>
            <a:r>
              <a:rPr lang="en-US" b="1" dirty="0" err="1"/>
              <a:t>iterator.hasNext</a:t>
            </a:r>
            <a:r>
              <a:rPr lang="en-US" b="1" dirty="0"/>
              <a:t>())  </a:t>
            </a:r>
          </a:p>
          <a:p>
            <a:r>
              <a:rPr lang="en-US" b="1" dirty="0"/>
              <a:t>            </a:t>
            </a:r>
            <a:r>
              <a:rPr lang="en-US" b="1" dirty="0" err="1"/>
              <a:t>System.out.print</a:t>
            </a:r>
            <a:r>
              <a:rPr lang="en-US" b="1" dirty="0"/>
              <a:t>(</a:t>
            </a:r>
            <a:r>
              <a:rPr lang="en-US" b="1" dirty="0" err="1"/>
              <a:t>iterator.next</a:t>
            </a:r>
            <a:r>
              <a:rPr lang="en-US" b="1" dirty="0"/>
              <a:t>() + " ");  </a:t>
            </a:r>
          </a:p>
          <a:p>
            <a:r>
              <a:rPr lang="en-US" b="1" dirty="0"/>
              <a:t>    </a:t>
            </a:r>
          </a:p>
          <a:p>
            <a:r>
              <a:rPr lang="en-US" b="1" dirty="0"/>
              <a:t>        </a:t>
            </a:r>
            <a:r>
              <a:rPr lang="en-US" b="1" dirty="0" err="1"/>
              <a:t>System.out.println</a:t>
            </a:r>
            <a:r>
              <a:rPr lang="en-US" b="1" dirty="0"/>
              <a:t>();  </a:t>
            </a:r>
          </a:p>
          <a:p>
            <a:r>
              <a:rPr lang="en-US" b="1" dirty="0"/>
              <a:t>    }    }  </a:t>
            </a:r>
          </a:p>
        </p:txBody>
      </p:sp>
      <p:sp>
        <p:nvSpPr>
          <p:cNvPr id="3" name="Text Box 2"/>
          <p:cNvSpPr txBox="1"/>
          <p:nvPr/>
        </p:nvSpPr>
        <p:spPr>
          <a:xfrm>
            <a:off x="6955155" y="5064760"/>
            <a:ext cx="4899660" cy="645160"/>
          </a:xfrm>
          <a:prstGeom prst="rect">
            <a:avLst/>
          </a:prstGeom>
          <a:noFill/>
        </p:spPr>
        <p:txBody>
          <a:bodyPr wrap="square" rtlCol="0" anchor="t">
            <a:spAutoFit/>
          </a:bodyPr>
          <a:lstStyle/>
          <a:p>
            <a:r>
              <a:rPr lang="en-US" b="1" dirty="0" err="1"/>
              <a:t>CityNames</a:t>
            </a:r>
            <a:r>
              <a:rPr lang="en-US" b="1" dirty="0"/>
              <a:t> elements :</a:t>
            </a:r>
          </a:p>
          <a:p>
            <a:r>
              <a:rPr lang="en-US" b="1" dirty="0"/>
              <a:t>Delhi Mumbai Kolkata Chandigarh Noida</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37185" y="259080"/>
            <a:ext cx="11075035" cy="521970"/>
          </a:xfrm>
          <a:prstGeom prst="rect">
            <a:avLst/>
          </a:prstGeom>
          <a:noFill/>
        </p:spPr>
        <p:txBody>
          <a:bodyPr wrap="square" rtlCol="0" anchor="t">
            <a:spAutoFit/>
          </a:bodyPr>
          <a:lstStyle/>
          <a:p>
            <a:r>
              <a:rPr lang="en-US" sz="2800" b="1" u="sng"/>
              <a:t>Java For-each Loop | Enhanced For Loop</a:t>
            </a:r>
          </a:p>
        </p:txBody>
      </p:sp>
      <p:sp>
        <p:nvSpPr>
          <p:cNvPr id="3" name="Text Box 2"/>
          <p:cNvSpPr txBox="1"/>
          <p:nvPr/>
        </p:nvSpPr>
        <p:spPr>
          <a:xfrm>
            <a:off x="337185" y="1172210"/>
            <a:ext cx="11394440" cy="1383665"/>
          </a:xfrm>
          <a:prstGeom prst="rect">
            <a:avLst/>
          </a:prstGeom>
          <a:noFill/>
        </p:spPr>
        <p:txBody>
          <a:bodyPr wrap="square" rtlCol="0" anchor="t">
            <a:spAutoFit/>
          </a:bodyPr>
          <a:lstStyle/>
          <a:p>
            <a:r>
              <a:rPr lang="en-US" sz="2800" b="1"/>
              <a:t>The Java for-each loop or enhanced for loop  provides an alternative approach to traverse the array or collection in Java. It is mainly used to traverse the array or collection elements.</a:t>
            </a:r>
          </a:p>
        </p:txBody>
      </p:sp>
      <p:sp>
        <p:nvSpPr>
          <p:cNvPr id="4" name="Text Box 3"/>
          <p:cNvSpPr txBox="1"/>
          <p:nvPr/>
        </p:nvSpPr>
        <p:spPr>
          <a:xfrm>
            <a:off x="337185" y="2947035"/>
            <a:ext cx="11554460" cy="1383665"/>
          </a:xfrm>
          <a:prstGeom prst="rect">
            <a:avLst/>
          </a:prstGeom>
          <a:noFill/>
        </p:spPr>
        <p:txBody>
          <a:bodyPr wrap="square" rtlCol="0" anchor="t">
            <a:spAutoFit/>
          </a:bodyPr>
          <a:lstStyle/>
          <a:p>
            <a:r>
              <a:rPr lang="en-US" sz="2800" b="1" u="sng"/>
              <a:t>Advantages</a:t>
            </a:r>
            <a:endParaRPr lang="en-US" sz="2800" b="1"/>
          </a:p>
          <a:p>
            <a:r>
              <a:rPr lang="en-US" sz="2800" b="1"/>
              <a:t>It makes the code more readable.</a:t>
            </a:r>
          </a:p>
          <a:p>
            <a:r>
              <a:rPr lang="en-US" sz="2800" b="1"/>
              <a:t>It eliminates the possibility of programming errors.</a:t>
            </a:r>
          </a:p>
        </p:txBody>
      </p:sp>
      <p:sp>
        <p:nvSpPr>
          <p:cNvPr id="5" name="Text Box 4"/>
          <p:cNvSpPr txBox="1"/>
          <p:nvPr/>
        </p:nvSpPr>
        <p:spPr>
          <a:xfrm>
            <a:off x="877570" y="4907915"/>
            <a:ext cx="7256145" cy="1383665"/>
          </a:xfrm>
          <a:prstGeom prst="rect">
            <a:avLst/>
          </a:prstGeom>
          <a:noFill/>
        </p:spPr>
        <p:txBody>
          <a:bodyPr wrap="square" rtlCol="0" anchor="t">
            <a:spAutoFit/>
          </a:bodyPr>
          <a:lstStyle/>
          <a:p>
            <a:r>
              <a:rPr lang="en-US" sz="2800" b="1"/>
              <a:t>for(data_type variable : array | collection){  </a:t>
            </a:r>
          </a:p>
          <a:p>
            <a:r>
              <a:rPr lang="en-US" sz="2800" b="1"/>
              <a:t>//body of for-each loop  </a:t>
            </a:r>
          </a:p>
          <a:p>
            <a:r>
              <a:rPr lang="en-US" sz="2800" b="1"/>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41020" y="290830"/>
            <a:ext cx="6477000" cy="6554470"/>
          </a:xfrm>
          <a:prstGeom prst="rect">
            <a:avLst/>
          </a:prstGeom>
          <a:noFill/>
        </p:spPr>
        <p:txBody>
          <a:bodyPr wrap="square" rtlCol="0" anchor="t">
            <a:spAutoFit/>
          </a:bodyPr>
          <a:lstStyle/>
          <a:p>
            <a:r>
              <a:rPr lang="en-US" sz="2800" b="1"/>
              <a:t>import java.util.*;  </a:t>
            </a:r>
          </a:p>
          <a:p>
            <a:r>
              <a:rPr lang="en-US" sz="2800" b="1"/>
              <a:t>class ForEachExample2{  </a:t>
            </a:r>
          </a:p>
          <a:p>
            <a:r>
              <a:rPr lang="en-US" sz="2800" b="1"/>
              <a:t>  public static void main(String args[]){  </a:t>
            </a:r>
          </a:p>
          <a:p>
            <a:r>
              <a:rPr lang="en-US" sz="2800" b="1"/>
              <a:t>   //Creating a list of elements  </a:t>
            </a:r>
          </a:p>
          <a:p>
            <a:r>
              <a:rPr lang="en-US" sz="2800" b="1"/>
              <a:t>   ArrayList&lt;String&gt; list=new ArrayList&lt;String&gt;();  </a:t>
            </a:r>
          </a:p>
          <a:p>
            <a:r>
              <a:rPr lang="en-US" sz="2800" b="1"/>
              <a:t>   list.add("vimal");  </a:t>
            </a:r>
          </a:p>
          <a:p>
            <a:r>
              <a:rPr lang="en-US" sz="2800" b="1"/>
              <a:t>   list.add("sonoo");  </a:t>
            </a:r>
          </a:p>
          <a:p>
            <a:r>
              <a:rPr lang="en-US" sz="2800" b="1"/>
              <a:t>   list.add("ratan");  </a:t>
            </a:r>
          </a:p>
          <a:p>
            <a:r>
              <a:rPr lang="en-US" sz="2800" b="1"/>
              <a:t>   //traversing the list of elements using for-each loop  </a:t>
            </a:r>
          </a:p>
          <a:p>
            <a:r>
              <a:rPr lang="en-US" sz="2800" b="1"/>
              <a:t>   for(String s:list){  </a:t>
            </a:r>
          </a:p>
          <a:p>
            <a:r>
              <a:rPr lang="en-US" sz="2800" b="1"/>
              <a:t>     System.out.println(s);  </a:t>
            </a:r>
          </a:p>
          <a:p>
            <a:r>
              <a:rPr lang="en-US" sz="2800" b="1"/>
              <a:t>   }  </a:t>
            </a:r>
          </a:p>
          <a:p>
            <a:r>
              <a:rPr lang="en-US" sz="2800" b="1"/>
              <a:t>   }     }  </a:t>
            </a:r>
          </a:p>
        </p:txBody>
      </p:sp>
      <p:sp>
        <p:nvSpPr>
          <p:cNvPr id="3" name="Text Box 2"/>
          <p:cNvSpPr txBox="1"/>
          <p:nvPr/>
        </p:nvSpPr>
        <p:spPr>
          <a:xfrm>
            <a:off x="9258935" y="5191760"/>
            <a:ext cx="1763395" cy="1383665"/>
          </a:xfrm>
          <a:prstGeom prst="rect">
            <a:avLst/>
          </a:prstGeom>
          <a:noFill/>
        </p:spPr>
        <p:txBody>
          <a:bodyPr wrap="square" rtlCol="0" anchor="t">
            <a:spAutoFit/>
          </a:bodyPr>
          <a:lstStyle/>
          <a:p>
            <a:r>
              <a:rPr lang="en-US" sz="2800" b="1"/>
              <a:t>vimal</a:t>
            </a:r>
          </a:p>
          <a:p>
            <a:r>
              <a:rPr lang="en-US" sz="2800" b="1"/>
              <a:t>sonoo</a:t>
            </a:r>
          </a:p>
          <a:p>
            <a:r>
              <a:rPr lang="en-US" sz="2800" b="1"/>
              <a:t>ratan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6680" y="197485"/>
            <a:ext cx="11908155" cy="6062345"/>
          </a:xfrm>
          <a:prstGeom prst="rect">
            <a:avLst/>
          </a:prstGeom>
          <a:noFill/>
        </p:spPr>
        <p:txBody>
          <a:bodyPr wrap="square" rtlCol="0" anchor="t">
            <a:spAutoFit/>
          </a:bodyPr>
          <a:lstStyle/>
          <a:p>
            <a:r>
              <a:rPr lang="en-US" sz="2000" b="1" u="sng" dirty="0"/>
              <a:t>Java I/O Tutorial</a:t>
            </a:r>
          </a:p>
          <a:p>
            <a:r>
              <a:rPr lang="en-US" sz="2000" b="1" dirty="0"/>
              <a:t>Java I/O (Input and Output) is used to process the input and produce the output.</a:t>
            </a:r>
          </a:p>
          <a:p>
            <a:endParaRPr lang="en-US" sz="2000" b="1" dirty="0"/>
          </a:p>
          <a:p>
            <a:r>
              <a:rPr lang="en-US" sz="2000" b="1" dirty="0"/>
              <a:t>Java uses the concept of a stream to make I/O operation fast. The java.io package contains all the classes required for input and output operations.</a:t>
            </a:r>
          </a:p>
          <a:p>
            <a:endParaRPr lang="en-US" sz="2000" b="1" dirty="0"/>
          </a:p>
          <a:p>
            <a:r>
              <a:rPr lang="en-US" sz="2000" b="1" dirty="0"/>
              <a:t>We can perform file handling in Java by Java I/O API.</a:t>
            </a:r>
          </a:p>
          <a:p>
            <a:endParaRPr lang="en-US" sz="2000" b="1" dirty="0"/>
          </a:p>
          <a:p>
            <a:r>
              <a:rPr lang="en-US" sz="2800" b="1" u="sng" dirty="0"/>
              <a:t>Stream</a:t>
            </a:r>
            <a:endParaRPr lang="en-US" sz="2000" b="1" dirty="0"/>
          </a:p>
          <a:p>
            <a:r>
              <a:rPr lang="en-US" sz="2000" b="1" dirty="0"/>
              <a:t>A stream is a sequence of data. In Java, a stream is composed of bytes. It's called a stream because it is like a stream of water that continues to flow.</a:t>
            </a:r>
          </a:p>
          <a:p>
            <a:endParaRPr lang="en-US" sz="2000" b="1" dirty="0"/>
          </a:p>
          <a:p>
            <a:r>
              <a:rPr lang="en-US" sz="2000" b="1" dirty="0"/>
              <a:t>In Java, 3 streams are created for us automatically. All these streams are attached with the console.</a:t>
            </a:r>
          </a:p>
          <a:p>
            <a:endParaRPr lang="en-US" sz="2000" b="1" dirty="0"/>
          </a:p>
          <a:p>
            <a:r>
              <a:rPr lang="en-US" sz="2000" b="1" dirty="0"/>
              <a:t>1) </a:t>
            </a:r>
            <a:r>
              <a:rPr lang="en-US" sz="2000" b="1" dirty="0" err="1"/>
              <a:t>System.out</a:t>
            </a:r>
            <a:r>
              <a:rPr lang="en-US" sz="2000" b="1" dirty="0"/>
              <a:t>: standard output stream</a:t>
            </a:r>
          </a:p>
          <a:p>
            <a:endParaRPr lang="en-US" sz="2000" b="1" dirty="0"/>
          </a:p>
          <a:p>
            <a:r>
              <a:rPr lang="en-US" sz="2000" b="1" dirty="0"/>
              <a:t>2) System.in: standard input stream</a:t>
            </a:r>
          </a:p>
          <a:p>
            <a:endParaRPr lang="en-US" sz="2000" b="1" dirty="0"/>
          </a:p>
          <a:p>
            <a:r>
              <a:rPr lang="en-US" sz="2000" b="1" dirty="0"/>
              <a:t>3) </a:t>
            </a:r>
            <a:r>
              <a:rPr lang="en-US" sz="2000" b="1" dirty="0" err="1"/>
              <a:t>System.err</a:t>
            </a:r>
            <a:r>
              <a:rPr lang="en-US" sz="2000" b="1" dirty="0"/>
              <a:t>: standard error stream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12395" y="0"/>
            <a:ext cx="10718165" cy="6739255"/>
          </a:xfrm>
          <a:prstGeom prst="rect">
            <a:avLst/>
          </a:prstGeom>
          <a:noFill/>
        </p:spPr>
        <p:txBody>
          <a:bodyPr wrap="square" rtlCol="0" anchor="t">
            <a:spAutoFit/>
          </a:bodyPr>
          <a:lstStyle/>
          <a:p>
            <a:r>
              <a:rPr lang="en-US" b="1" dirty="0"/>
              <a:t>import java.io.*;</a:t>
            </a:r>
          </a:p>
          <a:p>
            <a:r>
              <a:rPr lang="en-US" b="1" dirty="0"/>
              <a:t>class </a:t>
            </a:r>
            <a:r>
              <a:rPr lang="en-US" b="1" dirty="0" err="1"/>
              <a:t>testfile</a:t>
            </a:r>
            <a:endParaRPr lang="en-US" b="1" dirty="0"/>
          </a:p>
          <a:p>
            <a:r>
              <a:rPr lang="en-US" b="1" dirty="0"/>
              <a:t>{</a:t>
            </a:r>
          </a:p>
          <a:p>
            <a:r>
              <a:rPr lang="en-US" b="1" dirty="0"/>
              <a:t>public static void main(String </a:t>
            </a:r>
            <a:r>
              <a:rPr lang="en-US" b="1" dirty="0" err="1"/>
              <a:t>args</a:t>
            </a:r>
            <a:r>
              <a:rPr lang="en-US" b="1" dirty="0"/>
              <a:t>[])</a:t>
            </a:r>
          </a:p>
          <a:p>
            <a:r>
              <a:rPr lang="en-US" b="1" dirty="0"/>
              <a:t>{</a:t>
            </a:r>
          </a:p>
          <a:p>
            <a:r>
              <a:rPr lang="en-US" b="1" dirty="0"/>
              <a:t>try</a:t>
            </a:r>
          </a:p>
          <a:p>
            <a:r>
              <a:rPr lang="en-US" b="1" dirty="0"/>
              <a:t>{</a:t>
            </a:r>
          </a:p>
          <a:p>
            <a:r>
              <a:rPr lang="en-US" b="1" dirty="0"/>
              <a:t>File f1=new File("C:\\Users\\MRUH\\Desktop\\javaex\\file\\file.txt");</a:t>
            </a:r>
          </a:p>
          <a:p>
            <a:r>
              <a:rPr lang="en-US" b="1" dirty="0"/>
              <a:t>if(f1.createNewFile())</a:t>
            </a:r>
          </a:p>
          <a:p>
            <a:r>
              <a:rPr lang="en-US" b="1" dirty="0"/>
              <a:t>{</a:t>
            </a:r>
          </a:p>
          <a:p>
            <a:r>
              <a:rPr lang="en-US" b="1" dirty="0" err="1"/>
              <a:t>System.out.println</a:t>
            </a:r>
            <a:r>
              <a:rPr lang="en-US" b="1" dirty="0"/>
              <a:t>("file created");</a:t>
            </a:r>
          </a:p>
          <a:p>
            <a:r>
              <a:rPr lang="en-US" b="1" dirty="0"/>
              <a:t>}</a:t>
            </a:r>
          </a:p>
          <a:p>
            <a:r>
              <a:rPr lang="en-US" b="1" dirty="0"/>
              <a:t>else</a:t>
            </a:r>
          </a:p>
          <a:p>
            <a:r>
              <a:rPr lang="en-US" b="1" dirty="0"/>
              <a:t>{</a:t>
            </a:r>
          </a:p>
          <a:p>
            <a:r>
              <a:rPr lang="en-US" b="1" dirty="0" err="1"/>
              <a:t>System.out.println</a:t>
            </a:r>
            <a:r>
              <a:rPr lang="en-US" b="1" dirty="0"/>
              <a:t>("file exists");</a:t>
            </a:r>
          </a:p>
          <a:p>
            <a:r>
              <a:rPr lang="en-US" b="1" dirty="0"/>
              <a:t>}</a:t>
            </a:r>
          </a:p>
          <a:p>
            <a:r>
              <a:rPr lang="en-US" b="1" dirty="0"/>
              <a:t>}</a:t>
            </a:r>
          </a:p>
          <a:p>
            <a:r>
              <a:rPr lang="en-US" b="1" dirty="0"/>
              <a:t>catch (Exception e)</a:t>
            </a:r>
          </a:p>
          <a:p>
            <a:r>
              <a:rPr lang="en-US" b="1" dirty="0"/>
              <a:t>{</a:t>
            </a:r>
          </a:p>
          <a:p>
            <a:r>
              <a:rPr lang="en-US" b="1" dirty="0" err="1"/>
              <a:t>System.out.println</a:t>
            </a:r>
            <a:r>
              <a:rPr lang="en-US" b="1" dirty="0"/>
              <a:t>("error </a:t>
            </a:r>
            <a:r>
              <a:rPr lang="en-US" b="1" dirty="0" err="1"/>
              <a:t>occured</a:t>
            </a:r>
            <a:r>
              <a:rPr lang="en-US" b="1" dirty="0"/>
              <a:t>");</a:t>
            </a:r>
          </a:p>
          <a:p>
            <a:r>
              <a:rPr lang="en-US" b="1" dirty="0" err="1"/>
              <a:t>e.printStackTrace</a:t>
            </a:r>
            <a:r>
              <a:rPr lang="en-US" b="1" dirty="0"/>
              <a:t>();</a:t>
            </a:r>
          </a:p>
          <a:p>
            <a:r>
              <a:rPr lang="en-US" b="1" dirty="0"/>
              <a:t>}</a:t>
            </a:r>
          </a:p>
          <a:p>
            <a:r>
              <a:rPr lang="en-US" b="1" dirty="0"/>
              <a:t>}</a:t>
            </a:r>
          </a:p>
          <a:p>
            <a:r>
              <a:rPr lang="en-US" b="1" dirty="0"/>
              <a:t>}</a:t>
            </a:r>
          </a:p>
        </p:txBody>
      </p:sp>
      <p:sp>
        <p:nvSpPr>
          <p:cNvPr id="3" name="Text Box 2"/>
          <p:cNvSpPr txBox="1"/>
          <p:nvPr/>
        </p:nvSpPr>
        <p:spPr>
          <a:xfrm>
            <a:off x="8368665" y="4611370"/>
            <a:ext cx="2103755" cy="1153160"/>
          </a:xfrm>
          <a:prstGeom prst="rect">
            <a:avLst/>
          </a:prstGeom>
          <a:noFill/>
        </p:spPr>
        <p:txBody>
          <a:bodyPr wrap="square" rtlCol="0" anchor="t">
            <a:spAutoFit/>
          </a:bodyPr>
          <a:lstStyle/>
          <a:p>
            <a:r>
              <a:rPr lang="en-US" sz="2300" b="1"/>
              <a:t>out put</a:t>
            </a:r>
          </a:p>
          <a:p>
            <a:r>
              <a:rPr lang="en-US" sz="2300" b="1"/>
              <a:t>1) file created</a:t>
            </a:r>
          </a:p>
          <a:p>
            <a:r>
              <a:rPr lang="en-US" sz="2300" b="1"/>
              <a:t>2) file exists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80340" y="110490"/>
            <a:ext cx="8963660" cy="6549390"/>
          </a:xfrm>
          <a:prstGeom prst="rect">
            <a:avLst/>
          </a:prstGeom>
          <a:noFill/>
        </p:spPr>
        <p:txBody>
          <a:bodyPr wrap="square" rtlCol="0" anchor="t">
            <a:noAutofit/>
          </a:bodyPr>
          <a:lstStyle/>
          <a:p>
            <a:r>
              <a:rPr lang="en-US" sz="2000" b="1"/>
              <a:t>import java.io.*;</a:t>
            </a:r>
          </a:p>
          <a:p>
            <a:r>
              <a:rPr lang="en-US" sz="2000" b="1"/>
              <a:t>class testfile1</a:t>
            </a:r>
          </a:p>
          <a:p>
            <a:r>
              <a:rPr lang="en-US" sz="2000" b="1"/>
              <a:t>{</a:t>
            </a:r>
          </a:p>
          <a:p>
            <a:r>
              <a:rPr lang="en-US" sz="2000" b="1"/>
              <a:t>public static void main(String args[])</a:t>
            </a:r>
          </a:p>
          <a:p>
            <a:r>
              <a:rPr lang="en-US" sz="2000" b="1"/>
              <a:t>{</a:t>
            </a:r>
          </a:p>
          <a:p>
            <a:endParaRPr lang="en-US" sz="2000" b="1"/>
          </a:p>
          <a:p>
            <a:r>
              <a:rPr lang="en-US" sz="2000" b="1"/>
              <a:t>File f2=new File("C:\\Users\\MRUH\\Desktop\\javaex\\file\\file.txt");</a:t>
            </a:r>
          </a:p>
          <a:p>
            <a:r>
              <a:rPr lang="en-US" sz="2000" b="1"/>
              <a:t>if(f2.exists())</a:t>
            </a:r>
          </a:p>
          <a:p>
            <a:r>
              <a:rPr lang="en-US" sz="2000" b="1"/>
              <a:t>{</a:t>
            </a:r>
          </a:p>
          <a:p>
            <a:r>
              <a:rPr lang="en-US" sz="2000" b="1"/>
              <a:t>System.out.println(f2.getName());</a:t>
            </a:r>
          </a:p>
          <a:p>
            <a:r>
              <a:rPr lang="en-US" sz="2000" b="1"/>
              <a:t>System.out.println(f2.length());</a:t>
            </a:r>
          </a:p>
          <a:p>
            <a:r>
              <a:rPr lang="en-US" sz="2000" b="1"/>
              <a:t>System.out.println(f2.getAbsolutePath());</a:t>
            </a:r>
          </a:p>
          <a:p>
            <a:r>
              <a:rPr lang="en-US" sz="2000" b="1"/>
              <a:t>System.out.println(f2.canRead());</a:t>
            </a:r>
          </a:p>
          <a:p>
            <a:r>
              <a:rPr lang="en-US" sz="2000" b="1"/>
              <a:t>System.out.println(f2.canWrite());</a:t>
            </a:r>
          </a:p>
          <a:p>
            <a:r>
              <a:rPr lang="en-US" sz="2000" b="1"/>
              <a:t>}</a:t>
            </a:r>
          </a:p>
          <a:p>
            <a:r>
              <a:rPr lang="en-US" sz="2000" b="1"/>
              <a:t>else</a:t>
            </a:r>
          </a:p>
          <a:p>
            <a:r>
              <a:rPr lang="en-US" sz="2000" b="1"/>
              <a:t>{</a:t>
            </a:r>
          </a:p>
          <a:p>
            <a:r>
              <a:rPr lang="en-US" sz="2000" b="1"/>
              <a:t>System.out.println("file not exists");</a:t>
            </a:r>
          </a:p>
          <a:p>
            <a:r>
              <a:rPr lang="en-US" sz="2000" b="1"/>
              <a:t>}</a:t>
            </a:r>
          </a:p>
          <a:p>
            <a:endParaRPr lang="en-US" sz="2000" b="1"/>
          </a:p>
          <a:p>
            <a:r>
              <a:rPr lang="en-US" sz="2000" b="1"/>
              <a:t>}</a:t>
            </a:r>
          </a:p>
          <a:p>
            <a:r>
              <a:rPr lang="en-US" sz="2000" b="1"/>
              <a:t>}</a:t>
            </a:r>
          </a:p>
        </p:txBody>
      </p:sp>
      <p:sp>
        <p:nvSpPr>
          <p:cNvPr id="3" name="Text Box 2"/>
          <p:cNvSpPr txBox="1"/>
          <p:nvPr/>
        </p:nvSpPr>
        <p:spPr>
          <a:xfrm>
            <a:off x="6304280" y="4028440"/>
            <a:ext cx="5659755" cy="2568575"/>
          </a:xfrm>
          <a:prstGeom prst="rect">
            <a:avLst/>
          </a:prstGeom>
          <a:noFill/>
        </p:spPr>
        <p:txBody>
          <a:bodyPr wrap="square" rtlCol="0" anchor="t">
            <a:spAutoFit/>
          </a:bodyPr>
          <a:lstStyle/>
          <a:p>
            <a:endParaRPr lang="en-US" sz="2300" b="1"/>
          </a:p>
          <a:p>
            <a:r>
              <a:rPr lang="en-US" sz="2300" b="1" u="sng"/>
              <a:t>output</a:t>
            </a:r>
            <a:endParaRPr lang="en-US" sz="2300" b="1"/>
          </a:p>
          <a:p>
            <a:r>
              <a:rPr lang="en-US" sz="2300" b="1"/>
              <a:t>file.txt</a:t>
            </a:r>
          </a:p>
          <a:p>
            <a:r>
              <a:rPr lang="en-US" sz="2300" b="1"/>
              <a:t>19</a:t>
            </a:r>
          </a:p>
          <a:p>
            <a:r>
              <a:rPr lang="en-US" sz="2300" b="1"/>
              <a:t>C:\Users\MRUH\Desktop\javaex\file\file.txt</a:t>
            </a:r>
          </a:p>
          <a:p>
            <a:r>
              <a:rPr lang="en-US" sz="2300" b="1"/>
              <a:t>true</a:t>
            </a:r>
          </a:p>
          <a:p>
            <a:r>
              <a:rPr lang="en-US" sz="2300" b="1"/>
              <a:t>true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1605" y="129540"/>
            <a:ext cx="9389110" cy="6477000"/>
          </a:xfrm>
          <a:prstGeom prst="rect">
            <a:avLst/>
          </a:prstGeom>
          <a:noFill/>
        </p:spPr>
        <p:txBody>
          <a:bodyPr wrap="square" rtlCol="0" anchor="t">
            <a:noAutofit/>
          </a:bodyPr>
          <a:lstStyle/>
          <a:p>
            <a:r>
              <a:rPr lang="en-US" sz="2200" b="1" dirty="0"/>
              <a:t>import java.io.*;</a:t>
            </a:r>
          </a:p>
          <a:p>
            <a:r>
              <a:rPr lang="en-US" sz="2200" b="1" dirty="0"/>
              <a:t>class testfile12</a:t>
            </a:r>
          </a:p>
          <a:p>
            <a:r>
              <a:rPr lang="en-US" sz="2200" b="1" dirty="0"/>
              <a:t>{</a:t>
            </a:r>
          </a:p>
          <a:p>
            <a:r>
              <a:rPr lang="en-US" sz="2200" b="1" dirty="0"/>
              <a:t>public static void main(String </a:t>
            </a:r>
            <a:r>
              <a:rPr lang="en-US" sz="2200" b="1" dirty="0" err="1"/>
              <a:t>args</a:t>
            </a:r>
            <a:r>
              <a:rPr lang="en-US" sz="2200" b="1" dirty="0"/>
              <a:t>[])</a:t>
            </a:r>
          </a:p>
          <a:p>
            <a:r>
              <a:rPr lang="en-US" sz="2200" b="1" dirty="0"/>
              <a:t>{</a:t>
            </a:r>
          </a:p>
          <a:p>
            <a:r>
              <a:rPr lang="en-US" sz="2200" b="1" dirty="0"/>
              <a:t>try</a:t>
            </a:r>
          </a:p>
          <a:p>
            <a:r>
              <a:rPr lang="en-US" sz="2200" b="1" dirty="0"/>
              <a:t>{</a:t>
            </a:r>
          </a:p>
          <a:p>
            <a:r>
              <a:rPr lang="en-US" sz="2200" b="1" dirty="0" err="1"/>
              <a:t>FileWriter</a:t>
            </a:r>
            <a:r>
              <a:rPr lang="en-US" sz="2200" b="1" dirty="0"/>
              <a:t> f3=new </a:t>
            </a:r>
            <a:r>
              <a:rPr lang="en-US" sz="2200" b="1" dirty="0" err="1"/>
              <a:t>FileWriter</a:t>
            </a:r>
            <a:r>
              <a:rPr lang="en-US" sz="2200" b="1" dirty="0"/>
              <a:t>("C:\\Users\\MRUH\\Desktop\\javaex\\file\\file.txt");</a:t>
            </a:r>
          </a:p>
          <a:p>
            <a:r>
              <a:rPr lang="en-US" sz="2200" b="1" dirty="0"/>
              <a:t>f3.write("hi new file created");</a:t>
            </a:r>
          </a:p>
          <a:p>
            <a:r>
              <a:rPr lang="en-US" sz="2200" b="1" dirty="0"/>
              <a:t>f3.close();</a:t>
            </a:r>
          </a:p>
          <a:p>
            <a:endParaRPr lang="en-US" sz="2200" b="1" dirty="0"/>
          </a:p>
          <a:p>
            <a:r>
              <a:rPr lang="en-US" sz="2200" b="1" dirty="0" err="1"/>
              <a:t>System.out.println</a:t>
            </a:r>
            <a:r>
              <a:rPr lang="en-US" sz="2200" b="1" dirty="0"/>
              <a:t>("</a:t>
            </a:r>
            <a:r>
              <a:rPr lang="en-US" sz="2200" b="1" dirty="0" err="1"/>
              <a:t>sucess</a:t>
            </a:r>
            <a:r>
              <a:rPr lang="en-US" sz="2200" b="1" dirty="0"/>
              <a:t>");</a:t>
            </a:r>
          </a:p>
          <a:p>
            <a:r>
              <a:rPr lang="en-US" sz="2200" b="1" dirty="0"/>
              <a:t>}</a:t>
            </a:r>
          </a:p>
          <a:p>
            <a:r>
              <a:rPr lang="en-US" sz="2200" b="1" dirty="0"/>
              <a:t>catch(</a:t>
            </a:r>
            <a:r>
              <a:rPr lang="en-US" sz="2200" b="1" dirty="0" err="1"/>
              <a:t>IOException</a:t>
            </a:r>
            <a:r>
              <a:rPr lang="en-US" sz="2200" b="1" dirty="0"/>
              <a:t> e)</a:t>
            </a:r>
          </a:p>
          <a:p>
            <a:r>
              <a:rPr lang="en-US" sz="2200" b="1" dirty="0"/>
              <a:t>{</a:t>
            </a:r>
          </a:p>
          <a:p>
            <a:r>
              <a:rPr lang="en-US" sz="2200" b="1" dirty="0" err="1"/>
              <a:t>e.printStackTrace</a:t>
            </a:r>
            <a:r>
              <a:rPr lang="en-US" sz="2200" b="1" dirty="0"/>
              <a:t>();</a:t>
            </a:r>
          </a:p>
          <a:p>
            <a:r>
              <a:rPr lang="en-US" sz="2200" b="1" dirty="0"/>
              <a:t>}</a:t>
            </a:r>
          </a:p>
          <a:p>
            <a:r>
              <a:rPr lang="en-US" sz="2200" b="1" dirty="0"/>
              <a:t>}</a:t>
            </a:r>
          </a:p>
          <a:p>
            <a:r>
              <a:rPr lang="en-US" sz="2200" b="1" dirty="0"/>
              <a:t>}</a:t>
            </a:r>
          </a:p>
        </p:txBody>
      </p:sp>
      <p:sp>
        <p:nvSpPr>
          <p:cNvPr id="4" name="Text Box 3"/>
          <p:cNvSpPr txBox="1"/>
          <p:nvPr/>
        </p:nvSpPr>
        <p:spPr>
          <a:xfrm>
            <a:off x="3434715" y="6297930"/>
            <a:ext cx="6096000" cy="445135"/>
          </a:xfrm>
          <a:prstGeom prst="rect">
            <a:avLst/>
          </a:prstGeom>
          <a:noFill/>
        </p:spPr>
        <p:txBody>
          <a:bodyPr wrap="square" rtlCol="0" anchor="t">
            <a:spAutoFit/>
          </a:bodyPr>
          <a:lstStyle/>
          <a:p>
            <a:r>
              <a:rPr lang="en-US" sz="2300" b="1"/>
              <a:t>Out put: sucess</a:t>
            </a:r>
          </a:p>
        </p:txBody>
      </p:sp>
      <p:sp>
        <p:nvSpPr>
          <p:cNvPr id="5" name="Text Box 4"/>
          <p:cNvSpPr txBox="1"/>
          <p:nvPr/>
        </p:nvSpPr>
        <p:spPr>
          <a:xfrm>
            <a:off x="5887720" y="6297930"/>
            <a:ext cx="6096000" cy="429895"/>
          </a:xfrm>
          <a:prstGeom prst="rect">
            <a:avLst/>
          </a:prstGeom>
          <a:noFill/>
        </p:spPr>
        <p:txBody>
          <a:bodyPr wrap="square" rtlCol="0" anchor="t">
            <a:spAutoFit/>
          </a:bodyPr>
          <a:lstStyle/>
          <a:p>
            <a:r>
              <a:rPr lang="en-US" sz="2200" b="1">
                <a:sym typeface="+mn-ea"/>
              </a:rPr>
              <a:t>file.txt:hi new file created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85750" y="80645"/>
            <a:ext cx="11319510" cy="6862445"/>
          </a:xfrm>
          <a:prstGeom prst="rect">
            <a:avLst/>
          </a:prstGeom>
          <a:noFill/>
        </p:spPr>
        <p:txBody>
          <a:bodyPr wrap="square" rtlCol="0" anchor="t">
            <a:spAutoFit/>
          </a:bodyPr>
          <a:lstStyle/>
          <a:p>
            <a:r>
              <a:rPr lang="en-US" sz="2000" b="1" dirty="0"/>
              <a:t>import java.io.*;</a:t>
            </a:r>
          </a:p>
          <a:p>
            <a:r>
              <a:rPr lang="en-US" sz="2000" b="1" dirty="0"/>
              <a:t>import </a:t>
            </a:r>
            <a:r>
              <a:rPr lang="en-US" sz="2000" b="1" dirty="0" err="1"/>
              <a:t>java.util.Scanner</a:t>
            </a:r>
            <a:r>
              <a:rPr lang="en-US" sz="2000" b="1" dirty="0"/>
              <a:t>;</a:t>
            </a:r>
          </a:p>
          <a:p>
            <a:r>
              <a:rPr lang="en-US" sz="2000" b="1" dirty="0"/>
              <a:t>class testfile3</a:t>
            </a:r>
          </a:p>
          <a:p>
            <a:r>
              <a:rPr lang="en-US" sz="2000" b="1" dirty="0"/>
              <a:t>{</a:t>
            </a:r>
          </a:p>
          <a:p>
            <a:r>
              <a:rPr lang="en-US" sz="2000" b="1" dirty="0"/>
              <a:t>public static void main(String </a:t>
            </a:r>
            <a:r>
              <a:rPr lang="en-US" sz="2000" b="1" dirty="0" err="1"/>
              <a:t>args</a:t>
            </a:r>
            <a:r>
              <a:rPr lang="en-US" sz="2000" b="1" dirty="0"/>
              <a:t>[])</a:t>
            </a:r>
          </a:p>
          <a:p>
            <a:r>
              <a:rPr lang="en-US" sz="2000" b="1" dirty="0"/>
              <a:t>{</a:t>
            </a:r>
          </a:p>
          <a:p>
            <a:r>
              <a:rPr lang="en-US" sz="2000" b="1" dirty="0"/>
              <a:t>try</a:t>
            </a:r>
          </a:p>
          <a:p>
            <a:r>
              <a:rPr lang="en-US" sz="2000" b="1" dirty="0"/>
              <a:t>{</a:t>
            </a:r>
          </a:p>
          <a:p>
            <a:r>
              <a:rPr lang="en-US" sz="2000" b="1" dirty="0"/>
              <a:t>File f4=new File("C:\\Users\\MRUH\\Desktop\\javaex\\file\\file.txt");</a:t>
            </a:r>
          </a:p>
          <a:p>
            <a:r>
              <a:rPr lang="en-US" sz="2000" b="1" dirty="0"/>
              <a:t>Scanner </a:t>
            </a:r>
            <a:r>
              <a:rPr lang="en-US" sz="2000" b="1" dirty="0" err="1"/>
              <a:t>sc</a:t>
            </a:r>
            <a:r>
              <a:rPr lang="en-US" sz="2000" b="1" dirty="0"/>
              <a:t>=new Scanner(f4);</a:t>
            </a:r>
          </a:p>
          <a:p>
            <a:r>
              <a:rPr lang="en-US" sz="2000" b="1" dirty="0"/>
              <a:t>while(</a:t>
            </a:r>
            <a:r>
              <a:rPr lang="en-US" sz="2000" b="1" dirty="0" err="1"/>
              <a:t>sc.hasNextLine</a:t>
            </a:r>
            <a:r>
              <a:rPr lang="en-US" sz="2000" b="1" dirty="0"/>
              <a:t>())</a:t>
            </a:r>
          </a:p>
          <a:p>
            <a:r>
              <a:rPr lang="en-US" sz="2000" b="1" dirty="0"/>
              <a:t>{</a:t>
            </a:r>
          </a:p>
          <a:p>
            <a:r>
              <a:rPr lang="en-US" sz="2000" b="1" dirty="0"/>
              <a:t>String data=</a:t>
            </a:r>
            <a:r>
              <a:rPr lang="en-US" sz="2000" b="1" dirty="0" err="1"/>
              <a:t>sc.nextLine</a:t>
            </a:r>
            <a:r>
              <a:rPr lang="en-US" sz="2000" b="1" dirty="0"/>
              <a:t>();</a:t>
            </a:r>
          </a:p>
          <a:p>
            <a:endParaRPr lang="en-US" sz="2000" b="1" dirty="0"/>
          </a:p>
          <a:p>
            <a:r>
              <a:rPr lang="en-US" sz="2000" b="1" dirty="0" err="1"/>
              <a:t>System.out.println</a:t>
            </a:r>
            <a:r>
              <a:rPr lang="en-US" sz="2000" b="1" dirty="0"/>
              <a:t>(data);</a:t>
            </a:r>
          </a:p>
          <a:p>
            <a:r>
              <a:rPr lang="en-US" sz="2000" b="1" dirty="0"/>
              <a:t>}</a:t>
            </a:r>
          </a:p>
          <a:p>
            <a:r>
              <a:rPr lang="en-US" sz="2000" b="1" dirty="0" err="1"/>
              <a:t>sc.close</a:t>
            </a:r>
            <a:r>
              <a:rPr lang="en-US" sz="2000" b="1" dirty="0"/>
              <a:t>();</a:t>
            </a:r>
          </a:p>
          <a:p>
            <a:r>
              <a:rPr lang="en-US" sz="2000" b="1" dirty="0"/>
              <a:t>}</a:t>
            </a:r>
          </a:p>
          <a:p>
            <a:r>
              <a:rPr lang="en-US" sz="2000" b="1" dirty="0"/>
              <a:t>catch(</a:t>
            </a:r>
            <a:r>
              <a:rPr lang="en-US" sz="2000" b="1" dirty="0" err="1"/>
              <a:t>IOException</a:t>
            </a:r>
            <a:r>
              <a:rPr lang="en-US" sz="2000" b="1" dirty="0"/>
              <a:t> e)</a:t>
            </a:r>
          </a:p>
          <a:p>
            <a:r>
              <a:rPr lang="en-US" sz="2000" b="1" dirty="0"/>
              <a:t>{</a:t>
            </a:r>
          </a:p>
          <a:p>
            <a:r>
              <a:rPr lang="en-US" sz="2000" b="1" dirty="0" err="1"/>
              <a:t>e.printStackTrace</a:t>
            </a:r>
            <a:r>
              <a:rPr lang="en-US" sz="2000" b="1" dirty="0"/>
              <a:t>();</a:t>
            </a:r>
          </a:p>
          <a:p>
            <a:r>
              <a:rPr lang="en-US" sz="2000" b="1" dirty="0"/>
              <a:t>}</a:t>
            </a:r>
          </a:p>
        </p:txBody>
      </p:sp>
      <p:sp>
        <p:nvSpPr>
          <p:cNvPr id="3" name="Text Box 2"/>
          <p:cNvSpPr txBox="1"/>
          <p:nvPr/>
        </p:nvSpPr>
        <p:spPr>
          <a:xfrm>
            <a:off x="5645785" y="6228080"/>
            <a:ext cx="6096000" cy="429895"/>
          </a:xfrm>
          <a:prstGeom prst="rect">
            <a:avLst/>
          </a:prstGeom>
          <a:noFill/>
        </p:spPr>
        <p:txBody>
          <a:bodyPr wrap="square" rtlCol="0" anchor="t">
            <a:spAutoFit/>
          </a:bodyPr>
          <a:lstStyle/>
          <a:p>
            <a:r>
              <a:rPr lang="en-US" sz="2200" b="1">
                <a:sym typeface="+mn-ea"/>
              </a:rPr>
              <a:t>output: hi new file created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092" y="144325"/>
            <a:ext cx="11994292" cy="5262979"/>
          </a:xfrm>
          <a:prstGeom prst="rect">
            <a:avLst/>
          </a:prstGeom>
        </p:spPr>
        <p:txBody>
          <a:bodyPr wrap="square">
            <a:spAutoFit/>
          </a:bodyPr>
          <a:lstStyle/>
          <a:p>
            <a:r>
              <a:rPr lang="en-US" sz="2800" b="1" dirty="0"/>
              <a:t>What is a Framework? </a:t>
            </a:r>
          </a:p>
          <a:p>
            <a:endParaRPr lang="en-US" sz="2800" dirty="0"/>
          </a:p>
          <a:p>
            <a:r>
              <a:rPr lang="en-US" sz="2800" dirty="0"/>
              <a:t>The framework is a semi-finished reusable application that provides some common low- level services for serving reoccurring problems and that can be customized according to our requirements.</a:t>
            </a:r>
          </a:p>
          <a:p>
            <a:r>
              <a:rPr lang="en-US" sz="2800" dirty="0"/>
              <a:t> </a:t>
            </a:r>
          </a:p>
          <a:p>
            <a:r>
              <a:rPr lang="en-US" sz="2800" dirty="0"/>
              <a:t>For example: 1. The computer is a framework; it can be used by all people according to their requirements. </a:t>
            </a:r>
          </a:p>
          <a:p>
            <a:endParaRPr lang="en-US" sz="2800" dirty="0"/>
          </a:p>
          <a:p>
            <a:r>
              <a:rPr lang="en-US" sz="2800" dirty="0"/>
              <a:t>2. In java struts, hibernate, spring technologies are frameworks, all these technologies are used by different companies for developing projects according to the project requirements.</a:t>
            </a:r>
            <a:endParaRPr lang="en-IN"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97560" y="1243965"/>
            <a:ext cx="10597515" cy="953135"/>
          </a:xfrm>
          <a:prstGeom prst="rect">
            <a:avLst/>
          </a:prstGeom>
          <a:noFill/>
        </p:spPr>
        <p:txBody>
          <a:bodyPr wrap="square" rtlCol="0" anchor="t">
            <a:spAutoFit/>
          </a:bodyPr>
          <a:lstStyle/>
          <a:p>
            <a:r>
              <a:rPr lang="en-US" sz="2800" b="1"/>
              <a:t>System.out.println("simple message");  </a:t>
            </a:r>
          </a:p>
          <a:p>
            <a:r>
              <a:rPr lang="en-US" sz="2800" b="1"/>
              <a:t>System.err.println("error message"); </a:t>
            </a:r>
          </a:p>
        </p:txBody>
      </p:sp>
      <p:sp>
        <p:nvSpPr>
          <p:cNvPr id="3" name="Text Box 2"/>
          <p:cNvSpPr txBox="1"/>
          <p:nvPr/>
        </p:nvSpPr>
        <p:spPr>
          <a:xfrm>
            <a:off x="300990" y="516255"/>
            <a:ext cx="9853295" cy="521970"/>
          </a:xfrm>
          <a:prstGeom prst="rect">
            <a:avLst/>
          </a:prstGeom>
          <a:noFill/>
        </p:spPr>
        <p:txBody>
          <a:bodyPr wrap="square" rtlCol="0" anchor="t">
            <a:spAutoFit/>
          </a:bodyPr>
          <a:lstStyle/>
          <a:p>
            <a:r>
              <a:rPr lang="en-US" sz="2800" b="1" u="sng"/>
              <a:t> code to print output and an error message to the console.</a:t>
            </a:r>
          </a:p>
        </p:txBody>
      </p:sp>
      <p:sp>
        <p:nvSpPr>
          <p:cNvPr id="4" name="Text Box 3"/>
          <p:cNvSpPr txBox="1"/>
          <p:nvPr/>
        </p:nvSpPr>
        <p:spPr>
          <a:xfrm>
            <a:off x="549275" y="2775585"/>
            <a:ext cx="10765790" cy="521970"/>
          </a:xfrm>
          <a:prstGeom prst="rect">
            <a:avLst/>
          </a:prstGeom>
          <a:noFill/>
        </p:spPr>
        <p:txBody>
          <a:bodyPr wrap="square" rtlCol="0" anchor="t">
            <a:spAutoFit/>
          </a:bodyPr>
          <a:lstStyle/>
          <a:p>
            <a:r>
              <a:rPr lang="en-US" sz="2800" b="1" u="sng"/>
              <a:t> code to get input from console.</a:t>
            </a:r>
          </a:p>
        </p:txBody>
      </p:sp>
      <p:sp>
        <p:nvSpPr>
          <p:cNvPr id="5" name="Text Box 4"/>
          <p:cNvSpPr txBox="1"/>
          <p:nvPr/>
        </p:nvSpPr>
        <p:spPr>
          <a:xfrm>
            <a:off x="859155" y="3751580"/>
            <a:ext cx="10676890" cy="1383665"/>
          </a:xfrm>
          <a:prstGeom prst="rect">
            <a:avLst/>
          </a:prstGeom>
          <a:noFill/>
        </p:spPr>
        <p:txBody>
          <a:bodyPr wrap="square" rtlCol="0" anchor="t">
            <a:spAutoFit/>
          </a:bodyPr>
          <a:lstStyle/>
          <a:p>
            <a:r>
              <a:rPr lang="en-US" sz="2800" b="1"/>
              <a:t>int i=System.in.read();//returns ASCII code of 1st character  </a:t>
            </a:r>
          </a:p>
          <a:p>
            <a:endParaRPr lang="en-US" sz="2800" b="1"/>
          </a:p>
          <a:p>
            <a:r>
              <a:rPr lang="en-US" sz="2800" b="1"/>
              <a:t>System.out.println((char)i);//will print the character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30505" y="219710"/>
            <a:ext cx="11527155" cy="3107690"/>
          </a:xfrm>
          <a:prstGeom prst="rect">
            <a:avLst/>
          </a:prstGeom>
          <a:noFill/>
        </p:spPr>
        <p:txBody>
          <a:bodyPr wrap="square" rtlCol="0" anchor="t">
            <a:spAutoFit/>
          </a:bodyPr>
          <a:lstStyle/>
          <a:p>
            <a:r>
              <a:rPr lang="en-US" sz="2800" u="sng"/>
              <a:t>OutputStream</a:t>
            </a:r>
            <a:endParaRPr lang="en-US" sz="2800"/>
          </a:p>
          <a:p>
            <a:r>
              <a:rPr lang="en-US" sz="2800"/>
              <a:t>Java application uses an output stream to write data to a destination; it may be a file, an array, peripheral device or socket.</a:t>
            </a:r>
          </a:p>
          <a:p>
            <a:endParaRPr lang="en-US" sz="2800"/>
          </a:p>
          <a:p>
            <a:r>
              <a:rPr lang="en-US" sz="2800" u="sng"/>
              <a:t>InputStream</a:t>
            </a:r>
            <a:endParaRPr lang="en-US" sz="2800"/>
          </a:p>
          <a:p>
            <a:r>
              <a:rPr lang="en-US" sz="2800"/>
              <a:t>Java application uses an input stream to read data from a source; it may be a file, an array, peripheral device or socket.</a:t>
            </a:r>
          </a:p>
        </p:txBody>
      </p:sp>
      <p:pic>
        <p:nvPicPr>
          <p:cNvPr id="100" name="Picture 99"/>
          <p:cNvPicPr/>
          <p:nvPr/>
        </p:nvPicPr>
        <p:blipFill>
          <a:blip r:embed="rId2"/>
          <a:stretch>
            <a:fillRect/>
          </a:stretch>
        </p:blipFill>
        <p:spPr>
          <a:xfrm>
            <a:off x="554990" y="3487420"/>
            <a:ext cx="11027410" cy="2781300"/>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7165" y="162560"/>
            <a:ext cx="11748770" cy="1814830"/>
          </a:xfrm>
          <a:prstGeom prst="rect">
            <a:avLst/>
          </a:prstGeom>
          <a:noFill/>
        </p:spPr>
        <p:txBody>
          <a:bodyPr wrap="square" rtlCol="0" anchor="t">
            <a:spAutoFit/>
          </a:bodyPr>
          <a:lstStyle/>
          <a:p>
            <a:r>
              <a:rPr lang="en-US" sz="2800" u="sng" dirty="0" err="1"/>
              <a:t>OutputStream</a:t>
            </a:r>
            <a:r>
              <a:rPr lang="en-US" sz="2800" u="sng" dirty="0"/>
              <a:t> class</a:t>
            </a:r>
          </a:p>
          <a:p>
            <a:r>
              <a:rPr lang="en-US" sz="2800" dirty="0" err="1"/>
              <a:t>OutputStream</a:t>
            </a:r>
            <a:r>
              <a:rPr lang="en-US" sz="2800" dirty="0"/>
              <a:t> class is an abstract class. It is the superclass of all classes representing an output stream of bytes. An output stream accepts output bytes and sends them to some sink.</a:t>
            </a:r>
          </a:p>
        </p:txBody>
      </p:sp>
      <p:sp>
        <p:nvSpPr>
          <p:cNvPr id="4" name="Text Box 3"/>
          <p:cNvSpPr txBox="1"/>
          <p:nvPr/>
        </p:nvSpPr>
        <p:spPr>
          <a:xfrm>
            <a:off x="177165" y="2176145"/>
            <a:ext cx="11864340" cy="521970"/>
          </a:xfrm>
          <a:prstGeom prst="rect">
            <a:avLst/>
          </a:prstGeom>
          <a:noFill/>
        </p:spPr>
        <p:txBody>
          <a:bodyPr wrap="square" rtlCol="0" anchor="t">
            <a:spAutoFit/>
          </a:bodyPr>
          <a:lstStyle/>
          <a:p>
            <a:r>
              <a:rPr lang="en-US" sz="2800" dirty="0"/>
              <a:t>Java </a:t>
            </a:r>
            <a:r>
              <a:rPr lang="en-US" sz="2800" dirty="0" err="1"/>
              <a:t>FileOutputStream</a:t>
            </a:r>
            <a:r>
              <a:rPr lang="en-US" sz="2800" dirty="0"/>
              <a:t> is an output stream used for writing data to a file.</a:t>
            </a:r>
          </a:p>
        </p:txBody>
      </p:sp>
      <p:sp>
        <p:nvSpPr>
          <p:cNvPr id="6" name="Text Box 5"/>
          <p:cNvSpPr txBox="1"/>
          <p:nvPr/>
        </p:nvSpPr>
        <p:spPr>
          <a:xfrm>
            <a:off x="549910" y="2896870"/>
            <a:ext cx="11003280" cy="3793490"/>
          </a:xfrm>
          <a:prstGeom prst="rect">
            <a:avLst/>
          </a:prstGeom>
          <a:noFill/>
        </p:spPr>
        <p:txBody>
          <a:bodyPr wrap="square" rtlCol="0" anchor="t">
            <a:noAutofit/>
          </a:bodyPr>
          <a:lstStyle/>
          <a:p>
            <a:r>
              <a:rPr lang="en-US" sz="2300" b="1"/>
              <a:t>import java.io.FileOutputStream;  </a:t>
            </a:r>
          </a:p>
          <a:p>
            <a:r>
              <a:rPr lang="en-US" sz="2300" b="1"/>
              <a:t>public class FileOutputStreamExample {  </a:t>
            </a:r>
          </a:p>
          <a:p>
            <a:r>
              <a:rPr lang="en-US" sz="2300" b="1"/>
              <a:t>    public static void main(String args[]){    </a:t>
            </a:r>
          </a:p>
          <a:p>
            <a:r>
              <a:rPr lang="en-US" sz="2300" b="1"/>
              <a:t>           try{    </a:t>
            </a:r>
          </a:p>
          <a:p>
            <a:r>
              <a:rPr lang="en-US" sz="2300" b="1"/>
              <a:t>             FileOutputStream fout=new FileOutputStream("D:\\testout.txt");    </a:t>
            </a:r>
          </a:p>
          <a:p>
            <a:r>
              <a:rPr lang="en-US" sz="2300" b="1"/>
              <a:t>             fout.write(65);    </a:t>
            </a:r>
          </a:p>
          <a:p>
            <a:r>
              <a:rPr lang="en-US" sz="2300" b="1"/>
              <a:t>             fout.close();    </a:t>
            </a:r>
          </a:p>
          <a:p>
            <a:r>
              <a:rPr lang="en-US" sz="2300" b="1"/>
              <a:t>             System.out.println("success...");    </a:t>
            </a:r>
          </a:p>
          <a:p>
            <a:r>
              <a:rPr lang="en-US" sz="2300" b="1"/>
              <a:t>            }catch(Exception e){System.out.println(e);}    </a:t>
            </a:r>
          </a:p>
          <a:p>
            <a:r>
              <a:rPr lang="en-US" sz="2300" b="1"/>
              <a:t>      }    </a:t>
            </a:r>
          </a:p>
          <a:p>
            <a:r>
              <a:rPr lang="en-US" sz="2300" b="1"/>
              <a:t>}  </a:t>
            </a:r>
          </a:p>
        </p:txBody>
      </p:sp>
      <p:sp>
        <p:nvSpPr>
          <p:cNvPr id="7" name="Text Box 6"/>
          <p:cNvSpPr txBox="1"/>
          <p:nvPr/>
        </p:nvSpPr>
        <p:spPr>
          <a:xfrm>
            <a:off x="10098405" y="4805680"/>
            <a:ext cx="1560830" cy="1245235"/>
          </a:xfrm>
          <a:prstGeom prst="rect">
            <a:avLst/>
          </a:prstGeom>
          <a:noFill/>
        </p:spPr>
        <p:txBody>
          <a:bodyPr wrap="square" rtlCol="0" anchor="t">
            <a:spAutoFit/>
          </a:bodyPr>
          <a:lstStyle/>
          <a:p>
            <a:r>
              <a:rPr lang="en-IN" altLang="en-US" sz="2500" b="1"/>
              <a:t>Output</a:t>
            </a:r>
          </a:p>
          <a:p>
            <a:endParaRPr lang="en-IN" altLang="en-US" sz="2500" b="1"/>
          </a:p>
          <a:p>
            <a:r>
              <a:rPr lang="en-US" sz="2500" b="1"/>
              <a:t>Success...</a:t>
            </a:r>
          </a:p>
        </p:txBody>
      </p:sp>
      <p:sp>
        <p:nvSpPr>
          <p:cNvPr id="8" name="Text Box 7"/>
          <p:cNvSpPr txBox="1"/>
          <p:nvPr/>
        </p:nvSpPr>
        <p:spPr>
          <a:xfrm>
            <a:off x="8174990" y="6254750"/>
            <a:ext cx="2113280" cy="475615"/>
          </a:xfrm>
          <a:prstGeom prst="rect">
            <a:avLst/>
          </a:prstGeom>
          <a:noFill/>
        </p:spPr>
        <p:txBody>
          <a:bodyPr wrap="square" rtlCol="0" anchor="t">
            <a:spAutoFit/>
          </a:bodyPr>
          <a:lstStyle/>
          <a:p>
            <a:r>
              <a:rPr lang="en-US" sz="2500" b="1"/>
              <a:t>testout.txt</a:t>
            </a:r>
            <a:r>
              <a:rPr lang="en-IN" altLang="en-US" sz="2500" b="1"/>
              <a:t> : 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63855" y="349250"/>
            <a:ext cx="11193145" cy="6197600"/>
          </a:xfrm>
          <a:prstGeom prst="rect">
            <a:avLst/>
          </a:prstGeom>
          <a:noFill/>
        </p:spPr>
        <p:txBody>
          <a:bodyPr wrap="square" rtlCol="0" anchor="t">
            <a:noAutofit/>
          </a:bodyPr>
          <a:lstStyle/>
          <a:p>
            <a:r>
              <a:rPr lang="en-US" sz="2500" b="1"/>
              <a:t>import java.io.FileOutputStream;  </a:t>
            </a:r>
          </a:p>
          <a:p>
            <a:r>
              <a:rPr lang="en-US" sz="2500" b="1"/>
              <a:t>public class FileOutputStreamExample {  </a:t>
            </a:r>
          </a:p>
          <a:p>
            <a:r>
              <a:rPr lang="en-US" sz="2500" b="1"/>
              <a:t>    public static void main(String args[]){    </a:t>
            </a:r>
          </a:p>
          <a:p>
            <a:r>
              <a:rPr lang="en-US" sz="2500" b="1"/>
              <a:t>           try{    </a:t>
            </a:r>
          </a:p>
          <a:p>
            <a:r>
              <a:rPr lang="en-US" sz="2500" b="1"/>
              <a:t>             FileOutputStream fout=new FileOutputStream("D:\\testout.txt");    </a:t>
            </a:r>
          </a:p>
          <a:p>
            <a:r>
              <a:rPr lang="en-US" sz="2500" b="1"/>
              <a:t>             String s="Welcome to </a:t>
            </a:r>
            <a:r>
              <a:rPr lang="en-IN" altLang="en-US" sz="2500" b="1"/>
              <a:t>Stream</a:t>
            </a:r>
            <a:r>
              <a:rPr lang="en-US" sz="2500" b="1"/>
              <a:t>.";    </a:t>
            </a:r>
          </a:p>
          <a:p>
            <a:r>
              <a:rPr lang="en-US" sz="2500" b="1"/>
              <a:t>             byte b[]=s.getBytes();//converting string into byte array    </a:t>
            </a:r>
          </a:p>
          <a:p>
            <a:r>
              <a:rPr lang="en-US" sz="2500" b="1"/>
              <a:t>             fout.write(b);    </a:t>
            </a:r>
          </a:p>
          <a:p>
            <a:r>
              <a:rPr lang="en-US" sz="2500" b="1"/>
              <a:t>             fout.close();    </a:t>
            </a:r>
          </a:p>
          <a:p>
            <a:r>
              <a:rPr lang="en-US" sz="2500" b="1"/>
              <a:t>             System.out.println("success...");    </a:t>
            </a:r>
          </a:p>
          <a:p>
            <a:r>
              <a:rPr lang="en-US" sz="2500" b="1"/>
              <a:t>            }catch(Exception e){System.out.println(e);}    </a:t>
            </a:r>
          </a:p>
          <a:p>
            <a:r>
              <a:rPr lang="en-US" sz="2500" b="1"/>
              <a:t>      }    </a:t>
            </a:r>
          </a:p>
          <a:p>
            <a:r>
              <a:rPr lang="en-US" sz="2500" b="1"/>
              <a:t>}  </a:t>
            </a:r>
          </a:p>
        </p:txBody>
      </p:sp>
      <p:sp>
        <p:nvSpPr>
          <p:cNvPr id="3" name="Text Box 2"/>
          <p:cNvSpPr txBox="1"/>
          <p:nvPr/>
        </p:nvSpPr>
        <p:spPr>
          <a:xfrm>
            <a:off x="2951480" y="6152515"/>
            <a:ext cx="6115685" cy="475615"/>
          </a:xfrm>
          <a:prstGeom prst="rect">
            <a:avLst/>
          </a:prstGeom>
          <a:noFill/>
        </p:spPr>
        <p:txBody>
          <a:bodyPr wrap="square" rtlCol="0" anchor="t">
            <a:spAutoFit/>
          </a:bodyPr>
          <a:lstStyle/>
          <a:p>
            <a:r>
              <a:rPr lang="en-US" sz="2500" b="1"/>
              <a:t>testout.txt</a:t>
            </a:r>
            <a:r>
              <a:rPr lang="en-IN" altLang="en-US" sz="2500" b="1"/>
              <a:t>:</a:t>
            </a:r>
            <a:r>
              <a:rPr lang="en-US" sz="2500" b="1">
                <a:sym typeface="+mn-ea"/>
              </a:rPr>
              <a:t>Welcome to </a:t>
            </a:r>
            <a:r>
              <a:rPr lang="en-IN" altLang="en-US" sz="2500" b="1">
                <a:sym typeface="+mn-ea"/>
              </a:rPr>
              <a:t>Stream</a:t>
            </a:r>
            <a:r>
              <a:rPr lang="en-US" sz="2500" b="1">
                <a:sym typeface="+mn-ea"/>
              </a:rPr>
              <a:t>.</a:t>
            </a:r>
            <a:endParaRPr lang="en-IN" altLang="en-US" sz="2500" b="1"/>
          </a:p>
        </p:txBody>
      </p:sp>
      <p:sp>
        <p:nvSpPr>
          <p:cNvPr id="4" name="Text Box 3"/>
          <p:cNvSpPr txBox="1"/>
          <p:nvPr/>
        </p:nvSpPr>
        <p:spPr>
          <a:xfrm>
            <a:off x="9531985" y="4907280"/>
            <a:ext cx="1648460" cy="1245235"/>
          </a:xfrm>
          <a:prstGeom prst="rect">
            <a:avLst/>
          </a:prstGeom>
          <a:noFill/>
        </p:spPr>
        <p:txBody>
          <a:bodyPr wrap="square" rtlCol="0" anchor="t">
            <a:spAutoFit/>
          </a:bodyPr>
          <a:lstStyle/>
          <a:p>
            <a:r>
              <a:rPr lang="en-IN" altLang="en-US" sz="2500" b="1">
                <a:sym typeface="+mn-ea"/>
              </a:rPr>
              <a:t>Output</a:t>
            </a:r>
            <a:endParaRPr lang="en-IN" altLang="en-US" sz="2500" b="1"/>
          </a:p>
          <a:p>
            <a:endParaRPr lang="en-IN" altLang="en-US" sz="2500" b="1"/>
          </a:p>
          <a:p>
            <a:r>
              <a:rPr lang="en-US" sz="2500" b="1">
                <a:sym typeface="+mn-ea"/>
              </a:rPr>
              <a:t>Success...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19405" y="354330"/>
            <a:ext cx="11386185" cy="1383665"/>
          </a:xfrm>
          <a:prstGeom prst="rect">
            <a:avLst/>
          </a:prstGeom>
          <a:noFill/>
        </p:spPr>
        <p:txBody>
          <a:bodyPr wrap="square" rtlCol="0" anchor="t">
            <a:spAutoFit/>
          </a:bodyPr>
          <a:lstStyle/>
          <a:p>
            <a:r>
              <a:rPr lang="en-US" sz="2800" b="1" u="sng" dirty="0" err="1"/>
              <a:t>InputStream</a:t>
            </a:r>
            <a:r>
              <a:rPr lang="en-US" sz="2800" b="1" u="sng" dirty="0"/>
              <a:t> class</a:t>
            </a:r>
          </a:p>
          <a:p>
            <a:r>
              <a:rPr lang="en-US" sz="2800" b="1" dirty="0" err="1"/>
              <a:t>InputStream</a:t>
            </a:r>
            <a:r>
              <a:rPr lang="en-US" sz="2800" b="1" dirty="0"/>
              <a:t> class is an abstract class. It is the superclass of all classes representing an input stream of bytes.</a:t>
            </a:r>
          </a:p>
        </p:txBody>
      </p:sp>
      <p:sp>
        <p:nvSpPr>
          <p:cNvPr id="3" name="Text Box 2"/>
          <p:cNvSpPr txBox="1"/>
          <p:nvPr/>
        </p:nvSpPr>
        <p:spPr>
          <a:xfrm>
            <a:off x="974090" y="2086610"/>
            <a:ext cx="7588250" cy="4451985"/>
          </a:xfrm>
          <a:prstGeom prst="rect">
            <a:avLst/>
          </a:prstGeom>
          <a:noFill/>
        </p:spPr>
        <p:txBody>
          <a:bodyPr wrap="square" rtlCol="0" anchor="t">
            <a:noAutofit/>
          </a:bodyPr>
          <a:lstStyle/>
          <a:p>
            <a:r>
              <a:rPr lang="en-US" sz="2300" b="1"/>
              <a:t>import java.io.FileInputStream;  </a:t>
            </a:r>
          </a:p>
          <a:p>
            <a:r>
              <a:rPr lang="en-US" sz="2300" b="1"/>
              <a:t>public class DataStreamExample {  </a:t>
            </a:r>
          </a:p>
          <a:p>
            <a:r>
              <a:rPr lang="en-US" sz="2300" b="1"/>
              <a:t>     public static void main(String args[]){    </a:t>
            </a:r>
          </a:p>
          <a:p>
            <a:r>
              <a:rPr lang="en-US" sz="2300" b="1"/>
              <a:t>          try{    </a:t>
            </a:r>
          </a:p>
          <a:p>
            <a:r>
              <a:rPr lang="en-US" sz="2300" b="1"/>
              <a:t>            FileInputStream fin=new FileInputStream("D:\\testout.txt");    </a:t>
            </a:r>
          </a:p>
          <a:p>
            <a:r>
              <a:rPr lang="en-US" sz="2300" b="1"/>
              <a:t>            int i=fin.read();  </a:t>
            </a:r>
          </a:p>
          <a:p>
            <a:r>
              <a:rPr lang="en-US" sz="2300" b="1"/>
              <a:t>            System.out.print((char)i);    </a:t>
            </a:r>
          </a:p>
          <a:p>
            <a:r>
              <a:rPr lang="en-US" sz="2300" b="1"/>
              <a:t>  </a:t>
            </a:r>
          </a:p>
          <a:p>
            <a:r>
              <a:rPr lang="en-US" sz="2300" b="1"/>
              <a:t>            fin.close();    </a:t>
            </a:r>
          </a:p>
          <a:p>
            <a:r>
              <a:rPr lang="en-US" sz="2300" b="1"/>
              <a:t>          }catch(Exception e){System.out.println(e);}    </a:t>
            </a:r>
          </a:p>
          <a:p>
            <a:r>
              <a:rPr lang="en-US" sz="2300" b="1"/>
              <a:t>         }    </a:t>
            </a:r>
          </a:p>
          <a:p>
            <a:r>
              <a:rPr lang="en-US" sz="2300" b="1"/>
              <a:t>        }  </a:t>
            </a:r>
          </a:p>
        </p:txBody>
      </p:sp>
      <p:sp>
        <p:nvSpPr>
          <p:cNvPr id="5" name="Text Box 4"/>
          <p:cNvSpPr txBox="1"/>
          <p:nvPr/>
        </p:nvSpPr>
        <p:spPr>
          <a:xfrm>
            <a:off x="6837045" y="3060700"/>
            <a:ext cx="5166360" cy="475615"/>
          </a:xfrm>
          <a:prstGeom prst="rect">
            <a:avLst/>
          </a:prstGeom>
          <a:noFill/>
        </p:spPr>
        <p:txBody>
          <a:bodyPr wrap="square" rtlCol="0" anchor="t">
            <a:spAutoFit/>
          </a:bodyPr>
          <a:lstStyle/>
          <a:p>
            <a:r>
              <a:rPr lang="en-US" sz="2500" b="1">
                <a:sym typeface="+mn-ea"/>
              </a:rPr>
              <a:t>testout.txt</a:t>
            </a:r>
            <a:r>
              <a:rPr lang="en-IN" altLang="en-US" sz="2500" b="1">
                <a:sym typeface="+mn-ea"/>
              </a:rPr>
              <a:t>: </a:t>
            </a:r>
            <a:r>
              <a:rPr lang="en-US" sz="2500" b="1"/>
              <a:t>Welcome to</a:t>
            </a:r>
            <a:r>
              <a:rPr lang="en-IN" altLang="en-US" sz="2500" b="1"/>
              <a:t> Stream</a:t>
            </a:r>
          </a:p>
        </p:txBody>
      </p:sp>
      <p:sp>
        <p:nvSpPr>
          <p:cNvPr id="6" name="Text Box 5"/>
          <p:cNvSpPr txBox="1"/>
          <p:nvPr/>
        </p:nvSpPr>
        <p:spPr>
          <a:xfrm>
            <a:off x="8121650" y="3988435"/>
            <a:ext cx="2597150" cy="1245235"/>
          </a:xfrm>
          <a:prstGeom prst="rect">
            <a:avLst/>
          </a:prstGeom>
          <a:noFill/>
        </p:spPr>
        <p:txBody>
          <a:bodyPr wrap="square" rtlCol="0" anchor="t">
            <a:spAutoFit/>
          </a:bodyPr>
          <a:lstStyle/>
          <a:p>
            <a:r>
              <a:rPr lang="en-IN" altLang="en-US" sz="2500" b="1">
                <a:sym typeface="+mn-ea"/>
              </a:rPr>
              <a:t>Output</a:t>
            </a:r>
            <a:endParaRPr lang="en-IN" altLang="en-US" sz="2500" b="1"/>
          </a:p>
          <a:p>
            <a:endParaRPr lang="en-IN" altLang="en-US" sz="2500" b="1"/>
          </a:p>
          <a:p>
            <a:r>
              <a:rPr lang="en-IN" altLang="en-US" sz="2500" b="1">
                <a:sym typeface="+mn-ea"/>
              </a:rPr>
              <a:t>W</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86740" y="305435"/>
            <a:ext cx="8992870" cy="6091555"/>
          </a:xfrm>
          <a:prstGeom prst="rect">
            <a:avLst/>
          </a:prstGeom>
          <a:noFill/>
        </p:spPr>
        <p:txBody>
          <a:bodyPr wrap="square" rtlCol="0" anchor="t">
            <a:noAutofit/>
          </a:bodyPr>
          <a:lstStyle/>
          <a:p>
            <a:r>
              <a:rPr lang="en-US" sz="2500" b="1"/>
              <a:t>package com.javatpoint;  </a:t>
            </a:r>
          </a:p>
          <a:p>
            <a:r>
              <a:rPr lang="en-US" sz="2500" b="1"/>
              <a:t>  </a:t>
            </a:r>
          </a:p>
          <a:p>
            <a:r>
              <a:rPr lang="en-US" sz="2500" b="1"/>
              <a:t>import java.io.FileInputStream;  </a:t>
            </a:r>
          </a:p>
          <a:p>
            <a:r>
              <a:rPr lang="en-US" sz="2500" b="1"/>
              <a:t>public class DataStreamExample {  </a:t>
            </a:r>
          </a:p>
          <a:p>
            <a:r>
              <a:rPr lang="en-US" sz="2500" b="1"/>
              <a:t>     public static void main(String args[]){    </a:t>
            </a:r>
          </a:p>
          <a:p>
            <a:r>
              <a:rPr lang="en-US" sz="2500" b="1"/>
              <a:t>          try{    </a:t>
            </a:r>
          </a:p>
          <a:p>
            <a:r>
              <a:rPr lang="en-US" sz="2500" b="1"/>
              <a:t>            FileInputStream fin=new FileInputStream("D:\\testout.txt");    </a:t>
            </a:r>
          </a:p>
          <a:p>
            <a:r>
              <a:rPr lang="en-US" sz="2500" b="1"/>
              <a:t>            int i=0;    </a:t>
            </a:r>
          </a:p>
          <a:p>
            <a:r>
              <a:rPr lang="en-US" sz="2500" b="1"/>
              <a:t>            while((i=fin.read())!=-1){    </a:t>
            </a:r>
          </a:p>
          <a:p>
            <a:r>
              <a:rPr lang="en-US" sz="2500" b="1"/>
              <a:t>             System.out.print((char)i);    </a:t>
            </a:r>
          </a:p>
          <a:p>
            <a:r>
              <a:rPr lang="en-US" sz="2500" b="1"/>
              <a:t>            }    </a:t>
            </a:r>
          </a:p>
          <a:p>
            <a:r>
              <a:rPr lang="en-US" sz="2500" b="1"/>
              <a:t>            fin.close();    </a:t>
            </a:r>
          </a:p>
          <a:p>
            <a:r>
              <a:rPr lang="en-US" sz="2500" b="1"/>
              <a:t>          }catch(Exception e){System.out.println(e);}    </a:t>
            </a:r>
          </a:p>
          <a:p>
            <a:r>
              <a:rPr lang="en-US" sz="2500" b="1"/>
              <a:t>         }    </a:t>
            </a:r>
          </a:p>
          <a:p>
            <a:r>
              <a:rPr lang="en-US" sz="2500" b="1"/>
              <a:t>        }  </a:t>
            </a:r>
          </a:p>
        </p:txBody>
      </p:sp>
      <p:sp>
        <p:nvSpPr>
          <p:cNvPr id="3" name="Text Box 2"/>
          <p:cNvSpPr txBox="1"/>
          <p:nvPr/>
        </p:nvSpPr>
        <p:spPr>
          <a:xfrm>
            <a:off x="7729220" y="3429000"/>
            <a:ext cx="3324225" cy="1245235"/>
          </a:xfrm>
          <a:prstGeom prst="rect">
            <a:avLst/>
          </a:prstGeom>
          <a:noFill/>
        </p:spPr>
        <p:txBody>
          <a:bodyPr wrap="square" rtlCol="0" anchor="t">
            <a:spAutoFit/>
          </a:bodyPr>
          <a:lstStyle/>
          <a:p>
            <a:r>
              <a:rPr lang="en-IN" altLang="en-US" sz="2500" b="1">
                <a:sym typeface="+mn-ea"/>
              </a:rPr>
              <a:t>Output</a:t>
            </a:r>
          </a:p>
          <a:p>
            <a:endParaRPr lang="en-IN" altLang="en-US" sz="2500" b="1">
              <a:sym typeface="+mn-ea"/>
            </a:endParaRPr>
          </a:p>
          <a:p>
            <a:r>
              <a:rPr lang="en-US" sz="2500" b="1">
                <a:sym typeface="+mn-ea"/>
              </a:rPr>
              <a:t>Welcome to</a:t>
            </a:r>
            <a:r>
              <a:rPr lang="en-IN" altLang="en-US" sz="2500" b="1">
                <a:sym typeface="+mn-ea"/>
              </a:rPr>
              <a:t> Stream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21285" y="112395"/>
            <a:ext cx="11862435" cy="1814830"/>
          </a:xfrm>
          <a:prstGeom prst="rect">
            <a:avLst/>
          </a:prstGeom>
          <a:noFill/>
        </p:spPr>
        <p:txBody>
          <a:bodyPr wrap="square" rtlCol="0" anchor="t">
            <a:spAutoFit/>
          </a:bodyPr>
          <a:lstStyle/>
          <a:p>
            <a:pPr algn="just"/>
            <a:r>
              <a:rPr lang="en-US" sz="2800" b="1" u="sng" dirty="0"/>
              <a:t>Java </a:t>
            </a:r>
            <a:r>
              <a:rPr lang="en-US" sz="2800" b="1" u="sng" dirty="0" err="1"/>
              <a:t>BufferedOutputStream</a:t>
            </a:r>
            <a:r>
              <a:rPr lang="en-US" sz="2800" b="1" u="sng" dirty="0"/>
              <a:t> Class</a:t>
            </a:r>
          </a:p>
          <a:p>
            <a:pPr algn="just"/>
            <a:r>
              <a:rPr lang="en-US" sz="2800" b="1" dirty="0"/>
              <a:t>Java </a:t>
            </a:r>
            <a:r>
              <a:rPr lang="en-US" sz="2800" b="1" dirty="0" err="1"/>
              <a:t>BufferedOutputStream</a:t>
            </a:r>
            <a:r>
              <a:rPr lang="en-US" sz="2800" b="1" dirty="0"/>
              <a:t> class is used for buffering an output stream. It internally uses buffer to store data. It adds more efficiency than to write data directly into a stream. So, it makes the performance fast.</a:t>
            </a:r>
          </a:p>
        </p:txBody>
      </p:sp>
      <p:sp>
        <p:nvSpPr>
          <p:cNvPr id="3" name="Text Box 2"/>
          <p:cNvSpPr txBox="1"/>
          <p:nvPr/>
        </p:nvSpPr>
        <p:spPr>
          <a:xfrm>
            <a:off x="121285" y="2309495"/>
            <a:ext cx="11581765" cy="521970"/>
          </a:xfrm>
          <a:prstGeom prst="rect">
            <a:avLst/>
          </a:prstGeom>
          <a:noFill/>
        </p:spPr>
        <p:txBody>
          <a:bodyPr wrap="square" rtlCol="0" anchor="t">
            <a:spAutoFit/>
          </a:bodyPr>
          <a:lstStyle/>
          <a:p>
            <a:r>
              <a:rPr lang="en-US" sz="2800" b="1" u="sng"/>
              <a:t>Java BufferedOutputStream class methods</a:t>
            </a:r>
          </a:p>
        </p:txBody>
      </p:sp>
      <p:graphicFrame>
        <p:nvGraphicFramePr>
          <p:cNvPr id="4" name="Table 3"/>
          <p:cNvGraphicFramePr/>
          <p:nvPr/>
        </p:nvGraphicFramePr>
        <p:xfrm>
          <a:off x="474345" y="3429635"/>
          <a:ext cx="11367135" cy="2665095"/>
        </p:xfrm>
        <a:graphic>
          <a:graphicData uri="http://schemas.openxmlformats.org/drawingml/2006/table">
            <a:tbl>
              <a:tblPr/>
              <a:tblGrid>
                <a:gridCol w="3421380">
                  <a:extLst>
                    <a:ext uri="{9D8B030D-6E8A-4147-A177-3AD203B41FA5}">
                      <a16:colId xmlns:a16="http://schemas.microsoft.com/office/drawing/2014/main" val="20000"/>
                    </a:ext>
                  </a:extLst>
                </a:gridCol>
                <a:gridCol w="7945755">
                  <a:extLst>
                    <a:ext uri="{9D8B030D-6E8A-4147-A177-3AD203B41FA5}">
                      <a16:colId xmlns:a16="http://schemas.microsoft.com/office/drawing/2014/main" val="20001"/>
                    </a:ext>
                  </a:extLst>
                </a:gridCol>
              </a:tblGrid>
              <a:tr h="379095">
                <a:tc>
                  <a:txBody>
                    <a:bodyPr/>
                    <a:lstStyle/>
                    <a:p>
                      <a:pPr indent="0" algn="ctr">
                        <a:buNone/>
                      </a:pPr>
                      <a:r>
                        <a:rPr lang="en-US" sz="2500" b="1">
                          <a:solidFill>
                            <a:srgbClr val="000000"/>
                          </a:solidFill>
                          <a:latin typeface="Times New Roman" panose="02020603050405020304" charset="-122"/>
                        </a:rPr>
                        <a:t>Method</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7CCBE"/>
                    </a:solidFill>
                  </a:tcPr>
                </a:tc>
                <a:tc>
                  <a:txBody>
                    <a:bodyPr/>
                    <a:lstStyle/>
                    <a:p>
                      <a:pPr indent="0" algn="ctr">
                        <a:buNone/>
                      </a:pPr>
                      <a:r>
                        <a:rPr lang="en-US" sz="2500" b="1">
                          <a:solidFill>
                            <a:srgbClr val="000000"/>
                          </a:solidFill>
                          <a:latin typeface="Times New Roman" panose="02020603050405020304" charset="-122"/>
                        </a:rPr>
                        <a:t>Description</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C7CCBE"/>
                    </a:solidFill>
                  </a:tcPr>
                </a:tc>
                <a:extLst>
                  <a:ext uri="{0D108BD9-81ED-4DB2-BD59-A6C34878D82A}">
                    <a16:rowId xmlns:a16="http://schemas.microsoft.com/office/drawing/2014/main" val="10000"/>
                  </a:ext>
                </a:extLst>
              </a:tr>
              <a:tr h="517525">
                <a:tc>
                  <a:txBody>
                    <a:bodyPr/>
                    <a:lstStyle/>
                    <a:p>
                      <a:pPr indent="0" algn="ctr">
                        <a:buNone/>
                      </a:pPr>
                      <a:r>
                        <a:rPr lang="en-US" sz="2500" b="0">
                          <a:solidFill>
                            <a:srgbClr val="333333"/>
                          </a:solidFill>
                          <a:latin typeface="Segoe UI" panose="020B0502040204020203" charset="-122"/>
                        </a:rPr>
                        <a:t>void write(int b)</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500" b="0">
                          <a:solidFill>
                            <a:srgbClr val="333333"/>
                          </a:solidFill>
                          <a:latin typeface="Segoe UI" panose="020B0502040204020203" charset="-122"/>
                        </a:rPr>
                        <a:t>It writes the specified byte to the buffered output stream.</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954405">
                <a:tc>
                  <a:txBody>
                    <a:bodyPr/>
                    <a:lstStyle/>
                    <a:p>
                      <a:pPr indent="0" algn="ctr">
                        <a:buNone/>
                      </a:pPr>
                      <a:r>
                        <a:rPr lang="en-US" sz="2500" b="0">
                          <a:solidFill>
                            <a:srgbClr val="333333"/>
                          </a:solidFill>
                          <a:latin typeface="Segoe UI" panose="020B0502040204020203" charset="-122"/>
                        </a:rPr>
                        <a:t>void write(byte[] b, int off, int len)</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FF1EB"/>
                    </a:solidFill>
                  </a:tcPr>
                </a:tc>
                <a:tc>
                  <a:txBody>
                    <a:bodyPr/>
                    <a:lstStyle/>
                    <a:p>
                      <a:pPr indent="0" algn="ctr">
                        <a:buNone/>
                      </a:pPr>
                      <a:r>
                        <a:rPr lang="en-US" sz="2500" b="0">
                          <a:solidFill>
                            <a:srgbClr val="0000FF"/>
                          </a:solidFill>
                          <a:latin typeface="Segoe UI" panose="020B0502040204020203" charset="-122"/>
                          <a:hlinkClick r:id="rId2" tooltip="https://www.javatpoint.com/array-in-java"/>
                        </a:rPr>
                        <a:t>It write the bytes from the specified byte-input stream into a specified byte array, starting with the given offset</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FF1EB"/>
                    </a:solidFill>
                  </a:tcPr>
                </a:tc>
                <a:extLst>
                  <a:ext uri="{0D108BD9-81ED-4DB2-BD59-A6C34878D82A}">
                    <a16:rowId xmlns:a16="http://schemas.microsoft.com/office/drawing/2014/main" val="10002"/>
                  </a:ext>
                </a:extLst>
              </a:tr>
              <a:tr h="450850">
                <a:tc>
                  <a:txBody>
                    <a:bodyPr/>
                    <a:lstStyle/>
                    <a:p>
                      <a:pPr indent="0" algn="ctr">
                        <a:buNone/>
                      </a:pPr>
                      <a:r>
                        <a:rPr lang="en-US" sz="2500" b="0">
                          <a:solidFill>
                            <a:srgbClr val="333333"/>
                          </a:solidFill>
                          <a:latin typeface="Segoe UI" panose="020B0502040204020203" charset="-122"/>
                        </a:rPr>
                        <a:t>void flush()</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lgn="ctr">
                        <a:buNone/>
                      </a:pPr>
                      <a:r>
                        <a:rPr lang="en-US" sz="2500" b="0">
                          <a:solidFill>
                            <a:srgbClr val="333333"/>
                          </a:solidFill>
                          <a:latin typeface="Segoe UI" panose="020B0502040204020203" charset="-122"/>
                        </a:rPr>
                        <a:t>It flushes the buffered output stream.</a:t>
                      </a:r>
                    </a:p>
                  </a:txBody>
                  <a:tcPr marL="12700" marR="12700" marT="12700">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82905" y="342900"/>
            <a:ext cx="9805035" cy="5400675"/>
          </a:xfrm>
          <a:prstGeom prst="rect">
            <a:avLst/>
          </a:prstGeom>
          <a:noFill/>
        </p:spPr>
        <p:txBody>
          <a:bodyPr wrap="square" rtlCol="0" anchor="t">
            <a:spAutoFit/>
          </a:bodyPr>
          <a:lstStyle/>
          <a:p>
            <a:r>
              <a:rPr lang="en-US" sz="2300" b="1"/>
              <a:t>import java.io.*;  </a:t>
            </a:r>
          </a:p>
          <a:p>
            <a:r>
              <a:rPr lang="en-US" sz="2300" b="1"/>
              <a:t>public class BufferedOutputStreamExample{    </a:t>
            </a:r>
          </a:p>
          <a:p>
            <a:r>
              <a:rPr lang="en-US" sz="2300" b="1"/>
              <a:t>public static void main(String args[])throws Exception{    </a:t>
            </a:r>
          </a:p>
          <a:p>
            <a:r>
              <a:rPr lang="en-US" sz="2300" b="1"/>
              <a:t>     FileOutputStream fout=new FileOutputStream("C:\\Users\\dileep\\Desktop\\javaex\\stream\\ex1.txt");    </a:t>
            </a:r>
          </a:p>
          <a:p>
            <a:r>
              <a:rPr lang="en-US" sz="2300" b="1"/>
              <a:t>     BufferedOutputStream bout=new BufferedOutputStream(fout);    </a:t>
            </a:r>
          </a:p>
          <a:p>
            <a:r>
              <a:rPr lang="en-US" sz="2300" b="1"/>
              <a:t>     String s="Welcome to stream.";    </a:t>
            </a:r>
          </a:p>
          <a:p>
            <a:r>
              <a:rPr lang="en-US" sz="2300" b="1"/>
              <a:t>     byte b[]=s.getBytes();    </a:t>
            </a:r>
          </a:p>
          <a:p>
            <a:r>
              <a:rPr lang="en-US" sz="2300" b="1"/>
              <a:t>     bout.write(b);    </a:t>
            </a:r>
          </a:p>
          <a:p>
            <a:r>
              <a:rPr lang="en-US" sz="2300" b="1"/>
              <a:t>     bout.flush();    </a:t>
            </a:r>
          </a:p>
          <a:p>
            <a:r>
              <a:rPr lang="en-US" sz="2300" b="1"/>
              <a:t>     bout.close();    </a:t>
            </a:r>
          </a:p>
          <a:p>
            <a:r>
              <a:rPr lang="en-US" sz="2300" b="1"/>
              <a:t>     fout.close();    </a:t>
            </a:r>
          </a:p>
          <a:p>
            <a:r>
              <a:rPr lang="en-US" sz="2300" b="1"/>
              <a:t>     System.out.println("success");    </a:t>
            </a:r>
          </a:p>
          <a:p>
            <a:r>
              <a:rPr lang="en-US" sz="2300" b="1"/>
              <a:t>}    </a:t>
            </a:r>
          </a:p>
          <a:p>
            <a:r>
              <a:rPr lang="en-US" sz="2300" b="1"/>
              <a:t>}</a:t>
            </a:r>
          </a:p>
        </p:txBody>
      </p:sp>
      <p:sp>
        <p:nvSpPr>
          <p:cNvPr id="3" name="Text Box 2"/>
          <p:cNvSpPr txBox="1"/>
          <p:nvPr/>
        </p:nvSpPr>
        <p:spPr>
          <a:xfrm>
            <a:off x="257810" y="5988050"/>
            <a:ext cx="2075815" cy="445135"/>
          </a:xfrm>
          <a:prstGeom prst="rect">
            <a:avLst/>
          </a:prstGeom>
          <a:noFill/>
        </p:spPr>
        <p:txBody>
          <a:bodyPr wrap="square" rtlCol="0" anchor="t">
            <a:spAutoFit/>
          </a:bodyPr>
          <a:lstStyle/>
          <a:p>
            <a:r>
              <a:rPr lang="en-US" sz="2300" b="1"/>
              <a:t>output: success</a:t>
            </a:r>
          </a:p>
        </p:txBody>
      </p:sp>
      <p:sp>
        <p:nvSpPr>
          <p:cNvPr id="4" name="Text Box 3"/>
          <p:cNvSpPr txBox="1"/>
          <p:nvPr/>
        </p:nvSpPr>
        <p:spPr>
          <a:xfrm>
            <a:off x="3390900" y="5988050"/>
            <a:ext cx="6096000" cy="445135"/>
          </a:xfrm>
          <a:prstGeom prst="rect">
            <a:avLst/>
          </a:prstGeom>
          <a:noFill/>
        </p:spPr>
        <p:txBody>
          <a:bodyPr wrap="square" rtlCol="0" anchor="t">
            <a:spAutoFit/>
          </a:bodyPr>
          <a:lstStyle/>
          <a:p>
            <a:r>
              <a:rPr lang="en-US" sz="2300" b="1">
                <a:sym typeface="+mn-ea"/>
              </a:rPr>
              <a:t>ex1.txt: Welcome to stream.</a:t>
            </a:r>
          </a:p>
        </p:txBody>
      </p:sp>
      <p:sp>
        <p:nvSpPr>
          <p:cNvPr id="6" name="Text Box 5"/>
          <p:cNvSpPr txBox="1"/>
          <p:nvPr/>
        </p:nvSpPr>
        <p:spPr>
          <a:xfrm>
            <a:off x="5744210" y="3313430"/>
            <a:ext cx="6096000" cy="2214880"/>
          </a:xfrm>
          <a:prstGeom prst="rect">
            <a:avLst/>
          </a:prstGeom>
          <a:noFill/>
        </p:spPr>
        <p:txBody>
          <a:bodyPr wrap="square" rtlCol="0" anchor="t">
            <a:spAutoFit/>
          </a:bodyPr>
          <a:lstStyle/>
          <a:p>
            <a:r>
              <a:rPr lang="en-US" sz="2300" b="1"/>
              <a:t>we are writing the textual information in the BufferedOutputStream object which is connected to the FileOutputStream object. The flush() flushes the data of one stream and send it into another. It is required if you have connected the one stream with another.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2570" y="252095"/>
            <a:ext cx="6096000" cy="521970"/>
          </a:xfrm>
          <a:prstGeom prst="rect">
            <a:avLst/>
          </a:prstGeom>
          <a:noFill/>
        </p:spPr>
        <p:txBody>
          <a:bodyPr wrap="square" rtlCol="0" anchor="t">
            <a:spAutoFit/>
          </a:bodyPr>
          <a:lstStyle/>
          <a:p>
            <a:r>
              <a:rPr lang="en-US" sz="2800" b="1" u="sng" dirty="0"/>
              <a:t>Java </a:t>
            </a:r>
            <a:r>
              <a:rPr lang="en-US" sz="2800" b="1" u="sng" dirty="0" err="1"/>
              <a:t>BufferedInputStream</a:t>
            </a:r>
            <a:r>
              <a:rPr lang="en-US" sz="2800" b="1" u="sng" dirty="0"/>
              <a:t> Class</a:t>
            </a:r>
          </a:p>
        </p:txBody>
      </p:sp>
      <p:sp>
        <p:nvSpPr>
          <p:cNvPr id="3" name="Text Box 2"/>
          <p:cNvSpPr txBox="1"/>
          <p:nvPr/>
        </p:nvSpPr>
        <p:spPr>
          <a:xfrm>
            <a:off x="242570" y="1214120"/>
            <a:ext cx="11520170" cy="1814830"/>
          </a:xfrm>
          <a:prstGeom prst="rect">
            <a:avLst/>
          </a:prstGeom>
          <a:noFill/>
        </p:spPr>
        <p:txBody>
          <a:bodyPr wrap="square" rtlCol="0" anchor="t">
            <a:spAutoFit/>
          </a:bodyPr>
          <a:lstStyle/>
          <a:p>
            <a:r>
              <a:rPr lang="en-US" sz="2800" b="1" dirty="0"/>
              <a:t>1) When the bytes from the stream are skipped or read, the internal buffer automatically refilled from the contained input stream, many bytes at a time.</a:t>
            </a:r>
          </a:p>
          <a:p>
            <a:endParaRPr lang="en-US" sz="2800" b="1" dirty="0"/>
          </a:p>
          <a:p>
            <a:r>
              <a:rPr lang="en-US" sz="2800" b="1" dirty="0"/>
              <a:t>2)When a </a:t>
            </a:r>
            <a:r>
              <a:rPr lang="en-US" sz="2800" b="1" dirty="0" err="1"/>
              <a:t>BufferedInputStream</a:t>
            </a:r>
            <a:r>
              <a:rPr lang="en-US" sz="2800" b="1" dirty="0"/>
              <a:t> is created, an internal buffer array is created.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61645" y="264795"/>
            <a:ext cx="8682355" cy="5563870"/>
          </a:xfrm>
          <a:prstGeom prst="rect">
            <a:avLst/>
          </a:prstGeom>
          <a:noFill/>
        </p:spPr>
        <p:txBody>
          <a:bodyPr wrap="square" rtlCol="0" anchor="t">
            <a:noAutofit/>
          </a:bodyPr>
          <a:lstStyle/>
          <a:p>
            <a:r>
              <a:rPr lang="en-US" sz="2500" b="1"/>
              <a:t>import java.io.*;  </a:t>
            </a:r>
          </a:p>
          <a:p>
            <a:r>
              <a:rPr lang="en-US" sz="2500" b="1"/>
              <a:t>public class BufferedInputStreamExample{    </a:t>
            </a:r>
          </a:p>
          <a:p>
            <a:r>
              <a:rPr lang="en-US" sz="2500" b="1"/>
              <a:t> public static void main(String args[]){    </a:t>
            </a:r>
          </a:p>
          <a:p>
            <a:r>
              <a:rPr lang="en-US" sz="2500" b="1"/>
              <a:t>  try{    </a:t>
            </a:r>
          </a:p>
          <a:p>
            <a:r>
              <a:rPr lang="en-US" sz="2500" b="1"/>
              <a:t>    FileInputStream fin=new FileInputStream("C:\\Users\\dileep\\Desktop\\javaex\\stream\\ex1.txt");    </a:t>
            </a:r>
          </a:p>
          <a:p>
            <a:r>
              <a:rPr lang="en-US" sz="2500" b="1"/>
              <a:t>    BufferedInputStream bin=new BufferedInputStream(fin);    </a:t>
            </a:r>
          </a:p>
          <a:p>
            <a:r>
              <a:rPr lang="en-US" sz="2500" b="1"/>
              <a:t>    int i;    </a:t>
            </a:r>
          </a:p>
          <a:p>
            <a:r>
              <a:rPr lang="en-US" sz="2500" b="1"/>
              <a:t>    while((i=bin.read())!=-1){    </a:t>
            </a:r>
          </a:p>
          <a:p>
            <a:r>
              <a:rPr lang="en-US" sz="2500" b="1"/>
              <a:t>     System.out.print((char)i);    </a:t>
            </a:r>
          </a:p>
          <a:p>
            <a:r>
              <a:rPr lang="en-US" sz="2500" b="1"/>
              <a:t>    }    </a:t>
            </a:r>
          </a:p>
          <a:p>
            <a:r>
              <a:rPr lang="en-US" sz="2500" b="1"/>
              <a:t>    bin.close();    </a:t>
            </a:r>
          </a:p>
          <a:p>
            <a:r>
              <a:rPr lang="en-US" sz="2500" b="1"/>
              <a:t>    fin.close();    </a:t>
            </a:r>
          </a:p>
          <a:p>
            <a:r>
              <a:rPr lang="en-US" sz="2500" b="1"/>
              <a:t>  }catch(Exception e){System.out.println(e);}    </a:t>
            </a:r>
          </a:p>
          <a:p>
            <a:r>
              <a:rPr lang="en-US" sz="2500" b="1"/>
              <a:t> }    </a:t>
            </a:r>
          </a:p>
          <a:p>
            <a:r>
              <a:rPr lang="en-US" sz="2500" b="1"/>
              <a:t>}</a:t>
            </a:r>
          </a:p>
        </p:txBody>
      </p:sp>
      <p:sp>
        <p:nvSpPr>
          <p:cNvPr id="3" name="Text Box 2"/>
          <p:cNvSpPr txBox="1"/>
          <p:nvPr/>
        </p:nvSpPr>
        <p:spPr>
          <a:xfrm>
            <a:off x="3952240" y="6268720"/>
            <a:ext cx="6096000" cy="445135"/>
          </a:xfrm>
          <a:prstGeom prst="rect">
            <a:avLst/>
          </a:prstGeom>
          <a:noFill/>
        </p:spPr>
        <p:txBody>
          <a:bodyPr wrap="square" rtlCol="0" anchor="t">
            <a:spAutoFit/>
          </a:bodyPr>
          <a:lstStyle/>
          <a:p>
            <a:r>
              <a:rPr lang="en-US" sz="2300" b="1"/>
              <a:t>Output : Welcome to stream.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896" y="275106"/>
            <a:ext cx="11673017" cy="2246769"/>
          </a:xfrm>
          <a:prstGeom prst="rect">
            <a:avLst/>
          </a:prstGeom>
        </p:spPr>
        <p:txBody>
          <a:bodyPr wrap="square">
            <a:spAutoFit/>
          </a:bodyPr>
          <a:lstStyle/>
          <a:p>
            <a:r>
              <a:rPr lang="en-US" sz="2800" b="1" dirty="0"/>
              <a:t>Collection Object: </a:t>
            </a:r>
          </a:p>
          <a:p>
            <a:endParaRPr lang="en-US" sz="2800" dirty="0"/>
          </a:p>
          <a:p>
            <a:r>
              <a:rPr lang="en-US" sz="2800" dirty="0"/>
              <a:t>An object is said to be a collection object if it holds or stores a group of other objects. The collection never stores any primitive values, but if we want to store primitive values we have to represent primitive values as objects.</a:t>
            </a:r>
            <a:endParaRPr lang="en-IN" sz="2800" dirty="0"/>
          </a:p>
        </p:txBody>
      </p:sp>
      <p:sp>
        <p:nvSpPr>
          <p:cNvPr id="3" name="Rectangle 2"/>
          <p:cNvSpPr/>
          <p:nvPr/>
        </p:nvSpPr>
        <p:spPr>
          <a:xfrm>
            <a:off x="238895" y="2583244"/>
            <a:ext cx="11673017" cy="3108543"/>
          </a:xfrm>
          <a:prstGeom prst="rect">
            <a:avLst/>
          </a:prstGeom>
        </p:spPr>
        <p:txBody>
          <a:bodyPr wrap="square">
            <a:spAutoFit/>
          </a:bodyPr>
          <a:lstStyle/>
          <a:p>
            <a:endParaRPr lang="en-US" sz="2800" dirty="0"/>
          </a:p>
          <a:p>
            <a:r>
              <a:rPr lang="en-US" sz="2800" b="1" dirty="0"/>
              <a:t>Collection Class: </a:t>
            </a:r>
          </a:p>
          <a:p>
            <a:endParaRPr lang="en-US" sz="2800" dirty="0"/>
          </a:p>
          <a:p>
            <a:r>
              <a:rPr lang="en-US" sz="2800" dirty="0"/>
              <a:t>Collection class is a class whose object can store a group of other objects. Example: </a:t>
            </a:r>
            <a:r>
              <a:rPr lang="en-US" sz="2800" dirty="0" err="1"/>
              <a:t>ArrayList</a:t>
            </a:r>
            <a:r>
              <a:rPr lang="en-US" sz="2800" dirty="0"/>
              <a:t>, </a:t>
            </a:r>
            <a:r>
              <a:rPr lang="en-US" sz="2800" dirty="0" err="1"/>
              <a:t>HashSet</a:t>
            </a:r>
            <a:r>
              <a:rPr lang="en-US" sz="2800" dirty="0"/>
              <a:t>, </a:t>
            </a:r>
            <a:r>
              <a:rPr lang="en-US" sz="2800" dirty="0" err="1"/>
              <a:t>HashMap</a:t>
            </a:r>
            <a:r>
              <a:rPr lang="en-US" sz="2800" dirty="0"/>
              <a:t>, etc. All the collection classes are available in the “</a:t>
            </a:r>
            <a:r>
              <a:rPr lang="en-US" sz="2800" dirty="0" err="1"/>
              <a:t>java.util</a:t>
            </a:r>
            <a:r>
              <a:rPr lang="en-US" sz="2800" dirty="0"/>
              <a:t>” (utility) package. All the collection interfaces and collection classes together form a Collection Framework.</a:t>
            </a:r>
            <a:endParaRPr lang="en-IN"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26695" y="205740"/>
            <a:ext cx="6096000" cy="521970"/>
          </a:xfrm>
          <a:prstGeom prst="rect">
            <a:avLst/>
          </a:prstGeom>
          <a:noFill/>
        </p:spPr>
        <p:txBody>
          <a:bodyPr wrap="square" rtlCol="0" anchor="t">
            <a:spAutoFit/>
          </a:bodyPr>
          <a:lstStyle/>
          <a:p>
            <a:r>
              <a:rPr lang="en-US" sz="2800" b="1" u="sng" dirty="0"/>
              <a:t>Java Console Class</a:t>
            </a:r>
          </a:p>
        </p:txBody>
      </p:sp>
      <p:sp>
        <p:nvSpPr>
          <p:cNvPr id="3" name="Text Box 2"/>
          <p:cNvSpPr txBox="1"/>
          <p:nvPr/>
        </p:nvSpPr>
        <p:spPr>
          <a:xfrm>
            <a:off x="242570" y="1122045"/>
            <a:ext cx="11566525" cy="2676525"/>
          </a:xfrm>
          <a:prstGeom prst="rect">
            <a:avLst/>
          </a:prstGeom>
          <a:noFill/>
        </p:spPr>
        <p:txBody>
          <a:bodyPr wrap="square" rtlCol="0" anchor="t">
            <a:spAutoFit/>
          </a:bodyPr>
          <a:lstStyle/>
          <a:p>
            <a:r>
              <a:rPr lang="en-US" sz="2800" b="1" dirty="0"/>
              <a:t>The Java Console class is be used to get input from console. It provides methods to read texts and passwords.</a:t>
            </a:r>
          </a:p>
          <a:p>
            <a:endParaRPr lang="en-US" sz="2800" b="1" dirty="0"/>
          </a:p>
          <a:p>
            <a:r>
              <a:rPr lang="en-US" sz="2800" b="1" dirty="0"/>
              <a:t>If you read password using Console class, it will not be displayed to the user.</a:t>
            </a:r>
          </a:p>
          <a:p>
            <a:endParaRPr lang="en-US" sz="2800" b="1" dirty="0"/>
          </a:p>
          <a:p>
            <a:r>
              <a:rPr lang="en-US" sz="2800" b="1" dirty="0"/>
              <a:t>The </a:t>
            </a:r>
            <a:r>
              <a:rPr lang="en-US" sz="2800" b="1" dirty="0" err="1"/>
              <a:t>java.io.Console</a:t>
            </a:r>
            <a:r>
              <a:rPr lang="en-US" sz="2800" b="1" dirty="0"/>
              <a:t> class is attached with system console internally. </a:t>
            </a:r>
          </a:p>
        </p:txBody>
      </p:sp>
      <p:sp>
        <p:nvSpPr>
          <p:cNvPr id="4" name="Text Box 3"/>
          <p:cNvSpPr txBox="1"/>
          <p:nvPr/>
        </p:nvSpPr>
        <p:spPr>
          <a:xfrm>
            <a:off x="2378075" y="4883150"/>
            <a:ext cx="6096000" cy="953135"/>
          </a:xfrm>
          <a:prstGeom prst="rect">
            <a:avLst/>
          </a:prstGeom>
          <a:noFill/>
        </p:spPr>
        <p:txBody>
          <a:bodyPr wrap="square" rtlCol="0" anchor="t">
            <a:spAutoFit/>
          </a:bodyPr>
          <a:lstStyle/>
          <a:p>
            <a:r>
              <a:rPr lang="en-US" sz="2800" b="1" dirty="0"/>
              <a:t>String text=</a:t>
            </a:r>
            <a:r>
              <a:rPr lang="en-US" sz="2800" b="1" dirty="0" err="1"/>
              <a:t>System.console</a:t>
            </a:r>
            <a:r>
              <a:rPr lang="en-US" sz="2800" b="1" dirty="0"/>
              <a:t>().</a:t>
            </a:r>
            <a:r>
              <a:rPr lang="en-US" sz="2800" b="1" dirty="0" err="1"/>
              <a:t>readLine</a:t>
            </a:r>
            <a:r>
              <a:rPr lang="en-US" sz="2800" b="1" dirty="0"/>
              <a:t>();    </a:t>
            </a:r>
          </a:p>
          <a:p>
            <a:r>
              <a:rPr lang="en-US" sz="2800" b="1" dirty="0" err="1"/>
              <a:t>System.out.println</a:t>
            </a:r>
            <a:r>
              <a:rPr lang="en-US" sz="2800" b="1" dirty="0"/>
              <a:t>("Text is: "+text);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54355" y="406400"/>
            <a:ext cx="8589645" cy="4314825"/>
          </a:xfrm>
          <a:prstGeom prst="rect">
            <a:avLst/>
          </a:prstGeom>
          <a:noFill/>
        </p:spPr>
        <p:txBody>
          <a:bodyPr wrap="square" rtlCol="0" anchor="t">
            <a:noAutofit/>
          </a:bodyPr>
          <a:lstStyle/>
          <a:p>
            <a:r>
              <a:rPr lang="en-US" sz="2800" b="1"/>
              <a:t>import java.io.Console;  </a:t>
            </a:r>
          </a:p>
          <a:p>
            <a:r>
              <a:rPr lang="en-US" sz="2800" b="1"/>
              <a:t>class cons{    </a:t>
            </a:r>
          </a:p>
          <a:p>
            <a:r>
              <a:rPr lang="en-US" sz="2800" b="1"/>
              <a:t>public static void main(String args[]){    </a:t>
            </a:r>
          </a:p>
          <a:p>
            <a:r>
              <a:rPr lang="en-US" sz="2800" b="1"/>
              <a:t>Console c=System.console();    </a:t>
            </a:r>
          </a:p>
          <a:p>
            <a:r>
              <a:rPr lang="en-US" sz="2800" b="1"/>
              <a:t>System.out.println("Enter your name: ");    </a:t>
            </a:r>
          </a:p>
          <a:p>
            <a:r>
              <a:rPr lang="en-US" sz="2800" b="1"/>
              <a:t>String n=c.readLine();    </a:t>
            </a:r>
          </a:p>
          <a:p>
            <a:r>
              <a:rPr lang="en-US" sz="2800" b="1"/>
              <a:t>System.out.println("Welcome "+n);    </a:t>
            </a:r>
          </a:p>
          <a:p>
            <a:r>
              <a:rPr lang="en-US" sz="2800" b="1"/>
              <a:t>}    </a:t>
            </a:r>
          </a:p>
          <a:p>
            <a:r>
              <a:rPr lang="en-US" sz="2800" b="1"/>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76250" y="318770"/>
            <a:ext cx="9820910" cy="6156960"/>
          </a:xfrm>
          <a:prstGeom prst="rect">
            <a:avLst/>
          </a:prstGeom>
          <a:noFill/>
        </p:spPr>
        <p:txBody>
          <a:bodyPr wrap="square" rtlCol="0" anchor="t">
            <a:noAutofit/>
          </a:bodyPr>
          <a:lstStyle/>
          <a:p>
            <a:r>
              <a:rPr lang="en-US" sz="3000" b="1" u="sng"/>
              <a:t>Java Console Example to read password</a:t>
            </a:r>
          </a:p>
          <a:p>
            <a:endParaRPr lang="en-US" sz="3000" b="1"/>
          </a:p>
          <a:p>
            <a:endParaRPr lang="en-US" sz="3000" b="1"/>
          </a:p>
          <a:p>
            <a:r>
              <a:rPr lang="en-US" sz="3000" b="1"/>
              <a:t>import java.io.Console;  </a:t>
            </a:r>
          </a:p>
          <a:p>
            <a:r>
              <a:rPr lang="en-US" sz="3000" b="1"/>
              <a:t>class ReadPasswordTest{    </a:t>
            </a:r>
          </a:p>
          <a:p>
            <a:r>
              <a:rPr lang="en-US" sz="3000" b="1"/>
              <a:t>public static void main(String args[]){    </a:t>
            </a:r>
          </a:p>
          <a:p>
            <a:r>
              <a:rPr lang="en-US" sz="3000" b="1"/>
              <a:t>Console c=System.console();    </a:t>
            </a:r>
          </a:p>
          <a:p>
            <a:r>
              <a:rPr lang="en-US" sz="3000" b="1"/>
              <a:t>System.out.println("Enter password: ");    </a:t>
            </a:r>
          </a:p>
          <a:p>
            <a:r>
              <a:rPr lang="en-US" sz="3000" b="1"/>
              <a:t>char[] ch=c.readPassword();    </a:t>
            </a:r>
          </a:p>
          <a:p>
            <a:r>
              <a:rPr lang="en-US" sz="3000" b="1"/>
              <a:t>String pass=String.valueOf(ch);//converting char array into string    </a:t>
            </a:r>
          </a:p>
          <a:p>
            <a:r>
              <a:rPr lang="en-US" sz="3000" b="1"/>
              <a:t>System.out.println("Password is: "+pass);    </a:t>
            </a:r>
          </a:p>
          <a:p>
            <a:r>
              <a:rPr lang="en-US" sz="3000" b="1"/>
              <a:t>}    </a:t>
            </a:r>
          </a:p>
          <a:p>
            <a:r>
              <a:rPr lang="en-US" sz="3000" b="1"/>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737" y="61228"/>
            <a:ext cx="11565923" cy="6554470"/>
          </a:xfrm>
          <a:prstGeom prst="rect">
            <a:avLst/>
          </a:prstGeom>
        </p:spPr>
        <p:txBody>
          <a:bodyPr wrap="square">
            <a:spAutoFit/>
          </a:bodyPr>
          <a:lstStyle/>
          <a:p>
            <a:pPr marL="342900" indent="-342900">
              <a:buAutoNum type="arabicPeriod"/>
            </a:pPr>
            <a:r>
              <a:rPr lang="en-US" sz="2800" u="sng" dirty="0"/>
              <a:t>List:</a:t>
            </a:r>
          </a:p>
          <a:p>
            <a:r>
              <a:rPr lang="en-US" sz="2800" dirty="0"/>
              <a:t>It is used to store a group of individual elements where the elements can be duplicated and arranged in ordered.Elements can access using indexing. </a:t>
            </a:r>
          </a:p>
          <a:p>
            <a:endParaRPr lang="en-US" sz="2800" dirty="0"/>
          </a:p>
          <a:p>
            <a:r>
              <a:rPr lang="en-US" sz="2800" dirty="0"/>
              <a:t>2. </a:t>
            </a:r>
            <a:r>
              <a:rPr lang="en-US" sz="2800" u="sng" dirty="0"/>
              <a:t>Set:</a:t>
            </a:r>
            <a:endParaRPr lang="en-US" sz="2800" dirty="0"/>
          </a:p>
          <a:p>
            <a:r>
              <a:rPr lang="en-US" sz="2800" dirty="0"/>
              <a:t>It is used to store a group of individual elements but the elements can’t be duplicated.Need to use itarator inorder to acess an element. </a:t>
            </a:r>
          </a:p>
          <a:p>
            <a:endParaRPr lang="en-US" sz="2800" dirty="0"/>
          </a:p>
          <a:p>
            <a:r>
              <a:rPr lang="en-US" sz="2800" dirty="0"/>
              <a:t>3. </a:t>
            </a:r>
            <a:r>
              <a:rPr lang="en-US" sz="2800" u="sng" dirty="0"/>
              <a:t>Queue: </a:t>
            </a:r>
          </a:p>
          <a:p>
            <a:r>
              <a:rPr lang="en-US" sz="2800" dirty="0"/>
              <a:t>It is used to hold multiple elements prior to processing and is dedicated to storing all the elements where the order of the elements matter. </a:t>
            </a:r>
          </a:p>
          <a:p>
            <a:endParaRPr lang="en-US" sz="2800" dirty="0"/>
          </a:p>
          <a:p>
            <a:r>
              <a:rPr lang="en-US" sz="2800" dirty="0"/>
              <a:t>4. </a:t>
            </a:r>
            <a:r>
              <a:rPr lang="en-US" sz="2800" u="sng" dirty="0"/>
              <a:t>Map:</a:t>
            </a:r>
            <a:endParaRPr lang="en-US" sz="2800" dirty="0"/>
          </a:p>
          <a:p>
            <a:r>
              <a:rPr lang="en-US" sz="2800" dirty="0"/>
              <a:t> It is used to store the element in the form of key value pairs where the keys can’t be duplicated but values can be duplicated</a:t>
            </a:r>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227" y="136606"/>
            <a:ext cx="11607114" cy="2677656"/>
          </a:xfrm>
          <a:prstGeom prst="rect">
            <a:avLst/>
          </a:prstGeom>
        </p:spPr>
        <p:txBody>
          <a:bodyPr wrap="square">
            <a:spAutoFit/>
          </a:bodyPr>
          <a:lstStyle/>
          <a:p>
            <a:r>
              <a:rPr lang="en-US" sz="2800" b="1" u="sng" dirty="0"/>
              <a:t>Collection Interfaces :</a:t>
            </a:r>
          </a:p>
          <a:p>
            <a:endParaRPr lang="en-US" sz="2800" dirty="0"/>
          </a:p>
          <a:p>
            <a:r>
              <a:rPr lang="en-US" sz="2800" dirty="0"/>
              <a:t> The Collection interface is the root interface of the collections framework hierarchy. Java does not provide direct implementations of the Collection interface but provides implementations of its sub-interfaces like List, Set, and Queue</a:t>
            </a:r>
            <a:endParaRPr lang="en-IN" sz="2800" dirty="0"/>
          </a:p>
        </p:txBody>
      </p:sp>
      <p:sp>
        <p:nvSpPr>
          <p:cNvPr id="3" name="Rectangle 2"/>
          <p:cNvSpPr/>
          <p:nvPr/>
        </p:nvSpPr>
        <p:spPr>
          <a:xfrm>
            <a:off x="420129" y="3468300"/>
            <a:ext cx="11409405" cy="2246769"/>
          </a:xfrm>
          <a:prstGeom prst="rect">
            <a:avLst/>
          </a:prstGeom>
        </p:spPr>
        <p:txBody>
          <a:bodyPr wrap="square">
            <a:spAutoFit/>
          </a:bodyPr>
          <a:lstStyle/>
          <a:p>
            <a:r>
              <a:rPr lang="en-US" sz="2800" dirty="0"/>
              <a:t>Collection Interface has the following three sub-interfaces: </a:t>
            </a:r>
          </a:p>
          <a:p>
            <a:endParaRPr lang="en-US" sz="2800" dirty="0"/>
          </a:p>
          <a:p>
            <a:pPr marL="514350" indent="-514350">
              <a:buAutoNum type="arabicPeriod"/>
            </a:pPr>
            <a:r>
              <a:rPr lang="en-US" sz="2800" dirty="0"/>
              <a:t>List Interface </a:t>
            </a:r>
          </a:p>
          <a:p>
            <a:pPr marL="514350" indent="-514350">
              <a:buAutoNum type="arabicPeriod" startAt="2"/>
            </a:pPr>
            <a:r>
              <a:rPr lang="en-US" sz="2800" dirty="0"/>
              <a:t>Set Interface </a:t>
            </a:r>
          </a:p>
          <a:p>
            <a:r>
              <a:rPr lang="en-US" sz="2800" dirty="0"/>
              <a:t>3.  Queue Interface </a:t>
            </a:r>
            <a:endParaRPr lang="en-IN"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85318" y="313038"/>
            <a:ext cx="7867135" cy="49344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849" y="103546"/>
            <a:ext cx="11681254" cy="6463308"/>
          </a:xfrm>
          <a:prstGeom prst="rect">
            <a:avLst/>
          </a:prstGeom>
        </p:spPr>
        <p:txBody>
          <a:bodyPr wrap="square">
            <a:spAutoFit/>
          </a:bodyPr>
          <a:lstStyle/>
          <a:p>
            <a:r>
              <a:rPr lang="en-US" sz="2300" u="sng" dirty="0"/>
              <a:t>Methods of Collection Interface in Java:</a:t>
            </a:r>
          </a:p>
          <a:p>
            <a:endParaRPr lang="en-US" sz="2300" dirty="0"/>
          </a:p>
          <a:p>
            <a:r>
              <a:rPr lang="en-US" sz="2300" dirty="0"/>
              <a:t>This interface contains various methods that can be directly used by all the collections which implement this interface. They are: </a:t>
            </a:r>
          </a:p>
          <a:p>
            <a:endParaRPr lang="en-US" sz="2300" dirty="0"/>
          </a:p>
          <a:p>
            <a:pPr marL="342900" indent="-342900">
              <a:buAutoNum type="arabicPeriod"/>
            </a:pPr>
            <a:r>
              <a:rPr lang="en-US" sz="2300" dirty="0"/>
              <a:t>add(Object): This method is used to add an object to the collection. </a:t>
            </a:r>
          </a:p>
          <a:p>
            <a:pPr marL="342900" indent="-342900">
              <a:buAutoNum type="arabicPeriod"/>
            </a:pPr>
            <a:endParaRPr lang="en-US" sz="2300" dirty="0"/>
          </a:p>
          <a:p>
            <a:r>
              <a:rPr lang="en-US" sz="2300" dirty="0"/>
              <a:t>2. </a:t>
            </a:r>
            <a:r>
              <a:rPr lang="en-US" sz="2300" dirty="0" err="1"/>
              <a:t>addAll</a:t>
            </a:r>
            <a:r>
              <a:rPr lang="en-US" sz="2300" dirty="0"/>
              <a:t>(Collection c): This method adds all the elements in the given collection to this collection. </a:t>
            </a:r>
          </a:p>
          <a:p>
            <a:endParaRPr lang="en-US" sz="2300" dirty="0"/>
          </a:p>
          <a:p>
            <a:r>
              <a:rPr lang="en-US" sz="2300" dirty="0"/>
              <a:t>3. clear(): This method removes all of the elements from this collection. </a:t>
            </a:r>
          </a:p>
          <a:p>
            <a:endParaRPr lang="en-US" sz="2300" dirty="0"/>
          </a:p>
          <a:p>
            <a:r>
              <a:rPr lang="en-US" sz="2300" dirty="0"/>
              <a:t>4. contains(Object o): This method returns true if the collection contains the specified element. </a:t>
            </a:r>
          </a:p>
          <a:p>
            <a:endParaRPr lang="en-US" sz="2300" dirty="0"/>
          </a:p>
          <a:p>
            <a:r>
              <a:rPr lang="en-US" sz="2300" dirty="0"/>
              <a:t>5. </a:t>
            </a:r>
            <a:r>
              <a:rPr lang="en-US" sz="2300" dirty="0" err="1"/>
              <a:t>containsAll</a:t>
            </a:r>
            <a:r>
              <a:rPr lang="en-US" sz="2300" dirty="0"/>
              <a:t>(Collection c): This method returns true if all the collection contains all of the elements in the given collection.</a:t>
            </a:r>
          </a:p>
          <a:p>
            <a:endParaRPr lang="en-US" sz="2300" dirty="0"/>
          </a:p>
          <a:p>
            <a:r>
              <a:rPr lang="en-US" sz="2300" dirty="0"/>
              <a:t> 6. equals(Object o): This method compares the specified object with this collection for equality. </a:t>
            </a:r>
            <a:endParaRPr lang="en-IN" sz="23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5234</Words>
  <Application>Microsoft Office PowerPoint</Application>
  <PresentationFormat>Widescreen</PresentationFormat>
  <Paragraphs>704</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MRUH</dc:creator>
  <cp:lastModifiedBy>Subhapreet Patro</cp:lastModifiedBy>
  <cp:revision>20</cp:revision>
  <dcterms:created xsi:type="dcterms:W3CDTF">2023-11-21T10:12:00Z</dcterms:created>
  <dcterms:modified xsi:type="dcterms:W3CDTF">2023-12-21T17:54:33Z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0A7D5A5613A945BA881BC7888F9D66A4_11</vt:lpwstr>
  </property>
  <property fmtid="{D5CDD505-2E9C-101B-9397-08002B2CF9AE}" pid="3" name="KSOProductBuildVer">
    <vt:lpwstr>1033-12.2.0.13306</vt:lpwstr>
  </property>
</Properties>
</file>