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89" r:id="rId4"/>
    <p:sldId id="297" r:id="rId5"/>
    <p:sldId id="307" r:id="rId6"/>
    <p:sldId id="308" r:id="rId7"/>
    <p:sldId id="302" r:id="rId8"/>
    <p:sldId id="303" r:id="rId9"/>
    <p:sldId id="304" r:id="rId10"/>
    <p:sldId id="305" r:id="rId11"/>
    <p:sldId id="306" r:id="rId12"/>
    <p:sldId id="311" r:id="rId13"/>
    <p:sldId id="310" r:id="rId14"/>
    <p:sldId id="312" r:id="rId15"/>
    <p:sldId id="313" r:id="rId16"/>
    <p:sldId id="314" r:id="rId17"/>
    <p:sldId id="315" r:id="rId18"/>
    <p:sldId id="316" r:id="rId19"/>
    <p:sldId id="317" r:id="rId20"/>
    <p:sldId id="323" r:id="rId21"/>
    <p:sldId id="322" r:id="rId22"/>
    <p:sldId id="321" r:id="rId23"/>
    <p:sldId id="319" r:id="rId24"/>
    <p:sldId id="318" r:id="rId25"/>
    <p:sldId id="324" r:id="rId26"/>
    <p:sldId id="326" r:id="rId27"/>
    <p:sldId id="327" r:id="rId28"/>
    <p:sldId id="345" r:id="rId29"/>
    <p:sldId id="328" r:id="rId30"/>
    <p:sldId id="329" r:id="rId31"/>
    <p:sldId id="336" r:id="rId32"/>
    <p:sldId id="330" r:id="rId33"/>
    <p:sldId id="333" r:id="rId34"/>
    <p:sldId id="334" r:id="rId35"/>
    <p:sldId id="342" r:id="rId36"/>
    <p:sldId id="343" r:id="rId37"/>
    <p:sldId id="346" r:id="rId38"/>
    <p:sldId id="338" r:id="rId39"/>
  </p:sldIdLst>
  <p:sldSz cx="12192000" cy="6858000"/>
  <p:notesSz cx="6858000" cy="9144000"/>
  <p:defaultText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6433" autoAdjust="0"/>
  </p:normalViewPr>
  <p:slideViewPr>
    <p:cSldViewPr snapToGrid="0">
      <p:cViewPr>
        <p:scale>
          <a:sx n="70" d="100"/>
          <a:sy n="70" d="100"/>
        </p:scale>
        <p:origin x="-2466" y="-11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FD4DA-5D00-4BF7-8215-892EE69E86AD}" type="datetimeFigureOut">
              <a:rPr lang="en-IN" smtClean="0"/>
              <a:pPr/>
              <a:t>27-01-2024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6E077-BEB1-4576-8C95-5F14C91243A3}" type="slidenum">
              <a:rPr lang="en-IN" smtClean="0"/>
              <a:pPr/>
              <a:t>‹#›</a:t>
            </a:fld>
            <a:endParaRPr lang="en-IN"/>
          </a:p>
        </p:txBody>
      </p:sp>
    </p:spTree>
    <p:extLst>
      <p:ext uri="{BB962C8B-B14F-4D97-AF65-F5344CB8AC3E}">
        <p14:creationId xmlns:p14="http://schemas.microsoft.com/office/powerpoint/2010/main" val="903294200"/>
      </p:ext>
    </p:extLst>
  </p:cSld>
  <p:clrMap bg1="lt1" tx1="dk1" bg2="lt2" tx2="dk2" accent1="accent1" accent2="accent2" accent3="accent3" accent4="accent4" accent5="accent5" accent6="accent6" hlink="hlink" folHlink="folHlink"/>
  <p:notesStyle>
    <a:lvl1pPr marL="0" algn="l" defTabSz="914332" rtl="0" eaLnBrk="1" latinLnBrk="0" hangingPunct="1">
      <a:defRPr sz="1200" kern="1200">
        <a:solidFill>
          <a:schemeClr val="tx1"/>
        </a:solidFill>
        <a:latin typeface="+mn-lt"/>
        <a:ea typeface="+mn-ea"/>
        <a:cs typeface="+mn-cs"/>
      </a:defRPr>
    </a:lvl1pPr>
    <a:lvl2pPr marL="457167" algn="l" defTabSz="914332" rtl="0" eaLnBrk="1" latinLnBrk="0" hangingPunct="1">
      <a:defRPr sz="1200" kern="1200">
        <a:solidFill>
          <a:schemeClr val="tx1"/>
        </a:solidFill>
        <a:latin typeface="+mn-lt"/>
        <a:ea typeface="+mn-ea"/>
        <a:cs typeface="+mn-cs"/>
      </a:defRPr>
    </a:lvl2pPr>
    <a:lvl3pPr marL="914332" algn="l" defTabSz="914332" rtl="0" eaLnBrk="1" latinLnBrk="0" hangingPunct="1">
      <a:defRPr sz="1200" kern="1200">
        <a:solidFill>
          <a:schemeClr val="tx1"/>
        </a:solidFill>
        <a:latin typeface="+mn-lt"/>
        <a:ea typeface="+mn-ea"/>
        <a:cs typeface="+mn-cs"/>
      </a:defRPr>
    </a:lvl3pPr>
    <a:lvl4pPr marL="1371498" algn="l" defTabSz="914332" rtl="0" eaLnBrk="1" latinLnBrk="0" hangingPunct="1">
      <a:defRPr sz="1200" kern="1200">
        <a:solidFill>
          <a:schemeClr val="tx1"/>
        </a:solidFill>
        <a:latin typeface="+mn-lt"/>
        <a:ea typeface="+mn-ea"/>
        <a:cs typeface="+mn-cs"/>
      </a:defRPr>
    </a:lvl4pPr>
    <a:lvl5pPr marL="1828664" algn="l" defTabSz="914332" rtl="0" eaLnBrk="1" latinLnBrk="0" hangingPunct="1">
      <a:defRPr sz="1200" kern="1200">
        <a:solidFill>
          <a:schemeClr val="tx1"/>
        </a:solidFill>
        <a:latin typeface="+mn-lt"/>
        <a:ea typeface="+mn-ea"/>
        <a:cs typeface="+mn-cs"/>
      </a:defRPr>
    </a:lvl5pPr>
    <a:lvl6pPr marL="2285830" algn="l" defTabSz="914332" rtl="0" eaLnBrk="1" latinLnBrk="0" hangingPunct="1">
      <a:defRPr sz="1200" kern="1200">
        <a:solidFill>
          <a:schemeClr val="tx1"/>
        </a:solidFill>
        <a:latin typeface="+mn-lt"/>
        <a:ea typeface="+mn-ea"/>
        <a:cs typeface="+mn-cs"/>
      </a:defRPr>
    </a:lvl6pPr>
    <a:lvl7pPr marL="2742994" algn="l" defTabSz="914332" rtl="0" eaLnBrk="1" latinLnBrk="0" hangingPunct="1">
      <a:defRPr sz="1200" kern="1200">
        <a:solidFill>
          <a:schemeClr val="tx1"/>
        </a:solidFill>
        <a:latin typeface="+mn-lt"/>
        <a:ea typeface="+mn-ea"/>
        <a:cs typeface="+mn-cs"/>
      </a:defRPr>
    </a:lvl7pPr>
    <a:lvl8pPr marL="3200160" algn="l" defTabSz="914332" rtl="0" eaLnBrk="1" latinLnBrk="0" hangingPunct="1">
      <a:defRPr sz="1200" kern="1200">
        <a:solidFill>
          <a:schemeClr val="tx1"/>
        </a:solidFill>
        <a:latin typeface="+mn-lt"/>
        <a:ea typeface="+mn-ea"/>
        <a:cs typeface="+mn-cs"/>
      </a:defRPr>
    </a:lvl8pPr>
    <a:lvl9pPr marL="3657327" algn="l" defTabSz="91433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67" indent="0" algn="ctr">
              <a:buNone/>
              <a:defRPr sz="2000"/>
            </a:lvl2pPr>
            <a:lvl3pPr marL="914332" indent="0" algn="ctr">
              <a:buNone/>
              <a:defRPr sz="19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6D852A-47D4-4CF1-B078-5CB101AC1B48}"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126485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6D852A-47D4-4CF1-B078-5CB101AC1B48}"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40134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9"/>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9"/>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6D852A-47D4-4CF1-B078-5CB101AC1B48}"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313913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6D852A-47D4-4CF1-B078-5CB101AC1B48}"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395649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67" indent="0">
              <a:buNone/>
              <a:defRPr sz="2000">
                <a:solidFill>
                  <a:schemeClr val="tx1">
                    <a:tint val="75000"/>
                  </a:schemeClr>
                </a:solidFill>
              </a:defRPr>
            </a:lvl2pPr>
            <a:lvl3pPr marL="914332" indent="0">
              <a:buNone/>
              <a:defRPr sz="19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7"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D852A-47D4-4CF1-B078-5CB101AC1B48}"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280366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6D852A-47D4-4CF1-B078-5CB101AC1B48}"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64164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6D852A-47D4-4CF1-B078-5CB101AC1B48}" type="datetimeFigureOut">
              <a:rPr lang="en-US" smtClean="0"/>
              <a:pPr/>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127426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6D852A-47D4-4CF1-B078-5CB101AC1B48}" type="datetimeFigureOut">
              <a:rPr lang="en-US" smtClean="0"/>
              <a:pPr/>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394000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D852A-47D4-4CF1-B078-5CB101AC1B48}" type="datetimeFigureOut">
              <a:rPr lang="en-US" smtClean="0"/>
              <a:pPr/>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146274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3"/>
            <a:ext cx="3932237" cy="3811588"/>
          </a:xfrm>
        </p:spPr>
        <p:txBody>
          <a:bodyPr/>
          <a:lstStyle>
            <a:lvl1pPr marL="0" indent="0">
              <a:buNone/>
              <a:defRPr sz="1600"/>
            </a:lvl1pPr>
            <a:lvl2pPr marL="457167" indent="0">
              <a:buNone/>
              <a:defRPr sz="1500"/>
            </a:lvl2pPr>
            <a:lvl3pPr marL="914332" indent="0">
              <a:buNone/>
              <a:defRPr sz="1200"/>
            </a:lvl3pPr>
            <a:lvl4pPr marL="1371498" indent="0">
              <a:buNone/>
              <a:defRPr sz="1100"/>
            </a:lvl4pPr>
            <a:lvl5pPr marL="1828664" indent="0">
              <a:buNone/>
              <a:defRPr sz="1100"/>
            </a:lvl5pPr>
            <a:lvl6pPr marL="2285830" indent="0">
              <a:buNone/>
              <a:defRPr sz="1100"/>
            </a:lvl6pPr>
            <a:lvl7pPr marL="2742994" indent="0">
              <a:buNone/>
              <a:defRPr sz="1100"/>
            </a:lvl7pPr>
            <a:lvl8pPr marL="3200160" indent="0">
              <a:buNone/>
              <a:defRPr sz="1100"/>
            </a:lvl8pPr>
            <a:lvl9pPr marL="365732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66D852A-47D4-4CF1-B078-5CB101AC1B48}"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291931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endParaRPr lang="en-US"/>
          </a:p>
        </p:txBody>
      </p:sp>
      <p:sp>
        <p:nvSpPr>
          <p:cNvPr id="4" name="Text Placeholder 3"/>
          <p:cNvSpPr>
            <a:spLocks noGrp="1"/>
          </p:cNvSpPr>
          <p:nvPr>
            <p:ph type="body" sz="half" idx="2"/>
          </p:nvPr>
        </p:nvSpPr>
        <p:spPr>
          <a:xfrm>
            <a:off x="839788" y="2057403"/>
            <a:ext cx="3932237" cy="3811588"/>
          </a:xfrm>
        </p:spPr>
        <p:txBody>
          <a:bodyPr/>
          <a:lstStyle>
            <a:lvl1pPr marL="0" indent="0">
              <a:buNone/>
              <a:defRPr sz="1600"/>
            </a:lvl1pPr>
            <a:lvl2pPr marL="457167" indent="0">
              <a:buNone/>
              <a:defRPr sz="1500"/>
            </a:lvl2pPr>
            <a:lvl3pPr marL="914332" indent="0">
              <a:buNone/>
              <a:defRPr sz="1200"/>
            </a:lvl3pPr>
            <a:lvl4pPr marL="1371498" indent="0">
              <a:buNone/>
              <a:defRPr sz="1100"/>
            </a:lvl4pPr>
            <a:lvl5pPr marL="1828664" indent="0">
              <a:buNone/>
              <a:defRPr sz="1100"/>
            </a:lvl5pPr>
            <a:lvl6pPr marL="2285830" indent="0">
              <a:buNone/>
              <a:defRPr sz="1100"/>
            </a:lvl6pPr>
            <a:lvl7pPr marL="2742994" indent="0">
              <a:buNone/>
              <a:defRPr sz="1100"/>
            </a:lvl7pPr>
            <a:lvl8pPr marL="3200160" indent="0">
              <a:buNone/>
              <a:defRPr sz="1100"/>
            </a:lvl8pPr>
            <a:lvl9pPr marL="365732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66D852A-47D4-4CF1-B078-5CB101AC1B48}"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E8C52-8332-411F-B69B-845FD2209F48}" type="slidenum">
              <a:rPr lang="en-US" smtClean="0"/>
              <a:pPr/>
              <a:t>‹#›</a:t>
            </a:fld>
            <a:endParaRPr lang="en-US"/>
          </a:p>
        </p:txBody>
      </p:sp>
    </p:spTree>
    <p:extLst>
      <p:ext uri="{BB962C8B-B14F-4D97-AF65-F5344CB8AC3E}">
        <p14:creationId xmlns:p14="http://schemas.microsoft.com/office/powerpoint/2010/main" val="63751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defRPr>
            </a:lvl1pPr>
          </a:lstStyle>
          <a:p>
            <a:fld id="{166D852A-47D4-4CF1-B078-5CB101AC1B48}" type="datetimeFigureOut">
              <a:rPr lang="en-US" smtClean="0"/>
              <a:pPr/>
              <a:t>1/27/2024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defRPr>
            </a:lvl1pPr>
          </a:lstStyle>
          <a:p>
            <a:fld id="{5B9E8C52-8332-411F-B69B-845FD2209F48}" type="slidenum">
              <a:rPr lang="en-US" smtClean="0"/>
              <a:pPr/>
              <a:t>‹#›</a:t>
            </a:fld>
            <a:endParaRPr lang="en-US"/>
          </a:p>
        </p:txBody>
      </p:sp>
    </p:spTree>
    <p:extLst>
      <p:ext uri="{BB962C8B-B14F-4D97-AF65-F5344CB8AC3E}">
        <p14:creationId xmlns:p14="http://schemas.microsoft.com/office/powerpoint/2010/main" val="14855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ource.android.com/devices/architecture/h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ource.android.com/devices/tech/dalvik/"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ource.android.com/devices/tech/dalvi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hyperlink" Target="http://codensi.com/2019/10/27/how-to-create-a-new-android-studio-project-create-your-first-ever-android-project/" TargetMode="Externa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687" y="1468595"/>
            <a:ext cx="9144000" cy="1311436"/>
          </a:xfrm>
        </p:spPr>
        <p:txBody>
          <a:bodyPr>
            <a:normAutofit/>
          </a:bodyPr>
          <a:lstStyle/>
          <a:p>
            <a:r>
              <a:rPr lang="en-US" sz="8800" dirty="0" smtClean="0">
                <a:solidFill>
                  <a:schemeClr val="accent2">
                    <a:lumMod val="75000"/>
                  </a:schemeClr>
                </a:solidFill>
              </a:rPr>
              <a:t>UNIT-1</a:t>
            </a:r>
            <a:endParaRPr lang="en-US" dirty="0">
              <a:solidFill>
                <a:schemeClr val="accent2">
                  <a:lumMod val="75000"/>
                </a:schemeClr>
              </a:solidFill>
            </a:endParaRPr>
          </a:p>
        </p:txBody>
      </p:sp>
      <p:sp>
        <p:nvSpPr>
          <p:cNvPr id="3" name="Subtitle 2"/>
          <p:cNvSpPr>
            <a:spLocks noGrp="1"/>
          </p:cNvSpPr>
          <p:nvPr>
            <p:ph type="subTitle" idx="1"/>
          </p:nvPr>
        </p:nvSpPr>
        <p:spPr>
          <a:xfrm>
            <a:off x="609599" y="1843661"/>
            <a:ext cx="11360728" cy="4758227"/>
          </a:xfrm>
        </p:spPr>
        <p:txBody>
          <a:bodyPr>
            <a:normAutofit/>
          </a:bodyPr>
          <a:lstStyle/>
          <a:p>
            <a:endParaRPr lang="en-IN" sz="4800" dirty="0" smtClean="0">
              <a:solidFill>
                <a:schemeClr val="accent1">
                  <a:lumMod val="75000"/>
                </a:schemeClr>
              </a:solidFill>
            </a:endParaRPr>
          </a:p>
          <a:p>
            <a:endParaRPr lang="en-IN" sz="4800" dirty="0" smtClean="0">
              <a:solidFill>
                <a:schemeClr val="accent1">
                  <a:lumMod val="75000"/>
                </a:schemeClr>
              </a:solidFill>
            </a:endParaRPr>
          </a:p>
          <a:p>
            <a:r>
              <a:rPr lang="en-US" sz="6600" b="1" dirty="0" smtClean="0"/>
              <a:t>Introduction to Android Mobile App Development</a:t>
            </a:r>
            <a:endParaRPr lang="en-US" sz="4800" dirty="0" smtClean="0">
              <a:solidFill>
                <a:schemeClr val="accent1">
                  <a:lumMod val="75000"/>
                </a:schemeClr>
              </a:solidFill>
            </a:endParaRPr>
          </a:p>
          <a:p>
            <a:pPr algn="r"/>
            <a:endParaRPr lang="en-US" sz="4800" dirty="0">
              <a:solidFill>
                <a:schemeClr val="accent1">
                  <a:lumMod val="75000"/>
                </a:schemeClr>
              </a:solidFill>
            </a:endParaRPr>
          </a:p>
          <a:p>
            <a:pPr algn="r"/>
            <a:endParaRPr lang="en-US" sz="4800" dirty="0" smtClean="0">
              <a:solidFill>
                <a:schemeClr val="accent1">
                  <a:lumMod val="75000"/>
                </a:schemeClr>
              </a:solidFill>
            </a:endParaRPr>
          </a:p>
        </p:txBody>
      </p:sp>
      <p:sp>
        <p:nvSpPr>
          <p:cNvPr id="4" name="Rectangle 3"/>
          <p:cNvSpPr/>
          <p:nvPr/>
        </p:nvSpPr>
        <p:spPr>
          <a:xfrm>
            <a:off x="0" y="437254"/>
            <a:ext cx="11920123" cy="1015663"/>
          </a:xfrm>
          <a:prstGeom prst="rect">
            <a:avLst/>
          </a:prstGeom>
        </p:spPr>
        <p:txBody>
          <a:bodyPr wrap="none">
            <a:spAutoFit/>
          </a:bodyPr>
          <a:lstStyle/>
          <a:p>
            <a:r>
              <a:rPr lang="en-US" sz="6000" dirty="0" smtClean="0">
                <a:solidFill>
                  <a:srgbClr val="FF0000"/>
                </a:solidFill>
              </a:rPr>
              <a:t>MOBILE APPLICATION DEVELOPMENT</a:t>
            </a:r>
            <a:endParaRPr lang="en-US" sz="6000" dirty="0">
              <a:solidFill>
                <a:srgbClr val="FF0000"/>
              </a:solidFill>
            </a:endParaRPr>
          </a:p>
        </p:txBody>
      </p:sp>
    </p:spTree>
    <p:extLst>
      <p:ext uri="{BB962C8B-B14F-4D97-AF65-F5344CB8AC3E}">
        <p14:creationId xmlns:p14="http://schemas.microsoft.com/office/powerpoint/2010/main" val="4094073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2" y="222555"/>
            <a:ext cx="4350328" cy="523220"/>
          </a:xfrm>
          <a:prstGeom prst="rect">
            <a:avLst/>
          </a:prstGeom>
        </p:spPr>
        <p:txBody>
          <a:bodyPr wrap="square">
            <a:spAutoFit/>
          </a:bodyPr>
          <a:lstStyle/>
          <a:p>
            <a:r>
              <a:rPr lang="en-US" sz="2800" b="1" dirty="0" smtClean="0">
                <a:latin typeface="Times New Roman" pitchFamily="18" charset="0"/>
                <a:cs typeface="Times New Roman" pitchFamily="18" charset="0"/>
              </a:rPr>
              <a:t>Features of Android OS</a:t>
            </a:r>
            <a:endParaRPr lang="en-US" sz="28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1682029" y="964623"/>
            <a:ext cx="8168553" cy="5571644"/>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18" y="219845"/>
            <a:ext cx="11984181" cy="6232475"/>
          </a:xfrm>
          <a:prstGeom prst="rect">
            <a:avLst/>
          </a:prstGeom>
        </p:spPr>
        <p:txBody>
          <a:bodyPr wrap="square">
            <a:spAutoFit/>
          </a:bodyPr>
          <a:lstStyle/>
          <a:p>
            <a:pPr fontAlgn="base"/>
            <a:r>
              <a:rPr lang="en-US" b="1"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Open-Source Flexibility</a:t>
            </a:r>
          </a:p>
          <a:p>
            <a:pPr fontAlgn="base"/>
            <a:r>
              <a:rPr lang="en-US" dirty="0" smtClean="0">
                <a:latin typeface="Times New Roman" pitchFamily="18" charset="0"/>
                <a:cs typeface="Times New Roman" pitchFamily="18" charset="0"/>
              </a:rPr>
              <a:t>	At the core of Android’s appeal lies its open-source nature. Unlike its counterparts, Android welcomes collaboration and modification by developers, leading to a dynamic ecosystem that constantly evolves. This flexibility empowers </a:t>
            </a:r>
            <a:r>
              <a:rPr lang="en-US" b="1" dirty="0" smtClean="0">
                <a:solidFill>
                  <a:srgbClr val="FF0000"/>
                </a:solidFill>
                <a:latin typeface="Times New Roman" pitchFamily="18" charset="0"/>
                <a:cs typeface="Times New Roman" pitchFamily="18" charset="0"/>
              </a:rPr>
              <a:t>developers to create customized solutions and users to personalize their devices </a:t>
            </a:r>
            <a:r>
              <a:rPr lang="en-US" dirty="0" smtClean="0">
                <a:latin typeface="Times New Roman" pitchFamily="18" charset="0"/>
                <a:cs typeface="Times New Roman" pitchFamily="18" charset="0"/>
              </a:rPr>
              <a:t>to match their preferences.</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2. Seamless App Integration</a:t>
            </a:r>
          </a:p>
          <a:p>
            <a:pPr fontAlgn="base"/>
            <a:r>
              <a:rPr lang="en-US" dirty="0" smtClean="0">
                <a:latin typeface="Times New Roman" pitchFamily="18" charset="0"/>
                <a:cs typeface="Times New Roman" pitchFamily="18" charset="0"/>
              </a:rPr>
              <a:t>	One of Android’s standout features is its seamless integration with a vast array of applications. With the </a:t>
            </a:r>
            <a:r>
              <a:rPr lang="en-US" b="1" dirty="0" smtClean="0">
                <a:solidFill>
                  <a:srgbClr val="FF0000"/>
                </a:solidFill>
                <a:latin typeface="Times New Roman" pitchFamily="18" charset="0"/>
                <a:cs typeface="Times New Roman" pitchFamily="18" charset="0"/>
              </a:rPr>
              <a:t>Google Play Store serving as a treasure trove </a:t>
            </a:r>
            <a:r>
              <a:rPr lang="en-US" dirty="0" smtClean="0">
                <a:latin typeface="Times New Roman" pitchFamily="18" charset="0"/>
                <a:cs typeface="Times New Roman" pitchFamily="18" charset="0"/>
              </a:rPr>
              <a:t>of options, users can choose from an extensive selection of apps to enhance their experience. From productivity tools to entertainment platforms, Android ensures that users can tailor their devices to suit their lifestyles seamlessly.</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3. Intuitive User Interface</a:t>
            </a:r>
          </a:p>
          <a:p>
            <a:pPr fontAlgn="base"/>
            <a:r>
              <a:rPr lang="en-US" dirty="0" smtClean="0">
                <a:latin typeface="Times New Roman" pitchFamily="18" charset="0"/>
                <a:cs typeface="Times New Roman" pitchFamily="18" charset="0"/>
              </a:rPr>
              <a:t>	Android’s user interface (UI) has undergone significant refinements over the years, culminating in an intuitive and </a:t>
            </a:r>
            <a:r>
              <a:rPr lang="en-US" b="1" dirty="0" smtClean="0">
                <a:solidFill>
                  <a:srgbClr val="FF0000"/>
                </a:solidFill>
                <a:latin typeface="Times New Roman" pitchFamily="18" charset="0"/>
                <a:cs typeface="Times New Roman" pitchFamily="18" charset="0"/>
              </a:rPr>
              <a:t>user-friendly experience</a:t>
            </a:r>
            <a:r>
              <a:rPr lang="en-US" dirty="0" smtClean="0">
                <a:latin typeface="Times New Roman" pitchFamily="18" charset="0"/>
                <a:cs typeface="Times New Roman" pitchFamily="18" charset="0"/>
              </a:rPr>
              <a:t>. The UI design prioritizes accessibility, ensuring that even novice users can navigate the system with ease. With a focus on simplicity and clarity, Android’s UI sets a benchmark for usability across different age groups and demographics.</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4. Regular System Updates</a:t>
            </a:r>
          </a:p>
          <a:p>
            <a:pPr fontAlgn="base"/>
            <a:r>
              <a:rPr lang="en-US" dirty="0" smtClean="0">
                <a:latin typeface="Times New Roman" pitchFamily="18" charset="0"/>
                <a:cs typeface="Times New Roman" pitchFamily="18" charset="0"/>
              </a:rPr>
              <a:t>	The Android operating system is dedicated to </a:t>
            </a:r>
            <a:r>
              <a:rPr lang="en-US" b="1" dirty="0" smtClean="0">
                <a:solidFill>
                  <a:srgbClr val="FF0000"/>
                </a:solidFill>
                <a:latin typeface="Times New Roman" pitchFamily="18" charset="0"/>
                <a:cs typeface="Times New Roman" pitchFamily="18" charset="0"/>
              </a:rPr>
              <a:t>continuous improvement through regular system updates</a:t>
            </a:r>
            <a:r>
              <a:rPr lang="en-US" dirty="0" smtClean="0">
                <a:latin typeface="Times New Roman" pitchFamily="18" charset="0"/>
                <a:cs typeface="Times New Roman" pitchFamily="18" charset="0"/>
              </a:rPr>
              <a:t>. These updates not only introduce new features but also </a:t>
            </a:r>
            <a:r>
              <a:rPr lang="en-US" b="1" dirty="0" smtClean="0">
                <a:solidFill>
                  <a:srgbClr val="FF0000"/>
                </a:solidFill>
                <a:latin typeface="Times New Roman" pitchFamily="18" charset="0"/>
                <a:cs typeface="Times New Roman" pitchFamily="18" charset="0"/>
              </a:rPr>
              <a:t>enhance security protocols </a:t>
            </a:r>
            <a:r>
              <a:rPr lang="en-US" dirty="0" smtClean="0">
                <a:latin typeface="Times New Roman" pitchFamily="18" charset="0"/>
                <a:cs typeface="Times New Roman" pitchFamily="18" charset="0"/>
              </a:rPr>
              <a:t>and address any potential vulnerabilities. This commitment to keeping devices up-to-date ensures a secure and optimized experience for all users.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816" y="204374"/>
            <a:ext cx="11679383" cy="6232475"/>
          </a:xfrm>
          <a:prstGeom prst="rect">
            <a:avLst/>
          </a:prstGeom>
        </p:spPr>
        <p:txBody>
          <a:bodyPr wrap="square">
            <a:spAutoFit/>
          </a:bodyPr>
          <a:lstStyle/>
          <a:p>
            <a:pPr fontAlgn="base"/>
            <a:r>
              <a:rPr lang="en-US" b="1" dirty="0" smtClean="0">
                <a:latin typeface="Times New Roman" pitchFamily="18" charset="0"/>
                <a:cs typeface="Times New Roman" pitchFamily="18" charset="0"/>
              </a:rPr>
              <a:t>5. Google Assistant – Your AI Companion</a:t>
            </a:r>
          </a:p>
          <a:p>
            <a:pPr fontAlgn="base"/>
            <a:r>
              <a:rPr lang="en-US" dirty="0" smtClean="0">
                <a:latin typeface="Times New Roman" pitchFamily="18" charset="0"/>
                <a:cs typeface="Times New Roman" pitchFamily="18" charset="0"/>
              </a:rPr>
              <a:t>	Among the standout features is the integration of </a:t>
            </a:r>
            <a:r>
              <a:rPr lang="en-US" b="1" dirty="0" smtClean="0">
                <a:solidFill>
                  <a:srgbClr val="FF0000"/>
                </a:solidFill>
                <a:latin typeface="Times New Roman" pitchFamily="18" charset="0"/>
                <a:cs typeface="Times New Roman" pitchFamily="18" charset="0"/>
              </a:rPr>
              <a:t>Google Assistant, an AI-powered virtual companion </a:t>
            </a:r>
            <a:r>
              <a:rPr lang="en-US" dirty="0" smtClean="0">
                <a:latin typeface="Times New Roman" pitchFamily="18" charset="0"/>
                <a:cs typeface="Times New Roman" pitchFamily="18" charset="0"/>
              </a:rPr>
              <a:t>designed to streamline tasks and provide real-time information. With </a:t>
            </a:r>
            <a:r>
              <a:rPr lang="en-US" b="1" dirty="0" smtClean="0">
                <a:latin typeface="Times New Roman" pitchFamily="18" charset="0"/>
                <a:cs typeface="Times New Roman" pitchFamily="18" charset="0"/>
              </a:rPr>
              <a:t>voice commands, users can set reminders, send messages, play music, and even control smart home devices.</a:t>
            </a:r>
            <a:r>
              <a:rPr lang="en-US" dirty="0" smtClean="0">
                <a:latin typeface="Times New Roman" pitchFamily="18" charset="0"/>
                <a:cs typeface="Times New Roman" pitchFamily="18" charset="0"/>
              </a:rPr>
              <a:t> The ever-evolving capabilities of Google Assistant make it a valuable addition to the Android ecosystem.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6. Customization Galore</a:t>
            </a:r>
          </a:p>
          <a:p>
            <a:pPr fontAlgn="base"/>
            <a:r>
              <a:rPr lang="en-US" dirty="0" smtClean="0">
                <a:latin typeface="Times New Roman" pitchFamily="18" charset="0"/>
                <a:cs typeface="Times New Roman" pitchFamily="18" charset="0"/>
              </a:rPr>
              <a:t>	Android grants users the </a:t>
            </a:r>
            <a:r>
              <a:rPr lang="en-US" b="1" dirty="0" smtClean="0">
                <a:solidFill>
                  <a:srgbClr val="FF0000"/>
                </a:solidFill>
                <a:latin typeface="Times New Roman" pitchFamily="18" charset="0"/>
                <a:cs typeface="Times New Roman" pitchFamily="18" charset="0"/>
              </a:rPr>
              <a:t>freedom to customize their devices </a:t>
            </a:r>
            <a:r>
              <a:rPr lang="en-US" dirty="0" smtClean="0">
                <a:latin typeface="Times New Roman" pitchFamily="18" charset="0"/>
                <a:cs typeface="Times New Roman" pitchFamily="18" charset="0"/>
              </a:rPr>
              <a:t>extensively. From </a:t>
            </a:r>
            <a:r>
              <a:rPr lang="en-US" dirty="0" smtClean="0">
                <a:solidFill>
                  <a:srgbClr val="FF0000"/>
                </a:solidFill>
                <a:latin typeface="Times New Roman" pitchFamily="18" charset="0"/>
                <a:cs typeface="Times New Roman" pitchFamily="18" charset="0"/>
              </a:rPr>
              <a:t>changing the launcher and theme</a:t>
            </a:r>
            <a:r>
              <a:rPr lang="en-US" dirty="0" smtClean="0">
                <a:latin typeface="Times New Roman" pitchFamily="18" charset="0"/>
                <a:cs typeface="Times New Roman" pitchFamily="18" charset="0"/>
              </a:rPr>
              <a:t> to installing third-party widgets, the level of personalization is unparalleled. This feature not only reflects individuality but also enhances productivity by tailoring the device’s functionality to specific needs.</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7. Multi-User Support</a:t>
            </a:r>
          </a:p>
          <a:p>
            <a:pPr fontAlgn="base"/>
            <a:r>
              <a:rPr lang="en-US" dirty="0" smtClean="0">
                <a:latin typeface="Times New Roman" pitchFamily="18" charset="0"/>
                <a:cs typeface="Times New Roman" pitchFamily="18" charset="0"/>
              </a:rPr>
              <a:t>	Android recognizes the diverse needs of its users, offering multi-user support on devices such as </a:t>
            </a:r>
            <a:r>
              <a:rPr lang="en-US" dirty="0" smtClean="0">
                <a:solidFill>
                  <a:srgbClr val="FF0000"/>
                </a:solidFill>
                <a:latin typeface="Times New Roman" pitchFamily="18" charset="0"/>
                <a:cs typeface="Times New Roman" pitchFamily="18" charset="0"/>
              </a:rPr>
              <a:t>tablets</a:t>
            </a:r>
            <a:r>
              <a:rPr lang="en-US" dirty="0" smtClean="0">
                <a:latin typeface="Times New Roman" pitchFamily="18" charset="0"/>
                <a:cs typeface="Times New Roman" pitchFamily="18" charset="0"/>
              </a:rPr>
              <a:t>. This feature is particularly </a:t>
            </a:r>
            <a:r>
              <a:rPr lang="en-US" b="1" dirty="0" smtClean="0">
                <a:solidFill>
                  <a:srgbClr val="FF0000"/>
                </a:solidFill>
                <a:latin typeface="Times New Roman" pitchFamily="18" charset="0"/>
                <a:cs typeface="Times New Roman" pitchFamily="18" charset="0"/>
              </a:rPr>
              <a:t>beneficial for families</a:t>
            </a:r>
            <a:r>
              <a:rPr lang="en-US" dirty="0" smtClean="0">
                <a:latin typeface="Times New Roman" pitchFamily="18" charset="0"/>
                <a:cs typeface="Times New Roman" pitchFamily="18" charset="0"/>
              </a:rPr>
              <a:t>, as </a:t>
            </a:r>
            <a:r>
              <a:rPr lang="en-US" b="1" dirty="0" smtClean="0">
                <a:latin typeface="Times New Roman" pitchFamily="18" charset="0"/>
                <a:cs typeface="Times New Roman" pitchFamily="18" charset="0"/>
              </a:rPr>
              <a:t>each member can have a personalized profile, complete with apps and settings</a:t>
            </a:r>
            <a:r>
              <a:rPr lang="en-US" dirty="0" smtClean="0">
                <a:latin typeface="Times New Roman" pitchFamily="18" charset="0"/>
                <a:cs typeface="Times New Roman" pitchFamily="18" charset="0"/>
              </a:rPr>
              <a:t>. It ensures a shared device can cater to different preferences without compromising on privacy.</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8. Battery Optimization</a:t>
            </a:r>
          </a:p>
          <a:p>
            <a:pPr fontAlgn="base"/>
            <a:r>
              <a:rPr lang="en-US" dirty="0" smtClean="0">
                <a:latin typeface="Times New Roman" pitchFamily="18" charset="0"/>
                <a:cs typeface="Times New Roman" pitchFamily="18" charset="0"/>
              </a:rPr>
              <a:t>	Efficient battery management is a hallmark of the Android OS. With features like </a:t>
            </a:r>
            <a:r>
              <a:rPr lang="en-US" b="1" dirty="0" smtClean="0">
                <a:solidFill>
                  <a:srgbClr val="FF0000"/>
                </a:solidFill>
                <a:latin typeface="Times New Roman" pitchFamily="18" charset="0"/>
                <a:cs typeface="Times New Roman" pitchFamily="18" charset="0"/>
              </a:rPr>
              <a:t>Adaptive Battery</a:t>
            </a:r>
            <a:r>
              <a:rPr lang="en-US" dirty="0" smtClean="0">
                <a:latin typeface="Times New Roman" pitchFamily="18" charset="0"/>
                <a:cs typeface="Times New Roman" pitchFamily="18" charset="0"/>
              </a:rPr>
              <a:t>, the system learns usage patterns to </a:t>
            </a:r>
            <a:r>
              <a:rPr lang="en-US" b="1" dirty="0" smtClean="0">
                <a:latin typeface="Times New Roman" pitchFamily="18" charset="0"/>
                <a:cs typeface="Times New Roman" pitchFamily="18" charset="0"/>
              </a:rPr>
              <a:t>optimize power allocation to different apps</a:t>
            </a:r>
            <a:r>
              <a:rPr lang="en-US" dirty="0" smtClean="0">
                <a:latin typeface="Times New Roman" pitchFamily="18" charset="0"/>
                <a:cs typeface="Times New Roman" pitchFamily="18" charset="0"/>
              </a:rPr>
              <a:t>. This translates to </a:t>
            </a:r>
            <a:r>
              <a:rPr lang="en-US" b="1" dirty="0" smtClean="0">
                <a:latin typeface="Times New Roman" pitchFamily="18" charset="0"/>
                <a:cs typeface="Times New Roman" pitchFamily="18" charset="0"/>
              </a:rPr>
              <a:t>extended battery life</a:t>
            </a:r>
            <a:r>
              <a:rPr lang="en-US" dirty="0" smtClean="0">
                <a:latin typeface="Times New Roman" pitchFamily="18" charset="0"/>
                <a:cs typeface="Times New Roman" pitchFamily="18" charset="0"/>
              </a:rPr>
              <a:t>, ensuring that users can stay connected and engaged throughout their day without worrying about running out of power.</a:t>
            </a:r>
          </a:p>
          <a:p>
            <a:pPr fontAlgn="base"/>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073" y="746011"/>
            <a:ext cx="11319163" cy="3016210"/>
          </a:xfrm>
          <a:prstGeom prst="rect">
            <a:avLst/>
          </a:prstGeom>
        </p:spPr>
        <p:txBody>
          <a:bodyPr wrap="square">
            <a:spAutoFit/>
          </a:bodyPr>
          <a:lstStyle/>
          <a:p>
            <a:pPr fontAlgn="base"/>
            <a:r>
              <a:rPr lang="en-US" b="1" dirty="0" smtClean="0">
                <a:latin typeface="Times New Roman" pitchFamily="18" charset="0"/>
                <a:cs typeface="Times New Roman" pitchFamily="18" charset="0"/>
              </a:rPr>
              <a:t>9. Wide Range of Hardware</a:t>
            </a:r>
          </a:p>
          <a:p>
            <a:pPr fontAlgn="base"/>
            <a:r>
              <a:rPr lang="en-US" dirty="0" smtClean="0">
                <a:latin typeface="Times New Roman" pitchFamily="18" charset="0"/>
                <a:cs typeface="Times New Roman" pitchFamily="18" charset="0"/>
              </a:rPr>
              <a:t>	Android’s compatibility with a wide range of hardware is a significant advantage. Whether it’s a budget-friendly device or a flagship model, the </a:t>
            </a:r>
            <a:r>
              <a:rPr lang="en-US" b="1" dirty="0" smtClean="0">
                <a:solidFill>
                  <a:srgbClr val="FF0000"/>
                </a:solidFill>
                <a:latin typeface="Times New Roman" pitchFamily="18" charset="0"/>
                <a:cs typeface="Times New Roman" pitchFamily="18" charset="0"/>
              </a:rPr>
              <a:t>Android OS seamlessly adapts to varying specifications</a:t>
            </a:r>
            <a:r>
              <a:rPr lang="en-US" dirty="0" smtClean="0">
                <a:latin typeface="Times New Roman" pitchFamily="18" charset="0"/>
                <a:cs typeface="Times New Roman" pitchFamily="18" charset="0"/>
              </a:rPr>
              <a:t>. This inclusivity enables users to choose devices that align with their requirements and budget without sacrificing the operating system’s quality.</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10. Growing Augmented Reality (AR) Capabilities</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As technology advances, Android remains at the forefront of </a:t>
            </a:r>
            <a:r>
              <a:rPr lang="en-US" b="1" dirty="0" smtClean="0">
                <a:solidFill>
                  <a:srgbClr val="FF0000"/>
                </a:solidFill>
                <a:latin typeface="Times New Roman" pitchFamily="18" charset="0"/>
                <a:cs typeface="Times New Roman" pitchFamily="18" charset="0"/>
              </a:rPr>
              <a:t>integrating augmented reality into the user experience</a:t>
            </a:r>
            <a:r>
              <a:rPr lang="en-US" dirty="0" smtClean="0">
                <a:latin typeface="Times New Roman" pitchFamily="18" charset="0"/>
                <a:cs typeface="Times New Roman" pitchFamily="18" charset="0"/>
              </a:rPr>
              <a:t>. With </a:t>
            </a:r>
            <a:r>
              <a:rPr lang="en-US" dirty="0" err="1" smtClean="0">
                <a:latin typeface="Times New Roman" pitchFamily="18" charset="0"/>
                <a:cs typeface="Times New Roman" pitchFamily="18" charset="0"/>
              </a:rPr>
              <a:t>ARCore</a:t>
            </a:r>
            <a:r>
              <a:rPr lang="en-US" dirty="0" smtClean="0">
                <a:latin typeface="Times New Roman" pitchFamily="18" charset="0"/>
                <a:cs typeface="Times New Roman" pitchFamily="18" charset="0"/>
              </a:rPr>
              <a:t>, Google’s platform for building augmented reality experiences, Android devices can provide immersive and interactive encounters that </a:t>
            </a:r>
            <a:r>
              <a:rPr lang="en-US" b="1" dirty="0" smtClean="0">
                <a:latin typeface="Times New Roman" pitchFamily="18" charset="0"/>
                <a:cs typeface="Times New Roman" pitchFamily="18" charset="0"/>
              </a:rPr>
              <a:t>bridge the gap between the digital and physical worlds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2508" y="588972"/>
            <a:ext cx="10640291" cy="969496"/>
          </a:xfrm>
          <a:prstGeom prst="rect">
            <a:avLst/>
          </a:prstGeom>
        </p:spPr>
        <p:txBody>
          <a:bodyPr wrap="square">
            <a:spAutoFit/>
          </a:bodyPr>
          <a:lstStyle/>
          <a:p>
            <a:r>
              <a:rPr lang="en-US" dirty="0" smtClean="0">
                <a:latin typeface="Times New Roman" pitchFamily="18" charset="0"/>
                <a:cs typeface="Times New Roman" pitchFamily="18" charset="0"/>
              </a:rPr>
              <a:t>	The Android framework is a set of software components that provide the foundation for building Android applications. </a:t>
            </a:r>
          </a:p>
          <a:p>
            <a:r>
              <a:rPr lang="en-US" dirty="0" smtClean="0">
                <a:latin typeface="Times New Roman" pitchFamily="18" charset="0"/>
                <a:cs typeface="Times New Roman" pitchFamily="18" charset="0"/>
              </a:rPr>
              <a:t>It is divided into </a:t>
            </a:r>
            <a:r>
              <a:rPr lang="en-US" b="1" dirty="0" smtClean="0">
                <a:solidFill>
                  <a:srgbClr val="FF0000"/>
                </a:solidFill>
                <a:latin typeface="Times New Roman" pitchFamily="18" charset="0"/>
                <a:cs typeface="Times New Roman" pitchFamily="18" charset="0"/>
              </a:rPr>
              <a:t>five layers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5" name="Rectangle 4"/>
          <p:cNvSpPr/>
          <p:nvPr/>
        </p:nvSpPr>
        <p:spPr>
          <a:xfrm>
            <a:off x="343444" y="97805"/>
            <a:ext cx="3958071" cy="584775"/>
          </a:xfrm>
          <a:prstGeom prst="rect">
            <a:avLst/>
          </a:prstGeom>
        </p:spPr>
        <p:txBody>
          <a:bodyPr wrap="none">
            <a:spAutoFit/>
          </a:bodyPr>
          <a:lstStyle/>
          <a:p>
            <a:r>
              <a:rPr lang="en-US" sz="3200" b="1" dirty="0" smtClean="0">
                <a:latin typeface="Times New Roman" pitchFamily="18" charset="0"/>
                <a:cs typeface="Times New Roman" pitchFamily="18" charset="0"/>
              </a:rPr>
              <a:t>Android Architecture</a:t>
            </a:r>
            <a:endParaRPr lang="en-US" sz="3200" b="1" dirty="0"/>
          </a:p>
        </p:txBody>
      </p:sp>
      <p:grpSp>
        <p:nvGrpSpPr>
          <p:cNvPr id="12" name="Group 11"/>
          <p:cNvGrpSpPr/>
          <p:nvPr/>
        </p:nvGrpSpPr>
        <p:grpSpPr>
          <a:xfrm>
            <a:off x="3990110" y="1052945"/>
            <a:ext cx="7758546" cy="5805055"/>
            <a:chOff x="3200401" y="1704109"/>
            <a:chExt cx="7758546" cy="5153891"/>
          </a:xfrm>
        </p:grpSpPr>
        <p:pic>
          <p:nvPicPr>
            <p:cNvPr id="1029" name="Picture 5"/>
            <p:cNvPicPr>
              <a:picLocks noChangeAspect="1" noChangeArrowheads="1"/>
            </p:cNvPicPr>
            <p:nvPr/>
          </p:nvPicPr>
          <p:blipFill>
            <a:blip r:embed="rId2"/>
            <a:srcRect/>
            <a:stretch>
              <a:fillRect/>
            </a:stretch>
          </p:blipFill>
          <p:spPr bwMode="auto">
            <a:xfrm>
              <a:off x="3214255" y="1704109"/>
              <a:ext cx="7730835" cy="5153891"/>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3200401" y="3768436"/>
              <a:ext cx="7758546" cy="1198852"/>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108" y="304240"/>
            <a:ext cx="11790219" cy="6524863"/>
          </a:xfrm>
          <a:prstGeom prst="rect">
            <a:avLst/>
          </a:prstGeom>
        </p:spPr>
        <p:txBody>
          <a:bodyPr wrap="square">
            <a:spAutoFit/>
          </a:bodyPr>
          <a:lstStyle/>
          <a:p>
            <a:pPr fontAlgn="base"/>
            <a:r>
              <a:rPr lang="en-US" b="1" dirty="0" smtClean="0">
                <a:solidFill>
                  <a:srgbClr val="0070C0"/>
                </a:solidFill>
                <a:latin typeface="Times New Roman" pitchFamily="18" charset="0"/>
                <a:cs typeface="Times New Roman" pitchFamily="18" charset="0"/>
              </a:rPr>
              <a:t>1.</a:t>
            </a:r>
            <a:r>
              <a:rPr lang="en-US" b="1" dirty="0" smtClean="0">
                <a:latin typeface="Times New Roman" pitchFamily="18" charset="0"/>
                <a:cs typeface="Times New Roman" pitchFamily="18" charset="0"/>
              </a:rPr>
              <a:t> </a:t>
            </a:r>
            <a:r>
              <a:rPr lang="en-US" b="1" u="sng" dirty="0" smtClean="0">
                <a:solidFill>
                  <a:srgbClr val="0070C0"/>
                </a:solidFill>
                <a:latin typeface="Times New Roman" pitchFamily="18" charset="0"/>
                <a:cs typeface="Times New Roman" pitchFamily="18" charset="0"/>
              </a:rPr>
              <a:t>Linux kernel</a:t>
            </a:r>
            <a:endParaRPr lang="en-US" u="sng" dirty="0" smtClean="0">
              <a:solidFill>
                <a:srgbClr val="0070C0"/>
              </a:solidFill>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Bottom layer of android operating system is Linux kernel. Android is built on </a:t>
            </a:r>
            <a:r>
              <a:rPr lang="en-US" b="1" dirty="0" smtClean="0">
                <a:latin typeface="Times New Roman" pitchFamily="18" charset="0"/>
                <a:cs typeface="Times New Roman" pitchFamily="18" charset="0"/>
              </a:rPr>
              <a:t>top of Linux 2.6 Kernel and few architectural changes made by Google</a:t>
            </a:r>
            <a:r>
              <a:rPr lang="en-US" dirty="0" smtClean="0">
                <a:latin typeface="Times New Roman" pitchFamily="18" charset="0"/>
                <a:cs typeface="Times New Roman" pitchFamily="18" charset="0"/>
              </a:rPr>
              <a:t>. The Linux kernel provides essential services such as </a:t>
            </a:r>
            <a:r>
              <a:rPr lang="en-US" b="1" dirty="0" smtClean="0">
                <a:latin typeface="Times New Roman" pitchFamily="18" charset="0"/>
                <a:cs typeface="Times New Roman" pitchFamily="18" charset="0"/>
              </a:rPr>
              <a:t>hardware abstraction, memory management, process management, and device driver support</a:t>
            </a:r>
            <a:r>
              <a:rPr lang="en-US" dirty="0" smtClean="0">
                <a:latin typeface="Times New Roman" pitchFamily="18" charset="0"/>
                <a:cs typeface="Times New Roman" pitchFamily="18" charset="0"/>
              </a:rPr>
              <a:t>. Android builds upon the robust and secure foundation of Linux, making it a stable and reliable platform.</a:t>
            </a:r>
          </a:p>
          <a:p>
            <a:r>
              <a:rPr lang="en-US" b="1" dirty="0" smtClean="0">
                <a:latin typeface="Times New Roman" pitchFamily="18" charset="0"/>
                <a:cs typeface="Times New Roman" pitchFamily="18" charset="0"/>
              </a:rPr>
              <a:t>Key functions </a:t>
            </a:r>
            <a:r>
              <a:rPr lang="en-US" dirty="0" smtClean="0">
                <a:latin typeface="Times New Roman" pitchFamily="18" charset="0"/>
                <a:cs typeface="Times New Roman" pitchFamily="18" charset="0"/>
              </a:rPr>
              <a:t>of the Linux kernel layer are:</a:t>
            </a:r>
          </a:p>
          <a:p>
            <a:pPr marL="568325" indent="-277813">
              <a:buFont typeface="Arial" pitchFamily="34" charset="0"/>
              <a:buChar char="•"/>
            </a:pPr>
            <a:r>
              <a:rPr lang="en-US" b="1" dirty="0" smtClean="0">
                <a:solidFill>
                  <a:srgbClr val="FF0000"/>
                </a:solidFill>
                <a:latin typeface="Times New Roman" pitchFamily="18" charset="0"/>
                <a:cs typeface="Times New Roman" pitchFamily="18" charset="0"/>
              </a:rPr>
              <a:t>Hardware Abstraction</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kernel abstracts hardware details, allowing Android to work across a wide range of hardware configurations.</a:t>
            </a:r>
          </a:p>
          <a:p>
            <a:pPr marL="457200" indent="-166688">
              <a:buFont typeface="Arial" pitchFamily="34" charset="0"/>
              <a:buChar char="•"/>
            </a:pPr>
            <a:r>
              <a:rPr lang="en-US" b="1" dirty="0" smtClean="0">
                <a:solidFill>
                  <a:srgbClr val="FF0000"/>
                </a:solidFill>
                <a:latin typeface="Times New Roman" pitchFamily="18" charset="0"/>
                <a:cs typeface="Times New Roman" pitchFamily="18" charset="0"/>
              </a:rPr>
              <a:t>Memory Management</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It manages system memory, ensuring efficient </a:t>
            </a:r>
            <a:r>
              <a:rPr lang="en-US" b="1" dirty="0" smtClean="0">
                <a:latin typeface="Times New Roman" pitchFamily="18" charset="0"/>
                <a:cs typeface="Times New Roman" pitchFamily="18" charset="0"/>
              </a:rPr>
              <a:t>allocation and </a:t>
            </a:r>
            <a:r>
              <a:rPr lang="en-US" b="1" dirty="0" err="1" smtClean="0">
                <a:latin typeface="Times New Roman" pitchFamily="18" charset="0"/>
                <a:cs typeface="Times New Roman" pitchFamily="18" charset="0"/>
              </a:rPr>
              <a:t>deallocation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of resources.</a:t>
            </a:r>
          </a:p>
          <a:p>
            <a:pPr marL="457200" indent="-166688">
              <a:buFont typeface="Arial" pitchFamily="34" charset="0"/>
              <a:buChar char="•"/>
            </a:pPr>
            <a:r>
              <a:rPr lang="en-US" b="1" dirty="0" smtClean="0">
                <a:solidFill>
                  <a:srgbClr val="FF0000"/>
                </a:solidFill>
                <a:latin typeface="Times New Roman" pitchFamily="18" charset="0"/>
                <a:cs typeface="Times New Roman" pitchFamily="18" charset="0"/>
              </a:rPr>
              <a:t>Process Management</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kernel oversees the execution of processes and </a:t>
            </a:r>
            <a:r>
              <a:rPr lang="en-US" b="1" dirty="0" smtClean="0">
                <a:latin typeface="Times New Roman" pitchFamily="18" charset="0"/>
                <a:cs typeface="Times New Roman" pitchFamily="18" charset="0"/>
              </a:rPr>
              <a:t>handles multitasking</a:t>
            </a:r>
            <a:r>
              <a:rPr lang="en-US" dirty="0" smtClean="0">
                <a:latin typeface="Times New Roman" pitchFamily="18" charset="0"/>
                <a:cs typeface="Times New Roman" pitchFamily="18" charset="0"/>
              </a:rPr>
              <a:t>.</a:t>
            </a:r>
          </a:p>
          <a:p>
            <a:pPr marL="457200" indent="-166688">
              <a:buFont typeface="Arial" pitchFamily="34" charset="0"/>
              <a:buChar char="•"/>
            </a:pPr>
            <a:r>
              <a:rPr lang="en-US" b="1" dirty="0" smtClean="0">
                <a:solidFill>
                  <a:srgbClr val="FF0000"/>
                </a:solidFill>
                <a:latin typeface="Times New Roman" pitchFamily="18" charset="0"/>
                <a:cs typeface="Times New Roman" pitchFamily="18" charset="0"/>
              </a:rPr>
              <a:t>Device Drivers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These drivers enable communication between </a:t>
            </a:r>
            <a:r>
              <a:rPr lang="en-US" b="1" dirty="0" smtClean="0">
                <a:latin typeface="Times New Roman" pitchFamily="18" charset="0"/>
                <a:cs typeface="Times New Roman" pitchFamily="18" charset="0"/>
              </a:rPr>
              <a:t>hardware components and the operating system</a:t>
            </a:r>
            <a:r>
              <a:rPr lang="en-US" dirty="0" smtClean="0">
                <a:latin typeface="Times New Roman" pitchFamily="18" charset="0"/>
                <a:cs typeface="Times New Roman" pitchFamily="18" charset="0"/>
              </a:rPr>
              <a:t>.</a:t>
            </a:r>
          </a:p>
          <a:p>
            <a:pPr marL="457200" indent="-166688">
              <a:buFont typeface="Arial" pitchFamily="34" charset="0"/>
              <a:buChar char="•"/>
            </a:pPr>
            <a:endParaRPr lang="en-US" dirty="0" smtClean="0">
              <a:latin typeface="Times New Roman" pitchFamily="18" charset="0"/>
              <a:cs typeface="Times New Roman" pitchFamily="18" charset="0"/>
            </a:endParaRPr>
          </a:p>
          <a:p>
            <a:r>
              <a:rPr lang="en-US" b="1" dirty="0" smtClean="0">
                <a:solidFill>
                  <a:srgbClr val="0070C0"/>
                </a:solidFill>
                <a:latin typeface="Times New Roman" pitchFamily="18" charset="0"/>
                <a:cs typeface="Times New Roman" pitchFamily="18" charset="0"/>
                <a:hlinkClick r:id="rId2"/>
              </a:rPr>
              <a:t>2.</a:t>
            </a:r>
            <a:r>
              <a:rPr lang="en-US" b="1" u="sng" dirty="0" smtClean="0">
                <a:solidFill>
                  <a:srgbClr val="0070C0"/>
                </a:solidFill>
                <a:latin typeface="Times New Roman" pitchFamily="18" charset="0"/>
                <a:cs typeface="Times New Roman" pitchFamily="18" charset="0"/>
                <a:hlinkClick r:id="rId2"/>
              </a:rPr>
              <a:t> Hardware Abstraction Layer (HAL)</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Hardware Abstraction Layer (HAL) acts as </a:t>
            </a:r>
            <a:r>
              <a:rPr lang="en-US" b="1" dirty="0" smtClean="0">
                <a:solidFill>
                  <a:srgbClr val="FF0000"/>
                </a:solidFill>
                <a:latin typeface="Times New Roman" pitchFamily="18" charset="0"/>
                <a:cs typeface="Times New Roman" pitchFamily="18" charset="0"/>
              </a:rPr>
              <a:t>a bridge between the hardware-specific device drivers and the higher-level Android framework</a:t>
            </a:r>
            <a:r>
              <a:rPr lang="en-US" dirty="0" smtClean="0">
                <a:latin typeface="Times New Roman" pitchFamily="18" charset="0"/>
                <a:cs typeface="Times New Roman" pitchFamily="18" charset="0"/>
              </a:rPr>
              <a:t>. It ensures that the upper layers of the Android stack remain </a:t>
            </a:r>
            <a:r>
              <a:rPr lang="en-US" b="1" dirty="0" smtClean="0">
                <a:latin typeface="Times New Roman" pitchFamily="18" charset="0"/>
                <a:cs typeface="Times New Roman" pitchFamily="18" charset="0"/>
              </a:rPr>
              <a:t>hardware-agnostic</a:t>
            </a:r>
            <a:r>
              <a:rPr lang="en-US" dirty="0" smtClean="0">
                <a:latin typeface="Times New Roman" pitchFamily="18" charset="0"/>
                <a:cs typeface="Times New Roman" pitchFamily="18" charset="0"/>
              </a:rPr>
              <a:t>, allowing Android to run on various hardware platforms seamlessly.</a:t>
            </a:r>
          </a:p>
          <a:p>
            <a:r>
              <a:rPr lang="en-US" dirty="0" smtClean="0">
                <a:latin typeface="Times New Roman" pitchFamily="18" charset="0"/>
                <a:cs typeface="Times New Roman" pitchFamily="18" charset="0"/>
              </a:rPr>
              <a:t>	The HAL includes </a:t>
            </a:r>
            <a:r>
              <a:rPr lang="en-US" b="1" dirty="0" smtClean="0">
                <a:solidFill>
                  <a:srgbClr val="FF0000"/>
                </a:solidFill>
                <a:latin typeface="Times New Roman" pitchFamily="18" charset="0"/>
                <a:cs typeface="Times New Roman" pitchFamily="18" charset="0"/>
              </a:rPr>
              <a:t>libraries and software components that communicate with hardware devices </a:t>
            </a:r>
            <a:r>
              <a:rPr lang="en-US" dirty="0" smtClean="0">
                <a:latin typeface="Times New Roman" pitchFamily="18" charset="0"/>
                <a:cs typeface="Times New Roman" pitchFamily="18" charset="0"/>
              </a:rPr>
              <a:t>like cameras, sensors, and audio chips. This layer enables Android to support a wide array of devices with different hardware configurations.</a:t>
            </a:r>
          </a:p>
          <a:p>
            <a:pPr marL="55563" indent="-55563"/>
            <a:endParaRPr lang="en-US" dirty="0" smtClean="0">
              <a:latin typeface="Times New Roman" pitchFamily="18" charset="0"/>
              <a:cs typeface="Times New Roman" pitchFamily="18" charset="0"/>
            </a:endParaRPr>
          </a:p>
          <a:p>
            <a:endParaRPr lang="en-US" dirty="0" smtClean="0"/>
          </a:p>
          <a:p>
            <a:pPr fontAlgn="base"/>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124" y="77797"/>
            <a:ext cx="11699943" cy="2139047"/>
          </a:xfrm>
          <a:prstGeom prst="rect">
            <a:avLst/>
          </a:prstGeom>
        </p:spPr>
        <p:txBody>
          <a:bodyPr wrap="square">
            <a:spAutoFit/>
          </a:bodyPr>
          <a:lstStyle/>
          <a:p>
            <a:r>
              <a:rPr lang="en-US" b="1" u="sng" dirty="0" smtClean="0">
                <a:solidFill>
                  <a:srgbClr val="0070C0"/>
                </a:solidFill>
                <a:latin typeface="Times New Roman" pitchFamily="18" charset="0"/>
                <a:cs typeface="Times New Roman" pitchFamily="18" charset="0"/>
              </a:rPr>
              <a:t>3. Libraries and Android Runtime</a:t>
            </a:r>
          </a:p>
          <a:p>
            <a:r>
              <a:rPr lang="en-US" dirty="0" smtClean="0"/>
              <a:t>	A</a:t>
            </a:r>
            <a:r>
              <a:rPr lang="en-US" dirty="0" smtClean="0">
                <a:latin typeface="Times New Roman" pitchFamily="18" charset="0"/>
                <a:cs typeface="Times New Roman" pitchFamily="18" charset="0"/>
              </a:rPr>
              <a:t>bove the HAL, Android uses a </a:t>
            </a:r>
            <a:r>
              <a:rPr lang="en-US" b="1" dirty="0" smtClean="0">
                <a:solidFill>
                  <a:srgbClr val="FF0000"/>
                </a:solidFill>
                <a:latin typeface="Times New Roman" pitchFamily="18" charset="0"/>
                <a:cs typeface="Times New Roman" pitchFamily="18" charset="0"/>
              </a:rPr>
              <a:t>combination of libraries and the Android Runtime (ART)</a:t>
            </a:r>
            <a:r>
              <a:rPr lang="en-US" dirty="0" smtClean="0">
                <a:latin typeface="Times New Roman" pitchFamily="18" charset="0"/>
                <a:cs typeface="Times New Roman" pitchFamily="18" charset="0"/>
              </a:rPr>
              <a:t>. It provides the different libraries useful for </a:t>
            </a:r>
            <a:r>
              <a:rPr lang="en-US" b="1" dirty="0" smtClean="0">
                <a:latin typeface="Times New Roman" pitchFamily="18" charset="0"/>
                <a:cs typeface="Times New Roman" pitchFamily="18" charset="0"/>
              </a:rPr>
              <a:t>well functioning of android operating system</a:t>
            </a:r>
            <a:r>
              <a:rPr lang="en-US" dirty="0" smtClean="0">
                <a:latin typeface="Times New Roman" pitchFamily="18" charset="0"/>
                <a:cs typeface="Times New Roman" pitchFamily="18" charset="0"/>
              </a:rPr>
              <a:t>. The Android component is built using </a:t>
            </a:r>
            <a:r>
              <a:rPr lang="en-US" b="1" dirty="0" smtClean="0">
                <a:latin typeface="Times New Roman" pitchFamily="18" charset="0"/>
                <a:cs typeface="Times New Roman" pitchFamily="18" charset="0"/>
              </a:rPr>
              <a:t>native codes</a:t>
            </a:r>
            <a:r>
              <a:rPr lang="en-US" dirty="0" smtClean="0">
                <a:latin typeface="Times New Roman" pitchFamily="18" charset="0"/>
                <a:cs typeface="Times New Roman" pitchFamily="18" charset="0"/>
              </a:rPr>
              <a:t> and require </a:t>
            </a:r>
            <a:r>
              <a:rPr lang="en-US" b="1" dirty="0" smtClean="0">
                <a:latin typeface="Times New Roman" pitchFamily="18" charset="0"/>
                <a:cs typeface="Times New Roman" pitchFamily="18" charset="0"/>
              </a:rPr>
              <a:t>native libraries</a:t>
            </a:r>
            <a:r>
              <a:rPr lang="en-US" dirty="0" smtClean="0">
                <a:latin typeface="Times New Roman" pitchFamily="18" charset="0"/>
                <a:cs typeface="Times New Roman" pitchFamily="18" charset="0"/>
              </a:rPr>
              <a:t>, which are written in C/C++ and most of the libraries are open source libraries.</a:t>
            </a:r>
            <a:r>
              <a:rPr lang="en-US" dirty="0" smtClean="0"/>
              <a:t> </a:t>
            </a:r>
            <a:r>
              <a:rPr lang="en-US" dirty="0" smtClean="0">
                <a:latin typeface="Times New Roman" pitchFamily="18" charset="0"/>
                <a:cs typeface="Times New Roman" pitchFamily="18" charset="0"/>
              </a:rPr>
              <a:t>Some of the native libraries are </a:t>
            </a:r>
          </a:p>
          <a:p>
            <a:endParaRPr lang="en-US" dirty="0" smtClean="0">
              <a:solidFill>
                <a:srgbClr val="0070C0"/>
              </a:solidFill>
              <a:latin typeface="Times New Roman" pitchFamily="18" charset="0"/>
              <a:cs typeface="Times New Roman" pitchFamily="18" charset="0"/>
            </a:endParaRPr>
          </a:p>
          <a:p>
            <a:endParaRPr lang="en-US" dirty="0" smtClean="0">
              <a:solidFill>
                <a:srgbClr val="0070C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352367" y="1579413"/>
            <a:ext cx="7260215" cy="3588339"/>
          </a:xfrm>
          <a:prstGeom prst="rect">
            <a:avLst/>
          </a:prstGeom>
          <a:noFill/>
          <a:ln w="9525">
            <a:solidFill>
              <a:srgbClr val="C00000"/>
            </a:solidFill>
            <a:miter lim="800000"/>
            <a:headEnd/>
            <a:tailEnd/>
          </a:ln>
          <a:effectLst/>
        </p:spPr>
      </p:pic>
      <p:sp>
        <p:nvSpPr>
          <p:cNvPr id="4" name="Rectangle 3"/>
          <p:cNvSpPr/>
          <p:nvPr/>
        </p:nvSpPr>
        <p:spPr>
          <a:xfrm>
            <a:off x="193963" y="5088818"/>
            <a:ext cx="11707091" cy="1554272"/>
          </a:xfrm>
          <a:prstGeom prst="rect">
            <a:avLst/>
          </a:prstGeom>
        </p:spPr>
        <p:txBody>
          <a:bodyPr wrap="square">
            <a:spAutoFit/>
          </a:bodyPr>
          <a:lstStyle/>
          <a:p>
            <a:r>
              <a:rPr lang="en-US" b="1" u="sng" dirty="0" smtClean="0">
                <a:latin typeface="Times New Roman" pitchFamily="18" charset="0"/>
                <a:cs typeface="Times New Roman" pitchFamily="18" charset="0"/>
                <a:hlinkClick r:id="rId3"/>
              </a:rPr>
              <a:t>Android Runtime</a:t>
            </a:r>
            <a:r>
              <a:rPr lang="en-US" u="sng" dirty="0" smtClean="0">
                <a:latin typeface="Times New Roman" pitchFamily="18" charset="0"/>
                <a:cs typeface="Times New Roman" pitchFamily="18" charset="0"/>
                <a:hlinkClick r:id="rId3"/>
              </a:rPr>
              <a:t/>
            </a:r>
            <a:br>
              <a:rPr lang="en-US" u="sng" dirty="0" smtClean="0">
                <a:latin typeface="Times New Roman" pitchFamily="18" charset="0"/>
                <a:cs typeface="Times New Roman" pitchFamily="18" charset="0"/>
                <a:hlinkClick r:id="rId3"/>
              </a:rPr>
            </a:br>
            <a:r>
              <a:rPr lang="en-US" dirty="0" smtClean="0">
                <a:latin typeface="Times New Roman" pitchFamily="18" charset="0"/>
                <a:cs typeface="Times New Roman" pitchFamily="18" charset="0"/>
              </a:rPr>
              <a:t> 	It provides most important part of android called </a:t>
            </a:r>
            <a:r>
              <a:rPr lang="en-US" b="1" dirty="0" err="1" smtClean="0">
                <a:solidFill>
                  <a:srgbClr val="FF0000"/>
                </a:solidFill>
                <a:latin typeface="Times New Roman" pitchFamily="18" charset="0"/>
                <a:cs typeface="Times New Roman" pitchFamily="18" charset="0"/>
              </a:rPr>
              <a:t>Dalvik</a:t>
            </a:r>
            <a:r>
              <a:rPr lang="en-US" b="1" dirty="0" smtClean="0">
                <a:solidFill>
                  <a:srgbClr val="FF0000"/>
                </a:solidFill>
                <a:latin typeface="Times New Roman" pitchFamily="18" charset="0"/>
                <a:cs typeface="Times New Roman" pitchFamily="18" charset="0"/>
              </a:rPr>
              <a:t> Virtual Machine (DVM)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Dalvik</a:t>
            </a:r>
            <a:r>
              <a:rPr lang="en-US" dirty="0" smtClean="0">
                <a:latin typeface="Times New Roman" pitchFamily="18" charset="0"/>
                <a:cs typeface="Times New Roman" pitchFamily="18" charset="0"/>
              </a:rPr>
              <a:t> Virtual Machine is similar to Java Virtual Machine (JVM) but only difference is that it is designed and optimized for Android. DVM uses core functions of Linux such as </a:t>
            </a:r>
            <a:r>
              <a:rPr lang="en-US" b="1" dirty="0" smtClean="0">
                <a:latin typeface="Times New Roman" pitchFamily="18" charset="0"/>
                <a:cs typeface="Times New Roman" pitchFamily="18" charset="0"/>
              </a:rPr>
              <a:t>memory management and multi threading </a:t>
            </a:r>
            <a:r>
              <a:rPr lang="en-US" dirty="0" smtClean="0">
                <a:latin typeface="Times New Roman" pitchFamily="18" charset="0"/>
                <a:cs typeface="Times New Roman" pitchFamily="18" charset="0"/>
              </a:rPr>
              <a:t>and enables each android app to run its own process. It basically converts </a:t>
            </a:r>
            <a:r>
              <a:rPr lang="en-US" b="1" dirty="0" smtClean="0">
                <a:solidFill>
                  <a:srgbClr val="FF0000"/>
                </a:solidFill>
                <a:latin typeface="Times New Roman" pitchFamily="18" charset="0"/>
                <a:cs typeface="Times New Roman" pitchFamily="18" charset="0"/>
              </a:rPr>
              <a:t>.java file into .</a:t>
            </a:r>
            <a:r>
              <a:rPr lang="en-US" b="1" dirty="0" err="1" smtClean="0">
                <a:solidFill>
                  <a:srgbClr val="FF0000"/>
                </a:solidFill>
                <a:latin typeface="Times New Roman" pitchFamily="18" charset="0"/>
                <a:cs typeface="Times New Roman" pitchFamily="18" charset="0"/>
              </a:rPr>
              <a:t>Dex</a:t>
            </a:r>
            <a:r>
              <a:rPr lang="en-US" b="1" dirty="0" smtClean="0">
                <a:solidFill>
                  <a:srgbClr val="FF0000"/>
                </a:solidFill>
                <a:latin typeface="Times New Roman" pitchFamily="18" charset="0"/>
                <a:cs typeface="Times New Roman" pitchFamily="18" charset="0"/>
              </a:rPr>
              <a:t> format.</a:t>
            </a:r>
            <a:endParaRPr lang="en-US"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40" y="221112"/>
            <a:ext cx="11914910" cy="7109639"/>
          </a:xfrm>
          <a:prstGeom prst="rect">
            <a:avLst/>
          </a:prstGeom>
        </p:spPr>
        <p:txBody>
          <a:bodyPr wrap="square">
            <a:spAutoFit/>
          </a:bodyPr>
          <a:lstStyle/>
          <a:p>
            <a:r>
              <a:rPr lang="en-US" b="1" u="sng" dirty="0" smtClean="0">
                <a:latin typeface="Times New Roman" pitchFamily="18" charset="0"/>
                <a:cs typeface="Times New Roman" pitchFamily="18" charset="0"/>
                <a:hlinkClick r:id="rId2"/>
              </a:rPr>
              <a:t>4. Android Framework</a:t>
            </a:r>
          </a:p>
          <a:p>
            <a:r>
              <a:rPr lang="en-US" dirty="0" smtClean="0">
                <a:latin typeface="Times New Roman" pitchFamily="18" charset="0"/>
                <a:cs typeface="Times New Roman" pitchFamily="18" charset="0"/>
              </a:rPr>
              <a:t>	</a:t>
            </a:r>
            <a:r>
              <a:rPr lang="en-US" dirty="0" smtClean="0"/>
              <a:t> </a:t>
            </a:r>
            <a:r>
              <a:rPr lang="en-US" dirty="0" smtClean="0">
                <a:latin typeface="Times New Roman" pitchFamily="18" charset="0"/>
                <a:cs typeface="Times New Roman" pitchFamily="18" charset="0"/>
              </a:rPr>
              <a:t>This layer provides </a:t>
            </a:r>
            <a:r>
              <a:rPr lang="en-US" b="1" dirty="0" smtClean="0">
                <a:solidFill>
                  <a:srgbClr val="FF0000"/>
                </a:solidFill>
                <a:latin typeface="Times New Roman" pitchFamily="18" charset="0"/>
                <a:cs typeface="Times New Roman" pitchFamily="18" charset="0"/>
              </a:rPr>
              <a:t>the basic building blocks for Android applications </a:t>
            </a:r>
            <a:r>
              <a:rPr lang="en-US" dirty="0" smtClean="0">
                <a:latin typeface="Times New Roman" pitchFamily="18" charset="0"/>
                <a:cs typeface="Times New Roman" pitchFamily="18" charset="0"/>
              </a:rPr>
              <a:t>The Android Framework is a </a:t>
            </a:r>
            <a:r>
              <a:rPr lang="en-US" b="1" dirty="0" smtClean="0">
                <a:solidFill>
                  <a:srgbClr val="FF0000"/>
                </a:solidFill>
                <a:latin typeface="Times New Roman" pitchFamily="18" charset="0"/>
                <a:cs typeface="Times New Roman" pitchFamily="18" charset="0"/>
              </a:rPr>
              <a:t>collection of Java classes and libraries </a:t>
            </a:r>
            <a:r>
              <a:rPr lang="en-US" dirty="0" smtClean="0">
                <a:latin typeface="Times New Roman" pitchFamily="18" charset="0"/>
                <a:cs typeface="Times New Roman" pitchFamily="18" charset="0"/>
              </a:rPr>
              <a:t>that provide the core functionalities and building blocks for Android applications. It includes classes for managing the user interface, accessing hardware resources, and communicating with other applications</a:t>
            </a:r>
          </a:p>
          <a:p>
            <a:r>
              <a:rPr lang="en-US" dirty="0" smtClean="0">
                <a:latin typeface="Times New Roman" pitchFamily="18" charset="0"/>
                <a:cs typeface="Times New Roman" pitchFamily="18" charset="0"/>
              </a:rPr>
              <a:t>It consists of various modules:</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Activity Manager</a:t>
            </a:r>
            <a:r>
              <a:rPr lang="en-US" dirty="0" smtClean="0">
                <a:latin typeface="Times New Roman" pitchFamily="18" charset="0"/>
                <a:cs typeface="Times New Roman" pitchFamily="18" charset="0"/>
              </a:rPr>
              <a:t>: Manages the lifecycle of Android applications and their components, such as activities and 			    services.</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Content Providers</a:t>
            </a:r>
            <a:r>
              <a:rPr lang="en-US" dirty="0" smtClean="0">
                <a:latin typeface="Times New Roman" pitchFamily="18" charset="0"/>
                <a:cs typeface="Times New Roman" pitchFamily="18" charset="0"/>
              </a:rPr>
              <a:t>: Allow apps to share data and access it securely. They act as a bridge between applications 		                    and databases.</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Notification Manager</a:t>
            </a:r>
            <a:r>
              <a:rPr lang="en-US" dirty="0" smtClean="0">
                <a:latin typeface="Times New Roman" pitchFamily="18" charset="0"/>
                <a:cs typeface="Times New Roman" pitchFamily="18" charset="0"/>
              </a:rPr>
              <a:t>: Handles notifications generated by apps and system events.</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Location Manager</a:t>
            </a:r>
            <a:r>
              <a:rPr lang="en-US" dirty="0" smtClean="0">
                <a:latin typeface="Times New Roman" pitchFamily="18" charset="0"/>
                <a:cs typeface="Times New Roman" pitchFamily="18" charset="0"/>
              </a:rPr>
              <a:t>: Enables apps to access location-based services.</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Connectivity Manager</a:t>
            </a:r>
            <a:r>
              <a:rPr lang="en-US" dirty="0" smtClean="0">
                <a:latin typeface="Times New Roman" pitchFamily="18" charset="0"/>
                <a:cs typeface="Times New Roman" pitchFamily="18" charset="0"/>
              </a:rPr>
              <a:t>: Manages network connections, including Wi-Fi and mobile data.</a:t>
            </a:r>
          </a:p>
          <a:p>
            <a:r>
              <a:rPr lang="en-US" dirty="0" smtClean="0">
                <a:latin typeface="Times New Roman" pitchFamily="18" charset="0"/>
                <a:cs typeface="Times New Roman" pitchFamily="18" charset="0"/>
              </a:rPr>
              <a:t>    The Android Framework also includes the </a:t>
            </a:r>
            <a:r>
              <a:rPr lang="en-US" b="1" dirty="0" smtClean="0">
                <a:latin typeface="Times New Roman" pitchFamily="18" charset="0"/>
                <a:cs typeface="Times New Roman" pitchFamily="18" charset="0"/>
              </a:rPr>
              <a:t>Application Framework</a:t>
            </a:r>
            <a:r>
              <a:rPr lang="en-US" dirty="0" smtClean="0">
                <a:latin typeface="Times New Roman" pitchFamily="18" charset="0"/>
                <a:cs typeface="Times New Roman" pitchFamily="18" charset="0"/>
              </a:rPr>
              <a:t>, which allows developers to </a:t>
            </a:r>
            <a:r>
              <a:rPr lang="en-US" b="1" dirty="0" smtClean="0">
                <a:solidFill>
                  <a:srgbClr val="FF0000"/>
                </a:solidFill>
                <a:latin typeface="Times New Roman" pitchFamily="18" charset="0"/>
                <a:cs typeface="Times New Roman" pitchFamily="18" charset="0"/>
              </a:rPr>
              <a:t>build custom applications using pre-built components.</a:t>
            </a:r>
          </a:p>
          <a:p>
            <a:endParaRPr lang="en-US" b="1" u="sng" dirty="0" smtClean="0">
              <a:latin typeface="Times New Roman" pitchFamily="18" charset="0"/>
              <a:cs typeface="Times New Roman" pitchFamily="18" charset="0"/>
              <a:hlinkClick r:id="rId2"/>
            </a:endParaRPr>
          </a:p>
          <a:p>
            <a:r>
              <a:rPr lang="en-US" b="1" u="sng" dirty="0" smtClean="0">
                <a:latin typeface="Times New Roman" pitchFamily="18" charset="0"/>
                <a:cs typeface="Times New Roman" pitchFamily="18" charset="0"/>
                <a:hlinkClick r:id="rId2"/>
              </a:rPr>
              <a:t>5. Applications</a:t>
            </a:r>
          </a:p>
          <a:p>
            <a:r>
              <a:rPr lang="en-US" dirty="0" smtClean="0">
                <a:latin typeface="Times New Roman" pitchFamily="18" charset="0"/>
                <a:cs typeface="Times New Roman" pitchFamily="18" charset="0"/>
              </a:rPr>
              <a:t>	At the top of the Android architecture stack are the </a:t>
            </a:r>
            <a:r>
              <a:rPr lang="en-US" b="1" dirty="0" smtClean="0">
                <a:latin typeface="Times New Roman" pitchFamily="18" charset="0"/>
                <a:cs typeface="Times New Roman" pitchFamily="18" charset="0"/>
              </a:rPr>
              <a:t>applications </a:t>
            </a:r>
            <a:r>
              <a:rPr lang="en-US" dirty="0" smtClean="0">
                <a:latin typeface="Times New Roman" pitchFamily="18" charset="0"/>
                <a:cs typeface="Times New Roman" pitchFamily="18" charset="0"/>
              </a:rPr>
              <a:t>themselves. These can be </a:t>
            </a:r>
            <a:r>
              <a:rPr lang="en-US" b="1" dirty="0" smtClean="0">
                <a:solidFill>
                  <a:srgbClr val="FF0000"/>
                </a:solidFill>
                <a:latin typeface="Times New Roman" pitchFamily="18" charset="0"/>
                <a:cs typeface="Times New Roman" pitchFamily="18" charset="0"/>
              </a:rPr>
              <a:t>pre-installed system apps</a:t>
            </a:r>
            <a:r>
              <a:rPr lang="en-US" dirty="0" smtClean="0">
                <a:latin typeface="Times New Roman" pitchFamily="18" charset="0"/>
                <a:cs typeface="Times New Roman" pitchFamily="18" charset="0"/>
              </a:rPr>
              <a:t>, such as the phone dialer and messaging app, or </a:t>
            </a:r>
            <a:r>
              <a:rPr lang="en-US" b="1" dirty="0" smtClean="0">
                <a:solidFill>
                  <a:srgbClr val="FF0000"/>
                </a:solidFill>
                <a:latin typeface="Times New Roman" pitchFamily="18" charset="0"/>
                <a:cs typeface="Times New Roman" pitchFamily="18" charset="0"/>
              </a:rPr>
              <a:t>third-party apps installed </a:t>
            </a:r>
            <a:r>
              <a:rPr lang="en-US" dirty="0" smtClean="0">
                <a:latin typeface="Times New Roman" pitchFamily="18" charset="0"/>
                <a:cs typeface="Times New Roman" pitchFamily="18" charset="0"/>
              </a:rPr>
              <a:t>by users from the </a:t>
            </a:r>
            <a:r>
              <a:rPr lang="en-US" b="1" dirty="0" smtClean="0">
                <a:latin typeface="Times New Roman" pitchFamily="18" charset="0"/>
                <a:cs typeface="Times New Roman" pitchFamily="18" charset="0"/>
              </a:rPr>
              <a:t>Google Play Store </a:t>
            </a:r>
            <a:r>
              <a:rPr lang="en-US" dirty="0" smtClean="0">
                <a:latin typeface="Times New Roman" pitchFamily="18" charset="0"/>
                <a:cs typeface="Times New Roman" pitchFamily="18" charset="0"/>
              </a:rPr>
              <a:t>or other sources.</a:t>
            </a:r>
          </a:p>
          <a:p>
            <a:r>
              <a:rPr lang="en-US" b="1" dirty="0" smtClean="0">
                <a:solidFill>
                  <a:srgbClr val="FF0000"/>
                </a:solidFill>
                <a:latin typeface="Times New Roman" pitchFamily="18" charset="0"/>
                <a:cs typeface="Times New Roman" pitchFamily="18" charset="0"/>
              </a:rPr>
              <a:t>Android apps are written in Java or </a:t>
            </a:r>
            <a:r>
              <a:rPr lang="en-US" b="1" dirty="0" err="1" smtClean="0">
                <a:solidFill>
                  <a:srgbClr val="FF0000"/>
                </a:solidFill>
                <a:latin typeface="Times New Roman" pitchFamily="18" charset="0"/>
                <a:cs typeface="Times New Roman" pitchFamily="18" charset="0"/>
              </a:rPr>
              <a:t>Kotlin</a:t>
            </a:r>
            <a:r>
              <a:rPr lang="en-US" b="1"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and interact with the Android Framework through APIs. They leverage the framework’s components and services to provide various functionalities to users.</a:t>
            </a:r>
          </a:p>
          <a:p>
            <a:endParaRPr lang="en-US" dirty="0" smtClean="0">
              <a:solidFill>
                <a:srgbClr val="FF0000"/>
              </a:solidFill>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727" y="250218"/>
            <a:ext cx="4590552" cy="461665"/>
          </a:xfrm>
          <a:prstGeom prst="rect">
            <a:avLst/>
          </a:prstGeom>
        </p:spPr>
        <p:txBody>
          <a:bodyPr wrap="none">
            <a:spAutoFit/>
          </a:bodyPr>
          <a:lstStyle/>
          <a:p>
            <a:r>
              <a:rPr lang="en-US" sz="2400" b="1" dirty="0" smtClean="0">
                <a:latin typeface="Times New Roman" pitchFamily="18" charset="0"/>
                <a:cs typeface="Times New Roman" pitchFamily="18" charset="0"/>
              </a:rPr>
              <a:t>Android development framework</a:t>
            </a:r>
            <a:endParaRPr lang="en-US" sz="2400" b="1" dirty="0"/>
          </a:p>
        </p:txBody>
      </p:sp>
      <p:sp>
        <p:nvSpPr>
          <p:cNvPr id="5" name="Rectangle 4"/>
          <p:cNvSpPr/>
          <p:nvPr/>
        </p:nvSpPr>
        <p:spPr>
          <a:xfrm>
            <a:off x="332509" y="823062"/>
            <a:ext cx="11388436" cy="1600438"/>
          </a:xfrm>
          <a:prstGeom prst="rect">
            <a:avLst/>
          </a:prstGeom>
        </p:spPr>
        <p:txBody>
          <a:bodyPr wrap="square">
            <a:spAutoFit/>
          </a:bodyPr>
          <a:lstStyle/>
          <a:p>
            <a:r>
              <a:rPr lang="en-US" dirty="0" smtClean="0">
                <a:latin typeface="Times New Roman" pitchFamily="18" charset="0"/>
                <a:cs typeface="Times New Roman" pitchFamily="18" charset="0"/>
              </a:rPr>
              <a:t>	In general, </a:t>
            </a:r>
            <a:r>
              <a:rPr lang="en-US" b="1" dirty="0" smtClean="0">
                <a:solidFill>
                  <a:srgbClr val="FF0000"/>
                </a:solidFill>
                <a:latin typeface="Times New Roman" pitchFamily="18" charset="0"/>
                <a:cs typeface="Times New Roman" pitchFamily="18" charset="0"/>
              </a:rPr>
              <a:t>the basic method of </a:t>
            </a:r>
            <a:r>
              <a:rPr lang="en-US" sz="2200" b="1" dirty="0" smtClean="0">
                <a:solidFill>
                  <a:srgbClr val="FF0000"/>
                </a:solidFill>
                <a:latin typeface="Times New Roman" pitchFamily="18" charset="0"/>
                <a:cs typeface="Times New Roman" pitchFamily="18" charset="0"/>
              </a:rPr>
              <a:t>creating an Android app is to use Android Stud</a:t>
            </a:r>
            <a:r>
              <a:rPr lang="en-US" b="1" dirty="0" smtClean="0">
                <a:solidFill>
                  <a:srgbClr val="FF0000"/>
                </a:solidFill>
                <a:latin typeface="Times New Roman" pitchFamily="18" charset="0"/>
                <a:cs typeface="Times New Roman" pitchFamily="18" charset="0"/>
              </a:rPr>
              <a:t>io </a:t>
            </a:r>
            <a:r>
              <a:rPr lang="en-US" dirty="0" smtClean="0">
                <a:latin typeface="Times New Roman" pitchFamily="18" charset="0"/>
                <a:cs typeface="Times New Roman" pitchFamily="18" charset="0"/>
              </a:rPr>
              <a:t>(As it is the </a:t>
            </a:r>
            <a:r>
              <a:rPr lang="en-US" b="1" dirty="0" smtClean="0">
                <a:solidFill>
                  <a:srgbClr val="FF0000"/>
                </a:solidFill>
                <a:latin typeface="Times New Roman" pitchFamily="18" charset="0"/>
                <a:cs typeface="Times New Roman" pitchFamily="18" charset="0"/>
              </a:rPr>
              <a:t>official IDE for Android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However, there are </a:t>
            </a:r>
            <a:r>
              <a:rPr lang="en-US" b="1" dirty="0" smtClean="0">
                <a:latin typeface="Times New Roman" pitchFamily="18" charset="0"/>
                <a:cs typeface="Times New Roman" pitchFamily="18" charset="0"/>
              </a:rPr>
              <a:t>many other Android Development Frameworks </a:t>
            </a:r>
            <a:r>
              <a:rPr lang="en-US" dirty="0" smtClean="0">
                <a:latin typeface="Times New Roman" pitchFamily="18" charset="0"/>
                <a:cs typeface="Times New Roman" pitchFamily="18" charset="0"/>
              </a:rPr>
              <a:t>that are quite popular.</a:t>
            </a:r>
          </a:p>
          <a:p>
            <a:r>
              <a:rPr lang="en-US" dirty="0" smtClean="0">
                <a:latin typeface="Times New Roman" pitchFamily="18" charset="0"/>
                <a:cs typeface="Times New Roman" pitchFamily="18" charset="0"/>
              </a:rPr>
              <a:t>There are several types of mobile application development frameworks, each </a:t>
            </a:r>
            <a:r>
              <a:rPr lang="en-US" b="1" dirty="0" smtClean="0">
                <a:latin typeface="Times New Roman" pitchFamily="18" charset="0"/>
                <a:cs typeface="Times New Roman" pitchFamily="18" charset="0"/>
              </a:rPr>
              <a:t>catering to different needs and platforms</a:t>
            </a:r>
            <a:r>
              <a:rPr lang="en-US" dirty="0" smtClean="0">
                <a:latin typeface="Times New Roman" pitchFamily="18" charset="0"/>
                <a:cs typeface="Times New Roman" pitchFamily="18" charset="0"/>
              </a:rPr>
              <a:t>. Here are some common categories</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025919" y="2885643"/>
            <a:ext cx="6334125" cy="3418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496" y="0"/>
            <a:ext cx="6054438" cy="7109639"/>
          </a:xfrm>
          <a:prstGeom prst="rect">
            <a:avLst/>
          </a:prstGeom>
          <a:ln>
            <a:solidFill>
              <a:schemeClr val="accent1"/>
            </a:solidFill>
          </a:ln>
        </p:spPr>
        <p:txBody>
          <a:bodyPr wrap="square">
            <a:spAutoFit/>
          </a:bodyPr>
          <a:lstStyle/>
          <a:p>
            <a:r>
              <a:rPr lang="en-US" b="1" dirty="0" smtClean="0">
                <a:latin typeface="Times New Roman" pitchFamily="18" charset="0"/>
                <a:cs typeface="Times New Roman" pitchFamily="18" charset="0"/>
              </a:rPr>
              <a:t>1.Native Development Frameworks:</a:t>
            </a:r>
            <a:r>
              <a:rPr lang="en-US" dirty="0" smtClean="0">
                <a:latin typeface="Times New Roman" pitchFamily="18" charset="0"/>
                <a:cs typeface="Times New Roman" pitchFamily="18" charset="0"/>
              </a:rPr>
              <a:t> These frameworks are platform-specific, allowing developers to build apps for a </a:t>
            </a:r>
            <a:r>
              <a:rPr lang="en-US" dirty="0" smtClean="0">
                <a:solidFill>
                  <a:srgbClr val="FF0000"/>
                </a:solidFill>
                <a:latin typeface="Times New Roman" pitchFamily="18" charset="0"/>
                <a:cs typeface="Times New Roman" pitchFamily="18" charset="0"/>
              </a:rPr>
              <a:t>single platform</a:t>
            </a:r>
            <a:r>
              <a:rPr lang="en-US" dirty="0" smtClean="0">
                <a:latin typeface="Times New Roman" pitchFamily="18" charset="0"/>
                <a:cs typeface="Times New Roman" pitchFamily="18" charset="0"/>
              </a:rPr>
              <a:t> using the platform’s native language and tools. Examples include:</a:t>
            </a:r>
          </a:p>
          <a:p>
            <a:r>
              <a:rPr lang="en-US" b="1" dirty="0" err="1" smtClean="0">
                <a:latin typeface="Times New Roman" pitchFamily="18" charset="0"/>
                <a:cs typeface="Times New Roman" pitchFamily="18" charset="0"/>
              </a:rPr>
              <a:t>iOS</a:t>
            </a:r>
            <a:r>
              <a:rPr lang="en-US" b="1" dirty="0" smtClean="0">
                <a:latin typeface="Times New Roman" pitchFamily="18" charset="0"/>
                <a:cs typeface="Times New Roman" pitchFamily="18" charset="0"/>
              </a:rPr>
              <a:t> Development (Swift/Objective-C):</a:t>
            </a:r>
            <a:r>
              <a:rPr lang="en-US" dirty="0" smtClean="0">
                <a:latin typeface="Times New Roman" pitchFamily="18" charset="0"/>
                <a:cs typeface="Times New Roman" pitchFamily="18" charset="0"/>
              </a:rPr>
              <a:t> For Apple devices, Swift and Objective-C are used for native </a:t>
            </a:r>
            <a:r>
              <a:rPr lang="en-US" dirty="0" err="1" smtClean="0">
                <a:latin typeface="Times New Roman" pitchFamily="18" charset="0"/>
                <a:cs typeface="Times New Roman" pitchFamily="18" charset="0"/>
              </a:rPr>
              <a:t>iOS</a:t>
            </a:r>
            <a:r>
              <a:rPr lang="en-US" dirty="0" smtClean="0">
                <a:latin typeface="Times New Roman" pitchFamily="18" charset="0"/>
                <a:cs typeface="Times New Roman" pitchFamily="18" charset="0"/>
              </a:rPr>
              <a:t> app development.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Android Development (Java/</a:t>
            </a:r>
            <a:r>
              <a:rPr lang="en-US" b="1" dirty="0" err="1" smtClean="0">
                <a:latin typeface="Times New Roman" pitchFamily="18" charset="0"/>
                <a:cs typeface="Times New Roman" pitchFamily="18" charset="0"/>
              </a:rPr>
              <a:t>Kotlin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For Android, Java and </a:t>
            </a:r>
            <a:r>
              <a:rPr lang="en-US" dirty="0" err="1" smtClean="0">
                <a:latin typeface="Times New Roman" pitchFamily="18" charset="0"/>
                <a:cs typeface="Times New Roman" pitchFamily="18" charset="0"/>
              </a:rPr>
              <a:t>Kotlin</a:t>
            </a:r>
            <a:r>
              <a:rPr lang="en-US" dirty="0" smtClean="0">
                <a:latin typeface="Times New Roman" pitchFamily="18" charset="0"/>
                <a:cs typeface="Times New Roman" pitchFamily="18" charset="0"/>
              </a:rPr>
              <a:t> are the primary languages for building native apps.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2. Cross-Platform Development Frameworks:</a:t>
            </a:r>
            <a:r>
              <a:rPr lang="en-US" dirty="0" smtClean="0">
                <a:latin typeface="Times New Roman" pitchFamily="18" charset="0"/>
                <a:cs typeface="Times New Roman" pitchFamily="18" charset="0"/>
              </a:rPr>
              <a:t> These frameworks enable developers to </a:t>
            </a:r>
            <a:r>
              <a:rPr lang="en-US" dirty="0" smtClean="0">
                <a:solidFill>
                  <a:srgbClr val="FF0000"/>
                </a:solidFill>
                <a:latin typeface="Times New Roman" pitchFamily="18" charset="0"/>
                <a:cs typeface="Times New Roman" pitchFamily="18" charset="0"/>
              </a:rPr>
              <a:t>create apps for multiple platforms</a:t>
            </a:r>
            <a:r>
              <a:rPr lang="en-US" dirty="0" smtClean="0">
                <a:latin typeface="Times New Roman" pitchFamily="18" charset="0"/>
                <a:cs typeface="Times New Roman" pitchFamily="18" charset="0"/>
              </a:rPr>
              <a:t> using a single codebase. Examples include:</a:t>
            </a:r>
          </a:p>
          <a:p>
            <a:endParaRPr lang="en-US" sz="1100" dirty="0" smtClean="0">
              <a:latin typeface="Times New Roman" pitchFamily="18" charset="0"/>
              <a:cs typeface="Times New Roman" pitchFamily="18" charset="0"/>
            </a:endParaRPr>
          </a:p>
          <a:p>
            <a:r>
              <a:rPr lang="en-US" b="1" dirty="0" smtClean="0">
                <a:solidFill>
                  <a:srgbClr val="C00000"/>
                </a:solidFill>
                <a:latin typeface="Times New Roman" pitchFamily="18" charset="0"/>
                <a:cs typeface="Times New Roman" pitchFamily="18" charset="0"/>
              </a:rPr>
              <a:t>React Native: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Developed by </a:t>
            </a:r>
            <a:r>
              <a:rPr lang="en-US" dirty="0" err="1" smtClean="0">
                <a:solidFill>
                  <a:srgbClr val="FF0000"/>
                </a:solidFill>
                <a:latin typeface="Times New Roman" pitchFamily="18" charset="0"/>
                <a:cs typeface="Times New Roman" pitchFamily="18" charset="0"/>
              </a:rPr>
              <a:t>Facebook</a:t>
            </a:r>
            <a:r>
              <a:rPr lang="en-US" dirty="0" smtClean="0">
                <a:latin typeface="Times New Roman" pitchFamily="18" charset="0"/>
                <a:cs typeface="Times New Roman" pitchFamily="18" charset="0"/>
              </a:rPr>
              <a:t>, React Native allows developers to build mobile apps for </a:t>
            </a:r>
            <a:r>
              <a:rPr lang="en-US" dirty="0" err="1" smtClean="0">
                <a:latin typeface="Times New Roman" pitchFamily="18" charset="0"/>
                <a:cs typeface="Times New Roman" pitchFamily="18" charset="0"/>
              </a:rPr>
              <a:t>iOS</a:t>
            </a:r>
            <a:r>
              <a:rPr lang="en-US" dirty="0" smtClean="0">
                <a:latin typeface="Times New Roman" pitchFamily="18" charset="0"/>
                <a:cs typeface="Times New Roman" pitchFamily="18" charset="0"/>
              </a:rPr>
              <a:t> and Android using JavaScript and React. It’s used by companies like </a:t>
            </a:r>
            <a:r>
              <a:rPr lang="en-US" b="1" dirty="0" err="1" smtClean="0">
                <a:latin typeface="Times New Roman" pitchFamily="18" charset="0"/>
                <a:cs typeface="Times New Roman" pitchFamily="18" charset="0"/>
              </a:rPr>
              <a:t>Facebook</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Instagram</a:t>
            </a:r>
            <a:r>
              <a:rPr lang="en-US" b="1"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Airbnb</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b="1" dirty="0" smtClean="0">
                <a:solidFill>
                  <a:srgbClr val="C00000"/>
                </a:solidFill>
                <a:latin typeface="Times New Roman" pitchFamily="18" charset="0"/>
                <a:cs typeface="Times New Roman" pitchFamily="18" charset="0"/>
              </a:rPr>
              <a:t>Flutter:</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Created by Google</a:t>
            </a:r>
            <a:r>
              <a:rPr lang="en-US" dirty="0" smtClean="0">
                <a:latin typeface="Times New Roman" pitchFamily="18" charset="0"/>
                <a:cs typeface="Times New Roman" pitchFamily="18" charset="0"/>
              </a:rPr>
              <a:t>, Flutter is another cross-platform framework using Dart, and it’s known for building beautiful, natively compiled applications. Apps like </a:t>
            </a:r>
            <a:r>
              <a:rPr lang="en-US" b="1" dirty="0" err="1" smtClean="0">
                <a:latin typeface="Times New Roman" pitchFamily="18" charset="0"/>
                <a:cs typeface="Times New Roman" pitchFamily="18" charset="0"/>
              </a:rPr>
              <a:t>Alibaba</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Google Ads</a:t>
            </a:r>
            <a:r>
              <a:rPr lang="en-US" dirty="0" smtClean="0">
                <a:latin typeface="Times New Roman" pitchFamily="18" charset="0"/>
                <a:cs typeface="Times New Roman" pitchFamily="18" charset="0"/>
              </a:rPr>
              <a:t> have been developed using Flutter.</a:t>
            </a:r>
            <a:endParaRPr lang="en-US" dirty="0">
              <a:latin typeface="Times New Roman" pitchFamily="18" charset="0"/>
              <a:cs typeface="Times New Roman" pitchFamily="18" charset="0"/>
            </a:endParaRPr>
          </a:p>
        </p:txBody>
      </p:sp>
      <p:sp>
        <p:nvSpPr>
          <p:cNvPr id="5" name="Rectangle 4"/>
          <p:cNvSpPr/>
          <p:nvPr/>
        </p:nvSpPr>
        <p:spPr>
          <a:xfrm>
            <a:off x="6359233" y="310884"/>
            <a:ext cx="5708072" cy="5062924"/>
          </a:xfrm>
          <a:prstGeom prst="rect">
            <a:avLst/>
          </a:prstGeom>
          <a:noFill/>
          <a:ln>
            <a:solidFill>
              <a:schemeClr val="accent1"/>
            </a:solidFill>
          </a:ln>
        </p:spPr>
        <p:txBody>
          <a:bodyPr wrap="square">
            <a:spAutoFit/>
          </a:bodyPr>
          <a:lstStyle/>
          <a:p>
            <a:r>
              <a:rPr lang="en-US" b="1"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Hybrid Mobile App Development Frameworks:</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Hybrid mobile app development frameworks </a:t>
            </a:r>
            <a:r>
              <a:rPr lang="en-US" dirty="0" smtClean="0">
                <a:solidFill>
                  <a:srgbClr val="FF0000"/>
                </a:solidFill>
                <a:latin typeface="Times New Roman" pitchFamily="18" charset="0"/>
                <a:cs typeface="Times New Roman" pitchFamily="18" charset="0"/>
              </a:rPr>
              <a:t>combine native and web technologies</a:t>
            </a:r>
            <a:r>
              <a:rPr lang="en-US" dirty="0" smtClean="0">
                <a:latin typeface="Times New Roman" pitchFamily="18" charset="0"/>
                <a:cs typeface="Times New Roman" pitchFamily="18" charset="0"/>
              </a:rPr>
              <a:t>, usually relying on web views to render content within a native app. Examples include:</a:t>
            </a:r>
          </a:p>
          <a:p>
            <a:r>
              <a:rPr lang="en-US" b="1" dirty="0" smtClean="0">
                <a:solidFill>
                  <a:srgbClr val="C00000"/>
                </a:solidFill>
                <a:latin typeface="Times New Roman" pitchFamily="18" charset="0"/>
                <a:cs typeface="Times New Roman" pitchFamily="18" charset="0"/>
              </a:rPr>
              <a:t>Apache Cordova (</a:t>
            </a:r>
            <a:r>
              <a:rPr lang="en-US" b="1" dirty="0" err="1" smtClean="0">
                <a:solidFill>
                  <a:srgbClr val="C00000"/>
                </a:solidFill>
                <a:latin typeface="Times New Roman" pitchFamily="18" charset="0"/>
                <a:cs typeface="Times New Roman" pitchFamily="18" charset="0"/>
              </a:rPr>
              <a:t>PhoneGap</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It allows developers to use HTML, CSS, and JavaScript to build cross-platform apps.</a:t>
            </a:r>
            <a:r>
              <a:rPr lang="en-US" b="1" dirty="0" smtClean="0">
                <a:latin typeface="Times New Roman" pitchFamily="18" charset="0"/>
                <a:cs typeface="Times New Roman" pitchFamily="18" charset="0"/>
              </a:rPr>
              <a:t> Adobe </a:t>
            </a:r>
            <a:r>
              <a:rPr lang="en-US" b="1" dirty="0" err="1" smtClean="0">
                <a:latin typeface="Times New Roman" pitchFamily="18" charset="0"/>
                <a:cs typeface="Times New Roman" pitchFamily="18" charset="0"/>
              </a:rPr>
              <a:t>PhoneGap</a:t>
            </a:r>
            <a:r>
              <a:rPr lang="en-US" dirty="0" smtClean="0">
                <a:latin typeface="Times New Roman" pitchFamily="18" charset="0"/>
                <a:cs typeface="Times New Roman" pitchFamily="18" charset="0"/>
              </a:rPr>
              <a:t> is a popular variation.</a:t>
            </a:r>
          </a:p>
          <a:p>
            <a:r>
              <a:rPr lang="en-US" b="1" dirty="0" smtClean="0">
                <a:solidFill>
                  <a:srgbClr val="C00000"/>
                </a:solidFill>
                <a:latin typeface="Times New Roman" pitchFamily="18" charset="0"/>
                <a:cs typeface="Times New Roman" pitchFamily="18" charset="0"/>
              </a:rPr>
              <a:t>Ionic: </a:t>
            </a:r>
            <a:r>
              <a:rPr lang="en-US" dirty="0" smtClean="0">
                <a:latin typeface="Times New Roman" pitchFamily="18" charset="0"/>
                <a:cs typeface="Times New Roman" pitchFamily="18" charset="0"/>
              </a:rPr>
              <a:t>Built on top of Cordova, Ionic provides a UI framework and tools for building hybrid apps.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4. Game Development Frameworks: </a:t>
            </a:r>
            <a:r>
              <a:rPr lang="en-US" dirty="0" smtClean="0">
                <a:latin typeface="Times New Roman" pitchFamily="18" charset="0"/>
                <a:cs typeface="Times New Roman" pitchFamily="18" charset="0"/>
              </a:rPr>
              <a:t>These frameworks are specialized for creating mobile games. Examples include:</a:t>
            </a:r>
          </a:p>
          <a:p>
            <a:r>
              <a:rPr lang="en-US" b="1" dirty="0" smtClean="0">
                <a:solidFill>
                  <a:srgbClr val="C00000"/>
                </a:solidFill>
                <a:latin typeface="Times New Roman" pitchFamily="18" charset="0"/>
                <a:cs typeface="Times New Roman" pitchFamily="18" charset="0"/>
              </a:rPr>
              <a:t>Unity: </a:t>
            </a:r>
            <a:r>
              <a:rPr lang="en-US" dirty="0" smtClean="0">
                <a:latin typeface="Times New Roman" pitchFamily="18" charset="0"/>
                <a:cs typeface="Times New Roman" pitchFamily="18" charset="0"/>
              </a:rPr>
              <a:t>It’s a versatile game engine that supports mobile platforms like </a:t>
            </a:r>
            <a:r>
              <a:rPr lang="en-US" dirty="0" err="1" smtClean="0">
                <a:latin typeface="Times New Roman" pitchFamily="18" charset="0"/>
                <a:cs typeface="Times New Roman" pitchFamily="18" charset="0"/>
              </a:rPr>
              <a:t>iOS</a:t>
            </a:r>
            <a:r>
              <a:rPr lang="en-US" dirty="0" smtClean="0">
                <a:latin typeface="Times New Roman" pitchFamily="18" charset="0"/>
                <a:cs typeface="Times New Roman" pitchFamily="18" charset="0"/>
              </a:rPr>
              <a:t> and Android. Games like </a:t>
            </a:r>
            <a:r>
              <a:rPr lang="en-US" b="1" dirty="0" smtClean="0">
                <a:latin typeface="Times New Roman" pitchFamily="18" charset="0"/>
                <a:cs typeface="Times New Roman" pitchFamily="18" charset="0"/>
              </a:rPr>
              <a:t>“Pokémon GO”</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“Super Mario Run” </a:t>
            </a:r>
            <a:r>
              <a:rPr lang="en-US" dirty="0" smtClean="0">
                <a:latin typeface="Times New Roman" pitchFamily="18" charset="0"/>
                <a:cs typeface="Times New Roman" pitchFamily="18" charset="0"/>
              </a:rPr>
              <a:t>were built using Unity.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724918"/>
          </a:xfrm>
          <a:prstGeom prst="rect">
            <a:avLst/>
          </a:prstGeom>
        </p:spPr>
        <p:txBody>
          <a:bodyPr wrap="square">
            <a:spAutoFit/>
          </a:bodyPr>
          <a:lstStyle/>
          <a:p>
            <a:pPr algn="ctr"/>
            <a:r>
              <a:rPr lang="en-US" sz="3200" b="1" dirty="0" smtClean="0">
                <a:latin typeface="Times New Roman" pitchFamily="18" charset="0"/>
                <a:cs typeface="Times New Roman" pitchFamily="18" charset="0"/>
              </a:rPr>
              <a:t>(MR20-1CS0116) Mobile Application Development</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UNIT – I Introduction to Android Operating System: </a:t>
            </a:r>
          </a:p>
          <a:p>
            <a:r>
              <a:rPr lang="en-US" dirty="0" smtClean="0">
                <a:latin typeface="Times New Roman" pitchFamily="18" charset="0"/>
                <a:cs typeface="Times New Roman" pitchFamily="18" charset="0"/>
              </a:rPr>
              <a:t>	Android OS and Features – Android development framework; Installing and running applications on Android Studio, Creating AVDs, Types of Android application; Creating Activities, Activity Life Cycle, Activity states, monitoring state changes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UNIT – II Android application components</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Android Manifest file, Externalizing recourses like Simple Values, </a:t>
            </a:r>
            <a:r>
              <a:rPr lang="en-US" dirty="0" err="1" smtClean="0">
                <a:latin typeface="Times New Roman" pitchFamily="18" charset="0"/>
                <a:cs typeface="Times New Roman" pitchFamily="18" charset="0"/>
              </a:rPr>
              <a:t>Drawables</a:t>
            </a:r>
            <a:r>
              <a:rPr lang="en-US" dirty="0" smtClean="0">
                <a:latin typeface="Times New Roman" pitchFamily="18" charset="0"/>
                <a:cs typeface="Times New Roman" pitchFamily="18" charset="0"/>
              </a:rPr>
              <a:t>, Layouts, Menus, etc. Building User Interfaces: Fundamental Android UI design, Layouts – Linear, Relative, Grid and Table Layouts. User Interface (UI) Components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UNIT – III Fragments :</a:t>
            </a:r>
          </a:p>
          <a:p>
            <a:r>
              <a:rPr lang="en-US" dirty="0" smtClean="0">
                <a:latin typeface="Times New Roman" pitchFamily="18" charset="0"/>
                <a:cs typeface="Times New Roman" pitchFamily="18" charset="0"/>
              </a:rPr>
              <a:t>	Creating fragments, Lifecycle of fragments, Fragment states, Adding fragments to Activity, adding, removing and replacing fragments with fragment transactions, interfacing between fragments and Activities,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UNIT – IV Intents and Broadcasts:</a:t>
            </a:r>
          </a:p>
          <a:p>
            <a:r>
              <a:rPr lang="en-US" dirty="0" smtClean="0">
                <a:latin typeface="Times New Roman" pitchFamily="18" charset="0"/>
                <a:cs typeface="Times New Roman" pitchFamily="18" charset="0"/>
              </a:rPr>
              <a:t>	 Using intents to launch Activities, Types of Intents, Passing data to Intents, Getting results from Activities, Broadcast Receivers – Using Intent filters to service implicit Intents, Resolving Intent filters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UNIT – V Database: </a:t>
            </a:r>
          </a:p>
          <a:p>
            <a:r>
              <a:rPr lang="en-US" dirty="0" smtClean="0">
                <a:latin typeface="Times New Roman" pitchFamily="18" charset="0"/>
                <a:cs typeface="Times New Roman" pitchFamily="18" charset="0"/>
              </a:rPr>
              <a:t>      Introduction to </a:t>
            </a:r>
            <a:r>
              <a:rPr lang="en-US" dirty="0" err="1" smtClean="0">
                <a:latin typeface="Times New Roman" pitchFamily="18" charset="0"/>
                <a:cs typeface="Times New Roman" pitchFamily="18" charset="0"/>
              </a:rPr>
              <a:t>SQLite</a:t>
            </a:r>
            <a:r>
              <a:rPr lang="en-US" dirty="0" smtClean="0">
                <a:latin typeface="Times New Roman" pitchFamily="18" charset="0"/>
                <a:cs typeface="Times New Roman" pitchFamily="18" charset="0"/>
              </a:rPr>
              <a:t> database, creating and opening a database, creating tables, inserting retrieving and deleting data;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62569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5863A4A-3D85-FC88-D068-80072514AEA8}"/>
              </a:ext>
            </a:extLst>
          </p:cNvPr>
          <p:cNvSpPr txBox="1"/>
          <p:nvPr/>
        </p:nvSpPr>
        <p:spPr>
          <a:xfrm>
            <a:off x="3149597" y="76201"/>
            <a:ext cx="5195846" cy="584775"/>
          </a:xfrm>
          <a:prstGeom prst="rect">
            <a:avLst/>
          </a:prstGeom>
          <a:noFill/>
        </p:spPr>
        <p:txBody>
          <a:bodyPr wrap="none" rtlCol="0">
            <a:spAutoFit/>
          </a:bodyPr>
          <a:lstStyle/>
          <a:p>
            <a:r>
              <a:rPr lang="en-US" sz="3200" b="1" dirty="0">
                <a:solidFill>
                  <a:srgbClr val="0070C0"/>
                </a:solidFill>
              </a:rPr>
              <a:t>Installation of Android Studio</a:t>
            </a:r>
            <a:endParaRPr lang="en-IN" sz="3200" b="1" dirty="0">
              <a:solidFill>
                <a:srgbClr val="0070C0"/>
              </a:solidFill>
            </a:endParaRPr>
          </a:p>
        </p:txBody>
      </p:sp>
      <p:sp>
        <p:nvSpPr>
          <p:cNvPr id="4" name="TextBox 3">
            <a:extLst>
              <a:ext uri="{FF2B5EF4-FFF2-40B4-BE49-F238E27FC236}">
                <a16:creationId xmlns:a16="http://schemas.microsoft.com/office/drawing/2014/main" xmlns="" id="{E2ADBE51-B88F-F5A3-C812-A1EB3ED7D154}"/>
              </a:ext>
            </a:extLst>
          </p:cNvPr>
          <p:cNvSpPr txBox="1"/>
          <p:nvPr/>
        </p:nvSpPr>
        <p:spPr>
          <a:xfrm>
            <a:off x="203200" y="690462"/>
            <a:ext cx="11785600" cy="5549340"/>
          </a:xfrm>
          <a:prstGeom prst="rect">
            <a:avLst/>
          </a:prstGeom>
          <a:noFill/>
        </p:spPr>
        <p:txBody>
          <a:bodyPr wrap="square">
            <a:spAutoFit/>
          </a:bodyPr>
          <a:lstStyle/>
          <a:p>
            <a:pPr algn="just"/>
            <a:r>
              <a:rPr lang="en-IN" sz="2533" b="1" dirty="0"/>
              <a:t>Android Studio </a:t>
            </a:r>
            <a:r>
              <a:rPr lang="en-IN" sz="2533" dirty="0"/>
              <a:t>provides a complete integrated development environment (IDE) including an advanced code editor and a set of app templates. In addition, it contains tools for development, debugging, testing, and performance that make it faster and easier to develop apps. You can test your apps with a large range of preconfigured emulators or on your own mobile device, build production apps, and publish on the Google Play store.</a:t>
            </a:r>
          </a:p>
          <a:p>
            <a:pPr algn="just"/>
            <a:endParaRPr lang="en-IN" sz="2533" dirty="0"/>
          </a:p>
          <a:p>
            <a:pPr algn="just"/>
            <a:r>
              <a:rPr lang="en-IN" sz="2533" b="1" dirty="0"/>
              <a:t>Procedure:</a:t>
            </a:r>
          </a:p>
          <a:p>
            <a:pPr algn="just"/>
            <a:r>
              <a:rPr lang="en-IN" sz="2533" b="1" dirty="0"/>
              <a:t>Step 1: </a:t>
            </a:r>
            <a:r>
              <a:rPr lang="en-IN" sz="2533" dirty="0"/>
              <a:t>Download from </a:t>
            </a:r>
            <a:r>
              <a:rPr lang="en-US" sz="2533" dirty="0">
                <a:solidFill>
                  <a:srgbClr val="0070C0"/>
                </a:solidFill>
                <a:hlinkClick r:id="rId2">
                  <a:extLst>
                    <a:ext uri="{A12FA001-AC4F-418D-AE19-62706E023703}">
                      <ahyp:hlinkClr xmlns:ahyp="http://schemas.microsoft.com/office/drawing/2018/hyperlinkcolor" xmlns="" val="tx"/>
                    </a:ext>
                  </a:extLst>
                </a:hlinkClick>
              </a:rPr>
              <a:t>https://developer.android.com/studio/index.html</a:t>
            </a:r>
            <a:endParaRPr lang="en-US" sz="2533" dirty="0">
              <a:solidFill>
                <a:srgbClr val="0070C0"/>
              </a:solidFill>
            </a:endParaRPr>
          </a:p>
          <a:p>
            <a:pPr algn="just"/>
            <a:r>
              <a:rPr lang="en-US" sz="2533" b="1" dirty="0"/>
              <a:t>Step 2: </a:t>
            </a:r>
            <a:r>
              <a:rPr lang="en-US" sz="2533" dirty="0"/>
              <a:t>Run Setup </a:t>
            </a:r>
            <a:r>
              <a:rPr lang="en-US" sz="2533" dirty="0">
                <a:sym typeface="Wingdings" panose="05000000000000000000" pitchFamily="2" charset="2"/>
              </a:rPr>
              <a:t> Next…  Finish</a:t>
            </a:r>
            <a:endParaRPr lang="en-US" sz="2533" dirty="0"/>
          </a:p>
          <a:p>
            <a:pPr algn="just"/>
            <a:r>
              <a:rPr lang="en-US" sz="2533" b="1" dirty="0">
                <a:sym typeface="Wingdings" panose="05000000000000000000" pitchFamily="2" charset="2"/>
              </a:rPr>
              <a:t>Step 3: </a:t>
            </a:r>
            <a:r>
              <a:rPr lang="en-US" sz="2533" dirty="0">
                <a:sym typeface="Wingdings" panose="05000000000000000000" pitchFamily="2" charset="2"/>
              </a:rPr>
              <a:t>Import Studio Setting </a:t>
            </a:r>
            <a:r>
              <a:rPr lang="en-US" sz="2533" dirty="0" err="1">
                <a:sym typeface="Wingdings" panose="05000000000000000000" pitchFamily="2" charset="2"/>
              </a:rPr>
              <a:t>Opton</a:t>
            </a:r>
            <a:r>
              <a:rPr lang="en-US" sz="2533" dirty="0">
                <a:sym typeface="Wingdings" panose="05000000000000000000" pitchFamily="2" charset="2"/>
              </a:rPr>
              <a:t>  </a:t>
            </a:r>
            <a:r>
              <a:rPr lang="en-US" sz="2533" dirty="0">
                <a:solidFill>
                  <a:srgbClr val="FF0000"/>
                </a:solidFill>
                <a:sym typeface="Wingdings" panose="05000000000000000000" pitchFamily="2" charset="2"/>
              </a:rPr>
              <a:t>Do not Import Settings</a:t>
            </a:r>
          </a:p>
          <a:p>
            <a:pPr algn="just"/>
            <a:r>
              <a:rPr lang="en-US" sz="2533" b="1" dirty="0">
                <a:sym typeface="Wingdings" panose="05000000000000000000" pitchFamily="2" charset="2"/>
              </a:rPr>
              <a:t>Step 4: </a:t>
            </a:r>
            <a:r>
              <a:rPr lang="en-US" sz="2533" dirty="0">
                <a:sym typeface="Wingdings" panose="05000000000000000000" pitchFamily="2" charset="2"/>
              </a:rPr>
              <a:t>Install Type Option  </a:t>
            </a:r>
            <a:r>
              <a:rPr lang="en-US" sz="2533" dirty="0">
                <a:solidFill>
                  <a:srgbClr val="FF0000"/>
                </a:solidFill>
                <a:sym typeface="Wingdings" panose="05000000000000000000" pitchFamily="2" charset="2"/>
              </a:rPr>
              <a:t>Standard</a:t>
            </a:r>
          </a:p>
          <a:p>
            <a:pPr algn="just"/>
            <a:r>
              <a:rPr lang="en-US" sz="2533" b="1" dirty="0">
                <a:sym typeface="Wingdings" panose="05000000000000000000" pitchFamily="2" charset="2"/>
              </a:rPr>
              <a:t>Step 5: </a:t>
            </a:r>
            <a:r>
              <a:rPr lang="en-US" sz="2533" dirty="0">
                <a:sym typeface="Wingdings" panose="05000000000000000000" pitchFamily="2" charset="2"/>
              </a:rPr>
              <a:t>Select UI Theme  Done</a:t>
            </a:r>
          </a:p>
          <a:p>
            <a:pPr algn="just"/>
            <a:endParaRPr lang="en-IN" sz="2533" dirty="0">
              <a:solidFill>
                <a:srgbClr val="0070C0"/>
              </a:solidFill>
            </a:endParaRPr>
          </a:p>
        </p:txBody>
      </p:sp>
    </p:spTree>
    <p:extLst>
      <p:ext uri="{BB962C8B-B14F-4D97-AF65-F5344CB8AC3E}">
        <p14:creationId xmlns:p14="http://schemas.microsoft.com/office/powerpoint/2010/main" val="8712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616" y="0"/>
            <a:ext cx="5944717" cy="7509748"/>
          </a:xfrm>
          <a:prstGeom prst="rect">
            <a:avLst/>
          </a:prstGeom>
        </p:spPr>
        <p:txBody>
          <a:bodyPr wrap="square">
            <a:spAutoFit/>
          </a:bodyPr>
          <a:lstStyle/>
          <a:p>
            <a:pPr fontAlgn="base"/>
            <a:r>
              <a:rPr lang="en-US" sz="3200" b="1" dirty="0" smtClean="0">
                <a:latin typeface="Times New Roman" pitchFamily="18" charset="0"/>
                <a:cs typeface="Times New Roman" pitchFamily="18" charset="0"/>
              </a:rPr>
              <a:t>What is an Android Virtual Device (AVD)</a:t>
            </a:r>
          </a:p>
          <a:p>
            <a:pPr fontAlgn="base"/>
            <a:r>
              <a:rPr lang="en-US" dirty="0" smtClean="0">
                <a:latin typeface="Times New Roman" pitchFamily="18" charset="0"/>
                <a:cs typeface="Times New Roman" pitchFamily="18" charset="0"/>
              </a:rPr>
              <a:t>	</a:t>
            </a:r>
          </a:p>
          <a:p>
            <a:pPr fontAlgn="base"/>
            <a:r>
              <a:rPr lang="en-US" dirty="0" smtClean="0">
                <a:latin typeface="Times New Roman" pitchFamily="18" charset="0"/>
                <a:cs typeface="Times New Roman" pitchFamily="18" charset="0"/>
              </a:rPr>
              <a:t>	An Android Virtual Device is </a:t>
            </a:r>
            <a:r>
              <a:rPr lang="en-US" b="1" dirty="0" smtClean="0">
                <a:solidFill>
                  <a:srgbClr val="FF0000"/>
                </a:solidFill>
                <a:latin typeface="Times New Roman" pitchFamily="18" charset="0"/>
                <a:cs typeface="Times New Roman" pitchFamily="18" charset="0"/>
              </a:rPr>
              <a:t>basically a device configuration</a:t>
            </a:r>
            <a:r>
              <a:rPr lang="en-US" dirty="0" smtClean="0">
                <a:latin typeface="Times New Roman" pitchFamily="18" charset="0"/>
                <a:cs typeface="Times New Roman" pitchFamily="18" charset="0"/>
              </a:rPr>
              <a:t>. It is </a:t>
            </a:r>
            <a:r>
              <a:rPr lang="en-US" b="1" dirty="0" smtClean="0">
                <a:latin typeface="Times New Roman" pitchFamily="18" charset="0"/>
                <a:cs typeface="Times New Roman" pitchFamily="18" charset="0"/>
              </a:rPr>
              <a:t>similar to Android Mobiles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Tablets, or any other Android device. </a:t>
            </a:r>
          </a:p>
          <a:p>
            <a:pPr fontAlgn="base"/>
            <a:r>
              <a:rPr lang="en-US" dirty="0" smtClean="0">
                <a:latin typeface="Times New Roman" pitchFamily="18" charset="0"/>
                <a:cs typeface="Times New Roman" pitchFamily="18" charset="0"/>
              </a:rPr>
              <a:t>	The </a:t>
            </a:r>
            <a:r>
              <a:rPr lang="en-US" b="1" dirty="0" smtClean="0">
                <a:solidFill>
                  <a:srgbClr val="FF0000"/>
                </a:solidFill>
                <a:latin typeface="Times New Roman" pitchFamily="18" charset="0"/>
                <a:cs typeface="Times New Roman" pitchFamily="18" charset="0"/>
              </a:rPr>
              <a:t>developers can test the applications </a:t>
            </a:r>
            <a:r>
              <a:rPr lang="en-US" dirty="0" smtClean="0">
                <a:latin typeface="Times New Roman" pitchFamily="18" charset="0"/>
                <a:cs typeface="Times New Roman" pitchFamily="18" charset="0"/>
              </a:rPr>
              <a:t>that they have developed on AVDs. </a:t>
            </a:r>
          </a:p>
          <a:p>
            <a:pPr fontAlgn="base"/>
            <a:r>
              <a:rPr lang="en-US" dirty="0" smtClean="0">
                <a:latin typeface="Times New Roman" pitchFamily="18" charset="0"/>
                <a:cs typeface="Times New Roman" pitchFamily="18" charset="0"/>
              </a:rPr>
              <a:t>	An </a:t>
            </a:r>
            <a:r>
              <a:rPr lang="en-US" b="1" dirty="0" smtClean="0">
                <a:solidFill>
                  <a:srgbClr val="FF0000"/>
                </a:solidFill>
                <a:latin typeface="Times New Roman" pitchFamily="18" charset="0"/>
                <a:cs typeface="Times New Roman" pitchFamily="18" charset="0"/>
              </a:rPr>
              <a:t>AVD is a software that imitates a real hardware android device</a:t>
            </a:r>
            <a:r>
              <a:rPr lang="en-US" dirty="0" smtClean="0">
                <a:latin typeface="Times New Roman" pitchFamily="18" charset="0"/>
                <a:cs typeface="Times New Roman" pitchFamily="18" charset="0"/>
              </a:rPr>
              <a:t>. It has a hardware image, a storage system, applications, and other things just like a real device.</a:t>
            </a:r>
          </a:p>
          <a:p>
            <a:pPr fontAlgn="base"/>
            <a:endParaRPr lang="en-US"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We need it during the development of an Android Project or Application. Since it provides a virtual representation of an application, it </a:t>
            </a:r>
            <a:r>
              <a:rPr lang="en-US" b="1" dirty="0" smtClean="0">
                <a:solidFill>
                  <a:srgbClr val="FF0000"/>
                </a:solidFill>
                <a:latin typeface="Times New Roman" pitchFamily="18" charset="0"/>
                <a:cs typeface="Times New Roman" pitchFamily="18" charset="0"/>
              </a:rPr>
              <a:t>helps us to run our application on itself</a:t>
            </a:r>
            <a:r>
              <a:rPr lang="en-US" dirty="0" smtClean="0">
                <a:latin typeface="Times New Roman" pitchFamily="18" charset="0"/>
                <a:cs typeface="Times New Roman" pitchFamily="18" charset="0"/>
              </a:rPr>
              <a:t>. It is required to ensure that our app works correctly.</a:t>
            </a:r>
          </a:p>
          <a:p>
            <a:pPr fontAlgn="base"/>
            <a:r>
              <a:rPr lang="en-US" dirty="0" smtClean="0">
                <a:latin typeface="Times New Roman" pitchFamily="18" charset="0"/>
                <a:cs typeface="Times New Roman" pitchFamily="18" charset="0"/>
              </a:rPr>
              <a:t>	It </a:t>
            </a:r>
            <a:r>
              <a:rPr lang="en-US" b="1" dirty="0" smtClean="0">
                <a:solidFill>
                  <a:srgbClr val="FF0000"/>
                </a:solidFill>
                <a:latin typeface="Times New Roman" pitchFamily="18" charset="0"/>
                <a:cs typeface="Times New Roman" pitchFamily="18" charset="0"/>
              </a:rPr>
              <a:t>eliminates the task of connecting a mobile device and installing the application again and again</a:t>
            </a:r>
            <a:r>
              <a:rPr lang="en-US" dirty="0" smtClean="0">
                <a:latin typeface="Times New Roman" pitchFamily="18" charset="0"/>
                <a:cs typeface="Times New Roman" pitchFamily="18" charset="0"/>
              </a:rPr>
              <a:t>. It helps us test the app and its functions correctly and resolve malfunctions</a:t>
            </a:r>
            <a:r>
              <a:rPr lang="en-US" dirty="0" smtClean="0"/>
              <a:t> </a:t>
            </a:r>
          </a:p>
          <a:p>
            <a:pPr fontAlgn="base"/>
            <a:endParaRPr lang="en-US"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7650237" y="2607734"/>
            <a:ext cx="2230363" cy="4103888"/>
          </a:xfrm>
          <a:prstGeom prst="rect">
            <a:avLst/>
          </a:prstGeom>
        </p:spPr>
      </p:pic>
      <p:sp>
        <p:nvSpPr>
          <p:cNvPr id="4" name="Rectangle 3"/>
          <p:cNvSpPr/>
          <p:nvPr/>
        </p:nvSpPr>
        <p:spPr>
          <a:xfrm>
            <a:off x="6544733" y="347415"/>
            <a:ext cx="5401733" cy="1692771"/>
          </a:xfrm>
          <a:prstGeom prst="rect">
            <a:avLst/>
          </a:prstGeom>
        </p:spPr>
        <p:txBody>
          <a:bodyPr wrap="square">
            <a:spAutoFit/>
          </a:bodyPr>
          <a:lstStyle/>
          <a:p>
            <a:pPr fontAlgn="base"/>
            <a:r>
              <a:rPr lang="en-US" sz="2800" b="1" dirty="0">
                <a:solidFill>
                  <a:srgbClr val="FF0000"/>
                </a:solidFill>
                <a:latin typeface="Times New Roman" pitchFamily="18" charset="0"/>
                <a:cs typeface="Times New Roman" pitchFamily="18" charset="0"/>
              </a:rPr>
              <a:t>Android Emulator </a:t>
            </a:r>
            <a:r>
              <a:rPr lang="en-US" dirty="0">
                <a:latin typeface="Times New Roman" pitchFamily="18" charset="0"/>
                <a:cs typeface="Times New Roman" pitchFamily="18" charset="0"/>
              </a:rPr>
              <a:t>allows you to run emulations of Android devices on Windows, </a:t>
            </a:r>
            <a:r>
              <a:rPr lang="en-US" dirty="0" err="1">
                <a:latin typeface="Times New Roman" pitchFamily="18" charset="0"/>
                <a:cs typeface="Times New Roman" pitchFamily="18" charset="0"/>
              </a:rPr>
              <a:t>macOS</a:t>
            </a:r>
            <a:r>
              <a:rPr lang="en-US" dirty="0">
                <a:latin typeface="Times New Roman" pitchFamily="18" charset="0"/>
                <a:cs typeface="Times New Roman" pitchFamily="18" charset="0"/>
              </a:rPr>
              <a:t> or Linux machines. The </a:t>
            </a:r>
            <a:r>
              <a:rPr lang="en-US" b="1" dirty="0">
                <a:solidFill>
                  <a:srgbClr val="FF0000"/>
                </a:solidFill>
                <a:latin typeface="Times New Roman" pitchFamily="18" charset="0"/>
                <a:cs typeface="Times New Roman" pitchFamily="18" charset="0"/>
              </a:rPr>
              <a:t>Android Emulator runs the Android operating system in a virtual machine called an Android Virtual Device (AVD).</a:t>
            </a:r>
            <a:r>
              <a:rPr lang="en-US" b="1"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265" y="206345"/>
            <a:ext cx="5263364" cy="584775"/>
          </a:xfrm>
          <a:prstGeom prst="rect">
            <a:avLst/>
          </a:prstGeom>
        </p:spPr>
        <p:txBody>
          <a:bodyPr wrap="none">
            <a:spAutoFit/>
          </a:bodyPr>
          <a:lstStyle/>
          <a:p>
            <a:r>
              <a:rPr lang="en-US" sz="3200" b="1" dirty="0">
                <a:latin typeface="Times New Roman" pitchFamily="18" charset="0"/>
                <a:cs typeface="Times New Roman" pitchFamily="18" charset="0"/>
              </a:rPr>
              <a:t>Types of Android application</a:t>
            </a:r>
            <a:endParaRPr lang="en-IN" sz="3200" b="1" dirty="0">
              <a:latin typeface="Times New Roman" pitchFamily="18" charset="0"/>
              <a:cs typeface="Times New Roman" pitchFamily="18" charset="0"/>
            </a:endParaRPr>
          </a:p>
        </p:txBody>
      </p:sp>
      <p:grpSp>
        <p:nvGrpSpPr>
          <p:cNvPr id="8" name="Group 7"/>
          <p:cNvGrpSpPr/>
          <p:nvPr/>
        </p:nvGrpSpPr>
        <p:grpSpPr>
          <a:xfrm>
            <a:off x="1731818" y="1114447"/>
            <a:ext cx="9587346" cy="4607480"/>
            <a:chOff x="2454420" y="1086738"/>
            <a:chExt cx="8144305" cy="3277444"/>
          </a:xfrm>
        </p:grpSpPr>
        <p:pic>
          <p:nvPicPr>
            <p:cNvPr id="5" name="Picture 2"/>
            <p:cNvPicPr>
              <a:picLocks noChangeAspect="1" noChangeArrowheads="1"/>
            </p:cNvPicPr>
            <p:nvPr/>
          </p:nvPicPr>
          <p:blipFill>
            <a:blip r:embed="rId2"/>
            <a:srcRect/>
            <a:stretch>
              <a:fillRect/>
            </a:stretch>
          </p:blipFill>
          <p:spPr bwMode="auto">
            <a:xfrm>
              <a:off x="2454420" y="1088878"/>
              <a:ext cx="2341773" cy="3269993"/>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4779905" y="1117630"/>
              <a:ext cx="3810343" cy="3246552"/>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8521559" y="1086738"/>
              <a:ext cx="2077166" cy="3246552"/>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734"/>
            <a:ext cx="12192000" cy="3862596"/>
          </a:xfrm>
          <a:prstGeom prst="rect">
            <a:avLst/>
          </a:prstGeom>
        </p:spPr>
        <p:txBody>
          <a:bodyPr wrap="square">
            <a:spAutoFit/>
          </a:bodyPr>
          <a:lstStyle/>
          <a:p>
            <a:r>
              <a:rPr lang="en-US" sz="2200" b="1" dirty="0" smtClean="0">
                <a:solidFill>
                  <a:srgbClr val="481281"/>
                </a:solidFill>
                <a:latin typeface="Times New Roman" panose="02020603050405020304" pitchFamily="18" charset="0"/>
                <a:cs typeface="Times New Roman" panose="02020603050405020304" pitchFamily="18" charset="0"/>
              </a:rPr>
              <a:t>1. Native </a:t>
            </a:r>
            <a:r>
              <a:rPr lang="en-US" sz="2200" b="1" dirty="0">
                <a:solidFill>
                  <a:srgbClr val="481281"/>
                </a:solidFill>
                <a:latin typeface="Times New Roman" panose="02020603050405020304" pitchFamily="18" charset="0"/>
                <a:cs typeface="Times New Roman" panose="02020603050405020304" pitchFamily="18" charset="0"/>
              </a:rPr>
              <a:t>Apps:</a:t>
            </a:r>
          </a:p>
          <a:p>
            <a:r>
              <a:rPr lang="en-US" sz="1800" dirty="0">
                <a:solidFill>
                  <a:srgbClr val="7A7A7A"/>
                </a:solidFill>
                <a:latin typeface="Times New Roman" panose="02020603050405020304" pitchFamily="18" charset="0"/>
                <a:cs typeface="Times New Roman" panose="02020603050405020304" pitchFamily="18" charset="0"/>
              </a:rPr>
              <a:t> </a:t>
            </a:r>
            <a:r>
              <a:rPr lang="en-US" sz="1800" dirty="0" smtClean="0">
                <a:solidFill>
                  <a:srgbClr val="7A7A7A"/>
                </a:solidFill>
                <a:latin typeface="Times New Roman" panose="02020603050405020304" pitchFamily="18" charset="0"/>
                <a:cs typeface="Times New Roman" panose="02020603050405020304" pitchFamily="18" charset="0"/>
              </a:rPr>
              <a:t>	</a:t>
            </a:r>
            <a:r>
              <a:rPr lang="en-US" sz="1800" dirty="0" smtClean="0">
                <a:solidFill>
                  <a:srgbClr val="212121"/>
                </a:solidFill>
                <a:latin typeface="Times New Roman" panose="02020603050405020304" pitchFamily="18" charset="0"/>
                <a:cs typeface="Times New Roman" panose="02020603050405020304" pitchFamily="18" charset="0"/>
              </a:rPr>
              <a:t>Native </a:t>
            </a:r>
            <a:r>
              <a:rPr lang="en-US" sz="1800" dirty="0">
                <a:solidFill>
                  <a:srgbClr val="212121"/>
                </a:solidFill>
                <a:latin typeface="Times New Roman" panose="02020603050405020304" pitchFamily="18" charset="0"/>
                <a:cs typeface="Times New Roman" panose="02020603050405020304" pitchFamily="18" charset="0"/>
              </a:rPr>
              <a:t>Apps are </a:t>
            </a:r>
            <a:r>
              <a:rPr lang="en-US" sz="1800" b="1" dirty="0">
                <a:solidFill>
                  <a:srgbClr val="FF0000"/>
                </a:solidFill>
                <a:latin typeface="Times New Roman" panose="02020603050405020304" pitchFamily="18" charset="0"/>
                <a:cs typeface="Times New Roman" panose="02020603050405020304" pitchFamily="18" charset="0"/>
              </a:rPr>
              <a:t>written in a specific programming language to work on a particular Operating system</a:t>
            </a:r>
            <a:r>
              <a:rPr lang="en-US" sz="1800" dirty="0">
                <a:solidFill>
                  <a:srgbClr val="212121"/>
                </a:solidFill>
                <a:latin typeface="Times New Roman" panose="02020603050405020304" pitchFamily="18" charset="0"/>
                <a:cs typeface="Times New Roman" panose="02020603050405020304" pitchFamily="18" charset="0"/>
              </a:rPr>
              <a:t>. </a:t>
            </a:r>
            <a:endParaRPr lang="en-US" sz="1800" dirty="0" smtClean="0">
              <a:solidFill>
                <a:srgbClr val="212121"/>
              </a:solidFill>
              <a:latin typeface="Times New Roman" panose="02020603050405020304" pitchFamily="18" charset="0"/>
              <a:cs typeface="Times New Roman" panose="02020603050405020304" pitchFamily="18" charset="0"/>
            </a:endParaRPr>
          </a:p>
          <a:p>
            <a:r>
              <a:rPr lang="en-US" sz="1800" dirty="0" smtClean="0">
                <a:solidFill>
                  <a:srgbClr val="212121"/>
                </a:solidFill>
                <a:latin typeface="Times New Roman" panose="02020603050405020304" pitchFamily="18" charset="0"/>
                <a:cs typeface="Times New Roman" panose="02020603050405020304" pitchFamily="18" charset="0"/>
              </a:rPr>
              <a:t>	A </a:t>
            </a:r>
            <a:r>
              <a:rPr lang="en-US" sz="1800" dirty="0">
                <a:solidFill>
                  <a:srgbClr val="212121"/>
                </a:solidFill>
                <a:latin typeface="Times New Roman" panose="02020603050405020304" pitchFamily="18" charset="0"/>
                <a:cs typeface="Times New Roman" panose="02020603050405020304" pitchFamily="18" charset="0"/>
              </a:rPr>
              <a:t>majority of the smartphones either run an Android OS or the </a:t>
            </a:r>
            <a:r>
              <a:rPr lang="en-US" sz="1800" dirty="0" err="1">
                <a:solidFill>
                  <a:srgbClr val="212121"/>
                </a:solidFill>
                <a:latin typeface="Times New Roman" panose="02020603050405020304" pitchFamily="18" charset="0"/>
                <a:cs typeface="Times New Roman" panose="02020603050405020304" pitchFamily="18" charset="0"/>
              </a:rPr>
              <a:t>iOS</a:t>
            </a:r>
            <a:r>
              <a:rPr lang="en-US" sz="1800" dirty="0">
                <a:solidFill>
                  <a:srgbClr val="212121"/>
                </a:solidFill>
                <a:latin typeface="Times New Roman" panose="02020603050405020304" pitchFamily="18" charset="0"/>
                <a:cs typeface="Times New Roman" panose="02020603050405020304" pitchFamily="18" charset="0"/>
              </a:rPr>
              <a:t> if it’s an apple device. Native Apps are </a:t>
            </a:r>
            <a:r>
              <a:rPr lang="en-US" sz="2300" b="1" dirty="0">
                <a:solidFill>
                  <a:srgbClr val="FF0000"/>
                </a:solidFill>
                <a:latin typeface="Times New Roman" panose="02020603050405020304" pitchFamily="18" charset="0"/>
                <a:cs typeface="Times New Roman" panose="02020603050405020304" pitchFamily="18" charset="0"/>
              </a:rPr>
              <a:t>specifically built for specific OS </a:t>
            </a:r>
            <a:r>
              <a:rPr lang="en-US" sz="1800" dirty="0">
                <a:solidFill>
                  <a:srgbClr val="212121"/>
                </a:solidFill>
                <a:latin typeface="Times New Roman" panose="02020603050405020304" pitchFamily="18" charset="0"/>
                <a:cs typeface="Times New Roman" panose="02020603050405020304" pitchFamily="18" charset="0"/>
              </a:rPr>
              <a:t>to make the most of the functionalities of the devices that run the particular OS. And hence native apps cannot be used on </a:t>
            </a:r>
            <a:r>
              <a:rPr lang="en-US" sz="1800" b="1" dirty="0">
                <a:solidFill>
                  <a:srgbClr val="FF0000"/>
                </a:solidFill>
                <a:latin typeface="Times New Roman" panose="02020603050405020304" pitchFamily="18" charset="0"/>
                <a:cs typeface="Times New Roman" panose="02020603050405020304" pitchFamily="18" charset="0"/>
              </a:rPr>
              <a:t>different types of operating system</a:t>
            </a:r>
            <a:r>
              <a:rPr lang="en-US" sz="1800" dirty="0" smtClean="0">
                <a:solidFill>
                  <a:srgbClr val="212121"/>
                </a:solidFill>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Blackberrry</a:t>
            </a:r>
            <a:r>
              <a:rPr lang="en-US" sz="1700" dirty="0">
                <a:latin typeface="Times New Roman" panose="02020603050405020304" pitchFamily="18" charset="0"/>
                <a:cs typeface="Times New Roman" panose="02020603050405020304" pitchFamily="18" charset="0"/>
              </a:rPr>
              <a:t>, Symbian, and Windows phone are functional only on their respective platform.</a:t>
            </a:r>
            <a:endParaRPr lang="en-US" sz="1700" dirty="0" smtClean="0">
              <a:solidFill>
                <a:srgbClr val="212121"/>
              </a:solidFill>
              <a:latin typeface="Times New Roman" panose="02020603050405020304" pitchFamily="18" charset="0"/>
              <a:cs typeface="Times New Roman" panose="02020603050405020304" pitchFamily="18" charset="0"/>
            </a:endParaRPr>
          </a:p>
          <a:p>
            <a:r>
              <a:rPr lang="en-US" sz="1800" b="1" dirty="0" smtClean="0"/>
              <a:t>Technology Used:    </a:t>
            </a:r>
            <a:r>
              <a:rPr lang="en-US" sz="1800" dirty="0">
                <a:solidFill>
                  <a:srgbClr val="212121"/>
                </a:solidFill>
                <a:latin typeface="Times New Roman" panose="02020603050405020304" pitchFamily="18" charset="0"/>
                <a:cs typeface="Times New Roman" panose="02020603050405020304" pitchFamily="18" charset="0"/>
              </a:rPr>
              <a:t> </a:t>
            </a:r>
            <a:r>
              <a:rPr lang="en-US" sz="1800" b="1" dirty="0">
                <a:solidFill>
                  <a:srgbClr val="FF0000"/>
                </a:solidFill>
                <a:latin typeface="Times New Roman" panose="02020603050405020304" pitchFamily="18" charset="0"/>
                <a:cs typeface="Times New Roman" panose="02020603050405020304" pitchFamily="18" charset="0"/>
              </a:rPr>
              <a:t>Xcode and Objective-C </a:t>
            </a:r>
            <a:r>
              <a:rPr lang="en-US" sz="1800" dirty="0">
                <a:solidFill>
                  <a:srgbClr val="212121"/>
                </a:solidFill>
                <a:latin typeface="Times New Roman" panose="02020603050405020304" pitchFamily="18" charset="0"/>
                <a:cs typeface="Times New Roman" panose="02020603050405020304" pitchFamily="18" charset="0"/>
              </a:rPr>
              <a:t>are mainly used for </a:t>
            </a:r>
            <a:r>
              <a:rPr lang="en-US" sz="1800" b="1" dirty="0" err="1">
                <a:solidFill>
                  <a:srgbClr val="212121"/>
                </a:solidFill>
                <a:latin typeface="Times New Roman" panose="02020603050405020304" pitchFamily="18" charset="0"/>
                <a:cs typeface="Times New Roman" panose="02020603050405020304" pitchFamily="18" charset="0"/>
              </a:rPr>
              <a:t>iOS</a:t>
            </a:r>
            <a:r>
              <a:rPr lang="en-US" sz="1800" b="1" dirty="0">
                <a:solidFill>
                  <a:srgbClr val="212121"/>
                </a:solidFill>
                <a:latin typeface="Times New Roman" panose="02020603050405020304" pitchFamily="18" charset="0"/>
                <a:cs typeface="Times New Roman" panose="02020603050405020304" pitchFamily="18" charset="0"/>
              </a:rPr>
              <a:t> apps</a:t>
            </a:r>
            <a:r>
              <a:rPr lang="en-US" sz="1800" dirty="0">
                <a:solidFill>
                  <a:srgbClr val="212121"/>
                </a:solidFill>
                <a:latin typeface="Times New Roman" panose="02020603050405020304" pitchFamily="18" charset="0"/>
                <a:cs typeface="Times New Roman" panose="02020603050405020304" pitchFamily="18" charset="0"/>
              </a:rPr>
              <a:t>, and </a:t>
            </a:r>
            <a:r>
              <a:rPr lang="en-US" sz="1800" b="1" dirty="0">
                <a:solidFill>
                  <a:srgbClr val="FF0000"/>
                </a:solidFill>
                <a:latin typeface="Times New Roman" panose="02020603050405020304" pitchFamily="18" charset="0"/>
                <a:cs typeface="Times New Roman" panose="02020603050405020304" pitchFamily="18" charset="0"/>
              </a:rPr>
              <a:t>Eclipse</a:t>
            </a:r>
            <a:r>
              <a:rPr lang="en-US" sz="1800" b="1" dirty="0" smtClean="0">
                <a:solidFill>
                  <a:srgbClr val="FF0000"/>
                </a:solidFill>
                <a:latin typeface="Times New Roman" panose="02020603050405020304" pitchFamily="18" charset="0"/>
                <a:cs typeface="Times New Roman" panose="02020603050405020304" pitchFamily="18" charset="0"/>
              </a:rPr>
              <a:t>, </a:t>
            </a:r>
            <a:r>
              <a:rPr lang="en-US" sz="1800" b="1" dirty="0" err="1" smtClean="0">
                <a:solidFill>
                  <a:srgbClr val="FF0000"/>
                </a:solidFill>
                <a:latin typeface="Times New Roman" panose="02020603050405020304" pitchFamily="18" charset="0"/>
                <a:cs typeface="Times New Roman" panose="02020603050405020304" pitchFamily="18" charset="0"/>
              </a:rPr>
              <a:t>Kotlin</a:t>
            </a:r>
            <a:r>
              <a:rPr lang="en-US" sz="1800" b="1" dirty="0" smtClean="0">
                <a:solidFill>
                  <a:srgbClr val="FF0000"/>
                </a:solidFill>
                <a:latin typeface="Times New Roman" panose="02020603050405020304" pitchFamily="18" charset="0"/>
                <a:cs typeface="Times New Roman" panose="02020603050405020304" pitchFamily="18" charset="0"/>
              </a:rPr>
              <a:t> </a:t>
            </a:r>
            <a:r>
              <a:rPr lang="en-US" sz="1800" b="1" dirty="0">
                <a:solidFill>
                  <a:srgbClr val="FF0000"/>
                </a:solidFill>
                <a:latin typeface="Times New Roman" panose="02020603050405020304" pitchFamily="18" charset="0"/>
                <a:cs typeface="Times New Roman" panose="02020603050405020304" pitchFamily="18" charset="0"/>
              </a:rPr>
              <a:t>and Java </a:t>
            </a:r>
            <a:r>
              <a:rPr lang="en-US" sz="1800" dirty="0">
                <a:solidFill>
                  <a:srgbClr val="212121"/>
                </a:solidFill>
                <a:latin typeface="Times New Roman" panose="02020603050405020304" pitchFamily="18" charset="0"/>
                <a:cs typeface="Times New Roman" panose="02020603050405020304" pitchFamily="18" charset="0"/>
              </a:rPr>
              <a:t>are used to build </a:t>
            </a:r>
            <a:r>
              <a:rPr lang="en-US" sz="1800" dirty="0" smtClean="0">
                <a:solidFill>
                  <a:srgbClr val="212121"/>
                </a:solidFill>
                <a:latin typeface="Times New Roman" panose="02020603050405020304" pitchFamily="18" charset="0"/>
                <a:cs typeface="Times New Roman" panose="02020603050405020304" pitchFamily="18" charset="0"/>
              </a:rPr>
              <a:t>              		</a:t>
            </a:r>
            <a:r>
              <a:rPr lang="en-US" sz="1800" b="1" dirty="0" smtClean="0">
                <a:solidFill>
                  <a:srgbClr val="212121"/>
                </a:solidFill>
                <a:latin typeface="Times New Roman" panose="02020603050405020304" pitchFamily="18" charset="0"/>
                <a:cs typeface="Times New Roman" panose="02020603050405020304" pitchFamily="18" charset="0"/>
              </a:rPr>
              <a:t>Android </a:t>
            </a:r>
            <a:r>
              <a:rPr lang="en-US" sz="1800" b="1" dirty="0">
                <a:solidFill>
                  <a:srgbClr val="212121"/>
                </a:solidFill>
                <a:latin typeface="Times New Roman" panose="02020603050405020304" pitchFamily="18" charset="0"/>
                <a:cs typeface="Times New Roman" panose="02020603050405020304" pitchFamily="18" charset="0"/>
              </a:rPr>
              <a:t>apps. </a:t>
            </a:r>
            <a:endParaRPr lang="en-US" sz="1800" b="1" dirty="0" smtClean="0">
              <a:solidFill>
                <a:srgbClr val="212121"/>
              </a:solidFill>
              <a:latin typeface="Times New Roman" panose="02020603050405020304" pitchFamily="18" charset="0"/>
              <a:cs typeface="Times New Roman" panose="02020603050405020304" pitchFamily="18" charset="0"/>
            </a:endParaRPr>
          </a:p>
          <a:p>
            <a:r>
              <a:rPr lang="en-US" sz="1800" b="1" dirty="0" smtClean="0">
                <a:solidFill>
                  <a:srgbClr val="212121"/>
                </a:solidFill>
                <a:latin typeface="Times New Roman" panose="02020603050405020304" pitchFamily="18" charset="0"/>
                <a:cs typeface="Times New Roman" panose="02020603050405020304" pitchFamily="18" charset="0"/>
              </a:rPr>
              <a:t>	</a:t>
            </a:r>
            <a:r>
              <a:rPr lang="en-US" sz="1800" dirty="0" smtClean="0">
                <a:solidFill>
                  <a:srgbClr val="212121"/>
                </a:solidFill>
                <a:latin typeface="Times New Roman" panose="02020603050405020304" pitchFamily="18" charset="0"/>
                <a:cs typeface="Times New Roman" panose="02020603050405020304" pitchFamily="18" charset="0"/>
              </a:rPr>
              <a:t>Native </a:t>
            </a:r>
            <a:r>
              <a:rPr lang="en-US" sz="1800" dirty="0">
                <a:solidFill>
                  <a:srgbClr val="212121"/>
                </a:solidFill>
                <a:latin typeface="Times New Roman" panose="02020603050405020304" pitchFamily="18" charset="0"/>
                <a:cs typeface="Times New Roman" panose="02020603050405020304" pitchFamily="18" charset="0"/>
              </a:rPr>
              <a:t>apps are generally built to make the </a:t>
            </a:r>
            <a:r>
              <a:rPr lang="en-US" sz="1800" b="1" dirty="0">
                <a:solidFill>
                  <a:srgbClr val="212121"/>
                </a:solidFill>
                <a:latin typeface="Times New Roman" panose="02020603050405020304" pitchFamily="18" charset="0"/>
                <a:cs typeface="Times New Roman" panose="02020603050405020304" pitchFamily="18" charset="0"/>
              </a:rPr>
              <a:t>most of all the features and tools of the phones such as contacts, camera, sensors</a:t>
            </a:r>
            <a:r>
              <a:rPr lang="en-US" sz="1800" dirty="0">
                <a:solidFill>
                  <a:srgbClr val="212121"/>
                </a:solidFill>
                <a:latin typeface="Times New Roman" panose="02020603050405020304" pitchFamily="18" charset="0"/>
                <a:cs typeface="Times New Roman" panose="02020603050405020304" pitchFamily="18" charset="0"/>
              </a:rPr>
              <a:t>, etc. Native apps ensure a high performance and elegant user experience as the developers use the </a:t>
            </a:r>
            <a:r>
              <a:rPr lang="en-US" sz="1800" b="1" dirty="0">
                <a:solidFill>
                  <a:srgbClr val="FF0000"/>
                </a:solidFill>
                <a:latin typeface="Times New Roman" panose="02020603050405020304" pitchFamily="18" charset="0"/>
                <a:cs typeface="Times New Roman" panose="02020603050405020304" pitchFamily="18" charset="0"/>
              </a:rPr>
              <a:t>native device UI to build apps. </a:t>
            </a:r>
            <a:endParaRPr lang="en-US" sz="1800" b="1" dirty="0" smtClean="0">
              <a:solidFill>
                <a:srgbClr val="FF0000"/>
              </a:solidFill>
              <a:latin typeface="Times New Roman" panose="02020603050405020304" pitchFamily="18" charset="0"/>
              <a:cs typeface="Times New Roman" panose="02020603050405020304" pitchFamily="18" charset="0"/>
            </a:endParaRPr>
          </a:p>
          <a:p>
            <a:r>
              <a:rPr lang="en-US" sz="1800" dirty="0" smtClean="0">
                <a:solidFill>
                  <a:srgbClr val="212121"/>
                </a:solidFill>
                <a:latin typeface="Times New Roman" panose="02020603050405020304" pitchFamily="18" charset="0"/>
                <a:cs typeface="Times New Roman" panose="02020603050405020304" pitchFamily="18" charset="0"/>
              </a:rPr>
              <a:t>	</a:t>
            </a:r>
            <a:r>
              <a:rPr lang="en-US" sz="1700" dirty="0" smtClean="0">
                <a:solidFill>
                  <a:srgbClr val="212121"/>
                </a:solidFill>
                <a:latin typeface="Times New Roman" panose="02020603050405020304" pitchFamily="18" charset="0"/>
                <a:cs typeface="Times New Roman" panose="02020603050405020304" pitchFamily="18" charset="0"/>
              </a:rPr>
              <a:t>Native </a:t>
            </a:r>
            <a:r>
              <a:rPr lang="en-US" sz="1700" dirty="0">
                <a:solidFill>
                  <a:srgbClr val="212121"/>
                </a:solidFill>
                <a:latin typeface="Times New Roman" panose="02020603050405020304" pitchFamily="18" charset="0"/>
                <a:cs typeface="Times New Roman" panose="02020603050405020304" pitchFamily="18" charset="0"/>
              </a:rPr>
              <a:t>apps are easily available on the OS specific apps </a:t>
            </a:r>
            <a:r>
              <a:rPr lang="en-US" sz="1700" dirty="0" err="1" smtClean="0">
                <a:solidFill>
                  <a:srgbClr val="212121"/>
                </a:solidFill>
                <a:latin typeface="Times New Roman" panose="02020603050405020304" pitchFamily="18" charset="0"/>
                <a:cs typeface="Times New Roman" panose="02020603050405020304" pitchFamily="18" charset="0"/>
              </a:rPr>
              <a:t>stores.For</a:t>
            </a:r>
            <a:r>
              <a:rPr lang="en-US" sz="1700" dirty="0" smtClean="0">
                <a:solidFill>
                  <a:srgbClr val="212121"/>
                </a:solidFill>
                <a:latin typeface="Times New Roman" panose="02020603050405020304" pitchFamily="18" charset="0"/>
                <a:cs typeface="Times New Roman" panose="02020603050405020304" pitchFamily="18" charset="0"/>
              </a:rPr>
              <a:t> </a:t>
            </a:r>
            <a:r>
              <a:rPr lang="en-US" sz="1700" dirty="0">
                <a:solidFill>
                  <a:srgbClr val="212121"/>
                </a:solidFill>
                <a:latin typeface="Times New Roman" panose="02020603050405020304" pitchFamily="18" charset="0"/>
                <a:cs typeface="Times New Roman" panose="02020603050405020304" pitchFamily="18" charset="0"/>
              </a:rPr>
              <a:t>example you will find </a:t>
            </a:r>
            <a:r>
              <a:rPr lang="en-US" sz="1700" b="1" dirty="0">
                <a:solidFill>
                  <a:srgbClr val="212121"/>
                </a:solidFill>
                <a:latin typeface="Times New Roman" panose="02020603050405020304" pitchFamily="18" charset="0"/>
                <a:cs typeface="Times New Roman" panose="02020603050405020304" pitchFamily="18" charset="0"/>
              </a:rPr>
              <a:t>native Android apps on Google Play Store</a:t>
            </a:r>
            <a:r>
              <a:rPr lang="en-US" sz="1700" dirty="0">
                <a:solidFill>
                  <a:srgbClr val="212121"/>
                </a:solidFill>
                <a:latin typeface="Times New Roman" panose="02020603050405020304" pitchFamily="18" charset="0"/>
                <a:cs typeface="Times New Roman" panose="02020603050405020304" pitchFamily="18" charset="0"/>
              </a:rPr>
              <a:t>, </a:t>
            </a:r>
            <a:r>
              <a:rPr lang="en-US" sz="1700" b="1" dirty="0" err="1">
                <a:solidFill>
                  <a:srgbClr val="212121"/>
                </a:solidFill>
                <a:latin typeface="Times New Roman" panose="02020603050405020304" pitchFamily="18" charset="0"/>
                <a:cs typeface="Times New Roman" panose="02020603050405020304" pitchFamily="18" charset="0"/>
              </a:rPr>
              <a:t>iOS</a:t>
            </a:r>
            <a:r>
              <a:rPr lang="en-US" sz="1700" b="1" dirty="0">
                <a:solidFill>
                  <a:srgbClr val="212121"/>
                </a:solidFill>
                <a:latin typeface="Times New Roman" panose="02020603050405020304" pitchFamily="18" charset="0"/>
                <a:cs typeface="Times New Roman" panose="02020603050405020304" pitchFamily="18" charset="0"/>
              </a:rPr>
              <a:t> apps on App Store</a:t>
            </a:r>
            <a:r>
              <a:rPr lang="en-US" sz="1700" dirty="0">
                <a:solidFill>
                  <a:srgbClr val="212121"/>
                </a:solidFill>
                <a:latin typeface="Times New Roman" panose="02020603050405020304" pitchFamily="18" charset="0"/>
                <a:cs typeface="Times New Roman" panose="02020603050405020304" pitchFamily="18" charset="0"/>
              </a:rPr>
              <a:t>, and </a:t>
            </a:r>
            <a:r>
              <a:rPr lang="en-US" sz="1700" b="1" dirty="0">
                <a:solidFill>
                  <a:srgbClr val="212121"/>
                </a:solidFill>
                <a:latin typeface="Times New Roman" panose="02020603050405020304" pitchFamily="18" charset="0"/>
                <a:cs typeface="Times New Roman" panose="02020603050405020304" pitchFamily="18" charset="0"/>
              </a:rPr>
              <a:t>windows apps on the </a:t>
            </a:r>
            <a:r>
              <a:rPr lang="en-US" sz="1700" b="1" dirty="0" err="1">
                <a:solidFill>
                  <a:srgbClr val="212121"/>
                </a:solidFill>
                <a:latin typeface="Times New Roman" panose="02020603050405020304" pitchFamily="18" charset="0"/>
                <a:cs typeface="Times New Roman" panose="02020603050405020304" pitchFamily="18" charset="0"/>
              </a:rPr>
              <a:t>microsoft</a:t>
            </a:r>
            <a:r>
              <a:rPr lang="en-US" sz="1700" b="1" dirty="0">
                <a:solidFill>
                  <a:srgbClr val="212121"/>
                </a:solidFill>
                <a:latin typeface="Times New Roman" panose="02020603050405020304" pitchFamily="18" charset="0"/>
                <a:cs typeface="Times New Roman" panose="02020603050405020304" pitchFamily="18" charset="0"/>
              </a:rPr>
              <a:t> </a:t>
            </a:r>
            <a:r>
              <a:rPr lang="en-US" sz="1700" b="1" dirty="0" smtClean="0">
                <a:solidFill>
                  <a:srgbClr val="212121"/>
                </a:solidFill>
                <a:latin typeface="Times New Roman" panose="02020603050405020304" pitchFamily="18" charset="0"/>
                <a:cs typeface="Times New Roman" panose="02020603050405020304" pitchFamily="18" charset="0"/>
              </a:rPr>
              <a:t>store</a:t>
            </a:r>
            <a:endParaRPr lang="en-US" sz="1700" dirty="0">
              <a:solidFill>
                <a:srgbClr val="21212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 y="3523997"/>
            <a:ext cx="6456219" cy="2031325"/>
          </a:xfrm>
          <a:prstGeom prst="rect">
            <a:avLst/>
          </a:prstGeom>
        </p:spPr>
        <p:txBody>
          <a:bodyPr wrap="square">
            <a:spAutoFit/>
          </a:bodyPr>
          <a:lstStyle/>
          <a:p>
            <a:r>
              <a:rPr lang="en-US" sz="1800" b="1" dirty="0">
                <a:solidFill>
                  <a:srgbClr val="1185D2"/>
                </a:solidFill>
                <a:latin typeface="Times New Roman" panose="02020603050405020304" pitchFamily="18" charset="0"/>
                <a:cs typeface="Times New Roman" panose="02020603050405020304" pitchFamily="18" charset="0"/>
              </a:rPr>
              <a:t>Advantages of native apps:</a:t>
            </a:r>
            <a:endParaRPr lang="en-US" sz="1800" b="1" dirty="0">
              <a:solidFill>
                <a:srgbClr val="3B0B6D"/>
              </a:solidFill>
              <a:latin typeface="Times New Roman" panose="02020603050405020304" pitchFamily="18" charset="0"/>
              <a:cs typeface="Times New Roman" panose="02020603050405020304" pitchFamily="18" charset="0"/>
            </a:endParaRPr>
          </a:p>
          <a:p>
            <a:r>
              <a:rPr lang="en-US" sz="1800" dirty="0">
                <a:solidFill>
                  <a:srgbClr val="212121"/>
                </a:solidFill>
                <a:latin typeface="Times New Roman" panose="02020603050405020304" pitchFamily="18" charset="0"/>
                <a:cs typeface="Times New Roman" panose="02020603050405020304" pitchFamily="18" charset="0"/>
              </a:rPr>
              <a:t> </a:t>
            </a:r>
            <a:r>
              <a:rPr lang="en-US" sz="1800" dirty="0" smtClean="0">
                <a:solidFill>
                  <a:srgbClr val="212121"/>
                </a:solidFill>
                <a:latin typeface="Times New Roman" panose="02020603050405020304" pitchFamily="18" charset="0"/>
                <a:cs typeface="Times New Roman" panose="02020603050405020304" pitchFamily="18" charset="0"/>
              </a:rPr>
              <a:t>1</a:t>
            </a:r>
            <a:r>
              <a:rPr lang="en-US" sz="1800" dirty="0">
                <a:solidFill>
                  <a:srgbClr val="212121"/>
                </a:solidFill>
                <a:latin typeface="Times New Roman" panose="02020603050405020304" pitchFamily="18" charset="0"/>
                <a:cs typeface="Times New Roman" panose="02020603050405020304" pitchFamily="18" charset="0"/>
              </a:rPr>
              <a:t>. Fast performance due to simple code specific to device and OS. </a:t>
            </a:r>
          </a:p>
          <a:p>
            <a:r>
              <a:rPr lang="en-US" sz="1800" dirty="0">
                <a:solidFill>
                  <a:srgbClr val="212121"/>
                </a:solidFill>
                <a:latin typeface="Times New Roman" panose="02020603050405020304" pitchFamily="18" charset="0"/>
                <a:cs typeface="Times New Roman" panose="02020603050405020304" pitchFamily="18" charset="0"/>
              </a:rPr>
              <a:t>2. Better use of OS and device specific functionalities.</a:t>
            </a:r>
          </a:p>
          <a:p>
            <a:r>
              <a:rPr lang="en-US" sz="1800" dirty="0">
                <a:solidFill>
                  <a:srgbClr val="212121"/>
                </a:solidFill>
                <a:latin typeface="Times New Roman" panose="02020603050405020304" pitchFamily="18" charset="0"/>
                <a:cs typeface="Times New Roman" panose="02020603050405020304" pitchFamily="18" charset="0"/>
              </a:rPr>
              <a:t>3. Interactive UI/UX. </a:t>
            </a:r>
          </a:p>
          <a:p>
            <a:r>
              <a:rPr lang="en-US" sz="1800" dirty="0">
                <a:solidFill>
                  <a:srgbClr val="212121"/>
                </a:solidFill>
                <a:latin typeface="Times New Roman" panose="02020603050405020304" pitchFamily="18" charset="0"/>
                <a:cs typeface="Times New Roman" panose="02020603050405020304" pitchFamily="18" charset="0"/>
              </a:rPr>
              <a:t>4. Lesser compatibility issues and faster to configure</a:t>
            </a:r>
            <a:r>
              <a:rPr lang="en-US" sz="1800" dirty="0" smtClean="0">
                <a:solidFill>
                  <a:srgbClr val="212121"/>
                </a:solidFill>
                <a:latin typeface="Times New Roman" panose="02020603050405020304" pitchFamily="18" charset="0"/>
                <a:cs typeface="Times New Roman" panose="02020603050405020304" pitchFamily="18" charset="0"/>
              </a:rPr>
              <a:t>.</a:t>
            </a:r>
          </a:p>
          <a:p>
            <a:r>
              <a:rPr lang="en-US" sz="1800" dirty="0" smtClean="0">
                <a:solidFill>
                  <a:srgbClr val="212121"/>
                </a:solidFill>
                <a:latin typeface="Times New Roman" panose="02020603050405020304" pitchFamily="18" charset="0"/>
                <a:cs typeface="Times New Roman" panose="02020603050405020304" pitchFamily="18" charset="0"/>
              </a:rPr>
              <a:t>5. Offline connection</a:t>
            </a:r>
          </a:p>
          <a:p>
            <a:endParaRPr lang="en-US" sz="1800" b="0" i="0" dirty="0">
              <a:solidFill>
                <a:srgbClr val="21212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0" y="5079051"/>
            <a:ext cx="6345382" cy="1754326"/>
          </a:xfrm>
          <a:prstGeom prst="rect">
            <a:avLst/>
          </a:prstGeom>
        </p:spPr>
        <p:txBody>
          <a:bodyPr wrap="square">
            <a:spAutoFit/>
          </a:bodyPr>
          <a:lstStyle/>
          <a:p>
            <a:r>
              <a:rPr lang="en-US" sz="1800" b="1" dirty="0">
                <a:solidFill>
                  <a:srgbClr val="1185D2"/>
                </a:solidFill>
                <a:latin typeface="Times New Roman" panose="02020603050405020304" pitchFamily="18" charset="0"/>
                <a:cs typeface="Times New Roman" panose="02020603050405020304" pitchFamily="18" charset="0"/>
              </a:rPr>
              <a:t>Disadvantages of native apps:</a:t>
            </a:r>
            <a:endParaRPr lang="en-US" sz="1800" b="1" dirty="0">
              <a:solidFill>
                <a:srgbClr val="3B0B6D"/>
              </a:solidFill>
              <a:latin typeface="Times New Roman" panose="02020603050405020304" pitchFamily="18" charset="0"/>
              <a:cs typeface="Times New Roman" panose="02020603050405020304" pitchFamily="18" charset="0"/>
            </a:endParaRPr>
          </a:p>
          <a:p>
            <a:r>
              <a:rPr lang="en-US" sz="1800" dirty="0">
                <a:solidFill>
                  <a:srgbClr val="212121"/>
                </a:solidFill>
                <a:latin typeface="Times New Roman" panose="02020603050405020304" pitchFamily="18" charset="0"/>
                <a:cs typeface="Times New Roman" panose="02020603050405020304" pitchFamily="18" charset="0"/>
              </a:rPr>
              <a:t> </a:t>
            </a:r>
            <a:r>
              <a:rPr lang="en-US" sz="1800" dirty="0" smtClean="0">
                <a:solidFill>
                  <a:srgbClr val="212121"/>
                </a:solidFill>
                <a:latin typeface="Times New Roman" panose="02020603050405020304" pitchFamily="18" charset="0"/>
                <a:cs typeface="Times New Roman" panose="02020603050405020304" pitchFamily="18" charset="0"/>
              </a:rPr>
              <a:t>1</a:t>
            </a:r>
            <a:r>
              <a:rPr lang="en-US" sz="1800" dirty="0">
                <a:solidFill>
                  <a:srgbClr val="212121"/>
                </a:solidFill>
                <a:latin typeface="Times New Roman" panose="02020603050405020304" pitchFamily="18" charset="0"/>
                <a:cs typeface="Times New Roman" panose="02020603050405020304" pitchFamily="18" charset="0"/>
              </a:rPr>
              <a:t>. Building OS specific apps can be time-consuming </a:t>
            </a:r>
          </a:p>
          <a:p>
            <a:r>
              <a:rPr lang="en-US" sz="1800" dirty="0">
                <a:solidFill>
                  <a:srgbClr val="212121"/>
                </a:solidFill>
                <a:latin typeface="Times New Roman" panose="02020603050405020304" pitchFamily="18" charset="0"/>
                <a:cs typeface="Times New Roman" panose="02020603050405020304" pitchFamily="18" charset="0"/>
              </a:rPr>
              <a:t>2. OS specific programming languages like swift and java are hard </a:t>
            </a:r>
            <a:r>
              <a:rPr lang="en-US" sz="1800" dirty="0" smtClean="0">
                <a:solidFill>
                  <a:srgbClr val="212121"/>
                </a:solidFill>
                <a:latin typeface="Times New Roman" panose="02020603050405020304" pitchFamily="18" charset="0"/>
                <a:cs typeface="Times New Roman" panose="02020603050405020304" pitchFamily="18" charset="0"/>
              </a:rPr>
              <a:t>  to </a:t>
            </a:r>
            <a:r>
              <a:rPr lang="en-US" sz="1800" dirty="0">
                <a:solidFill>
                  <a:srgbClr val="212121"/>
                </a:solidFill>
                <a:latin typeface="Times New Roman" panose="02020603050405020304" pitchFamily="18" charset="0"/>
                <a:cs typeface="Times New Roman" panose="02020603050405020304" pitchFamily="18" charset="0"/>
              </a:rPr>
              <a:t>learn.</a:t>
            </a:r>
          </a:p>
          <a:p>
            <a:r>
              <a:rPr lang="en-US" sz="1800" dirty="0">
                <a:solidFill>
                  <a:srgbClr val="212121"/>
                </a:solidFill>
                <a:latin typeface="Times New Roman" panose="02020603050405020304" pitchFamily="18" charset="0"/>
                <a:cs typeface="Times New Roman" panose="02020603050405020304" pitchFamily="18" charset="0"/>
              </a:rPr>
              <a:t>3. Longer release cycles to ensure stability. </a:t>
            </a:r>
          </a:p>
          <a:p>
            <a:r>
              <a:rPr lang="en-US" sz="1800" dirty="0">
                <a:solidFill>
                  <a:srgbClr val="212121"/>
                </a:solidFill>
                <a:latin typeface="Times New Roman" panose="02020603050405020304" pitchFamily="18" charset="0"/>
                <a:cs typeface="Times New Roman" panose="02020603050405020304" pitchFamily="18" charset="0"/>
              </a:rPr>
              <a:t>4. Requires separate codebase to add new features.</a:t>
            </a:r>
            <a:endParaRPr lang="en-US" sz="1800" b="0" i="0" dirty="0">
              <a:solidFill>
                <a:srgbClr val="212121"/>
              </a:solidFill>
              <a:effectLst/>
              <a:latin typeface="Times New Roman" panose="02020603050405020304" pitchFamily="18" charset="0"/>
              <a:cs typeface="Times New Roman" panose="02020603050405020304" pitchFamily="18" charset="0"/>
            </a:endParaRPr>
          </a:p>
        </p:txBody>
      </p:sp>
      <p:grpSp>
        <p:nvGrpSpPr>
          <p:cNvPr id="5" name="Group 4"/>
          <p:cNvGrpSpPr/>
          <p:nvPr/>
        </p:nvGrpSpPr>
        <p:grpSpPr>
          <a:xfrm>
            <a:off x="6683878" y="3667928"/>
            <a:ext cx="5760586" cy="3094887"/>
            <a:chOff x="3979159" y="521149"/>
            <a:chExt cx="6744259" cy="3579796"/>
          </a:xfrm>
        </p:grpSpPr>
        <p:grpSp>
          <p:nvGrpSpPr>
            <p:cNvPr id="6" name="Group 10"/>
            <p:cNvGrpSpPr/>
            <p:nvPr/>
          </p:nvGrpSpPr>
          <p:grpSpPr>
            <a:xfrm>
              <a:off x="4000068" y="521149"/>
              <a:ext cx="6723350" cy="3579796"/>
              <a:chOff x="4000068" y="521149"/>
              <a:chExt cx="6723350" cy="3579796"/>
            </a:xfrm>
          </p:grpSpPr>
          <p:sp>
            <p:nvSpPr>
              <p:cNvPr id="13" name="Rectangle 12"/>
              <p:cNvSpPr/>
              <p:nvPr/>
            </p:nvSpPr>
            <p:spPr>
              <a:xfrm>
                <a:off x="4193376" y="521149"/>
                <a:ext cx="4296754" cy="384721"/>
              </a:xfrm>
              <a:prstGeom prst="rect">
                <a:avLst/>
              </a:prstGeom>
            </p:spPr>
            <p:txBody>
              <a:bodyPr wrap="none">
                <a:spAutoFit/>
              </a:bodyPr>
              <a:lstStyle/>
              <a:p>
                <a:r>
                  <a:rPr lang="en-US" b="1" dirty="0" smtClean="0">
                    <a:solidFill>
                      <a:srgbClr val="FF0000"/>
                    </a:solidFill>
                    <a:latin typeface="Times New Roman" pitchFamily="18" charset="0"/>
                    <a:cs typeface="Times New Roman" pitchFamily="18" charset="0"/>
                  </a:rPr>
                  <a:t>Few Popular native mobile applications</a:t>
                </a:r>
                <a:endParaRPr lang="en-US" b="1" dirty="0">
                  <a:solidFill>
                    <a:srgbClr val="FF0000"/>
                  </a:solidFill>
                  <a:latin typeface="Times New Roman" pitchFamily="18" charset="0"/>
                  <a:cs typeface="Times New Roman" pitchFamily="18" charset="0"/>
                </a:endParaRPr>
              </a:p>
            </p:txBody>
          </p:sp>
          <p:pic>
            <p:nvPicPr>
              <p:cNvPr id="14" name="Picture 2"/>
              <p:cNvPicPr>
                <a:picLocks noChangeAspect="1" noChangeArrowheads="1"/>
              </p:cNvPicPr>
              <p:nvPr/>
            </p:nvPicPr>
            <p:blipFill>
              <a:blip r:embed="rId2"/>
              <a:srcRect/>
              <a:stretch>
                <a:fillRect/>
              </a:stretch>
            </p:blipFill>
            <p:spPr bwMode="auto">
              <a:xfrm>
                <a:off x="4000068" y="942543"/>
                <a:ext cx="6723350" cy="3158402"/>
              </a:xfrm>
              <a:prstGeom prst="rect">
                <a:avLst/>
              </a:prstGeom>
              <a:noFill/>
              <a:ln w="9525">
                <a:noFill/>
                <a:miter lim="800000"/>
                <a:headEnd/>
                <a:tailEnd/>
              </a:ln>
              <a:effectLst/>
            </p:spPr>
          </p:pic>
        </p:grpSp>
        <p:sp>
          <p:nvSpPr>
            <p:cNvPr id="7" name="Rectangle 6"/>
            <p:cNvSpPr/>
            <p:nvPr/>
          </p:nvSpPr>
          <p:spPr>
            <a:xfrm>
              <a:off x="3979159" y="873669"/>
              <a:ext cx="654346" cy="307777"/>
            </a:xfrm>
            <a:prstGeom prst="rect">
              <a:avLst/>
            </a:prstGeom>
          </p:spPr>
          <p:txBody>
            <a:bodyPr wrap="none">
              <a:spAutoFit/>
            </a:bodyPr>
            <a:lstStyle/>
            <a:p>
              <a:r>
                <a:rPr lang="en-US" sz="1400" b="1" dirty="0" smtClean="0">
                  <a:solidFill>
                    <a:schemeClr val="bg1"/>
                  </a:solidFill>
                  <a:latin typeface="Times New Roman" pitchFamily="18" charset="0"/>
                  <a:cs typeface="Times New Roman" pitchFamily="18" charset="0"/>
                </a:rPr>
                <a:t>Music</a:t>
              </a:r>
              <a:endParaRPr lang="en-US" sz="1400" dirty="0"/>
            </a:p>
          </p:txBody>
        </p:sp>
        <p:sp>
          <p:nvSpPr>
            <p:cNvPr id="8" name="Rectangle 7"/>
            <p:cNvSpPr/>
            <p:nvPr/>
          </p:nvSpPr>
          <p:spPr>
            <a:xfrm>
              <a:off x="6279084" y="887519"/>
              <a:ext cx="654346" cy="307777"/>
            </a:xfrm>
            <a:prstGeom prst="rect">
              <a:avLst/>
            </a:prstGeom>
          </p:spPr>
          <p:txBody>
            <a:bodyPr wrap="none">
              <a:spAutoFit/>
            </a:bodyPr>
            <a:lstStyle/>
            <a:p>
              <a:r>
                <a:rPr lang="en-US" sz="1400" b="1" dirty="0" smtClean="0">
                  <a:solidFill>
                    <a:schemeClr val="bg1"/>
                  </a:solidFill>
                  <a:latin typeface="Times New Roman" pitchFamily="18" charset="0"/>
                  <a:cs typeface="Times New Roman" pitchFamily="18" charset="0"/>
                </a:rPr>
                <a:t>Music</a:t>
              </a:r>
              <a:endParaRPr lang="en-US" sz="1400" dirty="0"/>
            </a:p>
          </p:txBody>
        </p:sp>
        <p:sp>
          <p:nvSpPr>
            <p:cNvPr id="9" name="Rectangle 8"/>
            <p:cNvSpPr/>
            <p:nvPr/>
          </p:nvSpPr>
          <p:spPr>
            <a:xfrm>
              <a:off x="8570995" y="901382"/>
              <a:ext cx="1418978" cy="307777"/>
            </a:xfrm>
            <a:prstGeom prst="rect">
              <a:avLst/>
            </a:prstGeom>
          </p:spPr>
          <p:txBody>
            <a:bodyPr wrap="none">
              <a:spAutoFit/>
            </a:bodyPr>
            <a:lstStyle/>
            <a:p>
              <a:r>
                <a:rPr lang="en-US" sz="1400" b="1" dirty="0" smtClean="0">
                  <a:solidFill>
                    <a:schemeClr val="bg1"/>
                  </a:solidFill>
                  <a:latin typeface="Times New Roman" pitchFamily="18" charset="0"/>
                  <a:cs typeface="Times New Roman" pitchFamily="18" charset="0"/>
                </a:rPr>
                <a:t>Communication</a:t>
              </a:r>
              <a:endParaRPr lang="en-US" sz="1400" dirty="0"/>
            </a:p>
          </p:txBody>
        </p:sp>
        <p:sp>
          <p:nvSpPr>
            <p:cNvPr id="10" name="Rectangle 9"/>
            <p:cNvSpPr/>
            <p:nvPr/>
          </p:nvSpPr>
          <p:spPr>
            <a:xfrm>
              <a:off x="4035980" y="2536221"/>
              <a:ext cx="1309974" cy="307777"/>
            </a:xfrm>
            <a:prstGeom prst="rect">
              <a:avLst/>
            </a:prstGeom>
          </p:spPr>
          <p:txBody>
            <a:bodyPr wrap="none">
              <a:spAutoFit/>
            </a:bodyPr>
            <a:lstStyle/>
            <a:p>
              <a:r>
                <a:rPr lang="en-US" sz="1400" b="1" dirty="0" smtClean="0">
                  <a:solidFill>
                    <a:schemeClr val="bg1"/>
                  </a:solidFill>
                  <a:latin typeface="Times New Roman" pitchFamily="18" charset="0"/>
                  <a:cs typeface="Times New Roman" pitchFamily="18" charset="0"/>
                </a:rPr>
                <a:t>Entertainment</a:t>
              </a:r>
              <a:endParaRPr lang="en-US" sz="1400" dirty="0"/>
            </a:p>
          </p:txBody>
        </p:sp>
        <p:sp>
          <p:nvSpPr>
            <p:cNvPr id="11" name="Rectangle 10"/>
            <p:cNvSpPr/>
            <p:nvPr/>
          </p:nvSpPr>
          <p:spPr>
            <a:xfrm>
              <a:off x="6361711" y="2550072"/>
              <a:ext cx="1021433" cy="307777"/>
            </a:xfrm>
            <a:prstGeom prst="rect">
              <a:avLst/>
            </a:prstGeom>
          </p:spPr>
          <p:txBody>
            <a:bodyPr wrap="none">
              <a:spAutoFit/>
            </a:bodyPr>
            <a:lstStyle/>
            <a:p>
              <a:r>
                <a:rPr lang="en-US" sz="1400" b="1" dirty="0" smtClean="0">
                  <a:solidFill>
                    <a:schemeClr val="bg1"/>
                  </a:solidFill>
                  <a:latin typeface="Times New Roman" pitchFamily="18" charset="0"/>
                  <a:cs typeface="Times New Roman" pitchFamily="18" charset="0"/>
                </a:rPr>
                <a:t>Navigation</a:t>
              </a:r>
              <a:endParaRPr lang="en-US" sz="1400" dirty="0"/>
            </a:p>
          </p:txBody>
        </p:sp>
        <p:sp>
          <p:nvSpPr>
            <p:cNvPr id="12" name="Rectangle 11"/>
            <p:cNvSpPr/>
            <p:nvPr/>
          </p:nvSpPr>
          <p:spPr>
            <a:xfrm>
              <a:off x="8648732" y="2633200"/>
              <a:ext cx="1137940" cy="307777"/>
            </a:xfrm>
            <a:prstGeom prst="rect">
              <a:avLst/>
            </a:prstGeom>
          </p:spPr>
          <p:txBody>
            <a:bodyPr wrap="none">
              <a:spAutoFit/>
            </a:bodyPr>
            <a:lstStyle/>
            <a:p>
              <a:r>
                <a:rPr lang="en-US" sz="1400" b="1" dirty="0" smtClean="0">
                  <a:solidFill>
                    <a:schemeClr val="bg1"/>
                  </a:solidFill>
                  <a:latin typeface="Times New Roman" pitchFamily="18" charset="0"/>
                  <a:cs typeface="Times New Roman" pitchFamily="18" charset="0"/>
                </a:rPr>
                <a:t>Tech control</a:t>
              </a:r>
              <a:endParaRPr 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3963" y="104067"/>
            <a:ext cx="11762510" cy="3354765"/>
          </a:xfrm>
          <a:prstGeom prst="rect">
            <a:avLst/>
          </a:prstGeom>
        </p:spPr>
        <p:txBody>
          <a:bodyPr wrap="square">
            <a:spAutoFit/>
          </a:bodyPr>
          <a:lstStyle/>
          <a:p>
            <a:r>
              <a:rPr lang="en-US" sz="2200" b="1" dirty="0" smtClean="0">
                <a:solidFill>
                  <a:srgbClr val="481281"/>
                </a:solidFill>
                <a:latin typeface="Times New Roman" panose="02020603050405020304" pitchFamily="18" charset="0"/>
                <a:cs typeface="Times New Roman" panose="02020603050405020304" pitchFamily="18" charset="0"/>
              </a:rPr>
              <a:t>2. Web Apps</a:t>
            </a:r>
          </a:p>
          <a:p>
            <a:r>
              <a:rPr lang="en-US" dirty="0" smtClean="0">
                <a:latin typeface="Times New Roman" pitchFamily="18" charset="0"/>
                <a:cs typeface="Times New Roman" pitchFamily="18" charset="0"/>
              </a:rPr>
              <a:t>	Web apps behave similarly to native apps but are </a:t>
            </a:r>
            <a:r>
              <a:rPr lang="en-US" b="1" dirty="0" smtClean="0">
                <a:solidFill>
                  <a:srgbClr val="FF0000"/>
                </a:solidFill>
                <a:latin typeface="Times New Roman" pitchFamily="18" charset="0"/>
                <a:cs typeface="Times New Roman" pitchFamily="18" charset="0"/>
              </a:rPr>
              <a:t>accessed via a web browser </a:t>
            </a:r>
            <a:r>
              <a:rPr lang="en-US" dirty="0" smtClean="0">
                <a:latin typeface="Times New Roman" pitchFamily="18" charset="0"/>
                <a:cs typeface="Times New Roman" pitchFamily="18" charset="0"/>
              </a:rPr>
              <a:t>on your mobile device.</a:t>
            </a:r>
          </a:p>
          <a:p>
            <a:r>
              <a:rPr lang="en-US" dirty="0" smtClean="0">
                <a:latin typeface="Times New Roman" pitchFamily="18" charset="0"/>
                <a:cs typeface="Times New Roman" pitchFamily="18" charset="0"/>
              </a:rPr>
              <a:t>They’re </a:t>
            </a:r>
            <a:r>
              <a:rPr lang="en-US" b="1" dirty="0" smtClean="0">
                <a:solidFill>
                  <a:srgbClr val="FF0000"/>
                </a:solidFill>
                <a:latin typeface="Times New Roman" pitchFamily="18" charset="0"/>
                <a:cs typeface="Times New Roman" pitchFamily="18" charset="0"/>
              </a:rPr>
              <a:t>not standalone apps </a:t>
            </a:r>
            <a:r>
              <a:rPr lang="en-US" dirty="0" smtClean="0">
                <a:latin typeface="Times New Roman" pitchFamily="18" charset="0"/>
                <a:cs typeface="Times New Roman" pitchFamily="18" charset="0"/>
              </a:rPr>
              <a:t>in the sense of having to </a:t>
            </a:r>
            <a:r>
              <a:rPr lang="en-US" b="1" dirty="0" smtClean="0">
                <a:latin typeface="Times New Roman" pitchFamily="18" charset="0"/>
                <a:cs typeface="Times New Roman" pitchFamily="18" charset="0"/>
              </a:rPr>
              <a:t>download and install code </a:t>
            </a:r>
            <a:r>
              <a:rPr lang="en-US" dirty="0" smtClean="0">
                <a:latin typeface="Times New Roman" pitchFamily="18" charset="0"/>
                <a:cs typeface="Times New Roman" pitchFamily="18" charset="0"/>
              </a:rPr>
              <a:t>into your device.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It </a:t>
            </a:r>
            <a:r>
              <a:rPr lang="en-US" b="1" dirty="0" smtClean="0">
                <a:solidFill>
                  <a:srgbClr val="FF0000"/>
                </a:solidFill>
                <a:latin typeface="Times New Roman" pitchFamily="18" charset="0"/>
                <a:cs typeface="Times New Roman" pitchFamily="18" charset="0"/>
              </a:rPr>
              <a:t>does not require any storage space or installation process to use the app</a:t>
            </a:r>
            <a:r>
              <a:rPr lang="en-US" dirty="0" smtClean="0">
                <a:latin typeface="Times New Roman" pitchFamily="18" charset="0"/>
                <a:cs typeface="Times New Roman" pitchFamily="18" charset="0"/>
              </a:rPr>
              <a:t>. Mobile web </a:t>
            </a:r>
            <a:r>
              <a:rPr lang="en-US" b="1" dirty="0" smtClean="0">
                <a:solidFill>
                  <a:srgbClr val="FF0000"/>
                </a:solidFill>
                <a:latin typeface="Times New Roman" pitchFamily="18" charset="0"/>
                <a:cs typeface="Times New Roman" pitchFamily="18" charset="0"/>
              </a:rPr>
              <a:t>apps adapt to various screen sizes and devices easily</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One of the major differences between the native apps and mobile apps, is that native mobile apps can function both in the </a:t>
            </a:r>
            <a:r>
              <a:rPr lang="en-US" b="1" dirty="0" smtClean="0">
                <a:solidFill>
                  <a:srgbClr val="FF0000"/>
                </a:solidFill>
                <a:latin typeface="Times New Roman" pitchFamily="18" charset="0"/>
                <a:cs typeface="Times New Roman" pitchFamily="18" charset="0"/>
              </a:rPr>
              <a:t>offline mode and the online mode</a:t>
            </a:r>
            <a:r>
              <a:rPr lang="en-US" dirty="0" smtClean="0">
                <a:latin typeface="Times New Roman" pitchFamily="18" charset="0"/>
                <a:cs typeface="Times New Roman" pitchFamily="18" charset="0"/>
              </a:rPr>
              <a:t>, whereas the web apps require an active internet connection for them to work. Since these apps are not installed on your </a:t>
            </a:r>
            <a:r>
              <a:rPr lang="en-US" dirty="0" err="1" smtClean="0">
                <a:latin typeface="Times New Roman" pitchFamily="18" charset="0"/>
                <a:cs typeface="Times New Roman" pitchFamily="18" charset="0"/>
              </a:rPr>
              <a:t>smartphone</a:t>
            </a:r>
            <a:r>
              <a:rPr lang="en-US" dirty="0" smtClean="0">
                <a:latin typeface="Times New Roman" pitchFamily="18" charset="0"/>
                <a:cs typeface="Times New Roman" pitchFamily="18" charset="0"/>
              </a:rPr>
              <a:t>, there is </a:t>
            </a:r>
            <a:r>
              <a:rPr lang="en-US" b="1" dirty="0" smtClean="0">
                <a:solidFill>
                  <a:srgbClr val="FF0000"/>
                </a:solidFill>
                <a:latin typeface="Times New Roman" pitchFamily="18" charset="0"/>
                <a:cs typeface="Times New Roman" pitchFamily="18" charset="0"/>
              </a:rPr>
              <a:t>no need for updating the web app as they update themselves on the web-hosted servers.</a:t>
            </a:r>
          </a:p>
          <a:p>
            <a:r>
              <a:rPr lang="en-US" b="1" dirty="0" smtClean="0">
                <a:latin typeface="Times New Roman" pitchFamily="18" charset="0"/>
                <a:cs typeface="Times New Roman" pitchFamily="18" charset="0"/>
              </a:rPr>
              <a:t>Technology Used</a:t>
            </a:r>
            <a:r>
              <a:rPr lang="en-US" dirty="0" smtClean="0">
                <a:latin typeface="Times New Roman" pitchFamily="18" charset="0"/>
                <a:cs typeface="Times New Roman" pitchFamily="18" charset="0"/>
              </a:rPr>
              <a:t>: Web apps are designed using </a:t>
            </a:r>
            <a:r>
              <a:rPr lang="en-US" b="1" dirty="0" smtClean="0">
                <a:solidFill>
                  <a:srgbClr val="FF0000"/>
                </a:solidFill>
                <a:latin typeface="Times New Roman" pitchFamily="18" charset="0"/>
                <a:cs typeface="Times New Roman" pitchFamily="18" charset="0"/>
              </a:rPr>
              <a:t>HTML5, CSS, JavaScript, React, Ruby</a:t>
            </a:r>
            <a:r>
              <a:rPr lang="en-US" dirty="0" smtClean="0">
                <a:latin typeface="Times New Roman" pitchFamily="18" charset="0"/>
                <a:cs typeface="Times New Roman" pitchFamily="18" charset="0"/>
              </a:rPr>
              <a:t>, and similar programming languages used for web work.</a:t>
            </a:r>
          </a:p>
        </p:txBody>
      </p:sp>
      <p:sp>
        <p:nvSpPr>
          <p:cNvPr id="14" name="Rectangle 13"/>
          <p:cNvSpPr/>
          <p:nvPr/>
        </p:nvSpPr>
        <p:spPr>
          <a:xfrm>
            <a:off x="166255" y="3413864"/>
            <a:ext cx="5278581" cy="1554272"/>
          </a:xfrm>
          <a:prstGeom prst="rect">
            <a:avLst/>
          </a:prstGeom>
        </p:spPr>
        <p:txBody>
          <a:bodyPr wrap="square">
            <a:spAutoFit/>
          </a:bodyPr>
          <a:lstStyle/>
          <a:p>
            <a:r>
              <a:rPr lang="en-US" sz="1800" b="1" dirty="0" smtClean="0">
                <a:solidFill>
                  <a:srgbClr val="1185D2"/>
                </a:solidFill>
                <a:latin typeface="Times New Roman" panose="02020603050405020304" pitchFamily="18" charset="0"/>
                <a:cs typeface="Times New Roman" panose="02020603050405020304" pitchFamily="18" charset="0"/>
              </a:rPr>
              <a:t>Advantages of web apps:</a:t>
            </a:r>
          </a:p>
          <a:p>
            <a:r>
              <a:rPr lang="en-US" dirty="0" smtClean="0"/>
              <a:t>1. </a:t>
            </a:r>
            <a:r>
              <a:rPr lang="en-US" sz="1800" dirty="0" smtClean="0">
                <a:solidFill>
                  <a:srgbClr val="212121"/>
                </a:solidFill>
                <a:latin typeface="Times New Roman" panose="02020603050405020304" pitchFamily="18" charset="0"/>
                <a:cs typeface="Times New Roman" panose="02020603050405020304" pitchFamily="18" charset="0"/>
              </a:rPr>
              <a:t>Reduced business cost. </a:t>
            </a:r>
          </a:p>
          <a:p>
            <a:r>
              <a:rPr lang="en-US" sz="1800" dirty="0" smtClean="0">
                <a:solidFill>
                  <a:srgbClr val="212121"/>
                </a:solidFill>
                <a:latin typeface="Times New Roman" panose="02020603050405020304" pitchFamily="18" charset="0"/>
                <a:cs typeface="Times New Roman" panose="02020603050405020304" pitchFamily="18" charset="0"/>
              </a:rPr>
              <a:t>2. No installation needed.</a:t>
            </a:r>
          </a:p>
          <a:p>
            <a:r>
              <a:rPr lang="en-US" sz="1800" dirty="0" smtClean="0">
                <a:solidFill>
                  <a:srgbClr val="212121"/>
                </a:solidFill>
                <a:latin typeface="Times New Roman" panose="02020603050405020304" pitchFamily="18" charset="0"/>
                <a:cs typeface="Times New Roman" panose="02020603050405020304" pitchFamily="18" charset="0"/>
              </a:rPr>
              <a:t>3. Better reach as it can be accessed from anywhere. </a:t>
            </a:r>
          </a:p>
          <a:p>
            <a:r>
              <a:rPr lang="en-US" sz="1800" dirty="0" smtClean="0">
                <a:solidFill>
                  <a:srgbClr val="212121"/>
                </a:solidFill>
                <a:latin typeface="Times New Roman" panose="02020603050405020304" pitchFamily="18" charset="0"/>
                <a:cs typeface="Times New Roman" panose="02020603050405020304" pitchFamily="18" charset="0"/>
              </a:rPr>
              <a:t>4. Always up-to-date</a:t>
            </a:r>
            <a:r>
              <a:rPr lang="en-US" dirty="0" smtClean="0"/>
              <a:t>.</a:t>
            </a:r>
            <a:endParaRPr lang="en-US" dirty="0"/>
          </a:p>
        </p:txBody>
      </p:sp>
      <p:sp>
        <p:nvSpPr>
          <p:cNvPr id="15" name="Rectangle 14"/>
          <p:cNvSpPr/>
          <p:nvPr/>
        </p:nvSpPr>
        <p:spPr>
          <a:xfrm>
            <a:off x="0" y="5011338"/>
            <a:ext cx="6206836" cy="1492716"/>
          </a:xfrm>
          <a:prstGeom prst="rect">
            <a:avLst/>
          </a:prstGeom>
        </p:spPr>
        <p:txBody>
          <a:bodyPr wrap="square">
            <a:spAutoFit/>
          </a:bodyPr>
          <a:lstStyle/>
          <a:p>
            <a:r>
              <a:rPr lang="en-US" sz="1800" b="1" dirty="0" smtClean="0">
                <a:solidFill>
                  <a:srgbClr val="1185D2"/>
                </a:solidFill>
                <a:latin typeface="Times New Roman" panose="02020603050405020304" pitchFamily="18" charset="0"/>
                <a:cs typeface="Times New Roman" panose="02020603050405020304" pitchFamily="18" charset="0"/>
              </a:rPr>
              <a:t>Disadvantages of web apps:</a:t>
            </a:r>
          </a:p>
          <a:p>
            <a:r>
              <a:rPr lang="en-US" dirty="0" smtClean="0"/>
              <a:t>1. </a:t>
            </a:r>
            <a:r>
              <a:rPr lang="en-US" sz="1800" dirty="0" smtClean="0">
                <a:solidFill>
                  <a:srgbClr val="212121"/>
                </a:solidFill>
                <a:latin typeface="Times New Roman" panose="02020603050405020304" pitchFamily="18" charset="0"/>
                <a:cs typeface="Times New Roman" panose="02020603050405020304" pitchFamily="18" charset="0"/>
              </a:rPr>
              <a:t>Web apps fail to work when you are offline. </a:t>
            </a:r>
          </a:p>
          <a:p>
            <a:r>
              <a:rPr lang="en-US" sz="1800" dirty="0" smtClean="0">
                <a:solidFill>
                  <a:srgbClr val="212121"/>
                </a:solidFill>
                <a:latin typeface="Times New Roman" panose="02020603050405020304" pitchFamily="18" charset="0"/>
                <a:cs typeface="Times New Roman" panose="02020603050405020304" pitchFamily="18" charset="0"/>
              </a:rPr>
              <a:t>2. Limited number of functionalities as compared to Native apps.</a:t>
            </a:r>
          </a:p>
          <a:p>
            <a:r>
              <a:rPr lang="en-US" sz="1800" dirty="0" smtClean="0">
                <a:solidFill>
                  <a:srgbClr val="212121"/>
                </a:solidFill>
                <a:latin typeface="Times New Roman" panose="02020603050405020304" pitchFamily="18" charset="0"/>
                <a:cs typeface="Times New Roman" panose="02020603050405020304" pitchFamily="18" charset="0"/>
              </a:rPr>
              <a:t>3. It takes a longer time to develop. </a:t>
            </a:r>
          </a:p>
          <a:p>
            <a:r>
              <a:rPr lang="en-US" sz="1800" dirty="0" smtClean="0">
                <a:solidFill>
                  <a:srgbClr val="212121"/>
                </a:solidFill>
                <a:latin typeface="Times New Roman" panose="02020603050405020304" pitchFamily="18" charset="0"/>
                <a:cs typeface="Times New Roman" panose="02020603050405020304" pitchFamily="18" charset="0"/>
              </a:rPr>
              <a:t>4. Security risk.</a:t>
            </a:r>
          </a:p>
        </p:txBody>
      </p:sp>
      <p:grpSp>
        <p:nvGrpSpPr>
          <p:cNvPr id="22" name="Group 21"/>
          <p:cNvGrpSpPr/>
          <p:nvPr/>
        </p:nvGrpSpPr>
        <p:grpSpPr>
          <a:xfrm>
            <a:off x="5919356" y="3624567"/>
            <a:ext cx="6078687" cy="1580413"/>
            <a:chOff x="5919356" y="3624567"/>
            <a:chExt cx="6078687" cy="1580413"/>
          </a:xfrm>
        </p:grpSpPr>
        <p:grpSp>
          <p:nvGrpSpPr>
            <p:cNvPr id="16" name="Group 15"/>
            <p:cNvGrpSpPr/>
            <p:nvPr/>
          </p:nvGrpSpPr>
          <p:grpSpPr>
            <a:xfrm>
              <a:off x="5919356" y="4119130"/>
              <a:ext cx="6078687" cy="1085850"/>
              <a:chOff x="2826327" y="1431345"/>
              <a:chExt cx="6328064" cy="1085850"/>
            </a:xfrm>
          </p:grpSpPr>
          <p:pic>
            <p:nvPicPr>
              <p:cNvPr id="17" name="Picture 2"/>
              <p:cNvPicPr>
                <a:picLocks noChangeAspect="1" noChangeArrowheads="1"/>
              </p:cNvPicPr>
              <p:nvPr/>
            </p:nvPicPr>
            <p:blipFill>
              <a:blip r:embed="rId2"/>
              <a:srcRect/>
              <a:stretch>
                <a:fillRect/>
              </a:stretch>
            </p:blipFill>
            <p:spPr bwMode="auto">
              <a:xfrm>
                <a:off x="2826327" y="1465984"/>
                <a:ext cx="914400" cy="933450"/>
              </a:xfrm>
              <a:prstGeom prst="rect">
                <a:avLst/>
              </a:prstGeom>
              <a:noFill/>
              <a:ln w="9525">
                <a:noFill/>
                <a:miter lim="800000"/>
                <a:headEnd/>
                <a:tailEnd/>
              </a:ln>
              <a:effectLst/>
            </p:spPr>
          </p:pic>
          <p:pic>
            <p:nvPicPr>
              <p:cNvPr id="18" name="Picture 3"/>
              <p:cNvPicPr>
                <a:picLocks noChangeAspect="1" noChangeArrowheads="1"/>
              </p:cNvPicPr>
              <p:nvPr/>
            </p:nvPicPr>
            <p:blipFill>
              <a:blip r:embed="rId3"/>
              <a:srcRect/>
              <a:stretch>
                <a:fillRect/>
              </a:stretch>
            </p:blipFill>
            <p:spPr bwMode="auto">
              <a:xfrm>
                <a:off x="3998768" y="1475509"/>
                <a:ext cx="1257300" cy="914400"/>
              </a:xfrm>
              <a:prstGeom prst="rect">
                <a:avLst/>
              </a:prstGeom>
              <a:noFill/>
              <a:ln w="9525">
                <a:noFill/>
                <a:miter lim="800000"/>
                <a:headEnd/>
                <a:tailEnd/>
              </a:ln>
              <a:effectLst/>
            </p:spPr>
          </p:pic>
          <p:pic>
            <p:nvPicPr>
              <p:cNvPr id="19" name="Picture 4"/>
              <p:cNvPicPr>
                <a:picLocks noChangeAspect="1" noChangeArrowheads="1"/>
              </p:cNvPicPr>
              <p:nvPr/>
            </p:nvPicPr>
            <p:blipFill>
              <a:blip r:embed="rId4"/>
              <a:srcRect/>
              <a:stretch>
                <a:fillRect/>
              </a:stretch>
            </p:blipFill>
            <p:spPr bwMode="auto">
              <a:xfrm>
                <a:off x="7858991" y="1569891"/>
                <a:ext cx="1295400" cy="781050"/>
              </a:xfrm>
              <a:prstGeom prst="rect">
                <a:avLst/>
              </a:prstGeom>
              <a:noFill/>
              <a:ln w="9525">
                <a:noFill/>
                <a:miter lim="800000"/>
                <a:headEnd/>
                <a:tailEnd/>
              </a:ln>
              <a:effectLst/>
            </p:spPr>
          </p:pic>
          <p:pic>
            <p:nvPicPr>
              <p:cNvPr id="20" name="Picture 5"/>
              <p:cNvPicPr>
                <a:picLocks noChangeAspect="1" noChangeArrowheads="1"/>
              </p:cNvPicPr>
              <p:nvPr/>
            </p:nvPicPr>
            <p:blipFill>
              <a:blip r:embed="rId5"/>
              <a:srcRect/>
              <a:stretch>
                <a:fillRect/>
              </a:stretch>
            </p:blipFill>
            <p:spPr bwMode="auto">
              <a:xfrm>
                <a:off x="5368204" y="1431345"/>
                <a:ext cx="2314575" cy="1085850"/>
              </a:xfrm>
              <a:prstGeom prst="rect">
                <a:avLst/>
              </a:prstGeom>
              <a:noFill/>
              <a:ln w="9525">
                <a:noFill/>
                <a:miter lim="800000"/>
                <a:headEnd/>
                <a:tailEnd/>
              </a:ln>
              <a:effectLst/>
            </p:spPr>
          </p:pic>
        </p:grpSp>
        <p:sp>
          <p:nvSpPr>
            <p:cNvPr id="21" name="Rectangle 20"/>
            <p:cNvSpPr/>
            <p:nvPr/>
          </p:nvSpPr>
          <p:spPr>
            <a:xfrm>
              <a:off x="6871150" y="3624567"/>
              <a:ext cx="2899192" cy="430887"/>
            </a:xfrm>
            <a:prstGeom prst="rect">
              <a:avLst/>
            </a:prstGeom>
          </p:spPr>
          <p:txBody>
            <a:bodyPr wrap="none">
              <a:spAutoFit/>
            </a:bodyPr>
            <a:lstStyle/>
            <a:p>
              <a:r>
                <a:rPr lang="en-US" sz="2200" b="1" dirty="0" smtClean="0">
                  <a:solidFill>
                    <a:srgbClr val="FF0000"/>
                  </a:solidFill>
                  <a:latin typeface="Times New Roman" pitchFamily="18" charset="0"/>
                  <a:cs typeface="Times New Roman" pitchFamily="18" charset="0"/>
                </a:rPr>
                <a:t>Few Mobile Web Apps</a:t>
              </a:r>
              <a:endParaRPr lang="en-US" sz="2200" b="1" dirty="0">
                <a:solidFill>
                  <a:srgbClr val="FF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1"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75" y="83130"/>
            <a:ext cx="12095025" cy="2477601"/>
          </a:xfrm>
          <a:prstGeom prst="rect">
            <a:avLst/>
          </a:prstGeom>
        </p:spPr>
        <p:txBody>
          <a:bodyPr wrap="square">
            <a:spAutoFit/>
          </a:bodyPr>
          <a:lstStyle/>
          <a:p>
            <a:r>
              <a:rPr lang="en-US" sz="2200" b="1" dirty="0" smtClean="0">
                <a:solidFill>
                  <a:srgbClr val="481281"/>
                </a:solidFill>
                <a:latin typeface="Times New Roman" panose="02020603050405020304" pitchFamily="18" charset="0"/>
                <a:cs typeface="Times New Roman" panose="02020603050405020304" pitchFamily="18" charset="0"/>
              </a:rPr>
              <a:t>3. Progressive Web Apps (PWAs)</a:t>
            </a:r>
          </a:p>
          <a:p>
            <a:r>
              <a:rPr lang="en-US" dirty="0" smtClean="0"/>
              <a:t> 	</a:t>
            </a:r>
            <a:r>
              <a:rPr lang="en-US" dirty="0" smtClean="0">
                <a:latin typeface="Times New Roman" pitchFamily="18" charset="0"/>
                <a:cs typeface="Times New Roman" pitchFamily="18" charset="0"/>
              </a:rPr>
              <a:t>Progressive Web Apps (PWAs) </a:t>
            </a:r>
            <a:r>
              <a:rPr lang="en-US" b="1" dirty="0" smtClean="0">
                <a:solidFill>
                  <a:srgbClr val="FF0000"/>
                </a:solidFill>
                <a:latin typeface="Times New Roman" pitchFamily="18" charset="0"/>
                <a:cs typeface="Times New Roman" pitchFamily="18" charset="0"/>
              </a:rPr>
              <a:t>are extensions of the website </a:t>
            </a:r>
            <a:r>
              <a:rPr lang="en-US" dirty="0" smtClean="0">
                <a:latin typeface="Times New Roman" pitchFamily="18" charset="0"/>
                <a:cs typeface="Times New Roman" pitchFamily="18" charset="0"/>
              </a:rPr>
              <a:t>that you can save on your computer systems or devices and use like an app. When you come across the </a:t>
            </a:r>
            <a:r>
              <a:rPr lang="en-US" b="1" dirty="0" smtClean="0">
                <a:latin typeface="Times New Roman" pitchFamily="18" charset="0"/>
                <a:cs typeface="Times New Roman" pitchFamily="18" charset="0"/>
              </a:rPr>
              <a:t>option to “install” a web app, it often </a:t>
            </a:r>
            <a:r>
              <a:rPr lang="en-US" b="1" dirty="0" smtClean="0">
                <a:solidFill>
                  <a:srgbClr val="FF0000"/>
                </a:solidFill>
                <a:latin typeface="Times New Roman" pitchFamily="18" charset="0"/>
                <a:cs typeface="Times New Roman" pitchFamily="18" charset="0"/>
              </a:rPr>
              <a:t>simply bookmarks </a:t>
            </a:r>
            <a:r>
              <a:rPr lang="en-US" b="1" dirty="0" smtClean="0">
                <a:latin typeface="Times New Roman" pitchFamily="18" charset="0"/>
                <a:cs typeface="Times New Roman" pitchFamily="18" charset="0"/>
              </a:rPr>
              <a:t>the website URL on your device.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One kind of web app is the </a:t>
            </a:r>
            <a:r>
              <a:rPr lang="en-US" b="1" dirty="0" smtClean="0">
                <a:solidFill>
                  <a:srgbClr val="FF0000"/>
                </a:solidFill>
                <a:latin typeface="Times New Roman" pitchFamily="18" charset="0"/>
                <a:cs typeface="Times New Roman" pitchFamily="18" charset="0"/>
              </a:rPr>
              <a:t>progressive web app (PWA), which is basically a native app running inside a browser</a:t>
            </a:r>
            <a:r>
              <a:rPr lang="en-US" dirty="0" smtClean="0">
                <a:latin typeface="Times New Roman" pitchFamily="18" charset="0"/>
                <a:cs typeface="Times New Roman" pitchFamily="18" charset="0"/>
              </a:rPr>
              <a:t>.  PWAs use web browser APIs and functionalities to bring a </a:t>
            </a:r>
            <a:r>
              <a:rPr lang="en-US" b="1" dirty="0" smtClean="0">
                <a:solidFill>
                  <a:srgbClr val="FF0000"/>
                </a:solidFill>
                <a:latin typeface="Times New Roman" pitchFamily="18" charset="0"/>
                <a:cs typeface="Times New Roman" pitchFamily="18" charset="0"/>
              </a:rPr>
              <a:t>native app-like experience across devices</a:t>
            </a:r>
            <a:r>
              <a:rPr lang="en-US" dirty="0" smtClean="0">
                <a:latin typeface="Times New Roman" pitchFamily="18" charset="0"/>
                <a:cs typeface="Times New Roman" pitchFamily="18" charset="0"/>
              </a:rPr>
              <a:t>. It is a type of a webpage that can be added onto your devices or computer systems to mimic a web application. The PWAs run fast regardless of the Operating Systems and devices types.</a:t>
            </a:r>
          </a:p>
        </p:txBody>
      </p:sp>
      <p:sp>
        <p:nvSpPr>
          <p:cNvPr id="3" name="Rectangle 2"/>
          <p:cNvSpPr/>
          <p:nvPr/>
        </p:nvSpPr>
        <p:spPr>
          <a:xfrm>
            <a:off x="166255" y="2468865"/>
            <a:ext cx="6096000" cy="2600712"/>
          </a:xfrm>
          <a:prstGeom prst="rect">
            <a:avLst/>
          </a:prstGeom>
        </p:spPr>
        <p:txBody>
          <a:bodyPr>
            <a:spAutoFit/>
          </a:bodyPr>
          <a:lstStyle/>
          <a:p>
            <a:r>
              <a:rPr lang="en-US" sz="1800" b="1" dirty="0" smtClean="0">
                <a:solidFill>
                  <a:srgbClr val="1185D2"/>
                </a:solidFill>
                <a:latin typeface="Times New Roman" panose="02020603050405020304" pitchFamily="18" charset="0"/>
                <a:cs typeface="Times New Roman" panose="02020603050405020304" pitchFamily="18" charset="0"/>
              </a:rPr>
              <a:t>Advantages of Progressive web apps:</a:t>
            </a:r>
          </a:p>
          <a:p>
            <a:r>
              <a:rPr lang="en-US" sz="1800" dirty="0" smtClean="0">
                <a:solidFill>
                  <a:srgbClr val="212121"/>
                </a:solidFill>
                <a:latin typeface="Times New Roman" panose="02020603050405020304" pitchFamily="18" charset="0"/>
                <a:cs typeface="Times New Roman" panose="02020603050405020304" pitchFamily="18" charset="0"/>
              </a:rPr>
              <a:t>1. They use very little data – An app which takes close to 10 MBs as a native app, can be reduced to about 500KB when made a PWA. </a:t>
            </a:r>
          </a:p>
          <a:p>
            <a:r>
              <a:rPr lang="en-US" sz="1800" dirty="0" smtClean="0">
                <a:solidFill>
                  <a:srgbClr val="212121"/>
                </a:solidFill>
                <a:latin typeface="Times New Roman" panose="02020603050405020304" pitchFamily="18" charset="0"/>
                <a:cs typeface="Times New Roman" panose="02020603050405020304" pitchFamily="18" charset="0"/>
              </a:rPr>
              <a:t>2. PWAs get updated like web-pages. They automatically get updated every time you use them. </a:t>
            </a:r>
          </a:p>
          <a:p>
            <a:r>
              <a:rPr lang="en-US" sz="1800" dirty="0" smtClean="0">
                <a:solidFill>
                  <a:srgbClr val="212121"/>
                </a:solidFill>
                <a:latin typeface="Times New Roman" panose="02020603050405020304" pitchFamily="18" charset="0"/>
                <a:cs typeface="Times New Roman" panose="02020603050405020304" pitchFamily="18" charset="0"/>
              </a:rPr>
              <a:t>3. There is no need for installation as PWAs are simple web-pages. Users choose to ‘install’ when they like it. </a:t>
            </a:r>
          </a:p>
          <a:p>
            <a:r>
              <a:rPr lang="en-US" sz="1800" dirty="0" smtClean="0">
                <a:solidFill>
                  <a:srgbClr val="212121"/>
                </a:solidFill>
                <a:latin typeface="Times New Roman" panose="02020603050405020304" pitchFamily="18" charset="0"/>
                <a:cs typeface="Times New Roman" panose="02020603050405020304" pitchFamily="18" charset="0"/>
              </a:rPr>
              <a:t>4. You can easily share PWAs by simply sending its URL.</a:t>
            </a:r>
          </a:p>
        </p:txBody>
      </p:sp>
      <p:sp>
        <p:nvSpPr>
          <p:cNvPr id="4" name="Rectangle 3"/>
          <p:cNvSpPr/>
          <p:nvPr/>
        </p:nvSpPr>
        <p:spPr>
          <a:xfrm>
            <a:off x="180109" y="5013331"/>
            <a:ext cx="6096000" cy="1754326"/>
          </a:xfrm>
          <a:prstGeom prst="rect">
            <a:avLst/>
          </a:prstGeom>
        </p:spPr>
        <p:txBody>
          <a:bodyPr>
            <a:spAutoFit/>
          </a:bodyPr>
          <a:lstStyle/>
          <a:p>
            <a:r>
              <a:rPr lang="en-US" sz="1800" b="1" dirty="0" smtClean="0">
                <a:solidFill>
                  <a:srgbClr val="1185D2"/>
                </a:solidFill>
                <a:latin typeface="Times New Roman" panose="02020603050405020304" pitchFamily="18" charset="0"/>
                <a:cs typeface="Times New Roman" panose="02020603050405020304" pitchFamily="18" charset="0"/>
              </a:rPr>
              <a:t>Disadvantages of progressive apps:</a:t>
            </a:r>
          </a:p>
          <a:p>
            <a:r>
              <a:rPr lang="en-US" sz="1800" dirty="0" smtClean="0">
                <a:solidFill>
                  <a:srgbClr val="212121"/>
                </a:solidFill>
                <a:latin typeface="Times New Roman" panose="02020603050405020304" pitchFamily="18" charset="0"/>
                <a:cs typeface="Times New Roman" panose="02020603050405020304" pitchFamily="18" charset="0"/>
              </a:rPr>
              <a:t>1. There are limitations to using all the Hardware and Operating Systems features. </a:t>
            </a:r>
          </a:p>
          <a:p>
            <a:r>
              <a:rPr lang="en-US" sz="1800" dirty="0" smtClean="0">
                <a:solidFill>
                  <a:srgbClr val="212121"/>
                </a:solidFill>
                <a:latin typeface="Times New Roman" panose="02020603050405020304" pitchFamily="18" charset="0"/>
                <a:cs typeface="Times New Roman" panose="02020603050405020304" pitchFamily="18" charset="0"/>
              </a:rPr>
              <a:t>2. PWAs can pose a few hardware integration problems. </a:t>
            </a:r>
          </a:p>
          <a:p>
            <a:r>
              <a:rPr lang="en-US" sz="1800" dirty="0" smtClean="0">
                <a:solidFill>
                  <a:srgbClr val="212121"/>
                </a:solidFill>
                <a:latin typeface="Times New Roman" panose="02020603050405020304" pitchFamily="18" charset="0"/>
                <a:cs typeface="Times New Roman" panose="02020603050405020304" pitchFamily="18" charset="0"/>
              </a:rPr>
              <a:t>3. Full support is not available in default browsers of some of the manufacturer’s.</a:t>
            </a:r>
          </a:p>
        </p:txBody>
      </p:sp>
      <p:grpSp>
        <p:nvGrpSpPr>
          <p:cNvPr id="9" name="Group 8"/>
          <p:cNvGrpSpPr/>
          <p:nvPr/>
        </p:nvGrpSpPr>
        <p:grpSpPr>
          <a:xfrm>
            <a:off x="6954982" y="2663535"/>
            <a:ext cx="4904509" cy="3277467"/>
            <a:chOff x="6954982" y="2663535"/>
            <a:chExt cx="4904509" cy="3277467"/>
          </a:xfrm>
        </p:grpSpPr>
        <p:pic>
          <p:nvPicPr>
            <p:cNvPr id="4098" name="Picture 2"/>
            <p:cNvPicPr>
              <a:picLocks noChangeAspect="1" noChangeArrowheads="1"/>
            </p:cNvPicPr>
            <p:nvPr/>
          </p:nvPicPr>
          <p:blipFill>
            <a:blip r:embed="rId2"/>
            <a:srcRect/>
            <a:stretch>
              <a:fillRect/>
            </a:stretch>
          </p:blipFill>
          <p:spPr bwMode="auto">
            <a:xfrm>
              <a:off x="6954982" y="2663535"/>
              <a:ext cx="4904509" cy="3266209"/>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0941423" y="3170093"/>
              <a:ext cx="860051" cy="265834"/>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6955416" y="4451202"/>
              <a:ext cx="1190625" cy="2000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8852188" y="5655252"/>
              <a:ext cx="971550" cy="285750"/>
            </a:xfrm>
            <a:prstGeom prst="rect">
              <a:avLst/>
            </a:prstGeom>
            <a:noFill/>
            <a:ln w="9525">
              <a:noFill/>
              <a:miter lim="800000"/>
              <a:headEnd/>
              <a:tailEnd/>
            </a:ln>
            <a:effectLst/>
          </p:spPr>
        </p:pic>
      </p:grpSp>
    </p:spTree>
    <p:extLst>
      <p:ext uri="{BB962C8B-B14F-4D97-AF65-F5344CB8AC3E}">
        <p14:creationId xmlns:p14="http://schemas.microsoft.com/office/powerpoint/2010/main" val="213349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0901"/>
            <a:ext cx="12192000" cy="3062377"/>
          </a:xfrm>
          <a:prstGeom prst="rect">
            <a:avLst/>
          </a:prstGeom>
        </p:spPr>
        <p:txBody>
          <a:bodyPr wrap="square">
            <a:spAutoFit/>
          </a:bodyPr>
          <a:lstStyle/>
          <a:p>
            <a:r>
              <a:rPr lang="en-US" sz="2200" b="1" dirty="0" smtClean="0">
                <a:solidFill>
                  <a:srgbClr val="481281"/>
                </a:solidFill>
                <a:latin typeface="Times New Roman" panose="02020603050405020304" pitchFamily="18" charset="0"/>
                <a:cs typeface="Times New Roman" panose="02020603050405020304" pitchFamily="18" charset="0"/>
              </a:rPr>
              <a:t>4. Hybrid Apps</a:t>
            </a:r>
          </a:p>
          <a:p>
            <a:r>
              <a:rPr lang="en-US" dirty="0" smtClean="0"/>
              <a:t>          </a:t>
            </a:r>
            <a:r>
              <a:rPr lang="en-US" dirty="0" smtClean="0">
                <a:latin typeface="Times New Roman" pitchFamily="18" charset="0"/>
                <a:cs typeface="Times New Roman" pitchFamily="18" charset="0"/>
              </a:rPr>
              <a:t>Hybrid apps combine </a:t>
            </a:r>
            <a:r>
              <a:rPr lang="en-US" b="1" dirty="0" smtClean="0">
                <a:latin typeface="Times New Roman" pitchFamily="18" charset="0"/>
                <a:cs typeface="Times New Roman" pitchFamily="18" charset="0"/>
              </a:rPr>
              <a:t>the best of both native and web apps</a:t>
            </a:r>
            <a:r>
              <a:rPr lang="en-US" dirty="0" smtClean="0">
                <a:latin typeface="Times New Roman" pitchFamily="18" charset="0"/>
                <a:cs typeface="Times New Roman" pitchFamily="18" charset="0"/>
              </a:rPr>
              <a:t>. The hybrid apps are </a:t>
            </a:r>
            <a:r>
              <a:rPr lang="en-US" b="1" dirty="0" smtClean="0">
                <a:solidFill>
                  <a:srgbClr val="FF0000"/>
                </a:solidFill>
                <a:latin typeface="Times New Roman" pitchFamily="18" charset="0"/>
                <a:cs typeface="Times New Roman" pitchFamily="18" charset="0"/>
              </a:rPr>
              <a:t>written using HTML, </a:t>
            </a:r>
            <a:r>
              <a:rPr lang="en-US" b="1" dirty="0" err="1" smtClean="0">
                <a:solidFill>
                  <a:srgbClr val="FF0000"/>
                </a:solidFill>
                <a:latin typeface="Times New Roman" pitchFamily="18" charset="0"/>
                <a:cs typeface="Times New Roman" pitchFamily="18" charset="0"/>
              </a:rPr>
              <a:t>Javascript</a:t>
            </a:r>
            <a:r>
              <a:rPr lang="en-US" b="1" dirty="0" smtClean="0">
                <a:solidFill>
                  <a:srgbClr val="FF0000"/>
                </a:solidFill>
                <a:latin typeface="Times New Roman" pitchFamily="18" charset="0"/>
                <a:cs typeface="Times New Roman" pitchFamily="18" charset="0"/>
              </a:rPr>
              <a:t>, and CSS web technologies and work across devices running different OSs</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Development teams will not need to struggle with Objective-C or Swift to build native apps anymore, and use standard web technologies like </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Angular, HTML and CSS.</a:t>
            </a:r>
          </a:p>
          <a:p>
            <a:r>
              <a:rPr lang="en-US" dirty="0" smtClean="0">
                <a:latin typeface="Times New Roman" pitchFamily="18" charset="0"/>
                <a:cs typeface="Times New Roman" pitchFamily="18" charset="0"/>
              </a:rPr>
              <a:t>	 The </a:t>
            </a:r>
            <a:r>
              <a:rPr lang="en-US" b="1" dirty="0" smtClean="0">
                <a:solidFill>
                  <a:srgbClr val="FF0000"/>
                </a:solidFill>
                <a:latin typeface="Times New Roman" pitchFamily="18" charset="0"/>
                <a:cs typeface="Times New Roman" pitchFamily="18" charset="0"/>
              </a:rPr>
              <a:t>mobile development framework Cordova </a:t>
            </a:r>
            <a:r>
              <a:rPr lang="en-US" b="1" dirty="0" smtClean="0">
                <a:latin typeface="Times New Roman" pitchFamily="18" charset="0"/>
                <a:cs typeface="Times New Roman" pitchFamily="18" charset="0"/>
              </a:rPr>
              <a:t>wraps the </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/HTML code and links the hardware and functions of the device. </a:t>
            </a:r>
          </a:p>
          <a:p>
            <a:r>
              <a:rPr lang="en-US" dirty="0" smtClean="0">
                <a:latin typeface="Times New Roman" pitchFamily="18" charset="0"/>
                <a:cs typeface="Times New Roman" pitchFamily="18" charset="0"/>
              </a:rPr>
              <a:t>	Hybrid Apps are </a:t>
            </a:r>
            <a:r>
              <a:rPr lang="en-US" b="1" dirty="0" smtClean="0">
                <a:latin typeface="Times New Roman" pitchFamily="18" charset="0"/>
                <a:cs typeface="Times New Roman" pitchFamily="18" charset="0"/>
              </a:rPr>
              <a:t>built on a single platform and distributed across various app stores such as Google Play store or Apple’s app store similar to Native apps</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Hybrid apps are best used when you want to build apps that </a:t>
            </a:r>
            <a:r>
              <a:rPr lang="en-US" b="1" dirty="0" smtClean="0">
                <a:solidFill>
                  <a:srgbClr val="FF0000"/>
                </a:solidFill>
                <a:latin typeface="Times New Roman" pitchFamily="18" charset="0"/>
                <a:cs typeface="Times New Roman" pitchFamily="18" charset="0"/>
              </a:rPr>
              <a:t>do not require high-performance, full device access apps</a:t>
            </a:r>
            <a:r>
              <a:rPr lang="en-US" dirty="0" smtClean="0">
                <a:latin typeface="Times New Roman" pitchFamily="18" charset="0"/>
                <a:cs typeface="Times New Roman" pitchFamily="18" charset="0"/>
              </a:rPr>
              <a:t>. </a:t>
            </a:r>
          </a:p>
        </p:txBody>
      </p:sp>
      <p:sp>
        <p:nvSpPr>
          <p:cNvPr id="11" name="Rectangle 10"/>
          <p:cNvSpPr/>
          <p:nvPr/>
        </p:nvSpPr>
        <p:spPr>
          <a:xfrm>
            <a:off x="-1" y="3127683"/>
            <a:ext cx="6802583" cy="1769715"/>
          </a:xfrm>
          <a:prstGeom prst="rect">
            <a:avLst/>
          </a:prstGeom>
        </p:spPr>
        <p:txBody>
          <a:bodyPr wrap="square">
            <a:spAutoFit/>
          </a:bodyPr>
          <a:lstStyle/>
          <a:p>
            <a:r>
              <a:rPr lang="en-US" sz="1800" b="1" dirty="0" smtClean="0">
                <a:solidFill>
                  <a:srgbClr val="1185D2"/>
                </a:solidFill>
                <a:latin typeface="Times New Roman" panose="02020603050405020304" pitchFamily="18" charset="0"/>
                <a:cs typeface="Times New Roman" panose="02020603050405020304" pitchFamily="18" charset="0"/>
              </a:rPr>
              <a:t>Advantages of hybrid apps:</a:t>
            </a:r>
          </a:p>
          <a:p>
            <a:r>
              <a:rPr lang="en-US" dirty="0" smtClean="0"/>
              <a:t> </a:t>
            </a:r>
            <a:r>
              <a:rPr lang="en-US" sz="1800" dirty="0" smtClean="0">
                <a:solidFill>
                  <a:srgbClr val="212121"/>
                </a:solidFill>
                <a:latin typeface="Times New Roman" panose="02020603050405020304" pitchFamily="18" charset="0"/>
                <a:cs typeface="Times New Roman" panose="02020603050405020304" pitchFamily="18" charset="0"/>
              </a:rPr>
              <a:t>1. Easy to build </a:t>
            </a:r>
          </a:p>
          <a:p>
            <a:r>
              <a:rPr lang="en-US" sz="1800" dirty="0" smtClean="0">
                <a:solidFill>
                  <a:srgbClr val="212121"/>
                </a:solidFill>
                <a:latin typeface="Times New Roman" panose="02020603050405020304" pitchFamily="18" charset="0"/>
                <a:cs typeface="Times New Roman" panose="02020603050405020304" pitchFamily="18" charset="0"/>
              </a:rPr>
              <a:t>2. Shareable code makes it cheaper than a native app</a:t>
            </a:r>
          </a:p>
          <a:p>
            <a:r>
              <a:rPr lang="en-US" sz="1800" dirty="0" smtClean="0">
                <a:solidFill>
                  <a:srgbClr val="212121"/>
                </a:solidFill>
                <a:latin typeface="Times New Roman" panose="02020603050405020304" pitchFamily="18" charset="0"/>
                <a:cs typeface="Times New Roman" panose="02020603050405020304" pitchFamily="18" charset="0"/>
              </a:rPr>
              <a:t>3. Easy to push new features since it uses a single code base.</a:t>
            </a:r>
          </a:p>
          <a:p>
            <a:r>
              <a:rPr lang="en-US" sz="1800" dirty="0" smtClean="0">
                <a:solidFill>
                  <a:srgbClr val="212121"/>
                </a:solidFill>
                <a:latin typeface="Times New Roman" panose="02020603050405020304" pitchFamily="18" charset="0"/>
                <a:cs typeface="Times New Roman" panose="02020603050405020304" pitchFamily="18" charset="0"/>
              </a:rPr>
              <a:t>4. Can work offline.</a:t>
            </a:r>
          </a:p>
          <a:p>
            <a:r>
              <a:rPr lang="en-US" sz="1800" dirty="0" smtClean="0">
                <a:solidFill>
                  <a:srgbClr val="212121"/>
                </a:solidFill>
                <a:latin typeface="Times New Roman" panose="02020603050405020304" pitchFamily="18" charset="0"/>
                <a:cs typeface="Times New Roman" panose="02020603050405020304" pitchFamily="18" charset="0"/>
              </a:rPr>
              <a:t>5. Shorter time to market, as the app can be deployed for multiple OSs.</a:t>
            </a:r>
          </a:p>
        </p:txBody>
      </p:sp>
      <p:sp>
        <p:nvSpPr>
          <p:cNvPr id="12" name="Rectangle 11"/>
          <p:cNvSpPr/>
          <p:nvPr/>
        </p:nvSpPr>
        <p:spPr>
          <a:xfrm>
            <a:off x="0" y="4908714"/>
            <a:ext cx="6525491" cy="1538883"/>
          </a:xfrm>
          <a:prstGeom prst="rect">
            <a:avLst/>
          </a:prstGeom>
        </p:spPr>
        <p:txBody>
          <a:bodyPr wrap="square">
            <a:spAutoFit/>
          </a:bodyPr>
          <a:lstStyle/>
          <a:p>
            <a:r>
              <a:rPr lang="en-US" sz="1800" b="1" dirty="0" smtClean="0">
                <a:solidFill>
                  <a:srgbClr val="1185D2"/>
                </a:solidFill>
                <a:latin typeface="Times New Roman" panose="02020603050405020304" pitchFamily="18" charset="0"/>
                <a:cs typeface="Times New Roman" panose="02020603050405020304" pitchFamily="18" charset="0"/>
              </a:rPr>
              <a:t>Disadvantages of Hybrid apps:</a:t>
            </a:r>
          </a:p>
          <a:p>
            <a:r>
              <a:rPr lang="en-US" dirty="0" smtClean="0"/>
              <a:t> </a:t>
            </a:r>
            <a:r>
              <a:rPr lang="en-US" sz="1800" dirty="0" smtClean="0">
                <a:solidFill>
                  <a:srgbClr val="212121"/>
                </a:solidFill>
                <a:latin typeface="Times New Roman" panose="02020603050405020304" pitchFamily="18" charset="0"/>
                <a:cs typeface="Times New Roman" panose="02020603050405020304" pitchFamily="18" charset="0"/>
              </a:rPr>
              <a:t>1. Complex apps with many functions will slow down the app. </a:t>
            </a:r>
          </a:p>
          <a:p>
            <a:r>
              <a:rPr lang="en-US" sz="1800" dirty="0" smtClean="0">
                <a:solidFill>
                  <a:srgbClr val="212121"/>
                </a:solidFill>
                <a:latin typeface="Times New Roman" panose="02020603050405020304" pitchFamily="18" charset="0"/>
                <a:cs typeface="Times New Roman" panose="02020603050405020304" pitchFamily="18" charset="0"/>
              </a:rPr>
              <a:t>2. More expensive than web apps </a:t>
            </a:r>
          </a:p>
          <a:p>
            <a:r>
              <a:rPr lang="en-US" sz="1800" dirty="0" smtClean="0">
                <a:solidFill>
                  <a:srgbClr val="212121"/>
                </a:solidFill>
                <a:latin typeface="Times New Roman" panose="02020603050405020304" pitchFamily="18" charset="0"/>
                <a:cs typeface="Times New Roman" panose="02020603050405020304" pitchFamily="18" charset="0"/>
              </a:rPr>
              <a:t>3. Less interactive than native apps</a:t>
            </a:r>
          </a:p>
          <a:p>
            <a:r>
              <a:rPr lang="en-US" sz="1800" dirty="0" smtClean="0">
                <a:solidFill>
                  <a:srgbClr val="212121"/>
                </a:solidFill>
                <a:latin typeface="Times New Roman" panose="02020603050405020304" pitchFamily="18" charset="0"/>
                <a:cs typeface="Times New Roman" panose="02020603050405020304" pitchFamily="18" charset="0"/>
              </a:rPr>
              <a:t>4. Apps cannot perform OS specific tasks</a:t>
            </a:r>
          </a:p>
        </p:txBody>
      </p:sp>
      <p:pic>
        <p:nvPicPr>
          <p:cNvPr id="3078" name="Picture 6"/>
          <p:cNvPicPr>
            <a:picLocks noChangeAspect="1" noChangeArrowheads="1"/>
          </p:cNvPicPr>
          <p:nvPr/>
        </p:nvPicPr>
        <p:blipFill>
          <a:blip r:embed="rId2"/>
          <a:srcRect/>
          <a:stretch>
            <a:fillRect/>
          </a:stretch>
        </p:blipFill>
        <p:spPr bwMode="auto">
          <a:xfrm>
            <a:off x="6771409" y="3644179"/>
            <a:ext cx="5105400" cy="191149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 calcmode="lin" valueType="num">
                                      <p:cBhvr additive="base">
                                        <p:cTn id="17" dur="500" fill="hold"/>
                                        <p:tgtEl>
                                          <p:spTgt spid="3078"/>
                                        </p:tgtEl>
                                        <p:attrNameLst>
                                          <p:attrName>ppt_x</p:attrName>
                                        </p:attrNameLst>
                                      </p:cBhvr>
                                      <p:tavLst>
                                        <p:tav tm="0">
                                          <p:val>
                                            <p:strVal val="#ppt_x"/>
                                          </p:val>
                                        </p:tav>
                                        <p:tav tm="100000">
                                          <p:val>
                                            <p:strVal val="#ppt_x"/>
                                          </p:val>
                                        </p:tav>
                                      </p:tavLst>
                                    </p:anim>
                                    <p:anim calcmode="lin" valueType="num">
                                      <p:cBhvr additive="base">
                                        <p:cTn id="18"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402" y="8518"/>
            <a:ext cx="4172296" cy="523220"/>
          </a:xfrm>
          <a:prstGeom prst="rect">
            <a:avLst/>
          </a:prstGeom>
        </p:spPr>
        <p:txBody>
          <a:bodyPr wrap="none">
            <a:spAutoFit/>
          </a:bodyPr>
          <a:lstStyle/>
          <a:p>
            <a:pPr fontAlgn="base"/>
            <a:r>
              <a:rPr lang="en-US" sz="2800" b="1" dirty="0" smtClean="0">
                <a:latin typeface="Times New Roman" pitchFamily="18" charset="0"/>
                <a:cs typeface="Times New Roman" pitchFamily="18" charset="0"/>
              </a:rPr>
              <a:t>WHAT IS AN ACTIVITY</a:t>
            </a:r>
          </a:p>
        </p:txBody>
      </p:sp>
      <p:pic>
        <p:nvPicPr>
          <p:cNvPr id="1026" name="Picture 2"/>
          <p:cNvPicPr>
            <a:picLocks noChangeAspect="1" noChangeArrowheads="1"/>
          </p:cNvPicPr>
          <p:nvPr/>
        </p:nvPicPr>
        <p:blipFill>
          <a:blip r:embed="rId2"/>
          <a:srcRect/>
          <a:stretch>
            <a:fillRect/>
          </a:stretch>
        </p:blipFill>
        <p:spPr bwMode="auto">
          <a:xfrm>
            <a:off x="343310" y="484899"/>
            <a:ext cx="2662357" cy="227066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93296" y="531738"/>
            <a:ext cx="3727172" cy="214380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677294" y="595216"/>
            <a:ext cx="2728239" cy="2050032"/>
          </a:xfrm>
          <a:prstGeom prst="rect">
            <a:avLst/>
          </a:prstGeom>
          <a:noFill/>
          <a:ln w="9525">
            <a:noFill/>
            <a:miter lim="800000"/>
            <a:headEnd/>
            <a:tailEnd/>
          </a:ln>
          <a:effectLst/>
        </p:spPr>
      </p:pic>
      <p:sp>
        <p:nvSpPr>
          <p:cNvPr id="6" name="Rectangle 5"/>
          <p:cNvSpPr/>
          <p:nvPr/>
        </p:nvSpPr>
        <p:spPr>
          <a:xfrm>
            <a:off x="1" y="2892256"/>
            <a:ext cx="12192000" cy="4262705"/>
          </a:xfrm>
          <a:prstGeom prst="rect">
            <a:avLst/>
          </a:prstGeom>
        </p:spPr>
        <p:txBody>
          <a:bodyPr wrap="square">
            <a:spAutoFit/>
          </a:bodyPr>
          <a:lstStyle/>
          <a:p>
            <a:pPr marL="401638" indent="290513" fontAlgn="base">
              <a:buFont typeface="Arial" pitchFamily="34" charset="0"/>
              <a:buChar char="•"/>
            </a:pPr>
            <a:r>
              <a:rPr lang="en-US" dirty="0" smtClean="0">
                <a:latin typeface="Times New Roman" pitchFamily="18" charset="0"/>
                <a:cs typeface="Times New Roman" pitchFamily="18" charset="0"/>
              </a:rPr>
              <a:t>	An activity is </a:t>
            </a:r>
            <a:r>
              <a:rPr lang="en-US" b="1" dirty="0" smtClean="0">
                <a:solidFill>
                  <a:srgbClr val="FF0000"/>
                </a:solidFill>
                <a:latin typeface="Times New Roman" pitchFamily="18" charset="0"/>
                <a:cs typeface="Times New Roman" pitchFamily="18" charset="0"/>
              </a:rPr>
              <a:t>one screen of an app</a:t>
            </a:r>
            <a:r>
              <a:rPr lang="en-US" dirty="0" smtClean="0">
                <a:latin typeface="Times New Roman" pitchFamily="18" charset="0"/>
                <a:cs typeface="Times New Roman" pitchFamily="18" charset="0"/>
              </a:rPr>
              <a:t>. </a:t>
            </a:r>
          </a:p>
          <a:p>
            <a:pPr marL="401638" indent="290513" fontAlgn="base">
              <a:buFont typeface="Arial" pitchFamily="34" charset="0"/>
              <a:buChar char="•"/>
            </a:pPr>
            <a:r>
              <a:rPr lang="en-US" dirty="0" smtClean="0">
                <a:latin typeface="Times New Roman" pitchFamily="18" charset="0"/>
                <a:cs typeface="Times New Roman" pitchFamily="18" charset="0"/>
              </a:rPr>
              <a:t>In that way the activity is </a:t>
            </a:r>
            <a:r>
              <a:rPr lang="en-US" b="1" dirty="0" smtClean="0">
                <a:solidFill>
                  <a:srgbClr val="FF0000"/>
                </a:solidFill>
                <a:latin typeface="Times New Roman" pitchFamily="18" charset="0"/>
                <a:cs typeface="Times New Roman" pitchFamily="18" charset="0"/>
              </a:rPr>
              <a:t>very similar to a window </a:t>
            </a:r>
            <a:r>
              <a:rPr lang="en-US" dirty="0" smtClean="0">
                <a:latin typeface="Times New Roman" pitchFamily="18" charset="0"/>
                <a:cs typeface="Times New Roman" pitchFamily="18" charset="0"/>
              </a:rPr>
              <a:t>in the Windows operating system or like </a:t>
            </a:r>
            <a:r>
              <a:rPr lang="en-US" b="1" dirty="0" smtClean="0">
                <a:solidFill>
                  <a:srgbClr val="FF0000"/>
                </a:solidFill>
                <a:latin typeface="Times New Roman" pitchFamily="18" charset="0"/>
                <a:cs typeface="Times New Roman" pitchFamily="18" charset="0"/>
              </a:rPr>
              <a:t>a web page of a website</a:t>
            </a:r>
            <a:r>
              <a:rPr lang="en-US" dirty="0" smtClean="0">
                <a:latin typeface="Times New Roman" pitchFamily="18" charset="0"/>
                <a:cs typeface="Times New Roman" pitchFamily="18" charset="0"/>
              </a:rPr>
              <a:t>.</a:t>
            </a:r>
          </a:p>
          <a:p>
            <a:pPr marL="401638" indent="179388" fontAlgn="base">
              <a:buFont typeface="Arial" pitchFamily="34" charset="0"/>
              <a:buChar char="•"/>
            </a:pPr>
            <a:r>
              <a:rPr lang="en-US" dirty="0" smtClean="0">
                <a:latin typeface="Times New Roman" pitchFamily="18" charset="0"/>
                <a:cs typeface="Times New Roman" pitchFamily="18" charset="0"/>
              </a:rPr>
              <a:t>The most </a:t>
            </a:r>
            <a:r>
              <a:rPr lang="en-US" b="1" dirty="0" smtClean="0">
                <a:solidFill>
                  <a:srgbClr val="FF0000"/>
                </a:solidFill>
                <a:latin typeface="Times New Roman" pitchFamily="18" charset="0"/>
                <a:cs typeface="Times New Roman" pitchFamily="18" charset="0"/>
              </a:rPr>
              <a:t>specific building block of the user interface </a:t>
            </a:r>
            <a:r>
              <a:rPr lang="en-US" dirty="0" smtClean="0">
                <a:latin typeface="Times New Roman" pitchFamily="18" charset="0"/>
                <a:cs typeface="Times New Roman" pitchFamily="18" charset="0"/>
              </a:rPr>
              <a:t>is the activity. </a:t>
            </a:r>
          </a:p>
          <a:p>
            <a:pPr marL="401638" indent="179388" fontAlgn="base">
              <a:buFont typeface="Arial" pitchFamily="34" charset="0"/>
              <a:buChar char="•"/>
            </a:pPr>
            <a:r>
              <a:rPr lang="en-US" dirty="0" smtClean="0">
                <a:latin typeface="Times New Roman" pitchFamily="18" charset="0"/>
                <a:cs typeface="Times New Roman" pitchFamily="18" charset="0"/>
              </a:rPr>
              <a:t>	An Android app contains activities, meaning </a:t>
            </a:r>
            <a:r>
              <a:rPr lang="en-US" b="1" dirty="0" smtClean="0">
                <a:solidFill>
                  <a:srgbClr val="FF0000"/>
                </a:solidFill>
                <a:latin typeface="Times New Roman" pitchFamily="18" charset="0"/>
                <a:cs typeface="Times New Roman" pitchFamily="18" charset="0"/>
              </a:rPr>
              <a:t>one or more screens</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		Examples: </a:t>
            </a:r>
            <a:r>
              <a:rPr lang="en-US" b="1" dirty="0" smtClean="0">
                <a:latin typeface="Times New Roman" pitchFamily="18" charset="0"/>
                <a:cs typeface="Times New Roman" pitchFamily="18" charset="0"/>
              </a:rPr>
              <a:t>Login screen, sign up screen, and home screen</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	</a:t>
            </a:r>
            <a:r>
              <a:rPr lang="en-US" dirty="0" smtClean="0"/>
              <a:t> </a:t>
            </a:r>
            <a:r>
              <a:rPr lang="en-US" sz="2200" dirty="0" smtClean="0">
                <a:latin typeface="Times New Roman" pitchFamily="18" charset="0"/>
                <a:cs typeface="Times New Roman" pitchFamily="18" charset="0"/>
              </a:rPr>
              <a:t>Activity is nothing but </a:t>
            </a:r>
            <a:r>
              <a:rPr lang="en-US" sz="2200" b="1" dirty="0" smtClean="0">
                <a:solidFill>
                  <a:srgbClr val="FF0000"/>
                </a:solidFill>
                <a:latin typeface="Times New Roman" pitchFamily="18" charset="0"/>
                <a:cs typeface="Times New Roman" pitchFamily="18" charset="0"/>
              </a:rPr>
              <a:t>a java class in Android which has some pre-defined functions </a:t>
            </a:r>
            <a:r>
              <a:rPr lang="en-US" sz="2200" dirty="0" smtClean="0">
                <a:latin typeface="Times New Roman" pitchFamily="18" charset="0"/>
                <a:cs typeface="Times New Roman" pitchFamily="18" charset="0"/>
              </a:rPr>
              <a:t>which are triggered at different App states</a:t>
            </a:r>
          </a:p>
          <a:p>
            <a:pPr fontAlgn="base"/>
            <a:r>
              <a:rPr lang="en-US" dirty="0" smtClean="0">
                <a:latin typeface="Times New Roman" pitchFamily="18" charset="0"/>
                <a:cs typeface="Times New Roman" pitchFamily="18" charset="0"/>
              </a:rPr>
              <a:t>	 </a:t>
            </a:r>
            <a:r>
              <a:rPr lang="en-US" sz="2200" b="1" dirty="0" smtClean="0">
                <a:solidFill>
                  <a:srgbClr val="FF0000"/>
                </a:solidFill>
                <a:latin typeface="Times New Roman" pitchFamily="18" charset="0"/>
                <a:cs typeface="Times New Roman" pitchFamily="18" charset="0"/>
              </a:rPr>
              <a:t>Every application which has UI must </a:t>
            </a:r>
            <a:r>
              <a:rPr lang="en-US" sz="2500" b="1" dirty="0" smtClean="0">
                <a:solidFill>
                  <a:srgbClr val="FF0000"/>
                </a:solidFill>
                <a:latin typeface="Times New Roman" pitchFamily="18" charset="0"/>
                <a:cs typeface="Times New Roman" pitchFamily="18" charset="0"/>
              </a:rPr>
              <a:t>inherit</a:t>
            </a:r>
            <a:r>
              <a:rPr lang="en-US" sz="2200" b="1" dirty="0" smtClean="0">
                <a:solidFill>
                  <a:srgbClr val="FF0000"/>
                </a:solidFill>
                <a:latin typeface="Times New Roman" pitchFamily="18" charset="0"/>
                <a:cs typeface="Times New Roman" pitchFamily="18" charset="0"/>
              </a:rPr>
              <a:t> it to create a window.</a:t>
            </a:r>
          </a:p>
          <a:p>
            <a:pPr fontAlgn="base"/>
            <a:r>
              <a:rPr lang="en-US" sz="2200" dirty="0">
                <a:latin typeface="Times New Roman" panose="02020603050405020304" pitchFamily="18" charset="0"/>
                <a:cs typeface="Times New Roman" panose="02020603050405020304" pitchFamily="18" charset="0"/>
              </a:rPr>
              <a:t>Whenever we open any application, one of its activity opens, its called the Launcher Activity. </a:t>
            </a:r>
            <a:endParaRPr lang="en-US" sz="2200" dirty="0" smtClean="0">
              <a:latin typeface="Times New Roman" panose="02020603050405020304" pitchFamily="18" charset="0"/>
              <a:cs typeface="Times New Roman" panose="02020603050405020304" pitchFamily="18" charset="0"/>
            </a:endParaRPr>
          </a:p>
          <a:p>
            <a:pPr fontAlgn="base"/>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you </a:t>
            </a:r>
            <a:r>
              <a:rPr lang="en-US" sz="2200" dirty="0">
                <a:latin typeface="Times New Roman" panose="02020603050405020304" pitchFamily="18" charset="0"/>
                <a:cs typeface="Times New Roman" panose="02020603050405020304" pitchFamily="18" charset="0"/>
                <a:hlinkClick r:id="rId5"/>
              </a:rPr>
              <a:t>create a new project</a:t>
            </a:r>
            <a:r>
              <a:rPr lang="en-US" sz="2200" dirty="0">
                <a:latin typeface="Times New Roman" panose="02020603050405020304" pitchFamily="18" charset="0"/>
                <a:cs typeface="Times New Roman" panose="02020603050405020304" pitchFamily="18" charset="0"/>
              </a:rPr>
              <a:t>, android studio creates an activity by name “</a:t>
            </a:r>
            <a:r>
              <a:rPr lang="en-US" sz="2200" b="1" dirty="0">
                <a:latin typeface="Times New Roman" panose="02020603050405020304" pitchFamily="18" charset="0"/>
                <a:cs typeface="Times New Roman" panose="02020603050405020304" pitchFamily="18" charset="0"/>
              </a:rPr>
              <a:t>MainActivity.java</a:t>
            </a:r>
            <a:r>
              <a:rPr lang="en-US" sz="2200" dirty="0">
                <a:latin typeface="Times New Roman" panose="02020603050405020304" pitchFamily="18" charset="0"/>
                <a:cs typeface="Times New Roman" panose="02020603050405020304" pitchFamily="18" charset="0"/>
              </a:rPr>
              <a:t>” and its XML file my name “</a:t>
            </a:r>
            <a:r>
              <a:rPr lang="en-US" sz="2200" b="1" dirty="0">
                <a:latin typeface="Times New Roman" panose="02020603050405020304" pitchFamily="18" charset="0"/>
                <a:cs typeface="Times New Roman" panose="02020603050405020304" pitchFamily="18" charset="0"/>
              </a:rPr>
              <a:t>activity_main.xml</a:t>
            </a:r>
            <a:r>
              <a:rPr lang="en-US" sz="2200" dirty="0">
                <a:latin typeface="Times New Roman" panose="02020603050405020304" pitchFamily="18" charset="0"/>
                <a:cs typeface="Times New Roman" panose="02020603050405020304" pitchFamily="18" charset="0"/>
              </a:rPr>
              <a:t>“. It is the activity that opens up when an app is opened.</a:t>
            </a:r>
          </a:p>
          <a:p>
            <a:pPr fontAlgn="base"/>
            <a:r>
              <a:rPr lang="en-US" sz="2200" b="1" dirty="0" smtClean="0">
                <a:solidFill>
                  <a:srgbClr val="FF0000"/>
                </a:solidFill>
                <a:latin typeface="Times New Roman" pitchFamily="18" charset="0"/>
                <a:cs typeface="Times New Roman" pitchFamily="18" charset="0"/>
              </a:rPr>
              <a:t>           </a:t>
            </a:r>
            <a:endParaRPr lang="en-US" sz="22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6337" y="1638300"/>
            <a:ext cx="9839325" cy="3581400"/>
          </a:xfrm>
          <a:prstGeom prst="rect">
            <a:avLst/>
          </a:prstGeom>
        </p:spPr>
      </p:pic>
      <p:sp>
        <p:nvSpPr>
          <p:cNvPr id="5" name="TextBox 4"/>
          <p:cNvSpPr txBox="1"/>
          <p:nvPr/>
        </p:nvSpPr>
        <p:spPr>
          <a:xfrm>
            <a:off x="863600" y="728133"/>
            <a:ext cx="1549400" cy="384721"/>
          </a:xfrm>
          <a:prstGeom prst="rect">
            <a:avLst/>
          </a:prstGeom>
          <a:noFill/>
        </p:spPr>
        <p:txBody>
          <a:bodyPr wrap="square" rtlCol="0">
            <a:spAutoFit/>
          </a:bodyPr>
          <a:lstStyle/>
          <a:p>
            <a:r>
              <a:rPr lang="en-US" dirty="0" smtClean="0"/>
              <a:t>EXAMPLE</a:t>
            </a:r>
            <a:endParaRPr lang="en-IN" dirty="0"/>
          </a:p>
        </p:txBody>
      </p:sp>
    </p:spTree>
    <p:extLst>
      <p:ext uri="{BB962C8B-B14F-4D97-AF65-F5344CB8AC3E}">
        <p14:creationId xmlns:p14="http://schemas.microsoft.com/office/powerpoint/2010/main" val="1381155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79419" y="718272"/>
            <a:ext cx="5296766" cy="3131279"/>
          </a:xfrm>
          <a:prstGeom prst="rect">
            <a:avLst/>
          </a:prstGeom>
          <a:noFill/>
          <a:ln w="9525">
            <a:noFill/>
            <a:miter lim="800000"/>
            <a:headEnd/>
            <a:tailEnd/>
          </a:ln>
          <a:effectLst/>
        </p:spPr>
      </p:pic>
      <p:sp>
        <p:nvSpPr>
          <p:cNvPr id="3" name="Rectangle 2"/>
          <p:cNvSpPr/>
          <p:nvPr/>
        </p:nvSpPr>
        <p:spPr>
          <a:xfrm>
            <a:off x="234893" y="257913"/>
            <a:ext cx="5274585" cy="523220"/>
          </a:xfrm>
          <a:prstGeom prst="rect">
            <a:avLst/>
          </a:prstGeom>
        </p:spPr>
        <p:txBody>
          <a:bodyPr wrap="none">
            <a:spAutoFit/>
          </a:bodyPr>
          <a:lstStyle/>
          <a:p>
            <a:pPr fontAlgn="base"/>
            <a:r>
              <a:rPr lang="en-US" sz="2800" b="1" dirty="0" smtClean="0">
                <a:latin typeface="Times New Roman" pitchFamily="18" charset="0"/>
                <a:cs typeface="Times New Roman" pitchFamily="18" charset="0"/>
              </a:rPr>
              <a:t>HOW DOES ACTIVITY WORK</a:t>
            </a:r>
          </a:p>
        </p:txBody>
      </p:sp>
      <p:sp>
        <p:nvSpPr>
          <p:cNvPr id="4" name="Rectangle 3"/>
          <p:cNvSpPr/>
          <p:nvPr/>
        </p:nvSpPr>
        <p:spPr>
          <a:xfrm>
            <a:off x="277091" y="4077440"/>
            <a:ext cx="11180618" cy="1631216"/>
          </a:xfrm>
          <a:prstGeom prst="rect">
            <a:avLst/>
          </a:prstGeom>
        </p:spPr>
        <p:txBody>
          <a:bodyPr wrap="square">
            <a:spAutoFit/>
          </a:bodyPr>
          <a:lstStyle/>
          <a:p>
            <a:pPr fontAlgn="base">
              <a:buFont typeface="Wingdings" pitchFamily="2" charset="2"/>
              <a:buChar char="Ø"/>
            </a:pPr>
            <a:r>
              <a:rPr lang="en-US" sz="2000" dirty="0" smtClean="0">
                <a:latin typeface="Times New Roman" pitchFamily="18" charset="0"/>
                <a:cs typeface="Times New Roman" pitchFamily="18" charset="0"/>
              </a:rPr>
              <a:t>An activity in Android is a specific </a:t>
            </a:r>
            <a:r>
              <a:rPr lang="en-US" sz="2000" b="1" dirty="0" smtClean="0">
                <a:solidFill>
                  <a:srgbClr val="FF0000"/>
                </a:solidFill>
                <a:latin typeface="Times New Roman" pitchFamily="18" charset="0"/>
                <a:cs typeface="Times New Roman" pitchFamily="18" charset="0"/>
              </a:rPr>
              <a:t>combination of XML files and JAVA files</a:t>
            </a:r>
            <a:r>
              <a:rPr lang="en-US" sz="2000" dirty="0" smtClean="0">
                <a:latin typeface="Times New Roman" pitchFamily="18" charset="0"/>
                <a:cs typeface="Times New Roman" pitchFamily="18" charset="0"/>
              </a:rPr>
              <a:t>.</a:t>
            </a:r>
          </a:p>
          <a:p>
            <a:pPr fontAlgn="base">
              <a:buFont typeface="Wingdings" pitchFamily="2" charset="2"/>
              <a:buChar char="Ø"/>
            </a:pPr>
            <a:r>
              <a:rPr lang="en-US" sz="2000" dirty="0" smtClean="0">
                <a:latin typeface="Times New Roman" pitchFamily="18" charset="0"/>
                <a:cs typeface="Times New Roman" pitchFamily="18" charset="0"/>
              </a:rPr>
              <a:t> It is basically a </a:t>
            </a:r>
            <a:r>
              <a:rPr lang="en-US" sz="2000" b="1" dirty="0" smtClean="0">
                <a:latin typeface="Times New Roman" pitchFamily="18" charset="0"/>
                <a:cs typeface="Times New Roman" pitchFamily="18" charset="0"/>
              </a:rPr>
              <a:t>container that contains the design as well as coding stuff.</a:t>
            </a:r>
          </a:p>
          <a:p>
            <a:pPr fontAlgn="base">
              <a:buFont typeface="Wingdings" pitchFamily="2" charset="2"/>
              <a:buChar char="Ø"/>
            </a:pPr>
            <a:r>
              <a:rPr lang="en-US" sz="2000" b="1" dirty="0" smtClean="0">
                <a:solidFill>
                  <a:srgbClr val="FF0000"/>
                </a:solidFill>
                <a:latin typeface="Times New Roman" pitchFamily="18" charset="0"/>
                <a:cs typeface="Times New Roman" pitchFamily="18" charset="0"/>
              </a:rPr>
              <a:t>XML files provide the design of the screen and JAVA files deal with all coding stuff </a:t>
            </a:r>
            <a:r>
              <a:rPr lang="en-US" sz="2000" dirty="0" smtClean="0">
                <a:latin typeface="Times New Roman" pitchFamily="18" charset="0"/>
                <a:cs typeface="Times New Roman" pitchFamily="18" charset="0"/>
              </a:rPr>
              <a:t>like handles, what is happening, design files, etc</a:t>
            </a:r>
          </a:p>
          <a:p>
            <a:pPr fontAlgn="base">
              <a:buFont typeface="Wingdings" pitchFamily="2" charset="2"/>
              <a:buChar char="Ø"/>
            </a:pPr>
            <a:r>
              <a:rPr lang="en-US" sz="2000" dirty="0" smtClean="0">
                <a:latin typeface="Times New Roman" pitchFamily="18" charset="0"/>
                <a:cs typeface="Times New Roman" pitchFamily="18" charset="0"/>
              </a:rPr>
              <a:t>JAVA files and XML files make your </a:t>
            </a:r>
            <a:r>
              <a:rPr lang="en-US" sz="2000" b="1" dirty="0" smtClean="0">
                <a:solidFill>
                  <a:srgbClr val="FF0000"/>
                </a:solidFill>
                <a:latin typeface="Times New Roman" pitchFamily="18" charset="0"/>
                <a:cs typeface="Times New Roman" pitchFamily="18" charset="0"/>
              </a:rPr>
              <a:t>activity complete.</a:t>
            </a:r>
            <a:endParaRPr lang="en-US" sz="20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5CF3DAF2-8A41-4892-A7AD-C126913C29AE}"/>
              </a:ext>
            </a:extLst>
          </p:cNvPr>
          <p:cNvSpPr>
            <a:spLocks noGrp="1"/>
          </p:cNvSpPr>
          <p:nvPr>
            <p:ph sz="quarter" idx="4294967295"/>
          </p:nvPr>
        </p:nvSpPr>
        <p:spPr>
          <a:xfrm>
            <a:off x="272473" y="965821"/>
            <a:ext cx="11448471" cy="5670506"/>
          </a:xfrm>
          <a:prstGeom prst="rect">
            <a:avLst/>
          </a:prstGeom>
          <a:ln>
            <a:solidFill>
              <a:srgbClr val="FF0000">
                <a:alpha val="93000"/>
              </a:srgbClr>
            </a:solidFill>
          </a:ln>
        </p:spPr>
        <p:txBody>
          <a:bodyPr>
            <a:noAutofit/>
          </a:bodyPr>
          <a:lstStyle/>
          <a:p>
            <a:pPr marL="0" lvl="0" indent="457200" eaLnBrk="0" fontAlgn="base" hangingPunct="0">
              <a:lnSpc>
                <a:spcPct val="150000"/>
              </a:lnSpc>
              <a:spcBef>
                <a:spcPct val="0"/>
              </a:spcBef>
              <a:spcAft>
                <a:spcPct val="0"/>
              </a:spcAft>
              <a:buClrTx/>
              <a:buSzTx/>
              <a:buNone/>
            </a:pPr>
            <a:r>
              <a:rPr lang="en-US" sz="2400" dirty="0" smtClean="0">
                <a:latin typeface="Times New Roman" pitchFamily="18" charset="0"/>
                <a:cs typeface="Times New Roman" pitchFamily="18" charset="0"/>
              </a:rPr>
              <a:t>Android OS and Features –</a:t>
            </a:r>
          </a:p>
          <a:p>
            <a:pPr marL="0" lvl="0" indent="457200" eaLnBrk="0" fontAlgn="base" hangingPunct="0">
              <a:lnSpc>
                <a:spcPct val="150000"/>
              </a:lnSpc>
              <a:spcBef>
                <a:spcPct val="0"/>
              </a:spcBef>
              <a:spcAft>
                <a:spcPct val="0"/>
              </a:spcAft>
              <a:buClrTx/>
              <a:buSzTx/>
              <a:buNone/>
            </a:pPr>
            <a:r>
              <a:rPr lang="en-US" sz="2400" dirty="0" smtClean="0">
                <a:latin typeface="Times New Roman" pitchFamily="18" charset="0"/>
                <a:cs typeface="Times New Roman" pitchFamily="18" charset="0"/>
              </a:rPr>
              <a:t> Android development framework; </a:t>
            </a:r>
          </a:p>
          <a:p>
            <a:pPr marL="0" lvl="0" indent="457200" eaLnBrk="0" fontAlgn="base" hangingPunct="0">
              <a:lnSpc>
                <a:spcPct val="150000"/>
              </a:lnSpc>
              <a:spcBef>
                <a:spcPct val="0"/>
              </a:spcBef>
              <a:spcAft>
                <a:spcPct val="0"/>
              </a:spcAft>
              <a:buClrTx/>
              <a:buSzTx/>
              <a:buNone/>
            </a:pPr>
            <a:r>
              <a:rPr lang="en-US" sz="2400" dirty="0" smtClean="0">
                <a:latin typeface="Times New Roman" pitchFamily="18" charset="0"/>
                <a:cs typeface="Times New Roman" pitchFamily="18" charset="0"/>
              </a:rPr>
              <a:t>Installing and running applications on Android Studio,</a:t>
            </a:r>
          </a:p>
          <a:p>
            <a:pPr marL="0" lvl="0" indent="457200" eaLnBrk="0" fontAlgn="base" hangingPunct="0">
              <a:lnSpc>
                <a:spcPct val="150000"/>
              </a:lnSpc>
              <a:spcBef>
                <a:spcPct val="0"/>
              </a:spcBef>
              <a:spcAft>
                <a:spcPct val="0"/>
              </a:spcAft>
              <a:buClrTx/>
              <a:buSzTx/>
              <a:buNone/>
            </a:pPr>
            <a:r>
              <a:rPr lang="en-US" sz="2400" dirty="0" smtClean="0">
                <a:latin typeface="Times New Roman" pitchFamily="18" charset="0"/>
                <a:cs typeface="Times New Roman" pitchFamily="18" charset="0"/>
              </a:rPr>
              <a:t> Creating AVDs, </a:t>
            </a:r>
          </a:p>
          <a:p>
            <a:pPr marL="0" lvl="0" indent="457200" eaLnBrk="0" fontAlgn="base" hangingPunct="0">
              <a:lnSpc>
                <a:spcPct val="150000"/>
              </a:lnSpc>
              <a:spcBef>
                <a:spcPct val="0"/>
              </a:spcBef>
              <a:spcAft>
                <a:spcPct val="0"/>
              </a:spcAft>
              <a:buClrTx/>
              <a:buSzTx/>
              <a:buNone/>
            </a:pPr>
            <a:r>
              <a:rPr lang="en-US" sz="2400" dirty="0" smtClean="0">
                <a:latin typeface="Times New Roman" pitchFamily="18" charset="0"/>
                <a:cs typeface="Times New Roman" pitchFamily="18" charset="0"/>
              </a:rPr>
              <a:t>Types of Android application; </a:t>
            </a:r>
          </a:p>
          <a:p>
            <a:pPr marL="0" lvl="0" indent="457200" eaLnBrk="0" fontAlgn="base" hangingPunct="0">
              <a:lnSpc>
                <a:spcPct val="150000"/>
              </a:lnSpc>
              <a:spcBef>
                <a:spcPct val="0"/>
              </a:spcBef>
              <a:spcAft>
                <a:spcPct val="0"/>
              </a:spcAft>
              <a:buClrTx/>
              <a:buSzTx/>
              <a:buNone/>
            </a:pPr>
            <a:endParaRPr lang="en-US" sz="2400" dirty="0" smtClean="0">
              <a:latin typeface="Times New Roman" pitchFamily="18" charset="0"/>
              <a:cs typeface="Times New Roman" pitchFamily="18" charset="0"/>
            </a:endParaRPr>
          </a:p>
          <a:p>
            <a:pPr marL="0" lvl="0" indent="457200" eaLnBrk="0" fontAlgn="base" hangingPunct="0">
              <a:lnSpc>
                <a:spcPct val="150000"/>
              </a:lnSpc>
              <a:spcBef>
                <a:spcPct val="0"/>
              </a:spcBef>
              <a:spcAft>
                <a:spcPct val="0"/>
              </a:spcAft>
              <a:buClrTx/>
              <a:buSzTx/>
              <a:buNone/>
            </a:pPr>
            <a:r>
              <a:rPr lang="en-US" sz="2400" dirty="0" smtClean="0">
                <a:latin typeface="Times New Roman" pitchFamily="18" charset="0"/>
                <a:cs typeface="Times New Roman" pitchFamily="18" charset="0"/>
              </a:rPr>
              <a:t>Creating Activities,</a:t>
            </a:r>
          </a:p>
          <a:p>
            <a:pPr marL="0" lvl="0" indent="457200" eaLnBrk="0" fontAlgn="base" hangingPunct="0">
              <a:lnSpc>
                <a:spcPct val="150000"/>
              </a:lnSpc>
              <a:spcBef>
                <a:spcPct val="0"/>
              </a:spcBef>
              <a:spcAft>
                <a:spcPct val="0"/>
              </a:spcAft>
              <a:buClrTx/>
              <a:buSzTx/>
              <a:buNone/>
            </a:pPr>
            <a:r>
              <a:rPr lang="en-US" sz="2400" dirty="0" smtClean="0">
                <a:latin typeface="Times New Roman" pitchFamily="18" charset="0"/>
                <a:cs typeface="Times New Roman" pitchFamily="18" charset="0"/>
              </a:rPr>
              <a:t> Activity Life Cycle, </a:t>
            </a:r>
          </a:p>
          <a:p>
            <a:pPr marL="0" lvl="0" indent="457200" eaLnBrk="0" fontAlgn="base" hangingPunct="0">
              <a:lnSpc>
                <a:spcPct val="150000"/>
              </a:lnSpc>
              <a:spcBef>
                <a:spcPct val="0"/>
              </a:spcBef>
              <a:spcAft>
                <a:spcPct val="0"/>
              </a:spcAft>
              <a:buClrTx/>
              <a:buSzTx/>
              <a:buNone/>
            </a:pPr>
            <a:r>
              <a:rPr lang="en-US" sz="2400" dirty="0" smtClean="0">
                <a:latin typeface="Times New Roman" pitchFamily="18" charset="0"/>
                <a:cs typeface="Times New Roman" pitchFamily="18" charset="0"/>
              </a:rPr>
              <a:t>Activity states,</a:t>
            </a:r>
          </a:p>
          <a:p>
            <a:pPr marL="0" lvl="0" indent="457200" eaLnBrk="0" fontAlgn="base" hangingPunct="0">
              <a:lnSpc>
                <a:spcPct val="150000"/>
              </a:lnSpc>
              <a:spcBef>
                <a:spcPct val="0"/>
              </a:spcBef>
              <a:spcAft>
                <a:spcPct val="0"/>
              </a:spcAft>
              <a:buClrTx/>
              <a:buSzTx/>
              <a:buNone/>
            </a:pPr>
            <a:r>
              <a:rPr lang="en-US" sz="2400" dirty="0" smtClean="0">
                <a:latin typeface="Times New Roman" pitchFamily="18" charset="0"/>
                <a:cs typeface="Times New Roman" pitchFamily="18" charset="0"/>
              </a:rPr>
              <a:t>Monitoring state changes</a:t>
            </a:r>
            <a:endParaRPr lang="en-US" sz="2400" dirty="0" smtClean="0">
              <a:latin typeface="Times New Roman" pitchFamily="18" charset="0"/>
              <a:ea typeface="Calibri" pitchFamily="34" charset="0"/>
              <a:cs typeface="Times New Roman" pitchFamily="18" charset="0"/>
            </a:endParaRPr>
          </a:p>
        </p:txBody>
      </p:sp>
      <p:sp>
        <p:nvSpPr>
          <p:cNvPr id="5" name="Rectangle 4"/>
          <p:cNvSpPr/>
          <p:nvPr/>
        </p:nvSpPr>
        <p:spPr>
          <a:xfrm>
            <a:off x="0" y="0"/>
            <a:ext cx="12354408" cy="769441"/>
          </a:xfrm>
          <a:prstGeom prst="rect">
            <a:avLst/>
          </a:prstGeom>
        </p:spPr>
        <p:txBody>
          <a:bodyPr wrap="none">
            <a:spAutoFit/>
          </a:bodyPr>
          <a:lstStyle/>
          <a:p>
            <a:r>
              <a:rPr lang="en-US" sz="4300" dirty="0" smtClean="0">
                <a:solidFill>
                  <a:schemeClr val="tx2"/>
                </a:solidFill>
                <a:latin typeface="+mj-lt"/>
                <a:ea typeface="+mj-ea"/>
                <a:cs typeface="+mj-cs"/>
              </a:rPr>
              <a:t>Unit 1:</a:t>
            </a:r>
            <a:r>
              <a:rPr lang="en-US" sz="2000" dirty="0" smtClean="0"/>
              <a:t> </a:t>
            </a:r>
            <a:r>
              <a:rPr lang="en-US" sz="4400" b="1" dirty="0" smtClean="0">
                <a:latin typeface="Times New Roman" pitchFamily="18" charset="0"/>
                <a:cs typeface="Times New Roman" pitchFamily="18" charset="0"/>
              </a:rPr>
              <a:t>Introduction to Android Operating System </a:t>
            </a:r>
            <a:r>
              <a:rPr lang="en-US" sz="4400" b="1" dirty="0" smtClean="0">
                <a:latin typeface="Times New Roman" pitchFamily="18" charset="0"/>
                <a:ea typeface="Calibri" pitchFamily="34" charset="0"/>
                <a:cs typeface="Times New Roman" pitchFamily="18"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601" y="127836"/>
            <a:ext cx="3448765" cy="584775"/>
          </a:xfrm>
          <a:prstGeom prst="rect">
            <a:avLst/>
          </a:prstGeom>
        </p:spPr>
        <p:txBody>
          <a:bodyPr wrap="none">
            <a:spAutoFit/>
          </a:bodyPr>
          <a:lstStyle/>
          <a:p>
            <a:r>
              <a:rPr lang="en-US" sz="3200" b="1" dirty="0">
                <a:latin typeface="Times New Roman" pitchFamily="18" charset="0"/>
                <a:cs typeface="Times New Roman" pitchFamily="18" charset="0"/>
              </a:rPr>
              <a:t>Creating Activities</a:t>
            </a:r>
          </a:p>
        </p:txBody>
      </p:sp>
      <p:sp>
        <p:nvSpPr>
          <p:cNvPr id="3" name="Rectangle 2"/>
          <p:cNvSpPr/>
          <p:nvPr/>
        </p:nvSpPr>
        <p:spPr>
          <a:xfrm>
            <a:off x="172601" y="712611"/>
            <a:ext cx="11938000" cy="677108"/>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Steps to Create a New Activity in Android </a:t>
            </a:r>
            <a:r>
              <a:rPr lang="en-US" dirty="0" smtClean="0">
                <a:solidFill>
                  <a:srgbClr val="000000"/>
                </a:solidFill>
                <a:latin typeface="Times New Roman" panose="02020603050405020304" pitchFamily="18" charset="0"/>
                <a:cs typeface="Times New Roman" panose="02020603050405020304" pitchFamily="18" charset="0"/>
              </a:rPr>
              <a:t>Studio</a:t>
            </a:r>
          </a:p>
          <a:p>
            <a:r>
              <a:rPr lang="en-US" b="1" dirty="0" smtClean="0">
                <a:solidFill>
                  <a:srgbClr val="000000"/>
                </a:solidFill>
                <a:latin typeface="Times New Roman" panose="02020603050405020304" pitchFamily="18" charset="0"/>
                <a:cs typeface="Times New Roman" panose="02020603050405020304" pitchFamily="18" charset="0"/>
              </a:rPr>
              <a:t>Step </a:t>
            </a:r>
            <a:r>
              <a:rPr lang="en-US" b="1" dirty="0">
                <a:solidFill>
                  <a:srgbClr val="0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 First step is to open or create an android project in you android-studio.</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052329" y="712611"/>
            <a:ext cx="3707871" cy="2685435"/>
          </a:xfrm>
          <a:prstGeom prst="rect">
            <a:avLst/>
          </a:prstGeom>
        </p:spPr>
      </p:pic>
      <p:sp>
        <p:nvSpPr>
          <p:cNvPr id="7" name="Rectangle 6"/>
          <p:cNvSpPr/>
          <p:nvPr/>
        </p:nvSpPr>
        <p:spPr>
          <a:xfrm>
            <a:off x="290343" y="3432997"/>
            <a:ext cx="6964799" cy="384721"/>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Step 2:</a:t>
            </a:r>
            <a:r>
              <a:rPr lang="en-US" dirty="0">
                <a:solidFill>
                  <a:srgbClr val="000000"/>
                </a:solidFill>
                <a:latin typeface="Times New Roman" panose="02020603050405020304" pitchFamily="18" charset="0"/>
                <a:cs typeface="Times New Roman" panose="02020603050405020304" pitchFamily="18" charset="0"/>
              </a:rPr>
              <a:t> Right click on the app directory and choose new → </a:t>
            </a:r>
            <a:r>
              <a:rPr lang="en-US" dirty="0" smtClean="0">
                <a:solidFill>
                  <a:srgbClr val="000000"/>
                </a:solidFill>
                <a:latin typeface="Times New Roman" panose="02020603050405020304" pitchFamily="18" charset="0"/>
                <a:cs typeface="Times New Roman" panose="02020603050405020304" pitchFamily="18" charset="0"/>
              </a:rPr>
              <a:t>activity</a:t>
            </a:r>
            <a:endParaRPr lang="en-IN"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3393965" y="3900370"/>
            <a:ext cx="4658364" cy="277896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2585"/>
            <a:ext cx="3115734" cy="1492716"/>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Step 3:</a:t>
            </a:r>
            <a:r>
              <a:rPr lang="en-US"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You have variety of activities to choose from. According to </a:t>
            </a:r>
            <a:r>
              <a:rPr lang="en-US" sz="1800" dirty="0" smtClean="0">
                <a:solidFill>
                  <a:srgbClr val="000000"/>
                </a:solidFill>
                <a:latin typeface="Times New Roman" panose="02020603050405020304" pitchFamily="18" charset="0"/>
                <a:cs typeface="Times New Roman" panose="02020603050405020304" pitchFamily="18" charset="0"/>
              </a:rPr>
              <a:t>our </a:t>
            </a:r>
            <a:r>
              <a:rPr lang="en-US" sz="1800" dirty="0">
                <a:solidFill>
                  <a:srgbClr val="000000"/>
                </a:solidFill>
                <a:latin typeface="Times New Roman" panose="02020603050405020304" pitchFamily="18" charset="0"/>
                <a:cs typeface="Times New Roman" panose="02020603050405020304" pitchFamily="18" charset="0"/>
              </a:rPr>
              <a:t>need choose one. </a:t>
            </a:r>
            <a:r>
              <a:rPr lang="en-US" sz="1800" dirty="0" smtClean="0">
                <a:solidFill>
                  <a:srgbClr val="000000"/>
                </a:solidFill>
                <a:latin typeface="Times New Roman" panose="02020603050405020304" pitchFamily="18" charset="0"/>
                <a:cs typeface="Times New Roman" panose="02020603050405020304" pitchFamily="18" charset="0"/>
              </a:rPr>
              <a:t>Here chosen  an Empty view </a:t>
            </a:r>
            <a:r>
              <a:rPr lang="en-US" sz="1800" dirty="0">
                <a:solidFill>
                  <a:srgbClr val="000000"/>
                </a:solidFill>
                <a:latin typeface="Times New Roman" panose="02020603050405020304" pitchFamily="18" charset="0"/>
                <a:cs typeface="Times New Roman" panose="02020603050405020304" pitchFamily="18" charset="0"/>
              </a:rPr>
              <a:t>Activity.</a:t>
            </a:r>
            <a:endParaRPr lang="en-IN"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4538133" y="61952"/>
            <a:ext cx="3674532" cy="2628055"/>
          </a:xfrm>
          <a:prstGeom prst="rect">
            <a:avLst/>
          </a:prstGeom>
        </p:spPr>
      </p:pic>
      <p:pic>
        <p:nvPicPr>
          <p:cNvPr id="4" name="Picture 3"/>
          <p:cNvPicPr>
            <a:picLocks noChangeAspect="1"/>
          </p:cNvPicPr>
          <p:nvPr/>
        </p:nvPicPr>
        <p:blipFill>
          <a:blip r:embed="rId3"/>
          <a:stretch>
            <a:fillRect/>
          </a:stretch>
        </p:blipFill>
        <p:spPr>
          <a:xfrm>
            <a:off x="4496592" y="2911253"/>
            <a:ext cx="3716073" cy="2682463"/>
          </a:xfrm>
          <a:prstGeom prst="rect">
            <a:avLst/>
          </a:prstGeom>
        </p:spPr>
      </p:pic>
      <p:sp>
        <p:nvSpPr>
          <p:cNvPr id="5" name="Rectangle 4"/>
          <p:cNvSpPr/>
          <p:nvPr/>
        </p:nvSpPr>
        <p:spPr>
          <a:xfrm>
            <a:off x="296333" y="2911253"/>
            <a:ext cx="3048001" cy="1261884"/>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Step 4:</a:t>
            </a:r>
            <a:r>
              <a:rPr lang="en-US" dirty="0">
                <a:solidFill>
                  <a:srgbClr val="000000"/>
                </a:solidFill>
                <a:latin typeface="Times New Roman" panose="02020603050405020304" pitchFamily="18" charset="0"/>
                <a:cs typeface="Times New Roman" panose="02020603050405020304" pitchFamily="18" charset="0"/>
              </a:rPr>
              <a:t> It make a window to pop up and according to the chosen activity ask for basic information like name etc.</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258627" y="5814962"/>
            <a:ext cx="11510039" cy="677108"/>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Step 5:</a:t>
            </a:r>
            <a:r>
              <a:rPr lang="en-US" dirty="0">
                <a:solidFill>
                  <a:srgbClr val="000000"/>
                </a:solidFill>
                <a:latin typeface="Times New Roman" panose="02020603050405020304" pitchFamily="18" charset="0"/>
                <a:cs typeface="Times New Roman" panose="02020603050405020304" pitchFamily="18" charset="0"/>
              </a:rPr>
              <a:t> Fill the name and other information if you want to and press FINISH</a:t>
            </a:r>
            <a:r>
              <a:rPr lang="en-US" dirty="0" smtClean="0">
                <a:solidFill>
                  <a:srgbClr val="000000"/>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Step 6:</a:t>
            </a:r>
            <a:r>
              <a:rPr lang="en-US" dirty="0">
                <a:latin typeface="Times New Roman" panose="02020603050405020304" pitchFamily="18" charset="0"/>
                <a:cs typeface="Times New Roman" panose="02020603050405020304" pitchFamily="18" charset="0"/>
              </a:rPr>
              <a:t> It will open the activity automatically and corresponding layout file.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220" y="125522"/>
            <a:ext cx="7866769" cy="523220"/>
          </a:xfrm>
          <a:prstGeom prst="rect">
            <a:avLst/>
          </a:prstGeom>
        </p:spPr>
        <p:txBody>
          <a:bodyPr wrap="none">
            <a:spAutoFit/>
          </a:bodyPr>
          <a:lstStyle/>
          <a:p>
            <a:r>
              <a:rPr lang="en-US" sz="2800" b="1" dirty="0" smtClean="0">
                <a:latin typeface="Times New Roman" pitchFamily="18" charset="0"/>
                <a:cs typeface="Times New Roman" pitchFamily="18" charset="0"/>
              </a:rPr>
              <a:t>Activity Life Cycle / </a:t>
            </a:r>
            <a:r>
              <a:rPr lang="en-US" sz="2800" b="1" cap="all" dirty="0" smtClean="0">
                <a:latin typeface="Times New Roman" pitchFamily="18" charset="0"/>
                <a:cs typeface="Times New Roman" pitchFamily="18" charset="0"/>
              </a:rPr>
              <a:t>LIFECYCLE OF ACTIVITY</a:t>
            </a:r>
            <a:endParaRPr lang="en-US" dirty="0"/>
          </a:p>
        </p:txBody>
      </p:sp>
      <p:sp>
        <p:nvSpPr>
          <p:cNvPr id="3" name="Rectangle 2"/>
          <p:cNvSpPr/>
          <p:nvPr/>
        </p:nvSpPr>
        <p:spPr>
          <a:xfrm>
            <a:off x="69259" y="940108"/>
            <a:ext cx="11956481" cy="3985706"/>
          </a:xfrm>
          <a:prstGeom prst="rect">
            <a:avLst/>
          </a:prstGeom>
        </p:spPr>
        <p:txBody>
          <a:bodyPr wrap="square">
            <a:spAutoFit/>
          </a:bodyPr>
          <a:lstStyle/>
          <a:p>
            <a:r>
              <a:rPr lang="en-US" dirty="0" smtClean="0">
                <a:latin typeface="Times New Roman" pitchFamily="18" charset="0"/>
                <a:cs typeface="Times New Roman" pitchFamily="18" charset="0"/>
              </a:rPr>
              <a:t>	As a user </a:t>
            </a:r>
            <a:r>
              <a:rPr lang="en-US" b="1" dirty="0" smtClean="0">
                <a:solidFill>
                  <a:srgbClr val="FF0000"/>
                </a:solidFill>
                <a:latin typeface="Times New Roman" pitchFamily="18" charset="0"/>
                <a:cs typeface="Times New Roman" pitchFamily="18" charset="0"/>
              </a:rPr>
              <a:t>navigates through, out of, and back to your app, the Activity instances in your app transition through different states in their lifecycle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The </a:t>
            </a:r>
            <a:r>
              <a:rPr lang="en-US" b="1" dirty="0" smtClean="0">
                <a:solidFill>
                  <a:srgbClr val="FF0000"/>
                </a:solidFill>
                <a:latin typeface="Times New Roman" pitchFamily="18" charset="0"/>
                <a:cs typeface="Times New Roman" pitchFamily="18" charset="0"/>
              </a:rPr>
              <a:t>Activity class provides </a:t>
            </a:r>
            <a:r>
              <a:rPr lang="en-US" sz="2500" b="1" dirty="0" smtClean="0">
                <a:solidFill>
                  <a:srgbClr val="FF0000"/>
                </a:solidFill>
                <a:latin typeface="Times New Roman" pitchFamily="18" charset="0"/>
                <a:cs typeface="Times New Roman" pitchFamily="18" charset="0"/>
              </a:rPr>
              <a:t>several callbacks </a:t>
            </a:r>
            <a:r>
              <a:rPr lang="en-US" b="1" dirty="0" smtClean="0">
                <a:solidFill>
                  <a:srgbClr val="FF0000"/>
                </a:solidFill>
                <a:latin typeface="Times New Roman" pitchFamily="18" charset="0"/>
                <a:cs typeface="Times New Roman" pitchFamily="18" charset="0"/>
              </a:rPr>
              <a:t>that allow the activity to know that a state has changed</a:t>
            </a:r>
            <a:r>
              <a:rPr lang="en-US" dirty="0" smtClean="0">
                <a:latin typeface="Times New Roman" pitchFamily="18" charset="0"/>
                <a:cs typeface="Times New Roman" pitchFamily="18" charset="0"/>
              </a:rPr>
              <a:t>, that the system is </a:t>
            </a:r>
            <a:r>
              <a:rPr lang="en-US" b="1" dirty="0" smtClean="0">
                <a:latin typeface="Times New Roman" pitchFamily="18" charset="0"/>
                <a:cs typeface="Times New Roman" pitchFamily="18" charset="0"/>
              </a:rPr>
              <a:t>creating, stopping, resuming, or destroying</a:t>
            </a:r>
            <a:r>
              <a:rPr lang="en-US" dirty="0" smtClean="0">
                <a:latin typeface="Times New Roman" pitchFamily="18" charset="0"/>
                <a:cs typeface="Times New Roman" pitchFamily="18" charset="0"/>
              </a:rPr>
              <a:t> an activity. Within the lifecycle callback methods, you can declare how your activity behaves when the user leaves and re-enters the activity.</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if you’re building a streaming video player, you might pause the video and terminate the network connection when the user minimizes the app. When the user returns, you can reconnect to the network and allow the user to resume the video from the same spot.</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Each callback allows you to perform specific work </a:t>
            </a:r>
            <a:r>
              <a:rPr lang="en-US" dirty="0" smtClean="0">
                <a:latin typeface="Times New Roman" pitchFamily="18" charset="0"/>
                <a:cs typeface="Times New Roman" pitchFamily="18" charset="0"/>
              </a:rPr>
              <a:t>that is well suited for a given change of state. </a:t>
            </a:r>
          </a:p>
          <a:p>
            <a:r>
              <a:rPr lang="en-US" dirty="0" smtClean="0">
                <a:latin typeface="Times New Roman" pitchFamily="18" charset="0"/>
                <a:cs typeface="Times New Roman" pitchFamily="18" charset="0"/>
              </a:rPr>
              <a:t>	Doing the right work at the right time and handling transitions properly make your app more robust and </a:t>
            </a:r>
            <a:r>
              <a:rPr lang="en-US" dirty="0" err="1" smtClean="0">
                <a:latin typeface="Times New Roman" pitchFamily="18" charset="0"/>
                <a:cs typeface="Times New Roman" pitchFamily="18" charset="0"/>
              </a:rPr>
              <a:t>performant</a:t>
            </a:r>
            <a:r>
              <a:rPr lang="en-US" dirty="0" smtClean="0">
                <a:latin typeface="Times New Roman" pitchFamily="18" charset="0"/>
                <a:cs typeface="Times New Roman" pitchFamily="18" charset="0"/>
              </a:rPr>
              <a:t> and helps make the user experience better.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0690" y="354895"/>
            <a:ext cx="5901103" cy="384721"/>
          </a:xfrm>
          <a:prstGeom prst="rect">
            <a:avLst/>
          </a:prstGeom>
        </p:spPr>
        <p:txBody>
          <a:bodyPr wrap="none">
            <a:spAutoFit/>
          </a:bodyPr>
          <a:lstStyle/>
          <a:p>
            <a:r>
              <a:rPr lang="en-US" b="1" dirty="0" smtClean="0">
                <a:latin typeface="Times New Roman" pitchFamily="18" charset="0"/>
                <a:cs typeface="Times New Roman" pitchFamily="18" charset="0"/>
              </a:rPr>
              <a:t>The Activity class provides a core set of </a:t>
            </a:r>
            <a:r>
              <a:rPr lang="en-US" b="1" dirty="0" smtClean="0">
                <a:solidFill>
                  <a:srgbClr val="FF0000"/>
                </a:solidFill>
                <a:latin typeface="Times New Roman" pitchFamily="18" charset="0"/>
                <a:cs typeface="Times New Roman" pitchFamily="18" charset="0"/>
              </a:rPr>
              <a:t>seven callbacks</a:t>
            </a:r>
            <a:endParaRPr lang="en-US" b="1"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151907" y="954664"/>
            <a:ext cx="9524010" cy="5498871"/>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0005" y="589061"/>
            <a:ext cx="5557652" cy="5716736"/>
          </a:xfrm>
          <a:prstGeom prst="rect">
            <a:avLst/>
          </a:prstGeom>
        </p:spPr>
      </p:pic>
      <p:pic>
        <p:nvPicPr>
          <p:cNvPr id="3" name="Picture 2"/>
          <p:cNvPicPr>
            <a:picLocks noChangeAspect="1"/>
          </p:cNvPicPr>
          <p:nvPr/>
        </p:nvPicPr>
        <p:blipFill>
          <a:blip r:embed="rId3"/>
          <a:stretch>
            <a:fillRect/>
          </a:stretch>
        </p:blipFill>
        <p:spPr>
          <a:xfrm>
            <a:off x="5918162" y="424466"/>
            <a:ext cx="6123709" cy="632435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271" y="116824"/>
            <a:ext cx="11867072" cy="1877437"/>
          </a:xfrm>
          <a:prstGeom prst="rect">
            <a:avLst/>
          </a:prstGeom>
        </p:spPr>
        <p:txBody>
          <a:bodyPr wrap="square">
            <a:spAutoFit/>
          </a:bodyPr>
          <a:lstStyle/>
          <a:p>
            <a:r>
              <a:rPr lang="en-US" sz="2100" b="1" dirty="0" smtClean="0">
                <a:solidFill>
                  <a:srgbClr val="C00000"/>
                </a:solidFill>
                <a:latin typeface="Times New Roman" panose="02020603050405020304" pitchFamily="18" charset="0"/>
                <a:cs typeface="Times New Roman" panose="02020603050405020304" pitchFamily="18" charset="0"/>
              </a:rPr>
              <a:t>1. </a:t>
            </a:r>
            <a:r>
              <a:rPr lang="en-US" sz="2100" b="1" dirty="0" err="1" smtClean="0">
                <a:solidFill>
                  <a:srgbClr val="C00000"/>
                </a:solidFill>
                <a:latin typeface="Times New Roman" panose="02020603050405020304" pitchFamily="18" charset="0"/>
                <a:cs typeface="Times New Roman" panose="02020603050405020304" pitchFamily="18" charset="0"/>
              </a:rPr>
              <a:t>onCreate</a:t>
            </a:r>
            <a:r>
              <a:rPr lang="en-US" sz="2100" b="1" dirty="0">
                <a:solidFill>
                  <a:srgbClr val="C00000"/>
                </a:solidFill>
                <a:latin typeface="Times New Roman" panose="02020603050405020304" pitchFamily="18" charset="0"/>
                <a:cs typeface="Times New Roman" panose="02020603050405020304" pitchFamily="18" charset="0"/>
              </a:rPr>
              <a:t>( )</a:t>
            </a:r>
          </a:p>
          <a:p>
            <a:r>
              <a:rPr lang="en-US" dirty="0" smtClean="0">
                <a:solidFill>
                  <a:srgbClr val="242424"/>
                </a:solidFill>
                <a:latin typeface="Times New Roman" panose="02020603050405020304" pitchFamily="18" charset="0"/>
                <a:cs typeface="Times New Roman" panose="02020603050405020304" pitchFamily="18" charset="0"/>
              </a:rPr>
              <a:t>	This </a:t>
            </a:r>
            <a:r>
              <a:rPr lang="en-US" dirty="0">
                <a:solidFill>
                  <a:srgbClr val="242424"/>
                </a:solidFill>
                <a:latin typeface="Times New Roman" panose="02020603050405020304" pitchFamily="18" charset="0"/>
                <a:cs typeface="Times New Roman" panose="02020603050405020304" pitchFamily="18" charset="0"/>
              </a:rPr>
              <a:t>callback is fired when the system </a:t>
            </a:r>
            <a:r>
              <a:rPr lang="en-US" b="1" dirty="0">
                <a:solidFill>
                  <a:srgbClr val="FF0000"/>
                </a:solidFill>
                <a:latin typeface="Times New Roman" panose="02020603050405020304" pitchFamily="18" charset="0"/>
                <a:cs typeface="Times New Roman" panose="02020603050405020304" pitchFamily="18" charset="0"/>
              </a:rPr>
              <a:t>first creates the activity</a:t>
            </a:r>
            <a:r>
              <a:rPr lang="en-US" dirty="0">
                <a:solidFill>
                  <a:srgbClr val="242424"/>
                </a:solidFill>
                <a:latin typeface="Times New Roman" panose="02020603050405020304" pitchFamily="18" charset="0"/>
                <a:cs typeface="Times New Roman" panose="02020603050405020304" pitchFamily="18" charset="0"/>
              </a:rPr>
              <a:t>. In </a:t>
            </a:r>
            <a:r>
              <a:rPr lang="en-US" dirty="0" err="1">
                <a:solidFill>
                  <a:srgbClr val="242424"/>
                </a:solidFill>
                <a:latin typeface="Times New Roman" panose="02020603050405020304" pitchFamily="18" charset="0"/>
                <a:cs typeface="Times New Roman" panose="02020603050405020304" pitchFamily="18" charset="0"/>
              </a:rPr>
              <a:t>onCreate</a:t>
            </a:r>
            <a:r>
              <a:rPr lang="en-US" dirty="0">
                <a:solidFill>
                  <a:srgbClr val="242424"/>
                </a:solidFill>
                <a:latin typeface="Times New Roman" panose="02020603050405020304" pitchFamily="18" charset="0"/>
                <a:cs typeface="Times New Roman" panose="02020603050405020304" pitchFamily="18" charset="0"/>
              </a:rPr>
              <a:t> method, all such operations are performed which should be done </a:t>
            </a:r>
            <a:r>
              <a:rPr lang="en-US" b="1" dirty="0">
                <a:solidFill>
                  <a:srgbClr val="FF0000"/>
                </a:solidFill>
                <a:latin typeface="Times New Roman" panose="02020603050405020304" pitchFamily="18" charset="0"/>
                <a:cs typeface="Times New Roman" panose="02020603050405020304" pitchFamily="18" charset="0"/>
              </a:rPr>
              <a:t>only once for the entire life of the activity</a:t>
            </a:r>
            <a:r>
              <a:rPr lang="en-US" dirty="0">
                <a:solidFill>
                  <a:srgbClr val="242424"/>
                </a:solidFill>
                <a:latin typeface="Times New Roman" panose="02020603050405020304" pitchFamily="18" charset="0"/>
                <a:cs typeface="Times New Roman" panose="02020603050405020304" pitchFamily="18" charset="0"/>
              </a:rPr>
              <a:t>.</a:t>
            </a:r>
          </a:p>
          <a:p>
            <a:r>
              <a:rPr lang="en-US" dirty="0" smtClean="0">
                <a:solidFill>
                  <a:srgbClr val="242424"/>
                </a:solidFill>
                <a:latin typeface="Times New Roman" panose="02020603050405020304" pitchFamily="18" charset="0"/>
                <a:cs typeface="Times New Roman" panose="02020603050405020304" pitchFamily="18" charset="0"/>
              </a:rPr>
              <a:t>	This </a:t>
            </a:r>
            <a:r>
              <a:rPr lang="en-US" dirty="0">
                <a:solidFill>
                  <a:srgbClr val="242424"/>
                </a:solidFill>
                <a:latin typeface="Times New Roman" panose="02020603050405020304" pitchFamily="18" charset="0"/>
                <a:cs typeface="Times New Roman" panose="02020603050405020304" pitchFamily="18" charset="0"/>
              </a:rPr>
              <a:t>method has a parameter </a:t>
            </a:r>
            <a:r>
              <a:rPr lang="en-US" b="1" i="1" dirty="0" err="1">
                <a:solidFill>
                  <a:srgbClr val="FF0000"/>
                </a:solidFill>
                <a:latin typeface="Times New Roman" panose="02020603050405020304" pitchFamily="18" charset="0"/>
                <a:cs typeface="Times New Roman" panose="02020603050405020304" pitchFamily="18" charset="0"/>
              </a:rPr>
              <a:t>savedInstanceState</a:t>
            </a:r>
            <a:r>
              <a:rPr lang="en-US" b="1" dirty="0">
                <a:solidFill>
                  <a:srgbClr val="FF0000"/>
                </a:solidFill>
                <a:latin typeface="Times New Roman" panose="02020603050405020304" pitchFamily="18" charset="0"/>
                <a:cs typeface="Times New Roman" panose="02020603050405020304" pitchFamily="18" charset="0"/>
              </a:rPr>
              <a:t> which is a bundle object</a:t>
            </a:r>
            <a:r>
              <a:rPr lang="en-US" dirty="0">
                <a:solidFill>
                  <a:srgbClr val="242424"/>
                </a:solidFill>
                <a:latin typeface="Times New Roman" panose="02020603050405020304" pitchFamily="18" charset="0"/>
                <a:cs typeface="Times New Roman" panose="02020603050405020304" pitchFamily="18" charset="0"/>
              </a:rPr>
              <a:t>. It contains activity’s previous saved state. If the activity has never existed before, the value of Bundle object is null</a:t>
            </a:r>
            <a:r>
              <a:rPr lang="en-US" dirty="0" smtClean="0">
                <a:solidFill>
                  <a:srgbClr val="242424"/>
                </a:solidFill>
                <a:latin typeface="Times New Roman" panose="02020603050405020304" pitchFamily="18" charset="0"/>
                <a:cs typeface="Times New Roman" panose="02020603050405020304" pitchFamily="18" charset="0"/>
              </a:rPr>
              <a:t>.</a:t>
            </a:r>
          </a:p>
          <a:p>
            <a:endParaRPr lang="en-US" b="0" i="0" dirty="0">
              <a:solidFill>
                <a:srgbClr val="242424"/>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398293" y="1713318"/>
            <a:ext cx="6619164" cy="2723823"/>
          </a:xfrm>
          <a:prstGeom prst="rect">
            <a:avLst/>
          </a:prstGeom>
          <a:noFill/>
          <a:ln>
            <a:solidFill>
              <a:srgbClr val="FF0000"/>
            </a:solidFill>
          </a:ln>
        </p:spPr>
        <p:txBody>
          <a:bodyPr wrap="square" rtlCol="0">
            <a:spAutoFit/>
          </a:bodyPr>
          <a:lstStyle/>
          <a:p>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MainActivity</a:t>
            </a:r>
            <a:r>
              <a:rPr lang="en-IN" dirty="0">
                <a:latin typeface="Times New Roman" panose="02020603050405020304" pitchFamily="18" charset="0"/>
                <a:cs typeface="Times New Roman" panose="02020603050405020304" pitchFamily="18" charset="0"/>
              </a:rPr>
              <a:t> extends </a:t>
            </a:r>
            <a:r>
              <a:rPr lang="en-IN" dirty="0" err="1">
                <a:latin typeface="Times New Roman" panose="02020603050405020304" pitchFamily="18" charset="0"/>
                <a:cs typeface="Times New Roman" panose="02020603050405020304" pitchFamily="18" charset="0"/>
              </a:rPr>
              <a:t>AppCompatActivity</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@Override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protected void </a:t>
            </a:r>
            <a:r>
              <a:rPr lang="en-IN" dirty="0" err="1">
                <a:latin typeface="Times New Roman" panose="02020603050405020304" pitchFamily="18" charset="0"/>
                <a:cs typeface="Times New Roman" panose="02020603050405020304" pitchFamily="18" charset="0"/>
              </a:rPr>
              <a:t>onCreate</a:t>
            </a:r>
            <a:r>
              <a:rPr lang="en-IN" dirty="0">
                <a:latin typeface="Times New Roman" panose="02020603050405020304" pitchFamily="18" charset="0"/>
                <a:cs typeface="Times New Roman" panose="02020603050405020304" pitchFamily="18" charset="0"/>
              </a:rPr>
              <a:t>(Bundle </a:t>
            </a:r>
            <a:r>
              <a:rPr lang="en-IN" dirty="0" err="1">
                <a:latin typeface="Times New Roman" panose="02020603050405020304" pitchFamily="18" charset="0"/>
                <a:cs typeface="Times New Roman" panose="02020603050405020304" pitchFamily="18" charset="0"/>
              </a:rPr>
              <a:t>savedInstanceState</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super.onCreate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savedInstanceState</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setContentView</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R.layout.</a:t>
            </a:r>
            <a:r>
              <a:rPr lang="en-IN" i="1" dirty="0" err="1">
                <a:latin typeface="Times New Roman" panose="02020603050405020304" pitchFamily="18" charset="0"/>
                <a:cs typeface="Times New Roman" panose="02020603050405020304" pitchFamily="18" charset="0"/>
              </a:rPr>
              <a:t>activity_main</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197051" y="4384019"/>
            <a:ext cx="11737512" cy="2354491"/>
          </a:xfrm>
          <a:prstGeom prst="rect">
            <a:avLst/>
          </a:prstGeom>
        </p:spPr>
        <p:txBody>
          <a:bodyPr wrap="square">
            <a:spAutoFit/>
          </a:bodyPr>
          <a:lstStyle/>
          <a:p>
            <a:r>
              <a:rPr lang="en-US" sz="2100" b="1" dirty="0" smtClean="0">
                <a:solidFill>
                  <a:srgbClr val="C00000"/>
                </a:solidFill>
                <a:latin typeface="Times New Roman" panose="02020603050405020304" pitchFamily="18" charset="0"/>
                <a:cs typeface="Times New Roman" panose="02020603050405020304" pitchFamily="18" charset="0"/>
              </a:rPr>
              <a:t>2. </a:t>
            </a:r>
            <a:r>
              <a:rPr lang="en-US" sz="2100" b="1" dirty="0" err="1" smtClean="0">
                <a:solidFill>
                  <a:srgbClr val="C00000"/>
                </a:solidFill>
                <a:latin typeface="Times New Roman" panose="02020603050405020304" pitchFamily="18" charset="0"/>
                <a:cs typeface="Times New Roman" panose="02020603050405020304" pitchFamily="18" charset="0"/>
              </a:rPr>
              <a:t>onStart</a:t>
            </a:r>
            <a:r>
              <a:rPr lang="en-US" sz="2100" b="1" dirty="0">
                <a:solidFill>
                  <a:srgbClr val="C00000"/>
                </a:solidFill>
                <a:latin typeface="Times New Roman" panose="02020603050405020304" pitchFamily="18" charset="0"/>
                <a:cs typeface="Times New Roman" panose="02020603050405020304" pitchFamily="18" charset="0"/>
              </a:rPr>
              <a:t>( )</a:t>
            </a:r>
          </a:p>
          <a:p>
            <a:r>
              <a:rPr lang="en-US" dirty="0" smtClean="0">
                <a:solidFill>
                  <a:srgbClr val="242424"/>
                </a:solidFill>
                <a:latin typeface="Times New Roman" panose="02020603050405020304" pitchFamily="18" charset="0"/>
                <a:cs typeface="Times New Roman" panose="02020603050405020304" pitchFamily="18" charset="0"/>
              </a:rPr>
              <a:t>	When </a:t>
            </a:r>
            <a:r>
              <a:rPr lang="en-US" dirty="0">
                <a:solidFill>
                  <a:srgbClr val="242424"/>
                </a:solidFill>
                <a:latin typeface="Times New Roman" panose="02020603050405020304" pitchFamily="18" charset="0"/>
                <a:cs typeface="Times New Roman" panose="02020603050405020304" pitchFamily="18" charset="0"/>
              </a:rPr>
              <a:t>the activity enters the Started state, the system invokes this callback. The </a:t>
            </a:r>
            <a:r>
              <a:rPr lang="en-US" i="1" dirty="0" err="1">
                <a:solidFill>
                  <a:srgbClr val="242424"/>
                </a:solidFill>
                <a:latin typeface="Times New Roman" panose="02020603050405020304" pitchFamily="18" charset="0"/>
                <a:cs typeface="Times New Roman" panose="02020603050405020304" pitchFamily="18" charset="0"/>
              </a:rPr>
              <a:t>onStart</a:t>
            </a:r>
            <a:r>
              <a:rPr lang="en-US" i="1" dirty="0">
                <a:solidFill>
                  <a:srgbClr val="242424"/>
                </a:solidFill>
                <a:latin typeface="Times New Roman" panose="02020603050405020304" pitchFamily="18" charset="0"/>
                <a:cs typeface="Times New Roman" panose="02020603050405020304" pitchFamily="18" charset="0"/>
              </a:rPr>
              <a:t>( )</a:t>
            </a:r>
            <a:r>
              <a:rPr lang="en-US" dirty="0">
                <a:solidFill>
                  <a:srgbClr val="242424"/>
                </a:solidFill>
                <a:latin typeface="Times New Roman" panose="02020603050405020304" pitchFamily="18" charset="0"/>
                <a:cs typeface="Times New Roman" panose="02020603050405020304" pitchFamily="18" charset="0"/>
              </a:rPr>
              <a:t> call makes the </a:t>
            </a:r>
            <a:r>
              <a:rPr lang="en-US" b="1" dirty="0">
                <a:solidFill>
                  <a:srgbClr val="FF0000"/>
                </a:solidFill>
                <a:latin typeface="Times New Roman" panose="02020603050405020304" pitchFamily="18" charset="0"/>
                <a:cs typeface="Times New Roman" panose="02020603050405020304" pitchFamily="18" charset="0"/>
              </a:rPr>
              <a:t>activity visible to the user</a:t>
            </a:r>
            <a:r>
              <a:rPr lang="en-US" dirty="0">
                <a:solidFill>
                  <a:srgbClr val="242424"/>
                </a:solidFill>
                <a:latin typeface="Times New Roman" panose="02020603050405020304" pitchFamily="18" charset="0"/>
                <a:cs typeface="Times New Roman" panose="02020603050405020304" pitchFamily="18" charset="0"/>
              </a:rPr>
              <a:t>, as the </a:t>
            </a:r>
            <a:r>
              <a:rPr lang="en-US" b="1" dirty="0">
                <a:solidFill>
                  <a:srgbClr val="FF0000"/>
                </a:solidFill>
                <a:latin typeface="Times New Roman" panose="02020603050405020304" pitchFamily="18" charset="0"/>
                <a:cs typeface="Times New Roman" panose="02020603050405020304" pitchFamily="18" charset="0"/>
              </a:rPr>
              <a:t>app prepares for the activity to enter the foreground </a:t>
            </a:r>
            <a:r>
              <a:rPr lang="en-US" dirty="0">
                <a:solidFill>
                  <a:srgbClr val="242424"/>
                </a:solidFill>
                <a:latin typeface="Times New Roman" panose="02020603050405020304" pitchFamily="18" charset="0"/>
                <a:cs typeface="Times New Roman" panose="02020603050405020304" pitchFamily="18" charset="0"/>
              </a:rPr>
              <a:t>and become interactive. </a:t>
            </a:r>
            <a:r>
              <a:rPr lang="en-US" dirty="0" smtClean="0">
                <a:solidFill>
                  <a:srgbClr val="242424"/>
                </a:solidFill>
                <a:latin typeface="Times New Roman" panose="02020603050405020304" pitchFamily="18" charset="0"/>
                <a:cs typeface="Times New Roman" panose="02020603050405020304" pitchFamily="18" charset="0"/>
              </a:rPr>
              <a:t>	This </a:t>
            </a:r>
            <a:r>
              <a:rPr lang="en-US" dirty="0">
                <a:solidFill>
                  <a:srgbClr val="242424"/>
                </a:solidFill>
                <a:latin typeface="Times New Roman" panose="02020603050405020304" pitchFamily="18" charset="0"/>
                <a:cs typeface="Times New Roman" panose="02020603050405020304" pitchFamily="18" charset="0"/>
              </a:rPr>
              <a:t>method can be used </a:t>
            </a:r>
            <a:r>
              <a:rPr lang="en-US" b="1" dirty="0">
                <a:solidFill>
                  <a:srgbClr val="FF0000"/>
                </a:solidFill>
                <a:latin typeface="Times New Roman" panose="02020603050405020304" pitchFamily="18" charset="0"/>
                <a:cs typeface="Times New Roman" panose="02020603050405020304" pitchFamily="18" charset="0"/>
              </a:rPr>
              <a:t>to initialize the code that maintains the user </a:t>
            </a:r>
            <a:r>
              <a:rPr lang="en-US" b="1" dirty="0" smtClean="0">
                <a:solidFill>
                  <a:srgbClr val="FF0000"/>
                </a:solidFill>
                <a:latin typeface="Times New Roman" panose="02020603050405020304" pitchFamily="18" charset="0"/>
                <a:cs typeface="Times New Roman" panose="02020603050405020304" pitchFamily="18" charset="0"/>
              </a:rPr>
              <a:t>interface</a:t>
            </a:r>
            <a:r>
              <a:rPr lang="en-US" dirty="0" smtClean="0">
                <a:solidFill>
                  <a:srgbClr val="242424"/>
                </a:solidFill>
                <a:latin typeface="Times New Roman" panose="02020603050405020304" pitchFamily="18" charset="0"/>
                <a:cs typeface="Times New Roman" panose="02020603050405020304" pitchFamily="18" charset="0"/>
              </a:rPr>
              <a:t>. After</a:t>
            </a:r>
            <a:r>
              <a:rPr lang="en-US" dirty="0">
                <a:solidFill>
                  <a:srgbClr val="242424"/>
                </a:solidFill>
                <a:latin typeface="Times New Roman" panose="02020603050405020304" pitchFamily="18" charset="0"/>
                <a:cs typeface="Times New Roman" panose="02020603050405020304" pitchFamily="18" charset="0"/>
              </a:rPr>
              <a:t> </a:t>
            </a:r>
            <a:r>
              <a:rPr lang="en-US" i="1" dirty="0" err="1">
                <a:solidFill>
                  <a:srgbClr val="242424"/>
                </a:solidFill>
                <a:latin typeface="Times New Roman" panose="02020603050405020304" pitchFamily="18" charset="0"/>
                <a:cs typeface="Times New Roman" panose="02020603050405020304" pitchFamily="18" charset="0"/>
              </a:rPr>
              <a:t>onStop</a:t>
            </a:r>
            <a:r>
              <a:rPr lang="en-US" i="1" dirty="0">
                <a:solidFill>
                  <a:srgbClr val="242424"/>
                </a:solidFill>
                <a:latin typeface="Times New Roman" panose="02020603050405020304" pitchFamily="18" charset="0"/>
                <a:cs typeface="Times New Roman" panose="02020603050405020304" pitchFamily="18" charset="0"/>
              </a:rPr>
              <a:t>( ) </a:t>
            </a:r>
            <a:r>
              <a:rPr lang="en-US" dirty="0">
                <a:solidFill>
                  <a:srgbClr val="242424"/>
                </a:solidFill>
                <a:latin typeface="Times New Roman" panose="02020603050405020304" pitchFamily="18" charset="0"/>
                <a:cs typeface="Times New Roman" panose="02020603050405020304" pitchFamily="18" charset="0"/>
              </a:rPr>
              <a:t>, if activity </a:t>
            </a:r>
            <a:r>
              <a:rPr lang="en-US" b="1" dirty="0">
                <a:solidFill>
                  <a:srgbClr val="242424"/>
                </a:solidFill>
                <a:latin typeface="Times New Roman" panose="02020603050405020304" pitchFamily="18" charset="0"/>
                <a:cs typeface="Times New Roman" panose="02020603050405020304" pitchFamily="18" charset="0"/>
              </a:rPr>
              <a:t>restarts then </a:t>
            </a:r>
            <a:r>
              <a:rPr lang="en-US" b="1" i="1" dirty="0" err="1">
                <a:solidFill>
                  <a:srgbClr val="242424"/>
                </a:solidFill>
                <a:latin typeface="Times New Roman" panose="02020603050405020304" pitchFamily="18" charset="0"/>
                <a:cs typeface="Times New Roman" panose="02020603050405020304" pitchFamily="18" charset="0"/>
              </a:rPr>
              <a:t>onStart</a:t>
            </a:r>
            <a:r>
              <a:rPr lang="en-US" b="1" i="1" dirty="0">
                <a:solidFill>
                  <a:srgbClr val="242424"/>
                </a:solidFill>
                <a:latin typeface="Times New Roman" panose="02020603050405020304" pitchFamily="18" charset="0"/>
                <a:cs typeface="Times New Roman" panose="02020603050405020304" pitchFamily="18" charset="0"/>
              </a:rPr>
              <a:t>( )</a:t>
            </a:r>
            <a:r>
              <a:rPr lang="en-US" dirty="0">
                <a:solidFill>
                  <a:srgbClr val="242424"/>
                </a:solidFill>
                <a:latin typeface="Times New Roman" panose="02020603050405020304" pitchFamily="18" charset="0"/>
                <a:cs typeface="Times New Roman" panose="02020603050405020304" pitchFamily="18" charset="0"/>
              </a:rPr>
              <a:t> is called. </a:t>
            </a:r>
            <a:endParaRPr lang="en-US" dirty="0" smtClean="0">
              <a:solidFill>
                <a:srgbClr val="242424"/>
              </a:solidFill>
              <a:latin typeface="Times New Roman" panose="02020603050405020304" pitchFamily="18" charset="0"/>
              <a:cs typeface="Times New Roman" panose="02020603050405020304" pitchFamily="18" charset="0"/>
            </a:endParaRPr>
          </a:p>
          <a:p>
            <a:endParaRPr lang="en-US" sz="1100" dirty="0" smtClean="0">
              <a:solidFill>
                <a:srgbClr val="242424"/>
              </a:solidFill>
              <a:latin typeface="Times New Roman" panose="02020603050405020304" pitchFamily="18" charset="0"/>
              <a:cs typeface="Times New Roman" panose="02020603050405020304" pitchFamily="18" charset="0"/>
            </a:endParaRPr>
          </a:p>
          <a:p>
            <a:r>
              <a:rPr lang="en-US" i="1" dirty="0" smtClean="0">
                <a:solidFill>
                  <a:srgbClr val="242424"/>
                </a:solidFill>
                <a:latin typeface="Times New Roman" panose="02020603050405020304" pitchFamily="18" charset="0"/>
                <a:cs typeface="Times New Roman" panose="02020603050405020304" pitchFamily="18" charset="0"/>
              </a:rPr>
              <a:t>	</a:t>
            </a:r>
            <a:r>
              <a:rPr lang="en-US" b="1" i="1" dirty="0" err="1" smtClean="0">
                <a:solidFill>
                  <a:srgbClr val="FF0000"/>
                </a:solidFill>
                <a:latin typeface="Times New Roman" panose="02020603050405020304" pitchFamily="18" charset="0"/>
                <a:cs typeface="Times New Roman" panose="02020603050405020304" pitchFamily="18" charset="0"/>
              </a:rPr>
              <a:t>onCreate</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 ) </a:t>
            </a:r>
            <a:r>
              <a:rPr lang="en-US" b="1" dirty="0">
                <a:solidFill>
                  <a:srgbClr val="FF0000"/>
                </a:solidFill>
                <a:latin typeface="Times New Roman" panose="02020603050405020304" pitchFamily="18" charset="0"/>
                <a:cs typeface="Times New Roman" panose="02020603050405020304" pitchFamily="18" charset="0"/>
              </a:rPr>
              <a:t>function is called only once but </a:t>
            </a:r>
            <a:r>
              <a:rPr lang="en-US" b="1" dirty="0" err="1">
                <a:solidFill>
                  <a:srgbClr val="FF0000"/>
                </a:solidFill>
                <a:latin typeface="Times New Roman" panose="02020603050405020304" pitchFamily="18" charset="0"/>
                <a:cs typeface="Times New Roman" panose="02020603050405020304" pitchFamily="18" charset="0"/>
              </a:rPr>
              <a:t>onStart</a:t>
            </a:r>
            <a:r>
              <a:rPr lang="en-US" b="1" dirty="0">
                <a:solidFill>
                  <a:srgbClr val="FF0000"/>
                </a:solidFill>
                <a:latin typeface="Times New Roman" panose="02020603050405020304" pitchFamily="18" charset="0"/>
                <a:cs typeface="Times New Roman" panose="02020603050405020304" pitchFamily="18" charset="0"/>
              </a:rPr>
              <a:t>( ) can be called multiple times </a:t>
            </a:r>
            <a:r>
              <a:rPr lang="en-US" dirty="0">
                <a:solidFill>
                  <a:srgbClr val="242424"/>
                </a:solidFill>
                <a:latin typeface="Times New Roman" panose="02020603050405020304" pitchFamily="18" charset="0"/>
                <a:cs typeface="Times New Roman" panose="02020603050405020304" pitchFamily="18" charset="0"/>
              </a:rPr>
              <a:t>, when activity enters the started state.</a:t>
            </a:r>
            <a:endParaRPr lang="en-US" b="0" i="0" dirty="0">
              <a:solidFill>
                <a:srgbClr val="2424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237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7994"/>
            <a:ext cx="12192001" cy="7402026"/>
          </a:xfrm>
          <a:prstGeom prst="rect">
            <a:avLst/>
          </a:prstGeom>
        </p:spPr>
        <p:txBody>
          <a:bodyPr wrap="square">
            <a:spAutoFit/>
          </a:bodyPr>
          <a:lstStyle/>
          <a:p>
            <a:r>
              <a:rPr lang="en-US" sz="2100" b="1" dirty="0" smtClean="0">
                <a:solidFill>
                  <a:srgbClr val="C00000"/>
                </a:solidFill>
                <a:latin typeface="Times New Roman" panose="02020603050405020304" pitchFamily="18" charset="0"/>
                <a:cs typeface="Times New Roman" panose="02020603050405020304" pitchFamily="18" charset="0"/>
              </a:rPr>
              <a:t>3. </a:t>
            </a:r>
            <a:r>
              <a:rPr lang="en-US" sz="2100" b="1" dirty="0" err="1" smtClean="0">
                <a:solidFill>
                  <a:srgbClr val="C00000"/>
                </a:solidFill>
                <a:latin typeface="Times New Roman" panose="02020603050405020304" pitchFamily="18" charset="0"/>
                <a:cs typeface="Times New Roman" panose="02020603050405020304" pitchFamily="18" charset="0"/>
              </a:rPr>
              <a:t>onResume</a:t>
            </a:r>
            <a:r>
              <a:rPr lang="en-US" sz="2100" b="1" dirty="0">
                <a:solidFill>
                  <a:srgbClr val="C00000"/>
                </a:solidFill>
                <a:latin typeface="Times New Roman" panose="02020603050405020304" pitchFamily="18" charset="0"/>
                <a:cs typeface="Times New Roman" panose="02020603050405020304" pitchFamily="18" charset="0"/>
              </a:rPr>
              <a:t>( )</a:t>
            </a:r>
          </a:p>
          <a:p>
            <a:r>
              <a:rPr lang="en-US" dirty="0" smtClean="0">
                <a:solidFill>
                  <a:srgbClr val="242424"/>
                </a:solidFill>
                <a:latin typeface="Times New Roman" panose="02020603050405020304" pitchFamily="18" charset="0"/>
                <a:cs typeface="Times New Roman" panose="02020603050405020304" pitchFamily="18" charset="0"/>
              </a:rPr>
              <a:t>	The</a:t>
            </a:r>
            <a:r>
              <a:rPr lang="en-US" dirty="0">
                <a:solidFill>
                  <a:srgbClr val="242424"/>
                </a:solidFill>
                <a:latin typeface="Times New Roman" panose="02020603050405020304" pitchFamily="18" charset="0"/>
                <a:cs typeface="Times New Roman" panose="02020603050405020304" pitchFamily="18" charset="0"/>
              </a:rPr>
              <a:t> </a:t>
            </a:r>
            <a:r>
              <a:rPr lang="en-US" b="1" i="1" dirty="0" err="1">
                <a:solidFill>
                  <a:srgbClr val="242424"/>
                </a:solidFill>
                <a:latin typeface="Times New Roman" panose="02020603050405020304" pitchFamily="18" charset="0"/>
                <a:cs typeface="Times New Roman" panose="02020603050405020304" pitchFamily="18" charset="0"/>
              </a:rPr>
              <a:t>onStart</a:t>
            </a:r>
            <a:r>
              <a:rPr lang="en-US" b="1" i="1" dirty="0">
                <a:solidFill>
                  <a:srgbClr val="242424"/>
                </a:solidFill>
                <a:latin typeface="Times New Roman" panose="02020603050405020304" pitchFamily="18" charset="0"/>
                <a:cs typeface="Times New Roman" panose="02020603050405020304" pitchFamily="18" charset="0"/>
              </a:rPr>
              <a:t>( )</a:t>
            </a:r>
            <a:r>
              <a:rPr lang="en-US" b="1" dirty="0">
                <a:solidFill>
                  <a:srgbClr val="242424"/>
                </a:solidFill>
                <a:latin typeface="Times New Roman" panose="02020603050405020304" pitchFamily="18" charset="0"/>
                <a:cs typeface="Times New Roman" panose="02020603050405020304" pitchFamily="18" charset="0"/>
              </a:rPr>
              <a:t> method completes very quickly </a:t>
            </a:r>
            <a:r>
              <a:rPr lang="en-US" dirty="0">
                <a:solidFill>
                  <a:srgbClr val="242424"/>
                </a:solidFill>
                <a:latin typeface="Times New Roman" panose="02020603050405020304" pitchFamily="18" charset="0"/>
                <a:cs typeface="Times New Roman" panose="02020603050405020304" pitchFamily="18" charset="0"/>
              </a:rPr>
              <a:t>and, as with the Created state, the activity does not stay resident in the Started state. Once this callback finishes, the </a:t>
            </a:r>
            <a:r>
              <a:rPr lang="en-US" b="1" dirty="0">
                <a:solidFill>
                  <a:srgbClr val="FF0000"/>
                </a:solidFill>
                <a:latin typeface="Times New Roman" panose="02020603050405020304" pitchFamily="18" charset="0"/>
                <a:cs typeface="Times New Roman" panose="02020603050405020304" pitchFamily="18" charset="0"/>
              </a:rPr>
              <a:t>activity enters the </a:t>
            </a:r>
            <a:r>
              <a:rPr lang="en-US" b="1" i="1" dirty="0">
                <a:solidFill>
                  <a:srgbClr val="FF0000"/>
                </a:solidFill>
                <a:latin typeface="Times New Roman" panose="02020603050405020304" pitchFamily="18" charset="0"/>
                <a:cs typeface="Times New Roman" panose="02020603050405020304" pitchFamily="18" charset="0"/>
              </a:rPr>
              <a:t>Resumed</a:t>
            </a:r>
            <a:r>
              <a:rPr lang="en-US" b="1" dirty="0">
                <a:solidFill>
                  <a:srgbClr val="FF0000"/>
                </a:solidFill>
                <a:latin typeface="Times New Roman" panose="02020603050405020304" pitchFamily="18" charset="0"/>
                <a:cs typeface="Times New Roman" panose="02020603050405020304" pitchFamily="18" charset="0"/>
              </a:rPr>
              <a:t> state</a:t>
            </a:r>
            <a:r>
              <a:rPr lang="en-US" dirty="0">
                <a:solidFill>
                  <a:srgbClr val="242424"/>
                </a:solidFill>
                <a:latin typeface="Times New Roman" panose="02020603050405020304" pitchFamily="18" charset="0"/>
                <a:cs typeface="Times New Roman" panose="02020603050405020304" pitchFamily="18" charset="0"/>
              </a:rPr>
              <a:t>, and the system invokes </a:t>
            </a:r>
            <a:r>
              <a:rPr lang="en-US" dirty="0" smtClean="0">
                <a:solidFill>
                  <a:srgbClr val="242424"/>
                </a:solidFill>
                <a:latin typeface="Times New Roman" panose="02020603050405020304" pitchFamily="18" charset="0"/>
                <a:cs typeface="Times New Roman" panose="02020603050405020304" pitchFamily="18" charset="0"/>
              </a:rPr>
              <a:t>the</a:t>
            </a:r>
          </a:p>
          <a:p>
            <a:r>
              <a:rPr lang="en-US" dirty="0">
                <a:solidFill>
                  <a:srgbClr val="242424"/>
                </a:solidFill>
                <a:latin typeface="Times New Roman" panose="02020603050405020304" pitchFamily="18" charset="0"/>
                <a:cs typeface="Times New Roman" panose="02020603050405020304" pitchFamily="18" charset="0"/>
              </a:rPr>
              <a:t> </a:t>
            </a:r>
            <a:r>
              <a:rPr lang="en-US" i="1" dirty="0" err="1">
                <a:solidFill>
                  <a:srgbClr val="242424"/>
                </a:solidFill>
                <a:latin typeface="Times New Roman" panose="02020603050405020304" pitchFamily="18" charset="0"/>
                <a:cs typeface="Times New Roman" panose="02020603050405020304" pitchFamily="18" charset="0"/>
              </a:rPr>
              <a:t>onResume</a:t>
            </a:r>
            <a:r>
              <a:rPr lang="en-US" i="1" dirty="0" smtClean="0">
                <a:solidFill>
                  <a:srgbClr val="242424"/>
                </a:solidFill>
                <a:latin typeface="Times New Roman" panose="02020603050405020304" pitchFamily="18" charset="0"/>
                <a:cs typeface="Times New Roman" panose="02020603050405020304" pitchFamily="18" charset="0"/>
              </a:rPr>
              <a:t>( )</a:t>
            </a:r>
            <a:r>
              <a:rPr lang="en-US" dirty="0">
                <a:solidFill>
                  <a:srgbClr val="242424"/>
                </a:solidFill>
                <a:latin typeface="Times New Roman" panose="02020603050405020304" pitchFamily="18" charset="0"/>
                <a:cs typeface="Times New Roman" panose="02020603050405020304" pitchFamily="18" charset="0"/>
              </a:rPr>
              <a:t> method.</a:t>
            </a:r>
          </a:p>
          <a:p>
            <a:r>
              <a:rPr lang="en-US" dirty="0" smtClean="0">
                <a:solidFill>
                  <a:srgbClr val="242424"/>
                </a:solidFill>
                <a:latin typeface="Times New Roman" panose="02020603050405020304" pitchFamily="18" charset="0"/>
                <a:cs typeface="Times New Roman" panose="02020603050405020304" pitchFamily="18" charset="0"/>
              </a:rPr>
              <a:t>	This </a:t>
            </a:r>
            <a:r>
              <a:rPr lang="en-US" dirty="0">
                <a:solidFill>
                  <a:srgbClr val="242424"/>
                </a:solidFill>
                <a:latin typeface="Times New Roman" panose="02020603050405020304" pitchFamily="18" charset="0"/>
                <a:cs typeface="Times New Roman" panose="02020603050405020304" pitchFamily="18" charset="0"/>
              </a:rPr>
              <a:t>is the state in which the </a:t>
            </a:r>
            <a:r>
              <a:rPr lang="en-US" sz="2200" b="1" dirty="0">
                <a:solidFill>
                  <a:srgbClr val="FF0000"/>
                </a:solidFill>
                <a:latin typeface="Times New Roman" panose="02020603050405020304" pitchFamily="18" charset="0"/>
                <a:cs typeface="Times New Roman" panose="02020603050405020304" pitchFamily="18" charset="0"/>
              </a:rPr>
              <a:t>app interacts with the user</a:t>
            </a:r>
            <a:r>
              <a:rPr lang="en-US" dirty="0">
                <a:solidFill>
                  <a:srgbClr val="242424"/>
                </a:solidFill>
                <a:latin typeface="Times New Roman" panose="02020603050405020304" pitchFamily="18" charset="0"/>
                <a:cs typeface="Times New Roman" panose="02020603050405020304" pitchFamily="18" charset="0"/>
              </a:rPr>
              <a:t>. The app stays in this state until </a:t>
            </a:r>
            <a:r>
              <a:rPr lang="en-US" b="1" dirty="0">
                <a:solidFill>
                  <a:srgbClr val="242424"/>
                </a:solidFill>
                <a:latin typeface="Times New Roman" panose="02020603050405020304" pitchFamily="18" charset="0"/>
                <a:cs typeface="Times New Roman" panose="02020603050405020304" pitchFamily="18" charset="0"/>
              </a:rPr>
              <a:t>something happens to take focus away from the app</a:t>
            </a:r>
            <a:r>
              <a:rPr lang="en-US" dirty="0">
                <a:solidFill>
                  <a:srgbClr val="242424"/>
                </a:solidFill>
                <a:latin typeface="Times New Roman" panose="02020603050405020304" pitchFamily="18" charset="0"/>
                <a:cs typeface="Times New Roman" panose="02020603050405020304" pitchFamily="18" charset="0"/>
              </a:rPr>
              <a:t>. Such an event might be, for instance, </a:t>
            </a:r>
            <a:endParaRPr lang="en-US" dirty="0" smtClean="0">
              <a:solidFill>
                <a:srgbClr val="242424"/>
              </a:solidFill>
              <a:latin typeface="Times New Roman" panose="02020603050405020304" pitchFamily="18" charset="0"/>
              <a:cs typeface="Times New Roman" panose="02020603050405020304" pitchFamily="18" charset="0"/>
            </a:endParaRPr>
          </a:p>
          <a:p>
            <a:r>
              <a:rPr lang="en-US" dirty="0" smtClean="0">
                <a:solidFill>
                  <a:srgbClr val="242424"/>
                </a:solidFill>
                <a:latin typeface="Times New Roman" panose="02020603050405020304" pitchFamily="18" charset="0"/>
                <a:cs typeface="Times New Roman" panose="02020603050405020304" pitchFamily="18" charset="0"/>
              </a:rPr>
              <a:t>		receiving </a:t>
            </a:r>
            <a:r>
              <a:rPr lang="en-US" dirty="0">
                <a:solidFill>
                  <a:srgbClr val="242424"/>
                </a:solidFill>
                <a:latin typeface="Times New Roman" panose="02020603050405020304" pitchFamily="18" charset="0"/>
                <a:cs typeface="Times New Roman" panose="02020603050405020304" pitchFamily="18" charset="0"/>
              </a:rPr>
              <a:t>a phone call, </a:t>
            </a:r>
            <a:endParaRPr lang="en-US" dirty="0" smtClean="0">
              <a:solidFill>
                <a:srgbClr val="242424"/>
              </a:solidFill>
              <a:latin typeface="Times New Roman" panose="02020603050405020304" pitchFamily="18" charset="0"/>
              <a:cs typeface="Times New Roman" panose="02020603050405020304" pitchFamily="18" charset="0"/>
            </a:endParaRPr>
          </a:p>
          <a:p>
            <a:r>
              <a:rPr lang="en-US" dirty="0" smtClean="0">
                <a:solidFill>
                  <a:srgbClr val="242424"/>
                </a:solidFill>
                <a:latin typeface="Times New Roman" panose="02020603050405020304" pitchFamily="18" charset="0"/>
                <a:cs typeface="Times New Roman" panose="02020603050405020304" pitchFamily="18" charset="0"/>
              </a:rPr>
              <a:t>		the </a:t>
            </a:r>
            <a:r>
              <a:rPr lang="en-US" dirty="0">
                <a:solidFill>
                  <a:srgbClr val="242424"/>
                </a:solidFill>
                <a:latin typeface="Times New Roman" panose="02020603050405020304" pitchFamily="18" charset="0"/>
                <a:cs typeface="Times New Roman" panose="02020603050405020304" pitchFamily="18" charset="0"/>
              </a:rPr>
              <a:t>user’s navigating to another activity, </a:t>
            </a:r>
            <a:r>
              <a:rPr lang="en-US" dirty="0" smtClean="0">
                <a:solidFill>
                  <a:srgbClr val="242424"/>
                </a:solidFill>
                <a:latin typeface="Times New Roman" panose="02020603050405020304" pitchFamily="18" charset="0"/>
                <a:cs typeface="Times New Roman" panose="02020603050405020304" pitchFamily="18" charset="0"/>
              </a:rPr>
              <a:t>or		</a:t>
            </a:r>
          </a:p>
          <a:p>
            <a:r>
              <a:rPr lang="en-US" dirty="0" smtClean="0">
                <a:solidFill>
                  <a:srgbClr val="242424"/>
                </a:solidFill>
                <a:latin typeface="Times New Roman" panose="02020603050405020304" pitchFamily="18" charset="0"/>
                <a:cs typeface="Times New Roman" panose="02020603050405020304" pitchFamily="18" charset="0"/>
              </a:rPr>
              <a:t>		the </a:t>
            </a:r>
            <a:r>
              <a:rPr lang="en-US" dirty="0">
                <a:solidFill>
                  <a:srgbClr val="242424"/>
                </a:solidFill>
                <a:latin typeface="Times New Roman" panose="02020603050405020304" pitchFamily="18" charset="0"/>
                <a:cs typeface="Times New Roman" panose="02020603050405020304" pitchFamily="18" charset="0"/>
              </a:rPr>
              <a:t>device screen’s turning off. </a:t>
            </a:r>
            <a:endParaRPr lang="en-US" dirty="0" smtClean="0">
              <a:solidFill>
                <a:srgbClr val="242424"/>
              </a:solidFill>
              <a:latin typeface="Times New Roman" panose="02020603050405020304" pitchFamily="18" charset="0"/>
              <a:cs typeface="Times New Roman" panose="02020603050405020304" pitchFamily="18" charset="0"/>
            </a:endParaRPr>
          </a:p>
          <a:p>
            <a:r>
              <a:rPr lang="en-US" dirty="0" smtClean="0">
                <a:solidFill>
                  <a:srgbClr val="242424"/>
                </a:solidFill>
                <a:latin typeface="Times New Roman" panose="02020603050405020304" pitchFamily="18" charset="0"/>
                <a:cs typeface="Times New Roman" panose="02020603050405020304" pitchFamily="18" charset="0"/>
              </a:rPr>
              <a:t>When </a:t>
            </a:r>
            <a:r>
              <a:rPr lang="en-US" dirty="0">
                <a:solidFill>
                  <a:srgbClr val="242424"/>
                </a:solidFill>
                <a:latin typeface="Times New Roman" panose="02020603050405020304" pitchFamily="18" charset="0"/>
                <a:cs typeface="Times New Roman" panose="02020603050405020304" pitchFamily="18" charset="0"/>
              </a:rPr>
              <a:t>such an event occurs, the activity </a:t>
            </a:r>
            <a:r>
              <a:rPr lang="en-US" b="1" dirty="0">
                <a:solidFill>
                  <a:srgbClr val="FF0000"/>
                </a:solidFill>
                <a:latin typeface="Times New Roman" panose="02020603050405020304" pitchFamily="18" charset="0"/>
                <a:cs typeface="Times New Roman" panose="02020603050405020304" pitchFamily="18" charset="0"/>
              </a:rPr>
              <a:t>enters the </a:t>
            </a:r>
            <a:r>
              <a:rPr lang="en-US" b="1" i="1" dirty="0">
                <a:solidFill>
                  <a:srgbClr val="FF0000"/>
                </a:solidFill>
                <a:latin typeface="Times New Roman" panose="02020603050405020304" pitchFamily="18" charset="0"/>
                <a:cs typeface="Times New Roman" panose="02020603050405020304" pitchFamily="18" charset="0"/>
              </a:rPr>
              <a:t>Paused</a:t>
            </a:r>
            <a:r>
              <a:rPr lang="en-US" b="1" dirty="0">
                <a:solidFill>
                  <a:srgbClr val="FF0000"/>
                </a:solidFill>
                <a:latin typeface="Times New Roman" panose="02020603050405020304" pitchFamily="18" charset="0"/>
                <a:cs typeface="Times New Roman" panose="02020603050405020304" pitchFamily="18" charset="0"/>
              </a:rPr>
              <a:t> state</a:t>
            </a:r>
            <a:r>
              <a:rPr lang="en-US" dirty="0">
                <a:solidFill>
                  <a:srgbClr val="242424"/>
                </a:solidFill>
                <a:latin typeface="Times New Roman" panose="02020603050405020304" pitchFamily="18" charset="0"/>
                <a:cs typeface="Times New Roman" panose="02020603050405020304" pitchFamily="18" charset="0"/>
              </a:rPr>
              <a:t>, and the system invokes the </a:t>
            </a:r>
            <a:r>
              <a:rPr lang="en-US" i="1" dirty="0" err="1">
                <a:solidFill>
                  <a:srgbClr val="242424"/>
                </a:solidFill>
                <a:latin typeface="Times New Roman" panose="02020603050405020304" pitchFamily="18" charset="0"/>
                <a:cs typeface="Times New Roman" panose="02020603050405020304" pitchFamily="18" charset="0"/>
              </a:rPr>
              <a:t>onPause</a:t>
            </a:r>
            <a:r>
              <a:rPr lang="en-US" i="1" dirty="0">
                <a:solidFill>
                  <a:srgbClr val="242424"/>
                </a:solidFill>
                <a:latin typeface="Times New Roman" panose="02020603050405020304" pitchFamily="18" charset="0"/>
                <a:cs typeface="Times New Roman" panose="02020603050405020304" pitchFamily="18" charset="0"/>
              </a:rPr>
              <a:t>( )</a:t>
            </a:r>
            <a:r>
              <a:rPr lang="en-US" dirty="0">
                <a:solidFill>
                  <a:srgbClr val="242424"/>
                </a:solidFill>
                <a:latin typeface="Times New Roman" panose="02020603050405020304" pitchFamily="18" charset="0"/>
                <a:cs typeface="Times New Roman" panose="02020603050405020304" pitchFamily="18" charset="0"/>
              </a:rPr>
              <a:t> callback</a:t>
            </a:r>
            <a:r>
              <a:rPr lang="en-US" dirty="0" smtClean="0">
                <a:solidFill>
                  <a:srgbClr val="242424"/>
                </a:solidFill>
                <a:latin typeface="Times New Roman" panose="02020603050405020304" pitchFamily="18" charset="0"/>
                <a:cs typeface="Times New Roman" panose="02020603050405020304" pitchFamily="18" charset="0"/>
              </a:rPr>
              <a:t>.</a:t>
            </a:r>
          </a:p>
          <a:p>
            <a:endParaRPr lang="en-US" dirty="0" smtClean="0">
              <a:solidFill>
                <a:srgbClr val="242424"/>
              </a:solidFill>
              <a:latin typeface="Times New Roman" panose="02020603050405020304" pitchFamily="18" charset="0"/>
              <a:cs typeface="Times New Roman" panose="02020603050405020304" pitchFamily="18" charset="0"/>
            </a:endParaRPr>
          </a:p>
          <a:p>
            <a:r>
              <a:rPr lang="en-US" sz="2100" b="1" dirty="0" smtClean="0">
                <a:solidFill>
                  <a:srgbClr val="C00000"/>
                </a:solidFill>
                <a:latin typeface="Times New Roman" panose="02020603050405020304" pitchFamily="18" charset="0"/>
                <a:cs typeface="Times New Roman" panose="02020603050405020304" pitchFamily="18" charset="0"/>
              </a:rPr>
              <a:t>4. </a:t>
            </a:r>
            <a:r>
              <a:rPr lang="en-US" sz="2100" b="1" dirty="0" err="1" smtClean="0">
                <a:solidFill>
                  <a:srgbClr val="C00000"/>
                </a:solidFill>
                <a:latin typeface="Times New Roman" panose="02020603050405020304" pitchFamily="18" charset="0"/>
                <a:cs typeface="Times New Roman" panose="02020603050405020304" pitchFamily="18" charset="0"/>
              </a:rPr>
              <a:t>onPause</a:t>
            </a:r>
            <a:r>
              <a:rPr lang="en-US" sz="2100" b="1" dirty="0">
                <a:solidFill>
                  <a:srgbClr val="C00000"/>
                </a:solidFill>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system calls this method as the first indication that the </a:t>
            </a:r>
            <a:r>
              <a:rPr lang="en-US" b="1" dirty="0">
                <a:solidFill>
                  <a:srgbClr val="FF0000"/>
                </a:solidFill>
                <a:latin typeface="Times New Roman" panose="02020603050405020304" pitchFamily="18" charset="0"/>
                <a:cs typeface="Times New Roman" panose="02020603050405020304" pitchFamily="18" charset="0"/>
              </a:rPr>
              <a:t>user is leaving </a:t>
            </a:r>
            <a:r>
              <a:rPr lang="en-US" b="1" dirty="0" smtClean="0">
                <a:solidFill>
                  <a:srgbClr val="FF0000"/>
                </a:solidFill>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activity </a:t>
            </a:r>
            <a:r>
              <a:rPr lang="en-US" dirty="0">
                <a:latin typeface="Times New Roman" panose="02020603050405020304" pitchFamily="18" charset="0"/>
                <a:cs typeface="Times New Roman" panose="02020603050405020304" pitchFamily="18" charset="0"/>
              </a:rPr>
              <a:t>(though it does not always mean the activity is being destroyed); it indicates that </a:t>
            </a:r>
            <a:r>
              <a:rPr lang="en-US" b="1" dirty="0">
                <a:solidFill>
                  <a:srgbClr val="FF0000"/>
                </a:solidFill>
                <a:latin typeface="Times New Roman" panose="02020603050405020304" pitchFamily="18" charset="0"/>
                <a:cs typeface="Times New Roman" panose="02020603050405020304" pitchFamily="18" charset="0"/>
              </a:rPr>
              <a:t>the activity is no longer in the foreground </a:t>
            </a:r>
            <a:r>
              <a:rPr lang="en-US" dirty="0">
                <a:latin typeface="Times New Roman" panose="02020603050405020304" pitchFamily="18" charset="0"/>
                <a:cs typeface="Times New Roman" panose="02020603050405020304" pitchFamily="18" charset="0"/>
              </a:rPr>
              <a:t>(though it may still be visible if the user is in multi-window mode</a:t>
            </a:r>
            <a:r>
              <a:rPr lang="en-US" dirty="0" smtClean="0">
                <a:latin typeface="Times New Roman" panose="02020603050405020304" pitchFamily="18" charset="0"/>
                <a:cs typeface="Times New Roman" panose="02020603050405020304" pitchFamily="18" charset="0"/>
              </a:rPr>
              <a:t>).</a:t>
            </a:r>
            <a:r>
              <a:rPr lang="en-US" dirty="0" smtClean="0"/>
              <a:t> </a:t>
            </a:r>
          </a:p>
          <a:p>
            <a:r>
              <a:rPr lang="en-US" dirty="0" smtClean="0">
                <a:latin typeface="Times New Roman" panose="02020603050405020304" pitchFamily="18" charset="0"/>
                <a:cs typeface="Times New Roman" panose="02020603050405020304" pitchFamily="18" charset="0"/>
              </a:rPr>
              <a:t>	In most case </a:t>
            </a:r>
            <a:r>
              <a:rPr lang="en-US" dirty="0" err="1" smtClean="0">
                <a:latin typeface="Times New Roman" panose="02020603050405020304" pitchFamily="18" charset="0"/>
                <a:cs typeface="Times New Roman" panose="02020603050405020304" pitchFamily="18" charset="0"/>
              </a:rPr>
              <a:t>onPause</a:t>
            </a:r>
            <a:r>
              <a:rPr lang="en-US" dirty="0" smtClean="0">
                <a:latin typeface="Times New Roman" panose="02020603050405020304" pitchFamily="18" charset="0"/>
                <a:cs typeface="Times New Roman" panose="02020603050405020304" pitchFamily="18" charset="0"/>
              </a:rPr>
              <a:t>() method called by Android OS when user press </a:t>
            </a:r>
            <a:r>
              <a:rPr lang="en-US" b="1" dirty="0" smtClean="0">
                <a:latin typeface="Times New Roman" panose="02020603050405020304" pitchFamily="18" charset="0"/>
                <a:cs typeface="Times New Roman" panose="02020603050405020304" pitchFamily="18" charset="0"/>
              </a:rPr>
              <a:t>Home button (Center Button on Device) to make hide</a:t>
            </a:r>
            <a:r>
              <a:rPr lang="en-US" dirty="0" smtClean="0">
                <a:latin typeface="Times New Roman" panose="02020603050405020304" pitchFamily="18" charset="0"/>
                <a:cs typeface="Times New Roman" panose="02020603050405020304" pitchFamily="18" charset="0"/>
              </a:rPr>
              <a:t>. Activity is </a:t>
            </a:r>
            <a:r>
              <a:rPr lang="en-US" b="1" dirty="0" smtClean="0">
                <a:solidFill>
                  <a:srgbClr val="FF0000"/>
                </a:solidFill>
                <a:latin typeface="Times New Roman" panose="02020603050405020304" pitchFamily="18" charset="0"/>
                <a:cs typeface="Times New Roman" panose="02020603050405020304" pitchFamily="18" charset="0"/>
              </a:rPr>
              <a:t>not visible to user and goes in background </a:t>
            </a:r>
            <a:r>
              <a:rPr lang="en-US" dirty="0" smtClean="0">
                <a:latin typeface="Times New Roman" panose="02020603050405020304" pitchFamily="18" charset="0"/>
                <a:cs typeface="Times New Roman" panose="02020603050405020304" pitchFamily="18" charset="0"/>
              </a:rPr>
              <a:t>when </a:t>
            </a:r>
            <a:r>
              <a:rPr lang="en-US" dirty="0" err="1" smtClean="0">
                <a:latin typeface="Times New Roman" panose="02020603050405020304" pitchFamily="18" charset="0"/>
                <a:cs typeface="Times New Roman" panose="02020603050405020304" pitchFamily="18" charset="0"/>
              </a:rPr>
              <a:t>onPause</a:t>
            </a:r>
            <a:r>
              <a:rPr lang="en-US" dirty="0" smtClean="0">
                <a:latin typeface="Times New Roman" panose="02020603050405020304" pitchFamily="18" charset="0"/>
                <a:cs typeface="Times New Roman" panose="02020603050405020304" pitchFamily="18" charset="0"/>
              </a:rPr>
              <a:t>() method is executed</a:t>
            </a:r>
          </a:p>
          <a:p>
            <a:r>
              <a:rPr lang="en-US" dirty="0" smtClean="0">
                <a:latin typeface="Times New Roman" panose="02020603050405020304" pitchFamily="18" charset="0"/>
                <a:cs typeface="Times New Roman" panose="02020603050405020304" pitchFamily="18" charset="0"/>
              </a:rPr>
              <a:t>	When </a:t>
            </a:r>
            <a:r>
              <a:rPr lang="en-US" dirty="0">
                <a:latin typeface="Times New Roman" panose="02020603050405020304" pitchFamily="18" charset="0"/>
                <a:cs typeface="Times New Roman" panose="02020603050405020304" pitchFamily="18" charset="0"/>
              </a:rPr>
              <a:t>the activity moves to the paused state, any lifecycle-aware </a:t>
            </a:r>
            <a:r>
              <a:rPr lang="en-US" sz="2200" b="1" dirty="0">
                <a:solidFill>
                  <a:srgbClr val="FF0000"/>
                </a:solidFill>
                <a:latin typeface="Times New Roman" panose="02020603050405020304" pitchFamily="18" charset="0"/>
                <a:cs typeface="Times New Roman" panose="02020603050405020304" pitchFamily="18" charset="0"/>
              </a:rPr>
              <a:t>component tied to the activity’s lifecycle will receive the </a:t>
            </a:r>
            <a:r>
              <a:rPr lang="en-US" sz="2200" b="1" i="1" dirty="0" err="1">
                <a:solidFill>
                  <a:srgbClr val="FF0000"/>
                </a:solidFill>
                <a:latin typeface="Times New Roman" panose="02020603050405020304" pitchFamily="18" charset="0"/>
                <a:cs typeface="Times New Roman" panose="02020603050405020304" pitchFamily="18" charset="0"/>
              </a:rPr>
              <a:t>onPause</a:t>
            </a:r>
            <a:r>
              <a:rPr lang="en-US" sz="2200" b="1" i="1" dirty="0">
                <a:solidFill>
                  <a:srgbClr val="FF0000"/>
                </a:solidFill>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 event</a:t>
            </a:r>
            <a:r>
              <a:rPr lang="en-US" dirty="0">
                <a:latin typeface="Times New Roman" panose="02020603050405020304" pitchFamily="18" charset="0"/>
                <a:cs typeface="Times New Roman" panose="02020603050405020304" pitchFamily="18" charset="0"/>
              </a:rPr>
              <a:t>. This is where the </a:t>
            </a:r>
            <a:r>
              <a:rPr lang="en-US" b="1" dirty="0">
                <a:latin typeface="Times New Roman" panose="02020603050405020304" pitchFamily="18" charset="0"/>
                <a:cs typeface="Times New Roman" panose="02020603050405020304" pitchFamily="18" charset="0"/>
              </a:rPr>
              <a:t>lifecycle components can stop any functionality that does not need to run while the component is not in the </a:t>
            </a:r>
            <a:r>
              <a:rPr lang="en-US" b="1" dirty="0" smtClean="0">
                <a:latin typeface="Times New Roman" panose="02020603050405020304" pitchFamily="18" charset="0"/>
                <a:cs typeface="Times New Roman" panose="02020603050405020304" pitchFamily="18" charset="0"/>
              </a:rPr>
              <a:t>foreground </a:t>
            </a:r>
          </a:p>
          <a:p>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onPause</a:t>
            </a:r>
            <a:r>
              <a:rPr lang="en-US" b="1" i="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method can be used </a:t>
            </a:r>
            <a:r>
              <a:rPr lang="en-US" dirty="0" smtClean="0">
                <a:latin typeface="Times New Roman" panose="02020603050405020304" pitchFamily="18" charset="0"/>
                <a:cs typeface="Times New Roman" panose="02020603050405020304" pitchFamily="18" charset="0"/>
              </a:rPr>
              <a:t>to </a:t>
            </a:r>
            <a:r>
              <a:rPr lang="en-US" sz="2200" b="1" dirty="0" smtClean="0">
                <a:solidFill>
                  <a:srgbClr val="FF0000"/>
                </a:solidFill>
                <a:latin typeface="Times New Roman" panose="02020603050405020304" pitchFamily="18" charset="0"/>
                <a:cs typeface="Times New Roman" panose="02020603050405020304" pitchFamily="18" charset="0"/>
              </a:rPr>
              <a:t>release system resources</a:t>
            </a:r>
            <a:r>
              <a:rPr lang="en-US" dirty="0" smtClean="0">
                <a:latin typeface="Times New Roman" panose="02020603050405020304" pitchFamily="18" charset="0"/>
                <a:cs typeface="Times New Roman" panose="02020603050405020304" pitchFamily="18" charset="0"/>
              </a:rPr>
              <a:t>, handles to sensors (like GPS), or any resources </a:t>
            </a:r>
            <a:r>
              <a:rPr lang="en-US" sz="2200" dirty="0" smtClean="0">
                <a:solidFill>
                  <a:srgbClr val="FF0000"/>
                </a:solidFill>
                <a:latin typeface="Times New Roman" panose="02020603050405020304" pitchFamily="18" charset="0"/>
                <a:cs typeface="Times New Roman" panose="02020603050405020304" pitchFamily="18" charset="0"/>
              </a:rPr>
              <a:t>that </a:t>
            </a:r>
            <a:r>
              <a:rPr lang="en-US" sz="2200" b="1" dirty="0" smtClean="0">
                <a:solidFill>
                  <a:srgbClr val="FF0000"/>
                </a:solidFill>
                <a:latin typeface="Times New Roman" panose="02020603050405020304" pitchFamily="18" charset="0"/>
                <a:cs typeface="Times New Roman" panose="02020603050405020304" pitchFamily="18" charset="0"/>
              </a:rPr>
              <a:t>affect battery life </a:t>
            </a:r>
            <a:r>
              <a:rPr lang="en-US" dirty="0" smtClean="0">
                <a:latin typeface="Times New Roman" panose="02020603050405020304" pitchFamily="18" charset="0"/>
                <a:cs typeface="Times New Roman" panose="02020603050405020304" pitchFamily="18" charset="0"/>
              </a:rPr>
              <a:t>while your activity is paused and the user does not need them.</a:t>
            </a:r>
            <a:endParaRPr lang="en-US" dirty="0">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3193112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02" y="144829"/>
            <a:ext cx="12201102" cy="6194003"/>
          </a:xfrm>
          <a:prstGeom prst="rect">
            <a:avLst/>
          </a:prstGeom>
        </p:spPr>
        <p:txBody>
          <a:bodyPr wrap="square">
            <a:spAutoFit/>
          </a:bodyPr>
          <a:lstStyle/>
          <a:p>
            <a:r>
              <a:rPr lang="en-US" sz="2100" b="1" dirty="0" smtClean="0">
                <a:solidFill>
                  <a:srgbClr val="C00000"/>
                </a:solidFill>
                <a:latin typeface="Times New Roman" panose="02020603050405020304" pitchFamily="18" charset="0"/>
                <a:cs typeface="Times New Roman" panose="02020603050405020304" pitchFamily="18" charset="0"/>
              </a:rPr>
              <a:t>5. </a:t>
            </a:r>
            <a:r>
              <a:rPr lang="en-US" sz="2100" b="1" dirty="0" err="1" smtClean="0">
                <a:solidFill>
                  <a:srgbClr val="C00000"/>
                </a:solidFill>
                <a:latin typeface="Times New Roman" panose="02020603050405020304" pitchFamily="18" charset="0"/>
                <a:cs typeface="Times New Roman" panose="02020603050405020304" pitchFamily="18" charset="0"/>
              </a:rPr>
              <a:t>onStop</a:t>
            </a:r>
            <a:r>
              <a:rPr lang="en-US" sz="2100" b="1" dirty="0" smtClean="0">
                <a:solidFill>
                  <a:srgbClr val="C00000"/>
                </a:solidFill>
                <a:latin typeface="Times New Roman" panose="02020603050405020304" pitchFamily="18" charset="0"/>
                <a:cs typeface="Times New Roman" panose="02020603050405020304" pitchFamily="18" charset="0"/>
              </a:rPr>
              <a:t>( )</a:t>
            </a:r>
          </a:p>
          <a:p>
            <a:r>
              <a:rPr lang="en-US" dirty="0" smtClean="0">
                <a:solidFill>
                  <a:srgbClr val="242424"/>
                </a:solidFill>
                <a:latin typeface="Times New Roman" panose="02020603050405020304" pitchFamily="18" charset="0"/>
                <a:cs typeface="Times New Roman" panose="02020603050405020304" pitchFamily="18" charset="0"/>
              </a:rPr>
              <a:t>	</a:t>
            </a:r>
            <a:r>
              <a:rPr lang="en-US" sz="1800" dirty="0" smtClean="0">
                <a:solidFill>
                  <a:srgbClr val="242424"/>
                </a:solidFill>
                <a:latin typeface="Times New Roman" panose="02020603050405020304" pitchFamily="18" charset="0"/>
                <a:cs typeface="Times New Roman" panose="02020603050405020304" pitchFamily="18" charset="0"/>
              </a:rPr>
              <a:t>When your activity is no longer visible to the user, it has entered the </a:t>
            </a:r>
            <a:r>
              <a:rPr lang="en-US" sz="1800" i="1" dirty="0" smtClean="0">
                <a:solidFill>
                  <a:srgbClr val="242424"/>
                </a:solidFill>
                <a:latin typeface="Times New Roman" panose="02020603050405020304" pitchFamily="18" charset="0"/>
                <a:cs typeface="Times New Roman" panose="02020603050405020304" pitchFamily="18" charset="0"/>
              </a:rPr>
              <a:t>Stopped</a:t>
            </a:r>
            <a:r>
              <a:rPr lang="en-US" sz="1800" dirty="0" smtClean="0">
                <a:solidFill>
                  <a:srgbClr val="242424"/>
                </a:solidFill>
                <a:latin typeface="Times New Roman" panose="02020603050405020304" pitchFamily="18" charset="0"/>
                <a:cs typeface="Times New Roman" panose="02020603050405020304" pitchFamily="18" charset="0"/>
              </a:rPr>
              <a:t> state, and the system invokes the </a:t>
            </a:r>
            <a:r>
              <a:rPr lang="en-US" sz="1800" dirty="0" err="1" smtClean="0">
                <a:solidFill>
                  <a:srgbClr val="242424"/>
                </a:solidFill>
                <a:latin typeface="Times New Roman" panose="02020603050405020304" pitchFamily="18" charset="0"/>
                <a:cs typeface="Times New Roman" panose="02020603050405020304" pitchFamily="18" charset="0"/>
              </a:rPr>
              <a:t>onStop</a:t>
            </a:r>
            <a:r>
              <a:rPr lang="en-US" sz="1800" dirty="0" smtClean="0">
                <a:solidFill>
                  <a:srgbClr val="242424"/>
                </a:solidFill>
                <a:latin typeface="Times New Roman" panose="02020603050405020304" pitchFamily="18" charset="0"/>
                <a:cs typeface="Times New Roman" panose="02020603050405020304" pitchFamily="18" charset="0"/>
              </a:rPr>
              <a:t>( ) callback. Any activity gets stopped in case some other activity takes place of it. For example, if a user was on screen 1 and click on some button and moves to screen 2. In this case Activity displaying content for screen 1 will be stopped. </a:t>
            </a:r>
          </a:p>
          <a:p>
            <a:r>
              <a:rPr lang="en-US" dirty="0" smtClean="0">
                <a:solidFill>
                  <a:srgbClr val="242424"/>
                </a:solidFill>
                <a:latin typeface="Times New Roman" panose="02020603050405020304" pitchFamily="18" charset="0"/>
                <a:cs typeface="Times New Roman" panose="02020603050405020304" pitchFamily="18" charset="0"/>
              </a:rPr>
              <a:t>	</a:t>
            </a:r>
            <a:r>
              <a:rPr lang="en-US" sz="1800" dirty="0" smtClean="0">
                <a:solidFill>
                  <a:srgbClr val="242424"/>
                </a:solidFill>
                <a:latin typeface="Times New Roman" panose="02020603050405020304" pitchFamily="18" charset="0"/>
                <a:cs typeface="Times New Roman" panose="02020603050405020304" pitchFamily="18" charset="0"/>
              </a:rPr>
              <a:t>The system may also call </a:t>
            </a:r>
            <a:r>
              <a:rPr lang="en-US" sz="1800" dirty="0" err="1" smtClean="0">
                <a:solidFill>
                  <a:srgbClr val="242424"/>
                </a:solidFill>
                <a:latin typeface="Times New Roman" panose="02020603050405020304" pitchFamily="18" charset="0"/>
                <a:cs typeface="Times New Roman" panose="02020603050405020304" pitchFamily="18" charset="0"/>
              </a:rPr>
              <a:t>onStop</a:t>
            </a:r>
            <a:r>
              <a:rPr lang="en-US" sz="1800" dirty="0" smtClean="0">
                <a:solidFill>
                  <a:srgbClr val="242424"/>
                </a:solidFill>
                <a:latin typeface="Times New Roman" panose="02020603050405020304" pitchFamily="18" charset="0"/>
                <a:cs typeface="Times New Roman" panose="02020603050405020304" pitchFamily="18" charset="0"/>
              </a:rPr>
              <a:t>( ) when the activity </a:t>
            </a:r>
            <a:r>
              <a:rPr lang="en-US" sz="1800" b="1" dirty="0" smtClean="0">
                <a:solidFill>
                  <a:srgbClr val="242424"/>
                </a:solidFill>
                <a:latin typeface="Times New Roman" panose="02020603050405020304" pitchFamily="18" charset="0"/>
                <a:cs typeface="Times New Roman" panose="02020603050405020304" pitchFamily="18" charset="0"/>
              </a:rPr>
              <a:t>has finished running, and is about to be terminated</a:t>
            </a:r>
            <a:r>
              <a:rPr lang="en-US" sz="1800" dirty="0" smtClean="0">
                <a:solidFill>
                  <a:srgbClr val="242424"/>
                </a:solidFill>
                <a:latin typeface="Times New Roman" panose="02020603050405020304" pitchFamily="18" charset="0"/>
                <a:cs typeface="Times New Roman" panose="02020603050405020304" pitchFamily="18" charset="0"/>
              </a:rPr>
              <a:t>.</a:t>
            </a:r>
          </a:p>
          <a:p>
            <a:r>
              <a:rPr lang="en-US" sz="1800" dirty="0" smtClean="0">
                <a:solidFill>
                  <a:srgbClr val="242424"/>
                </a:solidFill>
                <a:latin typeface="Times New Roman" panose="02020603050405020304" pitchFamily="18" charset="0"/>
                <a:cs typeface="Times New Roman" panose="02020603050405020304" pitchFamily="18" charset="0"/>
              </a:rPr>
              <a:t>In the </a:t>
            </a:r>
            <a:r>
              <a:rPr lang="en-US" sz="1800" i="1" dirty="0" err="1" smtClean="0">
                <a:solidFill>
                  <a:srgbClr val="242424"/>
                </a:solidFill>
                <a:latin typeface="Times New Roman" panose="02020603050405020304" pitchFamily="18" charset="0"/>
                <a:cs typeface="Times New Roman" panose="02020603050405020304" pitchFamily="18" charset="0"/>
              </a:rPr>
              <a:t>onStop</a:t>
            </a:r>
            <a:r>
              <a:rPr lang="en-US" sz="1800" i="1" dirty="0" smtClean="0">
                <a:solidFill>
                  <a:srgbClr val="242424"/>
                </a:solidFill>
                <a:latin typeface="Times New Roman" panose="02020603050405020304" pitchFamily="18" charset="0"/>
                <a:cs typeface="Times New Roman" panose="02020603050405020304" pitchFamily="18" charset="0"/>
              </a:rPr>
              <a:t>( ) </a:t>
            </a:r>
            <a:r>
              <a:rPr lang="en-US" sz="1800" dirty="0" smtClean="0">
                <a:solidFill>
                  <a:srgbClr val="242424"/>
                </a:solidFill>
                <a:latin typeface="Times New Roman" panose="02020603050405020304" pitchFamily="18" charset="0"/>
                <a:cs typeface="Times New Roman" panose="02020603050405020304" pitchFamily="18" charset="0"/>
              </a:rPr>
              <a:t>method, the app should </a:t>
            </a:r>
            <a:r>
              <a:rPr lang="en-US" sz="1800" b="1" dirty="0" smtClean="0">
                <a:solidFill>
                  <a:srgbClr val="242424"/>
                </a:solidFill>
                <a:latin typeface="Times New Roman" panose="02020603050405020304" pitchFamily="18" charset="0"/>
                <a:cs typeface="Times New Roman" panose="02020603050405020304" pitchFamily="18" charset="0"/>
              </a:rPr>
              <a:t>release or adjust resources that are not needed </a:t>
            </a:r>
            <a:r>
              <a:rPr lang="en-US" sz="1800" dirty="0" smtClean="0">
                <a:solidFill>
                  <a:srgbClr val="242424"/>
                </a:solidFill>
                <a:latin typeface="Times New Roman" panose="02020603050405020304" pitchFamily="18" charset="0"/>
                <a:cs typeface="Times New Roman" panose="02020603050405020304" pitchFamily="18" charset="0"/>
              </a:rPr>
              <a:t>while the app is not visible to the user. It should be used to perform relatively </a:t>
            </a:r>
            <a:r>
              <a:rPr lang="en-US" b="1" dirty="0" smtClean="0">
                <a:solidFill>
                  <a:srgbClr val="FF0000"/>
                </a:solidFill>
                <a:latin typeface="Times New Roman" panose="02020603050405020304" pitchFamily="18" charset="0"/>
                <a:cs typeface="Times New Roman" panose="02020603050405020304" pitchFamily="18" charset="0"/>
              </a:rPr>
              <a:t>CPU-intensive shutdown operations. </a:t>
            </a:r>
            <a:r>
              <a:rPr lang="en-US" sz="1800" dirty="0" smtClean="0">
                <a:solidFill>
                  <a:srgbClr val="242424"/>
                </a:solidFill>
                <a:latin typeface="Times New Roman" panose="02020603050405020304" pitchFamily="18" charset="0"/>
                <a:cs typeface="Times New Roman" panose="02020603050405020304" pitchFamily="18" charset="0"/>
              </a:rPr>
              <a:t>So Activity will be in stopped state when hidden or replaced by other activities that have been launched or switched by user</a:t>
            </a:r>
          </a:p>
          <a:p>
            <a:endParaRPr lang="en-US" sz="1100" b="1" dirty="0" smtClean="0">
              <a:solidFill>
                <a:srgbClr val="C00000"/>
              </a:solidFill>
              <a:latin typeface="Times New Roman" panose="02020603050405020304" pitchFamily="18" charset="0"/>
              <a:cs typeface="Times New Roman" panose="02020603050405020304" pitchFamily="18" charset="0"/>
            </a:endParaRPr>
          </a:p>
          <a:p>
            <a:r>
              <a:rPr lang="en-US" sz="2100" b="1" dirty="0" smtClean="0">
                <a:solidFill>
                  <a:srgbClr val="C00000"/>
                </a:solidFill>
                <a:latin typeface="Times New Roman" panose="02020603050405020304" pitchFamily="18" charset="0"/>
                <a:cs typeface="Times New Roman" panose="02020603050405020304" pitchFamily="18" charset="0"/>
              </a:rPr>
              <a:t>6. </a:t>
            </a:r>
            <a:r>
              <a:rPr lang="en-US" sz="2100" b="1" dirty="0" err="1" smtClean="0">
                <a:solidFill>
                  <a:srgbClr val="C00000"/>
                </a:solidFill>
                <a:latin typeface="Times New Roman" panose="02020603050405020304" pitchFamily="18" charset="0"/>
                <a:cs typeface="Times New Roman" panose="02020603050405020304" pitchFamily="18" charset="0"/>
              </a:rPr>
              <a:t>onRestart</a:t>
            </a:r>
            <a:r>
              <a:rPr lang="en-US" sz="2100" b="1" dirty="0" smtClean="0">
                <a:solidFill>
                  <a:srgbClr val="C00000"/>
                </a:solidFill>
                <a:latin typeface="Times New Roman" panose="02020603050405020304" pitchFamily="18" charset="0"/>
                <a:cs typeface="Times New Roman" panose="02020603050405020304" pitchFamily="18" charset="0"/>
              </a:rPr>
              <a:t>( )</a:t>
            </a:r>
          </a:p>
          <a:p>
            <a:r>
              <a:rPr lang="en-US" i="1" dirty="0" smtClean="0">
                <a:solidFill>
                  <a:srgbClr val="242424"/>
                </a:solidFill>
                <a:latin typeface="Times New Roman" panose="02020603050405020304" pitchFamily="18" charset="0"/>
                <a:cs typeface="Times New Roman" panose="02020603050405020304" pitchFamily="18" charset="0"/>
              </a:rPr>
              <a:t>	</a:t>
            </a:r>
            <a:r>
              <a:rPr lang="en-US" i="1" dirty="0" err="1" smtClean="0">
                <a:solidFill>
                  <a:srgbClr val="242424"/>
                </a:solidFill>
                <a:latin typeface="Times New Roman" panose="02020603050405020304" pitchFamily="18" charset="0"/>
                <a:cs typeface="Times New Roman" panose="02020603050405020304" pitchFamily="18" charset="0"/>
              </a:rPr>
              <a:t>onStart</a:t>
            </a:r>
            <a:r>
              <a:rPr lang="en-US" i="1" dirty="0" smtClean="0">
                <a:solidFill>
                  <a:srgbClr val="242424"/>
                </a:solidFill>
                <a:latin typeface="Times New Roman" panose="02020603050405020304" pitchFamily="18" charset="0"/>
                <a:cs typeface="Times New Roman" panose="02020603050405020304" pitchFamily="18" charset="0"/>
              </a:rPr>
              <a:t>( )</a:t>
            </a:r>
            <a:r>
              <a:rPr lang="en-US" dirty="0" smtClean="0">
                <a:solidFill>
                  <a:srgbClr val="242424"/>
                </a:solidFill>
                <a:latin typeface="Times New Roman" panose="02020603050405020304" pitchFamily="18" charset="0"/>
                <a:cs typeface="Times New Roman" panose="02020603050405020304" pitchFamily="18" charset="0"/>
              </a:rPr>
              <a:t> will always be called whenever you enter your Activity just after </a:t>
            </a:r>
            <a:r>
              <a:rPr lang="en-US" i="1" dirty="0" err="1" smtClean="0">
                <a:solidFill>
                  <a:srgbClr val="242424"/>
                </a:solidFill>
                <a:latin typeface="Times New Roman" panose="02020603050405020304" pitchFamily="18" charset="0"/>
                <a:cs typeface="Times New Roman" panose="02020603050405020304" pitchFamily="18" charset="0"/>
              </a:rPr>
              <a:t>onCreate</a:t>
            </a:r>
            <a:r>
              <a:rPr lang="en-US" i="1" dirty="0" smtClean="0">
                <a:solidFill>
                  <a:srgbClr val="242424"/>
                </a:solidFill>
                <a:latin typeface="Times New Roman" panose="02020603050405020304" pitchFamily="18" charset="0"/>
                <a:cs typeface="Times New Roman" panose="02020603050405020304" pitchFamily="18" charset="0"/>
              </a:rPr>
              <a:t>( )</a:t>
            </a:r>
            <a:r>
              <a:rPr lang="en-US" dirty="0" smtClean="0">
                <a:solidFill>
                  <a:srgbClr val="242424"/>
                </a:solidFill>
                <a:latin typeface="Times New Roman" panose="02020603050405020304" pitchFamily="18" charset="0"/>
                <a:cs typeface="Times New Roman" panose="02020603050405020304" pitchFamily="18" charset="0"/>
              </a:rPr>
              <a:t> but the </a:t>
            </a:r>
            <a:r>
              <a:rPr lang="en-US" i="1" dirty="0" err="1" smtClean="0">
                <a:solidFill>
                  <a:srgbClr val="242424"/>
                </a:solidFill>
                <a:latin typeface="Times New Roman" panose="02020603050405020304" pitchFamily="18" charset="0"/>
                <a:cs typeface="Times New Roman" panose="02020603050405020304" pitchFamily="18" charset="0"/>
              </a:rPr>
              <a:t>onRestart</a:t>
            </a:r>
            <a:r>
              <a:rPr lang="en-US" i="1" dirty="0" smtClean="0">
                <a:solidFill>
                  <a:srgbClr val="242424"/>
                </a:solidFill>
                <a:latin typeface="Times New Roman" panose="02020603050405020304" pitchFamily="18" charset="0"/>
                <a:cs typeface="Times New Roman" panose="02020603050405020304" pitchFamily="18" charset="0"/>
              </a:rPr>
              <a:t>( )</a:t>
            </a:r>
            <a:r>
              <a:rPr lang="en-US" dirty="0" smtClean="0">
                <a:solidFill>
                  <a:srgbClr val="242424"/>
                </a:solidFill>
                <a:latin typeface="Times New Roman" panose="02020603050405020304" pitchFamily="18" charset="0"/>
                <a:cs typeface="Times New Roman" panose="02020603050405020304" pitchFamily="18" charset="0"/>
              </a:rPr>
              <a:t> will only be called before</a:t>
            </a:r>
            <a:r>
              <a:rPr lang="en-US" i="1" dirty="0" smtClean="0">
                <a:solidFill>
                  <a:srgbClr val="242424"/>
                </a:solidFill>
                <a:latin typeface="Times New Roman" panose="02020603050405020304" pitchFamily="18" charset="0"/>
                <a:cs typeface="Times New Roman" panose="02020603050405020304" pitchFamily="18" charset="0"/>
              </a:rPr>
              <a:t> </a:t>
            </a:r>
            <a:r>
              <a:rPr lang="en-US" i="1" dirty="0" err="1" smtClean="0">
                <a:solidFill>
                  <a:srgbClr val="242424"/>
                </a:solidFill>
                <a:latin typeface="Times New Roman" panose="02020603050405020304" pitchFamily="18" charset="0"/>
                <a:cs typeface="Times New Roman" panose="02020603050405020304" pitchFamily="18" charset="0"/>
              </a:rPr>
              <a:t>onStart</a:t>
            </a:r>
            <a:r>
              <a:rPr lang="en-US" i="1" dirty="0" smtClean="0">
                <a:solidFill>
                  <a:srgbClr val="242424"/>
                </a:solidFill>
                <a:latin typeface="Times New Roman" panose="02020603050405020304" pitchFamily="18" charset="0"/>
                <a:cs typeface="Times New Roman" panose="02020603050405020304" pitchFamily="18" charset="0"/>
              </a:rPr>
              <a:t>( )</a:t>
            </a:r>
            <a:r>
              <a:rPr lang="en-US" dirty="0" smtClean="0">
                <a:solidFill>
                  <a:srgbClr val="242424"/>
                </a:solidFill>
                <a:latin typeface="Times New Roman" panose="02020603050405020304" pitchFamily="18" charset="0"/>
                <a:cs typeface="Times New Roman" panose="02020603050405020304" pitchFamily="18" charset="0"/>
              </a:rPr>
              <a:t> when your </a:t>
            </a:r>
            <a:r>
              <a:rPr lang="en-US" b="1" dirty="0" smtClean="0">
                <a:solidFill>
                  <a:srgbClr val="FF0000"/>
                </a:solidFill>
                <a:latin typeface="Times New Roman" panose="02020603050405020304" pitchFamily="18" charset="0"/>
                <a:cs typeface="Times New Roman" panose="02020603050405020304" pitchFamily="18" charset="0"/>
              </a:rPr>
              <a:t>Activity comes from being stopped </a:t>
            </a:r>
            <a:r>
              <a:rPr lang="en-US" dirty="0" smtClean="0">
                <a:solidFill>
                  <a:srgbClr val="242424"/>
                </a:solidFill>
                <a:latin typeface="Times New Roman" panose="02020603050405020304" pitchFamily="18" charset="0"/>
                <a:cs typeface="Times New Roman" panose="02020603050405020304" pitchFamily="18" charset="0"/>
              </a:rPr>
              <a:t>(passing from </a:t>
            </a:r>
            <a:r>
              <a:rPr lang="en-US" i="1" dirty="0" err="1" smtClean="0">
                <a:solidFill>
                  <a:srgbClr val="242424"/>
                </a:solidFill>
                <a:latin typeface="Times New Roman" panose="02020603050405020304" pitchFamily="18" charset="0"/>
                <a:cs typeface="Times New Roman" panose="02020603050405020304" pitchFamily="18" charset="0"/>
              </a:rPr>
              <a:t>onStop</a:t>
            </a:r>
            <a:r>
              <a:rPr lang="en-US" i="1" dirty="0" smtClean="0">
                <a:solidFill>
                  <a:srgbClr val="242424"/>
                </a:solidFill>
                <a:latin typeface="Times New Roman" panose="02020603050405020304" pitchFamily="18" charset="0"/>
                <a:cs typeface="Times New Roman" panose="02020603050405020304" pitchFamily="18" charset="0"/>
              </a:rPr>
              <a:t>( )</a:t>
            </a:r>
            <a:r>
              <a:rPr lang="en-US" dirty="0" smtClean="0">
                <a:solidFill>
                  <a:srgbClr val="242424"/>
                </a:solidFill>
                <a:latin typeface="Times New Roman" panose="02020603050405020304" pitchFamily="18" charset="0"/>
                <a:cs typeface="Times New Roman" panose="02020603050405020304" pitchFamily="18" charset="0"/>
              </a:rPr>
              <a:t>) back to the vision.</a:t>
            </a:r>
          </a:p>
          <a:p>
            <a:endParaRPr lang="en-US" sz="1050" dirty="0" smtClean="0">
              <a:solidFill>
                <a:srgbClr val="242424"/>
              </a:solidFill>
              <a:latin typeface="Times New Roman" panose="02020603050405020304" pitchFamily="18" charset="0"/>
              <a:cs typeface="Times New Roman" panose="02020603050405020304" pitchFamily="18" charset="0"/>
            </a:endParaRPr>
          </a:p>
          <a:p>
            <a:r>
              <a:rPr lang="en-US" sz="2100" b="1" dirty="0" smtClean="0">
                <a:solidFill>
                  <a:srgbClr val="C00000"/>
                </a:solidFill>
                <a:latin typeface="Times New Roman" panose="02020603050405020304" pitchFamily="18" charset="0"/>
                <a:cs typeface="Times New Roman" panose="02020603050405020304" pitchFamily="18" charset="0"/>
              </a:rPr>
              <a:t>7. </a:t>
            </a:r>
            <a:r>
              <a:rPr lang="en-US" sz="2100" b="1" dirty="0" err="1" smtClean="0">
                <a:solidFill>
                  <a:srgbClr val="C00000"/>
                </a:solidFill>
                <a:latin typeface="Times New Roman" panose="02020603050405020304" pitchFamily="18" charset="0"/>
                <a:cs typeface="Times New Roman" panose="02020603050405020304" pitchFamily="18" charset="0"/>
              </a:rPr>
              <a:t>onDestroy</a:t>
            </a:r>
            <a:r>
              <a:rPr lang="en-US" sz="2100" b="1" dirty="0" smtClean="0">
                <a:solidFill>
                  <a:srgbClr val="C00000"/>
                </a:solidFill>
                <a:latin typeface="Times New Roman" panose="02020603050405020304" pitchFamily="18" charset="0"/>
                <a:cs typeface="Times New Roman" panose="02020603050405020304" pitchFamily="18" charset="0"/>
              </a:rPr>
              <a:t>( )</a:t>
            </a:r>
          </a:p>
          <a:p>
            <a:r>
              <a:rPr lang="en-US" i="1" dirty="0" smtClean="0">
                <a:solidFill>
                  <a:srgbClr val="242424"/>
                </a:solidFill>
                <a:latin typeface="Times New Roman" panose="02020603050405020304" pitchFamily="18" charset="0"/>
                <a:cs typeface="Times New Roman" panose="02020603050405020304" pitchFamily="18" charset="0"/>
              </a:rPr>
              <a:t>	</a:t>
            </a:r>
            <a:r>
              <a:rPr lang="en-US" sz="1800" i="1" dirty="0" err="1" smtClean="0">
                <a:solidFill>
                  <a:srgbClr val="242424"/>
                </a:solidFill>
                <a:latin typeface="Times New Roman" pitchFamily="18" charset="0"/>
                <a:cs typeface="Times New Roman" pitchFamily="18" charset="0"/>
              </a:rPr>
              <a:t>onDestroy</a:t>
            </a:r>
            <a:r>
              <a:rPr lang="en-US" sz="1800" i="1" dirty="0" smtClean="0">
                <a:solidFill>
                  <a:srgbClr val="242424"/>
                </a:solidFill>
                <a:latin typeface="Times New Roman" pitchFamily="18" charset="0"/>
                <a:cs typeface="Times New Roman" pitchFamily="18" charset="0"/>
              </a:rPr>
              <a:t>( )</a:t>
            </a:r>
            <a:r>
              <a:rPr lang="en-US" sz="1800" dirty="0" smtClean="0">
                <a:solidFill>
                  <a:srgbClr val="242424"/>
                </a:solidFill>
                <a:latin typeface="Times New Roman" pitchFamily="18" charset="0"/>
                <a:cs typeface="Times New Roman" pitchFamily="18" charset="0"/>
              </a:rPr>
              <a:t> is called before the activity is destroyed. The system invokes this callback either because:</a:t>
            </a:r>
          </a:p>
          <a:p>
            <a:endParaRPr lang="en-US" sz="1800" dirty="0" smtClean="0">
              <a:solidFill>
                <a:srgbClr val="242424"/>
              </a:solidFill>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     1</a:t>
            </a:r>
            <a:r>
              <a:rPr lang="en-US" sz="1800" dirty="0" smtClean="0">
                <a:latin typeface="Times New Roman" pitchFamily="18" charset="0"/>
                <a:cs typeface="Times New Roman" pitchFamily="18" charset="0"/>
              </a:rPr>
              <a:t>. if user </a:t>
            </a:r>
            <a:r>
              <a:rPr lang="en-US" sz="1800" b="1" dirty="0" smtClean="0">
                <a:solidFill>
                  <a:srgbClr val="FF0000"/>
                </a:solidFill>
                <a:latin typeface="Times New Roman" pitchFamily="18" charset="0"/>
                <a:cs typeface="Times New Roman" pitchFamily="18" charset="0"/>
              </a:rPr>
              <a:t>pressed the back navigation button </a:t>
            </a:r>
            <a:r>
              <a:rPr lang="en-US" sz="1800" dirty="0" smtClean="0">
                <a:latin typeface="Times New Roman" pitchFamily="18" charset="0"/>
                <a:cs typeface="Times New Roman" pitchFamily="18" charset="0"/>
              </a:rPr>
              <a:t>then activity will be destroyed after </a:t>
            </a:r>
            <a:r>
              <a:rPr lang="en-US" sz="1800" b="1" dirty="0" smtClean="0">
                <a:latin typeface="Times New Roman" pitchFamily="18" charset="0"/>
                <a:cs typeface="Times New Roman" pitchFamily="18" charset="0"/>
              </a:rPr>
              <a:t>completing the lifecycle of pause and stop</a:t>
            </a:r>
            <a:r>
              <a:rPr lang="en-US" sz="1800"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     2</a:t>
            </a:r>
            <a:r>
              <a:rPr lang="en-US" sz="1800" dirty="0" smtClean="0">
                <a:latin typeface="Times New Roman" pitchFamily="18" charset="0"/>
                <a:cs typeface="Times New Roman" pitchFamily="18" charset="0"/>
              </a:rPr>
              <a:t>.In case if user press the home button and app moves to background. User is not using it no more and it’s being shown in recent apps list. So in this case </a:t>
            </a:r>
            <a:r>
              <a:rPr lang="en-US" sz="1800" b="1" dirty="0" smtClean="0">
                <a:solidFill>
                  <a:srgbClr val="FF0000"/>
                </a:solidFill>
                <a:latin typeface="Times New Roman" pitchFamily="18" charset="0"/>
                <a:cs typeface="Times New Roman" pitchFamily="18" charset="0"/>
              </a:rPr>
              <a:t>if system required resources need to use somewhere else then OS can destroy the Activity.</a:t>
            </a:r>
          </a:p>
          <a:p>
            <a:endParaRPr lang="en-US" sz="1800" dirty="0" smtClean="0">
              <a:solidFill>
                <a:srgbClr val="242424"/>
              </a:solidFill>
              <a:latin typeface="Times New Roman" pitchFamily="18" charset="0"/>
              <a:cs typeface="Times New Roman" pitchFamily="18" charset="0"/>
            </a:endParaRPr>
          </a:p>
          <a:p>
            <a:r>
              <a:rPr lang="en-US" sz="1800" dirty="0" smtClean="0">
                <a:solidFill>
                  <a:srgbClr val="242424"/>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After the Activity is destroyed if user again click the app icon, in this case activity will be recreated and follow the same lifecycle again.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2F83C6D-C7CD-4D6E-448E-C5BCCDA61199}"/>
              </a:ext>
            </a:extLst>
          </p:cNvPr>
          <p:cNvSpPr txBox="1"/>
          <p:nvPr/>
        </p:nvSpPr>
        <p:spPr>
          <a:xfrm>
            <a:off x="203200" y="247066"/>
            <a:ext cx="11785600" cy="5940084"/>
          </a:xfrm>
          <a:prstGeom prst="rect">
            <a:avLst/>
          </a:prstGeom>
          <a:noFill/>
        </p:spPr>
        <p:txBody>
          <a:bodyPr wrap="square" lIns="121917" tIns="60958" rIns="121917" bIns="60958">
            <a:spAutoFit/>
          </a:bodyPr>
          <a:lstStyle/>
          <a:p>
            <a:pPr algn="l" fontAlgn="base"/>
            <a:r>
              <a:rPr lang="en-US" sz="2100" dirty="0">
                <a:solidFill>
                  <a:srgbClr val="232629"/>
                </a:solidFill>
                <a:latin typeface="-apple-system"/>
              </a:rPr>
              <a:t>When you open the app it will go through below states: </a:t>
            </a:r>
            <a:endParaRPr lang="en-US" sz="2100" dirty="0" smtClean="0">
              <a:solidFill>
                <a:srgbClr val="232629"/>
              </a:solidFill>
              <a:latin typeface="-apple-system"/>
            </a:endParaRPr>
          </a:p>
          <a:p>
            <a:pPr algn="l" fontAlgn="base"/>
            <a:r>
              <a:rPr lang="en-US" sz="2100" dirty="0" smtClean="0">
                <a:solidFill>
                  <a:srgbClr val="232629"/>
                </a:solidFill>
                <a:latin typeface="-apple-system"/>
              </a:rPr>
              <a:t>	</a:t>
            </a:r>
            <a:r>
              <a:rPr lang="en-US" sz="2100" dirty="0" err="1" smtClean="0">
                <a:solidFill>
                  <a:srgbClr val="FF0000"/>
                </a:solidFill>
                <a:latin typeface="-apple-system"/>
              </a:rPr>
              <a:t>onCreate</a:t>
            </a:r>
            <a:r>
              <a:rPr lang="en-US" sz="2100" dirty="0">
                <a:solidFill>
                  <a:srgbClr val="FF0000"/>
                </a:solidFill>
                <a:latin typeface="-apple-system"/>
              </a:rPr>
              <a:t>() –&gt; </a:t>
            </a:r>
            <a:r>
              <a:rPr lang="en-US" sz="2100" dirty="0" err="1">
                <a:solidFill>
                  <a:srgbClr val="FF0000"/>
                </a:solidFill>
                <a:latin typeface="-apple-system"/>
              </a:rPr>
              <a:t>onStart</a:t>
            </a:r>
            <a:r>
              <a:rPr lang="en-US" sz="2100" dirty="0">
                <a:solidFill>
                  <a:srgbClr val="FF0000"/>
                </a:solidFill>
                <a:latin typeface="-apple-system"/>
              </a:rPr>
              <a:t>() –&gt; </a:t>
            </a:r>
            <a:r>
              <a:rPr lang="en-US" sz="2100" dirty="0" err="1">
                <a:solidFill>
                  <a:srgbClr val="FF0000"/>
                </a:solidFill>
                <a:latin typeface="-apple-system"/>
              </a:rPr>
              <a:t>onResume</a:t>
            </a:r>
            <a:r>
              <a:rPr lang="en-US" sz="2100" dirty="0">
                <a:solidFill>
                  <a:srgbClr val="FF0000"/>
                </a:solidFill>
                <a:latin typeface="-apple-system"/>
              </a:rPr>
              <a:t>()</a:t>
            </a:r>
          </a:p>
          <a:p>
            <a:pPr algn="l" fontAlgn="base"/>
            <a:r>
              <a:rPr lang="en-US" sz="2100" dirty="0">
                <a:solidFill>
                  <a:srgbClr val="232629"/>
                </a:solidFill>
                <a:latin typeface="-apple-system"/>
              </a:rPr>
              <a:t>When you press the back button and exit the app</a:t>
            </a:r>
          </a:p>
          <a:p>
            <a:pPr algn="l" fontAlgn="base"/>
            <a:r>
              <a:rPr lang="en-US" sz="2100" dirty="0" smtClean="0">
                <a:solidFill>
                  <a:srgbClr val="FF0000"/>
                </a:solidFill>
                <a:latin typeface="-apple-system"/>
              </a:rPr>
              <a:t>	</a:t>
            </a:r>
            <a:r>
              <a:rPr lang="en-US" sz="2100" dirty="0" err="1" smtClean="0">
                <a:solidFill>
                  <a:srgbClr val="FF0000"/>
                </a:solidFill>
                <a:latin typeface="-apple-system"/>
              </a:rPr>
              <a:t>onPaused</a:t>
            </a:r>
            <a:r>
              <a:rPr lang="en-US" sz="2100" dirty="0">
                <a:solidFill>
                  <a:srgbClr val="FF0000"/>
                </a:solidFill>
                <a:latin typeface="-apple-system"/>
              </a:rPr>
              <a:t>() — &gt; </a:t>
            </a:r>
            <a:r>
              <a:rPr lang="en-US" sz="2100" dirty="0" err="1">
                <a:solidFill>
                  <a:srgbClr val="FF0000"/>
                </a:solidFill>
                <a:latin typeface="-apple-system"/>
              </a:rPr>
              <a:t>onStop</a:t>
            </a:r>
            <a:r>
              <a:rPr lang="en-US" sz="2100" dirty="0">
                <a:solidFill>
                  <a:srgbClr val="FF0000"/>
                </a:solidFill>
                <a:latin typeface="-apple-system"/>
              </a:rPr>
              <a:t>() –&gt; </a:t>
            </a:r>
            <a:r>
              <a:rPr lang="en-US" sz="2100" dirty="0" err="1">
                <a:solidFill>
                  <a:srgbClr val="FF0000"/>
                </a:solidFill>
                <a:latin typeface="-apple-system"/>
              </a:rPr>
              <a:t>onDestory</a:t>
            </a:r>
            <a:r>
              <a:rPr lang="en-US" sz="2100" dirty="0">
                <a:solidFill>
                  <a:srgbClr val="FF0000"/>
                </a:solidFill>
                <a:latin typeface="-apple-system"/>
              </a:rPr>
              <a:t>()</a:t>
            </a:r>
          </a:p>
          <a:p>
            <a:pPr algn="l" fontAlgn="base"/>
            <a:r>
              <a:rPr lang="en-US" sz="2100" dirty="0">
                <a:solidFill>
                  <a:srgbClr val="232629"/>
                </a:solidFill>
                <a:latin typeface="-apple-system"/>
              </a:rPr>
              <a:t>When you press the home button</a:t>
            </a:r>
          </a:p>
          <a:p>
            <a:pPr algn="l" fontAlgn="base"/>
            <a:r>
              <a:rPr lang="en-US" sz="2100" dirty="0" smtClean="0">
                <a:solidFill>
                  <a:srgbClr val="FF0000"/>
                </a:solidFill>
                <a:latin typeface="-apple-system"/>
              </a:rPr>
              <a:t>	</a:t>
            </a:r>
            <a:r>
              <a:rPr lang="en-US" sz="2100" dirty="0" err="1" smtClean="0">
                <a:solidFill>
                  <a:srgbClr val="FF0000"/>
                </a:solidFill>
                <a:latin typeface="-apple-system"/>
              </a:rPr>
              <a:t>onPaused</a:t>
            </a:r>
            <a:r>
              <a:rPr lang="en-US" sz="2100" dirty="0">
                <a:solidFill>
                  <a:srgbClr val="FF0000"/>
                </a:solidFill>
                <a:latin typeface="-apple-system"/>
              </a:rPr>
              <a:t>() –&gt; </a:t>
            </a:r>
            <a:r>
              <a:rPr lang="en-US" sz="2100" dirty="0" err="1">
                <a:solidFill>
                  <a:srgbClr val="FF0000"/>
                </a:solidFill>
                <a:latin typeface="-apple-system"/>
              </a:rPr>
              <a:t>onStop</a:t>
            </a:r>
            <a:r>
              <a:rPr lang="en-US" sz="2100" dirty="0">
                <a:solidFill>
                  <a:srgbClr val="FF0000"/>
                </a:solidFill>
                <a:latin typeface="-apple-system"/>
              </a:rPr>
              <a:t>()</a:t>
            </a:r>
          </a:p>
          <a:p>
            <a:pPr algn="l" fontAlgn="base"/>
            <a:r>
              <a:rPr lang="en-US" sz="2100" dirty="0">
                <a:solidFill>
                  <a:srgbClr val="232629"/>
                </a:solidFill>
                <a:latin typeface="-apple-system"/>
              </a:rPr>
              <a:t>After pressing the home button, again when you open the app from a recent task list</a:t>
            </a:r>
          </a:p>
          <a:p>
            <a:pPr algn="l" fontAlgn="base"/>
            <a:r>
              <a:rPr lang="en-US" sz="2100" dirty="0" smtClean="0">
                <a:solidFill>
                  <a:srgbClr val="FF0000"/>
                </a:solidFill>
                <a:latin typeface="-apple-system"/>
              </a:rPr>
              <a:t>	</a:t>
            </a:r>
            <a:r>
              <a:rPr lang="en-US" sz="2100" dirty="0" err="1" smtClean="0">
                <a:solidFill>
                  <a:srgbClr val="FF0000"/>
                </a:solidFill>
                <a:latin typeface="-apple-system"/>
              </a:rPr>
              <a:t>onRestart</a:t>
            </a:r>
            <a:r>
              <a:rPr lang="en-US" sz="2100" dirty="0">
                <a:solidFill>
                  <a:srgbClr val="FF0000"/>
                </a:solidFill>
                <a:latin typeface="-apple-system"/>
              </a:rPr>
              <a:t>() –&gt; </a:t>
            </a:r>
            <a:r>
              <a:rPr lang="en-US" sz="2100" dirty="0" err="1">
                <a:solidFill>
                  <a:srgbClr val="FF0000"/>
                </a:solidFill>
                <a:latin typeface="-apple-system"/>
              </a:rPr>
              <a:t>onStart</a:t>
            </a:r>
            <a:r>
              <a:rPr lang="en-US" sz="2100" dirty="0">
                <a:solidFill>
                  <a:srgbClr val="FF0000"/>
                </a:solidFill>
                <a:latin typeface="-apple-system"/>
              </a:rPr>
              <a:t>() –&gt; </a:t>
            </a:r>
            <a:r>
              <a:rPr lang="en-US" sz="2100" dirty="0" err="1">
                <a:solidFill>
                  <a:srgbClr val="FF0000"/>
                </a:solidFill>
                <a:latin typeface="-apple-system"/>
              </a:rPr>
              <a:t>onResume</a:t>
            </a:r>
            <a:r>
              <a:rPr lang="en-US" sz="2100" dirty="0">
                <a:solidFill>
                  <a:srgbClr val="FF0000"/>
                </a:solidFill>
                <a:latin typeface="-apple-system"/>
              </a:rPr>
              <a:t>()</a:t>
            </a:r>
          </a:p>
          <a:p>
            <a:pPr algn="l" fontAlgn="base"/>
            <a:r>
              <a:rPr lang="en-US" sz="2100" dirty="0">
                <a:solidFill>
                  <a:srgbClr val="232629"/>
                </a:solidFill>
                <a:latin typeface="-apple-system"/>
              </a:rPr>
              <a:t>After dismissing the dialog or back button from the dialog</a:t>
            </a:r>
          </a:p>
          <a:p>
            <a:pPr algn="l" fontAlgn="base"/>
            <a:r>
              <a:rPr lang="en-US" sz="2100" dirty="0" smtClean="0">
                <a:solidFill>
                  <a:srgbClr val="FF0000"/>
                </a:solidFill>
                <a:latin typeface="-apple-system"/>
              </a:rPr>
              <a:t>	</a:t>
            </a:r>
            <a:r>
              <a:rPr lang="en-US" sz="2100" dirty="0" err="1" smtClean="0">
                <a:solidFill>
                  <a:srgbClr val="FF0000"/>
                </a:solidFill>
                <a:latin typeface="-apple-system"/>
              </a:rPr>
              <a:t>onResume</a:t>
            </a:r>
            <a:r>
              <a:rPr lang="en-US" sz="2100" dirty="0">
                <a:solidFill>
                  <a:srgbClr val="FF0000"/>
                </a:solidFill>
                <a:latin typeface="-apple-system"/>
              </a:rPr>
              <a:t>()</a:t>
            </a:r>
          </a:p>
          <a:p>
            <a:pPr algn="l" fontAlgn="base"/>
            <a:r>
              <a:rPr lang="en-US" sz="2100" dirty="0">
                <a:solidFill>
                  <a:srgbClr val="232629"/>
                </a:solidFill>
                <a:latin typeface="-apple-system"/>
              </a:rPr>
              <a:t>If a phone is ringing and user is using the app</a:t>
            </a:r>
          </a:p>
          <a:p>
            <a:pPr algn="l" fontAlgn="base"/>
            <a:r>
              <a:rPr lang="en-US" sz="2100" dirty="0" smtClean="0">
                <a:solidFill>
                  <a:srgbClr val="FF0000"/>
                </a:solidFill>
                <a:latin typeface="-apple-system"/>
              </a:rPr>
              <a:t>	</a:t>
            </a:r>
            <a:r>
              <a:rPr lang="en-US" sz="2100" dirty="0" err="1" smtClean="0">
                <a:solidFill>
                  <a:srgbClr val="FF0000"/>
                </a:solidFill>
                <a:latin typeface="-apple-system"/>
              </a:rPr>
              <a:t>onPause</a:t>
            </a:r>
            <a:r>
              <a:rPr lang="en-US" sz="2100" dirty="0">
                <a:solidFill>
                  <a:srgbClr val="FF0000"/>
                </a:solidFill>
                <a:latin typeface="-apple-system"/>
              </a:rPr>
              <a:t>() –&gt; </a:t>
            </a:r>
            <a:r>
              <a:rPr lang="en-US" sz="2100" dirty="0" err="1">
                <a:solidFill>
                  <a:srgbClr val="FF0000"/>
                </a:solidFill>
                <a:latin typeface="-apple-system"/>
              </a:rPr>
              <a:t>onResume</a:t>
            </a:r>
            <a:r>
              <a:rPr lang="en-US" sz="2100" dirty="0">
                <a:solidFill>
                  <a:srgbClr val="FF0000"/>
                </a:solidFill>
                <a:latin typeface="-apple-system"/>
              </a:rPr>
              <a:t>()</a:t>
            </a:r>
          </a:p>
          <a:p>
            <a:pPr algn="l" fontAlgn="base"/>
            <a:r>
              <a:rPr lang="en-US" sz="2100" dirty="0">
                <a:solidFill>
                  <a:srgbClr val="232629"/>
                </a:solidFill>
                <a:latin typeface="-apple-system"/>
              </a:rPr>
              <a:t>After the call ends</a:t>
            </a:r>
          </a:p>
          <a:p>
            <a:pPr algn="l" fontAlgn="base"/>
            <a:r>
              <a:rPr lang="en-US" sz="2100" dirty="0" smtClean="0">
                <a:solidFill>
                  <a:srgbClr val="FF0000"/>
                </a:solidFill>
                <a:latin typeface="-apple-system"/>
              </a:rPr>
              <a:t>	</a:t>
            </a:r>
            <a:r>
              <a:rPr lang="en-US" sz="2100" dirty="0" err="1" smtClean="0">
                <a:solidFill>
                  <a:srgbClr val="FF0000"/>
                </a:solidFill>
                <a:latin typeface="-apple-system"/>
              </a:rPr>
              <a:t>onResume</a:t>
            </a:r>
            <a:r>
              <a:rPr lang="en-US" sz="2100" dirty="0">
                <a:solidFill>
                  <a:srgbClr val="FF0000"/>
                </a:solidFill>
                <a:latin typeface="-apple-system"/>
              </a:rPr>
              <a:t>()</a:t>
            </a:r>
          </a:p>
          <a:p>
            <a:pPr algn="l" fontAlgn="base"/>
            <a:r>
              <a:rPr lang="en-US" sz="2100" dirty="0">
                <a:solidFill>
                  <a:srgbClr val="232629"/>
                </a:solidFill>
                <a:latin typeface="-apple-system"/>
              </a:rPr>
              <a:t>When your phone screen is off</a:t>
            </a:r>
          </a:p>
          <a:p>
            <a:pPr algn="l" fontAlgn="base"/>
            <a:r>
              <a:rPr lang="en-US" sz="2100" dirty="0" smtClean="0">
                <a:solidFill>
                  <a:srgbClr val="FF0000"/>
                </a:solidFill>
                <a:latin typeface="-apple-system"/>
              </a:rPr>
              <a:t>	</a:t>
            </a:r>
            <a:r>
              <a:rPr lang="en-US" sz="2100" dirty="0" err="1" smtClean="0">
                <a:solidFill>
                  <a:srgbClr val="FF0000"/>
                </a:solidFill>
                <a:latin typeface="-apple-system"/>
              </a:rPr>
              <a:t>onPaused</a:t>
            </a:r>
            <a:r>
              <a:rPr lang="en-US" sz="2100" dirty="0">
                <a:solidFill>
                  <a:srgbClr val="FF0000"/>
                </a:solidFill>
                <a:latin typeface="-apple-system"/>
              </a:rPr>
              <a:t>() –&gt; </a:t>
            </a:r>
            <a:r>
              <a:rPr lang="en-US" sz="2100" dirty="0" err="1">
                <a:solidFill>
                  <a:srgbClr val="FF0000"/>
                </a:solidFill>
                <a:latin typeface="-apple-system"/>
              </a:rPr>
              <a:t>onStop</a:t>
            </a:r>
            <a:r>
              <a:rPr lang="en-US" sz="2100" dirty="0">
                <a:solidFill>
                  <a:srgbClr val="FF0000"/>
                </a:solidFill>
                <a:latin typeface="-apple-system"/>
              </a:rPr>
              <a:t>()</a:t>
            </a:r>
          </a:p>
          <a:p>
            <a:pPr algn="l" fontAlgn="base"/>
            <a:r>
              <a:rPr lang="en-US" sz="2100" dirty="0">
                <a:solidFill>
                  <a:srgbClr val="232629"/>
                </a:solidFill>
                <a:latin typeface="-apple-system"/>
              </a:rPr>
              <a:t>When your phone screen is turned back on</a:t>
            </a:r>
          </a:p>
          <a:p>
            <a:pPr algn="l" fontAlgn="base"/>
            <a:r>
              <a:rPr lang="en-US" sz="2100" dirty="0" smtClean="0">
                <a:solidFill>
                  <a:srgbClr val="FF0000"/>
                </a:solidFill>
                <a:latin typeface="-apple-system"/>
              </a:rPr>
              <a:t>	</a:t>
            </a:r>
            <a:r>
              <a:rPr lang="en-US" sz="2100" dirty="0" err="1" smtClean="0">
                <a:solidFill>
                  <a:srgbClr val="FF0000"/>
                </a:solidFill>
                <a:latin typeface="-apple-system"/>
              </a:rPr>
              <a:t>onRestart</a:t>
            </a:r>
            <a:r>
              <a:rPr lang="en-US" sz="2100" dirty="0">
                <a:solidFill>
                  <a:srgbClr val="FF0000"/>
                </a:solidFill>
                <a:latin typeface="-apple-system"/>
              </a:rPr>
              <a:t>() –&gt; </a:t>
            </a:r>
            <a:r>
              <a:rPr lang="en-US" sz="2100" dirty="0" err="1">
                <a:solidFill>
                  <a:srgbClr val="FF0000"/>
                </a:solidFill>
                <a:latin typeface="-apple-system"/>
              </a:rPr>
              <a:t>onStart</a:t>
            </a:r>
            <a:r>
              <a:rPr lang="en-US" sz="2100" dirty="0">
                <a:solidFill>
                  <a:srgbClr val="FF0000"/>
                </a:solidFill>
                <a:latin typeface="-apple-system"/>
              </a:rPr>
              <a:t>() –&gt; </a:t>
            </a:r>
            <a:r>
              <a:rPr lang="en-US" sz="2100" dirty="0" err="1">
                <a:solidFill>
                  <a:srgbClr val="FF0000"/>
                </a:solidFill>
                <a:latin typeface="-apple-system"/>
              </a:rPr>
              <a:t>onResume</a:t>
            </a:r>
            <a:r>
              <a:rPr lang="en-US" sz="2100" dirty="0">
                <a:solidFill>
                  <a:srgbClr val="FF0000"/>
                </a:solidFill>
                <a:latin typeface="-apple-system"/>
              </a:rPr>
              <a:t>()</a:t>
            </a:r>
          </a:p>
        </p:txBody>
      </p:sp>
    </p:spTree>
    <p:extLst>
      <p:ext uri="{BB962C8B-B14F-4D97-AF65-F5344CB8AC3E}">
        <p14:creationId xmlns:p14="http://schemas.microsoft.com/office/powerpoint/2010/main" val="409032990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672" y="421282"/>
            <a:ext cx="11665527" cy="4832092"/>
          </a:xfrm>
          <a:prstGeom prst="rect">
            <a:avLst/>
          </a:prstGeom>
        </p:spPr>
        <p:txBody>
          <a:bodyPr wrap="square">
            <a:spAutoFit/>
          </a:bodyPr>
          <a:lstStyle/>
          <a:p>
            <a:r>
              <a:rPr lang="en-US" sz="2200" b="1" dirty="0" smtClean="0">
                <a:latin typeface="Times New Roman" pitchFamily="18" charset="0"/>
                <a:cs typeface="Times New Roman" pitchFamily="18" charset="0"/>
              </a:rPr>
              <a:t>What is mobile application development?</a:t>
            </a:r>
          </a:p>
          <a:p>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Mobile application development is the </a:t>
            </a:r>
            <a:r>
              <a:rPr lang="en-US" sz="2000" b="1" dirty="0" smtClean="0">
                <a:latin typeface="Times New Roman" pitchFamily="18" charset="0"/>
                <a:cs typeface="Times New Roman" pitchFamily="18" charset="0"/>
              </a:rPr>
              <a:t>set of processes and procedures </a:t>
            </a:r>
            <a:r>
              <a:rPr lang="en-US" sz="2000" dirty="0" smtClean="0">
                <a:latin typeface="Times New Roman" pitchFamily="18" charset="0"/>
                <a:cs typeface="Times New Roman" pitchFamily="18" charset="0"/>
              </a:rPr>
              <a:t>involved in </a:t>
            </a:r>
            <a:r>
              <a:rPr lang="en-US" sz="2000" b="1" dirty="0" smtClean="0">
                <a:solidFill>
                  <a:srgbClr val="FF0000"/>
                </a:solidFill>
                <a:latin typeface="Times New Roman" pitchFamily="18" charset="0"/>
                <a:cs typeface="Times New Roman" pitchFamily="18" charset="0"/>
              </a:rPr>
              <a:t>writing software for small, </a:t>
            </a:r>
            <a:r>
              <a:rPr lang="en-US" sz="2400" b="1" dirty="0" smtClean="0">
                <a:solidFill>
                  <a:srgbClr val="FF0000"/>
                </a:solidFill>
                <a:latin typeface="Times New Roman" pitchFamily="18" charset="0"/>
                <a:cs typeface="Times New Roman" pitchFamily="18" charset="0"/>
              </a:rPr>
              <a:t>wireless computing devices</a:t>
            </a:r>
            <a:r>
              <a:rPr lang="en-US" sz="2000" b="1" dirty="0" smtClean="0">
                <a:solidFill>
                  <a:srgbClr val="FF0000"/>
                </a:solidFill>
                <a:latin typeface="Times New Roman" pitchFamily="18" charset="0"/>
                <a:cs typeface="Times New Roman" pitchFamily="18" charset="0"/>
              </a:rPr>
              <a:t>, such as </a:t>
            </a:r>
            <a:r>
              <a:rPr lang="en-US" sz="2000" b="1" dirty="0" err="1" smtClean="0">
                <a:solidFill>
                  <a:srgbClr val="FF0000"/>
                </a:solidFill>
                <a:latin typeface="Times New Roman" pitchFamily="18" charset="0"/>
                <a:cs typeface="Times New Roman" pitchFamily="18" charset="0"/>
              </a:rPr>
              <a:t>smartphones</a:t>
            </a:r>
            <a:r>
              <a:rPr lang="en-US" sz="2000" b="1" dirty="0" smtClean="0">
                <a:solidFill>
                  <a:srgbClr val="FF0000"/>
                </a:solidFill>
                <a:latin typeface="Times New Roman" pitchFamily="18" charset="0"/>
                <a:cs typeface="Times New Roman" pitchFamily="18" charset="0"/>
              </a:rPr>
              <a:t> and other hand-held devices.</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Mobile apps are often written specifically to take advantage of the unique features of a particular mobile device.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Two most </a:t>
            </a:r>
            <a:r>
              <a:rPr lang="en-US" sz="2400" dirty="0" smtClean="0">
                <a:latin typeface="Times New Roman" pitchFamily="18" charset="0"/>
                <a:cs typeface="Times New Roman" pitchFamily="18" charset="0"/>
              </a:rPr>
              <a:t>prominent mobile platforms are </a:t>
            </a:r>
            <a:r>
              <a:rPr lang="en-US" sz="2400" b="1" dirty="0" err="1" smtClean="0">
                <a:solidFill>
                  <a:srgbClr val="FF0000"/>
                </a:solidFill>
                <a:latin typeface="Times New Roman" pitchFamily="18" charset="0"/>
                <a:cs typeface="Times New Roman" pitchFamily="18" charset="0"/>
              </a:rPr>
              <a:t>iOS</a:t>
            </a:r>
            <a:r>
              <a:rPr lang="en-US" sz="2400" b="1" dirty="0" smtClean="0">
                <a:solidFill>
                  <a:srgbClr val="FF0000"/>
                </a:solidFill>
                <a:latin typeface="Times New Roman" pitchFamily="18" charset="0"/>
                <a:cs typeface="Times New Roman" pitchFamily="18" charset="0"/>
              </a:rPr>
              <a:t> from Apple and Android from Google</a:t>
            </a:r>
            <a:r>
              <a:rPr lang="en-US" sz="24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Phones and tablets from Apple come </a:t>
            </a:r>
            <a:r>
              <a:rPr lang="en-US" sz="2000" b="1" dirty="0" smtClean="0">
                <a:latin typeface="Times New Roman" pitchFamily="18" charset="0"/>
                <a:cs typeface="Times New Roman" pitchFamily="18" charset="0"/>
              </a:rPr>
              <a:t>preloaded with essential applications</a:t>
            </a:r>
            <a:r>
              <a:rPr lang="en-US" sz="2000" dirty="0" smtClean="0">
                <a:latin typeface="Times New Roman" pitchFamily="18" charset="0"/>
                <a:cs typeface="Times New Roman" pitchFamily="18" charset="0"/>
              </a:rPr>
              <a:t>, including a full web browser and the Apple App Store.</a:t>
            </a:r>
          </a:p>
          <a:p>
            <a:r>
              <a:rPr lang="en-US" sz="2000" dirty="0" smtClean="0">
                <a:latin typeface="Times New Roman" pitchFamily="18" charset="0"/>
                <a:cs typeface="Times New Roman" pitchFamily="18" charset="0"/>
              </a:rPr>
              <a:t>	 Android devices also come preloaded with similar apps and you can install more using the </a:t>
            </a:r>
            <a:r>
              <a:rPr lang="en-US" sz="2000" b="1" dirty="0" smtClean="0">
                <a:latin typeface="Times New Roman" pitchFamily="18" charset="0"/>
                <a:cs typeface="Times New Roman" pitchFamily="18" charset="0"/>
              </a:rPr>
              <a:t>Google Play Store.</a:t>
            </a:r>
          </a:p>
          <a:p>
            <a:endParaRPr lang="en-US"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4333009" y="4995429"/>
            <a:ext cx="2667000" cy="1466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984182" cy="2431435"/>
          </a:xfrm>
          <a:prstGeom prst="rect">
            <a:avLst/>
          </a:prstGeom>
        </p:spPr>
        <p:txBody>
          <a:bodyPr wrap="square">
            <a:spAutoFit/>
          </a:bodyPr>
          <a:lstStyle/>
          <a:p>
            <a:r>
              <a:rPr lang="en-US" sz="2000" b="1" dirty="0" smtClean="0">
                <a:latin typeface="Times New Roman" pitchFamily="18" charset="0"/>
                <a:cs typeface="Times New Roman" pitchFamily="18" charset="0"/>
              </a:rPr>
              <a:t>What is operating system</a:t>
            </a:r>
          </a:p>
          <a:p>
            <a:r>
              <a:rPr lang="en-US" dirty="0" smtClean="0">
                <a:latin typeface="Times New Roman" pitchFamily="18" charset="0"/>
                <a:cs typeface="Times New Roman" pitchFamily="18" charset="0"/>
              </a:rPr>
              <a:t>	An operating system (OS) is the software component of a computer system that is </a:t>
            </a:r>
            <a:r>
              <a:rPr lang="en-US" b="1" dirty="0" smtClean="0">
                <a:latin typeface="Times New Roman" pitchFamily="18" charset="0"/>
                <a:cs typeface="Times New Roman" pitchFamily="18" charset="0"/>
              </a:rPr>
              <a:t>responsible for the management and coordination of activities and the sharing of the resources of the computer</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The OS acts as a host for application programs that are run on the machine. As a host, one of the purposes of an OS is to handle the details of the operation of the hardware.</a:t>
            </a:r>
          </a:p>
          <a:p>
            <a:r>
              <a:rPr lang="en-US" dirty="0" smtClean="0">
                <a:latin typeface="Times New Roman" pitchFamily="18" charset="0"/>
                <a:cs typeface="Times New Roman" pitchFamily="18" charset="0"/>
              </a:rPr>
              <a:t>	The top five OSs, </a:t>
            </a:r>
            <a:r>
              <a:rPr lang="en-US" b="1" dirty="0" smtClean="0">
                <a:solidFill>
                  <a:srgbClr val="FF0000"/>
                </a:solidFill>
                <a:latin typeface="Times New Roman" pitchFamily="18" charset="0"/>
                <a:cs typeface="Times New Roman" pitchFamily="18" charset="0"/>
              </a:rPr>
              <a:t>Apple </a:t>
            </a:r>
            <a:r>
              <a:rPr lang="en-US" b="1" dirty="0" err="1" smtClean="0">
                <a:solidFill>
                  <a:srgbClr val="FF0000"/>
                </a:solidFill>
                <a:latin typeface="Times New Roman" pitchFamily="18" charset="0"/>
                <a:cs typeface="Times New Roman" pitchFamily="18" charset="0"/>
              </a:rPr>
              <a:t>macOS</a:t>
            </a:r>
            <a:r>
              <a:rPr lang="en-US" b="1" dirty="0" smtClean="0">
                <a:solidFill>
                  <a:srgbClr val="FF0000"/>
                </a:solidFill>
                <a:latin typeface="Times New Roman" pitchFamily="18" charset="0"/>
                <a:cs typeface="Times New Roman" pitchFamily="18" charset="0"/>
              </a:rPr>
              <a:t>, Microsoft Windows, Google’s Android OS, Linux Operating System, and Apple </a:t>
            </a:r>
            <a:r>
              <a:rPr lang="en-US" b="1" dirty="0" err="1" smtClean="0">
                <a:solidFill>
                  <a:srgbClr val="FF0000"/>
                </a:solidFill>
                <a:latin typeface="Times New Roman" pitchFamily="18" charset="0"/>
                <a:cs typeface="Times New Roman" pitchFamily="18" charset="0"/>
              </a:rPr>
              <a:t>iOS</a:t>
            </a:r>
            <a:r>
              <a:rPr lang="en-US" dirty="0" smtClean="0">
                <a:solidFill>
                  <a:srgbClr val="FF0000"/>
                </a:solidFill>
                <a:latin typeface="Times New Roman" pitchFamily="18" charset="0"/>
                <a:cs typeface="Times New Roman" pitchFamily="18" charset="0"/>
              </a:rPr>
              <a:t>.</a:t>
            </a:r>
          </a:p>
          <a:p>
            <a:endParaRPr lang="en-US" b="1" dirty="0">
              <a:latin typeface="Times New Roman" pitchFamily="18" charset="0"/>
              <a:cs typeface="Times New Roman" pitchFamily="18" charset="0"/>
            </a:endParaRPr>
          </a:p>
        </p:txBody>
      </p:sp>
      <p:grpSp>
        <p:nvGrpSpPr>
          <p:cNvPr id="7" name="Group 6"/>
          <p:cNvGrpSpPr/>
          <p:nvPr/>
        </p:nvGrpSpPr>
        <p:grpSpPr>
          <a:xfrm>
            <a:off x="166255" y="2648855"/>
            <a:ext cx="11817927" cy="4209145"/>
            <a:chOff x="166255" y="2648855"/>
            <a:chExt cx="11817927" cy="4209145"/>
          </a:xfrm>
        </p:grpSpPr>
        <p:sp>
          <p:nvSpPr>
            <p:cNvPr id="6" name="Rectangle 5"/>
            <p:cNvSpPr/>
            <p:nvPr/>
          </p:nvSpPr>
          <p:spPr>
            <a:xfrm>
              <a:off x="166255" y="2648855"/>
              <a:ext cx="11817927" cy="3170099"/>
            </a:xfrm>
            <a:prstGeom prst="rect">
              <a:avLst/>
            </a:prstGeom>
          </p:spPr>
          <p:txBody>
            <a:bodyPr wrap="square">
              <a:spAutoFit/>
            </a:bodyPr>
            <a:lstStyle/>
            <a:p>
              <a:pPr fontAlgn="base"/>
              <a:r>
                <a:rPr lang="en-US" sz="2400" b="1" dirty="0" smtClean="0">
                  <a:latin typeface="Times New Roman" pitchFamily="18" charset="0"/>
                  <a:cs typeface="Times New Roman" pitchFamily="18" charset="0"/>
                </a:rPr>
                <a:t>What is Android Application Development?</a:t>
              </a:r>
            </a:p>
            <a:p>
              <a:pPr fontAlgn="base"/>
              <a:r>
                <a:rPr lang="en-US" b="1" dirty="0" smtClean="0">
                  <a:latin typeface="Times New Roman" pitchFamily="18" charset="0"/>
                  <a:cs typeface="Times New Roman" pitchFamily="18" charset="0"/>
                </a:rPr>
                <a:t>	Android application development</a:t>
              </a:r>
              <a:r>
                <a:rPr lang="en-US" dirty="0" smtClean="0">
                  <a:latin typeface="Times New Roman" pitchFamily="18" charset="0"/>
                  <a:cs typeface="Times New Roman" pitchFamily="18" charset="0"/>
                </a:rPr>
                <a:t> is the process of creating software applications designed to run on </a:t>
              </a:r>
              <a:r>
                <a:rPr lang="en-US" b="1" dirty="0" smtClean="0">
                  <a:solidFill>
                    <a:srgbClr val="FF0000"/>
                  </a:solidFill>
                  <a:latin typeface="Times New Roman" pitchFamily="18" charset="0"/>
                  <a:cs typeface="Times New Roman" pitchFamily="18" charset="0"/>
                </a:rPr>
                <a:t>Android-based devices</a:t>
              </a:r>
              <a:r>
                <a:rPr lang="en-US" dirty="0" smtClean="0">
                  <a:latin typeface="Times New Roman" pitchFamily="18" charset="0"/>
                  <a:cs typeface="Times New Roman" pitchFamily="18" charset="0"/>
                </a:rPr>
                <a:t>. These comprise </a:t>
              </a:r>
              <a:r>
                <a:rPr lang="en-US" dirty="0" err="1" smtClean="0">
                  <a:latin typeface="Times New Roman" pitchFamily="18" charset="0"/>
                  <a:cs typeface="Times New Roman" pitchFamily="18" charset="0"/>
                </a:rPr>
                <a:t>smartphones</a:t>
              </a:r>
              <a:r>
                <a:rPr lang="en-US" dirty="0" smtClean="0">
                  <a:latin typeface="Times New Roman" pitchFamily="18" charset="0"/>
                  <a:cs typeface="Times New Roman" pitchFamily="18" charset="0"/>
                </a:rPr>
                <a:t>, tablet devices, smart TVs, smart watches or </a:t>
              </a:r>
              <a:r>
                <a:rPr lang="en-US" dirty="0" err="1" smtClean="0">
                  <a:latin typeface="Times New Roman" pitchFamily="18" charset="0"/>
                  <a:cs typeface="Times New Roman" pitchFamily="18" charset="0"/>
                </a:rPr>
                <a:t>wearables</a:t>
              </a:r>
              <a:r>
                <a:rPr lang="en-US" dirty="0" smtClean="0">
                  <a:latin typeface="Times New Roman" pitchFamily="18" charset="0"/>
                  <a:cs typeface="Times New Roman" pitchFamily="18" charset="0"/>
                </a:rPr>
                <a:t> and even automotive systems. </a:t>
              </a:r>
            </a:p>
            <a:p>
              <a:pPr fontAlgn="base"/>
              <a:r>
                <a:rPr lang="en-US" dirty="0" smtClean="0">
                  <a:latin typeface="Times New Roman" pitchFamily="18" charset="0"/>
                  <a:cs typeface="Times New Roman" pitchFamily="18" charset="0"/>
                </a:rPr>
                <a:t>	The </a:t>
              </a:r>
              <a:r>
                <a:rPr lang="en-US" b="1" dirty="0" smtClean="0">
                  <a:latin typeface="Times New Roman" pitchFamily="18" charset="0"/>
                  <a:cs typeface="Times New Roman" pitchFamily="18" charset="0"/>
                </a:rPr>
                <a:t>primary programming languages </a:t>
              </a:r>
              <a:r>
                <a:rPr lang="en-US" dirty="0" smtClean="0">
                  <a:latin typeface="Times New Roman" pitchFamily="18" charset="0"/>
                  <a:cs typeface="Times New Roman" pitchFamily="18" charset="0"/>
                </a:rPr>
                <a:t>used for developing Android apps are </a:t>
              </a:r>
              <a:r>
                <a:rPr lang="en-US" sz="2400" b="1" dirty="0" smtClean="0">
                  <a:solidFill>
                    <a:srgbClr val="FF0000"/>
                  </a:solidFill>
                  <a:latin typeface="Times New Roman" pitchFamily="18" charset="0"/>
                  <a:cs typeface="Times New Roman" pitchFamily="18" charset="0"/>
                </a:rPr>
                <a:t>Java and </a:t>
              </a:r>
              <a:r>
                <a:rPr lang="en-US" sz="2400" b="1" dirty="0" err="1" smtClean="0">
                  <a:solidFill>
                    <a:srgbClr val="FF0000"/>
                  </a:solidFill>
                  <a:latin typeface="Times New Roman" pitchFamily="18" charset="0"/>
                  <a:cs typeface="Times New Roman" pitchFamily="18" charset="0"/>
                </a:rPr>
                <a:t>Kotlin</a:t>
              </a:r>
              <a:r>
                <a:rPr lang="en-US" dirty="0" smtClean="0">
                  <a:latin typeface="Times New Roman" pitchFamily="18" charset="0"/>
                  <a:cs typeface="Times New Roman" pitchFamily="18" charset="0"/>
                </a:rPr>
                <a:t>, supported by the </a:t>
              </a:r>
              <a:r>
                <a:rPr lang="en-US" b="1" dirty="0" smtClean="0">
                  <a:latin typeface="Times New Roman" pitchFamily="18" charset="0"/>
                  <a:cs typeface="Times New Roman" pitchFamily="18" charset="0"/>
                </a:rPr>
                <a:t>Android software development kit (SDK).</a:t>
              </a:r>
            </a:p>
            <a:p>
              <a:pPr fontAlgn="base"/>
              <a:r>
                <a:rPr lang="en-US" dirty="0" smtClean="0"/>
                <a:t>	</a:t>
              </a:r>
              <a:r>
                <a:rPr lang="en-US" dirty="0" smtClean="0">
                  <a:latin typeface="Times New Roman" pitchFamily="18" charset="0"/>
                  <a:cs typeface="Times New Roman" pitchFamily="18" charset="0"/>
                </a:rPr>
                <a:t>This </a:t>
              </a:r>
              <a:r>
                <a:rPr lang="en-US" b="1" dirty="0" smtClean="0">
                  <a:solidFill>
                    <a:srgbClr val="FF0000"/>
                  </a:solidFill>
                  <a:latin typeface="Times New Roman" pitchFamily="18" charset="0"/>
                  <a:cs typeface="Times New Roman" pitchFamily="18" charset="0"/>
                </a:rPr>
                <a:t>SDK, along with Android Studio, an official IDE</a:t>
              </a:r>
              <a:r>
                <a:rPr lang="en-US" dirty="0" smtClean="0">
                  <a:latin typeface="Times New Roman" pitchFamily="18" charset="0"/>
                  <a:cs typeface="Times New Roman" pitchFamily="18" charset="0"/>
                </a:rPr>
                <a:t>, provides developers with everything they require for </a:t>
              </a:r>
              <a:r>
                <a:rPr lang="en-US" b="1" dirty="0" smtClean="0">
                  <a:latin typeface="Times New Roman" pitchFamily="18" charset="0"/>
                  <a:cs typeface="Times New Roman" pitchFamily="18" charset="0"/>
                </a:rPr>
                <a:t>designing, writing, debugging, and testing Android applications</a:t>
              </a:r>
              <a:r>
                <a:rPr lang="en-US" dirty="0" smtClean="0"/>
                <a:t>. </a:t>
              </a:r>
            </a:p>
            <a:p>
              <a:pPr fontAlgn="base"/>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7024267" y="4977317"/>
              <a:ext cx="1385456" cy="1880683"/>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2104" y="42393"/>
            <a:ext cx="5057154" cy="584775"/>
          </a:xfrm>
          <a:prstGeom prst="rect">
            <a:avLst/>
          </a:prstGeom>
        </p:spPr>
        <p:txBody>
          <a:bodyPr wrap="none">
            <a:spAutoFit/>
          </a:bodyPr>
          <a:lstStyle/>
          <a:p>
            <a:r>
              <a:rPr lang="en-US" sz="3200" b="1" dirty="0" smtClean="0">
                <a:latin typeface="Times New Roman" pitchFamily="18" charset="0"/>
                <a:cs typeface="Times New Roman" pitchFamily="18" charset="0"/>
              </a:rPr>
              <a:t>Introduction to Android OS</a:t>
            </a:r>
            <a:endParaRPr lang="en-US" sz="3200" dirty="0">
              <a:latin typeface="Times New Roman" pitchFamily="18" charset="0"/>
              <a:cs typeface="Times New Roman" pitchFamily="18" charset="0"/>
            </a:endParaRPr>
          </a:p>
        </p:txBody>
      </p:sp>
      <p:sp>
        <p:nvSpPr>
          <p:cNvPr id="5" name="Rectangle 4"/>
          <p:cNvSpPr/>
          <p:nvPr/>
        </p:nvSpPr>
        <p:spPr>
          <a:xfrm>
            <a:off x="193962" y="287297"/>
            <a:ext cx="11720946" cy="3477875"/>
          </a:xfrm>
          <a:prstGeom prst="rect">
            <a:avLst/>
          </a:prstGeom>
        </p:spPr>
        <p:txBody>
          <a:bodyPr wrap="square">
            <a:spAutoFit/>
          </a:bodyPr>
          <a:lstStyle/>
          <a:p>
            <a:pPr algn="just"/>
            <a:r>
              <a:rPr lang="en-US" sz="2200" b="1" dirty="0" smtClean="0">
                <a:solidFill>
                  <a:srgbClr val="0070C0"/>
                </a:solidFill>
                <a:latin typeface="Times New Roman" pitchFamily="18" charset="0"/>
                <a:cs typeface="Times New Roman" pitchFamily="18" charset="0"/>
              </a:rPr>
              <a:t>What is Android?</a:t>
            </a:r>
            <a:endParaRPr lang="en-US" sz="22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Android is an </a:t>
            </a:r>
            <a:r>
              <a:rPr lang="en-US" sz="2000" b="1" dirty="0" smtClean="0">
                <a:solidFill>
                  <a:srgbClr val="FF0000"/>
                </a:solidFill>
                <a:latin typeface="Times New Roman" pitchFamily="18" charset="0"/>
                <a:cs typeface="Times New Roman" pitchFamily="18" charset="0"/>
              </a:rPr>
              <a:t>open source </a:t>
            </a:r>
            <a:r>
              <a:rPr lang="en-US" sz="2000" b="1" dirty="0" smtClean="0">
                <a:latin typeface="Times New Roman" pitchFamily="18" charset="0"/>
                <a:cs typeface="Times New Roman" pitchFamily="18" charset="0"/>
              </a:rPr>
              <a:t>and </a:t>
            </a:r>
            <a:r>
              <a:rPr lang="en-US" sz="2000" b="1" dirty="0" smtClean="0">
                <a:solidFill>
                  <a:srgbClr val="FF0000"/>
                </a:solidFill>
                <a:latin typeface="Times New Roman" pitchFamily="18" charset="0"/>
                <a:cs typeface="Times New Roman" pitchFamily="18" charset="0"/>
              </a:rPr>
              <a:t>Linux-based Operating System </a:t>
            </a:r>
            <a:r>
              <a:rPr lang="en-US" sz="2000" dirty="0" smtClean="0">
                <a:latin typeface="Times New Roman" pitchFamily="18" charset="0"/>
                <a:cs typeface="Times New Roman" pitchFamily="18" charset="0"/>
              </a:rPr>
              <a:t>for mobile devices such as </a:t>
            </a:r>
            <a:r>
              <a:rPr lang="en-US" sz="2000" dirty="0" err="1" smtClean="0">
                <a:latin typeface="Times New Roman" pitchFamily="18" charset="0"/>
                <a:cs typeface="Times New Roman" pitchFamily="18" charset="0"/>
              </a:rPr>
              <a:t>smartphones</a:t>
            </a:r>
            <a:r>
              <a:rPr lang="en-US" sz="2000" dirty="0" smtClean="0">
                <a:latin typeface="Times New Roman" pitchFamily="18" charset="0"/>
                <a:cs typeface="Times New Roman" pitchFamily="18" charset="0"/>
              </a:rPr>
              <a:t> and tablet computers. </a:t>
            </a:r>
          </a:p>
          <a:p>
            <a:pPr algn="just"/>
            <a:r>
              <a:rPr lang="en-US" sz="2000" dirty="0" smtClean="0">
                <a:latin typeface="Times New Roman" pitchFamily="18" charset="0"/>
                <a:cs typeface="Times New Roman" pitchFamily="18" charset="0"/>
              </a:rPr>
              <a:t>	Android is a stripped version of Linux Operating System i.e. it is compiled to run on </a:t>
            </a:r>
            <a:r>
              <a:rPr lang="en-US" sz="2000" b="1" dirty="0" smtClean="0">
                <a:latin typeface="Times New Roman" pitchFamily="18" charset="0"/>
                <a:cs typeface="Times New Roman" pitchFamily="18" charset="0"/>
              </a:rPr>
              <a:t>smart phones and tablets which</a:t>
            </a:r>
            <a:r>
              <a:rPr lang="en-US" sz="2000" dirty="0" smtClean="0">
                <a:latin typeface="Times New Roman" pitchFamily="18" charset="0"/>
                <a:cs typeface="Times New Roman" pitchFamily="18" charset="0"/>
              </a:rPr>
              <a:t> have </a:t>
            </a:r>
            <a:r>
              <a:rPr lang="en-US" sz="2000" b="1" dirty="0" smtClean="0">
                <a:solidFill>
                  <a:srgbClr val="FF0000"/>
                </a:solidFill>
                <a:latin typeface="Times New Roman" pitchFamily="18" charset="0"/>
                <a:cs typeface="Times New Roman" pitchFamily="18" charset="0"/>
              </a:rPr>
              <a:t>fewer resources </a:t>
            </a:r>
            <a:r>
              <a:rPr lang="en-US" sz="2000" dirty="0" smtClean="0">
                <a:latin typeface="Times New Roman" pitchFamily="18" charset="0"/>
                <a:cs typeface="Times New Roman" pitchFamily="18" charset="0"/>
              </a:rPr>
              <a:t>in terms of </a:t>
            </a:r>
            <a:r>
              <a:rPr lang="en-US" sz="2000" b="1" dirty="0" smtClean="0">
                <a:solidFill>
                  <a:srgbClr val="FF0000"/>
                </a:solidFill>
                <a:latin typeface="Times New Roman" pitchFamily="18" charset="0"/>
                <a:cs typeface="Times New Roman" pitchFamily="18" charset="0"/>
              </a:rPr>
              <a:t>processing power and memory </a:t>
            </a:r>
            <a:r>
              <a:rPr lang="en-US" sz="2000" b="1" dirty="0" smtClean="0">
                <a:latin typeface="Times New Roman" pitchFamily="18" charset="0"/>
                <a:cs typeface="Times New Roman" pitchFamily="18" charset="0"/>
              </a:rPr>
              <a:t>than a personal computer</a:t>
            </a:r>
            <a:r>
              <a:rPr lang="en-US" sz="2000" dirty="0" smtClean="0">
                <a:latin typeface="Times New Roman" pitchFamily="18" charset="0"/>
                <a:cs typeface="Times New Roman" pitchFamily="18" charset="0"/>
              </a:rPr>
              <a:t>. 	However, it is still capable of doing daily productive jobs like word processing, sending emails , syncing , sharing , calling and other needs of communication. It had also become a main device of entertainment. </a:t>
            </a:r>
          </a:p>
          <a:p>
            <a:pPr algn="just"/>
            <a:r>
              <a:rPr lang="en-US" sz="2000" dirty="0" smtClean="0">
                <a:latin typeface="Times New Roman" pitchFamily="18" charset="0"/>
                <a:cs typeface="Times New Roman" pitchFamily="18" charset="0"/>
              </a:rPr>
              <a:t>	We can </a:t>
            </a:r>
            <a:r>
              <a:rPr lang="en-US" sz="2000" b="1" dirty="0" smtClean="0">
                <a:latin typeface="Times New Roman" pitchFamily="18" charset="0"/>
                <a:cs typeface="Times New Roman" pitchFamily="18" charset="0"/>
              </a:rPr>
              <a:t>stream videos, listen to music and play so many games </a:t>
            </a:r>
            <a:r>
              <a:rPr lang="en-US" sz="2000" dirty="0" smtClean="0">
                <a:latin typeface="Times New Roman" pitchFamily="18" charset="0"/>
                <a:cs typeface="Times New Roman" pitchFamily="18" charset="0"/>
              </a:rPr>
              <a:t>by downloading apps from Google Play Market. </a:t>
            </a:r>
            <a:r>
              <a:rPr lang="en-US" sz="2000" b="1" dirty="0" smtClean="0">
                <a:latin typeface="Times New Roman" pitchFamily="18" charset="0"/>
                <a:cs typeface="Times New Roman" pitchFamily="18" charset="0"/>
              </a:rPr>
              <a:t>Many of them are free</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This operating system is Open Source and many </a:t>
            </a:r>
            <a:r>
              <a:rPr lang="en-US" sz="2000" b="1" dirty="0" smtClean="0">
                <a:latin typeface="Times New Roman" pitchFamily="18" charset="0"/>
                <a:cs typeface="Times New Roman" pitchFamily="18" charset="0"/>
              </a:rPr>
              <a:t>phone manufacturers like Samsung, HTC, LG have launched new android devices both phones and tablets based on Android</a:t>
            </a:r>
            <a:r>
              <a:rPr lang="en-US" sz="2000" dirty="0" smtClean="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2"/>
          <a:srcRect/>
          <a:stretch>
            <a:fillRect/>
          </a:stretch>
        </p:blipFill>
        <p:spPr bwMode="auto">
          <a:xfrm>
            <a:off x="2424545" y="3823856"/>
            <a:ext cx="7495310" cy="292330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672" y="222555"/>
            <a:ext cx="9947564" cy="461665"/>
          </a:xfrm>
          <a:prstGeom prst="rect">
            <a:avLst/>
          </a:prstGeom>
        </p:spPr>
        <p:txBody>
          <a:bodyPr wrap="square">
            <a:spAutoFit/>
          </a:bodyPr>
          <a:lstStyle/>
          <a:p>
            <a:r>
              <a:rPr lang="en-US" sz="2400" b="1" dirty="0" smtClean="0">
                <a:latin typeface="Times New Roman" pitchFamily="18" charset="0"/>
                <a:cs typeface="Times New Roman" pitchFamily="18" charset="0"/>
              </a:rPr>
              <a:t>A History Of Android Versions: Since Initial Release To Till Date</a:t>
            </a:r>
            <a:endParaRPr lang="en-US" sz="2400" b="1" dirty="0">
              <a:latin typeface="Times New Roman" pitchFamily="18" charset="0"/>
              <a:cs typeface="Times New Roman" pitchFamily="18" charset="0"/>
            </a:endParaRPr>
          </a:p>
        </p:txBody>
      </p:sp>
      <p:pic>
        <p:nvPicPr>
          <p:cNvPr id="3077" name="Picture 5"/>
          <p:cNvPicPr>
            <a:picLocks noChangeAspect="1" noChangeArrowheads="1"/>
          </p:cNvPicPr>
          <p:nvPr/>
        </p:nvPicPr>
        <p:blipFill>
          <a:blip r:embed="rId2"/>
          <a:srcRect/>
          <a:stretch>
            <a:fillRect/>
          </a:stretch>
        </p:blipFill>
        <p:spPr bwMode="auto">
          <a:xfrm>
            <a:off x="4447312" y="4021711"/>
            <a:ext cx="983672" cy="314760"/>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6577043" y="4072395"/>
            <a:ext cx="1098405" cy="265548"/>
          </a:xfrm>
          <a:prstGeom prst="rect">
            <a:avLst/>
          </a:prstGeom>
          <a:noFill/>
          <a:ln w="9525">
            <a:noFill/>
            <a:miter lim="800000"/>
            <a:headEnd/>
            <a:tailEnd/>
          </a:ln>
          <a:effectLst/>
        </p:spPr>
      </p:pic>
      <p:pic>
        <p:nvPicPr>
          <p:cNvPr id="3079" name="Picture 7"/>
          <p:cNvPicPr>
            <a:picLocks noChangeAspect="1" noChangeArrowheads="1"/>
          </p:cNvPicPr>
          <p:nvPr/>
        </p:nvPicPr>
        <p:blipFill>
          <a:blip r:embed="rId4"/>
          <a:srcRect/>
          <a:stretch>
            <a:fillRect/>
          </a:stretch>
        </p:blipFill>
        <p:spPr bwMode="auto">
          <a:xfrm>
            <a:off x="8668618" y="4090989"/>
            <a:ext cx="847475" cy="287048"/>
          </a:xfrm>
          <a:prstGeom prst="rect">
            <a:avLst/>
          </a:prstGeom>
          <a:noFill/>
          <a:ln w="9525">
            <a:noFill/>
            <a:miter lim="800000"/>
            <a:headEnd/>
            <a:tailEnd/>
          </a:ln>
          <a:effectLst/>
        </p:spPr>
      </p:pic>
      <p:grpSp>
        <p:nvGrpSpPr>
          <p:cNvPr id="23" name="Group 22"/>
          <p:cNvGrpSpPr/>
          <p:nvPr/>
        </p:nvGrpSpPr>
        <p:grpSpPr>
          <a:xfrm>
            <a:off x="300902" y="828243"/>
            <a:ext cx="11319170" cy="5891214"/>
            <a:chOff x="300902" y="828243"/>
            <a:chExt cx="9618953" cy="5891214"/>
          </a:xfrm>
        </p:grpSpPr>
        <p:pic>
          <p:nvPicPr>
            <p:cNvPr id="3074" name="Picture 2"/>
            <p:cNvPicPr>
              <a:picLocks noChangeAspect="1" noChangeArrowheads="1"/>
            </p:cNvPicPr>
            <p:nvPr/>
          </p:nvPicPr>
          <p:blipFill>
            <a:blip r:embed="rId5"/>
            <a:srcRect/>
            <a:stretch>
              <a:fillRect/>
            </a:stretch>
          </p:blipFill>
          <p:spPr bwMode="auto">
            <a:xfrm>
              <a:off x="345065" y="828243"/>
              <a:ext cx="9534525" cy="2164340"/>
            </a:xfrm>
            <a:prstGeom prst="rect">
              <a:avLst/>
            </a:prstGeom>
            <a:noFill/>
            <a:ln w="9525">
              <a:noFill/>
              <a:miter lim="800000"/>
              <a:headEnd/>
              <a:tailEnd/>
            </a:ln>
            <a:effectLst/>
          </p:spPr>
        </p:pic>
        <p:pic>
          <p:nvPicPr>
            <p:cNvPr id="3075" name="Picture 3"/>
            <p:cNvPicPr>
              <a:picLocks noChangeAspect="1" noChangeArrowheads="1"/>
            </p:cNvPicPr>
            <p:nvPr/>
          </p:nvPicPr>
          <p:blipFill>
            <a:blip r:embed="rId6"/>
            <a:srcRect/>
            <a:stretch>
              <a:fillRect/>
            </a:stretch>
          </p:blipFill>
          <p:spPr bwMode="auto">
            <a:xfrm>
              <a:off x="300902" y="2991279"/>
              <a:ext cx="9618953" cy="2204175"/>
            </a:xfrm>
            <a:prstGeom prst="rect">
              <a:avLst/>
            </a:prstGeom>
            <a:noFill/>
            <a:ln w="9525">
              <a:noFill/>
              <a:miter lim="800000"/>
              <a:headEnd/>
              <a:tailEnd/>
            </a:ln>
            <a:effectLst/>
          </p:spPr>
        </p:pic>
        <p:grpSp>
          <p:nvGrpSpPr>
            <p:cNvPr id="21" name="Group 20"/>
            <p:cNvGrpSpPr/>
            <p:nvPr/>
          </p:nvGrpSpPr>
          <p:grpSpPr>
            <a:xfrm>
              <a:off x="498765" y="5314105"/>
              <a:ext cx="1551708" cy="1336082"/>
              <a:chOff x="9434945" y="3920836"/>
              <a:chExt cx="1607127" cy="1668591"/>
            </a:xfrm>
          </p:grpSpPr>
          <p:pic>
            <p:nvPicPr>
              <p:cNvPr id="3080" name="Picture 8"/>
              <p:cNvPicPr>
                <a:picLocks noChangeAspect="1" noChangeArrowheads="1"/>
              </p:cNvPicPr>
              <p:nvPr/>
            </p:nvPicPr>
            <p:blipFill>
              <a:blip r:embed="rId7"/>
              <a:srcRect/>
              <a:stretch>
                <a:fillRect/>
              </a:stretch>
            </p:blipFill>
            <p:spPr bwMode="auto">
              <a:xfrm>
                <a:off x="9955357" y="4252479"/>
                <a:ext cx="704850" cy="819150"/>
              </a:xfrm>
              <a:prstGeom prst="rect">
                <a:avLst/>
              </a:prstGeom>
              <a:noFill/>
              <a:ln w="9525">
                <a:noFill/>
                <a:miter lim="800000"/>
                <a:headEnd/>
                <a:tailEnd/>
              </a:ln>
              <a:effectLst/>
            </p:spPr>
          </p:pic>
          <p:pic>
            <p:nvPicPr>
              <p:cNvPr id="3082" name="Picture 10"/>
              <p:cNvPicPr>
                <a:picLocks noChangeAspect="1" noChangeArrowheads="1"/>
              </p:cNvPicPr>
              <p:nvPr/>
            </p:nvPicPr>
            <p:blipFill>
              <a:blip r:embed="rId8"/>
              <a:srcRect/>
              <a:stretch>
                <a:fillRect/>
              </a:stretch>
            </p:blipFill>
            <p:spPr bwMode="auto">
              <a:xfrm>
                <a:off x="9927648" y="5018808"/>
                <a:ext cx="934316" cy="303021"/>
              </a:xfrm>
              <a:prstGeom prst="rect">
                <a:avLst/>
              </a:prstGeom>
              <a:noFill/>
              <a:ln w="9525">
                <a:noFill/>
                <a:miter lim="800000"/>
                <a:headEnd/>
                <a:tailEnd/>
              </a:ln>
              <a:effectLst/>
            </p:spPr>
          </p:pic>
          <p:pic>
            <p:nvPicPr>
              <p:cNvPr id="3083" name="Picture 11"/>
              <p:cNvPicPr>
                <a:picLocks noChangeAspect="1" noChangeArrowheads="1"/>
              </p:cNvPicPr>
              <p:nvPr/>
            </p:nvPicPr>
            <p:blipFill>
              <a:blip r:embed="rId9"/>
              <a:srcRect/>
              <a:stretch>
                <a:fillRect/>
              </a:stretch>
            </p:blipFill>
            <p:spPr bwMode="auto">
              <a:xfrm>
                <a:off x="9891713" y="3920836"/>
                <a:ext cx="790142" cy="375805"/>
              </a:xfrm>
              <a:prstGeom prst="rect">
                <a:avLst/>
              </a:prstGeom>
              <a:noFill/>
              <a:ln w="9525">
                <a:noFill/>
                <a:miter lim="800000"/>
                <a:headEnd/>
                <a:tailEnd/>
              </a:ln>
              <a:effectLst/>
            </p:spPr>
          </p:pic>
          <p:sp>
            <p:nvSpPr>
              <p:cNvPr id="18" name="TextBox 17"/>
              <p:cNvSpPr txBox="1"/>
              <p:nvPr/>
            </p:nvSpPr>
            <p:spPr>
              <a:xfrm>
                <a:off x="9434945" y="5250873"/>
                <a:ext cx="1607127" cy="338554"/>
              </a:xfrm>
              <a:prstGeom prst="rect">
                <a:avLst/>
              </a:prstGeom>
              <a:solidFill>
                <a:schemeClr val="accent1">
                  <a:lumMod val="20000"/>
                  <a:lumOff val="80000"/>
                </a:schemeClr>
              </a:solidFill>
            </p:spPr>
            <p:txBody>
              <a:bodyPr wrap="square" rtlCol="0">
                <a:spAutoFit/>
              </a:bodyPr>
              <a:lstStyle/>
              <a:p>
                <a:r>
                  <a:rPr lang="en-US" sz="1600" b="1" dirty="0" smtClean="0">
                    <a:solidFill>
                      <a:srgbClr val="00B050"/>
                    </a:solidFill>
                  </a:rPr>
                  <a:t>August 15, 2022</a:t>
                </a:r>
                <a:endParaRPr lang="en-US" sz="1600" b="1" dirty="0">
                  <a:solidFill>
                    <a:srgbClr val="00B050"/>
                  </a:solidFill>
                </a:endParaRPr>
              </a:p>
            </p:txBody>
          </p:sp>
        </p:grpSp>
        <p:grpSp>
          <p:nvGrpSpPr>
            <p:cNvPr id="22" name="Group 21"/>
            <p:cNvGrpSpPr/>
            <p:nvPr/>
          </p:nvGrpSpPr>
          <p:grpSpPr>
            <a:xfrm>
              <a:off x="2488046" y="5241489"/>
              <a:ext cx="1709882" cy="1477968"/>
              <a:chOff x="10648372" y="3869887"/>
              <a:chExt cx="1543628" cy="1866616"/>
            </a:xfrm>
          </p:grpSpPr>
          <p:pic>
            <p:nvPicPr>
              <p:cNvPr id="3084" name="Picture 12"/>
              <p:cNvPicPr>
                <a:picLocks noChangeAspect="1" noChangeArrowheads="1"/>
              </p:cNvPicPr>
              <p:nvPr/>
            </p:nvPicPr>
            <p:blipFill>
              <a:blip r:embed="rId10"/>
              <a:srcRect/>
              <a:stretch>
                <a:fillRect/>
              </a:stretch>
            </p:blipFill>
            <p:spPr bwMode="auto">
              <a:xfrm>
                <a:off x="11084502" y="4177146"/>
                <a:ext cx="857250" cy="914400"/>
              </a:xfrm>
              <a:prstGeom prst="rect">
                <a:avLst/>
              </a:prstGeom>
              <a:noFill/>
              <a:ln w="9525">
                <a:noFill/>
                <a:miter lim="800000"/>
                <a:headEnd/>
                <a:tailEnd/>
              </a:ln>
              <a:effectLst/>
            </p:spPr>
          </p:pic>
          <p:pic>
            <p:nvPicPr>
              <p:cNvPr id="3085" name="Picture 13"/>
              <p:cNvPicPr>
                <a:picLocks noChangeAspect="1" noChangeArrowheads="1"/>
              </p:cNvPicPr>
              <p:nvPr/>
            </p:nvPicPr>
            <p:blipFill>
              <a:blip r:embed="rId11"/>
              <a:srcRect/>
              <a:stretch>
                <a:fillRect/>
              </a:stretch>
            </p:blipFill>
            <p:spPr bwMode="auto">
              <a:xfrm>
                <a:off x="11077142" y="5054225"/>
                <a:ext cx="893185" cy="349048"/>
              </a:xfrm>
              <a:prstGeom prst="rect">
                <a:avLst/>
              </a:prstGeom>
              <a:noFill/>
              <a:ln w="9525">
                <a:noFill/>
                <a:miter lim="800000"/>
                <a:headEnd/>
                <a:tailEnd/>
              </a:ln>
              <a:effectLst/>
            </p:spPr>
          </p:pic>
          <p:pic>
            <p:nvPicPr>
              <p:cNvPr id="3086" name="Picture 14"/>
              <p:cNvPicPr>
                <a:picLocks noChangeAspect="1" noChangeArrowheads="1"/>
              </p:cNvPicPr>
              <p:nvPr/>
            </p:nvPicPr>
            <p:blipFill>
              <a:blip r:embed="rId12"/>
              <a:srcRect/>
              <a:stretch>
                <a:fillRect/>
              </a:stretch>
            </p:blipFill>
            <p:spPr bwMode="auto">
              <a:xfrm>
                <a:off x="10806546" y="3869887"/>
                <a:ext cx="1385454" cy="297807"/>
              </a:xfrm>
              <a:prstGeom prst="rect">
                <a:avLst/>
              </a:prstGeom>
              <a:noFill/>
              <a:ln w="9525">
                <a:noFill/>
                <a:miter lim="800000"/>
                <a:headEnd/>
                <a:tailEnd/>
              </a:ln>
              <a:effectLst/>
            </p:spPr>
          </p:pic>
          <p:sp>
            <p:nvSpPr>
              <p:cNvPr id="19" name="Rectangle 18"/>
              <p:cNvSpPr/>
              <p:nvPr/>
            </p:nvSpPr>
            <p:spPr>
              <a:xfrm>
                <a:off x="10648372" y="5397949"/>
                <a:ext cx="1543628" cy="338554"/>
              </a:xfrm>
              <a:prstGeom prst="rect">
                <a:avLst/>
              </a:prstGeom>
              <a:solidFill>
                <a:schemeClr val="accent1">
                  <a:lumMod val="20000"/>
                  <a:lumOff val="80000"/>
                </a:schemeClr>
              </a:solidFill>
            </p:spPr>
            <p:txBody>
              <a:bodyPr wrap="none">
                <a:spAutoFit/>
              </a:bodyPr>
              <a:lstStyle/>
              <a:p>
                <a:r>
                  <a:rPr lang="en-US" sz="1600" b="1" dirty="0" smtClean="0">
                    <a:solidFill>
                      <a:srgbClr val="00B050"/>
                    </a:solidFill>
                  </a:rPr>
                  <a:t>October 4, 2023</a:t>
                </a:r>
                <a:endParaRPr lang="en-US" sz="1600" b="1" dirty="0">
                  <a:solidFill>
                    <a:srgbClr val="00B050"/>
                  </a:solidFill>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871" y="0"/>
            <a:ext cx="11845644" cy="4208844"/>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A History Of Android </a:t>
            </a:r>
            <a:r>
              <a:rPr lang="en-US" dirty="0" smtClean="0">
                <a:latin typeface="Times New Roman" pitchFamily="18" charset="0"/>
                <a:cs typeface="Times New Roman" pitchFamily="18" charset="0"/>
              </a:rPr>
              <a:t>	</a:t>
            </a:r>
          </a:p>
          <a:p>
            <a:pPr>
              <a:lnSpc>
                <a:spcPct val="150000"/>
              </a:lnSpc>
            </a:pPr>
            <a:r>
              <a:rPr lang="en-US" dirty="0" smtClean="0">
                <a:latin typeface="Times New Roman" pitchFamily="18" charset="0"/>
                <a:cs typeface="Times New Roman" pitchFamily="18" charset="0"/>
              </a:rPr>
              <a:t>	The story of Android </a:t>
            </a:r>
            <a:r>
              <a:rPr lang="en-US" b="1" dirty="0" smtClean="0">
                <a:latin typeface="Times New Roman" pitchFamily="18" charset="0"/>
                <a:cs typeface="Times New Roman" pitchFamily="18" charset="0"/>
              </a:rPr>
              <a:t>dates back to 2003 </a:t>
            </a:r>
            <a:r>
              <a:rPr lang="en-US" dirty="0" smtClean="0">
                <a:latin typeface="Times New Roman" pitchFamily="18" charset="0"/>
                <a:cs typeface="Times New Roman" pitchFamily="18" charset="0"/>
              </a:rPr>
              <a:t>when </a:t>
            </a:r>
            <a:r>
              <a:rPr lang="en-US" b="1" dirty="0" smtClean="0">
                <a:latin typeface="Times New Roman" pitchFamily="18" charset="0"/>
                <a:cs typeface="Times New Roman" pitchFamily="18" charset="0"/>
              </a:rPr>
              <a:t>Andy Rubin, Rich Miner, Nick Sears, and Chris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White  </a:t>
            </a:r>
          </a:p>
          <a:p>
            <a:pPr>
              <a:lnSpc>
                <a:spcPct val="150000"/>
              </a:lnSpc>
            </a:pPr>
            <a:r>
              <a:rPr lang="en-US" dirty="0" smtClean="0">
                <a:latin typeface="Times New Roman" pitchFamily="18" charset="0"/>
                <a:cs typeface="Times New Roman" pitchFamily="18" charset="0"/>
              </a:rPr>
              <a:t> co-founded a start-up </a:t>
            </a:r>
            <a:r>
              <a:rPr lang="en-US" b="1" i="1" dirty="0" smtClean="0">
                <a:latin typeface="Times New Roman" pitchFamily="18" charset="0"/>
                <a:cs typeface="Times New Roman" pitchFamily="18" charset="0"/>
              </a:rPr>
              <a:t>Android Inc.</a:t>
            </a:r>
            <a:r>
              <a:rPr lang="en-US" dirty="0" smtClean="0">
                <a:latin typeface="Times New Roman" pitchFamily="18" charset="0"/>
                <a:cs typeface="Times New Roman" pitchFamily="18" charset="0"/>
              </a:rPr>
              <a:t> in </a:t>
            </a:r>
            <a:r>
              <a:rPr lang="en-US" b="1" dirty="0" smtClean="0">
                <a:latin typeface="Times New Roman" pitchFamily="18" charset="0"/>
                <a:cs typeface="Times New Roman" pitchFamily="18" charset="0"/>
              </a:rPr>
              <a:t>Palo Alto, California</a:t>
            </a:r>
            <a:r>
              <a:rPr lang="en-US" dirty="0" smtClean="0">
                <a:latin typeface="Times New Roman" pitchFamily="18" charset="0"/>
                <a:cs typeface="Times New Roman" pitchFamily="18" charset="0"/>
              </a:rPr>
              <a:t>. However, the company was later faced with the insufficiency of funds which brought Google into the picture.</a:t>
            </a:r>
          </a:p>
          <a:p>
            <a:r>
              <a:rPr lang="en-US"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Google</a:t>
            </a:r>
            <a:r>
              <a:rPr lang="en-US" dirty="0" smtClean="0">
                <a:latin typeface="Times New Roman" pitchFamily="18" charset="0"/>
                <a:cs typeface="Times New Roman" pitchFamily="18" charset="0"/>
              </a:rPr>
              <a:t> could sense the potential the product carried within and sealed a deal </a:t>
            </a:r>
            <a:r>
              <a:rPr lang="en-US" b="1" dirty="0" smtClean="0">
                <a:latin typeface="Times New Roman" pitchFamily="18" charset="0"/>
                <a:cs typeface="Times New Roman" pitchFamily="18" charset="0"/>
              </a:rPr>
              <a:t>worth $50 Million to acquire Android in 2005</a:t>
            </a:r>
            <a:r>
              <a:rPr lang="en-US" dirty="0" smtClean="0">
                <a:latin typeface="Times New Roman" pitchFamily="18" charset="0"/>
                <a:cs typeface="Times New Roman" pitchFamily="18" charset="0"/>
              </a:rPr>
              <a:t>. </a:t>
            </a:r>
          </a:p>
          <a:p>
            <a:pPr>
              <a:lnSpc>
                <a:spcPct val="150000"/>
              </a:lnSpc>
            </a:pPr>
            <a:r>
              <a:rPr lang="en-US" dirty="0" smtClean="0">
                <a:latin typeface="Times New Roman" pitchFamily="18" charset="0"/>
                <a:cs typeface="Times New Roman" pitchFamily="18" charset="0"/>
              </a:rPr>
              <a:t>	All the four Co-founders soon moved to the </a:t>
            </a:r>
            <a:r>
              <a:rPr lang="en-US" b="1" dirty="0" err="1" smtClean="0">
                <a:latin typeface="Times New Roman" pitchFamily="18" charset="0"/>
                <a:cs typeface="Times New Roman" pitchFamily="18" charset="0"/>
              </a:rPr>
              <a:t>Googleplex</a:t>
            </a:r>
            <a:r>
              <a:rPr lang="en-US" dirty="0" smtClean="0">
                <a:latin typeface="Times New Roman" pitchFamily="18" charset="0"/>
                <a:cs typeface="Times New Roman" pitchFamily="18" charset="0"/>
              </a:rPr>
              <a:t> to continue to develop the OS further under their new owners. The first public </a:t>
            </a:r>
            <a:r>
              <a:rPr lang="en-US" b="1" dirty="0" smtClean="0">
                <a:latin typeface="Times New Roman" pitchFamily="18" charset="0"/>
                <a:cs typeface="Times New Roman" pitchFamily="18" charset="0"/>
              </a:rPr>
              <a:t>Android Beta Version 1.0 </a:t>
            </a:r>
            <a:r>
              <a:rPr lang="en-US" dirty="0" smtClean="0">
                <a:latin typeface="Times New Roman" pitchFamily="18" charset="0"/>
                <a:cs typeface="Times New Roman" pitchFamily="18" charset="0"/>
              </a:rPr>
              <a:t>was finally published on</a:t>
            </a:r>
            <a:r>
              <a:rPr lang="en-US" b="1" dirty="0" smtClean="0">
                <a:latin typeface="Times New Roman" pitchFamily="18" charset="0"/>
                <a:cs typeface="Times New Roman" pitchFamily="18" charset="0"/>
              </a:rPr>
              <a:t> 5th November 2007</a:t>
            </a:r>
            <a:r>
              <a:rPr lang="en-US" dirty="0" smtClean="0">
                <a:latin typeface="Times New Roman" pitchFamily="18" charset="0"/>
                <a:cs typeface="Times New Roman" pitchFamily="18" charset="0"/>
              </a:rPr>
              <a:t>. </a:t>
            </a:r>
          </a:p>
          <a:p>
            <a:pPr>
              <a:lnSpc>
                <a:spcPct val="150000"/>
              </a:lnSpc>
            </a:pPr>
            <a:endParaRPr lang="en-US"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4193792" y="3693043"/>
            <a:ext cx="3247163" cy="3164957"/>
          </a:xfrm>
          <a:prstGeom prst="rect">
            <a:avLst/>
          </a:prstGeom>
        </p:spPr>
      </p:pic>
      <p:pic>
        <p:nvPicPr>
          <p:cNvPr id="4" name="Picture 3"/>
          <p:cNvPicPr>
            <a:picLocks noChangeAspect="1"/>
          </p:cNvPicPr>
          <p:nvPr/>
        </p:nvPicPr>
        <p:blipFill>
          <a:blip r:embed="rId3"/>
          <a:stretch>
            <a:fillRect/>
          </a:stretch>
        </p:blipFill>
        <p:spPr>
          <a:xfrm>
            <a:off x="3554996" y="3238163"/>
            <a:ext cx="4337325" cy="46293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4" y="238725"/>
            <a:ext cx="6650181" cy="6397602"/>
          </a:xfrm>
          <a:prstGeom prst="rect">
            <a:avLst/>
          </a:prstGeom>
        </p:spPr>
        <p:txBody>
          <a:bodyPr wrap="square">
            <a:spAutoFit/>
          </a:bodyPr>
          <a:lstStyle/>
          <a:p>
            <a:r>
              <a:rPr lang="en-US" sz="2200" b="1" dirty="0" smtClean="0">
                <a:latin typeface="Times New Roman" pitchFamily="18" charset="0"/>
                <a:cs typeface="Times New Roman" pitchFamily="18" charset="0"/>
              </a:rPr>
              <a:t>Basics of Android UI</a:t>
            </a:r>
          </a:p>
          <a:p>
            <a:r>
              <a:rPr lang="en-US" b="1" dirty="0" smtClean="0">
                <a:latin typeface="Times New Roman" pitchFamily="18" charset="0"/>
                <a:cs typeface="Times New Roman" pitchFamily="18" charset="0"/>
              </a:rPr>
              <a:t>Home Screen- </a:t>
            </a:r>
            <a:r>
              <a:rPr lang="en-US" dirty="0" smtClean="0">
                <a:latin typeface="Times New Roman" pitchFamily="18" charset="0"/>
                <a:cs typeface="Times New Roman" pitchFamily="18" charset="0"/>
              </a:rPr>
              <a:t>Home Screen is the main screen which you can very easily customize. You can add as many home screens (Depending on the vendor).</a:t>
            </a:r>
          </a:p>
          <a:p>
            <a:r>
              <a:rPr lang="en-US" b="1" dirty="0" smtClean="0">
                <a:latin typeface="Times New Roman" pitchFamily="18" charset="0"/>
                <a:cs typeface="Times New Roman" pitchFamily="18" charset="0"/>
              </a:rPr>
              <a:t>App Drawer- </a:t>
            </a:r>
            <a:r>
              <a:rPr lang="en-US" dirty="0" smtClean="0">
                <a:latin typeface="Times New Roman" pitchFamily="18" charset="0"/>
                <a:cs typeface="Times New Roman" pitchFamily="18" charset="0"/>
              </a:rPr>
              <a:t>App drawer is the area where you can have all your apps installed and contains icons which you can bring on Home screen at any point by just holding and dragging and placing on the home screen.</a:t>
            </a:r>
          </a:p>
          <a:p>
            <a:r>
              <a:rPr lang="en-US" b="1" dirty="0" smtClean="0">
                <a:latin typeface="Times New Roman" pitchFamily="18" charset="0"/>
                <a:cs typeface="Times New Roman" pitchFamily="18" charset="0"/>
              </a:rPr>
              <a:t>Google Play Market- </a:t>
            </a:r>
            <a:r>
              <a:rPr lang="en-US" dirty="0" smtClean="0">
                <a:latin typeface="Times New Roman" pitchFamily="18" charset="0"/>
                <a:cs typeface="Times New Roman" pitchFamily="18" charset="0"/>
              </a:rPr>
              <a:t>It’s a marketplace where you can buy and download free applications.</a:t>
            </a:r>
          </a:p>
          <a:p>
            <a:r>
              <a:rPr lang="en-US" b="1" dirty="0" smtClean="0">
                <a:latin typeface="Times New Roman" pitchFamily="18" charset="0"/>
                <a:cs typeface="Times New Roman" pitchFamily="18" charset="0"/>
              </a:rPr>
              <a:t>Search Bar- </a:t>
            </a:r>
            <a:r>
              <a:rPr lang="en-US" dirty="0" smtClean="0">
                <a:latin typeface="Times New Roman" pitchFamily="18" charset="0"/>
                <a:cs typeface="Times New Roman" pitchFamily="18" charset="0"/>
              </a:rPr>
              <a:t>Its search bar which is integrated with OS such that you can search apps as well as search Google by typing anything in the search.</a:t>
            </a:r>
          </a:p>
          <a:p>
            <a:r>
              <a:rPr lang="en-US" b="1" dirty="0" smtClean="0">
                <a:latin typeface="Times New Roman" pitchFamily="18" charset="0"/>
                <a:cs typeface="Times New Roman" pitchFamily="18" charset="0"/>
              </a:rPr>
              <a:t>Navigation Bar- </a:t>
            </a:r>
            <a:r>
              <a:rPr lang="en-US" dirty="0" smtClean="0">
                <a:latin typeface="Times New Roman" pitchFamily="18" charset="0"/>
                <a:cs typeface="Times New Roman" pitchFamily="18" charset="0"/>
              </a:rPr>
              <a:t>It contains back button, home button, and resent button.</a:t>
            </a:r>
          </a:p>
          <a:p>
            <a:r>
              <a:rPr lang="en-US" b="1" dirty="0" smtClean="0">
                <a:latin typeface="Times New Roman" pitchFamily="18" charset="0"/>
                <a:cs typeface="Times New Roman" pitchFamily="18" charset="0"/>
              </a:rPr>
              <a:t>Status Bar- </a:t>
            </a:r>
            <a:r>
              <a:rPr lang="en-US" dirty="0" smtClean="0">
                <a:latin typeface="Times New Roman" pitchFamily="18" charset="0"/>
                <a:cs typeface="Times New Roman" pitchFamily="18" charset="0"/>
              </a:rPr>
              <a:t>Status bar is actually a notification bar which gives you info about pending information as well as important info like battery, radio signal, </a:t>
            </a:r>
            <a:r>
              <a:rPr lang="en-US" dirty="0" err="1" smtClean="0">
                <a:latin typeface="Times New Roman" pitchFamily="18" charset="0"/>
                <a:cs typeface="Times New Roman" pitchFamily="18" charset="0"/>
              </a:rPr>
              <a:t>Wifi</a:t>
            </a:r>
            <a:r>
              <a:rPr lang="en-US" dirty="0" smtClean="0">
                <a:latin typeface="Times New Roman" pitchFamily="18" charset="0"/>
                <a:cs typeface="Times New Roman" pitchFamily="18" charset="0"/>
              </a:rPr>
              <a:t> signal and time.</a:t>
            </a:r>
          </a:p>
          <a:p>
            <a:r>
              <a:rPr lang="en-US" b="1" dirty="0" smtClean="0">
                <a:latin typeface="Times New Roman" pitchFamily="18" charset="0"/>
                <a:cs typeface="Times New Roman" pitchFamily="18" charset="0"/>
              </a:rPr>
              <a:t>Notification Drawer -</a:t>
            </a:r>
            <a:r>
              <a:rPr lang="en-US" dirty="0" smtClean="0">
                <a:latin typeface="Times New Roman" pitchFamily="18" charset="0"/>
                <a:cs typeface="Times New Roman" pitchFamily="18" charset="0"/>
              </a:rPr>
              <a:t> Notifications are the brief messages that user can access any time from the status bar. It provides updates; reminders or information which is important</a:t>
            </a:r>
          </a:p>
        </p:txBody>
      </p:sp>
      <p:pic>
        <p:nvPicPr>
          <p:cNvPr id="4098" name="Picture 2"/>
          <p:cNvPicPr>
            <a:picLocks noChangeAspect="1" noChangeArrowheads="1"/>
          </p:cNvPicPr>
          <p:nvPr/>
        </p:nvPicPr>
        <p:blipFill>
          <a:blip r:embed="rId2"/>
          <a:srcRect/>
          <a:stretch>
            <a:fillRect/>
          </a:stretch>
        </p:blipFill>
        <p:spPr bwMode="auto">
          <a:xfrm>
            <a:off x="7315199" y="581890"/>
            <a:ext cx="3352801" cy="5458691"/>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18816</TotalTime>
  <Words>832</Words>
  <Application>Microsoft Office PowerPoint</Application>
  <PresentationFormat>Custom</PresentationFormat>
  <Paragraphs>329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UNIT-1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MRUH</dc:creator>
  <cp:lastModifiedBy>MRUH</cp:lastModifiedBy>
  <cp:revision>895</cp:revision>
  <dcterms:created xsi:type="dcterms:W3CDTF">2022-04-07T21:01:01Z</dcterms:created>
  <dcterms:modified xsi:type="dcterms:W3CDTF">2024-01-27T04:00:28Z</dcterms:modified>
</cp:coreProperties>
</file>