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7" r:id="rId4"/>
    <p:sldId id="291" r:id="rId5"/>
    <p:sldId id="290" r:id="rId6"/>
    <p:sldId id="258" r:id="rId7"/>
    <p:sldId id="259" r:id="rId8"/>
    <p:sldId id="262" r:id="rId9"/>
    <p:sldId id="260" r:id="rId10"/>
    <p:sldId id="261" r:id="rId11"/>
    <p:sldId id="263" r:id="rId12"/>
    <p:sldId id="272" r:id="rId13"/>
    <p:sldId id="266" r:id="rId14"/>
    <p:sldId id="267" r:id="rId15"/>
    <p:sldId id="268" r:id="rId16"/>
    <p:sldId id="269" r:id="rId17"/>
    <p:sldId id="273" r:id="rId18"/>
    <p:sldId id="275" r:id="rId19"/>
    <p:sldId id="276" r:id="rId20"/>
    <p:sldId id="294"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05000"/>
            <a:ext cx="7772400" cy="1066800"/>
          </a:xfrm>
        </p:spPr>
        <p:txBody>
          <a:bodyPr>
            <a:normAutofit/>
          </a:bodyPr>
          <a:lstStyle/>
          <a:p>
            <a:r>
              <a:rPr lang="en-US" sz="3600" b="1" dirty="0"/>
              <a:t>UNIT-III</a:t>
            </a:r>
            <a:endParaRPr lang="en-IN" sz="3600" b="1" dirty="0"/>
          </a:p>
        </p:txBody>
      </p:sp>
      <p:sp>
        <p:nvSpPr>
          <p:cNvPr id="3" name="Subtitle 2"/>
          <p:cNvSpPr>
            <a:spLocks noGrp="1"/>
          </p:cNvSpPr>
          <p:nvPr>
            <p:ph type="subTitle" idx="1"/>
          </p:nvPr>
        </p:nvSpPr>
        <p:spPr>
          <a:xfrm>
            <a:off x="1447800" y="2819400"/>
            <a:ext cx="6400800" cy="1143000"/>
          </a:xfrm>
        </p:spPr>
        <p:txBody>
          <a:bodyPr>
            <a:normAutofit/>
          </a:bodyPr>
          <a:lstStyle/>
          <a:p>
            <a:r>
              <a:rPr lang="en-IN" b="1" dirty="0">
                <a:solidFill>
                  <a:srgbClr val="FF0000"/>
                </a:solidFill>
              </a:rPr>
              <a:t>Fragments </a:t>
            </a:r>
          </a:p>
        </p:txBody>
      </p:sp>
    </p:spTree>
    <p:extLst>
      <p:ext uri="{BB962C8B-B14F-4D97-AF65-F5344CB8AC3E}">
        <p14:creationId xmlns:p14="http://schemas.microsoft.com/office/powerpoint/2010/main" val="406371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sz="2400" dirty="0"/>
              <a:t>The next step is to choose the Fragment type.</a:t>
            </a:r>
          </a:p>
          <a:p>
            <a:pPr marL="0" indent="0">
              <a:buNone/>
            </a:pPr>
            <a:r>
              <a:rPr lang="en-IN" sz="2400" dirty="0"/>
              <a:t>Click on Fragment(Blank).</a:t>
            </a:r>
          </a:p>
          <a:p>
            <a:pPr marL="0" indent="0">
              <a:buNone/>
            </a:pPr>
            <a:endParaRPr lang="en-IN" sz="2400" dirty="0"/>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84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41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lgn="just" fontAlgn="base"/>
            <a:r>
              <a:rPr lang="en-US" sz="2000" dirty="0"/>
              <a:t>Now, A new Dialog Box will appear.</a:t>
            </a:r>
          </a:p>
          <a:p>
            <a:pPr algn="just" fontAlgn="base"/>
            <a:r>
              <a:rPr lang="en-US" sz="2000" dirty="0"/>
              <a:t>Then, fill in the Fragment Name text field. An XML file is used to provide functionalities of the user interface for our app. An XML file of the fragment is created using the first word in the fragment name.</a:t>
            </a:r>
          </a:p>
          <a:p>
            <a:pPr algn="just" fontAlgn="base"/>
            <a:r>
              <a:rPr lang="en-US" sz="2000" dirty="0"/>
              <a:t>Click on Finish. And you have created your Fragment.</a:t>
            </a:r>
          </a:p>
          <a:p>
            <a:pPr algn="just" fontAlgn="base"/>
            <a:endParaRPr lang="en-US" sz="2400"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404" y="1905000"/>
            <a:ext cx="694848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811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a:bodyPr>
          <a:lstStyle/>
          <a:p>
            <a:r>
              <a:rPr lang="en-US" sz="2800" b="1" dirty="0"/>
              <a:t>Types of Fragments</a:t>
            </a:r>
            <a:endParaRPr lang="en-IN" sz="2800" b="1" dirty="0"/>
          </a:p>
        </p:txBody>
      </p:sp>
      <p:sp>
        <p:nvSpPr>
          <p:cNvPr id="3" name="Content Placeholder 2"/>
          <p:cNvSpPr>
            <a:spLocks noGrp="1"/>
          </p:cNvSpPr>
          <p:nvPr>
            <p:ph idx="1"/>
          </p:nvPr>
        </p:nvSpPr>
        <p:spPr>
          <a:xfrm>
            <a:off x="457200" y="838200"/>
            <a:ext cx="8229600" cy="5287963"/>
          </a:xfrm>
        </p:spPr>
        <p:txBody>
          <a:bodyPr>
            <a:normAutofit/>
          </a:bodyPr>
          <a:lstStyle/>
          <a:p>
            <a:pPr marL="0" indent="0" algn="just">
              <a:buNone/>
            </a:pPr>
            <a:r>
              <a:rPr lang="en-US" sz="2400" dirty="0"/>
              <a:t>Basically fragments are divided as three stages as shown below.</a:t>
            </a:r>
          </a:p>
          <a:p>
            <a:pPr algn="just"/>
            <a:endParaRPr lang="en-US" sz="2400" dirty="0"/>
          </a:p>
          <a:p>
            <a:pPr algn="just"/>
            <a:r>
              <a:rPr lang="en-US" sz="2400" b="1" dirty="0"/>
              <a:t>Single frame fragments − </a:t>
            </a:r>
            <a:r>
              <a:rPr lang="en-US" sz="2400" dirty="0"/>
              <a:t>Single frame fragments are using for hand hold devices like mobiles, here we can show only one fragment as a view.</a:t>
            </a:r>
          </a:p>
          <a:p>
            <a:pPr algn="just"/>
            <a:endParaRPr lang="en-US" sz="2400" dirty="0"/>
          </a:p>
          <a:p>
            <a:pPr algn="just"/>
            <a:r>
              <a:rPr lang="en-US" sz="2400" b="1" dirty="0"/>
              <a:t>List fragments − </a:t>
            </a:r>
            <a:r>
              <a:rPr lang="en-US" sz="2400" dirty="0"/>
              <a:t>fragments having special list view is called as list fragment</a:t>
            </a:r>
          </a:p>
          <a:p>
            <a:pPr algn="just"/>
            <a:endParaRPr lang="en-US" sz="2400" dirty="0"/>
          </a:p>
          <a:p>
            <a:pPr algn="just"/>
            <a:r>
              <a:rPr lang="en-US" sz="2400" b="1" dirty="0"/>
              <a:t>Fragments transaction − </a:t>
            </a:r>
            <a:r>
              <a:rPr lang="en-US" sz="2400" dirty="0"/>
              <a:t>Using with fragment transaction. we can move one fragment to another fragment.</a:t>
            </a:r>
            <a:endParaRPr lang="en-IN" sz="2400" dirty="0"/>
          </a:p>
        </p:txBody>
      </p:sp>
    </p:spTree>
    <p:extLst>
      <p:ext uri="{BB962C8B-B14F-4D97-AF65-F5344CB8AC3E}">
        <p14:creationId xmlns:p14="http://schemas.microsoft.com/office/powerpoint/2010/main" val="1488662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200" b="1" dirty="0"/>
              <a:t>Fragment Lifecycle</a:t>
            </a:r>
            <a:endParaRPr lang="en-IN" sz="3200" b="1" dirty="0"/>
          </a:p>
        </p:txBody>
      </p:sp>
      <p:sp>
        <p:nvSpPr>
          <p:cNvPr id="3" name="Content Placeholder 2"/>
          <p:cNvSpPr>
            <a:spLocks noGrp="1"/>
          </p:cNvSpPr>
          <p:nvPr>
            <p:ph idx="1"/>
          </p:nvPr>
        </p:nvSpPr>
        <p:spPr>
          <a:xfrm>
            <a:off x="457200" y="762000"/>
            <a:ext cx="8229600" cy="5364163"/>
          </a:xfrm>
        </p:spPr>
        <p:txBody>
          <a:bodyPr>
            <a:normAutofit/>
          </a:bodyPr>
          <a:lstStyle/>
          <a:p>
            <a:pPr algn="just"/>
            <a:r>
              <a:rPr lang="en-US" sz="2400" dirty="0"/>
              <a:t>In Android, Fragment is a part of an activity which enable more modular activity design. Fragment is a kind of sub-activity.</a:t>
            </a:r>
          </a:p>
          <a:p>
            <a:pPr marL="0" indent="0" algn="just">
              <a:buNone/>
            </a:pPr>
            <a:endParaRPr lang="en-US" sz="2400" dirty="0"/>
          </a:p>
          <a:p>
            <a:pPr algn="just"/>
            <a:r>
              <a:rPr lang="en-US" sz="2400" dirty="0"/>
              <a:t>In Android, Fragments have their own life cycle very similar to an Activity but it has extra events that are particular to the Fragment’s view hierarchy, state and attachment to its activity.</a:t>
            </a:r>
          </a:p>
          <a:p>
            <a:pPr algn="just"/>
            <a:endParaRPr lang="en-IN" sz="2400" dirty="0"/>
          </a:p>
        </p:txBody>
      </p:sp>
    </p:spTree>
    <p:extLst>
      <p:ext uri="{BB962C8B-B14F-4D97-AF65-F5344CB8AC3E}">
        <p14:creationId xmlns:p14="http://schemas.microsoft.com/office/powerpoint/2010/main" val="13646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304800"/>
            <a:ext cx="6324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54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a:bodyPr>
          <a:lstStyle/>
          <a:p>
            <a:pPr marL="0" indent="0" algn="just">
              <a:buNone/>
            </a:pPr>
            <a:r>
              <a:rPr lang="en-US" sz="2400" b="1" dirty="0"/>
              <a:t>Methods of the Android Fragment:</a:t>
            </a:r>
          </a:p>
          <a:p>
            <a:pPr algn="just"/>
            <a:endParaRPr lang="en-IN" sz="2400" dirty="0"/>
          </a:p>
        </p:txBody>
      </p:sp>
      <p:graphicFrame>
        <p:nvGraphicFramePr>
          <p:cNvPr id="2" name="Table 1"/>
          <p:cNvGraphicFramePr>
            <a:graphicFrameLocks noGrp="1"/>
          </p:cNvGraphicFramePr>
          <p:nvPr>
            <p:extLst>
              <p:ext uri="{D42A27DB-BD31-4B8C-83A1-F6EECF244321}">
                <p14:modId xmlns:p14="http://schemas.microsoft.com/office/powerpoint/2010/main" val="585285931"/>
              </p:ext>
            </p:extLst>
          </p:nvPr>
        </p:nvGraphicFramePr>
        <p:xfrm>
          <a:off x="762000" y="533400"/>
          <a:ext cx="7661504" cy="6056210"/>
        </p:xfrm>
        <a:graphic>
          <a:graphicData uri="http://schemas.openxmlformats.org/drawingml/2006/table">
            <a:tbl>
              <a:tblPr/>
              <a:tblGrid>
                <a:gridCol w="1828800">
                  <a:extLst>
                    <a:ext uri="{9D8B030D-6E8A-4147-A177-3AD203B41FA5}">
                      <a16:colId xmlns:a16="http://schemas.microsoft.com/office/drawing/2014/main" xmlns="" val="20000"/>
                    </a:ext>
                  </a:extLst>
                </a:gridCol>
                <a:gridCol w="5832704">
                  <a:extLst>
                    <a:ext uri="{9D8B030D-6E8A-4147-A177-3AD203B41FA5}">
                      <a16:colId xmlns:a16="http://schemas.microsoft.com/office/drawing/2014/main" xmlns="" val="20001"/>
                    </a:ext>
                  </a:extLst>
                </a:gridCol>
              </a:tblGrid>
              <a:tr h="304800">
                <a:tc>
                  <a:txBody>
                    <a:bodyPr/>
                    <a:lstStyle/>
                    <a:p>
                      <a:pPr algn="ctr" fontAlgn="base"/>
                      <a:r>
                        <a:rPr lang="en-IN" sz="1800" b="1" dirty="0">
                          <a:solidFill>
                            <a:srgbClr val="FF0000"/>
                          </a:solidFill>
                          <a:effectLst/>
                        </a:rPr>
                        <a:t>Methods</a:t>
                      </a:r>
                    </a:p>
                  </a:txBody>
                  <a:tcPr marL="35470" marR="35470" marT="88675" marB="886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dirty="0">
                          <a:solidFill>
                            <a:srgbClr val="FF0000"/>
                          </a:solidFill>
                          <a:effectLst/>
                        </a:rPr>
                        <a:t>Description</a:t>
                      </a:r>
                    </a:p>
                  </a:txBody>
                  <a:tcPr marL="88675" marR="88675" marT="88675" marB="8867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78290">
                <a:tc>
                  <a:txBody>
                    <a:bodyPr/>
                    <a:lstStyle/>
                    <a:p>
                      <a:pPr algn="l" fontAlgn="ctr"/>
                      <a:r>
                        <a:rPr lang="en-IN" sz="1800" b="0" dirty="0" err="1">
                          <a:effectLst/>
                        </a:rPr>
                        <a:t>onAttach</a:t>
                      </a:r>
                      <a:r>
                        <a:rPr lang="en-IN" sz="1800" b="0" dirty="0">
                          <a:effectLst/>
                        </a:rPr>
                        <a:t>()</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The very first method to be called when the fragment has been associated with the activity. This method executes only once during the lifetime of a fragment.  </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78679">
                <a:tc>
                  <a:txBody>
                    <a:bodyPr/>
                    <a:lstStyle/>
                    <a:p>
                      <a:pPr algn="l" fontAlgn="ctr"/>
                      <a:r>
                        <a:rPr lang="en-IN" sz="1800" b="0">
                          <a:effectLst/>
                        </a:rPr>
                        <a:t>onCreate()</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This method initializes the fragment by adding all the required attributes and components.</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78290">
                <a:tc>
                  <a:txBody>
                    <a:bodyPr/>
                    <a:lstStyle/>
                    <a:p>
                      <a:pPr algn="l" fontAlgn="ctr"/>
                      <a:r>
                        <a:rPr lang="en-IN" sz="1800" b="0">
                          <a:effectLst/>
                        </a:rPr>
                        <a:t>onCreateView()</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System calls this method to create the user interface of the fragment. The root of the fragment’s layout is returned as the View component by this method to draw the UI.</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878290">
                <a:tc>
                  <a:txBody>
                    <a:bodyPr/>
                    <a:lstStyle/>
                    <a:p>
                      <a:pPr algn="l" fontAlgn="ctr"/>
                      <a:r>
                        <a:rPr lang="en-IN" sz="1800" b="0">
                          <a:effectLst/>
                        </a:rPr>
                        <a:t>onViewCreated()</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It indicates that the activity has been created in which the fragment exists. View hierarchy of the fragment also instantiated before this function call. </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678679">
                <a:tc>
                  <a:txBody>
                    <a:bodyPr/>
                    <a:lstStyle/>
                    <a:p>
                      <a:pPr algn="l" fontAlgn="ctr"/>
                      <a:r>
                        <a:rPr lang="en-IN" sz="1800" b="0">
                          <a:effectLst/>
                        </a:rPr>
                        <a:t>onStart()</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The system invokes this method to make the fragment visible on the user’s device.</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678679">
                <a:tc>
                  <a:txBody>
                    <a:bodyPr/>
                    <a:lstStyle/>
                    <a:p>
                      <a:pPr algn="l" fontAlgn="ctr"/>
                      <a:r>
                        <a:rPr lang="en-IN" sz="1800" b="0">
                          <a:effectLst/>
                        </a:rPr>
                        <a:t>onResume()</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This method is called to make the visible fragment interactive.</a:t>
                      </a:r>
                    </a:p>
                  </a:txBody>
                  <a:tcPr marL="88675" marR="88675" marT="124145" marB="12414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78796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81486797"/>
              </p:ext>
            </p:extLst>
          </p:nvPr>
        </p:nvGraphicFramePr>
        <p:xfrm>
          <a:off x="457200" y="533400"/>
          <a:ext cx="8229600" cy="5486402"/>
        </p:xfrm>
        <a:graphic>
          <a:graphicData uri="http://schemas.openxmlformats.org/drawingml/2006/table">
            <a:tbl>
              <a:tblPr/>
              <a:tblGrid>
                <a:gridCol w="1828800">
                  <a:extLst>
                    <a:ext uri="{9D8B030D-6E8A-4147-A177-3AD203B41FA5}">
                      <a16:colId xmlns:a16="http://schemas.microsoft.com/office/drawing/2014/main" xmlns="" val="20000"/>
                    </a:ext>
                  </a:extLst>
                </a:gridCol>
                <a:gridCol w="6400800">
                  <a:extLst>
                    <a:ext uri="{9D8B030D-6E8A-4147-A177-3AD203B41FA5}">
                      <a16:colId xmlns:a16="http://schemas.microsoft.com/office/drawing/2014/main" xmlns="" val="20001"/>
                    </a:ext>
                  </a:extLst>
                </a:gridCol>
              </a:tblGrid>
              <a:tr h="1332412">
                <a:tc>
                  <a:txBody>
                    <a:bodyPr/>
                    <a:lstStyle/>
                    <a:p>
                      <a:pPr algn="l" fontAlgn="ctr"/>
                      <a:r>
                        <a:rPr lang="en-IN" sz="1800" b="0" dirty="0" err="1">
                          <a:effectLst/>
                        </a:rPr>
                        <a:t>onPause</a:t>
                      </a:r>
                      <a:r>
                        <a:rPr lang="en-IN" sz="18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a:effectLst/>
                        </a:rPr>
                        <a:t>It indicates that the user is leaving the fragment. System call this method to commit the changes made to the fragment.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940526">
                <a:tc>
                  <a:txBody>
                    <a:bodyPr/>
                    <a:lstStyle/>
                    <a:p>
                      <a:pPr algn="l" fontAlgn="ctr"/>
                      <a:r>
                        <a:rPr lang="en-IN" sz="1800" b="0">
                          <a:effectLst/>
                        </a:rPr>
                        <a:t>onStop()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Method to terminate the functioning and visibility of fragment from the user’s screen.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332412">
                <a:tc>
                  <a:txBody>
                    <a:bodyPr/>
                    <a:lstStyle/>
                    <a:p>
                      <a:pPr algn="l" fontAlgn="ctr"/>
                      <a:r>
                        <a:rPr lang="en-IN" sz="1800" b="0" dirty="0" err="1">
                          <a:effectLst/>
                        </a:rPr>
                        <a:t>onDestroyView</a:t>
                      </a:r>
                      <a:r>
                        <a:rPr lang="en-IN" sz="18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a:effectLst/>
                        </a:rPr>
                        <a:t>System calls this method to clean up all kinds of resources as well as view hierarchy associated with the fragment.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940526">
                <a:tc>
                  <a:txBody>
                    <a:bodyPr/>
                    <a:lstStyle/>
                    <a:p>
                      <a:pPr algn="l" fontAlgn="ctr"/>
                      <a:r>
                        <a:rPr lang="en-IN" sz="1800" b="0">
                          <a:effectLst/>
                        </a:rPr>
                        <a:t>onDestroy()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It is called to perform the final clean up of fragment’s state and its lifecycle.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940526">
                <a:tc>
                  <a:txBody>
                    <a:bodyPr/>
                    <a:lstStyle/>
                    <a:p>
                      <a:pPr algn="l" fontAlgn="ctr"/>
                      <a:r>
                        <a:rPr lang="en-IN" sz="1800" b="0">
                          <a:effectLst/>
                        </a:rPr>
                        <a:t>onDetach()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just" fontAlgn="ctr"/>
                      <a:r>
                        <a:rPr lang="en-US" sz="1800" b="0" dirty="0">
                          <a:effectLst/>
                        </a:rPr>
                        <a:t>The system executes this method to disassociate the fragment from its host activity.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5826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US" sz="3200" b="1" dirty="0"/>
              <a:t>Differences between Activity and Fragment</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3424545"/>
              </p:ext>
            </p:extLst>
          </p:nvPr>
        </p:nvGraphicFramePr>
        <p:xfrm>
          <a:off x="533400" y="990601"/>
          <a:ext cx="8077200" cy="5360349"/>
        </p:xfrm>
        <a:graphic>
          <a:graphicData uri="http://schemas.openxmlformats.org/drawingml/2006/table">
            <a:tbl>
              <a:tblPr/>
              <a:tblGrid>
                <a:gridCol w="40386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419639">
                <a:tc>
                  <a:txBody>
                    <a:bodyPr/>
                    <a:lstStyle/>
                    <a:p>
                      <a:pPr algn="ctr" fontAlgn="base"/>
                      <a:r>
                        <a:rPr lang="en-IN" sz="1400" b="1" dirty="0">
                          <a:effectLst/>
                        </a:rPr>
                        <a:t>Activity</a:t>
                      </a:r>
                    </a:p>
                  </a:txBody>
                  <a:tcPr marL="34392" marR="34392" marT="85980" marB="8598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a:effectLst/>
                        </a:rPr>
                        <a:t>Fragment</a:t>
                      </a:r>
                    </a:p>
                  </a:txBody>
                  <a:tcPr marL="85980" marR="85980" marT="85980" marB="8598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662956">
                <a:tc>
                  <a:txBody>
                    <a:bodyPr/>
                    <a:lstStyle/>
                    <a:p>
                      <a:pPr algn="l" fontAlgn="ctr"/>
                      <a:r>
                        <a:rPr lang="en-US" sz="1400" b="0" dirty="0">
                          <a:effectLst/>
                        </a:rPr>
                        <a:t>Activity is an application component that gives a user interface where the user can interact. </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The fragment is only part of an activity, it basically contributes its UI to that activity.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662956">
                <a:tc>
                  <a:txBody>
                    <a:bodyPr/>
                    <a:lstStyle/>
                    <a:p>
                      <a:pPr algn="l" fontAlgn="ctr"/>
                      <a:r>
                        <a:rPr lang="en-US" sz="1400" b="0" dirty="0">
                          <a:effectLst/>
                        </a:rPr>
                        <a:t>Activity is not dependent on fragment </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Fragment is dependent on activity. It can’t exist independently.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67969">
                <a:tc>
                  <a:txBody>
                    <a:bodyPr/>
                    <a:lstStyle/>
                    <a:p>
                      <a:pPr algn="l" fontAlgn="ctr"/>
                      <a:r>
                        <a:rPr lang="en-US" sz="1400" b="0">
                          <a:effectLst/>
                        </a:rPr>
                        <a:t>we need to mention all activity it in the manifest.xml file </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Fragment is not required to mention in  the manifest file</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662956">
                <a:tc>
                  <a:txBody>
                    <a:bodyPr/>
                    <a:lstStyle/>
                    <a:p>
                      <a:pPr algn="l" fontAlgn="ctr"/>
                      <a:r>
                        <a:rPr lang="en-US" sz="1400" b="0">
                          <a:effectLst/>
                        </a:rPr>
                        <a:t>We can’t create multi-screen UI without using fragment in an activity,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After using multiple fragments in a single activity, we can create a multi-screen UI.</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67969">
                <a:tc>
                  <a:txBody>
                    <a:bodyPr/>
                    <a:lstStyle/>
                    <a:p>
                      <a:pPr algn="l" fontAlgn="ctr"/>
                      <a:r>
                        <a:rPr lang="en-US" sz="1400" b="0">
                          <a:effectLst/>
                        </a:rPr>
                        <a:t>Activity can exist without a Fragment  </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Fragment cannot be used without an Activity.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662956">
                <a:tc>
                  <a:txBody>
                    <a:bodyPr/>
                    <a:lstStyle/>
                    <a:p>
                      <a:pPr algn="l" fontAlgn="ctr"/>
                      <a:r>
                        <a:rPr lang="en-US" sz="1400" b="0">
                          <a:effectLst/>
                        </a:rPr>
                        <a:t>Creating a project using only Activity then it’s difficult to manage</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While Using fragments in the project, the project structure will be good and we can handle it easily.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662956">
                <a:tc>
                  <a:txBody>
                    <a:bodyPr/>
                    <a:lstStyle/>
                    <a:p>
                      <a:pPr algn="l" fontAlgn="ctr"/>
                      <a:r>
                        <a:rPr lang="en-US" sz="1400" b="0">
                          <a:effectLst/>
                        </a:rPr>
                        <a:t>Lifecycle methods are hosted by OS. The activity has its own life cycle.</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Lifecycle methods in fragments are hosted by hosting the activity.</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67969">
                <a:tc>
                  <a:txBody>
                    <a:bodyPr/>
                    <a:lstStyle/>
                    <a:p>
                      <a:pPr algn="l" fontAlgn="ctr"/>
                      <a:r>
                        <a:rPr lang="en-US" sz="1400" b="0">
                          <a:effectLst/>
                        </a:rPr>
                        <a:t>Activity is not lite weight. </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The fragment is the lite weight.</a:t>
                      </a:r>
                    </a:p>
                  </a:txBody>
                  <a:tcPr marL="85980" marR="85980" marT="120371" marB="12037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37155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200" b="1" dirty="0"/>
              <a:t>Fragment Manager</a:t>
            </a:r>
            <a:endParaRPr lang="en-IN" sz="3200" b="1"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400" dirty="0"/>
              <a:t>Each Activity includes a Fragment Manager to manage the Fragments it contains. You can access the Fragment Manager using the </a:t>
            </a:r>
            <a:r>
              <a:rPr lang="en-US" sz="2400" dirty="0" err="1">
                <a:solidFill>
                  <a:srgbClr val="FF0000"/>
                </a:solidFill>
              </a:rPr>
              <a:t>getFragmentManager</a:t>
            </a:r>
            <a:r>
              <a:rPr lang="en-US" sz="2400" dirty="0">
                <a:solidFill>
                  <a:srgbClr val="FF0000"/>
                </a:solidFill>
              </a:rPr>
              <a:t> method</a:t>
            </a:r>
            <a:r>
              <a:rPr lang="en-US" sz="2400" dirty="0"/>
              <a:t>:</a:t>
            </a:r>
          </a:p>
          <a:p>
            <a:pPr algn="just"/>
            <a:endParaRPr lang="en-IN" sz="2400" dirty="0"/>
          </a:p>
          <a:p>
            <a:pPr marL="0" indent="0" algn="just">
              <a:buNone/>
            </a:pPr>
            <a:r>
              <a:rPr lang="en-US" sz="2400" dirty="0" err="1"/>
              <a:t>FragmentManager</a:t>
            </a:r>
            <a:r>
              <a:rPr lang="en-US" sz="2400" dirty="0"/>
              <a:t> </a:t>
            </a:r>
            <a:r>
              <a:rPr lang="en-US" sz="2400" dirty="0" err="1"/>
              <a:t>fragmentManager</a:t>
            </a:r>
            <a:r>
              <a:rPr lang="en-US" sz="2400" dirty="0"/>
              <a:t> = </a:t>
            </a:r>
            <a:r>
              <a:rPr lang="en-US" sz="2400" dirty="0" err="1"/>
              <a:t>getFragmentManager</a:t>
            </a:r>
            <a:r>
              <a:rPr lang="en-US" sz="2400" dirty="0"/>
              <a:t>();</a:t>
            </a:r>
          </a:p>
          <a:p>
            <a:pPr marL="0" indent="0" algn="just">
              <a:buNone/>
            </a:pPr>
            <a:endParaRPr lang="en-IN" sz="2400" dirty="0"/>
          </a:p>
          <a:p>
            <a:pPr algn="just"/>
            <a:r>
              <a:rPr lang="en-US" sz="2400" dirty="0"/>
              <a:t>The Fragment Manager provides the methods used to access the Fragments currently added to the</a:t>
            </a:r>
            <a:r>
              <a:rPr lang="en-IN" sz="2400" dirty="0"/>
              <a:t> </a:t>
            </a:r>
            <a:r>
              <a:rPr lang="en-US" sz="2400" b="1" dirty="0"/>
              <a:t>Activity, and to perform </a:t>
            </a:r>
            <a:r>
              <a:rPr lang="en-US" sz="2400" b="1" dirty="0">
                <a:solidFill>
                  <a:srgbClr val="FF0000"/>
                </a:solidFill>
              </a:rPr>
              <a:t>Fragment Transaction </a:t>
            </a:r>
            <a:r>
              <a:rPr lang="en-US" sz="2400" b="1" dirty="0"/>
              <a:t>to add, remove, and replace Fragments. </a:t>
            </a:r>
            <a:endParaRPr lang="en-IN" sz="2400" dirty="0"/>
          </a:p>
        </p:txBody>
      </p:sp>
    </p:spTree>
    <p:extLst>
      <p:ext uri="{BB962C8B-B14F-4D97-AF65-F5344CB8AC3E}">
        <p14:creationId xmlns:p14="http://schemas.microsoft.com/office/powerpoint/2010/main" val="411732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200" b="1" dirty="0"/>
              <a:t>Fragment Transactions</a:t>
            </a:r>
            <a:endParaRPr lang="en-IN" sz="3200" b="1"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algn="just"/>
            <a:r>
              <a:rPr lang="en-US" sz="2200" dirty="0"/>
              <a:t>Fragment Transactions can be used to </a:t>
            </a:r>
            <a:r>
              <a:rPr lang="en-US" sz="2200" dirty="0">
                <a:solidFill>
                  <a:srgbClr val="FF0000"/>
                </a:solidFill>
              </a:rPr>
              <a:t>add, remove, and replace </a:t>
            </a:r>
            <a:r>
              <a:rPr lang="en-US" sz="2200" dirty="0"/>
              <a:t>Fragments within an Activity at run time. Using Fragment Transactions, you can make your layouts dynamic — that is, they will adapt </a:t>
            </a:r>
            <a:r>
              <a:rPr lang="en-US" sz="2200" b="1" dirty="0"/>
              <a:t>and change based on user interactions and application state.</a:t>
            </a:r>
          </a:p>
          <a:p>
            <a:pPr algn="just"/>
            <a:r>
              <a:rPr lang="en-US" sz="2200" dirty="0"/>
              <a:t>Each Fragment Transaction can include any combination of supported actions, including adding, removing, or replacing Fragments. They also support the specification of the transition animations to display and whether to include the Transaction on the back stack.</a:t>
            </a:r>
            <a:endParaRPr lang="en-IN" sz="2200" dirty="0"/>
          </a:p>
          <a:p>
            <a:pPr algn="just"/>
            <a:r>
              <a:rPr lang="en-US" sz="2200" dirty="0"/>
              <a:t>A new Fragment Transaction is created using the </a:t>
            </a:r>
            <a:r>
              <a:rPr lang="en-US" sz="2200" dirty="0" err="1">
                <a:solidFill>
                  <a:srgbClr val="FF0000"/>
                </a:solidFill>
              </a:rPr>
              <a:t>beginTransaction</a:t>
            </a:r>
            <a:r>
              <a:rPr lang="en-US" sz="2200" dirty="0"/>
              <a:t> method from the Activity’s Fragment Manager. Modify the layout using the add, remove, and replace methods, as required, before setting the animations to display, and setting the appropriate back-stack behavior. When you are ready to execute the change, call commit to add the transaction to the UI queue.</a:t>
            </a:r>
            <a:endParaRPr lang="en-IN" sz="2200" dirty="0"/>
          </a:p>
          <a:p>
            <a:endParaRPr lang="en-IN" dirty="0"/>
          </a:p>
        </p:txBody>
      </p:sp>
    </p:spTree>
    <p:extLst>
      <p:ext uri="{BB962C8B-B14F-4D97-AF65-F5344CB8AC3E}">
        <p14:creationId xmlns:p14="http://schemas.microsoft.com/office/powerpoint/2010/main" val="32044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067800" cy="6401753"/>
          </a:xfrm>
          <a:prstGeom prst="rect">
            <a:avLst/>
          </a:prstGeom>
        </p:spPr>
        <p:txBody>
          <a:bodyPr wrap="square">
            <a:spAutoFit/>
          </a:bodyPr>
          <a:lstStyle/>
          <a:p>
            <a:pPr algn="ctr"/>
            <a:r>
              <a:rPr lang="en-US" sz="3200" b="1" dirty="0">
                <a:latin typeface="Times New Roman" pitchFamily="18" charset="0"/>
                <a:cs typeface="Times New Roman" pitchFamily="18" charset="0"/>
              </a:rPr>
              <a:t>(MR20-1CS0116) Mobile Application Development</a:t>
            </a:r>
          </a:p>
          <a:p>
            <a:endParaRPr lang="en-US"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 Introduction to Android Operating System: </a:t>
            </a:r>
          </a:p>
          <a:p>
            <a:r>
              <a:rPr lang="en-US" sz="1600" dirty="0">
                <a:latin typeface="Times New Roman" pitchFamily="18" charset="0"/>
                <a:cs typeface="Times New Roman" pitchFamily="18" charset="0"/>
              </a:rPr>
              <a:t>	Android OS and Features – Android development framework; Installing and running applications on Android Studio, Creating AVDs, Types of Android application; Creating Activities, Activity Life Cycle, Activity states, monitoring state changes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II Android application components</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Android Manifest file, Externalizing recourses like Simple Values, Drawables, Layouts, Menus, etc. Building User Interfaces: Fundamental Android UI design, Layouts – Linear, Relative, Grid and Table Layouts. User Interface (UI) Components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III Fragments :</a:t>
            </a:r>
          </a:p>
          <a:p>
            <a:r>
              <a:rPr lang="en-US" sz="1600" dirty="0">
                <a:latin typeface="Times New Roman" pitchFamily="18" charset="0"/>
                <a:cs typeface="Times New Roman" pitchFamily="18" charset="0"/>
              </a:rPr>
              <a:t>	Creating fragments, Lifecycle of fragments, Fragment states, Adding fragments to Activity, adding, removing and replacing fragments with fragment transactions, interfacing between fragments and Activities,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IV Intents and Broadcasts:</a:t>
            </a:r>
          </a:p>
          <a:p>
            <a:r>
              <a:rPr lang="en-US" sz="1600" dirty="0">
                <a:latin typeface="Times New Roman" pitchFamily="18" charset="0"/>
                <a:cs typeface="Times New Roman" pitchFamily="18" charset="0"/>
              </a:rPr>
              <a:t>	 Using intents to launch Activities, Types of Intents, Passing data to Intents, Getting results from Activities, Broadcast Receivers – Using Intent filters to service implicit Intents, Resolving Intent filters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V Database: </a:t>
            </a:r>
          </a:p>
          <a:p>
            <a:r>
              <a:rPr lang="en-US" sz="1600" dirty="0">
                <a:latin typeface="Times New Roman" pitchFamily="18" charset="0"/>
                <a:cs typeface="Times New Roman" pitchFamily="18" charset="0"/>
              </a:rPr>
              <a:t>      Introduction to </a:t>
            </a:r>
            <a:r>
              <a:rPr lang="en-US" sz="1600" dirty="0" err="1">
                <a:latin typeface="Times New Roman" pitchFamily="18" charset="0"/>
                <a:cs typeface="Times New Roman" pitchFamily="18" charset="0"/>
              </a:rPr>
              <a:t>SQLite</a:t>
            </a:r>
            <a:r>
              <a:rPr lang="en-US" sz="1600" dirty="0">
                <a:latin typeface="Times New Roman" pitchFamily="18" charset="0"/>
                <a:cs typeface="Times New Roman" pitchFamily="18" charset="0"/>
              </a:rPr>
              <a:t> database, creating and opening a database, creating tables, inserting retrieving and deleting data;</a:t>
            </a:r>
          </a:p>
        </p:txBody>
      </p:sp>
    </p:spTree>
    <p:extLst>
      <p:ext uri="{BB962C8B-B14F-4D97-AF65-F5344CB8AC3E}">
        <p14:creationId xmlns:p14="http://schemas.microsoft.com/office/powerpoint/2010/main" val="1748872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6F9443B-DF3C-48AD-6CE9-96316EFDF586}"/>
              </a:ext>
            </a:extLst>
          </p:cNvPr>
          <p:cNvSpPr>
            <a:spLocks noGrp="1"/>
          </p:cNvSpPr>
          <p:nvPr>
            <p:ph idx="1"/>
          </p:nvPr>
        </p:nvSpPr>
        <p:spPr>
          <a:xfrm>
            <a:off x="457200" y="533400"/>
            <a:ext cx="8229600" cy="5592763"/>
          </a:xfrm>
        </p:spPr>
        <p:txBody>
          <a:bodyPr/>
          <a:lstStyle/>
          <a:p>
            <a:pPr marL="0" indent="0" algn="just">
              <a:buNone/>
            </a:pPr>
            <a:r>
              <a:rPr lang="en-US" sz="3200" dirty="0" err="1"/>
              <a:t>FragmentTransaction</a:t>
            </a:r>
            <a:r>
              <a:rPr lang="en-US" sz="3200" dirty="0"/>
              <a:t> </a:t>
            </a:r>
            <a:r>
              <a:rPr lang="en-US" sz="3200" dirty="0" err="1"/>
              <a:t>fragmentTransaction</a:t>
            </a:r>
            <a:r>
              <a:rPr lang="en-US" sz="3200" dirty="0"/>
              <a:t> = </a:t>
            </a:r>
            <a:r>
              <a:rPr lang="en-US" sz="3200" dirty="0" err="1"/>
              <a:t>fragmentManager.beginTransaction</a:t>
            </a:r>
            <a:r>
              <a:rPr lang="en-US" sz="3200" dirty="0"/>
              <a:t>();</a:t>
            </a:r>
            <a:endParaRPr lang="en-IN" sz="3200" dirty="0"/>
          </a:p>
          <a:p>
            <a:pPr marL="0" indent="0" algn="just">
              <a:buNone/>
            </a:pPr>
            <a:r>
              <a:rPr lang="en-US" sz="3200" dirty="0"/>
              <a:t>// Add, remove, and/or replace Fragments.</a:t>
            </a:r>
            <a:endParaRPr lang="en-IN" sz="3200" dirty="0"/>
          </a:p>
          <a:p>
            <a:pPr marL="0" indent="0" algn="just">
              <a:buNone/>
            </a:pPr>
            <a:r>
              <a:rPr lang="en-US" sz="3200" dirty="0"/>
              <a:t>// Specify animations.</a:t>
            </a:r>
            <a:endParaRPr lang="en-IN" sz="3200" dirty="0"/>
          </a:p>
          <a:p>
            <a:pPr marL="0" indent="0" algn="just">
              <a:buNone/>
            </a:pPr>
            <a:r>
              <a:rPr lang="en-US" sz="3200" dirty="0"/>
              <a:t>// Add to back stack if required.</a:t>
            </a:r>
            <a:endParaRPr lang="en-IN" sz="3200" dirty="0"/>
          </a:p>
          <a:p>
            <a:pPr marL="0" indent="0" algn="just">
              <a:buNone/>
            </a:pPr>
            <a:r>
              <a:rPr lang="en-US" sz="3200" b="1" dirty="0" err="1"/>
              <a:t>fragmentTransaction.commit</a:t>
            </a:r>
            <a:r>
              <a:rPr lang="en-US" sz="3200" b="1" dirty="0"/>
              <a:t>();	</a:t>
            </a:r>
            <a:endParaRPr lang="en-IN" sz="3200" dirty="0"/>
          </a:p>
          <a:p>
            <a:pPr marL="0" indent="0">
              <a:buNone/>
            </a:pPr>
            <a:endParaRPr lang="te-IN" dirty="0"/>
          </a:p>
        </p:txBody>
      </p:sp>
    </p:spTree>
    <p:extLst>
      <p:ext uri="{BB962C8B-B14F-4D97-AF65-F5344CB8AC3E}">
        <p14:creationId xmlns:p14="http://schemas.microsoft.com/office/powerpoint/2010/main" val="419153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821363"/>
          </a:xfrm>
        </p:spPr>
        <p:txBody>
          <a:bodyPr/>
          <a:lstStyle/>
          <a:p>
            <a:pPr marL="0" indent="0" algn="just">
              <a:buNone/>
            </a:pPr>
            <a:r>
              <a:rPr lang="en-US" sz="2400" dirty="0"/>
              <a:t>Each of these transaction types and options will be explored in the following sections.</a:t>
            </a:r>
          </a:p>
          <a:p>
            <a:pPr algn="just"/>
            <a:r>
              <a:rPr lang="en-US" sz="2400" dirty="0"/>
              <a:t>When adding a new UI Fragment, specify the Fragment instance to add, along with the </a:t>
            </a:r>
            <a:r>
              <a:rPr lang="en-US" sz="2400" dirty="0" err="1"/>
              <a:t>containerView</a:t>
            </a:r>
            <a:r>
              <a:rPr lang="en-US" sz="2400" dirty="0"/>
              <a:t> into which the Fragment will be placed. Optionally, you can specify a tag that can later be used to find the Fragment by using the </a:t>
            </a:r>
            <a:r>
              <a:rPr lang="en-US" sz="2400" dirty="0" err="1"/>
              <a:t>findFragmentByTag</a:t>
            </a:r>
            <a:r>
              <a:rPr lang="en-US" sz="2400" dirty="0"/>
              <a:t> method:</a:t>
            </a:r>
          </a:p>
          <a:p>
            <a:pPr algn="just"/>
            <a:endParaRPr lang="en-US" sz="2000" dirty="0"/>
          </a:p>
          <a:p>
            <a:pPr marL="0" indent="0">
              <a:buNone/>
            </a:pPr>
            <a:r>
              <a:rPr lang="en-US" sz="2400" dirty="0" err="1"/>
              <a:t>FragmentTransaction</a:t>
            </a:r>
            <a:r>
              <a:rPr lang="en-US" sz="2400" dirty="0"/>
              <a:t> </a:t>
            </a:r>
            <a:r>
              <a:rPr lang="en-US" sz="2400" dirty="0" err="1"/>
              <a:t>fragmentTransaction</a:t>
            </a:r>
            <a:r>
              <a:rPr lang="en-US" sz="2400" dirty="0"/>
              <a:t> = </a:t>
            </a:r>
            <a:r>
              <a:rPr lang="en-US" sz="2400" dirty="0" err="1"/>
              <a:t>fragmentManager.beginTransaction</a:t>
            </a:r>
            <a:r>
              <a:rPr lang="en-US" sz="2400" dirty="0"/>
              <a:t>(); </a:t>
            </a:r>
            <a:r>
              <a:rPr lang="en-US" sz="2400" b="1" dirty="0" err="1"/>
              <a:t>fragmentTransaction.add</a:t>
            </a:r>
            <a:r>
              <a:rPr lang="en-US" sz="2400" b="1" dirty="0"/>
              <a:t>(</a:t>
            </a:r>
            <a:r>
              <a:rPr lang="en-US" sz="2400" b="1" dirty="0" err="1"/>
              <a:t>R.id.ui_container</a:t>
            </a:r>
            <a:r>
              <a:rPr lang="en-US" sz="2400" b="1" dirty="0"/>
              <a:t>, new </a:t>
            </a:r>
            <a:r>
              <a:rPr lang="en-US" sz="2400" b="1" dirty="0" err="1"/>
              <a:t>MyListFragment</a:t>
            </a:r>
            <a:r>
              <a:rPr lang="en-US" sz="2400" b="1" dirty="0"/>
              <a:t>()); </a:t>
            </a:r>
          </a:p>
          <a:p>
            <a:pPr marL="0" indent="0">
              <a:buNone/>
            </a:pPr>
            <a:r>
              <a:rPr lang="en-US" sz="2400" dirty="0" err="1"/>
              <a:t>fragmentTransaction.commit</a:t>
            </a:r>
            <a:r>
              <a:rPr lang="en-US" sz="2400" dirty="0"/>
              <a:t>();</a:t>
            </a:r>
            <a:endParaRPr lang="en-IN" sz="2400" dirty="0"/>
          </a:p>
          <a:p>
            <a:endParaRPr lang="en-IN" dirty="0"/>
          </a:p>
        </p:txBody>
      </p:sp>
    </p:spTree>
    <p:extLst>
      <p:ext uri="{BB962C8B-B14F-4D97-AF65-F5344CB8AC3E}">
        <p14:creationId xmlns:p14="http://schemas.microsoft.com/office/powerpoint/2010/main" val="335289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600" dirty="0"/>
              <a:t>To remove a Fragment, you first need to find a reference to it, usually using either the Fragment Manager’s </a:t>
            </a:r>
            <a:r>
              <a:rPr lang="en-US" sz="2600" dirty="0" err="1"/>
              <a:t>findFragmentById</a:t>
            </a:r>
            <a:r>
              <a:rPr lang="en-US" sz="2600" dirty="0"/>
              <a:t> or </a:t>
            </a:r>
            <a:r>
              <a:rPr lang="en-US" sz="2600" dirty="0" err="1"/>
              <a:t>findFragmentByTag</a:t>
            </a:r>
            <a:r>
              <a:rPr lang="en-US" sz="2600" dirty="0"/>
              <a:t> methods. Then pass the found Fragment instance as a parameter to the remove method of a Fragment Transaction:</a:t>
            </a:r>
            <a:endParaRPr lang="en-IN" sz="2600" dirty="0"/>
          </a:p>
          <a:p>
            <a:pPr marL="0" indent="0" algn="just">
              <a:buNone/>
            </a:pPr>
            <a:r>
              <a:rPr lang="en-US" sz="2600" dirty="0" err="1"/>
              <a:t>FragmentTransaction</a:t>
            </a:r>
            <a:r>
              <a:rPr lang="en-US" sz="2600" dirty="0"/>
              <a:t> </a:t>
            </a:r>
            <a:r>
              <a:rPr lang="en-US" sz="2600" dirty="0" err="1"/>
              <a:t>fragmentTransaction</a:t>
            </a:r>
            <a:r>
              <a:rPr lang="en-US" sz="2600" dirty="0"/>
              <a:t> = </a:t>
            </a:r>
            <a:r>
              <a:rPr lang="en-US" sz="2600" dirty="0" err="1"/>
              <a:t>fragmentManager.beginTransaction</a:t>
            </a:r>
            <a:r>
              <a:rPr lang="en-US" sz="2600" dirty="0"/>
              <a:t>();</a:t>
            </a:r>
          </a:p>
          <a:p>
            <a:pPr marL="0" indent="0" algn="just">
              <a:buNone/>
            </a:pPr>
            <a:r>
              <a:rPr lang="en-US" sz="2600" dirty="0"/>
              <a:t> </a:t>
            </a:r>
            <a:r>
              <a:rPr lang="en-US" sz="2600" b="1" dirty="0"/>
              <a:t>Fragment </a:t>
            </a:r>
            <a:r>
              <a:rPr lang="en-US" sz="2600" b="1" dirty="0" err="1"/>
              <a:t>fragment</a:t>
            </a:r>
            <a:r>
              <a:rPr lang="en-US" sz="2600" b="1" dirty="0"/>
              <a:t> = </a:t>
            </a:r>
            <a:r>
              <a:rPr lang="en-US" sz="2600" b="1" dirty="0" err="1"/>
              <a:t>fragmentManager.findFragmentById</a:t>
            </a:r>
            <a:r>
              <a:rPr lang="en-US" sz="2600" b="1" dirty="0"/>
              <a:t>(</a:t>
            </a:r>
            <a:r>
              <a:rPr lang="en-US" sz="2600" b="1" dirty="0" err="1"/>
              <a:t>R.id.details_fragment</a:t>
            </a:r>
            <a:r>
              <a:rPr lang="en-US" sz="2600" b="1" dirty="0"/>
              <a:t>); </a:t>
            </a:r>
          </a:p>
          <a:p>
            <a:pPr marL="0" indent="0" algn="just">
              <a:buNone/>
            </a:pPr>
            <a:r>
              <a:rPr lang="en-US" sz="2600" b="1" dirty="0" err="1"/>
              <a:t>fragmentTransaction.remove</a:t>
            </a:r>
            <a:r>
              <a:rPr lang="en-US" sz="2600" b="1" dirty="0"/>
              <a:t>(fragment);</a:t>
            </a:r>
            <a:endParaRPr lang="en-IN" sz="2600" dirty="0"/>
          </a:p>
          <a:p>
            <a:pPr marL="0" indent="0" algn="just">
              <a:buNone/>
            </a:pPr>
            <a:r>
              <a:rPr lang="en-US" sz="2600" dirty="0" err="1"/>
              <a:t>fragmentTransaction.commit</a:t>
            </a:r>
            <a:r>
              <a:rPr lang="en-US" sz="2600" dirty="0"/>
              <a:t>();</a:t>
            </a:r>
            <a:endParaRPr lang="en-IN" sz="2600" dirty="0"/>
          </a:p>
          <a:p>
            <a:endParaRPr lang="en-IN" dirty="0"/>
          </a:p>
        </p:txBody>
      </p:sp>
    </p:spTree>
    <p:extLst>
      <p:ext uri="{BB962C8B-B14F-4D97-AF65-F5344CB8AC3E}">
        <p14:creationId xmlns:p14="http://schemas.microsoft.com/office/powerpoint/2010/main" val="22985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400" dirty="0"/>
              <a:t>You can also replace one Fragment with another. Using the replace method, specify the container ID containing the Fragment to be replaced, the Fragment with which to replace it, and (optionally) a tag to identify the newly inserted Fragment.</a:t>
            </a:r>
            <a:endParaRPr lang="en-IN" sz="2400" dirty="0"/>
          </a:p>
          <a:p>
            <a:pPr marL="0" indent="0" algn="just">
              <a:buNone/>
            </a:pPr>
            <a:r>
              <a:rPr lang="en-US" sz="2400" dirty="0" err="1"/>
              <a:t>FragmentTransaction</a:t>
            </a:r>
            <a:r>
              <a:rPr lang="en-US" sz="2400" dirty="0"/>
              <a:t> </a:t>
            </a:r>
            <a:r>
              <a:rPr lang="en-US" sz="2400" dirty="0" err="1"/>
              <a:t>fragmentTransaction</a:t>
            </a:r>
            <a:r>
              <a:rPr lang="en-US" sz="2400" dirty="0"/>
              <a:t> = </a:t>
            </a:r>
            <a:r>
              <a:rPr lang="en-US" sz="2400" dirty="0" err="1"/>
              <a:t>fragmentManager.beginTransaction</a:t>
            </a:r>
            <a:r>
              <a:rPr lang="en-US" sz="2400" dirty="0"/>
              <a:t>();</a:t>
            </a:r>
            <a:endParaRPr lang="en-IN" sz="2400" dirty="0"/>
          </a:p>
          <a:p>
            <a:pPr marL="0" indent="0" algn="just">
              <a:buNone/>
            </a:pPr>
            <a:r>
              <a:rPr lang="en-US" sz="2400" b="1" dirty="0" err="1"/>
              <a:t>fragmentTransaction.replace</a:t>
            </a:r>
            <a:r>
              <a:rPr lang="en-US" sz="2400" b="1" dirty="0"/>
              <a:t>(</a:t>
            </a:r>
            <a:r>
              <a:rPr lang="en-US" sz="2400" b="1" dirty="0" err="1"/>
              <a:t>R.id.details_fragment</a:t>
            </a:r>
            <a:r>
              <a:rPr lang="en-US" sz="2400" b="1" dirty="0"/>
              <a:t>, new </a:t>
            </a:r>
            <a:r>
              <a:rPr lang="en-US" sz="2400" b="1" dirty="0" err="1"/>
              <a:t>DetailFragment</a:t>
            </a:r>
            <a:r>
              <a:rPr lang="en-US" sz="2400" b="1" dirty="0"/>
              <a:t>(</a:t>
            </a:r>
            <a:r>
              <a:rPr lang="en-US" sz="2400" b="1" dirty="0" err="1"/>
              <a:t>selected_index</a:t>
            </a:r>
            <a:r>
              <a:rPr lang="en-US" sz="2400" b="1" dirty="0"/>
              <a:t>)); </a:t>
            </a:r>
            <a:r>
              <a:rPr lang="en-US" sz="2400" b="1" dirty="0" err="1"/>
              <a:t>fragmentTransaction.commit</a:t>
            </a:r>
            <a:r>
              <a:rPr lang="en-US" sz="2400" b="1" dirty="0"/>
              <a:t>();</a:t>
            </a:r>
            <a:endParaRPr lang="en-IN" sz="2400" dirty="0"/>
          </a:p>
          <a:p>
            <a:endParaRPr lang="en-IN" dirty="0"/>
          </a:p>
        </p:txBody>
      </p:sp>
    </p:spTree>
    <p:extLst>
      <p:ext uri="{BB962C8B-B14F-4D97-AF65-F5344CB8AC3E}">
        <p14:creationId xmlns:p14="http://schemas.microsoft.com/office/powerpoint/2010/main" val="127630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b="1" dirty="0"/>
              <a:t>Communication between Activity and Fragment</a:t>
            </a:r>
            <a:endParaRPr lang="en-IN" sz="3200"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400" dirty="0"/>
              <a:t>Activity and fragment communication are important when you want to update data or action.</a:t>
            </a:r>
          </a:p>
          <a:p>
            <a:pPr algn="just"/>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981201"/>
            <a:ext cx="69723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995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400" dirty="0"/>
              <a:t>Example that helps you to understand how data can be passed from Activity to Fragment.</a:t>
            </a:r>
          </a:p>
          <a:p>
            <a:pPr marL="0" indent="0">
              <a:buNone/>
            </a:pPr>
            <a:r>
              <a:rPr lang="en-US" sz="2400" b="1" dirty="0"/>
              <a:t>Design Screen:</a:t>
            </a:r>
          </a:p>
          <a:p>
            <a:pPr marL="0" indent="0">
              <a:buNone/>
            </a:pP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19" y="1524000"/>
            <a:ext cx="259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16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92500" lnSpcReduction="20000"/>
          </a:bodyPr>
          <a:lstStyle/>
          <a:p>
            <a:pPr marL="0" indent="0">
              <a:buNone/>
            </a:pPr>
            <a:r>
              <a:rPr lang="en-US" sz="2400" b="1" u="sng" dirty="0"/>
              <a:t>activity_main.xml</a:t>
            </a:r>
          </a:p>
          <a:p>
            <a:pPr marL="0" indent="0">
              <a:buNone/>
            </a:pPr>
            <a:r>
              <a:rPr lang="en-IN" sz="2400" dirty="0"/>
              <a:t>&lt;?xml version="1.0" encoding="utf-8"?&gt;</a:t>
            </a:r>
            <a:br>
              <a:rPr lang="en-IN" sz="2400" dirty="0"/>
            </a:br>
            <a:r>
              <a:rPr lang="en-IN" sz="2400" dirty="0">
                <a:solidFill>
                  <a:srgbClr val="FF0000"/>
                </a:solidFill>
              </a:rPr>
              <a:t>&lt;</a:t>
            </a:r>
            <a:r>
              <a:rPr lang="en-IN" sz="2400" dirty="0" err="1">
                <a:solidFill>
                  <a:srgbClr val="FF0000"/>
                </a:solidFill>
              </a:rPr>
              <a:t>LinearLayout</a:t>
            </a:r>
            <a:r>
              <a:rPr lang="en-IN" sz="2400" dirty="0">
                <a:solidFill>
                  <a:srgbClr val="FF0000"/>
                </a:solidFill>
              </a:rPr>
              <a:t> </a:t>
            </a:r>
            <a:r>
              <a:rPr lang="en-IN" sz="2400" dirty="0" err="1"/>
              <a:t>xmlns:android</a:t>
            </a:r>
            <a:r>
              <a:rPr lang="en-IN" sz="2400" dirty="0"/>
              <a:t>="http://schemas.android.com/</a:t>
            </a:r>
            <a:r>
              <a:rPr lang="en-IN" sz="2400" dirty="0" err="1"/>
              <a:t>apk</a:t>
            </a:r>
            <a:r>
              <a:rPr lang="en-IN" sz="2400" dirty="0"/>
              <a:t>/res/android"</a:t>
            </a:r>
            <a:br>
              <a:rPr lang="en-IN" sz="2400" dirty="0"/>
            </a:br>
            <a:r>
              <a:rPr lang="en-IN" sz="2400" dirty="0"/>
              <a:t>    </a:t>
            </a:r>
            <a:r>
              <a:rPr lang="en-IN" sz="2400" dirty="0" err="1"/>
              <a:t>xmlns:tools</a:t>
            </a:r>
            <a:r>
              <a:rPr lang="en-IN" sz="2400" dirty="0"/>
              <a:t>="http://schemas.android.com/tools"</a:t>
            </a:r>
            <a:br>
              <a:rPr lang="en-IN" sz="2400" dirty="0"/>
            </a:br>
            <a:r>
              <a:rPr lang="en-IN" sz="2400" dirty="0"/>
              <a:t>    </a:t>
            </a:r>
            <a:r>
              <a:rPr lang="en-IN" sz="2400" dirty="0" err="1"/>
              <a:t>android:layout_width</a:t>
            </a:r>
            <a:r>
              <a:rPr lang="en-IN" sz="2400" dirty="0"/>
              <a:t>="</a:t>
            </a:r>
            <a:r>
              <a:rPr lang="en-IN" sz="2400" dirty="0" err="1"/>
              <a:t>match_parent</a:t>
            </a:r>
            <a:r>
              <a:rPr lang="en-IN" sz="2400" dirty="0"/>
              <a:t>"</a:t>
            </a:r>
            <a:br>
              <a:rPr lang="en-IN" sz="2400" dirty="0"/>
            </a:br>
            <a:r>
              <a:rPr lang="en-IN" sz="2400" dirty="0"/>
              <a:t>    </a:t>
            </a:r>
            <a:r>
              <a:rPr lang="en-IN" sz="2400" dirty="0" err="1"/>
              <a:t>android:layout_height</a:t>
            </a:r>
            <a:r>
              <a:rPr lang="en-IN" sz="2400" dirty="0"/>
              <a:t>="</a:t>
            </a:r>
            <a:r>
              <a:rPr lang="en-IN" sz="2400" dirty="0" err="1"/>
              <a:t>match_parent</a:t>
            </a:r>
            <a:r>
              <a:rPr lang="en-IN" sz="2400" dirty="0"/>
              <a:t>"</a:t>
            </a:r>
            <a:br>
              <a:rPr lang="en-IN" sz="2400" dirty="0"/>
            </a:br>
            <a:r>
              <a:rPr lang="en-IN" sz="2400" dirty="0"/>
              <a:t>    </a:t>
            </a:r>
            <a:r>
              <a:rPr lang="en-IN" sz="2400" dirty="0" err="1"/>
              <a:t>android:orientation</a:t>
            </a:r>
            <a:r>
              <a:rPr lang="en-IN" sz="2400" dirty="0"/>
              <a:t>="vertical"</a:t>
            </a:r>
            <a:br>
              <a:rPr lang="en-IN" sz="2400" dirty="0"/>
            </a:br>
            <a:r>
              <a:rPr lang="en-IN" sz="2400" dirty="0"/>
              <a:t>    </a:t>
            </a:r>
            <a:r>
              <a:rPr lang="en-IN" sz="2400" dirty="0" err="1"/>
              <a:t>tools:context</a:t>
            </a:r>
            <a:r>
              <a:rPr lang="en-IN" sz="2400" dirty="0"/>
              <a:t>=".</a:t>
            </a:r>
            <a:r>
              <a:rPr lang="en-IN" sz="2400" dirty="0" err="1"/>
              <a:t>MainActivity</a:t>
            </a:r>
            <a:r>
              <a:rPr lang="en-IN" sz="2400" dirty="0"/>
              <a:t>"&gt;</a:t>
            </a:r>
            <a:br>
              <a:rPr lang="en-IN" sz="2400" dirty="0"/>
            </a:br>
            <a:r>
              <a:rPr lang="en-IN" sz="2400" dirty="0"/>
              <a:t/>
            </a:r>
            <a:br>
              <a:rPr lang="en-IN" sz="2400" dirty="0"/>
            </a:br>
            <a:r>
              <a:rPr lang="en-IN" sz="2400" dirty="0"/>
              <a:t>    </a:t>
            </a:r>
            <a:r>
              <a:rPr lang="en-IN" sz="2400" dirty="0">
                <a:solidFill>
                  <a:srgbClr val="FF0000"/>
                </a:solidFill>
              </a:rPr>
              <a:t>&lt;</a:t>
            </a:r>
            <a:r>
              <a:rPr lang="en-IN" sz="2400" dirty="0" err="1">
                <a:solidFill>
                  <a:srgbClr val="FF0000"/>
                </a:solidFill>
              </a:rPr>
              <a:t>FrameLayout</a:t>
            </a:r>
            <a:r>
              <a:rPr lang="en-IN" sz="2400" dirty="0"/>
              <a:t/>
            </a:r>
            <a:br>
              <a:rPr lang="en-IN" sz="2400" dirty="0"/>
            </a:br>
            <a:r>
              <a:rPr lang="en-IN" sz="2400" dirty="0"/>
              <a:t>        </a:t>
            </a:r>
            <a:r>
              <a:rPr lang="en-IN" sz="2400" dirty="0" err="1"/>
              <a:t>android:layout_weight</a:t>
            </a:r>
            <a:r>
              <a:rPr lang="en-IN" sz="2400" dirty="0"/>
              <a:t>="1"</a:t>
            </a:r>
            <a:br>
              <a:rPr lang="en-IN" sz="2400" dirty="0"/>
            </a:br>
            <a:r>
              <a:rPr lang="en-IN" sz="2400" dirty="0"/>
              <a:t>        </a:t>
            </a:r>
            <a:r>
              <a:rPr lang="en-IN" sz="2400" dirty="0" err="1"/>
              <a:t>android:id</a:t>
            </a:r>
            <a:r>
              <a:rPr lang="en-IN" sz="2400" dirty="0"/>
              <a:t>="@+id/</a:t>
            </a:r>
            <a:r>
              <a:rPr lang="en-IN" sz="2400" dirty="0" err="1"/>
              <a:t>frameLayout</a:t>
            </a:r>
            <a:r>
              <a:rPr lang="en-IN" sz="2400" dirty="0"/>
              <a:t>"</a:t>
            </a:r>
            <a:br>
              <a:rPr lang="en-IN" sz="2400" dirty="0"/>
            </a:br>
            <a:r>
              <a:rPr lang="en-IN" sz="2400" dirty="0"/>
              <a:t>        </a:t>
            </a:r>
            <a:r>
              <a:rPr lang="en-IN" sz="2400" dirty="0" err="1"/>
              <a:t>android:layout_width</a:t>
            </a:r>
            <a:r>
              <a:rPr lang="en-IN" sz="2400" dirty="0"/>
              <a:t>="</a:t>
            </a:r>
            <a:r>
              <a:rPr lang="en-IN" sz="2400" dirty="0" err="1"/>
              <a:t>match_parent</a:t>
            </a:r>
            <a:r>
              <a:rPr lang="en-IN" sz="2400" dirty="0"/>
              <a:t>"</a:t>
            </a:r>
            <a:br>
              <a:rPr lang="en-IN" sz="2400" dirty="0"/>
            </a:br>
            <a:r>
              <a:rPr lang="en-IN" sz="2400" dirty="0"/>
              <a:t>        </a:t>
            </a:r>
            <a:r>
              <a:rPr lang="en-IN" sz="2400" dirty="0" err="1"/>
              <a:t>android:layout_height</a:t>
            </a:r>
            <a:r>
              <a:rPr lang="en-IN" sz="2400" dirty="0"/>
              <a:t>="</a:t>
            </a:r>
            <a:r>
              <a:rPr lang="en-IN" sz="2400" dirty="0" err="1"/>
              <a:t>wrap_content</a:t>
            </a:r>
            <a:r>
              <a:rPr lang="en-IN" sz="2400" dirty="0"/>
              <a:t>"&gt;</a:t>
            </a:r>
            <a:br>
              <a:rPr lang="en-IN" sz="2400" dirty="0"/>
            </a:br>
            <a:r>
              <a:rPr lang="en-IN" sz="2400" dirty="0"/>
              <a:t/>
            </a:r>
            <a:br>
              <a:rPr lang="en-IN" sz="2400" dirty="0"/>
            </a:br>
            <a:r>
              <a:rPr lang="en-IN" sz="2400" dirty="0"/>
              <a:t>    </a:t>
            </a:r>
            <a:r>
              <a:rPr lang="en-IN" sz="2400" dirty="0">
                <a:solidFill>
                  <a:srgbClr val="FF0000"/>
                </a:solidFill>
              </a:rPr>
              <a:t>&lt;/</a:t>
            </a:r>
            <a:r>
              <a:rPr lang="en-IN" sz="2400" dirty="0" err="1">
                <a:solidFill>
                  <a:srgbClr val="FF0000"/>
                </a:solidFill>
              </a:rPr>
              <a:t>FrameLayout</a:t>
            </a:r>
            <a:r>
              <a:rPr lang="en-IN" sz="2400" dirty="0">
                <a:solidFill>
                  <a:srgbClr val="FF0000"/>
                </a:solidFill>
              </a:rPr>
              <a:t>&gt;</a:t>
            </a:r>
            <a:r>
              <a:rPr lang="en-IN" sz="2400" dirty="0"/>
              <a:t/>
            </a:r>
            <a:br>
              <a:rPr lang="en-IN" sz="2400" dirty="0"/>
            </a:br>
            <a:r>
              <a:rPr lang="en-IN" sz="2400" dirty="0">
                <a:solidFill>
                  <a:srgbClr val="FF0000"/>
                </a:solidFill>
              </a:rPr>
              <a:t>    &lt;</a:t>
            </a:r>
            <a:r>
              <a:rPr lang="en-IN" sz="2400" dirty="0" err="1">
                <a:solidFill>
                  <a:srgbClr val="FF0000"/>
                </a:solidFill>
              </a:rPr>
              <a:t>LinearLayout</a:t>
            </a:r>
            <a:r>
              <a:rPr lang="en-IN" sz="2400" dirty="0"/>
              <a:t/>
            </a:r>
            <a:br>
              <a:rPr lang="en-IN" sz="2400" dirty="0"/>
            </a:br>
            <a:r>
              <a:rPr lang="en-IN" sz="2400" dirty="0"/>
              <a:t>        </a:t>
            </a:r>
            <a:r>
              <a:rPr lang="en-IN" sz="2400" dirty="0" err="1"/>
              <a:t>android:layout_marginBottom</a:t>
            </a:r>
            <a:r>
              <a:rPr lang="en-IN" sz="2400" dirty="0"/>
              <a:t>="10dp"</a:t>
            </a:r>
            <a:br>
              <a:rPr lang="en-IN" sz="2400" dirty="0"/>
            </a:br>
            <a:r>
              <a:rPr lang="en-IN" sz="2400" dirty="0"/>
              <a:t>        </a:t>
            </a:r>
            <a:r>
              <a:rPr lang="en-IN" sz="2400" dirty="0" err="1"/>
              <a:t>android:orientation</a:t>
            </a:r>
            <a:r>
              <a:rPr lang="en-IN" sz="2400" dirty="0"/>
              <a:t>="horizontal"</a:t>
            </a:r>
            <a:br>
              <a:rPr lang="en-IN" sz="2400" dirty="0"/>
            </a:br>
            <a:r>
              <a:rPr lang="en-IN" sz="2400" dirty="0"/>
              <a:t>        </a:t>
            </a:r>
            <a:r>
              <a:rPr lang="en-IN" sz="2400" dirty="0" err="1"/>
              <a:t>android:layout_width</a:t>
            </a:r>
            <a:r>
              <a:rPr lang="en-IN" sz="2400" dirty="0"/>
              <a:t>="</a:t>
            </a:r>
            <a:r>
              <a:rPr lang="en-IN" sz="2400" dirty="0" err="1"/>
              <a:t>match_parent</a:t>
            </a:r>
            <a:r>
              <a:rPr lang="en-IN" sz="2400" dirty="0"/>
              <a:t>"</a:t>
            </a:r>
            <a:br>
              <a:rPr lang="en-IN" sz="2400" dirty="0"/>
            </a:br>
            <a:r>
              <a:rPr lang="en-IN" sz="2400" dirty="0"/>
              <a:t>        </a:t>
            </a:r>
            <a:r>
              <a:rPr lang="en-IN" sz="2400" dirty="0" err="1"/>
              <a:t>android:layout_height</a:t>
            </a:r>
            <a:r>
              <a:rPr lang="en-IN" sz="2400" dirty="0"/>
              <a:t>="</a:t>
            </a:r>
            <a:r>
              <a:rPr lang="en-IN" sz="2400" dirty="0" err="1"/>
              <a:t>wrap_content</a:t>
            </a:r>
            <a:r>
              <a:rPr lang="en-IN" sz="2400" dirty="0"/>
              <a:t>"&gt;</a:t>
            </a:r>
            <a:endParaRPr lang="en-IN" sz="2400" b="1" u="sng" dirty="0"/>
          </a:p>
        </p:txBody>
      </p:sp>
    </p:spTree>
    <p:extLst>
      <p:ext uri="{BB962C8B-B14F-4D97-AF65-F5344CB8AC3E}">
        <p14:creationId xmlns:p14="http://schemas.microsoft.com/office/powerpoint/2010/main" val="150007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0" indent="0">
              <a:buNone/>
            </a:pPr>
            <a:r>
              <a:rPr lang="en-IN" dirty="0">
                <a:solidFill>
                  <a:srgbClr val="FF0000"/>
                </a:solidFill>
              </a:rPr>
              <a:t>&lt;</a:t>
            </a:r>
            <a:r>
              <a:rPr lang="en-IN" dirty="0" err="1">
                <a:solidFill>
                  <a:srgbClr val="FF0000"/>
                </a:solidFill>
              </a:rPr>
              <a:t>EditText</a:t>
            </a:r>
            <a:r>
              <a:rPr lang="en-IN" dirty="0"/>
              <a:t/>
            </a:r>
            <a:br>
              <a:rPr lang="en-IN" dirty="0"/>
            </a:br>
            <a:r>
              <a:rPr lang="en-IN" dirty="0"/>
              <a:t>            </a:t>
            </a:r>
            <a:r>
              <a:rPr lang="en-IN" dirty="0" err="1"/>
              <a:t>android:id</a:t>
            </a:r>
            <a:r>
              <a:rPr lang="en-IN" dirty="0"/>
              <a:t>="@+id/e1"</a:t>
            </a:r>
            <a:br>
              <a:rPr lang="en-IN" dirty="0"/>
            </a:br>
            <a:r>
              <a:rPr lang="en-IN" dirty="0"/>
              <a:t>            </a:t>
            </a:r>
            <a:r>
              <a:rPr lang="en-IN" dirty="0" err="1"/>
              <a:t>android:layout_weight</a:t>
            </a:r>
            <a:r>
              <a:rPr lang="en-IN" dirty="0"/>
              <a:t>="1"</a:t>
            </a:r>
            <a:br>
              <a:rPr lang="en-IN" dirty="0"/>
            </a:br>
            <a:r>
              <a:rPr lang="en-IN" dirty="0"/>
              <a:t>            </a:t>
            </a:r>
            <a:r>
              <a:rPr lang="en-IN" dirty="0" err="1"/>
              <a:t>android:hint</a:t>
            </a:r>
            <a:r>
              <a:rPr lang="en-IN" dirty="0"/>
              <a:t>="Enter Message"</a:t>
            </a:r>
            <a:br>
              <a:rPr lang="en-IN" dirty="0"/>
            </a:br>
            <a:r>
              <a:rPr lang="en-IN" dirty="0"/>
              <a:t>            </a:t>
            </a:r>
            <a:r>
              <a:rPr lang="en-IN" dirty="0" err="1"/>
              <a:t>android:layout_width</a:t>
            </a:r>
            <a:r>
              <a:rPr lang="en-IN" dirty="0"/>
              <a:t>="</a:t>
            </a:r>
            <a:r>
              <a:rPr lang="en-IN" dirty="0" err="1"/>
              <a:t>match_parent</a:t>
            </a:r>
            <a:r>
              <a:rPr lang="en-IN" dirty="0"/>
              <a:t>"</a:t>
            </a:r>
            <a:br>
              <a:rPr lang="en-IN" dirty="0"/>
            </a:br>
            <a:r>
              <a:rPr lang="en-IN" dirty="0"/>
              <a:t>            </a:t>
            </a:r>
            <a:r>
              <a:rPr lang="en-IN" dirty="0" err="1"/>
              <a:t>android:layout_height</a:t>
            </a:r>
            <a:r>
              <a:rPr lang="en-IN" dirty="0"/>
              <a:t>="</a:t>
            </a:r>
            <a:r>
              <a:rPr lang="en-IN" dirty="0" err="1"/>
              <a:t>wrap_content</a:t>
            </a:r>
            <a:r>
              <a:rPr lang="en-IN" dirty="0"/>
              <a:t>"&gt;</a:t>
            </a:r>
            <a:br>
              <a:rPr lang="en-IN" dirty="0"/>
            </a:br>
            <a:r>
              <a:rPr lang="en-IN" dirty="0"/>
              <a:t>        </a:t>
            </a:r>
            <a:r>
              <a:rPr lang="en-IN" dirty="0">
                <a:solidFill>
                  <a:srgbClr val="FF0000"/>
                </a:solidFill>
              </a:rPr>
              <a:t>&lt;/</a:t>
            </a:r>
            <a:r>
              <a:rPr lang="en-IN" dirty="0" err="1">
                <a:solidFill>
                  <a:srgbClr val="FF0000"/>
                </a:solidFill>
              </a:rPr>
              <a:t>EditText</a:t>
            </a:r>
            <a:r>
              <a:rPr lang="en-IN" dirty="0">
                <a:solidFill>
                  <a:srgbClr val="FF0000"/>
                </a:solidFill>
              </a:rPr>
              <a:t>&gt;</a:t>
            </a:r>
            <a:r>
              <a:rPr lang="en-IN" dirty="0"/>
              <a:t/>
            </a:r>
            <a:br>
              <a:rPr lang="en-IN" dirty="0"/>
            </a:br>
            <a:r>
              <a:rPr lang="en-IN" dirty="0">
                <a:solidFill>
                  <a:srgbClr val="FF0000"/>
                </a:solidFill>
              </a:rPr>
              <a:t>        &lt;Button</a:t>
            </a:r>
            <a:r>
              <a:rPr lang="en-IN" dirty="0"/>
              <a:t/>
            </a:r>
            <a:br>
              <a:rPr lang="en-IN" dirty="0"/>
            </a:br>
            <a:r>
              <a:rPr lang="en-IN" dirty="0"/>
              <a:t>            </a:t>
            </a:r>
            <a:r>
              <a:rPr lang="en-IN" dirty="0" err="1"/>
              <a:t>android:text</a:t>
            </a:r>
            <a:r>
              <a:rPr lang="en-IN" dirty="0"/>
              <a:t>="Send"</a:t>
            </a:r>
            <a:br>
              <a:rPr lang="en-IN" dirty="0"/>
            </a:br>
            <a:r>
              <a:rPr lang="en-IN" dirty="0"/>
              <a:t>            </a:t>
            </a:r>
            <a:r>
              <a:rPr lang="en-IN" dirty="0" err="1"/>
              <a:t>android:id</a:t>
            </a:r>
            <a:r>
              <a:rPr lang="en-IN" dirty="0"/>
              <a:t>="@+id/</a:t>
            </a:r>
            <a:r>
              <a:rPr lang="en-IN" dirty="0" err="1"/>
              <a:t>btn</a:t>
            </a:r>
            <a:r>
              <a:rPr lang="en-IN" dirty="0"/>
              <a:t>"</a:t>
            </a:r>
            <a:br>
              <a:rPr lang="en-IN" dirty="0"/>
            </a:br>
            <a:r>
              <a:rPr lang="en-IN" dirty="0"/>
              <a:t>            </a:t>
            </a:r>
            <a:r>
              <a:rPr lang="en-IN" dirty="0" err="1"/>
              <a:t>android:layout_width</a:t>
            </a:r>
            <a:r>
              <a:rPr lang="en-IN" dirty="0"/>
              <a:t>="</a:t>
            </a:r>
            <a:r>
              <a:rPr lang="en-IN" dirty="0" err="1"/>
              <a:t>wrap_content</a:t>
            </a:r>
            <a:r>
              <a:rPr lang="en-IN" dirty="0"/>
              <a:t>"</a:t>
            </a:r>
            <a:br>
              <a:rPr lang="en-IN" dirty="0"/>
            </a:br>
            <a:r>
              <a:rPr lang="en-IN" dirty="0"/>
              <a:t>            </a:t>
            </a:r>
            <a:r>
              <a:rPr lang="en-IN" dirty="0" err="1"/>
              <a:t>android:layout_height</a:t>
            </a:r>
            <a:r>
              <a:rPr lang="en-IN" dirty="0"/>
              <a:t>="</a:t>
            </a:r>
            <a:r>
              <a:rPr lang="en-IN" dirty="0" err="1"/>
              <a:t>wrap_content</a:t>
            </a:r>
            <a:r>
              <a:rPr lang="en-IN" dirty="0"/>
              <a:t>"&gt;</a:t>
            </a:r>
            <a:br>
              <a:rPr lang="en-IN" dirty="0"/>
            </a:br>
            <a:r>
              <a:rPr lang="en-IN" dirty="0"/>
              <a:t/>
            </a:r>
            <a:br>
              <a:rPr lang="en-IN" dirty="0"/>
            </a:br>
            <a:r>
              <a:rPr lang="en-IN" dirty="0"/>
              <a:t>        </a:t>
            </a:r>
            <a:r>
              <a:rPr lang="en-IN" dirty="0">
                <a:solidFill>
                  <a:srgbClr val="FF0000"/>
                </a:solidFill>
              </a:rPr>
              <a:t>&lt;/Button&gt;</a:t>
            </a:r>
            <a:r>
              <a:rPr lang="en-IN" dirty="0"/>
              <a:t/>
            </a:r>
            <a:br>
              <a:rPr lang="en-IN" dirty="0"/>
            </a:br>
            <a:r>
              <a:rPr lang="en-IN" dirty="0"/>
              <a:t>    </a:t>
            </a:r>
            <a:r>
              <a:rPr lang="en-IN" dirty="0">
                <a:solidFill>
                  <a:srgbClr val="FF0000"/>
                </a:solidFill>
              </a:rPr>
              <a:t>&lt;/</a:t>
            </a:r>
            <a:r>
              <a:rPr lang="en-IN" dirty="0" err="1">
                <a:solidFill>
                  <a:srgbClr val="FF0000"/>
                </a:solidFill>
              </a:rPr>
              <a:t>LinearLayout</a:t>
            </a:r>
            <a:r>
              <a:rPr lang="en-IN" dirty="0">
                <a:solidFill>
                  <a:srgbClr val="FF0000"/>
                </a:solidFill>
              </a:rPr>
              <a:t>&gt;</a:t>
            </a:r>
            <a:r>
              <a:rPr lang="en-IN" dirty="0"/>
              <a:t/>
            </a:r>
            <a:br>
              <a:rPr lang="en-IN" dirty="0"/>
            </a:br>
            <a:r>
              <a:rPr lang="en-IN" dirty="0"/>
              <a:t/>
            </a:r>
            <a:br>
              <a:rPr lang="en-IN" dirty="0"/>
            </a:br>
            <a:r>
              <a:rPr lang="en-IN" dirty="0">
                <a:solidFill>
                  <a:srgbClr val="FF0000"/>
                </a:solidFill>
              </a:rPr>
              <a:t>&lt;/</a:t>
            </a:r>
            <a:r>
              <a:rPr lang="en-IN" dirty="0" err="1">
                <a:solidFill>
                  <a:srgbClr val="FF0000"/>
                </a:solidFill>
              </a:rPr>
              <a:t>LinearLayout</a:t>
            </a:r>
            <a:r>
              <a:rPr lang="en-IN" dirty="0">
                <a:solidFill>
                  <a:srgbClr val="FF0000"/>
                </a:solidFill>
              </a:rPr>
              <a:t>&gt;</a:t>
            </a:r>
          </a:p>
        </p:txBody>
      </p:sp>
    </p:spTree>
    <p:extLst>
      <p:ext uri="{BB962C8B-B14F-4D97-AF65-F5344CB8AC3E}">
        <p14:creationId xmlns:p14="http://schemas.microsoft.com/office/powerpoint/2010/main" val="782736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US" sz="2400" b="1" u="sng" dirty="0"/>
              <a:t>fragment_first.xml:</a:t>
            </a:r>
          </a:p>
          <a:p>
            <a:pPr marL="0" indent="0">
              <a:buNone/>
            </a:pPr>
            <a:r>
              <a:rPr lang="en-IN" sz="2400" dirty="0"/>
              <a:t>&lt;?xml version="1.0" encoding="utf-8"?&gt;</a:t>
            </a:r>
            <a:br>
              <a:rPr lang="en-IN" sz="2400" dirty="0"/>
            </a:br>
            <a:r>
              <a:rPr lang="en-IN" sz="2400" dirty="0">
                <a:solidFill>
                  <a:srgbClr val="FF0000"/>
                </a:solidFill>
              </a:rPr>
              <a:t>&lt;</a:t>
            </a:r>
            <a:r>
              <a:rPr lang="en-IN" sz="2400" dirty="0" err="1">
                <a:solidFill>
                  <a:srgbClr val="FF0000"/>
                </a:solidFill>
              </a:rPr>
              <a:t>FrameLayout</a:t>
            </a:r>
            <a:r>
              <a:rPr lang="en-IN" sz="2400" dirty="0">
                <a:solidFill>
                  <a:srgbClr val="FF0000"/>
                </a:solidFill>
              </a:rPr>
              <a:t> </a:t>
            </a:r>
            <a:r>
              <a:rPr lang="en-IN" sz="2400" dirty="0" err="1"/>
              <a:t>xmlns:android</a:t>
            </a:r>
            <a:r>
              <a:rPr lang="en-IN" sz="2400" dirty="0"/>
              <a:t>="http://schemas.android.com/</a:t>
            </a:r>
            <a:r>
              <a:rPr lang="en-IN" sz="2400" dirty="0" err="1"/>
              <a:t>apk</a:t>
            </a:r>
            <a:r>
              <a:rPr lang="en-IN" sz="2400" dirty="0"/>
              <a:t>/res/android"</a:t>
            </a:r>
            <a:br>
              <a:rPr lang="en-IN" sz="2400" dirty="0"/>
            </a:br>
            <a:r>
              <a:rPr lang="en-IN" sz="2400" dirty="0"/>
              <a:t>    </a:t>
            </a:r>
            <a:r>
              <a:rPr lang="en-IN" sz="2400" dirty="0" err="1"/>
              <a:t>xmlns:tools</a:t>
            </a:r>
            <a:r>
              <a:rPr lang="en-IN" sz="2400" dirty="0"/>
              <a:t>="http://schemas.android.com/tools"</a:t>
            </a:r>
            <a:br>
              <a:rPr lang="en-IN" sz="2400" dirty="0"/>
            </a:br>
            <a:r>
              <a:rPr lang="en-IN" sz="2400" dirty="0"/>
              <a:t>    </a:t>
            </a:r>
            <a:r>
              <a:rPr lang="en-IN" sz="2400" dirty="0" err="1"/>
              <a:t>android:layout_width</a:t>
            </a:r>
            <a:r>
              <a:rPr lang="en-IN" sz="2400" dirty="0"/>
              <a:t>="</a:t>
            </a:r>
            <a:r>
              <a:rPr lang="en-IN" sz="2400" dirty="0" err="1"/>
              <a:t>match_parent</a:t>
            </a:r>
            <a:r>
              <a:rPr lang="en-IN" sz="2400" dirty="0"/>
              <a:t>"</a:t>
            </a:r>
            <a:br>
              <a:rPr lang="en-IN" sz="2400" dirty="0"/>
            </a:br>
            <a:r>
              <a:rPr lang="en-IN" sz="2400" dirty="0"/>
              <a:t>    </a:t>
            </a:r>
            <a:r>
              <a:rPr lang="en-IN" sz="2400" dirty="0" err="1"/>
              <a:t>android:layout_height</a:t>
            </a:r>
            <a:r>
              <a:rPr lang="en-IN" sz="2400" dirty="0"/>
              <a:t>="</a:t>
            </a:r>
            <a:r>
              <a:rPr lang="en-IN" sz="2400" dirty="0" err="1"/>
              <a:t>match_parent</a:t>
            </a:r>
            <a:r>
              <a:rPr lang="en-IN" sz="2400" dirty="0"/>
              <a:t>"</a:t>
            </a:r>
            <a:br>
              <a:rPr lang="en-IN" sz="2400" dirty="0"/>
            </a:br>
            <a:r>
              <a:rPr lang="en-IN" sz="2400" dirty="0"/>
              <a:t>    </a:t>
            </a:r>
            <a:r>
              <a:rPr lang="en-IN" sz="2400" dirty="0" err="1"/>
              <a:t>android:background</a:t>
            </a:r>
            <a:r>
              <a:rPr lang="en-IN" sz="2400" dirty="0"/>
              <a:t>=" #CAF1DE"</a:t>
            </a:r>
            <a:br>
              <a:rPr lang="en-IN" sz="2400" dirty="0"/>
            </a:br>
            <a:r>
              <a:rPr lang="en-IN" sz="2400" dirty="0"/>
              <a:t>    </a:t>
            </a:r>
            <a:r>
              <a:rPr lang="en-IN" sz="2400" dirty="0" err="1"/>
              <a:t>tools:context</a:t>
            </a:r>
            <a:r>
              <a:rPr lang="en-IN" sz="2400" dirty="0"/>
              <a:t>=".</a:t>
            </a:r>
            <a:r>
              <a:rPr lang="en-IN" sz="2400" dirty="0" err="1"/>
              <a:t>FirstFragment</a:t>
            </a:r>
            <a:r>
              <a:rPr lang="en-IN" sz="2400" dirty="0"/>
              <a:t>"&gt;</a:t>
            </a:r>
            <a:br>
              <a:rPr lang="en-IN" sz="2400" dirty="0"/>
            </a:br>
            <a:r>
              <a:rPr lang="en-IN" sz="2400" dirty="0"/>
              <a:t/>
            </a:r>
            <a:br>
              <a:rPr lang="en-IN" sz="2400" dirty="0"/>
            </a:br>
            <a:r>
              <a:rPr lang="en-IN" sz="2400" dirty="0"/>
              <a:t/>
            </a:r>
            <a:br>
              <a:rPr lang="en-IN" sz="2400" dirty="0"/>
            </a:br>
            <a:r>
              <a:rPr lang="en-IN" sz="2400" dirty="0">
                <a:solidFill>
                  <a:srgbClr val="FF0000"/>
                </a:solidFill>
              </a:rPr>
              <a:t>    &lt;</a:t>
            </a:r>
            <a:r>
              <a:rPr lang="en-IN" sz="2400" dirty="0" err="1">
                <a:solidFill>
                  <a:srgbClr val="FF0000"/>
                </a:solidFill>
              </a:rPr>
              <a:t>TextView</a:t>
            </a:r>
            <a:r>
              <a:rPr lang="en-IN" sz="2400" dirty="0"/>
              <a:t/>
            </a:r>
            <a:br>
              <a:rPr lang="en-IN" sz="2400" dirty="0"/>
            </a:br>
            <a:r>
              <a:rPr lang="en-IN" sz="2400" dirty="0"/>
              <a:t>        </a:t>
            </a:r>
            <a:r>
              <a:rPr lang="en-IN" sz="2400" dirty="0" err="1"/>
              <a:t>android:id</a:t>
            </a:r>
            <a:r>
              <a:rPr lang="en-IN" sz="2400" dirty="0"/>
              <a:t>="@+id/t1"</a:t>
            </a:r>
            <a:br>
              <a:rPr lang="en-IN" sz="2400" dirty="0"/>
            </a:br>
            <a:r>
              <a:rPr lang="en-IN" sz="2400" dirty="0"/>
              <a:t>        </a:t>
            </a:r>
            <a:r>
              <a:rPr lang="en-IN" sz="2400" dirty="0" err="1"/>
              <a:t>android:textColor</a:t>
            </a:r>
            <a:r>
              <a:rPr lang="en-IN" sz="2400" dirty="0"/>
              <a:t>="@</a:t>
            </a:r>
            <a:r>
              <a:rPr lang="en-IN" sz="2400" dirty="0" err="1"/>
              <a:t>color</a:t>
            </a:r>
            <a:r>
              <a:rPr lang="en-IN" sz="2400" dirty="0"/>
              <a:t>/purple_200"</a:t>
            </a:r>
            <a:br>
              <a:rPr lang="en-IN" sz="2400" dirty="0"/>
            </a:br>
            <a:r>
              <a:rPr lang="en-IN" sz="2400" dirty="0"/>
              <a:t>        </a:t>
            </a:r>
            <a:r>
              <a:rPr lang="en-IN" sz="2400" dirty="0" err="1"/>
              <a:t>android:textStyle</a:t>
            </a:r>
            <a:r>
              <a:rPr lang="en-IN" sz="2400" dirty="0"/>
              <a:t>="bold"</a:t>
            </a:r>
            <a:br>
              <a:rPr lang="en-IN" sz="2400" dirty="0"/>
            </a:br>
            <a:r>
              <a:rPr lang="en-IN" sz="2400" dirty="0"/>
              <a:t>        </a:t>
            </a:r>
            <a:r>
              <a:rPr lang="en-IN" sz="2400" dirty="0" err="1"/>
              <a:t>android:textSize</a:t>
            </a:r>
            <a:r>
              <a:rPr lang="en-IN" sz="2400" dirty="0"/>
              <a:t>="20sp"</a:t>
            </a:r>
            <a:br>
              <a:rPr lang="en-IN" sz="2400" dirty="0"/>
            </a:br>
            <a:r>
              <a:rPr lang="en-IN" sz="2400" dirty="0"/>
              <a:t>        </a:t>
            </a:r>
            <a:r>
              <a:rPr lang="en-IN" sz="2400" dirty="0" err="1"/>
              <a:t>android:layout_gravity</a:t>
            </a:r>
            <a:r>
              <a:rPr lang="en-IN" sz="2400" dirty="0"/>
              <a:t>="</a:t>
            </a:r>
            <a:r>
              <a:rPr lang="en-IN" sz="2400" dirty="0" err="1"/>
              <a:t>center</a:t>
            </a:r>
            <a:r>
              <a:rPr lang="en-IN" sz="2400" dirty="0"/>
              <a:t>"</a:t>
            </a:r>
            <a:br>
              <a:rPr lang="en-IN" sz="2400" dirty="0"/>
            </a:br>
            <a:r>
              <a:rPr lang="en-IN" sz="2400" dirty="0"/>
              <a:t>        </a:t>
            </a:r>
            <a:r>
              <a:rPr lang="en-IN" sz="2400" dirty="0" err="1"/>
              <a:t>android:gravity</a:t>
            </a:r>
            <a:r>
              <a:rPr lang="en-IN" sz="2400" dirty="0"/>
              <a:t>="</a:t>
            </a:r>
            <a:r>
              <a:rPr lang="en-IN" sz="2400" dirty="0" err="1"/>
              <a:t>center</a:t>
            </a:r>
            <a:r>
              <a:rPr lang="en-IN" sz="2400" dirty="0"/>
              <a:t>"</a:t>
            </a:r>
            <a:br>
              <a:rPr lang="en-IN" sz="2400" dirty="0"/>
            </a:br>
            <a:r>
              <a:rPr lang="en-IN" sz="2400" dirty="0"/>
              <a:t>        </a:t>
            </a:r>
            <a:r>
              <a:rPr lang="en-IN" sz="2400" dirty="0" err="1"/>
              <a:t>android:layout_width</a:t>
            </a:r>
            <a:r>
              <a:rPr lang="en-IN" sz="2400" dirty="0"/>
              <a:t>="</a:t>
            </a:r>
            <a:r>
              <a:rPr lang="en-IN" sz="2400" dirty="0" err="1"/>
              <a:t>match_parent</a:t>
            </a:r>
            <a:r>
              <a:rPr lang="en-IN" sz="2400" dirty="0"/>
              <a:t>"</a:t>
            </a:r>
            <a:br>
              <a:rPr lang="en-IN" sz="2400" dirty="0"/>
            </a:br>
            <a:r>
              <a:rPr lang="en-IN" sz="2400" dirty="0"/>
              <a:t>        </a:t>
            </a:r>
            <a:r>
              <a:rPr lang="en-IN" sz="2400" dirty="0" err="1"/>
              <a:t>android:layout_height</a:t>
            </a:r>
            <a:r>
              <a:rPr lang="en-IN" sz="2400" dirty="0"/>
              <a:t>="</a:t>
            </a:r>
            <a:r>
              <a:rPr lang="en-IN" sz="2400" dirty="0" err="1"/>
              <a:t>match_parent</a:t>
            </a:r>
            <a:r>
              <a:rPr lang="en-IN" sz="2400" dirty="0"/>
              <a:t>"</a:t>
            </a:r>
            <a:br>
              <a:rPr lang="en-IN" sz="2400" dirty="0"/>
            </a:br>
            <a:r>
              <a:rPr lang="en-IN" sz="2400" dirty="0"/>
              <a:t>    </a:t>
            </a:r>
            <a:r>
              <a:rPr lang="en-IN" sz="2400" dirty="0">
                <a:solidFill>
                  <a:srgbClr val="FF0000"/>
                </a:solidFill>
              </a:rPr>
              <a:t>/&gt;</a:t>
            </a:r>
            <a:r>
              <a:rPr lang="en-IN" sz="2400" dirty="0"/>
              <a:t/>
            </a:r>
            <a:br>
              <a:rPr lang="en-IN" sz="2400" dirty="0"/>
            </a:br>
            <a:r>
              <a:rPr lang="en-IN" sz="2400" dirty="0"/>
              <a:t/>
            </a:r>
            <a:br>
              <a:rPr lang="en-IN" sz="2400" dirty="0"/>
            </a:br>
            <a:r>
              <a:rPr lang="en-IN" sz="2400" dirty="0">
                <a:solidFill>
                  <a:srgbClr val="FF0000"/>
                </a:solidFill>
              </a:rPr>
              <a:t>&lt;/</a:t>
            </a:r>
            <a:r>
              <a:rPr lang="en-IN" sz="2400" dirty="0" err="1">
                <a:solidFill>
                  <a:srgbClr val="FF0000"/>
                </a:solidFill>
              </a:rPr>
              <a:t>FrameLayout</a:t>
            </a:r>
            <a:r>
              <a:rPr lang="en-IN" sz="2400" dirty="0">
                <a:solidFill>
                  <a:srgbClr val="FF0000"/>
                </a:solidFill>
              </a:rPr>
              <a:t>&gt;</a:t>
            </a:r>
            <a:endParaRPr lang="en-IN" sz="2400" b="1" u="sng" dirty="0">
              <a:solidFill>
                <a:srgbClr val="FF0000"/>
              </a:solidFill>
            </a:endParaRPr>
          </a:p>
        </p:txBody>
      </p:sp>
    </p:spTree>
    <p:extLst>
      <p:ext uri="{BB962C8B-B14F-4D97-AF65-F5344CB8AC3E}">
        <p14:creationId xmlns:p14="http://schemas.microsoft.com/office/powerpoint/2010/main" val="1904411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745163"/>
          </a:xfrm>
        </p:spPr>
        <p:txBody>
          <a:bodyPr>
            <a:normAutofit fontScale="85000" lnSpcReduction="20000"/>
          </a:bodyPr>
          <a:lstStyle/>
          <a:p>
            <a:pPr marL="0" indent="0">
              <a:buNone/>
            </a:pPr>
            <a:r>
              <a:rPr lang="en-US" sz="2400" b="1" u="sng" dirty="0"/>
              <a:t>MainActivity.java</a:t>
            </a:r>
          </a:p>
          <a:p>
            <a:pPr marL="0" indent="0">
              <a:buNone/>
            </a:pPr>
            <a:r>
              <a:rPr lang="en-IN" sz="2400" dirty="0"/>
              <a:t>package </a:t>
            </a:r>
            <a:r>
              <a:rPr lang="en-IN" sz="2400" dirty="0" err="1"/>
              <a:t>com.example.acttofrag</a:t>
            </a:r>
            <a:r>
              <a:rPr lang="en-IN" sz="2400" dirty="0"/>
              <a:t>;</a:t>
            </a:r>
            <a:br>
              <a:rPr lang="en-IN" sz="2400" dirty="0"/>
            </a:br>
            <a:r>
              <a:rPr lang="en-IN" sz="2400" dirty="0"/>
              <a:t/>
            </a:r>
            <a:br>
              <a:rPr lang="en-IN" sz="2400" dirty="0"/>
            </a:br>
            <a:r>
              <a:rPr lang="en-IN" sz="2400" dirty="0"/>
              <a:t>import </a:t>
            </a:r>
            <a:r>
              <a:rPr lang="en-IN" sz="2400" dirty="0" err="1"/>
              <a:t>androidx.appcompat.app.AppCompatActivity</a:t>
            </a:r>
            <a:r>
              <a:rPr lang="en-IN" sz="2400" dirty="0"/>
              <a:t>;</a:t>
            </a:r>
            <a:br>
              <a:rPr lang="en-IN" sz="2400" dirty="0"/>
            </a:br>
            <a:r>
              <a:rPr lang="en-IN" sz="2400" dirty="0"/>
              <a:t>import </a:t>
            </a:r>
            <a:r>
              <a:rPr lang="en-IN" sz="2400" dirty="0" err="1"/>
              <a:t>androidx.fragment.app.FragmentManager</a:t>
            </a:r>
            <a:r>
              <a:rPr lang="en-IN" sz="2400" dirty="0"/>
              <a:t>;</a:t>
            </a:r>
            <a:br>
              <a:rPr lang="en-IN" sz="2400" dirty="0"/>
            </a:br>
            <a:r>
              <a:rPr lang="en-IN" sz="2400" dirty="0"/>
              <a:t>import </a:t>
            </a:r>
            <a:r>
              <a:rPr lang="en-IN" sz="2400" dirty="0" err="1"/>
              <a:t>androidx.fragment.app.FragmentTransaction</a:t>
            </a:r>
            <a:r>
              <a:rPr lang="en-IN" sz="2400" dirty="0"/>
              <a:t>;</a:t>
            </a:r>
            <a:br>
              <a:rPr lang="en-IN" sz="2400" dirty="0"/>
            </a:br>
            <a:r>
              <a:rPr lang="en-IN" sz="2400" dirty="0"/>
              <a:t/>
            </a:r>
            <a:br>
              <a:rPr lang="en-IN" sz="2400" dirty="0"/>
            </a:br>
            <a:r>
              <a:rPr lang="en-IN" sz="2400" dirty="0"/>
              <a:t>import </a:t>
            </a:r>
            <a:r>
              <a:rPr lang="en-IN" sz="2400" dirty="0" err="1"/>
              <a:t>android.os.Bundle</a:t>
            </a:r>
            <a:r>
              <a:rPr lang="en-IN" sz="2400" dirty="0"/>
              <a:t>;</a:t>
            </a:r>
            <a:br>
              <a:rPr lang="en-IN" sz="2400" dirty="0"/>
            </a:br>
            <a:r>
              <a:rPr lang="en-IN" sz="2400" dirty="0"/>
              <a:t>import </a:t>
            </a:r>
            <a:r>
              <a:rPr lang="en-IN" sz="2400" dirty="0" err="1"/>
              <a:t>android.view.View</a:t>
            </a:r>
            <a:r>
              <a:rPr lang="en-IN" sz="2400" dirty="0"/>
              <a:t>;</a:t>
            </a:r>
            <a:br>
              <a:rPr lang="en-IN" sz="2400" dirty="0"/>
            </a:br>
            <a:r>
              <a:rPr lang="en-IN" sz="2400" dirty="0">
                <a:solidFill>
                  <a:srgbClr val="FF0000"/>
                </a:solidFill>
              </a:rPr>
              <a:t>import </a:t>
            </a:r>
            <a:r>
              <a:rPr lang="en-IN" sz="2400" dirty="0" err="1">
                <a:solidFill>
                  <a:srgbClr val="FF0000"/>
                </a:solidFill>
              </a:rPr>
              <a:t>android.widget.EditText</a:t>
            </a:r>
            <a:r>
              <a:rPr lang="en-IN" sz="2400" dirty="0">
                <a:solidFill>
                  <a:srgbClr val="FF0000"/>
                </a:solidFill>
              </a:rPr>
              <a:t>;</a:t>
            </a:r>
            <a:br>
              <a:rPr lang="en-IN" sz="2400" dirty="0">
                <a:solidFill>
                  <a:srgbClr val="FF0000"/>
                </a:solidFill>
              </a:rPr>
            </a:br>
            <a:r>
              <a:rPr lang="en-IN" sz="2400" dirty="0">
                <a:solidFill>
                  <a:srgbClr val="FF0000"/>
                </a:solidFill>
              </a:rPr>
              <a:t>import </a:t>
            </a:r>
            <a:r>
              <a:rPr lang="en-IN" sz="2400" dirty="0" err="1">
                <a:solidFill>
                  <a:srgbClr val="FF0000"/>
                </a:solidFill>
              </a:rPr>
              <a:t>android.widget.Button</a:t>
            </a:r>
            <a:r>
              <a:rPr lang="en-IN" sz="2400" dirty="0">
                <a:solidFill>
                  <a:srgbClr val="FF0000"/>
                </a:solidFill>
              </a:rPr>
              <a:t>;</a:t>
            </a:r>
            <a:br>
              <a:rPr lang="en-IN" sz="2400" dirty="0">
                <a:solidFill>
                  <a:srgbClr val="FF0000"/>
                </a:solidFill>
              </a:rPr>
            </a:br>
            <a:r>
              <a:rPr lang="en-IN" sz="2400" dirty="0"/>
              <a:t/>
            </a:r>
            <a:br>
              <a:rPr lang="en-IN" sz="2400" dirty="0"/>
            </a:br>
            <a:r>
              <a:rPr lang="en-IN" sz="2400" dirty="0"/>
              <a:t>public class </a:t>
            </a:r>
            <a:r>
              <a:rPr lang="en-IN" sz="2400" dirty="0" err="1"/>
              <a:t>MainActivity</a:t>
            </a:r>
            <a:r>
              <a:rPr lang="en-IN" sz="2400" dirty="0"/>
              <a:t> extends </a:t>
            </a:r>
            <a:r>
              <a:rPr lang="en-IN" sz="2400" dirty="0" err="1"/>
              <a:t>AppCompatActivity</a:t>
            </a:r>
            <a:r>
              <a:rPr lang="en-IN" sz="2400" dirty="0"/>
              <a:t> {</a:t>
            </a:r>
            <a:br>
              <a:rPr lang="en-IN" sz="2400" dirty="0"/>
            </a:br>
            <a:r>
              <a:rPr lang="en-IN" sz="2400" dirty="0">
                <a:solidFill>
                  <a:srgbClr val="FF0000"/>
                </a:solidFill>
              </a:rPr>
              <a:t>Button </a:t>
            </a:r>
            <a:r>
              <a:rPr lang="en-IN" sz="2400" dirty="0" err="1">
                <a:solidFill>
                  <a:srgbClr val="FF0000"/>
                </a:solidFill>
              </a:rPr>
              <a:t>btn</a:t>
            </a:r>
            <a:r>
              <a:rPr lang="en-IN" sz="2400" dirty="0">
                <a:solidFill>
                  <a:srgbClr val="FF0000"/>
                </a:solidFill>
              </a:rPr>
              <a:t>;</a:t>
            </a:r>
            <a:br>
              <a:rPr lang="en-IN" sz="2400" dirty="0">
                <a:solidFill>
                  <a:srgbClr val="FF0000"/>
                </a:solidFill>
              </a:rPr>
            </a:br>
            <a:r>
              <a:rPr lang="en-IN" sz="2400" dirty="0" err="1">
                <a:solidFill>
                  <a:srgbClr val="FF0000"/>
                </a:solidFill>
              </a:rPr>
              <a:t>EditText</a:t>
            </a:r>
            <a:r>
              <a:rPr lang="en-IN" sz="2400" dirty="0">
                <a:solidFill>
                  <a:srgbClr val="FF0000"/>
                </a:solidFill>
              </a:rPr>
              <a:t> e1;</a:t>
            </a:r>
            <a:r>
              <a:rPr lang="en-IN" sz="2400" dirty="0"/>
              <a:t/>
            </a:r>
            <a:br>
              <a:rPr lang="en-IN" sz="2400" dirty="0"/>
            </a:br>
            <a:r>
              <a:rPr lang="en-IN" sz="2400" dirty="0"/>
              <a:t>    @Override</a:t>
            </a:r>
            <a:br>
              <a:rPr lang="en-IN" sz="2400" dirty="0"/>
            </a:br>
            <a:r>
              <a:rPr lang="en-IN" sz="2400" dirty="0"/>
              <a:t>    protected void </a:t>
            </a:r>
            <a:r>
              <a:rPr lang="en-IN" sz="2400" dirty="0" err="1"/>
              <a:t>onCreate</a:t>
            </a:r>
            <a:r>
              <a:rPr lang="en-IN" sz="2400" dirty="0"/>
              <a:t>(Bundle </a:t>
            </a:r>
            <a:r>
              <a:rPr lang="en-IN" sz="2400" dirty="0" err="1"/>
              <a:t>savedInstanceState</a:t>
            </a:r>
            <a:r>
              <a:rPr lang="en-IN" sz="2400" dirty="0"/>
              <a:t>) {</a:t>
            </a:r>
            <a:br>
              <a:rPr lang="en-IN" sz="2400" dirty="0"/>
            </a:br>
            <a:r>
              <a:rPr lang="en-IN" sz="2400" dirty="0"/>
              <a:t>        </a:t>
            </a:r>
            <a:r>
              <a:rPr lang="en-IN" sz="2400" dirty="0" err="1"/>
              <a:t>super.onCreate</a:t>
            </a:r>
            <a:r>
              <a:rPr lang="en-IN" sz="2400" dirty="0"/>
              <a:t>(</a:t>
            </a:r>
            <a:r>
              <a:rPr lang="en-IN" sz="2400" dirty="0" err="1"/>
              <a:t>savedInstanceState</a:t>
            </a:r>
            <a:r>
              <a:rPr lang="en-IN" sz="2400" dirty="0"/>
              <a:t>);</a:t>
            </a:r>
            <a:br>
              <a:rPr lang="en-IN" sz="2400" dirty="0"/>
            </a:br>
            <a:r>
              <a:rPr lang="en-IN" sz="2400" dirty="0"/>
              <a:t>        </a:t>
            </a:r>
            <a:r>
              <a:rPr lang="en-IN" sz="2400" dirty="0" err="1"/>
              <a:t>setContentView</a:t>
            </a:r>
            <a:r>
              <a:rPr lang="en-IN" sz="2400" dirty="0"/>
              <a:t>(</a:t>
            </a:r>
            <a:r>
              <a:rPr lang="en-IN" sz="2400" dirty="0" err="1"/>
              <a:t>R.layout.</a:t>
            </a:r>
            <a:r>
              <a:rPr lang="en-IN" sz="2400" i="1" dirty="0" err="1"/>
              <a:t>activity_main</a:t>
            </a:r>
            <a:r>
              <a:rPr lang="en-IN" sz="2400" dirty="0"/>
              <a:t>);</a:t>
            </a:r>
            <a:br>
              <a:rPr lang="en-IN" sz="2400" dirty="0"/>
            </a:br>
            <a:r>
              <a:rPr lang="en-IN" sz="2400" dirty="0">
                <a:solidFill>
                  <a:srgbClr val="FF0000"/>
                </a:solidFill>
              </a:rPr>
              <a:t>        e1=</a:t>
            </a:r>
            <a:r>
              <a:rPr lang="en-IN" sz="2400" dirty="0" err="1">
                <a:solidFill>
                  <a:srgbClr val="FF0000"/>
                </a:solidFill>
              </a:rPr>
              <a:t>findViewById</a:t>
            </a:r>
            <a:r>
              <a:rPr lang="en-IN" sz="2400" dirty="0">
                <a:solidFill>
                  <a:srgbClr val="FF0000"/>
                </a:solidFill>
              </a:rPr>
              <a:t>(R.id.</a:t>
            </a:r>
            <a:r>
              <a:rPr lang="en-IN" sz="2400" i="1" dirty="0">
                <a:solidFill>
                  <a:srgbClr val="FF0000"/>
                </a:solidFill>
              </a:rPr>
              <a:t>e1</a:t>
            </a:r>
            <a:r>
              <a:rPr lang="en-IN" sz="2400" dirty="0">
                <a:solidFill>
                  <a:srgbClr val="FF0000"/>
                </a:solidFill>
              </a:rPr>
              <a:t>);</a:t>
            </a:r>
            <a:br>
              <a:rPr lang="en-IN" sz="2400" dirty="0">
                <a:solidFill>
                  <a:srgbClr val="FF0000"/>
                </a:solidFill>
              </a:rPr>
            </a:br>
            <a:r>
              <a:rPr lang="en-IN" sz="2400" dirty="0">
                <a:solidFill>
                  <a:srgbClr val="FF0000"/>
                </a:solidFill>
              </a:rPr>
              <a:t>        </a:t>
            </a:r>
            <a:r>
              <a:rPr lang="en-IN" sz="2400" dirty="0" err="1">
                <a:solidFill>
                  <a:srgbClr val="FF0000"/>
                </a:solidFill>
              </a:rPr>
              <a:t>btn</a:t>
            </a:r>
            <a:r>
              <a:rPr lang="en-IN" sz="2400" dirty="0">
                <a:solidFill>
                  <a:srgbClr val="FF0000"/>
                </a:solidFill>
              </a:rPr>
              <a:t>=</a:t>
            </a:r>
            <a:r>
              <a:rPr lang="en-IN" sz="2400" dirty="0" err="1">
                <a:solidFill>
                  <a:srgbClr val="FF0000"/>
                </a:solidFill>
              </a:rPr>
              <a:t>findViewById</a:t>
            </a:r>
            <a:r>
              <a:rPr lang="en-IN" sz="2400" dirty="0">
                <a:solidFill>
                  <a:srgbClr val="FF0000"/>
                </a:solidFill>
              </a:rPr>
              <a:t>(</a:t>
            </a:r>
            <a:r>
              <a:rPr lang="en-IN" sz="2400" dirty="0" err="1">
                <a:solidFill>
                  <a:srgbClr val="FF0000"/>
                </a:solidFill>
              </a:rPr>
              <a:t>R.id.</a:t>
            </a:r>
            <a:r>
              <a:rPr lang="en-IN" sz="2400" i="1" dirty="0" err="1">
                <a:solidFill>
                  <a:srgbClr val="FF0000"/>
                </a:solidFill>
              </a:rPr>
              <a:t>btn</a:t>
            </a:r>
            <a:r>
              <a:rPr lang="en-IN" sz="2400" dirty="0">
                <a:solidFill>
                  <a:srgbClr val="FF0000"/>
                </a:solidFill>
              </a:rPr>
              <a:t>);</a:t>
            </a:r>
            <a:endParaRPr lang="en-IN" sz="2400" b="1" u="sng" dirty="0">
              <a:solidFill>
                <a:srgbClr val="FF0000"/>
              </a:solidFill>
            </a:endParaRPr>
          </a:p>
        </p:txBody>
      </p:sp>
    </p:spTree>
    <p:extLst>
      <p:ext uri="{BB962C8B-B14F-4D97-AF65-F5344CB8AC3E}">
        <p14:creationId xmlns:p14="http://schemas.microsoft.com/office/powerpoint/2010/main" val="127515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t>Syllabus</a:t>
            </a:r>
            <a:endParaRPr lang="en-IN" sz="3200" b="1" dirty="0"/>
          </a:p>
        </p:txBody>
      </p:sp>
      <p:sp>
        <p:nvSpPr>
          <p:cNvPr id="3" name="Content Placeholder 2"/>
          <p:cNvSpPr>
            <a:spLocks noGrp="1"/>
          </p:cNvSpPr>
          <p:nvPr>
            <p:ph idx="1"/>
          </p:nvPr>
        </p:nvSpPr>
        <p:spPr>
          <a:xfrm>
            <a:off x="457200" y="1066800"/>
            <a:ext cx="8229600" cy="5059363"/>
          </a:xfrm>
        </p:spPr>
        <p:txBody>
          <a:bodyPr>
            <a:normAutofit/>
          </a:bodyPr>
          <a:lstStyle/>
          <a:p>
            <a:r>
              <a:rPr lang="en-IN" sz="2800" dirty="0"/>
              <a:t>Creating fragments. </a:t>
            </a:r>
          </a:p>
          <a:p>
            <a:r>
              <a:rPr lang="en-IN" sz="2800" dirty="0"/>
              <a:t>Lifecycle of fragments.</a:t>
            </a:r>
          </a:p>
          <a:p>
            <a:r>
              <a:rPr lang="en-IN" sz="2800" dirty="0"/>
              <a:t>Fragment states. </a:t>
            </a:r>
          </a:p>
          <a:p>
            <a:r>
              <a:rPr lang="en-IN" sz="2800" dirty="0"/>
              <a:t>Adding fragments to Activity.</a:t>
            </a:r>
          </a:p>
          <a:p>
            <a:r>
              <a:rPr lang="en-IN" sz="2800" dirty="0"/>
              <a:t>Adding, removing and replacing fragments with fragment transactions.</a:t>
            </a:r>
          </a:p>
          <a:p>
            <a:r>
              <a:rPr lang="en-IN" sz="2800" dirty="0"/>
              <a:t>Interfacing between fragments and Activities.</a:t>
            </a:r>
          </a:p>
        </p:txBody>
      </p:sp>
    </p:spTree>
    <p:extLst>
      <p:ext uri="{BB962C8B-B14F-4D97-AF65-F5344CB8AC3E}">
        <p14:creationId xmlns:p14="http://schemas.microsoft.com/office/powerpoint/2010/main" val="1008138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IN" sz="2400" dirty="0"/>
              <a:t> </a:t>
            </a:r>
            <a:r>
              <a:rPr lang="en-IN" sz="2400" dirty="0" err="1">
                <a:solidFill>
                  <a:srgbClr val="FF0000"/>
                </a:solidFill>
              </a:rPr>
              <a:t>btn.setOnClickListener</a:t>
            </a:r>
            <a:r>
              <a:rPr lang="en-IN" sz="2400" dirty="0"/>
              <a:t>(new </a:t>
            </a:r>
            <a:r>
              <a:rPr lang="en-IN" sz="2400" dirty="0" err="1"/>
              <a:t>View.OnClickListener</a:t>
            </a:r>
            <a:r>
              <a:rPr lang="en-IN" sz="2400" dirty="0"/>
              <a:t>() {</a:t>
            </a:r>
            <a:br>
              <a:rPr lang="en-IN" sz="2400" dirty="0"/>
            </a:br>
            <a:r>
              <a:rPr lang="en-IN" sz="2400" dirty="0"/>
              <a:t>            @Override</a:t>
            </a:r>
            <a:br>
              <a:rPr lang="en-IN" sz="2400" dirty="0"/>
            </a:br>
            <a:r>
              <a:rPr lang="en-IN" sz="2400" dirty="0"/>
              <a:t>            public void </a:t>
            </a:r>
            <a:r>
              <a:rPr lang="en-IN" sz="2400" dirty="0" err="1"/>
              <a:t>onClick</a:t>
            </a:r>
            <a:r>
              <a:rPr lang="en-IN" sz="2400" dirty="0"/>
              <a:t>(View view) {</a:t>
            </a:r>
            <a:br>
              <a:rPr lang="en-IN" sz="2400" dirty="0"/>
            </a:br>
            <a:r>
              <a:rPr lang="en-IN" sz="2400" dirty="0"/>
              <a:t>                </a:t>
            </a:r>
            <a:r>
              <a:rPr lang="en-IN" sz="2400" dirty="0" err="1">
                <a:solidFill>
                  <a:srgbClr val="FF0000"/>
                </a:solidFill>
              </a:rPr>
              <a:t>FragmentManager</a:t>
            </a:r>
            <a:r>
              <a:rPr lang="en-IN" sz="2400" dirty="0">
                <a:solidFill>
                  <a:srgbClr val="FF0000"/>
                </a:solidFill>
              </a:rPr>
              <a:t> </a:t>
            </a:r>
            <a:r>
              <a:rPr lang="en-IN" sz="2400" dirty="0" err="1">
                <a:solidFill>
                  <a:srgbClr val="FF0000"/>
                </a:solidFill>
              </a:rPr>
              <a:t>fm</a:t>
            </a:r>
            <a:r>
              <a:rPr lang="en-IN" sz="2400" dirty="0">
                <a:solidFill>
                  <a:srgbClr val="FF0000"/>
                </a:solidFill>
              </a:rPr>
              <a:t>=</a:t>
            </a:r>
            <a:r>
              <a:rPr lang="en-IN" sz="2400" dirty="0" err="1">
                <a:solidFill>
                  <a:srgbClr val="FF0000"/>
                </a:solidFill>
              </a:rPr>
              <a:t>getSupportFragmentManager</a:t>
            </a:r>
            <a:r>
              <a:rPr lang="en-IN" sz="2400" dirty="0">
                <a:solidFill>
                  <a:srgbClr val="FF0000"/>
                </a:solidFill>
              </a:rPr>
              <a:t>();</a:t>
            </a:r>
            <a:br>
              <a:rPr lang="en-IN" sz="2400" dirty="0">
                <a:solidFill>
                  <a:srgbClr val="FF0000"/>
                </a:solidFill>
              </a:rPr>
            </a:br>
            <a:r>
              <a:rPr lang="en-IN" sz="2400" dirty="0">
                <a:solidFill>
                  <a:srgbClr val="FF0000"/>
                </a:solidFill>
              </a:rPr>
              <a:t>                </a:t>
            </a:r>
            <a:r>
              <a:rPr lang="en-IN" sz="2400" dirty="0" err="1">
                <a:solidFill>
                  <a:srgbClr val="FF0000"/>
                </a:solidFill>
              </a:rPr>
              <a:t>FragmentTransaction</a:t>
            </a:r>
            <a:r>
              <a:rPr lang="en-IN" sz="2400" dirty="0">
                <a:solidFill>
                  <a:srgbClr val="FF0000"/>
                </a:solidFill>
              </a:rPr>
              <a:t> </a:t>
            </a:r>
            <a:r>
              <a:rPr lang="en-IN" sz="2400" dirty="0" err="1">
                <a:solidFill>
                  <a:srgbClr val="FF0000"/>
                </a:solidFill>
              </a:rPr>
              <a:t>ft</a:t>
            </a:r>
            <a:r>
              <a:rPr lang="en-IN" sz="2400" dirty="0">
                <a:solidFill>
                  <a:srgbClr val="FF0000"/>
                </a:solidFill>
              </a:rPr>
              <a:t>=</a:t>
            </a:r>
            <a:r>
              <a:rPr lang="en-IN" sz="2400" dirty="0" err="1">
                <a:solidFill>
                  <a:srgbClr val="FF0000"/>
                </a:solidFill>
              </a:rPr>
              <a:t>fm.beginTransaction</a:t>
            </a:r>
            <a:r>
              <a:rPr lang="en-IN" sz="2400" dirty="0">
                <a:solidFill>
                  <a:srgbClr val="FF0000"/>
                </a:solidFill>
              </a:rPr>
              <a:t>();</a:t>
            </a:r>
            <a:br>
              <a:rPr lang="en-IN" sz="2400" dirty="0">
                <a:solidFill>
                  <a:srgbClr val="FF0000"/>
                </a:solidFill>
              </a:rPr>
            </a:br>
            <a:r>
              <a:rPr lang="en-IN" sz="2400" dirty="0">
                <a:solidFill>
                  <a:srgbClr val="FF0000"/>
                </a:solidFill>
              </a:rPr>
              <a:t>                Bundle bundle=new Bundle();</a:t>
            </a:r>
            <a:br>
              <a:rPr lang="en-IN" sz="2400" dirty="0">
                <a:solidFill>
                  <a:srgbClr val="FF0000"/>
                </a:solidFill>
              </a:rPr>
            </a:br>
            <a:r>
              <a:rPr lang="en-IN" sz="2400" dirty="0">
                <a:solidFill>
                  <a:srgbClr val="FF0000"/>
                </a:solidFill>
              </a:rPr>
              <a:t>                </a:t>
            </a:r>
            <a:r>
              <a:rPr lang="en-IN" sz="2400" dirty="0" err="1">
                <a:solidFill>
                  <a:srgbClr val="FF0000"/>
                </a:solidFill>
              </a:rPr>
              <a:t>bundle.putString</a:t>
            </a:r>
            <a:r>
              <a:rPr lang="en-IN" sz="2400" dirty="0">
                <a:solidFill>
                  <a:srgbClr val="FF0000"/>
                </a:solidFill>
              </a:rPr>
              <a:t>("message",e1.getText().</a:t>
            </a:r>
            <a:r>
              <a:rPr lang="en-IN" sz="2400" dirty="0" err="1">
                <a:solidFill>
                  <a:srgbClr val="FF0000"/>
                </a:solidFill>
              </a:rPr>
              <a:t>toString</a:t>
            </a:r>
            <a:r>
              <a:rPr lang="en-IN" sz="2400" dirty="0">
                <a:solidFill>
                  <a:srgbClr val="FF0000"/>
                </a:solidFill>
              </a:rPr>
              <a:t>());</a:t>
            </a:r>
            <a:br>
              <a:rPr lang="en-IN" sz="2400" dirty="0">
                <a:solidFill>
                  <a:srgbClr val="FF0000"/>
                </a:solidFill>
              </a:rPr>
            </a:br>
            <a:r>
              <a:rPr lang="en-IN" sz="2400" dirty="0">
                <a:solidFill>
                  <a:srgbClr val="FF0000"/>
                </a:solidFill>
              </a:rPr>
              <a:t>                </a:t>
            </a:r>
            <a:r>
              <a:rPr lang="en-IN" sz="2400" dirty="0" err="1">
                <a:solidFill>
                  <a:srgbClr val="FF0000"/>
                </a:solidFill>
              </a:rPr>
              <a:t>FirstFragment</a:t>
            </a:r>
            <a:r>
              <a:rPr lang="en-IN" sz="2400" dirty="0">
                <a:solidFill>
                  <a:srgbClr val="FF0000"/>
                </a:solidFill>
              </a:rPr>
              <a:t> f1=new </a:t>
            </a:r>
            <a:r>
              <a:rPr lang="en-IN" sz="2400" dirty="0" err="1">
                <a:solidFill>
                  <a:srgbClr val="FF0000"/>
                </a:solidFill>
              </a:rPr>
              <a:t>FirstFragment</a:t>
            </a:r>
            <a:r>
              <a:rPr lang="en-IN" sz="2400" dirty="0">
                <a:solidFill>
                  <a:srgbClr val="FF0000"/>
                </a:solidFill>
              </a:rPr>
              <a:t>();</a:t>
            </a:r>
            <a:br>
              <a:rPr lang="en-IN" sz="2400" dirty="0">
                <a:solidFill>
                  <a:srgbClr val="FF0000"/>
                </a:solidFill>
              </a:rPr>
            </a:br>
            <a:r>
              <a:rPr lang="en-IN" sz="2400" dirty="0">
                <a:solidFill>
                  <a:srgbClr val="FF0000"/>
                </a:solidFill>
              </a:rPr>
              <a:t>                f1.setArguments(bundle);</a:t>
            </a:r>
            <a:br>
              <a:rPr lang="en-IN" sz="2400" dirty="0">
                <a:solidFill>
                  <a:srgbClr val="FF0000"/>
                </a:solidFill>
              </a:rPr>
            </a:br>
            <a:r>
              <a:rPr lang="en-IN" sz="2400" dirty="0">
                <a:solidFill>
                  <a:srgbClr val="FF0000"/>
                </a:solidFill>
              </a:rPr>
              <a:t>                </a:t>
            </a:r>
            <a:r>
              <a:rPr lang="en-IN" sz="2400" dirty="0" err="1">
                <a:solidFill>
                  <a:srgbClr val="FF0000"/>
                </a:solidFill>
              </a:rPr>
              <a:t>ft.replace</a:t>
            </a:r>
            <a:r>
              <a:rPr lang="en-IN" sz="2400" dirty="0">
                <a:solidFill>
                  <a:srgbClr val="FF0000"/>
                </a:solidFill>
              </a:rPr>
              <a:t>(R.id.</a:t>
            </a:r>
            <a:r>
              <a:rPr lang="en-IN" sz="2400" i="1" dirty="0">
                <a:solidFill>
                  <a:srgbClr val="FF0000"/>
                </a:solidFill>
              </a:rPr>
              <a:t>frameLayout</a:t>
            </a:r>
            <a:r>
              <a:rPr lang="en-IN" sz="2400" dirty="0">
                <a:solidFill>
                  <a:srgbClr val="FF0000"/>
                </a:solidFill>
              </a:rPr>
              <a:t>,f1).commit();</a:t>
            </a:r>
            <a:br>
              <a:rPr lang="en-IN" sz="2400" dirty="0">
                <a:solidFill>
                  <a:srgbClr val="FF0000"/>
                </a:solidFill>
              </a:rPr>
            </a:br>
            <a:r>
              <a:rPr lang="en-IN" sz="2400" dirty="0"/>
              <a:t>            }</a:t>
            </a:r>
            <a:br>
              <a:rPr lang="en-IN" sz="2400" dirty="0"/>
            </a:br>
            <a:r>
              <a:rPr lang="en-IN" sz="2400" dirty="0"/>
              <a:t>        });</a:t>
            </a:r>
            <a:br>
              <a:rPr lang="en-IN" sz="2400" dirty="0"/>
            </a:br>
            <a:r>
              <a:rPr lang="en-IN" sz="2400" dirty="0"/>
              <a:t>    }</a:t>
            </a:r>
            <a:br>
              <a:rPr lang="en-IN" sz="2400" dirty="0"/>
            </a:br>
            <a:r>
              <a:rPr lang="en-IN" sz="2400" dirty="0"/>
              <a:t>}</a:t>
            </a:r>
          </a:p>
        </p:txBody>
      </p:sp>
    </p:spTree>
    <p:extLst>
      <p:ext uri="{BB962C8B-B14F-4D97-AF65-F5344CB8AC3E}">
        <p14:creationId xmlns:p14="http://schemas.microsoft.com/office/powerpoint/2010/main" val="122062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2600" b="1" u="sng" dirty="0"/>
              <a:t>FirstFragment.java</a:t>
            </a:r>
            <a:endParaRPr lang="en-IN" sz="2600" b="1" u="sng" dirty="0"/>
          </a:p>
          <a:p>
            <a:pPr marL="0" indent="0">
              <a:buNone/>
            </a:pPr>
            <a:r>
              <a:rPr lang="en-IN" sz="2600" dirty="0"/>
              <a:t>public View </a:t>
            </a:r>
            <a:r>
              <a:rPr lang="en-IN" sz="2600" dirty="0" err="1"/>
              <a:t>onCreateView</a:t>
            </a:r>
            <a:r>
              <a:rPr lang="en-IN" sz="2600" dirty="0"/>
              <a:t>(</a:t>
            </a:r>
            <a:r>
              <a:rPr lang="en-IN" sz="2600" dirty="0" err="1"/>
              <a:t>LayoutInflater</a:t>
            </a:r>
            <a:r>
              <a:rPr lang="en-IN" sz="2600" dirty="0"/>
              <a:t> </a:t>
            </a:r>
            <a:r>
              <a:rPr lang="en-IN" sz="2600" dirty="0" err="1"/>
              <a:t>inflater</a:t>
            </a:r>
            <a:r>
              <a:rPr lang="en-IN" sz="2600" dirty="0"/>
              <a:t>, </a:t>
            </a:r>
            <a:r>
              <a:rPr lang="en-IN" sz="2600" dirty="0" err="1"/>
              <a:t>ViewGroup</a:t>
            </a:r>
            <a:r>
              <a:rPr lang="en-IN" sz="2600" dirty="0"/>
              <a:t> container,</a:t>
            </a:r>
            <a:br>
              <a:rPr lang="en-IN" sz="2600" dirty="0"/>
            </a:br>
            <a:r>
              <a:rPr lang="en-IN" sz="2600" dirty="0"/>
              <a:t>                         Bundle </a:t>
            </a:r>
            <a:r>
              <a:rPr lang="en-IN" sz="2600" dirty="0" err="1"/>
              <a:t>savedInstanceState</a:t>
            </a:r>
            <a:r>
              <a:rPr lang="en-IN" sz="2600" dirty="0"/>
              <a:t>) {</a:t>
            </a:r>
            <a:br>
              <a:rPr lang="en-IN" sz="2600" dirty="0"/>
            </a:br>
            <a:r>
              <a:rPr lang="en-IN" sz="2600" dirty="0"/>
              <a:t>    // Inflate the layout for this fragment</a:t>
            </a:r>
            <a:br>
              <a:rPr lang="en-IN" sz="2600" dirty="0"/>
            </a:br>
            <a:r>
              <a:rPr lang="en-IN" sz="2600" dirty="0">
                <a:solidFill>
                  <a:srgbClr val="FF0000"/>
                </a:solidFill>
              </a:rPr>
              <a:t>    View view</a:t>
            </a:r>
            <a:r>
              <a:rPr lang="en-IN" sz="2600" dirty="0"/>
              <a:t>= </a:t>
            </a:r>
            <a:r>
              <a:rPr lang="en-IN" sz="2600" dirty="0" err="1"/>
              <a:t>inflater.inflate</a:t>
            </a:r>
            <a:r>
              <a:rPr lang="en-IN" sz="2600" dirty="0"/>
              <a:t>(</a:t>
            </a:r>
            <a:r>
              <a:rPr lang="en-IN" sz="2600" dirty="0" err="1"/>
              <a:t>R.layout.</a:t>
            </a:r>
            <a:r>
              <a:rPr lang="en-IN" sz="2600" i="1" dirty="0" err="1"/>
              <a:t>fragment_first</a:t>
            </a:r>
            <a:r>
              <a:rPr lang="en-IN" sz="2600" dirty="0"/>
              <a:t>, container, false);</a:t>
            </a:r>
            <a:br>
              <a:rPr lang="en-IN" sz="2600" dirty="0"/>
            </a:br>
            <a:r>
              <a:rPr lang="en-IN" sz="2600" dirty="0"/>
              <a:t>    </a:t>
            </a:r>
            <a:r>
              <a:rPr lang="en-IN" sz="2600" dirty="0" err="1">
                <a:solidFill>
                  <a:srgbClr val="FF0000"/>
                </a:solidFill>
              </a:rPr>
              <a:t>TextView</a:t>
            </a:r>
            <a:r>
              <a:rPr lang="en-IN" sz="2600" dirty="0">
                <a:solidFill>
                  <a:srgbClr val="FF0000"/>
                </a:solidFill>
              </a:rPr>
              <a:t> t1=</a:t>
            </a:r>
            <a:r>
              <a:rPr lang="en-IN" sz="2600" dirty="0" err="1">
                <a:solidFill>
                  <a:srgbClr val="FF0000"/>
                </a:solidFill>
              </a:rPr>
              <a:t>view.findViewById</a:t>
            </a:r>
            <a:r>
              <a:rPr lang="en-IN" sz="2600" dirty="0">
                <a:solidFill>
                  <a:srgbClr val="FF0000"/>
                </a:solidFill>
              </a:rPr>
              <a:t>(R.id.</a:t>
            </a:r>
            <a:r>
              <a:rPr lang="en-IN" sz="2600" i="1" dirty="0">
                <a:solidFill>
                  <a:srgbClr val="FF0000"/>
                </a:solidFill>
              </a:rPr>
              <a:t>t1</a:t>
            </a:r>
            <a:r>
              <a:rPr lang="en-IN" sz="2600" dirty="0">
                <a:solidFill>
                  <a:srgbClr val="FF0000"/>
                </a:solidFill>
              </a:rPr>
              <a:t>);</a:t>
            </a:r>
            <a:br>
              <a:rPr lang="en-IN" sz="2600" dirty="0">
                <a:solidFill>
                  <a:srgbClr val="FF0000"/>
                </a:solidFill>
              </a:rPr>
            </a:br>
            <a:r>
              <a:rPr lang="en-IN" sz="2600" dirty="0">
                <a:solidFill>
                  <a:srgbClr val="FF0000"/>
                </a:solidFill>
              </a:rPr>
              <a:t>    t1.setText(</a:t>
            </a:r>
            <a:r>
              <a:rPr lang="en-IN" sz="2600" dirty="0" err="1">
                <a:solidFill>
                  <a:srgbClr val="FF0000"/>
                </a:solidFill>
              </a:rPr>
              <a:t>this.getArguments</a:t>
            </a:r>
            <a:r>
              <a:rPr lang="en-IN" sz="2600" dirty="0">
                <a:solidFill>
                  <a:srgbClr val="FF0000"/>
                </a:solidFill>
              </a:rPr>
              <a:t>().</a:t>
            </a:r>
            <a:r>
              <a:rPr lang="en-IN" sz="2600" dirty="0" err="1">
                <a:solidFill>
                  <a:srgbClr val="FF0000"/>
                </a:solidFill>
              </a:rPr>
              <a:t>getString</a:t>
            </a:r>
            <a:r>
              <a:rPr lang="en-IN" sz="2600" dirty="0">
                <a:solidFill>
                  <a:srgbClr val="FF0000"/>
                </a:solidFill>
              </a:rPr>
              <a:t>("message"));</a:t>
            </a:r>
            <a:br>
              <a:rPr lang="en-IN" sz="2600" dirty="0">
                <a:solidFill>
                  <a:srgbClr val="FF0000"/>
                </a:solidFill>
              </a:rPr>
            </a:br>
            <a:r>
              <a:rPr lang="en-IN" sz="2600" dirty="0">
                <a:solidFill>
                  <a:srgbClr val="FF0000"/>
                </a:solidFill>
              </a:rPr>
              <a:t>    return view;</a:t>
            </a:r>
            <a:br>
              <a:rPr lang="en-IN" sz="2600" dirty="0">
                <a:solidFill>
                  <a:srgbClr val="FF0000"/>
                </a:solidFill>
              </a:rPr>
            </a:br>
            <a:r>
              <a:rPr lang="en-IN" sz="2600" dirty="0"/>
              <a:t>}</a:t>
            </a:r>
          </a:p>
        </p:txBody>
      </p:sp>
    </p:spTree>
    <p:extLst>
      <p:ext uri="{BB962C8B-B14F-4D97-AF65-F5344CB8AC3E}">
        <p14:creationId xmlns:p14="http://schemas.microsoft.com/office/powerpoint/2010/main" val="697860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r>
              <a:rPr lang="en-US" sz="2400" b="1" dirty="0"/>
              <a:t>Output Screens:</a:t>
            </a:r>
          </a:p>
          <a:p>
            <a:pPr marL="0" indent="0">
              <a:buNone/>
            </a:pPr>
            <a:endParaRPr lang="en-IN"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2667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223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381000"/>
            <a:ext cx="28194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18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marL="12700">
              <a:lnSpc>
                <a:spcPct val="100000"/>
              </a:lnSpc>
              <a:spcBef>
                <a:spcPts val="100"/>
              </a:spcBef>
            </a:pPr>
            <a:r>
              <a:rPr lang="en-US" b="1" spc="-5" dirty="0">
                <a:solidFill>
                  <a:srgbClr val="0070C0"/>
                </a:solidFill>
                <a:latin typeface="Times New Roman"/>
                <a:cs typeface="Times New Roman"/>
              </a:rPr>
              <a:t>Android</a:t>
            </a:r>
            <a:r>
              <a:rPr lang="en-US" b="1" spc="-10" dirty="0">
                <a:solidFill>
                  <a:srgbClr val="0070C0"/>
                </a:solidFill>
                <a:latin typeface="Times New Roman"/>
                <a:cs typeface="Times New Roman"/>
              </a:rPr>
              <a:t> </a:t>
            </a:r>
            <a:r>
              <a:rPr lang="en-US" b="1" spc="-5" dirty="0">
                <a:solidFill>
                  <a:srgbClr val="0070C0"/>
                </a:solidFill>
                <a:latin typeface="Times New Roman"/>
                <a:cs typeface="Times New Roman"/>
              </a:rPr>
              <a:t>Fragment</a:t>
            </a:r>
            <a:r>
              <a:rPr lang="en-US" b="1" spc="20" dirty="0">
                <a:solidFill>
                  <a:srgbClr val="0070C0"/>
                </a:solidFill>
                <a:latin typeface="Times New Roman"/>
                <a:cs typeface="Times New Roman"/>
              </a:rPr>
              <a:t> </a:t>
            </a:r>
            <a:r>
              <a:rPr lang="en-US" spc="-5" dirty="0">
                <a:latin typeface="Times New Roman"/>
                <a:cs typeface="Times New Roman"/>
              </a:rPr>
              <a:t>is</a:t>
            </a:r>
            <a:r>
              <a:rPr lang="en-US" spc="-10" dirty="0">
                <a:latin typeface="Times New Roman"/>
                <a:cs typeface="Times New Roman"/>
              </a:rPr>
              <a:t> </a:t>
            </a:r>
            <a:r>
              <a:rPr lang="en-US" spc="-5" dirty="0">
                <a:latin typeface="Times New Roman"/>
                <a:cs typeface="Times New Roman"/>
              </a:rPr>
              <a:t>the</a:t>
            </a:r>
            <a:r>
              <a:rPr lang="en-US" spc="-10" dirty="0">
                <a:latin typeface="Times New Roman"/>
                <a:cs typeface="Times New Roman"/>
              </a:rPr>
              <a:t> </a:t>
            </a:r>
            <a:r>
              <a:rPr lang="en-US" dirty="0">
                <a:latin typeface="Times New Roman"/>
                <a:cs typeface="Times New Roman"/>
              </a:rPr>
              <a:t>part</a:t>
            </a:r>
            <a:r>
              <a:rPr lang="en-US" spc="-5" dirty="0">
                <a:latin typeface="Times New Roman"/>
                <a:cs typeface="Times New Roman"/>
              </a:rPr>
              <a:t> </a:t>
            </a:r>
            <a:r>
              <a:rPr lang="en-US" dirty="0">
                <a:latin typeface="Times New Roman"/>
                <a:cs typeface="Times New Roman"/>
              </a:rPr>
              <a:t>of </a:t>
            </a:r>
            <a:r>
              <a:rPr lang="en-US" spc="-5" dirty="0">
                <a:latin typeface="Times New Roman"/>
                <a:cs typeface="Times New Roman"/>
              </a:rPr>
              <a:t>activity,</a:t>
            </a:r>
            <a:r>
              <a:rPr lang="en-US" spc="-10" dirty="0">
                <a:latin typeface="Times New Roman"/>
                <a:cs typeface="Times New Roman"/>
              </a:rPr>
              <a:t> </a:t>
            </a:r>
            <a:r>
              <a:rPr lang="en-US" spc="-5" dirty="0">
                <a:latin typeface="Times New Roman"/>
                <a:cs typeface="Times New Roman"/>
              </a:rPr>
              <a:t>it</a:t>
            </a:r>
            <a:r>
              <a:rPr lang="en-US" spc="-10" dirty="0">
                <a:latin typeface="Times New Roman"/>
                <a:cs typeface="Times New Roman"/>
              </a:rPr>
              <a:t> </a:t>
            </a:r>
            <a:r>
              <a:rPr lang="en-US" spc="-5" dirty="0">
                <a:latin typeface="Times New Roman"/>
                <a:cs typeface="Times New Roman"/>
              </a:rPr>
              <a:t>is</a:t>
            </a:r>
            <a:r>
              <a:rPr lang="en-US" spc="-10" dirty="0">
                <a:latin typeface="Times New Roman"/>
                <a:cs typeface="Times New Roman"/>
              </a:rPr>
              <a:t> </a:t>
            </a:r>
            <a:r>
              <a:rPr lang="en-US" spc="-5" dirty="0">
                <a:latin typeface="Times New Roman"/>
                <a:cs typeface="Times New Roman"/>
              </a:rPr>
              <a:t>also</a:t>
            </a:r>
            <a:r>
              <a:rPr lang="en-US" spc="-10" dirty="0">
                <a:latin typeface="Times New Roman"/>
                <a:cs typeface="Times New Roman"/>
              </a:rPr>
              <a:t> </a:t>
            </a:r>
            <a:r>
              <a:rPr lang="en-US" dirty="0">
                <a:latin typeface="Times New Roman"/>
                <a:cs typeface="Times New Roman"/>
              </a:rPr>
              <a:t>known</a:t>
            </a:r>
            <a:r>
              <a:rPr lang="en-US" spc="-5" dirty="0">
                <a:latin typeface="Times New Roman"/>
                <a:cs typeface="Times New Roman"/>
              </a:rPr>
              <a:t> as sub-activity.</a:t>
            </a:r>
            <a:endParaRPr lang="en-US" dirty="0">
              <a:latin typeface="Times New Roman"/>
              <a:cs typeface="Times New Roman"/>
            </a:endParaRPr>
          </a:p>
          <a:p>
            <a:pPr marL="12700" marR="5080">
              <a:lnSpc>
                <a:spcPct val="100000"/>
              </a:lnSpc>
            </a:pPr>
            <a:r>
              <a:rPr lang="en-US" dirty="0">
                <a:latin typeface="Times New Roman"/>
                <a:cs typeface="Times New Roman"/>
              </a:rPr>
              <a:t>In</a:t>
            </a:r>
            <a:r>
              <a:rPr lang="en-US" spc="355" dirty="0">
                <a:latin typeface="Times New Roman"/>
                <a:cs typeface="Times New Roman"/>
              </a:rPr>
              <a:t> </a:t>
            </a:r>
            <a:r>
              <a:rPr lang="en-US" dirty="0">
                <a:latin typeface="Times New Roman"/>
                <a:cs typeface="Times New Roman"/>
              </a:rPr>
              <a:t>other</a:t>
            </a:r>
            <a:r>
              <a:rPr lang="en-US" spc="355" dirty="0">
                <a:latin typeface="Times New Roman"/>
                <a:cs typeface="Times New Roman"/>
              </a:rPr>
              <a:t> </a:t>
            </a:r>
            <a:r>
              <a:rPr lang="en-US" spc="-5" dirty="0">
                <a:latin typeface="Times New Roman"/>
                <a:cs typeface="Times New Roman"/>
              </a:rPr>
              <a:t>words,</a:t>
            </a:r>
            <a:r>
              <a:rPr lang="en-US" spc="355" dirty="0">
                <a:latin typeface="Times New Roman"/>
                <a:cs typeface="Times New Roman"/>
              </a:rPr>
              <a:t> </a:t>
            </a:r>
            <a:r>
              <a:rPr lang="en-US" dirty="0">
                <a:latin typeface="Times New Roman"/>
                <a:cs typeface="Times New Roman"/>
              </a:rPr>
              <a:t>A</a:t>
            </a:r>
            <a:r>
              <a:rPr lang="en-US" spc="355" dirty="0">
                <a:latin typeface="Times New Roman"/>
                <a:cs typeface="Times New Roman"/>
              </a:rPr>
              <a:t> </a:t>
            </a:r>
            <a:r>
              <a:rPr lang="en-US" spc="-5" dirty="0">
                <a:latin typeface="Times New Roman"/>
                <a:cs typeface="Times New Roman"/>
              </a:rPr>
              <a:t>Fragment</a:t>
            </a:r>
            <a:r>
              <a:rPr lang="en-US" spc="360" dirty="0">
                <a:latin typeface="Times New Roman"/>
                <a:cs typeface="Times New Roman"/>
              </a:rPr>
              <a:t> </a:t>
            </a:r>
            <a:r>
              <a:rPr lang="en-US" spc="-5" dirty="0">
                <a:latin typeface="Times New Roman"/>
                <a:cs typeface="Times New Roman"/>
              </a:rPr>
              <a:t>in</a:t>
            </a:r>
            <a:r>
              <a:rPr lang="en-US" spc="355" dirty="0">
                <a:latin typeface="Times New Roman"/>
                <a:cs typeface="Times New Roman"/>
              </a:rPr>
              <a:t> </a:t>
            </a:r>
            <a:r>
              <a:rPr lang="en-US" spc="-5" dirty="0">
                <a:latin typeface="Times New Roman"/>
                <a:cs typeface="Times New Roman"/>
              </a:rPr>
              <a:t>Android</a:t>
            </a:r>
            <a:r>
              <a:rPr lang="en-US" spc="355" dirty="0">
                <a:latin typeface="Times New Roman"/>
                <a:cs typeface="Times New Roman"/>
              </a:rPr>
              <a:t> </a:t>
            </a:r>
            <a:r>
              <a:rPr lang="en-US" spc="-5" dirty="0">
                <a:latin typeface="Times New Roman"/>
                <a:cs typeface="Times New Roman"/>
              </a:rPr>
              <a:t>is</a:t>
            </a:r>
            <a:r>
              <a:rPr lang="en-US" spc="355" dirty="0">
                <a:latin typeface="Times New Roman"/>
                <a:cs typeface="Times New Roman"/>
              </a:rPr>
              <a:t> </a:t>
            </a:r>
            <a:r>
              <a:rPr lang="en-US" dirty="0">
                <a:latin typeface="Times New Roman"/>
                <a:cs typeface="Times New Roman"/>
              </a:rPr>
              <a:t>a</a:t>
            </a:r>
            <a:r>
              <a:rPr lang="en-US" spc="355" dirty="0">
                <a:latin typeface="Times New Roman"/>
                <a:cs typeface="Times New Roman"/>
              </a:rPr>
              <a:t> </a:t>
            </a:r>
            <a:r>
              <a:rPr lang="en-US" spc="-5" dirty="0">
                <a:latin typeface="Times New Roman"/>
                <a:cs typeface="Times New Roman"/>
              </a:rPr>
              <a:t>component</a:t>
            </a:r>
            <a:r>
              <a:rPr lang="en-US" spc="360" dirty="0">
                <a:latin typeface="Times New Roman"/>
                <a:cs typeface="Times New Roman"/>
              </a:rPr>
              <a:t> </a:t>
            </a:r>
            <a:r>
              <a:rPr lang="en-US" spc="-5" dirty="0">
                <a:latin typeface="Times New Roman"/>
                <a:cs typeface="Times New Roman"/>
              </a:rPr>
              <a:t>which</a:t>
            </a:r>
            <a:r>
              <a:rPr lang="en-US" spc="355" dirty="0">
                <a:latin typeface="Times New Roman"/>
                <a:cs typeface="Times New Roman"/>
              </a:rPr>
              <a:t> </a:t>
            </a:r>
            <a:r>
              <a:rPr lang="en-US" spc="-5" dirty="0">
                <a:latin typeface="Times New Roman"/>
                <a:cs typeface="Times New Roman"/>
              </a:rPr>
              <a:t>can</a:t>
            </a:r>
            <a:r>
              <a:rPr lang="en-US" spc="355" dirty="0">
                <a:latin typeface="Times New Roman"/>
                <a:cs typeface="Times New Roman"/>
              </a:rPr>
              <a:t> </a:t>
            </a:r>
            <a:r>
              <a:rPr lang="en-US" dirty="0">
                <a:latin typeface="Times New Roman"/>
                <a:cs typeface="Times New Roman"/>
              </a:rPr>
              <a:t>be</a:t>
            </a:r>
            <a:r>
              <a:rPr lang="en-US" spc="355" dirty="0">
                <a:latin typeface="Times New Roman"/>
                <a:cs typeface="Times New Roman"/>
              </a:rPr>
              <a:t> </a:t>
            </a:r>
            <a:r>
              <a:rPr lang="en-US" dirty="0">
                <a:latin typeface="Times New Roman"/>
                <a:cs typeface="Times New Roman"/>
              </a:rPr>
              <a:t>used</a:t>
            </a:r>
            <a:r>
              <a:rPr lang="en-US" spc="355" dirty="0">
                <a:latin typeface="Times New Roman"/>
                <a:cs typeface="Times New Roman"/>
              </a:rPr>
              <a:t> </a:t>
            </a:r>
            <a:r>
              <a:rPr lang="en-US" dirty="0">
                <a:latin typeface="Times New Roman"/>
                <a:cs typeface="Times New Roman"/>
              </a:rPr>
              <a:t>over</a:t>
            </a:r>
            <a:r>
              <a:rPr lang="en-US" spc="360" dirty="0">
                <a:latin typeface="Times New Roman"/>
                <a:cs typeface="Times New Roman"/>
              </a:rPr>
              <a:t> </a:t>
            </a:r>
            <a:r>
              <a:rPr lang="en-US" spc="-5" dirty="0">
                <a:latin typeface="Times New Roman"/>
                <a:cs typeface="Times New Roman"/>
              </a:rPr>
              <a:t>an </a:t>
            </a:r>
            <a:r>
              <a:rPr lang="en-US" spc="-434" dirty="0">
                <a:latin typeface="Times New Roman"/>
                <a:cs typeface="Times New Roman"/>
              </a:rPr>
              <a:t> </a:t>
            </a:r>
            <a:r>
              <a:rPr lang="en-US" spc="-5" dirty="0">
                <a:latin typeface="Times New Roman"/>
                <a:cs typeface="Times New Roman"/>
              </a:rPr>
              <a:t>activity</a:t>
            </a:r>
            <a:r>
              <a:rPr lang="en-US" spc="-10" dirty="0">
                <a:latin typeface="Times New Roman"/>
                <a:cs typeface="Times New Roman"/>
              </a:rPr>
              <a:t> </a:t>
            </a:r>
            <a:r>
              <a:rPr lang="en-US" spc="-5" dirty="0">
                <a:latin typeface="Times New Roman"/>
                <a:cs typeface="Times New Roman"/>
              </a:rPr>
              <a:t>to </a:t>
            </a:r>
            <a:r>
              <a:rPr lang="en-US" dirty="0">
                <a:latin typeface="Times New Roman"/>
                <a:cs typeface="Times New Roman"/>
              </a:rPr>
              <a:t>define</a:t>
            </a:r>
            <a:r>
              <a:rPr lang="en-US" spc="-5" dirty="0">
                <a:latin typeface="Times New Roman"/>
                <a:cs typeface="Times New Roman"/>
              </a:rPr>
              <a:t> an independent modular</a:t>
            </a:r>
            <a:r>
              <a:rPr lang="en-US" spc="-10" dirty="0">
                <a:latin typeface="Times New Roman"/>
                <a:cs typeface="Times New Roman"/>
              </a:rPr>
              <a:t> </a:t>
            </a:r>
            <a:r>
              <a:rPr lang="en-US" spc="-5" dirty="0">
                <a:latin typeface="Times New Roman"/>
                <a:cs typeface="Times New Roman"/>
              </a:rPr>
              <a:t>UI component attached</a:t>
            </a:r>
            <a:r>
              <a:rPr lang="en-US" spc="-10" dirty="0">
                <a:latin typeface="Times New Roman"/>
                <a:cs typeface="Times New Roman"/>
              </a:rPr>
              <a:t> </a:t>
            </a:r>
            <a:r>
              <a:rPr lang="en-US" spc="-5" dirty="0">
                <a:latin typeface="Times New Roman"/>
                <a:cs typeface="Times New Roman"/>
              </a:rPr>
              <a:t>to the</a:t>
            </a:r>
            <a:r>
              <a:rPr lang="en-US" spc="-10" dirty="0">
                <a:latin typeface="Times New Roman"/>
                <a:cs typeface="Times New Roman"/>
              </a:rPr>
              <a:t> </a:t>
            </a:r>
            <a:r>
              <a:rPr lang="en-US" spc="-5" dirty="0">
                <a:latin typeface="Times New Roman"/>
                <a:cs typeface="Times New Roman"/>
              </a:rPr>
              <a:t>activity</a:t>
            </a:r>
            <a:endParaRPr lang="en-US" dirty="0">
              <a:latin typeface="Times New Roman"/>
              <a:cs typeface="Times New Roman"/>
            </a:endParaRPr>
          </a:p>
          <a:p>
            <a:pPr>
              <a:lnSpc>
                <a:spcPct val="100000"/>
              </a:lnSpc>
              <a:spcBef>
                <a:spcPts val="30"/>
              </a:spcBef>
            </a:pPr>
            <a:endParaRPr lang="en-US" sz="3600" dirty="0">
              <a:latin typeface="Times New Roman"/>
              <a:cs typeface="Times New Roman"/>
            </a:endParaRPr>
          </a:p>
          <a:p>
            <a:pPr marL="355600" indent="-309245">
              <a:buFont typeface="Arial MT"/>
              <a:buChar char="•"/>
              <a:tabLst>
                <a:tab pos="354965" algn="l"/>
                <a:tab pos="355600" algn="l"/>
              </a:tabLst>
            </a:pPr>
            <a:r>
              <a:rPr lang="en-US" spc="-5" dirty="0">
                <a:latin typeface="Times New Roman"/>
                <a:cs typeface="Times New Roman"/>
              </a:rPr>
              <a:t>There</a:t>
            </a:r>
            <a:r>
              <a:rPr lang="en-US" spc="-15" dirty="0">
                <a:latin typeface="Times New Roman"/>
                <a:cs typeface="Times New Roman"/>
              </a:rPr>
              <a:t> </a:t>
            </a:r>
            <a:r>
              <a:rPr lang="en-US" spc="-5" dirty="0">
                <a:latin typeface="Times New Roman"/>
                <a:cs typeface="Times New Roman"/>
              </a:rPr>
              <a:t>can</a:t>
            </a:r>
            <a:r>
              <a:rPr lang="en-US" spc="-10" dirty="0">
                <a:latin typeface="Times New Roman"/>
                <a:cs typeface="Times New Roman"/>
              </a:rPr>
              <a:t> </a:t>
            </a:r>
            <a:r>
              <a:rPr lang="en-US" dirty="0">
                <a:latin typeface="Times New Roman"/>
                <a:cs typeface="Times New Roman"/>
              </a:rPr>
              <a:t>be</a:t>
            </a:r>
            <a:r>
              <a:rPr lang="en-US" spc="-10" dirty="0">
                <a:latin typeface="Times New Roman"/>
                <a:cs typeface="Times New Roman"/>
              </a:rPr>
              <a:t> </a:t>
            </a:r>
            <a:r>
              <a:rPr lang="en-US" spc="-5" dirty="0">
                <a:latin typeface="Times New Roman"/>
                <a:cs typeface="Times New Roman"/>
              </a:rPr>
              <a:t>more</a:t>
            </a:r>
            <a:r>
              <a:rPr lang="en-US" spc="-10" dirty="0">
                <a:latin typeface="Times New Roman"/>
                <a:cs typeface="Times New Roman"/>
              </a:rPr>
              <a:t> </a:t>
            </a:r>
            <a:r>
              <a:rPr lang="en-US" spc="-5" dirty="0">
                <a:latin typeface="Times New Roman"/>
                <a:cs typeface="Times New Roman"/>
              </a:rPr>
              <a:t>than</a:t>
            </a:r>
            <a:r>
              <a:rPr lang="en-US" spc="-10" dirty="0">
                <a:latin typeface="Times New Roman"/>
                <a:cs typeface="Times New Roman"/>
              </a:rPr>
              <a:t> </a:t>
            </a:r>
            <a:r>
              <a:rPr lang="en-US" dirty="0">
                <a:latin typeface="Times New Roman"/>
                <a:cs typeface="Times New Roman"/>
              </a:rPr>
              <a:t>one</a:t>
            </a:r>
            <a:r>
              <a:rPr lang="en-US" spc="-10" dirty="0">
                <a:latin typeface="Times New Roman"/>
                <a:cs typeface="Times New Roman"/>
              </a:rPr>
              <a:t> </a:t>
            </a:r>
            <a:r>
              <a:rPr lang="en-US" dirty="0">
                <a:latin typeface="Times New Roman"/>
                <a:cs typeface="Times New Roman"/>
              </a:rPr>
              <a:t>fragment</a:t>
            </a:r>
            <a:r>
              <a:rPr lang="en-US" spc="-5" dirty="0">
                <a:latin typeface="Times New Roman"/>
                <a:cs typeface="Times New Roman"/>
              </a:rPr>
              <a:t> in</a:t>
            </a:r>
            <a:r>
              <a:rPr lang="en-US" spc="-10" dirty="0">
                <a:latin typeface="Times New Roman"/>
                <a:cs typeface="Times New Roman"/>
              </a:rPr>
              <a:t> </a:t>
            </a:r>
            <a:r>
              <a:rPr lang="en-US" spc="-5" dirty="0">
                <a:latin typeface="Times New Roman"/>
                <a:cs typeface="Times New Roman"/>
              </a:rPr>
              <a:t>an</a:t>
            </a:r>
            <a:r>
              <a:rPr lang="en-US" spc="-15" dirty="0">
                <a:latin typeface="Times New Roman"/>
                <a:cs typeface="Times New Roman"/>
              </a:rPr>
              <a:t> </a:t>
            </a:r>
            <a:r>
              <a:rPr lang="en-US" spc="-5" dirty="0">
                <a:latin typeface="Times New Roman"/>
                <a:cs typeface="Times New Roman"/>
              </a:rPr>
              <a:t>activity.</a:t>
            </a:r>
            <a:endParaRPr lang="en-US" dirty="0">
              <a:latin typeface="Times New Roman"/>
              <a:cs typeface="Times New Roman"/>
            </a:endParaRPr>
          </a:p>
          <a:p>
            <a:pPr marL="355600" indent="-309245">
              <a:buFont typeface="Arial MT"/>
              <a:buChar char="•"/>
              <a:tabLst>
                <a:tab pos="354965" algn="l"/>
                <a:tab pos="355600" algn="l"/>
              </a:tabLst>
            </a:pPr>
            <a:r>
              <a:rPr lang="en-US" spc="-5" dirty="0">
                <a:latin typeface="Times New Roman"/>
                <a:cs typeface="Times New Roman"/>
              </a:rPr>
              <a:t>Fragments</a:t>
            </a:r>
            <a:r>
              <a:rPr lang="en-US" spc="-20" dirty="0">
                <a:latin typeface="Times New Roman"/>
                <a:cs typeface="Times New Roman"/>
              </a:rPr>
              <a:t> </a:t>
            </a:r>
            <a:r>
              <a:rPr lang="en-US" dirty="0">
                <a:latin typeface="Times New Roman"/>
                <a:cs typeface="Times New Roman"/>
              </a:rPr>
              <a:t>represent</a:t>
            </a:r>
            <a:r>
              <a:rPr lang="en-US" spc="-10" dirty="0">
                <a:latin typeface="Times New Roman"/>
                <a:cs typeface="Times New Roman"/>
              </a:rPr>
              <a:t> </a:t>
            </a:r>
            <a:r>
              <a:rPr lang="en-US" spc="-5" dirty="0">
                <a:latin typeface="Times New Roman"/>
                <a:cs typeface="Times New Roman"/>
              </a:rPr>
              <a:t>multiple</a:t>
            </a:r>
            <a:r>
              <a:rPr lang="en-US" spc="-15" dirty="0">
                <a:latin typeface="Times New Roman"/>
                <a:cs typeface="Times New Roman"/>
              </a:rPr>
              <a:t> </a:t>
            </a:r>
            <a:r>
              <a:rPr lang="en-US" spc="-5" dirty="0">
                <a:latin typeface="Times New Roman"/>
                <a:cs typeface="Times New Roman"/>
              </a:rPr>
              <a:t>screen</a:t>
            </a:r>
            <a:r>
              <a:rPr lang="en-US" spc="-15" dirty="0">
                <a:latin typeface="Times New Roman"/>
                <a:cs typeface="Times New Roman"/>
              </a:rPr>
              <a:t> </a:t>
            </a:r>
            <a:r>
              <a:rPr lang="en-US" spc="-5" dirty="0">
                <a:latin typeface="Times New Roman"/>
                <a:cs typeface="Times New Roman"/>
              </a:rPr>
              <a:t>inside</a:t>
            </a:r>
            <a:r>
              <a:rPr lang="en-US" spc="-15" dirty="0">
                <a:latin typeface="Times New Roman"/>
                <a:cs typeface="Times New Roman"/>
              </a:rPr>
              <a:t> </a:t>
            </a:r>
            <a:r>
              <a:rPr lang="en-US" dirty="0">
                <a:latin typeface="Times New Roman"/>
                <a:cs typeface="Times New Roman"/>
              </a:rPr>
              <a:t>one</a:t>
            </a:r>
            <a:r>
              <a:rPr lang="en-US" spc="-15" dirty="0">
                <a:latin typeface="Times New Roman"/>
                <a:cs typeface="Times New Roman"/>
              </a:rPr>
              <a:t> </a:t>
            </a:r>
            <a:r>
              <a:rPr lang="en-US" spc="-5" dirty="0">
                <a:latin typeface="Times New Roman"/>
                <a:cs typeface="Times New Roman"/>
              </a:rPr>
              <a:t>activity.</a:t>
            </a:r>
            <a:endParaRPr lang="en-US" dirty="0">
              <a:latin typeface="Times New Roman"/>
              <a:cs typeface="Times New Roman"/>
            </a:endParaRPr>
          </a:p>
          <a:p>
            <a:pPr marL="355600" marR="14604" indent="-309245">
              <a:buFont typeface="Arial MT"/>
              <a:buChar char="•"/>
              <a:tabLst>
                <a:tab pos="354965" algn="l"/>
                <a:tab pos="355600" algn="l"/>
              </a:tabLst>
            </a:pPr>
            <a:r>
              <a:rPr lang="en-US" dirty="0">
                <a:latin typeface="Times New Roman"/>
                <a:cs typeface="Times New Roman"/>
              </a:rPr>
              <a:t>It</a:t>
            </a:r>
            <a:r>
              <a:rPr lang="en-US" spc="315" dirty="0">
                <a:latin typeface="Times New Roman"/>
                <a:cs typeface="Times New Roman"/>
              </a:rPr>
              <a:t> </a:t>
            </a:r>
            <a:r>
              <a:rPr lang="en-US" dirty="0">
                <a:latin typeface="Times New Roman"/>
                <a:cs typeface="Times New Roman"/>
              </a:rPr>
              <a:t>functions</a:t>
            </a:r>
            <a:r>
              <a:rPr lang="en-US" spc="315" dirty="0">
                <a:latin typeface="Times New Roman"/>
                <a:cs typeface="Times New Roman"/>
              </a:rPr>
              <a:t> </a:t>
            </a:r>
            <a:r>
              <a:rPr lang="en-US" spc="-5" dirty="0">
                <a:latin typeface="Times New Roman"/>
                <a:cs typeface="Times New Roman"/>
              </a:rPr>
              <a:t>independently,</a:t>
            </a:r>
            <a:r>
              <a:rPr lang="en-US" spc="320" dirty="0">
                <a:latin typeface="Times New Roman"/>
                <a:cs typeface="Times New Roman"/>
              </a:rPr>
              <a:t> </a:t>
            </a:r>
            <a:r>
              <a:rPr lang="en-US" dirty="0">
                <a:latin typeface="Times New Roman"/>
                <a:cs typeface="Times New Roman"/>
              </a:rPr>
              <a:t>but</a:t>
            </a:r>
            <a:r>
              <a:rPr lang="en-US" spc="315" dirty="0">
                <a:latin typeface="Times New Roman"/>
                <a:cs typeface="Times New Roman"/>
              </a:rPr>
              <a:t> </a:t>
            </a:r>
            <a:r>
              <a:rPr lang="en-US" spc="-5" dirty="0">
                <a:latin typeface="Times New Roman"/>
                <a:cs typeface="Times New Roman"/>
              </a:rPr>
              <a:t>as</a:t>
            </a:r>
            <a:r>
              <a:rPr lang="en-US" spc="315" dirty="0">
                <a:latin typeface="Times New Roman"/>
                <a:cs typeface="Times New Roman"/>
              </a:rPr>
              <a:t> </a:t>
            </a:r>
            <a:r>
              <a:rPr lang="en-US" spc="-5" dirty="0">
                <a:latin typeface="Times New Roman"/>
                <a:cs typeface="Times New Roman"/>
              </a:rPr>
              <a:t>it</a:t>
            </a:r>
            <a:r>
              <a:rPr lang="en-US" spc="320" dirty="0">
                <a:latin typeface="Times New Roman"/>
                <a:cs typeface="Times New Roman"/>
              </a:rPr>
              <a:t> </a:t>
            </a:r>
            <a:r>
              <a:rPr lang="en-US" spc="-5" dirty="0">
                <a:latin typeface="Times New Roman"/>
                <a:cs typeface="Times New Roman"/>
              </a:rPr>
              <a:t>is</a:t>
            </a:r>
            <a:r>
              <a:rPr lang="en-US" spc="315" dirty="0">
                <a:latin typeface="Times New Roman"/>
                <a:cs typeface="Times New Roman"/>
              </a:rPr>
              <a:t> </a:t>
            </a:r>
            <a:r>
              <a:rPr lang="en-US" spc="-5" dirty="0">
                <a:latin typeface="Times New Roman"/>
                <a:cs typeface="Times New Roman"/>
              </a:rPr>
              <a:t>linked</a:t>
            </a:r>
            <a:r>
              <a:rPr lang="en-US" spc="315" dirty="0">
                <a:latin typeface="Times New Roman"/>
                <a:cs typeface="Times New Roman"/>
              </a:rPr>
              <a:t> </a:t>
            </a:r>
            <a:r>
              <a:rPr lang="en-US" spc="-5" dirty="0">
                <a:latin typeface="Times New Roman"/>
                <a:cs typeface="Times New Roman"/>
              </a:rPr>
              <a:t>to</a:t>
            </a:r>
            <a:r>
              <a:rPr lang="en-US" spc="320" dirty="0">
                <a:latin typeface="Times New Roman"/>
                <a:cs typeface="Times New Roman"/>
              </a:rPr>
              <a:t> </a:t>
            </a:r>
            <a:r>
              <a:rPr lang="en-US" spc="-5" dirty="0">
                <a:latin typeface="Times New Roman"/>
                <a:cs typeface="Times New Roman"/>
              </a:rPr>
              <a:t>the</a:t>
            </a:r>
            <a:r>
              <a:rPr lang="en-US" spc="315" dirty="0">
                <a:latin typeface="Times New Roman"/>
                <a:cs typeface="Times New Roman"/>
              </a:rPr>
              <a:t> </a:t>
            </a:r>
            <a:r>
              <a:rPr lang="en-US" spc="-5" dirty="0">
                <a:latin typeface="Times New Roman"/>
                <a:cs typeface="Times New Roman"/>
              </a:rPr>
              <a:t>Activity,</a:t>
            </a:r>
            <a:r>
              <a:rPr lang="en-US" spc="320" dirty="0">
                <a:latin typeface="Times New Roman"/>
                <a:cs typeface="Times New Roman"/>
              </a:rPr>
              <a:t> </a:t>
            </a:r>
            <a:r>
              <a:rPr lang="en-US" spc="-5" dirty="0">
                <a:latin typeface="Times New Roman"/>
                <a:cs typeface="Times New Roman"/>
              </a:rPr>
              <a:t>when</a:t>
            </a:r>
            <a:r>
              <a:rPr lang="en-US" spc="315" dirty="0">
                <a:latin typeface="Times New Roman"/>
                <a:cs typeface="Times New Roman"/>
              </a:rPr>
              <a:t> </a:t>
            </a:r>
            <a:r>
              <a:rPr lang="en-US" spc="-5" dirty="0">
                <a:latin typeface="Times New Roman"/>
                <a:cs typeface="Times New Roman"/>
              </a:rPr>
              <a:t>an</a:t>
            </a:r>
            <a:r>
              <a:rPr lang="en-US" spc="315" dirty="0">
                <a:latin typeface="Times New Roman"/>
                <a:cs typeface="Times New Roman"/>
              </a:rPr>
              <a:t> </a:t>
            </a:r>
            <a:r>
              <a:rPr lang="en-US" spc="-5" dirty="0">
                <a:latin typeface="Times New Roman"/>
                <a:cs typeface="Times New Roman"/>
              </a:rPr>
              <a:t>activity</a:t>
            </a:r>
            <a:r>
              <a:rPr lang="en-US" spc="320" dirty="0">
                <a:latin typeface="Times New Roman"/>
                <a:cs typeface="Times New Roman"/>
              </a:rPr>
              <a:t> </a:t>
            </a:r>
            <a:r>
              <a:rPr lang="en-US" spc="-5" dirty="0">
                <a:latin typeface="Times New Roman"/>
                <a:cs typeface="Times New Roman"/>
              </a:rPr>
              <a:t>is </a:t>
            </a:r>
            <a:r>
              <a:rPr lang="en-US" spc="-434" dirty="0">
                <a:latin typeface="Times New Roman"/>
                <a:cs typeface="Times New Roman"/>
              </a:rPr>
              <a:t> </a:t>
            </a:r>
            <a:r>
              <a:rPr lang="en-US" dirty="0">
                <a:latin typeface="Times New Roman"/>
                <a:cs typeface="Times New Roman"/>
              </a:rPr>
              <a:t>destroyed,</a:t>
            </a:r>
            <a:r>
              <a:rPr lang="en-US" spc="-5" dirty="0">
                <a:latin typeface="Times New Roman"/>
                <a:cs typeface="Times New Roman"/>
              </a:rPr>
              <a:t> the </a:t>
            </a:r>
            <a:r>
              <a:rPr lang="en-US" dirty="0">
                <a:latin typeface="Times New Roman"/>
                <a:cs typeface="Times New Roman"/>
              </a:rPr>
              <a:t>fragment </a:t>
            </a:r>
            <a:r>
              <a:rPr lang="en-US" spc="-5" dirty="0">
                <a:latin typeface="Times New Roman"/>
                <a:cs typeface="Times New Roman"/>
              </a:rPr>
              <a:t>also </a:t>
            </a:r>
            <a:r>
              <a:rPr lang="en-US" dirty="0">
                <a:latin typeface="Times New Roman"/>
                <a:cs typeface="Times New Roman"/>
              </a:rPr>
              <a:t>gets</a:t>
            </a:r>
            <a:r>
              <a:rPr lang="en-US" spc="-5" dirty="0">
                <a:latin typeface="Times New Roman"/>
                <a:cs typeface="Times New Roman"/>
              </a:rPr>
              <a:t> </a:t>
            </a:r>
            <a:r>
              <a:rPr lang="en-US" dirty="0">
                <a:latin typeface="Times New Roman"/>
                <a:cs typeface="Times New Roman"/>
              </a:rPr>
              <a:t>destroyed.</a:t>
            </a:r>
          </a:p>
          <a:p>
            <a:pPr marL="355600" marR="10160" indent="-309245">
              <a:buFont typeface="Arial MT"/>
              <a:buChar char="•"/>
              <a:tabLst>
                <a:tab pos="354965" algn="l"/>
                <a:tab pos="355600" algn="l"/>
              </a:tabLst>
            </a:pPr>
            <a:r>
              <a:rPr lang="en-US" spc="-5" dirty="0">
                <a:latin typeface="Times New Roman"/>
                <a:cs typeface="Times New Roman"/>
              </a:rPr>
              <a:t>Android</a:t>
            </a:r>
            <a:r>
              <a:rPr lang="en-US" spc="315" dirty="0">
                <a:latin typeface="Times New Roman"/>
                <a:cs typeface="Times New Roman"/>
              </a:rPr>
              <a:t> </a:t>
            </a:r>
            <a:r>
              <a:rPr lang="en-US" dirty="0">
                <a:latin typeface="Times New Roman"/>
                <a:cs typeface="Times New Roman"/>
              </a:rPr>
              <a:t>fragment</a:t>
            </a:r>
            <a:r>
              <a:rPr lang="en-US" spc="320" dirty="0">
                <a:latin typeface="Times New Roman"/>
                <a:cs typeface="Times New Roman"/>
              </a:rPr>
              <a:t> </a:t>
            </a:r>
            <a:r>
              <a:rPr lang="en-US" spc="-5" dirty="0">
                <a:latin typeface="Times New Roman"/>
                <a:cs typeface="Times New Roman"/>
              </a:rPr>
              <a:t>lifecycle</a:t>
            </a:r>
            <a:r>
              <a:rPr lang="en-US" spc="310" dirty="0">
                <a:latin typeface="Times New Roman"/>
                <a:cs typeface="Times New Roman"/>
              </a:rPr>
              <a:t> </a:t>
            </a:r>
            <a:r>
              <a:rPr lang="en-US" spc="-5" dirty="0">
                <a:latin typeface="Times New Roman"/>
                <a:cs typeface="Times New Roman"/>
              </a:rPr>
              <a:t>is</a:t>
            </a:r>
            <a:r>
              <a:rPr lang="en-US" spc="315" dirty="0">
                <a:latin typeface="Times New Roman"/>
                <a:cs typeface="Times New Roman"/>
              </a:rPr>
              <a:t> </a:t>
            </a:r>
            <a:r>
              <a:rPr lang="en-US" spc="-5" dirty="0">
                <a:latin typeface="Times New Roman"/>
                <a:cs typeface="Times New Roman"/>
              </a:rPr>
              <a:t>affected</a:t>
            </a:r>
            <a:r>
              <a:rPr lang="en-US" spc="315" dirty="0">
                <a:latin typeface="Times New Roman"/>
                <a:cs typeface="Times New Roman"/>
              </a:rPr>
              <a:t> </a:t>
            </a:r>
            <a:r>
              <a:rPr lang="en-US" dirty="0">
                <a:latin typeface="Times New Roman"/>
                <a:cs typeface="Times New Roman"/>
              </a:rPr>
              <a:t>by</a:t>
            </a:r>
            <a:r>
              <a:rPr lang="en-US" spc="315" dirty="0">
                <a:latin typeface="Times New Roman"/>
                <a:cs typeface="Times New Roman"/>
              </a:rPr>
              <a:t> </a:t>
            </a:r>
            <a:r>
              <a:rPr lang="en-US" spc="-5" dirty="0">
                <a:latin typeface="Times New Roman"/>
                <a:cs typeface="Times New Roman"/>
              </a:rPr>
              <a:t>activity</a:t>
            </a:r>
            <a:r>
              <a:rPr lang="en-US" spc="315" dirty="0">
                <a:latin typeface="Times New Roman"/>
                <a:cs typeface="Times New Roman"/>
              </a:rPr>
              <a:t> </a:t>
            </a:r>
            <a:r>
              <a:rPr lang="en-US" spc="-5" dirty="0">
                <a:latin typeface="Times New Roman"/>
                <a:cs typeface="Times New Roman"/>
              </a:rPr>
              <a:t>lifecycle</a:t>
            </a:r>
            <a:r>
              <a:rPr lang="en-US" spc="315" dirty="0">
                <a:latin typeface="Times New Roman"/>
                <a:cs typeface="Times New Roman"/>
              </a:rPr>
              <a:t> </a:t>
            </a:r>
            <a:r>
              <a:rPr lang="en-US" dirty="0">
                <a:latin typeface="Times New Roman"/>
                <a:cs typeface="Times New Roman"/>
              </a:rPr>
              <a:t>because</a:t>
            </a:r>
            <a:r>
              <a:rPr lang="en-US" spc="315" dirty="0">
                <a:latin typeface="Times New Roman"/>
                <a:cs typeface="Times New Roman"/>
              </a:rPr>
              <a:t> </a:t>
            </a:r>
            <a:r>
              <a:rPr lang="en-US" dirty="0">
                <a:latin typeface="Times New Roman"/>
                <a:cs typeface="Times New Roman"/>
              </a:rPr>
              <a:t>fragments</a:t>
            </a:r>
            <a:r>
              <a:rPr lang="en-US" spc="320" dirty="0">
                <a:latin typeface="Times New Roman"/>
                <a:cs typeface="Times New Roman"/>
              </a:rPr>
              <a:t> </a:t>
            </a:r>
            <a:r>
              <a:rPr lang="en-US" spc="-5" dirty="0">
                <a:latin typeface="Times New Roman"/>
                <a:cs typeface="Times New Roman"/>
              </a:rPr>
              <a:t>are </a:t>
            </a:r>
            <a:r>
              <a:rPr lang="en-US" spc="-434" dirty="0">
                <a:latin typeface="Times New Roman"/>
                <a:cs typeface="Times New Roman"/>
              </a:rPr>
              <a:t> </a:t>
            </a:r>
            <a:r>
              <a:rPr lang="en-US" spc="-5" dirty="0">
                <a:latin typeface="Times New Roman"/>
                <a:cs typeface="Times New Roman"/>
              </a:rPr>
              <a:t>included</a:t>
            </a:r>
            <a:r>
              <a:rPr lang="en-US" spc="-10" dirty="0">
                <a:latin typeface="Times New Roman"/>
                <a:cs typeface="Times New Roman"/>
              </a:rPr>
              <a:t> </a:t>
            </a:r>
            <a:r>
              <a:rPr lang="en-US" spc="-5" dirty="0">
                <a:latin typeface="Times New Roman"/>
                <a:cs typeface="Times New Roman"/>
              </a:rPr>
              <a:t>in activity.</a:t>
            </a:r>
            <a:endParaRPr lang="en-US" dirty="0">
              <a:latin typeface="Times New Roman"/>
              <a:cs typeface="Times New Roman"/>
            </a:endParaRPr>
          </a:p>
          <a:p>
            <a:pPr marL="355600" marR="6350" indent="-309245">
              <a:buFont typeface="Arial MT"/>
              <a:buChar char="•"/>
              <a:tabLst>
                <a:tab pos="354965" algn="l"/>
                <a:tab pos="355600" algn="l"/>
              </a:tabLst>
            </a:pPr>
            <a:r>
              <a:rPr lang="en-US" spc="-5" dirty="0">
                <a:latin typeface="Times New Roman"/>
                <a:cs typeface="Times New Roman"/>
              </a:rPr>
              <a:t>Also,</a:t>
            </a:r>
            <a:r>
              <a:rPr lang="en-US" spc="85" dirty="0">
                <a:latin typeface="Times New Roman"/>
                <a:cs typeface="Times New Roman"/>
              </a:rPr>
              <a:t> </a:t>
            </a:r>
            <a:r>
              <a:rPr lang="en-US" dirty="0">
                <a:latin typeface="Times New Roman"/>
                <a:cs typeface="Times New Roman"/>
              </a:rPr>
              <a:t>a</a:t>
            </a:r>
            <a:r>
              <a:rPr lang="en-US" spc="85" dirty="0">
                <a:latin typeface="Times New Roman"/>
                <a:cs typeface="Times New Roman"/>
              </a:rPr>
              <a:t> </a:t>
            </a:r>
            <a:r>
              <a:rPr lang="en-US" dirty="0">
                <a:latin typeface="Times New Roman"/>
                <a:cs typeface="Times New Roman"/>
              </a:rPr>
              <a:t>fragment</a:t>
            </a:r>
            <a:r>
              <a:rPr lang="en-US" spc="90" dirty="0">
                <a:latin typeface="Times New Roman"/>
                <a:cs typeface="Times New Roman"/>
              </a:rPr>
              <a:t> </a:t>
            </a:r>
            <a:r>
              <a:rPr lang="en-US" spc="-5" dirty="0">
                <a:latin typeface="Times New Roman"/>
                <a:cs typeface="Times New Roman"/>
              </a:rPr>
              <a:t>is</a:t>
            </a:r>
            <a:r>
              <a:rPr lang="en-US" spc="85" dirty="0">
                <a:latin typeface="Times New Roman"/>
                <a:cs typeface="Times New Roman"/>
              </a:rPr>
              <a:t> </a:t>
            </a:r>
            <a:r>
              <a:rPr lang="en-US" dirty="0">
                <a:latin typeface="Times New Roman"/>
                <a:cs typeface="Times New Roman"/>
              </a:rPr>
              <a:t>a</a:t>
            </a:r>
            <a:r>
              <a:rPr lang="en-US" spc="85" dirty="0">
                <a:latin typeface="Times New Roman"/>
                <a:cs typeface="Times New Roman"/>
              </a:rPr>
              <a:t> </a:t>
            </a:r>
            <a:r>
              <a:rPr lang="en-US" dirty="0">
                <a:latin typeface="Times New Roman"/>
                <a:cs typeface="Times New Roman"/>
              </a:rPr>
              <a:t>re-usable</a:t>
            </a:r>
            <a:r>
              <a:rPr lang="en-US" spc="90" dirty="0">
                <a:latin typeface="Times New Roman"/>
                <a:cs typeface="Times New Roman"/>
              </a:rPr>
              <a:t> </a:t>
            </a:r>
            <a:r>
              <a:rPr lang="en-US" spc="-5" dirty="0">
                <a:latin typeface="Times New Roman"/>
                <a:cs typeface="Times New Roman"/>
              </a:rPr>
              <a:t>component,</a:t>
            </a:r>
            <a:r>
              <a:rPr lang="en-US" spc="85" dirty="0">
                <a:latin typeface="Times New Roman"/>
                <a:cs typeface="Times New Roman"/>
              </a:rPr>
              <a:t> </a:t>
            </a:r>
            <a:r>
              <a:rPr lang="en-US" dirty="0">
                <a:latin typeface="Times New Roman"/>
                <a:cs typeface="Times New Roman"/>
              </a:rPr>
              <a:t>hence,</a:t>
            </a:r>
            <a:r>
              <a:rPr lang="en-US" spc="85" dirty="0">
                <a:latin typeface="Times New Roman"/>
                <a:cs typeface="Times New Roman"/>
              </a:rPr>
              <a:t> </a:t>
            </a:r>
            <a:r>
              <a:rPr lang="en-US" dirty="0">
                <a:latin typeface="Times New Roman"/>
                <a:cs typeface="Times New Roman"/>
              </a:rPr>
              <a:t>a</a:t>
            </a:r>
            <a:r>
              <a:rPr lang="en-US" spc="85" dirty="0">
                <a:latin typeface="Times New Roman"/>
                <a:cs typeface="Times New Roman"/>
              </a:rPr>
              <a:t> </a:t>
            </a:r>
            <a:r>
              <a:rPr lang="en-US" spc="-5" dirty="0">
                <a:latin typeface="Times New Roman"/>
                <a:cs typeface="Times New Roman"/>
              </a:rPr>
              <a:t>single</a:t>
            </a:r>
            <a:r>
              <a:rPr lang="en-US" spc="90" dirty="0">
                <a:latin typeface="Times New Roman"/>
                <a:cs typeface="Times New Roman"/>
              </a:rPr>
              <a:t> </a:t>
            </a:r>
            <a:r>
              <a:rPr lang="en-US" dirty="0">
                <a:latin typeface="Times New Roman"/>
                <a:cs typeface="Times New Roman"/>
              </a:rPr>
              <a:t>fragment</a:t>
            </a:r>
            <a:r>
              <a:rPr lang="en-US" spc="90" dirty="0">
                <a:latin typeface="Times New Roman"/>
                <a:cs typeface="Times New Roman"/>
              </a:rPr>
              <a:t> </a:t>
            </a:r>
            <a:r>
              <a:rPr lang="en-US" spc="-5" dirty="0">
                <a:latin typeface="Times New Roman"/>
                <a:cs typeface="Times New Roman"/>
              </a:rPr>
              <a:t>can</a:t>
            </a:r>
            <a:r>
              <a:rPr lang="en-US" spc="85" dirty="0">
                <a:latin typeface="Times New Roman"/>
                <a:cs typeface="Times New Roman"/>
              </a:rPr>
              <a:t> </a:t>
            </a:r>
            <a:r>
              <a:rPr lang="en-US" dirty="0">
                <a:latin typeface="Times New Roman"/>
                <a:cs typeface="Times New Roman"/>
              </a:rPr>
              <a:t>be</a:t>
            </a:r>
            <a:r>
              <a:rPr lang="en-US" spc="90" dirty="0">
                <a:latin typeface="Times New Roman"/>
                <a:cs typeface="Times New Roman"/>
              </a:rPr>
              <a:t> </a:t>
            </a:r>
            <a:r>
              <a:rPr lang="en-US" spc="-5" dirty="0">
                <a:latin typeface="Times New Roman"/>
                <a:cs typeface="Times New Roman"/>
              </a:rPr>
              <a:t>included </a:t>
            </a:r>
            <a:r>
              <a:rPr lang="en-US" spc="-434" dirty="0">
                <a:latin typeface="Times New Roman"/>
                <a:cs typeface="Times New Roman"/>
              </a:rPr>
              <a:t> </a:t>
            </a:r>
            <a:r>
              <a:rPr lang="en-US" spc="-5" dirty="0">
                <a:latin typeface="Times New Roman"/>
                <a:cs typeface="Times New Roman"/>
              </a:rPr>
              <a:t>in</a:t>
            </a:r>
            <a:r>
              <a:rPr lang="en-US" spc="-10" dirty="0">
                <a:latin typeface="Times New Roman"/>
                <a:cs typeface="Times New Roman"/>
              </a:rPr>
              <a:t> </a:t>
            </a:r>
            <a:r>
              <a:rPr lang="en-US" spc="-5" dirty="0">
                <a:latin typeface="Times New Roman"/>
                <a:cs typeface="Times New Roman"/>
              </a:rPr>
              <a:t>multiple activities, if </a:t>
            </a:r>
            <a:r>
              <a:rPr lang="en-US" dirty="0">
                <a:latin typeface="Times New Roman"/>
                <a:cs typeface="Times New Roman"/>
              </a:rPr>
              <a:t>required.</a:t>
            </a:r>
          </a:p>
          <a:p>
            <a:pPr marL="355600" indent="-309245">
              <a:buFont typeface="Arial MT"/>
              <a:buChar char="•"/>
              <a:tabLst>
                <a:tab pos="354965" algn="l"/>
                <a:tab pos="355600" algn="l"/>
              </a:tabLst>
            </a:pPr>
            <a:r>
              <a:rPr lang="en-US" spc="-5" dirty="0">
                <a:latin typeface="Times New Roman"/>
                <a:cs typeface="Times New Roman"/>
              </a:rPr>
              <a:t>Generally,</a:t>
            </a:r>
            <a:r>
              <a:rPr lang="en-US" spc="-15" dirty="0">
                <a:latin typeface="Times New Roman"/>
                <a:cs typeface="Times New Roman"/>
              </a:rPr>
              <a:t> </a:t>
            </a:r>
            <a:r>
              <a:rPr lang="en-US" dirty="0">
                <a:latin typeface="Times New Roman"/>
                <a:cs typeface="Times New Roman"/>
              </a:rPr>
              <a:t>fragments</a:t>
            </a:r>
            <a:r>
              <a:rPr lang="en-US" spc="-5" dirty="0">
                <a:latin typeface="Times New Roman"/>
                <a:cs typeface="Times New Roman"/>
              </a:rPr>
              <a:t> are</a:t>
            </a:r>
            <a:r>
              <a:rPr lang="en-US" spc="-10" dirty="0">
                <a:latin typeface="Times New Roman"/>
                <a:cs typeface="Times New Roman"/>
              </a:rPr>
              <a:t> </a:t>
            </a:r>
            <a:r>
              <a:rPr lang="en-US" dirty="0">
                <a:latin typeface="Times New Roman"/>
                <a:cs typeface="Times New Roman"/>
              </a:rPr>
              <a:t>used</a:t>
            </a:r>
            <a:r>
              <a:rPr lang="en-US" spc="-5" dirty="0">
                <a:latin typeface="Times New Roman"/>
                <a:cs typeface="Times New Roman"/>
              </a:rPr>
              <a:t> to</a:t>
            </a:r>
            <a:r>
              <a:rPr lang="en-US" spc="-10" dirty="0">
                <a:latin typeface="Times New Roman"/>
                <a:cs typeface="Times New Roman"/>
              </a:rPr>
              <a:t> </a:t>
            </a:r>
            <a:r>
              <a:rPr lang="en-US" spc="-5" dirty="0">
                <a:latin typeface="Times New Roman"/>
                <a:cs typeface="Times New Roman"/>
              </a:rPr>
              <a:t>create</a:t>
            </a:r>
            <a:r>
              <a:rPr lang="en-US" spc="-10" dirty="0">
                <a:latin typeface="Times New Roman"/>
                <a:cs typeface="Times New Roman"/>
              </a:rPr>
              <a:t> </a:t>
            </a:r>
            <a:r>
              <a:rPr lang="en-US" spc="-5" dirty="0">
                <a:latin typeface="Times New Roman"/>
                <a:cs typeface="Times New Roman"/>
              </a:rPr>
              <a:t>multi-pane</a:t>
            </a:r>
            <a:r>
              <a:rPr lang="en-US" spc="-10" dirty="0">
                <a:latin typeface="Times New Roman"/>
                <a:cs typeface="Times New Roman"/>
              </a:rPr>
              <a:t> </a:t>
            </a:r>
            <a:r>
              <a:rPr lang="en-US" spc="-5" dirty="0">
                <a:latin typeface="Times New Roman"/>
                <a:cs typeface="Times New Roman"/>
              </a:rPr>
              <a:t>UI</a:t>
            </a:r>
            <a:r>
              <a:rPr lang="en-US" spc="-10" dirty="0">
                <a:latin typeface="Times New Roman"/>
                <a:cs typeface="Times New Roman"/>
              </a:rPr>
              <a:t> </a:t>
            </a:r>
            <a:r>
              <a:rPr lang="en-US" spc="-5" dirty="0">
                <a:latin typeface="Times New Roman"/>
                <a:cs typeface="Times New Roman"/>
              </a:rPr>
              <a:t>in</a:t>
            </a:r>
            <a:r>
              <a:rPr lang="en-US" spc="-10" dirty="0">
                <a:latin typeface="Times New Roman"/>
                <a:cs typeface="Times New Roman"/>
              </a:rPr>
              <a:t> </a:t>
            </a:r>
            <a:r>
              <a:rPr lang="en-US" spc="-5" dirty="0">
                <a:latin typeface="Times New Roman"/>
                <a:cs typeface="Times New Roman"/>
              </a:rPr>
              <a:t>Android</a:t>
            </a:r>
            <a:r>
              <a:rPr lang="en-US" spc="-10" dirty="0">
                <a:latin typeface="Times New Roman"/>
                <a:cs typeface="Times New Roman"/>
              </a:rPr>
              <a:t> </a:t>
            </a:r>
            <a:r>
              <a:rPr lang="en-US" spc="-5" dirty="0">
                <a:latin typeface="Times New Roman"/>
                <a:cs typeface="Times New Roman"/>
              </a:rPr>
              <a:t>apps.</a:t>
            </a:r>
            <a:endParaRPr lang="en-US" dirty="0">
              <a:latin typeface="Times New Roman"/>
              <a:cs typeface="Times New Roman"/>
            </a:endParaRPr>
          </a:p>
          <a:p>
            <a:pPr marL="355600" marR="8890" indent="-309245" algn="just">
              <a:buFont typeface="Arial MT"/>
              <a:buChar char="•"/>
              <a:tabLst>
                <a:tab pos="355600" algn="l"/>
              </a:tabLst>
            </a:pPr>
            <a:r>
              <a:rPr lang="en-US" dirty="0">
                <a:latin typeface="Times New Roman"/>
                <a:cs typeface="Times New Roman"/>
              </a:rPr>
              <a:t>A </a:t>
            </a:r>
            <a:r>
              <a:rPr lang="en-US" spc="-5" dirty="0">
                <a:latin typeface="Times New Roman"/>
                <a:cs typeface="Times New Roman"/>
              </a:rPr>
              <a:t>Fragment </a:t>
            </a:r>
            <a:r>
              <a:rPr lang="en-US" dirty="0">
                <a:latin typeface="Times New Roman"/>
                <a:cs typeface="Times New Roman"/>
              </a:rPr>
              <a:t>has </a:t>
            </a:r>
            <a:r>
              <a:rPr lang="en-US" spc="-5" dirty="0">
                <a:latin typeface="Times New Roman"/>
                <a:cs typeface="Times New Roman"/>
              </a:rPr>
              <a:t>it's </a:t>
            </a:r>
            <a:r>
              <a:rPr lang="en-US" dirty="0">
                <a:latin typeface="Times New Roman"/>
                <a:cs typeface="Times New Roman"/>
              </a:rPr>
              <a:t>own </a:t>
            </a:r>
            <a:r>
              <a:rPr lang="en-US" spc="-5" dirty="0">
                <a:latin typeface="Times New Roman"/>
                <a:cs typeface="Times New Roman"/>
              </a:rPr>
              <a:t>Layout </a:t>
            </a:r>
            <a:r>
              <a:rPr lang="en-US" dirty="0">
                <a:latin typeface="Times New Roman"/>
                <a:cs typeface="Times New Roman"/>
              </a:rPr>
              <a:t>for </a:t>
            </a:r>
            <a:r>
              <a:rPr lang="en-US" spc="-5" dirty="0">
                <a:latin typeface="Times New Roman"/>
                <a:cs typeface="Times New Roman"/>
              </a:rPr>
              <a:t>the UI </a:t>
            </a:r>
            <a:r>
              <a:rPr lang="en-US" dirty="0">
                <a:latin typeface="Times New Roman"/>
                <a:cs typeface="Times New Roman"/>
              </a:rPr>
              <a:t>(user </a:t>
            </a:r>
            <a:r>
              <a:rPr lang="en-US" spc="-5" dirty="0">
                <a:latin typeface="Times New Roman"/>
                <a:cs typeface="Times New Roman"/>
              </a:rPr>
              <a:t>interface), </a:t>
            </a:r>
            <a:r>
              <a:rPr lang="en-US" dirty="0">
                <a:latin typeface="Times New Roman"/>
                <a:cs typeface="Times New Roman"/>
              </a:rPr>
              <a:t>but </a:t>
            </a:r>
            <a:r>
              <a:rPr lang="en-US" spc="-5" dirty="0">
                <a:latin typeface="Times New Roman"/>
                <a:cs typeface="Times New Roman"/>
              </a:rPr>
              <a:t>we can even </a:t>
            </a:r>
            <a:r>
              <a:rPr lang="en-US" dirty="0">
                <a:latin typeface="Times New Roman"/>
                <a:cs typeface="Times New Roman"/>
              </a:rPr>
              <a:t>define a </a:t>
            </a:r>
            <a:r>
              <a:rPr lang="en-US" spc="5" dirty="0">
                <a:latin typeface="Times New Roman"/>
                <a:cs typeface="Times New Roman"/>
              </a:rPr>
              <a:t> </a:t>
            </a:r>
            <a:r>
              <a:rPr lang="en-US" dirty="0">
                <a:latin typeface="Times New Roman"/>
                <a:cs typeface="Times New Roman"/>
              </a:rPr>
              <a:t>fragment </a:t>
            </a:r>
            <a:r>
              <a:rPr lang="en-US" spc="-5" dirty="0">
                <a:latin typeface="Times New Roman"/>
                <a:cs typeface="Times New Roman"/>
              </a:rPr>
              <a:t>without any layout, to implement </a:t>
            </a:r>
            <a:r>
              <a:rPr lang="en-US" dirty="0">
                <a:latin typeface="Times New Roman"/>
                <a:cs typeface="Times New Roman"/>
              </a:rPr>
              <a:t>a behaviors </a:t>
            </a:r>
            <a:r>
              <a:rPr lang="en-US" spc="-5" dirty="0">
                <a:latin typeface="Times New Roman"/>
                <a:cs typeface="Times New Roman"/>
              </a:rPr>
              <a:t>which </a:t>
            </a:r>
            <a:r>
              <a:rPr lang="en-US" dirty="0">
                <a:latin typeface="Times New Roman"/>
                <a:cs typeface="Times New Roman"/>
              </a:rPr>
              <a:t>has no user </a:t>
            </a:r>
            <a:r>
              <a:rPr lang="en-US" spc="-5" dirty="0">
                <a:latin typeface="Times New Roman"/>
                <a:cs typeface="Times New Roman"/>
              </a:rPr>
              <a:t>interface, </a:t>
            </a:r>
            <a:r>
              <a:rPr lang="en-US" dirty="0">
                <a:latin typeface="Times New Roman"/>
                <a:cs typeface="Times New Roman"/>
              </a:rPr>
              <a:t> </a:t>
            </a:r>
            <a:r>
              <a:rPr lang="en-US" spc="-5" dirty="0">
                <a:latin typeface="Times New Roman"/>
                <a:cs typeface="Times New Roman"/>
              </a:rPr>
              <a:t>more</a:t>
            </a:r>
            <a:r>
              <a:rPr lang="en-US" spc="-10" dirty="0">
                <a:latin typeface="Times New Roman"/>
                <a:cs typeface="Times New Roman"/>
              </a:rPr>
              <a:t> </a:t>
            </a:r>
            <a:r>
              <a:rPr lang="en-US" spc="-5" dirty="0">
                <a:latin typeface="Times New Roman"/>
                <a:cs typeface="Times New Roman"/>
              </a:rPr>
              <a:t>like </a:t>
            </a:r>
            <a:r>
              <a:rPr lang="en-US" dirty="0">
                <a:latin typeface="Times New Roman"/>
                <a:cs typeface="Times New Roman"/>
              </a:rPr>
              <a:t>a</a:t>
            </a:r>
            <a:r>
              <a:rPr lang="en-US" spc="-5" dirty="0">
                <a:latin typeface="Times New Roman"/>
                <a:cs typeface="Times New Roman"/>
              </a:rPr>
              <a:t> </a:t>
            </a:r>
            <a:r>
              <a:rPr lang="en-US" dirty="0">
                <a:latin typeface="Times New Roman"/>
                <a:cs typeface="Times New Roman"/>
              </a:rPr>
              <a:t>background </a:t>
            </a:r>
            <a:r>
              <a:rPr lang="en-US" spc="-5" dirty="0">
                <a:latin typeface="Times New Roman"/>
                <a:cs typeface="Times New Roman"/>
              </a:rPr>
              <a:t>service.</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33427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12700" algn="just">
              <a:lnSpc>
                <a:spcPct val="100000"/>
              </a:lnSpc>
              <a:spcBef>
                <a:spcPts val="100"/>
              </a:spcBef>
            </a:pPr>
            <a:r>
              <a:rPr lang="en-US" b="1" spc="-5" dirty="0">
                <a:solidFill>
                  <a:srgbClr val="0070C0"/>
                </a:solidFill>
                <a:latin typeface="Times New Roman"/>
                <a:cs typeface="Times New Roman"/>
              </a:rPr>
              <a:t>Main</a:t>
            </a:r>
            <a:r>
              <a:rPr lang="en-US" b="1" spc="-20" dirty="0">
                <a:solidFill>
                  <a:srgbClr val="0070C0"/>
                </a:solidFill>
                <a:latin typeface="Times New Roman"/>
                <a:cs typeface="Times New Roman"/>
              </a:rPr>
              <a:t> </a:t>
            </a:r>
            <a:r>
              <a:rPr lang="en-US" b="1" spc="-5" dirty="0">
                <a:solidFill>
                  <a:srgbClr val="0070C0"/>
                </a:solidFill>
                <a:latin typeface="Times New Roman"/>
                <a:cs typeface="Times New Roman"/>
              </a:rPr>
              <a:t>use</a:t>
            </a:r>
            <a:r>
              <a:rPr lang="en-US" b="1" spc="-20" dirty="0">
                <a:solidFill>
                  <a:srgbClr val="0070C0"/>
                </a:solidFill>
                <a:latin typeface="Times New Roman"/>
                <a:cs typeface="Times New Roman"/>
              </a:rPr>
              <a:t> </a:t>
            </a:r>
            <a:r>
              <a:rPr lang="en-US" b="1" dirty="0">
                <a:solidFill>
                  <a:srgbClr val="0070C0"/>
                </a:solidFill>
                <a:latin typeface="Times New Roman"/>
                <a:cs typeface="Times New Roman"/>
              </a:rPr>
              <a:t>of</a:t>
            </a:r>
            <a:r>
              <a:rPr lang="en-US" b="1" spc="-10" dirty="0">
                <a:solidFill>
                  <a:srgbClr val="0070C0"/>
                </a:solidFill>
                <a:latin typeface="Times New Roman"/>
                <a:cs typeface="Times New Roman"/>
              </a:rPr>
              <a:t> </a:t>
            </a:r>
            <a:r>
              <a:rPr lang="en-US" b="1" spc="-5" dirty="0">
                <a:solidFill>
                  <a:srgbClr val="0070C0"/>
                </a:solidFill>
                <a:latin typeface="Times New Roman"/>
                <a:cs typeface="Times New Roman"/>
              </a:rPr>
              <a:t>Fragments</a:t>
            </a:r>
            <a:r>
              <a:rPr lang="en-US" b="1" spc="-20" dirty="0">
                <a:solidFill>
                  <a:srgbClr val="0070C0"/>
                </a:solidFill>
                <a:latin typeface="Times New Roman"/>
                <a:cs typeface="Times New Roman"/>
              </a:rPr>
              <a:t> </a:t>
            </a:r>
            <a:r>
              <a:rPr lang="en-US" b="1" spc="-5" dirty="0">
                <a:solidFill>
                  <a:srgbClr val="0070C0"/>
                </a:solidFill>
                <a:latin typeface="Times New Roman"/>
                <a:cs typeface="Times New Roman"/>
              </a:rPr>
              <a:t>in</a:t>
            </a:r>
            <a:r>
              <a:rPr lang="en-US" b="1" spc="-15" dirty="0">
                <a:solidFill>
                  <a:srgbClr val="0070C0"/>
                </a:solidFill>
                <a:latin typeface="Times New Roman"/>
                <a:cs typeface="Times New Roman"/>
              </a:rPr>
              <a:t> </a:t>
            </a:r>
            <a:r>
              <a:rPr lang="en-US" b="1" spc="-5" dirty="0">
                <a:solidFill>
                  <a:srgbClr val="0070C0"/>
                </a:solidFill>
                <a:latin typeface="Times New Roman"/>
                <a:cs typeface="Times New Roman"/>
              </a:rPr>
              <a:t>Android</a:t>
            </a:r>
            <a:endParaRPr lang="en-US" dirty="0">
              <a:latin typeface="Times New Roman"/>
              <a:cs typeface="Times New Roman"/>
            </a:endParaRPr>
          </a:p>
          <a:p>
            <a:pPr marL="12700" marR="5080" algn="just">
              <a:lnSpc>
                <a:spcPct val="100000"/>
              </a:lnSpc>
            </a:pPr>
            <a:r>
              <a:rPr lang="en-US" spc="-5" dirty="0">
                <a:latin typeface="Times New Roman"/>
                <a:cs typeface="Times New Roman"/>
              </a:rPr>
              <a:t>Following are the </a:t>
            </a:r>
            <a:r>
              <a:rPr lang="en-US" dirty="0">
                <a:latin typeface="Times New Roman"/>
                <a:cs typeface="Times New Roman"/>
              </a:rPr>
              <a:t>3 </a:t>
            </a:r>
            <a:r>
              <a:rPr lang="en-US" spc="-5" dirty="0">
                <a:latin typeface="Times New Roman"/>
                <a:cs typeface="Times New Roman"/>
              </a:rPr>
              <a:t>main </a:t>
            </a:r>
            <a:r>
              <a:rPr lang="en-US" dirty="0">
                <a:latin typeface="Times New Roman"/>
                <a:cs typeface="Times New Roman"/>
              </a:rPr>
              <a:t>usage of </a:t>
            </a:r>
            <a:r>
              <a:rPr lang="en-US" spc="-5" dirty="0">
                <a:latin typeface="Times New Roman"/>
                <a:cs typeface="Times New Roman"/>
              </a:rPr>
              <a:t>Fragments in Android, </a:t>
            </a:r>
            <a:r>
              <a:rPr lang="en-US" dirty="0">
                <a:latin typeface="Times New Roman"/>
                <a:cs typeface="Times New Roman"/>
              </a:rPr>
              <a:t>for </a:t>
            </a:r>
            <a:r>
              <a:rPr lang="en-US" spc="-5" dirty="0">
                <a:latin typeface="Times New Roman"/>
                <a:cs typeface="Times New Roman"/>
              </a:rPr>
              <a:t>which Fragments were </a:t>
            </a:r>
            <a:r>
              <a:rPr lang="en-US" dirty="0">
                <a:latin typeface="Times New Roman"/>
                <a:cs typeface="Times New Roman"/>
              </a:rPr>
              <a:t> </a:t>
            </a:r>
            <a:r>
              <a:rPr lang="en-US" spc="-5" dirty="0">
                <a:latin typeface="Times New Roman"/>
                <a:cs typeface="Times New Roman"/>
              </a:rPr>
              <a:t>introduced:</a:t>
            </a:r>
            <a:endParaRPr lang="en-US" dirty="0">
              <a:latin typeface="Times New Roman"/>
              <a:cs typeface="Times New Roman"/>
            </a:endParaRPr>
          </a:p>
          <a:p>
            <a:pPr>
              <a:lnSpc>
                <a:spcPct val="100000"/>
              </a:lnSpc>
              <a:spcBef>
                <a:spcPts val="30"/>
              </a:spcBef>
            </a:pPr>
            <a:endParaRPr lang="en-US" sz="3600" dirty="0">
              <a:latin typeface="Times New Roman"/>
              <a:cs typeface="Times New Roman"/>
            </a:endParaRPr>
          </a:p>
          <a:p>
            <a:pPr marL="12700" marR="15875" algn="just">
              <a:lnSpc>
                <a:spcPct val="100000"/>
              </a:lnSpc>
            </a:pPr>
            <a:r>
              <a:rPr lang="en-US" b="1" spc="-5" dirty="0">
                <a:latin typeface="Times New Roman"/>
                <a:cs typeface="Times New Roman"/>
              </a:rPr>
              <a:t>Modularity: </a:t>
            </a:r>
            <a:r>
              <a:rPr lang="en-US" dirty="0">
                <a:latin typeface="Times New Roman"/>
                <a:cs typeface="Times New Roman"/>
              </a:rPr>
              <a:t>If a </a:t>
            </a:r>
            <a:r>
              <a:rPr lang="en-US" spc="-5" dirty="0">
                <a:latin typeface="Times New Roman"/>
                <a:cs typeface="Times New Roman"/>
              </a:rPr>
              <a:t>single activity is </a:t>
            </a:r>
            <a:r>
              <a:rPr lang="en-US" dirty="0">
                <a:latin typeface="Times New Roman"/>
                <a:cs typeface="Times New Roman"/>
              </a:rPr>
              <a:t>having </a:t>
            </a:r>
            <a:r>
              <a:rPr lang="en-US" spc="-5" dirty="0">
                <a:latin typeface="Times New Roman"/>
                <a:cs typeface="Times New Roman"/>
              </a:rPr>
              <a:t>too many </a:t>
            </a:r>
            <a:r>
              <a:rPr lang="en-US" dirty="0">
                <a:latin typeface="Times New Roman"/>
                <a:cs typeface="Times New Roman"/>
              </a:rPr>
              <a:t>functional </a:t>
            </a:r>
            <a:r>
              <a:rPr lang="en-US" spc="-5" dirty="0">
                <a:latin typeface="Times New Roman"/>
                <a:cs typeface="Times New Roman"/>
              </a:rPr>
              <a:t>components, its </a:t>
            </a:r>
            <a:r>
              <a:rPr lang="en-US" dirty="0">
                <a:latin typeface="Times New Roman"/>
                <a:cs typeface="Times New Roman"/>
              </a:rPr>
              <a:t>better </a:t>
            </a:r>
            <a:r>
              <a:rPr lang="en-US" spc="-5" dirty="0">
                <a:latin typeface="Times New Roman"/>
                <a:cs typeface="Times New Roman"/>
              </a:rPr>
              <a:t>to </a:t>
            </a:r>
            <a:r>
              <a:rPr lang="en-US" dirty="0">
                <a:latin typeface="Times New Roman"/>
                <a:cs typeface="Times New Roman"/>
              </a:rPr>
              <a:t> divide </a:t>
            </a:r>
            <a:r>
              <a:rPr lang="en-US" spc="-5" dirty="0">
                <a:latin typeface="Times New Roman"/>
                <a:cs typeface="Times New Roman"/>
              </a:rPr>
              <a:t>it into independent </a:t>
            </a:r>
            <a:r>
              <a:rPr lang="en-US" dirty="0">
                <a:latin typeface="Times New Roman"/>
                <a:cs typeface="Times New Roman"/>
              </a:rPr>
              <a:t>fragments, hence </a:t>
            </a:r>
            <a:r>
              <a:rPr lang="en-US" spc="-5" dirty="0">
                <a:latin typeface="Times New Roman"/>
                <a:cs typeface="Times New Roman"/>
              </a:rPr>
              <a:t>making the code more </a:t>
            </a:r>
            <a:r>
              <a:rPr lang="en-US" dirty="0">
                <a:latin typeface="Times New Roman"/>
                <a:cs typeface="Times New Roman"/>
              </a:rPr>
              <a:t>organized </a:t>
            </a:r>
            <a:r>
              <a:rPr lang="en-US" spc="-5" dirty="0">
                <a:latin typeface="Times New Roman"/>
                <a:cs typeface="Times New Roman"/>
              </a:rPr>
              <a:t>and easier to </a:t>
            </a:r>
            <a:r>
              <a:rPr lang="en-US" dirty="0">
                <a:latin typeface="Times New Roman"/>
                <a:cs typeface="Times New Roman"/>
              </a:rPr>
              <a:t> </a:t>
            </a:r>
            <a:r>
              <a:rPr lang="en-US" spc="-5" dirty="0">
                <a:latin typeface="Times New Roman"/>
                <a:cs typeface="Times New Roman"/>
              </a:rPr>
              <a:t>maintain.</a:t>
            </a:r>
            <a:endParaRPr lang="en-US" dirty="0">
              <a:latin typeface="Times New Roman"/>
              <a:cs typeface="Times New Roman"/>
            </a:endParaRPr>
          </a:p>
          <a:p>
            <a:pPr>
              <a:lnSpc>
                <a:spcPct val="100000"/>
              </a:lnSpc>
              <a:spcBef>
                <a:spcPts val="35"/>
              </a:spcBef>
            </a:pPr>
            <a:endParaRPr lang="en-US" sz="3600" dirty="0">
              <a:latin typeface="Times New Roman"/>
              <a:cs typeface="Times New Roman"/>
            </a:endParaRPr>
          </a:p>
          <a:p>
            <a:pPr marL="12700" marR="16510" algn="just">
              <a:lnSpc>
                <a:spcPct val="100000"/>
              </a:lnSpc>
            </a:pPr>
            <a:r>
              <a:rPr lang="en-US" b="1" spc="-5" dirty="0">
                <a:latin typeface="Times New Roman"/>
                <a:cs typeface="Times New Roman"/>
              </a:rPr>
              <a:t>Reusability:</a:t>
            </a:r>
            <a:r>
              <a:rPr lang="en-US" b="1" spc="440" dirty="0">
                <a:latin typeface="Times New Roman"/>
                <a:cs typeface="Times New Roman"/>
              </a:rPr>
              <a:t> </a:t>
            </a:r>
            <a:r>
              <a:rPr lang="en-US" dirty="0">
                <a:latin typeface="Times New Roman"/>
                <a:cs typeface="Times New Roman"/>
              </a:rPr>
              <a:t>If </a:t>
            </a:r>
            <a:r>
              <a:rPr lang="en-US" spc="-5" dirty="0">
                <a:latin typeface="Times New Roman"/>
                <a:cs typeface="Times New Roman"/>
              </a:rPr>
              <a:t>we </a:t>
            </a:r>
            <a:r>
              <a:rPr lang="en-US" dirty="0">
                <a:latin typeface="Times New Roman"/>
                <a:cs typeface="Times New Roman"/>
              </a:rPr>
              <a:t>define </a:t>
            </a:r>
            <a:r>
              <a:rPr lang="en-US" spc="-5" dirty="0">
                <a:latin typeface="Times New Roman"/>
                <a:cs typeface="Times New Roman"/>
              </a:rPr>
              <a:t>any </a:t>
            </a:r>
            <a:r>
              <a:rPr lang="en-US" dirty="0">
                <a:latin typeface="Times New Roman"/>
                <a:cs typeface="Times New Roman"/>
              </a:rPr>
              <a:t>particular feature </a:t>
            </a:r>
            <a:r>
              <a:rPr lang="en-US" spc="-5" dirty="0">
                <a:latin typeface="Times New Roman"/>
                <a:cs typeface="Times New Roman"/>
              </a:rPr>
              <a:t>in </a:t>
            </a:r>
            <a:r>
              <a:rPr lang="en-US" dirty="0">
                <a:latin typeface="Times New Roman"/>
                <a:cs typeface="Times New Roman"/>
              </a:rPr>
              <a:t>a fragment, </a:t>
            </a:r>
            <a:r>
              <a:rPr lang="en-US" spc="-5" dirty="0">
                <a:latin typeface="Times New Roman"/>
                <a:cs typeface="Times New Roman"/>
              </a:rPr>
              <a:t>then that </a:t>
            </a:r>
            <a:r>
              <a:rPr lang="en-US" dirty="0">
                <a:latin typeface="Times New Roman"/>
                <a:cs typeface="Times New Roman"/>
              </a:rPr>
              <a:t>feature </a:t>
            </a:r>
            <a:r>
              <a:rPr lang="en-US" spc="-5" dirty="0">
                <a:latin typeface="Times New Roman"/>
                <a:cs typeface="Times New Roman"/>
              </a:rPr>
              <a:t>more </a:t>
            </a:r>
            <a:r>
              <a:rPr lang="en-US" dirty="0">
                <a:latin typeface="Times New Roman"/>
                <a:cs typeface="Times New Roman"/>
              </a:rPr>
              <a:t>or </a:t>
            </a:r>
            <a:r>
              <a:rPr lang="en-US" spc="5" dirty="0">
                <a:latin typeface="Times New Roman"/>
                <a:cs typeface="Times New Roman"/>
              </a:rPr>
              <a:t> </a:t>
            </a:r>
            <a:r>
              <a:rPr lang="en-US" spc="-5" dirty="0">
                <a:latin typeface="Times New Roman"/>
                <a:cs typeface="Times New Roman"/>
              </a:rPr>
              <a:t>less</a:t>
            </a:r>
            <a:r>
              <a:rPr lang="en-US" spc="-10" dirty="0">
                <a:latin typeface="Times New Roman"/>
                <a:cs typeface="Times New Roman"/>
              </a:rPr>
              <a:t> </a:t>
            </a:r>
            <a:r>
              <a:rPr lang="en-US" dirty="0">
                <a:latin typeface="Times New Roman"/>
                <a:cs typeface="Times New Roman"/>
              </a:rPr>
              <a:t>becomes a</a:t>
            </a:r>
            <a:r>
              <a:rPr lang="en-US" spc="-10" dirty="0">
                <a:latin typeface="Times New Roman"/>
                <a:cs typeface="Times New Roman"/>
              </a:rPr>
              <a:t> </a:t>
            </a:r>
            <a:r>
              <a:rPr lang="en-US" dirty="0">
                <a:latin typeface="Times New Roman"/>
                <a:cs typeface="Times New Roman"/>
              </a:rPr>
              <a:t>reusable </a:t>
            </a:r>
            <a:r>
              <a:rPr lang="en-US" spc="-5" dirty="0">
                <a:latin typeface="Times New Roman"/>
                <a:cs typeface="Times New Roman"/>
              </a:rPr>
              <a:t>component</a:t>
            </a:r>
            <a:r>
              <a:rPr lang="en-US" spc="-10" dirty="0">
                <a:latin typeface="Times New Roman"/>
                <a:cs typeface="Times New Roman"/>
              </a:rPr>
              <a:t> </a:t>
            </a:r>
            <a:r>
              <a:rPr lang="en-US" spc="-5" dirty="0">
                <a:latin typeface="Times New Roman"/>
                <a:cs typeface="Times New Roman"/>
              </a:rPr>
              <a:t>which can</a:t>
            </a:r>
            <a:r>
              <a:rPr lang="en-US" spc="-10" dirty="0">
                <a:latin typeface="Times New Roman"/>
                <a:cs typeface="Times New Roman"/>
              </a:rPr>
              <a:t> </a:t>
            </a:r>
            <a:r>
              <a:rPr lang="en-US" dirty="0">
                <a:latin typeface="Times New Roman"/>
                <a:cs typeface="Times New Roman"/>
              </a:rPr>
              <a:t>be </a:t>
            </a:r>
            <a:r>
              <a:rPr lang="en-US" spc="-5" dirty="0">
                <a:latin typeface="Times New Roman"/>
                <a:cs typeface="Times New Roman"/>
              </a:rPr>
              <a:t>easily</a:t>
            </a:r>
            <a:r>
              <a:rPr lang="en-US" spc="-10" dirty="0">
                <a:latin typeface="Times New Roman"/>
                <a:cs typeface="Times New Roman"/>
              </a:rPr>
              <a:t> </a:t>
            </a:r>
            <a:r>
              <a:rPr lang="en-US" spc="-5" dirty="0">
                <a:latin typeface="Times New Roman"/>
                <a:cs typeface="Times New Roman"/>
              </a:rPr>
              <a:t>integrated into</a:t>
            </a:r>
            <a:r>
              <a:rPr lang="en-US" spc="-10" dirty="0">
                <a:latin typeface="Times New Roman"/>
                <a:cs typeface="Times New Roman"/>
              </a:rPr>
              <a:t> </a:t>
            </a:r>
            <a:r>
              <a:rPr lang="en-US" spc="-5" dirty="0">
                <a:latin typeface="Times New Roman"/>
                <a:cs typeface="Times New Roman"/>
              </a:rPr>
              <a:t>any activity.</a:t>
            </a:r>
            <a:endParaRPr lang="en-US" dirty="0">
              <a:latin typeface="Times New Roman"/>
              <a:cs typeface="Times New Roman"/>
            </a:endParaRPr>
          </a:p>
          <a:p>
            <a:pPr>
              <a:lnSpc>
                <a:spcPct val="100000"/>
              </a:lnSpc>
              <a:spcBef>
                <a:spcPts val="30"/>
              </a:spcBef>
            </a:pPr>
            <a:endParaRPr lang="en-US" sz="3600" dirty="0">
              <a:latin typeface="Times New Roman"/>
              <a:cs typeface="Times New Roman"/>
            </a:endParaRPr>
          </a:p>
          <a:p>
            <a:pPr marL="12700" marR="8255" algn="just">
              <a:lnSpc>
                <a:spcPct val="100000"/>
              </a:lnSpc>
            </a:pPr>
            <a:r>
              <a:rPr lang="en-US" b="1" spc="-5" dirty="0">
                <a:latin typeface="Times New Roman"/>
                <a:cs typeface="Times New Roman"/>
              </a:rPr>
              <a:t>Adaptability: </a:t>
            </a:r>
            <a:r>
              <a:rPr lang="en-US" dirty="0">
                <a:latin typeface="Times New Roman"/>
                <a:cs typeface="Times New Roman"/>
              </a:rPr>
              <a:t>If </a:t>
            </a:r>
            <a:r>
              <a:rPr lang="en-US" spc="-5" dirty="0">
                <a:latin typeface="Times New Roman"/>
                <a:cs typeface="Times New Roman"/>
              </a:rPr>
              <a:t>we </a:t>
            </a:r>
            <a:r>
              <a:rPr lang="en-US" dirty="0">
                <a:latin typeface="Times New Roman"/>
                <a:cs typeface="Times New Roman"/>
              </a:rPr>
              <a:t>break </a:t>
            </a:r>
            <a:r>
              <a:rPr lang="en-US" spc="-5" dirty="0">
                <a:latin typeface="Times New Roman"/>
                <a:cs typeface="Times New Roman"/>
              </a:rPr>
              <a:t>UI components </a:t>
            </a:r>
            <a:r>
              <a:rPr lang="en-US" dirty="0">
                <a:latin typeface="Times New Roman"/>
                <a:cs typeface="Times New Roman"/>
              </a:rPr>
              <a:t>of </a:t>
            </a:r>
            <a:r>
              <a:rPr lang="en-US" spc="-5" dirty="0">
                <a:latin typeface="Times New Roman"/>
                <a:cs typeface="Times New Roman"/>
              </a:rPr>
              <a:t>an app screen into </a:t>
            </a:r>
            <a:r>
              <a:rPr lang="en-US" dirty="0">
                <a:latin typeface="Times New Roman"/>
                <a:cs typeface="Times New Roman"/>
              </a:rPr>
              <a:t>fragments, </a:t>
            </a:r>
            <a:r>
              <a:rPr lang="en-US" spc="-5" dirty="0">
                <a:latin typeface="Times New Roman"/>
                <a:cs typeface="Times New Roman"/>
              </a:rPr>
              <a:t>then it </a:t>
            </a:r>
            <a:r>
              <a:rPr lang="en-US" dirty="0">
                <a:latin typeface="Times New Roman"/>
                <a:cs typeface="Times New Roman"/>
              </a:rPr>
              <a:t>becomes </a:t>
            </a:r>
            <a:r>
              <a:rPr lang="en-US" spc="-434" dirty="0">
                <a:latin typeface="Times New Roman"/>
                <a:cs typeface="Times New Roman"/>
              </a:rPr>
              <a:t> </a:t>
            </a:r>
            <a:r>
              <a:rPr lang="en-US" spc="-5" dirty="0">
                <a:latin typeface="Times New Roman"/>
                <a:cs typeface="Times New Roman"/>
              </a:rPr>
              <a:t>easier</a:t>
            </a:r>
            <a:r>
              <a:rPr lang="en-US" spc="-10" dirty="0">
                <a:latin typeface="Times New Roman"/>
                <a:cs typeface="Times New Roman"/>
              </a:rPr>
              <a:t> </a:t>
            </a:r>
            <a:r>
              <a:rPr lang="en-US" spc="-5" dirty="0">
                <a:latin typeface="Times New Roman"/>
                <a:cs typeface="Times New Roman"/>
              </a:rPr>
              <a:t>to change their</a:t>
            </a:r>
            <a:r>
              <a:rPr lang="en-US" spc="-10" dirty="0">
                <a:latin typeface="Times New Roman"/>
                <a:cs typeface="Times New Roman"/>
              </a:rPr>
              <a:t> </a:t>
            </a:r>
            <a:r>
              <a:rPr lang="en-US" dirty="0">
                <a:latin typeface="Times New Roman"/>
                <a:cs typeface="Times New Roman"/>
              </a:rPr>
              <a:t>orientation </a:t>
            </a:r>
            <a:r>
              <a:rPr lang="en-US" spc="-5" dirty="0">
                <a:latin typeface="Times New Roman"/>
                <a:cs typeface="Times New Roman"/>
              </a:rPr>
              <a:t>and </a:t>
            </a:r>
            <a:r>
              <a:rPr lang="en-US" dirty="0">
                <a:latin typeface="Times New Roman"/>
                <a:cs typeface="Times New Roman"/>
              </a:rPr>
              <a:t>placement,</a:t>
            </a:r>
            <a:r>
              <a:rPr lang="en-US" spc="-5" dirty="0">
                <a:latin typeface="Times New Roman"/>
                <a:cs typeface="Times New Roman"/>
              </a:rPr>
              <a:t> </a:t>
            </a:r>
            <a:r>
              <a:rPr lang="en-US" dirty="0">
                <a:latin typeface="Times New Roman"/>
                <a:cs typeface="Times New Roman"/>
              </a:rPr>
              <a:t>based on </a:t>
            </a:r>
            <a:r>
              <a:rPr lang="en-US" spc="-5" dirty="0">
                <a:latin typeface="Times New Roman"/>
                <a:cs typeface="Times New Roman"/>
              </a:rPr>
              <a:t>screen</a:t>
            </a:r>
            <a:r>
              <a:rPr lang="en-US" spc="-10" dirty="0">
                <a:latin typeface="Times New Roman"/>
                <a:cs typeface="Times New Roman"/>
              </a:rPr>
              <a:t> </a:t>
            </a:r>
            <a:r>
              <a:rPr lang="en-US" spc="-5" dirty="0">
                <a:latin typeface="Times New Roman"/>
                <a:cs typeface="Times New Roman"/>
              </a:rPr>
              <a:t>size etc.</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270069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a:t>Creating Fragments</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sz="2800" dirty="0"/>
              <a:t>A fragment represents a modular portion of the user interface within an activity. </a:t>
            </a:r>
          </a:p>
          <a:p>
            <a:pPr algn="just"/>
            <a:endParaRPr lang="en-US" sz="2800" dirty="0"/>
          </a:p>
          <a:p>
            <a:pPr algn="just"/>
            <a:r>
              <a:rPr lang="en-US" sz="2800" dirty="0"/>
              <a:t>A fragment is easier to reuse within activities and layouts. Android devices have a variety of screen sizes and densities. </a:t>
            </a:r>
          </a:p>
          <a:p>
            <a:pPr algn="just"/>
            <a:endParaRPr lang="en-US" sz="2800" dirty="0"/>
          </a:p>
          <a:p>
            <a:pPr algn="just"/>
            <a:r>
              <a:rPr lang="en-US" sz="2800" dirty="0"/>
              <a:t>It simplifies the reuse of components in different layouts and their logic. </a:t>
            </a:r>
          </a:p>
          <a:p>
            <a:pPr algn="just"/>
            <a:endParaRPr lang="en-US" sz="2800" dirty="0"/>
          </a:p>
          <a:p>
            <a:pPr algn="just"/>
            <a:r>
              <a:rPr lang="en-US" sz="2800" dirty="0"/>
              <a:t>We can also use fragments also to support different layouts for landscape and portrait orientation on a smartphone.</a:t>
            </a:r>
            <a:endParaRPr lang="en-IN" sz="2800" dirty="0"/>
          </a:p>
        </p:txBody>
      </p:sp>
    </p:spTree>
    <p:extLst>
      <p:ext uri="{BB962C8B-B14F-4D97-AF65-F5344CB8AC3E}">
        <p14:creationId xmlns:p14="http://schemas.microsoft.com/office/powerpoint/2010/main" val="235105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000" dirty="0"/>
              <a:t>we say a fragment is a kind of </a:t>
            </a:r>
            <a:r>
              <a:rPr lang="en-US" sz="2000" dirty="0">
                <a:solidFill>
                  <a:srgbClr val="FF0000"/>
                </a:solidFill>
              </a:rPr>
              <a:t>sub-activity.</a:t>
            </a:r>
            <a:r>
              <a:rPr lang="en-US" sz="2000" dirty="0"/>
              <a:t> It represents a behavior or a portion of user interface in an Activity. </a:t>
            </a:r>
          </a:p>
          <a:p>
            <a:pPr algn="just"/>
            <a:r>
              <a:rPr lang="en-US" sz="2000" dirty="0"/>
              <a:t>We can combine multiple Fragments in Single Activity to build a multi panel UI and reuse a Fragment in multiple Activities. </a:t>
            </a:r>
          </a:p>
          <a:p>
            <a:pPr marL="0" indent="0" algn="just">
              <a:buNone/>
            </a:pPr>
            <a:r>
              <a:rPr lang="en-US" sz="2000" dirty="0"/>
              <a:t>Following is a typical example of how two UI modules defined by fragments can be combined into one activity for a tablet design, but separated for a handset design.</a:t>
            </a:r>
          </a:p>
          <a:p>
            <a:pPr marL="0" indent="0" algn="just">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7772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303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IN" sz="2400" b="1" dirty="0">
                <a:solidFill>
                  <a:srgbClr val="FF0000"/>
                </a:solidFill>
              </a:rPr>
              <a:t>Step by Step Implementation of creating new fragment.</a:t>
            </a:r>
          </a:p>
          <a:p>
            <a:pPr marL="0" indent="0">
              <a:buNone/>
            </a:pPr>
            <a:r>
              <a:rPr lang="en-US" sz="2400" b="1" dirty="0"/>
              <a:t>Step 1: </a:t>
            </a:r>
            <a:r>
              <a:rPr lang="en-US" sz="2400" dirty="0"/>
              <a:t>Create a New Project in Android Studio</a:t>
            </a:r>
          </a:p>
          <a:p>
            <a:pPr marL="0" indent="0">
              <a:buNone/>
            </a:pPr>
            <a:r>
              <a:rPr lang="en-US" sz="2400" b="1" dirty="0"/>
              <a:t>Step 2: </a:t>
            </a:r>
            <a:r>
              <a:rPr lang="en-US" sz="2400" dirty="0"/>
              <a:t>Create New Fragment</a:t>
            </a:r>
          </a:p>
          <a:p>
            <a:pPr fontAlgn="base"/>
            <a:r>
              <a:rPr lang="en-US" sz="2400" dirty="0"/>
              <a:t>Right-Click on the First button inside Java, then click on </a:t>
            </a:r>
            <a:r>
              <a:rPr lang="en-US" sz="2400" b="1" dirty="0"/>
              <a:t>New</a:t>
            </a:r>
            <a:r>
              <a:rPr lang="en-US" sz="2400" dirty="0"/>
              <a:t>.</a:t>
            </a:r>
          </a:p>
          <a:p>
            <a:pPr marL="0" indent="0">
              <a:buNone/>
            </a:pPr>
            <a:r>
              <a:rPr lang="en-US" sz="2400" dirty="0"/>
              <a:t/>
            </a:r>
            <a:br>
              <a:rPr lang="en-US" sz="2400" dirty="0"/>
            </a:br>
            <a:endParaRPr lang="en-US" sz="2400" b="1" dirty="0"/>
          </a:p>
          <a:p>
            <a:pPr marL="0" indent="0">
              <a:buNone/>
            </a:pPr>
            <a:endParaRPr lang="en-US" sz="2400" b="1" dirty="0"/>
          </a:p>
          <a:p>
            <a:endParaRPr lang="en-IN" sz="2400" b="1" dirty="0"/>
          </a:p>
          <a:p>
            <a:endParaRPr lang="en-IN" sz="2400" b="1" dirty="0"/>
          </a:p>
          <a:p>
            <a:pPr marL="0" indent="0">
              <a:buNone/>
            </a:pPr>
            <a:endParaRPr lang="en-IN" b="1"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6400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23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IN" sz="2400" dirty="0"/>
              <a:t>Then Go to Fragment.</a:t>
            </a:r>
          </a:p>
          <a:p>
            <a:pPr marL="0" indent="0">
              <a:buNone/>
            </a:pPr>
            <a:endParaRPr lang="en-IN" b="1"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48" y="838200"/>
            <a:ext cx="7435251"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15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1644</Words>
  <Application>Microsoft Office PowerPoint</Application>
  <PresentationFormat>On-screen Show (4:3)</PresentationFormat>
  <Paragraphs>167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UNIT-III</vt:lpstr>
      <vt:lpstr>PowerPoint Presentation</vt:lpstr>
      <vt:lpstr>Syllabus</vt:lpstr>
      <vt:lpstr>PowerPoint Presentation</vt:lpstr>
      <vt:lpstr>PowerPoint Presentation</vt:lpstr>
      <vt:lpstr>Creating Fragments</vt:lpstr>
      <vt:lpstr>PowerPoint Presentation</vt:lpstr>
      <vt:lpstr>PowerPoint Presentation</vt:lpstr>
      <vt:lpstr>PowerPoint Presentation</vt:lpstr>
      <vt:lpstr>PowerPoint Presentation</vt:lpstr>
      <vt:lpstr>PowerPoint Presentation</vt:lpstr>
      <vt:lpstr>Types of Fragments</vt:lpstr>
      <vt:lpstr>Fragment Lifecycle</vt:lpstr>
      <vt:lpstr>PowerPoint Presentation</vt:lpstr>
      <vt:lpstr>PowerPoint Presentation</vt:lpstr>
      <vt:lpstr>PowerPoint Presentation</vt:lpstr>
      <vt:lpstr>Differences between Activity and Fragment</vt:lpstr>
      <vt:lpstr>Fragment Manager</vt:lpstr>
      <vt:lpstr>Fragment Transactions</vt:lpstr>
      <vt:lpstr>PowerPoint Presentation</vt:lpstr>
      <vt:lpstr>PowerPoint Presentation</vt:lpstr>
      <vt:lpstr>PowerPoint Presentation</vt:lpstr>
      <vt:lpstr>PowerPoint Presentation</vt:lpstr>
      <vt:lpstr>Communication between Activity and Fragment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MRUH</dc:creator>
  <cp:lastModifiedBy>MRUH</cp:lastModifiedBy>
  <cp:revision>188</cp:revision>
  <dcterms:created xsi:type="dcterms:W3CDTF">2006-08-16T00:00:00Z</dcterms:created>
  <dcterms:modified xsi:type="dcterms:W3CDTF">2025-02-08T10:39:02Z</dcterms:modified>
</cp:coreProperties>
</file>