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05000"/>
            <a:ext cx="7772400" cy="1066800"/>
          </a:xfrm>
        </p:spPr>
        <p:txBody>
          <a:bodyPr>
            <a:normAutofit/>
          </a:bodyPr>
          <a:lstStyle/>
          <a:p>
            <a:r>
              <a:rPr lang="en-US" sz="3600" b="1" dirty="0" smtClean="0"/>
              <a:t>UNIT-IV</a:t>
            </a:r>
            <a:endParaRPr lang="en-IN" sz="3600" b="1" dirty="0"/>
          </a:p>
        </p:txBody>
      </p:sp>
      <p:sp>
        <p:nvSpPr>
          <p:cNvPr id="3" name="Subtitle 2"/>
          <p:cNvSpPr>
            <a:spLocks noGrp="1"/>
          </p:cNvSpPr>
          <p:nvPr>
            <p:ph type="subTitle" idx="1"/>
          </p:nvPr>
        </p:nvSpPr>
        <p:spPr>
          <a:xfrm>
            <a:off x="1447800" y="2819400"/>
            <a:ext cx="6400800" cy="1143000"/>
          </a:xfrm>
        </p:spPr>
        <p:txBody>
          <a:bodyPr>
            <a:normAutofit lnSpcReduction="10000"/>
          </a:bodyPr>
          <a:lstStyle/>
          <a:p>
            <a:r>
              <a:rPr lang="en-IN" b="1" dirty="0" smtClean="0">
                <a:solidFill>
                  <a:srgbClr val="FF0000"/>
                </a:solidFill>
              </a:rPr>
              <a:t>Intents and</a:t>
            </a:r>
          </a:p>
          <a:p>
            <a:r>
              <a:rPr lang="en-IN" b="1" dirty="0" smtClean="0">
                <a:solidFill>
                  <a:srgbClr val="FF0000"/>
                </a:solidFill>
              </a:rPr>
              <a:t> Broadcast Receivers </a:t>
            </a:r>
            <a:endParaRPr lang="en-IN" b="1" dirty="0">
              <a:solidFill>
                <a:srgbClr val="FF0000"/>
              </a:solidFill>
            </a:endParaRPr>
          </a:p>
        </p:txBody>
      </p:sp>
    </p:spTree>
    <p:extLst>
      <p:ext uri="{BB962C8B-B14F-4D97-AF65-F5344CB8AC3E}">
        <p14:creationId xmlns:p14="http://schemas.microsoft.com/office/powerpoint/2010/main" val="406371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solidFill>
                  <a:srgbClr val="0070C0"/>
                </a:solidFill>
              </a:rPr>
              <a:t>Explicit Intent </a:t>
            </a:r>
            <a:r>
              <a:rPr lang="en-US" dirty="0" smtClean="0">
                <a:solidFill>
                  <a:srgbClr val="0070C0"/>
                </a:solidFill>
              </a:rPr>
              <a:t>Demo</a:t>
            </a:r>
          </a:p>
          <a:p>
            <a:pPr marL="0" indent="0">
              <a:buNone/>
            </a:pPr>
            <a:endParaRPr lang="en-IN" dirty="0">
              <a:solidFill>
                <a:srgbClr val="0070C0"/>
              </a:solidFill>
            </a:endParaRPr>
          </a:p>
          <a:p>
            <a:endParaRPr lang="en-IN" dirty="0"/>
          </a:p>
        </p:txBody>
      </p:sp>
      <p:grpSp>
        <p:nvGrpSpPr>
          <p:cNvPr id="4" name="Group 3">
            <a:extLst>
              <a:ext uri="{FF2B5EF4-FFF2-40B4-BE49-F238E27FC236}">
                <a16:creationId xmlns="" xmlns:a16="http://schemas.microsoft.com/office/drawing/2014/main" id="{CAB762F2-DB2F-9907-3CB9-0CCA79781AFA}"/>
              </a:ext>
            </a:extLst>
          </p:cNvPr>
          <p:cNvGrpSpPr/>
          <p:nvPr/>
        </p:nvGrpSpPr>
        <p:grpSpPr>
          <a:xfrm>
            <a:off x="2233974" y="1143000"/>
            <a:ext cx="4114800" cy="4554944"/>
            <a:chOff x="4419600" y="133350"/>
            <a:chExt cx="4618495" cy="4995088"/>
          </a:xfrm>
        </p:grpSpPr>
        <p:grpSp>
          <p:nvGrpSpPr>
            <p:cNvPr id="5" name="Group 4">
              <a:extLst>
                <a:ext uri="{FF2B5EF4-FFF2-40B4-BE49-F238E27FC236}">
                  <a16:creationId xmlns="" xmlns:a16="http://schemas.microsoft.com/office/drawing/2014/main" id="{A5031D35-A204-99D1-B5F5-D245481B76D6}"/>
                </a:ext>
              </a:extLst>
            </p:cNvPr>
            <p:cNvGrpSpPr/>
            <p:nvPr/>
          </p:nvGrpSpPr>
          <p:grpSpPr>
            <a:xfrm>
              <a:off x="4419600" y="133350"/>
              <a:ext cx="4618495" cy="4632056"/>
              <a:chOff x="4495800" y="258872"/>
              <a:chExt cx="4618495" cy="4632056"/>
            </a:xfrm>
          </p:grpSpPr>
          <p:pic>
            <p:nvPicPr>
              <p:cNvPr id="8" name="Picture 7">
                <a:extLst>
                  <a:ext uri="{FF2B5EF4-FFF2-40B4-BE49-F238E27FC236}">
                    <a16:creationId xmlns="" xmlns:a16="http://schemas.microsoft.com/office/drawing/2014/main" id="{4BABE486-6AAE-A033-7A3D-44421C9EA1D9}"/>
                  </a:ext>
                </a:extLst>
              </p:cNvPr>
              <p:cNvPicPr>
                <a:picLocks noChangeAspect="1"/>
              </p:cNvPicPr>
              <p:nvPr/>
            </p:nvPicPr>
            <p:blipFill>
              <a:blip r:embed="rId2"/>
              <a:stretch>
                <a:fillRect/>
              </a:stretch>
            </p:blipFill>
            <p:spPr>
              <a:xfrm>
                <a:off x="4495800" y="261778"/>
                <a:ext cx="2158286" cy="4629150"/>
              </a:xfrm>
              <a:prstGeom prst="rect">
                <a:avLst/>
              </a:prstGeom>
            </p:spPr>
          </p:pic>
          <p:pic>
            <p:nvPicPr>
              <p:cNvPr id="9" name="Picture 8">
                <a:extLst>
                  <a:ext uri="{FF2B5EF4-FFF2-40B4-BE49-F238E27FC236}">
                    <a16:creationId xmlns="" xmlns:a16="http://schemas.microsoft.com/office/drawing/2014/main" id="{A2D1CF4F-A6FE-86D0-DEC8-6EF18D5091FF}"/>
                  </a:ext>
                </a:extLst>
              </p:cNvPr>
              <p:cNvPicPr>
                <a:picLocks noChangeAspect="1"/>
              </p:cNvPicPr>
              <p:nvPr/>
            </p:nvPicPr>
            <p:blipFill>
              <a:blip r:embed="rId3"/>
              <a:stretch>
                <a:fillRect/>
              </a:stretch>
            </p:blipFill>
            <p:spPr>
              <a:xfrm>
                <a:off x="6883399" y="258872"/>
                <a:ext cx="2230896" cy="4625756"/>
              </a:xfrm>
              <a:prstGeom prst="rect">
                <a:avLst/>
              </a:prstGeom>
            </p:spPr>
          </p:pic>
          <p:cxnSp>
            <p:nvCxnSpPr>
              <p:cNvPr id="10" name="Straight Arrow Connector 9">
                <a:extLst>
                  <a:ext uri="{FF2B5EF4-FFF2-40B4-BE49-F238E27FC236}">
                    <a16:creationId xmlns="" xmlns:a16="http://schemas.microsoft.com/office/drawing/2014/main" id="{18A7182F-FCB8-1A2E-FAB9-485509F528C2}"/>
                  </a:ext>
                </a:extLst>
              </p:cNvPr>
              <p:cNvCxnSpPr/>
              <p:nvPr/>
            </p:nvCxnSpPr>
            <p:spPr>
              <a:xfrm flipV="1">
                <a:off x="5715000" y="2724150"/>
                <a:ext cx="1524000" cy="304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6" name="TextBox 5">
              <a:extLst>
                <a:ext uri="{FF2B5EF4-FFF2-40B4-BE49-F238E27FC236}">
                  <a16:creationId xmlns="" xmlns:a16="http://schemas.microsoft.com/office/drawing/2014/main" id="{5767C7F4-08F6-5C4C-7DB9-7CDC63C3F31F}"/>
                </a:ext>
              </a:extLst>
            </p:cNvPr>
            <p:cNvSpPr txBox="1"/>
            <p:nvPr/>
          </p:nvSpPr>
          <p:spPr>
            <a:xfrm>
              <a:off x="7180881" y="4759106"/>
              <a:ext cx="1518364" cy="369332"/>
            </a:xfrm>
            <a:prstGeom prst="rect">
              <a:avLst/>
            </a:prstGeom>
            <a:noFill/>
          </p:spPr>
          <p:txBody>
            <a:bodyPr wrap="none" rtlCol="0">
              <a:spAutoFit/>
            </a:bodyPr>
            <a:lstStyle/>
            <a:p>
              <a:r>
                <a:rPr lang="en-US" dirty="0" err="1"/>
                <a:t>SecondActivity</a:t>
              </a:r>
              <a:endParaRPr lang="en-IN" dirty="0"/>
            </a:p>
          </p:txBody>
        </p:sp>
        <p:sp>
          <p:nvSpPr>
            <p:cNvPr id="7" name="TextBox 6">
              <a:extLst>
                <a:ext uri="{FF2B5EF4-FFF2-40B4-BE49-F238E27FC236}">
                  <a16:creationId xmlns="" xmlns:a16="http://schemas.microsoft.com/office/drawing/2014/main" id="{6184A070-2C3F-DBF1-D331-7FE22F1BB6FD}"/>
                </a:ext>
              </a:extLst>
            </p:cNvPr>
            <p:cNvSpPr txBox="1"/>
            <p:nvPr/>
          </p:nvSpPr>
          <p:spPr>
            <a:xfrm>
              <a:off x="4842153" y="4759106"/>
              <a:ext cx="1313180" cy="369332"/>
            </a:xfrm>
            <a:prstGeom prst="rect">
              <a:avLst/>
            </a:prstGeom>
            <a:noFill/>
          </p:spPr>
          <p:txBody>
            <a:bodyPr wrap="none" rtlCol="0">
              <a:spAutoFit/>
            </a:bodyPr>
            <a:lstStyle/>
            <a:p>
              <a:r>
                <a:rPr lang="en-US" dirty="0" err="1"/>
                <a:t>MainActivity</a:t>
              </a:r>
              <a:endParaRPr lang="en-IN" dirty="0"/>
            </a:p>
          </p:txBody>
        </p:sp>
      </p:grpSp>
    </p:spTree>
    <p:extLst>
      <p:ext uri="{BB962C8B-B14F-4D97-AF65-F5344CB8AC3E}">
        <p14:creationId xmlns:p14="http://schemas.microsoft.com/office/powerpoint/2010/main" val="96054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40000" lnSpcReduction="20000"/>
          </a:bodyPr>
          <a:lstStyle/>
          <a:p>
            <a:pPr marL="0" indent="0">
              <a:buNone/>
            </a:pPr>
            <a:r>
              <a:rPr lang="en-US" altLang="en-US" i="1" dirty="0">
                <a:solidFill>
                  <a:srgbClr val="000000"/>
                </a:solidFill>
                <a:latin typeface="JetBrains Mono"/>
              </a:rPr>
              <a:t>&lt;?</a:t>
            </a:r>
            <a:r>
              <a:rPr lang="en-US" altLang="en-US" b="1" dirty="0">
                <a:solidFill>
                  <a:srgbClr val="0000FF"/>
                </a:solidFill>
                <a:latin typeface="JetBrains Mono"/>
              </a:rPr>
              <a:t>xml version</a:t>
            </a:r>
            <a:r>
              <a:rPr lang="en-US" altLang="en-US" b="1" dirty="0">
                <a:solidFill>
                  <a:srgbClr val="008000"/>
                </a:solidFill>
                <a:latin typeface="JetBrains Mono"/>
              </a:rPr>
              <a:t>="1.0" </a:t>
            </a:r>
            <a:r>
              <a:rPr lang="en-US" altLang="en-US" b="1" dirty="0">
                <a:solidFill>
                  <a:srgbClr val="0000FF"/>
                </a:solidFill>
                <a:latin typeface="JetBrains Mono"/>
              </a:rPr>
              <a:t>encoding</a:t>
            </a:r>
            <a:r>
              <a:rPr lang="en-US" altLang="en-US" b="1" dirty="0">
                <a:solidFill>
                  <a:srgbClr val="008000"/>
                </a:solidFill>
                <a:latin typeface="JetBrains Mono"/>
              </a:rPr>
              <a:t>="utf-8"</a:t>
            </a:r>
            <a:r>
              <a:rPr lang="en-US" altLang="en-US" i="1" dirty="0">
                <a:solidFill>
                  <a:srgbClr val="000000"/>
                </a:solidFill>
                <a:latin typeface="JetBrains Mono"/>
              </a:rPr>
              <a:t>?&gt;</a:t>
            </a:r>
            <a:br>
              <a:rPr lang="en-US" altLang="en-US" i="1" dirty="0">
                <a:solidFill>
                  <a:srgbClr val="000000"/>
                </a:solidFill>
                <a:latin typeface="JetBrains Mono"/>
              </a:rPr>
            </a:br>
            <a:r>
              <a:rPr lang="en-US" altLang="en-US" dirty="0">
                <a:solidFill>
                  <a:srgbClr val="000000"/>
                </a:solidFill>
                <a:latin typeface="JetBrains Mono"/>
              </a:rPr>
              <a:t>&lt;</a:t>
            </a:r>
            <a:r>
              <a:rPr lang="en-US" altLang="en-US" b="1" dirty="0" err="1">
                <a:solidFill>
                  <a:srgbClr val="000080"/>
                </a:solidFill>
                <a:latin typeface="JetBrains Mono"/>
              </a:rPr>
              <a:t>androidx.constraintlayout.widget.ConstraintLayout</a:t>
            </a:r>
            <a:r>
              <a:rPr lang="en-US" altLang="en-US" b="1" dirty="0">
                <a:solidFill>
                  <a:srgbClr val="00008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android</a:t>
            </a:r>
            <a:r>
              <a:rPr lang="en-US" altLang="en-US" b="1" dirty="0">
                <a:solidFill>
                  <a:srgbClr val="008000"/>
                </a:solidFill>
                <a:latin typeface="JetBrains Mono"/>
              </a:rPr>
              <a:t>="http://schemas.android.com/</a:t>
            </a:r>
            <a:r>
              <a:rPr lang="en-US" altLang="en-US" b="1" dirty="0" err="1">
                <a:solidFill>
                  <a:srgbClr val="008000"/>
                </a:solidFill>
                <a:latin typeface="JetBrains Mono"/>
              </a:rPr>
              <a:t>apk</a:t>
            </a:r>
            <a:r>
              <a:rPr lang="en-US" altLang="en-US" b="1" dirty="0">
                <a:solidFill>
                  <a:srgbClr val="008000"/>
                </a:solidFill>
                <a:latin typeface="JetBrains Mono"/>
              </a:rPr>
              <a:t>/res/android"</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app</a:t>
            </a:r>
            <a:r>
              <a:rPr lang="en-US" altLang="en-US" b="1" dirty="0">
                <a:solidFill>
                  <a:srgbClr val="008000"/>
                </a:solidFill>
                <a:latin typeface="JetBrains Mono"/>
              </a:rPr>
              <a:t>="http://schemas.android.com/</a:t>
            </a:r>
            <a:r>
              <a:rPr lang="en-US" altLang="en-US" b="1" dirty="0" err="1">
                <a:solidFill>
                  <a:srgbClr val="008000"/>
                </a:solidFill>
                <a:latin typeface="JetBrains Mono"/>
              </a:rPr>
              <a:t>apk</a:t>
            </a:r>
            <a:r>
              <a:rPr lang="en-US" altLang="en-US" b="1" dirty="0">
                <a:solidFill>
                  <a:srgbClr val="008000"/>
                </a:solidFill>
                <a:latin typeface="JetBrains Mono"/>
              </a:rPr>
              <a:t>/res-auto"</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tools</a:t>
            </a:r>
            <a:r>
              <a:rPr lang="en-US" altLang="en-US" b="1" dirty="0">
                <a:solidFill>
                  <a:srgbClr val="008000"/>
                </a:solidFill>
                <a:latin typeface="JetBrains Mono"/>
              </a:rPr>
              <a:t>="http://schemas.android.com/tools"</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tools</a:t>
            </a:r>
            <a:r>
              <a:rPr lang="en-US" altLang="en-US" b="1" dirty="0" err="1">
                <a:solidFill>
                  <a:srgbClr val="0000FF"/>
                </a:solidFill>
                <a:latin typeface="JetBrains Mono"/>
              </a:rPr>
              <a:t>:context</a:t>
            </a:r>
            <a:r>
              <a:rPr lang="en-US" altLang="en-US" b="1" dirty="0">
                <a:solidFill>
                  <a:srgbClr val="008000"/>
                </a:solidFill>
                <a:latin typeface="JetBrains Mono"/>
              </a:rPr>
              <a:t>=".</a:t>
            </a:r>
            <a:r>
              <a:rPr lang="en-US" altLang="en-US" b="1" dirty="0" err="1">
                <a:solidFill>
                  <a:srgbClr val="FF0000"/>
                </a:solidFill>
                <a:latin typeface="JetBrains Mono"/>
              </a:rPr>
              <a:t>MainActivity</a:t>
            </a:r>
            <a:r>
              <a:rPr lang="en-US" altLang="en-US" b="1" dirty="0">
                <a:solidFill>
                  <a:srgbClr val="008000"/>
                </a:solidFill>
                <a:latin typeface="JetBrains Mono"/>
              </a:rPr>
              <a:t>"</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&lt;</a:t>
            </a:r>
            <a:r>
              <a:rPr lang="en-US" altLang="en-US" b="1" dirty="0" err="1">
                <a:solidFill>
                  <a:srgbClr val="000080"/>
                </a:solidFill>
                <a:latin typeface="JetBrains Mono"/>
              </a:rPr>
              <a:t>EditText</a:t>
            </a:r>
            <a:r>
              <a:rPr lang="en-US" altLang="en-US" b="1" dirty="0">
                <a:solidFill>
                  <a:srgbClr val="000080"/>
                </a:solidFill>
                <a:latin typeface="JetBrains Mono"/>
              </a:rPr>
              <a:t/>
            </a:r>
            <a:br>
              <a:rPr lang="en-US" altLang="en-US" b="1" dirty="0">
                <a:solidFill>
                  <a:srgbClr val="000080"/>
                </a:solidFill>
                <a:latin typeface="JetBrains Mono"/>
              </a:rPr>
            </a:br>
            <a:r>
              <a:rPr lang="en-US" altLang="en-US" b="1" dirty="0">
                <a:solidFill>
                  <a:srgbClr val="00008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:id</a:t>
            </a:r>
            <a:r>
              <a:rPr lang="en-US" altLang="en-US" b="1" dirty="0">
                <a:solidFill>
                  <a:srgbClr val="008000"/>
                </a:solidFill>
                <a:latin typeface="JetBrains Mono"/>
              </a:rPr>
              <a:t>="@+id/</a:t>
            </a:r>
            <a:r>
              <a:rPr lang="en-US" altLang="en-US" b="1" dirty="0" err="1">
                <a:solidFill>
                  <a:srgbClr val="008000"/>
                </a:solidFill>
                <a:latin typeface="JetBrains Mono"/>
              </a:rPr>
              <a:t>editTextName</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wrap_content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a:t>
            </a:r>
            <a:r>
              <a:rPr lang="en-US" altLang="en-US" b="1" dirty="0" err="1">
                <a:solidFill>
                  <a:srgbClr val="008000"/>
                </a:solidFill>
                <a:latin typeface="JetBrains Mono"/>
              </a:rPr>
              <a:t>wrap_content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:ems</a:t>
            </a:r>
            <a:r>
              <a:rPr lang="en-US" altLang="en-US" b="1" dirty="0">
                <a:solidFill>
                  <a:srgbClr val="008000"/>
                </a:solidFill>
                <a:latin typeface="JetBrains Mono"/>
              </a:rPr>
              <a:t>="10"</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:hint</a:t>
            </a:r>
            <a:r>
              <a:rPr lang="en-US" altLang="en-US" b="1" dirty="0">
                <a:solidFill>
                  <a:srgbClr val="008000"/>
                </a:solidFill>
                <a:latin typeface="JetBrains Mono"/>
              </a:rPr>
              <a:t>="Enter Name"</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:inputType</a:t>
            </a:r>
            <a:r>
              <a:rPr lang="en-US" altLang="en-US" b="1" dirty="0">
                <a:solidFill>
                  <a:srgbClr val="008000"/>
                </a:solidFill>
                <a:latin typeface="JetBrains Mono"/>
              </a:rPr>
              <a:t>="text"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:layout_constraintBottom_toBottomOf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:layout_constraintEnd_toEndOf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:layout_constraintStart_toStartOf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:layout_constraintTop_toTopOf</a:t>
            </a:r>
            <a:r>
              <a:rPr lang="en-US" altLang="en-US" b="1" dirty="0">
                <a:solidFill>
                  <a:srgbClr val="008000"/>
                </a:solidFill>
                <a:latin typeface="JetBrains Mono"/>
              </a:rPr>
              <a:t>="parent" </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&lt;</a:t>
            </a:r>
            <a:r>
              <a:rPr lang="en-US" altLang="en-US" b="1" dirty="0">
                <a:solidFill>
                  <a:srgbClr val="000080"/>
                </a:solidFill>
                <a:latin typeface="JetBrains Mono"/>
              </a:rPr>
              <a:t>Button</a:t>
            </a:r>
            <a:br>
              <a:rPr lang="en-US" altLang="en-US" b="1" dirty="0">
                <a:solidFill>
                  <a:srgbClr val="000080"/>
                </a:solidFill>
                <a:latin typeface="JetBrains Mono"/>
              </a:rPr>
            </a:br>
            <a:r>
              <a:rPr lang="en-US" altLang="en-US" b="1" dirty="0">
                <a:solidFill>
                  <a:srgbClr val="00008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:id</a:t>
            </a:r>
            <a:r>
              <a:rPr lang="en-US" altLang="en-US" b="1" dirty="0">
                <a:solidFill>
                  <a:srgbClr val="008000"/>
                </a:solidFill>
                <a:latin typeface="JetBrains Mono"/>
              </a:rPr>
              <a:t>="@+id/</a:t>
            </a:r>
            <a:r>
              <a:rPr lang="en-US" altLang="en-US" b="1" dirty="0" err="1">
                <a:solidFill>
                  <a:srgbClr val="008000"/>
                </a:solidFill>
                <a:latin typeface="JetBrains Mono"/>
              </a:rPr>
              <a:t>btnSubmit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wrap_content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a:t>
            </a:r>
            <a:r>
              <a:rPr lang="en-US" altLang="en-US" b="1" dirty="0" err="1">
                <a:solidFill>
                  <a:srgbClr val="008000"/>
                </a:solidFill>
                <a:latin typeface="JetBrains Mono"/>
              </a:rPr>
              <a:t>wrap_content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:onClick</a:t>
            </a:r>
            <a:r>
              <a:rPr lang="en-US" altLang="en-US" b="1" dirty="0">
                <a:solidFill>
                  <a:srgbClr val="008000"/>
                </a:solidFill>
                <a:latin typeface="JetBrains Mono"/>
              </a:rPr>
              <a:t>="</a:t>
            </a:r>
            <a:r>
              <a:rPr lang="en-US" altLang="en-US" b="1" dirty="0" err="1">
                <a:solidFill>
                  <a:srgbClr val="008000"/>
                </a:solidFill>
                <a:latin typeface="JetBrains Mono"/>
              </a:rPr>
              <a:t>SayHello</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:text</a:t>
            </a:r>
            <a:r>
              <a:rPr lang="en-US" altLang="en-US" b="1" dirty="0">
                <a:solidFill>
                  <a:srgbClr val="008000"/>
                </a:solidFill>
                <a:latin typeface="JetBrains Mono"/>
              </a:rPr>
              <a:t>="Submit"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:layout_constraintBottom_toBottomOf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:layout_constraintEnd_toEndOf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:layout_constraintStart_toStartOf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:layout_constraintTop_toTopOf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:layout_constraintVertical_bias</a:t>
            </a:r>
            <a:r>
              <a:rPr lang="en-US" altLang="en-US" b="1" dirty="0">
                <a:solidFill>
                  <a:srgbClr val="008000"/>
                </a:solidFill>
                <a:latin typeface="JetBrains Mono"/>
              </a:rPr>
              <a:t>="0.60" </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&lt;/</a:t>
            </a:r>
            <a:r>
              <a:rPr lang="en-US" altLang="en-US" b="1" dirty="0" err="1">
                <a:solidFill>
                  <a:srgbClr val="000080"/>
                </a:solidFill>
                <a:latin typeface="JetBrains Mono"/>
              </a:rPr>
              <a:t>androidx.constraintlayout.widget.ConstraintLayout</a:t>
            </a:r>
            <a:r>
              <a:rPr lang="en-US" altLang="en-US" dirty="0">
                <a:solidFill>
                  <a:srgbClr val="000000"/>
                </a:solidFill>
                <a:latin typeface="JetBrains Mono"/>
              </a:rPr>
              <a:t>&gt;</a:t>
            </a:r>
            <a:endParaRPr lang="en-IN" dirty="0"/>
          </a:p>
        </p:txBody>
      </p:sp>
    </p:spTree>
    <p:extLst>
      <p:ext uri="{BB962C8B-B14F-4D97-AF65-F5344CB8AC3E}">
        <p14:creationId xmlns:p14="http://schemas.microsoft.com/office/powerpoint/2010/main" val="331123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lvl="0"/>
            <a:r>
              <a:rPr lang="en-US" altLang="en-US" i="1" dirty="0">
                <a:solidFill>
                  <a:srgbClr val="000000"/>
                </a:solidFill>
                <a:latin typeface="JetBrains Mono"/>
              </a:rPr>
              <a:t>&lt;?</a:t>
            </a:r>
            <a:r>
              <a:rPr lang="en-US" altLang="en-US" b="1" dirty="0">
                <a:solidFill>
                  <a:srgbClr val="0000FF"/>
                </a:solidFill>
                <a:latin typeface="JetBrains Mono"/>
              </a:rPr>
              <a:t>xml version</a:t>
            </a:r>
            <a:r>
              <a:rPr lang="en-US" altLang="en-US" b="1" dirty="0">
                <a:solidFill>
                  <a:srgbClr val="008000"/>
                </a:solidFill>
                <a:latin typeface="JetBrains Mono"/>
              </a:rPr>
              <a:t>="1.0" </a:t>
            </a:r>
            <a:r>
              <a:rPr lang="en-US" altLang="en-US" b="1" dirty="0">
                <a:solidFill>
                  <a:srgbClr val="0000FF"/>
                </a:solidFill>
                <a:latin typeface="JetBrains Mono"/>
              </a:rPr>
              <a:t>encoding</a:t>
            </a:r>
            <a:r>
              <a:rPr lang="en-US" altLang="en-US" b="1" dirty="0">
                <a:solidFill>
                  <a:srgbClr val="008000"/>
                </a:solidFill>
                <a:latin typeface="JetBrains Mono"/>
              </a:rPr>
              <a:t>="utf-8"</a:t>
            </a:r>
            <a:r>
              <a:rPr lang="en-US" altLang="en-US" i="1" dirty="0">
                <a:solidFill>
                  <a:srgbClr val="000000"/>
                </a:solidFill>
                <a:latin typeface="JetBrains Mono"/>
              </a:rPr>
              <a:t>?&gt;</a:t>
            </a:r>
            <a:br>
              <a:rPr lang="en-US" altLang="en-US" i="1" dirty="0">
                <a:solidFill>
                  <a:srgbClr val="000000"/>
                </a:solidFill>
                <a:latin typeface="JetBrains Mono"/>
              </a:rPr>
            </a:br>
            <a:r>
              <a:rPr lang="en-US" altLang="en-US" dirty="0">
                <a:solidFill>
                  <a:srgbClr val="000000"/>
                </a:solidFill>
                <a:latin typeface="JetBrains Mono"/>
              </a:rPr>
              <a:t>&lt;</a:t>
            </a:r>
            <a:r>
              <a:rPr lang="en-US" altLang="en-US" b="1" dirty="0" err="1">
                <a:solidFill>
                  <a:srgbClr val="000080"/>
                </a:solidFill>
                <a:latin typeface="JetBrains Mono"/>
              </a:rPr>
              <a:t>androidx.constraintlayout.widget.ConstraintLayout</a:t>
            </a:r>
            <a:r>
              <a:rPr lang="en-US" altLang="en-US" b="1" dirty="0">
                <a:solidFill>
                  <a:srgbClr val="00008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android</a:t>
            </a:r>
            <a:r>
              <a:rPr lang="en-US" altLang="en-US" b="1" dirty="0">
                <a:solidFill>
                  <a:srgbClr val="008000"/>
                </a:solidFill>
                <a:latin typeface="JetBrains Mono"/>
              </a:rPr>
              <a:t>="http://schemas.android.com/</a:t>
            </a:r>
            <a:r>
              <a:rPr lang="en-US" altLang="en-US" b="1" dirty="0" err="1">
                <a:solidFill>
                  <a:srgbClr val="008000"/>
                </a:solidFill>
                <a:latin typeface="JetBrains Mono"/>
              </a:rPr>
              <a:t>apk</a:t>
            </a:r>
            <a:r>
              <a:rPr lang="en-US" altLang="en-US" b="1" dirty="0">
                <a:solidFill>
                  <a:srgbClr val="008000"/>
                </a:solidFill>
                <a:latin typeface="JetBrains Mono"/>
              </a:rPr>
              <a:t>/res/android"</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app</a:t>
            </a:r>
            <a:r>
              <a:rPr lang="en-US" altLang="en-US" b="1" dirty="0">
                <a:solidFill>
                  <a:srgbClr val="008000"/>
                </a:solidFill>
                <a:latin typeface="JetBrains Mono"/>
              </a:rPr>
              <a:t>="http://schemas.android.com/</a:t>
            </a:r>
            <a:r>
              <a:rPr lang="en-US" altLang="en-US" b="1" dirty="0" err="1">
                <a:solidFill>
                  <a:srgbClr val="008000"/>
                </a:solidFill>
                <a:latin typeface="JetBrains Mono"/>
              </a:rPr>
              <a:t>apk</a:t>
            </a:r>
            <a:r>
              <a:rPr lang="en-US" altLang="en-US" b="1" dirty="0">
                <a:solidFill>
                  <a:srgbClr val="008000"/>
                </a:solidFill>
                <a:latin typeface="JetBrains Mono"/>
              </a:rPr>
              <a:t>/res-auto"</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tools</a:t>
            </a:r>
            <a:r>
              <a:rPr lang="en-US" altLang="en-US" b="1" dirty="0">
                <a:solidFill>
                  <a:srgbClr val="008000"/>
                </a:solidFill>
                <a:latin typeface="JetBrains Mono"/>
              </a:rPr>
              <a:t>="http://schemas.android.com/tools"</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tools</a:t>
            </a:r>
            <a:r>
              <a:rPr lang="en-US" altLang="en-US" b="1" dirty="0" err="1">
                <a:solidFill>
                  <a:srgbClr val="0000FF"/>
                </a:solidFill>
                <a:latin typeface="JetBrains Mono"/>
              </a:rPr>
              <a:t>:context</a:t>
            </a:r>
            <a:r>
              <a:rPr lang="en-US" altLang="en-US" b="1" dirty="0">
                <a:solidFill>
                  <a:srgbClr val="008000"/>
                </a:solidFill>
                <a:latin typeface="JetBrains Mono"/>
              </a:rPr>
              <a:t>=".</a:t>
            </a:r>
            <a:r>
              <a:rPr lang="en-US" altLang="en-US" b="1" dirty="0" err="1">
                <a:solidFill>
                  <a:srgbClr val="FF0000"/>
                </a:solidFill>
                <a:latin typeface="JetBrains Mono"/>
              </a:rPr>
              <a:t>SecondActivity</a:t>
            </a:r>
            <a:r>
              <a:rPr lang="en-US" altLang="en-US" b="1" dirty="0">
                <a:solidFill>
                  <a:srgbClr val="008000"/>
                </a:solidFill>
                <a:latin typeface="JetBrains Mono"/>
              </a:rPr>
              <a:t>"</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&lt;</a:t>
            </a:r>
            <a:r>
              <a:rPr lang="en-US" altLang="en-US" b="1" dirty="0" err="1">
                <a:solidFill>
                  <a:srgbClr val="000080"/>
                </a:solidFill>
                <a:latin typeface="JetBrains Mono"/>
              </a:rPr>
              <a:t>TextView</a:t>
            </a:r>
            <a:r>
              <a:rPr lang="en-US" altLang="en-US" b="1" dirty="0">
                <a:solidFill>
                  <a:srgbClr val="000080"/>
                </a:solidFill>
                <a:latin typeface="JetBrains Mono"/>
              </a:rPr>
              <a:t/>
            </a:r>
            <a:br>
              <a:rPr lang="en-US" altLang="en-US" b="1" dirty="0">
                <a:solidFill>
                  <a:srgbClr val="000080"/>
                </a:solidFill>
                <a:latin typeface="JetBrains Mono"/>
              </a:rPr>
            </a:br>
            <a:r>
              <a:rPr lang="en-US" altLang="en-US" b="1" dirty="0">
                <a:solidFill>
                  <a:srgbClr val="00008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:id</a:t>
            </a:r>
            <a:r>
              <a:rPr lang="en-US" altLang="en-US" b="1" dirty="0">
                <a:solidFill>
                  <a:srgbClr val="008000"/>
                </a:solidFill>
                <a:latin typeface="JetBrains Mono"/>
              </a:rPr>
              <a:t>="@+id/</a:t>
            </a:r>
            <a:r>
              <a:rPr lang="en-US" altLang="en-US" b="1" dirty="0" err="1">
                <a:solidFill>
                  <a:srgbClr val="008000"/>
                </a:solidFill>
                <a:latin typeface="JetBrains Mono"/>
              </a:rPr>
              <a:t>textReceived</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wrap_content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a:t>
            </a:r>
            <a:r>
              <a:rPr lang="en-US" altLang="en-US" b="1" dirty="0" err="1">
                <a:solidFill>
                  <a:srgbClr val="008000"/>
                </a:solidFill>
                <a:latin typeface="JetBrains Mono"/>
              </a:rPr>
              <a:t>wrap_content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:text</a:t>
            </a:r>
            <a:r>
              <a:rPr lang="en-US" altLang="en-US" b="1" dirty="0">
                <a:solidFill>
                  <a:srgbClr val="008000"/>
                </a:solidFill>
                <a:latin typeface="JetBrains Mono"/>
              </a:rPr>
              <a:t>="</a:t>
            </a:r>
            <a:r>
              <a:rPr lang="en-US" altLang="en-US" b="1" dirty="0" err="1">
                <a:solidFill>
                  <a:srgbClr val="008000"/>
                </a:solidFill>
                <a:latin typeface="JetBrains Mono"/>
              </a:rPr>
              <a:t>TextView</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:layout_constraintBottom_toBottomOf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:layout_constraintEnd_toEndOf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:layout_constraintStart_toStartOf</a:t>
            </a:r>
            <a:r>
              <a:rPr lang="en-US" altLang="en-US" b="1" dirty="0">
                <a:solidFill>
                  <a:srgbClr val="008000"/>
                </a:solidFill>
                <a:latin typeface="JetBrains Mono"/>
              </a:rPr>
              <a:t>="parent"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app</a:t>
            </a:r>
            <a:r>
              <a:rPr lang="en-US" altLang="en-US" b="1" dirty="0" err="1">
                <a:solidFill>
                  <a:srgbClr val="0000FF"/>
                </a:solidFill>
                <a:latin typeface="JetBrains Mono"/>
              </a:rPr>
              <a:t>:layout_constraintTop_toTopOf</a:t>
            </a:r>
            <a:r>
              <a:rPr lang="en-US" altLang="en-US" b="1" dirty="0">
                <a:solidFill>
                  <a:srgbClr val="008000"/>
                </a:solidFill>
                <a:latin typeface="JetBrains Mono"/>
              </a:rPr>
              <a:t>="parent" </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&lt;/</a:t>
            </a:r>
            <a:r>
              <a:rPr lang="en-US" altLang="en-US" b="1" dirty="0" err="1">
                <a:solidFill>
                  <a:srgbClr val="000080"/>
                </a:solidFill>
                <a:latin typeface="JetBrains Mono"/>
              </a:rPr>
              <a:t>androidx.constraintlayout.widget.ConstraintLayout</a:t>
            </a:r>
            <a:r>
              <a:rPr lang="en-US" altLang="en-US" dirty="0">
                <a:solidFill>
                  <a:srgbClr val="000000"/>
                </a:solidFill>
                <a:latin typeface="JetBrains Mono"/>
              </a:rPr>
              <a:t>&gt;</a:t>
            </a:r>
            <a:endParaRPr lang="en-US" altLang="en-US" sz="6600" dirty="0">
              <a:latin typeface="Arial" panose="020B0604020202020204" pitchFamily="34" charset="0"/>
            </a:endParaRPr>
          </a:p>
          <a:p>
            <a:endParaRPr lang="en-IN" dirty="0"/>
          </a:p>
        </p:txBody>
      </p:sp>
    </p:spTree>
    <p:extLst>
      <p:ext uri="{BB962C8B-B14F-4D97-AF65-F5344CB8AC3E}">
        <p14:creationId xmlns:p14="http://schemas.microsoft.com/office/powerpoint/2010/main" val="337587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47500" lnSpcReduction="20000"/>
          </a:bodyPr>
          <a:lstStyle/>
          <a:p>
            <a:pPr marL="0" lvl="0" indent="0">
              <a:buNone/>
            </a:pPr>
            <a:r>
              <a:rPr lang="en-US" altLang="en-US" b="1" dirty="0">
                <a:solidFill>
                  <a:srgbClr val="000080"/>
                </a:solidFill>
                <a:latin typeface="JetBrains Mono"/>
              </a:rPr>
              <a:t>package </a:t>
            </a:r>
            <a:r>
              <a:rPr lang="en-US" altLang="en-US" dirty="0">
                <a:solidFill>
                  <a:srgbClr val="000000"/>
                </a:solidFill>
                <a:latin typeface="JetBrains Mono"/>
              </a:rPr>
              <a:t>com.example.demo2;</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androidx.appcompat.app.AppCompatActivity</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android.content.Intent</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android.os.Bundle</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android.view.View</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android.widget.EditText</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public class </a:t>
            </a:r>
            <a:r>
              <a:rPr lang="en-US" altLang="en-US" b="1" dirty="0" err="1">
                <a:solidFill>
                  <a:srgbClr val="FF0000"/>
                </a:solidFill>
                <a:latin typeface="JetBrains Mono"/>
              </a:rPr>
              <a:t>MainActivity</a:t>
            </a:r>
            <a:r>
              <a:rPr lang="en-US" altLang="en-US" dirty="0">
                <a:solidFill>
                  <a:srgbClr val="000000"/>
                </a:solidFill>
                <a:latin typeface="JetBrains Mono"/>
              </a:rPr>
              <a:t> </a:t>
            </a:r>
            <a:r>
              <a:rPr lang="en-US" altLang="en-US" b="1" dirty="0">
                <a:solidFill>
                  <a:srgbClr val="000080"/>
                </a:solidFill>
                <a:latin typeface="JetBrains Mono"/>
              </a:rPr>
              <a:t>extends </a:t>
            </a:r>
            <a:r>
              <a:rPr lang="en-US" altLang="en-US" dirty="0" err="1">
                <a:solidFill>
                  <a:srgbClr val="000000"/>
                </a:solidFill>
                <a:latin typeface="JetBrains Mono"/>
              </a:rPr>
              <a:t>AppCompatActivity</a:t>
            </a: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a:solidFill>
                  <a:srgbClr val="808000"/>
                </a:solidFill>
                <a:latin typeface="JetBrains Mono"/>
              </a:rPr>
              <a:t>@Override</a:t>
            </a:r>
            <a:br>
              <a:rPr lang="en-US" altLang="en-US" dirty="0">
                <a:solidFill>
                  <a:srgbClr val="808000"/>
                </a:solidFill>
                <a:latin typeface="JetBrains Mono"/>
              </a:rPr>
            </a:br>
            <a:r>
              <a:rPr lang="en-US" altLang="en-US" dirty="0">
                <a:solidFill>
                  <a:srgbClr val="808000"/>
                </a:solidFill>
                <a:latin typeface="JetBrains Mono"/>
              </a:rPr>
              <a:t>    </a:t>
            </a:r>
            <a:r>
              <a:rPr lang="en-US" altLang="en-US" b="1" dirty="0">
                <a:solidFill>
                  <a:srgbClr val="000080"/>
                </a:solidFill>
                <a:latin typeface="JetBrains Mono"/>
              </a:rPr>
              <a:t>protected void </a:t>
            </a:r>
            <a:r>
              <a:rPr lang="en-US" altLang="en-US" dirty="0" err="1">
                <a:solidFill>
                  <a:srgbClr val="000000"/>
                </a:solidFill>
                <a:latin typeface="JetBrains Mono"/>
              </a:rPr>
              <a:t>onCreate</a:t>
            </a:r>
            <a:r>
              <a:rPr lang="en-US" altLang="en-US" dirty="0">
                <a:solidFill>
                  <a:srgbClr val="000000"/>
                </a:solidFill>
                <a:latin typeface="JetBrains Mono"/>
              </a:rPr>
              <a:t>(Bundle </a:t>
            </a:r>
            <a:r>
              <a:rPr lang="en-US" altLang="en-US" dirty="0" err="1">
                <a:solidFill>
                  <a:srgbClr val="000000"/>
                </a:solidFill>
                <a:latin typeface="JetBrains Mono"/>
              </a:rPr>
              <a:t>savedInstanceState</a:t>
            </a: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t>
            </a:r>
            <a:r>
              <a:rPr lang="en-US" altLang="en-US" b="1" dirty="0" err="1">
                <a:solidFill>
                  <a:srgbClr val="000080"/>
                </a:solidFill>
                <a:latin typeface="JetBrains Mono"/>
              </a:rPr>
              <a:t>super</a:t>
            </a:r>
            <a:r>
              <a:rPr lang="en-US" altLang="en-US" dirty="0" err="1">
                <a:solidFill>
                  <a:srgbClr val="000000"/>
                </a:solidFill>
                <a:latin typeface="JetBrains Mono"/>
              </a:rPr>
              <a:t>.onCreate</a:t>
            </a:r>
            <a:r>
              <a:rPr lang="en-US" altLang="en-US" dirty="0">
                <a:solidFill>
                  <a:srgbClr val="000000"/>
                </a:solidFill>
                <a:latin typeface="JetBrains Mono"/>
              </a:rPr>
              <a:t>(</a:t>
            </a:r>
            <a:r>
              <a:rPr lang="en-US" altLang="en-US" dirty="0" err="1">
                <a:solidFill>
                  <a:srgbClr val="000000"/>
                </a:solidFill>
                <a:latin typeface="JetBrains Mono"/>
              </a:rPr>
              <a:t>savedInstanceState</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setContentView</a:t>
            </a:r>
            <a:r>
              <a:rPr lang="en-US" altLang="en-US" dirty="0">
                <a:solidFill>
                  <a:srgbClr val="000000"/>
                </a:solidFill>
                <a:latin typeface="JetBrains Mono"/>
              </a:rPr>
              <a:t>(</a:t>
            </a:r>
            <a:r>
              <a:rPr lang="en-US" altLang="en-US" dirty="0" err="1">
                <a:solidFill>
                  <a:srgbClr val="000000"/>
                </a:solidFill>
                <a:latin typeface="JetBrains Mono"/>
              </a:rPr>
              <a:t>R.layout.</a:t>
            </a:r>
            <a:r>
              <a:rPr lang="en-US" altLang="en-US" b="1" i="1" dirty="0" err="1">
                <a:solidFill>
                  <a:srgbClr val="660E7A"/>
                </a:solidFill>
                <a:latin typeface="JetBrains Mono"/>
              </a:rPr>
              <a:t>activity_main</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r>
              <a:rPr lang="en-US" altLang="en-US" b="1" dirty="0">
                <a:solidFill>
                  <a:srgbClr val="000080"/>
                </a:solidFill>
                <a:latin typeface="JetBrains Mono"/>
              </a:rPr>
              <a:t>public void </a:t>
            </a:r>
            <a:r>
              <a:rPr lang="en-US" altLang="en-US" dirty="0" err="1">
                <a:solidFill>
                  <a:srgbClr val="000000"/>
                </a:solidFill>
                <a:latin typeface="JetBrains Mono"/>
              </a:rPr>
              <a:t>SayHello</a:t>
            </a:r>
            <a:r>
              <a:rPr lang="en-US" altLang="en-US" dirty="0">
                <a:solidFill>
                  <a:srgbClr val="000000"/>
                </a:solidFill>
                <a:latin typeface="JetBrains Mono"/>
              </a:rPr>
              <a:t>(View view){</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EditText</a:t>
            </a:r>
            <a:r>
              <a:rPr lang="en-US" altLang="en-US" dirty="0">
                <a:solidFill>
                  <a:srgbClr val="000000"/>
                </a:solidFill>
                <a:latin typeface="JetBrains Mono"/>
              </a:rPr>
              <a:t> </a:t>
            </a:r>
            <a:r>
              <a:rPr lang="en-US" altLang="en-US" dirty="0" err="1">
                <a:solidFill>
                  <a:srgbClr val="000000"/>
                </a:solidFill>
                <a:latin typeface="JetBrains Mono"/>
              </a:rPr>
              <a:t>editTextName</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editTextName</a:t>
            </a:r>
            <a:r>
              <a:rPr lang="en-US" altLang="en-US" dirty="0">
                <a:solidFill>
                  <a:srgbClr val="000000"/>
                </a:solidFill>
                <a:latin typeface="JetBrains Mono"/>
              </a:rPr>
              <a:t> = </a:t>
            </a:r>
            <a:r>
              <a:rPr lang="en-US" altLang="en-US" dirty="0" err="1">
                <a:solidFill>
                  <a:srgbClr val="000000"/>
                </a:solidFill>
                <a:latin typeface="JetBrains Mono"/>
              </a:rPr>
              <a:t>findViewById</a:t>
            </a:r>
            <a:r>
              <a:rPr lang="en-US" altLang="en-US" dirty="0">
                <a:solidFill>
                  <a:srgbClr val="000000"/>
                </a:solidFill>
                <a:latin typeface="JetBrains Mono"/>
              </a:rPr>
              <a:t>(</a:t>
            </a:r>
            <a:r>
              <a:rPr lang="en-US" altLang="en-US" dirty="0" err="1">
                <a:solidFill>
                  <a:srgbClr val="000000"/>
                </a:solidFill>
                <a:latin typeface="JetBrains Mono"/>
              </a:rPr>
              <a:t>R.id.</a:t>
            </a:r>
            <a:r>
              <a:rPr lang="en-US" altLang="en-US" b="1" i="1" dirty="0" err="1">
                <a:solidFill>
                  <a:srgbClr val="660E7A"/>
                </a:solidFill>
                <a:latin typeface="JetBrains Mono"/>
              </a:rPr>
              <a:t>editTextName</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String name = </a:t>
            </a:r>
            <a:r>
              <a:rPr lang="en-US" altLang="en-US" dirty="0" err="1">
                <a:solidFill>
                  <a:srgbClr val="000000"/>
                </a:solidFill>
                <a:latin typeface="JetBrains Mono"/>
              </a:rPr>
              <a:t>editTextName.getText</a:t>
            </a:r>
            <a:r>
              <a:rPr lang="en-US" altLang="en-US" dirty="0">
                <a:solidFill>
                  <a:srgbClr val="000000"/>
                </a:solidFill>
                <a:latin typeface="JetBrains Mono"/>
              </a:rPr>
              <a:t>().</a:t>
            </a:r>
            <a:r>
              <a:rPr lang="en-US" altLang="en-US" dirty="0" err="1">
                <a:solidFill>
                  <a:srgbClr val="000000"/>
                </a:solidFill>
                <a:latin typeface="JetBrains Mono"/>
              </a:rPr>
              <a:t>toString</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FF0000"/>
                </a:solidFill>
                <a:latin typeface="JetBrains Mono"/>
              </a:rPr>
              <a:t>        Intent </a:t>
            </a:r>
            <a:r>
              <a:rPr lang="en-US" altLang="en-US" dirty="0" err="1">
                <a:solidFill>
                  <a:srgbClr val="FF0000"/>
                </a:solidFill>
                <a:latin typeface="JetBrains Mono"/>
              </a:rPr>
              <a:t>intent</a:t>
            </a:r>
            <a:r>
              <a:rPr lang="en-US" altLang="en-US" dirty="0">
                <a:solidFill>
                  <a:srgbClr val="FF0000"/>
                </a:solidFill>
                <a:latin typeface="JetBrains Mono"/>
              </a:rPr>
              <a:t> = </a:t>
            </a:r>
            <a:r>
              <a:rPr lang="en-US" altLang="en-US" b="1" dirty="0">
                <a:solidFill>
                  <a:srgbClr val="FF0000"/>
                </a:solidFill>
                <a:latin typeface="JetBrains Mono"/>
              </a:rPr>
              <a:t>new </a:t>
            </a:r>
            <a:r>
              <a:rPr lang="en-US" altLang="en-US" dirty="0">
                <a:solidFill>
                  <a:srgbClr val="FF0000"/>
                </a:solidFill>
                <a:latin typeface="JetBrains Mono"/>
              </a:rPr>
              <a:t>Intent(</a:t>
            </a:r>
            <a:r>
              <a:rPr lang="en-US" altLang="en-US" dirty="0" err="1">
                <a:solidFill>
                  <a:srgbClr val="FF0000"/>
                </a:solidFill>
                <a:latin typeface="JetBrains Mono"/>
              </a:rPr>
              <a:t>MainActivity.</a:t>
            </a:r>
            <a:r>
              <a:rPr lang="en-US" altLang="en-US" b="1" dirty="0" err="1">
                <a:solidFill>
                  <a:srgbClr val="FF0000"/>
                </a:solidFill>
                <a:latin typeface="JetBrains Mono"/>
              </a:rPr>
              <a:t>this</a:t>
            </a:r>
            <a:r>
              <a:rPr lang="en-US" altLang="en-US" dirty="0">
                <a:solidFill>
                  <a:srgbClr val="FF0000"/>
                </a:solidFill>
                <a:latin typeface="JetBrains Mono"/>
              </a:rPr>
              <a:t>, </a:t>
            </a:r>
            <a:r>
              <a:rPr lang="en-US" altLang="en-US" dirty="0" err="1">
                <a:solidFill>
                  <a:srgbClr val="FF0000"/>
                </a:solidFill>
                <a:latin typeface="JetBrains Mono"/>
              </a:rPr>
              <a:t>SecondActivity.</a:t>
            </a:r>
            <a:r>
              <a:rPr lang="en-US" altLang="en-US" b="1" dirty="0" err="1">
                <a:solidFill>
                  <a:srgbClr val="FF0000"/>
                </a:solidFill>
                <a:latin typeface="JetBrains Mono"/>
              </a:rPr>
              <a:t>class</a:t>
            </a:r>
            <a:r>
              <a:rPr lang="en-US" altLang="en-US" dirty="0">
                <a:solidFill>
                  <a:srgbClr val="FF0000"/>
                </a:solidFill>
                <a:latin typeface="JetBrains Mono"/>
              </a:rPr>
              <a:t>);</a:t>
            </a:r>
            <a:br>
              <a:rPr lang="en-US" altLang="en-US" dirty="0">
                <a:solidFill>
                  <a:srgbClr val="FF0000"/>
                </a:solidFill>
                <a:latin typeface="JetBrains Mono"/>
              </a:rPr>
            </a:br>
            <a:r>
              <a:rPr lang="en-US" altLang="en-US" dirty="0">
                <a:solidFill>
                  <a:srgbClr val="FF0000"/>
                </a:solidFill>
                <a:latin typeface="JetBrains Mono"/>
              </a:rPr>
              <a:t>        </a:t>
            </a:r>
            <a:r>
              <a:rPr lang="en-US" altLang="en-US" dirty="0" err="1">
                <a:solidFill>
                  <a:srgbClr val="FF0000"/>
                </a:solidFill>
                <a:latin typeface="JetBrains Mono"/>
              </a:rPr>
              <a:t>intent.putExtra</a:t>
            </a:r>
            <a:r>
              <a:rPr lang="en-US" altLang="en-US" dirty="0">
                <a:solidFill>
                  <a:srgbClr val="FF0000"/>
                </a:solidFill>
                <a:latin typeface="JetBrains Mono"/>
              </a:rPr>
              <a:t>(</a:t>
            </a:r>
            <a:r>
              <a:rPr lang="en-US" altLang="en-US" b="1" dirty="0">
                <a:solidFill>
                  <a:srgbClr val="FF0000"/>
                </a:solidFill>
                <a:latin typeface="JetBrains Mono"/>
              </a:rPr>
              <a:t>"</a:t>
            </a:r>
            <a:r>
              <a:rPr lang="en-US" altLang="en-US" b="1" dirty="0" err="1">
                <a:solidFill>
                  <a:srgbClr val="FF0000"/>
                </a:solidFill>
                <a:latin typeface="JetBrains Mono"/>
              </a:rPr>
              <a:t>name"</a:t>
            </a:r>
            <a:r>
              <a:rPr lang="en-US" altLang="en-US" dirty="0" err="1">
                <a:solidFill>
                  <a:srgbClr val="FF0000"/>
                </a:solidFill>
                <a:latin typeface="JetBrains Mono"/>
              </a:rPr>
              <a:t>,name</a:t>
            </a:r>
            <a:r>
              <a:rPr lang="en-US" altLang="en-US" dirty="0">
                <a:solidFill>
                  <a:srgbClr val="FF0000"/>
                </a:solidFill>
                <a:latin typeface="JetBrains Mono"/>
              </a:rPr>
              <a:t>);</a:t>
            </a:r>
            <a:br>
              <a:rPr lang="en-US" altLang="en-US" dirty="0">
                <a:solidFill>
                  <a:srgbClr val="FF0000"/>
                </a:solidFill>
                <a:latin typeface="JetBrains Mono"/>
              </a:rPr>
            </a:br>
            <a:r>
              <a:rPr lang="en-US" altLang="en-US" dirty="0">
                <a:solidFill>
                  <a:srgbClr val="FF0000"/>
                </a:solidFill>
                <a:latin typeface="JetBrains Mono"/>
              </a:rPr>
              <a:t>        </a:t>
            </a:r>
            <a:r>
              <a:rPr lang="en-US" altLang="en-US" dirty="0" err="1">
                <a:solidFill>
                  <a:srgbClr val="FF0000"/>
                </a:solidFill>
                <a:latin typeface="JetBrains Mono"/>
              </a:rPr>
              <a:t>startActivity</a:t>
            </a:r>
            <a:r>
              <a:rPr lang="en-US" altLang="en-US" dirty="0">
                <a:solidFill>
                  <a:srgbClr val="FF0000"/>
                </a:solidFill>
                <a:latin typeface="JetBrains Mono"/>
              </a:rPr>
              <a:t>(intent);</a:t>
            </a: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a:t>
            </a:r>
            <a:endParaRPr lang="en-US" altLang="en-US" sz="6600" dirty="0">
              <a:latin typeface="Arial" panose="020B0604020202020204" pitchFamily="34" charset="0"/>
            </a:endParaRPr>
          </a:p>
          <a:p>
            <a:endParaRPr lang="en-IN" dirty="0"/>
          </a:p>
        </p:txBody>
      </p:sp>
    </p:spTree>
    <p:extLst>
      <p:ext uri="{BB962C8B-B14F-4D97-AF65-F5344CB8AC3E}">
        <p14:creationId xmlns:p14="http://schemas.microsoft.com/office/powerpoint/2010/main" val="40977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pPr marL="0" lvl="0" indent="0">
              <a:buNone/>
            </a:pPr>
            <a:r>
              <a:rPr lang="en-US" altLang="en-US" b="1" dirty="0">
                <a:solidFill>
                  <a:srgbClr val="000080"/>
                </a:solidFill>
                <a:latin typeface="JetBrains Mono"/>
              </a:rPr>
              <a:t>package </a:t>
            </a:r>
            <a:r>
              <a:rPr lang="en-US" altLang="en-US" dirty="0">
                <a:solidFill>
                  <a:srgbClr val="000000"/>
                </a:solidFill>
                <a:latin typeface="JetBrains Mono"/>
              </a:rPr>
              <a:t>com.example.demo2;</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androidx.appcompat.app.AppCompatActivity</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android.os.Bundle</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android.widget.TextView</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public class </a:t>
            </a:r>
            <a:r>
              <a:rPr lang="en-US" altLang="en-US" b="1" dirty="0" err="1">
                <a:solidFill>
                  <a:srgbClr val="FF0000"/>
                </a:solidFill>
                <a:latin typeface="JetBrains Mono"/>
              </a:rPr>
              <a:t>SecondActivity</a:t>
            </a:r>
            <a:r>
              <a:rPr lang="en-US" altLang="en-US" dirty="0">
                <a:solidFill>
                  <a:srgbClr val="000000"/>
                </a:solidFill>
                <a:latin typeface="JetBrains Mono"/>
              </a:rPr>
              <a:t> </a:t>
            </a:r>
            <a:r>
              <a:rPr lang="en-US" altLang="en-US" b="1" dirty="0">
                <a:solidFill>
                  <a:srgbClr val="000080"/>
                </a:solidFill>
                <a:latin typeface="JetBrains Mono"/>
              </a:rPr>
              <a:t>extends </a:t>
            </a:r>
            <a:r>
              <a:rPr lang="en-US" altLang="en-US" dirty="0" err="1">
                <a:solidFill>
                  <a:srgbClr val="000000"/>
                </a:solidFill>
                <a:latin typeface="JetBrains Mono"/>
              </a:rPr>
              <a:t>AppCompatActivity</a:t>
            </a: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a:solidFill>
                  <a:srgbClr val="808000"/>
                </a:solidFill>
                <a:latin typeface="JetBrains Mono"/>
              </a:rPr>
              <a:t>@Override</a:t>
            </a:r>
            <a:br>
              <a:rPr lang="en-US" altLang="en-US" dirty="0">
                <a:solidFill>
                  <a:srgbClr val="808000"/>
                </a:solidFill>
                <a:latin typeface="JetBrains Mono"/>
              </a:rPr>
            </a:br>
            <a:r>
              <a:rPr lang="en-US" altLang="en-US" dirty="0">
                <a:solidFill>
                  <a:srgbClr val="808000"/>
                </a:solidFill>
                <a:latin typeface="JetBrains Mono"/>
              </a:rPr>
              <a:t>    </a:t>
            </a:r>
            <a:r>
              <a:rPr lang="en-US" altLang="en-US" b="1" dirty="0">
                <a:solidFill>
                  <a:srgbClr val="000080"/>
                </a:solidFill>
                <a:latin typeface="JetBrains Mono"/>
              </a:rPr>
              <a:t>protected void </a:t>
            </a:r>
            <a:r>
              <a:rPr lang="en-US" altLang="en-US" dirty="0" err="1">
                <a:solidFill>
                  <a:srgbClr val="000000"/>
                </a:solidFill>
                <a:latin typeface="JetBrains Mono"/>
              </a:rPr>
              <a:t>onCreate</a:t>
            </a:r>
            <a:r>
              <a:rPr lang="en-US" altLang="en-US" dirty="0">
                <a:solidFill>
                  <a:srgbClr val="000000"/>
                </a:solidFill>
                <a:latin typeface="JetBrains Mono"/>
              </a:rPr>
              <a:t>(Bundle </a:t>
            </a:r>
            <a:r>
              <a:rPr lang="en-US" altLang="en-US" dirty="0" err="1">
                <a:solidFill>
                  <a:srgbClr val="000000"/>
                </a:solidFill>
                <a:latin typeface="JetBrains Mono"/>
              </a:rPr>
              <a:t>savedInstanceState</a:t>
            </a: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t>
            </a:r>
            <a:r>
              <a:rPr lang="en-US" altLang="en-US" b="1" dirty="0" err="1">
                <a:solidFill>
                  <a:srgbClr val="000080"/>
                </a:solidFill>
                <a:latin typeface="JetBrains Mono"/>
              </a:rPr>
              <a:t>super</a:t>
            </a:r>
            <a:r>
              <a:rPr lang="en-US" altLang="en-US" dirty="0" err="1">
                <a:solidFill>
                  <a:srgbClr val="000000"/>
                </a:solidFill>
                <a:latin typeface="JetBrains Mono"/>
              </a:rPr>
              <a:t>.onCreate</a:t>
            </a:r>
            <a:r>
              <a:rPr lang="en-US" altLang="en-US" dirty="0">
                <a:solidFill>
                  <a:srgbClr val="000000"/>
                </a:solidFill>
                <a:latin typeface="JetBrains Mono"/>
              </a:rPr>
              <a:t>(</a:t>
            </a:r>
            <a:r>
              <a:rPr lang="en-US" altLang="en-US" dirty="0" err="1">
                <a:solidFill>
                  <a:srgbClr val="000000"/>
                </a:solidFill>
                <a:latin typeface="JetBrains Mono"/>
              </a:rPr>
              <a:t>savedInstanceState</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setContentView</a:t>
            </a:r>
            <a:r>
              <a:rPr lang="en-US" altLang="en-US" dirty="0">
                <a:solidFill>
                  <a:srgbClr val="000000"/>
                </a:solidFill>
                <a:latin typeface="JetBrains Mono"/>
              </a:rPr>
              <a:t>(</a:t>
            </a:r>
            <a:r>
              <a:rPr lang="en-US" altLang="en-US" dirty="0" err="1">
                <a:solidFill>
                  <a:srgbClr val="000000"/>
                </a:solidFill>
                <a:latin typeface="JetBrains Mono"/>
              </a:rPr>
              <a:t>R.layout.</a:t>
            </a:r>
            <a:r>
              <a:rPr lang="en-US" altLang="en-US" b="1" i="1" dirty="0" err="1">
                <a:solidFill>
                  <a:srgbClr val="660E7A"/>
                </a:solidFill>
                <a:latin typeface="JetBrains Mono"/>
              </a:rPr>
              <a:t>activity_second</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a:solidFill>
                  <a:srgbClr val="FF0000"/>
                </a:solidFill>
                <a:latin typeface="JetBrains Mono"/>
              </a:rPr>
              <a:t> String name = </a:t>
            </a:r>
            <a:r>
              <a:rPr lang="en-US" altLang="en-US" dirty="0" err="1">
                <a:solidFill>
                  <a:srgbClr val="FF0000"/>
                </a:solidFill>
                <a:latin typeface="JetBrains Mono"/>
              </a:rPr>
              <a:t>getIntent</a:t>
            </a:r>
            <a:r>
              <a:rPr lang="en-US" altLang="en-US" dirty="0">
                <a:solidFill>
                  <a:srgbClr val="FF0000"/>
                </a:solidFill>
                <a:latin typeface="JetBrains Mono"/>
              </a:rPr>
              <a:t>().</a:t>
            </a:r>
            <a:r>
              <a:rPr lang="en-US" altLang="en-US" dirty="0" err="1">
                <a:solidFill>
                  <a:srgbClr val="FF0000"/>
                </a:solidFill>
                <a:latin typeface="JetBrains Mono"/>
              </a:rPr>
              <a:t>getExtras</a:t>
            </a:r>
            <a:r>
              <a:rPr lang="en-US" altLang="en-US" dirty="0">
                <a:solidFill>
                  <a:srgbClr val="FF0000"/>
                </a:solidFill>
                <a:latin typeface="JetBrains Mono"/>
              </a:rPr>
              <a:t>().</a:t>
            </a:r>
            <a:r>
              <a:rPr lang="en-US" altLang="en-US" dirty="0" err="1">
                <a:solidFill>
                  <a:srgbClr val="FF0000"/>
                </a:solidFill>
                <a:latin typeface="JetBrains Mono"/>
              </a:rPr>
              <a:t>getString</a:t>
            </a:r>
            <a:r>
              <a:rPr lang="en-US" altLang="en-US" dirty="0">
                <a:solidFill>
                  <a:srgbClr val="FF0000"/>
                </a:solidFill>
                <a:latin typeface="JetBrains Mono"/>
              </a:rPr>
              <a:t>(</a:t>
            </a:r>
            <a:r>
              <a:rPr lang="en-US" altLang="en-US" b="1" dirty="0">
                <a:solidFill>
                  <a:srgbClr val="FF0000"/>
                </a:solidFill>
                <a:latin typeface="JetBrains Mono"/>
              </a:rPr>
              <a:t>"name"</a:t>
            </a:r>
            <a:r>
              <a:rPr lang="en-US" altLang="en-US" dirty="0">
                <a:solidFill>
                  <a:srgbClr val="FF0000"/>
                </a:solidFill>
                <a:latin typeface="JetBrains Mono"/>
              </a:rPr>
              <a:t>);</a:t>
            </a:r>
            <a:br>
              <a:rPr lang="en-US" altLang="en-US" dirty="0">
                <a:solidFill>
                  <a:srgbClr val="FF0000"/>
                </a:solidFill>
                <a:latin typeface="JetBrains Mono"/>
              </a:rPr>
            </a:br>
            <a:r>
              <a:rPr lang="en-US" altLang="en-US" dirty="0">
                <a:solidFill>
                  <a:srgbClr val="FF0000"/>
                </a:solidFill>
                <a:latin typeface="JetBrains Mono"/>
              </a:rPr>
              <a:t>        </a:t>
            </a:r>
            <a:r>
              <a:rPr lang="en-US" altLang="en-US" dirty="0" err="1">
                <a:solidFill>
                  <a:srgbClr val="FF0000"/>
                </a:solidFill>
                <a:latin typeface="JetBrains Mono"/>
              </a:rPr>
              <a:t>TextView</a:t>
            </a:r>
            <a:r>
              <a:rPr lang="en-US" altLang="en-US" dirty="0">
                <a:solidFill>
                  <a:srgbClr val="FF0000"/>
                </a:solidFill>
                <a:latin typeface="JetBrains Mono"/>
              </a:rPr>
              <a:t> </a:t>
            </a:r>
            <a:r>
              <a:rPr lang="en-US" altLang="en-US" dirty="0" err="1">
                <a:solidFill>
                  <a:srgbClr val="FF0000"/>
                </a:solidFill>
                <a:latin typeface="JetBrains Mono"/>
              </a:rPr>
              <a:t>textReceived</a:t>
            </a:r>
            <a:r>
              <a:rPr lang="en-US" altLang="en-US" dirty="0">
                <a:solidFill>
                  <a:srgbClr val="FF0000"/>
                </a:solidFill>
                <a:latin typeface="JetBrains Mono"/>
              </a:rPr>
              <a:t> = </a:t>
            </a:r>
            <a:r>
              <a:rPr lang="en-US" altLang="en-US" dirty="0" err="1">
                <a:solidFill>
                  <a:srgbClr val="FF0000"/>
                </a:solidFill>
                <a:latin typeface="JetBrains Mono"/>
              </a:rPr>
              <a:t>findViewById</a:t>
            </a:r>
            <a:r>
              <a:rPr lang="en-US" altLang="en-US" dirty="0">
                <a:solidFill>
                  <a:srgbClr val="FF0000"/>
                </a:solidFill>
                <a:latin typeface="JetBrains Mono"/>
              </a:rPr>
              <a:t>(</a:t>
            </a:r>
            <a:r>
              <a:rPr lang="en-US" altLang="en-US" dirty="0" err="1">
                <a:solidFill>
                  <a:srgbClr val="FF0000"/>
                </a:solidFill>
                <a:latin typeface="JetBrains Mono"/>
              </a:rPr>
              <a:t>R.id.</a:t>
            </a:r>
            <a:r>
              <a:rPr lang="en-US" altLang="en-US" b="1" i="1" dirty="0" err="1">
                <a:solidFill>
                  <a:srgbClr val="FF0000"/>
                </a:solidFill>
                <a:latin typeface="JetBrains Mono"/>
              </a:rPr>
              <a:t>textReceived</a:t>
            </a:r>
            <a:r>
              <a:rPr lang="en-US" altLang="en-US" dirty="0">
                <a:solidFill>
                  <a:srgbClr val="FF0000"/>
                </a:solidFill>
                <a:latin typeface="JetBrains Mono"/>
              </a:rPr>
              <a:t>);</a:t>
            </a:r>
            <a:br>
              <a:rPr lang="en-US" altLang="en-US" dirty="0">
                <a:solidFill>
                  <a:srgbClr val="FF0000"/>
                </a:solidFill>
                <a:latin typeface="JetBrains Mono"/>
              </a:rPr>
            </a:br>
            <a:r>
              <a:rPr lang="en-US" altLang="en-US" dirty="0">
                <a:solidFill>
                  <a:srgbClr val="FF0000"/>
                </a:solidFill>
                <a:latin typeface="JetBrains Mono"/>
              </a:rPr>
              <a:t>        </a:t>
            </a:r>
            <a:r>
              <a:rPr lang="en-US" altLang="en-US" dirty="0" err="1">
                <a:solidFill>
                  <a:srgbClr val="FF0000"/>
                </a:solidFill>
                <a:latin typeface="JetBrains Mono"/>
              </a:rPr>
              <a:t>textReceived.setText</a:t>
            </a:r>
            <a:r>
              <a:rPr lang="en-US" altLang="en-US" dirty="0">
                <a:solidFill>
                  <a:srgbClr val="FF0000"/>
                </a:solidFill>
                <a:latin typeface="JetBrains Mono"/>
              </a:rPr>
              <a:t>(name);</a:t>
            </a: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a:t>
            </a:r>
            <a:endParaRPr lang="en-US" altLang="en-US" sz="6600" dirty="0">
              <a:latin typeface="Arial" panose="020B0604020202020204" pitchFamily="34" charset="0"/>
            </a:endParaRPr>
          </a:p>
          <a:p>
            <a:endParaRPr lang="en-IN" dirty="0"/>
          </a:p>
        </p:txBody>
      </p:sp>
    </p:spTree>
    <p:extLst>
      <p:ext uri="{BB962C8B-B14F-4D97-AF65-F5344CB8AC3E}">
        <p14:creationId xmlns:p14="http://schemas.microsoft.com/office/powerpoint/2010/main" val="99406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a:solidFill>
                  <a:srgbClr val="0070C0"/>
                </a:solidFill>
              </a:rPr>
              <a:t>Implicit Intent </a:t>
            </a:r>
            <a:r>
              <a:rPr lang="en-US" dirty="0" smtClean="0">
                <a:solidFill>
                  <a:srgbClr val="0070C0"/>
                </a:solidFill>
              </a:rPr>
              <a:t>Demo</a:t>
            </a:r>
          </a:p>
          <a:p>
            <a:pPr marL="0" indent="0">
              <a:buNone/>
            </a:pPr>
            <a:endParaRPr lang="en-IN" dirty="0">
              <a:solidFill>
                <a:srgbClr val="0070C0"/>
              </a:solidFill>
            </a:endParaRPr>
          </a:p>
          <a:p>
            <a:endParaRPr lang="en-IN" dirty="0"/>
          </a:p>
        </p:txBody>
      </p:sp>
      <p:grpSp>
        <p:nvGrpSpPr>
          <p:cNvPr id="4" name="Group 3">
            <a:extLst>
              <a:ext uri="{FF2B5EF4-FFF2-40B4-BE49-F238E27FC236}">
                <a16:creationId xmlns="" xmlns:a16="http://schemas.microsoft.com/office/drawing/2014/main" id="{4224CDD0-6491-C42F-2E3C-6C4AAA7EB484}"/>
              </a:ext>
            </a:extLst>
          </p:cNvPr>
          <p:cNvGrpSpPr/>
          <p:nvPr/>
        </p:nvGrpSpPr>
        <p:grpSpPr>
          <a:xfrm>
            <a:off x="2133600" y="1371600"/>
            <a:ext cx="4329273" cy="4498018"/>
            <a:chOff x="2819400" y="507407"/>
            <a:chExt cx="4329273" cy="4498018"/>
          </a:xfrm>
        </p:grpSpPr>
        <p:pic>
          <p:nvPicPr>
            <p:cNvPr id="5" name="Picture 4">
              <a:extLst>
                <a:ext uri="{FF2B5EF4-FFF2-40B4-BE49-F238E27FC236}">
                  <a16:creationId xmlns="" xmlns:a16="http://schemas.microsoft.com/office/drawing/2014/main" id="{820B7514-00FC-5E67-0AF2-968223A9EA65}"/>
                </a:ext>
              </a:extLst>
            </p:cNvPr>
            <p:cNvPicPr>
              <a:picLocks noChangeAspect="1"/>
            </p:cNvPicPr>
            <p:nvPr/>
          </p:nvPicPr>
          <p:blipFill>
            <a:blip r:embed="rId2"/>
            <a:stretch>
              <a:fillRect/>
            </a:stretch>
          </p:blipFill>
          <p:spPr>
            <a:xfrm>
              <a:off x="2819400" y="523875"/>
              <a:ext cx="1960779" cy="4095750"/>
            </a:xfrm>
            <a:prstGeom prst="rect">
              <a:avLst/>
            </a:prstGeom>
          </p:spPr>
        </p:pic>
        <p:pic>
          <p:nvPicPr>
            <p:cNvPr id="6" name="Picture 5">
              <a:extLst>
                <a:ext uri="{FF2B5EF4-FFF2-40B4-BE49-F238E27FC236}">
                  <a16:creationId xmlns="" xmlns:a16="http://schemas.microsoft.com/office/drawing/2014/main" id="{DBC2A047-39E9-9C67-3C7B-3BFD7D9CF620}"/>
                </a:ext>
              </a:extLst>
            </p:cNvPr>
            <p:cNvPicPr>
              <a:picLocks noChangeAspect="1"/>
            </p:cNvPicPr>
            <p:nvPr/>
          </p:nvPicPr>
          <p:blipFill>
            <a:blip r:embed="rId3"/>
            <a:stretch>
              <a:fillRect/>
            </a:stretch>
          </p:blipFill>
          <p:spPr>
            <a:xfrm>
              <a:off x="5029200" y="507407"/>
              <a:ext cx="1995832" cy="4112217"/>
            </a:xfrm>
            <a:prstGeom prst="rect">
              <a:avLst/>
            </a:prstGeom>
          </p:spPr>
        </p:pic>
        <p:sp>
          <p:nvSpPr>
            <p:cNvPr id="7" name="TextBox 6">
              <a:extLst>
                <a:ext uri="{FF2B5EF4-FFF2-40B4-BE49-F238E27FC236}">
                  <a16:creationId xmlns="" xmlns:a16="http://schemas.microsoft.com/office/drawing/2014/main" id="{5F0E8E62-4962-B0C5-DDDB-F744FB662BCF}"/>
                </a:ext>
              </a:extLst>
            </p:cNvPr>
            <p:cNvSpPr txBox="1"/>
            <p:nvPr/>
          </p:nvSpPr>
          <p:spPr>
            <a:xfrm>
              <a:off x="3143199" y="4619624"/>
              <a:ext cx="1313180" cy="369332"/>
            </a:xfrm>
            <a:prstGeom prst="rect">
              <a:avLst/>
            </a:prstGeom>
            <a:noFill/>
          </p:spPr>
          <p:txBody>
            <a:bodyPr wrap="none" rtlCol="0">
              <a:spAutoFit/>
            </a:bodyPr>
            <a:lstStyle/>
            <a:p>
              <a:r>
                <a:rPr lang="en-US" dirty="0" err="1"/>
                <a:t>MainActivity</a:t>
              </a:r>
              <a:endParaRPr lang="en-IN" dirty="0"/>
            </a:p>
          </p:txBody>
        </p:sp>
        <p:sp>
          <p:nvSpPr>
            <p:cNvPr id="8" name="TextBox 7">
              <a:extLst>
                <a:ext uri="{FF2B5EF4-FFF2-40B4-BE49-F238E27FC236}">
                  <a16:creationId xmlns="" xmlns:a16="http://schemas.microsoft.com/office/drawing/2014/main" id="{74825AA4-CE9D-6E60-1428-1984BB1DEF6E}"/>
                </a:ext>
              </a:extLst>
            </p:cNvPr>
            <p:cNvSpPr txBox="1"/>
            <p:nvPr/>
          </p:nvSpPr>
          <p:spPr>
            <a:xfrm>
              <a:off x="4905558" y="4636093"/>
              <a:ext cx="2243115" cy="369332"/>
            </a:xfrm>
            <a:prstGeom prst="rect">
              <a:avLst/>
            </a:prstGeom>
            <a:noFill/>
          </p:spPr>
          <p:txBody>
            <a:bodyPr wrap="none" rtlCol="0">
              <a:spAutoFit/>
            </a:bodyPr>
            <a:lstStyle/>
            <a:p>
              <a:r>
                <a:rPr lang="en-US" dirty="0"/>
                <a:t>Native Send SMS App</a:t>
              </a:r>
              <a:endParaRPr lang="en-IN" dirty="0"/>
            </a:p>
          </p:txBody>
        </p:sp>
      </p:grpSp>
    </p:spTree>
    <p:extLst>
      <p:ext uri="{BB962C8B-B14F-4D97-AF65-F5344CB8AC3E}">
        <p14:creationId xmlns:p14="http://schemas.microsoft.com/office/powerpoint/2010/main" val="36168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40000" lnSpcReduction="20000"/>
          </a:bodyPr>
          <a:lstStyle/>
          <a:p>
            <a:pPr marL="0" lvl="0" indent="0">
              <a:buNone/>
            </a:pPr>
            <a:r>
              <a:rPr lang="en-US" altLang="en-US" i="1" dirty="0">
                <a:solidFill>
                  <a:srgbClr val="000000"/>
                </a:solidFill>
                <a:latin typeface="JetBrains Mono"/>
              </a:rPr>
              <a:t>&lt;?</a:t>
            </a:r>
            <a:r>
              <a:rPr lang="en-US" altLang="en-US" b="1" dirty="0">
                <a:solidFill>
                  <a:srgbClr val="0000FF"/>
                </a:solidFill>
                <a:latin typeface="JetBrains Mono"/>
              </a:rPr>
              <a:t>xml version</a:t>
            </a:r>
            <a:r>
              <a:rPr lang="en-US" altLang="en-US" b="1" dirty="0">
                <a:solidFill>
                  <a:srgbClr val="008000"/>
                </a:solidFill>
                <a:latin typeface="JetBrains Mono"/>
              </a:rPr>
              <a:t>="1.0" </a:t>
            </a:r>
            <a:r>
              <a:rPr lang="en-US" altLang="en-US" b="1" dirty="0">
                <a:solidFill>
                  <a:srgbClr val="0000FF"/>
                </a:solidFill>
                <a:latin typeface="JetBrains Mono"/>
              </a:rPr>
              <a:t>encoding</a:t>
            </a:r>
            <a:r>
              <a:rPr lang="en-US" altLang="en-US" b="1" dirty="0">
                <a:solidFill>
                  <a:srgbClr val="008000"/>
                </a:solidFill>
                <a:latin typeface="JetBrains Mono"/>
              </a:rPr>
              <a:t>="utf-8"</a:t>
            </a:r>
            <a:r>
              <a:rPr lang="en-US" altLang="en-US" i="1" dirty="0">
                <a:solidFill>
                  <a:srgbClr val="000000"/>
                </a:solidFill>
                <a:latin typeface="JetBrains Mono"/>
              </a:rPr>
              <a:t>?&gt;</a:t>
            </a:r>
            <a:br>
              <a:rPr lang="en-US" altLang="en-US" i="1" dirty="0">
                <a:solidFill>
                  <a:srgbClr val="000000"/>
                </a:solidFill>
                <a:latin typeface="JetBrains Mono"/>
              </a:rPr>
            </a:br>
            <a:r>
              <a:rPr lang="en-US" altLang="en-US" dirty="0">
                <a:solidFill>
                  <a:srgbClr val="000000"/>
                </a:solidFill>
                <a:latin typeface="JetBrains Mono"/>
              </a:rPr>
              <a:t>&lt;</a:t>
            </a:r>
            <a:r>
              <a:rPr lang="en-US" altLang="en-US" b="1" dirty="0" err="1">
                <a:solidFill>
                  <a:srgbClr val="000080"/>
                </a:solidFill>
                <a:latin typeface="JetBrains Mono"/>
              </a:rPr>
              <a:t>LinearLayout</a:t>
            </a:r>
            <a:r>
              <a:rPr lang="en-US" altLang="en-US" b="1" dirty="0">
                <a:solidFill>
                  <a:srgbClr val="00008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android</a:t>
            </a:r>
            <a:r>
              <a:rPr lang="en-US" altLang="en-US" b="1" dirty="0">
                <a:solidFill>
                  <a:srgbClr val="008000"/>
                </a:solidFill>
                <a:latin typeface="JetBrains Mono"/>
              </a:rPr>
              <a:t>="http://schemas.android.com/</a:t>
            </a:r>
            <a:r>
              <a:rPr lang="en-US" altLang="en-US" b="1" dirty="0" err="1">
                <a:solidFill>
                  <a:srgbClr val="008000"/>
                </a:solidFill>
                <a:latin typeface="JetBrains Mono"/>
              </a:rPr>
              <a:t>apk</a:t>
            </a:r>
            <a:r>
              <a:rPr lang="en-US" altLang="en-US" b="1" dirty="0">
                <a:solidFill>
                  <a:srgbClr val="008000"/>
                </a:solidFill>
                <a:latin typeface="JetBrains Mono"/>
              </a:rPr>
              <a:t>/res/android"</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app</a:t>
            </a:r>
            <a:r>
              <a:rPr lang="en-US" altLang="en-US" b="1" dirty="0">
                <a:solidFill>
                  <a:srgbClr val="008000"/>
                </a:solidFill>
                <a:latin typeface="JetBrains Mono"/>
              </a:rPr>
              <a:t>="http://schemas.android.com/</a:t>
            </a:r>
            <a:r>
              <a:rPr lang="en-US" altLang="en-US" b="1" dirty="0" err="1">
                <a:solidFill>
                  <a:srgbClr val="008000"/>
                </a:solidFill>
                <a:latin typeface="JetBrains Mono"/>
              </a:rPr>
              <a:t>apk</a:t>
            </a:r>
            <a:r>
              <a:rPr lang="en-US" altLang="en-US" b="1" dirty="0">
                <a:solidFill>
                  <a:srgbClr val="008000"/>
                </a:solidFill>
                <a:latin typeface="JetBrains Mono"/>
              </a:rPr>
              <a:t>/res-auto"</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0000FF"/>
                </a:solidFill>
                <a:latin typeface="JetBrains Mono"/>
              </a:rPr>
              <a:t>xmlns:</a:t>
            </a:r>
            <a:r>
              <a:rPr lang="en-US" altLang="en-US" b="1" dirty="0" err="1">
                <a:solidFill>
                  <a:srgbClr val="660E7A"/>
                </a:solidFill>
                <a:latin typeface="JetBrains Mono"/>
              </a:rPr>
              <a:t>tools</a:t>
            </a:r>
            <a:r>
              <a:rPr lang="en-US" altLang="en-US" b="1" dirty="0">
                <a:solidFill>
                  <a:srgbClr val="008000"/>
                </a:solidFill>
                <a:latin typeface="JetBrains Mono"/>
              </a:rPr>
              <a:t>="http://schemas.android.com/tools"</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:orientation</a:t>
            </a:r>
            <a:r>
              <a:rPr lang="en-US" altLang="en-US" b="1" dirty="0">
                <a:solidFill>
                  <a:srgbClr val="008000"/>
                </a:solidFill>
                <a:latin typeface="JetBrains Mono"/>
              </a:rPr>
              <a:t>="vertical"</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:layout_margin</a:t>
            </a:r>
            <a:r>
              <a:rPr lang="en-US" altLang="en-US" b="1" dirty="0">
                <a:solidFill>
                  <a:srgbClr val="008000"/>
                </a:solidFill>
                <a:latin typeface="JetBrains Mono"/>
              </a:rPr>
              <a:t>="10dp"</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tools</a:t>
            </a:r>
            <a:r>
              <a:rPr lang="en-US" altLang="en-US" b="1" dirty="0" err="1">
                <a:solidFill>
                  <a:srgbClr val="0000FF"/>
                </a:solidFill>
                <a:latin typeface="JetBrains Mono"/>
              </a:rPr>
              <a:t>:context</a:t>
            </a:r>
            <a:r>
              <a:rPr lang="en-US" altLang="en-US" b="1" dirty="0">
                <a:solidFill>
                  <a:srgbClr val="008000"/>
                </a:solidFill>
                <a:latin typeface="JetBrains Mono"/>
              </a:rPr>
              <a:t>=".</a:t>
            </a:r>
            <a:r>
              <a:rPr lang="en-US" altLang="en-US" b="1" dirty="0" err="1">
                <a:solidFill>
                  <a:srgbClr val="FF0000"/>
                </a:solidFill>
                <a:latin typeface="JetBrains Mono"/>
              </a:rPr>
              <a:t>MainActivity</a:t>
            </a:r>
            <a:r>
              <a:rPr lang="en-US" altLang="en-US" b="1" dirty="0">
                <a:solidFill>
                  <a:srgbClr val="008000"/>
                </a:solidFill>
                <a:latin typeface="JetBrains Mono"/>
              </a:rPr>
              <a:t>"</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&lt;</a:t>
            </a:r>
            <a:r>
              <a:rPr lang="en-US" altLang="en-US" b="1" dirty="0" err="1">
                <a:solidFill>
                  <a:srgbClr val="000080"/>
                </a:solidFill>
                <a:latin typeface="JetBrains Mono"/>
              </a:rPr>
              <a:t>EditText</a:t>
            </a:r>
            <a:r>
              <a:rPr lang="en-US" altLang="en-US" b="1" dirty="0">
                <a:solidFill>
                  <a:srgbClr val="000080"/>
                </a:solidFill>
                <a:latin typeface="JetBrains Mono"/>
              </a:rPr>
              <a:t/>
            </a:r>
            <a:br>
              <a:rPr lang="en-US" altLang="en-US" b="1" dirty="0">
                <a:solidFill>
                  <a:srgbClr val="000080"/>
                </a:solidFill>
                <a:latin typeface="JetBrains Mono"/>
              </a:rPr>
            </a:br>
            <a:r>
              <a:rPr lang="en-US" altLang="en-US" b="1" dirty="0">
                <a:solidFill>
                  <a:srgbClr val="00008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:id</a:t>
            </a:r>
            <a:r>
              <a:rPr lang="en-US" altLang="en-US" b="1" dirty="0">
                <a:solidFill>
                  <a:srgbClr val="008000"/>
                </a:solidFill>
                <a:latin typeface="JetBrains Mono"/>
              </a:rPr>
              <a:t>="@+id/</a:t>
            </a:r>
            <a:r>
              <a:rPr lang="en-US" altLang="en-US" b="1" dirty="0" err="1">
                <a:solidFill>
                  <a:srgbClr val="008000"/>
                </a:solidFill>
                <a:latin typeface="JetBrains Mono"/>
              </a:rPr>
              <a:t>textMobileNo</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:hint</a:t>
            </a:r>
            <a:r>
              <a:rPr lang="en-US" altLang="en-US" b="1" dirty="0">
                <a:solidFill>
                  <a:srgbClr val="008000"/>
                </a:solidFill>
                <a:latin typeface="JetBrains Mono"/>
              </a:rPr>
              <a:t>="Enter Mobile No."</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:inputType</a:t>
            </a:r>
            <a:r>
              <a:rPr lang="en-US" altLang="en-US" b="1" dirty="0">
                <a:solidFill>
                  <a:srgbClr val="008000"/>
                </a:solidFill>
                <a:latin typeface="JetBrains Mono"/>
              </a:rPr>
              <a:t>="phone"</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="40dp"</a:t>
            </a:r>
            <a:r>
              <a:rPr lang="en-US" altLang="en-US" dirty="0">
                <a:solidFill>
                  <a:srgbClr val="000000"/>
                </a:solidFill>
                <a:latin typeface="JetBrains Mono"/>
              </a:rPr>
              <a:t>&gt;&lt;/</a:t>
            </a:r>
            <a:r>
              <a:rPr lang="en-US" altLang="en-US" b="1" dirty="0" err="1">
                <a:solidFill>
                  <a:srgbClr val="000080"/>
                </a:solidFill>
                <a:latin typeface="JetBrains Mono"/>
              </a:rPr>
              <a:t>EditText</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&lt;</a:t>
            </a:r>
            <a:r>
              <a:rPr lang="en-US" altLang="en-US" b="1" dirty="0" err="1">
                <a:solidFill>
                  <a:srgbClr val="000080"/>
                </a:solidFill>
                <a:latin typeface="JetBrains Mono"/>
              </a:rPr>
              <a:t>EditText</a:t>
            </a:r>
            <a:r>
              <a:rPr lang="en-US" altLang="en-US" b="1" dirty="0">
                <a:solidFill>
                  <a:srgbClr val="000080"/>
                </a:solidFill>
                <a:latin typeface="JetBrains Mono"/>
              </a:rPr>
              <a:t/>
            </a:r>
            <a:br>
              <a:rPr lang="en-US" altLang="en-US" b="1" dirty="0">
                <a:solidFill>
                  <a:srgbClr val="000080"/>
                </a:solidFill>
                <a:latin typeface="JetBrains Mono"/>
              </a:rPr>
            </a:br>
            <a:r>
              <a:rPr lang="en-US" altLang="en-US" b="1" dirty="0">
                <a:solidFill>
                  <a:srgbClr val="00008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:id</a:t>
            </a:r>
            <a:r>
              <a:rPr lang="en-US" altLang="en-US" b="1" dirty="0">
                <a:solidFill>
                  <a:srgbClr val="008000"/>
                </a:solidFill>
                <a:latin typeface="JetBrains Mono"/>
              </a:rPr>
              <a:t>="@+id/</a:t>
            </a:r>
            <a:r>
              <a:rPr lang="en-US" altLang="en-US" b="1" dirty="0" err="1">
                <a:solidFill>
                  <a:srgbClr val="008000"/>
                </a:solidFill>
                <a:latin typeface="JetBrains Mono"/>
              </a:rPr>
              <a:t>textMessage</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:hint</a:t>
            </a:r>
            <a:r>
              <a:rPr lang="en-US" altLang="en-US" b="1" dirty="0">
                <a:solidFill>
                  <a:srgbClr val="008000"/>
                </a:solidFill>
                <a:latin typeface="JetBrains Mono"/>
              </a:rPr>
              <a:t>="Enter Message"</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:inputType</a:t>
            </a:r>
            <a:r>
              <a:rPr lang="en-US" altLang="en-US" b="1" dirty="0">
                <a:solidFill>
                  <a:srgbClr val="008000"/>
                </a:solidFill>
                <a:latin typeface="JetBrains Mono"/>
              </a:rPr>
              <a:t>="</a:t>
            </a:r>
            <a:r>
              <a:rPr lang="en-US" altLang="en-US" b="1" dirty="0" err="1">
                <a:solidFill>
                  <a:srgbClr val="008000"/>
                </a:solidFill>
                <a:latin typeface="JetBrains Mono"/>
              </a:rPr>
              <a:t>textMultiLine</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:layout_marginTop</a:t>
            </a:r>
            <a:r>
              <a:rPr lang="en-US" altLang="en-US" b="1" dirty="0">
                <a:solidFill>
                  <a:srgbClr val="008000"/>
                </a:solidFill>
                <a:latin typeface="JetBrains Mono"/>
              </a:rPr>
              <a:t>="10dp"</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="50dp"</a:t>
            </a:r>
            <a:r>
              <a:rPr lang="en-US" altLang="en-US" dirty="0">
                <a:solidFill>
                  <a:srgbClr val="000000"/>
                </a:solidFill>
                <a:latin typeface="JetBrains Mono"/>
              </a:rPr>
              <a:t>&gt;&lt;/</a:t>
            </a:r>
            <a:r>
              <a:rPr lang="en-US" altLang="en-US" b="1" dirty="0" err="1">
                <a:solidFill>
                  <a:srgbClr val="000080"/>
                </a:solidFill>
                <a:latin typeface="JetBrains Mono"/>
              </a:rPr>
              <a:t>EditText</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&lt;</a:t>
            </a:r>
            <a:r>
              <a:rPr lang="en-US" altLang="en-US" b="1" dirty="0">
                <a:solidFill>
                  <a:srgbClr val="000080"/>
                </a:solidFill>
                <a:latin typeface="JetBrains Mono"/>
              </a:rPr>
              <a:t>Button</a:t>
            </a:r>
            <a:br>
              <a:rPr lang="en-US" altLang="en-US" b="1" dirty="0">
                <a:solidFill>
                  <a:srgbClr val="000080"/>
                </a:solidFill>
                <a:latin typeface="JetBrains Mono"/>
              </a:rPr>
            </a:br>
            <a:r>
              <a:rPr lang="en-US" altLang="en-US" b="1" dirty="0">
                <a:solidFill>
                  <a:srgbClr val="00008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:layout_width</a:t>
            </a:r>
            <a:r>
              <a:rPr lang="en-US" altLang="en-US" b="1" dirty="0">
                <a:solidFill>
                  <a:srgbClr val="008000"/>
                </a:solidFill>
                <a:latin typeface="JetBrains Mono"/>
              </a:rPr>
              <a:t>="</a:t>
            </a:r>
            <a:r>
              <a:rPr lang="en-US" altLang="en-US" b="1" dirty="0" err="1">
                <a:solidFill>
                  <a:srgbClr val="008000"/>
                </a:solidFill>
                <a:latin typeface="JetBrains Mono"/>
              </a:rPr>
              <a:t>match_parent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:layout_height</a:t>
            </a:r>
            <a:r>
              <a:rPr lang="en-US" altLang="en-US" b="1" dirty="0">
                <a:solidFill>
                  <a:srgbClr val="008000"/>
                </a:solidFill>
                <a:latin typeface="JetBrains Mono"/>
              </a:rPr>
              <a:t>="</a:t>
            </a:r>
            <a:r>
              <a:rPr lang="en-US" altLang="en-US" b="1" dirty="0" err="1">
                <a:solidFill>
                  <a:srgbClr val="008000"/>
                </a:solidFill>
                <a:latin typeface="JetBrains Mono"/>
              </a:rPr>
              <a:t>wrap_content</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:onClick</a:t>
            </a:r>
            <a:r>
              <a:rPr lang="en-US" altLang="en-US" b="1" dirty="0">
                <a:solidFill>
                  <a:srgbClr val="008000"/>
                </a:solidFill>
                <a:latin typeface="JetBrains Mono"/>
              </a:rPr>
              <a:t>="</a:t>
            </a:r>
            <a:r>
              <a:rPr lang="en-US" altLang="en-US" b="1" dirty="0" err="1">
                <a:solidFill>
                  <a:srgbClr val="008000"/>
                </a:solidFill>
                <a:latin typeface="JetBrains Mono"/>
              </a:rPr>
              <a:t>SendSMS</a:t>
            </a:r>
            <a:r>
              <a:rPr lang="en-US" altLang="en-US" b="1" dirty="0">
                <a:solidFill>
                  <a:srgbClr val="008000"/>
                </a:solidFill>
                <a:latin typeface="JetBrains Mono"/>
              </a:rPr>
              <a:t>"</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:text</a:t>
            </a:r>
            <a:r>
              <a:rPr lang="en-US" altLang="en-US" b="1" dirty="0">
                <a:solidFill>
                  <a:srgbClr val="008000"/>
                </a:solidFill>
                <a:latin typeface="JetBrains Mono"/>
              </a:rPr>
              <a:t>="SEND SMS"</a:t>
            </a:r>
            <a:br>
              <a:rPr lang="en-US" altLang="en-US" b="1" dirty="0">
                <a:solidFill>
                  <a:srgbClr val="008000"/>
                </a:solidFill>
                <a:latin typeface="JetBrains Mono"/>
              </a:rPr>
            </a:br>
            <a:r>
              <a:rPr lang="en-US" altLang="en-US" b="1" dirty="0">
                <a:solidFill>
                  <a:srgbClr val="008000"/>
                </a:solidFill>
                <a:latin typeface="JetBrains Mono"/>
              </a:rPr>
              <a:t>        </a:t>
            </a:r>
            <a:r>
              <a:rPr lang="en-US" altLang="en-US" b="1" dirty="0" err="1">
                <a:solidFill>
                  <a:srgbClr val="660E7A"/>
                </a:solidFill>
                <a:latin typeface="JetBrains Mono"/>
              </a:rPr>
              <a:t>android</a:t>
            </a:r>
            <a:r>
              <a:rPr lang="en-US" altLang="en-US" b="1" dirty="0" err="1">
                <a:solidFill>
                  <a:srgbClr val="0000FF"/>
                </a:solidFill>
                <a:latin typeface="JetBrains Mono"/>
              </a:rPr>
              <a:t>:layout_marginTop</a:t>
            </a:r>
            <a:r>
              <a:rPr lang="en-US" altLang="en-US" b="1" dirty="0">
                <a:solidFill>
                  <a:srgbClr val="008000"/>
                </a:solidFill>
                <a:latin typeface="JetBrains Mono"/>
              </a:rPr>
              <a:t>="10dp"</a:t>
            </a:r>
            <a:br>
              <a:rPr lang="en-US" altLang="en-US" b="1" dirty="0">
                <a:solidFill>
                  <a:srgbClr val="008000"/>
                </a:solidFill>
                <a:latin typeface="JetBrains Mono"/>
              </a:rPr>
            </a:br>
            <a:r>
              <a:rPr lang="en-US" altLang="en-US" b="1" dirty="0">
                <a:solidFill>
                  <a:srgbClr val="008000"/>
                </a:solidFill>
                <a:latin typeface="JetBrains Mono"/>
              </a:rPr>
              <a:t>        </a:t>
            </a:r>
            <a:r>
              <a:rPr lang="en-US" altLang="en-US" dirty="0">
                <a:solidFill>
                  <a:srgbClr val="000000"/>
                </a:solidFill>
                <a:latin typeface="JetBrains Mono"/>
              </a:rPr>
              <a:t>&gt;&lt;/</a:t>
            </a:r>
            <a:r>
              <a:rPr lang="en-US" altLang="en-US" b="1" dirty="0">
                <a:solidFill>
                  <a:srgbClr val="000080"/>
                </a:solidFill>
                <a:latin typeface="JetBrains Mono"/>
              </a:rPr>
              <a:t>Button</a:t>
            </a:r>
            <a:r>
              <a:rPr lang="en-US" altLang="en-US" dirty="0">
                <a:solidFill>
                  <a:srgbClr val="000000"/>
                </a:solidFill>
                <a:latin typeface="JetBrains Mono"/>
              </a:rPr>
              <a:t>&gt;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&lt;/</a:t>
            </a:r>
            <a:r>
              <a:rPr lang="en-US" altLang="en-US" b="1" dirty="0" err="1">
                <a:solidFill>
                  <a:srgbClr val="000080"/>
                </a:solidFill>
                <a:latin typeface="JetBrains Mono"/>
              </a:rPr>
              <a:t>LinearLayout</a:t>
            </a:r>
            <a:r>
              <a:rPr lang="en-US" altLang="en-US" dirty="0">
                <a:solidFill>
                  <a:srgbClr val="000000"/>
                </a:solidFill>
                <a:latin typeface="JetBrains Mono"/>
              </a:rPr>
              <a:t>&gt;</a:t>
            </a: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1440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marL="0" lvl="0" indent="0">
              <a:buNone/>
            </a:pPr>
            <a:r>
              <a:rPr lang="en-US" altLang="en-US" b="1" dirty="0">
                <a:solidFill>
                  <a:srgbClr val="000080"/>
                </a:solidFill>
                <a:latin typeface="JetBrains Mono"/>
              </a:rPr>
              <a:t>package </a:t>
            </a:r>
            <a:r>
              <a:rPr lang="en-US" altLang="en-US" dirty="0" err="1">
                <a:solidFill>
                  <a:srgbClr val="000000"/>
                </a:solidFill>
                <a:latin typeface="JetBrains Mono"/>
              </a:rPr>
              <a:t>com.example.sendsmsdemo</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androidx.appcompat.app.AppCompatActivity</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android.content.Intent</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android.net.Uri</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android.os.Bundle</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android.view.View</a:t>
            </a:r>
            <a:r>
              <a:rPr lang="en-US" altLang="en-US" dirty="0">
                <a:solidFill>
                  <a:srgbClr val="000000"/>
                </a:solidFill>
                <a:latin typeface="JetBrains Mono"/>
              </a:rPr>
              <a:t>;</a:t>
            </a:r>
            <a:br>
              <a:rPr lang="en-US" altLang="en-US" dirty="0">
                <a:solidFill>
                  <a:srgbClr val="000000"/>
                </a:solidFill>
                <a:latin typeface="JetBrains Mono"/>
              </a:rPr>
            </a:br>
            <a:r>
              <a:rPr lang="en-US" altLang="en-US" b="1" dirty="0">
                <a:solidFill>
                  <a:srgbClr val="000080"/>
                </a:solidFill>
                <a:latin typeface="JetBrains Mono"/>
              </a:rPr>
              <a:t>import </a:t>
            </a:r>
            <a:r>
              <a:rPr lang="en-US" altLang="en-US" dirty="0" err="1">
                <a:solidFill>
                  <a:srgbClr val="000000"/>
                </a:solidFill>
                <a:latin typeface="JetBrains Mono"/>
              </a:rPr>
              <a:t>android.widget.EditText</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b="1" dirty="0">
                <a:solidFill>
                  <a:srgbClr val="000080"/>
                </a:solidFill>
                <a:latin typeface="JetBrains Mono"/>
              </a:rPr>
              <a:t>public class </a:t>
            </a:r>
            <a:r>
              <a:rPr lang="en-US" altLang="en-US" b="1" dirty="0" err="1">
                <a:solidFill>
                  <a:srgbClr val="FF0000"/>
                </a:solidFill>
                <a:latin typeface="JetBrains Mono"/>
              </a:rPr>
              <a:t>MainActivity</a:t>
            </a:r>
            <a:r>
              <a:rPr lang="en-US" altLang="en-US" dirty="0">
                <a:solidFill>
                  <a:srgbClr val="000000"/>
                </a:solidFill>
                <a:latin typeface="JetBrains Mono"/>
              </a:rPr>
              <a:t> </a:t>
            </a:r>
            <a:r>
              <a:rPr lang="en-US" altLang="en-US" b="1" dirty="0">
                <a:solidFill>
                  <a:srgbClr val="000080"/>
                </a:solidFill>
                <a:latin typeface="JetBrains Mono"/>
              </a:rPr>
              <a:t>extends </a:t>
            </a:r>
            <a:r>
              <a:rPr lang="en-US" altLang="en-US" dirty="0" err="1">
                <a:solidFill>
                  <a:srgbClr val="000000"/>
                </a:solidFill>
                <a:latin typeface="JetBrains Mono"/>
              </a:rPr>
              <a:t>AppCompatActivity</a:t>
            </a: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a:solidFill>
                  <a:srgbClr val="808000"/>
                </a:solidFill>
                <a:latin typeface="JetBrains Mono"/>
              </a:rPr>
              <a:t>@Override</a:t>
            </a:r>
            <a:br>
              <a:rPr lang="en-US" altLang="en-US" dirty="0">
                <a:solidFill>
                  <a:srgbClr val="808000"/>
                </a:solidFill>
                <a:latin typeface="JetBrains Mono"/>
              </a:rPr>
            </a:br>
            <a:r>
              <a:rPr lang="en-US" altLang="en-US" dirty="0">
                <a:solidFill>
                  <a:srgbClr val="808000"/>
                </a:solidFill>
                <a:latin typeface="JetBrains Mono"/>
              </a:rPr>
              <a:t>    </a:t>
            </a:r>
            <a:r>
              <a:rPr lang="en-US" altLang="en-US" b="1" dirty="0">
                <a:solidFill>
                  <a:srgbClr val="000080"/>
                </a:solidFill>
                <a:latin typeface="JetBrains Mono"/>
              </a:rPr>
              <a:t>protected void </a:t>
            </a:r>
            <a:r>
              <a:rPr lang="en-US" altLang="en-US" dirty="0" err="1">
                <a:solidFill>
                  <a:srgbClr val="000000"/>
                </a:solidFill>
                <a:latin typeface="JetBrains Mono"/>
              </a:rPr>
              <a:t>onCreate</a:t>
            </a:r>
            <a:r>
              <a:rPr lang="en-US" altLang="en-US" dirty="0">
                <a:solidFill>
                  <a:srgbClr val="000000"/>
                </a:solidFill>
                <a:latin typeface="JetBrains Mono"/>
              </a:rPr>
              <a:t>(Bundle </a:t>
            </a:r>
            <a:r>
              <a:rPr lang="en-US" altLang="en-US" dirty="0" err="1">
                <a:solidFill>
                  <a:srgbClr val="000000"/>
                </a:solidFill>
                <a:latin typeface="JetBrains Mono"/>
              </a:rPr>
              <a:t>savedInstanceState</a:t>
            </a: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t>
            </a:r>
            <a:r>
              <a:rPr lang="en-US" altLang="en-US" b="1" dirty="0" err="1">
                <a:solidFill>
                  <a:srgbClr val="000080"/>
                </a:solidFill>
                <a:latin typeface="JetBrains Mono"/>
              </a:rPr>
              <a:t>super</a:t>
            </a:r>
            <a:r>
              <a:rPr lang="en-US" altLang="en-US" dirty="0" err="1">
                <a:solidFill>
                  <a:srgbClr val="000000"/>
                </a:solidFill>
                <a:latin typeface="JetBrains Mono"/>
              </a:rPr>
              <a:t>.onCreate</a:t>
            </a:r>
            <a:r>
              <a:rPr lang="en-US" altLang="en-US" dirty="0">
                <a:solidFill>
                  <a:srgbClr val="000000"/>
                </a:solidFill>
                <a:latin typeface="JetBrains Mono"/>
              </a:rPr>
              <a:t>(</a:t>
            </a:r>
            <a:r>
              <a:rPr lang="en-US" altLang="en-US" dirty="0" err="1">
                <a:solidFill>
                  <a:srgbClr val="000000"/>
                </a:solidFill>
                <a:latin typeface="JetBrains Mono"/>
              </a:rPr>
              <a:t>savedInstanceState</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setContentView</a:t>
            </a:r>
            <a:r>
              <a:rPr lang="en-US" altLang="en-US" dirty="0">
                <a:solidFill>
                  <a:srgbClr val="000000"/>
                </a:solidFill>
                <a:latin typeface="JetBrains Mono"/>
              </a:rPr>
              <a:t>(</a:t>
            </a:r>
            <a:r>
              <a:rPr lang="en-US" altLang="en-US" dirty="0" err="1">
                <a:solidFill>
                  <a:srgbClr val="000000"/>
                </a:solidFill>
                <a:latin typeface="JetBrains Mono"/>
              </a:rPr>
              <a:t>R.layout.</a:t>
            </a:r>
            <a:r>
              <a:rPr lang="en-US" altLang="en-US" b="1" i="1" dirty="0" err="1">
                <a:solidFill>
                  <a:srgbClr val="660E7A"/>
                </a:solidFill>
                <a:latin typeface="JetBrains Mono"/>
              </a:rPr>
              <a:t>activity_main</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r>
              <a:rPr lang="en-US" altLang="en-US" b="1" dirty="0">
                <a:solidFill>
                  <a:srgbClr val="000080"/>
                </a:solidFill>
                <a:latin typeface="JetBrains Mono"/>
              </a:rPr>
              <a:t>public void </a:t>
            </a:r>
            <a:r>
              <a:rPr lang="en-US" altLang="en-US" dirty="0" err="1">
                <a:solidFill>
                  <a:srgbClr val="000000"/>
                </a:solidFill>
                <a:latin typeface="JetBrains Mono"/>
              </a:rPr>
              <a:t>SendSMS</a:t>
            </a:r>
            <a:r>
              <a:rPr lang="en-US" altLang="en-US" dirty="0">
                <a:solidFill>
                  <a:srgbClr val="000000"/>
                </a:solidFill>
                <a:latin typeface="JetBrains Mono"/>
              </a:rPr>
              <a:t>(View view){</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EditText</a:t>
            </a:r>
            <a:r>
              <a:rPr lang="en-US" altLang="en-US" dirty="0">
                <a:solidFill>
                  <a:srgbClr val="000000"/>
                </a:solidFill>
                <a:latin typeface="JetBrains Mono"/>
              </a:rPr>
              <a:t> </a:t>
            </a:r>
            <a:r>
              <a:rPr lang="en-US" altLang="en-US" dirty="0" err="1">
                <a:solidFill>
                  <a:srgbClr val="000000"/>
                </a:solidFill>
                <a:latin typeface="JetBrains Mono"/>
              </a:rPr>
              <a:t>textMobileNo</a:t>
            </a:r>
            <a:r>
              <a:rPr lang="en-US" altLang="en-US" dirty="0">
                <a:solidFill>
                  <a:srgbClr val="000000"/>
                </a:solidFill>
                <a:latin typeface="JetBrains Mono"/>
              </a:rPr>
              <a:t> = </a:t>
            </a:r>
            <a:r>
              <a:rPr lang="en-US" altLang="en-US" dirty="0" err="1">
                <a:solidFill>
                  <a:srgbClr val="000000"/>
                </a:solidFill>
                <a:latin typeface="JetBrains Mono"/>
              </a:rPr>
              <a:t>findViewById</a:t>
            </a:r>
            <a:r>
              <a:rPr lang="en-US" altLang="en-US" dirty="0">
                <a:solidFill>
                  <a:srgbClr val="000000"/>
                </a:solidFill>
                <a:latin typeface="JetBrains Mono"/>
              </a:rPr>
              <a:t>(</a:t>
            </a:r>
            <a:r>
              <a:rPr lang="en-US" altLang="en-US" dirty="0" err="1">
                <a:solidFill>
                  <a:srgbClr val="000000"/>
                </a:solidFill>
                <a:latin typeface="JetBrains Mono"/>
              </a:rPr>
              <a:t>R.id.</a:t>
            </a:r>
            <a:r>
              <a:rPr lang="en-US" altLang="en-US" b="1" i="1" dirty="0" err="1">
                <a:solidFill>
                  <a:srgbClr val="660E7A"/>
                </a:solidFill>
                <a:latin typeface="JetBrains Mono"/>
              </a:rPr>
              <a:t>textMobileNo</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EditText</a:t>
            </a:r>
            <a:r>
              <a:rPr lang="en-US" altLang="en-US" dirty="0">
                <a:solidFill>
                  <a:srgbClr val="000000"/>
                </a:solidFill>
                <a:latin typeface="JetBrains Mono"/>
              </a:rPr>
              <a:t> </a:t>
            </a:r>
            <a:r>
              <a:rPr lang="en-US" altLang="en-US" dirty="0" err="1">
                <a:solidFill>
                  <a:srgbClr val="000000"/>
                </a:solidFill>
                <a:latin typeface="JetBrains Mono"/>
              </a:rPr>
              <a:t>textMessage</a:t>
            </a:r>
            <a:r>
              <a:rPr lang="en-US" altLang="en-US" dirty="0">
                <a:solidFill>
                  <a:srgbClr val="000000"/>
                </a:solidFill>
                <a:latin typeface="JetBrains Mono"/>
              </a:rPr>
              <a:t> = </a:t>
            </a:r>
            <a:r>
              <a:rPr lang="en-US" altLang="en-US" dirty="0" err="1">
                <a:solidFill>
                  <a:srgbClr val="000000"/>
                </a:solidFill>
                <a:latin typeface="JetBrains Mono"/>
              </a:rPr>
              <a:t>findViewById</a:t>
            </a:r>
            <a:r>
              <a:rPr lang="en-US" altLang="en-US" dirty="0">
                <a:solidFill>
                  <a:srgbClr val="000000"/>
                </a:solidFill>
                <a:latin typeface="JetBrains Mono"/>
              </a:rPr>
              <a:t>(</a:t>
            </a:r>
            <a:r>
              <a:rPr lang="en-US" altLang="en-US" dirty="0" err="1">
                <a:solidFill>
                  <a:srgbClr val="000000"/>
                </a:solidFill>
                <a:latin typeface="JetBrains Mono"/>
              </a:rPr>
              <a:t>R.id.</a:t>
            </a:r>
            <a:r>
              <a:rPr lang="en-US" altLang="en-US" b="1" i="1" dirty="0" err="1">
                <a:solidFill>
                  <a:srgbClr val="660E7A"/>
                </a:solidFill>
                <a:latin typeface="JetBrains Mono"/>
              </a:rPr>
              <a:t>textMessage</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String </a:t>
            </a:r>
            <a:r>
              <a:rPr lang="en-US" altLang="en-US" dirty="0" err="1">
                <a:solidFill>
                  <a:srgbClr val="000000"/>
                </a:solidFill>
                <a:latin typeface="JetBrains Mono"/>
              </a:rPr>
              <a:t>mobileNo</a:t>
            </a:r>
            <a:r>
              <a:rPr lang="en-US" altLang="en-US" dirty="0">
                <a:solidFill>
                  <a:srgbClr val="000000"/>
                </a:solidFill>
                <a:latin typeface="JetBrains Mono"/>
              </a:rPr>
              <a:t> = </a:t>
            </a:r>
            <a:r>
              <a:rPr lang="en-US" altLang="en-US" dirty="0" err="1">
                <a:solidFill>
                  <a:srgbClr val="000000"/>
                </a:solidFill>
                <a:latin typeface="JetBrains Mono"/>
              </a:rPr>
              <a:t>textMobileNo.getText</a:t>
            </a:r>
            <a:r>
              <a:rPr lang="en-US" altLang="en-US" dirty="0">
                <a:solidFill>
                  <a:srgbClr val="000000"/>
                </a:solidFill>
                <a:latin typeface="JetBrains Mono"/>
              </a:rPr>
              <a:t>().</a:t>
            </a:r>
            <a:r>
              <a:rPr lang="en-US" altLang="en-US" dirty="0" err="1">
                <a:solidFill>
                  <a:srgbClr val="000000"/>
                </a:solidFill>
                <a:latin typeface="JetBrains Mono"/>
              </a:rPr>
              <a:t>toString</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String message = </a:t>
            </a:r>
            <a:r>
              <a:rPr lang="en-US" altLang="en-US" dirty="0" err="1">
                <a:solidFill>
                  <a:srgbClr val="000000"/>
                </a:solidFill>
                <a:latin typeface="JetBrains Mono"/>
              </a:rPr>
              <a:t>textMessage.getText</a:t>
            </a:r>
            <a:r>
              <a:rPr lang="en-US" altLang="en-US" dirty="0">
                <a:solidFill>
                  <a:srgbClr val="000000"/>
                </a:solidFill>
                <a:latin typeface="JetBrains Mono"/>
              </a:rPr>
              <a:t>().</a:t>
            </a:r>
            <a:r>
              <a:rPr lang="en-US" altLang="en-US" dirty="0" err="1">
                <a:solidFill>
                  <a:srgbClr val="000000"/>
                </a:solidFill>
                <a:latin typeface="JetBrains Mono"/>
              </a:rPr>
              <a:t>toString</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r>
            <a:br>
              <a:rPr lang="en-US" altLang="en-US" dirty="0">
                <a:solidFill>
                  <a:srgbClr val="000000"/>
                </a:solidFill>
                <a:latin typeface="JetBrains Mono"/>
              </a:rPr>
            </a:br>
            <a:r>
              <a:rPr lang="en-US" altLang="en-US" dirty="0">
                <a:solidFill>
                  <a:srgbClr val="000000"/>
                </a:solidFill>
                <a:latin typeface="JetBrains Mono"/>
              </a:rPr>
              <a:t>        Intent intent=</a:t>
            </a:r>
            <a:r>
              <a:rPr lang="en-US" altLang="en-US" b="1" dirty="0">
                <a:solidFill>
                  <a:srgbClr val="000080"/>
                </a:solidFill>
                <a:latin typeface="JetBrains Mono"/>
              </a:rPr>
              <a:t>new </a:t>
            </a:r>
            <a:r>
              <a:rPr lang="en-US" altLang="en-US" dirty="0">
                <a:solidFill>
                  <a:srgbClr val="000000"/>
                </a:solidFill>
                <a:latin typeface="JetBrains Mono"/>
              </a:rPr>
              <a:t>Intent(</a:t>
            </a:r>
            <a:r>
              <a:rPr lang="en-US" altLang="en-US" dirty="0" err="1">
                <a:solidFill>
                  <a:srgbClr val="000000"/>
                </a:solidFill>
                <a:latin typeface="JetBrains Mono"/>
              </a:rPr>
              <a:t>Intent.</a:t>
            </a:r>
            <a:r>
              <a:rPr lang="en-US" altLang="en-US" b="1" i="1" dirty="0" err="1">
                <a:solidFill>
                  <a:srgbClr val="660E7A"/>
                </a:solidFill>
                <a:latin typeface="JetBrains Mono"/>
              </a:rPr>
              <a:t>ACTION_VIEW</a:t>
            </a:r>
            <a:r>
              <a:rPr lang="en-US" altLang="en-US" dirty="0">
                <a:solidFill>
                  <a:srgbClr val="000000"/>
                </a:solidFill>
                <a:latin typeface="JetBrains Mono"/>
              </a:rPr>
              <a:t>, </a:t>
            </a:r>
            <a:r>
              <a:rPr lang="en-US" altLang="en-US" dirty="0" err="1">
                <a:solidFill>
                  <a:srgbClr val="000000"/>
                </a:solidFill>
                <a:latin typeface="JetBrains Mono"/>
              </a:rPr>
              <a:t>Uri.</a:t>
            </a:r>
            <a:r>
              <a:rPr lang="en-US" altLang="en-US" i="1" dirty="0" err="1">
                <a:solidFill>
                  <a:srgbClr val="000000"/>
                </a:solidFill>
                <a:latin typeface="JetBrains Mono"/>
              </a:rPr>
              <a:t>fromParts</a:t>
            </a:r>
            <a:r>
              <a:rPr lang="en-US" altLang="en-US" dirty="0">
                <a:solidFill>
                  <a:srgbClr val="000000"/>
                </a:solidFill>
                <a:latin typeface="JetBrains Mono"/>
              </a:rPr>
              <a:t>(</a:t>
            </a:r>
            <a:r>
              <a:rPr lang="en-US" altLang="en-US" b="1" dirty="0">
                <a:solidFill>
                  <a:srgbClr val="008000"/>
                </a:solidFill>
                <a:latin typeface="JetBrains Mono"/>
              </a:rPr>
              <a:t>"</a:t>
            </a:r>
            <a:r>
              <a:rPr lang="en-US" altLang="en-US" b="1" dirty="0" err="1">
                <a:solidFill>
                  <a:srgbClr val="008000"/>
                </a:solidFill>
                <a:latin typeface="JetBrains Mono"/>
              </a:rPr>
              <a:t>sms</a:t>
            </a:r>
            <a:r>
              <a:rPr lang="en-US" altLang="en-US" b="1" dirty="0">
                <a:solidFill>
                  <a:srgbClr val="008000"/>
                </a:solidFill>
                <a:latin typeface="JetBrains Mono"/>
              </a:rPr>
              <a:t>"</a:t>
            </a:r>
            <a:r>
              <a:rPr lang="en-US" altLang="en-US" dirty="0">
                <a:solidFill>
                  <a:srgbClr val="000000"/>
                </a:solidFill>
                <a:latin typeface="JetBrains Mono"/>
              </a:rPr>
              <a:t>,</a:t>
            </a:r>
            <a:r>
              <a:rPr lang="en-US" altLang="en-US" dirty="0" err="1">
                <a:solidFill>
                  <a:srgbClr val="000000"/>
                </a:solidFill>
                <a:latin typeface="JetBrains Mono"/>
              </a:rPr>
              <a:t>mobileNo,</a:t>
            </a:r>
            <a:r>
              <a:rPr lang="en-US" altLang="en-US" b="1" dirty="0" err="1">
                <a:solidFill>
                  <a:srgbClr val="000080"/>
                </a:solidFill>
                <a:latin typeface="JetBrains Mono"/>
              </a:rPr>
              <a:t>null</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intent.putExtra</a:t>
            </a:r>
            <a:r>
              <a:rPr lang="en-US" altLang="en-US" dirty="0">
                <a:solidFill>
                  <a:srgbClr val="000000"/>
                </a:solidFill>
                <a:latin typeface="JetBrains Mono"/>
              </a:rPr>
              <a:t>(</a:t>
            </a:r>
            <a:r>
              <a:rPr lang="en-US" altLang="en-US" b="1" dirty="0">
                <a:solidFill>
                  <a:srgbClr val="008000"/>
                </a:solidFill>
                <a:latin typeface="JetBrains Mono"/>
              </a:rPr>
              <a:t>"</a:t>
            </a:r>
            <a:r>
              <a:rPr lang="en-US" altLang="en-US" b="1" dirty="0" err="1">
                <a:solidFill>
                  <a:srgbClr val="008000"/>
                </a:solidFill>
                <a:latin typeface="JetBrains Mono"/>
              </a:rPr>
              <a:t>sms_body"</a:t>
            </a:r>
            <a:r>
              <a:rPr lang="en-US" altLang="en-US" dirty="0" err="1">
                <a:solidFill>
                  <a:srgbClr val="000000"/>
                </a:solidFill>
                <a:latin typeface="JetBrains Mono"/>
              </a:rPr>
              <a:t>,message</a:t>
            </a:r>
            <a:r>
              <a:rPr lang="en-US" altLang="en-US" dirty="0">
                <a:solidFill>
                  <a:srgbClr val="000000"/>
                </a:solidFill>
                <a:latin typeface="JetBrains Mono"/>
              </a:rPr>
              <a:t>);</a:t>
            </a:r>
            <a:br>
              <a:rPr lang="en-US" altLang="en-US" dirty="0">
                <a:solidFill>
                  <a:srgbClr val="000000"/>
                </a:solidFill>
                <a:latin typeface="JetBrains Mono"/>
              </a:rPr>
            </a:br>
            <a:r>
              <a:rPr lang="en-US" altLang="en-US" dirty="0">
                <a:solidFill>
                  <a:srgbClr val="000000"/>
                </a:solidFill>
                <a:latin typeface="JetBrains Mono"/>
              </a:rPr>
              <a:t>        </a:t>
            </a:r>
            <a:r>
              <a:rPr lang="en-US" altLang="en-US" dirty="0" err="1">
                <a:solidFill>
                  <a:srgbClr val="000000"/>
                </a:solidFill>
                <a:latin typeface="JetBrains Mono"/>
              </a:rPr>
              <a:t>startActivity</a:t>
            </a:r>
            <a:r>
              <a:rPr lang="en-US" altLang="en-US" dirty="0">
                <a:solidFill>
                  <a:srgbClr val="000000"/>
                </a:solidFill>
                <a:latin typeface="JetBrains Mono"/>
              </a:rPr>
              <a:t>(intent);</a:t>
            </a:r>
            <a:br>
              <a:rPr lang="en-US" altLang="en-US" dirty="0">
                <a:solidFill>
                  <a:srgbClr val="000000"/>
                </a:solidFill>
                <a:latin typeface="JetBrains Mono"/>
              </a:rPr>
            </a:br>
            <a:r>
              <a:rPr lang="en-US" altLang="en-US" dirty="0">
                <a:solidFill>
                  <a:srgbClr val="000000"/>
                </a:solidFill>
                <a:latin typeface="JetBrains Mono"/>
              </a:rPr>
              <a:t>    }</a:t>
            </a:r>
            <a:br>
              <a:rPr lang="en-US" altLang="en-US" dirty="0">
                <a:solidFill>
                  <a:srgbClr val="000000"/>
                </a:solidFill>
                <a:latin typeface="JetBrains Mono"/>
              </a:rPr>
            </a:br>
            <a:r>
              <a:rPr lang="en-US" altLang="en-US" dirty="0">
                <a:solidFill>
                  <a:srgbClr val="000000"/>
                </a:solidFill>
                <a:latin typeface="JetBrains Mono"/>
              </a:rPr>
              <a:t>}</a:t>
            </a:r>
            <a:endParaRPr lang="en-US" altLang="en-US" sz="6600" dirty="0">
              <a:latin typeface="Arial" panose="020B0604020202020204" pitchFamily="34" charset="0"/>
            </a:endParaRPr>
          </a:p>
          <a:p>
            <a:endParaRPr lang="en-IN" dirty="0"/>
          </a:p>
        </p:txBody>
      </p:sp>
    </p:spTree>
    <p:extLst>
      <p:ext uri="{BB962C8B-B14F-4D97-AF65-F5344CB8AC3E}">
        <p14:creationId xmlns:p14="http://schemas.microsoft.com/office/powerpoint/2010/main" val="389136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Autofit/>
          </a:bodyPr>
          <a:lstStyle/>
          <a:p>
            <a:r>
              <a:rPr lang="en-US" sz="2800" b="1" dirty="0"/>
              <a:t>Pass Data from One Activity to Another in Android</a:t>
            </a:r>
            <a:br>
              <a:rPr lang="en-US" sz="2800" b="1" dirty="0"/>
            </a:br>
            <a:endParaRPr lang="en-IN" sz="2800" dirty="0"/>
          </a:p>
        </p:txBody>
      </p:sp>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sz="2400" dirty="0"/>
              <a:t>We can send data while calling one activity from another activity using intent. All we have to do is add the data to Intent object using </a:t>
            </a:r>
            <a:r>
              <a:rPr lang="en-US" sz="2400" dirty="0" err="1"/>
              <a:t>putExtra</a:t>
            </a:r>
            <a:r>
              <a:rPr lang="en-US" sz="2400" dirty="0"/>
              <a:t>() method. The data is passed in key value pair. The value can be of types like </a:t>
            </a:r>
            <a:r>
              <a:rPr lang="en-US" sz="2400" dirty="0" err="1"/>
              <a:t>int</a:t>
            </a:r>
            <a:r>
              <a:rPr lang="en-US" sz="2400" dirty="0"/>
              <a:t>, float, long, string, etc</a:t>
            </a:r>
            <a:r>
              <a:rPr lang="en-US" sz="2400" dirty="0" smtClean="0"/>
              <a:t>.</a:t>
            </a:r>
          </a:p>
          <a:p>
            <a:pPr marL="0" indent="0" algn="just">
              <a:buNone/>
            </a:pPr>
            <a:r>
              <a:rPr lang="en-IN" sz="2400" b="1" dirty="0">
                <a:solidFill>
                  <a:srgbClr val="FF0000"/>
                </a:solidFill>
              </a:rPr>
              <a:t>Sending </a:t>
            </a:r>
            <a:r>
              <a:rPr lang="en-IN" sz="2400" b="1" dirty="0" smtClean="0">
                <a:solidFill>
                  <a:srgbClr val="FF0000"/>
                </a:solidFill>
              </a:rPr>
              <a:t>Data:</a:t>
            </a:r>
          </a:p>
          <a:p>
            <a:pPr marL="0" indent="0">
              <a:buNone/>
            </a:pPr>
            <a:r>
              <a:rPr lang="en-IN" sz="2400" dirty="0"/>
              <a:t>Intent intent = </a:t>
            </a:r>
            <a:r>
              <a:rPr lang="en-IN" sz="2400" b="1" dirty="0" smtClean="0"/>
              <a:t>new</a:t>
            </a:r>
            <a:r>
              <a:rPr lang="en-IN" sz="2400" dirty="0"/>
              <a:t> </a:t>
            </a:r>
            <a:r>
              <a:rPr lang="en-IN" sz="2400" dirty="0" smtClean="0"/>
              <a:t> Intent(</a:t>
            </a:r>
            <a:r>
              <a:rPr lang="en-IN" sz="2400" dirty="0" err="1" smtClean="0"/>
              <a:t>context,DestinationActivityName.</a:t>
            </a:r>
            <a:r>
              <a:rPr lang="en-IN" sz="2400" b="1" dirty="0" err="1" smtClean="0"/>
              <a:t>class</a:t>
            </a:r>
            <a:r>
              <a:rPr lang="en-IN" sz="2400" dirty="0"/>
              <a:t>);</a:t>
            </a:r>
          </a:p>
          <a:p>
            <a:pPr marL="0" indent="0">
              <a:buNone/>
            </a:pPr>
            <a:r>
              <a:rPr lang="en-IN" sz="2400" dirty="0" err="1"/>
              <a:t>intent.putExtra</a:t>
            </a:r>
            <a:r>
              <a:rPr lang="en-IN" sz="2400" dirty="0"/>
              <a:t>(Key, Value);</a:t>
            </a:r>
          </a:p>
          <a:p>
            <a:pPr marL="0" indent="0">
              <a:buNone/>
            </a:pPr>
            <a:r>
              <a:rPr lang="en-IN" sz="2400" dirty="0" err="1"/>
              <a:t>startActivity</a:t>
            </a:r>
            <a:r>
              <a:rPr lang="en-IN" sz="2400" dirty="0"/>
              <a:t>(intent</a:t>
            </a:r>
            <a:r>
              <a:rPr lang="en-IN" sz="2400" dirty="0" smtClean="0"/>
              <a:t>);</a:t>
            </a:r>
          </a:p>
          <a:p>
            <a:pPr marL="0" indent="0">
              <a:buNone/>
            </a:pPr>
            <a:r>
              <a:rPr lang="en-IN" sz="2400" b="1" dirty="0">
                <a:solidFill>
                  <a:srgbClr val="FF0000"/>
                </a:solidFill>
              </a:rPr>
              <a:t>Retrieving </a:t>
            </a:r>
            <a:r>
              <a:rPr lang="en-IN" sz="2400" b="1" dirty="0" smtClean="0">
                <a:solidFill>
                  <a:srgbClr val="FF0000"/>
                </a:solidFill>
              </a:rPr>
              <a:t>Data:</a:t>
            </a:r>
          </a:p>
          <a:p>
            <a:pPr marL="0" indent="0">
              <a:buNone/>
            </a:pPr>
            <a:r>
              <a:rPr lang="sv-SE" sz="2400" dirty="0"/>
              <a:t>Intent intent = getIntent();</a:t>
            </a:r>
          </a:p>
          <a:p>
            <a:pPr marL="0" indent="0">
              <a:buNone/>
            </a:pPr>
            <a:r>
              <a:rPr lang="en-US" altLang="en-US" sz="2400" dirty="0">
                <a:latin typeface="JetBrains Mono"/>
              </a:rPr>
              <a:t>String name = </a:t>
            </a:r>
            <a:r>
              <a:rPr lang="en-US" altLang="en-US" sz="2400" dirty="0" err="1">
                <a:latin typeface="JetBrains Mono"/>
              </a:rPr>
              <a:t>getIntent</a:t>
            </a:r>
            <a:r>
              <a:rPr lang="en-US" altLang="en-US" sz="2400" dirty="0">
                <a:latin typeface="JetBrains Mono"/>
              </a:rPr>
              <a:t>().</a:t>
            </a:r>
            <a:r>
              <a:rPr lang="en-US" altLang="en-US" sz="2400" dirty="0" err="1">
                <a:latin typeface="JetBrains Mono"/>
              </a:rPr>
              <a:t>getExtras</a:t>
            </a:r>
            <a:r>
              <a:rPr lang="en-US" altLang="en-US" sz="2400" dirty="0">
                <a:latin typeface="JetBrains Mono"/>
              </a:rPr>
              <a:t>().</a:t>
            </a:r>
            <a:r>
              <a:rPr lang="en-US" altLang="en-US" sz="2400" dirty="0" err="1">
                <a:latin typeface="JetBrains Mono"/>
              </a:rPr>
              <a:t>getString</a:t>
            </a:r>
            <a:r>
              <a:rPr lang="en-US" altLang="en-US" sz="2400" dirty="0">
                <a:latin typeface="JetBrains Mono"/>
              </a:rPr>
              <a:t>(</a:t>
            </a:r>
            <a:r>
              <a:rPr lang="en-US" altLang="en-US" sz="2400" b="1" dirty="0">
                <a:latin typeface="JetBrains Mono"/>
              </a:rPr>
              <a:t>"name"</a:t>
            </a:r>
            <a:r>
              <a:rPr lang="en-US" altLang="en-US" sz="2400" dirty="0">
                <a:latin typeface="JetBrains Mono"/>
              </a:rPr>
              <a:t>);</a:t>
            </a:r>
            <a:br>
              <a:rPr lang="en-US" altLang="en-US" sz="2400" dirty="0">
                <a:latin typeface="JetBrains Mono"/>
              </a:rPr>
            </a:br>
            <a:endParaRPr lang="en-IN" sz="2400" dirty="0"/>
          </a:p>
          <a:p>
            <a:pPr marL="0" indent="0" algn="just">
              <a:buNone/>
            </a:pPr>
            <a:endParaRPr lang="en-IN" sz="2400" dirty="0"/>
          </a:p>
        </p:txBody>
      </p:sp>
    </p:spTree>
    <p:extLst>
      <p:ext uri="{BB962C8B-B14F-4D97-AF65-F5344CB8AC3E}">
        <p14:creationId xmlns:p14="http://schemas.microsoft.com/office/powerpoint/2010/main" val="381655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Getting Results from Intents</a:t>
            </a:r>
            <a:endParaRPr lang="en-IN" sz="3200" b="1"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r>
              <a:rPr lang="en-US" sz="2400" dirty="0"/>
              <a:t>You can also start another activity and receive a result back. </a:t>
            </a:r>
            <a:endParaRPr lang="en-US" sz="2400" dirty="0" smtClean="0"/>
          </a:p>
          <a:p>
            <a:pPr marL="0" indent="0" algn="just">
              <a:buNone/>
            </a:pPr>
            <a:endParaRPr lang="en-US" sz="2400" dirty="0" smtClean="0"/>
          </a:p>
          <a:p>
            <a:pPr algn="just"/>
            <a:r>
              <a:rPr lang="en-US" sz="2400" dirty="0" smtClean="0"/>
              <a:t>To </a:t>
            </a:r>
            <a:r>
              <a:rPr lang="en-US" sz="2400" dirty="0"/>
              <a:t>receive a result, call </a:t>
            </a:r>
            <a:r>
              <a:rPr lang="en-US" sz="2400" dirty="0">
                <a:solidFill>
                  <a:srgbClr val="FF0000"/>
                </a:solidFill>
              </a:rPr>
              <a:t>startActivityForResult</a:t>
            </a:r>
            <a:r>
              <a:rPr lang="en-US" sz="2400" dirty="0" smtClean="0">
                <a:solidFill>
                  <a:srgbClr val="FF0000"/>
                </a:solidFill>
              </a:rPr>
              <a:t>() </a:t>
            </a:r>
            <a:r>
              <a:rPr lang="en-US" sz="2400" dirty="0" smtClean="0"/>
              <a:t>(</a:t>
            </a:r>
            <a:r>
              <a:rPr lang="en-US" sz="2400" dirty="0"/>
              <a:t>instead of startActivity</a:t>
            </a:r>
            <a:r>
              <a:rPr lang="en-US" sz="2400" dirty="0" smtClean="0"/>
              <a:t>()).</a:t>
            </a:r>
          </a:p>
          <a:p>
            <a:pPr marL="0" indent="0" algn="just">
              <a:buNone/>
            </a:pPr>
            <a:endParaRPr lang="en-US" sz="2400" dirty="0" smtClean="0"/>
          </a:p>
          <a:p>
            <a:pPr algn="just"/>
            <a:r>
              <a:rPr lang="en-US" sz="2400" dirty="0"/>
              <a:t>For example, your app can start a camera app and receive the captured photo as a result. Or, you might start the People app in order for the user to select a contact and you'll receive the contact details as a result</a:t>
            </a:r>
            <a:r>
              <a:rPr lang="en-US" sz="2400" dirty="0" smtClean="0"/>
              <a:t>.</a:t>
            </a:r>
          </a:p>
          <a:p>
            <a:pPr marL="0" indent="0" algn="just">
              <a:buNone/>
            </a:pPr>
            <a:endParaRPr lang="en-US" sz="2400" dirty="0" smtClean="0"/>
          </a:p>
          <a:p>
            <a:pPr algn="just"/>
            <a:r>
              <a:rPr lang="en-US" sz="2400" dirty="0" smtClean="0"/>
              <a:t>The </a:t>
            </a:r>
            <a:r>
              <a:rPr lang="en-US" sz="2400" dirty="0"/>
              <a:t>activity that responds must be designed to return a result. When it does, it sends the result as another </a:t>
            </a:r>
            <a:r>
              <a:rPr lang="en-US" sz="2400" dirty="0" smtClean="0"/>
              <a:t>Intent</a:t>
            </a:r>
            <a:r>
              <a:rPr lang="en-US" sz="2400" dirty="0"/>
              <a:t> </a:t>
            </a:r>
            <a:r>
              <a:rPr lang="en-US" sz="2400" dirty="0" smtClean="0"/>
              <a:t>object</a:t>
            </a:r>
            <a:r>
              <a:rPr lang="en-US" sz="2400" dirty="0"/>
              <a:t>. Your activity receives it in the </a:t>
            </a:r>
            <a:r>
              <a:rPr lang="en-US" sz="2400" dirty="0">
                <a:solidFill>
                  <a:srgbClr val="FF0000"/>
                </a:solidFill>
              </a:rPr>
              <a:t>onActivityResult</a:t>
            </a:r>
            <a:r>
              <a:rPr lang="en-US" sz="2400" dirty="0" smtClean="0">
                <a:solidFill>
                  <a:srgbClr val="FF0000"/>
                </a:solidFill>
              </a:rPr>
              <a:t>()</a:t>
            </a:r>
            <a:r>
              <a:rPr lang="en-US" sz="2400" dirty="0">
                <a:solidFill>
                  <a:srgbClr val="FF0000"/>
                </a:solidFill>
              </a:rPr>
              <a:t> </a:t>
            </a:r>
            <a:r>
              <a:rPr lang="en-US" sz="2400" dirty="0" smtClean="0"/>
              <a:t>callback</a:t>
            </a:r>
            <a:r>
              <a:rPr lang="en-US" sz="2400" dirty="0"/>
              <a:t>.</a:t>
            </a:r>
            <a:endParaRPr lang="en-IN" sz="2400" dirty="0"/>
          </a:p>
        </p:txBody>
      </p:sp>
    </p:spTree>
    <p:extLst>
      <p:ext uri="{BB962C8B-B14F-4D97-AF65-F5344CB8AC3E}">
        <p14:creationId xmlns:p14="http://schemas.microsoft.com/office/powerpoint/2010/main" val="170573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Syllabus</a:t>
            </a:r>
            <a:endParaRPr lang="en-IN" sz="3200" b="1" dirty="0"/>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800" b="1" dirty="0" smtClean="0">
                <a:solidFill>
                  <a:srgbClr val="FF0000"/>
                </a:solidFill>
              </a:rPr>
              <a:t>Intents:</a:t>
            </a:r>
            <a:endParaRPr lang="en-IN" sz="2800" b="1" dirty="0" smtClean="0">
              <a:solidFill>
                <a:srgbClr val="FF0000"/>
              </a:solidFill>
            </a:endParaRPr>
          </a:p>
          <a:p>
            <a:r>
              <a:rPr lang="en-IN" sz="2800" dirty="0" smtClean="0"/>
              <a:t>Using </a:t>
            </a:r>
            <a:r>
              <a:rPr lang="en-IN" sz="2800" dirty="0"/>
              <a:t>intents to launch </a:t>
            </a:r>
            <a:r>
              <a:rPr lang="en-IN" sz="2800" dirty="0" smtClean="0"/>
              <a:t>Activities</a:t>
            </a:r>
          </a:p>
          <a:p>
            <a:r>
              <a:rPr lang="en-IN" sz="2800" dirty="0" smtClean="0"/>
              <a:t>Types </a:t>
            </a:r>
            <a:r>
              <a:rPr lang="en-IN" sz="2800" dirty="0"/>
              <a:t>of </a:t>
            </a:r>
            <a:r>
              <a:rPr lang="en-IN" sz="2800" dirty="0" smtClean="0"/>
              <a:t>Intents </a:t>
            </a:r>
          </a:p>
          <a:p>
            <a:r>
              <a:rPr lang="en-IN" sz="2800" dirty="0" smtClean="0"/>
              <a:t>Passing </a:t>
            </a:r>
            <a:r>
              <a:rPr lang="en-IN" sz="2800" dirty="0"/>
              <a:t>data to </a:t>
            </a:r>
            <a:r>
              <a:rPr lang="en-IN" sz="2800" dirty="0" smtClean="0"/>
              <a:t>Intents</a:t>
            </a:r>
          </a:p>
          <a:p>
            <a:r>
              <a:rPr lang="en-IN" sz="2800" dirty="0" smtClean="0"/>
              <a:t>Getting </a:t>
            </a:r>
            <a:r>
              <a:rPr lang="en-IN" sz="2800" dirty="0"/>
              <a:t>results from </a:t>
            </a:r>
            <a:r>
              <a:rPr lang="en-IN" sz="2800" dirty="0" smtClean="0"/>
              <a:t>Activities </a:t>
            </a:r>
          </a:p>
          <a:p>
            <a:pPr marL="0" indent="0">
              <a:buNone/>
            </a:pPr>
            <a:r>
              <a:rPr lang="en-IN" sz="2800" b="1" dirty="0" smtClean="0">
                <a:solidFill>
                  <a:srgbClr val="FF0000"/>
                </a:solidFill>
              </a:rPr>
              <a:t>Broadcast Receivers:</a:t>
            </a:r>
          </a:p>
          <a:p>
            <a:r>
              <a:rPr lang="en-IN" sz="2800" dirty="0" smtClean="0"/>
              <a:t>Using </a:t>
            </a:r>
            <a:r>
              <a:rPr lang="en-IN" sz="2800" dirty="0"/>
              <a:t>Intent filters to service implicit </a:t>
            </a:r>
            <a:r>
              <a:rPr lang="en-IN" sz="2800" dirty="0" smtClean="0"/>
              <a:t>Intents</a:t>
            </a:r>
          </a:p>
          <a:p>
            <a:r>
              <a:rPr lang="en-IN" sz="2800" dirty="0" smtClean="0"/>
              <a:t>Resolving </a:t>
            </a:r>
            <a:r>
              <a:rPr lang="en-IN" sz="2800" dirty="0"/>
              <a:t>Intent filters </a:t>
            </a:r>
          </a:p>
          <a:p>
            <a:endParaRPr lang="en-IN" sz="2800" dirty="0"/>
          </a:p>
        </p:txBody>
      </p:sp>
    </p:spTree>
    <p:extLst>
      <p:ext uri="{BB962C8B-B14F-4D97-AF65-F5344CB8AC3E}">
        <p14:creationId xmlns:p14="http://schemas.microsoft.com/office/powerpoint/2010/main" val="1008138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smtClean="0">
                <a:solidFill>
                  <a:srgbClr val="FF0000"/>
                </a:solidFill>
              </a:rPr>
              <a:t>Example:</a:t>
            </a:r>
          </a:p>
          <a:p>
            <a:pPr marL="0" indent="0">
              <a:buNone/>
            </a:pPr>
            <a:endParaRPr lang="en-IN"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15" y="838200"/>
            <a:ext cx="3148012"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510" y="838200"/>
            <a:ext cx="2828925" cy="5450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88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55000" lnSpcReduction="20000"/>
          </a:bodyPr>
          <a:lstStyle/>
          <a:p>
            <a:pPr marL="0" indent="0">
              <a:buNone/>
            </a:pPr>
            <a:r>
              <a:rPr lang="en-US" b="1" u="sng" dirty="0" smtClean="0">
                <a:solidFill>
                  <a:srgbClr val="FF0000"/>
                </a:solidFill>
              </a:rPr>
              <a:t>Activity_main.xml:</a:t>
            </a:r>
          </a:p>
          <a:p>
            <a:pPr marL="0" indent="0">
              <a:buNone/>
            </a:pPr>
            <a:endParaRPr lang="en-US" b="1" u="sng" dirty="0" smtClean="0">
              <a:solidFill>
                <a:srgbClr val="FF0000"/>
              </a:solidFill>
            </a:endParaRPr>
          </a:p>
          <a:p>
            <a:pPr marL="0" indent="0">
              <a:buNone/>
            </a:pPr>
            <a:r>
              <a:rPr lang="en-IN" sz="3600" dirty="0">
                <a:solidFill>
                  <a:srgbClr val="FF0000"/>
                </a:solidFill>
              </a:rPr>
              <a:t>&lt;?xml version="1.0" encoding="utf-8"?&gt;</a:t>
            </a:r>
            <a:r>
              <a:rPr lang="en-IN" sz="3600" dirty="0"/>
              <a:t/>
            </a:r>
            <a:br>
              <a:rPr lang="en-IN" sz="3600" dirty="0"/>
            </a:br>
            <a:r>
              <a:rPr lang="en-IN" sz="3600" dirty="0">
                <a:solidFill>
                  <a:srgbClr val="FF0000"/>
                </a:solidFill>
              </a:rPr>
              <a:t>&lt;</a:t>
            </a:r>
            <a:r>
              <a:rPr lang="en-IN" sz="3600" dirty="0" err="1">
                <a:solidFill>
                  <a:srgbClr val="FF0000"/>
                </a:solidFill>
              </a:rPr>
              <a:t>androidx.constraintlayout.widget.ConstraintLayout</a:t>
            </a:r>
            <a:r>
              <a:rPr lang="en-IN" sz="3600" dirty="0">
                <a:solidFill>
                  <a:srgbClr val="FF0000"/>
                </a:solidFill>
              </a:rPr>
              <a:t> </a:t>
            </a:r>
            <a:r>
              <a:rPr lang="en-IN" sz="3600" dirty="0" err="1"/>
              <a:t>xmlns:android</a:t>
            </a:r>
            <a:r>
              <a:rPr lang="en-IN" sz="3600" dirty="0"/>
              <a:t>="http://schemas.android.com/</a:t>
            </a:r>
            <a:r>
              <a:rPr lang="en-IN" sz="3600" dirty="0" err="1"/>
              <a:t>apk</a:t>
            </a:r>
            <a:r>
              <a:rPr lang="en-IN" sz="3600" dirty="0"/>
              <a:t>/res/android"</a:t>
            </a:r>
            <a:br>
              <a:rPr lang="en-IN" sz="3600" dirty="0"/>
            </a:br>
            <a:r>
              <a:rPr lang="en-IN" sz="3600" dirty="0"/>
              <a:t>    </a:t>
            </a:r>
            <a:r>
              <a:rPr lang="en-IN" sz="3600" dirty="0" err="1"/>
              <a:t>xmlns:app</a:t>
            </a:r>
            <a:r>
              <a:rPr lang="en-IN" sz="3600" dirty="0"/>
              <a:t>="http://schemas.android.com/</a:t>
            </a:r>
            <a:r>
              <a:rPr lang="en-IN" sz="3600" dirty="0" err="1"/>
              <a:t>apk</a:t>
            </a:r>
            <a:r>
              <a:rPr lang="en-IN" sz="3600" dirty="0"/>
              <a:t>/res-auto"</a:t>
            </a:r>
            <a:br>
              <a:rPr lang="en-IN" sz="3600" dirty="0"/>
            </a:br>
            <a:r>
              <a:rPr lang="en-IN" sz="3600" dirty="0"/>
              <a:t>    </a:t>
            </a:r>
            <a:r>
              <a:rPr lang="en-IN" sz="3600" dirty="0" err="1"/>
              <a:t>xmlns:tools</a:t>
            </a:r>
            <a:r>
              <a:rPr lang="en-IN" sz="3600" dirty="0"/>
              <a:t>="http://schemas.android.com/tools"</a:t>
            </a:r>
            <a:br>
              <a:rPr lang="en-IN" sz="3600" dirty="0"/>
            </a:br>
            <a:r>
              <a:rPr lang="en-IN" sz="3600" dirty="0"/>
              <a:t>    </a:t>
            </a:r>
            <a:r>
              <a:rPr lang="en-IN" sz="3600" dirty="0" err="1"/>
              <a:t>android:layout_width</a:t>
            </a:r>
            <a:r>
              <a:rPr lang="en-IN" sz="3600" dirty="0"/>
              <a:t>="</a:t>
            </a:r>
            <a:r>
              <a:rPr lang="en-IN" sz="3600" dirty="0" err="1"/>
              <a:t>match_parent</a:t>
            </a:r>
            <a:r>
              <a:rPr lang="en-IN" sz="3600" dirty="0"/>
              <a:t>"</a:t>
            </a:r>
            <a:br>
              <a:rPr lang="en-IN" sz="3600" dirty="0"/>
            </a:br>
            <a:r>
              <a:rPr lang="en-IN" sz="3600" dirty="0"/>
              <a:t>    </a:t>
            </a:r>
            <a:r>
              <a:rPr lang="en-IN" sz="3600" dirty="0" err="1"/>
              <a:t>android:layout_height</a:t>
            </a:r>
            <a:r>
              <a:rPr lang="en-IN" sz="3600" dirty="0"/>
              <a:t>="</a:t>
            </a:r>
            <a:r>
              <a:rPr lang="en-IN" sz="3600" dirty="0" err="1"/>
              <a:t>match_parent</a:t>
            </a:r>
            <a:r>
              <a:rPr lang="en-IN" sz="3600" dirty="0"/>
              <a:t>"</a:t>
            </a:r>
            <a:br>
              <a:rPr lang="en-IN" sz="3600" dirty="0"/>
            </a:br>
            <a:r>
              <a:rPr lang="en-IN" sz="3600" dirty="0"/>
              <a:t>    </a:t>
            </a:r>
            <a:r>
              <a:rPr lang="en-IN" sz="3600" dirty="0" err="1"/>
              <a:t>tools:context</a:t>
            </a:r>
            <a:r>
              <a:rPr lang="en-IN" sz="3600" dirty="0"/>
              <a:t>=".</a:t>
            </a:r>
            <a:r>
              <a:rPr lang="en-IN" sz="3600" dirty="0" err="1"/>
              <a:t>MainActivity</a:t>
            </a:r>
            <a:r>
              <a:rPr lang="en-IN" sz="3600" dirty="0"/>
              <a:t>"</a:t>
            </a:r>
            <a:r>
              <a:rPr lang="en-IN" sz="3600" dirty="0">
                <a:solidFill>
                  <a:srgbClr val="FF0000"/>
                </a:solidFill>
              </a:rPr>
              <a:t>&gt;</a:t>
            </a:r>
            <a:r>
              <a:rPr lang="en-IN" sz="3600" dirty="0"/>
              <a:t/>
            </a:r>
            <a:br>
              <a:rPr lang="en-IN" sz="3600" dirty="0"/>
            </a:br>
            <a:r>
              <a:rPr lang="en-IN" sz="3600" dirty="0"/>
              <a:t/>
            </a:r>
            <a:br>
              <a:rPr lang="en-IN" sz="3600" dirty="0"/>
            </a:br>
            <a:r>
              <a:rPr lang="en-IN" sz="3600" dirty="0">
                <a:solidFill>
                  <a:srgbClr val="FF0000"/>
                </a:solidFill>
              </a:rPr>
              <a:t>    &lt;</a:t>
            </a:r>
            <a:r>
              <a:rPr lang="en-IN" sz="3600" dirty="0" err="1">
                <a:solidFill>
                  <a:srgbClr val="FF0000"/>
                </a:solidFill>
              </a:rPr>
              <a:t>TextView</a:t>
            </a:r>
            <a:r>
              <a:rPr lang="en-IN" sz="3600" dirty="0">
                <a:solidFill>
                  <a:srgbClr val="FF0000"/>
                </a:solidFill>
              </a:rPr>
              <a:t/>
            </a:r>
            <a:br>
              <a:rPr lang="en-IN" sz="3600" dirty="0">
                <a:solidFill>
                  <a:srgbClr val="FF0000"/>
                </a:solidFill>
              </a:rPr>
            </a:br>
            <a:r>
              <a:rPr lang="en-IN" sz="3600" dirty="0"/>
              <a:t>        </a:t>
            </a:r>
            <a:r>
              <a:rPr lang="en-IN" sz="3600" dirty="0" err="1"/>
              <a:t>android:id</a:t>
            </a:r>
            <a:r>
              <a:rPr lang="en-IN" sz="3600" dirty="0"/>
              <a:t>="@+id/</a:t>
            </a:r>
            <a:r>
              <a:rPr lang="en-IN" sz="3600" dirty="0" err="1"/>
              <a:t>textMessage</a:t>
            </a:r>
            <a:r>
              <a:rPr lang="en-IN" sz="3600" dirty="0"/>
              <a:t>"</a:t>
            </a:r>
            <a:br>
              <a:rPr lang="en-IN" sz="3600" dirty="0"/>
            </a:br>
            <a:r>
              <a:rPr lang="en-IN" sz="3600" dirty="0"/>
              <a:t>        </a:t>
            </a:r>
            <a:r>
              <a:rPr lang="en-IN" sz="3600" dirty="0" err="1"/>
              <a:t>android:layout_width</a:t>
            </a:r>
            <a:r>
              <a:rPr lang="en-IN" sz="3600" dirty="0"/>
              <a:t>="</a:t>
            </a:r>
            <a:r>
              <a:rPr lang="en-IN" sz="3600" dirty="0" err="1"/>
              <a:t>wrap_content</a:t>
            </a:r>
            <a:r>
              <a:rPr lang="en-IN" sz="3600" dirty="0"/>
              <a:t>"</a:t>
            </a:r>
            <a:br>
              <a:rPr lang="en-IN" sz="3600" dirty="0"/>
            </a:br>
            <a:r>
              <a:rPr lang="en-IN" sz="3600" dirty="0"/>
              <a:t>        </a:t>
            </a:r>
            <a:r>
              <a:rPr lang="en-IN" sz="3600" dirty="0" err="1"/>
              <a:t>android:layout_height</a:t>
            </a:r>
            <a:r>
              <a:rPr lang="en-IN" sz="3600" dirty="0"/>
              <a:t>="</a:t>
            </a:r>
            <a:r>
              <a:rPr lang="en-IN" sz="3600" dirty="0" err="1"/>
              <a:t>wrap_content</a:t>
            </a:r>
            <a:r>
              <a:rPr lang="en-IN" sz="3600" dirty="0"/>
              <a:t>"</a:t>
            </a:r>
            <a:br>
              <a:rPr lang="en-IN" sz="3600" dirty="0"/>
            </a:br>
            <a:r>
              <a:rPr lang="en-IN" sz="3600" dirty="0"/>
              <a:t>        </a:t>
            </a:r>
            <a:r>
              <a:rPr lang="en-IN" sz="3600" dirty="0" err="1"/>
              <a:t>android:text</a:t>
            </a:r>
            <a:r>
              <a:rPr lang="en-IN" sz="3600" dirty="0"/>
              <a:t>="Hello World!"</a:t>
            </a:r>
            <a:br>
              <a:rPr lang="en-IN" sz="3600" dirty="0"/>
            </a:br>
            <a:r>
              <a:rPr lang="en-IN" sz="3600" dirty="0"/>
              <a:t>        </a:t>
            </a:r>
            <a:r>
              <a:rPr lang="en-IN" sz="3600" dirty="0" err="1"/>
              <a:t>android:textSize</a:t>
            </a:r>
            <a:r>
              <a:rPr lang="en-IN" sz="3600" dirty="0"/>
              <a:t>="24dp"</a:t>
            </a:r>
            <a:br>
              <a:rPr lang="en-IN" sz="3600" dirty="0"/>
            </a:br>
            <a:r>
              <a:rPr lang="en-IN" sz="3600" dirty="0"/>
              <a:t>        </a:t>
            </a:r>
            <a:r>
              <a:rPr lang="en-IN" sz="3600" dirty="0" err="1"/>
              <a:t>app:layout_constraintBottom_toBottomOf</a:t>
            </a:r>
            <a:r>
              <a:rPr lang="en-IN" sz="3600" dirty="0"/>
              <a:t>="parent"</a:t>
            </a:r>
            <a:br>
              <a:rPr lang="en-IN" sz="3600" dirty="0"/>
            </a:br>
            <a:r>
              <a:rPr lang="en-IN" sz="3600" dirty="0"/>
              <a:t>        </a:t>
            </a:r>
            <a:r>
              <a:rPr lang="en-IN" sz="3600" dirty="0" err="1"/>
              <a:t>app:layout_constraintEnd_toEndOf</a:t>
            </a:r>
            <a:r>
              <a:rPr lang="en-IN" sz="3600" dirty="0"/>
              <a:t>="parent"</a:t>
            </a:r>
            <a:br>
              <a:rPr lang="en-IN" sz="3600" dirty="0"/>
            </a:br>
            <a:r>
              <a:rPr lang="en-IN" sz="3600" dirty="0"/>
              <a:t>        </a:t>
            </a:r>
            <a:r>
              <a:rPr lang="en-IN" sz="3600" dirty="0" err="1"/>
              <a:t>app:layout_constraintStart_toStartOf</a:t>
            </a:r>
            <a:r>
              <a:rPr lang="en-IN" sz="3600" dirty="0"/>
              <a:t>="parent"</a:t>
            </a:r>
            <a:br>
              <a:rPr lang="en-IN" sz="3600" dirty="0"/>
            </a:br>
            <a:r>
              <a:rPr lang="en-IN" sz="3600" dirty="0"/>
              <a:t>        </a:t>
            </a:r>
            <a:r>
              <a:rPr lang="en-IN" sz="3600" dirty="0" err="1"/>
              <a:t>app:layout_constraintTop_toTopOf</a:t>
            </a:r>
            <a:r>
              <a:rPr lang="en-IN" sz="3600" dirty="0"/>
              <a:t>="parent" </a:t>
            </a:r>
            <a:r>
              <a:rPr lang="en-IN" sz="3600" dirty="0">
                <a:solidFill>
                  <a:srgbClr val="FF0000"/>
                </a:solidFill>
              </a:rPr>
              <a:t>/&gt;</a:t>
            </a:r>
            <a:r>
              <a:rPr lang="en-IN" sz="3600" dirty="0"/>
              <a:t/>
            </a:r>
            <a:br>
              <a:rPr lang="en-IN" sz="3600" dirty="0"/>
            </a:br>
            <a:r>
              <a:rPr lang="en-IN" sz="3600" dirty="0"/>
              <a:t/>
            </a:r>
            <a:br>
              <a:rPr lang="en-IN" sz="3600" dirty="0"/>
            </a:br>
            <a:r>
              <a:rPr lang="en-IN" sz="3600" dirty="0"/>
              <a:t>    </a:t>
            </a:r>
          </a:p>
        </p:txBody>
      </p:sp>
    </p:spTree>
    <p:extLst>
      <p:ext uri="{BB962C8B-B14F-4D97-AF65-F5344CB8AC3E}">
        <p14:creationId xmlns:p14="http://schemas.microsoft.com/office/powerpoint/2010/main" val="337361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marL="0" indent="0">
              <a:buNone/>
            </a:pPr>
            <a:r>
              <a:rPr lang="en-IN" dirty="0">
                <a:solidFill>
                  <a:srgbClr val="FF0000"/>
                </a:solidFill>
              </a:rPr>
              <a:t>&lt;Button</a:t>
            </a:r>
            <a:br>
              <a:rPr lang="en-IN" dirty="0">
                <a:solidFill>
                  <a:srgbClr val="FF0000"/>
                </a:solidFill>
              </a:rPr>
            </a:br>
            <a:r>
              <a:rPr lang="en-IN" dirty="0"/>
              <a:t>        </a:t>
            </a:r>
            <a:r>
              <a:rPr lang="en-IN" dirty="0" err="1">
                <a:solidFill>
                  <a:srgbClr val="FF0000"/>
                </a:solidFill>
              </a:rPr>
              <a:t>android:id</a:t>
            </a:r>
            <a:r>
              <a:rPr lang="en-IN" dirty="0">
                <a:solidFill>
                  <a:srgbClr val="FF0000"/>
                </a:solidFill>
              </a:rPr>
              <a:t>="@+id/</a:t>
            </a:r>
            <a:r>
              <a:rPr lang="en-IN" dirty="0" err="1">
                <a:solidFill>
                  <a:srgbClr val="FF0000"/>
                </a:solidFill>
              </a:rPr>
              <a:t>btnSubmit</a:t>
            </a:r>
            <a:r>
              <a:rPr lang="en-IN" dirty="0">
                <a:solidFill>
                  <a:srgbClr val="FF0000"/>
                </a:solidFill>
              </a:rPr>
              <a:t>"</a:t>
            </a:r>
            <a:br>
              <a:rPr lang="en-IN" dirty="0">
                <a:solidFill>
                  <a:srgbClr val="FF0000"/>
                </a:solidFill>
              </a:rPr>
            </a:br>
            <a:r>
              <a:rPr lang="en-IN" dirty="0"/>
              <a:t>        </a:t>
            </a:r>
            <a:r>
              <a:rPr lang="en-IN" dirty="0" err="1"/>
              <a:t>android:layout_width</a:t>
            </a:r>
            <a:r>
              <a:rPr lang="en-IN" dirty="0"/>
              <a:t>="</a:t>
            </a:r>
            <a:r>
              <a:rPr lang="en-IN" dirty="0" err="1"/>
              <a:t>wrap_content</a:t>
            </a:r>
            <a:r>
              <a:rPr lang="en-IN" dirty="0"/>
              <a:t>"</a:t>
            </a:r>
            <a:br>
              <a:rPr lang="en-IN" dirty="0"/>
            </a:br>
            <a:r>
              <a:rPr lang="en-IN" dirty="0"/>
              <a:t>        </a:t>
            </a:r>
            <a:r>
              <a:rPr lang="en-IN" dirty="0" err="1"/>
              <a:t>android:layout_height</a:t>
            </a:r>
            <a:r>
              <a:rPr lang="en-IN" dirty="0"/>
              <a:t>="</a:t>
            </a:r>
            <a:r>
              <a:rPr lang="en-IN" dirty="0" err="1"/>
              <a:t>wrap_content</a:t>
            </a:r>
            <a:r>
              <a:rPr lang="en-IN" dirty="0"/>
              <a:t>"</a:t>
            </a:r>
            <a:br>
              <a:rPr lang="en-IN" dirty="0"/>
            </a:br>
            <a:r>
              <a:rPr lang="en-IN" dirty="0"/>
              <a:t>        </a:t>
            </a:r>
            <a:r>
              <a:rPr lang="en-IN" dirty="0" err="1"/>
              <a:t>android:layout_centerHorizontal</a:t>
            </a:r>
            <a:r>
              <a:rPr lang="en-IN" dirty="0"/>
              <a:t>="true"</a:t>
            </a:r>
            <a:br>
              <a:rPr lang="en-IN" dirty="0"/>
            </a:br>
            <a:r>
              <a:rPr lang="en-IN" dirty="0"/>
              <a:t>        </a:t>
            </a:r>
            <a:r>
              <a:rPr lang="en-IN" dirty="0" err="1">
                <a:solidFill>
                  <a:srgbClr val="FF0000"/>
                </a:solidFill>
              </a:rPr>
              <a:t>android:text</a:t>
            </a:r>
            <a:r>
              <a:rPr lang="en-IN" dirty="0">
                <a:solidFill>
                  <a:srgbClr val="FF0000"/>
                </a:solidFill>
              </a:rPr>
              <a:t>="Get Data from Second Activity"</a:t>
            </a:r>
            <a:br>
              <a:rPr lang="en-IN" dirty="0">
                <a:solidFill>
                  <a:srgbClr val="FF0000"/>
                </a:solidFill>
              </a:rPr>
            </a:br>
            <a:r>
              <a:rPr lang="en-IN" dirty="0"/>
              <a:t>        </a:t>
            </a:r>
            <a:r>
              <a:rPr lang="en-IN" dirty="0" err="1">
                <a:solidFill>
                  <a:srgbClr val="FF0000"/>
                </a:solidFill>
              </a:rPr>
              <a:t>android:onClick</a:t>
            </a:r>
            <a:r>
              <a:rPr lang="en-IN" dirty="0">
                <a:solidFill>
                  <a:srgbClr val="FF0000"/>
                </a:solidFill>
              </a:rPr>
              <a:t>="</a:t>
            </a:r>
            <a:r>
              <a:rPr lang="en-IN" dirty="0" err="1">
                <a:solidFill>
                  <a:srgbClr val="FF0000"/>
                </a:solidFill>
              </a:rPr>
              <a:t>GetMessage</a:t>
            </a:r>
            <a:r>
              <a:rPr lang="en-IN" dirty="0">
                <a:solidFill>
                  <a:srgbClr val="FF0000"/>
                </a:solidFill>
              </a:rPr>
              <a:t>"</a:t>
            </a:r>
            <a:br>
              <a:rPr lang="en-IN" dirty="0">
                <a:solidFill>
                  <a:srgbClr val="FF0000"/>
                </a:solidFill>
              </a:rPr>
            </a:br>
            <a:r>
              <a:rPr lang="en-IN" dirty="0"/>
              <a:t>        </a:t>
            </a:r>
            <a:r>
              <a:rPr lang="en-IN" dirty="0" err="1"/>
              <a:t>app:layout_constraintBottom_toBottomOf</a:t>
            </a:r>
            <a:r>
              <a:rPr lang="en-IN" dirty="0"/>
              <a:t>="parent"</a:t>
            </a:r>
            <a:br>
              <a:rPr lang="en-IN" dirty="0"/>
            </a:br>
            <a:r>
              <a:rPr lang="en-IN" dirty="0"/>
              <a:t>        </a:t>
            </a:r>
            <a:r>
              <a:rPr lang="en-IN" dirty="0" err="1"/>
              <a:t>app:layout_constraintEnd_toEndOf</a:t>
            </a:r>
            <a:r>
              <a:rPr lang="en-IN" dirty="0"/>
              <a:t>="parent"</a:t>
            </a:r>
            <a:br>
              <a:rPr lang="en-IN" dirty="0"/>
            </a:br>
            <a:r>
              <a:rPr lang="en-IN" dirty="0"/>
              <a:t>        </a:t>
            </a:r>
            <a:r>
              <a:rPr lang="en-IN" dirty="0" err="1"/>
              <a:t>app:layout_constraintStart_toStartOf</a:t>
            </a:r>
            <a:r>
              <a:rPr lang="en-IN" dirty="0"/>
              <a:t>="parent"</a:t>
            </a:r>
            <a:br>
              <a:rPr lang="en-IN" dirty="0"/>
            </a:br>
            <a:r>
              <a:rPr lang="en-IN" dirty="0"/>
              <a:t>        </a:t>
            </a:r>
            <a:r>
              <a:rPr lang="en-IN" dirty="0" err="1"/>
              <a:t>app:layout_constraintTop_toTopOf</a:t>
            </a:r>
            <a:r>
              <a:rPr lang="en-IN" dirty="0"/>
              <a:t>="parent"</a:t>
            </a:r>
            <a:br>
              <a:rPr lang="en-IN" dirty="0"/>
            </a:br>
            <a:r>
              <a:rPr lang="en-IN" dirty="0"/>
              <a:t>        </a:t>
            </a:r>
            <a:r>
              <a:rPr lang="en-IN" dirty="0" err="1"/>
              <a:t>app:layout_constraintVertical_bias</a:t>
            </a:r>
            <a:r>
              <a:rPr lang="en-IN" dirty="0"/>
              <a:t>="0.575" </a:t>
            </a:r>
            <a:r>
              <a:rPr lang="en-IN" dirty="0">
                <a:solidFill>
                  <a:srgbClr val="FF0000"/>
                </a:solidFill>
              </a:rPr>
              <a:t>/&gt;</a:t>
            </a:r>
            <a:r>
              <a:rPr lang="en-IN" dirty="0"/>
              <a:t/>
            </a:r>
            <a:br>
              <a:rPr lang="en-IN" dirty="0"/>
            </a:br>
            <a:r>
              <a:rPr lang="en-IN" dirty="0"/>
              <a:t/>
            </a:r>
            <a:br>
              <a:rPr lang="en-IN" dirty="0"/>
            </a:br>
            <a:r>
              <a:rPr lang="en-IN" dirty="0">
                <a:solidFill>
                  <a:srgbClr val="FF0000"/>
                </a:solidFill>
              </a:rPr>
              <a:t>&lt;/</a:t>
            </a:r>
            <a:r>
              <a:rPr lang="en-IN" dirty="0" err="1">
                <a:solidFill>
                  <a:srgbClr val="FF0000"/>
                </a:solidFill>
              </a:rPr>
              <a:t>androidx.constraintlayout.widget.ConstraintLayout</a:t>
            </a:r>
            <a:r>
              <a:rPr lang="en-IN" dirty="0">
                <a:solidFill>
                  <a:srgbClr val="FF0000"/>
                </a:solidFill>
              </a:rPr>
              <a:t>&gt;</a:t>
            </a:r>
          </a:p>
          <a:p>
            <a:endParaRPr lang="en-IN" dirty="0"/>
          </a:p>
        </p:txBody>
      </p:sp>
    </p:spTree>
    <p:extLst>
      <p:ext uri="{BB962C8B-B14F-4D97-AF65-F5344CB8AC3E}">
        <p14:creationId xmlns:p14="http://schemas.microsoft.com/office/powerpoint/2010/main" val="93406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pPr marL="0" indent="0">
              <a:buNone/>
            </a:pPr>
            <a:r>
              <a:rPr lang="en-US" sz="2000" b="1" u="sng" dirty="0">
                <a:solidFill>
                  <a:srgbClr val="FF0000"/>
                </a:solidFill>
              </a:rPr>
              <a:t>a</a:t>
            </a:r>
            <a:r>
              <a:rPr lang="en-US" sz="2000" b="1" u="sng" dirty="0" smtClean="0">
                <a:solidFill>
                  <a:srgbClr val="FF0000"/>
                </a:solidFill>
              </a:rPr>
              <a:t>ctivity_second.xml:</a:t>
            </a:r>
          </a:p>
          <a:p>
            <a:pPr marL="0" indent="0">
              <a:buNone/>
            </a:pPr>
            <a:r>
              <a:rPr lang="en-IN" sz="2000" dirty="0">
                <a:solidFill>
                  <a:srgbClr val="FF0000"/>
                </a:solidFill>
              </a:rPr>
              <a:t>&lt;?xml version="1.0" encoding="utf-8"?&gt;</a:t>
            </a:r>
            <a:br>
              <a:rPr lang="en-IN" sz="2000" dirty="0">
                <a:solidFill>
                  <a:srgbClr val="FF0000"/>
                </a:solidFill>
              </a:rPr>
            </a:br>
            <a:r>
              <a:rPr lang="en-IN" sz="2000" dirty="0">
                <a:solidFill>
                  <a:srgbClr val="FF0000"/>
                </a:solidFill>
              </a:rPr>
              <a:t>&lt;</a:t>
            </a:r>
            <a:r>
              <a:rPr lang="en-IN" sz="2000" dirty="0" err="1">
                <a:solidFill>
                  <a:srgbClr val="FF0000"/>
                </a:solidFill>
              </a:rPr>
              <a:t>androidx.constraintlayout.widget.ConstraintLayout</a:t>
            </a:r>
            <a:r>
              <a:rPr lang="en-IN" sz="2000" dirty="0">
                <a:solidFill>
                  <a:srgbClr val="FF0000"/>
                </a:solidFill>
              </a:rPr>
              <a:t> </a:t>
            </a:r>
            <a:r>
              <a:rPr lang="en-IN" sz="2000" dirty="0" err="1"/>
              <a:t>xmlns:android</a:t>
            </a:r>
            <a:r>
              <a:rPr lang="en-IN" sz="2000" dirty="0"/>
              <a:t>="http://schemas.android.com/</a:t>
            </a:r>
            <a:r>
              <a:rPr lang="en-IN" sz="2000" dirty="0" err="1"/>
              <a:t>apk</a:t>
            </a:r>
            <a:r>
              <a:rPr lang="en-IN" sz="2000" dirty="0"/>
              <a:t>/res/android"</a:t>
            </a:r>
            <a:br>
              <a:rPr lang="en-IN" sz="2000" dirty="0"/>
            </a:br>
            <a:r>
              <a:rPr lang="en-IN" sz="2000" dirty="0"/>
              <a:t>    </a:t>
            </a:r>
            <a:r>
              <a:rPr lang="en-IN" sz="2000" dirty="0" err="1"/>
              <a:t>xmlns:app</a:t>
            </a:r>
            <a:r>
              <a:rPr lang="en-IN" sz="2000" dirty="0"/>
              <a:t>="http://schemas.android.com/</a:t>
            </a:r>
            <a:r>
              <a:rPr lang="en-IN" sz="2000" dirty="0" err="1"/>
              <a:t>apk</a:t>
            </a:r>
            <a:r>
              <a:rPr lang="en-IN" sz="2000" dirty="0"/>
              <a:t>/res-auto"</a:t>
            </a:r>
            <a:br>
              <a:rPr lang="en-IN" sz="2000" dirty="0"/>
            </a:br>
            <a:r>
              <a:rPr lang="en-IN" sz="2000" dirty="0"/>
              <a:t>    </a:t>
            </a:r>
            <a:r>
              <a:rPr lang="en-IN" sz="2000" dirty="0" err="1"/>
              <a:t>xmlns:tools</a:t>
            </a:r>
            <a:r>
              <a:rPr lang="en-IN" sz="2000" dirty="0"/>
              <a:t>="http://schemas.android.com/tools"</a:t>
            </a:r>
            <a:br>
              <a:rPr lang="en-IN" sz="2000" dirty="0"/>
            </a:br>
            <a:r>
              <a:rPr lang="en-IN" sz="2000" dirty="0"/>
              <a:t>    </a:t>
            </a:r>
            <a:r>
              <a:rPr lang="en-IN" sz="2000" dirty="0" err="1"/>
              <a:t>android:layout_width</a:t>
            </a:r>
            <a:r>
              <a:rPr lang="en-IN" sz="2000" dirty="0"/>
              <a:t>="</a:t>
            </a:r>
            <a:r>
              <a:rPr lang="en-IN" sz="2000" dirty="0" err="1"/>
              <a:t>match_parent</a:t>
            </a:r>
            <a:r>
              <a:rPr lang="en-IN" sz="2000" dirty="0"/>
              <a:t>"</a:t>
            </a:r>
            <a:br>
              <a:rPr lang="en-IN" sz="2000" dirty="0"/>
            </a:br>
            <a:r>
              <a:rPr lang="en-IN" sz="2000" dirty="0"/>
              <a:t>    </a:t>
            </a:r>
            <a:r>
              <a:rPr lang="en-IN" sz="2000" dirty="0" err="1"/>
              <a:t>android:layout_height</a:t>
            </a:r>
            <a:r>
              <a:rPr lang="en-IN" sz="2000" dirty="0"/>
              <a:t>="</a:t>
            </a:r>
            <a:r>
              <a:rPr lang="en-IN" sz="2000" dirty="0" err="1"/>
              <a:t>match_parent</a:t>
            </a:r>
            <a:r>
              <a:rPr lang="en-IN" sz="2000" dirty="0"/>
              <a:t>"</a:t>
            </a:r>
            <a:br>
              <a:rPr lang="en-IN" sz="2000" dirty="0"/>
            </a:br>
            <a:r>
              <a:rPr lang="en-IN" sz="2000" dirty="0"/>
              <a:t>    </a:t>
            </a:r>
            <a:r>
              <a:rPr lang="en-IN" sz="2000" dirty="0" err="1"/>
              <a:t>tools:context</a:t>
            </a:r>
            <a:r>
              <a:rPr lang="en-IN" sz="2000" dirty="0"/>
              <a:t>=".</a:t>
            </a:r>
            <a:r>
              <a:rPr lang="en-IN" sz="2000" dirty="0" err="1"/>
              <a:t>SecondActivity</a:t>
            </a:r>
            <a:r>
              <a:rPr lang="en-IN" sz="2000" dirty="0"/>
              <a:t>"</a:t>
            </a:r>
            <a:r>
              <a:rPr lang="en-IN" sz="2000" dirty="0">
                <a:solidFill>
                  <a:srgbClr val="FF0000"/>
                </a:solidFill>
              </a:rPr>
              <a:t>&gt;</a:t>
            </a:r>
            <a:r>
              <a:rPr lang="en-IN" sz="2000" dirty="0"/>
              <a:t/>
            </a:r>
            <a:br>
              <a:rPr lang="en-IN" sz="2000" dirty="0"/>
            </a:br>
            <a:r>
              <a:rPr lang="en-IN" sz="2000" dirty="0"/>
              <a:t/>
            </a:r>
            <a:br>
              <a:rPr lang="en-IN" sz="2000" dirty="0"/>
            </a:br>
            <a:r>
              <a:rPr lang="en-IN" sz="2000" dirty="0">
                <a:solidFill>
                  <a:srgbClr val="FF0000"/>
                </a:solidFill>
              </a:rPr>
              <a:t>    &lt;</a:t>
            </a:r>
            <a:r>
              <a:rPr lang="en-IN" sz="2000" dirty="0" err="1">
                <a:solidFill>
                  <a:srgbClr val="FF0000"/>
                </a:solidFill>
              </a:rPr>
              <a:t>EditText</a:t>
            </a:r>
            <a:r>
              <a:rPr lang="en-IN" sz="2000" dirty="0">
                <a:solidFill>
                  <a:srgbClr val="FF0000"/>
                </a:solidFill>
              </a:rPr>
              <a:t/>
            </a:r>
            <a:br>
              <a:rPr lang="en-IN" sz="2000" dirty="0">
                <a:solidFill>
                  <a:srgbClr val="FF0000"/>
                </a:solidFill>
              </a:rPr>
            </a:br>
            <a:r>
              <a:rPr lang="en-IN" sz="2000" dirty="0"/>
              <a:t>        </a:t>
            </a:r>
            <a:r>
              <a:rPr lang="en-IN" sz="2000" dirty="0" err="1">
                <a:solidFill>
                  <a:srgbClr val="FF0000"/>
                </a:solidFill>
              </a:rPr>
              <a:t>android:id</a:t>
            </a:r>
            <a:r>
              <a:rPr lang="en-IN" sz="2000" dirty="0">
                <a:solidFill>
                  <a:srgbClr val="FF0000"/>
                </a:solidFill>
              </a:rPr>
              <a:t>="@+id/</a:t>
            </a:r>
            <a:r>
              <a:rPr lang="en-IN" sz="2000" dirty="0" err="1">
                <a:solidFill>
                  <a:srgbClr val="FF0000"/>
                </a:solidFill>
              </a:rPr>
              <a:t>editMessage</a:t>
            </a:r>
            <a:r>
              <a:rPr lang="en-IN" sz="2000" dirty="0">
                <a:solidFill>
                  <a:srgbClr val="FF0000"/>
                </a:solidFill>
              </a:rPr>
              <a:t>"</a:t>
            </a:r>
            <a:br>
              <a:rPr lang="en-IN" sz="2000" dirty="0">
                <a:solidFill>
                  <a:srgbClr val="FF0000"/>
                </a:solidFill>
              </a:rPr>
            </a:br>
            <a:r>
              <a:rPr lang="en-IN" sz="2000" dirty="0"/>
              <a:t>        </a:t>
            </a:r>
            <a:r>
              <a:rPr lang="en-IN" sz="2000" dirty="0" err="1"/>
              <a:t>android:layout_width</a:t>
            </a:r>
            <a:r>
              <a:rPr lang="en-IN" sz="2000" dirty="0"/>
              <a:t>="</a:t>
            </a:r>
            <a:r>
              <a:rPr lang="en-IN" sz="2000" dirty="0" err="1"/>
              <a:t>wrap_content</a:t>
            </a:r>
            <a:r>
              <a:rPr lang="en-IN" sz="2000" dirty="0"/>
              <a:t>"</a:t>
            </a:r>
            <a:br>
              <a:rPr lang="en-IN" sz="2000" dirty="0"/>
            </a:br>
            <a:r>
              <a:rPr lang="en-IN" sz="2000" dirty="0"/>
              <a:t>        </a:t>
            </a:r>
            <a:r>
              <a:rPr lang="en-IN" sz="2000" dirty="0" err="1"/>
              <a:t>android:layout_height</a:t>
            </a:r>
            <a:r>
              <a:rPr lang="en-IN" sz="2000" dirty="0"/>
              <a:t>="</a:t>
            </a:r>
            <a:r>
              <a:rPr lang="en-IN" sz="2000" dirty="0" err="1"/>
              <a:t>wrap_content</a:t>
            </a:r>
            <a:r>
              <a:rPr lang="en-IN" sz="2000" dirty="0"/>
              <a:t>"</a:t>
            </a:r>
            <a:br>
              <a:rPr lang="en-IN" sz="2000" dirty="0"/>
            </a:br>
            <a:r>
              <a:rPr lang="en-IN" sz="2000" dirty="0"/>
              <a:t>        </a:t>
            </a:r>
            <a:r>
              <a:rPr lang="en-IN" sz="2000" dirty="0" err="1"/>
              <a:t>android:layout_alignParentTop</a:t>
            </a:r>
            <a:r>
              <a:rPr lang="en-IN" sz="2000" dirty="0"/>
              <a:t>="true"</a:t>
            </a:r>
            <a:br>
              <a:rPr lang="en-IN" sz="2000" dirty="0"/>
            </a:br>
            <a:r>
              <a:rPr lang="en-IN" sz="2000" dirty="0"/>
              <a:t>        </a:t>
            </a:r>
            <a:r>
              <a:rPr lang="en-IN" sz="2000" dirty="0" err="1"/>
              <a:t>android:ems</a:t>
            </a:r>
            <a:r>
              <a:rPr lang="en-IN" sz="2000" dirty="0"/>
              <a:t>="10"</a:t>
            </a:r>
            <a:br>
              <a:rPr lang="en-IN" sz="2000" dirty="0"/>
            </a:br>
            <a:r>
              <a:rPr lang="en-IN" sz="2000" dirty="0"/>
              <a:t>        </a:t>
            </a:r>
            <a:r>
              <a:rPr lang="en-IN" sz="2000" dirty="0" err="1"/>
              <a:t>app:layout_constraintBottom_toBottomOf</a:t>
            </a:r>
            <a:r>
              <a:rPr lang="en-IN" sz="2000" dirty="0"/>
              <a:t>="parent"</a:t>
            </a:r>
            <a:br>
              <a:rPr lang="en-IN" sz="2000" dirty="0"/>
            </a:br>
            <a:r>
              <a:rPr lang="en-IN" sz="2000" dirty="0"/>
              <a:t>        </a:t>
            </a:r>
            <a:r>
              <a:rPr lang="en-IN" sz="2000" dirty="0" err="1"/>
              <a:t>app:layout_constraintEnd_toEndOf</a:t>
            </a:r>
            <a:r>
              <a:rPr lang="en-IN" sz="2000" dirty="0"/>
              <a:t>="parent"</a:t>
            </a:r>
            <a:br>
              <a:rPr lang="en-IN" sz="2000" dirty="0"/>
            </a:br>
            <a:r>
              <a:rPr lang="en-IN" sz="2000" dirty="0"/>
              <a:t>        </a:t>
            </a:r>
            <a:r>
              <a:rPr lang="en-IN" sz="2000" dirty="0" err="1"/>
              <a:t>app:layout_constraintHorizontal_bias</a:t>
            </a:r>
            <a:r>
              <a:rPr lang="en-IN" sz="2000" dirty="0"/>
              <a:t>="0.497"</a:t>
            </a:r>
            <a:br>
              <a:rPr lang="en-IN" sz="2000" dirty="0"/>
            </a:br>
            <a:r>
              <a:rPr lang="en-IN" sz="2000" dirty="0"/>
              <a:t>        </a:t>
            </a:r>
            <a:r>
              <a:rPr lang="en-IN" sz="2000" dirty="0" err="1"/>
              <a:t>app:layout_constraintStart_toStartOf</a:t>
            </a:r>
            <a:r>
              <a:rPr lang="en-IN" sz="2000" dirty="0"/>
              <a:t>="parent"</a:t>
            </a:r>
            <a:br>
              <a:rPr lang="en-IN" sz="2000" dirty="0"/>
            </a:br>
            <a:r>
              <a:rPr lang="en-IN" sz="2000" dirty="0"/>
              <a:t>        </a:t>
            </a:r>
            <a:r>
              <a:rPr lang="en-IN" sz="2000" dirty="0" err="1"/>
              <a:t>app:layout_constraintTop_toTopOf</a:t>
            </a:r>
            <a:r>
              <a:rPr lang="en-IN" sz="2000" dirty="0"/>
              <a:t>="parent"</a:t>
            </a:r>
            <a:br>
              <a:rPr lang="en-IN" sz="2000" dirty="0"/>
            </a:br>
            <a:r>
              <a:rPr lang="en-IN" sz="2000" dirty="0"/>
              <a:t>        </a:t>
            </a:r>
            <a:r>
              <a:rPr lang="en-IN" sz="2000" dirty="0" err="1"/>
              <a:t>app:layout_constraintVertical_bias</a:t>
            </a:r>
            <a:r>
              <a:rPr lang="en-IN" sz="2000" dirty="0"/>
              <a:t>="0.422" </a:t>
            </a:r>
            <a:r>
              <a:rPr lang="en-IN" sz="2000" dirty="0">
                <a:solidFill>
                  <a:srgbClr val="FF0000"/>
                </a:solidFill>
              </a:rPr>
              <a:t>/&gt;</a:t>
            </a:r>
            <a:r>
              <a:rPr lang="en-IN" sz="2000" dirty="0"/>
              <a:t/>
            </a:r>
            <a:br>
              <a:rPr lang="en-IN" sz="2000" dirty="0"/>
            </a:br>
            <a:endParaRPr lang="en-IN" sz="2000" b="1" u="sng" dirty="0">
              <a:solidFill>
                <a:srgbClr val="FF0000"/>
              </a:solidFill>
            </a:endParaRPr>
          </a:p>
        </p:txBody>
      </p:sp>
    </p:spTree>
    <p:extLst>
      <p:ext uri="{BB962C8B-B14F-4D97-AF65-F5344CB8AC3E}">
        <p14:creationId xmlns:p14="http://schemas.microsoft.com/office/powerpoint/2010/main" val="198300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normAutofit fontScale="85000" lnSpcReduction="10000"/>
          </a:bodyPr>
          <a:lstStyle/>
          <a:p>
            <a:pPr marL="0" indent="0">
              <a:buNone/>
            </a:pPr>
            <a:r>
              <a:rPr lang="en-IN" dirty="0"/>
              <a:t/>
            </a:r>
            <a:br>
              <a:rPr lang="en-IN" dirty="0"/>
            </a:br>
            <a:r>
              <a:rPr lang="en-IN" dirty="0"/>
              <a:t>    </a:t>
            </a:r>
            <a:r>
              <a:rPr lang="en-IN" dirty="0">
                <a:solidFill>
                  <a:srgbClr val="FF0000"/>
                </a:solidFill>
              </a:rPr>
              <a:t>&lt;Button</a:t>
            </a:r>
            <a:br>
              <a:rPr lang="en-IN" dirty="0">
                <a:solidFill>
                  <a:srgbClr val="FF0000"/>
                </a:solidFill>
              </a:rPr>
            </a:br>
            <a:r>
              <a:rPr lang="en-IN" dirty="0"/>
              <a:t>        </a:t>
            </a:r>
            <a:r>
              <a:rPr lang="en-IN" dirty="0" err="1">
                <a:solidFill>
                  <a:srgbClr val="FF0000"/>
                </a:solidFill>
              </a:rPr>
              <a:t>android:id</a:t>
            </a:r>
            <a:r>
              <a:rPr lang="en-IN" dirty="0">
                <a:solidFill>
                  <a:srgbClr val="FF0000"/>
                </a:solidFill>
              </a:rPr>
              <a:t>="@+id/</a:t>
            </a:r>
            <a:r>
              <a:rPr lang="en-IN" dirty="0" err="1">
                <a:solidFill>
                  <a:srgbClr val="FF0000"/>
                </a:solidFill>
              </a:rPr>
              <a:t>btnSubmit</a:t>
            </a:r>
            <a:r>
              <a:rPr lang="en-IN" dirty="0">
                <a:solidFill>
                  <a:srgbClr val="FF0000"/>
                </a:solidFill>
              </a:rPr>
              <a:t>"</a:t>
            </a:r>
            <a:br>
              <a:rPr lang="en-IN" dirty="0">
                <a:solidFill>
                  <a:srgbClr val="FF0000"/>
                </a:solidFill>
              </a:rPr>
            </a:br>
            <a:r>
              <a:rPr lang="en-IN" dirty="0"/>
              <a:t>        </a:t>
            </a:r>
            <a:r>
              <a:rPr lang="en-IN" dirty="0" err="1"/>
              <a:t>android:layout_width</a:t>
            </a:r>
            <a:r>
              <a:rPr lang="en-IN" dirty="0"/>
              <a:t>="</a:t>
            </a:r>
            <a:r>
              <a:rPr lang="en-IN" dirty="0" err="1"/>
              <a:t>wrap_content</a:t>
            </a:r>
            <a:r>
              <a:rPr lang="en-IN" dirty="0"/>
              <a:t>"</a:t>
            </a:r>
            <a:br>
              <a:rPr lang="en-IN" dirty="0"/>
            </a:br>
            <a:r>
              <a:rPr lang="en-IN" dirty="0"/>
              <a:t>        </a:t>
            </a:r>
            <a:r>
              <a:rPr lang="en-IN" dirty="0" err="1"/>
              <a:t>android:layout_height</a:t>
            </a:r>
            <a:r>
              <a:rPr lang="en-IN" dirty="0"/>
              <a:t>="</a:t>
            </a:r>
            <a:r>
              <a:rPr lang="en-IN" dirty="0" err="1"/>
              <a:t>wrap_content</a:t>
            </a:r>
            <a:r>
              <a:rPr lang="en-IN" dirty="0"/>
              <a:t>"</a:t>
            </a:r>
            <a:br>
              <a:rPr lang="en-IN" dirty="0"/>
            </a:br>
            <a:r>
              <a:rPr lang="en-IN" dirty="0"/>
              <a:t>        </a:t>
            </a:r>
            <a:r>
              <a:rPr lang="en-IN" dirty="0" err="1"/>
              <a:t>android:layout_centerHorizontal</a:t>
            </a:r>
            <a:r>
              <a:rPr lang="en-IN" dirty="0"/>
              <a:t>="true"</a:t>
            </a:r>
            <a:br>
              <a:rPr lang="en-IN" dirty="0"/>
            </a:br>
            <a:r>
              <a:rPr lang="en-IN" dirty="0"/>
              <a:t>        </a:t>
            </a:r>
            <a:r>
              <a:rPr lang="en-IN" dirty="0" err="1">
                <a:solidFill>
                  <a:srgbClr val="FF0000"/>
                </a:solidFill>
              </a:rPr>
              <a:t>android:text</a:t>
            </a:r>
            <a:r>
              <a:rPr lang="en-IN" dirty="0">
                <a:solidFill>
                  <a:srgbClr val="FF0000"/>
                </a:solidFill>
              </a:rPr>
              <a:t>="Return Data to Main Activity"</a:t>
            </a:r>
            <a:br>
              <a:rPr lang="en-IN" dirty="0">
                <a:solidFill>
                  <a:srgbClr val="FF0000"/>
                </a:solidFill>
              </a:rPr>
            </a:br>
            <a:r>
              <a:rPr lang="en-IN" dirty="0"/>
              <a:t>        </a:t>
            </a:r>
            <a:r>
              <a:rPr lang="en-IN" dirty="0" err="1">
                <a:solidFill>
                  <a:srgbClr val="FF0000"/>
                </a:solidFill>
              </a:rPr>
              <a:t>android:onClick</a:t>
            </a:r>
            <a:r>
              <a:rPr lang="en-IN" dirty="0">
                <a:solidFill>
                  <a:srgbClr val="FF0000"/>
                </a:solidFill>
              </a:rPr>
              <a:t>="</a:t>
            </a:r>
            <a:r>
              <a:rPr lang="en-IN" dirty="0" err="1">
                <a:solidFill>
                  <a:srgbClr val="FF0000"/>
                </a:solidFill>
              </a:rPr>
              <a:t>SendMessage</a:t>
            </a:r>
            <a:r>
              <a:rPr lang="en-IN" dirty="0">
                <a:solidFill>
                  <a:srgbClr val="FF0000"/>
                </a:solidFill>
              </a:rPr>
              <a:t>"</a:t>
            </a:r>
            <a:br>
              <a:rPr lang="en-IN" dirty="0">
                <a:solidFill>
                  <a:srgbClr val="FF0000"/>
                </a:solidFill>
              </a:rPr>
            </a:br>
            <a:r>
              <a:rPr lang="en-IN" dirty="0"/>
              <a:t>        </a:t>
            </a:r>
            <a:r>
              <a:rPr lang="en-IN" dirty="0" err="1"/>
              <a:t>app:layout_constraintBottom_toBottomOf</a:t>
            </a:r>
            <a:r>
              <a:rPr lang="en-IN" dirty="0"/>
              <a:t>="parent"</a:t>
            </a:r>
            <a:br>
              <a:rPr lang="en-IN" dirty="0"/>
            </a:br>
            <a:r>
              <a:rPr lang="en-IN" dirty="0"/>
              <a:t>        </a:t>
            </a:r>
            <a:r>
              <a:rPr lang="en-IN" dirty="0" err="1"/>
              <a:t>app:layout_constraintEnd_toEndOf</a:t>
            </a:r>
            <a:r>
              <a:rPr lang="en-IN" dirty="0"/>
              <a:t>="parent"</a:t>
            </a:r>
            <a:br>
              <a:rPr lang="en-IN" dirty="0"/>
            </a:br>
            <a:r>
              <a:rPr lang="en-IN" dirty="0"/>
              <a:t>        </a:t>
            </a:r>
            <a:r>
              <a:rPr lang="en-IN" dirty="0" err="1"/>
              <a:t>app:layout_constraintStart_toStartOf</a:t>
            </a:r>
            <a:r>
              <a:rPr lang="en-IN" dirty="0"/>
              <a:t>="parent"</a:t>
            </a:r>
            <a:br>
              <a:rPr lang="en-IN" dirty="0"/>
            </a:br>
            <a:r>
              <a:rPr lang="en-IN" dirty="0"/>
              <a:t>        </a:t>
            </a:r>
            <a:r>
              <a:rPr lang="en-IN" dirty="0" err="1"/>
              <a:t>app:layout_constraintTop_toTopOf</a:t>
            </a:r>
            <a:r>
              <a:rPr lang="en-IN" dirty="0"/>
              <a:t>="parent" </a:t>
            </a:r>
            <a:r>
              <a:rPr lang="en-IN" dirty="0">
                <a:solidFill>
                  <a:srgbClr val="FF0000"/>
                </a:solidFill>
              </a:rPr>
              <a:t>/&gt;</a:t>
            </a:r>
            <a:r>
              <a:rPr lang="en-IN" dirty="0"/>
              <a:t/>
            </a:r>
            <a:br>
              <a:rPr lang="en-IN" dirty="0"/>
            </a:br>
            <a:r>
              <a:rPr lang="en-IN" dirty="0"/>
              <a:t/>
            </a:r>
            <a:br>
              <a:rPr lang="en-IN" dirty="0"/>
            </a:br>
            <a:r>
              <a:rPr lang="en-IN" dirty="0">
                <a:solidFill>
                  <a:srgbClr val="FF0000"/>
                </a:solidFill>
              </a:rPr>
              <a:t>&lt;/</a:t>
            </a:r>
            <a:r>
              <a:rPr lang="en-IN" dirty="0" err="1">
                <a:solidFill>
                  <a:srgbClr val="FF0000"/>
                </a:solidFill>
              </a:rPr>
              <a:t>androidx.constraintlayout.widget.ConstraintLayout</a:t>
            </a:r>
            <a:r>
              <a:rPr lang="en-IN" dirty="0">
                <a:solidFill>
                  <a:srgbClr val="FF0000"/>
                </a:solidFill>
              </a:rPr>
              <a:t>&gt;</a:t>
            </a:r>
            <a:endParaRPr lang="en-IN" b="1" u="sng"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332688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en-US" sz="2000" b="1" u="sng" dirty="0" smtClean="0">
                <a:solidFill>
                  <a:srgbClr val="FF0000"/>
                </a:solidFill>
              </a:rPr>
              <a:t>Mainactivity.java:</a:t>
            </a:r>
          </a:p>
          <a:p>
            <a:pPr marL="0" indent="0">
              <a:buNone/>
            </a:pPr>
            <a:r>
              <a:rPr lang="en-IN" sz="2000" dirty="0"/>
              <a:t>package </a:t>
            </a:r>
            <a:r>
              <a:rPr lang="en-IN" sz="2000" dirty="0" err="1"/>
              <a:t>com.example.startactivtyforresultdemo</a:t>
            </a:r>
            <a:r>
              <a:rPr lang="en-IN" sz="2000" dirty="0"/>
              <a:t>;</a:t>
            </a:r>
            <a:br>
              <a:rPr lang="en-IN" sz="2000" dirty="0"/>
            </a:br>
            <a:r>
              <a:rPr lang="en-IN" sz="2000" dirty="0"/>
              <a:t/>
            </a:r>
            <a:br>
              <a:rPr lang="en-IN" sz="2000" dirty="0"/>
            </a:br>
            <a:r>
              <a:rPr lang="en-IN" sz="2000" dirty="0"/>
              <a:t>import </a:t>
            </a:r>
            <a:r>
              <a:rPr lang="en-IN" sz="2000" dirty="0" err="1"/>
              <a:t>androidx.appcompat.app.AppCompatActivity</a:t>
            </a:r>
            <a:r>
              <a:rPr lang="en-IN" sz="2000" dirty="0"/>
              <a:t>;</a:t>
            </a:r>
            <a:br>
              <a:rPr lang="en-IN" sz="2000" dirty="0"/>
            </a:br>
            <a:r>
              <a:rPr lang="en-IN" sz="2000" dirty="0">
                <a:solidFill>
                  <a:srgbClr val="FF0000"/>
                </a:solidFill>
              </a:rPr>
              <a:t/>
            </a:r>
            <a:br>
              <a:rPr lang="en-IN" sz="2000" dirty="0">
                <a:solidFill>
                  <a:srgbClr val="FF0000"/>
                </a:solidFill>
              </a:rPr>
            </a:br>
            <a:r>
              <a:rPr lang="en-IN" sz="2000" dirty="0">
                <a:solidFill>
                  <a:srgbClr val="FF0000"/>
                </a:solidFill>
              </a:rPr>
              <a:t>import </a:t>
            </a:r>
            <a:r>
              <a:rPr lang="en-IN" sz="2000" dirty="0" err="1">
                <a:solidFill>
                  <a:srgbClr val="FF0000"/>
                </a:solidFill>
              </a:rPr>
              <a:t>android.content.Intent</a:t>
            </a:r>
            <a:r>
              <a:rPr lang="en-IN" sz="2000" dirty="0">
                <a:solidFill>
                  <a:srgbClr val="FF0000"/>
                </a:solidFill>
              </a:rPr>
              <a:t>;</a:t>
            </a:r>
            <a:r>
              <a:rPr lang="en-IN" sz="2000" dirty="0"/>
              <a:t/>
            </a:r>
            <a:br>
              <a:rPr lang="en-IN" sz="2000" dirty="0"/>
            </a:br>
            <a:r>
              <a:rPr lang="en-IN" sz="2000" dirty="0"/>
              <a:t>import </a:t>
            </a:r>
            <a:r>
              <a:rPr lang="en-IN" sz="2000" dirty="0" err="1"/>
              <a:t>android.os.Bundle</a:t>
            </a:r>
            <a:r>
              <a:rPr lang="en-IN" sz="2000" dirty="0"/>
              <a:t>;</a:t>
            </a:r>
            <a:br>
              <a:rPr lang="en-IN" sz="2000" dirty="0"/>
            </a:br>
            <a:r>
              <a:rPr lang="en-IN" sz="2000" dirty="0"/>
              <a:t>import </a:t>
            </a:r>
            <a:r>
              <a:rPr lang="en-IN" sz="2000" dirty="0" err="1"/>
              <a:t>android.view.View</a:t>
            </a:r>
            <a:r>
              <a:rPr lang="en-IN" sz="2000" dirty="0"/>
              <a:t>;</a:t>
            </a:r>
            <a:br>
              <a:rPr lang="en-IN" sz="2000" dirty="0"/>
            </a:br>
            <a:r>
              <a:rPr lang="en-IN" sz="2000" dirty="0">
                <a:solidFill>
                  <a:srgbClr val="FF0000"/>
                </a:solidFill>
              </a:rPr>
              <a:t>import </a:t>
            </a:r>
            <a:r>
              <a:rPr lang="en-IN" sz="2000" dirty="0" err="1">
                <a:solidFill>
                  <a:srgbClr val="FF0000"/>
                </a:solidFill>
              </a:rPr>
              <a:t>android.widget.TextView</a:t>
            </a:r>
            <a:r>
              <a:rPr lang="en-IN" sz="2000" dirty="0">
                <a:solidFill>
                  <a:srgbClr val="FF0000"/>
                </a:solidFill>
              </a:rPr>
              <a:t>;</a:t>
            </a:r>
            <a:r>
              <a:rPr lang="en-IN" sz="2000" dirty="0"/>
              <a:t/>
            </a:r>
            <a:br>
              <a:rPr lang="en-IN" sz="2000" dirty="0"/>
            </a:br>
            <a:r>
              <a:rPr lang="en-IN" sz="2000" dirty="0"/>
              <a:t/>
            </a:r>
            <a:br>
              <a:rPr lang="en-IN" sz="2000" dirty="0"/>
            </a:br>
            <a:r>
              <a:rPr lang="en-IN" sz="2000" dirty="0"/>
              <a:t>public class </a:t>
            </a:r>
            <a:r>
              <a:rPr lang="en-IN" sz="2000" dirty="0" err="1"/>
              <a:t>MainActivity</a:t>
            </a:r>
            <a:r>
              <a:rPr lang="en-IN" sz="2000" dirty="0"/>
              <a:t> extends </a:t>
            </a:r>
            <a:r>
              <a:rPr lang="en-IN" sz="2000" dirty="0" err="1"/>
              <a:t>AppCompatActivity</a:t>
            </a:r>
            <a:r>
              <a:rPr lang="en-IN" sz="2000" dirty="0"/>
              <a:t> {</a:t>
            </a:r>
            <a:br>
              <a:rPr lang="en-IN" sz="2000" dirty="0"/>
            </a:br>
            <a:r>
              <a:rPr lang="en-IN" sz="2000" dirty="0"/>
              <a:t/>
            </a:r>
            <a:br>
              <a:rPr lang="en-IN" sz="2000" dirty="0"/>
            </a:br>
            <a:r>
              <a:rPr lang="en-IN" sz="2000" dirty="0">
                <a:solidFill>
                  <a:srgbClr val="FF0000"/>
                </a:solidFill>
              </a:rPr>
              <a:t>    </a:t>
            </a:r>
            <a:r>
              <a:rPr lang="en-IN" sz="2000" dirty="0" err="1">
                <a:solidFill>
                  <a:srgbClr val="FF0000"/>
                </a:solidFill>
              </a:rPr>
              <a:t>TextView</a:t>
            </a:r>
            <a:r>
              <a:rPr lang="en-IN" sz="2000" dirty="0">
                <a:solidFill>
                  <a:srgbClr val="FF0000"/>
                </a:solidFill>
              </a:rPr>
              <a:t> </a:t>
            </a:r>
            <a:r>
              <a:rPr lang="en-IN" sz="2000" dirty="0" err="1">
                <a:solidFill>
                  <a:srgbClr val="FF0000"/>
                </a:solidFill>
              </a:rPr>
              <a:t>textMessage</a:t>
            </a:r>
            <a:r>
              <a:rPr lang="en-IN" sz="2000" dirty="0">
                <a:solidFill>
                  <a:srgbClr val="FF0000"/>
                </a:solidFill>
              </a:rPr>
              <a:t>;</a:t>
            </a:r>
            <a:br>
              <a:rPr lang="en-IN" sz="2000" dirty="0">
                <a:solidFill>
                  <a:srgbClr val="FF0000"/>
                </a:solidFill>
              </a:rPr>
            </a:br>
            <a:r>
              <a:rPr lang="en-IN" sz="2000" dirty="0"/>
              <a:t/>
            </a:r>
            <a:br>
              <a:rPr lang="en-IN" sz="2000" dirty="0"/>
            </a:br>
            <a:r>
              <a:rPr lang="en-IN" sz="2000" dirty="0"/>
              <a:t>    @Override</a:t>
            </a:r>
            <a:br>
              <a:rPr lang="en-IN" sz="2000" dirty="0"/>
            </a:br>
            <a:r>
              <a:rPr lang="en-IN" sz="2000" dirty="0"/>
              <a:t>    protected void </a:t>
            </a:r>
            <a:r>
              <a:rPr lang="en-IN" sz="2000" dirty="0" err="1"/>
              <a:t>onCreate</a:t>
            </a:r>
            <a:r>
              <a:rPr lang="en-IN" sz="2000" dirty="0"/>
              <a:t>(Bundle </a:t>
            </a:r>
            <a:r>
              <a:rPr lang="en-IN" sz="2000" dirty="0" err="1"/>
              <a:t>savedInstanceState</a:t>
            </a:r>
            <a:r>
              <a:rPr lang="en-IN" sz="2000" dirty="0"/>
              <a:t>) {</a:t>
            </a:r>
            <a:br>
              <a:rPr lang="en-IN" sz="2000" dirty="0"/>
            </a:br>
            <a:r>
              <a:rPr lang="en-IN" sz="2000" dirty="0"/>
              <a:t>        </a:t>
            </a:r>
            <a:r>
              <a:rPr lang="en-IN" sz="2000" dirty="0" err="1"/>
              <a:t>super.onCreate</a:t>
            </a:r>
            <a:r>
              <a:rPr lang="en-IN" sz="2000" dirty="0"/>
              <a:t>(</a:t>
            </a:r>
            <a:r>
              <a:rPr lang="en-IN" sz="2000" dirty="0" err="1"/>
              <a:t>savedInstanceState</a:t>
            </a:r>
            <a:r>
              <a:rPr lang="en-IN" sz="2000" dirty="0"/>
              <a:t>);</a:t>
            </a:r>
            <a:br>
              <a:rPr lang="en-IN" sz="2000" dirty="0"/>
            </a:br>
            <a:r>
              <a:rPr lang="en-IN" sz="2000" dirty="0"/>
              <a:t>        </a:t>
            </a:r>
            <a:r>
              <a:rPr lang="en-IN" sz="2000" dirty="0" err="1"/>
              <a:t>setContentView</a:t>
            </a:r>
            <a:r>
              <a:rPr lang="en-IN" sz="2000" dirty="0"/>
              <a:t>(</a:t>
            </a:r>
            <a:r>
              <a:rPr lang="en-IN" sz="2000" dirty="0" err="1"/>
              <a:t>R.layout.</a:t>
            </a:r>
            <a:r>
              <a:rPr lang="en-IN" sz="2000" i="1" dirty="0" err="1"/>
              <a:t>activity_main</a:t>
            </a:r>
            <a:r>
              <a:rPr lang="en-IN" sz="2000" dirty="0"/>
              <a:t>);</a:t>
            </a:r>
            <a:br>
              <a:rPr lang="en-IN" sz="2000" dirty="0"/>
            </a:br>
            <a:r>
              <a:rPr lang="en-IN" sz="2000" dirty="0"/>
              <a:t/>
            </a:r>
            <a:br>
              <a:rPr lang="en-IN" sz="2000" dirty="0"/>
            </a:br>
            <a:r>
              <a:rPr lang="en-IN" sz="2000" dirty="0"/>
              <a:t>        </a:t>
            </a:r>
            <a:r>
              <a:rPr lang="en-IN" sz="2000" dirty="0" err="1">
                <a:solidFill>
                  <a:srgbClr val="FF0000"/>
                </a:solidFill>
              </a:rPr>
              <a:t>textMessage</a:t>
            </a:r>
            <a:r>
              <a:rPr lang="en-IN" sz="2000" dirty="0">
                <a:solidFill>
                  <a:srgbClr val="FF0000"/>
                </a:solidFill>
              </a:rPr>
              <a:t>=(</a:t>
            </a:r>
            <a:r>
              <a:rPr lang="en-IN" sz="2000" dirty="0" err="1">
                <a:solidFill>
                  <a:srgbClr val="FF0000"/>
                </a:solidFill>
              </a:rPr>
              <a:t>TextView</a:t>
            </a:r>
            <a:r>
              <a:rPr lang="en-IN" sz="2000" dirty="0">
                <a:solidFill>
                  <a:srgbClr val="FF0000"/>
                </a:solidFill>
              </a:rPr>
              <a:t>)</a:t>
            </a:r>
            <a:r>
              <a:rPr lang="en-IN" sz="2000" dirty="0" err="1">
                <a:solidFill>
                  <a:srgbClr val="FF0000"/>
                </a:solidFill>
              </a:rPr>
              <a:t>findViewById</a:t>
            </a:r>
            <a:r>
              <a:rPr lang="en-IN" sz="2000" dirty="0">
                <a:solidFill>
                  <a:srgbClr val="FF0000"/>
                </a:solidFill>
              </a:rPr>
              <a:t>(</a:t>
            </a:r>
            <a:r>
              <a:rPr lang="en-IN" sz="2000" dirty="0" err="1">
                <a:solidFill>
                  <a:srgbClr val="FF0000"/>
                </a:solidFill>
              </a:rPr>
              <a:t>R.id.</a:t>
            </a:r>
            <a:r>
              <a:rPr lang="en-IN" sz="2000" i="1" dirty="0" err="1">
                <a:solidFill>
                  <a:srgbClr val="FF0000"/>
                </a:solidFill>
              </a:rPr>
              <a:t>textMessage</a:t>
            </a:r>
            <a:r>
              <a:rPr lang="en-IN" sz="2000" dirty="0">
                <a:solidFill>
                  <a:srgbClr val="FF0000"/>
                </a:solidFill>
              </a:rPr>
              <a:t>);</a:t>
            </a:r>
            <a:br>
              <a:rPr lang="en-IN" sz="2000" dirty="0">
                <a:solidFill>
                  <a:srgbClr val="FF0000"/>
                </a:solidFill>
              </a:rPr>
            </a:br>
            <a:r>
              <a:rPr lang="en-IN" sz="2000" dirty="0">
                <a:solidFill>
                  <a:srgbClr val="FF0000"/>
                </a:solidFill>
              </a:rPr>
              <a:t/>
            </a:r>
            <a:br>
              <a:rPr lang="en-IN" sz="2000" dirty="0">
                <a:solidFill>
                  <a:srgbClr val="FF0000"/>
                </a:solidFill>
              </a:rPr>
            </a:br>
            <a:r>
              <a:rPr lang="en-IN" sz="2000" dirty="0"/>
              <a:t>    }</a:t>
            </a:r>
            <a:endParaRPr lang="en-IN" sz="2000" b="1" u="sng" dirty="0">
              <a:solidFill>
                <a:srgbClr val="FF0000"/>
              </a:solidFill>
            </a:endParaRPr>
          </a:p>
        </p:txBody>
      </p:sp>
    </p:spTree>
    <p:extLst>
      <p:ext uri="{BB962C8B-B14F-4D97-AF65-F5344CB8AC3E}">
        <p14:creationId xmlns:p14="http://schemas.microsoft.com/office/powerpoint/2010/main" val="3473237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pPr marL="0" indent="0">
              <a:buNone/>
            </a:pPr>
            <a:r>
              <a:rPr lang="en-IN" dirty="0"/>
              <a:t>public void </a:t>
            </a:r>
            <a:r>
              <a:rPr lang="en-IN" dirty="0" err="1">
                <a:solidFill>
                  <a:srgbClr val="FF0000"/>
                </a:solidFill>
              </a:rPr>
              <a:t>GetMessage</a:t>
            </a:r>
            <a:r>
              <a:rPr lang="en-IN" dirty="0"/>
              <a:t>(View view){</a:t>
            </a:r>
            <a:br>
              <a:rPr lang="en-IN" dirty="0"/>
            </a:br>
            <a:r>
              <a:rPr lang="en-IN" dirty="0"/>
              <a:t>        Intent intent=new Intent(</a:t>
            </a:r>
            <a:r>
              <a:rPr lang="en-IN" dirty="0" err="1"/>
              <a:t>MainActivity.this,SecondActivity.class</a:t>
            </a:r>
            <a:r>
              <a:rPr lang="en-IN" dirty="0"/>
              <a:t>);</a:t>
            </a:r>
            <a:br>
              <a:rPr lang="en-IN" dirty="0"/>
            </a:br>
            <a:r>
              <a:rPr lang="en-IN" dirty="0"/>
              <a:t>        </a:t>
            </a:r>
            <a:r>
              <a:rPr lang="en-IN" dirty="0" err="1"/>
              <a:t>startActivityForResult</a:t>
            </a:r>
            <a:r>
              <a:rPr lang="en-IN" dirty="0"/>
              <a:t>(intent, 1</a:t>
            </a:r>
            <a:r>
              <a:rPr lang="en-IN" dirty="0">
                <a:solidFill>
                  <a:srgbClr val="FF0000"/>
                </a:solidFill>
              </a:rPr>
              <a:t>);// Activity is started with </a:t>
            </a:r>
            <a:r>
              <a:rPr lang="en-IN" dirty="0" err="1">
                <a:solidFill>
                  <a:srgbClr val="FF0000"/>
                </a:solidFill>
              </a:rPr>
              <a:t>requestCode</a:t>
            </a:r>
            <a:r>
              <a:rPr lang="en-IN" dirty="0">
                <a:solidFill>
                  <a:srgbClr val="FF0000"/>
                </a:solidFill>
              </a:rPr>
              <a:t> 1</a:t>
            </a:r>
            <a:br>
              <a:rPr lang="en-IN" dirty="0">
                <a:solidFill>
                  <a:srgbClr val="FF0000"/>
                </a:solidFill>
              </a:rPr>
            </a:br>
            <a:r>
              <a:rPr lang="en-IN" dirty="0">
                <a:solidFill>
                  <a:srgbClr val="FF0000"/>
                </a:solidFill>
              </a:rPr>
              <a:t>    }</a:t>
            </a:r>
            <a:r>
              <a:rPr lang="en-IN" dirty="0"/>
              <a:t/>
            </a:r>
            <a:br>
              <a:rPr lang="en-IN" dirty="0"/>
            </a:br>
            <a:r>
              <a:rPr lang="en-IN" dirty="0"/>
              <a:t/>
            </a:r>
            <a:br>
              <a:rPr lang="en-IN" dirty="0"/>
            </a:br>
            <a:r>
              <a:rPr lang="en-IN" dirty="0">
                <a:solidFill>
                  <a:srgbClr val="FF0000"/>
                </a:solidFill>
              </a:rPr>
              <a:t>    // Call Back method  to get the Message form other Activity</a:t>
            </a:r>
            <a:br>
              <a:rPr lang="en-IN" dirty="0">
                <a:solidFill>
                  <a:srgbClr val="FF0000"/>
                </a:solidFill>
              </a:rPr>
            </a:br>
            <a:r>
              <a:rPr lang="en-IN" dirty="0"/>
              <a:t>    @Override</a:t>
            </a:r>
            <a:br>
              <a:rPr lang="en-IN" dirty="0"/>
            </a:br>
            <a:r>
              <a:rPr lang="en-IN" dirty="0"/>
              <a:t>    protected void </a:t>
            </a:r>
            <a:r>
              <a:rPr lang="en-IN" dirty="0" err="1">
                <a:solidFill>
                  <a:srgbClr val="FF0000"/>
                </a:solidFill>
              </a:rPr>
              <a:t>onActivityResult</a:t>
            </a:r>
            <a:r>
              <a:rPr lang="en-IN" dirty="0"/>
              <a:t>(</a:t>
            </a:r>
            <a:r>
              <a:rPr lang="en-IN" dirty="0" err="1"/>
              <a:t>int</a:t>
            </a:r>
            <a:r>
              <a:rPr lang="en-IN" dirty="0"/>
              <a:t> </a:t>
            </a:r>
            <a:r>
              <a:rPr lang="en-IN" dirty="0" err="1"/>
              <a:t>requestCode</a:t>
            </a:r>
            <a:r>
              <a:rPr lang="en-IN" dirty="0"/>
              <a:t>, </a:t>
            </a:r>
            <a:r>
              <a:rPr lang="en-IN" dirty="0" err="1"/>
              <a:t>int</a:t>
            </a:r>
            <a:r>
              <a:rPr lang="en-IN" dirty="0"/>
              <a:t> </a:t>
            </a:r>
            <a:r>
              <a:rPr lang="en-IN" dirty="0" err="1"/>
              <a:t>resultCode</a:t>
            </a:r>
            <a:r>
              <a:rPr lang="en-IN" dirty="0"/>
              <a:t>, Intent data)</a:t>
            </a:r>
            <a:br>
              <a:rPr lang="en-IN" dirty="0"/>
            </a:br>
            <a:r>
              <a:rPr lang="en-IN" dirty="0"/>
              <a:t>    {</a:t>
            </a:r>
            <a:br>
              <a:rPr lang="en-IN" dirty="0"/>
            </a:br>
            <a:r>
              <a:rPr lang="en-IN" dirty="0"/>
              <a:t>        </a:t>
            </a:r>
            <a:r>
              <a:rPr lang="en-IN" dirty="0" err="1"/>
              <a:t>super.onActivityResult</a:t>
            </a:r>
            <a:r>
              <a:rPr lang="en-IN" dirty="0"/>
              <a:t>(</a:t>
            </a:r>
            <a:r>
              <a:rPr lang="en-IN" dirty="0" err="1"/>
              <a:t>requestCode</a:t>
            </a:r>
            <a:r>
              <a:rPr lang="en-IN" dirty="0"/>
              <a:t>, </a:t>
            </a:r>
            <a:r>
              <a:rPr lang="en-IN" dirty="0" err="1"/>
              <a:t>resultCode</a:t>
            </a:r>
            <a:r>
              <a:rPr lang="en-IN" dirty="0"/>
              <a:t>, data);</a:t>
            </a:r>
            <a:br>
              <a:rPr lang="en-IN" dirty="0"/>
            </a:br>
            <a:r>
              <a:rPr lang="en-IN" dirty="0">
                <a:solidFill>
                  <a:srgbClr val="FF0000"/>
                </a:solidFill>
              </a:rPr>
              <a:t>        // check if the request code is same as what is passed  here it is 1</a:t>
            </a:r>
            <a:br>
              <a:rPr lang="en-IN" dirty="0">
                <a:solidFill>
                  <a:srgbClr val="FF0000"/>
                </a:solidFill>
              </a:rPr>
            </a:br>
            <a:r>
              <a:rPr lang="en-IN" dirty="0"/>
              <a:t>        if(</a:t>
            </a:r>
            <a:r>
              <a:rPr lang="en-IN" dirty="0" err="1"/>
              <a:t>requestCode</a:t>
            </a:r>
            <a:r>
              <a:rPr lang="en-IN" dirty="0"/>
              <a:t>==1)</a:t>
            </a:r>
            <a:br>
              <a:rPr lang="en-IN" dirty="0"/>
            </a:br>
            <a:r>
              <a:rPr lang="en-IN" dirty="0"/>
              <a:t>        {</a:t>
            </a:r>
            <a:br>
              <a:rPr lang="en-IN" dirty="0"/>
            </a:br>
            <a:r>
              <a:rPr lang="en-IN" dirty="0"/>
              <a:t>            String message=</a:t>
            </a:r>
            <a:r>
              <a:rPr lang="en-IN" dirty="0" err="1"/>
              <a:t>data.getStringExtra</a:t>
            </a:r>
            <a:r>
              <a:rPr lang="en-IN" dirty="0"/>
              <a:t>("MESSAGE");</a:t>
            </a:r>
            <a:br>
              <a:rPr lang="en-IN" dirty="0"/>
            </a:br>
            <a:r>
              <a:rPr lang="en-IN" dirty="0"/>
              <a:t>            </a:t>
            </a:r>
            <a:r>
              <a:rPr lang="en-IN" dirty="0" err="1"/>
              <a:t>textMessage.setText</a:t>
            </a:r>
            <a:r>
              <a:rPr lang="en-IN" dirty="0"/>
              <a:t>(message);</a:t>
            </a:r>
            <a:br>
              <a:rPr lang="en-IN" dirty="0"/>
            </a:br>
            <a:r>
              <a:rPr lang="en-IN" dirty="0"/>
              <a:t>        }</a:t>
            </a:r>
            <a:br>
              <a:rPr lang="en-IN" dirty="0"/>
            </a:br>
            <a:r>
              <a:rPr lang="en-IN" dirty="0"/>
              <a:t>    }</a:t>
            </a:r>
            <a:br>
              <a:rPr lang="en-IN" dirty="0"/>
            </a:br>
            <a:r>
              <a:rPr lang="en-IN" dirty="0"/>
              <a:t/>
            </a:r>
            <a:br>
              <a:rPr lang="en-IN" dirty="0"/>
            </a:br>
            <a:r>
              <a:rPr lang="en-IN" dirty="0"/>
              <a:t>}</a:t>
            </a:r>
          </a:p>
        </p:txBody>
      </p:sp>
    </p:spTree>
    <p:extLst>
      <p:ext uri="{BB962C8B-B14F-4D97-AF65-F5344CB8AC3E}">
        <p14:creationId xmlns:p14="http://schemas.microsoft.com/office/powerpoint/2010/main" val="2499208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marL="0" indent="0">
              <a:buNone/>
            </a:pPr>
            <a:r>
              <a:rPr lang="en-US" sz="2000" b="1" u="sng" dirty="0" smtClean="0">
                <a:solidFill>
                  <a:srgbClr val="FF0000"/>
                </a:solidFill>
              </a:rPr>
              <a:t>Secondactivity.java:</a:t>
            </a:r>
          </a:p>
          <a:p>
            <a:pPr marL="0" indent="0">
              <a:buNone/>
            </a:pPr>
            <a:r>
              <a:rPr lang="en-IN" sz="2000" dirty="0"/>
              <a:t>package </a:t>
            </a:r>
            <a:r>
              <a:rPr lang="en-IN" sz="2000" dirty="0" err="1"/>
              <a:t>com.example.startactivtyforresultdemo</a:t>
            </a:r>
            <a:r>
              <a:rPr lang="en-IN" sz="2000" dirty="0"/>
              <a:t>;</a:t>
            </a:r>
            <a:br>
              <a:rPr lang="en-IN" sz="2000" dirty="0"/>
            </a:br>
            <a:r>
              <a:rPr lang="en-IN" sz="2000" dirty="0"/>
              <a:t/>
            </a:r>
            <a:br>
              <a:rPr lang="en-IN" sz="2000" dirty="0"/>
            </a:br>
            <a:r>
              <a:rPr lang="en-IN" sz="2000" dirty="0"/>
              <a:t>import </a:t>
            </a:r>
            <a:r>
              <a:rPr lang="en-IN" sz="2000" dirty="0" err="1"/>
              <a:t>androidx.appcompat.app.AppCompatActivity</a:t>
            </a:r>
            <a:r>
              <a:rPr lang="en-IN" sz="2000" dirty="0"/>
              <a:t>;</a:t>
            </a:r>
            <a:br>
              <a:rPr lang="en-IN" sz="2000" dirty="0"/>
            </a:br>
            <a:r>
              <a:rPr lang="en-IN" sz="2000" dirty="0"/>
              <a:t/>
            </a:r>
            <a:br>
              <a:rPr lang="en-IN" sz="2000" dirty="0"/>
            </a:br>
            <a:r>
              <a:rPr lang="en-IN" sz="2000" dirty="0">
                <a:solidFill>
                  <a:srgbClr val="FF0000"/>
                </a:solidFill>
              </a:rPr>
              <a:t>import </a:t>
            </a:r>
            <a:r>
              <a:rPr lang="en-IN" sz="2000" dirty="0" err="1">
                <a:solidFill>
                  <a:srgbClr val="FF0000"/>
                </a:solidFill>
              </a:rPr>
              <a:t>android.content.Intent</a:t>
            </a:r>
            <a:r>
              <a:rPr lang="en-IN" sz="2000" dirty="0">
                <a:solidFill>
                  <a:srgbClr val="FF0000"/>
                </a:solidFill>
              </a:rPr>
              <a:t>;</a:t>
            </a:r>
            <a:r>
              <a:rPr lang="en-IN" sz="2000" dirty="0"/>
              <a:t/>
            </a:r>
            <a:br>
              <a:rPr lang="en-IN" sz="2000" dirty="0"/>
            </a:br>
            <a:r>
              <a:rPr lang="en-IN" sz="2000" dirty="0"/>
              <a:t>import </a:t>
            </a:r>
            <a:r>
              <a:rPr lang="en-IN" sz="2000" dirty="0" err="1"/>
              <a:t>android.os.Bundle</a:t>
            </a:r>
            <a:r>
              <a:rPr lang="en-IN" sz="2000" dirty="0"/>
              <a:t>;</a:t>
            </a:r>
            <a:br>
              <a:rPr lang="en-IN" sz="2000" dirty="0"/>
            </a:br>
            <a:r>
              <a:rPr lang="en-IN" sz="2000" dirty="0"/>
              <a:t>import </a:t>
            </a:r>
            <a:r>
              <a:rPr lang="en-IN" sz="2000" dirty="0" err="1"/>
              <a:t>android.view.View</a:t>
            </a:r>
            <a:r>
              <a:rPr lang="en-IN" sz="2000" dirty="0"/>
              <a:t>;</a:t>
            </a:r>
            <a:br>
              <a:rPr lang="en-IN" sz="2000" dirty="0"/>
            </a:br>
            <a:r>
              <a:rPr lang="en-IN" sz="2000" dirty="0">
                <a:solidFill>
                  <a:srgbClr val="FF0000"/>
                </a:solidFill>
              </a:rPr>
              <a:t>import </a:t>
            </a:r>
            <a:r>
              <a:rPr lang="en-IN" sz="2000" dirty="0" err="1">
                <a:solidFill>
                  <a:srgbClr val="FF0000"/>
                </a:solidFill>
              </a:rPr>
              <a:t>android.widget.EditText</a:t>
            </a:r>
            <a:r>
              <a:rPr lang="en-IN" sz="2000" dirty="0">
                <a:solidFill>
                  <a:srgbClr val="FF0000"/>
                </a:solidFill>
              </a:rPr>
              <a:t>;</a:t>
            </a:r>
            <a:r>
              <a:rPr lang="en-IN" sz="2000" dirty="0"/>
              <a:t/>
            </a:r>
            <a:br>
              <a:rPr lang="en-IN" sz="2000" dirty="0"/>
            </a:br>
            <a:r>
              <a:rPr lang="en-IN" sz="2000" dirty="0"/>
              <a:t/>
            </a:r>
            <a:br>
              <a:rPr lang="en-IN" sz="2000" dirty="0"/>
            </a:br>
            <a:r>
              <a:rPr lang="en-IN" sz="2000" dirty="0"/>
              <a:t>public class </a:t>
            </a:r>
            <a:r>
              <a:rPr lang="en-IN" sz="2000" dirty="0" err="1"/>
              <a:t>SecondActivity</a:t>
            </a:r>
            <a:r>
              <a:rPr lang="en-IN" sz="2000" dirty="0"/>
              <a:t> extends </a:t>
            </a:r>
            <a:r>
              <a:rPr lang="en-IN" sz="2000" dirty="0" err="1"/>
              <a:t>AppCompatActivity</a:t>
            </a:r>
            <a:r>
              <a:rPr lang="en-IN" sz="2000" dirty="0"/>
              <a:t> {</a:t>
            </a:r>
            <a:br>
              <a:rPr lang="en-IN" sz="2000" dirty="0"/>
            </a:br>
            <a:r>
              <a:rPr lang="en-IN" sz="2000" dirty="0"/>
              <a:t/>
            </a:r>
            <a:br>
              <a:rPr lang="en-IN" sz="2000" dirty="0"/>
            </a:br>
            <a:r>
              <a:rPr lang="en-IN" sz="2000" dirty="0"/>
              <a:t>    @Override</a:t>
            </a:r>
            <a:br>
              <a:rPr lang="en-IN" sz="2000" dirty="0"/>
            </a:br>
            <a:r>
              <a:rPr lang="en-IN" sz="2000" dirty="0"/>
              <a:t>    protected void </a:t>
            </a:r>
            <a:r>
              <a:rPr lang="en-IN" sz="2000" dirty="0" err="1"/>
              <a:t>onCreate</a:t>
            </a:r>
            <a:r>
              <a:rPr lang="en-IN" sz="2000" dirty="0"/>
              <a:t>(Bundle </a:t>
            </a:r>
            <a:r>
              <a:rPr lang="en-IN" sz="2000" dirty="0" err="1"/>
              <a:t>savedInstanceState</a:t>
            </a:r>
            <a:r>
              <a:rPr lang="en-IN" sz="2000" dirty="0"/>
              <a:t>) {</a:t>
            </a:r>
            <a:br>
              <a:rPr lang="en-IN" sz="2000" dirty="0"/>
            </a:br>
            <a:r>
              <a:rPr lang="en-IN" sz="2000" dirty="0"/>
              <a:t>        </a:t>
            </a:r>
            <a:r>
              <a:rPr lang="en-IN" sz="2000" dirty="0" err="1"/>
              <a:t>super.onCreate</a:t>
            </a:r>
            <a:r>
              <a:rPr lang="en-IN" sz="2000" dirty="0"/>
              <a:t>(</a:t>
            </a:r>
            <a:r>
              <a:rPr lang="en-IN" sz="2000" dirty="0" err="1"/>
              <a:t>savedInstanceState</a:t>
            </a:r>
            <a:r>
              <a:rPr lang="en-IN" sz="2000" dirty="0"/>
              <a:t>);</a:t>
            </a:r>
            <a:br>
              <a:rPr lang="en-IN" sz="2000" dirty="0"/>
            </a:br>
            <a:r>
              <a:rPr lang="en-IN" sz="2000" dirty="0"/>
              <a:t>        </a:t>
            </a:r>
            <a:r>
              <a:rPr lang="en-IN" sz="2000" dirty="0" err="1"/>
              <a:t>setContentView</a:t>
            </a:r>
            <a:r>
              <a:rPr lang="en-IN" sz="2000" dirty="0"/>
              <a:t>(</a:t>
            </a:r>
            <a:r>
              <a:rPr lang="en-IN" sz="2000" dirty="0" err="1"/>
              <a:t>R.layout.</a:t>
            </a:r>
            <a:r>
              <a:rPr lang="en-IN" sz="2000" i="1" dirty="0" err="1"/>
              <a:t>activity_second</a:t>
            </a:r>
            <a:r>
              <a:rPr lang="en-IN" sz="2000" dirty="0"/>
              <a:t>);</a:t>
            </a:r>
            <a:br>
              <a:rPr lang="en-IN" sz="2000" dirty="0"/>
            </a:br>
            <a:r>
              <a:rPr lang="en-IN" sz="2000" dirty="0"/>
              <a:t/>
            </a:r>
            <a:br>
              <a:rPr lang="en-IN" sz="2000" dirty="0"/>
            </a:br>
            <a:r>
              <a:rPr lang="en-IN" sz="2000" dirty="0">
                <a:solidFill>
                  <a:srgbClr val="FF0000"/>
                </a:solidFill>
              </a:rPr>
              <a:t>        </a:t>
            </a:r>
            <a:r>
              <a:rPr lang="en-IN" sz="2000" dirty="0" err="1">
                <a:solidFill>
                  <a:srgbClr val="FF0000"/>
                </a:solidFill>
              </a:rPr>
              <a:t>this.setTitle</a:t>
            </a:r>
            <a:r>
              <a:rPr lang="en-IN" sz="2000" dirty="0">
                <a:solidFill>
                  <a:srgbClr val="FF0000"/>
                </a:solidFill>
              </a:rPr>
              <a:t>("Get Message");</a:t>
            </a:r>
            <a:br>
              <a:rPr lang="en-IN" sz="2000" dirty="0">
                <a:solidFill>
                  <a:srgbClr val="FF0000"/>
                </a:solidFill>
              </a:rPr>
            </a:br>
            <a:r>
              <a:rPr lang="en-IN" sz="2000" dirty="0"/>
              <a:t/>
            </a:r>
            <a:br>
              <a:rPr lang="en-IN" sz="2000" dirty="0"/>
            </a:br>
            <a:r>
              <a:rPr lang="en-IN" sz="2000" dirty="0"/>
              <a:t>    }</a:t>
            </a:r>
            <a:endParaRPr lang="en-IN" sz="2000" b="1" u="sng" dirty="0">
              <a:solidFill>
                <a:srgbClr val="FF0000"/>
              </a:solidFill>
            </a:endParaRPr>
          </a:p>
        </p:txBody>
      </p:sp>
    </p:spTree>
    <p:extLst>
      <p:ext uri="{BB962C8B-B14F-4D97-AF65-F5344CB8AC3E}">
        <p14:creationId xmlns:p14="http://schemas.microsoft.com/office/powerpoint/2010/main" val="90128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IN" sz="2800" dirty="0" smtClean="0"/>
              <a:t>public </a:t>
            </a:r>
            <a:r>
              <a:rPr lang="en-IN" sz="2800" dirty="0"/>
              <a:t>void </a:t>
            </a:r>
            <a:r>
              <a:rPr lang="en-IN" sz="2800" dirty="0" err="1">
                <a:solidFill>
                  <a:srgbClr val="FF0000"/>
                </a:solidFill>
              </a:rPr>
              <a:t>SendMessage</a:t>
            </a:r>
            <a:r>
              <a:rPr lang="en-IN" sz="2800" dirty="0"/>
              <a:t>(View view){</a:t>
            </a:r>
            <a:br>
              <a:rPr lang="en-IN" sz="2800" dirty="0"/>
            </a:br>
            <a:r>
              <a:rPr lang="en-IN" sz="2800" dirty="0"/>
              <a:t>        </a:t>
            </a:r>
            <a:r>
              <a:rPr lang="en-IN" sz="2800" dirty="0" err="1"/>
              <a:t>EditText</a:t>
            </a:r>
            <a:r>
              <a:rPr lang="en-IN" sz="2800" dirty="0"/>
              <a:t> </a:t>
            </a:r>
            <a:r>
              <a:rPr lang="en-IN" sz="2800" dirty="0" err="1"/>
              <a:t>editMessage</a:t>
            </a:r>
            <a:r>
              <a:rPr lang="en-IN" sz="2800" dirty="0"/>
              <a:t> = </a:t>
            </a:r>
            <a:r>
              <a:rPr lang="en-IN" sz="2800" dirty="0" err="1"/>
              <a:t>findViewById</a:t>
            </a:r>
            <a:r>
              <a:rPr lang="en-IN" sz="2800" dirty="0"/>
              <a:t>(</a:t>
            </a:r>
            <a:r>
              <a:rPr lang="en-IN" sz="2800" dirty="0" err="1"/>
              <a:t>R.id.</a:t>
            </a:r>
            <a:r>
              <a:rPr lang="en-IN" sz="2800" i="1" dirty="0" err="1"/>
              <a:t>editMessage</a:t>
            </a:r>
            <a:r>
              <a:rPr lang="en-IN" sz="2800" dirty="0"/>
              <a:t>);</a:t>
            </a:r>
            <a:br>
              <a:rPr lang="en-IN" sz="2800" dirty="0"/>
            </a:br>
            <a:r>
              <a:rPr lang="en-IN" sz="2800" dirty="0"/>
              <a:t>        String message = </a:t>
            </a:r>
            <a:r>
              <a:rPr lang="en-IN" sz="2800" dirty="0" err="1"/>
              <a:t>editMessage.getText</a:t>
            </a:r>
            <a:r>
              <a:rPr lang="en-IN" sz="2800" dirty="0"/>
              <a:t>().</a:t>
            </a:r>
            <a:r>
              <a:rPr lang="en-IN" sz="2800" dirty="0" err="1"/>
              <a:t>toString</a:t>
            </a:r>
            <a:r>
              <a:rPr lang="en-IN" sz="2800" dirty="0"/>
              <a:t>();</a:t>
            </a:r>
            <a:br>
              <a:rPr lang="en-IN" sz="2800" dirty="0"/>
            </a:br>
            <a:r>
              <a:rPr lang="en-IN" sz="2800" dirty="0"/>
              <a:t/>
            </a:r>
            <a:br>
              <a:rPr lang="en-IN" sz="2800" dirty="0"/>
            </a:br>
            <a:r>
              <a:rPr lang="en-IN" sz="2800" dirty="0"/>
              <a:t>        Intent intent=new Intent();</a:t>
            </a:r>
            <a:br>
              <a:rPr lang="en-IN" sz="2800" dirty="0"/>
            </a:br>
            <a:r>
              <a:rPr lang="en-IN" sz="2800" dirty="0"/>
              <a:t>        </a:t>
            </a:r>
            <a:r>
              <a:rPr lang="en-IN" sz="2800" dirty="0" err="1"/>
              <a:t>intent.putExtra</a:t>
            </a:r>
            <a:r>
              <a:rPr lang="en-IN" sz="2800" dirty="0"/>
              <a:t>("</a:t>
            </a:r>
            <a:r>
              <a:rPr lang="en-IN" sz="2800" dirty="0" err="1"/>
              <a:t>MESSAGE",message</a:t>
            </a:r>
            <a:r>
              <a:rPr lang="en-IN" sz="2800" dirty="0"/>
              <a:t>);</a:t>
            </a:r>
            <a:br>
              <a:rPr lang="en-IN" sz="2800" dirty="0"/>
            </a:br>
            <a:r>
              <a:rPr lang="en-IN" sz="2800" dirty="0"/>
              <a:t>        </a:t>
            </a:r>
            <a:r>
              <a:rPr lang="en-IN" sz="2800" dirty="0" err="1"/>
              <a:t>setResult</a:t>
            </a:r>
            <a:r>
              <a:rPr lang="en-IN" sz="2800" dirty="0"/>
              <a:t>(1,intent);</a:t>
            </a:r>
            <a:br>
              <a:rPr lang="en-IN" sz="2800" dirty="0"/>
            </a:br>
            <a:r>
              <a:rPr lang="en-IN" sz="2800" dirty="0"/>
              <a:t>        finish();</a:t>
            </a:r>
            <a:r>
              <a:rPr lang="en-IN" sz="2800" dirty="0">
                <a:solidFill>
                  <a:srgbClr val="FF0000"/>
                </a:solidFill>
              </a:rPr>
              <a:t>//finishing activity</a:t>
            </a:r>
            <a:r>
              <a:rPr lang="en-IN" sz="2800" dirty="0"/>
              <a:t/>
            </a:r>
            <a:br>
              <a:rPr lang="en-IN" sz="2800" dirty="0"/>
            </a:br>
            <a:r>
              <a:rPr lang="en-IN" sz="2800" dirty="0"/>
              <a:t/>
            </a:r>
            <a:br>
              <a:rPr lang="en-IN" sz="2800" dirty="0"/>
            </a:br>
            <a:r>
              <a:rPr lang="en-IN" sz="2800" dirty="0"/>
              <a:t>    }</a:t>
            </a:r>
            <a:br>
              <a:rPr lang="en-IN" sz="2800" dirty="0"/>
            </a:br>
            <a:r>
              <a:rPr lang="en-IN" sz="2800" dirty="0"/>
              <a:t>}</a:t>
            </a:r>
          </a:p>
        </p:txBody>
      </p:sp>
    </p:spTree>
    <p:extLst>
      <p:ext uri="{BB962C8B-B14F-4D97-AF65-F5344CB8AC3E}">
        <p14:creationId xmlns:p14="http://schemas.microsoft.com/office/powerpoint/2010/main" val="2168472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400" b="1" u="sng" dirty="0" smtClean="0">
                <a:solidFill>
                  <a:srgbClr val="FF0000"/>
                </a:solidFill>
              </a:rPr>
              <a:t>Output:</a:t>
            </a:r>
          </a:p>
          <a:p>
            <a:pPr marL="0" indent="0">
              <a:buNone/>
            </a:pPr>
            <a:endParaRPr lang="en-IN" sz="2400" b="1" u="sng"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007" y="914400"/>
            <a:ext cx="2769394"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914400"/>
            <a:ext cx="2819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08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b="1" dirty="0" smtClean="0"/>
              <a:t>Intents</a:t>
            </a:r>
            <a:endParaRPr lang="en-IN" sz="3200" b="1"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r>
              <a:rPr lang="en-US" sz="2400" dirty="0"/>
              <a:t>In Android</a:t>
            </a:r>
            <a:r>
              <a:rPr lang="en-US" sz="2400" dirty="0" smtClean="0"/>
              <a:t>, users may </a:t>
            </a:r>
            <a:r>
              <a:rPr lang="en-US" sz="2400" dirty="0"/>
              <a:t>jump from one application to another as a part of the whole process, for example, searching for a location on the browser and witnessing a direct jump into Google Maps or receiving payment links in Messages Application (SMS) and on clicking jumping to PayPal or </a:t>
            </a:r>
            <a:r>
              <a:rPr lang="en-US" sz="2400" dirty="0" err="1"/>
              <a:t>GPay</a:t>
            </a:r>
            <a:r>
              <a:rPr lang="en-US" sz="2400" dirty="0"/>
              <a:t> (Google Pay). </a:t>
            </a:r>
            <a:endParaRPr lang="en-US" sz="2400" dirty="0" smtClean="0"/>
          </a:p>
          <a:p>
            <a:pPr marL="0" indent="0" algn="just">
              <a:buNone/>
            </a:pPr>
            <a:endParaRPr lang="en-US" sz="2400" dirty="0" smtClean="0"/>
          </a:p>
          <a:p>
            <a:pPr algn="just"/>
            <a:r>
              <a:rPr lang="en-US" sz="2400" dirty="0" smtClean="0"/>
              <a:t>This </a:t>
            </a:r>
            <a:r>
              <a:rPr lang="en-US" sz="2400" dirty="0"/>
              <a:t>process of taking users from one application to another is achieved by </a:t>
            </a:r>
            <a:r>
              <a:rPr lang="en-US" sz="2400" dirty="0">
                <a:solidFill>
                  <a:srgbClr val="FF0000"/>
                </a:solidFill>
              </a:rPr>
              <a:t>passing the Intent </a:t>
            </a:r>
            <a:r>
              <a:rPr lang="en-US" sz="2400" dirty="0"/>
              <a:t>to the system</a:t>
            </a:r>
            <a:r>
              <a:rPr lang="en-US" sz="2400" dirty="0" smtClean="0"/>
              <a:t>.</a:t>
            </a:r>
          </a:p>
          <a:p>
            <a:pPr marL="0" indent="0" algn="just">
              <a:buNone/>
            </a:pPr>
            <a:endParaRPr lang="en-US" sz="2400" dirty="0" smtClean="0"/>
          </a:p>
          <a:p>
            <a:pPr algn="just"/>
            <a:r>
              <a:rPr lang="en-US" sz="2400" b="1" dirty="0" smtClean="0"/>
              <a:t>Intents</a:t>
            </a:r>
            <a:r>
              <a:rPr lang="en-US" sz="2400" dirty="0"/>
              <a:t>, in general, are used for navigating among various activities within the same application, </a:t>
            </a:r>
            <a:r>
              <a:rPr lang="en-US" sz="2400" dirty="0" smtClean="0"/>
              <a:t>but </a:t>
            </a:r>
            <a:r>
              <a:rPr lang="en-US" sz="2400" dirty="0"/>
              <a:t>is not limited to one single application, i.e., they can be utilized from moving from one application to another as well. </a:t>
            </a:r>
            <a:endParaRPr lang="en-IN" sz="2400" dirty="0"/>
          </a:p>
        </p:txBody>
      </p:sp>
    </p:spTree>
    <p:extLst>
      <p:ext uri="{BB962C8B-B14F-4D97-AF65-F5344CB8AC3E}">
        <p14:creationId xmlns:p14="http://schemas.microsoft.com/office/powerpoint/2010/main" val="1530144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a:bodyPr>
          <a:lstStyle/>
          <a:p>
            <a:r>
              <a:rPr lang="en-US" sz="3200" b="1" dirty="0" smtClean="0"/>
              <a:t>Broadcast Receivers</a:t>
            </a:r>
            <a:endParaRPr lang="en-IN" sz="3200" b="1"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pPr algn="just"/>
            <a:r>
              <a:rPr lang="en-US" sz="2400" b="1" dirty="0"/>
              <a:t>Broadcast Receivers </a:t>
            </a:r>
            <a:r>
              <a:rPr lang="en-US" sz="2400" dirty="0"/>
              <a:t>simply respond to broadcast messages from other applications or from the system itself. </a:t>
            </a:r>
            <a:endParaRPr lang="en-US" sz="2400" dirty="0" smtClean="0"/>
          </a:p>
          <a:p>
            <a:pPr algn="just"/>
            <a:endParaRPr lang="en-US" sz="2400" dirty="0" smtClean="0"/>
          </a:p>
          <a:p>
            <a:pPr algn="just"/>
            <a:r>
              <a:rPr lang="en-US" sz="2400" dirty="0" smtClean="0"/>
              <a:t>These </a:t>
            </a:r>
            <a:r>
              <a:rPr lang="en-US" sz="2400" dirty="0"/>
              <a:t>messages are sometime called events or intents. </a:t>
            </a:r>
            <a:endParaRPr lang="en-US" sz="2400" dirty="0" smtClean="0"/>
          </a:p>
          <a:p>
            <a:pPr algn="just"/>
            <a:endParaRPr lang="en-US" sz="2400" dirty="0" smtClean="0"/>
          </a:p>
          <a:p>
            <a:pPr algn="just"/>
            <a:r>
              <a:rPr lang="en-US" sz="2400" dirty="0" smtClean="0"/>
              <a:t>For </a:t>
            </a:r>
            <a:r>
              <a:rPr lang="en-US" sz="2400" dirty="0"/>
              <a:t>example, applications can also initiate broadcasts to let other applications know that some data has been downloaded to the device and is available for them to use, so this is broadcast receiver who will intercept this communication and </a:t>
            </a:r>
            <a:r>
              <a:rPr lang="en-US" sz="2400" dirty="0" smtClean="0"/>
              <a:t>will </a:t>
            </a:r>
            <a:r>
              <a:rPr lang="en-US" sz="2400" dirty="0"/>
              <a:t>initiate appropriate action</a:t>
            </a:r>
            <a:r>
              <a:rPr lang="en-US" sz="2400" dirty="0" smtClean="0"/>
              <a:t>.</a:t>
            </a:r>
          </a:p>
          <a:p>
            <a:pPr marL="0" indent="0" algn="just">
              <a:buNone/>
            </a:pPr>
            <a:endParaRPr lang="en-US" sz="2400" dirty="0" smtClean="0"/>
          </a:p>
          <a:p>
            <a:r>
              <a:rPr lang="en-US" sz="2400" dirty="0"/>
              <a:t>There are following two important steps to make </a:t>
            </a:r>
            <a:r>
              <a:rPr lang="en-US" sz="2400" dirty="0" err="1"/>
              <a:t>BroadcastReceiver</a:t>
            </a:r>
            <a:r>
              <a:rPr lang="en-US" sz="2400" dirty="0"/>
              <a:t> works for the system broadcasted intents −</a:t>
            </a:r>
          </a:p>
          <a:p>
            <a:pPr marL="0" indent="0">
              <a:buNone/>
            </a:pPr>
            <a:r>
              <a:rPr lang="en-US" sz="2400" dirty="0" smtClean="0"/>
              <a:t>1.Creating </a:t>
            </a:r>
            <a:r>
              <a:rPr lang="en-US" sz="2400" dirty="0"/>
              <a:t>the Broadcast Receiver.</a:t>
            </a:r>
          </a:p>
          <a:p>
            <a:pPr marL="0" indent="0">
              <a:buNone/>
            </a:pPr>
            <a:r>
              <a:rPr lang="en-US" sz="2400" dirty="0" smtClean="0"/>
              <a:t>2.Registering </a:t>
            </a:r>
            <a:r>
              <a:rPr lang="en-US" sz="2400" dirty="0"/>
              <a:t>Broadcast Receiver</a:t>
            </a:r>
          </a:p>
          <a:p>
            <a:pPr algn="just"/>
            <a:endParaRPr lang="en-IN" sz="2400" dirty="0"/>
          </a:p>
        </p:txBody>
      </p:sp>
    </p:spTree>
    <p:extLst>
      <p:ext uri="{BB962C8B-B14F-4D97-AF65-F5344CB8AC3E}">
        <p14:creationId xmlns:p14="http://schemas.microsoft.com/office/powerpoint/2010/main" val="1735117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IN" sz="2400" b="1" u="sng" dirty="0">
                <a:solidFill>
                  <a:srgbClr val="FF0000"/>
                </a:solidFill>
              </a:rPr>
              <a:t>Creating the Broadcast </a:t>
            </a:r>
            <a:r>
              <a:rPr lang="en-IN" sz="2400" b="1" u="sng" dirty="0" smtClean="0">
                <a:solidFill>
                  <a:srgbClr val="FF0000"/>
                </a:solidFill>
              </a:rPr>
              <a:t>Receiver:</a:t>
            </a:r>
          </a:p>
          <a:p>
            <a:pPr marL="0" indent="0">
              <a:buNone/>
            </a:pPr>
            <a:endParaRPr lang="en-IN" sz="2400" b="1" u="sng" dirty="0" smtClean="0">
              <a:solidFill>
                <a:srgbClr val="FF0000"/>
              </a:solidFill>
            </a:endParaRPr>
          </a:p>
          <a:p>
            <a:pPr marL="0" indent="0">
              <a:buNone/>
            </a:pPr>
            <a:r>
              <a:rPr lang="en-IN" sz="2400" dirty="0"/>
              <a:t>public class </a:t>
            </a:r>
            <a:r>
              <a:rPr lang="en-IN" sz="2400" dirty="0" err="1"/>
              <a:t>MyReceiver</a:t>
            </a:r>
            <a:r>
              <a:rPr lang="en-IN" sz="2400" dirty="0"/>
              <a:t> extends </a:t>
            </a:r>
            <a:r>
              <a:rPr lang="en-IN" sz="2400" dirty="0" err="1">
                <a:solidFill>
                  <a:srgbClr val="FF0000"/>
                </a:solidFill>
              </a:rPr>
              <a:t>BroadcastReceiver</a:t>
            </a:r>
            <a:r>
              <a:rPr lang="en-IN" sz="2400" dirty="0">
                <a:solidFill>
                  <a:srgbClr val="FF0000"/>
                </a:solidFill>
              </a:rPr>
              <a:t> </a:t>
            </a:r>
            <a:r>
              <a:rPr lang="en-IN" sz="2400" dirty="0"/>
              <a:t>{</a:t>
            </a:r>
          </a:p>
          <a:p>
            <a:pPr marL="0" indent="0">
              <a:buNone/>
            </a:pPr>
            <a:r>
              <a:rPr lang="en-IN" sz="2400" dirty="0"/>
              <a:t>   @Override</a:t>
            </a:r>
          </a:p>
          <a:p>
            <a:pPr marL="0" indent="0">
              <a:buNone/>
            </a:pPr>
            <a:r>
              <a:rPr lang="en-IN" sz="2400" dirty="0"/>
              <a:t>   public void </a:t>
            </a:r>
            <a:r>
              <a:rPr lang="en-IN" sz="2400" dirty="0" err="1"/>
              <a:t>onReceive</a:t>
            </a:r>
            <a:r>
              <a:rPr lang="en-IN" sz="2400" dirty="0"/>
              <a:t>(Context </a:t>
            </a:r>
            <a:r>
              <a:rPr lang="en-IN" sz="2400" dirty="0" err="1"/>
              <a:t>context</a:t>
            </a:r>
            <a:r>
              <a:rPr lang="en-IN" sz="2400" dirty="0"/>
              <a:t>, Intent intent) {</a:t>
            </a:r>
          </a:p>
          <a:p>
            <a:pPr marL="0" indent="0">
              <a:buNone/>
            </a:pPr>
            <a:r>
              <a:rPr lang="en-IN" sz="2400" dirty="0"/>
              <a:t>      </a:t>
            </a:r>
            <a:r>
              <a:rPr lang="en-IN" sz="2400" dirty="0" err="1"/>
              <a:t>Toast.makeText</a:t>
            </a:r>
            <a:r>
              <a:rPr lang="en-IN" sz="2400" dirty="0"/>
              <a:t>(context, "Intent Detected.", </a:t>
            </a:r>
            <a:r>
              <a:rPr lang="en-IN" sz="2400" dirty="0" err="1"/>
              <a:t>Toast.LENGTH_LONG</a:t>
            </a:r>
            <a:r>
              <a:rPr lang="en-IN" sz="2400" dirty="0"/>
              <a:t>).show();</a:t>
            </a:r>
          </a:p>
          <a:p>
            <a:pPr marL="0" indent="0">
              <a:buNone/>
            </a:pPr>
            <a:r>
              <a:rPr lang="en-IN" sz="2400" dirty="0"/>
              <a:t>   }</a:t>
            </a:r>
          </a:p>
          <a:p>
            <a:pPr marL="0" indent="0">
              <a:buNone/>
            </a:pPr>
            <a:r>
              <a:rPr lang="en-IN" sz="2400" dirty="0"/>
              <a:t>}</a:t>
            </a:r>
          </a:p>
          <a:p>
            <a:endParaRPr lang="en-IN" dirty="0"/>
          </a:p>
        </p:txBody>
      </p:sp>
    </p:spTree>
    <p:extLst>
      <p:ext uri="{BB962C8B-B14F-4D97-AF65-F5344CB8AC3E}">
        <p14:creationId xmlns:p14="http://schemas.microsoft.com/office/powerpoint/2010/main" val="974500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IN" sz="2800" b="1" u="sng" dirty="0">
                <a:solidFill>
                  <a:srgbClr val="FF0000"/>
                </a:solidFill>
              </a:rPr>
              <a:t>Registering Broadcast </a:t>
            </a:r>
            <a:r>
              <a:rPr lang="en-IN" sz="2800" b="1" u="sng" dirty="0" smtClean="0">
                <a:solidFill>
                  <a:srgbClr val="FF0000"/>
                </a:solidFill>
              </a:rPr>
              <a:t>Receiver:</a:t>
            </a:r>
          </a:p>
          <a:p>
            <a:pPr algn="just"/>
            <a:r>
              <a:rPr lang="en-US" sz="2400" dirty="0"/>
              <a:t>An application listens for specific broadcast intents by registering a broadcast receiver in AndroidManifest.xml file. </a:t>
            </a:r>
            <a:endParaRPr lang="en-US" sz="2400" dirty="0" smtClean="0"/>
          </a:p>
          <a:p>
            <a:pPr algn="just"/>
            <a:r>
              <a:rPr lang="en-US" sz="2400" dirty="0" smtClean="0"/>
              <a:t>Consider </a:t>
            </a:r>
            <a:r>
              <a:rPr lang="en-US" sz="2400" dirty="0"/>
              <a:t>we are going to register </a:t>
            </a:r>
            <a:r>
              <a:rPr lang="en-US" sz="2400" dirty="0" err="1"/>
              <a:t>MyReceiver</a:t>
            </a:r>
            <a:r>
              <a:rPr lang="en-US" sz="2400" dirty="0"/>
              <a:t> for system generated event ACTION_BOOT_COMPLETED which is fired by the system once the Android system has completed the boot process</a:t>
            </a:r>
            <a:r>
              <a:rPr lang="en-US" sz="2400" dirty="0" smtClean="0"/>
              <a:t>.</a:t>
            </a:r>
          </a:p>
          <a:p>
            <a:pPr algn="just"/>
            <a:endParaRPr lang="en-IN" sz="2400" dirty="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42862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784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t>In Android manifest file we need to include receiver tag.</a:t>
            </a:r>
            <a:endParaRPr lang="en-IN" dirty="0" smtClean="0"/>
          </a:p>
          <a:p>
            <a:pPr marL="0" indent="0">
              <a:buNone/>
            </a:pPr>
            <a:r>
              <a:rPr lang="en-IN" dirty="0" smtClean="0">
                <a:solidFill>
                  <a:srgbClr val="FF0000"/>
                </a:solidFill>
              </a:rPr>
              <a:t>&lt;</a:t>
            </a:r>
            <a:r>
              <a:rPr lang="en-IN" dirty="0">
                <a:solidFill>
                  <a:srgbClr val="FF0000"/>
                </a:solidFill>
              </a:rPr>
              <a:t>application </a:t>
            </a:r>
            <a:r>
              <a:rPr lang="en-IN" dirty="0" err="1"/>
              <a:t>android:icon</a:t>
            </a:r>
            <a:r>
              <a:rPr lang="en-IN" dirty="0"/>
              <a:t>="@</a:t>
            </a:r>
            <a:r>
              <a:rPr lang="en-IN" dirty="0" err="1"/>
              <a:t>drawable</a:t>
            </a:r>
            <a:r>
              <a:rPr lang="en-IN" dirty="0"/>
              <a:t>/</a:t>
            </a:r>
            <a:r>
              <a:rPr lang="en-IN" dirty="0" err="1"/>
              <a:t>ic_launcher</a:t>
            </a:r>
            <a:r>
              <a:rPr lang="en-IN" dirty="0"/>
              <a:t>" </a:t>
            </a:r>
            <a:r>
              <a:rPr lang="en-IN" dirty="0" err="1"/>
              <a:t>android:label</a:t>
            </a:r>
            <a:r>
              <a:rPr lang="en-IN" dirty="0"/>
              <a:t>="@string/</a:t>
            </a:r>
            <a:r>
              <a:rPr lang="en-IN" dirty="0" err="1"/>
              <a:t>app_name</a:t>
            </a:r>
            <a:r>
              <a:rPr lang="en-IN" dirty="0"/>
              <a:t>" </a:t>
            </a:r>
            <a:r>
              <a:rPr lang="en-IN" dirty="0" err="1"/>
              <a:t>android:theme</a:t>
            </a:r>
            <a:r>
              <a:rPr lang="en-IN" dirty="0"/>
              <a:t>="@style/</a:t>
            </a:r>
            <a:r>
              <a:rPr lang="en-IN" dirty="0" err="1"/>
              <a:t>AppTheme</a:t>
            </a:r>
            <a:r>
              <a:rPr lang="en-IN" dirty="0"/>
              <a:t>" </a:t>
            </a:r>
            <a:r>
              <a:rPr lang="en-IN" dirty="0">
                <a:solidFill>
                  <a:srgbClr val="FF0000"/>
                </a:solidFill>
              </a:rPr>
              <a:t>&gt; </a:t>
            </a:r>
            <a:endParaRPr lang="en-IN" dirty="0" smtClean="0">
              <a:solidFill>
                <a:srgbClr val="FF0000"/>
              </a:solidFill>
            </a:endParaRPr>
          </a:p>
          <a:p>
            <a:pPr marL="0" indent="0">
              <a:buNone/>
            </a:pPr>
            <a:r>
              <a:rPr lang="en-IN" dirty="0" smtClean="0">
                <a:solidFill>
                  <a:srgbClr val="FF0000"/>
                </a:solidFill>
              </a:rPr>
              <a:t>&lt;</a:t>
            </a:r>
            <a:r>
              <a:rPr lang="en-IN" dirty="0">
                <a:solidFill>
                  <a:srgbClr val="FF0000"/>
                </a:solidFill>
              </a:rPr>
              <a:t>receiver </a:t>
            </a:r>
            <a:r>
              <a:rPr lang="en-IN" dirty="0" err="1"/>
              <a:t>android:name</a:t>
            </a:r>
            <a:r>
              <a:rPr lang="en-IN" dirty="0"/>
              <a:t>="</a:t>
            </a:r>
            <a:r>
              <a:rPr lang="en-IN" dirty="0" err="1"/>
              <a:t>MyReceiver</a:t>
            </a:r>
            <a:r>
              <a:rPr lang="en-IN" dirty="0"/>
              <a:t>"</a:t>
            </a:r>
            <a:r>
              <a:rPr lang="en-IN" dirty="0">
                <a:solidFill>
                  <a:srgbClr val="FF0000"/>
                </a:solidFill>
              </a:rPr>
              <a:t>&gt;</a:t>
            </a:r>
            <a:r>
              <a:rPr lang="en-IN" dirty="0"/>
              <a:t> </a:t>
            </a:r>
            <a:endParaRPr lang="en-IN" dirty="0" smtClean="0"/>
          </a:p>
          <a:p>
            <a:pPr marL="0" indent="0">
              <a:buNone/>
            </a:pPr>
            <a:r>
              <a:rPr lang="en-IN" dirty="0" smtClean="0">
                <a:solidFill>
                  <a:srgbClr val="FF0000"/>
                </a:solidFill>
              </a:rPr>
              <a:t>&lt;</a:t>
            </a:r>
            <a:r>
              <a:rPr lang="en-IN" dirty="0">
                <a:solidFill>
                  <a:srgbClr val="FF0000"/>
                </a:solidFill>
              </a:rPr>
              <a:t>intent-filter&gt; </a:t>
            </a:r>
            <a:endParaRPr lang="en-IN" dirty="0" smtClean="0">
              <a:solidFill>
                <a:srgbClr val="FF0000"/>
              </a:solidFill>
            </a:endParaRPr>
          </a:p>
          <a:p>
            <a:pPr marL="0" indent="0">
              <a:buNone/>
            </a:pPr>
            <a:r>
              <a:rPr lang="en-IN" dirty="0" smtClean="0">
                <a:solidFill>
                  <a:srgbClr val="FF0000"/>
                </a:solidFill>
              </a:rPr>
              <a:t>&lt;</a:t>
            </a:r>
            <a:r>
              <a:rPr lang="en-IN" dirty="0">
                <a:solidFill>
                  <a:srgbClr val="FF0000"/>
                </a:solidFill>
              </a:rPr>
              <a:t>action </a:t>
            </a:r>
            <a:r>
              <a:rPr lang="en-IN" dirty="0" err="1"/>
              <a:t>android:name</a:t>
            </a:r>
            <a:r>
              <a:rPr lang="en-IN" dirty="0"/>
              <a:t>="</a:t>
            </a:r>
            <a:r>
              <a:rPr lang="en-IN" dirty="0" err="1"/>
              <a:t>android.intent.action.BOOT_COMPLETED</a:t>
            </a:r>
            <a:r>
              <a:rPr lang="en-IN" dirty="0"/>
              <a:t>"</a:t>
            </a:r>
            <a:r>
              <a:rPr lang="en-IN" dirty="0">
                <a:solidFill>
                  <a:srgbClr val="FF0000"/>
                </a:solidFill>
              </a:rPr>
              <a:t>&gt;</a:t>
            </a:r>
            <a:r>
              <a:rPr lang="en-IN" dirty="0"/>
              <a:t> </a:t>
            </a:r>
            <a:endParaRPr lang="en-IN" dirty="0" smtClean="0"/>
          </a:p>
          <a:p>
            <a:pPr marL="0" indent="0">
              <a:buNone/>
            </a:pPr>
            <a:r>
              <a:rPr lang="en-IN" dirty="0" smtClean="0">
                <a:solidFill>
                  <a:srgbClr val="FF0000"/>
                </a:solidFill>
              </a:rPr>
              <a:t>&lt;/</a:t>
            </a:r>
            <a:r>
              <a:rPr lang="en-IN" dirty="0">
                <a:solidFill>
                  <a:srgbClr val="FF0000"/>
                </a:solidFill>
              </a:rPr>
              <a:t>action&gt; </a:t>
            </a:r>
            <a:endParaRPr lang="en-IN" dirty="0" smtClean="0">
              <a:solidFill>
                <a:srgbClr val="FF0000"/>
              </a:solidFill>
            </a:endParaRPr>
          </a:p>
          <a:p>
            <a:pPr marL="0" indent="0">
              <a:buNone/>
            </a:pPr>
            <a:r>
              <a:rPr lang="en-IN" dirty="0" smtClean="0">
                <a:solidFill>
                  <a:srgbClr val="FF0000"/>
                </a:solidFill>
              </a:rPr>
              <a:t>&lt;/</a:t>
            </a:r>
            <a:r>
              <a:rPr lang="en-IN" dirty="0">
                <a:solidFill>
                  <a:srgbClr val="FF0000"/>
                </a:solidFill>
              </a:rPr>
              <a:t>intent-filter&gt; </a:t>
            </a:r>
            <a:endParaRPr lang="en-IN" dirty="0" smtClean="0">
              <a:solidFill>
                <a:srgbClr val="FF0000"/>
              </a:solidFill>
            </a:endParaRPr>
          </a:p>
          <a:p>
            <a:pPr marL="0" indent="0">
              <a:buNone/>
            </a:pPr>
            <a:r>
              <a:rPr lang="en-IN" dirty="0" smtClean="0">
                <a:solidFill>
                  <a:srgbClr val="FF0000"/>
                </a:solidFill>
              </a:rPr>
              <a:t>&lt;/</a:t>
            </a:r>
            <a:r>
              <a:rPr lang="en-IN" dirty="0">
                <a:solidFill>
                  <a:srgbClr val="FF0000"/>
                </a:solidFill>
              </a:rPr>
              <a:t>receiver&gt; </a:t>
            </a:r>
            <a:endParaRPr lang="en-IN" dirty="0" smtClean="0">
              <a:solidFill>
                <a:srgbClr val="FF0000"/>
              </a:solidFill>
            </a:endParaRPr>
          </a:p>
          <a:p>
            <a:pPr marL="0" indent="0">
              <a:buNone/>
            </a:pPr>
            <a:r>
              <a:rPr lang="en-IN" dirty="0" smtClean="0">
                <a:solidFill>
                  <a:srgbClr val="FF0000"/>
                </a:solidFill>
              </a:rPr>
              <a:t>&lt;/</a:t>
            </a:r>
            <a:r>
              <a:rPr lang="en-IN" dirty="0">
                <a:solidFill>
                  <a:srgbClr val="FF0000"/>
                </a:solidFill>
              </a:rPr>
              <a:t>application&gt;</a:t>
            </a:r>
          </a:p>
        </p:txBody>
      </p:sp>
    </p:spTree>
    <p:extLst>
      <p:ext uri="{BB962C8B-B14F-4D97-AF65-F5344CB8AC3E}">
        <p14:creationId xmlns:p14="http://schemas.microsoft.com/office/powerpoint/2010/main" val="645659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sz="2400" dirty="0"/>
              <a:t>There are several system generated events defined as final static fields in the Intent class. The following table lists a few important system events</a:t>
            </a:r>
            <a:r>
              <a:rPr lang="en-US" sz="2400" dirty="0" smtClean="0"/>
              <a:t>.</a:t>
            </a:r>
          </a:p>
          <a:p>
            <a:pPr algn="just"/>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204443755"/>
              </p:ext>
            </p:extLst>
          </p:nvPr>
        </p:nvGraphicFramePr>
        <p:xfrm>
          <a:off x="457200" y="1667410"/>
          <a:ext cx="8229600" cy="4391543"/>
        </p:xfrm>
        <a:graphic>
          <a:graphicData uri="http://schemas.openxmlformats.org/drawingml/2006/table">
            <a:tbl>
              <a:tblPr/>
              <a:tblGrid>
                <a:gridCol w="1143000"/>
                <a:gridCol w="7086600"/>
              </a:tblGrid>
              <a:tr h="407163">
                <a:tc>
                  <a:txBody>
                    <a:bodyPr/>
                    <a:lstStyle/>
                    <a:p>
                      <a:pPr algn="ctr" fontAlgn="t"/>
                      <a:r>
                        <a:rPr lang="en-IN" sz="1700">
                          <a:effectLst/>
                        </a:rPr>
                        <a:t>Sr.No</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Event Constant &amp; Description</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92406">
                <a:tc>
                  <a:txBody>
                    <a:bodyPr/>
                    <a:lstStyle/>
                    <a:p>
                      <a:pPr algn="ctr" fontAlgn="ctr"/>
                      <a:r>
                        <a:rPr lang="en-IN" sz="1700">
                          <a:effectLst/>
                        </a:rPr>
                        <a:t>1</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effectLst/>
                        </a:rPr>
                        <a:t>android.intent.action.BATTERY_CHANGED</a:t>
                      </a:r>
                      <a:endParaRPr lang="en-US" sz="1700" dirty="0">
                        <a:solidFill>
                          <a:srgbClr val="000000"/>
                        </a:solidFill>
                        <a:effectLst/>
                      </a:endParaRPr>
                    </a:p>
                    <a:p>
                      <a:pPr algn="just" fontAlgn="t"/>
                      <a:r>
                        <a:rPr lang="en-US" sz="1700" dirty="0">
                          <a:solidFill>
                            <a:srgbClr val="000000"/>
                          </a:solidFill>
                          <a:effectLst/>
                        </a:rPr>
                        <a:t>Sticky broadcast containing the charging state, level, and other information about the battery.</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30658">
                <a:tc>
                  <a:txBody>
                    <a:bodyPr/>
                    <a:lstStyle/>
                    <a:p>
                      <a:pPr algn="ctr" fontAlgn="ctr"/>
                      <a:r>
                        <a:rPr lang="en-IN" sz="1700" dirty="0">
                          <a:effectLst/>
                        </a:rPr>
                        <a:t>2</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effectLst/>
                        </a:rPr>
                        <a:t>android.intent.action.BATTERY_LOW</a:t>
                      </a:r>
                      <a:endParaRPr lang="en-US" sz="1700" dirty="0">
                        <a:solidFill>
                          <a:srgbClr val="000000"/>
                        </a:solidFill>
                        <a:effectLst/>
                      </a:endParaRPr>
                    </a:p>
                    <a:p>
                      <a:pPr algn="just" fontAlgn="t"/>
                      <a:r>
                        <a:rPr lang="en-US" sz="1700" dirty="0">
                          <a:solidFill>
                            <a:srgbClr val="000000"/>
                          </a:solidFill>
                          <a:effectLst/>
                        </a:rPr>
                        <a:t>Indicates low battery condition on the device.</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30658">
                <a:tc>
                  <a:txBody>
                    <a:bodyPr/>
                    <a:lstStyle/>
                    <a:p>
                      <a:pPr algn="ctr" fontAlgn="ctr"/>
                      <a:r>
                        <a:rPr lang="en-IN" sz="1700">
                          <a:effectLst/>
                        </a:rPr>
                        <a:t>3</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effectLst/>
                        </a:rPr>
                        <a:t>android.intent.action.BATTERY_OKAY</a:t>
                      </a:r>
                      <a:endParaRPr lang="en-US" sz="1700" dirty="0">
                        <a:solidFill>
                          <a:srgbClr val="000000"/>
                        </a:solidFill>
                        <a:effectLst/>
                      </a:endParaRPr>
                    </a:p>
                    <a:p>
                      <a:pPr algn="just" fontAlgn="t"/>
                      <a:r>
                        <a:rPr lang="en-US" sz="1700" dirty="0">
                          <a:solidFill>
                            <a:srgbClr val="000000"/>
                          </a:solidFill>
                          <a:effectLst/>
                        </a:rPr>
                        <a:t>Indicates the battery is now okay after being low.</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30658">
                <a:tc>
                  <a:txBody>
                    <a:bodyPr/>
                    <a:lstStyle/>
                    <a:p>
                      <a:pPr algn="ctr" fontAlgn="ctr"/>
                      <a:r>
                        <a:rPr lang="en-IN" sz="1700">
                          <a:effectLst/>
                        </a:rPr>
                        <a:t>4</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effectLst/>
                        </a:rPr>
                        <a:t>android.intent.action.BOOT_COMPLETED</a:t>
                      </a:r>
                      <a:endParaRPr lang="en-US" sz="1700" dirty="0">
                        <a:solidFill>
                          <a:srgbClr val="000000"/>
                        </a:solidFill>
                        <a:effectLst/>
                      </a:endParaRPr>
                    </a:p>
                    <a:p>
                      <a:pPr algn="just" fontAlgn="t"/>
                      <a:r>
                        <a:rPr lang="en-US" sz="1700" dirty="0">
                          <a:solidFill>
                            <a:srgbClr val="000000"/>
                          </a:solidFill>
                          <a:effectLst/>
                        </a:rPr>
                        <a:t>This is broadcast once, after the system has finished booting.</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623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66656082"/>
              </p:ext>
            </p:extLst>
          </p:nvPr>
        </p:nvGraphicFramePr>
        <p:xfrm>
          <a:off x="457200" y="609601"/>
          <a:ext cx="8229600" cy="5257798"/>
        </p:xfrm>
        <a:graphic>
          <a:graphicData uri="http://schemas.openxmlformats.org/drawingml/2006/table">
            <a:tbl>
              <a:tblPr/>
              <a:tblGrid>
                <a:gridCol w="1143000"/>
                <a:gridCol w="7086600"/>
              </a:tblGrid>
              <a:tr h="851615">
                <a:tc>
                  <a:txBody>
                    <a:bodyPr/>
                    <a:lstStyle/>
                    <a:p>
                      <a:pPr algn="ctr" fontAlgn="ctr"/>
                      <a:r>
                        <a:rPr lang="en-IN" sz="1700">
                          <a:effectLst/>
                        </a:rPr>
                        <a:t>5</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android.intent.action.BUG_REPORT</a:t>
                      </a:r>
                      <a:endParaRPr lang="en-US" sz="1700">
                        <a:solidFill>
                          <a:srgbClr val="000000"/>
                        </a:solidFill>
                        <a:effectLst/>
                      </a:endParaRPr>
                    </a:p>
                    <a:p>
                      <a:pPr algn="just" fontAlgn="t"/>
                      <a:r>
                        <a:rPr lang="en-US" sz="1700">
                          <a:solidFill>
                            <a:srgbClr val="000000"/>
                          </a:solidFill>
                          <a:effectLst/>
                        </a:rPr>
                        <a:t>Show activity for reporting a bug.</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84856">
                <a:tc>
                  <a:txBody>
                    <a:bodyPr/>
                    <a:lstStyle/>
                    <a:p>
                      <a:pPr algn="ctr" fontAlgn="ctr"/>
                      <a:r>
                        <a:rPr lang="en-IN" sz="1700">
                          <a:effectLst/>
                        </a:rPr>
                        <a:t>6</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android.intent.action.CALL</a:t>
                      </a:r>
                      <a:endParaRPr lang="en-US" sz="1700">
                        <a:solidFill>
                          <a:srgbClr val="000000"/>
                        </a:solidFill>
                        <a:effectLst/>
                      </a:endParaRPr>
                    </a:p>
                    <a:p>
                      <a:pPr algn="just" fontAlgn="t"/>
                      <a:r>
                        <a:rPr lang="en-US" sz="1700">
                          <a:solidFill>
                            <a:srgbClr val="000000"/>
                          </a:solidFill>
                          <a:effectLst/>
                        </a:rPr>
                        <a:t>Perform a call to someone specified by the data.</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18097">
                <a:tc>
                  <a:txBody>
                    <a:bodyPr/>
                    <a:lstStyle/>
                    <a:p>
                      <a:pPr algn="ctr" fontAlgn="ctr"/>
                      <a:r>
                        <a:rPr lang="en-IN" sz="1700">
                          <a:effectLst/>
                        </a:rPr>
                        <a:t>7</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effectLst/>
                        </a:rPr>
                        <a:t>android.intent.action.CALL_BUTTON</a:t>
                      </a:r>
                      <a:endParaRPr lang="en-US" sz="1700" dirty="0">
                        <a:solidFill>
                          <a:srgbClr val="000000"/>
                        </a:solidFill>
                        <a:effectLst/>
                      </a:endParaRPr>
                    </a:p>
                    <a:p>
                      <a:pPr algn="just" fontAlgn="t"/>
                      <a:r>
                        <a:rPr lang="en-US" sz="1700" dirty="0">
                          <a:solidFill>
                            <a:srgbClr val="000000"/>
                          </a:solidFill>
                          <a:effectLst/>
                        </a:rPr>
                        <a:t>The user pressed the "call" button to go to the dialer or other appropriate UI for placing a call.</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1615">
                <a:tc>
                  <a:txBody>
                    <a:bodyPr/>
                    <a:lstStyle/>
                    <a:p>
                      <a:pPr algn="ctr" fontAlgn="ctr"/>
                      <a:r>
                        <a:rPr lang="en-IN" sz="1700">
                          <a:effectLst/>
                        </a:rPr>
                        <a:t>8</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android.intent.action.DATE_CHANGED</a:t>
                      </a:r>
                      <a:endParaRPr lang="en-US" sz="1700">
                        <a:solidFill>
                          <a:srgbClr val="000000"/>
                        </a:solidFill>
                        <a:effectLst/>
                      </a:endParaRPr>
                    </a:p>
                    <a:p>
                      <a:pPr algn="just" fontAlgn="t"/>
                      <a:r>
                        <a:rPr lang="en-US" sz="1700">
                          <a:solidFill>
                            <a:srgbClr val="000000"/>
                          </a:solidFill>
                          <a:effectLst/>
                        </a:rPr>
                        <a:t>The date has changed.</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1615">
                <a:tc>
                  <a:txBody>
                    <a:bodyPr/>
                    <a:lstStyle/>
                    <a:p>
                      <a:pPr algn="ctr" fontAlgn="ctr"/>
                      <a:r>
                        <a:rPr lang="en-IN" sz="1700">
                          <a:effectLst/>
                        </a:rPr>
                        <a:t>9</a:t>
                      </a:r>
                    </a:p>
                  </a:txBody>
                  <a:tcPr marL="72708" marR="72708" marT="72708" marB="7270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effectLst/>
                        </a:rPr>
                        <a:t>android.intent.action.REBOOT</a:t>
                      </a:r>
                      <a:endParaRPr lang="en-US" sz="1700" dirty="0">
                        <a:solidFill>
                          <a:srgbClr val="000000"/>
                        </a:solidFill>
                        <a:effectLst/>
                      </a:endParaRPr>
                    </a:p>
                    <a:p>
                      <a:pPr algn="just" fontAlgn="t"/>
                      <a:r>
                        <a:rPr lang="en-US" sz="1700" dirty="0">
                          <a:solidFill>
                            <a:srgbClr val="000000"/>
                          </a:solidFill>
                          <a:effectLst/>
                        </a:rPr>
                        <a:t>Have the device reboot.</a:t>
                      </a:r>
                    </a:p>
                  </a:txBody>
                  <a:tcPr marL="72708" marR="72708" marT="72708" marB="727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846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533400" y="381000"/>
            <a:ext cx="8229600" cy="5745163"/>
          </a:xfrm>
        </p:spPr>
        <p:txBody>
          <a:bodyPr/>
          <a:lstStyle/>
          <a:p>
            <a:pPr marL="0" indent="0">
              <a:buNone/>
            </a:pPr>
            <a:r>
              <a:rPr lang="en-IN" dirty="0">
                <a:solidFill>
                  <a:srgbClr val="FF0000"/>
                </a:solidFill>
              </a:rPr>
              <a:t>Broadcasting Custom </a:t>
            </a:r>
            <a:r>
              <a:rPr lang="en-IN" dirty="0" smtClean="0">
                <a:solidFill>
                  <a:srgbClr val="FF0000"/>
                </a:solidFill>
              </a:rPr>
              <a:t>Intents:</a:t>
            </a:r>
          </a:p>
          <a:p>
            <a:pPr algn="just"/>
            <a:r>
              <a:rPr lang="en-US" sz="2400" dirty="0"/>
              <a:t>If you want your application itself should generate and send custom intents then you will have to create and send those intents by using the </a:t>
            </a:r>
            <a:r>
              <a:rPr lang="en-US" sz="2400" dirty="0" err="1"/>
              <a:t>sendBroadcast</a:t>
            </a:r>
            <a:r>
              <a:rPr lang="en-US" sz="2400" dirty="0"/>
              <a:t>() method inside your activity class. </a:t>
            </a:r>
            <a:endParaRPr lang="en-US" sz="2400" dirty="0" smtClean="0"/>
          </a:p>
          <a:p>
            <a:pPr algn="just"/>
            <a:endParaRPr lang="en-US" sz="2400" dirty="0"/>
          </a:p>
          <a:p>
            <a:pPr marL="0" indent="0" algn="just">
              <a:buNone/>
            </a:pPr>
            <a:r>
              <a:rPr lang="en-IN" sz="2400" dirty="0"/>
              <a:t>public void </a:t>
            </a:r>
            <a:r>
              <a:rPr lang="en-IN" sz="2400" dirty="0" err="1"/>
              <a:t>broadcastIntent</a:t>
            </a:r>
            <a:r>
              <a:rPr lang="en-IN" sz="2400" dirty="0"/>
              <a:t>(View view) { </a:t>
            </a:r>
            <a:endParaRPr lang="en-IN" sz="2400" dirty="0" smtClean="0"/>
          </a:p>
          <a:p>
            <a:pPr marL="0" indent="0" algn="just">
              <a:buNone/>
            </a:pPr>
            <a:r>
              <a:rPr lang="en-IN" sz="2400" dirty="0" smtClean="0"/>
              <a:t>Intent </a:t>
            </a:r>
            <a:r>
              <a:rPr lang="en-IN" sz="2400" dirty="0" err="1"/>
              <a:t>intent</a:t>
            </a:r>
            <a:r>
              <a:rPr lang="en-IN" sz="2400" dirty="0"/>
              <a:t> = new Intent(); </a:t>
            </a:r>
            <a:r>
              <a:rPr lang="en-IN" sz="2400" dirty="0" err="1"/>
              <a:t>intent.setAction</a:t>
            </a:r>
            <a:r>
              <a:rPr lang="en-IN" sz="2400" dirty="0"/>
              <a:t>("</a:t>
            </a:r>
            <a:r>
              <a:rPr lang="en-IN" sz="2400" dirty="0" err="1" smtClean="0"/>
              <a:t>com.example.CUSTOM_INTENT</a:t>
            </a:r>
            <a:r>
              <a:rPr lang="en-IN" sz="2400" dirty="0"/>
              <a:t>"); </a:t>
            </a:r>
            <a:r>
              <a:rPr lang="en-IN" sz="2400" dirty="0" err="1">
                <a:solidFill>
                  <a:srgbClr val="FF0000"/>
                </a:solidFill>
              </a:rPr>
              <a:t>sendBroadcast</a:t>
            </a:r>
            <a:r>
              <a:rPr lang="en-IN" sz="2400" dirty="0"/>
              <a:t>(intent</a:t>
            </a:r>
            <a:r>
              <a:rPr lang="en-IN" sz="2400" dirty="0" smtClean="0"/>
              <a:t>);</a:t>
            </a:r>
          </a:p>
          <a:p>
            <a:pPr marL="0" indent="0" algn="just">
              <a:buNone/>
            </a:pPr>
            <a:r>
              <a:rPr lang="en-IN" sz="2400" dirty="0" smtClean="0"/>
              <a:t> </a:t>
            </a:r>
            <a:r>
              <a:rPr lang="en-IN" sz="2400" dirty="0"/>
              <a:t>}</a:t>
            </a:r>
          </a:p>
        </p:txBody>
      </p:sp>
    </p:spTree>
    <p:extLst>
      <p:ext uri="{BB962C8B-B14F-4D97-AF65-F5344CB8AC3E}">
        <p14:creationId xmlns:p14="http://schemas.microsoft.com/office/powerpoint/2010/main" val="3210494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t>Register the intent in androidmanifest.xml file.</a:t>
            </a:r>
          </a:p>
          <a:p>
            <a:pPr marL="0" indent="0">
              <a:buNone/>
            </a:pPr>
            <a:r>
              <a:rPr lang="en-US" sz="2400" dirty="0">
                <a:solidFill>
                  <a:srgbClr val="FF0000"/>
                </a:solidFill>
              </a:rPr>
              <a:t>&lt;application </a:t>
            </a:r>
            <a:r>
              <a:rPr lang="en-US" sz="2400" dirty="0" err="1"/>
              <a:t>android:icon</a:t>
            </a:r>
            <a:r>
              <a:rPr lang="en-US" sz="2400" dirty="0"/>
              <a:t>="@</a:t>
            </a:r>
            <a:r>
              <a:rPr lang="en-US" sz="2400" dirty="0" err="1"/>
              <a:t>drawable</a:t>
            </a:r>
            <a:r>
              <a:rPr lang="en-US" sz="2400" dirty="0"/>
              <a:t>/</a:t>
            </a:r>
            <a:r>
              <a:rPr lang="en-US" sz="2400" dirty="0" err="1"/>
              <a:t>ic_launcher</a:t>
            </a:r>
            <a:r>
              <a:rPr lang="en-US" sz="2400" dirty="0"/>
              <a:t>" </a:t>
            </a:r>
            <a:r>
              <a:rPr lang="en-US" sz="2400" dirty="0" err="1"/>
              <a:t>android:label</a:t>
            </a:r>
            <a:r>
              <a:rPr lang="en-US" sz="2400" dirty="0"/>
              <a:t>="@string/</a:t>
            </a:r>
            <a:r>
              <a:rPr lang="en-US" sz="2400" dirty="0" err="1"/>
              <a:t>app_name</a:t>
            </a:r>
            <a:r>
              <a:rPr lang="en-US" sz="2400" dirty="0"/>
              <a:t>" </a:t>
            </a:r>
            <a:r>
              <a:rPr lang="en-US" sz="2400" dirty="0" err="1"/>
              <a:t>android:theme</a:t>
            </a:r>
            <a:r>
              <a:rPr lang="en-US" sz="2400" dirty="0"/>
              <a:t>="@style/</a:t>
            </a:r>
            <a:r>
              <a:rPr lang="en-US" sz="2400" dirty="0" err="1"/>
              <a:t>AppTheme</a:t>
            </a:r>
            <a:r>
              <a:rPr lang="en-US" sz="2400" dirty="0"/>
              <a:t>" </a:t>
            </a:r>
            <a:r>
              <a:rPr lang="en-US" sz="2400" dirty="0">
                <a:solidFill>
                  <a:srgbClr val="FF0000"/>
                </a:solidFill>
              </a:rPr>
              <a:t>&gt; </a:t>
            </a:r>
            <a:endParaRPr lang="en-US" sz="2400" dirty="0" smtClean="0">
              <a:solidFill>
                <a:srgbClr val="FF0000"/>
              </a:solidFill>
            </a:endParaRPr>
          </a:p>
          <a:p>
            <a:pPr marL="0" indent="0">
              <a:buNone/>
            </a:pPr>
            <a:r>
              <a:rPr lang="en-US" sz="2400" dirty="0" smtClean="0">
                <a:solidFill>
                  <a:srgbClr val="FF0000"/>
                </a:solidFill>
              </a:rPr>
              <a:t>&lt;</a:t>
            </a:r>
            <a:r>
              <a:rPr lang="en-US" sz="2400" dirty="0">
                <a:solidFill>
                  <a:srgbClr val="FF0000"/>
                </a:solidFill>
              </a:rPr>
              <a:t>receiver </a:t>
            </a:r>
            <a:r>
              <a:rPr lang="en-US" sz="2400" dirty="0" err="1"/>
              <a:t>android:name</a:t>
            </a:r>
            <a:r>
              <a:rPr lang="en-US" sz="2400" dirty="0"/>
              <a:t>="</a:t>
            </a:r>
            <a:r>
              <a:rPr lang="en-US" sz="2400" dirty="0" err="1"/>
              <a:t>MyReceiver</a:t>
            </a:r>
            <a:r>
              <a:rPr lang="en-US" sz="2400" dirty="0"/>
              <a:t>"</a:t>
            </a:r>
            <a:r>
              <a:rPr lang="en-US" sz="2400" dirty="0">
                <a:solidFill>
                  <a:srgbClr val="FF0000"/>
                </a:solidFill>
              </a:rPr>
              <a:t>&gt;</a:t>
            </a:r>
            <a:r>
              <a:rPr lang="en-US" sz="2400" dirty="0"/>
              <a:t> </a:t>
            </a:r>
            <a:endParaRPr lang="en-US" sz="2400" dirty="0" smtClean="0"/>
          </a:p>
          <a:p>
            <a:pPr marL="0" indent="0">
              <a:buNone/>
            </a:pPr>
            <a:r>
              <a:rPr lang="en-US" sz="2400" dirty="0" smtClean="0">
                <a:solidFill>
                  <a:srgbClr val="FF0000"/>
                </a:solidFill>
              </a:rPr>
              <a:t>&lt;</a:t>
            </a:r>
            <a:r>
              <a:rPr lang="en-US" sz="2400" dirty="0">
                <a:solidFill>
                  <a:srgbClr val="FF0000"/>
                </a:solidFill>
              </a:rPr>
              <a:t>intent-filter</a:t>
            </a:r>
            <a:r>
              <a:rPr lang="en-US" sz="2400" dirty="0" smtClean="0">
                <a:solidFill>
                  <a:srgbClr val="FF0000"/>
                </a:solidFill>
              </a:rPr>
              <a:t>&gt;</a:t>
            </a:r>
          </a:p>
          <a:p>
            <a:pPr marL="0" indent="0">
              <a:buNone/>
            </a:pPr>
            <a:r>
              <a:rPr lang="en-US" sz="2400" dirty="0" smtClean="0">
                <a:solidFill>
                  <a:srgbClr val="FF0000"/>
                </a:solidFill>
              </a:rPr>
              <a:t> </a:t>
            </a:r>
            <a:r>
              <a:rPr lang="en-US" sz="2400" dirty="0">
                <a:solidFill>
                  <a:srgbClr val="FF0000"/>
                </a:solidFill>
              </a:rPr>
              <a:t>&lt;action </a:t>
            </a:r>
            <a:r>
              <a:rPr lang="en-US" sz="2400" dirty="0" err="1"/>
              <a:t>android:name</a:t>
            </a:r>
            <a:r>
              <a:rPr lang="en-US" sz="2400" dirty="0"/>
              <a:t>="</a:t>
            </a:r>
            <a:r>
              <a:rPr lang="en-US" sz="2400" dirty="0" err="1" smtClean="0"/>
              <a:t>com.example.CUSTOM_INTENT</a:t>
            </a:r>
            <a:r>
              <a:rPr lang="en-US" sz="2400" dirty="0" smtClean="0"/>
              <a:t>"</a:t>
            </a:r>
            <a:r>
              <a:rPr lang="en-US" sz="2400" dirty="0" smtClean="0">
                <a:solidFill>
                  <a:srgbClr val="FF0000"/>
                </a:solidFill>
              </a:rPr>
              <a:t>&gt;</a:t>
            </a:r>
          </a:p>
          <a:p>
            <a:pPr marL="0" indent="0">
              <a:buNone/>
            </a:pPr>
            <a:r>
              <a:rPr lang="en-US" sz="2400" dirty="0" smtClean="0"/>
              <a:t> </a:t>
            </a:r>
            <a:r>
              <a:rPr lang="en-US" sz="2400" dirty="0">
                <a:solidFill>
                  <a:srgbClr val="FF0000"/>
                </a:solidFill>
              </a:rPr>
              <a:t>&lt;/action</a:t>
            </a:r>
            <a:r>
              <a:rPr lang="en-US" sz="2400" dirty="0" smtClean="0">
                <a:solidFill>
                  <a:srgbClr val="FF0000"/>
                </a:solidFill>
              </a:rPr>
              <a:t>&gt;</a:t>
            </a:r>
          </a:p>
          <a:p>
            <a:pPr marL="0" indent="0">
              <a:buNone/>
            </a:pPr>
            <a:r>
              <a:rPr lang="en-US" sz="2400" dirty="0" smtClean="0">
                <a:solidFill>
                  <a:srgbClr val="FF0000"/>
                </a:solidFill>
              </a:rPr>
              <a:t> </a:t>
            </a:r>
            <a:r>
              <a:rPr lang="en-US" sz="2400" dirty="0">
                <a:solidFill>
                  <a:srgbClr val="FF0000"/>
                </a:solidFill>
              </a:rPr>
              <a:t>&lt;/intent-filter&gt; </a:t>
            </a:r>
            <a:endParaRPr lang="en-US" sz="2400" dirty="0" smtClean="0">
              <a:solidFill>
                <a:srgbClr val="FF0000"/>
              </a:solidFill>
            </a:endParaRPr>
          </a:p>
          <a:p>
            <a:pPr marL="0" indent="0">
              <a:buNone/>
            </a:pPr>
            <a:r>
              <a:rPr lang="en-US" sz="2400" dirty="0" smtClean="0">
                <a:solidFill>
                  <a:srgbClr val="FF0000"/>
                </a:solidFill>
              </a:rPr>
              <a:t>&lt;/</a:t>
            </a:r>
            <a:r>
              <a:rPr lang="en-US" sz="2400" dirty="0">
                <a:solidFill>
                  <a:srgbClr val="FF0000"/>
                </a:solidFill>
              </a:rPr>
              <a:t>receiver&gt; </a:t>
            </a:r>
            <a:endParaRPr lang="en-US" sz="2400" dirty="0" smtClean="0">
              <a:solidFill>
                <a:srgbClr val="FF0000"/>
              </a:solidFill>
            </a:endParaRPr>
          </a:p>
          <a:p>
            <a:pPr marL="0" indent="0">
              <a:buNone/>
            </a:pPr>
            <a:r>
              <a:rPr lang="en-US" sz="2400" dirty="0" smtClean="0">
                <a:solidFill>
                  <a:srgbClr val="FF0000"/>
                </a:solidFill>
              </a:rPr>
              <a:t>&lt;/</a:t>
            </a:r>
            <a:r>
              <a:rPr lang="en-US" sz="2400" dirty="0">
                <a:solidFill>
                  <a:srgbClr val="FF0000"/>
                </a:solidFill>
              </a:rPr>
              <a:t>application&gt;</a:t>
            </a:r>
            <a:endParaRPr lang="en-IN" sz="2400" dirty="0">
              <a:solidFill>
                <a:srgbClr val="FF0000"/>
              </a:solidFill>
            </a:endParaRPr>
          </a:p>
        </p:txBody>
      </p:sp>
    </p:spTree>
    <p:extLst>
      <p:ext uri="{BB962C8B-B14F-4D97-AF65-F5344CB8AC3E}">
        <p14:creationId xmlns:p14="http://schemas.microsoft.com/office/powerpoint/2010/main" val="2866783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5897563"/>
          </a:xfrm>
        </p:spPr>
        <p:txBody>
          <a:bodyPr>
            <a:normAutofit fontScale="62500" lnSpcReduction="20000"/>
          </a:bodyPr>
          <a:lstStyle/>
          <a:p>
            <a:pPr marL="0" indent="0" algn="just">
              <a:buNone/>
            </a:pPr>
            <a:r>
              <a:rPr lang="en-IN" sz="4400" b="1" dirty="0">
                <a:solidFill>
                  <a:srgbClr val="0070C0"/>
                </a:solidFill>
              </a:rPr>
              <a:t>Services</a:t>
            </a:r>
          </a:p>
          <a:p>
            <a:pPr algn="just"/>
            <a:r>
              <a:rPr lang="en-IN" b="1" dirty="0"/>
              <a:t>Services</a:t>
            </a:r>
            <a:r>
              <a:rPr lang="en-IN" dirty="0"/>
              <a:t> in Android are a special component that facilitates an application to run in the background in order to perform long-running operation tasks. </a:t>
            </a:r>
          </a:p>
          <a:p>
            <a:pPr algn="just"/>
            <a:endParaRPr lang="en-IN" dirty="0"/>
          </a:p>
          <a:p>
            <a:pPr algn="just"/>
            <a:r>
              <a:rPr lang="en-IN" dirty="0"/>
              <a:t>The prime aim of a service is to ensure that the application remains active in the background so that the user can operate multiple applications at the same time. </a:t>
            </a:r>
          </a:p>
          <a:p>
            <a:pPr algn="just"/>
            <a:endParaRPr lang="en-IN" dirty="0"/>
          </a:p>
          <a:p>
            <a:pPr algn="just"/>
            <a:r>
              <a:rPr lang="en-IN" dirty="0"/>
              <a:t>A user-interface is not desirable for android services as it is designed to operate long-running processes without any user intervention. A service can run continuously in the background even if the application is closed or the user switches to another application. </a:t>
            </a:r>
          </a:p>
          <a:p>
            <a:pPr algn="just"/>
            <a:endParaRPr lang="en-IN" dirty="0"/>
          </a:p>
          <a:p>
            <a:pPr marL="0" indent="0" algn="just" fontAlgn="base">
              <a:buNone/>
            </a:pPr>
            <a:r>
              <a:rPr lang="en-US" b="1" dirty="0">
                <a:solidFill>
                  <a:srgbClr val="0070C0"/>
                </a:solidFill>
              </a:rPr>
              <a:t>Example:</a:t>
            </a:r>
          </a:p>
          <a:p>
            <a:pPr algn="just" fontAlgn="base"/>
            <a:r>
              <a:rPr lang="en-US" dirty="0"/>
              <a:t>Playing music in the background is a very common example of services in android. From the time when a user starts the service, music play continuously in the background even if the user switches to another application. The user has to stop the service explicitly in order to pause the music. </a:t>
            </a:r>
          </a:p>
          <a:p>
            <a:pPr algn="just"/>
            <a:endParaRPr lang="en-IN" dirty="0"/>
          </a:p>
        </p:txBody>
      </p:sp>
    </p:spTree>
    <p:extLst>
      <p:ext uri="{BB962C8B-B14F-4D97-AF65-F5344CB8AC3E}">
        <p14:creationId xmlns:p14="http://schemas.microsoft.com/office/powerpoint/2010/main" val="2389543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ypes of Android Services">
            <a:extLst>
              <a:ext uri="{FF2B5EF4-FFF2-40B4-BE49-F238E27FC236}">
                <a16:creationId xmlns:a16="http://schemas.microsoft.com/office/drawing/2014/main" xmlns="" id="{A2F370D9-1A3A-28E5-94C3-A16240BC52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001000" cy="537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06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745163"/>
          </a:xfrm>
        </p:spPr>
        <p:txBody>
          <a:bodyPr>
            <a:normAutofit/>
          </a:bodyPr>
          <a:lstStyle/>
          <a:p>
            <a:pPr algn="just"/>
            <a:r>
              <a:rPr lang="en-US" sz="2400" dirty="0"/>
              <a:t>An intent is a messaging object used to request any action from another app component. </a:t>
            </a:r>
            <a:endParaRPr lang="en-US" sz="2400" dirty="0" smtClean="0"/>
          </a:p>
          <a:p>
            <a:pPr algn="just"/>
            <a:endParaRPr lang="en-US" sz="2400" dirty="0" smtClean="0"/>
          </a:p>
          <a:p>
            <a:pPr algn="just"/>
            <a:r>
              <a:rPr lang="en-US" sz="2400" dirty="0" smtClean="0"/>
              <a:t>Intents facilitate </a:t>
            </a:r>
            <a:r>
              <a:rPr lang="en-US" sz="2400" dirty="0"/>
              <a:t>communication between different components in several ways. </a:t>
            </a:r>
            <a:endParaRPr lang="en-US" sz="2400" dirty="0" smtClean="0"/>
          </a:p>
          <a:p>
            <a:pPr algn="just"/>
            <a:endParaRPr lang="en-US" sz="2400" dirty="0" smtClean="0"/>
          </a:p>
          <a:p>
            <a:pPr algn="just"/>
            <a:r>
              <a:rPr lang="en-US" sz="2400" dirty="0" smtClean="0"/>
              <a:t>The </a:t>
            </a:r>
            <a:r>
              <a:rPr lang="en-US" sz="2400" dirty="0"/>
              <a:t>intent is used to launch an activity, start the services, broadcast receivers, display a web page, dial a phone call, send messages from one activity to another activity, and so on</a:t>
            </a:r>
            <a:r>
              <a:rPr lang="en-US" sz="2400" dirty="0" smtClean="0"/>
              <a:t>.</a:t>
            </a:r>
          </a:p>
          <a:p>
            <a:pPr algn="just"/>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191000"/>
            <a:ext cx="40290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881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marL="0" indent="0" algn="just">
              <a:buNone/>
            </a:pPr>
            <a:r>
              <a:rPr lang="en-IN" b="1" dirty="0"/>
              <a:t>1. Foreground Services:</a:t>
            </a:r>
          </a:p>
          <a:p>
            <a:pPr algn="just"/>
            <a:r>
              <a:rPr lang="en-IN" dirty="0"/>
              <a:t>Services that </a:t>
            </a:r>
            <a:r>
              <a:rPr lang="en-IN" dirty="0">
                <a:solidFill>
                  <a:srgbClr val="FF0000"/>
                </a:solidFill>
              </a:rPr>
              <a:t>notify the user about its </a:t>
            </a:r>
            <a:r>
              <a:rPr lang="en-IN" dirty="0" smtClean="0">
                <a:solidFill>
                  <a:srgbClr val="FF0000"/>
                </a:solidFill>
              </a:rPr>
              <a:t>on-going </a:t>
            </a:r>
            <a:r>
              <a:rPr lang="en-IN" dirty="0">
                <a:solidFill>
                  <a:srgbClr val="FF0000"/>
                </a:solidFill>
              </a:rPr>
              <a:t>operations </a:t>
            </a:r>
            <a:r>
              <a:rPr lang="en-IN" dirty="0"/>
              <a:t>are termed as Foreground Services. Users can interact with the service by the notifications provided about the </a:t>
            </a:r>
            <a:r>
              <a:rPr lang="en-IN" dirty="0" smtClean="0">
                <a:solidFill>
                  <a:srgbClr val="FF0000"/>
                </a:solidFill>
              </a:rPr>
              <a:t>on-going </a:t>
            </a:r>
            <a:r>
              <a:rPr lang="en-IN" dirty="0">
                <a:solidFill>
                  <a:srgbClr val="FF0000"/>
                </a:solidFill>
              </a:rPr>
              <a:t>task. </a:t>
            </a:r>
            <a:r>
              <a:rPr lang="en-IN" dirty="0"/>
              <a:t>Such as in downloading a file, the user can keep track of the progress in downloading and can also pause and resume the process.</a:t>
            </a:r>
          </a:p>
          <a:p>
            <a:pPr algn="just"/>
            <a:endParaRPr lang="en-IN" dirty="0"/>
          </a:p>
          <a:p>
            <a:pPr marL="0" indent="0" algn="just">
              <a:buNone/>
            </a:pPr>
            <a:r>
              <a:rPr lang="en-IN" b="1" dirty="0"/>
              <a:t>2. Background Services:</a:t>
            </a:r>
          </a:p>
          <a:p>
            <a:pPr algn="just"/>
            <a:r>
              <a:rPr lang="en-IN" dirty="0"/>
              <a:t>Background services do not require any user intervention. These services </a:t>
            </a:r>
            <a:r>
              <a:rPr lang="en-IN" dirty="0">
                <a:solidFill>
                  <a:srgbClr val="FF0000"/>
                </a:solidFill>
              </a:rPr>
              <a:t>do not notify the user about </a:t>
            </a:r>
            <a:r>
              <a:rPr lang="en-IN" dirty="0" smtClean="0">
                <a:solidFill>
                  <a:srgbClr val="FF0000"/>
                </a:solidFill>
              </a:rPr>
              <a:t>on-going </a:t>
            </a:r>
            <a:r>
              <a:rPr lang="en-IN" dirty="0">
                <a:solidFill>
                  <a:srgbClr val="FF0000"/>
                </a:solidFill>
              </a:rPr>
              <a:t>background tasks </a:t>
            </a:r>
            <a:r>
              <a:rPr lang="en-IN" dirty="0"/>
              <a:t>and users also cannot access them. The process like schedule syncing of data or storing of data fall under this service.</a:t>
            </a:r>
          </a:p>
          <a:p>
            <a:pPr algn="just"/>
            <a:endParaRPr lang="en-IN" b="1" dirty="0"/>
          </a:p>
          <a:p>
            <a:pPr marL="0" indent="0" algn="just">
              <a:buNone/>
            </a:pPr>
            <a:r>
              <a:rPr lang="en-IN" b="1" dirty="0"/>
              <a:t>3. Bound Services:</a:t>
            </a:r>
          </a:p>
          <a:p>
            <a:pPr algn="just"/>
            <a:r>
              <a:rPr lang="en-IN" dirty="0"/>
              <a:t>This type of android service allows the components of the application like activity to bound themselves with it. Bound services perform their task as long as any application component is bound to it. More than one component is allowed to bind themselves with a service at a time. In order to bind an application component with a service </a:t>
            </a:r>
            <a:r>
              <a:rPr lang="en-IN" dirty="0" err="1">
                <a:solidFill>
                  <a:srgbClr val="FF0000"/>
                </a:solidFill>
              </a:rPr>
              <a:t>bindService</a:t>
            </a:r>
            <a:r>
              <a:rPr lang="en-IN" dirty="0">
                <a:solidFill>
                  <a:srgbClr val="FF0000"/>
                </a:solidFill>
              </a:rPr>
              <a:t>() </a:t>
            </a:r>
            <a:r>
              <a:rPr lang="en-IN" dirty="0"/>
              <a:t>method is used. </a:t>
            </a:r>
          </a:p>
          <a:p>
            <a:endParaRPr lang="en-IN" dirty="0"/>
          </a:p>
        </p:txBody>
      </p:sp>
    </p:spTree>
    <p:extLst>
      <p:ext uri="{BB962C8B-B14F-4D97-AF65-F5344CB8AC3E}">
        <p14:creationId xmlns:p14="http://schemas.microsoft.com/office/powerpoint/2010/main" val="3937617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marL="0" indent="0" algn="just">
              <a:buNone/>
            </a:pPr>
            <a:r>
              <a:rPr lang="en-IN" sz="4000" b="1" dirty="0">
                <a:solidFill>
                  <a:srgbClr val="0070C0"/>
                </a:solidFill>
              </a:rPr>
              <a:t>The Life Cycle of Android Services</a:t>
            </a:r>
          </a:p>
          <a:p>
            <a:pPr algn="just"/>
            <a:r>
              <a:rPr lang="en-IN" dirty="0"/>
              <a:t>In android, services have 2 possible paths to complete its life cycle namely Started and Bounded.</a:t>
            </a:r>
          </a:p>
          <a:p>
            <a:pPr algn="just"/>
            <a:endParaRPr lang="en-IN" dirty="0"/>
          </a:p>
          <a:p>
            <a:pPr marL="0" indent="0" algn="just">
              <a:buNone/>
            </a:pPr>
            <a:r>
              <a:rPr lang="en-IN" b="1" dirty="0"/>
              <a:t>1. Started Service (Unbounded Service):</a:t>
            </a:r>
          </a:p>
          <a:p>
            <a:pPr algn="just"/>
            <a:r>
              <a:rPr lang="en-IN" dirty="0"/>
              <a:t>By following this path, a service will initiate when an application component calls the </a:t>
            </a:r>
            <a:r>
              <a:rPr lang="en-IN" dirty="0" err="1">
                <a:solidFill>
                  <a:srgbClr val="FF0000"/>
                </a:solidFill>
              </a:rPr>
              <a:t>startService</a:t>
            </a:r>
            <a:r>
              <a:rPr lang="en-IN" dirty="0">
                <a:solidFill>
                  <a:srgbClr val="FF0000"/>
                </a:solidFill>
              </a:rPr>
              <a:t>() </a:t>
            </a:r>
            <a:r>
              <a:rPr lang="en-IN" dirty="0"/>
              <a:t>method. Once initiated, the service can run continuously in the background even if the component is destroyed which was responsible for the start of the service. Two option are available to stop the execution of service:</a:t>
            </a:r>
          </a:p>
          <a:p>
            <a:pPr algn="just"/>
            <a:r>
              <a:rPr lang="en-IN" dirty="0"/>
              <a:t>By calling </a:t>
            </a:r>
            <a:r>
              <a:rPr lang="en-IN" dirty="0" err="1">
                <a:solidFill>
                  <a:srgbClr val="FF0000"/>
                </a:solidFill>
              </a:rPr>
              <a:t>stopService</a:t>
            </a:r>
            <a:r>
              <a:rPr lang="en-IN" dirty="0">
                <a:solidFill>
                  <a:srgbClr val="FF0000"/>
                </a:solidFill>
              </a:rPr>
              <a:t>() </a:t>
            </a:r>
            <a:r>
              <a:rPr lang="en-IN" dirty="0"/>
              <a:t>method,</a:t>
            </a:r>
          </a:p>
          <a:p>
            <a:pPr algn="just"/>
            <a:r>
              <a:rPr lang="en-IN" dirty="0"/>
              <a:t>The service can stop itself by using </a:t>
            </a:r>
            <a:r>
              <a:rPr lang="en-IN" dirty="0" err="1">
                <a:solidFill>
                  <a:srgbClr val="FF0000"/>
                </a:solidFill>
              </a:rPr>
              <a:t>stopSelf</a:t>
            </a:r>
            <a:r>
              <a:rPr lang="en-IN" dirty="0">
                <a:solidFill>
                  <a:srgbClr val="FF0000"/>
                </a:solidFill>
              </a:rPr>
              <a:t>() </a:t>
            </a:r>
            <a:r>
              <a:rPr lang="en-IN" dirty="0"/>
              <a:t>method.</a:t>
            </a:r>
          </a:p>
          <a:p>
            <a:pPr algn="just"/>
            <a:endParaRPr lang="en-IN" dirty="0"/>
          </a:p>
          <a:p>
            <a:pPr marL="0" indent="0" algn="just">
              <a:buNone/>
            </a:pPr>
            <a:r>
              <a:rPr lang="en-IN" b="1" dirty="0"/>
              <a:t>2. Bounded Service:</a:t>
            </a:r>
          </a:p>
          <a:p>
            <a:pPr algn="just"/>
            <a:r>
              <a:rPr lang="en-IN" dirty="0"/>
              <a:t>It can be treated as a server in a client-server interface. By following this path, android application components can send requests to the service and can fetch results. A service is termed as bounded when an application component binds itself with a service by calling </a:t>
            </a:r>
            <a:r>
              <a:rPr lang="en-IN" dirty="0" err="1">
                <a:solidFill>
                  <a:srgbClr val="FF0000"/>
                </a:solidFill>
              </a:rPr>
              <a:t>bindService</a:t>
            </a:r>
            <a:r>
              <a:rPr lang="en-IN" dirty="0">
                <a:solidFill>
                  <a:srgbClr val="FF0000"/>
                </a:solidFill>
              </a:rPr>
              <a:t>() </a:t>
            </a:r>
            <a:r>
              <a:rPr lang="en-IN" dirty="0"/>
              <a:t>method. To stop the execution of this service, all the components must unbind themselves from the service by using </a:t>
            </a:r>
            <a:r>
              <a:rPr lang="en-IN" dirty="0" err="1">
                <a:solidFill>
                  <a:srgbClr val="FF0000"/>
                </a:solidFill>
              </a:rPr>
              <a:t>unbindService</a:t>
            </a:r>
            <a:r>
              <a:rPr lang="en-IN" dirty="0">
                <a:solidFill>
                  <a:srgbClr val="FF0000"/>
                </a:solidFill>
              </a:rPr>
              <a:t>() </a:t>
            </a:r>
            <a:r>
              <a:rPr lang="en-IN" dirty="0"/>
              <a:t>method.</a:t>
            </a:r>
          </a:p>
          <a:p>
            <a:endParaRPr lang="en-IN" dirty="0"/>
          </a:p>
        </p:txBody>
      </p:sp>
    </p:spTree>
    <p:extLst>
      <p:ext uri="{BB962C8B-B14F-4D97-AF65-F5344CB8AC3E}">
        <p14:creationId xmlns:p14="http://schemas.microsoft.com/office/powerpoint/2010/main" val="2780863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life cycle of Android service">
            <a:extLst>
              <a:ext uri="{FF2B5EF4-FFF2-40B4-BE49-F238E27FC236}">
                <a16:creationId xmlns:a16="http://schemas.microsoft.com/office/drawing/2014/main" xmlns="" id="{9B2CB8B6-9966-CCDA-6D7C-92E2B281DA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77724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99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fontAlgn="base">
              <a:buNone/>
            </a:pPr>
            <a:r>
              <a:rPr lang="en-US" sz="2400" dirty="0"/>
              <a:t>Below are some applications of Intents:</a:t>
            </a:r>
          </a:p>
          <a:p>
            <a:pPr fontAlgn="base"/>
            <a:r>
              <a:rPr lang="en-US" sz="2400" dirty="0"/>
              <a:t>Sending the User to Another App</a:t>
            </a:r>
          </a:p>
          <a:p>
            <a:pPr fontAlgn="base"/>
            <a:r>
              <a:rPr lang="en-US" sz="2400" dirty="0"/>
              <a:t>Getting a Result from an Activity</a:t>
            </a:r>
          </a:p>
          <a:p>
            <a:pPr fontAlgn="base"/>
            <a:r>
              <a:rPr lang="en-US" sz="2400" dirty="0"/>
              <a:t>Allowing Other Apps to Start Your </a:t>
            </a:r>
            <a:r>
              <a:rPr lang="en-US" sz="2400" dirty="0" smtClean="0"/>
              <a:t>Activity</a:t>
            </a:r>
          </a:p>
          <a:p>
            <a:pPr marL="0" indent="0" fontAlgn="base">
              <a:buNone/>
            </a:pPr>
            <a:endParaRPr lang="en-US" sz="2400" dirty="0" smtClean="0"/>
          </a:p>
          <a:p>
            <a:pPr marL="0" indent="0" fontAlgn="base">
              <a:buNone/>
            </a:pPr>
            <a:r>
              <a:rPr lang="en-US" sz="2000" b="1" dirty="0">
                <a:solidFill>
                  <a:srgbClr val="FF0000"/>
                </a:solidFill>
              </a:rPr>
              <a:t>Some Important Method of Intent and their </a:t>
            </a:r>
            <a:r>
              <a:rPr lang="en-US" sz="2000" b="1" dirty="0" smtClean="0">
                <a:solidFill>
                  <a:srgbClr val="FF0000"/>
                </a:solidFill>
              </a:rPr>
              <a:t>Description</a:t>
            </a:r>
          </a:p>
          <a:p>
            <a:pPr marL="0" indent="0" fontAlgn="base">
              <a:buNone/>
            </a:pPr>
            <a:endParaRPr lang="en-US" sz="2400"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8168152"/>
              </p:ext>
            </p:extLst>
          </p:nvPr>
        </p:nvGraphicFramePr>
        <p:xfrm>
          <a:off x="990600" y="3276600"/>
          <a:ext cx="6934200" cy="2514600"/>
        </p:xfrm>
        <a:graphic>
          <a:graphicData uri="http://schemas.openxmlformats.org/drawingml/2006/table">
            <a:tbl>
              <a:tblPr/>
              <a:tblGrid>
                <a:gridCol w="2286000"/>
                <a:gridCol w="4648200"/>
              </a:tblGrid>
              <a:tr h="838200">
                <a:tc>
                  <a:txBody>
                    <a:bodyPr/>
                    <a:lstStyle/>
                    <a:p>
                      <a:pPr algn="l" fontAlgn="ctr"/>
                      <a:r>
                        <a:rPr lang="en-IN" sz="1600" b="0" dirty="0" err="1">
                          <a:effectLst/>
                        </a:rPr>
                        <a:t>Context.startActivity</a:t>
                      </a:r>
                      <a:r>
                        <a:rPr lang="en-IN" sz="16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600" b="0" dirty="0">
                          <a:effectLst/>
                        </a:rPr>
                        <a:t>This is to launch a new activity or get an existing activity to be action.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38200">
                <a:tc>
                  <a:txBody>
                    <a:bodyPr/>
                    <a:lstStyle/>
                    <a:p>
                      <a:pPr algn="l" fontAlgn="ctr"/>
                      <a:r>
                        <a:rPr lang="en-IN" sz="1600" b="0" dirty="0" err="1">
                          <a:effectLst/>
                        </a:rPr>
                        <a:t>Context.startService</a:t>
                      </a:r>
                      <a:r>
                        <a:rPr lang="en-IN" sz="16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600" b="0" dirty="0">
                          <a:effectLst/>
                        </a:rPr>
                        <a:t>This is to start a new service or deliver instructions for an existing service.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838200">
                <a:tc>
                  <a:txBody>
                    <a:bodyPr/>
                    <a:lstStyle/>
                    <a:p>
                      <a:pPr algn="l" fontAlgn="ctr"/>
                      <a:r>
                        <a:rPr lang="en-IN" sz="1600" b="0">
                          <a:effectLst/>
                        </a:rPr>
                        <a:t>Context.sendBroadcast()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600" b="0" dirty="0">
                          <a:effectLst/>
                        </a:rPr>
                        <a:t>This is to deliver the message to broadcast receivers.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0575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400" dirty="0"/>
              <a:t>Intent facilitate you to redirect your activity to another activity on occurrence of any event. By calling, startActivity() you can perform this task</a:t>
            </a:r>
            <a:r>
              <a:rPr lang="en-US" sz="2400" dirty="0" smtClean="0"/>
              <a:t>.</a:t>
            </a:r>
          </a:p>
          <a:p>
            <a:pPr algn="just"/>
            <a:endParaRPr lang="en-US" sz="2400" dirty="0" smtClean="0"/>
          </a:p>
          <a:p>
            <a:pPr marL="0" indent="0" algn="just">
              <a:buNone/>
            </a:pPr>
            <a:r>
              <a:rPr lang="en-IN" sz="2400" dirty="0">
                <a:solidFill>
                  <a:srgbClr val="FF0000"/>
                </a:solidFill>
              </a:rPr>
              <a:t>Intent intent = new Intent(</a:t>
            </a:r>
            <a:r>
              <a:rPr lang="en-IN" sz="2400" dirty="0" err="1">
                <a:solidFill>
                  <a:srgbClr val="FF0000"/>
                </a:solidFill>
              </a:rPr>
              <a:t>getApplicationContext</a:t>
            </a:r>
            <a:r>
              <a:rPr lang="en-IN" sz="2400" dirty="0">
                <a:solidFill>
                  <a:srgbClr val="FF0000"/>
                </a:solidFill>
              </a:rPr>
              <a:t>(), SecondActivity.class); </a:t>
            </a:r>
            <a:endParaRPr lang="en-IN" sz="2400" dirty="0" smtClean="0">
              <a:solidFill>
                <a:srgbClr val="FF0000"/>
              </a:solidFill>
            </a:endParaRPr>
          </a:p>
          <a:p>
            <a:pPr marL="0" indent="0" algn="just">
              <a:buNone/>
            </a:pPr>
            <a:r>
              <a:rPr lang="en-IN" sz="2400" dirty="0" smtClean="0">
                <a:solidFill>
                  <a:srgbClr val="FF0000"/>
                </a:solidFill>
              </a:rPr>
              <a:t>startActivity(intent);</a:t>
            </a:r>
          </a:p>
          <a:p>
            <a:pPr marL="0" indent="0" algn="just">
              <a:buNone/>
            </a:pPr>
            <a:endParaRPr lang="en-US" sz="2400" dirty="0">
              <a:solidFill>
                <a:srgbClr val="FF0000"/>
              </a:solidFill>
            </a:endParaRPr>
          </a:p>
          <a:p>
            <a:pPr algn="just"/>
            <a:r>
              <a:rPr lang="en-US" sz="2400" dirty="0"/>
              <a:t>In the above example, foreground activity is getting redirected to another activity i.e. SecondActivity.java. getApplicationContext() returns the context for your foreground activity.</a:t>
            </a:r>
            <a:endParaRPr lang="en-IN" sz="2400" dirty="0" smtClean="0"/>
          </a:p>
          <a:p>
            <a:pPr marL="0" indent="0" algn="just">
              <a:buNone/>
            </a:pPr>
            <a:endParaRPr lang="en-IN" sz="2400" dirty="0">
              <a:solidFill>
                <a:srgbClr val="FF0000"/>
              </a:solidFill>
            </a:endParaRPr>
          </a:p>
        </p:txBody>
      </p:sp>
    </p:spTree>
    <p:extLst>
      <p:ext uri="{BB962C8B-B14F-4D97-AF65-F5344CB8AC3E}">
        <p14:creationId xmlns:p14="http://schemas.microsoft.com/office/powerpoint/2010/main" val="70020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200" b="1" dirty="0" smtClean="0"/>
              <a:t>Intent uses </a:t>
            </a:r>
            <a:endParaRPr lang="en-IN" sz="3200" b="1" dirty="0"/>
          </a:p>
        </p:txBody>
      </p:sp>
      <p:sp>
        <p:nvSpPr>
          <p:cNvPr id="3" name="Content Placeholder 2"/>
          <p:cNvSpPr>
            <a:spLocks noGrp="1"/>
          </p:cNvSpPr>
          <p:nvPr>
            <p:ph idx="1"/>
          </p:nvPr>
        </p:nvSpPr>
        <p:spPr>
          <a:xfrm>
            <a:off x="457200" y="838200"/>
            <a:ext cx="8229600" cy="5867400"/>
          </a:xfrm>
        </p:spPr>
        <p:txBody>
          <a:bodyPr>
            <a:normAutofit fontScale="62500" lnSpcReduction="20000"/>
          </a:bodyPr>
          <a:lstStyle/>
          <a:p>
            <a:pPr marL="0" indent="0" algn="just">
              <a:buNone/>
            </a:pPr>
            <a:r>
              <a:rPr lang="en-US" dirty="0"/>
              <a:t>Android uses Intents for facilitating communication between its components like Activities, Services and Broadcast Receivers.</a:t>
            </a:r>
          </a:p>
          <a:p>
            <a:pPr marL="0" indent="0" algn="just">
              <a:buNone/>
            </a:pPr>
            <a:r>
              <a:rPr lang="en-US" b="1" dirty="0"/>
              <a:t>Intent for an Activity:</a:t>
            </a:r>
            <a:endParaRPr lang="en-US" dirty="0"/>
          </a:p>
          <a:p>
            <a:pPr algn="just"/>
            <a:r>
              <a:rPr lang="en-US" dirty="0"/>
              <a:t>Every screen in Android application represents an activity. To start a new activity you need to pass an Intent object to startActivity() method. This Intent object helps to start a new activity and passing data to the second activity</a:t>
            </a:r>
            <a:r>
              <a:rPr lang="en-US" dirty="0" smtClean="0"/>
              <a:t>.</a:t>
            </a:r>
          </a:p>
          <a:p>
            <a:pPr marL="0" indent="0" algn="just">
              <a:buNone/>
            </a:pPr>
            <a:endParaRPr lang="en-US" dirty="0"/>
          </a:p>
          <a:p>
            <a:pPr marL="0" indent="0" algn="just">
              <a:buNone/>
            </a:pPr>
            <a:r>
              <a:rPr lang="en-US" b="1" dirty="0"/>
              <a:t>Intent for Services:</a:t>
            </a:r>
            <a:endParaRPr lang="en-US" dirty="0"/>
          </a:p>
          <a:p>
            <a:pPr algn="just"/>
            <a:r>
              <a:rPr lang="en-US" dirty="0"/>
              <a:t>Services work in background of an Android application and it does not require any user Interface. Intents could be used to start a Service that performs one-time task(for example: Downloading some file) or for starting a Service you need to pass Intent to </a:t>
            </a:r>
            <a:r>
              <a:rPr lang="en-US" dirty="0" err="1"/>
              <a:t>startService</a:t>
            </a:r>
            <a:r>
              <a:rPr lang="en-US" dirty="0"/>
              <a:t>() method</a:t>
            </a:r>
            <a:r>
              <a:rPr lang="en-US" dirty="0" smtClean="0"/>
              <a:t>.</a:t>
            </a:r>
          </a:p>
          <a:p>
            <a:pPr marL="0" indent="0" algn="just">
              <a:buNone/>
            </a:pPr>
            <a:endParaRPr lang="en-US" dirty="0"/>
          </a:p>
          <a:p>
            <a:pPr marL="0" indent="0" algn="just">
              <a:buNone/>
            </a:pPr>
            <a:r>
              <a:rPr lang="en-US" b="1" dirty="0"/>
              <a:t>Intent for Broadcast Receivers:</a:t>
            </a:r>
            <a:endParaRPr lang="en-US" dirty="0"/>
          </a:p>
          <a:p>
            <a:pPr algn="just"/>
            <a:r>
              <a:rPr lang="en-US" dirty="0"/>
              <a:t>There are various message that an app receives, these messages are called as Broadcast Receivers. (For example, a broadcast message could be initiated to intimate that the file downloading is completed and ready to use). Android system initiates some broadcast message on several events, such as System Reboot, Low Battery warning message etc.</a:t>
            </a:r>
          </a:p>
          <a:p>
            <a:endParaRPr lang="en-IN" dirty="0"/>
          </a:p>
        </p:txBody>
      </p:sp>
    </p:spTree>
    <p:extLst>
      <p:ext uri="{BB962C8B-B14F-4D97-AF65-F5344CB8AC3E}">
        <p14:creationId xmlns:p14="http://schemas.microsoft.com/office/powerpoint/2010/main" val="407896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87362"/>
          </a:xfrm>
        </p:spPr>
        <p:txBody>
          <a:bodyPr>
            <a:normAutofit fontScale="90000"/>
          </a:bodyPr>
          <a:lstStyle/>
          <a:p>
            <a:r>
              <a:rPr lang="en-US" sz="3600" b="1" dirty="0">
                <a:latin typeface="Arial" panose="020B0604020202020204" pitchFamily="34" charset="0"/>
                <a:cs typeface="Arial" panose="020B0604020202020204" pitchFamily="34" charset="0"/>
              </a:rPr>
              <a:t>Types of Android Intents</a:t>
            </a:r>
            <a:r>
              <a:rPr lang="en-US" b="1" dirty="0">
                <a:solidFill>
                  <a:srgbClr val="0070C0"/>
                </a:solidFill>
                <a:latin typeface="Arial" panose="020B0604020202020204" pitchFamily="34" charset="0"/>
                <a:cs typeface="Arial" panose="020B0604020202020204" pitchFamily="34" charset="0"/>
              </a:rPr>
              <a:t/>
            </a:r>
            <a:br>
              <a:rPr lang="en-US" b="1" dirty="0">
                <a:solidFill>
                  <a:srgbClr val="0070C0"/>
                </a:solidFill>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457200" y="762000"/>
            <a:ext cx="8229600" cy="5364163"/>
          </a:xfrm>
        </p:spPr>
        <p:txBody>
          <a:bodyPr>
            <a:normAutofit fontScale="62500" lnSpcReduction="20000"/>
          </a:bodyPr>
          <a:lstStyle/>
          <a:p>
            <a:pPr algn="just" fontAlgn="base">
              <a:buFont typeface="+mj-lt"/>
              <a:buAutoNum type="arabicPeriod"/>
            </a:pPr>
            <a:r>
              <a:rPr lang="en-US" dirty="0">
                <a:solidFill>
                  <a:srgbClr val="273239"/>
                </a:solidFill>
                <a:latin typeface="Arial" panose="020B0604020202020204" pitchFamily="34" charset="0"/>
                <a:cs typeface="Arial" panose="020B0604020202020204" pitchFamily="34" charset="0"/>
              </a:rPr>
              <a:t> Implicit</a:t>
            </a:r>
          </a:p>
          <a:p>
            <a:pPr algn="just" fontAlgn="base">
              <a:buFont typeface="+mj-lt"/>
              <a:buAutoNum type="arabicPeriod"/>
            </a:pPr>
            <a:r>
              <a:rPr lang="en-US" dirty="0">
                <a:solidFill>
                  <a:srgbClr val="273239"/>
                </a:solidFill>
                <a:latin typeface="Arial" panose="020B0604020202020204" pitchFamily="34" charset="0"/>
                <a:cs typeface="Arial" panose="020B0604020202020204" pitchFamily="34" charset="0"/>
              </a:rPr>
              <a:t> Explicit</a:t>
            </a:r>
          </a:p>
          <a:p>
            <a:pPr algn="just" fontAlgn="base">
              <a:buFont typeface="+mj-lt"/>
              <a:buAutoNum type="arabicPeriod"/>
            </a:pPr>
            <a:endParaRPr lang="en-US" dirty="0">
              <a:solidFill>
                <a:srgbClr val="273239"/>
              </a:solidFill>
              <a:latin typeface="Arial" panose="020B0604020202020204" pitchFamily="34" charset="0"/>
              <a:cs typeface="Arial" panose="020B0604020202020204" pitchFamily="34" charset="0"/>
            </a:endParaRPr>
          </a:p>
          <a:p>
            <a:pPr marL="0" indent="0" algn="just" fontAlgn="base">
              <a:buNone/>
            </a:pPr>
            <a:r>
              <a:rPr lang="en-US" b="1" dirty="0">
                <a:solidFill>
                  <a:srgbClr val="0070C0"/>
                </a:solidFill>
                <a:latin typeface="Arial" panose="020B0604020202020204" pitchFamily="34" charset="0"/>
                <a:cs typeface="Arial" panose="020B0604020202020204" pitchFamily="34" charset="0"/>
              </a:rPr>
              <a:t>1. Implicit Intent </a:t>
            </a:r>
          </a:p>
          <a:p>
            <a:pPr algn="just" fontAlgn="base"/>
            <a:r>
              <a:rPr lang="en-US" dirty="0">
                <a:solidFill>
                  <a:srgbClr val="273239"/>
                </a:solidFill>
                <a:latin typeface="Arial" panose="020B0604020202020204" pitchFamily="34" charset="0"/>
                <a:cs typeface="Arial" panose="020B0604020202020204" pitchFamily="34" charset="0"/>
              </a:rPr>
              <a:t>It doesn’t specify the component. For example, you may write the following code to view the webpage.</a:t>
            </a:r>
          </a:p>
          <a:p>
            <a:pPr algn="just" fontAlgn="base"/>
            <a:endParaRPr lang="en-US" dirty="0">
              <a:solidFill>
                <a:srgbClr val="273239"/>
              </a:solidFill>
              <a:latin typeface="Arial" panose="020B0604020202020204" pitchFamily="34" charset="0"/>
              <a:cs typeface="Arial" panose="020B0604020202020204" pitchFamily="34" charset="0"/>
            </a:endParaRPr>
          </a:p>
          <a:p>
            <a:pPr marL="0" indent="0" algn="just" fontAlgn="base">
              <a:buNone/>
            </a:pPr>
            <a:r>
              <a:rPr lang="en-US" b="1" dirty="0">
                <a:solidFill>
                  <a:srgbClr val="273239"/>
                </a:solidFill>
                <a:latin typeface="Arial" panose="020B0604020202020204" pitchFamily="34" charset="0"/>
                <a:cs typeface="Arial" panose="020B0604020202020204" pitchFamily="34" charset="0"/>
              </a:rPr>
              <a:t>Syntax:</a:t>
            </a:r>
            <a:endParaRPr lang="en-US" dirty="0">
              <a:solidFill>
                <a:srgbClr val="273239"/>
              </a:solidFill>
              <a:latin typeface="Arial" panose="020B0604020202020204" pitchFamily="34" charset="0"/>
              <a:cs typeface="Arial" panose="020B0604020202020204" pitchFamily="34" charset="0"/>
            </a:endParaRPr>
          </a:p>
          <a:p>
            <a:pPr marL="0" indent="0" algn="just" fontAlgn="base">
              <a:buNone/>
            </a:pPr>
            <a:r>
              <a:rPr lang="en-US" dirty="0">
                <a:solidFill>
                  <a:srgbClr val="FF0000"/>
                </a:solidFill>
                <a:latin typeface="Arial" panose="020B0604020202020204" pitchFamily="34" charset="0"/>
                <a:cs typeface="Arial" panose="020B0604020202020204" pitchFamily="34" charset="0"/>
              </a:rPr>
              <a:t>Intent intent=new Intent(</a:t>
            </a:r>
            <a:r>
              <a:rPr lang="en-US" dirty="0" err="1">
                <a:solidFill>
                  <a:srgbClr val="FF0000"/>
                </a:solidFill>
                <a:latin typeface="Arial" panose="020B0604020202020204" pitchFamily="34" charset="0"/>
                <a:cs typeface="Arial" panose="020B0604020202020204" pitchFamily="34" charset="0"/>
              </a:rPr>
              <a:t>Intent.ACTION_VIEW</a:t>
            </a:r>
            <a:r>
              <a:rPr lang="en-US" dirty="0">
                <a:solidFill>
                  <a:srgbClr val="FF0000"/>
                </a:solidFill>
                <a:latin typeface="Arial" panose="020B0604020202020204" pitchFamily="34" charset="0"/>
                <a:cs typeface="Arial" panose="020B0604020202020204" pitchFamily="34" charset="0"/>
              </a:rPr>
              <a:t>);</a:t>
            </a:r>
          </a:p>
          <a:p>
            <a:pPr marL="0" indent="0" algn="just" fontAlgn="base">
              <a:buNone/>
            </a:pPr>
            <a:r>
              <a:rPr lang="en-US" dirty="0" err="1">
                <a:solidFill>
                  <a:srgbClr val="FF0000"/>
                </a:solidFill>
                <a:latin typeface="Arial" panose="020B0604020202020204" pitchFamily="34" charset="0"/>
                <a:cs typeface="Arial" panose="020B0604020202020204" pitchFamily="34" charset="0"/>
              </a:rPr>
              <a:t>intent.setData</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Uri.parse</a:t>
            </a:r>
            <a:r>
              <a:rPr lang="en-US" dirty="0">
                <a:solidFill>
                  <a:srgbClr val="FF0000"/>
                </a:solidFill>
                <a:latin typeface="Arial" panose="020B0604020202020204" pitchFamily="34" charset="0"/>
                <a:cs typeface="Arial" panose="020B0604020202020204" pitchFamily="34" charset="0"/>
              </a:rPr>
              <a:t>("https://www.google.com"));</a:t>
            </a:r>
          </a:p>
          <a:p>
            <a:pPr marL="0" indent="0" algn="just" fontAlgn="base">
              <a:buNone/>
            </a:pPr>
            <a:r>
              <a:rPr lang="en-US" dirty="0" err="1">
                <a:solidFill>
                  <a:srgbClr val="FF0000"/>
                </a:solidFill>
                <a:latin typeface="Arial" panose="020B0604020202020204" pitchFamily="34" charset="0"/>
                <a:cs typeface="Arial" panose="020B0604020202020204" pitchFamily="34" charset="0"/>
              </a:rPr>
              <a:t>startActivity</a:t>
            </a:r>
            <a:r>
              <a:rPr lang="en-US" dirty="0">
                <a:solidFill>
                  <a:srgbClr val="FF0000"/>
                </a:solidFill>
                <a:latin typeface="Arial" panose="020B0604020202020204" pitchFamily="34" charset="0"/>
                <a:cs typeface="Arial" panose="020B0604020202020204" pitchFamily="34" charset="0"/>
              </a:rPr>
              <a:t>(intent);</a:t>
            </a:r>
          </a:p>
          <a:p>
            <a:pPr algn="just" fontAlgn="base"/>
            <a:endParaRPr lang="en-US" dirty="0">
              <a:solidFill>
                <a:srgbClr val="273239"/>
              </a:solidFill>
              <a:latin typeface="Arial" panose="020B0604020202020204" pitchFamily="34" charset="0"/>
              <a:cs typeface="Arial" panose="020B0604020202020204" pitchFamily="34" charset="0"/>
            </a:endParaRPr>
          </a:p>
          <a:p>
            <a:pPr marL="0" indent="0" algn="just" fontAlgn="base">
              <a:buNone/>
            </a:pPr>
            <a:r>
              <a:rPr lang="en-US" b="1" dirty="0">
                <a:solidFill>
                  <a:srgbClr val="273239"/>
                </a:solidFill>
                <a:latin typeface="Arial" panose="020B0604020202020204" pitchFamily="34" charset="0"/>
                <a:cs typeface="Arial" panose="020B0604020202020204" pitchFamily="34" charset="0"/>
              </a:rPr>
              <a:t>Example: </a:t>
            </a:r>
          </a:p>
          <a:p>
            <a:pPr algn="just" fontAlgn="base"/>
            <a:r>
              <a:rPr lang="en-US" dirty="0">
                <a:solidFill>
                  <a:srgbClr val="273239"/>
                </a:solidFill>
                <a:latin typeface="Arial" panose="020B0604020202020204" pitchFamily="34" charset="0"/>
                <a:cs typeface="Arial" panose="020B0604020202020204" pitchFamily="34" charset="0"/>
              </a:rPr>
              <a:t>In the above, no component is specified, instead, an action is performed i.e. a webpage is going to be opened. As you type the name of your desired webpage and click on the ‘CLICK’ button. Your webpage is opened. </a:t>
            </a:r>
          </a:p>
          <a:p>
            <a:endParaRPr lang="en-IN" dirty="0"/>
          </a:p>
        </p:txBody>
      </p:sp>
    </p:spTree>
    <p:extLst>
      <p:ext uri="{BB962C8B-B14F-4D97-AF65-F5344CB8AC3E}">
        <p14:creationId xmlns:p14="http://schemas.microsoft.com/office/powerpoint/2010/main" val="393050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marL="0" indent="0" algn="just">
              <a:buNone/>
            </a:pPr>
            <a:r>
              <a:rPr lang="en-IN" sz="3100" b="1" dirty="0">
                <a:solidFill>
                  <a:srgbClr val="0070C0"/>
                </a:solidFill>
                <a:latin typeface="Arial" panose="020B0604020202020204" pitchFamily="34" charset="0"/>
                <a:cs typeface="Arial" panose="020B0604020202020204" pitchFamily="34" charset="0"/>
              </a:rPr>
              <a:t>2. Explicit Intent</a:t>
            </a:r>
          </a:p>
          <a:p>
            <a:pPr algn="just"/>
            <a:r>
              <a:rPr lang="en-IN" sz="3100" dirty="0">
                <a:latin typeface="Arial" panose="020B0604020202020204" pitchFamily="34" charset="0"/>
                <a:cs typeface="Arial" panose="020B0604020202020204" pitchFamily="34" charset="0"/>
              </a:rPr>
              <a:t>Explicit Intent specifies the component. In such a case, intent provides the external class to be invoked.</a:t>
            </a:r>
          </a:p>
          <a:p>
            <a:pPr algn="just"/>
            <a:endParaRPr lang="en-IN" sz="3100" dirty="0">
              <a:latin typeface="Arial" panose="020B0604020202020204" pitchFamily="34" charset="0"/>
              <a:cs typeface="Arial" panose="020B0604020202020204" pitchFamily="34" charset="0"/>
            </a:endParaRPr>
          </a:p>
          <a:p>
            <a:pPr marL="0" indent="0" algn="just">
              <a:buNone/>
            </a:pPr>
            <a:r>
              <a:rPr lang="en-IN" sz="3100" dirty="0">
                <a:latin typeface="Arial" panose="020B0604020202020204" pitchFamily="34" charset="0"/>
                <a:cs typeface="Arial" panose="020B0604020202020204" pitchFamily="34" charset="0"/>
              </a:rPr>
              <a:t>Syntax:</a:t>
            </a:r>
          </a:p>
          <a:p>
            <a:pPr marL="0" indent="0" algn="just">
              <a:buNone/>
            </a:pPr>
            <a:r>
              <a:rPr lang="en-IN" sz="3100" dirty="0">
                <a:solidFill>
                  <a:srgbClr val="FF0000"/>
                </a:solidFill>
                <a:latin typeface="Arial" panose="020B0604020202020204" pitchFamily="34" charset="0"/>
                <a:cs typeface="Arial" panose="020B0604020202020204" pitchFamily="34" charset="0"/>
              </a:rPr>
              <a:t>Intent i = new Intent(</a:t>
            </a:r>
            <a:r>
              <a:rPr lang="en-IN" sz="3100" dirty="0" err="1">
                <a:solidFill>
                  <a:srgbClr val="FF0000"/>
                </a:solidFill>
                <a:latin typeface="Arial" panose="020B0604020202020204" pitchFamily="34" charset="0"/>
                <a:cs typeface="Arial" panose="020B0604020202020204" pitchFamily="34" charset="0"/>
              </a:rPr>
              <a:t>getApplicationContext</a:t>
            </a:r>
            <a:r>
              <a:rPr lang="en-IN" sz="3100" dirty="0">
                <a:solidFill>
                  <a:srgbClr val="FF0000"/>
                </a:solidFill>
                <a:latin typeface="Arial" panose="020B0604020202020204" pitchFamily="34" charset="0"/>
                <a:cs typeface="Arial" panose="020B0604020202020204" pitchFamily="34" charset="0"/>
              </a:rPr>
              <a:t>(), SecondActivity.class);  </a:t>
            </a:r>
          </a:p>
          <a:p>
            <a:pPr marL="0" indent="0" algn="just">
              <a:buNone/>
            </a:pPr>
            <a:r>
              <a:rPr lang="en-IN" sz="3100" dirty="0">
                <a:solidFill>
                  <a:srgbClr val="FF0000"/>
                </a:solidFill>
                <a:latin typeface="Arial" panose="020B0604020202020204" pitchFamily="34" charset="0"/>
                <a:cs typeface="Arial" panose="020B0604020202020204" pitchFamily="34" charset="0"/>
              </a:rPr>
              <a:t>startActivity(i);  </a:t>
            </a:r>
            <a:endParaRPr lang="en-IN" sz="3100" dirty="0" smtClean="0">
              <a:solidFill>
                <a:srgbClr val="FF0000"/>
              </a:solidFill>
              <a:latin typeface="Arial" panose="020B0604020202020204" pitchFamily="34" charset="0"/>
              <a:cs typeface="Arial" panose="020B0604020202020204" pitchFamily="34" charset="0"/>
            </a:endParaRPr>
          </a:p>
          <a:p>
            <a:pPr marL="0" indent="0" algn="just">
              <a:buNone/>
            </a:pPr>
            <a:endParaRPr lang="en-IN" sz="3100" dirty="0">
              <a:latin typeface="Arial" panose="020B0604020202020204" pitchFamily="34" charset="0"/>
              <a:cs typeface="Arial" panose="020B0604020202020204" pitchFamily="34" charset="0"/>
            </a:endParaRPr>
          </a:p>
          <a:p>
            <a:pPr marL="0" indent="0" algn="just">
              <a:buNone/>
            </a:pPr>
            <a:r>
              <a:rPr lang="en-IN" sz="3100" b="1" dirty="0">
                <a:latin typeface="Arial" panose="020B0604020202020204" pitchFamily="34" charset="0"/>
                <a:cs typeface="Arial" panose="020B0604020202020204" pitchFamily="34" charset="0"/>
              </a:rPr>
              <a:t>Example: </a:t>
            </a:r>
          </a:p>
          <a:p>
            <a:pPr algn="just"/>
            <a:r>
              <a:rPr lang="en-IN" sz="3100" dirty="0">
                <a:latin typeface="Arial" panose="020B0604020202020204" pitchFamily="34" charset="0"/>
                <a:cs typeface="Arial" panose="020B0604020202020204" pitchFamily="34" charset="0"/>
              </a:rPr>
              <a:t>In the above example, there are two activities (MaintActivity, and SecondActivity). When you click on the ‘Go to Second Activity’ Button in the MainActivity, then you move to the SecondActivity. When you click on the ‘GO TO HOME ACTIVITY’ button in the SecondActivity, then you move to the MainActivity. This is getting done through Explicit Intent.</a:t>
            </a:r>
          </a:p>
          <a:p>
            <a:endParaRPr lang="en-IN" dirty="0"/>
          </a:p>
        </p:txBody>
      </p:sp>
    </p:spTree>
    <p:extLst>
      <p:ext uri="{BB962C8B-B14F-4D97-AF65-F5344CB8AC3E}">
        <p14:creationId xmlns:p14="http://schemas.microsoft.com/office/powerpoint/2010/main" val="1220289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2406</TotalTime>
  <Words>1975</Words>
  <Application>Microsoft Office PowerPoint</Application>
  <PresentationFormat>On-screen Show (4:3)</PresentationFormat>
  <Paragraphs>220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UNIT-IV</vt:lpstr>
      <vt:lpstr>Syllabus</vt:lpstr>
      <vt:lpstr>Intents</vt:lpstr>
      <vt:lpstr>PowerPoint Presentation</vt:lpstr>
      <vt:lpstr>PowerPoint Presentation</vt:lpstr>
      <vt:lpstr>PowerPoint Presentation</vt:lpstr>
      <vt:lpstr>Intent uses </vt:lpstr>
      <vt:lpstr>Types of Android Intents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 Data from One Activity to Another in Android </vt:lpstr>
      <vt:lpstr>Getting Results from Intents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Broadcast Receivers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MRUH</dc:creator>
  <cp:lastModifiedBy>MRUH</cp:lastModifiedBy>
  <cp:revision>249</cp:revision>
  <dcterms:created xsi:type="dcterms:W3CDTF">2006-08-16T00:00:00Z</dcterms:created>
  <dcterms:modified xsi:type="dcterms:W3CDTF">2025-03-11T10:52:34Z</dcterms:modified>
</cp:coreProperties>
</file>