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05000"/>
            <a:ext cx="7772400" cy="1066800"/>
          </a:xfrm>
        </p:spPr>
        <p:txBody>
          <a:bodyPr>
            <a:normAutofit/>
          </a:bodyPr>
          <a:lstStyle/>
          <a:p>
            <a:r>
              <a:rPr lang="en-US" sz="3600" b="1" dirty="0" smtClean="0"/>
              <a:t>UNIT-V</a:t>
            </a:r>
            <a:endParaRPr lang="en-IN" sz="3600" b="1" dirty="0"/>
          </a:p>
        </p:txBody>
      </p:sp>
      <p:sp>
        <p:nvSpPr>
          <p:cNvPr id="3" name="Subtitle 2"/>
          <p:cNvSpPr>
            <a:spLocks noGrp="1"/>
          </p:cNvSpPr>
          <p:nvPr>
            <p:ph type="subTitle" idx="1"/>
          </p:nvPr>
        </p:nvSpPr>
        <p:spPr>
          <a:xfrm>
            <a:off x="1447800" y="2819400"/>
            <a:ext cx="6400800" cy="1143000"/>
          </a:xfrm>
        </p:spPr>
        <p:txBody>
          <a:bodyPr>
            <a:normAutofit/>
          </a:bodyPr>
          <a:lstStyle/>
          <a:p>
            <a:r>
              <a:rPr lang="en-IN" b="1" dirty="0">
                <a:solidFill>
                  <a:srgbClr val="FF0000"/>
                </a:solidFill>
              </a:rPr>
              <a:t>SQLite database</a:t>
            </a:r>
          </a:p>
        </p:txBody>
      </p:sp>
    </p:spTree>
    <p:extLst>
      <p:ext uri="{BB962C8B-B14F-4D97-AF65-F5344CB8AC3E}">
        <p14:creationId xmlns:p14="http://schemas.microsoft.com/office/powerpoint/2010/main" val="4063715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5287963"/>
          </a:xfrm>
        </p:spPr>
        <p:txBody>
          <a:bodyPr>
            <a:normAutofit/>
          </a:bodyPr>
          <a:lstStyle/>
          <a:p>
            <a:pPr algn="just"/>
            <a:r>
              <a:rPr lang="en-US" sz="2000" dirty="0">
                <a:solidFill>
                  <a:srgbClr val="273239"/>
                </a:solidFill>
                <a:latin typeface="Nunito"/>
              </a:rPr>
              <a:t>Data is stored in the SQLite database in the form of </a:t>
            </a:r>
            <a:r>
              <a:rPr lang="en-US" sz="2000" b="1" dirty="0">
                <a:solidFill>
                  <a:srgbClr val="273239"/>
                </a:solidFill>
                <a:latin typeface="Nunito"/>
              </a:rPr>
              <a:t>tables</a:t>
            </a:r>
            <a:r>
              <a:rPr lang="en-US" sz="2000" dirty="0">
                <a:solidFill>
                  <a:srgbClr val="273239"/>
                </a:solidFill>
                <a:latin typeface="Nunito"/>
              </a:rPr>
              <a:t>. When we stored this data in our SQLite database it is arranged in the form of tables that are similar to that of an excel sheet. Below is the representation of our SQLite database which we are storing in our SQLite database. </a:t>
            </a:r>
            <a:endParaRPr lang="en-US" sz="2000" dirty="0" smtClean="0">
              <a:solidFill>
                <a:srgbClr val="273239"/>
              </a:solidFill>
              <a:latin typeface="Nunito"/>
            </a:endParaRPr>
          </a:p>
          <a:p>
            <a:pPr algn="just"/>
            <a:endParaRPr lang="en-I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33600"/>
            <a:ext cx="702945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412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IN" sz="2400" b="1" dirty="0"/>
              <a:t>Methods in SQLite </a:t>
            </a:r>
            <a:r>
              <a:rPr lang="en-IN" sz="2400" b="1" dirty="0" smtClean="0"/>
              <a:t>Database</a:t>
            </a:r>
          </a:p>
          <a:p>
            <a:pPr marL="0" indent="0">
              <a:buNone/>
            </a:pPr>
            <a:endParaRPr lang="en-IN" b="1"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71420507"/>
              </p:ext>
            </p:extLst>
          </p:nvPr>
        </p:nvGraphicFramePr>
        <p:xfrm>
          <a:off x="457200" y="914400"/>
          <a:ext cx="7845972" cy="5605258"/>
        </p:xfrm>
        <a:graphic>
          <a:graphicData uri="http://schemas.openxmlformats.org/drawingml/2006/table">
            <a:tbl>
              <a:tblPr/>
              <a:tblGrid>
                <a:gridCol w="2362200"/>
                <a:gridCol w="5483772"/>
              </a:tblGrid>
              <a:tr h="417394">
                <a:tc>
                  <a:txBody>
                    <a:bodyPr/>
                    <a:lstStyle/>
                    <a:p>
                      <a:pPr algn="ctr" fontAlgn="base"/>
                      <a:r>
                        <a:rPr lang="en-IN" sz="1600" b="1" dirty="0">
                          <a:effectLst/>
                        </a:rPr>
                        <a:t>Method</a:t>
                      </a:r>
                    </a:p>
                  </a:txBody>
                  <a:tcPr marL="36324" marR="36324" marT="90810" marB="9081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600" b="1">
                          <a:effectLst/>
                        </a:rPr>
                        <a:t>Description</a:t>
                      </a:r>
                    </a:p>
                  </a:txBody>
                  <a:tcPr marL="90810" marR="90810" marT="90810" marB="9081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35029">
                <a:tc>
                  <a:txBody>
                    <a:bodyPr/>
                    <a:lstStyle/>
                    <a:p>
                      <a:pPr algn="l" fontAlgn="ctr"/>
                      <a:r>
                        <a:rPr lang="en-IN" sz="1600" b="0" dirty="0" err="1">
                          <a:effectLst/>
                        </a:rPr>
                        <a:t>getColumnNames</a:t>
                      </a:r>
                      <a:r>
                        <a:rPr lang="en-IN" sz="1600" b="0" dirty="0">
                          <a:effectLst/>
                        </a:rPr>
                        <a:t>()</a:t>
                      </a:r>
                    </a:p>
                  </a:txBody>
                  <a:tcPr marL="90810" marR="90810" marT="127134" marB="12713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a:effectLst/>
                        </a:rPr>
                        <a:t>This method is used to get the Array of column names of our SQLite table. </a:t>
                      </a:r>
                    </a:p>
                  </a:txBody>
                  <a:tcPr marL="90810" marR="90810" marT="127134" marB="12713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35029">
                <a:tc>
                  <a:txBody>
                    <a:bodyPr/>
                    <a:lstStyle/>
                    <a:p>
                      <a:pPr algn="l" fontAlgn="ctr"/>
                      <a:r>
                        <a:rPr lang="en-IN" sz="1600" b="0" dirty="0" err="1">
                          <a:effectLst/>
                        </a:rPr>
                        <a:t>getCount</a:t>
                      </a:r>
                      <a:r>
                        <a:rPr lang="en-IN" sz="1600" b="0" dirty="0">
                          <a:effectLst/>
                        </a:rPr>
                        <a:t>()</a:t>
                      </a:r>
                    </a:p>
                  </a:txBody>
                  <a:tcPr marL="90810" marR="90810" marT="127134" marB="12713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dirty="0">
                          <a:effectLst/>
                        </a:rPr>
                        <a:t>This method will return the number of rows in the cursor. </a:t>
                      </a:r>
                    </a:p>
                  </a:txBody>
                  <a:tcPr marL="90810" marR="90810" marT="127134" marB="12713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35029">
                <a:tc>
                  <a:txBody>
                    <a:bodyPr/>
                    <a:lstStyle/>
                    <a:p>
                      <a:pPr algn="l" fontAlgn="ctr"/>
                      <a:r>
                        <a:rPr lang="en-IN" sz="1600" b="0" dirty="0" err="1">
                          <a:effectLst/>
                        </a:rPr>
                        <a:t>isClosed</a:t>
                      </a:r>
                      <a:r>
                        <a:rPr lang="en-IN" sz="1600" b="0" dirty="0">
                          <a:effectLst/>
                        </a:rPr>
                        <a:t>()</a:t>
                      </a:r>
                    </a:p>
                  </a:txBody>
                  <a:tcPr marL="90810" marR="90810" marT="127134" marB="12713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dirty="0">
                          <a:effectLst/>
                        </a:rPr>
                        <a:t>This method returns a Boolean value when our cursor is closed. </a:t>
                      </a:r>
                    </a:p>
                  </a:txBody>
                  <a:tcPr marL="90810" marR="90810" marT="127134" marB="12713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35029">
                <a:tc>
                  <a:txBody>
                    <a:bodyPr/>
                    <a:lstStyle/>
                    <a:p>
                      <a:pPr algn="l" fontAlgn="ctr"/>
                      <a:r>
                        <a:rPr lang="en-IN" sz="1600" b="0">
                          <a:effectLst/>
                        </a:rPr>
                        <a:t>getColumnCount()</a:t>
                      </a:r>
                    </a:p>
                  </a:txBody>
                  <a:tcPr marL="90810" marR="90810" marT="127134" marB="12713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dirty="0">
                          <a:effectLst/>
                        </a:rPr>
                        <a:t>This method returns the total number of columns present in our table. </a:t>
                      </a:r>
                    </a:p>
                  </a:txBody>
                  <a:tcPr marL="90810" marR="90810" marT="127134" marB="12713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35029">
                <a:tc>
                  <a:txBody>
                    <a:bodyPr/>
                    <a:lstStyle/>
                    <a:p>
                      <a:pPr algn="l" fontAlgn="ctr"/>
                      <a:r>
                        <a:rPr lang="en-IN" sz="1600" b="0">
                          <a:effectLst/>
                        </a:rPr>
                        <a:t>getColumnName(int columnIndex)</a:t>
                      </a:r>
                    </a:p>
                  </a:txBody>
                  <a:tcPr marL="90810" marR="90810" marT="127134" marB="12713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dirty="0">
                          <a:effectLst/>
                        </a:rPr>
                        <a:t>This method will return the name of the column when we passed the index of our column in it. </a:t>
                      </a:r>
                    </a:p>
                  </a:txBody>
                  <a:tcPr marL="90810" marR="90810" marT="127134" marB="12713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35029">
                <a:tc>
                  <a:txBody>
                    <a:bodyPr/>
                    <a:lstStyle/>
                    <a:p>
                      <a:pPr algn="l" fontAlgn="ctr"/>
                      <a:r>
                        <a:rPr lang="en-IN" sz="1600" b="0">
                          <a:effectLst/>
                        </a:rPr>
                        <a:t>getColumnIndex(String columnName)</a:t>
                      </a:r>
                    </a:p>
                  </a:txBody>
                  <a:tcPr marL="90810" marR="90810" marT="127134" marB="12713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dirty="0">
                          <a:effectLst/>
                        </a:rPr>
                        <a:t>This method will return the index of our column from the name of the column.</a:t>
                      </a:r>
                    </a:p>
                  </a:txBody>
                  <a:tcPr marL="90810" marR="90810" marT="127134" marB="12713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735029">
                <a:tc>
                  <a:txBody>
                    <a:bodyPr/>
                    <a:lstStyle/>
                    <a:p>
                      <a:pPr algn="l" fontAlgn="ctr"/>
                      <a:r>
                        <a:rPr lang="en-IN" sz="1600" b="0">
                          <a:effectLst/>
                        </a:rPr>
                        <a:t>getPosition()</a:t>
                      </a:r>
                    </a:p>
                  </a:txBody>
                  <a:tcPr marL="90810" marR="90810" marT="127134" marB="12713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600" b="0" dirty="0">
                          <a:effectLst/>
                        </a:rPr>
                        <a:t>This method will return the current position of our cursor in our table. </a:t>
                      </a:r>
                    </a:p>
                  </a:txBody>
                  <a:tcPr marL="90810" marR="90810" marT="127134" marB="12713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85909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Autofit/>
          </a:bodyPr>
          <a:lstStyle/>
          <a:p>
            <a:r>
              <a:rPr lang="en-US" sz="3200" b="1" dirty="0" smtClean="0"/>
              <a:t>Creating Database and table using SQLite</a:t>
            </a:r>
            <a:endParaRPr lang="en-IN" sz="3200" b="1" dirty="0"/>
          </a:p>
        </p:txBody>
      </p:sp>
      <p:sp>
        <p:nvSpPr>
          <p:cNvPr id="3" name="Content Placeholder 2"/>
          <p:cNvSpPr>
            <a:spLocks noGrp="1"/>
          </p:cNvSpPr>
          <p:nvPr>
            <p:ph idx="1"/>
          </p:nvPr>
        </p:nvSpPr>
        <p:spPr>
          <a:xfrm>
            <a:off x="457200" y="762000"/>
            <a:ext cx="8229600" cy="5943600"/>
          </a:xfrm>
        </p:spPr>
        <p:txBody>
          <a:bodyPr>
            <a:noAutofit/>
          </a:bodyPr>
          <a:lstStyle/>
          <a:p>
            <a:pPr algn="just"/>
            <a:r>
              <a:rPr lang="en-US" sz="1800" dirty="0" smtClean="0"/>
              <a:t>Create one java class and name it as </a:t>
            </a:r>
            <a:r>
              <a:rPr lang="en-US" sz="1800" dirty="0" err="1" smtClean="0"/>
              <a:t>DatabaseHandler</a:t>
            </a:r>
            <a:r>
              <a:rPr lang="en-US" sz="1800" dirty="0" smtClean="0"/>
              <a:t> which is subclass of </a:t>
            </a:r>
            <a:r>
              <a:rPr lang="en-US" sz="1800" dirty="0" err="1" smtClean="0"/>
              <a:t>SQLiteOpenHelper</a:t>
            </a:r>
            <a:r>
              <a:rPr lang="en-US" sz="1800" dirty="0" smtClean="0"/>
              <a:t>.</a:t>
            </a:r>
            <a:endParaRPr lang="en-IN" sz="1800" dirty="0" smtClean="0"/>
          </a:p>
          <a:p>
            <a:pPr marL="0" indent="0">
              <a:buNone/>
            </a:pPr>
            <a:r>
              <a:rPr lang="en-IN" sz="1800" dirty="0" smtClean="0"/>
              <a:t>package </a:t>
            </a:r>
            <a:r>
              <a:rPr lang="en-IN" sz="1800" dirty="0" err="1"/>
              <a:t>com.example.sqlite</a:t>
            </a:r>
            <a:r>
              <a:rPr lang="en-IN" sz="1800" dirty="0"/>
              <a:t>;</a:t>
            </a:r>
            <a:br>
              <a:rPr lang="en-IN" sz="1800" dirty="0"/>
            </a:br>
            <a:r>
              <a:rPr lang="en-IN" sz="1800" dirty="0"/>
              <a:t/>
            </a:r>
            <a:br>
              <a:rPr lang="en-IN" sz="1800" dirty="0"/>
            </a:br>
            <a:r>
              <a:rPr lang="en-IN" sz="1800" dirty="0"/>
              <a:t>import </a:t>
            </a:r>
            <a:r>
              <a:rPr lang="en-IN" sz="1800" dirty="0" err="1"/>
              <a:t>android.content.ContentValues</a:t>
            </a:r>
            <a:r>
              <a:rPr lang="en-IN" sz="1800" dirty="0"/>
              <a:t>;</a:t>
            </a:r>
            <a:br>
              <a:rPr lang="en-IN" sz="1800" dirty="0"/>
            </a:br>
            <a:r>
              <a:rPr lang="en-IN" sz="1800" dirty="0"/>
              <a:t>import </a:t>
            </a:r>
            <a:r>
              <a:rPr lang="en-IN" sz="1800" dirty="0" err="1"/>
              <a:t>android.content.Context</a:t>
            </a:r>
            <a:r>
              <a:rPr lang="en-IN" sz="1800" dirty="0" smtClean="0"/>
              <a:t>;</a:t>
            </a:r>
            <a:r>
              <a:rPr lang="en-IN" sz="1800" dirty="0"/>
              <a:t/>
            </a:r>
            <a:br>
              <a:rPr lang="en-IN" sz="1800" dirty="0"/>
            </a:br>
            <a:r>
              <a:rPr lang="en-IN" sz="1800" dirty="0"/>
              <a:t>import </a:t>
            </a:r>
            <a:r>
              <a:rPr lang="en-IN" sz="1800" dirty="0" err="1"/>
              <a:t>android.database.sqlite.SQLiteDatabase</a:t>
            </a:r>
            <a:r>
              <a:rPr lang="en-IN" sz="1800" dirty="0"/>
              <a:t>;</a:t>
            </a:r>
            <a:br>
              <a:rPr lang="en-IN" sz="1800" dirty="0"/>
            </a:br>
            <a:r>
              <a:rPr lang="en-IN" sz="1800" dirty="0"/>
              <a:t>import </a:t>
            </a:r>
            <a:r>
              <a:rPr lang="en-IN" sz="1800" dirty="0" err="1"/>
              <a:t>android.database.sqlite.SQLiteOpenHelper</a:t>
            </a:r>
            <a:r>
              <a:rPr lang="en-IN" sz="1800" dirty="0"/>
              <a:t>;</a:t>
            </a:r>
            <a:br>
              <a:rPr lang="en-IN" sz="1800" dirty="0"/>
            </a:br>
            <a:r>
              <a:rPr lang="en-IN" sz="1800" dirty="0"/>
              <a:t/>
            </a:r>
            <a:br>
              <a:rPr lang="en-IN" sz="1800" dirty="0"/>
            </a:br>
            <a:r>
              <a:rPr lang="en-IN" sz="1800" dirty="0"/>
              <a:t>public class </a:t>
            </a:r>
            <a:r>
              <a:rPr lang="en-IN" sz="1800" dirty="0" err="1"/>
              <a:t>DatabaseHandler</a:t>
            </a:r>
            <a:r>
              <a:rPr lang="en-IN" sz="1800" dirty="0"/>
              <a:t> extends </a:t>
            </a:r>
            <a:r>
              <a:rPr lang="en-IN" sz="1800" dirty="0" err="1"/>
              <a:t>SQLiteOpenHelper</a:t>
            </a:r>
            <a:r>
              <a:rPr lang="en-IN" sz="1800" dirty="0"/>
              <a:t> {</a:t>
            </a:r>
            <a:br>
              <a:rPr lang="en-IN" sz="1800" dirty="0"/>
            </a:br>
            <a:r>
              <a:rPr lang="en-IN" sz="1800" dirty="0"/>
              <a:t>    private static final </a:t>
            </a:r>
            <a:r>
              <a:rPr lang="en-IN" sz="1800" dirty="0" err="1"/>
              <a:t>int</a:t>
            </a:r>
            <a:r>
              <a:rPr lang="en-IN" sz="1800" dirty="0"/>
              <a:t> </a:t>
            </a:r>
            <a:r>
              <a:rPr lang="en-IN" sz="1800" i="1" dirty="0"/>
              <a:t>DATABASE_VERSION </a:t>
            </a:r>
            <a:r>
              <a:rPr lang="en-IN" sz="1800" dirty="0"/>
              <a:t>= 1;</a:t>
            </a:r>
            <a:br>
              <a:rPr lang="en-IN" sz="1800" dirty="0"/>
            </a:br>
            <a:r>
              <a:rPr lang="en-IN" sz="1800" dirty="0"/>
              <a:t>    private static final String </a:t>
            </a:r>
            <a:r>
              <a:rPr lang="en-IN" sz="1800" i="1" dirty="0"/>
              <a:t>DATABASE_NAME </a:t>
            </a:r>
            <a:r>
              <a:rPr lang="en-IN" sz="1800" dirty="0"/>
              <a:t>= "</a:t>
            </a:r>
            <a:r>
              <a:rPr lang="en-IN" sz="1800" dirty="0" err="1"/>
              <a:t>contactsManager</a:t>
            </a:r>
            <a:r>
              <a:rPr lang="en-IN" sz="1800" dirty="0"/>
              <a:t>";</a:t>
            </a:r>
            <a:br>
              <a:rPr lang="en-IN" sz="1800" dirty="0"/>
            </a:br>
            <a:r>
              <a:rPr lang="en-IN" sz="1800" dirty="0"/>
              <a:t>    private static final String </a:t>
            </a:r>
            <a:r>
              <a:rPr lang="en-IN" sz="1800" i="1" dirty="0"/>
              <a:t>TABLE_CONTACTS </a:t>
            </a:r>
            <a:r>
              <a:rPr lang="en-IN" sz="1800" dirty="0"/>
              <a:t>= "contacts";</a:t>
            </a:r>
            <a:br>
              <a:rPr lang="en-IN" sz="1800" dirty="0"/>
            </a:br>
            <a:r>
              <a:rPr lang="en-IN" sz="1800" dirty="0"/>
              <a:t>    private static final String </a:t>
            </a:r>
            <a:r>
              <a:rPr lang="en-IN" sz="1800" i="1" dirty="0"/>
              <a:t>KEY_ID </a:t>
            </a:r>
            <a:r>
              <a:rPr lang="en-IN" sz="1800" dirty="0"/>
              <a:t>= "id";</a:t>
            </a:r>
            <a:br>
              <a:rPr lang="en-IN" sz="1800" dirty="0"/>
            </a:br>
            <a:r>
              <a:rPr lang="en-IN" sz="1800" dirty="0"/>
              <a:t>    private static final String </a:t>
            </a:r>
            <a:r>
              <a:rPr lang="en-IN" sz="1800" i="1" dirty="0"/>
              <a:t>KEY_NAME </a:t>
            </a:r>
            <a:r>
              <a:rPr lang="en-IN" sz="1800" dirty="0"/>
              <a:t>= "name";</a:t>
            </a:r>
            <a:br>
              <a:rPr lang="en-IN" sz="1800" dirty="0"/>
            </a:br>
            <a:r>
              <a:rPr lang="en-IN" sz="1800" dirty="0"/>
              <a:t>    private static final String </a:t>
            </a:r>
            <a:r>
              <a:rPr lang="en-IN" sz="1800" i="1" dirty="0"/>
              <a:t>KEY_PH_NO </a:t>
            </a:r>
            <a:r>
              <a:rPr lang="en-IN" sz="1800" dirty="0"/>
              <a:t>= "</a:t>
            </a:r>
            <a:r>
              <a:rPr lang="en-IN" sz="1800" dirty="0" err="1"/>
              <a:t>phone_number</a:t>
            </a:r>
            <a:r>
              <a:rPr lang="en-IN" sz="1800" dirty="0"/>
              <a:t>";</a:t>
            </a:r>
            <a:br>
              <a:rPr lang="en-IN" sz="1800" dirty="0"/>
            </a:br>
            <a:r>
              <a:rPr lang="en-IN" sz="1800" dirty="0"/>
              <a:t/>
            </a:r>
            <a:br>
              <a:rPr lang="en-IN" sz="1800" dirty="0"/>
            </a:br>
            <a:r>
              <a:rPr lang="en-IN" sz="1800" dirty="0"/>
              <a:t>    public </a:t>
            </a:r>
            <a:r>
              <a:rPr lang="en-IN" sz="1800" dirty="0" err="1"/>
              <a:t>DatabaseHandler</a:t>
            </a:r>
            <a:r>
              <a:rPr lang="en-IN" sz="1800" dirty="0"/>
              <a:t>(Context context) {</a:t>
            </a:r>
            <a:br>
              <a:rPr lang="en-IN" sz="1800" dirty="0"/>
            </a:br>
            <a:r>
              <a:rPr lang="en-IN" sz="1800" dirty="0"/>
              <a:t>        super(context, </a:t>
            </a:r>
            <a:r>
              <a:rPr lang="en-IN" sz="1800" i="1" dirty="0"/>
              <a:t>DATABASE_NAME</a:t>
            </a:r>
            <a:r>
              <a:rPr lang="en-IN" sz="1800" dirty="0"/>
              <a:t>, null, </a:t>
            </a:r>
            <a:r>
              <a:rPr lang="en-IN" sz="1800" i="1" dirty="0"/>
              <a:t>DATABASE_VERSION</a:t>
            </a:r>
            <a:r>
              <a:rPr lang="en-IN" sz="1800" dirty="0"/>
              <a:t>);</a:t>
            </a:r>
            <a:br>
              <a:rPr lang="en-IN" sz="1800" dirty="0"/>
            </a:br>
            <a:r>
              <a:rPr lang="en-IN" sz="1800" dirty="0" smtClean="0"/>
              <a:t>}</a:t>
            </a:r>
            <a:r>
              <a:rPr lang="en-IN" sz="1800" dirty="0"/>
              <a:t/>
            </a:r>
            <a:br>
              <a:rPr lang="en-IN" sz="1800" dirty="0"/>
            </a:br>
            <a:r>
              <a:rPr lang="en-IN" sz="1800" dirty="0"/>
              <a:t/>
            </a:r>
            <a:br>
              <a:rPr lang="en-IN" sz="1800" dirty="0"/>
            </a:br>
            <a:endParaRPr lang="en-IN" sz="1800" dirty="0"/>
          </a:p>
        </p:txBody>
      </p:sp>
    </p:spTree>
    <p:extLst>
      <p:ext uri="{BB962C8B-B14F-4D97-AF65-F5344CB8AC3E}">
        <p14:creationId xmlns:p14="http://schemas.microsoft.com/office/powerpoint/2010/main" val="1193023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marL="0" indent="0">
              <a:buNone/>
            </a:pPr>
            <a:r>
              <a:rPr lang="en-IN" dirty="0"/>
              <a:t> </a:t>
            </a:r>
            <a:r>
              <a:rPr lang="en-IN" dirty="0">
                <a:solidFill>
                  <a:srgbClr val="FF0000"/>
                </a:solidFill>
              </a:rPr>
              <a:t>// Creating Tables</a:t>
            </a:r>
            <a:br>
              <a:rPr lang="en-IN" dirty="0">
                <a:solidFill>
                  <a:srgbClr val="FF0000"/>
                </a:solidFill>
              </a:rPr>
            </a:br>
            <a:r>
              <a:rPr lang="en-IN" dirty="0"/>
              <a:t>    @Override</a:t>
            </a:r>
            <a:br>
              <a:rPr lang="en-IN" dirty="0"/>
            </a:br>
            <a:r>
              <a:rPr lang="en-IN" dirty="0"/>
              <a:t>    public void </a:t>
            </a:r>
            <a:r>
              <a:rPr lang="en-IN" dirty="0" err="1"/>
              <a:t>onCreate</a:t>
            </a:r>
            <a:r>
              <a:rPr lang="en-IN" dirty="0"/>
              <a:t>(</a:t>
            </a:r>
            <a:r>
              <a:rPr lang="en-IN" dirty="0" err="1"/>
              <a:t>SQLiteDatabase</a:t>
            </a:r>
            <a:r>
              <a:rPr lang="en-IN" dirty="0"/>
              <a:t> </a:t>
            </a:r>
            <a:r>
              <a:rPr lang="en-IN" dirty="0" err="1"/>
              <a:t>db</a:t>
            </a:r>
            <a:r>
              <a:rPr lang="en-IN" dirty="0"/>
              <a:t>) {</a:t>
            </a:r>
            <a:br>
              <a:rPr lang="en-IN" dirty="0"/>
            </a:br>
            <a:r>
              <a:rPr lang="en-IN" dirty="0"/>
              <a:t>        String CREATE_CONTACTS_TABLE = "CREATE TABLE " + </a:t>
            </a:r>
            <a:r>
              <a:rPr lang="en-IN" i="1" dirty="0"/>
              <a:t>TABLE_CONTACTS </a:t>
            </a:r>
            <a:r>
              <a:rPr lang="en-IN" dirty="0"/>
              <a:t>+ "("</a:t>
            </a:r>
            <a:br>
              <a:rPr lang="en-IN" dirty="0"/>
            </a:br>
            <a:r>
              <a:rPr lang="en-IN" dirty="0"/>
              <a:t>                + </a:t>
            </a:r>
            <a:r>
              <a:rPr lang="en-IN" i="1" dirty="0"/>
              <a:t>KEY_ID </a:t>
            </a:r>
            <a:r>
              <a:rPr lang="en-IN" dirty="0"/>
              <a:t>+ " INTEGER PRIMARY KEY," + </a:t>
            </a:r>
            <a:r>
              <a:rPr lang="en-IN" i="1" dirty="0"/>
              <a:t>KEY_NAME </a:t>
            </a:r>
            <a:r>
              <a:rPr lang="en-IN" dirty="0"/>
              <a:t>+ " TEXT,"</a:t>
            </a:r>
            <a:br>
              <a:rPr lang="en-IN" dirty="0"/>
            </a:br>
            <a:r>
              <a:rPr lang="en-IN" dirty="0"/>
              <a:t>                + </a:t>
            </a:r>
            <a:r>
              <a:rPr lang="en-IN" i="1" dirty="0"/>
              <a:t>KEY_PH_NO </a:t>
            </a:r>
            <a:r>
              <a:rPr lang="en-IN" dirty="0"/>
              <a:t>+ " TEXT" + ")";</a:t>
            </a:r>
            <a:br>
              <a:rPr lang="en-IN" dirty="0"/>
            </a:br>
            <a:r>
              <a:rPr lang="en-IN" dirty="0"/>
              <a:t>        </a:t>
            </a:r>
            <a:r>
              <a:rPr lang="en-IN" dirty="0" err="1"/>
              <a:t>db.execSQL</a:t>
            </a:r>
            <a:r>
              <a:rPr lang="en-IN" dirty="0"/>
              <a:t>(CREATE_CONTACTS_TABLE);</a:t>
            </a:r>
            <a:br>
              <a:rPr lang="en-IN" dirty="0"/>
            </a:br>
            <a:r>
              <a:rPr lang="en-IN" dirty="0"/>
              <a:t>    }</a:t>
            </a:r>
            <a:br>
              <a:rPr lang="en-IN" dirty="0"/>
            </a:br>
            <a:r>
              <a:rPr lang="en-IN" dirty="0"/>
              <a:t/>
            </a:r>
            <a:br>
              <a:rPr lang="en-IN" dirty="0"/>
            </a:br>
            <a:r>
              <a:rPr lang="en-IN" dirty="0">
                <a:solidFill>
                  <a:srgbClr val="FF0000"/>
                </a:solidFill>
              </a:rPr>
              <a:t>    // Upgrading database</a:t>
            </a:r>
            <a:br>
              <a:rPr lang="en-IN" dirty="0">
                <a:solidFill>
                  <a:srgbClr val="FF0000"/>
                </a:solidFill>
              </a:rPr>
            </a:br>
            <a:r>
              <a:rPr lang="en-IN" dirty="0"/>
              <a:t>    @Override</a:t>
            </a:r>
            <a:br>
              <a:rPr lang="en-IN" dirty="0"/>
            </a:br>
            <a:r>
              <a:rPr lang="en-IN" dirty="0"/>
              <a:t>    public void </a:t>
            </a:r>
            <a:r>
              <a:rPr lang="en-IN" dirty="0" err="1"/>
              <a:t>onUpgrade</a:t>
            </a:r>
            <a:r>
              <a:rPr lang="en-IN" dirty="0"/>
              <a:t>(</a:t>
            </a:r>
            <a:r>
              <a:rPr lang="en-IN" dirty="0" err="1"/>
              <a:t>SQLiteDatabase</a:t>
            </a:r>
            <a:r>
              <a:rPr lang="en-IN" dirty="0"/>
              <a:t> </a:t>
            </a:r>
            <a:r>
              <a:rPr lang="en-IN" dirty="0" err="1"/>
              <a:t>db</a:t>
            </a:r>
            <a:r>
              <a:rPr lang="en-IN" dirty="0"/>
              <a:t>, </a:t>
            </a:r>
            <a:r>
              <a:rPr lang="en-IN" dirty="0" err="1"/>
              <a:t>int</a:t>
            </a:r>
            <a:r>
              <a:rPr lang="en-IN" dirty="0"/>
              <a:t> </a:t>
            </a:r>
            <a:r>
              <a:rPr lang="en-IN" dirty="0" err="1"/>
              <a:t>oldVersion</a:t>
            </a:r>
            <a:r>
              <a:rPr lang="en-IN" dirty="0"/>
              <a:t>, </a:t>
            </a:r>
            <a:r>
              <a:rPr lang="en-IN" dirty="0" err="1"/>
              <a:t>int</a:t>
            </a:r>
            <a:r>
              <a:rPr lang="en-IN" dirty="0"/>
              <a:t> </a:t>
            </a:r>
            <a:r>
              <a:rPr lang="en-IN" dirty="0" err="1"/>
              <a:t>newVersion</a:t>
            </a:r>
            <a:r>
              <a:rPr lang="en-IN" dirty="0"/>
              <a:t>) {</a:t>
            </a:r>
            <a:br>
              <a:rPr lang="en-IN" dirty="0"/>
            </a:br>
            <a:r>
              <a:rPr lang="en-IN" dirty="0">
                <a:solidFill>
                  <a:srgbClr val="FF0000"/>
                </a:solidFill>
              </a:rPr>
              <a:t>        // Drop older table if existed</a:t>
            </a:r>
            <a:br>
              <a:rPr lang="en-IN" dirty="0">
                <a:solidFill>
                  <a:srgbClr val="FF0000"/>
                </a:solidFill>
              </a:rPr>
            </a:br>
            <a:r>
              <a:rPr lang="en-IN" dirty="0"/>
              <a:t>        </a:t>
            </a:r>
            <a:r>
              <a:rPr lang="en-IN" dirty="0" err="1"/>
              <a:t>db.execSQL</a:t>
            </a:r>
            <a:r>
              <a:rPr lang="en-IN" dirty="0"/>
              <a:t>("DROP TABLE IF EXISTS " + </a:t>
            </a:r>
            <a:r>
              <a:rPr lang="en-IN" i="1" dirty="0"/>
              <a:t>TABLE_CONTACTS</a:t>
            </a:r>
            <a:r>
              <a:rPr lang="en-IN" dirty="0"/>
              <a:t>);</a:t>
            </a:r>
            <a:br>
              <a:rPr lang="en-IN" dirty="0"/>
            </a:br>
            <a:r>
              <a:rPr lang="en-IN" dirty="0"/>
              <a:t/>
            </a:r>
            <a:br>
              <a:rPr lang="en-IN" dirty="0"/>
            </a:br>
            <a:r>
              <a:rPr lang="en-IN" dirty="0">
                <a:solidFill>
                  <a:srgbClr val="FF0000"/>
                </a:solidFill>
              </a:rPr>
              <a:t>        // Create tables again</a:t>
            </a:r>
            <a:br>
              <a:rPr lang="en-IN" dirty="0">
                <a:solidFill>
                  <a:srgbClr val="FF0000"/>
                </a:solidFill>
              </a:rPr>
            </a:br>
            <a:r>
              <a:rPr lang="en-IN" dirty="0"/>
              <a:t>        </a:t>
            </a:r>
            <a:r>
              <a:rPr lang="en-IN" dirty="0" err="1"/>
              <a:t>onCreate</a:t>
            </a:r>
            <a:r>
              <a:rPr lang="en-IN" dirty="0"/>
              <a:t>(</a:t>
            </a:r>
            <a:r>
              <a:rPr lang="en-IN" dirty="0" err="1"/>
              <a:t>db</a:t>
            </a:r>
            <a:r>
              <a:rPr lang="en-IN" dirty="0"/>
              <a:t>);</a:t>
            </a:r>
            <a:br>
              <a:rPr lang="en-IN" dirty="0"/>
            </a:br>
            <a:r>
              <a:rPr lang="en-IN" dirty="0"/>
              <a:t>    }</a:t>
            </a:r>
            <a:br>
              <a:rPr lang="en-IN" dirty="0"/>
            </a:br>
            <a:r>
              <a:rPr lang="en-IN" dirty="0"/>
              <a:t>}</a:t>
            </a:r>
          </a:p>
        </p:txBody>
      </p:sp>
    </p:spTree>
    <p:extLst>
      <p:ext uri="{BB962C8B-B14F-4D97-AF65-F5344CB8AC3E}">
        <p14:creationId xmlns:p14="http://schemas.microsoft.com/office/powerpoint/2010/main" val="2829461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pPr marL="0" indent="0">
              <a:buNone/>
            </a:pPr>
            <a:r>
              <a:rPr lang="en-US" u="sng" dirty="0" smtClean="0">
                <a:solidFill>
                  <a:srgbClr val="FF0000"/>
                </a:solidFill>
              </a:rPr>
              <a:t>MainActivity.java</a:t>
            </a:r>
          </a:p>
          <a:p>
            <a:pPr marL="0" indent="0">
              <a:buNone/>
            </a:pPr>
            <a:endParaRPr lang="en-IN" u="sng" dirty="0" smtClean="0">
              <a:solidFill>
                <a:srgbClr val="FF0000"/>
              </a:solidFill>
            </a:endParaRPr>
          </a:p>
          <a:p>
            <a:pPr marL="0" indent="0">
              <a:buNone/>
            </a:pPr>
            <a:r>
              <a:rPr lang="en-IN" dirty="0" smtClean="0"/>
              <a:t>package </a:t>
            </a:r>
            <a:r>
              <a:rPr lang="en-IN" dirty="0" err="1"/>
              <a:t>com.example.sqlite</a:t>
            </a:r>
            <a:r>
              <a:rPr lang="en-IN" dirty="0"/>
              <a:t>;</a:t>
            </a:r>
            <a:br>
              <a:rPr lang="en-IN" dirty="0"/>
            </a:br>
            <a:r>
              <a:rPr lang="en-IN" dirty="0"/>
              <a:t/>
            </a:r>
            <a:br>
              <a:rPr lang="en-IN" dirty="0"/>
            </a:br>
            <a:r>
              <a:rPr lang="en-IN" dirty="0"/>
              <a:t>import </a:t>
            </a:r>
            <a:r>
              <a:rPr lang="en-IN" dirty="0" err="1"/>
              <a:t>androidx.appcompat.app.AppCompatActivity</a:t>
            </a:r>
            <a:r>
              <a:rPr lang="en-IN" dirty="0" smtClean="0"/>
              <a:t>;</a:t>
            </a:r>
            <a:r>
              <a:rPr lang="en-IN" dirty="0"/>
              <a:t/>
            </a:r>
            <a:br>
              <a:rPr lang="en-IN" dirty="0"/>
            </a:br>
            <a:r>
              <a:rPr lang="en-IN" dirty="0"/>
              <a:t>import </a:t>
            </a:r>
            <a:r>
              <a:rPr lang="en-IN" dirty="0" err="1"/>
              <a:t>android.os.Bundle</a:t>
            </a:r>
            <a:r>
              <a:rPr lang="en-IN" dirty="0"/>
              <a:t>;</a:t>
            </a:r>
            <a:br>
              <a:rPr lang="en-IN" dirty="0"/>
            </a:br>
            <a:r>
              <a:rPr lang="en-IN" dirty="0"/>
              <a:t>import </a:t>
            </a:r>
            <a:r>
              <a:rPr lang="en-IN" dirty="0" err="1"/>
              <a:t>android.util.Log</a:t>
            </a:r>
            <a:r>
              <a:rPr lang="en-IN" dirty="0"/>
              <a:t>;</a:t>
            </a:r>
            <a:br>
              <a:rPr lang="en-IN" dirty="0"/>
            </a:br>
            <a:r>
              <a:rPr lang="en-IN" dirty="0"/>
              <a:t>import </a:t>
            </a:r>
            <a:r>
              <a:rPr lang="en-IN" dirty="0" err="1"/>
              <a:t>java.util.List</a:t>
            </a:r>
            <a:r>
              <a:rPr lang="en-IN" dirty="0"/>
              <a:t>;</a:t>
            </a:r>
            <a:br>
              <a:rPr lang="en-IN" dirty="0"/>
            </a:br>
            <a:r>
              <a:rPr lang="en-IN" dirty="0"/>
              <a:t/>
            </a:r>
            <a:br>
              <a:rPr lang="en-IN" dirty="0"/>
            </a:br>
            <a:r>
              <a:rPr lang="en-IN" dirty="0"/>
              <a:t>public class </a:t>
            </a:r>
            <a:r>
              <a:rPr lang="en-IN" dirty="0" err="1"/>
              <a:t>MainActivity</a:t>
            </a:r>
            <a:r>
              <a:rPr lang="en-IN" dirty="0"/>
              <a:t> extends </a:t>
            </a:r>
            <a:r>
              <a:rPr lang="en-IN" dirty="0" err="1"/>
              <a:t>AppCompatActivity</a:t>
            </a:r>
            <a:r>
              <a:rPr lang="en-IN" dirty="0"/>
              <a:t> {</a:t>
            </a:r>
            <a:br>
              <a:rPr lang="en-IN" dirty="0"/>
            </a:br>
            <a:r>
              <a:rPr lang="en-IN" dirty="0"/>
              <a:t/>
            </a:r>
            <a:br>
              <a:rPr lang="en-IN" dirty="0"/>
            </a:br>
            <a:r>
              <a:rPr lang="en-IN" dirty="0"/>
              <a:t>    @Override</a:t>
            </a:r>
            <a:br>
              <a:rPr lang="en-IN" dirty="0"/>
            </a:br>
            <a:r>
              <a:rPr lang="en-IN" dirty="0"/>
              <a:t>    protected void </a:t>
            </a:r>
            <a:r>
              <a:rPr lang="en-IN" dirty="0" err="1"/>
              <a:t>onCreate</a:t>
            </a:r>
            <a:r>
              <a:rPr lang="en-IN" dirty="0"/>
              <a:t>(Bundle </a:t>
            </a:r>
            <a:r>
              <a:rPr lang="en-IN" dirty="0" err="1"/>
              <a:t>savedInstanceState</a:t>
            </a:r>
            <a:r>
              <a:rPr lang="en-IN" dirty="0"/>
              <a:t>) {</a:t>
            </a:r>
            <a:br>
              <a:rPr lang="en-IN" dirty="0"/>
            </a:br>
            <a:r>
              <a:rPr lang="en-IN" dirty="0"/>
              <a:t>        </a:t>
            </a:r>
            <a:r>
              <a:rPr lang="en-IN" dirty="0" err="1"/>
              <a:t>super.onCreate</a:t>
            </a:r>
            <a:r>
              <a:rPr lang="en-IN" dirty="0"/>
              <a:t>(</a:t>
            </a:r>
            <a:r>
              <a:rPr lang="en-IN" dirty="0" err="1"/>
              <a:t>savedInstanceState</a:t>
            </a:r>
            <a:r>
              <a:rPr lang="en-IN" dirty="0"/>
              <a:t>);</a:t>
            </a:r>
            <a:br>
              <a:rPr lang="en-IN" dirty="0"/>
            </a:br>
            <a:r>
              <a:rPr lang="en-IN" dirty="0"/>
              <a:t>        </a:t>
            </a:r>
            <a:r>
              <a:rPr lang="en-IN" dirty="0" err="1"/>
              <a:t>setContentView</a:t>
            </a:r>
            <a:r>
              <a:rPr lang="en-IN" dirty="0"/>
              <a:t>(</a:t>
            </a:r>
            <a:r>
              <a:rPr lang="en-IN" dirty="0" err="1"/>
              <a:t>R.layout.</a:t>
            </a:r>
            <a:r>
              <a:rPr lang="en-IN" i="1" dirty="0" err="1"/>
              <a:t>activity_main</a:t>
            </a:r>
            <a:r>
              <a:rPr lang="en-IN" dirty="0"/>
              <a:t>);</a:t>
            </a:r>
            <a:br>
              <a:rPr lang="en-IN" dirty="0"/>
            </a:br>
            <a:r>
              <a:rPr lang="en-IN" dirty="0"/>
              <a:t>        </a:t>
            </a:r>
            <a:r>
              <a:rPr lang="en-IN" dirty="0" err="1">
                <a:solidFill>
                  <a:srgbClr val="FF0000"/>
                </a:solidFill>
              </a:rPr>
              <a:t>DatabaseHandler</a:t>
            </a:r>
            <a:r>
              <a:rPr lang="en-IN" dirty="0">
                <a:solidFill>
                  <a:srgbClr val="FF0000"/>
                </a:solidFill>
              </a:rPr>
              <a:t> </a:t>
            </a:r>
            <a:r>
              <a:rPr lang="en-IN" dirty="0" err="1">
                <a:solidFill>
                  <a:srgbClr val="FF0000"/>
                </a:solidFill>
              </a:rPr>
              <a:t>db</a:t>
            </a:r>
            <a:r>
              <a:rPr lang="en-IN" dirty="0">
                <a:solidFill>
                  <a:srgbClr val="FF0000"/>
                </a:solidFill>
              </a:rPr>
              <a:t> = new </a:t>
            </a:r>
            <a:r>
              <a:rPr lang="en-IN" dirty="0" err="1">
                <a:solidFill>
                  <a:srgbClr val="FF0000"/>
                </a:solidFill>
              </a:rPr>
              <a:t>DatabaseHandler</a:t>
            </a:r>
            <a:r>
              <a:rPr lang="en-IN" dirty="0">
                <a:solidFill>
                  <a:srgbClr val="FF0000"/>
                </a:solidFill>
              </a:rPr>
              <a:t>(this</a:t>
            </a:r>
            <a:r>
              <a:rPr lang="en-IN" dirty="0" smtClean="0">
                <a:solidFill>
                  <a:srgbClr val="FF0000"/>
                </a:solidFill>
              </a:rPr>
              <a:t>);</a:t>
            </a:r>
          </a:p>
          <a:p>
            <a:pPr marL="0" indent="0">
              <a:buNone/>
            </a:pPr>
            <a:r>
              <a:rPr lang="en-US" dirty="0" smtClean="0"/>
              <a:t>}</a:t>
            </a:r>
          </a:p>
          <a:p>
            <a:pPr marL="0" indent="0">
              <a:buNone/>
            </a:pPr>
            <a:r>
              <a:rPr lang="en-US" dirty="0"/>
              <a:t>}</a:t>
            </a:r>
            <a:endParaRPr lang="en-IN" dirty="0"/>
          </a:p>
        </p:txBody>
      </p:sp>
    </p:spTree>
    <p:extLst>
      <p:ext uri="{BB962C8B-B14F-4D97-AF65-F5344CB8AC3E}">
        <p14:creationId xmlns:p14="http://schemas.microsoft.com/office/powerpoint/2010/main" val="3105237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marL="0" indent="0">
              <a:buNone/>
            </a:pPr>
            <a:r>
              <a:rPr lang="en-US" sz="2400" b="1" u="sng" dirty="0" smtClean="0">
                <a:solidFill>
                  <a:srgbClr val="FF0000"/>
                </a:solidFill>
              </a:rPr>
              <a:t>Viewing database in </a:t>
            </a:r>
            <a:r>
              <a:rPr lang="en-US" sz="2400" b="1" u="sng" dirty="0" err="1" smtClean="0">
                <a:solidFill>
                  <a:srgbClr val="FF0000"/>
                </a:solidFill>
              </a:rPr>
              <a:t>DBBrowser</a:t>
            </a:r>
            <a:endParaRPr lang="en-US" sz="2400" b="1" u="sng" dirty="0" smtClean="0">
              <a:solidFill>
                <a:srgbClr val="FF0000"/>
              </a:solidFill>
            </a:endParaRPr>
          </a:p>
          <a:p>
            <a:pPr marL="0" indent="0">
              <a:buNone/>
            </a:pPr>
            <a:r>
              <a:rPr lang="en-US" sz="2400" dirty="0" smtClean="0"/>
              <a:t>1.Click on </a:t>
            </a:r>
            <a:r>
              <a:rPr lang="en-US" sz="2400" dirty="0" err="1" smtClean="0"/>
              <a:t>DeviceFileExplorer</a:t>
            </a:r>
            <a:r>
              <a:rPr lang="en-US" sz="2400" dirty="0" smtClean="0"/>
              <a:t> then click on </a:t>
            </a:r>
            <a:r>
              <a:rPr lang="en-US" sz="2400" dirty="0" smtClean="0">
                <a:solidFill>
                  <a:srgbClr val="FF0000"/>
                </a:solidFill>
              </a:rPr>
              <a:t>Data folder </a:t>
            </a:r>
            <a:r>
              <a:rPr lang="en-US" sz="2400" dirty="0" smtClean="0"/>
              <a:t>-&gt; </a:t>
            </a:r>
            <a:r>
              <a:rPr lang="en-US" sz="2400" dirty="0" smtClean="0">
                <a:solidFill>
                  <a:srgbClr val="FF0000"/>
                </a:solidFill>
              </a:rPr>
              <a:t>Data Folder</a:t>
            </a:r>
            <a:r>
              <a:rPr lang="en-US" sz="2400" dirty="0" smtClean="0"/>
              <a:t> -&gt;</a:t>
            </a:r>
            <a:r>
              <a:rPr lang="en-US" sz="2400" dirty="0" err="1" smtClean="0"/>
              <a:t>com.example.sqlite</a:t>
            </a:r>
            <a:r>
              <a:rPr lang="en-US" sz="2400" dirty="0" smtClean="0"/>
              <a:t> -&gt; Databases -&gt; Database name</a:t>
            </a:r>
          </a:p>
          <a:p>
            <a:pPr marL="0" indent="0">
              <a:buNone/>
            </a:pPr>
            <a:endParaRPr lang="en-US" sz="2400" dirty="0" smtClean="0"/>
          </a:p>
          <a:p>
            <a:pPr marL="0" indent="0">
              <a:buNone/>
            </a:pPr>
            <a:r>
              <a:rPr lang="en-US" sz="2400" dirty="0" smtClean="0"/>
              <a:t>2.Right click on the database name and select </a:t>
            </a:r>
            <a:r>
              <a:rPr lang="en-US" sz="2400" dirty="0" smtClean="0">
                <a:solidFill>
                  <a:srgbClr val="FF0000"/>
                </a:solidFill>
              </a:rPr>
              <a:t>Save as </a:t>
            </a:r>
            <a:r>
              <a:rPr lang="en-US" sz="2400" dirty="0" smtClean="0"/>
              <a:t>option.</a:t>
            </a:r>
          </a:p>
          <a:p>
            <a:pPr marL="0" indent="0">
              <a:buNone/>
            </a:pPr>
            <a:endParaRPr lang="en-US" sz="2400" dirty="0" smtClean="0"/>
          </a:p>
          <a:p>
            <a:pPr marL="0" indent="0">
              <a:buNone/>
            </a:pPr>
            <a:r>
              <a:rPr lang="en-US" sz="2400" dirty="0" smtClean="0"/>
              <a:t>3.Choose the location where you want to save the file then click ok.</a:t>
            </a:r>
          </a:p>
          <a:p>
            <a:pPr marL="0" indent="0">
              <a:buNone/>
            </a:pPr>
            <a:endParaRPr lang="en-US" sz="2400" dirty="0" smtClean="0"/>
          </a:p>
          <a:p>
            <a:pPr marL="0" indent="0">
              <a:buNone/>
            </a:pPr>
            <a:r>
              <a:rPr lang="en-US" sz="2400" dirty="0" smtClean="0"/>
              <a:t>4.Open </a:t>
            </a:r>
            <a:r>
              <a:rPr lang="en-US" sz="2400" dirty="0" err="1" smtClean="0"/>
              <a:t>DBBrowser</a:t>
            </a:r>
            <a:r>
              <a:rPr lang="en-US" sz="2400" dirty="0" err="1" smtClean="0">
                <a:sym typeface="Wingdings" pitchFamily="2" charset="2"/>
              </a:rPr>
              <a:t>File</a:t>
            </a:r>
            <a:r>
              <a:rPr lang="en-US" sz="2400" dirty="0" err="1" smtClean="0">
                <a:solidFill>
                  <a:srgbClr val="FF0000"/>
                </a:solidFill>
                <a:sym typeface="Wingdings" pitchFamily="2" charset="2"/>
              </a:rPr>
              <a:t>open</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database</a:t>
            </a:r>
            <a:r>
              <a:rPr lang="en-US" sz="2400" dirty="0" err="1" smtClean="0">
                <a:sym typeface="Wingdings" pitchFamily="2" charset="2"/>
              </a:rPr>
              <a:t>fetch</a:t>
            </a:r>
            <a:r>
              <a:rPr lang="en-US" sz="2400" dirty="0" smtClean="0">
                <a:sym typeface="Wingdings" pitchFamily="2" charset="2"/>
              </a:rPr>
              <a:t> the file from the saved </a:t>
            </a:r>
            <a:r>
              <a:rPr lang="en-US" sz="2400" dirty="0" err="1" smtClean="0">
                <a:sym typeface="Wingdings" pitchFamily="2" charset="2"/>
              </a:rPr>
              <a:t>locationSelect</a:t>
            </a:r>
            <a:r>
              <a:rPr lang="en-US" sz="2400" dirty="0" smtClean="0">
                <a:sym typeface="Wingdings" pitchFamily="2" charset="2"/>
              </a:rPr>
              <a:t> the option </a:t>
            </a:r>
            <a:r>
              <a:rPr lang="en-US" sz="2400" dirty="0" smtClean="0">
                <a:solidFill>
                  <a:srgbClr val="FF0000"/>
                </a:solidFill>
                <a:sym typeface="Wingdings" pitchFamily="2" charset="2"/>
              </a:rPr>
              <a:t>ALL </a:t>
            </a:r>
            <a:r>
              <a:rPr lang="en-US" sz="2400" dirty="0" err="1" smtClean="0">
                <a:solidFill>
                  <a:srgbClr val="FF0000"/>
                </a:solidFill>
                <a:sym typeface="Wingdings" pitchFamily="2" charset="2"/>
              </a:rPr>
              <a:t>files</a:t>
            </a:r>
            <a:r>
              <a:rPr lang="en-US" sz="2400" dirty="0" err="1" smtClean="0">
                <a:sym typeface="Wingdings" pitchFamily="2" charset="2"/>
              </a:rPr>
              <a:t>Click</a:t>
            </a:r>
            <a:r>
              <a:rPr lang="en-US" sz="2400" dirty="0" smtClean="0">
                <a:sym typeface="Wingdings" pitchFamily="2" charset="2"/>
              </a:rPr>
              <a:t> ok.</a:t>
            </a:r>
          </a:p>
          <a:p>
            <a:pPr marL="0" indent="0">
              <a:buNone/>
            </a:pPr>
            <a:endParaRPr lang="en-US" sz="2400" dirty="0" smtClean="0">
              <a:sym typeface="Wingdings" pitchFamily="2" charset="2"/>
            </a:endParaRPr>
          </a:p>
          <a:p>
            <a:pPr marL="0" indent="0">
              <a:buNone/>
            </a:pPr>
            <a:r>
              <a:rPr lang="en-US" sz="2400" dirty="0" smtClean="0">
                <a:sym typeface="Wingdings" pitchFamily="2" charset="2"/>
              </a:rPr>
              <a:t>5.Click </a:t>
            </a:r>
            <a:r>
              <a:rPr lang="en-US" sz="2400" dirty="0" smtClean="0">
                <a:solidFill>
                  <a:srgbClr val="FF0000"/>
                </a:solidFill>
                <a:sym typeface="Wingdings" pitchFamily="2" charset="2"/>
              </a:rPr>
              <a:t>Browse Data </a:t>
            </a:r>
            <a:r>
              <a:rPr lang="en-US" sz="2400" dirty="0" smtClean="0">
                <a:sym typeface="Wingdings" pitchFamily="2" charset="2"/>
              </a:rPr>
              <a:t>then select the table name the data related to the table will be displayed in the </a:t>
            </a:r>
            <a:r>
              <a:rPr lang="en-US" sz="2400" dirty="0" err="1" smtClean="0">
                <a:sym typeface="Wingdings" pitchFamily="2" charset="2"/>
              </a:rPr>
              <a:t>DBBrowser</a:t>
            </a:r>
            <a:r>
              <a:rPr lang="en-US" sz="2400" dirty="0" smtClean="0">
                <a:sym typeface="Wingdings" pitchFamily="2" charset="2"/>
              </a:rPr>
              <a:t>.</a:t>
            </a:r>
          </a:p>
          <a:p>
            <a:pPr marL="0" indent="0">
              <a:buNone/>
            </a:pPr>
            <a:endParaRPr lang="en-IN" sz="2400" dirty="0"/>
          </a:p>
        </p:txBody>
      </p:sp>
    </p:spTree>
    <p:extLst>
      <p:ext uri="{BB962C8B-B14F-4D97-AF65-F5344CB8AC3E}">
        <p14:creationId xmlns:p14="http://schemas.microsoft.com/office/powerpoint/2010/main" val="1790639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457200"/>
            <a:ext cx="8000999" cy="56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9993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001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502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25000" lnSpcReduction="20000"/>
          </a:bodyPr>
          <a:lstStyle/>
          <a:p>
            <a:r>
              <a:rPr lang="en-US" sz="5600" dirty="0" smtClean="0"/>
              <a:t>DBHandler.java</a:t>
            </a:r>
          </a:p>
          <a:p>
            <a:endParaRPr lang="en-US" sz="5600" dirty="0"/>
          </a:p>
          <a:p>
            <a:r>
              <a:rPr lang="en-US" sz="5600" dirty="0" smtClean="0"/>
              <a:t>package </a:t>
            </a:r>
            <a:r>
              <a:rPr lang="en-US" sz="5600" dirty="0" err="1"/>
              <a:t>com.example.sqlite_view</a:t>
            </a:r>
            <a:r>
              <a:rPr lang="en-US" sz="5600" dirty="0"/>
              <a:t>;</a:t>
            </a:r>
            <a:br>
              <a:rPr lang="en-US" sz="5600" dirty="0"/>
            </a:br>
            <a:r>
              <a:rPr lang="en-US" sz="5600" dirty="0"/>
              <a:t/>
            </a:r>
            <a:br>
              <a:rPr lang="en-US" sz="5600" dirty="0"/>
            </a:br>
            <a:r>
              <a:rPr lang="en-US" sz="5600" dirty="0"/>
              <a:t>import </a:t>
            </a:r>
            <a:r>
              <a:rPr lang="en-US" sz="5600" dirty="0" err="1"/>
              <a:t>android.annotation.SuppressLint</a:t>
            </a:r>
            <a:r>
              <a:rPr lang="en-US" sz="5600" dirty="0"/>
              <a:t>;</a:t>
            </a:r>
            <a:br>
              <a:rPr lang="en-US" sz="5600" dirty="0"/>
            </a:br>
            <a:r>
              <a:rPr lang="en-US" sz="5600" dirty="0"/>
              <a:t>import </a:t>
            </a:r>
            <a:r>
              <a:rPr lang="en-US" sz="5600" dirty="0" err="1"/>
              <a:t>android.content.ContentValues</a:t>
            </a:r>
            <a:r>
              <a:rPr lang="en-US" sz="5600" dirty="0"/>
              <a:t>;</a:t>
            </a:r>
            <a:br>
              <a:rPr lang="en-US" sz="5600" dirty="0"/>
            </a:br>
            <a:r>
              <a:rPr lang="en-US" sz="5600" dirty="0"/>
              <a:t>import </a:t>
            </a:r>
            <a:r>
              <a:rPr lang="en-US" sz="5600" dirty="0" err="1"/>
              <a:t>android.content.Context</a:t>
            </a:r>
            <a:r>
              <a:rPr lang="en-US" sz="5600" dirty="0"/>
              <a:t>;</a:t>
            </a:r>
            <a:br>
              <a:rPr lang="en-US" sz="5600" dirty="0"/>
            </a:br>
            <a:r>
              <a:rPr lang="en-US" sz="5600" dirty="0"/>
              <a:t>import </a:t>
            </a:r>
            <a:r>
              <a:rPr lang="en-US" sz="5600" dirty="0" err="1"/>
              <a:t>android.database.Cursor</a:t>
            </a:r>
            <a:r>
              <a:rPr lang="en-US" sz="5600" dirty="0"/>
              <a:t>;</a:t>
            </a:r>
            <a:br>
              <a:rPr lang="en-US" sz="5600" dirty="0"/>
            </a:br>
            <a:r>
              <a:rPr lang="en-US" sz="5600" dirty="0"/>
              <a:t>import </a:t>
            </a:r>
            <a:r>
              <a:rPr lang="en-US" sz="5600" dirty="0" err="1"/>
              <a:t>android.database.sqlite.SQLiteDatabase</a:t>
            </a:r>
            <a:r>
              <a:rPr lang="en-US" sz="5600" dirty="0"/>
              <a:t>;</a:t>
            </a:r>
            <a:br>
              <a:rPr lang="en-US" sz="5600" dirty="0"/>
            </a:br>
            <a:r>
              <a:rPr lang="en-US" sz="5600" dirty="0"/>
              <a:t>import </a:t>
            </a:r>
            <a:r>
              <a:rPr lang="en-US" sz="5600" dirty="0" err="1"/>
              <a:t>android.database.sqlite.SQLiteOpenHelper</a:t>
            </a:r>
            <a:r>
              <a:rPr lang="en-US" sz="5600" dirty="0"/>
              <a:t>;</a:t>
            </a:r>
            <a:br>
              <a:rPr lang="en-US" sz="5600" dirty="0"/>
            </a:br>
            <a:r>
              <a:rPr lang="en-US" sz="5600" dirty="0"/>
              <a:t>import </a:t>
            </a:r>
            <a:r>
              <a:rPr lang="en-US" sz="5600" dirty="0" err="1"/>
              <a:t>java.util.ArrayList</a:t>
            </a:r>
            <a:r>
              <a:rPr lang="en-US" sz="5600" dirty="0"/>
              <a:t>;</a:t>
            </a:r>
            <a:br>
              <a:rPr lang="en-US" sz="5600" dirty="0"/>
            </a:br>
            <a:r>
              <a:rPr lang="en-US" sz="5600" dirty="0"/>
              <a:t>import </a:t>
            </a:r>
            <a:r>
              <a:rPr lang="en-US" sz="5600" dirty="0" err="1"/>
              <a:t>java.util.HashMap</a:t>
            </a:r>
            <a:r>
              <a:rPr lang="en-US" sz="5600" dirty="0"/>
              <a:t>;</a:t>
            </a:r>
            <a:br>
              <a:rPr lang="en-US" sz="5600" dirty="0"/>
            </a:br>
            <a:r>
              <a:rPr lang="en-US" sz="5600" dirty="0"/>
              <a:t>public class </a:t>
            </a:r>
            <a:r>
              <a:rPr lang="en-US" sz="5600" dirty="0" err="1"/>
              <a:t>DbHandler</a:t>
            </a:r>
            <a:r>
              <a:rPr lang="en-US" sz="5600" dirty="0"/>
              <a:t> extends </a:t>
            </a:r>
            <a:r>
              <a:rPr lang="en-US" sz="5600" dirty="0" err="1"/>
              <a:t>SQLiteOpenHelper</a:t>
            </a:r>
            <a:r>
              <a:rPr lang="en-US" sz="5600" dirty="0"/>
              <a:t> {</a:t>
            </a:r>
            <a:br>
              <a:rPr lang="en-US" sz="5600" dirty="0"/>
            </a:br>
            <a:r>
              <a:rPr lang="en-US" sz="5600" dirty="0"/>
              <a:t>    private static final </a:t>
            </a:r>
            <a:r>
              <a:rPr lang="en-US" sz="5600" dirty="0" err="1"/>
              <a:t>int</a:t>
            </a:r>
            <a:r>
              <a:rPr lang="en-US" sz="5600" dirty="0"/>
              <a:t> </a:t>
            </a:r>
            <a:r>
              <a:rPr lang="en-US" sz="5600" i="1" dirty="0"/>
              <a:t>DB_VERSION </a:t>
            </a:r>
            <a:r>
              <a:rPr lang="en-US" sz="5600" dirty="0"/>
              <a:t>= 1;</a:t>
            </a:r>
            <a:br>
              <a:rPr lang="en-US" sz="5600" dirty="0"/>
            </a:br>
            <a:r>
              <a:rPr lang="en-US" sz="5600" dirty="0"/>
              <a:t>    private static final String </a:t>
            </a:r>
            <a:r>
              <a:rPr lang="en-US" sz="5600" i="1" dirty="0"/>
              <a:t>DB_NAME </a:t>
            </a:r>
            <a:r>
              <a:rPr lang="en-US" sz="5600" dirty="0"/>
              <a:t>= "</a:t>
            </a:r>
            <a:r>
              <a:rPr lang="en-US" sz="5600" dirty="0" err="1"/>
              <a:t>mru_view.db</a:t>
            </a:r>
            <a:r>
              <a:rPr lang="en-US" sz="5600" dirty="0"/>
              <a:t>";</a:t>
            </a:r>
            <a:br>
              <a:rPr lang="en-US" sz="5600" dirty="0"/>
            </a:br>
            <a:r>
              <a:rPr lang="en-US" sz="5600" dirty="0"/>
              <a:t>    public </a:t>
            </a:r>
            <a:r>
              <a:rPr lang="en-US" sz="5600" dirty="0" err="1"/>
              <a:t>DbHandler</a:t>
            </a:r>
            <a:r>
              <a:rPr lang="en-US" sz="5600" dirty="0"/>
              <a:t>(Context context) {</a:t>
            </a:r>
            <a:br>
              <a:rPr lang="en-US" sz="5600" dirty="0"/>
            </a:br>
            <a:r>
              <a:rPr lang="en-US" sz="5600" dirty="0"/>
              <a:t>        super(context, </a:t>
            </a:r>
            <a:r>
              <a:rPr lang="en-US" sz="5600" i="1" dirty="0"/>
              <a:t>DB_NAME</a:t>
            </a:r>
            <a:r>
              <a:rPr lang="en-US" sz="5600" dirty="0"/>
              <a:t>, null, </a:t>
            </a:r>
            <a:r>
              <a:rPr lang="en-US" sz="5600" i="1" dirty="0"/>
              <a:t>DB_VERSION</a:t>
            </a:r>
            <a:r>
              <a:rPr lang="en-US" sz="5600" dirty="0"/>
              <a:t>);</a:t>
            </a:r>
            <a:br>
              <a:rPr lang="en-US" sz="5600" dirty="0"/>
            </a:br>
            <a:r>
              <a:rPr lang="en-US" sz="5600" dirty="0"/>
              <a:t>    }</a:t>
            </a:r>
            <a:br>
              <a:rPr lang="en-US" sz="5600" dirty="0"/>
            </a:br>
            <a:r>
              <a:rPr lang="en-US" sz="5600" dirty="0"/>
              <a:t>    @Override</a:t>
            </a:r>
            <a:br>
              <a:rPr lang="en-US" sz="5600" dirty="0"/>
            </a:br>
            <a:r>
              <a:rPr lang="en-US" sz="5600" dirty="0"/>
              <a:t>    public void </a:t>
            </a:r>
            <a:r>
              <a:rPr lang="en-US" sz="5600" dirty="0" err="1"/>
              <a:t>onCreate</a:t>
            </a:r>
            <a:r>
              <a:rPr lang="en-US" sz="5600" dirty="0"/>
              <a:t>(</a:t>
            </a:r>
            <a:r>
              <a:rPr lang="en-US" sz="5600" dirty="0" err="1"/>
              <a:t>SQLiteDatabase</a:t>
            </a:r>
            <a:r>
              <a:rPr lang="en-US" sz="5600" dirty="0"/>
              <a:t> </a:t>
            </a:r>
            <a:r>
              <a:rPr lang="en-US" sz="5600" dirty="0" err="1"/>
              <a:t>db</a:t>
            </a:r>
            <a:r>
              <a:rPr lang="en-US" sz="5600" dirty="0"/>
              <a:t>) {</a:t>
            </a:r>
            <a:br>
              <a:rPr lang="en-US" sz="5600" dirty="0"/>
            </a:br>
            <a:r>
              <a:rPr lang="en-US" sz="5600" dirty="0"/>
              <a:t>        String CREATE_TABLE = "CREATE TABLE Student (</a:t>
            </a:r>
            <a:r>
              <a:rPr lang="en-US" sz="5600" dirty="0" err="1"/>
              <a:t>RollNo</a:t>
            </a:r>
            <a:r>
              <a:rPr lang="en-US" sz="5600" dirty="0"/>
              <a:t> TEXT PRIMARY KEY, Name TEXT)";</a:t>
            </a:r>
            <a:br>
              <a:rPr lang="en-US" sz="5600" dirty="0"/>
            </a:br>
            <a:r>
              <a:rPr lang="en-US" sz="5600" dirty="0"/>
              <a:t>        </a:t>
            </a:r>
            <a:r>
              <a:rPr lang="en-US" sz="5600" dirty="0" err="1"/>
              <a:t>db.execSQL</a:t>
            </a:r>
            <a:r>
              <a:rPr lang="en-US" sz="5600" dirty="0"/>
              <a:t>(CREATE_TABLE);</a:t>
            </a:r>
            <a:br>
              <a:rPr lang="en-US" sz="5600" dirty="0"/>
            </a:br>
            <a:r>
              <a:rPr lang="en-US" sz="5600" dirty="0"/>
              <a:t>    }</a:t>
            </a:r>
            <a:br>
              <a:rPr lang="en-US" sz="5600" dirty="0"/>
            </a:br>
            <a:r>
              <a:rPr lang="en-US" sz="5600" dirty="0"/>
              <a:t/>
            </a:r>
            <a:br>
              <a:rPr lang="en-US" sz="5600" dirty="0"/>
            </a:br>
            <a:r>
              <a:rPr lang="en-US" sz="5600" dirty="0"/>
              <a:t>    @Override</a:t>
            </a:r>
            <a:br>
              <a:rPr lang="en-US" sz="5600" dirty="0"/>
            </a:br>
            <a:r>
              <a:rPr lang="en-US" sz="5600" dirty="0"/>
              <a:t>    public void </a:t>
            </a:r>
            <a:r>
              <a:rPr lang="en-US" sz="5600" dirty="0" err="1"/>
              <a:t>onUpgrade</a:t>
            </a:r>
            <a:r>
              <a:rPr lang="en-US" sz="5600" dirty="0"/>
              <a:t>(</a:t>
            </a:r>
            <a:r>
              <a:rPr lang="en-US" sz="5600" dirty="0" err="1"/>
              <a:t>SQLiteDatabase</a:t>
            </a:r>
            <a:r>
              <a:rPr lang="en-US" sz="5600" dirty="0"/>
              <a:t> </a:t>
            </a:r>
            <a:r>
              <a:rPr lang="en-US" sz="5600" dirty="0" err="1"/>
              <a:t>sqLiteDatabase</a:t>
            </a:r>
            <a:r>
              <a:rPr lang="en-US" sz="5600" dirty="0"/>
              <a:t>, </a:t>
            </a:r>
            <a:r>
              <a:rPr lang="en-US" sz="5600" dirty="0" err="1"/>
              <a:t>int</a:t>
            </a:r>
            <a:r>
              <a:rPr lang="en-US" sz="5600" dirty="0"/>
              <a:t> </a:t>
            </a:r>
            <a:r>
              <a:rPr lang="en-US" sz="5600" dirty="0" err="1"/>
              <a:t>i</a:t>
            </a:r>
            <a:r>
              <a:rPr lang="en-US" sz="5600" dirty="0"/>
              <a:t>, </a:t>
            </a:r>
            <a:r>
              <a:rPr lang="en-US" sz="5600" dirty="0" err="1"/>
              <a:t>int</a:t>
            </a:r>
            <a:r>
              <a:rPr lang="en-US" sz="5600" dirty="0"/>
              <a:t> i1) {</a:t>
            </a:r>
            <a:br>
              <a:rPr lang="en-US" sz="5600" dirty="0"/>
            </a:br>
            <a:r>
              <a:rPr lang="en-US" sz="5600" dirty="0"/>
              <a:t/>
            </a:r>
            <a:br>
              <a:rPr lang="en-US" sz="5600" dirty="0"/>
            </a:br>
            <a:r>
              <a:rPr lang="en-US" sz="5600" dirty="0"/>
              <a:t>    }</a:t>
            </a:r>
            <a:br>
              <a:rPr lang="en-US" sz="5600" dirty="0"/>
            </a:br>
            <a:r>
              <a:rPr lang="en-US" sz="5600" dirty="0"/>
              <a:t/>
            </a:r>
            <a:br>
              <a:rPr lang="en-US" sz="5600" dirty="0"/>
            </a:br>
            <a:endParaRPr lang="en-US" dirty="0"/>
          </a:p>
        </p:txBody>
      </p:sp>
    </p:spTree>
    <p:extLst>
      <p:ext uri="{BB962C8B-B14F-4D97-AF65-F5344CB8AC3E}">
        <p14:creationId xmlns:p14="http://schemas.microsoft.com/office/powerpoint/2010/main" val="2618538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47500" lnSpcReduction="20000"/>
          </a:bodyPr>
          <a:lstStyle/>
          <a:p>
            <a:r>
              <a:rPr lang="en-US" dirty="0"/>
              <a:t> </a:t>
            </a:r>
            <a:r>
              <a:rPr lang="en-US" dirty="0" err="1"/>
              <a:t>boolean</a:t>
            </a:r>
            <a:r>
              <a:rPr lang="en-US" dirty="0"/>
              <a:t> </a:t>
            </a:r>
            <a:r>
              <a:rPr lang="en-US" dirty="0" err="1"/>
              <a:t>SaveStudentDetails</a:t>
            </a:r>
            <a:r>
              <a:rPr lang="en-US" dirty="0"/>
              <a:t>(String </a:t>
            </a:r>
            <a:r>
              <a:rPr lang="en-US" dirty="0" err="1"/>
              <a:t>rollNo</a:t>
            </a:r>
            <a:r>
              <a:rPr lang="en-US" dirty="0"/>
              <a:t>, String name) {</a:t>
            </a:r>
            <a:br>
              <a:rPr lang="en-US" dirty="0"/>
            </a:br>
            <a:r>
              <a:rPr lang="en-US" dirty="0"/>
              <a:t>        </a:t>
            </a:r>
            <a:r>
              <a:rPr lang="en-US" dirty="0" err="1"/>
              <a:t>SQLiteDatabase</a:t>
            </a:r>
            <a:r>
              <a:rPr lang="en-US" dirty="0"/>
              <a:t> </a:t>
            </a:r>
            <a:r>
              <a:rPr lang="en-US" dirty="0" err="1"/>
              <a:t>db</a:t>
            </a:r>
            <a:r>
              <a:rPr lang="en-US" dirty="0"/>
              <a:t> = </a:t>
            </a:r>
            <a:r>
              <a:rPr lang="en-US" dirty="0" err="1"/>
              <a:t>this.getWritableDatabase</a:t>
            </a:r>
            <a:r>
              <a:rPr lang="en-US" dirty="0"/>
              <a:t>();</a:t>
            </a:r>
            <a:br>
              <a:rPr lang="en-US" dirty="0"/>
            </a:br>
            <a:r>
              <a:rPr lang="en-US" dirty="0"/>
              <a:t>        </a:t>
            </a:r>
            <a:r>
              <a:rPr lang="en-US" dirty="0" err="1"/>
              <a:t>ContentValues</a:t>
            </a:r>
            <a:r>
              <a:rPr lang="en-US" dirty="0"/>
              <a:t> </a:t>
            </a:r>
            <a:r>
              <a:rPr lang="en-US" dirty="0" err="1"/>
              <a:t>cValues</a:t>
            </a:r>
            <a:r>
              <a:rPr lang="en-US" dirty="0"/>
              <a:t> = new </a:t>
            </a:r>
            <a:r>
              <a:rPr lang="en-US" dirty="0" err="1"/>
              <a:t>ContentValues</a:t>
            </a:r>
            <a:r>
              <a:rPr lang="en-US" dirty="0"/>
              <a:t>();</a:t>
            </a:r>
            <a:br>
              <a:rPr lang="en-US" dirty="0"/>
            </a:br>
            <a:r>
              <a:rPr lang="en-US" dirty="0"/>
              <a:t>        </a:t>
            </a:r>
            <a:r>
              <a:rPr lang="en-US" dirty="0" err="1"/>
              <a:t>cValues.put</a:t>
            </a:r>
            <a:r>
              <a:rPr lang="en-US" dirty="0"/>
              <a:t>("</a:t>
            </a:r>
            <a:r>
              <a:rPr lang="en-US" dirty="0" err="1"/>
              <a:t>RollNo</a:t>
            </a:r>
            <a:r>
              <a:rPr lang="en-US" dirty="0"/>
              <a:t>", </a:t>
            </a:r>
            <a:r>
              <a:rPr lang="en-US" dirty="0" err="1"/>
              <a:t>rollNo</a:t>
            </a:r>
            <a:r>
              <a:rPr lang="en-US" dirty="0"/>
              <a:t>);</a:t>
            </a:r>
            <a:br>
              <a:rPr lang="en-US" dirty="0"/>
            </a:br>
            <a:r>
              <a:rPr lang="en-US" dirty="0"/>
              <a:t>        </a:t>
            </a:r>
            <a:r>
              <a:rPr lang="en-US" dirty="0" err="1"/>
              <a:t>cValues.put</a:t>
            </a:r>
            <a:r>
              <a:rPr lang="en-US" dirty="0"/>
              <a:t>("Name", name);</a:t>
            </a:r>
            <a:br>
              <a:rPr lang="en-US" dirty="0"/>
            </a:br>
            <a:r>
              <a:rPr lang="en-US" dirty="0"/>
              <a:t>        long </a:t>
            </a:r>
            <a:r>
              <a:rPr lang="en-US" dirty="0" err="1"/>
              <a:t>returnValue</a:t>
            </a:r>
            <a:r>
              <a:rPr lang="en-US" dirty="0"/>
              <a:t> = </a:t>
            </a:r>
            <a:r>
              <a:rPr lang="en-US" dirty="0" err="1"/>
              <a:t>db.insert</a:t>
            </a:r>
            <a:r>
              <a:rPr lang="en-US" dirty="0"/>
              <a:t>("Student", null, </a:t>
            </a:r>
            <a:r>
              <a:rPr lang="en-US" dirty="0" err="1"/>
              <a:t>cValues</a:t>
            </a:r>
            <a:r>
              <a:rPr lang="en-US" dirty="0"/>
              <a:t>);</a:t>
            </a:r>
            <a:br>
              <a:rPr lang="en-US" dirty="0"/>
            </a:br>
            <a:r>
              <a:rPr lang="en-US" dirty="0"/>
              <a:t>        </a:t>
            </a:r>
            <a:r>
              <a:rPr lang="en-US" dirty="0" err="1"/>
              <a:t>db.close</a:t>
            </a:r>
            <a:r>
              <a:rPr lang="en-US" dirty="0"/>
              <a:t>();</a:t>
            </a:r>
            <a:br>
              <a:rPr lang="en-US" dirty="0"/>
            </a:br>
            <a:r>
              <a:rPr lang="en-US" dirty="0"/>
              <a:t>        if (</a:t>
            </a:r>
            <a:r>
              <a:rPr lang="en-US" dirty="0" err="1"/>
              <a:t>returnValue</a:t>
            </a:r>
            <a:r>
              <a:rPr lang="en-US" dirty="0"/>
              <a:t> &gt; 0) {</a:t>
            </a:r>
            <a:br>
              <a:rPr lang="en-US" dirty="0"/>
            </a:br>
            <a:r>
              <a:rPr lang="en-US" dirty="0"/>
              <a:t>            return true;</a:t>
            </a:r>
            <a:br>
              <a:rPr lang="en-US" dirty="0"/>
            </a:br>
            <a:r>
              <a:rPr lang="en-US" dirty="0"/>
              <a:t>        } else {</a:t>
            </a:r>
            <a:br>
              <a:rPr lang="en-US" dirty="0"/>
            </a:br>
            <a:r>
              <a:rPr lang="en-US" dirty="0"/>
              <a:t>            return false;</a:t>
            </a:r>
            <a:br>
              <a:rPr lang="en-US" dirty="0"/>
            </a:br>
            <a:r>
              <a:rPr lang="en-US" dirty="0"/>
              <a:t>        }</a:t>
            </a:r>
            <a:br>
              <a:rPr lang="en-US" dirty="0"/>
            </a:br>
            <a:r>
              <a:rPr lang="en-US" dirty="0"/>
              <a:t>    }</a:t>
            </a:r>
            <a:br>
              <a:rPr lang="en-US" dirty="0"/>
            </a:br>
            <a:r>
              <a:rPr lang="en-US" dirty="0"/>
              <a:t>    @</a:t>
            </a:r>
            <a:r>
              <a:rPr lang="en-US" dirty="0" err="1"/>
              <a:t>SuppressLint</a:t>
            </a:r>
            <a:r>
              <a:rPr lang="en-US" dirty="0"/>
              <a:t>("Range")</a:t>
            </a:r>
            <a:br>
              <a:rPr lang="en-US" dirty="0"/>
            </a:br>
            <a:r>
              <a:rPr lang="en-US" dirty="0"/>
              <a:t>    public </a:t>
            </a:r>
            <a:r>
              <a:rPr lang="en-US" dirty="0" err="1"/>
              <a:t>ArrayList</a:t>
            </a:r>
            <a:r>
              <a:rPr lang="en-US" dirty="0"/>
              <a:t>&lt;</a:t>
            </a:r>
            <a:r>
              <a:rPr lang="en-US" dirty="0" err="1"/>
              <a:t>HashMap</a:t>
            </a:r>
            <a:r>
              <a:rPr lang="en-US" dirty="0"/>
              <a:t>&lt;String, String&gt;&gt; </a:t>
            </a:r>
            <a:r>
              <a:rPr lang="en-US" dirty="0" err="1"/>
              <a:t>GetStudentList</a:t>
            </a:r>
            <a:r>
              <a:rPr lang="en-US" dirty="0"/>
              <a:t>() {</a:t>
            </a:r>
            <a:br>
              <a:rPr lang="en-US" dirty="0"/>
            </a:br>
            <a:r>
              <a:rPr lang="en-US" dirty="0"/>
              <a:t>        </a:t>
            </a:r>
            <a:r>
              <a:rPr lang="en-US" dirty="0" err="1"/>
              <a:t>SQLiteDatabase</a:t>
            </a:r>
            <a:r>
              <a:rPr lang="en-US" dirty="0"/>
              <a:t> </a:t>
            </a:r>
            <a:r>
              <a:rPr lang="en-US" dirty="0" err="1"/>
              <a:t>db</a:t>
            </a:r>
            <a:r>
              <a:rPr lang="en-US" dirty="0"/>
              <a:t> = </a:t>
            </a:r>
            <a:r>
              <a:rPr lang="en-US" dirty="0" err="1"/>
              <a:t>this.getReadableDatabase</a:t>
            </a:r>
            <a:r>
              <a:rPr lang="en-US" dirty="0"/>
              <a:t>();</a:t>
            </a:r>
            <a:br>
              <a:rPr lang="en-US" dirty="0"/>
            </a:br>
            <a:r>
              <a:rPr lang="en-US" dirty="0"/>
              <a:t>        Cursor </a:t>
            </a:r>
            <a:r>
              <a:rPr lang="en-US" dirty="0" err="1"/>
              <a:t>cursor</a:t>
            </a:r>
            <a:r>
              <a:rPr lang="en-US" dirty="0"/>
              <a:t> = </a:t>
            </a:r>
            <a:r>
              <a:rPr lang="en-US" dirty="0" err="1"/>
              <a:t>db.rawQuery</a:t>
            </a:r>
            <a:r>
              <a:rPr lang="en-US" dirty="0"/>
              <a:t>( "select * from Student", null );</a:t>
            </a:r>
            <a:br>
              <a:rPr lang="en-US" dirty="0"/>
            </a:br>
            <a:r>
              <a:rPr lang="en-US" dirty="0"/>
              <a:t>        </a:t>
            </a:r>
            <a:r>
              <a:rPr lang="en-US" dirty="0" err="1"/>
              <a:t>ArrayList</a:t>
            </a:r>
            <a:r>
              <a:rPr lang="en-US" dirty="0"/>
              <a:t>&lt;</a:t>
            </a:r>
            <a:r>
              <a:rPr lang="en-US" dirty="0" err="1"/>
              <a:t>HashMap</a:t>
            </a:r>
            <a:r>
              <a:rPr lang="en-US" dirty="0"/>
              <a:t>&lt;String, String&gt;&gt; list = new </a:t>
            </a:r>
            <a:r>
              <a:rPr lang="en-US" dirty="0" err="1"/>
              <a:t>ArrayList</a:t>
            </a:r>
            <a:r>
              <a:rPr lang="en-US" dirty="0"/>
              <a:t>&lt;&gt;();</a:t>
            </a:r>
            <a:br>
              <a:rPr lang="en-US" dirty="0"/>
            </a:br>
            <a:r>
              <a:rPr lang="en-US" dirty="0"/>
              <a:t>        while (</a:t>
            </a:r>
            <a:r>
              <a:rPr lang="en-US" dirty="0" err="1"/>
              <a:t>cursor.moveToNext</a:t>
            </a:r>
            <a:r>
              <a:rPr lang="en-US" dirty="0"/>
              <a:t>()){</a:t>
            </a:r>
            <a:br>
              <a:rPr lang="en-US" dirty="0"/>
            </a:br>
            <a:r>
              <a:rPr lang="en-US" dirty="0"/>
              <a:t>            </a:t>
            </a:r>
            <a:r>
              <a:rPr lang="en-US" dirty="0" err="1"/>
              <a:t>HashMap</a:t>
            </a:r>
            <a:r>
              <a:rPr lang="en-US" dirty="0"/>
              <a:t>&lt;</a:t>
            </a:r>
            <a:r>
              <a:rPr lang="en-US" dirty="0" err="1"/>
              <a:t>String,String</a:t>
            </a:r>
            <a:r>
              <a:rPr lang="en-US" dirty="0"/>
              <a:t>&gt; department = new </a:t>
            </a:r>
            <a:r>
              <a:rPr lang="en-US" dirty="0" err="1"/>
              <a:t>HashMap</a:t>
            </a:r>
            <a:r>
              <a:rPr lang="en-US" dirty="0"/>
              <a:t>&lt;&gt;();</a:t>
            </a:r>
            <a:br>
              <a:rPr lang="en-US" dirty="0"/>
            </a:br>
            <a:r>
              <a:rPr lang="en-US" dirty="0"/>
              <a:t>            </a:t>
            </a:r>
            <a:r>
              <a:rPr lang="en-US" dirty="0" err="1"/>
              <a:t>department.put</a:t>
            </a:r>
            <a:r>
              <a:rPr lang="en-US" dirty="0"/>
              <a:t>("</a:t>
            </a:r>
            <a:r>
              <a:rPr lang="en-US" dirty="0" err="1"/>
              <a:t>RollNo</a:t>
            </a:r>
            <a:r>
              <a:rPr lang="en-US" dirty="0"/>
              <a:t>",</a:t>
            </a:r>
            <a:r>
              <a:rPr lang="en-US" dirty="0" err="1"/>
              <a:t>cursor.getString</a:t>
            </a:r>
            <a:r>
              <a:rPr lang="en-US" dirty="0"/>
              <a:t>(</a:t>
            </a:r>
            <a:r>
              <a:rPr lang="en-US" dirty="0" err="1"/>
              <a:t>cursor.getColumnIndex</a:t>
            </a:r>
            <a:r>
              <a:rPr lang="en-US" dirty="0"/>
              <a:t>("</a:t>
            </a:r>
            <a:r>
              <a:rPr lang="en-US" dirty="0" err="1"/>
              <a:t>RollNo</a:t>
            </a:r>
            <a:r>
              <a:rPr lang="en-US" dirty="0"/>
              <a:t>")));</a:t>
            </a:r>
            <a:br>
              <a:rPr lang="en-US" dirty="0"/>
            </a:br>
            <a:r>
              <a:rPr lang="en-US" dirty="0"/>
              <a:t>            </a:t>
            </a:r>
            <a:r>
              <a:rPr lang="en-US" dirty="0" err="1"/>
              <a:t>department.put</a:t>
            </a:r>
            <a:r>
              <a:rPr lang="en-US" dirty="0"/>
              <a:t>("Name",</a:t>
            </a:r>
            <a:r>
              <a:rPr lang="en-US" dirty="0" err="1"/>
              <a:t>cursor.getString</a:t>
            </a:r>
            <a:r>
              <a:rPr lang="en-US" dirty="0"/>
              <a:t>(</a:t>
            </a:r>
            <a:r>
              <a:rPr lang="en-US" dirty="0" err="1"/>
              <a:t>cursor.getColumnIndex</a:t>
            </a:r>
            <a:r>
              <a:rPr lang="en-US" dirty="0"/>
              <a:t>("Name")));</a:t>
            </a:r>
            <a:br>
              <a:rPr lang="en-US" dirty="0"/>
            </a:br>
            <a:r>
              <a:rPr lang="en-US" dirty="0"/>
              <a:t>            </a:t>
            </a:r>
            <a:r>
              <a:rPr lang="en-US" dirty="0" err="1"/>
              <a:t>list.add</a:t>
            </a:r>
            <a:r>
              <a:rPr lang="en-US" dirty="0"/>
              <a:t>(department);</a:t>
            </a:r>
            <a:br>
              <a:rPr lang="en-US" dirty="0"/>
            </a:br>
            <a:r>
              <a:rPr lang="en-US" dirty="0"/>
              <a:t>        }</a:t>
            </a:r>
            <a:br>
              <a:rPr lang="en-US" dirty="0"/>
            </a:br>
            <a:r>
              <a:rPr lang="en-US" dirty="0"/>
              <a:t>        return list;</a:t>
            </a:r>
            <a:br>
              <a:rPr lang="en-US" dirty="0"/>
            </a:br>
            <a:r>
              <a:rPr lang="en-US" dirty="0"/>
              <a:t>    }</a:t>
            </a:r>
            <a:br>
              <a:rPr lang="en-US" dirty="0"/>
            </a:br>
            <a:r>
              <a:rPr lang="en-US" dirty="0"/>
              <a:t>}</a:t>
            </a:r>
          </a:p>
          <a:p>
            <a:endParaRPr lang="en-US" dirty="0"/>
          </a:p>
        </p:txBody>
      </p:sp>
    </p:spTree>
    <p:extLst>
      <p:ext uri="{BB962C8B-B14F-4D97-AF65-F5344CB8AC3E}">
        <p14:creationId xmlns:p14="http://schemas.microsoft.com/office/powerpoint/2010/main" val="385316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9067800" cy="6401753"/>
          </a:xfrm>
          <a:prstGeom prst="rect">
            <a:avLst/>
          </a:prstGeom>
        </p:spPr>
        <p:txBody>
          <a:bodyPr wrap="square">
            <a:spAutoFit/>
          </a:bodyPr>
          <a:lstStyle/>
          <a:p>
            <a:pPr algn="ctr"/>
            <a:r>
              <a:rPr lang="en-US" sz="3200" b="1" dirty="0">
                <a:latin typeface="Times New Roman" pitchFamily="18" charset="0"/>
                <a:cs typeface="Times New Roman" pitchFamily="18" charset="0"/>
              </a:rPr>
              <a:t>(MR20-1CS0116) Mobile Application Development</a:t>
            </a:r>
          </a:p>
          <a:p>
            <a:endParaRPr lang="en-US"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UNIT – I Introduction to Android Operating System: </a:t>
            </a:r>
          </a:p>
          <a:p>
            <a:r>
              <a:rPr lang="en-US" sz="1600" dirty="0">
                <a:latin typeface="Times New Roman" pitchFamily="18" charset="0"/>
                <a:cs typeface="Times New Roman" pitchFamily="18" charset="0"/>
              </a:rPr>
              <a:t>	Android OS and Features – Android development framework; Installing and running applications on Android Studio, Creating AVDs, Types of Android application; Creating Activities, Activity Life Cycle, Activity states, monitoring state changes</a:t>
            </a:r>
          </a:p>
          <a:p>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UNIT – II Android application components</a:t>
            </a:r>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	Android Manifest file, Externalizing recourses like Simple Values, Drawables, Layouts, Menus, etc. Building User Interfaces: Fundamental Android UI design, Layouts – Linear, Relative, Grid and Table Layouts. User Interface (UI) Components</a:t>
            </a:r>
          </a:p>
          <a:p>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UNIT – III Fragments :</a:t>
            </a:r>
          </a:p>
          <a:p>
            <a:r>
              <a:rPr lang="en-US" sz="1600" dirty="0">
                <a:latin typeface="Times New Roman" pitchFamily="18" charset="0"/>
                <a:cs typeface="Times New Roman" pitchFamily="18" charset="0"/>
              </a:rPr>
              <a:t>	Creating fragments, Lifecycle of fragments, Fragment states, Adding fragments to Activity, adding, removing and replacing fragments with fragment transactions, interfacing between fragments and Activities,</a:t>
            </a:r>
          </a:p>
          <a:p>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UNIT – IV Intents and Broadcasts:</a:t>
            </a:r>
          </a:p>
          <a:p>
            <a:r>
              <a:rPr lang="en-US" sz="1600" dirty="0">
                <a:latin typeface="Times New Roman" pitchFamily="18" charset="0"/>
                <a:cs typeface="Times New Roman" pitchFamily="18" charset="0"/>
              </a:rPr>
              <a:t>	 Using intents to launch Activities, Types of Intents, Passing data to Intents, Getting results from Activities, Broadcast Receivers – Using Intent filters to service implicit Intents, Resolving Intent filters</a:t>
            </a:r>
          </a:p>
          <a:p>
            <a:endParaRPr lang="en-US" sz="1600" dirty="0">
              <a:latin typeface="Times New Roman" pitchFamily="18" charset="0"/>
              <a:cs typeface="Times New Roman" pitchFamily="18" charset="0"/>
            </a:endParaRPr>
          </a:p>
          <a:p>
            <a:r>
              <a:rPr lang="en-US" sz="1600" b="1" dirty="0">
                <a:latin typeface="Times New Roman" pitchFamily="18" charset="0"/>
                <a:cs typeface="Times New Roman" pitchFamily="18" charset="0"/>
              </a:rPr>
              <a:t>UNIT – V Database: </a:t>
            </a:r>
          </a:p>
          <a:p>
            <a:r>
              <a:rPr lang="en-US" sz="1600" dirty="0">
                <a:latin typeface="Times New Roman" pitchFamily="18" charset="0"/>
                <a:cs typeface="Times New Roman" pitchFamily="18" charset="0"/>
              </a:rPr>
              <a:t>      Introduction to </a:t>
            </a:r>
            <a:r>
              <a:rPr lang="en-US" sz="1600" dirty="0" err="1">
                <a:latin typeface="Times New Roman" pitchFamily="18" charset="0"/>
                <a:cs typeface="Times New Roman" pitchFamily="18" charset="0"/>
              </a:rPr>
              <a:t>SQLite</a:t>
            </a:r>
            <a:r>
              <a:rPr lang="en-US" sz="1600" dirty="0">
                <a:latin typeface="Times New Roman" pitchFamily="18" charset="0"/>
                <a:cs typeface="Times New Roman" pitchFamily="18" charset="0"/>
              </a:rPr>
              <a:t> database, creating and opening a database, creating tables, inserting retrieving and deleting data;</a:t>
            </a:r>
          </a:p>
        </p:txBody>
      </p:sp>
    </p:spTree>
    <p:extLst>
      <p:ext uri="{BB962C8B-B14F-4D97-AF65-F5344CB8AC3E}">
        <p14:creationId xmlns:p14="http://schemas.microsoft.com/office/powerpoint/2010/main" val="1591537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1251" y="1600200"/>
            <a:ext cx="664149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010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4538" y="-1447800"/>
            <a:ext cx="18253076" cy="975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1793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3739" y="152400"/>
            <a:ext cx="4864861" cy="597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880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t>Syllabus</a:t>
            </a:r>
            <a:endParaRPr lang="en-IN" sz="3200" b="1" dirty="0"/>
          </a:p>
        </p:txBody>
      </p:sp>
      <p:sp>
        <p:nvSpPr>
          <p:cNvPr id="3" name="Content Placeholder 2"/>
          <p:cNvSpPr>
            <a:spLocks noGrp="1"/>
          </p:cNvSpPr>
          <p:nvPr>
            <p:ph idx="1"/>
          </p:nvPr>
        </p:nvSpPr>
        <p:spPr>
          <a:xfrm>
            <a:off x="457200" y="1066800"/>
            <a:ext cx="8229600" cy="5059363"/>
          </a:xfrm>
        </p:spPr>
        <p:txBody>
          <a:bodyPr>
            <a:normAutofit/>
          </a:bodyPr>
          <a:lstStyle/>
          <a:p>
            <a:r>
              <a:rPr lang="en-IN" sz="2800" dirty="0" smtClean="0"/>
              <a:t>Introduction </a:t>
            </a:r>
            <a:r>
              <a:rPr lang="en-IN" sz="2800" dirty="0"/>
              <a:t>to SQLite </a:t>
            </a:r>
            <a:r>
              <a:rPr lang="en-IN" sz="2800" dirty="0" smtClean="0"/>
              <a:t>database </a:t>
            </a:r>
          </a:p>
          <a:p>
            <a:r>
              <a:rPr lang="en-IN" sz="2800" dirty="0"/>
              <a:t>C</a:t>
            </a:r>
            <a:r>
              <a:rPr lang="en-IN" sz="2800" dirty="0" smtClean="0"/>
              <a:t>reating </a:t>
            </a:r>
            <a:r>
              <a:rPr lang="en-IN" sz="2800" dirty="0"/>
              <a:t>and opening a </a:t>
            </a:r>
            <a:r>
              <a:rPr lang="en-IN" sz="2800" dirty="0" smtClean="0"/>
              <a:t>database</a:t>
            </a:r>
          </a:p>
          <a:p>
            <a:r>
              <a:rPr lang="en-IN" sz="2800" dirty="0"/>
              <a:t>C</a:t>
            </a:r>
            <a:r>
              <a:rPr lang="en-IN" sz="2800" dirty="0" smtClean="0"/>
              <a:t>reating tables </a:t>
            </a:r>
          </a:p>
          <a:p>
            <a:r>
              <a:rPr lang="en-IN" sz="2800" dirty="0"/>
              <a:t>I</a:t>
            </a:r>
            <a:r>
              <a:rPr lang="en-IN" sz="2800" dirty="0" smtClean="0"/>
              <a:t>nserting </a:t>
            </a:r>
            <a:r>
              <a:rPr lang="en-IN" sz="2800" dirty="0"/>
              <a:t>retrieving and deleting </a:t>
            </a:r>
            <a:r>
              <a:rPr lang="en-IN" sz="2800" dirty="0" smtClean="0"/>
              <a:t>data</a:t>
            </a:r>
            <a:endParaRPr lang="en-IN" sz="2800" dirty="0"/>
          </a:p>
          <a:p>
            <a:endParaRPr lang="en-IN" sz="2800" dirty="0"/>
          </a:p>
        </p:txBody>
      </p:sp>
    </p:spTree>
    <p:extLst>
      <p:ext uri="{BB962C8B-B14F-4D97-AF65-F5344CB8AC3E}">
        <p14:creationId xmlns:p14="http://schemas.microsoft.com/office/powerpoint/2010/main" val="1008138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t/>
            </a:r>
            <a:br>
              <a:rPr lang="en-IN" dirty="0" smtClean="0"/>
            </a:br>
            <a:r>
              <a:rPr lang="en-IN" sz="3600" b="1" dirty="0" smtClean="0"/>
              <a:t>Introduction </a:t>
            </a:r>
            <a:r>
              <a:rPr lang="en-IN" sz="3600" b="1" dirty="0"/>
              <a:t>to SQLite database </a:t>
            </a:r>
            <a:br>
              <a:rPr lang="en-IN" sz="3600" b="1" dirty="0"/>
            </a:br>
            <a:endParaRPr lang="en-IN" sz="3600" b="1"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US" sz="2000" b="1" dirty="0"/>
              <a:t>SQLite</a:t>
            </a:r>
            <a:r>
              <a:rPr lang="en-US" sz="2000" dirty="0"/>
              <a:t> is an </a:t>
            </a:r>
            <a:r>
              <a:rPr lang="en-US" sz="2000" b="1" dirty="0"/>
              <a:t>open-source relational database</a:t>
            </a:r>
            <a:r>
              <a:rPr lang="en-US" sz="2000" dirty="0"/>
              <a:t> i.e. used to perform database operations on android devices such as storing, manipulating or retrieving persistent data from the database</a:t>
            </a:r>
            <a:r>
              <a:rPr lang="en-US" sz="2000" dirty="0" smtClean="0"/>
              <a:t>.</a:t>
            </a:r>
          </a:p>
          <a:p>
            <a:pPr marL="0" indent="0" algn="just">
              <a:buNone/>
            </a:pPr>
            <a:endParaRPr lang="en-US" sz="2000" dirty="0" smtClean="0"/>
          </a:p>
          <a:p>
            <a:pPr algn="just"/>
            <a:r>
              <a:rPr lang="en-US" sz="2000" dirty="0"/>
              <a:t>It is embedded in android </a:t>
            </a:r>
            <a:r>
              <a:rPr lang="en-US" sz="2000" dirty="0" smtClean="0"/>
              <a:t>by default. </a:t>
            </a:r>
            <a:r>
              <a:rPr lang="en-US" sz="2000" dirty="0"/>
              <a:t>So, there is no need to perform any database setup or administration task</a:t>
            </a:r>
            <a:r>
              <a:rPr lang="en-US" sz="2000" dirty="0" smtClean="0"/>
              <a:t>.</a:t>
            </a:r>
          </a:p>
          <a:p>
            <a:pPr marL="0" indent="0" algn="just">
              <a:buNone/>
            </a:pPr>
            <a:endParaRPr lang="en-US" sz="2000" dirty="0" smtClean="0"/>
          </a:p>
          <a:p>
            <a:pPr algn="just"/>
            <a:r>
              <a:rPr lang="en-US" sz="2000" dirty="0"/>
              <a:t>SQLite supports all the relational database features. In order to access this database, you don't need to establish any kind of connections for it like JDBC,ODBC </a:t>
            </a:r>
            <a:r>
              <a:rPr lang="en-US" sz="2000" dirty="0" smtClean="0"/>
              <a:t>etc.</a:t>
            </a:r>
          </a:p>
          <a:p>
            <a:pPr marL="0" indent="0" algn="just">
              <a:buNone/>
            </a:pPr>
            <a:endParaRPr lang="en-US" sz="2000" dirty="0" smtClean="0"/>
          </a:p>
          <a:p>
            <a:pPr algn="just"/>
            <a:r>
              <a:rPr lang="en-US" sz="2000" dirty="0"/>
              <a:t>It supports standard relations database features, like SQL syntax, transactions &amp; SQL statements. SQLite is considerably, the lighter version of SQL database, where most of the SQL commands don’t run on SQLite database.</a:t>
            </a:r>
            <a:endParaRPr lang="en-US" sz="2000" dirty="0" smtClean="0"/>
          </a:p>
          <a:p>
            <a:pPr algn="just"/>
            <a:endParaRPr lang="en-IN" sz="2000" dirty="0"/>
          </a:p>
        </p:txBody>
      </p:sp>
    </p:spTree>
    <p:extLst>
      <p:ext uri="{BB962C8B-B14F-4D97-AF65-F5344CB8AC3E}">
        <p14:creationId xmlns:p14="http://schemas.microsoft.com/office/powerpoint/2010/main" val="1147445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7681913"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794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sz="2400" dirty="0"/>
              <a:t>The Basic Advantages of SQLite:</a:t>
            </a:r>
          </a:p>
          <a:p>
            <a:r>
              <a:rPr lang="en-US" sz="2400" dirty="0"/>
              <a:t>It’s a light weight database</a:t>
            </a:r>
          </a:p>
          <a:p>
            <a:r>
              <a:rPr lang="en-US" sz="2400" dirty="0"/>
              <a:t>Requires very little memory</a:t>
            </a:r>
          </a:p>
          <a:p>
            <a:r>
              <a:rPr lang="en-US" sz="2400" dirty="0"/>
              <a:t>An Automatically managed </a:t>
            </a:r>
            <a:r>
              <a:rPr lang="en-US" sz="2400" dirty="0" smtClean="0"/>
              <a:t>database</a:t>
            </a:r>
          </a:p>
          <a:p>
            <a:pPr marL="0" indent="0">
              <a:buNone/>
            </a:pPr>
            <a:endParaRPr lang="en-US" sz="2400" dirty="0"/>
          </a:p>
          <a:p>
            <a:pPr marL="0" indent="0">
              <a:buNone/>
            </a:pPr>
            <a:r>
              <a:rPr lang="en-US" sz="2400" dirty="0"/>
              <a:t>The SQLite supports only 3 </a:t>
            </a:r>
            <a:r>
              <a:rPr lang="en-US" sz="2400" dirty="0" err="1"/>
              <a:t>Datatypes</a:t>
            </a:r>
            <a:r>
              <a:rPr lang="en-US" sz="2400" dirty="0"/>
              <a:t>:</a:t>
            </a:r>
          </a:p>
          <a:p>
            <a:r>
              <a:rPr lang="en-US" sz="2400" dirty="0"/>
              <a:t>Text(like string) – for storing data type store</a:t>
            </a:r>
          </a:p>
          <a:p>
            <a:r>
              <a:rPr lang="en-US" sz="2400" dirty="0"/>
              <a:t>Integer(like </a:t>
            </a:r>
            <a:r>
              <a:rPr lang="en-US" sz="2400" dirty="0" err="1"/>
              <a:t>int</a:t>
            </a:r>
            <a:r>
              <a:rPr lang="en-US" sz="2400" dirty="0"/>
              <a:t>) – for storing integer primary key</a:t>
            </a:r>
          </a:p>
          <a:p>
            <a:r>
              <a:rPr lang="en-US" sz="2400" dirty="0"/>
              <a:t>Real(like double</a:t>
            </a:r>
            <a:r>
              <a:rPr lang="en-US" sz="2400" dirty="0" smtClean="0"/>
              <a:t>)- </a:t>
            </a:r>
            <a:r>
              <a:rPr lang="en-US" sz="2400" dirty="0"/>
              <a:t>for storing long values</a:t>
            </a:r>
          </a:p>
          <a:p>
            <a:pPr marL="0" indent="0">
              <a:buNone/>
            </a:pPr>
            <a:endParaRPr lang="en-IN" dirty="0"/>
          </a:p>
        </p:txBody>
      </p:sp>
    </p:spTree>
    <p:extLst>
      <p:ext uri="{BB962C8B-B14F-4D97-AF65-F5344CB8AC3E}">
        <p14:creationId xmlns:p14="http://schemas.microsoft.com/office/powerpoint/2010/main" val="3694053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t/>
            </a:r>
            <a:br>
              <a:rPr lang="en-IN" dirty="0" smtClean="0"/>
            </a:br>
            <a:r>
              <a:rPr lang="en-IN" sz="3600" b="1" dirty="0" err="1" smtClean="0"/>
              <a:t>SQLiteOpenHelper</a:t>
            </a:r>
            <a:r>
              <a:rPr lang="en-IN" sz="3600" b="1" dirty="0" smtClean="0"/>
              <a:t> </a:t>
            </a:r>
            <a:r>
              <a:rPr lang="en-IN" sz="3600" b="1" dirty="0"/>
              <a:t>class</a:t>
            </a:r>
            <a:br>
              <a:rPr lang="en-IN" sz="3600" b="1" dirty="0"/>
            </a:br>
            <a:endParaRPr lang="en-IN" sz="3600" b="1"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US" sz="2000" dirty="0" smtClean="0"/>
              <a:t>The </a:t>
            </a:r>
            <a:r>
              <a:rPr lang="en-US" sz="2000" dirty="0" err="1" smtClean="0"/>
              <a:t>android.database.sqlite.SQLiteOpenHelper</a:t>
            </a:r>
            <a:r>
              <a:rPr lang="en-US" sz="2000" dirty="0" smtClean="0"/>
              <a:t> </a:t>
            </a:r>
            <a:r>
              <a:rPr lang="en-US" sz="2000" dirty="0"/>
              <a:t>class is used for database creation and version management. </a:t>
            </a:r>
            <a:endParaRPr lang="en-US" sz="2000" dirty="0" smtClean="0"/>
          </a:p>
          <a:p>
            <a:pPr marL="0" indent="0" algn="just">
              <a:buNone/>
            </a:pPr>
            <a:endParaRPr lang="en-US" sz="2000" dirty="0" smtClean="0"/>
          </a:p>
          <a:p>
            <a:pPr algn="just"/>
            <a:r>
              <a:rPr lang="en-US" sz="2000" dirty="0" smtClean="0"/>
              <a:t>For </a:t>
            </a:r>
            <a:r>
              <a:rPr lang="en-US" sz="2000" dirty="0"/>
              <a:t>performing any database operation, you have to provide the implementation of </a:t>
            </a:r>
            <a:r>
              <a:rPr lang="en-US" sz="2000" dirty="0" err="1"/>
              <a:t>onCreate</a:t>
            </a:r>
            <a:r>
              <a:rPr lang="en-US" sz="2000" dirty="0"/>
              <a:t>() and </a:t>
            </a:r>
            <a:r>
              <a:rPr lang="en-US" sz="2000" dirty="0" err="1"/>
              <a:t>onUpgrade</a:t>
            </a:r>
            <a:r>
              <a:rPr lang="en-US" sz="2000" dirty="0"/>
              <a:t>() methods of </a:t>
            </a:r>
            <a:r>
              <a:rPr lang="en-US" sz="2000" dirty="0" err="1"/>
              <a:t>SQLiteOpenHelper</a:t>
            </a:r>
            <a:r>
              <a:rPr lang="en-US" sz="2000" dirty="0"/>
              <a:t> class</a:t>
            </a:r>
            <a:r>
              <a:rPr lang="en-US" sz="2000" dirty="0" smtClean="0"/>
              <a:t>.</a:t>
            </a:r>
          </a:p>
          <a:p>
            <a:pPr marL="0" indent="0" algn="just">
              <a:buNone/>
            </a:pPr>
            <a:endParaRPr lang="en-US" sz="2000" dirty="0" smtClean="0"/>
          </a:p>
          <a:p>
            <a:pPr algn="just"/>
            <a:r>
              <a:rPr lang="en-US" sz="2000" dirty="0"/>
              <a:t>There are two constructors of </a:t>
            </a:r>
            <a:r>
              <a:rPr lang="en-US" sz="2000" dirty="0" err="1"/>
              <a:t>SQLiteOpenHelper</a:t>
            </a:r>
            <a:r>
              <a:rPr lang="en-US" sz="2000" dirty="0"/>
              <a:t> class</a:t>
            </a:r>
            <a:r>
              <a:rPr lang="en-US" sz="2000" dirty="0" smtClean="0"/>
              <a:t>.</a:t>
            </a:r>
          </a:p>
          <a:p>
            <a:pPr algn="just"/>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221809323"/>
              </p:ext>
            </p:extLst>
          </p:nvPr>
        </p:nvGraphicFramePr>
        <p:xfrm>
          <a:off x="304800" y="3962400"/>
          <a:ext cx="8382000" cy="2262072"/>
        </p:xfrm>
        <a:graphic>
          <a:graphicData uri="http://schemas.openxmlformats.org/drawingml/2006/table">
            <a:tbl>
              <a:tblPr/>
              <a:tblGrid>
                <a:gridCol w="4191000"/>
                <a:gridCol w="4191000"/>
              </a:tblGrid>
              <a:tr h="408513">
                <a:tc>
                  <a:txBody>
                    <a:bodyPr/>
                    <a:lstStyle/>
                    <a:p>
                      <a:pPr algn="l" fontAlgn="t"/>
                      <a:r>
                        <a:rPr lang="en-IN" sz="1500" dirty="0">
                          <a:solidFill>
                            <a:srgbClr val="000000"/>
                          </a:solidFill>
                          <a:effectLst/>
                          <a:latin typeface="times new roman"/>
                        </a:rPr>
                        <a:t>Constructor</a:t>
                      </a:r>
                    </a:p>
                  </a:txBody>
                  <a:tcPr marL="92844" marR="92844" marT="92844" marB="92844">
                    <a:lnL w="9525" cap="flat" cmpd="sng" algn="ctr">
                      <a:solidFill>
                        <a:srgbClr val="80801C"/>
                      </a:solidFill>
                      <a:prstDash val="solid"/>
                      <a:round/>
                      <a:headEnd type="none" w="med" len="med"/>
                      <a:tailEnd type="none" w="med" len="med"/>
                    </a:lnL>
                    <a:lnR w="9525" cap="flat" cmpd="sng" algn="ctr">
                      <a:solidFill>
                        <a:srgbClr val="80801C"/>
                      </a:solidFill>
                      <a:prstDash val="solid"/>
                      <a:round/>
                      <a:headEnd type="none" w="med" len="med"/>
                      <a:tailEnd type="none" w="med" len="med"/>
                    </a:lnR>
                    <a:lnT w="9525" cap="flat" cmpd="sng" algn="ctr">
                      <a:solidFill>
                        <a:srgbClr val="80801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500">
                          <a:solidFill>
                            <a:srgbClr val="000000"/>
                          </a:solidFill>
                          <a:effectLst/>
                          <a:latin typeface="times new roman"/>
                        </a:rPr>
                        <a:t>Description</a:t>
                      </a:r>
                    </a:p>
                  </a:txBody>
                  <a:tcPr marL="92844" marR="92844" marT="92844" marB="92844">
                    <a:lnL w="9525" cap="flat" cmpd="sng" algn="ctr">
                      <a:solidFill>
                        <a:srgbClr val="80801C"/>
                      </a:solidFill>
                      <a:prstDash val="solid"/>
                      <a:round/>
                      <a:headEnd type="none" w="med" len="med"/>
                      <a:tailEnd type="none" w="med" len="med"/>
                    </a:lnL>
                    <a:lnR w="9525" cap="flat" cmpd="sng" algn="ctr">
                      <a:solidFill>
                        <a:srgbClr val="80801C"/>
                      </a:solidFill>
                      <a:prstDash val="solid"/>
                      <a:round/>
                      <a:headEnd type="none" w="med" len="med"/>
                      <a:tailEnd type="none" w="med" len="med"/>
                    </a:lnR>
                    <a:lnT w="9525" cap="flat" cmpd="sng" algn="ctr">
                      <a:solidFill>
                        <a:srgbClr val="80801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792267">
                <a:tc>
                  <a:txBody>
                    <a:bodyPr/>
                    <a:lstStyle/>
                    <a:p>
                      <a:pPr algn="just" fontAlgn="t"/>
                      <a:r>
                        <a:rPr lang="en-IN" sz="1500" b="1" dirty="0" err="1">
                          <a:solidFill>
                            <a:srgbClr val="333333"/>
                          </a:solidFill>
                          <a:effectLst/>
                          <a:latin typeface="inter-bold"/>
                        </a:rPr>
                        <a:t>SQLiteOpenHelper</a:t>
                      </a:r>
                      <a:r>
                        <a:rPr lang="en-IN" sz="1500" b="1" dirty="0">
                          <a:solidFill>
                            <a:srgbClr val="333333"/>
                          </a:solidFill>
                          <a:effectLst/>
                          <a:latin typeface="inter-bold"/>
                        </a:rPr>
                        <a:t>(Context </a:t>
                      </a:r>
                      <a:r>
                        <a:rPr lang="en-IN" sz="1500" b="1" dirty="0" err="1">
                          <a:solidFill>
                            <a:srgbClr val="333333"/>
                          </a:solidFill>
                          <a:effectLst/>
                          <a:latin typeface="inter-bold"/>
                        </a:rPr>
                        <a:t>context</a:t>
                      </a:r>
                      <a:r>
                        <a:rPr lang="en-IN" sz="1500" b="1" dirty="0">
                          <a:solidFill>
                            <a:srgbClr val="333333"/>
                          </a:solidFill>
                          <a:effectLst/>
                          <a:latin typeface="inter-bold"/>
                        </a:rPr>
                        <a:t>, String name, </a:t>
                      </a:r>
                      <a:r>
                        <a:rPr lang="en-IN" sz="1500" b="1" dirty="0" err="1">
                          <a:solidFill>
                            <a:srgbClr val="333333"/>
                          </a:solidFill>
                          <a:effectLst/>
                          <a:latin typeface="inter-bold"/>
                        </a:rPr>
                        <a:t>SQLiteDatabase.CursorFactory</a:t>
                      </a:r>
                      <a:r>
                        <a:rPr lang="en-IN" sz="1500" b="1" dirty="0">
                          <a:solidFill>
                            <a:srgbClr val="333333"/>
                          </a:solidFill>
                          <a:effectLst/>
                          <a:latin typeface="inter-bold"/>
                        </a:rPr>
                        <a:t> factory, </a:t>
                      </a:r>
                      <a:r>
                        <a:rPr lang="en-IN" sz="1500" b="1" dirty="0" err="1">
                          <a:solidFill>
                            <a:srgbClr val="333333"/>
                          </a:solidFill>
                          <a:effectLst/>
                          <a:latin typeface="inter-bold"/>
                        </a:rPr>
                        <a:t>int</a:t>
                      </a:r>
                      <a:r>
                        <a:rPr lang="en-IN" sz="1500" b="1" dirty="0">
                          <a:solidFill>
                            <a:srgbClr val="333333"/>
                          </a:solidFill>
                          <a:effectLst/>
                          <a:latin typeface="inter-bold"/>
                        </a:rPr>
                        <a:t> version)</a:t>
                      </a:r>
                      <a:endParaRPr lang="en-IN" sz="1500" dirty="0">
                        <a:solidFill>
                          <a:srgbClr val="333333"/>
                        </a:solidFill>
                        <a:effectLst/>
                        <a:latin typeface="inter-regular"/>
                      </a:endParaRP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dirty="0">
                          <a:solidFill>
                            <a:srgbClr val="333333"/>
                          </a:solidFill>
                          <a:effectLst/>
                          <a:latin typeface="inter-regular"/>
                        </a:rPr>
                        <a:t>creates an object for creating, opening and managing the database.</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015093">
                <a:tc>
                  <a:txBody>
                    <a:bodyPr/>
                    <a:lstStyle/>
                    <a:p>
                      <a:pPr algn="just" fontAlgn="t"/>
                      <a:r>
                        <a:rPr lang="en-IN" sz="1500" b="1">
                          <a:solidFill>
                            <a:srgbClr val="333333"/>
                          </a:solidFill>
                          <a:effectLst/>
                          <a:latin typeface="inter-bold"/>
                        </a:rPr>
                        <a:t>SQLiteOpenHelper(Context context, String name, SQLiteDatabase.CursorFactory factory, int version, DatabaseErrorHandler errorHandler)</a:t>
                      </a:r>
                      <a:endParaRPr lang="en-IN" sz="1500">
                        <a:solidFill>
                          <a:srgbClr val="333333"/>
                        </a:solidFill>
                        <a:effectLst/>
                        <a:latin typeface="inter-regular"/>
                      </a:endParaRP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dirty="0">
                          <a:solidFill>
                            <a:srgbClr val="333333"/>
                          </a:solidFill>
                          <a:effectLst/>
                          <a:latin typeface="inter-regular"/>
                        </a:rPr>
                        <a:t>creates an object for creating, opening and managing the database. It specifies the error handler.</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976113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sz="2000" dirty="0">
                <a:solidFill>
                  <a:srgbClr val="333333"/>
                </a:solidFill>
                <a:latin typeface="inter-regular"/>
              </a:rPr>
              <a:t>There are many methods in </a:t>
            </a:r>
            <a:r>
              <a:rPr lang="en-US" sz="2000" dirty="0" err="1">
                <a:solidFill>
                  <a:srgbClr val="333333"/>
                </a:solidFill>
                <a:latin typeface="inter-regular"/>
              </a:rPr>
              <a:t>SQLiteOpenHelper</a:t>
            </a:r>
            <a:r>
              <a:rPr lang="en-US" sz="2000" dirty="0">
                <a:solidFill>
                  <a:srgbClr val="333333"/>
                </a:solidFill>
                <a:latin typeface="inter-regular"/>
              </a:rPr>
              <a:t> class. Some of them are as follows</a:t>
            </a:r>
            <a:r>
              <a:rPr lang="en-US" sz="2000" dirty="0" smtClean="0">
                <a:solidFill>
                  <a:srgbClr val="333333"/>
                </a:solidFill>
                <a:latin typeface="inter-regular"/>
              </a:rPr>
              <a:t>:</a:t>
            </a:r>
          </a:p>
          <a:p>
            <a:pPr algn="just"/>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607954138"/>
              </p:ext>
            </p:extLst>
          </p:nvPr>
        </p:nvGraphicFramePr>
        <p:xfrm>
          <a:off x="457200" y="1676400"/>
          <a:ext cx="8229600" cy="2966856"/>
        </p:xfrm>
        <a:graphic>
          <a:graphicData uri="http://schemas.openxmlformats.org/drawingml/2006/table">
            <a:tbl>
              <a:tblPr/>
              <a:tblGrid>
                <a:gridCol w="3581400"/>
                <a:gridCol w="4648200"/>
              </a:tblGrid>
              <a:tr h="408513">
                <a:tc>
                  <a:txBody>
                    <a:bodyPr/>
                    <a:lstStyle/>
                    <a:p>
                      <a:pPr algn="l" fontAlgn="t"/>
                      <a:r>
                        <a:rPr lang="en-IN" sz="1500">
                          <a:solidFill>
                            <a:srgbClr val="000000"/>
                          </a:solidFill>
                          <a:effectLst/>
                          <a:latin typeface="times new roman"/>
                        </a:rPr>
                        <a:t>Method</a:t>
                      </a:r>
                    </a:p>
                  </a:txBody>
                  <a:tcPr marL="92844" marR="92844" marT="92844" marB="92844">
                    <a:lnL w="9525" cap="flat" cmpd="sng" algn="ctr">
                      <a:solidFill>
                        <a:srgbClr val="003AC6"/>
                      </a:solidFill>
                      <a:prstDash val="solid"/>
                      <a:round/>
                      <a:headEnd type="none" w="med" len="med"/>
                      <a:tailEnd type="none" w="med" len="med"/>
                    </a:lnL>
                    <a:lnR w="9525" cap="flat" cmpd="sng" algn="ctr">
                      <a:solidFill>
                        <a:srgbClr val="003AC6"/>
                      </a:solidFill>
                      <a:prstDash val="solid"/>
                      <a:round/>
                      <a:headEnd type="none" w="med" len="med"/>
                      <a:tailEnd type="none" w="med" len="med"/>
                    </a:lnR>
                    <a:lnT w="9525" cap="flat" cmpd="sng" algn="ctr">
                      <a:solidFill>
                        <a:srgbClr val="003AC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500">
                          <a:solidFill>
                            <a:srgbClr val="000000"/>
                          </a:solidFill>
                          <a:effectLst/>
                          <a:latin typeface="times new roman"/>
                        </a:rPr>
                        <a:t>Description</a:t>
                      </a:r>
                    </a:p>
                  </a:txBody>
                  <a:tcPr marL="92844" marR="92844" marT="92844" marB="92844">
                    <a:lnL w="9525" cap="flat" cmpd="sng" algn="ctr">
                      <a:solidFill>
                        <a:srgbClr val="003AC6"/>
                      </a:solidFill>
                      <a:prstDash val="solid"/>
                      <a:round/>
                      <a:headEnd type="none" w="med" len="med"/>
                      <a:tailEnd type="none" w="med" len="med"/>
                    </a:lnL>
                    <a:lnR w="9525" cap="flat" cmpd="sng" algn="ctr">
                      <a:solidFill>
                        <a:srgbClr val="003AC6"/>
                      </a:solidFill>
                      <a:prstDash val="solid"/>
                      <a:round/>
                      <a:headEnd type="none" w="med" len="med"/>
                      <a:tailEnd type="none" w="med" len="med"/>
                    </a:lnR>
                    <a:lnT w="9525" cap="flat" cmpd="sng" algn="ctr">
                      <a:solidFill>
                        <a:srgbClr val="003AC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69442">
                <a:tc>
                  <a:txBody>
                    <a:bodyPr/>
                    <a:lstStyle/>
                    <a:p>
                      <a:pPr algn="just" fontAlgn="t"/>
                      <a:r>
                        <a:rPr lang="en-US" sz="1500" b="1">
                          <a:solidFill>
                            <a:srgbClr val="333333"/>
                          </a:solidFill>
                          <a:effectLst/>
                          <a:latin typeface="inter-bold"/>
                        </a:rPr>
                        <a:t>public abstract void onCreate(SQLiteDatabase db)</a:t>
                      </a:r>
                      <a:endParaRPr lang="en-US" sz="1500">
                        <a:solidFill>
                          <a:srgbClr val="333333"/>
                        </a:solidFill>
                        <a:effectLst/>
                        <a:latin typeface="inter-regular"/>
                      </a:endParaRP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called only once when database is created for the first time.</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92267">
                <a:tc>
                  <a:txBody>
                    <a:bodyPr/>
                    <a:lstStyle/>
                    <a:p>
                      <a:pPr algn="just" fontAlgn="t"/>
                      <a:r>
                        <a:rPr lang="en-IN" sz="1500" b="1">
                          <a:solidFill>
                            <a:srgbClr val="333333"/>
                          </a:solidFill>
                          <a:effectLst/>
                          <a:latin typeface="inter-bold"/>
                        </a:rPr>
                        <a:t>public abstract void onUpgrade(SQLiteDatabase db, int oldVersion, int newVersion)</a:t>
                      </a:r>
                      <a:endParaRPr lang="en-IN" sz="1500">
                        <a:solidFill>
                          <a:srgbClr val="333333"/>
                        </a:solidFill>
                        <a:effectLst/>
                        <a:latin typeface="inter-regular"/>
                      </a:endParaRP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called when database needs to be upgraded.</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46617">
                <a:tc>
                  <a:txBody>
                    <a:bodyPr/>
                    <a:lstStyle/>
                    <a:p>
                      <a:pPr algn="just" fontAlgn="t"/>
                      <a:r>
                        <a:rPr lang="en-IN" sz="1500" b="1">
                          <a:solidFill>
                            <a:srgbClr val="333333"/>
                          </a:solidFill>
                          <a:effectLst/>
                          <a:latin typeface="inter-bold"/>
                        </a:rPr>
                        <a:t>public synchronized void close ()</a:t>
                      </a:r>
                      <a:endParaRPr lang="en-IN" sz="1500">
                        <a:solidFill>
                          <a:srgbClr val="333333"/>
                        </a:solidFill>
                        <a:effectLst/>
                        <a:latin typeface="inter-regular"/>
                      </a:endParaRP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closes the database object.</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69442">
                <a:tc>
                  <a:txBody>
                    <a:bodyPr/>
                    <a:lstStyle/>
                    <a:p>
                      <a:pPr algn="just" fontAlgn="t"/>
                      <a:r>
                        <a:rPr lang="en-IN" sz="1500" b="1">
                          <a:solidFill>
                            <a:srgbClr val="333333"/>
                          </a:solidFill>
                          <a:effectLst/>
                          <a:latin typeface="inter-bold"/>
                        </a:rPr>
                        <a:t>public void onDowngrade(SQLiteDatabase db, int oldVersion, int newVersion)</a:t>
                      </a:r>
                      <a:endParaRPr lang="en-IN" sz="1500">
                        <a:solidFill>
                          <a:srgbClr val="333333"/>
                        </a:solidFill>
                        <a:effectLst/>
                        <a:latin typeface="inter-regular"/>
                      </a:endParaRP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dirty="0">
                          <a:solidFill>
                            <a:srgbClr val="333333"/>
                          </a:solidFill>
                          <a:effectLst/>
                          <a:latin typeface="inter-regular"/>
                        </a:rPr>
                        <a:t>called when database needs to be downgraded.</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90065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sz="3200" b="1" dirty="0" err="1"/>
              <a:t>SQLiteDatabase</a:t>
            </a:r>
            <a:r>
              <a:rPr lang="en-IN" sz="3200" b="1" dirty="0"/>
              <a:t> class</a:t>
            </a:r>
            <a:br>
              <a:rPr lang="en-IN" sz="3200" b="1" dirty="0"/>
            </a:br>
            <a:endParaRPr lang="en-IN" sz="3200" b="1"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000" dirty="0">
                <a:solidFill>
                  <a:srgbClr val="333333"/>
                </a:solidFill>
                <a:latin typeface="inter-regular"/>
              </a:rPr>
              <a:t>There are many methods in </a:t>
            </a:r>
            <a:r>
              <a:rPr lang="en-US" sz="2000" dirty="0" err="1">
                <a:solidFill>
                  <a:srgbClr val="333333"/>
                </a:solidFill>
                <a:latin typeface="inter-regular"/>
              </a:rPr>
              <a:t>SQLiteDatabase</a:t>
            </a:r>
            <a:r>
              <a:rPr lang="en-US" sz="2000" dirty="0">
                <a:solidFill>
                  <a:srgbClr val="333333"/>
                </a:solidFill>
                <a:latin typeface="inter-regular"/>
              </a:rPr>
              <a:t> class. Some of them are as follows</a:t>
            </a:r>
            <a:r>
              <a:rPr lang="en-US" sz="2000" dirty="0" smtClean="0">
                <a:solidFill>
                  <a:srgbClr val="333333"/>
                </a:solidFill>
                <a:latin typeface="inter-regular"/>
              </a:rPr>
              <a:t>:</a:t>
            </a:r>
          </a:p>
          <a:p>
            <a:pPr algn="just"/>
            <a:endParaRPr lang="en-IN" sz="2000" dirty="0"/>
          </a:p>
        </p:txBody>
      </p:sp>
      <p:graphicFrame>
        <p:nvGraphicFramePr>
          <p:cNvPr id="4" name="Table 3"/>
          <p:cNvGraphicFramePr>
            <a:graphicFrameLocks noGrp="1"/>
          </p:cNvGraphicFramePr>
          <p:nvPr/>
        </p:nvGraphicFramePr>
        <p:xfrm>
          <a:off x="457200" y="1808253"/>
          <a:ext cx="8229600" cy="4109856"/>
        </p:xfrm>
        <a:graphic>
          <a:graphicData uri="http://schemas.openxmlformats.org/drawingml/2006/table">
            <a:tbl>
              <a:tblPr/>
              <a:tblGrid>
                <a:gridCol w="4114800"/>
                <a:gridCol w="4114800"/>
              </a:tblGrid>
              <a:tr h="408513">
                <a:tc>
                  <a:txBody>
                    <a:bodyPr/>
                    <a:lstStyle/>
                    <a:p>
                      <a:pPr algn="l" fontAlgn="t"/>
                      <a:r>
                        <a:rPr lang="en-IN" sz="1500">
                          <a:solidFill>
                            <a:srgbClr val="000000"/>
                          </a:solidFill>
                          <a:effectLst/>
                          <a:latin typeface="times new roman"/>
                        </a:rPr>
                        <a:t>Method</a:t>
                      </a:r>
                    </a:p>
                  </a:txBody>
                  <a:tcPr marL="92844" marR="92844" marT="92844" marB="92844">
                    <a:lnL w="9525" cap="flat" cmpd="sng" algn="ctr">
                      <a:solidFill>
                        <a:srgbClr val="10C7A3"/>
                      </a:solidFill>
                      <a:prstDash val="solid"/>
                      <a:round/>
                      <a:headEnd type="none" w="med" len="med"/>
                      <a:tailEnd type="none" w="med" len="med"/>
                    </a:lnL>
                    <a:lnR w="9525" cap="flat" cmpd="sng" algn="ctr">
                      <a:solidFill>
                        <a:srgbClr val="10C7A3"/>
                      </a:solidFill>
                      <a:prstDash val="solid"/>
                      <a:round/>
                      <a:headEnd type="none" w="med" len="med"/>
                      <a:tailEnd type="none" w="med" len="med"/>
                    </a:lnR>
                    <a:lnT w="9525" cap="flat" cmpd="sng" algn="ctr">
                      <a:solidFill>
                        <a:srgbClr val="10C7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500">
                          <a:solidFill>
                            <a:srgbClr val="000000"/>
                          </a:solidFill>
                          <a:effectLst/>
                          <a:latin typeface="times new roman"/>
                        </a:rPr>
                        <a:t>Description</a:t>
                      </a:r>
                    </a:p>
                  </a:txBody>
                  <a:tcPr marL="92844" marR="92844" marT="92844" marB="92844">
                    <a:lnL w="9525" cap="flat" cmpd="sng" algn="ctr">
                      <a:solidFill>
                        <a:srgbClr val="10C7A3"/>
                      </a:solidFill>
                      <a:prstDash val="solid"/>
                      <a:round/>
                      <a:headEnd type="none" w="med" len="med"/>
                      <a:tailEnd type="none" w="med" len="med"/>
                    </a:lnL>
                    <a:lnR w="9525" cap="flat" cmpd="sng" algn="ctr">
                      <a:solidFill>
                        <a:srgbClr val="10C7A3"/>
                      </a:solidFill>
                      <a:prstDash val="solid"/>
                      <a:round/>
                      <a:headEnd type="none" w="med" len="med"/>
                      <a:tailEnd type="none" w="med" len="med"/>
                    </a:lnR>
                    <a:lnT w="9525" cap="flat" cmpd="sng" algn="ctr">
                      <a:solidFill>
                        <a:srgbClr val="10C7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46617">
                <a:tc>
                  <a:txBody>
                    <a:bodyPr/>
                    <a:lstStyle/>
                    <a:p>
                      <a:pPr algn="just" fontAlgn="t"/>
                      <a:r>
                        <a:rPr lang="en-IN" sz="1500" b="1">
                          <a:solidFill>
                            <a:srgbClr val="333333"/>
                          </a:solidFill>
                          <a:effectLst/>
                          <a:latin typeface="inter-bold"/>
                        </a:rPr>
                        <a:t>void execSQL(String sql)</a:t>
                      </a:r>
                      <a:endParaRPr lang="en-IN" sz="1500">
                        <a:solidFill>
                          <a:srgbClr val="333333"/>
                        </a:solidFill>
                        <a:effectLst/>
                        <a:latin typeface="inter-regular"/>
                      </a:endParaRP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500">
                          <a:solidFill>
                            <a:srgbClr val="333333"/>
                          </a:solidFill>
                          <a:effectLst/>
                          <a:latin typeface="inter-regular"/>
                        </a:rPr>
                        <a:t>executes the sql query not select query.</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460743">
                <a:tc>
                  <a:txBody>
                    <a:bodyPr/>
                    <a:lstStyle/>
                    <a:p>
                      <a:pPr algn="just" fontAlgn="t"/>
                      <a:r>
                        <a:rPr lang="en-US" sz="1500" b="1">
                          <a:solidFill>
                            <a:srgbClr val="333333"/>
                          </a:solidFill>
                          <a:effectLst/>
                          <a:latin typeface="inter-bold"/>
                        </a:rPr>
                        <a:t>long insert(String table, String nullColumnHack, ContentValues values)</a:t>
                      </a:r>
                      <a:endParaRPr lang="en-US" sz="1500">
                        <a:solidFill>
                          <a:srgbClr val="333333"/>
                        </a:solidFill>
                        <a:effectLst/>
                        <a:latin typeface="inter-regular"/>
                      </a:endParaRP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a:solidFill>
                            <a:srgbClr val="333333"/>
                          </a:solidFill>
                          <a:effectLst/>
                          <a:latin typeface="inter-regular"/>
                        </a:rPr>
                        <a:t>inserts a record on the database. The table specifies the table name, nullColumnHack doesn't allow completely null values. If second argument is null, android will store null values if values are empty. The third argument specifies the values to be stored.</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92267">
                <a:tc>
                  <a:txBody>
                    <a:bodyPr/>
                    <a:lstStyle/>
                    <a:p>
                      <a:pPr algn="just" fontAlgn="t"/>
                      <a:r>
                        <a:rPr lang="en-US" sz="1500" b="1">
                          <a:solidFill>
                            <a:srgbClr val="333333"/>
                          </a:solidFill>
                          <a:effectLst/>
                          <a:latin typeface="inter-bold"/>
                        </a:rPr>
                        <a:t>int update(String table, ContentValues values, String whereClause, String[] whereArgs)</a:t>
                      </a:r>
                      <a:endParaRPr lang="en-US" sz="1500">
                        <a:solidFill>
                          <a:srgbClr val="333333"/>
                        </a:solidFill>
                        <a:effectLst/>
                        <a:latin typeface="inter-regular"/>
                      </a:endParaRP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updates a row.</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015093">
                <a:tc>
                  <a:txBody>
                    <a:bodyPr/>
                    <a:lstStyle/>
                    <a:p>
                      <a:pPr algn="just" fontAlgn="t"/>
                      <a:r>
                        <a:rPr lang="en-US" sz="1500" b="1">
                          <a:solidFill>
                            <a:srgbClr val="333333"/>
                          </a:solidFill>
                          <a:effectLst/>
                          <a:latin typeface="inter-bold"/>
                        </a:rPr>
                        <a:t>Cursor query(String table, String[] columns, String selection, String[] selectionArgs, String groupBy, String having, String orderBy)</a:t>
                      </a:r>
                      <a:endParaRPr lang="en-US" sz="1500">
                        <a:solidFill>
                          <a:srgbClr val="333333"/>
                        </a:solidFill>
                        <a:effectLst/>
                        <a:latin typeface="inter-regular"/>
                      </a:endParaRP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500" dirty="0">
                          <a:solidFill>
                            <a:srgbClr val="333333"/>
                          </a:solidFill>
                          <a:effectLst/>
                          <a:latin typeface="inter-regular"/>
                        </a:rPr>
                        <a:t>returns a cursor over the </a:t>
                      </a:r>
                      <a:r>
                        <a:rPr lang="en-US" sz="1500" dirty="0" err="1">
                          <a:solidFill>
                            <a:srgbClr val="333333"/>
                          </a:solidFill>
                          <a:effectLst/>
                          <a:latin typeface="inter-regular"/>
                        </a:rPr>
                        <a:t>resultset</a:t>
                      </a:r>
                      <a:r>
                        <a:rPr lang="en-US" sz="1500" dirty="0">
                          <a:solidFill>
                            <a:srgbClr val="333333"/>
                          </a:solidFill>
                          <a:effectLst/>
                          <a:latin typeface="inter-regular"/>
                        </a:rPr>
                        <a:t>.</a:t>
                      </a:r>
                    </a:p>
                  </a:txBody>
                  <a:tcPr marL="61896" marR="61896" marT="61896" marB="6189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4072942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2529</TotalTime>
  <Words>685</Words>
  <Application>Microsoft Office PowerPoint</Application>
  <PresentationFormat>On-screen Show (4:3)</PresentationFormat>
  <Paragraphs>116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UNIT-V</vt:lpstr>
      <vt:lpstr>PowerPoint Presentation</vt:lpstr>
      <vt:lpstr>Syllabus</vt:lpstr>
      <vt:lpstr> Introduction to SQLite database  </vt:lpstr>
      <vt:lpstr>PowerPoint Presentation</vt:lpstr>
      <vt:lpstr>PowerPoint Presentation</vt:lpstr>
      <vt:lpstr> SQLiteOpenHelper class </vt:lpstr>
      <vt:lpstr>PowerPoint Presentation</vt:lpstr>
      <vt:lpstr>SQLiteDatabase class </vt:lpstr>
      <vt:lpstr>PowerPoint Presentation</vt:lpstr>
      <vt:lpstr>PowerPoint Presentation</vt:lpstr>
      <vt:lpstr>Creating Database and table using SQLite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dc:title>
  <dc:creator>MRUH</dc:creator>
  <cp:lastModifiedBy>MRUH</cp:lastModifiedBy>
  <cp:revision>277</cp:revision>
  <dcterms:created xsi:type="dcterms:W3CDTF">2006-08-16T00:00:00Z</dcterms:created>
  <dcterms:modified xsi:type="dcterms:W3CDTF">2024-05-03T04:41:57Z</dcterms:modified>
</cp:coreProperties>
</file>