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doc" ContentType="application/msword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57" r:id="rId2"/>
    <p:sldId id="258" r:id="rId3"/>
    <p:sldId id="259" r:id="rId4"/>
    <p:sldId id="262" r:id="rId5"/>
    <p:sldId id="263" r:id="rId6"/>
    <p:sldId id="264" r:id="rId7"/>
    <p:sldId id="265" r:id="rId8"/>
    <p:sldId id="310" r:id="rId9"/>
    <p:sldId id="311" r:id="rId10"/>
    <p:sldId id="266" r:id="rId11"/>
    <p:sldId id="267" r:id="rId12"/>
    <p:sldId id="268" r:id="rId13"/>
    <p:sldId id="269" r:id="rId14"/>
    <p:sldId id="270" r:id="rId15"/>
    <p:sldId id="272" r:id="rId16"/>
    <p:sldId id="276" r:id="rId17"/>
    <p:sldId id="281" r:id="rId18"/>
    <p:sldId id="277" r:id="rId19"/>
    <p:sldId id="285" r:id="rId20"/>
    <p:sldId id="260" r:id="rId21"/>
    <p:sldId id="278" r:id="rId22"/>
    <p:sldId id="279" r:id="rId23"/>
    <p:sldId id="308" r:id="rId24"/>
    <p:sldId id="313" r:id="rId25"/>
    <p:sldId id="309" r:id="rId26"/>
    <p:sldId id="312" r:id="rId27"/>
    <p:sldId id="315" r:id="rId28"/>
    <p:sldId id="316" r:id="rId29"/>
    <p:sldId id="317" r:id="rId30"/>
    <p:sldId id="319" r:id="rId31"/>
    <p:sldId id="318" r:id="rId32"/>
    <p:sldId id="320" r:id="rId33"/>
    <p:sldId id="377" r:id="rId34"/>
    <p:sldId id="321" r:id="rId35"/>
    <p:sldId id="322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78" r:id="rId4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5" autoAdjust="0"/>
    <p:restoredTop sz="99314" autoAdjust="0"/>
  </p:normalViewPr>
  <p:slideViewPr>
    <p:cSldViewPr>
      <p:cViewPr varScale="1">
        <p:scale>
          <a:sx n="116" d="100"/>
          <a:sy n="116" d="100"/>
        </p:scale>
        <p:origin x="-1494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DC247D-0CD6-4924-B5DA-5942519C9C65}" type="datetimeFigureOut">
              <a:rPr lang="en-IN" smtClean="0"/>
              <a:t>12-09-2023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F6341A-05A9-41BD-8936-31C6BC9104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288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CBC410-93DF-B585-DC90-A7FFF29102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A3A4EAA4-B55A-4BF5-A69C-A1DE3A2C8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F73F4EC-FA89-8FA7-EF4A-A04885EA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E862EC-1F80-1714-EE02-113DC597EB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9B719A56-2D18-D14A-991C-961277B65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5848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C516007-FBB1-9208-1449-2FD07C1B8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22031709-31F3-D470-6FB8-8384D6F25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AA18F58-D475-3939-E598-4601D3B0A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EF31949C-C1F8-F197-EA82-D6229DD2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077AA03-11A3-C172-8CC8-89507D9F8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6537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5AA1F684-4509-4AE3-2E17-D526B5CFD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5912EC82-AAAE-C7B7-5D9A-684660AF72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3B910A7-E650-16CD-7B39-D0BEC1CE6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3D1DF9D-381E-B0D2-81D0-F4F8FB281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1941EDE-53BC-FE75-E62A-3267A130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52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1342C04-D8D2-A4BC-6B06-A6A819383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518D2A-CF8C-AB67-55A4-76FC10300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3F36501-57EB-61BD-28CE-C6FED601E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DA086C2-9DBE-1597-A2BB-465B0277E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8D7DDA7-71F2-B488-58C8-CE6E82CC8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369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15EF35-9793-E407-CC5D-085530162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AEBE730-C297-BE49-576D-3A4CCB747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F36A8D3-031B-62D7-BCDE-A017E8192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00799A0-8BD4-878C-8D16-736166A13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C852977-5A9C-7267-84F5-26C3F16DE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556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6DCD1E3-C791-B742-2678-C2C217377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95F1E0-9CB7-7159-236A-7CCC058B5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FD8FD235-61BB-AC37-B6D0-829E571324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F408EC4-F58B-CC5B-3642-D554F9E4E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136529A-0268-BD4C-52D5-9111A1F9B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16BADB8-D75A-84C6-CE64-528F8F20C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9584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BBD135-3CD8-6C92-F025-48F406FD4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95880680-1CF4-86D6-D95A-50F2287B8D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A064475-E200-456D-3BA3-AA2ACAEA6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D098B34-90CC-D6AB-77E7-3CC4A8CC3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623E7587-9D47-4B10-614D-FBFA037B61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54F79F2-F640-561C-7177-26A9086268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46A4231E-9B4B-D443-7DC3-E7AD498B9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D0BBEAC3-1A97-3A23-9DA8-EB64F0A6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72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1957ED3-CBE4-2C27-71CC-EDA2F7247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3A69BF18-3338-602C-2342-3999603ED0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7AE4EE52-46EB-D99C-10C9-064FC0341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6DB65304-4260-A8AC-0301-6507B435B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9298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564C0332-9BD1-D113-64E9-033FF43603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3B562EC-A1FA-45EA-7BCF-63B041387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535BEF2-DC26-8746-8E49-1C53881FC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21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2029876-2EF0-1BB9-7BAD-1B3BCCFE5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079AC468-6053-C1D2-1FB8-6923C45A2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40D666DB-89B6-B9AC-73F9-F39AAE92EE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18A58B0E-EEA0-3A71-F094-0DDD786F9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F7AFF2D5-F4B1-6A51-D9A4-A44C1B2F2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833D69B-3C26-678D-115B-66E4DD740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8067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36C48EF-D645-FF4B-0463-999BEC3C6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6EF57EF-EAB6-32E9-F1FB-A079182CB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79A8298-1722-6118-81A4-5C8285826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3D4CE696-F6DD-ACDF-557E-AC463A3F6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B23C32-F051-7F2B-61F3-2780FCE39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7297F0B-3172-AA79-8937-DF9CBDE13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90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D94AF26F-9458-8BA1-FB55-C2F0572C0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C8A8C471-43AE-A12B-237A-7E88CC7D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4E3E102B-318D-4EA4-4F13-2A3758A0EE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4715AF7-22DE-6E3F-A47F-6D1D94BB30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5137720-1839-645E-0FBE-66CC5CB75C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8D3178-9087-489E-92D6-E31C04B249D2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="" xmlns:a16="http://schemas.microsoft.com/office/drawing/2014/main" id="{6F9F294C-7119-481D-778E-8D869F6BF56F}"/>
              </a:ext>
            </a:extLst>
          </p:cNvPr>
          <p:cNvGrpSpPr/>
          <p:nvPr userDrawn="1"/>
        </p:nvGrpSpPr>
        <p:grpSpPr>
          <a:xfrm>
            <a:off x="0" y="67627"/>
            <a:ext cx="8130540" cy="249498"/>
            <a:chOff x="0" y="67627"/>
            <a:chExt cx="10840720" cy="249498"/>
          </a:xfrm>
        </p:grpSpPr>
        <p:sp>
          <p:nvSpPr>
            <p:cNvPr id="8" name="Rectangle 7">
              <a:extLst>
                <a:ext uri="{FF2B5EF4-FFF2-40B4-BE49-F238E27FC236}">
                  <a16:creationId xmlns="" xmlns:a16="http://schemas.microsoft.com/office/drawing/2014/main" id="{A0D84308-C63C-132F-0A53-30C27550D8E6}"/>
                </a:ext>
              </a:extLst>
            </p:cNvPr>
            <p:cNvSpPr/>
            <p:nvPr/>
          </p:nvSpPr>
          <p:spPr>
            <a:xfrm>
              <a:off x="0" y="69907"/>
              <a:ext cx="1557230" cy="2450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="" xmlns:a16="http://schemas.microsoft.com/office/drawing/2014/main" id="{BD7128E4-A2B9-E8F4-7807-CFF7FE2DCE63}"/>
                </a:ext>
              </a:extLst>
            </p:cNvPr>
            <p:cNvSpPr/>
            <p:nvPr/>
          </p:nvSpPr>
          <p:spPr>
            <a:xfrm>
              <a:off x="1557230" y="68769"/>
              <a:ext cx="6169029" cy="24391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="" xmlns:a16="http://schemas.microsoft.com/office/drawing/2014/main" id="{BBD26F60-B6B0-5DA6-A379-62740DABA129}"/>
                </a:ext>
              </a:extLst>
            </p:cNvPr>
            <p:cNvSpPr/>
            <p:nvPr/>
          </p:nvSpPr>
          <p:spPr>
            <a:xfrm>
              <a:off x="9283490" y="67627"/>
              <a:ext cx="1557230" cy="245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="" xmlns:a16="http://schemas.microsoft.com/office/drawing/2014/main" id="{52004D63-2B81-D6E0-2899-53A2B6C9FE5B}"/>
                </a:ext>
              </a:extLst>
            </p:cNvPr>
            <p:cNvSpPr/>
            <p:nvPr/>
          </p:nvSpPr>
          <p:spPr>
            <a:xfrm>
              <a:off x="7726259" y="73211"/>
              <a:ext cx="1557230" cy="2439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="" xmlns:a16="http://schemas.microsoft.com/office/drawing/2014/main" id="{72C5BA4C-73DC-18F7-6B8F-E9468D72C704}"/>
              </a:ext>
            </a:extLst>
          </p:cNvPr>
          <p:cNvGrpSpPr/>
          <p:nvPr userDrawn="1"/>
        </p:nvGrpSpPr>
        <p:grpSpPr>
          <a:xfrm>
            <a:off x="891540" y="6683634"/>
            <a:ext cx="8130540" cy="45719"/>
            <a:chOff x="0" y="67627"/>
            <a:chExt cx="10840720" cy="249498"/>
          </a:xfrm>
        </p:grpSpPr>
        <p:sp>
          <p:nvSpPr>
            <p:cNvPr id="13" name="Rectangle 12">
              <a:extLst>
                <a:ext uri="{FF2B5EF4-FFF2-40B4-BE49-F238E27FC236}">
                  <a16:creationId xmlns="" xmlns:a16="http://schemas.microsoft.com/office/drawing/2014/main" id="{27FCEAEE-1632-7463-9B99-3B222CEE6DAC}"/>
                </a:ext>
              </a:extLst>
            </p:cNvPr>
            <p:cNvSpPr/>
            <p:nvPr userDrawn="1"/>
          </p:nvSpPr>
          <p:spPr>
            <a:xfrm>
              <a:off x="0" y="69907"/>
              <a:ext cx="1557230" cy="2450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="" xmlns:a16="http://schemas.microsoft.com/office/drawing/2014/main" id="{9DCED9F1-E79B-3281-7AAC-B8B9A5036618}"/>
                </a:ext>
              </a:extLst>
            </p:cNvPr>
            <p:cNvSpPr/>
            <p:nvPr userDrawn="1"/>
          </p:nvSpPr>
          <p:spPr>
            <a:xfrm>
              <a:off x="1557230" y="68769"/>
              <a:ext cx="6169029" cy="24391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="" xmlns:a16="http://schemas.microsoft.com/office/drawing/2014/main" id="{CAFF36CA-48FB-5643-6B04-23E189905325}"/>
                </a:ext>
              </a:extLst>
            </p:cNvPr>
            <p:cNvSpPr/>
            <p:nvPr userDrawn="1"/>
          </p:nvSpPr>
          <p:spPr>
            <a:xfrm>
              <a:off x="9283490" y="67627"/>
              <a:ext cx="1557230" cy="245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="" xmlns:a16="http://schemas.microsoft.com/office/drawing/2014/main" id="{9646D4A9-9C06-6CDF-61A9-0F6717DF38A3}"/>
                </a:ext>
              </a:extLst>
            </p:cNvPr>
            <p:cNvSpPr/>
            <p:nvPr userDrawn="1"/>
          </p:nvSpPr>
          <p:spPr>
            <a:xfrm>
              <a:off x="7726259" y="73211"/>
              <a:ext cx="1557230" cy="2439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="" xmlns:a16="http://schemas.microsoft.com/office/drawing/2014/main" id="{63D58F2B-1F66-9376-AFF8-72332DD97127}"/>
              </a:ext>
            </a:extLst>
          </p:cNvPr>
          <p:cNvGrpSpPr/>
          <p:nvPr userDrawn="1"/>
        </p:nvGrpSpPr>
        <p:grpSpPr>
          <a:xfrm>
            <a:off x="0" y="67627"/>
            <a:ext cx="8130540" cy="249498"/>
            <a:chOff x="0" y="67627"/>
            <a:chExt cx="10840720" cy="249498"/>
          </a:xfrm>
        </p:grpSpPr>
        <p:sp>
          <p:nvSpPr>
            <p:cNvPr id="18" name="Rectangle 17">
              <a:extLst>
                <a:ext uri="{FF2B5EF4-FFF2-40B4-BE49-F238E27FC236}">
                  <a16:creationId xmlns="" xmlns:a16="http://schemas.microsoft.com/office/drawing/2014/main" id="{5F66C2F3-C93A-CEA8-BEA9-1F20FF12B355}"/>
                </a:ext>
              </a:extLst>
            </p:cNvPr>
            <p:cNvSpPr/>
            <p:nvPr userDrawn="1"/>
          </p:nvSpPr>
          <p:spPr>
            <a:xfrm>
              <a:off x="0" y="69907"/>
              <a:ext cx="1557230" cy="24505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="" xmlns:a16="http://schemas.microsoft.com/office/drawing/2014/main" id="{EE69FB5A-DD61-D47C-1B4F-8D369564FD74}"/>
                </a:ext>
              </a:extLst>
            </p:cNvPr>
            <p:cNvSpPr/>
            <p:nvPr userDrawn="1"/>
          </p:nvSpPr>
          <p:spPr>
            <a:xfrm>
              <a:off x="1557230" y="68769"/>
              <a:ext cx="6169029" cy="243914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="" xmlns:a16="http://schemas.microsoft.com/office/drawing/2014/main" id="{52C19831-2ADB-119C-1B3E-1D882CD56040}"/>
                </a:ext>
              </a:extLst>
            </p:cNvPr>
            <p:cNvSpPr/>
            <p:nvPr userDrawn="1"/>
          </p:nvSpPr>
          <p:spPr>
            <a:xfrm>
              <a:off x="9283490" y="67627"/>
              <a:ext cx="1557230" cy="245053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="" xmlns:a16="http://schemas.microsoft.com/office/drawing/2014/main" id="{8B00A025-4163-C7BA-A7F6-2281972AD9CD}"/>
                </a:ext>
              </a:extLst>
            </p:cNvPr>
            <p:cNvSpPr/>
            <p:nvPr userDrawn="1"/>
          </p:nvSpPr>
          <p:spPr>
            <a:xfrm>
              <a:off x="7726259" y="73211"/>
              <a:ext cx="1557230" cy="243914"/>
            </a:xfrm>
            <a:prstGeom prst="rect">
              <a:avLst/>
            </a:prstGeom>
            <a:solidFill>
              <a:schemeClr val="accent2"/>
            </a:solidFill>
            <a:ln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9187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emf"/><Relationship Id="rId3" Type="http://schemas.openxmlformats.org/officeDocument/2006/relationships/image" Target="../media/image18.emf"/><Relationship Id="rId7" Type="http://schemas.openxmlformats.org/officeDocument/2006/relationships/image" Target="../media/image22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image" Target="../media/image19.emf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emf"/><Relationship Id="rId4" Type="http://schemas.openxmlformats.org/officeDocument/2006/relationships/image" Target="../media/image29.e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1.e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2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891;p13">
            <a:extLst>
              <a:ext uri="{FF2B5EF4-FFF2-40B4-BE49-F238E27FC236}">
                <a16:creationId xmlns="" xmlns:a16="http://schemas.microsoft.com/office/drawing/2014/main" id="{85DE0CEC-8114-12B8-DB5F-FA58DEC0C247}"/>
              </a:ext>
            </a:extLst>
          </p:cNvPr>
          <p:cNvSpPr txBox="1">
            <a:spLocks/>
          </p:cNvSpPr>
          <p:nvPr/>
        </p:nvSpPr>
        <p:spPr>
          <a:xfrm>
            <a:off x="1042330" y="1977597"/>
            <a:ext cx="7139546" cy="329651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spcBef>
                <a:spcPts val="0"/>
              </a:spcBef>
            </a:pPr>
            <a:r>
              <a:rPr lang="en-IN" sz="9600" b="1" dirty="0">
                <a:solidFill>
                  <a:prstClr val="black"/>
                </a:solidFill>
              </a:rPr>
              <a:t>OOSE</a:t>
            </a:r>
            <a:br>
              <a:rPr lang="en-IN" sz="9600" b="1" dirty="0">
                <a:solidFill>
                  <a:prstClr val="black"/>
                </a:solidFill>
              </a:rPr>
            </a:br>
            <a:r>
              <a:rPr lang="en-IN" sz="9600" b="1" dirty="0" smtClean="0">
                <a:solidFill>
                  <a:prstClr val="black"/>
                </a:solidFill>
              </a:rPr>
              <a:t>UNIT-2</a:t>
            </a:r>
          </a:p>
        </p:txBody>
      </p:sp>
      <p:sp>
        <p:nvSpPr>
          <p:cNvPr id="16" name="Date Placeholder 15">
            <a:extLst>
              <a:ext uri="{FF2B5EF4-FFF2-40B4-BE49-F238E27FC236}">
                <a16:creationId xmlns="" xmlns:a16="http://schemas.microsoft.com/office/drawing/2014/main" id="{D9D96129-ABE8-9C47-BCC7-5A1C0611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="" xmlns:a16="http://schemas.microsoft.com/office/drawing/2014/main" id="{425B575F-8E68-C875-E792-7A27D8273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="" xmlns:a16="http://schemas.microsoft.com/office/drawing/2014/main" id="{5B11C2AF-E96F-240B-6F1E-76C65458B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80846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620688"/>
            <a:ext cx="8591600" cy="53446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3236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498951"/>
            <a:ext cx="849694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Difference between Functional and Non-functional Requirements</a:t>
            </a:r>
            <a:endParaRPr lang="en-IN" sz="24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635" b="95126" l="6042" r="99167">
                        <a14:foregroundMark x1="48056" y1="45199" x2="68333" y2="48227"/>
                        <a14:foregroundMark x1="48056" y1="40399" x2="94236" y2="38035"/>
                        <a14:foregroundMark x1="47847" y1="32570" x2="94028" y2="30207"/>
                        <a14:foregroundMark x1="47986" y1="57164" x2="94861" y2="60857"/>
                        <a14:foregroundMark x1="42292" y1="25849" x2="45556" y2="18833"/>
                        <a14:foregroundMark x1="45069" y1="19498" x2="47292" y2="15362"/>
                        <a14:foregroundMark x1="65486" y1="31167" x2="70069" y2="14032"/>
                        <a14:foregroundMark x1="30764" y1="26809" x2="35972" y2="10709"/>
                        <a14:foregroundMark x1="39861" y1="33678" x2="39861" y2="33678"/>
                        <a14:foregroundMark x1="48194" y1="58641" x2="94236" y2="93944"/>
                        <a14:foregroundMark x1="57361" y1="64993" x2="92986" y2="64845"/>
                        <a14:foregroundMark x1="99167" y1="74742" x2="99167" y2="7474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656" t="15039" r="6139" b="6135"/>
          <a:stretch/>
        </p:blipFill>
        <p:spPr bwMode="auto">
          <a:xfrm>
            <a:off x="612474" y="1268760"/>
            <a:ext cx="7875917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5283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63688" y="1484784"/>
            <a:ext cx="54006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dirty="0"/>
              <a:t> User </a:t>
            </a:r>
          </a:p>
          <a:p>
            <a:pPr algn="ctr"/>
            <a:r>
              <a:rPr lang="en-IN" sz="6000" b="1" dirty="0"/>
              <a:t>and </a:t>
            </a:r>
          </a:p>
          <a:p>
            <a:pPr algn="ctr"/>
            <a:r>
              <a:rPr lang="en-IN" sz="6000" b="1" dirty="0"/>
              <a:t>System Requirements</a:t>
            </a:r>
          </a:p>
        </p:txBody>
      </p:sp>
    </p:spTree>
    <p:extLst>
      <p:ext uri="{BB962C8B-B14F-4D97-AF65-F5344CB8AC3E}">
        <p14:creationId xmlns:p14="http://schemas.microsoft.com/office/powerpoint/2010/main" val="333613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476672"/>
            <a:ext cx="792088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User requirements and system requirements may be defined as follows:</a:t>
            </a:r>
            <a:endParaRPr lang="en-IN" sz="2800" b="1" dirty="0"/>
          </a:p>
        </p:txBody>
      </p:sp>
      <p:sp>
        <p:nvSpPr>
          <p:cNvPr id="6" name="Rectangle 5"/>
          <p:cNvSpPr/>
          <p:nvPr/>
        </p:nvSpPr>
        <p:spPr>
          <a:xfrm>
            <a:off x="251520" y="1889534"/>
            <a:ext cx="8784976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User requirements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natural language statements, tables, diagrams </a:t>
            </a:r>
            <a:r>
              <a:rPr lang="en-US" sz="2000" dirty="0"/>
              <a:t>written for customers                      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specifies </a:t>
            </a:r>
            <a:r>
              <a:rPr lang="en-US" sz="2000" dirty="0">
                <a:solidFill>
                  <a:srgbClr val="FF0000"/>
                </a:solidFill>
              </a:rPr>
              <a:t>what system services </a:t>
            </a:r>
            <a:r>
              <a:rPr lang="en-US" sz="2000" dirty="0"/>
              <a:t>to provide for system users </a:t>
            </a:r>
          </a:p>
          <a:p>
            <a:pPr marL="342900" indent="-342900">
              <a:buFontTx/>
              <a:buChar char="-"/>
            </a:pPr>
            <a:r>
              <a:rPr lang="en-US" sz="2000" dirty="0">
                <a:solidFill>
                  <a:srgbClr val="FF0000"/>
                </a:solidFill>
              </a:rPr>
              <a:t>the constraints </a:t>
            </a:r>
            <a:r>
              <a:rPr lang="en-US" sz="2000" dirty="0"/>
              <a:t>under which it must </a:t>
            </a:r>
            <a:r>
              <a:rPr lang="en-US" sz="2000" dirty="0">
                <a:solidFill>
                  <a:srgbClr val="FF0000"/>
                </a:solidFill>
              </a:rPr>
              <a:t>operate</a:t>
            </a:r>
            <a:r>
              <a:rPr lang="en-US" sz="2000" dirty="0"/>
              <a:t>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Specifies </a:t>
            </a:r>
            <a:r>
              <a:rPr lang="en-US" sz="2000" dirty="0">
                <a:solidFill>
                  <a:srgbClr val="FF0000"/>
                </a:solidFill>
              </a:rPr>
              <a:t>precise descriptions </a:t>
            </a:r>
            <a:r>
              <a:rPr lang="en-US" sz="2000" dirty="0"/>
              <a:t>of the system functionality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b="1" dirty="0"/>
              <a:t>System requirements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are </a:t>
            </a:r>
            <a:r>
              <a:rPr lang="en-US" sz="2000" dirty="0">
                <a:solidFill>
                  <a:srgbClr val="FF0000"/>
                </a:solidFill>
              </a:rPr>
              <a:t>more detailed descriptions </a:t>
            </a:r>
            <a:r>
              <a:rPr lang="en-US" sz="2000" dirty="0"/>
              <a:t>of the software system’s functions, services, and operational constraints.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The system requirements document </a:t>
            </a:r>
            <a:r>
              <a:rPr lang="en-US" sz="2000" dirty="0" smtClean="0"/>
              <a:t>should </a:t>
            </a:r>
            <a:r>
              <a:rPr lang="en-US" sz="2000" dirty="0">
                <a:solidFill>
                  <a:srgbClr val="FF0000"/>
                </a:solidFill>
              </a:rPr>
              <a:t>define exactly what is to be implemented. 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It may be part of the </a:t>
            </a:r>
            <a:r>
              <a:rPr lang="en-US" sz="2000" dirty="0">
                <a:solidFill>
                  <a:srgbClr val="FF0000"/>
                </a:solidFill>
              </a:rPr>
              <a:t>contract between the system buyer and the software developers.</a:t>
            </a:r>
            <a:endParaRPr lang="en-IN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46145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548680"/>
            <a:ext cx="8424936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illustrates the distinction between user and system requirements. This example from the mental health care patient information system (</a:t>
            </a:r>
            <a:r>
              <a:rPr lang="en-US" dirty="0" err="1"/>
              <a:t>Mentcare</a:t>
            </a:r>
            <a:r>
              <a:rPr lang="en-US" dirty="0"/>
              <a:t>) shows how a user requirement may be expanded into several system requirements. You can see from Figure that the user requirement is </a:t>
            </a:r>
            <a:r>
              <a:rPr lang="en-US" dirty="0">
                <a:solidFill>
                  <a:srgbClr val="FF0000"/>
                </a:solidFill>
              </a:rPr>
              <a:t>quite general</a:t>
            </a:r>
            <a:r>
              <a:rPr lang="en-US" dirty="0"/>
              <a:t>. The system requirements provide </a:t>
            </a:r>
            <a:r>
              <a:rPr lang="en-US" dirty="0">
                <a:solidFill>
                  <a:srgbClr val="FF0000"/>
                </a:solidFill>
              </a:rPr>
              <a:t>more specific </a:t>
            </a:r>
            <a:r>
              <a:rPr lang="en-US" dirty="0"/>
              <a:t>information about the services and functions of the system that is to be implemented.</a:t>
            </a:r>
            <a:endParaRPr lang="en-IN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329838"/>
            <a:ext cx="6480720" cy="3638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7126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DF875F70-9EEE-367A-18C5-5894E23D8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512" y="938212"/>
            <a:ext cx="7800975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9492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1EFBCB10-87CA-C05D-3422-5376C7CF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8A51BA3-5B2F-26FD-2E10-27AF9CCC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9B476B19-0DFA-FFF3-3E30-B1D15AC7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2D0C60E3-7520-AFA2-AE82-CD4526209E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916"/>
            <a:ext cx="9144000" cy="4786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69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00150"/>
            <a:ext cx="7924800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65000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B7ADF942-F444-9EDF-34B1-397B5E564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1CA35525-3893-9EB4-2FD5-FE8D93E4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2673FEF-ECAB-7B70-535E-5EC446CE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1226"/>
          <a:stretch/>
        </p:blipFill>
        <p:spPr bwMode="auto">
          <a:xfrm>
            <a:off x="179512" y="1200150"/>
            <a:ext cx="2808312" cy="4457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Rectangle 5"/>
          <p:cNvSpPr/>
          <p:nvPr/>
        </p:nvSpPr>
        <p:spPr>
          <a:xfrm>
            <a:off x="3347864" y="1340768"/>
            <a:ext cx="5526360" cy="4191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65138" marR="0" lvl="0" indent="-46513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Most systems must operate with other systems and the operating interfaces must be specified as part of the requirements</a:t>
            </a:r>
          </a:p>
          <a:p>
            <a:pPr marL="465138" marR="0" lvl="0" indent="-46513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Three types of interface may have to be defined</a:t>
            </a:r>
          </a:p>
          <a:p>
            <a:pPr marL="1035050" marR="0" lvl="1" indent="-455613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Procedural interfaces(APIs)</a:t>
            </a:r>
          </a:p>
          <a:p>
            <a:pPr marL="1035050" marR="0" lvl="1" indent="-455613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Data structures that are exchanged(DFDs)</a:t>
            </a:r>
          </a:p>
          <a:p>
            <a:pPr marL="1035050" marR="0" lvl="1" indent="-455613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GB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Data representations(bits an</a:t>
            </a:r>
            <a:r>
              <a:rPr lang="en-GB" kern="0" dirty="0" smtClean="0">
                <a:solidFill>
                  <a:srgbClr val="000000"/>
                </a:solidFill>
                <a:latin typeface="Arial"/>
              </a:rPr>
              <a:t>d bytes)</a:t>
            </a:r>
            <a:endParaRPr kumimoji="0" lang="en-GB" b="0" i="0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</a:endParaRPr>
          </a:p>
          <a:p>
            <a:pPr marL="465138" marR="0" lvl="0" indent="-465138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</a:rPr>
              <a:t>Formal notations are an effective technique for interface specification</a:t>
            </a:r>
            <a:endParaRPr kumimoji="0" lang="en-IN" sz="1600" b="0" i="0" u="none" strike="noStrike" kern="0" cap="none" spc="0" normalizeH="0" baseline="0" noProof="0" dirty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42369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09" t="10467" r="23596" b="8050"/>
          <a:stretch/>
        </p:blipFill>
        <p:spPr bwMode="auto">
          <a:xfrm>
            <a:off x="467544" y="548680"/>
            <a:ext cx="8352928" cy="5328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2369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2420888"/>
            <a:ext cx="8467190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u="sng" dirty="0"/>
              <a:t>Chapter-1</a:t>
            </a:r>
          </a:p>
          <a:p>
            <a:r>
              <a:rPr lang="en-US" sz="6600" b="1" u="sng" dirty="0"/>
              <a:t>Software Requirements</a:t>
            </a:r>
            <a:endParaRPr lang="en-IN" sz="6600" b="1" u="sng" dirty="0"/>
          </a:p>
        </p:txBody>
      </p:sp>
    </p:spTree>
    <p:extLst>
      <p:ext uri="{BB962C8B-B14F-4D97-AF65-F5344CB8AC3E}">
        <p14:creationId xmlns:p14="http://schemas.microsoft.com/office/powerpoint/2010/main" val="1629029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692696"/>
            <a:ext cx="864096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u="sng" dirty="0">
                <a:solidFill>
                  <a:srgbClr val="FF0000"/>
                </a:solidFill>
              </a:rPr>
              <a:t>What Is a Software Requirements Specification (SRS) Document?</a:t>
            </a:r>
          </a:p>
          <a:p>
            <a:endParaRPr lang="en-US" sz="2800" b="1" dirty="0">
              <a:solidFill>
                <a:srgbClr val="FF0000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A </a:t>
            </a:r>
            <a:r>
              <a:rPr lang="en-US" sz="2000" dirty="0"/>
              <a:t>software requirements specification (SRS) is a document that </a:t>
            </a:r>
            <a:r>
              <a:rPr lang="en-US" sz="2000" dirty="0">
                <a:solidFill>
                  <a:srgbClr val="FF0000"/>
                </a:solidFill>
              </a:rPr>
              <a:t>describes </a:t>
            </a:r>
            <a:r>
              <a:rPr lang="en-US" sz="2000" dirty="0" smtClean="0">
                <a:solidFill>
                  <a:srgbClr val="FF0000"/>
                </a:solidFill>
              </a:rPr>
              <a:t>         what </a:t>
            </a:r>
            <a:r>
              <a:rPr lang="en-US" sz="2000" dirty="0">
                <a:solidFill>
                  <a:srgbClr val="FF0000"/>
                </a:solidFill>
              </a:rPr>
              <a:t>the software will do and how it will be expected to perform</a:t>
            </a:r>
            <a:r>
              <a:rPr lang="en-US" sz="2000" dirty="0" smtClean="0"/>
              <a:t>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also describes the </a:t>
            </a:r>
            <a:r>
              <a:rPr lang="en-US" sz="2000" dirty="0">
                <a:solidFill>
                  <a:srgbClr val="FF0000"/>
                </a:solidFill>
              </a:rPr>
              <a:t>functionality the product needs to fulfill all stakeholders (business, users) needs.</a:t>
            </a:r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 smtClean="0"/>
              <a:t>An </a:t>
            </a:r>
            <a:r>
              <a:rPr lang="en-US" sz="2000" dirty="0"/>
              <a:t>SRS can be simply summarized into four Ds:</a:t>
            </a:r>
          </a:p>
          <a:p>
            <a:r>
              <a:rPr lang="en-US" sz="2000" dirty="0" smtClean="0"/>
              <a:t>                                                            Define your product's purpose.</a:t>
            </a:r>
          </a:p>
          <a:p>
            <a:r>
              <a:rPr lang="en-US" sz="2000" dirty="0" smtClean="0"/>
              <a:t>                                                            Describe what you're building.</a:t>
            </a:r>
          </a:p>
          <a:p>
            <a:r>
              <a:rPr lang="en-US" sz="2000" dirty="0" smtClean="0"/>
              <a:t>                                                            Detail the requirements.</a:t>
            </a:r>
          </a:p>
          <a:p>
            <a:r>
              <a:rPr lang="en-US" sz="2000" dirty="0" smtClean="0"/>
              <a:t>                                                            Deliver it for approval.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49395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297DD5B8-4377-8ED7-84BE-DADA857207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B81027D6-DC17-F62D-9576-EF486CCB3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646F986F-6391-81E6-7E7D-BBF4B05E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="" xmlns:a16="http://schemas.microsoft.com/office/drawing/2014/main" id="{E4E91756-2E0D-73AD-6119-B20CB2D45C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556792"/>
            <a:ext cx="6840760" cy="4176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D3435588-C3E0-D312-4DB1-675E561BEB61}"/>
              </a:ext>
            </a:extLst>
          </p:cNvPr>
          <p:cNvSpPr txBox="1"/>
          <p:nvPr/>
        </p:nvSpPr>
        <p:spPr>
          <a:xfrm>
            <a:off x="323528" y="622315"/>
            <a:ext cx="45762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Qualities of a good SRS Document</a:t>
            </a:r>
          </a:p>
        </p:txBody>
      </p:sp>
    </p:spTree>
    <p:extLst>
      <p:ext uri="{BB962C8B-B14F-4D97-AF65-F5344CB8AC3E}">
        <p14:creationId xmlns:p14="http://schemas.microsoft.com/office/powerpoint/2010/main" val="2147224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B120A4F-70D1-5F2D-3D0E-51BFBC08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D0CE0B99-E660-53C6-7196-B731B36E5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81C5976-FE75-53DF-5C50-FB99AD8E0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C50E1C79-1C09-E440-C4D7-82390C82202D}"/>
              </a:ext>
            </a:extLst>
          </p:cNvPr>
          <p:cNvSpPr txBox="1"/>
          <p:nvPr/>
        </p:nvSpPr>
        <p:spPr>
          <a:xfrm>
            <a:off x="296509" y="476672"/>
            <a:ext cx="83529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u="sng" dirty="0"/>
              <a:t>How is an SRS document prepared?</a:t>
            </a:r>
          </a:p>
          <a:p>
            <a:r>
              <a:rPr lang="en-US" dirty="0"/>
              <a:t>The first step in the development of an SRS document is to use an existing template or to compose a more personalized outline.</a:t>
            </a:r>
          </a:p>
          <a:p>
            <a:endParaRPr lang="en-US" dirty="0"/>
          </a:p>
          <a:p>
            <a:pPr algn="l"/>
            <a:r>
              <a:rPr lang="en-US" b="0" i="0" dirty="0">
                <a:solidFill>
                  <a:srgbClr val="292929"/>
                </a:solidFill>
                <a:effectLst/>
                <a:latin typeface="source-serif-pro"/>
              </a:rPr>
              <a:t>An SRS document must contain the following sections, and its information must be organized in the following order as shown in the image below according to IEEE standards: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C82A614C-69A4-09B4-8CCB-33120FECB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2564904"/>
            <a:ext cx="6667500" cy="3528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2223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476672"/>
            <a:ext cx="8265444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449584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61113" y="544324"/>
            <a:ext cx="621779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b="1" dirty="0"/>
              <a:t>Steps of Requirements Engineering </a:t>
            </a:r>
          </a:p>
        </p:txBody>
      </p:sp>
      <p:sp>
        <p:nvSpPr>
          <p:cNvPr id="6" name="Oval 5"/>
          <p:cNvSpPr/>
          <p:nvPr/>
        </p:nvSpPr>
        <p:spPr>
          <a:xfrm>
            <a:off x="899592" y="1946614"/>
            <a:ext cx="1368152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Problem statement</a:t>
            </a:r>
            <a:endParaRPr lang="en-IN" sz="14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3429000"/>
            <a:ext cx="1872208" cy="10081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 smtClean="0">
                <a:solidFill>
                  <a:schemeClr val="tx1"/>
                </a:solidFill>
              </a:rPr>
              <a:t>Requirements engineering</a:t>
            </a:r>
            <a:endParaRPr lang="en-IN" sz="2000" b="1" dirty="0">
              <a:solidFill>
                <a:schemeClr val="tx1"/>
              </a:solidFill>
            </a:endParaRPr>
          </a:p>
        </p:txBody>
      </p:sp>
      <p:sp>
        <p:nvSpPr>
          <p:cNvPr id="9" name="Oval 8"/>
          <p:cNvSpPr/>
          <p:nvPr/>
        </p:nvSpPr>
        <p:spPr>
          <a:xfrm>
            <a:off x="1000449" y="5028084"/>
            <a:ext cx="1080120" cy="864096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solidFill>
                  <a:schemeClr val="tx1"/>
                </a:solidFill>
              </a:rPr>
              <a:t>SRS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004048" y="1660599"/>
            <a:ext cx="259228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elicitation &amp; Analysis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004048" y="2632707"/>
            <a:ext cx="259228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specification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033405" y="3609020"/>
            <a:ext cx="259228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validation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048419" y="4581128"/>
            <a:ext cx="259228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Management</a:t>
            </a:r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048419" y="5568144"/>
            <a:ext cx="2592288" cy="64807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Requirements Documentation</a:t>
            </a:r>
            <a:endParaRPr lang="en-IN" dirty="0">
              <a:solidFill>
                <a:schemeClr val="tx1"/>
              </a:solidFill>
            </a:endParaRPr>
          </a:p>
        </p:txBody>
      </p:sp>
      <p:cxnSp>
        <p:nvCxnSpPr>
          <p:cNvPr id="15" name="Straight Connector 14"/>
          <p:cNvCxnSpPr>
            <a:stCxn id="7" idx="3"/>
            <a:endCxn id="8" idx="1"/>
          </p:cNvCxnSpPr>
          <p:nvPr/>
        </p:nvCxnSpPr>
        <p:spPr>
          <a:xfrm flipV="1">
            <a:off x="2555776" y="1984635"/>
            <a:ext cx="2448272" cy="1948421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7" idx="3"/>
            <a:endCxn id="14" idx="1"/>
          </p:cNvCxnSpPr>
          <p:nvPr/>
        </p:nvCxnSpPr>
        <p:spPr>
          <a:xfrm>
            <a:off x="2555776" y="3933056"/>
            <a:ext cx="2492643" cy="1959124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6" idx="4"/>
          </p:cNvCxnSpPr>
          <p:nvPr/>
        </p:nvCxnSpPr>
        <p:spPr>
          <a:xfrm flipH="1">
            <a:off x="1577596" y="2810710"/>
            <a:ext cx="6072" cy="618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1540509" y="4409794"/>
            <a:ext cx="0" cy="61829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8" idx="2"/>
          </p:cNvCxnSpPr>
          <p:nvPr/>
        </p:nvCxnSpPr>
        <p:spPr>
          <a:xfrm>
            <a:off x="6300192" y="2308671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6286081" y="3284984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6271970" y="4261297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6257859" y="5237610"/>
            <a:ext cx="0" cy="324036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728904" y="1785451"/>
            <a:ext cx="12961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Discovery &amp; Prototyping</a:t>
            </a:r>
            <a:endParaRPr lang="en-IN" sz="1400" dirty="0"/>
          </a:p>
        </p:txBody>
      </p:sp>
      <p:sp>
        <p:nvSpPr>
          <p:cNvPr id="33" name="TextBox 32"/>
          <p:cNvSpPr txBox="1"/>
          <p:nvPr/>
        </p:nvSpPr>
        <p:spPr>
          <a:xfrm>
            <a:off x="7683094" y="2750928"/>
            <a:ext cx="14609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Description &amp; Organizing</a:t>
            </a:r>
            <a:endParaRPr lang="en-IN" sz="1400" dirty="0"/>
          </a:p>
        </p:txBody>
      </p:sp>
      <p:sp>
        <p:nvSpPr>
          <p:cNvPr id="34" name="TextBox 33"/>
          <p:cNvSpPr txBox="1"/>
          <p:nvPr/>
        </p:nvSpPr>
        <p:spPr>
          <a:xfrm>
            <a:off x="7655515" y="3733872"/>
            <a:ext cx="15299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V&amp;V </a:t>
            </a:r>
            <a:r>
              <a:rPr lang="en-US" sz="1400" dirty="0" smtClean="0"/>
              <a:t>procedures</a:t>
            </a:r>
            <a:endParaRPr lang="en-IN" sz="1400" dirty="0"/>
          </a:p>
        </p:txBody>
      </p:sp>
      <p:sp>
        <p:nvSpPr>
          <p:cNvPr id="35" name="TextBox 34"/>
          <p:cNvSpPr txBox="1"/>
          <p:nvPr/>
        </p:nvSpPr>
        <p:spPr>
          <a:xfrm>
            <a:off x="7741872" y="5579012"/>
            <a:ext cx="152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/>
              <a:t>written text or illustration 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684081" y="4643554"/>
            <a:ext cx="15299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dirty="0" smtClean="0"/>
              <a:t>Changes and management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1164928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8"/>
          <p:cNvSpPr>
            <a:spLocks noChangeArrowheads="1"/>
          </p:cNvSpPr>
          <p:nvPr/>
        </p:nvSpPr>
        <p:spPr bwMode="auto">
          <a:xfrm>
            <a:off x="685800" y="1676400"/>
            <a:ext cx="7620000" cy="44958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0" i="0" u="none" strike="noStrike" kern="0" cap="none" spc="0" normalizeH="0" baseline="0" noProof="0" smtClean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5" tIns="46748" rIns="95165" bIns="46748" numCol="1" anchor="ctr" anchorCtr="0" compatLnSpc="1">
            <a:prstTxWarp prst="textNoShape">
              <a:avLst/>
            </a:prstTxWarp>
          </a:bodyPr>
          <a:lstStyle>
            <a:lvl1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The requirements engineering process</a:t>
            </a:r>
            <a:endParaRPr kumimoji="0" lang="en-GB" sz="4000" b="0" i="0" u="none" strike="noStrike" kern="0" cap="none" spc="0" normalizeH="0" baseline="0" noProof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grpSp>
        <p:nvGrpSpPr>
          <p:cNvPr id="7" name="Group 10"/>
          <p:cNvGrpSpPr>
            <a:grpSpLocks noChangeAspect="1"/>
          </p:cNvGrpSpPr>
          <p:nvPr/>
        </p:nvGrpSpPr>
        <p:grpSpPr bwMode="auto">
          <a:xfrm>
            <a:off x="1295400" y="1905000"/>
            <a:ext cx="6400800" cy="4122738"/>
            <a:chOff x="816" y="1200"/>
            <a:chExt cx="4032" cy="2597"/>
          </a:xfrm>
        </p:grpSpPr>
        <p:sp>
          <p:nvSpPr>
            <p:cNvPr id="8" name="AutoShape 9"/>
            <p:cNvSpPr>
              <a:spLocks noChangeAspect="1" noChangeArrowheads="1" noTextEdit="1"/>
            </p:cNvSpPr>
            <p:nvPr/>
          </p:nvSpPr>
          <p:spPr bwMode="auto">
            <a:xfrm>
              <a:off x="816" y="1200"/>
              <a:ext cx="4032" cy="25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Rectangle 11"/>
            <p:cNvSpPr>
              <a:spLocks noChangeArrowheads="1"/>
            </p:cNvSpPr>
            <p:nvPr/>
          </p:nvSpPr>
          <p:spPr bwMode="auto">
            <a:xfrm>
              <a:off x="816" y="1200"/>
              <a:ext cx="4032" cy="2597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Freeform 12"/>
            <p:cNvSpPr>
              <a:spLocks/>
            </p:cNvSpPr>
            <p:nvPr/>
          </p:nvSpPr>
          <p:spPr bwMode="auto">
            <a:xfrm>
              <a:off x="871" y="1337"/>
              <a:ext cx="724" cy="341"/>
            </a:xfrm>
            <a:custGeom>
              <a:avLst/>
              <a:gdLst>
                <a:gd name="T0" fmla="*/ 164 w 724"/>
                <a:gd name="T1" fmla="*/ 0 h 341"/>
                <a:gd name="T2" fmla="*/ 574 w 724"/>
                <a:gd name="T3" fmla="*/ 0 h 341"/>
                <a:gd name="T4" fmla="*/ 628 w 724"/>
                <a:gd name="T5" fmla="*/ 13 h 341"/>
                <a:gd name="T6" fmla="*/ 683 w 724"/>
                <a:gd name="T7" fmla="*/ 54 h 341"/>
                <a:gd name="T8" fmla="*/ 710 w 724"/>
                <a:gd name="T9" fmla="*/ 109 h 341"/>
                <a:gd name="T10" fmla="*/ 724 w 724"/>
                <a:gd name="T11" fmla="*/ 177 h 341"/>
                <a:gd name="T12" fmla="*/ 724 w 724"/>
                <a:gd name="T13" fmla="*/ 177 h 341"/>
                <a:gd name="T14" fmla="*/ 710 w 724"/>
                <a:gd name="T15" fmla="*/ 246 h 341"/>
                <a:gd name="T16" fmla="*/ 683 w 724"/>
                <a:gd name="T17" fmla="*/ 300 h 341"/>
                <a:gd name="T18" fmla="*/ 628 w 724"/>
                <a:gd name="T19" fmla="*/ 328 h 341"/>
                <a:gd name="T20" fmla="*/ 574 w 724"/>
                <a:gd name="T21" fmla="*/ 341 h 341"/>
                <a:gd name="T22" fmla="*/ 164 w 724"/>
                <a:gd name="T23" fmla="*/ 341 h 341"/>
                <a:gd name="T24" fmla="*/ 95 w 724"/>
                <a:gd name="T25" fmla="*/ 328 h 341"/>
                <a:gd name="T26" fmla="*/ 41 w 724"/>
                <a:gd name="T27" fmla="*/ 300 h 341"/>
                <a:gd name="T28" fmla="*/ 13 w 724"/>
                <a:gd name="T29" fmla="*/ 246 h 341"/>
                <a:gd name="T30" fmla="*/ 0 w 724"/>
                <a:gd name="T31" fmla="*/ 177 h 341"/>
                <a:gd name="T32" fmla="*/ 0 w 724"/>
                <a:gd name="T33" fmla="*/ 177 h 341"/>
                <a:gd name="T34" fmla="*/ 13 w 724"/>
                <a:gd name="T35" fmla="*/ 109 h 341"/>
                <a:gd name="T36" fmla="*/ 41 w 724"/>
                <a:gd name="T37" fmla="*/ 54 h 341"/>
                <a:gd name="T38" fmla="*/ 95 w 724"/>
                <a:gd name="T39" fmla="*/ 13 h 341"/>
                <a:gd name="T40" fmla="*/ 164 w 724"/>
                <a:gd name="T4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24" h="341">
                  <a:moveTo>
                    <a:pt x="164" y="0"/>
                  </a:moveTo>
                  <a:lnTo>
                    <a:pt x="574" y="0"/>
                  </a:lnTo>
                  <a:lnTo>
                    <a:pt x="628" y="13"/>
                  </a:lnTo>
                  <a:lnTo>
                    <a:pt x="683" y="54"/>
                  </a:lnTo>
                  <a:lnTo>
                    <a:pt x="710" y="109"/>
                  </a:lnTo>
                  <a:lnTo>
                    <a:pt x="724" y="177"/>
                  </a:lnTo>
                  <a:lnTo>
                    <a:pt x="724" y="177"/>
                  </a:lnTo>
                  <a:lnTo>
                    <a:pt x="710" y="246"/>
                  </a:lnTo>
                  <a:lnTo>
                    <a:pt x="683" y="300"/>
                  </a:lnTo>
                  <a:lnTo>
                    <a:pt x="628" y="328"/>
                  </a:lnTo>
                  <a:lnTo>
                    <a:pt x="574" y="341"/>
                  </a:lnTo>
                  <a:lnTo>
                    <a:pt x="164" y="341"/>
                  </a:lnTo>
                  <a:lnTo>
                    <a:pt x="95" y="328"/>
                  </a:lnTo>
                  <a:lnTo>
                    <a:pt x="41" y="300"/>
                  </a:lnTo>
                  <a:lnTo>
                    <a:pt x="13" y="24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13" y="109"/>
                  </a:lnTo>
                  <a:lnTo>
                    <a:pt x="41" y="54"/>
                  </a:lnTo>
                  <a:lnTo>
                    <a:pt x="95" y="1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13"/>
            <p:cNvSpPr>
              <a:spLocks/>
            </p:cNvSpPr>
            <p:nvPr/>
          </p:nvSpPr>
          <p:spPr bwMode="auto">
            <a:xfrm>
              <a:off x="871" y="1337"/>
              <a:ext cx="724" cy="341"/>
            </a:xfrm>
            <a:custGeom>
              <a:avLst/>
              <a:gdLst>
                <a:gd name="T0" fmla="*/ 164 w 724"/>
                <a:gd name="T1" fmla="*/ 0 h 341"/>
                <a:gd name="T2" fmla="*/ 574 w 724"/>
                <a:gd name="T3" fmla="*/ 0 h 341"/>
                <a:gd name="T4" fmla="*/ 628 w 724"/>
                <a:gd name="T5" fmla="*/ 13 h 341"/>
                <a:gd name="T6" fmla="*/ 683 w 724"/>
                <a:gd name="T7" fmla="*/ 54 h 341"/>
                <a:gd name="T8" fmla="*/ 710 w 724"/>
                <a:gd name="T9" fmla="*/ 109 h 341"/>
                <a:gd name="T10" fmla="*/ 724 w 724"/>
                <a:gd name="T11" fmla="*/ 177 h 341"/>
                <a:gd name="T12" fmla="*/ 710 w 724"/>
                <a:gd name="T13" fmla="*/ 246 h 341"/>
                <a:gd name="T14" fmla="*/ 683 w 724"/>
                <a:gd name="T15" fmla="*/ 300 h 341"/>
                <a:gd name="T16" fmla="*/ 628 w 724"/>
                <a:gd name="T17" fmla="*/ 328 h 341"/>
                <a:gd name="T18" fmla="*/ 574 w 724"/>
                <a:gd name="T19" fmla="*/ 341 h 341"/>
                <a:gd name="T20" fmla="*/ 164 w 724"/>
                <a:gd name="T21" fmla="*/ 341 h 341"/>
                <a:gd name="T22" fmla="*/ 95 w 724"/>
                <a:gd name="T23" fmla="*/ 328 h 341"/>
                <a:gd name="T24" fmla="*/ 41 w 724"/>
                <a:gd name="T25" fmla="*/ 300 h 341"/>
                <a:gd name="T26" fmla="*/ 13 w 724"/>
                <a:gd name="T27" fmla="*/ 246 h 341"/>
                <a:gd name="T28" fmla="*/ 0 w 724"/>
                <a:gd name="T29" fmla="*/ 177 h 341"/>
                <a:gd name="T30" fmla="*/ 13 w 724"/>
                <a:gd name="T31" fmla="*/ 109 h 341"/>
                <a:gd name="T32" fmla="*/ 41 w 724"/>
                <a:gd name="T33" fmla="*/ 54 h 341"/>
                <a:gd name="T34" fmla="*/ 95 w 724"/>
                <a:gd name="T35" fmla="*/ 13 h 341"/>
                <a:gd name="T36" fmla="*/ 164 w 724"/>
                <a:gd name="T3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24" h="341">
                  <a:moveTo>
                    <a:pt x="164" y="0"/>
                  </a:moveTo>
                  <a:lnTo>
                    <a:pt x="574" y="0"/>
                  </a:lnTo>
                  <a:lnTo>
                    <a:pt x="628" y="13"/>
                  </a:lnTo>
                  <a:lnTo>
                    <a:pt x="683" y="54"/>
                  </a:lnTo>
                  <a:lnTo>
                    <a:pt x="710" y="109"/>
                  </a:lnTo>
                  <a:lnTo>
                    <a:pt x="724" y="177"/>
                  </a:lnTo>
                  <a:lnTo>
                    <a:pt x="710" y="246"/>
                  </a:lnTo>
                  <a:lnTo>
                    <a:pt x="683" y="300"/>
                  </a:lnTo>
                  <a:lnTo>
                    <a:pt x="628" y="328"/>
                  </a:lnTo>
                  <a:lnTo>
                    <a:pt x="574" y="341"/>
                  </a:lnTo>
                  <a:lnTo>
                    <a:pt x="164" y="341"/>
                  </a:lnTo>
                  <a:lnTo>
                    <a:pt x="95" y="328"/>
                  </a:lnTo>
                  <a:lnTo>
                    <a:pt x="41" y="300"/>
                  </a:lnTo>
                  <a:lnTo>
                    <a:pt x="13" y="246"/>
                  </a:lnTo>
                  <a:lnTo>
                    <a:pt x="0" y="177"/>
                  </a:lnTo>
                  <a:lnTo>
                    <a:pt x="13" y="109"/>
                  </a:lnTo>
                  <a:lnTo>
                    <a:pt x="41" y="54"/>
                  </a:lnTo>
                  <a:lnTo>
                    <a:pt x="95" y="13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22225">
              <a:solidFill>
                <a:srgbClr val="00AFE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14"/>
            <p:cNvSpPr>
              <a:spLocks/>
            </p:cNvSpPr>
            <p:nvPr/>
          </p:nvSpPr>
          <p:spPr bwMode="auto">
            <a:xfrm>
              <a:off x="1800" y="1255"/>
              <a:ext cx="970" cy="492"/>
            </a:xfrm>
            <a:custGeom>
              <a:avLst/>
              <a:gdLst>
                <a:gd name="T0" fmla="*/ 164 w 970"/>
                <a:gd name="T1" fmla="*/ 0 h 492"/>
                <a:gd name="T2" fmla="*/ 806 w 970"/>
                <a:gd name="T3" fmla="*/ 0 h 492"/>
                <a:gd name="T4" fmla="*/ 875 w 970"/>
                <a:gd name="T5" fmla="*/ 13 h 492"/>
                <a:gd name="T6" fmla="*/ 916 w 970"/>
                <a:gd name="T7" fmla="*/ 41 h 492"/>
                <a:gd name="T8" fmla="*/ 957 w 970"/>
                <a:gd name="T9" fmla="*/ 109 h 492"/>
                <a:gd name="T10" fmla="*/ 970 w 970"/>
                <a:gd name="T11" fmla="*/ 164 h 492"/>
                <a:gd name="T12" fmla="*/ 970 w 970"/>
                <a:gd name="T13" fmla="*/ 314 h 492"/>
                <a:gd name="T14" fmla="*/ 957 w 970"/>
                <a:gd name="T15" fmla="*/ 382 h 492"/>
                <a:gd name="T16" fmla="*/ 916 w 970"/>
                <a:gd name="T17" fmla="*/ 437 h 492"/>
                <a:gd name="T18" fmla="*/ 875 w 970"/>
                <a:gd name="T19" fmla="*/ 478 h 492"/>
                <a:gd name="T20" fmla="*/ 806 w 970"/>
                <a:gd name="T21" fmla="*/ 492 h 492"/>
                <a:gd name="T22" fmla="*/ 164 w 970"/>
                <a:gd name="T23" fmla="*/ 492 h 492"/>
                <a:gd name="T24" fmla="*/ 96 w 970"/>
                <a:gd name="T25" fmla="*/ 478 h 492"/>
                <a:gd name="T26" fmla="*/ 55 w 970"/>
                <a:gd name="T27" fmla="*/ 437 h 492"/>
                <a:gd name="T28" fmla="*/ 14 w 970"/>
                <a:gd name="T29" fmla="*/ 382 h 492"/>
                <a:gd name="T30" fmla="*/ 0 w 970"/>
                <a:gd name="T31" fmla="*/ 314 h 492"/>
                <a:gd name="T32" fmla="*/ 0 w 970"/>
                <a:gd name="T33" fmla="*/ 164 h 492"/>
                <a:gd name="T34" fmla="*/ 14 w 970"/>
                <a:gd name="T35" fmla="*/ 109 h 492"/>
                <a:gd name="T36" fmla="*/ 55 w 970"/>
                <a:gd name="T37" fmla="*/ 41 h 492"/>
                <a:gd name="T38" fmla="*/ 96 w 970"/>
                <a:gd name="T39" fmla="*/ 13 h 492"/>
                <a:gd name="T40" fmla="*/ 164 w 970"/>
                <a:gd name="T4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0" h="492">
                  <a:moveTo>
                    <a:pt x="164" y="0"/>
                  </a:moveTo>
                  <a:lnTo>
                    <a:pt x="806" y="0"/>
                  </a:lnTo>
                  <a:lnTo>
                    <a:pt x="875" y="13"/>
                  </a:lnTo>
                  <a:lnTo>
                    <a:pt x="916" y="41"/>
                  </a:lnTo>
                  <a:lnTo>
                    <a:pt x="957" y="109"/>
                  </a:lnTo>
                  <a:lnTo>
                    <a:pt x="970" y="164"/>
                  </a:lnTo>
                  <a:lnTo>
                    <a:pt x="970" y="314"/>
                  </a:lnTo>
                  <a:lnTo>
                    <a:pt x="957" y="382"/>
                  </a:lnTo>
                  <a:lnTo>
                    <a:pt x="916" y="437"/>
                  </a:lnTo>
                  <a:lnTo>
                    <a:pt x="875" y="478"/>
                  </a:lnTo>
                  <a:lnTo>
                    <a:pt x="806" y="492"/>
                  </a:lnTo>
                  <a:lnTo>
                    <a:pt x="164" y="492"/>
                  </a:lnTo>
                  <a:lnTo>
                    <a:pt x="96" y="478"/>
                  </a:lnTo>
                  <a:lnTo>
                    <a:pt x="55" y="437"/>
                  </a:lnTo>
                  <a:lnTo>
                    <a:pt x="14" y="382"/>
                  </a:lnTo>
                  <a:lnTo>
                    <a:pt x="0" y="314"/>
                  </a:lnTo>
                  <a:lnTo>
                    <a:pt x="0" y="164"/>
                  </a:lnTo>
                  <a:lnTo>
                    <a:pt x="14" y="109"/>
                  </a:lnTo>
                  <a:lnTo>
                    <a:pt x="55" y="41"/>
                  </a:lnTo>
                  <a:lnTo>
                    <a:pt x="96" y="1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AFE9"/>
            </a:solidFill>
            <a:ln w="22225">
              <a:solidFill>
                <a:srgbClr val="00AFE9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Freeform 15"/>
            <p:cNvSpPr>
              <a:spLocks/>
            </p:cNvSpPr>
            <p:nvPr/>
          </p:nvSpPr>
          <p:spPr bwMode="auto">
            <a:xfrm>
              <a:off x="2907" y="1637"/>
              <a:ext cx="971" cy="356"/>
            </a:xfrm>
            <a:custGeom>
              <a:avLst/>
              <a:gdLst>
                <a:gd name="T0" fmla="*/ 164 w 971"/>
                <a:gd name="T1" fmla="*/ 0 h 356"/>
                <a:gd name="T2" fmla="*/ 807 w 971"/>
                <a:gd name="T3" fmla="*/ 0 h 356"/>
                <a:gd name="T4" fmla="*/ 875 w 971"/>
                <a:gd name="T5" fmla="*/ 14 h 356"/>
                <a:gd name="T6" fmla="*/ 916 w 971"/>
                <a:gd name="T7" fmla="*/ 55 h 356"/>
                <a:gd name="T8" fmla="*/ 957 w 971"/>
                <a:gd name="T9" fmla="*/ 110 h 356"/>
                <a:gd name="T10" fmla="*/ 971 w 971"/>
                <a:gd name="T11" fmla="*/ 178 h 356"/>
                <a:gd name="T12" fmla="*/ 971 w 971"/>
                <a:gd name="T13" fmla="*/ 178 h 356"/>
                <a:gd name="T14" fmla="*/ 957 w 971"/>
                <a:gd name="T15" fmla="*/ 246 h 356"/>
                <a:gd name="T16" fmla="*/ 916 w 971"/>
                <a:gd name="T17" fmla="*/ 301 h 356"/>
                <a:gd name="T18" fmla="*/ 875 w 971"/>
                <a:gd name="T19" fmla="*/ 342 h 356"/>
                <a:gd name="T20" fmla="*/ 807 w 971"/>
                <a:gd name="T21" fmla="*/ 356 h 356"/>
                <a:gd name="T22" fmla="*/ 164 w 971"/>
                <a:gd name="T23" fmla="*/ 356 h 356"/>
                <a:gd name="T24" fmla="*/ 110 w 971"/>
                <a:gd name="T25" fmla="*/ 342 h 356"/>
                <a:gd name="T26" fmla="*/ 55 w 971"/>
                <a:gd name="T27" fmla="*/ 301 h 356"/>
                <a:gd name="T28" fmla="*/ 14 w 971"/>
                <a:gd name="T29" fmla="*/ 246 h 356"/>
                <a:gd name="T30" fmla="*/ 0 w 971"/>
                <a:gd name="T31" fmla="*/ 178 h 356"/>
                <a:gd name="T32" fmla="*/ 0 w 971"/>
                <a:gd name="T33" fmla="*/ 178 h 356"/>
                <a:gd name="T34" fmla="*/ 14 w 971"/>
                <a:gd name="T35" fmla="*/ 110 h 356"/>
                <a:gd name="T36" fmla="*/ 55 w 971"/>
                <a:gd name="T37" fmla="*/ 55 h 356"/>
                <a:gd name="T38" fmla="*/ 110 w 971"/>
                <a:gd name="T39" fmla="*/ 14 h 356"/>
                <a:gd name="T40" fmla="*/ 164 w 971"/>
                <a:gd name="T41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1" h="356">
                  <a:moveTo>
                    <a:pt x="164" y="0"/>
                  </a:moveTo>
                  <a:lnTo>
                    <a:pt x="807" y="0"/>
                  </a:lnTo>
                  <a:lnTo>
                    <a:pt x="875" y="14"/>
                  </a:lnTo>
                  <a:lnTo>
                    <a:pt x="916" y="55"/>
                  </a:lnTo>
                  <a:lnTo>
                    <a:pt x="957" y="110"/>
                  </a:lnTo>
                  <a:lnTo>
                    <a:pt x="971" y="178"/>
                  </a:lnTo>
                  <a:lnTo>
                    <a:pt x="971" y="178"/>
                  </a:lnTo>
                  <a:lnTo>
                    <a:pt x="957" y="246"/>
                  </a:lnTo>
                  <a:lnTo>
                    <a:pt x="916" y="301"/>
                  </a:lnTo>
                  <a:lnTo>
                    <a:pt x="875" y="342"/>
                  </a:lnTo>
                  <a:lnTo>
                    <a:pt x="807" y="356"/>
                  </a:lnTo>
                  <a:lnTo>
                    <a:pt x="164" y="356"/>
                  </a:lnTo>
                  <a:lnTo>
                    <a:pt x="110" y="342"/>
                  </a:lnTo>
                  <a:lnTo>
                    <a:pt x="55" y="301"/>
                  </a:lnTo>
                  <a:lnTo>
                    <a:pt x="14" y="246"/>
                  </a:lnTo>
                  <a:lnTo>
                    <a:pt x="0" y="178"/>
                  </a:lnTo>
                  <a:lnTo>
                    <a:pt x="0" y="178"/>
                  </a:lnTo>
                  <a:lnTo>
                    <a:pt x="14" y="110"/>
                  </a:lnTo>
                  <a:lnTo>
                    <a:pt x="55" y="55"/>
                  </a:lnTo>
                  <a:lnTo>
                    <a:pt x="110" y="14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4" name="Freeform 16"/>
            <p:cNvSpPr>
              <a:spLocks/>
            </p:cNvSpPr>
            <p:nvPr/>
          </p:nvSpPr>
          <p:spPr bwMode="auto">
            <a:xfrm>
              <a:off x="2907" y="1637"/>
              <a:ext cx="971" cy="356"/>
            </a:xfrm>
            <a:custGeom>
              <a:avLst/>
              <a:gdLst>
                <a:gd name="T0" fmla="*/ 164 w 971"/>
                <a:gd name="T1" fmla="*/ 0 h 356"/>
                <a:gd name="T2" fmla="*/ 807 w 971"/>
                <a:gd name="T3" fmla="*/ 0 h 356"/>
                <a:gd name="T4" fmla="*/ 875 w 971"/>
                <a:gd name="T5" fmla="*/ 14 h 356"/>
                <a:gd name="T6" fmla="*/ 916 w 971"/>
                <a:gd name="T7" fmla="*/ 55 h 356"/>
                <a:gd name="T8" fmla="*/ 957 w 971"/>
                <a:gd name="T9" fmla="*/ 110 h 356"/>
                <a:gd name="T10" fmla="*/ 971 w 971"/>
                <a:gd name="T11" fmla="*/ 178 h 356"/>
                <a:gd name="T12" fmla="*/ 957 w 971"/>
                <a:gd name="T13" fmla="*/ 246 h 356"/>
                <a:gd name="T14" fmla="*/ 916 w 971"/>
                <a:gd name="T15" fmla="*/ 301 h 356"/>
                <a:gd name="T16" fmla="*/ 875 w 971"/>
                <a:gd name="T17" fmla="*/ 342 h 356"/>
                <a:gd name="T18" fmla="*/ 807 w 971"/>
                <a:gd name="T19" fmla="*/ 356 h 356"/>
                <a:gd name="T20" fmla="*/ 164 w 971"/>
                <a:gd name="T21" fmla="*/ 356 h 356"/>
                <a:gd name="T22" fmla="*/ 110 w 971"/>
                <a:gd name="T23" fmla="*/ 342 h 356"/>
                <a:gd name="T24" fmla="*/ 55 w 971"/>
                <a:gd name="T25" fmla="*/ 301 h 356"/>
                <a:gd name="T26" fmla="*/ 14 w 971"/>
                <a:gd name="T27" fmla="*/ 246 h 356"/>
                <a:gd name="T28" fmla="*/ 0 w 971"/>
                <a:gd name="T29" fmla="*/ 178 h 356"/>
                <a:gd name="T30" fmla="*/ 14 w 971"/>
                <a:gd name="T31" fmla="*/ 110 h 356"/>
                <a:gd name="T32" fmla="*/ 55 w 971"/>
                <a:gd name="T33" fmla="*/ 55 h 356"/>
                <a:gd name="T34" fmla="*/ 110 w 971"/>
                <a:gd name="T35" fmla="*/ 14 h 356"/>
                <a:gd name="T36" fmla="*/ 164 w 971"/>
                <a:gd name="T37" fmla="*/ 0 h 3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71" h="356">
                  <a:moveTo>
                    <a:pt x="164" y="0"/>
                  </a:moveTo>
                  <a:lnTo>
                    <a:pt x="807" y="0"/>
                  </a:lnTo>
                  <a:lnTo>
                    <a:pt x="875" y="14"/>
                  </a:lnTo>
                  <a:lnTo>
                    <a:pt x="916" y="55"/>
                  </a:lnTo>
                  <a:lnTo>
                    <a:pt x="957" y="110"/>
                  </a:lnTo>
                  <a:lnTo>
                    <a:pt x="971" y="178"/>
                  </a:lnTo>
                  <a:lnTo>
                    <a:pt x="957" y="246"/>
                  </a:lnTo>
                  <a:lnTo>
                    <a:pt x="916" y="301"/>
                  </a:lnTo>
                  <a:lnTo>
                    <a:pt x="875" y="342"/>
                  </a:lnTo>
                  <a:lnTo>
                    <a:pt x="807" y="356"/>
                  </a:lnTo>
                  <a:lnTo>
                    <a:pt x="164" y="356"/>
                  </a:lnTo>
                  <a:lnTo>
                    <a:pt x="110" y="342"/>
                  </a:lnTo>
                  <a:lnTo>
                    <a:pt x="55" y="301"/>
                  </a:lnTo>
                  <a:lnTo>
                    <a:pt x="14" y="246"/>
                  </a:lnTo>
                  <a:lnTo>
                    <a:pt x="0" y="178"/>
                  </a:lnTo>
                  <a:lnTo>
                    <a:pt x="14" y="110"/>
                  </a:lnTo>
                  <a:lnTo>
                    <a:pt x="55" y="55"/>
                  </a:lnTo>
                  <a:lnTo>
                    <a:pt x="110" y="14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22225">
              <a:solidFill>
                <a:srgbClr val="00AFE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17"/>
            <p:cNvSpPr>
              <a:spLocks/>
            </p:cNvSpPr>
            <p:nvPr/>
          </p:nvSpPr>
          <p:spPr bwMode="auto">
            <a:xfrm>
              <a:off x="3946" y="1993"/>
              <a:ext cx="888" cy="341"/>
            </a:xfrm>
            <a:custGeom>
              <a:avLst/>
              <a:gdLst>
                <a:gd name="T0" fmla="*/ 164 w 888"/>
                <a:gd name="T1" fmla="*/ 0 h 341"/>
                <a:gd name="T2" fmla="*/ 724 w 888"/>
                <a:gd name="T3" fmla="*/ 0 h 341"/>
                <a:gd name="T4" fmla="*/ 793 w 888"/>
                <a:gd name="T5" fmla="*/ 13 h 341"/>
                <a:gd name="T6" fmla="*/ 847 w 888"/>
                <a:gd name="T7" fmla="*/ 54 h 341"/>
                <a:gd name="T8" fmla="*/ 875 w 888"/>
                <a:gd name="T9" fmla="*/ 109 h 341"/>
                <a:gd name="T10" fmla="*/ 888 w 888"/>
                <a:gd name="T11" fmla="*/ 177 h 341"/>
                <a:gd name="T12" fmla="*/ 888 w 888"/>
                <a:gd name="T13" fmla="*/ 177 h 341"/>
                <a:gd name="T14" fmla="*/ 875 w 888"/>
                <a:gd name="T15" fmla="*/ 246 h 341"/>
                <a:gd name="T16" fmla="*/ 847 w 888"/>
                <a:gd name="T17" fmla="*/ 300 h 341"/>
                <a:gd name="T18" fmla="*/ 793 w 888"/>
                <a:gd name="T19" fmla="*/ 328 h 341"/>
                <a:gd name="T20" fmla="*/ 724 w 888"/>
                <a:gd name="T21" fmla="*/ 341 h 341"/>
                <a:gd name="T22" fmla="*/ 164 w 888"/>
                <a:gd name="T23" fmla="*/ 341 h 341"/>
                <a:gd name="T24" fmla="*/ 96 w 888"/>
                <a:gd name="T25" fmla="*/ 328 h 341"/>
                <a:gd name="T26" fmla="*/ 55 w 888"/>
                <a:gd name="T27" fmla="*/ 300 h 341"/>
                <a:gd name="T28" fmla="*/ 14 w 888"/>
                <a:gd name="T29" fmla="*/ 246 h 341"/>
                <a:gd name="T30" fmla="*/ 0 w 888"/>
                <a:gd name="T31" fmla="*/ 177 h 341"/>
                <a:gd name="T32" fmla="*/ 0 w 888"/>
                <a:gd name="T33" fmla="*/ 177 h 341"/>
                <a:gd name="T34" fmla="*/ 14 w 888"/>
                <a:gd name="T35" fmla="*/ 109 h 341"/>
                <a:gd name="T36" fmla="*/ 55 w 888"/>
                <a:gd name="T37" fmla="*/ 54 h 341"/>
                <a:gd name="T38" fmla="*/ 96 w 888"/>
                <a:gd name="T39" fmla="*/ 13 h 341"/>
                <a:gd name="T40" fmla="*/ 164 w 888"/>
                <a:gd name="T4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8" h="341">
                  <a:moveTo>
                    <a:pt x="164" y="0"/>
                  </a:moveTo>
                  <a:lnTo>
                    <a:pt x="724" y="0"/>
                  </a:lnTo>
                  <a:lnTo>
                    <a:pt x="793" y="13"/>
                  </a:lnTo>
                  <a:lnTo>
                    <a:pt x="847" y="54"/>
                  </a:lnTo>
                  <a:lnTo>
                    <a:pt x="875" y="109"/>
                  </a:lnTo>
                  <a:lnTo>
                    <a:pt x="888" y="177"/>
                  </a:lnTo>
                  <a:lnTo>
                    <a:pt x="888" y="177"/>
                  </a:lnTo>
                  <a:lnTo>
                    <a:pt x="875" y="246"/>
                  </a:lnTo>
                  <a:lnTo>
                    <a:pt x="847" y="300"/>
                  </a:lnTo>
                  <a:lnTo>
                    <a:pt x="793" y="328"/>
                  </a:lnTo>
                  <a:lnTo>
                    <a:pt x="724" y="341"/>
                  </a:lnTo>
                  <a:lnTo>
                    <a:pt x="164" y="341"/>
                  </a:lnTo>
                  <a:lnTo>
                    <a:pt x="96" y="328"/>
                  </a:lnTo>
                  <a:lnTo>
                    <a:pt x="55" y="300"/>
                  </a:lnTo>
                  <a:lnTo>
                    <a:pt x="14" y="24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14" y="109"/>
                  </a:lnTo>
                  <a:lnTo>
                    <a:pt x="55" y="54"/>
                  </a:lnTo>
                  <a:lnTo>
                    <a:pt x="96" y="1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18"/>
            <p:cNvSpPr>
              <a:spLocks/>
            </p:cNvSpPr>
            <p:nvPr/>
          </p:nvSpPr>
          <p:spPr bwMode="auto">
            <a:xfrm>
              <a:off x="3946" y="1993"/>
              <a:ext cx="888" cy="341"/>
            </a:xfrm>
            <a:custGeom>
              <a:avLst/>
              <a:gdLst>
                <a:gd name="T0" fmla="*/ 164 w 888"/>
                <a:gd name="T1" fmla="*/ 0 h 341"/>
                <a:gd name="T2" fmla="*/ 724 w 888"/>
                <a:gd name="T3" fmla="*/ 0 h 341"/>
                <a:gd name="T4" fmla="*/ 793 w 888"/>
                <a:gd name="T5" fmla="*/ 13 h 341"/>
                <a:gd name="T6" fmla="*/ 847 w 888"/>
                <a:gd name="T7" fmla="*/ 54 h 341"/>
                <a:gd name="T8" fmla="*/ 875 w 888"/>
                <a:gd name="T9" fmla="*/ 109 h 341"/>
                <a:gd name="T10" fmla="*/ 888 w 888"/>
                <a:gd name="T11" fmla="*/ 177 h 341"/>
                <a:gd name="T12" fmla="*/ 875 w 888"/>
                <a:gd name="T13" fmla="*/ 246 h 341"/>
                <a:gd name="T14" fmla="*/ 847 w 888"/>
                <a:gd name="T15" fmla="*/ 300 h 341"/>
                <a:gd name="T16" fmla="*/ 793 w 888"/>
                <a:gd name="T17" fmla="*/ 328 h 341"/>
                <a:gd name="T18" fmla="*/ 724 w 888"/>
                <a:gd name="T19" fmla="*/ 341 h 341"/>
                <a:gd name="T20" fmla="*/ 164 w 888"/>
                <a:gd name="T21" fmla="*/ 341 h 341"/>
                <a:gd name="T22" fmla="*/ 96 w 888"/>
                <a:gd name="T23" fmla="*/ 328 h 341"/>
                <a:gd name="T24" fmla="*/ 55 w 888"/>
                <a:gd name="T25" fmla="*/ 300 h 341"/>
                <a:gd name="T26" fmla="*/ 14 w 888"/>
                <a:gd name="T27" fmla="*/ 246 h 341"/>
                <a:gd name="T28" fmla="*/ 0 w 888"/>
                <a:gd name="T29" fmla="*/ 177 h 341"/>
                <a:gd name="T30" fmla="*/ 14 w 888"/>
                <a:gd name="T31" fmla="*/ 109 h 341"/>
                <a:gd name="T32" fmla="*/ 55 w 888"/>
                <a:gd name="T33" fmla="*/ 54 h 341"/>
                <a:gd name="T34" fmla="*/ 96 w 888"/>
                <a:gd name="T35" fmla="*/ 13 h 341"/>
                <a:gd name="T36" fmla="*/ 164 w 888"/>
                <a:gd name="T3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8" h="341">
                  <a:moveTo>
                    <a:pt x="164" y="0"/>
                  </a:moveTo>
                  <a:lnTo>
                    <a:pt x="724" y="0"/>
                  </a:lnTo>
                  <a:lnTo>
                    <a:pt x="793" y="13"/>
                  </a:lnTo>
                  <a:lnTo>
                    <a:pt x="847" y="54"/>
                  </a:lnTo>
                  <a:lnTo>
                    <a:pt x="875" y="109"/>
                  </a:lnTo>
                  <a:lnTo>
                    <a:pt x="888" y="177"/>
                  </a:lnTo>
                  <a:lnTo>
                    <a:pt x="875" y="246"/>
                  </a:lnTo>
                  <a:lnTo>
                    <a:pt x="847" y="300"/>
                  </a:lnTo>
                  <a:lnTo>
                    <a:pt x="793" y="328"/>
                  </a:lnTo>
                  <a:lnTo>
                    <a:pt x="724" y="341"/>
                  </a:lnTo>
                  <a:lnTo>
                    <a:pt x="164" y="341"/>
                  </a:lnTo>
                  <a:lnTo>
                    <a:pt x="96" y="328"/>
                  </a:lnTo>
                  <a:lnTo>
                    <a:pt x="55" y="300"/>
                  </a:lnTo>
                  <a:lnTo>
                    <a:pt x="14" y="246"/>
                  </a:lnTo>
                  <a:lnTo>
                    <a:pt x="0" y="177"/>
                  </a:lnTo>
                  <a:lnTo>
                    <a:pt x="14" y="109"/>
                  </a:lnTo>
                  <a:lnTo>
                    <a:pt x="55" y="54"/>
                  </a:lnTo>
                  <a:lnTo>
                    <a:pt x="96" y="13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22225">
              <a:solidFill>
                <a:srgbClr val="00AFE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Rectangle 19"/>
            <p:cNvSpPr>
              <a:spLocks noChangeArrowheads="1"/>
            </p:cNvSpPr>
            <p:nvPr/>
          </p:nvSpPr>
          <p:spPr bwMode="auto">
            <a:xfrm>
              <a:off x="891" y="2013"/>
              <a:ext cx="711" cy="328"/>
            </a:xfrm>
            <a:prstGeom prst="rect">
              <a:avLst/>
            </a:prstGeom>
            <a:solidFill>
              <a:srgbClr val="00AFE9"/>
            </a:solidFill>
            <a:ln w="22225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Rectangle 20"/>
            <p:cNvSpPr>
              <a:spLocks noChangeArrowheads="1"/>
            </p:cNvSpPr>
            <p:nvPr/>
          </p:nvSpPr>
          <p:spPr bwMode="auto">
            <a:xfrm>
              <a:off x="1814" y="2471"/>
              <a:ext cx="956" cy="342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Rectangle 21"/>
            <p:cNvSpPr>
              <a:spLocks noChangeArrowheads="1"/>
            </p:cNvSpPr>
            <p:nvPr/>
          </p:nvSpPr>
          <p:spPr bwMode="auto">
            <a:xfrm>
              <a:off x="1821" y="2478"/>
              <a:ext cx="956" cy="342"/>
            </a:xfrm>
            <a:prstGeom prst="rect">
              <a:avLst/>
            </a:prstGeom>
            <a:noFill/>
            <a:ln w="22225">
              <a:solidFill>
                <a:srgbClr val="00AFE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0" name="Rectangle 22"/>
            <p:cNvSpPr>
              <a:spLocks noChangeArrowheads="1"/>
            </p:cNvSpPr>
            <p:nvPr/>
          </p:nvSpPr>
          <p:spPr bwMode="auto">
            <a:xfrm>
              <a:off x="2907" y="2936"/>
              <a:ext cx="1012" cy="355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1" name="Rectangle 23"/>
            <p:cNvSpPr>
              <a:spLocks noChangeArrowheads="1"/>
            </p:cNvSpPr>
            <p:nvPr/>
          </p:nvSpPr>
          <p:spPr bwMode="auto">
            <a:xfrm>
              <a:off x="2914" y="2943"/>
              <a:ext cx="1011" cy="355"/>
            </a:xfrm>
            <a:prstGeom prst="rect">
              <a:avLst/>
            </a:prstGeom>
            <a:noFill/>
            <a:ln w="22225">
              <a:solidFill>
                <a:srgbClr val="00AFE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2" name="Rectangle 24"/>
            <p:cNvSpPr>
              <a:spLocks noChangeArrowheads="1"/>
            </p:cNvSpPr>
            <p:nvPr/>
          </p:nvSpPr>
          <p:spPr bwMode="auto">
            <a:xfrm>
              <a:off x="3953" y="3449"/>
              <a:ext cx="874" cy="327"/>
            </a:xfrm>
            <a:prstGeom prst="rect">
              <a:avLst/>
            </a:prstGeom>
            <a:solidFill>
              <a:srgbClr val="00AFE9"/>
            </a:solidFill>
            <a:ln w="22225">
              <a:solidFill>
                <a:srgbClr val="00AFE9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3" name="Freeform 25"/>
            <p:cNvSpPr>
              <a:spLocks/>
            </p:cNvSpPr>
            <p:nvPr/>
          </p:nvSpPr>
          <p:spPr bwMode="auto">
            <a:xfrm>
              <a:off x="2429" y="1610"/>
              <a:ext cx="396" cy="178"/>
            </a:xfrm>
            <a:custGeom>
              <a:avLst/>
              <a:gdLst>
                <a:gd name="T0" fmla="*/ 0 w 396"/>
                <a:gd name="T1" fmla="*/ 0 h 178"/>
                <a:gd name="T2" fmla="*/ 0 w 396"/>
                <a:gd name="T3" fmla="*/ 178 h 178"/>
                <a:gd name="T4" fmla="*/ 396 w 396"/>
                <a:gd name="T5" fmla="*/ 178 h 1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96" h="178">
                  <a:moveTo>
                    <a:pt x="0" y="0"/>
                  </a:moveTo>
                  <a:lnTo>
                    <a:pt x="0" y="178"/>
                  </a:lnTo>
                  <a:lnTo>
                    <a:pt x="396" y="17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4" name="Picture 2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84" y="1774"/>
              <a:ext cx="82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5" name="Freeform 27"/>
            <p:cNvSpPr>
              <a:spLocks/>
            </p:cNvSpPr>
            <p:nvPr/>
          </p:nvSpPr>
          <p:spPr bwMode="auto">
            <a:xfrm>
              <a:off x="2770" y="1760"/>
              <a:ext cx="96" cy="55"/>
            </a:xfrm>
            <a:custGeom>
              <a:avLst/>
              <a:gdLst>
                <a:gd name="T0" fmla="*/ 96 w 96"/>
                <a:gd name="T1" fmla="*/ 28 h 55"/>
                <a:gd name="T2" fmla="*/ 0 w 96"/>
                <a:gd name="T3" fmla="*/ 0 h 55"/>
                <a:gd name="T4" fmla="*/ 14 w 96"/>
                <a:gd name="T5" fmla="*/ 28 h 55"/>
                <a:gd name="T6" fmla="*/ 0 w 96"/>
                <a:gd name="T7" fmla="*/ 55 h 55"/>
                <a:gd name="T8" fmla="*/ 96 w 96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6" h="55">
                  <a:moveTo>
                    <a:pt x="96" y="28"/>
                  </a:moveTo>
                  <a:lnTo>
                    <a:pt x="0" y="0"/>
                  </a:lnTo>
                  <a:lnTo>
                    <a:pt x="14" y="28"/>
                  </a:lnTo>
                  <a:lnTo>
                    <a:pt x="0" y="55"/>
                  </a:lnTo>
                  <a:lnTo>
                    <a:pt x="96" y="28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Line 28"/>
            <p:cNvSpPr>
              <a:spLocks noChangeShapeType="1"/>
            </p:cNvSpPr>
            <p:nvPr/>
          </p:nvSpPr>
          <p:spPr bwMode="auto">
            <a:xfrm>
              <a:off x="2251" y="1624"/>
              <a:ext cx="1" cy="75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27" name="Picture 29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7" y="2334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8" name="Freeform 30"/>
            <p:cNvSpPr>
              <a:spLocks/>
            </p:cNvSpPr>
            <p:nvPr/>
          </p:nvSpPr>
          <p:spPr bwMode="auto">
            <a:xfrm>
              <a:off x="2224" y="2321"/>
              <a:ext cx="54" cy="95"/>
            </a:xfrm>
            <a:custGeom>
              <a:avLst/>
              <a:gdLst>
                <a:gd name="T0" fmla="*/ 27 w 54"/>
                <a:gd name="T1" fmla="*/ 95 h 95"/>
                <a:gd name="T2" fmla="*/ 54 w 54"/>
                <a:gd name="T3" fmla="*/ 0 h 95"/>
                <a:gd name="T4" fmla="*/ 27 w 54"/>
                <a:gd name="T5" fmla="*/ 27 h 95"/>
                <a:gd name="T6" fmla="*/ 0 w 54"/>
                <a:gd name="T7" fmla="*/ 0 h 95"/>
                <a:gd name="T8" fmla="*/ 27 w 54"/>
                <a:gd name="T9" fmla="*/ 9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5">
                  <a:moveTo>
                    <a:pt x="27" y="95"/>
                  </a:moveTo>
                  <a:lnTo>
                    <a:pt x="54" y="0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27" y="95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Line 31"/>
            <p:cNvSpPr>
              <a:spLocks noChangeShapeType="1"/>
            </p:cNvSpPr>
            <p:nvPr/>
          </p:nvSpPr>
          <p:spPr bwMode="auto">
            <a:xfrm>
              <a:off x="1212" y="1610"/>
              <a:ext cx="1" cy="30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0" name="Picture 32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99" y="1883"/>
              <a:ext cx="27" cy="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1" name="Freeform 33"/>
            <p:cNvSpPr>
              <a:spLocks/>
            </p:cNvSpPr>
            <p:nvPr/>
          </p:nvSpPr>
          <p:spPr bwMode="auto">
            <a:xfrm>
              <a:off x="1185" y="1856"/>
              <a:ext cx="41" cy="96"/>
            </a:xfrm>
            <a:custGeom>
              <a:avLst/>
              <a:gdLst>
                <a:gd name="T0" fmla="*/ 27 w 41"/>
                <a:gd name="T1" fmla="*/ 96 h 96"/>
                <a:gd name="T2" fmla="*/ 41 w 41"/>
                <a:gd name="T3" fmla="*/ 0 h 96"/>
                <a:gd name="T4" fmla="*/ 27 w 41"/>
                <a:gd name="T5" fmla="*/ 27 h 96"/>
                <a:gd name="T6" fmla="*/ 0 w 41"/>
                <a:gd name="T7" fmla="*/ 0 h 96"/>
                <a:gd name="T8" fmla="*/ 27 w 4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6">
                  <a:moveTo>
                    <a:pt x="27" y="96"/>
                  </a:moveTo>
                  <a:lnTo>
                    <a:pt x="41" y="0"/>
                  </a:lnTo>
                  <a:lnTo>
                    <a:pt x="27" y="27"/>
                  </a:lnTo>
                  <a:lnTo>
                    <a:pt x="0" y="0"/>
                  </a:lnTo>
                  <a:lnTo>
                    <a:pt x="27" y="9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Line 34"/>
            <p:cNvSpPr>
              <a:spLocks noChangeShapeType="1"/>
            </p:cNvSpPr>
            <p:nvPr/>
          </p:nvSpPr>
          <p:spPr bwMode="auto">
            <a:xfrm>
              <a:off x="1554" y="1473"/>
              <a:ext cx="150" cy="1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3" name="Picture 3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77" y="1460"/>
              <a:ext cx="6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4" name="Freeform 36"/>
            <p:cNvSpPr>
              <a:spLocks/>
            </p:cNvSpPr>
            <p:nvPr/>
          </p:nvSpPr>
          <p:spPr bwMode="auto">
            <a:xfrm>
              <a:off x="1663" y="1446"/>
              <a:ext cx="82" cy="55"/>
            </a:xfrm>
            <a:custGeom>
              <a:avLst/>
              <a:gdLst>
                <a:gd name="T0" fmla="*/ 82 w 82"/>
                <a:gd name="T1" fmla="*/ 27 h 55"/>
                <a:gd name="T2" fmla="*/ 0 w 82"/>
                <a:gd name="T3" fmla="*/ 0 h 55"/>
                <a:gd name="T4" fmla="*/ 14 w 82"/>
                <a:gd name="T5" fmla="*/ 27 h 55"/>
                <a:gd name="T6" fmla="*/ 0 w 82"/>
                <a:gd name="T7" fmla="*/ 55 h 55"/>
                <a:gd name="T8" fmla="*/ 82 w 82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5">
                  <a:moveTo>
                    <a:pt x="82" y="27"/>
                  </a:moveTo>
                  <a:lnTo>
                    <a:pt x="0" y="0"/>
                  </a:lnTo>
                  <a:lnTo>
                    <a:pt x="14" y="27"/>
                  </a:lnTo>
                  <a:lnTo>
                    <a:pt x="0" y="55"/>
                  </a:lnTo>
                  <a:lnTo>
                    <a:pt x="82" y="27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Freeform 37"/>
            <p:cNvSpPr>
              <a:spLocks/>
            </p:cNvSpPr>
            <p:nvPr/>
          </p:nvSpPr>
          <p:spPr bwMode="auto">
            <a:xfrm>
              <a:off x="2784" y="1473"/>
              <a:ext cx="588" cy="137"/>
            </a:xfrm>
            <a:custGeom>
              <a:avLst/>
              <a:gdLst>
                <a:gd name="T0" fmla="*/ 588 w 588"/>
                <a:gd name="T1" fmla="*/ 137 h 137"/>
                <a:gd name="T2" fmla="*/ 588 w 588"/>
                <a:gd name="T3" fmla="*/ 0 h 137"/>
                <a:gd name="T4" fmla="*/ 0 w 588"/>
                <a:gd name="T5" fmla="*/ 0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88" h="137">
                  <a:moveTo>
                    <a:pt x="588" y="137"/>
                  </a:moveTo>
                  <a:lnTo>
                    <a:pt x="588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6" name="Picture 3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3" y="1460"/>
              <a:ext cx="82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7" name="Freeform 39"/>
            <p:cNvSpPr>
              <a:spLocks/>
            </p:cNvSpPr>
            <p:nvPr/>
          </p:nvSpPr>
          <p:spPr bwMode="auto">
            <a:xfrm>
              <a:off x="2743" y="1446"/>
              <a:ext cx="82" cy="41"/>
            </a:xfrm>
            <a:custGeom>
              <a:avLst/>
              <a:gdLst>
                <a:gd name="T0" fmla="*/ 0 w 82"/>
                <a:gd name="T1" fmla="*/ 27 h 41"/>
                <a:gd name="T2" fmla="*/ 82 w 82"/>
                <a:gd name="T3" fmla="*/ 41 h 41"/>
                <a:gd name="T4" fmla="*/ 68 w 82"/>
                <a:gd name="T5" fmla="*/ 27 h 41"/>
                <a:gd name="T6" fmla="*/ 82 w 82"/>
                <a:gd name="T7" fmla="*/ 0 h 41"/>
                <a:gd name="T8" fmla="*/ 0 w 82"/>
                <a:gd name="T9" fmla="*/ 27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1">
                  <a:moveTo>
                    <a:pt x="0" y="27"/>
                  </a:moveTo>
                  <a:lnTo>
                    <a:pt x="82" y="41"/>
                  </a:lnTo>
                  <a:lnTo>
                    <a:pt x="68" y="27"/>
                  </a:lnTo>
                  <a:lnTo>
                    <a:pt x="82" y="0"/>
                  </a:lnTo>
                  <a:lnTo>
                    <a:pt x="0" y="27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8" name="Line 40"/>
            <p:cNvSpPr>
              <a:spLocks noChangeShapeType="1"/>
            </p:cNvSpPr>
            <p:nvPr/>
          </p:nvSpPr>
          <p:spPr bwMode="auto">
            <a:xfrm>
              <a:off x="3372" y="1965"/>
              <a:ext cx="1" cy="88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39" name="Picture 41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58" y="2813"/>
              <a:ext cx="28" cy="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0" name="Freeform 42"/>
            <p:cNvSpPr>
              <a:spLocks/>
            </p:cNvSpPr>
            <p:nvPr/>
          </p:nvSpPr>
          <p:spPr bwMode="auto">
            <a:xfrm>
              <a:off x="3345" y="2799"/>
              <a:ext cx="41" cy="96"/>
            </a:xfrm>
            <a:custGeom>
              <a:avLst/>
              <a:gdLst>
                <a:gd name="T0" fmla="*/ 27 w 41"/>
                <a:gd name="T1" fmla="*/ 96 h 96"/>
                <a:gd name="T2" fmla="*/ 41 w 41"/>
                <a:gd name="T3" fmla="*/ 0 h 96"/>
                <a:gd name="T4" fmla="*/ 27 w 41"/>
                <a:gd name="T5" fmla="*/ 14 h 96"/>
                <a:gd name="T6" fmla="*/ 0 w 41"/>
                <a:gd name="T7" fmla="*/ 0 h 96"/>
                <a:gd name="T8" fmla="*/ 27 w 41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" h="96">
                  <a:moveTo>
                    <a:pt x="27" y="96"/>
                  </a:moveTo>
                  <a:lnTo>
                    <a:pt x="41" y="0"/>
                  </a:lnTo>
                  <a:lnTo>
                    <a:pt x="27" y="14"/>
                  </a:lnTo>
                  <a:lnTo>
                    <a:pt x="0" y="0"/>
                  </a:lnTo>
                  <a:lnTo>
                    <a:pt x="27" y="9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1" name="Freeform 43"/>
            <p:cNvSpPr>
              <a:spLocks/>
            </p:cNvSpPr>
            <p:nvPr/>
          </p:nvSpPr>
          <p:spPr bwMode="auto">
            <a:xfrm>
              <a:off x="3536" y="1965"/>
              <a:ext cx="314" cy="164"/>
            </a:xfrm>
            <a:custGeom>
              <a:avLst/>
              <a:gdLst>
                <a:gd name="T0" fmla="*/ 0 w 314"/>
                <a:gd name="T1" fmla="*/ 0 h 164"/>
                <a:gd name="T2" fmla="*/ 0 w 314"/>
                <a:gd name="T3" fmla="*/ 164 h 164"/>
                <a:gd name="T4" fmla="*/ 314 w 314"/>
                <a:gd name="T5" fmla="*/ 164 h 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14" h="164">
                  <a:moveTo>
                    <a:pt x="0" y="0"/>
                  </a:moveTo>
                  <a:lnTo>
                    <a:pt x="0" y="164"/>
                  </a:lnTo>
                  <a:lnTo>
                    <a:pt x="314" y="164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2" name="Picture 4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2116"/>
              <a:ext cx="6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3" name="Freeform 45"/>
            <p:cNvSpPr>
              <a:spLocks/>
            </p:cNvSpPr>
            <p:nvPr/>
          </p:nvSpPr>
          <p:spPr bwMode="auto">
            <a:xfrm>
              <a:off x="3809" y="2102"/>
              <a:ext cx="82" cy="55"/>
            </a:xfrm>
            <a:custGeom>
              <a:avLst/>
              <a:gdLst>
                <a:gd name="T0" fmla="*/ 82 w 82"/>
                <a:gd name="T1" fmla="*/ 27 h 55"/>
                <a:gd name="T2" fmla="*/ 0 w 82"/>
                <a:gd name="T3" fmla="*/ 0 h 55"/>
                <a:gd name="T4" fmla="*/ 14 w 82"/>
                <a:gd name="T5" fmla="*/ 27 h 55"/>
                <a:gd name="T6" fmla="*/ 0 w 82"/>
                <a:gd name="T7" fmla="*/ 55 h 55"/>
                <a:gd name="T8" fmla="*/ 82 w 82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5">
                  <a:moveTo>
                    <a:pt x="82" y="27"/>
                  </a:moveTo>
                  <a:lnTo>
                    <a:pt x="0" y="0"/>
                  </a:lnTo>
                  <a:lnTo>
                    <a:pt x="14" y="27"/>
                  </a:lnTo>
                  <a:lnTo>
                    <a:pt x="0" y="55"/>
                  </a:lnTo>
                  <a:lnTo>
                    <a:pt x="82" y="27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Freeform 46"/>
            <p:cNvSpPr>
              <a:spLocks/>
            </p:cNvSpPr>
            <p:nvPr/>
          </p:nvSpPr>
          <p:spPr bwMode="auto">
            <a:xfrm>
              <a:off x="3891" y="1788"/>
              <a:ext cx="479" cy="177"/>
            </a:xfrm>
            <a:custGeom>
              <a:avLst/>
              <a:gdLst>
                <a:gd name="T0" fmla="*/ 479 w 479"/>
                <a:gd name="T1" fmla="*/ 177 h 177"/>
                <a:gd name="T2" fmla="*/ 479 w 479"/>
                <a:gd name="T3" fmla="*/ 0 h 177"/>
                <a:gd name="T4" fmla="*/ 0 w 479"/>
                <a:gd name="T5" fmla="*/ 0 h 1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9" h="177">
                  <a:moveTo>
                    <a:pt x="479" y="177"/>
                  </a:moveTo>
                  <a:lnTo>
                    <a:pt x="479" y="0"/>
                  </a:lnTo>
                  <a:lnTo>
                    <a:pt x="0" y="0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5" name="Picture 4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50" y="1774"/>
              <a:ext cx="82" cy="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6" name="Freeform 48"/>
            <p:cNvSpPr>
              <a:spLocks/>
            </p:cNvSpPr>
            <p:nvPr/>
          </p:nvSpPr>
          <p:spPr bwMode="auto">
            <a:xfrm>
              <a:off x="3850" y="1760"/>
              <a:ext cx="82" cy="41"/>
            </a:xfrm>
            <a:custGeom>
              <a:avLst/>
              <a:gdLst>
                <a:gd name="T0" fmla="*/ 0 w 82"/>
                <a:gd name="T1" fmla="*/ 28 h 41"/>
                <a:gd name="T2" fmla="*/ 82 w 82"/>
                <a:gd name="T3" fmla="*/ 41 h 41"/>
                <a:gd name="T4" fmla="*/ 69 w 82"/>
                <a:gd name="T5" fmla="*/ 28 h 41"/>
                <a:gd name="T6" fmla="*/ 82 w 82"/>
                <a:gd name="T7" fmla="*/ 0 h 41"/>
                <a:gd name="T8" fmla="*/ 0 w 82"/>
                <a:gd name="T9" fmla="*/ 28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41">
                  <a:moveTo>
                    <a:pt x="0" y="28"/>
                  </a:moveTo>
                  <a:lnTo>
                    <a:pt x="82" y="41"/>
                  </a:lnTo>
                  <a:lnTo>
                    <a:pt x="69" y="28"/>
                  </a:lnTo>
                  <a:lnTo>
                    <a:pt x="82" y="0"/>
                  </a:lnTo>
                  <a:lnTo>
                    <a:pt x="0" y="28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Line 49"/>
            <p:cNvSpPr>
              <a:spLocks noChangeShapeType="1"/>
            </p:cNvSpPr>
            <p:nvPr/>
          </p:nvSpPr>
          <p:spPr bwMode="auto">
            <a:xfrm>
              <a:off x="4356" y="2307"/>
              <a:ext cx="1" cy="1039"/>
            </a:xfrm>
            <a:prstGeom prst="line">
              <a:avLst/>
            </a:prstGeom>
            <a:noFill/>
            <a:ln w="222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48" name="Picture 50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42" y="3305"/>
              <a:ext cx="41" cy="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" name="Freeform 51"/>
            <p:cNvSpPr>
              <a:spLocks/>
            </p:cNvSpPr>
            <p:nvPr/>
          </p:nvSpPr>
          <p:spPr bwMode="auto">
            <a:xfrm>
              <a:off x="4329" y="3291"/>
              <a:ext cx="54" cy="96"/>
            </a:xfrm>
            <a:custGeom>
              <a:avLst/>
              <a:gdLst>
                <a:gd name="T0" fmla="*/ 27 w 54"/>
                <a:gd name="T1" fmla="*/ 96 h 96"/>
                <a:gd name="T2" fmla="*/ 54 w 54"/>
                <a:gd name="T3" fmla="*/ 0 h 96"/>
                <a:gd name="T4" fmla="*/ 27 w 54"/>
                <a:gd name="T5" fmla="*/ 14 h 96"/>
                <a:gd name="T6" fmla="*/ 0 w 54"/>
                <a:gd name="T7" fmla="*/ 0 h 96"/>
                <a:gd name="T8" fmla="*/ 27 w 54"/>
                <a:gd name="T9" fmla="*/ 96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96">
                  <a:moveTo>
                    <a:pt x="27" y="96"/>
                  </a:moveTo>
                  <a:lnTo>
                    <a:pt x="54" y="0"/>
                  </a:lnTo>
                  <a:lnTo>
                    <a:pt x="27" y="14"/>
                  </a:lnTo>
                  <a:lnTo>
                    <a:pt x="0" y="0"/>
                  </a:lnTo>
                  <a:lnTo>
                    <a:pt x="27" y="96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0" name="Freeform 52"/>
            <p:cNvSpPr>
              <a:spLocks/>
            </p:cNvSpPr>
            <p:nvPr/>
          </p:nvSpPr>
          <p:spPr bwMode="auto">
            <a:xfrm>
              <a:off x="3372" y="3250"/>
              <a:ext cx="478" cy="233"/>
            </a:xfrm>
            <a:custGeom>
              <a:avLst/>
              <a:gdLst>
                <a:gd name="T0" fmla="*/ 0 w 478"/>
                <a:gd name="T1" fmla="*/ 0 h 233"/>
                <a:gd name="T2" fmla="*/ 0 w 478"/>
                <a:gd name="T3" fmla="*/ 233 h 233"/>
                <a:gd name="T4" fmla="*/ 478 w 478"/>
                <a:gd name="T5" fmla="*/ 233 h 2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78" h="233">
                  <a:moveTo>
                    <a:pt x="0" y="0"/>
                  </a:moveTo>
                  <a:lnTo>
                    <a:pt x="0" y="233"/>
                  </a:lnTo>
                  <a:lnTo>
                    <a:pt x="478" y="233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3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3469"/>
              <a:ext cx="6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2" name="Freeform 54"/>
            <p:cNvSpPr>
              <a:spLocks/>
            </p:cNvSpPr>
            <p:nvPr/>
          </p:nvSpPr>
          <p:spPr bwMode="auto">
            <a:xfrm>
              <a:off x="3809" y="3455"/>
              <a:ext cx="82" cy="55"/>
            </a:xfrm>
            <a:custGeom>
              <a:avLst/>
              <a:gdLst>
                <a:gd name="T0" fmla="*/ 82 w 82"/>
                <a:gd name="T1" fmla="*/ 28 h 55"/>
                <a:gd name="T2" fmla="*/ 0 w 82"/>
                <a:gd name="T3" fmla="*/ 0 h 55"/>
                <a:gd name="T4" fmla="*/ 14 w 82"/>
                <a:gd name="T5" fmla="*/ 28 h 55"/>
                <a:gd name="T6" fmla="*/ 0 w 82"/>
                <a:gd name="T7" fmla="*/ 55 h 55"/>
                <a:gd name="T8" fmla="*/ 82 w 82"/>
                <a:gd name="T9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5">
                  <a:moveTo>
                    <a:pt x="82" y="28"/>
                  </a:moveTo>
                  <a:lnTo>
                    <a:pt x="0" y="0"/>
                  </a:lnTo>
                  <a:lnTo>
                    <a:pt x="14" y="28"/>
                  </a:lnTo>
                  <a:lnTo>
                    <a:pt x="0" y="55"/>
                  </a:lnTo>
                  <a:lnTo>
                    <a:pt x="82" y="28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3" name="Freeform 55"/>
            <p:cNvSpPr>
              <a:spLocks/>
            </p:cNvSpPr>
            <p:nvPr/>
          </p:nvSpPr>
          <p:spPr bwMode="auto">
            <a:xfrm>
              <a:off x="2251" y="2772"/>
              <a:ext cx="1599" cy="888"/>
            </a:xfrm>
            <a:custGeom>
              <a:avLst/>
              <a:gdLst>
                <a:gd name="T0" fmla="*/ 0 w 1599"/>
                <a:gd name="T1" fmla="*/ 0 h 888"/>
                <a:gd name="T2" fmla="*/ 0 w 1599"/>
                <a:gd name="T3" fmla="*/ 888 h 888"/>
                <a:gd name="T4" fmla="*/ 1599 w 1599"/>
                <a:gd name="T5" fmla="*/ 888 h 8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99" h="888">
                  <a:moveTo>
                    <a:pt x="0" y="0"/>
                  </a:moveTo>
                  <a:lnTo>
                    <a:pt x="0" y="888"/>
                  </a:lnTo>
                  <a:lnTo>
                    <a:pt x="1599" y="888"/>
                  </a:lnTo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pic>
          <p:nvPicPr>
            <p:cNvPr id="54" name="Picture 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23" y="3647"/>
              <a:ext cx="68" cy="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" name="Freeform 57"/>
            <p:cNvSpPr>
              <a:spLocks/>
            </p:cNvSpPr>
            <p:nvPr/>
          </p:nvSpPr>
          <p:spPr bwMode="auto">
            <a:xfrm>
              <a:off x="3809" y="3633"/>
              <a:ext cx="82" cy="55"/>
            </a:xfrm>
            <a:custGeom>
              <a:avLst/>
              <a:gdLst>
                <a:gd name="T0" fmla="*/ 82 w 82"/>
                <a:gd name="T1" fmla="*/ 27 h 55"/>
                <a:gd name="T2" fmla="*/ 0 w 82"/>
                <a:gd name="T3" fmla="*/ 0 h 55"/>
                <a:gd name="T4" fmla="*/ 14 w 82"/>
                <a:gd name="T5" fmla="*/ 27 h 55"/>
                <a:gd name="T6" fmla="*/ 0 w 82"/>
                <a:gd name="T7" fmla="*/ 55 h 55"/>
                <a:gd name="T8" fmla="*/ 82 w 82"/>
                <a:gd name="T9" fmla="*/ 2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2" h="55">
                  <a:moveTo>
                    <a:pt x="82" y="27"/>
                  </a:moveTo>
                  <a:lnTo>
                    <a:pt x="0" y="0"/>
                  </a:lnTo>
                  <a:lnTo>
                    <a:pt x="14" y="27"/>
                  </a:lnTo>
                  <a:lnTo>
                    <a:pt x="0" y="55"/>
                  </a:lnTo>
                  <a:lnTo>
                    <a:pt x="82" y="27"/>
                  </a:lnTo>
                  <a:close/>
                </a:path>
              </a:pathLst>
            </a:custGeom>
            <a:noFill/>
            <a:ln w="2222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6" name="Freeform 58"/>
            <p:cNvSpPr>
              <a:spLocks/>
            </p:cNvSpPr>
            <p:nvPr/>
          </p:nvSpPr>
          <p:spPr bwMode="auto">
            <a:xfrm>
              <a:off x="830" y="1296"/>
              <a:ext cx="738" cy="341"/>
            </a:xfrm>
            <a:custGeom>
              <a:avLst/>
              <a:gdLst>
                <a:gd name="T0" fmla="*/ 164 w 738"/>
                <a:gd name="T1" fmla="*/ 0 h 341"/>
                <a:gd name="T2" fmla="*/ 574 w 738"/>
                <a:gd name="T3" fmla="*/ 0 h 341"/>
                <a:gd name="T4" fmla="*/ 628 w 738"/>
                <a:gd name="T5" fmla="*/ 13 h 341"/>
                <a:gd name="T6" fmla="*/ 683 w 738"/>
                <a:gd name="T7" fmla="*/ 54 h 341"/>
                <a:gd name="T8" fmla="*/ 724 w 738"/>
                <a:gd name="T9" fmla="*/ 109 h 341"/>
                <a:gd name="T10" fmla="*/ 738 w 738"/>
                <a:gd name="T11" fmla="*/ 177 h 341"/>
                <a:gd name="T12" fmla="*/ 738 w 738"/>
                <a:gd name="T13" fmla="*/ 177 h 341"/>
                <a:gd name="T14" fmla="*/ 724 w 738"/>
                <a:gd name="T15" fmla="*/ 246 h 341"/>
                <a:gd name="T16" fmla="*/ 683 w 738"/>
                <a:gd name="T17" fmla="*/ 300 h 341"/>
                <a:gd name="T18" fmla="*/ 628 w 738"/>
                <a:gd name="T19" fmla="*/ 328 h 341"/>
                <a:gd name="T20" fmla="*/ 574 w 738"/>
                <a:gd name="T21" fmla="*/ 341 h 341"/>
                <a:gd name="T22" fmla="*/ 164 w 738"/>
                <a:gd name="T23" fmla="*/ 341 h 341"/>
                <a:gd name="T24" fmla="*/ 95 w 738"/>
                <a:gd name="T25" fmla="*/ 328 h 341"/>
                <a:gd name="T26" fmla="*/ 54 w 738"/>
                <a:gd name="T27" fmla="*/ 300 h 341"/>
                <a:gd name="T28" fmla="*/ 13 w 738"/>
                <a:gd name="T29" fmla="*/ 246 h 341"/>
                <a:gd name="T30" fmla="*/ 0 w 738"/>
                <a:gd name="T31" fmla="*/ 177 h 341"/>
                <a:gd name="T32" fmla="*/ 0 w 738"/>
                <a:gd name="T33" fmla="*/ 177 h 341"/>
                <a:gd name="T34" fmla="*/ 13 w 738"/>
                <a:gd name="T35" fmla="*/ 109 h 341"/>
                <a:gd name="T36" fmla="*/ 54 w 738"/>
                <a:gd name="T37" fmla="*/ 54 h 341"/>
                <a:gd name="T38" fmla="*/ 95 w 738"/>
                <a:gd name="T39" fmla="*/ 13 h 341"/>
                <a:gd name="T40" fmla="*/ 164 w 738"/>
                <a:gd name="T41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738" h="341">
                  <a:moveTo>
                    <a:pt x="164" y="0"/>
                  </a:moveTo>
                  <a:lnTo>
                    <a:pt x="574" y="0"/>
                  </a:lnTo>
                  <a:lnTo>
                    <a:pt x="628" y="13"/>
                  </a:lnTo>
                  <a:lnTo>
                    <a:pt x="683" y="54"/>
                  </a:lnTo>
                  <a:lnTo>
                    <a:pt x="724" y="109"/>
                  </a:lnTo>
                  <a:lnTo>
                    <a:pt x="738" y="177"/>
                  </a:lnTo>
                  <a:lnTo>
                    <a:pt x="738" y="177"/>
                  </a:lnTo>
                  <a:lnTo>
                    <a:pt x="724" y="246"/>
                  </a:lnTo>
                  <a:lnTo>
                    <a:pt x="683" y="300"/>
                  </a:lnTo>
                  <a:lnTo>
                    <a:pt x="628" y="328"/>
                  </a:lnTo>
                  <a:lnTo>
                    <a:pt x="574" y="341"/>
                  </a:lnTo>
                  <a:lnTo>
                    <a:pt x="164" y="341"/>
                  </a:lnTo>
                  <a:lnTo>
                    <a:pt x="95" y="328"/>
                  </a:lnTo>
                  <a:lnTo>
                    <a:pt x="54" y="300"/>
                  </a:lnTo>
                  <a:lnTo>
                    <a:pt x="13" y="24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13" y="109"/>
                  </a:lnTo>
                  <a:lnTo>
                    <a:pt x="54" y="54"/>
                  </a:lnTo>
                  <a:lnTo>
                    <a:pt x="95" y="1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7" name="Freeform 59"/>
            <p:cNvSpPr>
              <a:spLocks/>
            </p:cNvSpPr>
            <p:nvPr/>
          </p:nvSpPr>
          <p:spPr bwMode="auto">
            <a:xfrm>
              <a:off x="830" y="1296"/>
              <a:ext cx="738" cy="341"/>
            </a:xfrm>
            <a:custGeom>
              <a:avLst/>
              <a:gdLst>
                <a:gd name="T0" fmla="*/ 164 w 738"/>
                <a:gd name="T1" fmla="*/ 0 h 341"/>
                <a:gd name="T2" fmla="*/ 574 w 738"/>
                <a:gd name="T3" fmla="*/ 0 h 341"/>
                <a:gd name="T4" fmla="*/ 628 w 738"/>
                <a:gd name="T5" fmla="*/ 13 h 341"/>
                <a:gd name="T6" fmla="*/ 683 w 738"/>
                <a:gd name="T7" fmla="*/ 54 h 341"/>
                <a:gd name="T8" fmla="*/ 724 w 738"/>
                <a:gd name="T9" fmla="*/ 109 h 341"/>
                <a:gd name="T10" fmla="*/ 738 w 738"/>
                <a:gd name="T11" fmla="*/ 177 h 341"/>
                <a:gd name="T12" fmla="*/ 724 w 738"/>
                <a:gd name="T13" fmla="*/ 246 h 341"/>
                <a:gd name="T14" fmla="*/ 683 w 738"/>
                <a:gd name="T15" fmla="*/ 300 h 341"/>
                <a:gd name="T16" fmla="*/ 628 w 738"/>
                <a:gd name="T17" fmla="*/ 328 h 341"/>
                <a:gd name="T18" fmla="*/ 574 w 738"/>
                <a:gd name="T19" fmla="*/ 341 h 341"/>
                <a:gd name="T20" fmla="*/ 164 w 738"/>
                <a:gd name="T21" fmla="*/ 341 h 341"/>
                <a:gd name="T22" fmla="*/ 95 w 738"/>
                <a:gd name="T23" fmla="*/ 328 h 341"/>
                <a:gd name="T24" fmla="*/ 54 w 738"/>
                <a:gd name="T25" fmla="*/ 300 h 341"/>
                <a:gd name="T26" fmla="*/ 13 w 738"/>
                <a:gd name="T27" fmla="*/ 246 h 341"/>
                <a:gd name="T28" fmla="*/ 0 w 738"/>
                <a:gd name="T29" fmla="*/ 177 h 341"/>
                <a:gd name="T30" fmla="*/ 13 w 738"/>
                <a:gd name="T31" fmla="*/ 109 h 341"/>
                <a:gd name="T32" fmla="*/ 54 w 738"/>
                <a:gd name="T33" fmla="*/ 54 h 341"/>
                <a:gd name="T34" fmla="*/ 95 w 738"/>
                <a:gd name="T35" fmla="*/ 13 h 341"/>
                <a:gd name="T36" fmla="*/ 164 w 738"/>
                <a:gd name="T37" fmla="*/ 0 h 3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738" h="341">
                  <a:moveTo>
                    <a:pt x="164" y="0"/>
                  </a:moveTo>
                  <a:lnTo>
                    <a:pt x="574" y="0"/>
                  </a:lnTo>
                  <a:lnTo>
                    <a:pt x="628" y="13"/>
                  </a:lnTo>
                  <a:lnTo>
                    <a:pt x="683" y="54"/>
                  </a:lnTo>
                  <a:lnTo>
                    <a:pt x="724" y="109"/>
                  </a:lnTo>
                  <a:lnTo>
                    <a:pt x="738" y="177"/>
                  </a:lnTo>
                  <a:lnTo>
                    <a:pt x="724" y="246"/>
                  </a:lnTo>
                  <a:lnTo>
                    <a:pt x="683" y="300"/>
                  </a:lnTo>
                  <a:lnTo>
                    <a:pt x="628" y="328"/>
                  </a:lnTo>
                  <a:lnTo>
                    <a:pt x="574" y="341"/>
                  </a:lnTo>
                  <a:lnTo>
                    <a:pt x="164" y="341"/>
                  </a:lnTo>
                  <a:lnTo>
                    <a:pt x="95" y="328"/>
                  </a:lnTo>
                  <a:lnTo>
                    <a:pt x="54" y="300"/>
                  </a:lnTo>
                  <a:lnTo>
                    <a:pt x="13" y="246"/>
                  </a:lnTo>
                  <a:lnTo>
                    <a:pt x="0" y="177"/>
                  </a:lnTo>
                  <a:lnTo>
                    <a:pt x="13" y="109"/>
                  </a:lnTo>
                  <a:lnTo>
                    <a:pt x="54" y="54"/>
                  </a:lnTo>
                  <a:lnTo>
                    <a:pt x="95" y="13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22225">
              <a:solidFill>
                <a:srgbClr val="0083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8" name="Rectangle 60"/>
            <p:cNvSpPr>
              <a:spLocks noChangeArrowheads="1"/>
            </p:cNvSpPr>
            <p:nvPr/>
          </p:nvSpPr>
          <p:spPr bwMode="auto">
            <a:xfrm>
              <a:off x="953" y="1323"/>
              <a:ext cx="9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F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59" name="Rectangle 61"/>
            <p:cNvSpPr>
              <a:spLocks noChangeArrowheads="1"/>
            </p:cNvSpPr>
            <p:nvPr/>
          </p:nvSpPr>
          <p:spPr bwMode="auto">
            <a:xfrm>
              <a:off x="1007" y="1323"/>
              <a:ext cx="4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easibility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0" name="Rectangle 62"/>
            <p:cNvSpPr>
              <a:spLocks noChangeArrowheads="1"/>
            </p:cNvSpPr>
            <p:nvPr/>
          </p:nvSpPr>
          <p:spPr bwMode="auto">
            <a:xfrm>
              <a:off x="1062" y="1460"/>
              <a:ext cx="21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stud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1" name="Rectangle 63"/>
            <p:cNvSpPr>
              <a:spLocks noChangeArrowheads="1"/>
            </p:cNvSpPr>
            <p:nvPr/>
          </p:nvSpPr>
          <p:spPr bwMode="auto">
            <a:xfrm>
              <a:off x="1267" y="1460"/>
              <a:ext cx="10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y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Freeform 64"/>
            <p:cNvSpPr>
              <a:spLocks/>
            </p:cNvSpPr>
            <p:nvPr/>
          </p:nvSpPr>
          <p:spPr bwMode="auto">
            <a:xfrm>
              <a:off x="1759" y="1214"/>
              <a:ext cx="970" cy="492"/>
            </a:xfrm>
            <a:custGeom>
              <a:avLst/>
              <a:gdLst>
                <a:gd name="T0" fmla="*/ 164 w 970"/>
                <a:gd name="T1" fmla="*/ 0 h 492"/>
                <a:gd name="T2" fmla="*/ 806 w 970"/>
                <a:gd name="T3" fmla="*/ 0 h 492"/>
                <a:gd name="T4" fmla="*/ 875 w 970"/>
                <a:gd name="T5" fmla="*/ 13 h 492"/>
                <a:gd name="T6" fmla="*/ 929 w 970"/>
                <a:gd name="T7" fmla="*/ 54 h 492"/>
                <a:gd name="T8" fmla="*/ 957 w 970"/>
                <a:gd name="T9" fmla="*/ 109 h 492"/>
                <a:gd name="T10" fmla="*/ 970 w 970"/>
                <a:gd name="T11" fmla="*/ 177 h 492"/>
                <a:gd name="T12" fmla="*/ 970 w 970"/>
                <a:gd name="T13" fmla="*/ 314 h 492"/>
                <a:gd name="T14" fmla="*/ 957 w 970"/>
                <a:gd name="T15" fmla="*/ 382 h 492"/>
                <a:gd name="T16" fmla="*/ 929 w 970"/>
                <a:gd name="T17" fmla="*/ 437 h 492"/>
                <a:gd name="T18" fmla="*/ 875 w 970"/>
                <a:gd name="T19" fmla="*/ 478 h 492"/>
                <a:gd name="T20" fmla="*/ 806 w 970"/>
                <a:gd name="T21" fmla="*/ 492 h 492"/>
                <a:gd name="T22" fmla="*/ 164 w 970"/>
                <a:gd name="T23" fmla="*/ 492 h 492"/>
                <a:gd name="T24" fmla="*/ 96 w 970"/>
                <a:gd name="T25" fmla="*/ 478 h 492"/>
                <a:gd name="T26" fmla="*/ 55 w 970"/>
                <a:gd name="T27" fmla="*/ 437 h 492"/>
                <a:gd name="T28" fmla="*/ 14 w 970"/>
                <a:gd name="T29" fmla="*/ 382 h 492"/>
                <a:gd name="T30" fmla="*/ 0 w 970"/>
                <a:gd name="T31" fmla="*/ 314 h 492"/>
                <a:gd name="T32" fmla="*/ 0 w 970"/>
                <a:gd name="T33" fmla="*/ 177 h 492"/>
                <a:gd name="T34" fmla="*/ 14 w 970"/>
                <a:gd name="T35" fmla="*/ 109 h 492"/>
                <a:gd name="T36" fmla="*/ 55 w 970"/>
                <a:gd name="T37" fmla="*/ 54 h 492"/>
                <a:gd name="T38" fmla="*/ 96 w 970"/>
                <a:gd name="T39" fmla="*/ 13 h 492"/>
                <a:gd name="T40" fmla="*/ 164 w 970"/>
                <a:gd name="T41" fmla="*/ 0 h 4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70" h="492">
                  <a:moveTo>
                    <a:pt x="164" y="0"/>
                  </a:moveTo>
                  <a:lnTo>
                    <a:pt x="806" y="0"/>
                  </a:lnTo>
                  <a:lnTo>
                    <a:pt x="875" y="13"/>
                  </a:lnTo>
                  <a:lnTo>
                    <a:pt x="929" y="54"/>
                  </a:lnTo>
                  <a:lnTo>
                    <a:pt x="957" y="109"/>
                  </a:lnTo>
                  <a:lnTo>
                    <a:pt x="970" y="177"/>
                  </a:lnTo>
                  <a:lnTo>
                    <a:pt x="970" y="314"/>
                  </a:lnTo>
                  <a:lnTo>
                    <a:pt x="957" y="382"/>
                  </a:lnTo>
                  <a:lnTo>
                    <a:pt x="929" y="437"/>
                  </a:lnTo>
                  <a:lnTo>
                    <a:pt x="875" y="478"/>
                  </a:lnTo>
                  <a:lnTo>
                    <a:pt x="806" y="492"/>
                  </a:lnTo>
                  <a:lnTo>
                    <a:pt x="164" y="492"/>
                  </a:lnTo>
                  <a:lnTo>
                    <a:pt x="96" y="478"/>
                  </a:lnTo>
                  <a:lnTo>
                    <a:pt x="55" y="437"/>
                  </a:lnTo>
                  <a:lnTo>
                    <a:pt x="14" y="382"/>
                  </a:lnTo>
                  <a:lnTo>
                    <a:pt x="0" y="314"/>
                  </a:lnTo>
                  <a:lnTo>
                    <a:pt x="0" y="177"/>
                  </a:lnTo>
                  <a:lnTo>
                    <a:pt x="14" y="109"/>
                  </a:lnTo>
                  <a:lnTo>
                    <a:pt x="55" y="54"/>
                  </a:lnTo>
                  <a:lnTo>
                    <a:pt x="96" y="1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 w="22225">
              <a:solidFill>
                <a:srgbClr val="0083D7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Rectangle 65"/>
            <p:cNvSpPr>
              <a:spLocks noChangeArrowheads="1"/>
            </p:cNvSpPr>
            <p:nvPr/>
          </p:nvSpPr>
          <p:spPr bwMode="auto">
            <a:xfrm>
              <a:off x="1909" y="1241"/>
              <a:ext cx="10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Rectangle 66"/>
            <p:cNvSpPr>
              <a:spLocks noChangeArrowheads="1"/>
            </p:cNvSpPr>
            <p:nvPr/>
          </p:nvSpPr>
          <p:spPr bwMode="auto">
            <a:xfrm>
              <a:off x="1978" y="1241"/>
              <a:ext cx="2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equir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Rectangle 67"/>
            <p:cNvSpPr>
              <a:spLocks noChangeArrowheads="1"/>
            </p:cNvSpPr>
            <p:nvPr/>
          </p:nvSpPr>
          <p:spPr bwMode="auto">
            <a:xfrm>
              <a:off x="2224" y="1241"/>
              <a:ext cx="3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ements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Rectangle 68"/>
            <p:cNvSpPr>
              <a:spLocks noChangeArrowheads="1"/>
            </p:cNvSpPr>
            <p:nvPr/>
          </p:nvSpPr>
          <p:spPr bwMode="auto">
            <a:xfrm>
              <a:off x="1909" y="1378"/>
              <a:ext cx="670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elicitation and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Rectangle 69"/>
            <p:cNvSpPr>
              <a:spLocks noChangeArrowheads="1"/>
            </p:cNvSpPr>
            <p:nvPr/>
          </p:nvSpPr>
          <p:spPr bwMode="auto">
            <a:xfrm>
              <a:off x="2060" y="1515"/>
              <a:ext cx="23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anal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Rectangle 70"/>
            <p:cNvSpPr>
              <a:spLocks noChangeArrowheads="1"/>
            </p:cNvSpPr>
            <p:nvPr/>
          </p:nvSpPr>
          <p:spPr bwMode="auto">
            <a:xfrm>
              <a:off x="2265" y="1515"/>
              <a:ext cx="21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ysis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Freeform 71"/>
            <p:cNvSpPr>
              <a:spLocks/>
            </p:cNvSpPr>
            <p:nvPr/>
          </p:nvSpPr>
          <p:spPr bwMode="auto">
            <a:xfrm>
              <a:off x="2880" y="1610"/>
              <a:ext cx="957" cy="342"/>
            </a:xfrm>
            <a:custGeom>
              <a:avLst/>
              <a:gdLst>
                <a:gd name="T0" fmla="*/ 150 w 957"/>
                <a:gd name="T1" fmla="*/ 0 h 342"/>
                <a:gd name="T2" fmla="*/ 793 w 957"/>
                <a:gd name="T3" fmla="*/ 0 h 342"/>
                <a:gd name="T4" fmla="*/ 861 w 957"/>
                <a:gd name="T5" fmla="*/ 14 h 342"/>
                <a:gd name="T6" fmla="*/ 916 w 957"/>
                <a:gd name="T7" fmla="*/ 41 h 342"/>
                <a:gd name="T8" fmla="*/ 943 w 957"/>
                <a:gd name="T9" fmla="*/ 96 h 342"/>
                <a:gd name="T10" fmla="*/ 957 w 957"/>
                <a:gd name="T11" fmla="*/ 164 h 342"/>
                <a:gd name="T12" fmla="*/ 957 w 957"/>
                <a:gd name="T13" fmla="*/ 164 h 342"/>
                <a:gd name="T14" fmla="*/ 943 w 957"/>
                <a:gd name="T15" fmla="*/ 232 h 342"/>
                <a:gd name="T16" fmla="*/ 916 w 957"/>
                <a:gd name="T17" fmla="*/ 287 h 342"/>
                <a:gd name="T18" fmla="*/ 861 w 957"/>
                <a:gd name="T19" fmla="*/ 328 h 342"/>
                <a:gd name="T20" fmla="*/ 793 w 957"/>
                <a:gd name="T21" fmla="*/ 342 h 342"/>
                <a:gd name="T22" fmla="*/ 150 w 957"/>
                <a:gd name="T23" fmla="*/ 342 h 342"/>
                <a:gd name="T24" fmla="*/ 96 w 957"/>
                <a:gd name="T25" fmla="*/ 328 h 342"/>
                <a:gd name="T26" fmla="*/ 41 w 957"/>
                <a:gd name="T27" fmla="*/ 287 h 342"/>
                <a:gd name="T28" fmla="*/ 14 w 957"/>
                <a:gd name="T29" fmla="*/ 232 h 342"/>
                <a:gd name="T30" fmla="*/ 0 w 957"/>
                <a:gd name="T31" fmla="*/ 164 h 342"/>
                <a:gd name="T32" fmla="*/ 0 w 957"/>
                <a:gd name="T33" fmla="*/ 164 h 342"/>
                <a:gd name="T34" fmla="*/ 14 w 957"/>
                <a:gd name="T35" fmla="*/ 96 h 342"/>
                <a:gd name="T36" fmla="*/ 41 w 957"/>
                <a:gd name="T37" fmla="*/ 41 h 342"/>
                <a:gd name="T38" fmla="*/ 96 w 957"/>
                <a:gd name="T39" fmla="*/ 14 h 342"/>
                <a:gd name="T40" fmla="*/ 150 w 957"/>
                <a:gd name="T41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57" h="342">
                  <a:moveTo>
                    <a:pt x="150" y="0"/>
                  </a:moveTo>
                  <a:lnTo>
                    <a:pt x="793" y="0"/>
                  </a:lnTo>
                  <a:lnTo>
                    <a:pt x="861" y="14"/>
                  </a:lnTo>
                  <a:lnTo>
                    <a:pt x="916" y="41"/>
                  </a:lnTo>
                  <a:lnTo>
                    <a:pt x="943" y="96"/>
                  </a:lnTo>
                  <a:lnTo>
                    <a:pt x="957" y="164"/>
                  </a:lnTo>
                  <a:lnTo>
                    <a:pt x="957" y="164"/>
                  </a:lnTo>
                  <a:lnTo>
                    <a:pt x="943" y="232"/>
                  </a:lnTo>
                  <a:lnTo>
                    <a:pt x="916" y="287"/>
                  </a:lnTo>
                  <a:lnTo>
                    <a:pt x="861" y="328"/>
                  </a:lnTo>
                  <a:lnTo>
                    <a:pt x="793" y="342"/>
                  </a:lnTo>
                  <a:lnTo>
                    <a:pt x="150" y="342"/>
                  </a:lnTo>
                  <a:lnTo>
                    <a:pt x="96" y="328"/>
                  </a:lnTo>
                  <a:lnTo>
                    <a:pt x="41" y="287"/>
                  </a:lnTo>
                  <a:lnTo>
                    <a:pt x="14" y="232"/>
                  </a:lnTo>
                  <a:lnTo>
                    <a:pt x="0" y="164"/>
                  </a:lnTo>
                  <a:lnTo>
                    <a:pt x="0" y="164"/>
                  </a:lnTo>
                  <a:lnTo>
                    <a:pt x="14" y="96"/>
                  </a:lnTo>
                  <a:lnTo>
                    <a:pt x="41" y="41"/>
                  </a:lnTo>
                  <a:lnTo>
                    <a:pt x="96" y="14"/>
                  </a:lnTo>
                  <a:lnTo>
                    <a:pt x="15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0" name="Freeform 72"/>
            <p:cNvSpPr>
              <a:spLocks/>
            </p:cNvSpPr>
            <p:nvPr/>
          </p:nvSpPr>
          <p:spPr bwMode="auto">
            <a:xfrm>
              <a:off x="2880" y="1610"/>
              <a:ext cx="957" cy="342"/>
            </a:xfrm>
            <a:custGeom>
              <a:avLst/>
              <a:gdLst>
                <a:gd name="T0" fmla="*/ 150 w 957"/>
                <a:gd name="T1" fmla="*/ 0 h 342"/>
                <a:gd name="T2" fmla="*/ 793 w 957"/>
                <a:gd name="T3" fmla="*/ 0 h 342"/>
                <a:gd name="T4" fmla="*/ 861 w 957"/>
                <a:gd name="T5" fmla="*/ 14 h 342"/>
                <a:gd name="T6" fmla="*/ 916 w 957"/>
                <a:gd name="T7" fmla="*/ 41 h 342"/>
                <a:gd name="T8" fmla="*/ 943 w 957"/>
                <a:gd name="T9" fmla="*/ 96 h 342"/>
                <a:gd name="T10" fmla="*/ 957 w 957"/>
                <a:gd name="T11" fmla="*/ 164 h 342"/>
                <a:gd name="T12" fmla="*/ 943 w 957"/>
                <a:gd name="T13" fmla="*/ 232 h 342"/>
                <a:gd name="T14" fmla="*/ 916 w 957"/>
                <a:gd name="T15" fmla="*/ 287 h 342"/>
                <a:gd name="T16" fmla="*/ 861 w 957"/>
                <a:gd name="T17" fmla="*/ 328 h 342"/>
                <a:gd name="T18" fmla="*/ 793 w 957"/>
                <a:gd name="T19" fmla="*/ 342 h 342"/>
                <a:gd name="T20" fmla="*/ 150 w 957"/>
                <a:gd name="T21" fmla="*/ 342 h 342"/>
                <a:gd name="T22" fmla="*/ 96 w 957"/>
                <a:gd name="T23" fmla="*/ 328 h 342"/>
                <a:gd name="T24" fmla="*/ 41 w 957"/>
                <a:gd name="T25" fmla="*/ 287 h 342"/>
                <a:gd name="T26" fmla="*/ 14 w 957"/>
                <a:gd name="T27" fmla="*/ 232 h 342"/>
                <a:gd name="T28" fmla="*/ 0 w 957"/>
                <a:gd name="T29" fmla="*/ 164 h 342"/>
                <a:gd name="T30" fmla="*/ 14 w 957"/>
                <a:gd name="T31" fmla="*/ 96 h 342"/>
                <a:gd name="T32" fmla="*/ 41 w 957"/>
                <a:gd name="T33" fmla="*/ 41 h 342"/>
                <a:gd name="T34" fmla="*/ 96 w 957"/>
                <a:gd name="T35" fmla="*/ 14 h 342"/>
                <a:gd name="T36" fmla="*/ 150 w 957"/>
                <a:gd name="T37" fmla="*/ 0 h 3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57" h="342">
                  <a:moveTo>
                    <a:pt x="150" y="0"/>
                  </a:moveTo>
                  <a:lnTo>
                    <a:pt x="793" y="0"/>
                  </a:lnTo>
                  <a:lnTo>
                    <a:pt x="861" y="14"/>
                  </a:lnTo>
                  <a:lnTo>
                    <a:pt x="916" y="41"/>
                  </a:lnTo>
                  <a:lnTo>
                    <a:pt x="943" y="96"/>
                  </a:lnTo>
                  <a:lnTo>
                    <a:pt x="957" y="164"/>
                  </a:lnTo>
                  <a:lnTo>
                    <a:pt x="943" y="232"/>
                  </a:lnTo>
                  <a:lnTo>
                    <a:pt x="916" y="287"/>
                  </a:lnTo>
                  <a:lnTo>
                    <a:pt x="861" y="328"/>
                  </a:lnTo>
                  <a:lnTo>
                    <a:pt x="793" y="342"/>
                  </a:lnTo>
                  <a:lnTo>
                    <a:pt x="150" y="342"/>
                  </a:lnTo>
                  <a:lnTo>
                    <a:pt x="96" y="328"/>
                  </a:lnTo>
                  <a:lnTo>
                    <a:pt x="41" y="287"/>
                  </a:lnTo>
                  <a:lnTo>
                    <a:pt x="14" y="232"/>
                  </a:lnTo>
                  <a:lnTo>
                    <a:pt x="0" y="164"/>
                  </a:lnTo>
                  <a:lnTo>
                    <a:pt x="14" y="96"/>
                  </a:lnTo>
                  <a:lnTo>
                    <a:pt x="41" y="41"/>
                  </a:lnTo>
                  <a:lnTo>
                    <a:pt x="96" y="14"/>
                  </a:lnTo>
                  <a:lnTo>
                    <a:pt x="150" y="0"/>
                  </a:lnTo>
                  <a:close/>
                </a:path>
              </a:pathLst>
            </a:custGeom>
            <a:noFill/>
            <a:ln w="22225">
              <a:solidFill>
                <a:srgbClr val="0083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1" name="Rectangle 73"/>
            <p:cNvSpPr>
              <a:spLocks noChangeArrowheads="1"/>
            </p:cNvSpPr>
            <p:nvPr/>
          </p:nvSpPr>
          <p:spPr bwMode="auto">
            <a:xfrm>
              <a:off x="3017" y="1638"/>
              <a:ext cx="10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Rectangle 74"/>
            <p:cNvSpPr>
              <a:spLocks noChangeArrowheads="1"/>
            </p:cNvSpPr>
            <p:nvPr/>
          </p:nvSpPr>
          <p:spPr bwMode="auto">
            <a:xfrm>
              <a:off x="3085" y="1638"/>
              <a:ext cx="2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equir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Rectangle 75"/>
            <p:cNvSpPr>
              <a:spLocks noChangeArrowheads="1"/>
            </p:cNvSpPr>
            <p:nvPr/>
          </p:nvSpPr>
          <p:spPr bwMode="auto">
            <a:xfrm>
              <a:off x="3331" y="1638"/>
              <a:ext cx="3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ements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4" name="Rectangle 76"/>
            <p:cNvSpPr>
              <a:spLocks noChangeArrowheads="1"/>
            </p:cNvSpPr>
            <p:nvPr/>
          </p:nvSpPr>
          <p:spPr bwMode="auto">
            <a:xfrm>
              <a:off x="3058" y="1774"/>
              <a:ext cx="615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specification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5" name="Freeform 77"/>
            <p:cNvSpPr>
              <a:spLocks/>
            </p:cNvSpPr>
            <p:nvPr/>
          </p:nvSpPr>
          <p:spPr bwMode="auto">
            <a:xfrm>
              <a:off x="3905" y="1952"/>
              <a:ext cx="888" cy="355"/>
            </a:xfrm>
            <a:custGeom>
              <a:avLst/>
              <a:gdLst>
                <a:gd name="T0" fmla="*/ 164 w 888"/>
                <a:gd name="T1" fmla="*/ 0 h 355"/>
                <a:gd name="T2" fmla="*/ 724 w 888"/>
                <a:gd name="T3" fmla="*/ 0 h 355"/>
                <a:gd name="T4" fmla="*/ 793 w 888"/>
                <a:gd name="T5" fmla="*/ 13 h 355"/>
                <a:gd name="T6" fmla="*/ 847 w 888"/>
                <a:gd name="T7" fmla="*/ 54 h 355"/>
                <a:gd name="T8" fmla="*/ 875 w 888"/>
                <a:gd name="T9" fmla="*/ 109 h 355"/>
                <a:gd name="T10" fmla="*/ 888 w 888"/>
                <a:gd name="T11" fmla="*/ 177 h 355"/>
                <a:gd name="T12" fmla="*/ 888 w 888"/>
                <a:gd name="T13" fmla="*/ 177 h 355"/>
                <a:gd name="T14" fmla="*/ 875 w 888"/>
                <a:gd name="T15" fmla="*/ 246 h 355"/>
                <a:gd name="T16" fmla="*/ 847 w 888"/>
                <a:gd name="T17" fmla="*/ 300 h 355"/>
                <a:gd name="T18" fmla="*/ 793 w 888"/>
                <a:gd name="T19" fmla="*/ 341 h 355"/>
                <a:gd name="T20" fmla="*/ 724 w 888"/>
                <a:gd name="T21" fmla="*/ 355 h 355"/>
                <a:gd name="T22" fmla="*/ 164 w 888"/>
                <a:gd name="T23" fmla="*/ 355 h 355"/>
                <a:gd name="T24" fmla="*/ 109 w 888"/>
                <a:gd name="T25" fmla="*/ 341 h 355"/>
                <a:gd name="T26" fmla="*/ 55 w 888"/>
                <a:gd name="T27" fmla="*/ 300 h 355"/>
                <a:gd name="T28" fmla="*/ 14 w 888"/>
                <a:gd name="T29" fmla="*/ 246 h 355"/>
                <a:gd name="T30" fmla="*/ 0 w 888"/>
                <a:gd name="T31" fmla="*/ 177 h 355"/>
                <a:gd name="T32" fmla="*/ 0 w 888"/>
                <a:gd name="T33" fmla="*/ 177 h 355"/>
                <a:gd name="T34" fmla="*/ 14 w 888"/>
                <a:gd name="T35" fmla="*/ 109 h 355"/>
                <a:gd name="T36" fmla="*/ 55 w 888"/>
                <a:gd name="T37" fmla="*/ 54 h 355"/>
                <a:gd name="T38" fmla="*/ 109 w 888"/>
                <a:gd name="T39" fmla="*/ 13 h 355"/>
                <a:gd name="T40" fmla="*/ 164 w 888"/>
                <a:gd name="T41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888" h="355">
                  <a:moveTo>
                    <a:pt x="164" y="0"/>
                  </a:moveTo>
                  <a:lnTo>
                    <a:pt x="724" y="0"/>
                  </a:lnTo>
                  <a:lnTo>
                    <a:pt x="793" y="13"/>
                  </a:lnTo>
                  <a:lnTo>
                    <a:pt x="847" y="54"/>
                  </a:lnTo>
                  <a:lnTo>
                    <a:pt x="875" y="109"/>
                  </a:lnTo>
                  <a:lnTo>
                    <a:pt x="888" y="177"/>
                  </a:lnTo>
                  <a:lnTo>
                    <a:pt x="888" y="177"/>
                  </a:lnTo>
                  <a:lnTo>
                    <a:pt x="875" y="246"/>
                  </a:lnTo>
                  <a:lnTo>
                    <a:pt x="847" y="300"/>
                  </a:lnTo>
                  <a:lnTo>
                    <a:pt x="793" y="341"/>
                  </a:lnTo>
                  <a:lnTo>
                    <a:pt x="724" y="355"/>
                  </a:lnTo>
                  <a:lnTo>
                    <a:pt x="164" y="355"/>
                  </a:lnTo>
                  <a:lnTo>
                    <a:pt x="109" y="341"/>
                  </a:lnTo>
                  <a:lnTo>
                    <a:pt x="55" y="300"/>
                  </a:lnTo>
                  <a:lnTo>
                    <a:pt x="14" y="246"/>
                  </a:lnTo>
                  <a:lnTo>
                    <a:pt x="0" y="177"/>
                  </a:lnTo>
                  <a:lnTo>
                    <a:pt x="0" y="177"/>
                  </a:lnTo>
                  <a:lnTo>
                    <a:pt x="14" y="109"/>
                  </a:lnTo>
                  <a:lnTo>
                    <a:pt x="55" y="54"/>
                  </a:lnTo>
                  <a:lnTo>
                    <a:pt x="109" y="13"/>
                  </a:lnTo>
                  <a:lnTo>
                    <a:pt x="16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6" name="Freeform 78"/>
            <p:cNvSpPr>
              <a:spLocks/>
            </p:cNvSpPr>
            <p:nvPr/>
          </p:nvSpPr>
          <p:spPr bwMode="auto">
            <a:xfrm>
              <a:off x="3905" y="1952"/>
              <a:ext cx="888" cy="355"/>
            </a:xfrm>
            <a:custGeom>
              <a:avLst/>
              <a:gdLst>
                <a:gd name="T0" fmla="*/ 164 w 888"/>
                <a:gd name="T1" fmla="*/ 0 h 355"/>
                <a:gd name="T2" fmla="*/ 724 w 888"/>
                <a:gd name="T3" fmla="*/ 0 h 355"/>
                <a:gd name="T4" fmla="*/ 793 w 888"/>
                <a:gd name="T5" fmla="*/ 13 h 355"/>
                <a:gd name="T6" fmla="*/ 847 w 888"/>
                <a:gd name="T7" fmla="*/ 54 h 355"/>
                <a:gd name="T8" fmla="*/ 875 w 888"/>
                <a:gd name="T9" fmla="*/ 109 h 355"/>
                <a:gd name="T10" fmla="*/ 888 w 888"/>
                <a:gd name="T11" fmla="*/ 177 h 355"/>
                <a:gd name="T12" fmla="*/ 875 w 888"/>
                <a:gd name="T13" fmla="*/ 246 h 355"/>
                <a:gd name="T14" fmla="*/ 847 w 888"/>
                <a:gd name="T15" fmla="*/ 300 h 355"/>
                <a:gd name="T16" fmla="*/ 793 w 888"/>
                <a:gd name="T17" fmla="*/ 341 h 355"/>
                <a:gd name="T18" fmla="*/ 724 w 888"/>
                <a:gd name="T19" fmla="*/ 355 h 355"/>
                <a:gd name="T20" fmla="*/ 164 w 888"/>
                <a:gd name="T21" fmla="*/ 355 h 355"/>
                <a:gd name="T22" fmla="*/ 109 w 888"/>
                <a:gd name="T23" fmla="*/ 341 h 355"/>
                <a:gd name="T24" fmla="*/ 55 w 888"/>
                <a:gd name="T25" fmla="*/ 300 h 355"/>
                <a:gd name="T26" fmla="*/ 14 w 888"/>
                <a:gd name="T27" fmla="*/ 246 h 355"/>
                <a:gd name="T28" fmla="*/ 0 w 888"/>
                <a:gd name="T29" fmla="*/ 177 h 355"/>
                <a:gd name="T30" fmla="*/ 14 w 888"/>
                <a:gd name="T31" fmla="*/ 109 h 355"/>
                <a:gd name="T32" fmla="*/ 55 w 888"/>
                <a:gd name="T33" fmla="*/ 54 h 355"/>
                <a:gd name="T34" fmla="*/ 109 w 888"/>
                <a:gd name="T35" fmla="*/ 13 h 355"/>
                <a:gd name="T36" fmla="*/ 164 w 888"/>
                <a:gd name="T37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888" h="355">
                  <a:moveTo>
                    <a:pt x="164" y="0"/>
                  </a:moveTo>
                  <a:lnTo>
                    <a:pt x="724" y="0"/>
                  </a:lnTo>
                  <a:lnTo>
                    <a:pt x="793" y="13"/>
                  </a:lnTo>
                  <a:lnTo>
                    <a:pt x="847" y="54"/>
                  </a:lnTo>
                  <a:lnTo>
                    <a:pt x="875" y="109"/>
                  </a:lnTo>
                  <a:lnTo>
                    <a:pt x="888" y="177"/>
                  </a:lnTo>
                  <a:lnTo>
                    <a:pt x="875" y="246"/>
                  </a:lnTo>
                  <a:lnTo>
                    <a:pt x="847" y="300"/>
                  </a:lnTo>
                  <a:lnTo>
                    <a:pt x="793" y="341"/>
                  </a:lnTo>
                  <a:lnTo>
                    <a:pt x="724" y="355"/>
                  </a:lnTo>
                  <a:lnTo>
                    <a:pt x="164" y="355"/>
                  </a:lnTo>
                  <a:lnTo>
                    <a:pt x="109" y="341"/>
                  </a:lnTo>
                  <a:lnTo>
                    <a:pt x="55" y="300"/>
                  </a:lnTo>
                  <a:lnTo>
                    <a:pt x="14" y="246"/>
                  </a:lnTo>
                  <a:lnTo>
                    <a:pt x="0" y="177"/>
                  </a:lnTo>
                  <a:lnTo>
                    <a:pt x="14" y="109"/>
                  </a:lnTo>
                  <a:lnTo>
                    <a:pt x="55" y="54"/>
                  </a:lnTo>
                  <a:lnTo>
                    <a:pt x="109" y="13"/>
                  </a:lnTo>
                  <a:lnTo>
                    <a:pt x="164" y="0"/>
                  </a:lnTo>
                  <a:close/>
                </a:path>
              </a:pathLst>
            </a:custGeom>
            <a:noFill/>
            <a:ln w="22225">
              <a:solidFill>
                <a:srgbClr val="0083D7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7" name="Rectangle 79"/>
            <p:cNvSpPr>
              <a:spLocks noChangeArrowheads="1"/>
            </p:cNvSpPr>
            <p:nvPr/>
          </p:nvSpPr>
          <p:spPr bwMode="auto">
            <a:xfrm>
              <a:off x="4014" y="1979"/>
              <a:ext cx="10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8" name="Rectangle 80"/>
            <p:cNvSpPr>
              <a:spLocks noChangeArrowheads="1"/>
            </p:cNvSpPr>
            <p:nvPr/>
          </p:nvSpPr>
          <p:spPr bwMode="auto">
            <a:xfrm>
              <a:off x="4083" y="1979"/>
              <a:ext cx="2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equir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9" name="Rectangle 81"/>
            <p:cNvSpPr>
              <a:spLocks noChangeArrowheads="1"/>
            </p:cNvSpPr>
            <p:nvPr/>
          </p:nvSpPr>
          <p:spPr bwMode="auto">
            <a:xfrm>
              <a:off x="4329" y="1979"/>
              <a:ext cx="3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ements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0" name="Rectangle 82"/>
            <p:cNvSpPr>
              <a:spLocks noChangeArrowheads="1"/>
            </p:cNvSpPr>
            <p:nvPr/>
          </p:nvSpPr>
          <p:spPr bwMode="auto">
            <a:xfrm>
              <a:off x="4124" y="2116"/>
              <a:ext cx="47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validation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1" name="Rectangle 83"/>
            <p:cNvSpPr>
              <a:spLocks noChangeArrowheads="1"/>
            </p:cNvSpPr>
            <p:nvPr/>
          </p:nvSpPr>
          <p:spPr bwMode="auto">
            <a:xfrm>
              <a:off x="850" y="1972"/>
              <a:ext cx="711" cy="328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2" name="Rectangle 84"/>
            <p:cNvSpPr>
              <a:spLocks noChangeArrowheads="1"/>
            </p:cNvSpPr>
            <p:nvPr/>
          </p:nvSpPr>
          <p:spPr bwMode="auto">
            <a:xfrm>
              <a:off x="966" y="1993"/>
              <a:ext cx="9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F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3" name="Rectangle 85"/>
            <p:cNvSpPr>
              <a:spLocks noChangeArrowheads="1"/>
            </p:cNvSpPr>
            <p:nvPr/>
          </p:nvSpPr>
          <p:spPr bwMode="auto">
            <a:xfrm>
              <a:off x="1007" y="1993"/>
              <a:ext cx="451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easibility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4" name="Rectangle 86"/>
            <p:cNvSpPr>
              <a:spLocks noChangeArrowheads="1"/>
            </p:cNvSpPr>
            <p:nvPr/>
          </p:nvSpPr>
          <p:spPr bwMode="auto">
            <a:xfrm>
              <a:off x="1048" y="2130"/>
              <a:ext cx="8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5" name="Rectangle 87"/>
            <p:cNvSpPr>
              <a:spLocks noChangeArrowheads="1"/>
            </p:cNvSpPr>
            <p:nvPr/>
          </p:nvSpPr>
          <p:spPr bwMode="auto">
            <a:xfrm>
              <a:off x="1089" y="2130"/>
              <a:ext cx="24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epor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6" name="Rectangle 88"/>
            <p:cNvSpPr>
              <a:spLocks noChangeArrowheads="1"/>
            </p:cNvSpPr>
            <p:nvPr/>
          </p:nvSpPr>
          <p:spPr bwMode="auto">
            <a:xfrm>
              <a:off x="1308" y="2130"/>
              <a:ext cx="6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7" name="Rectangle 89"/>
            <p:cNvSpPr>
              <a:spLocks noChangeArrowheads="1"/>
            </p:cNvSpPr>
            <p:nvPr/>
          </p:nvSpPr>
          <p:spPr bwMode="auto">
            <a:xfrm>
              <a:off x="1773" y="2430"/>
              <a:ext cx="956" cy="342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8" name="Rectangle 90"/>
            <p:cNvSpPr>
              <a:spLocks noChangeArrowheads="1"/>
            </p:cNvSpPr>
            <p:nvPr/>
          </p:nvSpPr>
          <p:spPr bwMode="auto">
            <a:xfrm>
              <a:off x="1780" y="2437"/>
              <a:ext cx="956" cy="342"/>
            </a:xfrm>
            <a:prstGeom prst="rect">
              <a:avLst/>
            </a:prstGeom>
            <a:noFill/>
            <a:ln w="22225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9" name="Rectangle 91"/>
            <p:cNvSpPr>
              <a:spLocks noChangeArrowheads="1"/>
            </p:cNvSpPr>
            <p:nvPr/>
          </p:nvSpPr>
          <p:spPr bwMode="auto">
            <a:xfrm>
              <a:off x="2073" y="2458"/>
              <a:ext cx="9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0" name="Rectangle 92"/>
            <p:cNvSpPr>
              <a:spLocks noChangeArrowheads="1"/>
            </p:cNvSpPr>
            <p:nvPr/>
          </p:nvSpPr>
          <p:spPr bwMode="auto">
            <a:xfrm>
              <a:off x="2128" y="2458"/>
              <a:ext cx="328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ystem</a:t>
              </a:r>
              <a:endParaRPr kumimoji="0" lang="en-US" sz="18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1" name="Rectangle 93"/>
            <p:cNvSpPr>
              <a:spLocks noChangeArrowheads="1"/>
            </p:cNvSpPr>
            <p:nvPr/>
          </p:nvSpPr>
          <p:spPr bwMode="auto">
            <a:xfrm>
              <a:off x="2073" y="2595"/>
              <a:ext cx="3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models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2" name="Rectangle 94"/>
            <p:cNvSpPr>
              <a:spLocks noChangeArrowheads="1"/>
            </p:cNvSpPr>
            <p:nvPr/>
          </p:nvSpPr>
          <p:spPr bwMode="auto">
            <a:xfrm>
              <a:off x="2880" y="2909"/>
              <a:ext cx="998" cy="341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3" name="Rectangle 95"/>
            <p:cNvSpPr>
              <a:spLocks noChangeArrowheads="1"/>
            </p:cNvSpPr>
            <p:nvPr/>
          </p:nvSpPr>
          <p:spPr bwMode="auto">
            <a:xfrm>
              <a:off x="2887" y="2916"/>
              <a:ext cx="997" cy="341"/>
            </a:xfrm>
            <a:prstGeom prst="rect">
              <a:avLst/>
            </a:prstGeom>
            <a:noFill/>
            <a:ln w="22225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4" name="Rectangle 96"/>
            <p:cNvSpPr>
              <a:spLocks noChangeArrowheads="1"/>
            </p:cNvSpPr>
            <p:nvPr/>
          </p:nvSpPr>
          <p:spPr bwMode="auto">
            <a:xfrm>
              <a:off x="2962" y="2923"/>
              <a:ext cx="806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User and system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5" name="Rectangle 97"/>
            <p:cNvSpPr>
              <a:spLocks noChangeArrowheads="1"/>
            </p:cNvSpPr>
            <p:nvPr/>
          </p:nvSpPr>
          <p:spPr bwMode="auto">
            <a:xfrm>
              <a:off x="3044" y="3059"/>
              <a:ext cx="64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requirements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6" name="Rectangle 98"/>
            <p:cNvSpPr>
              <a:spLocks noChangeArrowheads="1"/>
            </p:cNvSpPr>
            <p:nvPr/>
          </p:nvSpPr>
          <p:spPr bwMode="auto">
            <a:xfrm>
              <a:off x="3912" y="3408"/>
              <a:ext cx="874" cy="327"/>
            </a:xfrm>
            <a:prstGeom prst="rect">
              <a:avLst/>
            </a:prstGeom>
            <a:solidFill>
              <a:srgbClr val="FFFFFF"/>
            </a:solidFill>
            <a:ln w="22225">
              <a:solidFill>
                <a:srgbClr val="0083D7"/>
              </a:solidFill>
              <a:miter lim="800000"/>
              <a:headEnd/>
              <a:tailEnd/>
            </a:ln>
          </p:spPr>
          <p:txBody>
            <a:bodyPr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IN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7" name="Rectangle 99"/>
            <p:cNvSpPr>
              <a:spLocks noChangeArrowheads="1"/>
            </p:cNvSpPr>
            <p:nvPr/>
          </p:nvSpPr>
          <p:spPr bwMode="auto">
            <a:xfrm>
              <a:off x="4014" y="3428"/>
              <a:ext cx="10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8" name="Rectangle 100"/>
            <p:cNvSpPr>
              <a:spLocks noChangeArrowheads="1"/>
            </p:cNvSpPr>
            <p:nvPr/>
          </p:nvSpPr>
          <p:spPr bwMode="auto">
            <a:xfrm>
              <a:off x="4083" y="3428"/>
              <a:ext cx="273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equir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9" name="Rectangle 101"/>
            <p:cNvSpPr>
              <a:spLocks noChangeArrowheads="1"/>
            </p:cNvSpPr>
            <p:nvPr/>
          </p:nvSpPr>
          <p:spPr bwMode="auto">
            <a:xfrm>
              <a:off x="4329" y="3428"/>
              <a:ext cx="369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ements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Rectangle 102"/>
            <p:cNvSpPr>
              <a:spLocks noChangeArrowheads="1"/>
            </p:cNvSpPr>
            <p:nvPr/>
          </p:nvSpPr>
          <p:spPr bwMode="auto">
            <a:xfrm>
              <a:off x="4110" y="3565"/>
              <a:ext cx="492" cy="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Formata Regular" charset="0"/>
                </a:rPr>
                <a:t>document</a:t>
              </a: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67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69925" y="306388"/>
            <a:ext cx="7804150" cy="917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5" tIns="46748" rIns="95165" bIns="46748" numCol="1" anchor="ctr" anchorCtr="0" compatLnSpc="1">
            <a:prstTxWarp prst="textNoShape">
              <a:avLst/>
            </a:prstTxWarp>
          </a:bodyPr>
          <a:lstStyle>
            <a:lvl1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4572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9144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13716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1828800" algn="ctr" defTabSz="962025" rtl="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0" marR="0" lvl="0" indent="0" algn="ctr" defTabSz="962025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0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j-ea"/>
                <a:cs typeface="+mj-cs"/>
              </a:rPr>
              <a:t>Feasibility studies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990600" y="1676400"/>
            <a:ext cx="7804150" cy="413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165" tIns="46748" rIns="95165" bIns="46748" numCol="1" anchor="t" anchorCtr="0" compatLnSpc="1">
            <a:prstTxWarp prst="textNoShape">
              <a:avLst/>
            </a:prstTxWarp>
          </a:bodyPr>
          <a:lstStyle>
            <a:lvl1pPr marL="488950" indent="-488950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50000"/>
              <a:buFont typeface="Zapf Dingbats" charset="2"/>
              <a:buChar char="l"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1089025" indent="-479425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400">
                <a:solidFill>
                  <a:schemeClr val="tx2"/>
                </a:solidFill>
                <a:latin typeface="+mn-lt"/>
              </a:defRPr>
            </a:lvl2pPr>
            <a:lvl3pPr marL="1449388" indent="-241300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000">
                <a:solidFill>
                  <a:schemeClr val="tx2"/>
                </a:solidFill>
                <a:latin typeface="+mn-lt"/>
              </a:defRPr>
            </a:lvl3pPr>
            <a:lvl4pPr marL="1809750" indent="-239713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65000"/>
              <a:buFont typeface="Monotype Sorts" charset="2"/>
              <a:buChar char=""/>
              <a:defRPr sz="2100">
                <a:solidFill>
                  <a:schemeClr val="tx2"/>
                </a:solidFill>
                <a:latin typeface="+mn-lt"/>
              </a:defRPr>
            </a:lvl4pPr>
            <a:lvl5pPr marL="2170113" indent="-239713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100">
                <a:solidFill>
                  <a:schemeClr val="tx2"/>
                </a:solidFill>
                <a:latin typeface="+mn-lt"/>
              </a:defRPr>
            </a:lvl5pPr>
            <a:lvl6pPr marL="2627313" indent="-239713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100">
                <a:solidFill>
                  <a:schemeClr val="tx2"/>
                </a:solidFill>
                <a:latin typeface="+mn-lt"/>
              </a:defRPr>
            </a:lvl6pPr>
            <a:lvl7pPr marL="3084513" indent="-239713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100">
                <a:solidFill>
                  <a:schemeClr val="tx2"/>
                </a:solidFill>
                <a:latin typeface="+mn-lt"/>
              </a:defRPr>
            </a:lvl7pPr>
            <a:lvl8pPr marL="3541713" indent="-239713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100">
                <a:solidFill>
                  <a:schemeClr val="tx2"/>
                </a:solidFill>
                <a:latin typeface="+mn-lt"/>
              </a:defRPr>
            </a:lvl8pPr>
            <a:lvl9pPr marL="3998913" indent="-239713" algn="l" defTabSz="962025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Char char="•"/>
              <a:defRPr sz="2100">
                <a:solidFill>
                  <a:schemeClr val="tx2"/>
                </a:solidFill>
                <a:latin typeface="+mn-lt"/>
              </a:defRPr>
            </a:lvl9pPr>
          </a:lstStyle>
          <a:p>
            <a:pPr marL="488950" marR="0" lvl="0" indent="-488950" algn="l" defTabSz="9620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feasibility study decides whether or not the proposed system is worthwhile.</a:t>
            </a:r>
          </a:p>
          <a:p>
            <a:pPr marL="488950" marR="0" lvl="0" indent="-488950" algn="l" defTabSz="9620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81D58"/>
              </a:buClr>
              <a:buSzPct val="50000"/>
              <a:buFont typeface="Zapf Dingbats" charset="2"/>
              <a:buChar char="l"/>
              <a:tabLst/>
              <a:defRPr/>
            </a:pPr>
            <a:r>
              <a:rPr kumimoji="0" lang="en-GB" sz="28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A short focused study that checks</a:t>
            </a:r>
          </a:p>
          <a:p>
            <a:pPr marL="1089025" marR="0" lvl="1" indent="-479425" algn="l" defTabSz="9620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If the system contributes to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organisational objectives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;</a:t>
            </a:r>
          </a:p>
          <a:p>
            <a:pPr marL="1089025" marR="0" lvl="1" indent="-479425" algn="l" defTabSz="9620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If the system can be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engineered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 using current technology and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within budget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;</a:t>
            </a:r>
          </a:p>
          <a:p>
            <a:pPr marL="1089025" marR="0" lvl="1" indent="-479425" algn="l" defTabSz="962025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SzPct val="100000"/>
              <a:buFontTx/>
              <a:buChar char="•"/>
              <a:tabLst/>
              <a:defRPr/>
            </a:pP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If the system can be 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</a:rPr>
              <a:t>integrated with other systems</a:t>
            </a:r>
            <a:r>
              <a:rPr kumimoji="0" lang="en-GB" sz="2400" b="0" i="0" u="none" strike="noStrike" kern="0" cap="none" spc="0" normalizeH="0" baseline="0" noProof="0" dirty="0" smtClean="0">
                <a:ln>
                  <a:noFill/>
                </a:ln>
                <a:solidFill>
                  <a:srgbClr val="081D58"/>
                </a:solidFill>
                <a:effectLst/>
                <a:uLnTx/>
                <a:uFillTx/>
                <a:latin typeface="Arial"/>
              </a:rPr>
              <a:t> that are used.</a:t>
            </a:r>
          </a:p>
        </p:txBody>
      </p:sp>
    </p:spTree>
    <p:extLst>
      <p:ext uri="{BB962C8B-B14F-4D97-AF65-F5344CB8AC3E}">
        <p14:creationId xmlns:p14="http://schemas.microsoft.com/office/powerpoint/2010/main" val="22269964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63799" y="548680"/>
            <a:ext cx="7804150" cy="917575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smtClean="0"/>
              <a:t>Elicitation and analysis</a:t>
            </a:r>
            <a:endParaRPr lang="en-GB" b="1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84474" y="1918692"/>
            <a:ext cx="7804150" cy="4130675"/>
          </a:xfrm>
          <a:prstGeom prst="rect">
            <a:avLst/>
          </a:prstGeom>
          <a:noFill/>
          <a:ln/>
        </p:spPr>
        <p:txBody>
          <a:bodyPr lIns="90487" tIns="44450" rIns="90487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Sometimes called requirements elicitation or </a:t>
            </a:r>
            <a:r>
              <a:rPr lang="en-GB" sz="2400" dirty="0" smtClean="0">
                <a:solidFill>
                  <a:srgbClr val="FF0000"/>
                </a:solidFill>
              </a:rPr>
              <a:t>requirements discovery.</a:t>
            </a:r>
          </a:p>
          <a:p>
            <a:r>
              <a:rPr lang="en-GB" sz="2400" dirty="0" smtClean="0"/>
              <a:t>A people-intensive process.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Involves technical staff </a:t>
            </a:r>
            <a:r>
              <a:rPr lang="en-GB" sz="2400" dirty="0" smtClean="0"/>
              <a:t>working with customers to find out about the application domain, the services that the system should provide and the </a:t>
            </a:r>
            <a:r>
              <a:rPr lang="en-GB" sz="2400" dirty="0" smtClean="0">
                <a:solidFill>
                  <a:srgbClr val="FF0000"/>
                </a:solidFill>
              </a:rPr>
              <a:t>system’s operational constraints</a:t>
            </a:r>
            <a:r>
              <a:rPr lang="en-GB" sz="2400" dirty="0" smtClean="0"/>
              <a:t>.</a:t>
            </a:r>
          </a:p>
          <a:p>
            <a:r>
              <a:rPr lang="en-GB" sz="2400" dirty="0" smtClean="0"/>
              <a:t>May involve end-users, managers, engineers involved in maintenance, domain experts, trade unions, etc. These are called </a:t>
            </a:r>
            <a:r>
              <a:rPr lang="en-GB" sz="2400" i="1" dirty="0" smtClean="0"/>
              <a:t>stakeholders.</a:t>
            </a:r>
            <a:endParaRPr lang="en-GB" sz="2400" i="1" dirty="0"/>
          </a:p>
        </p:txBody>
      </p:sp>
    </p:spTree>
    <p:extLst>
      <p:ext uri="{BB962C8B-B14F-4D97-AF65-F5344CB8AC3E}">
        <p14:creationId xmlns:p14="http://schemas.microsoft.com/office/powerpoint/2010/main" val="18469233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560302"/>
            <a:ext cx="8382000" cy="1104900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The requirements elicitation processes</a:t>
            </a:r>
            <a:endParaRPr lang="en-GB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916832"/>
            <a:ext cx="7632847" cy="42151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53035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476672"/>
            <a:ext cx="7804150" cy="917575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Process activities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788425" y="1700808"/>
            <a:ext cx="7804150" cy="4130675"/>
          </a:xfrm>
          <a:prstGeom prst="rect">
            <a:avLst/>
          </a:prstGeom>
          <a:noFill/>
          <a:ln/>
        </p:spPr>
        <p:txBody>
          <a:bodyPr lIns="90487" tIns="44450" rIns="90487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Requirements discovery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Interacting with stakeholders </a:t>
            </a:r>
            <a:r>
              <a:rPr lang="en-GB" sz="2000" dirty="0" smtClean="0"/>
              <a:t>to discover their requirements. </a:t>
            </a:r>
            <a:r>
              <a:rPr lang="en-GB" sz="2000" dirty="0" smtClean="0">
                <a:solidFill>
                  <a:srgbClr val="FF0000"/>
                </a:solidFill>
              </a:rPr>
              <a:t>Domain requirements </a:t>
            </a:r>
            <a:r>
              <a:rPr lang="en-GB" sz="2000" dirty="0" smtClean="0"/>
              <a:t>are also discovered at this stage.</a:t>
            </a:r>
          </a:p>
          <a:p>
            <a:r>
              <a:rPr lang="en-GB" sz="2400" dirty="0" smtClean="0"/>
              <a:t>Requirements classification and organisation</a:t>
            </a:r>
          </a:p>
          <a:p>
            <a:pPr lvl="1"/>
            <a:r>
              <a:rPr lang="en-GB" sz="2000" dirty="0" smtClean="0"/>
              <a:t>Groups related requirements and organises them into </a:t>
            </a:r>
            <a:r>
              <a:rPr lang="en-GB" sz="2000" dirty="0" smtClean="0">
                <a:solidFill>
                  <a:srgbClr val="FF0000"/>
                </a:solidFill>
              </a:rPr>
              <a:t>coherent clusters.</a:t>
            </a:r>
          </a:p>
          <a:p>
            <a:r>
              <a:rPr lang="en-GB" sz="2400" dirty="0" smtClean="0"/>
              <a:t>Prioritisation and negotiation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Prioritising</a:t>
            </a:r>
            <a:r>
              <a:rPr lang="en-GB" sz="2000" dirty="0" smtClean="0"/>
              <a:t> requirements and </a:t>
            </a:r>
            <a:r>
              <a:rPr lang="en-GB" sz="2000" dirty="0" smtClean="0">
                <a:solidFill>
                  <a:srgbClr val="FF0000"/>
                </a:solidFill>
              </a:rPr>
              <a:t>resolving</a:t>
            </a:r>
            <a:r>
              <a:rPr lang="en-GB" sz="2000" dirty="0" smtClean="0"/>
              <a:t> requirements </a:t>
            </a:r>
            <a:r>
              <a:rPr lang="en-GB" sz="2000" dirty="0" smtClean="0">
                <a:solidFill>
                  <a:srgbClr val="FF0000"/>
                </a:solidFill>
              </a:rPr>
              <a:t>conflicts</a:t>
            </a:r>
            <a:r>
              <a:rPr lang="en-GB" sz="2000" dirty="0" smtClean="0"/>
              <a:t>.</a:t>
            </a:r>
          </a:p>
          <a:p>
            <a:r>
              <a:rPr lang="en-GB" sz="2400" dirty="0" smtClean="0"/>
              <a:t>Requirements documentation</a:t>
            </a:r>
          </a:p>
          <a:p>
            <a:pPr lvl="1"/>
            <a:r>
              <a:rPr lang="en-GB" sz="2000" dirty="0" smtClean="0"/>
              <a:t>Requirements are </a:t>
            </a:r>
            <a:r>
              <a:rPr lang="en-GB" sz="2000" dirty="0" smtClean="0">
                <a:solidFill>
                  <a:srgbClr val="FF0000"/>
                </a:solidFill>
              </a:rPr>
              <a:t>documented</a:t>
            </a:r>
            <a:r>
              <a:rPr lang="en-GB" sz="2000" dirty="0" smtClean="0"/>
              <a:t> </a:t>
            </a:r>
            <a:r>
              <a:rPr lang="en-GB" sz="2000" dirty="0" smtClean="0">
                <a:solidFill>
                  <a:srgbClr val="FF0000"/>
                </a:solidFill>
              </a:rPr>
              <a:t>and input into the next round of the spiral.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24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51520" y="1124744"/>
            <a:ext cx="8424936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</a:rPr>
              <a:t>Requirement is defined as</a:t>
            </a:r>
          </a:p>
          <a:p>
            <a:r>
              <a:rPr lang="en-US" sz="3200" b="1" i="1" dirty="0"/>
              <a:t>A condition or capability needed by a user to solve a problem or achieve an objective.</a:t>
            </a:r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Software requirements for a system are the description </a:t>
            </a:r>
            <a:r>
              <a:rPr lang="en-US" sz="3200" dirty="0" smtClean="0"/>
              <a:t>of</a:t>
            </a:r>
          </a:p>
          <a:p>
            <a:endParaRPr lang="en-US" sz="3200" dirty="0"/>
          </a:p>
          <a:p>
            <a:pPr algn="ctr"/>
            <a:r>
              <a:rPr lang="en-US" sz="3200" b="1" dirty="0"/>
              <a:t>what the system should do</a:t>
            </a:r>
          </a:p>
          <a:p>
            <a:endParaRPr lang="en-US" sz="3200" dirty="0"/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248760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5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wd">
                                    <p:tmAbs val="1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548680"/>
            <a:ext cx="8651827" cy="55446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4217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42680" y="620688"/>
            <a:ext cx="7804150" cy="917575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Requirements validation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3355" y="1990700"/>
            <a:ext cx="7804150" cy="4130675"/>
          </a:xfrm>
          <a:prstGeom prst="rect">
            <a:avLst/>
          </a:prstGeom>
          <a:noFill/>
          <a:ln/>
        </p:spPr>
        <p:txBody>
          <a:bodyPr lIns="90487" tIns="44450" rIns="90487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Concerned with </a:t>
            </a:r>
            <a:r>
              <a:rPr lang="en-GB" dirty="0" smtClean="0">
                <a:solidFill>
                  <a:srgbClr val="FF0000"/>
                </a:solidFill>
              </a:rPr>
              <a:t>demonstrating</a:t>
            </a:r>
            <a:r>
              <a:rPr lang="en-GB" dirty="0" smtClean="0"/>
              <a:t> that the </a:t>
            </a:r>
            <a:r>
              <a:rPr lang="en-GB" dirty="0" smtClean="0">
                <a:solidFill>
                  <a:srgbClr val="FF0000"/>
                </a:solidFill>
              </a:rPr>
              <a:t>requirements</a:t>
            </a:r>
            <a:r>
              <a:rPr lang="en-GB" dirty="0" smtClean="0"/>
              <a:t> define the system that the customer really wants.</a:t>
            </a:r>
          </a:p>
          <a:p>
            <a:r>
              <a:rPr lang="en-GB" dirty="0" smtClean="0"/>
              <a:t>Requirements </a:t>
            </a:r>
            <a:r>
              <a:rPr lang="en-GB" dirty="0" smtClean="0">
                <a:solidFill>
                  <a:srgbClr val="FF0000"/>
                </a:solidFill>
              </a:rPr>
              <a:t>error costs are high </a:t>
            </a:r>
            <a:r>
              <a:rPr lang="en-GB" dirty="0" smtClean="0"/>
              <a:t>so validation is very important</a:t>
            </a:r>
          </a:p>
          <a:p>
            <a:pPr lvl="1"/>
            <a:r>
              <a:rPr lang="en-GB" dirty="0" smtClean="0"/>
              <a:t>Fixing a requirements error after delivery may cost up to 100 times the cost of fixing an implementation error.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25380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69925" y="306388"/>
            <a:ext cx="7804150" cy="917575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Requirements checking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/>
        </p:spPr>
        <p:txBody>
          <a:bodyPr lIns="90487" tIns="44450" rIns="90487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>
                <a:solidFill>
                  <a:srgbClr val="FF0000"/>
                </a:solidFill>
              </a:rPr>
              <a:t>Validity</a:t>
            </a:r>
            <a:r>
              <a:rPr lang="en-GB" sz="2400" dirty="0" smtClean="0"/>
              <a:t>. Does the system provide the functions which best support the customer’s needs?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Consistency</a:t>
            </a:r>
            <a:r>
              <a:rPr lang="en-GB" sz="2400" dirty="0" smtClean="0"/>
              <a:t>. Are there any requirements conflicts?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Completeness</a:t>
            </a:r>
            <a:r>
              <a:rPr lang="en-GB" sz="2400" dirty="0" smtClean="0"/>
              <a:t>. Are all functions required by the customer included?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Realism</a:t>
            </a:r>
            <a:r>
              <a:rPr lang="en-GB" sz="2400" dirty="0" smtClean="0"/>
              <a:t>. Can the requirements be implemented given available budget and technology</a:t>
            </a:r>
          </a:p>
          <a:p>
            <a:r>
              <a:rPr lang="en-GB" sz="2400" dirty="0" smtClean="0">
                <a:solidFill>
                  <a:srgbClr val="FF0000"/>
                </a:solidFill>
              </a:rPr>
              <a:t>Verifiability</a:t>
            </a:r>
            <a:r>
              <a:rPr lang="en-GB" sz="2400" dirty="0" smtClean="0"/>
              <a:t>. Can the requirements be checked?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961367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548680"/>
            <a:ext cx="8280920" cy="49329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5132817"/>
            <a:ext cx="7272808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5118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571500"/>
            <a:ext cx="8305800" cy="1104900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Requirements validation techniques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76400"/>
            <a:ext cx="7804150" cy="413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mtClean="0"/>
              <a:t>Requirements reviews</a:t>
            </a:r>
          </a:p>
          <a:p>
            <a:pPr lvl="1"/>
            <a:r>
              <a:rPr lang="en-GB" smtClean="0"/>
              <a:t>Systematic manual analysis of the requirements.</a:t>
            </a:r>
          </a:p>
          <a:p>
            <a:r>
              <a:rPr lang="en-GB" smtClean="0"/>
              <a:t>Prototyping</a:t>
            </a:r>
          </a:p>
          <a:p>
            <a:pPr lvl="1"/>
            <a:r>
              <a:rPr lang="en-GB" smtClean="0"/>
              <a:t>Using an executable model of the system to check requirements.</a:t>
            </a:r>
          </a:p>
          <a:p>
            <a:r>
              <a:rPr lang="en-GB" smtClean="0"/>
              <a:t>Test-case generation</a:t>
            </a:r>
          </a:p>
          <a:p>
            <a:pPr lvl="1"/>
            <a:r>
              <a:rPr lang="en-GB" smtClean="0"/>
              <a:t>Developing tests for requirements to check testability.</a:t>
            </a:r>
          </a:p>
          <a:p>
            <a:pPr>
              <a:buFont typeface="Zapf Dingbats" charset="2"/>
              <a:buNone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4166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467544" y="750287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Requirements management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64318" y="1916832"/>
            <a:ext cx="7804150" cy="413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Requirements management is the process of </a:t>
            </a:r>
            <a:r>
              <a:rPr lang="en-GB" sz="2400" dirty="0" smtClean="0">
                <a:solidFill>
                  <a:srgbClr val="FF0000"/>
                </a:solidFill>
              </a:rPr>
              <a:t>managing changing requirements</a:t>
            </a:r>
            <a:r>
              <a:rPr lang="en-GB" sz="2400" dirty="0" smtClean="0"/>
              <a:t> during the requirements engineering process and system development.</a:t>
            </a:r>
          </a:p>
          <a:p>
            <a:r>
              <a:rPr lang="en-GB" sz="2400" dirty="0" smtClean="0"/>
              <a:t>Requirements are </a:t>
            </a:r>
            <a:r>
              <a:rPr lang="en-GB" sz="2400" dirty="0" smtClean="0">
                <a:solidFill>
                  <a:srgbClr val="FF0000"/>
                </a:solidFill>
              </a:rPr>
              <a:t>inevitably incomplete and inconsistent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New requirements emerge </a:t>
            </a:r>
            <a:r>
              <a:rPr lang="en-GB" sz="2000" dirty="0" smtClean="0"/>
              <a:t>during the process as business needs change and a better understanding of the system is developed;</a:t>
            </a:r>
          </a:p>
          <a:p>
            <a:pPr lvl="1"/>
            <a:r>
              <a:rPr lang="en-GB" sz="2000" dirty="0" smtClean="0">
                <a:solidFill>
                  <a:srgbClr val="FF0000"/>
                </a:solidFill>
              </a:rPr>
              <a:t>Different viewpoints have different requirements</a:t>
            </a:r>
            <a:r>
              <a:rPr lang="en-GB" sz="2000" dirty="0" smtClean="0"/>
              <a:t> and these are often </a:t>
            </a:r>
            <a:r>
              <a:rPr lang="en-GB" sz="2000" dirty="0" smtClean="0">
                <a:solidFill>
                  <a:srgbClr val="FF0000"/>
                </a:solidFill>
              </a:rPr>
              <a:t>contradictory.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86422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669925" y="306388"/>
            <a:ext cx="7804150" cy="917575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smtClean="0"/>
              <a:t>Requirements evolution</a:t>
            </a:r>
            <a:endParaRPr lang="en-GB" b="1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533400" y="1752600"/>
            <a:ext cx="8077200" cy="426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pSp>
        <p:nvGrpSpPr>
          <p:cNvPr id="7" name="Group 7"/>
          <p:cNvGrpSpPr>
            <a:grpSpLocks noChangeAspect="1"/>
          </p:cNvGrpSpPr>
          <p:nvPr/>
        </p:nvGrpSpPr>
        <p:grpSpPr bwMode="auto">
          <a:xfrm>
            <a:off x="1371600" y="2362200"/>
            <a:ext cx="6248400" cy="3138488"/>
            <a:chOff x="864" y="1488"/>
            <a:chExt cx="3936" cy="1977"/>
          </a:xfrm>
        </p:grpSpPr>
        <p:sp>
          <p:nvSpPr>
            <p:cNvPr id="8" name="AutoShape 6"/>
            <p:cNvSpPr>
              <a:spLocks noChangeAspect="1" noChangeArrowheads="1" noTextEdit="1"/>
            </p:cNvSpPr>
            <p:nvPr/>
          </p:nvSpPr>
          <p:spPr bwMode="auto">
            <a:xfrm>
              <a:off x="864" y="1488"/>
              <a:ext cx="3936" cy="19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864" y="1488"/>
              <a:ext cx="3936" cy="1977"/>
            </a:xfrm>
            <a:prstGeom prst="rect">
              <a:avLst/>
            </a:prstGeom>
            <a:noFill/>
            <a:ln w="0">
              <a:solidFill>
                <a:srgbClr val="FFFFFE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0" name="Rectangle 9"/>
            <p:cNvSpPr>
              <a:spLocks noChangeArrowheads="1"/>
            </p:cNvSpPr>
            <p:nvPr/>
          </p:nvSpPr>
          <p:spPr bwMode="auto">
            <a:xfrm>
              <a:off x="3262" y="1561"/>
              <a:ext cx="1172" cy="696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1" name="Rectangle 10"/>
            <p:cNvSpPr>
              <a:spLocks noChangeArrowheads="1"/>
            </p:cNvSpPr>
            <p:nvPr/>
          </p:nvSpPr>
          <p:spPr bwMode="auto">
            <a:xfrm>
              <a:off x="3271" y="1570"/>
              <a:ext cx="1172" cy="696"/>
            </a:xfrm>
            <a:prstGeom prst="rect">
              <a:avLst/>
            </a:prstGeom>
            <a:noFill/>
            <a:ln w="28575">
              <a:solidFill>
                <a:srgbClr val="00AFE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937" y="1561"/>
              <a:ext cx="1154" cy="696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946" y="1570"/>
              <a:ext cx="1154" cy="696"/>
            </a:xfrm>
            <a:prstGeom prst="rect">
              <a:avLst/>
            </a:prstGeom>
            <a:noFill/>
            <a:ln w="28575">
              <a:solidFill>
                <a:srgbClr val="00AFE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10" y="2641"/>
              <a:ext cx="1172" cy="476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19" y="2650"/>
              <a:ext cx="1172" cy="477"/>
            </a:xfrm>
            <a:prstGeom prst="rect">
              <a:avLst/>
            </a:prstGeom>
            <a:noFill/>
            <a:ln w="28575">
              <a:solidFill>
                <a:srgbClr val="00AFE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937" y="2641"/>
              <a:ext cx="1154" cy="476"/>
            </a:xfrm>
            <a:prstGeom prst="rect">
              <a:avLst/>
            </a:prstGeom>
            <a:solidFill>
              <a:srgbClr val="00AFE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946" y="2650"/>
              <a:ext cx="1154" cy="477"/>
            </a:xfrm>
            <a:prstGeom prst="rect">
              <a:avLst/>
            </a:prstGeom>
            <a:noFill/>
            <a:ln w="28575">
              <a:solidFill>
                <a:srgbClr val="00AFE9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Line 17"/>
            <p:cNvSpPr>
              <a:spLocks noChangeShapeType="1"/>
            </p:cNvSpPr>
            <p:nvPr/>
          </p:nvSpPr>
          <p:spPr bwMode="auto">
            <a:xfrm>
              <a:off x="1468" y="2202"/>
              <a:ext cx="1" cy="3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19" name="Picture 1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50" y="2477"/>
              <a:ext cx="36" cy="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0" name="Freeform 19"/>
            <p:cNvSpPr>
              <a:spLocks/>
            </p:cNvSpPr>
            <p:nvPr/>
          </p:nvSpPr>
          <p:spPr bwMode="auto">
            <a:xfrm>
              <a:off x="1432" y="2458"/>
              <a:ext cx="54" cy="110"/>
            </a:xfrm>
            <a:custGeom>
              <a:avLst/>
              <a:gdLst>
                <a:gd name="T0" fmla="*/ 36 w 54"/>
                <a:gd name="T1" fmla="*/ 110 h 110"/>
                <a:gd name="T2" fmla="*/ 54 w 54"/>
                <a:gd name="T3" fmla="*/ 0 h 110"/>
                <a:gd name="T4" fmla="*/ 36 w 54"/>
                <a:gd name="T5" fmla="*/ 19 h 110"/>
                <a:gd name="T6" fmla="*/ 0 w 54"/>
                <a:gd name="T7" fmla="*/ 0 h 110"/>
                <a:gd name="T8" fmla="*/ 36 w 54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4" h="110">
                  <a:moveTo>
                    <a:pt x="36" y="110"/>
                  </a:moveTo>
                  <a:lnTo>
                    <a:pt x="54" y="0"/>
                  </a:lnTo>
                  <a:lnTo>
                    <a:pt x="36" y="19"/>
                  </a:lnTo>
                  <a:lnTo>
                    <a:pt x="0" y="0"/>
                  </a:lnTo>
                  <a:lnTo>
                    <a:pt x="36" y="11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Line 20"/>
            <p:cNvSpPr>
              <a:spLocks noChangeShapeType="1"/>
            </p:cNvSpPr>
            <p:nvPr/>
          </p:nvSpPr>
          <p:spPr bwMode="auto">
            <a:xfrm>
              <a:off x="4141" y="2202"/>
              <a:ext cx="1" cy="31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" name="Picture 21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3" y="2477"/>
              <a:ext cx="55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Freeform 22"/>
            <p:cNvSpPr>
              <a:spLocks/>
            </p:cNvSpPr>
            <p:nvPr/>
          </p:nvSpPr>
          <p:spPr bwMode="auto">
            <a:xfrm>
              <a:off x="4104" y="2458"/>
              <a:ext cx="74" cy="110"/>
            </a:xfrm>
            <a:custGeom>
              <a:avLst/>
              <a:gdLst>
                <a:gd name="T0" fmla="*/ 37 w 74"/>
                <a:gd name="T1" fmla="*/ 110 h 110"/>
                <a:gd name="T2" fmla="*/ 74 w 74"/>
                <a:gd name="T3" fmla="*/ 0 h 110"/>
                <a:gd name="T4" fmla="*/ 37 w 74"/>
                <a:gd name="T5" fmla="*/ 19 h 110"/>
                <a:gd name="T6" fmla="*/ 0 w 74"/>
                <a:gd name="T7" fmla="*/ 0 h 110"/>
                <a:gd name="T8" fmla="*/ 37 w 74"/>
                <a:gd name="T9" fmla="*/ 11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4" h="110">
                  <a:moveTo>
                    <a:pt x="37" y="110"/>
                  </a:moveTo>
                  <a:lnTo>
                    <a:pt x="74" y="0"/>
                  </a:lnTo>
                  <a:lnTo>
                    <a:pt x="37" y="19"/>
                  </a:lnTo>
                  <a:lnTo>
                    <a:pt x="0" y="0"/>
                  </a:lnTo>
                  <a:lnTo>
                    <a:pt x="37" y="11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23"/>
            <p:cNvSpPr>
              <a:spLocks/>
            </p:cNvSpPr>
            <p:nvPr/>
          </p:nvSpPr>
          <p:spPr bwMode="auto">
            <a:xfrm>
              <a:off x="2036" y="2275"/>
              <a:ext cx="1409" cy="549"/>
            </a:xfrm>
            <a:custGeom>
              <a:avLst/>
              <a:gdLst>
                <a:gd name="T0" fmla="*/ 0 w 1409"/>
                <a:gd name="T1" fmla="*/ 549 h 549"/>
                <a:gd name="T2" fmla="*/ 1409 w 1409"/>
                <a:gd name="T3" fmla="*/ 549 h 549"/>
                <a:gd name="T4" fmla="*/ 1409 w 1409"/>
                <a:gd name="T5" fmla="*/ 0 h 5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09" h="549">
                  <a:moveTo>
                    <a:pt x="0" y="549"/>
                  </a:moveTo>
                  <a:lnTo>
                    <a:pt x="1409" y="549"/>
                  </a:lnTo>
                  <a:lnTo>
                    <a:pt x="1409" y="0"/>
                  </a:lnTo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5" name="Picture 2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7" y="2239"/>
              <a:ext cx="55" cy="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6" name="Freeform 25"/>
            <p:cNvSpPr>
              <a:spLocks/>
            </p:cNvSpPr>
            <p:nvPr/>
          </p:nvSpPr>
          <p:spPr bwMode="auto">
            <a:xfrm>
              <a:off x="3409" y="2220"/>
              <a:ext cx="73" cy="110"/>
            </a:xfrm>
            <a:custGeom>
              <a:avLst/>
              <a:gdLst>
                <a:gd name="T0" fmla="*/ 36 w 73"/>
                <a:gd name="T1" fmla="*/ 0 h 110"/>
                <a:gd name="T2" fmla="*/ 0 w 73"/>
                <a:gd name="T3" fmla="*/ 110 h 110"/>
                <a:gd name="T4" fmla="*/ 36 w 73"/>
                <a:gd name="T5" fmla="*/ 92 h 110"/>
                <a:gd name="T6" fmla="*/ 73 w 73"/>
                <a:gd name="T7" fmla="*/ 110 h 110"/>
                <a:gd name="T8" fmla="*/ 36 w 73"/>
                <a:gd name="T9" fmla="*/ 0 h 1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3" h="110">
                  <a:moveTo>
                    <a:pt x="36" y="0"/>
                  </a:moveTo>
                  <a:lnTo>
                    <a:pt x="0" y="110"/>
                  </a:lnTo>
                  <a:lnTo>
                    <a:pt x="36" y="92"/>
                  </a:lnTo>
                  <a:lnTo>
                    <a:pt x="73" y="110"/>
                  </a:lnTo>
                  <a:lnTo>
                    <a:pt x="36" y="0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Line 26"/>
            <p:cNvSpPr>
              <a:spLocks noChangeShapeType="1"/>
            </p:cNvSpPr>
            <p:nvPr/>
          </p:nvSpPr>
          <p:spPr bwMode="auto">
            <a:xfrm>
              <a:off x="882" y="3227"/>
              <a:ext cx="3826" cy="1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pic>
          <p:nvPicPr>
            <p:cNvPr id="28" name="Picture 2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72" y="3209"/>
              <a:ext cx="91" cy="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" name="Freeform 28"/>
            <p:cNvSpPr>
              <a:spLocks/>
            </p:cNvSpPr>
            <p:nvPr/>
          </p:nvSpPr>
          <p:spPr bwMode="auto">
            <a:xfrm>
              <a:off x="4654" y="3190"/>
              <a:ext cx="109" cy="55"/>
            </a:xfrm>
            <a:custGeom>
              <a:avLst/>
              <a:gdLst>
                <a:gd name="T0" fmla="*/ 109 w 109"/>
                <a:gd name="T1" fmla="*/ 37 h 55"/>
                <a:gd name="T2" fmla="*/ 0 w 109"/>
                <a:gd name="T3" fmla="*/ 0 h 55"/>
                <a:gd name="T4" fmla="*/ 18 w 109"/>
                <a:gd name="T5" fmla="*/ 37 h 55"/>
                <a:gd name="T6" fmla="*/ 0 w 109"/>
                <a:gd name="T7" fmla="*/ 55 h 55"/>
                <a:gd name="T8" fmla="*/ 109 w 109"/>
                <a:gd name="T9" fmla="*/ 37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55">
                  <a:moveTo>
                    <a:pt x="109" y="37"/>
                  </a:moveTo>
                  <a:lnTo>
                    <a:pt x="0" y="0"/>
                  </a:lnTo>
                  <a:lnTo>
                    <a:pt x="18" y="37"/>
                  </a:lnTo>
                  <a:lnTo>
                    <a:pt x="0" y="55"/>
                  </a:lnTo>
                  <a:lnTo>
                    <a:pt x="109" y="37"/>
                  </a:lnTo>
                  <a:close/>
                </a:path>
              </a:pathLst>
            </a:custGeom>
            <a:noFill/>
            <a:ln w="28575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Rectangle 29"/>
            <p:cNvSpPr>
              <a:spLocks noChangeArrowheads="1"/>
            </p:cNvSpPr>
            <p:nvPr/>
          </p:nvSpPr>
          <p:spPr bwMode="auto">
            <a:xfrm>
              <a:off x="4452" y="3264"/>
              <a:ext cx="14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T</a:t>
              </a:r>
              <a:endParaRPr lang="en-US"/>
            </a:p>
          </p:txBody>
        </p:sp>
        <p:sp>
          <p:nvSpPr>
            <p:cNvPr id="31" name="Rectangle 30"/>
            <p:cNvSpPr>
              <a:spLocks noChangeArrowheads="1"/>
            </p:cNvSpPr>
            <p:nvPr/>
          </p:nvSpPr>
          <p:spPr bwMode="auto">
            <a:xfrm>
              <a:off x="4525" y="3264"/>
              <a:ext cx="2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ime</a:t>
              </a:r>
              <a:endParaRPr lang="en-US"/>
            </a:p>
          </p:txBody>
        </p:sp>
        <p:sp>
          <p:nvSpPr>
            <p:cNvPr id="32" name="Rectangle 31"/>
            <p:cNvSpPr>
              <a:spLocks noChangeArrowheads="1"/>
            </p:cNvSpPr>
            <p:nvPr/>
          </p:nvSpPr>
          <p:spPr bwMode="auto">
            <a:xfrm>
              <a:off x="3207" y="1506"/>
              <a:ext cx="1172" cy="6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3" name="Rectangle 32"/>
            <p:cNvSpPr>
              <a:spLocks noChangeArrowheads="1"/>
            </p:cNvSpPr>
            <p:nvPr/>
          </p:nvSpPr>
          <p:spPr bwMode="auto">
            <a:xfrm>
              <a:off x="3216" y="1515"/>
              <a:ext cx="1172" cy="696"/>
            </a:xfrm>
            <a:prstGeom prst="rect">
              <a:avLst/>
            </a:prstGeom>
            <a:noFill/>
            <a:ln w="28575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3500" y="1562"/>
              <a:ext cx="58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Changed</a:t>
              </a:r>
              <a:endParaRPr lang="en-US"/>
            </a:p>
          </p:txBody>
        </p:sp>
        <p:sp>
          <p:nvSpPr>
            <p:cNvPr id="35" name="Rectangle 34"/>
            <p:cNvSpPr>
              <a:spLocks noChangeArrowheads="1"/>
            </p:cNvSpPr>
            <p:nvPr/>
          </p:nvSpPr>
          <p:spPr bwMode="auto">
            <a:xfrm>
              <a:off x="3317" y="1745"/>
              <a:ext cx="89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understanding</a:t>
              </a:r>
              <a:endParaRPr lang="en-US"/>
            </a:p>
          </p:txBody>
        </p:sp>
        <p:sp>
          <p:nvSpPr>
            <p:cNvPr id="36" name="Rectangle 35"/>
            <p:cNvSpPr>
              <a:spLocks noChangeArrowheads="1"/>
            </p:cNvSpPr>
            <p:nvPr/>
          </p:nvSpPr>
          <p:spPr bwMode="auto">
            <a:xfrm>
              <a:off x="3427" y="1928"/>
              <a:ext cx="1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of</a:t>
              </a:r>
              <a:endParaRPr lang="en-US"/>
            </a:p>
          </p:txBody>
        </p:sp>
        <p:sp>
          <p:nvSpPr>
            <p:cNvPr id="37" name="Rectangle 36"/>
            <p:cNvSpPr>
              <a:spLocks noChangeArrowheads="1"/>
            </p:cNvSpPr>
            <p:nvPr/>
          </p:nvSpPr>
          <p:spPr bwMode="auto">
            <a:xfrm>
              <a:off x="3573" y="1928"/>
              <a:ext cx="22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Formata Regular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Formata Regular" charset="0"/>
                </a:rPr>
                <a:t>pr</a:t>
              </a:r>
              <a:endParaRPr lang="en-US" dirty="0"/>
            </a:p>
          </p:txBody>
        </p:sp>
        <p:sp>
          <p:nvSpPr>
            <p:cNvPr id="38" name="Rectangle 37"/>
            <p:cNvSpPr>
              <a:spLocks noChangeArrowheads="1"/>
            </p:cNvSpPr>
            <p:nvPr/>
          </p:nvSpPr>
          <p:spPr bwMode="auto">
            <a:xfrm>
              <a:off x="3738" y="1928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 err="1">
                  <a:solidFill>
                    <a:srgbClr val="000000"/>
                  </a:solidFill>
                  <a:latin typeface="Formata Regular" charset="0"/>
                </a:rPr>
                <a:t>ob</a:t>
              </a:r>
              <a:endParaRPr lang="en-US" dirty="0"/>
            </a:p>
          </p:txBody>
        </p:sp>
        <p:sp>
          <p:nvSpPr>
            <p:cNvPr id="39" name="Rectangle 38"/>
            <p:cNvSpPr>
              <a:spLocks noChangeArrowheads="1"/>
            </p:cNvSpPr>
            <p:nvPr/>
          </p:nvSpPr>
          <p:spPr bwMode="auto">
            <a:xfrm>
              <a:off x="3921" y="1928"/>
              <a:ext cx="2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lem</a:t>
              </a:r>
              <a:endParaRPr lang="en-US"/>
            </a:p>
          </p:txBody>
        </p:sp>
        <p:sp>
          <p:nvSpPr>
            <p:cNvPr id="40" name="Rectangle 39"/>
            <p:cNvSpPr>
              <a:spLocks noChangeArrowheads="1"/>
            </p:cNvSpPr>
            <p:nvPr/>
          </p:nvSpPr>
          <p:spPr bwMode="auto">
            <a:xfrm>
              <a:off x="882" y="1506"/>
              <a:ext cx="1154" cy="69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1" name="Rectangle 40"/>
            <p:cNvSpPr>
              <a:spLocks noChangeArrowheads="1"/>
            </p:cNvSpPr>
            <p:nvPr/>
          </p:nvSpPr>
          <p:spPr bwMode="auto">
            <a:xfrm>
              <a:off x="891" y="1515"/>
              <a:ext cx="1154" cy="696"/>
            </a:xfrm>
            <a:prstGeom prst="rect">
              <a:avLst/>
            </a:prstGeom>
            <a:noFill/>
            <a:ln w="28575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2" name="Rectangle 41"/>
            <p:cNvSpPr>
              <a:spLocks noChangeArrowheads="1"/>
            </p:cNvSpPr>
            <p:nvPr/>
          </p:nvSpPr>
          <p:spPr bwMode="auto">
            <a:xfrm>
              <a:off x="1285" y="1562"/>
              <a:ext cx="40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Initial</a:t>
              </a:r>
              <a:endParaRPr lang="en-US"/>
            </a:p>
          </p:txBody>
        </p:sp>
        <p:sp>
          <p:nvSpPr>
            <p:cNvPr id="43" name="Rectangle 42"/>
            <p:cNvSpPr>
              <a:spLocks noChangeArrowheads="1"/>
            </p:cNvSpPr>
            <p:nvPr/>
          </p:nvSpPr>
          <p:spPr bwMode="auto">
            <a:xfrm>
              <a:off x="992" y="1745"/>
              <a:ext cx="897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Formata Regular" charset="0"/>
                </a:rPr>
                <a:t>understanding</a:t>
              </a:r>
              <a:endParaRPr lang="en-US" dirty="0"/>
            </a:p>
          </p:txBody>
        </p:sp>
        <p:sp>
          <p:nvSpPr>
            <p:cNvPr id="44" name="Rectangle 43"/>
            <p:cNvSpPr>
              <a:spLocks noChangeArrowheads="1"/>
            </p:cNvSpPr>
            <p:nvPr/>
          </p:nvSpPr>
          <p:spPr bwMode="auto">
            <a:xfrm>
              <a:off x="1102" y="1928"/>
              <a:ext cx="18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of</a:t>
              </a:r>
              <a:endParaRPr lang="en-US"/>
            </a:p>
          </p:txBody>
        </p:sp>
        <p:sp>
          <p:nvSpPr>
            <p:cNvPr id="45" name="Rectangle 44"/>
            <p:cNvSpPr>
              <a:spLocks noChangeArrowheads="1"/>
            </p:cNvSpPr>
            <p:nvPr/>
          </p:nvSpPr>
          <p:spPr bwMode="auto">
            <a:xfrm>
              <a:off x="1230" y="1928"/>
              <a:ext cx="22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 dirty="0">
                  <a:solidFill>
                    <a:srgbClr val="000000"/>
                  </a:solidFill>
                  <a:latin typeface="Formata Regular" charset="0"/>
                </a:rPr>
                <a:t> </a:t>
              </a:r>
              <a:r>
                <a:rPr lang="en-US" sz="1800" dirty="0" err="1">
                  <a:solidFill>
                    <a:srgbClr val="000000"/>
                  </a:solidFill>
                  <a:latin typeface="Formata Regular" charset="0"/>
                </a:rPr>
                <a:t>pr</a:t>
              </a:r>
              <a:endParaRPr lang="en-US" dirty="0"/>
            </a:p>
          </p:txBody>
        </p:sp>
        <p:sp>
          <p:nvSpPr>
            <p:cNvPr id="46" name="Rectangle 45"/>
            <p:cNvSpPr>
              <a:spLocks noChangeArrowheads="1"/>
            </p:cNvSpPr>
            <p:nvPr/>
          </p:nvSpPr>
          <p:spPr bwMode="auto">
            <a:xfrm>
              <a:off x="1413" y="1928"/>
              <a:ext cx="201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ob</a:t>
              </a:r>
              <a:endParaRPr lang="en-US"/>
            </a:p>
          </p:txBody>
        </p:sp>
        <p:sp>
          <p:nvSpPr>
            <p:cNvPr id="47" name="Rectangle 46"/>
            <p:cNvSpPr>
              <a:spLocks noChangeArrowheads="1"/>
            </p:cNvSpPr>
            <p:nvPr/>
          </p:nvSpPr>
          <p:spPr bwMode="auto">
            <a:xfrm>
              <a:off x="1578" y="1928"/>
              <a:ext cx="29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lem</a:t>
              </a:r>
              <a:endParaRPr lang="en-US"/>
            </a:p>
          </p:txBody>
        </p:sp>
        <p:sp>
          <p:nvSpPr>
            <p:cNvPr id="48" name="Rectangle 47"/>
            <p:cNvSpPr>
              <a:spLocks noChangeArrowheads="1"/>
            </p:cNvSpPr>
            <p:nvPr/>
          </p:nvSpPr>
          <p:spPr bwMode="auto">
            <a:xfrm>
              <a:off x="3555" y="2586"/>
              <a:ext cx="1172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49" name="Rectangle 48"/>
            <p:cNvSpPr>
              <a:spLocks noChangeArrowheads="1"/>
            </p:cNvSpPr>
            <p:nvPr/>
          </p:nvSpPr>
          <p:spPr bwMode="auto">
            <a:xfrm>
              <a:off x="3564" y="2595"/>
              <a:ext cx="1172" cy="477"/>
            </a:xfrm>
            <a:prstGeom prst="rect">
              <a:avLst/>
            </a:prstGeom>
            <a:noFill/>
            <a:ln w="28575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Rectangle 49"/>
            <p:cNvSpPr>
              <a:spLocks noChangeArrowheads="1"/>
            </p:cNvSpPr>
            <p:nvPr/>
          </p:nvSpPr>
          <p:spPr bwMode="auto">
            <a:xfrm>
              <a:off x="3866" y="2623"/>
              <a:ext cx="58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Changed</a:t>
              </a:r>
              <a:endParaRPr lang="en-US"/>
            </a:p>
          </p:txBody>
        </p:sp>
        <p:sp>
          <p:nvSpPr>
            <p:cNvPr id="51" name="Rectangle 50"/>
            <p:cNvSpPr>
              <a:spLocks noChangeArrowheads="1"/>
            </p:cNvSpPr>
            <p:nvPr/>
          </p:nvSpPr>
          <p:spPr bwMode="auto">
            <a:xfrm>
              <a:off x="3720" y="2806"/>
              <a:ext cx="11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r</a:t>
              </a:r>
              <a:endParaRPr lang="en-US"/>
            </a:p>
          </p:txBody>
        </p:sp>
        <p:sp>
          <p:nvSpPr>
            <p:cNvPr id="52" name="Rectangle 51"/>
            <p:cNvSpPr>
              <a:spLocks noChangeArrowheads="1"/>
            </p:cNvSpPr>
            <p:nvPr/>
          </p:nvSpPr>
          <p:spPr bwMode="auto">
            <a:xfrm>
              <a:off x="3775" y="2806"/>
              <a:ext cx="36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equir</a:t>
              </a:r>
              <a:endParaRPr lang="en-US"/>
            </a:p>
          </p:txBody>
        </p:sp>
        <p:sp>
          <p:nvSpPr>
            <p:cNvPr id="53" name="Rectangle 52"/>
            <p:cNvSpPr>
              <a:spLocks noChangeArrowheads="1"/>
            </p:cNvSpPr>
            <p:nvPr/>
          </p:nvSpPr>
          <p:spPr bwMode="auto">
            <a:xfrm>
              <a:off x="4104" y="2806"/>
              <a:ext cx="49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ements</a:t>
              </a:r>
              <a:endParaRPr lang="en-US"/>
            </a:p>
          </p:txBody>
        </p:sp>
        <p:sp>
          <p:nvSpPr>
            <p:cNvPr id="54" name="Rectangle 53"/>
            <p:cNvSpPr>
              <a:spLocks noChangeArrowheads="1"/>
            </p:cNvSpPr>
            <p:nvPr/>
          </p:nvSpPr>
          <p:spPr bwMode="auto">
            <a:xfrm>
              <a:off x="882" y="2586"/>
              <a:ext cx="1154" cy="476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5" name="Rectangle 54"/>
            <p:cNvSpPr>
              <a:spLocks noChangeArrowheads="1"/>
            </p:cNvSpPr>
            <p:nvPr/>
          </p:nvSpPr>
          <p:spPr bwMode="auto">
            <a:xfrm>
              <a:off x="891" y="2595"/>
              <a:ext cx="1154" cy="477"/>
            </a:xfrm>
            <a:prstGeom prst="rect">
              <a:avLst/>
            </a:prstGeom>
            <a:noFill/>
            <a:ln w="28575">
              <a:solidFill>
                <a:srgbClr val="0083D7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IN"/>
            </a:p>
          </p:txBody>
        </p:sp>
        <p:sp>
          <p:nvSpPr>
            <p:cNvPr id="56" name="Rectangle 55"/>
            <p:cNvSpPr>
              <a:spLocks noChangeArrowheads="1"/>
            </p:cNvSpPr>
            <p:nvPr/>
          </p:nvSpPr>
          <p:spPr bwMode="auto">
            <a:xfrm>
              <a:off x="1285" y="2623"/>
              <a:ext cx="403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Initial</a:t>
              </a:r>
              <a:endParaRPr lang="en-US"/>
            </a:p>
          </p:txBody>
        </p:sp>
        <p:sp>
          <p:nvSpPr>
            <p:cNvPr id="57" name="Rectangle 56"/>
            <p:cNvSpPr>
              <a:spLocks noChangeArrowheads="1"/>
            </p:cNvSpPr>
            <p:nvPr/>
          </p:nvSpPr>
          <p:spPr bwMode="auto">
            <a:xfrm>
              <a:off x="1029" y="2806"/>
              <a:ext cx="110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r</a:t>
              </a:r>
              <a:endParaRPr lang="en-US"/>
            </a:p>
          </p:txBody>
        </p:sp>
        <p:sp>
          <p:nvSpPr>
            <p:cNvPr id="58" name="Rectangle 57"/>
            <p:cNvSpPr>
              <a:spLocks noChangeArrowheads="1"/>
            </p:cNvSpPr>
            <p:nvPr/>
          </p:nvSpPr>
          <p:spPr bwMode="auto">
            <a:xfrm>
              <a:off x="1084" y="2806"/>
              <a:ext cx="366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equir</a:t>
              </a:r>
              <a:endParaRPr lang="en-US"/>
            </a:p>
          </p:txBody>
        </p:sp>
        <p:sp>
          <p:nvSpPr>
            <p:cNvPr id="59" name="Rectangle 58"/>
            <p:cNvSpPr>
              <a:spLocks noChangeArrowheads="1"/>
            </p:cNvSpPr>
            <p:nvPr/>
          </p:nvSpPr>
          <p:spPr bwMode="auto">
            <a:xfrm>
              <a:off x="1413" y="2806"/>
              <a:ext cx="494" cy="2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r>
                <a:rPr lang="en-US" sz="1800">
                  <a:solidFill>
                    <a:srgbClr val="000000"/>
                  </a:solidFill>
                  <a:latin typeface="Formata Regular" charset="0"/>
                </a:rPr>
                <a:t>ements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633857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81000" y="266700"/>
            <a:ext cx="8153400" cy="1104900"/>
          </a:xfrm>
          <a:prstGeom prst="rect">
            <a:avLst/>
          </a:prstGeom>
          <a:noFill/>
          <a:ln/>
        </p:spPr>
        <p:txBody>
          <a:bodyPr lIns="90487" tIns="44450" rIns="90487" bIns="44450"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Enduring and volatile requirements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76400"/>
            <a:ext cx="7804150" cy="4130675"/>
          </a:xfrm>
          <a:prstGeom prst="rect">
            <a:avLst/>
          </a:prstGeom>
          <a:noFill/>
          <a:ln/>
        </p:spPr>
        <p:txBody>
          <a:bodyPr lIns="90487" tIns="44450" rIns="90487" bIns="44450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>
                <a:solidFill>
                  <a:srgbClr val="FF0000"/>
                </a:solidFill>
              </a:rPr>
              <a:t>Enduring requirements</a:t>
            </a:r>
            <a:r>
              <a:rPr lang="en-GB" dirty="0" smtClean="0"/>
              <a:t>. </a:t>
            </a:r>
            <a:r>
              <a:rPr lang="en-GB" dirty="0" smtClean="0">
                <a:solidFill>
                  <a:srgbClr val="FF0000"/>
                </a:solidFill>
              </a:rPr>
              <a:t>Stable requirements </a:t>
            </a:r>
            <a:r>
              <a:rPr lang="en-GB" dirty="0" smtClean="0"/>
              <a:t>derived from the core activity of the customer organisation. E.g. a hospital will always have doctors, nurses, etc. May be derived from domain models</a:t>
            </a:r>
          </a:p>
          <a:p>
            <a:r>
              <a:rPr lang="en-GB" dirty="0" smtClean="0">
                <a:solidFill>
                  <a:srgbClr val="FF0000"/>
                </a:solidFill>
              </a:rPr>
              <a:t>Volatile requirements</a:t>
            </a:r>
            <a:r>
              <a:rPr lang="en-GB" dirty="0" smtClean="0"/>
              <a:t>. Requirements which </a:t>
            </a:r>
            <a:r>
              <a:rPr lang="en-GB" dirty="0" smtClean="0">
                <a:solidFill>
                  <a:srgbClr val="FF0000"/>
                </a:solidFill>
              </a:rPr>
              <a:t>change</a:t>
            </a:r>
            <a:r>
              <a:rPr lang="en-GB" dirty="0" smtClean="0"/>
              <a:t> during development or when the system is in use. In a hospital, requirements derived from health-care policy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1727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539552" y="548680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Volatile requirements</a:t>
            </a:r>
            <a:endParaRPr lang="en-GB" b="1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81000" y="1600200"/>
            <a:ext cx="8458200" cy="4648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graphicFrame>
        <p:nvGraphicFramePr>
          <p:cNvPr id="7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57085353"/>
              </p:ext>
            </p:extLst>
          </p:nvPr>
        </p:nvGraphicFramePr>
        <p:xfrm>
          <a:off x="534988" y="2062163"/>
          <a:ext cx="8220075" cy="3941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15" name="Document" r:id="rId3" imgW="5604404" imgH="2693055" progId="Word.Document.8">
                  <p:embed/>
                </p:oleObj>
              </mc:Choice>
              <mc:Fallback>
                <p:oleObj name="Document" r:id="rId3" imgW="5604404" imgH="2693055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4988" y="2062163"/>
                        <a:ext cx="8220075" cy="3941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9438498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548680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/>
              <a:t>Requirements management planning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641152" y="1700808"/>
            <a:ext cx="7804150" cy="413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During the requirements engineering process, you have to plan:</a:t>
            </a:r>
          </a:p>
          <a:p>
            <a:pPr lvl="1"/>
            <a:r>
              <a:rPr lang="en-GB" dirty="0" smtClean="0"/>
              <a:t>Requirements identification</a:t>
            </a:r>
          </a:p>
          <a:p>
            <a:pPr lvl="2"/>
            <a:r>
              <a:rPr lang="en-GB" dirty="0" smtClean="0"/>
              <a:t> How requirements are individually identified;</a:t>
            </a:r>
          </a:p>
          <a:p>
            <a:pPr lvl="1"/>
            <a:r>
              <a:rPr lang="en-GB" dirty="0" smtClean="0"/>
              <a:t>A change management process</a:t>
            </a:r>
          </a:p>
          <a:p>
            <a:pPr lvl="2"/>
            <a:r>
              <a:rPr lang="en-GB" dirty="0" smtClean="0"/>
              <a:t>The process followed when analysing a requirements change;</a:t>
            </a:r>
          </a:p>
          <a:p>
            <a:pPr lvl="1"/>
            <a:r>
              <a:rPr lang="en-GB" dirty="0" smtClean="0"/>
              <a:t>Traceability policies</a:t>
            </a:r>
          </a:p>
          <a:p>
            <a:pPr lvl="2"/>
            <a:r>
              <a:rPr lang="en-GB" dirty="0" smtClean="0"/>
              <a:t>The amount of information about requirements relationships that is maintained;</a:t>
            </a:r>
          </a:p>
          <a:p>
            <a:pPr lvl="1"/>
            <a:r>
              <a:rPr lang="en-GB" dirty="0" smtClean="0"/>
              <a:t>CASE tool support</a:t>
            </a:r>
          </a:p>
          <a:p>
            <a:pPr lvl="2"/>
            <a:r>
              <a:rPr lang="en-GB" dirty="0" smtClean="0"/>
              <a:t>The tool support required to help manage requirements change;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655871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9512" y="548680"/>
            <a:ext cx="82089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400" b="1" u="sng" dirty="0"/>
              <a:t>Two categories of requirements</a:t>
            </a:r>
          </a:p>
          <a:p>
            <a:r>
              <a:rPr lang="en-US" sz="2400" dirty="0" smtClean="0"/>
              <a:t>Requirements </a:t>
            </a:r>
            <a:r>
              <a:rPr lang="en-US" sz="2400" dirty="0"/>
              <a:t>can be </a:t>
            </a:r>
            <a:r>
              <a:rPr lang="en-US" sz="2400" dirty="0" smtClean="0"/>
              <a:t>majorly divided </a:t>
            </a:r>
            <a:r>
              <a:rPr lang="en-US" sz="2400" dirty="0"/>
              <a:t>into only two </a:t>
            </a:r>
            <a:r>
              <a:rPr lang="en-US" sz="2400" dirty="0" smtClean="0"/>
              <a:t> </a:t>
            </a:r>
            <a:r>
              <a:rPr lang="en-US" sz="2400" dirty="0"/>
              <a:t>categories </a:t>
            </a:r>
          </a:p>
          <a:p>
            <a:r>
              <a:rPr lang="en-US" sz="2400" dirty="0"/>
              <a:t>– </a:t>
            </a:r>
            <a:r>
              <a:rPr lang="en-US" sz="2400" dirty="0" smtClean="0"/>
              <a:t>Functional And Non-functional Requirements.  </a:t>
            </a:r>
            <a:endParaRPr lang="en-IN" sz="2400" dirty="0"/>
          </a:p>
        </p:txBody>
      </p:sp>
      <p:pic>
        <p:nvPicPr>
          <p:cNvPr id="1028" name="Picture 4" descr="The importance of functional and non-functional requirements in software development. What &amp; Ho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749009"/>
            <a:ext cx="7762875" cy="4488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14703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548680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Traceability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76400"/>
            <a:ext cx="7804150" cy="413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Traceability is concerned with the </a:t>
            </a:r>
            <a:r>
              <a:rPr lang="en-GB" sz="2400" dirty="0" smtClean="0">
                <a:solidFill>
                  <a:srgbClr val="FF0000"/>
                </a:solidFill>
              </a:rPr>
              <a:t>relationships between requirements</a:t>
            </a:r>
            <a:r>
              <a:rPr lang="en-GB" sz="2400" dirty="0" smtClean="0"/>
              <a:t>, their sources and the system design</a:t>
            </a:r>
          </a:p>
          <a:p>
            <a:r>
              <a:rPr lang="en-GB" sz="2400" dirty="0" smtClean="0"/>
              <a:t>Source traceability</a:t>
            </a:r>
          </a:p>
          <a:p>
            <a:pPr lvl="1"/>
            <a:r>
              <a:rPr lang="en-GB" sz="2000" dirty="0" smtClean="0"/>
              <a:t>Links from requirements to stakeholders who proposed these requirements;</a:t>
            </a:r>
          </a:p>
          <a:p>
            <a:r>
              <a:rPr lang="en-GB" sz="2400" dirty="0" smtClean="0"/>
              <a:t>Requirements traceability</a:t>
            </a:r>
          </a:p>
          <a:p>
            <a:pPr lvl="1"/>
            <a:r>
              <a:rPr lang="en-GB" sz="2000" dirty="0" smtClean="0"/>
              <a:t>Links between dependent requirements;</a:t>
            </a:r>
          </a:p>
          <a:p>
            <a:r>
              <a:rPr lang="en-GB" sz="2400" dirty="0" smtClean="0"/>
              <a:t>Design traceability</a:t>
            </a:r>
          </a:p>
          <a:p>
            <a:pPr lvl="1"/>
            <a:r>
              <a:rPr lang="en-GB" sz="2000" dirty="0" smtClean="0"/>
              <a:t>Links from the requirements to the design;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09778893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1981200"/>
            <a:ext cx="8458200" cy="4038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>
          <a:xfrm>
            <a:off x="467544" y="620688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A traceability matrix</a:t>
            </a:r>
            <a:endParaRPr lang="en-GB" b="1" dirty="0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-228600" y="2057400"/>
          <a:ext cx="9372600" cy="3514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Document" r:id="rId3" imgW="5486400" imgH="8229600" progId="Word.Document.8">
                  <p:embed/>
                </p:oleObj>
              </mc:Choice>
              <mc:Fallback>
                <p:oleObj name="Document" r:id="rId3" imgW="5486400" imgH="82296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75000"/>
                      <a:stretch>
                        <a:fillRect/>
                      </a:stretch>
                    </p:blipFill>
                    <p:spPr bwMode="auto">
                      <a:xfrm>
                        <a:off x="-228600" y="2057400"/>
                        <a:ext cx="9372600" cy="3514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436864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692696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b="1" dirty="0" smtClean="0"/>
              <a:t>CASE tool support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76400"/>
            <a:ext cx="7804150" cy="413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 smtClean="0"/>
              <a:t>Requirements storage</a:t>
            </a:r>
          </a:p>
          <a:p>
            <a:pPr lvl="1"/>
            <a:r>
              <a:rPr lang="en-GB" sz="2000" dirty="0" smtClean="0"/>
              <a:t>Requirements should be managed in a </a:t>
            </a:r>
            <a:r>
              <a:rPr lang="en-GB" sz="2000" dirty="0" smtClean="0">
                <a:solidFill>
                  <a:srgbClr val="FF0000"/>
                </a:solidFill>
              </a:rPr>
              <a:t>secure, managed data store.</a:t>
            </a:r>
          </a:p>
          <a:p>
            <a:r>
              <a:rPr lang="en-GB" sz="2400" dirty="0" smtClean="0"/>
              <a:t>Change management</a:t>
            </a:r>
          </a:p>
          <a:p>
            <a:pPr lvl="1"/>
            <a:r>
              <a:rPr lang="en-GB" sz="2000" dirty="0" smtClean="0"/>
              <a:t>The process of change </a:t>
            </a:r>
            <a:r>
              <a:rPr lang="en-GB" sz="2000" dirty="0" smtClean="0">
                <a:solidFill>
                  <a:srgbClr val="FF0000"/>
                </a:solidFill>
              </a:rPr>
              <a:t>management is a workflow process whose stages</a:t>
            </a:r>
            <a:r>
              <a:rPr lang="en-GB" sz="2000" dirty="0" smtClean="0"/>
              <a:t> can be defined and information flow between these stages </a:t>
            </a:r>
            <a:r>
              <a:rPr lang="en-GB" sz="2000" dirty="0" smtClean="0">
                <a:solidFill>
                  <a:srgbClr val="FF0000"/>
                </a:solidFill>
              </a:rPr>
              <a:t>partially automated.</a:t>
            </a:r>
          </a:p>
          <a:p>
            <a:r>
              <a:rPr lang="en-GB" sz="2400" dirty="0" smtClean="0"/>
              <a:t>Traceability management</a:t>
            </a:r>
          </a:p>
          <a:p>
            <a:pPr lvl="1"/>
            <a:r>
              <a:rPr lang="en-GB" sz="2000" dirty="0" smtClean="0"/>
              <a:t>Automated maintenance and retrieval of the </a:t>
            </a:r>
            <a:r>
              <a:rPr lang="en-GB" sz="2000" dirty="0" smtClean="0">
                <a:solidFill>
                  <a:srgbClr val="FF0000"/>
                </a:solidFill>
              </a:rPr>
              <a:t>links between requirements.</a:t>
            </a:r>
            <a:endParaRPr lang="en-GB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12845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23528" y="548680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3600" b="1" dirty="0" smtClean="0"/>
              <a:t>Requirements change management</a:t>
            </a:r>
            <a:endParaRPr lang="en-GB" b="1" dirty="0"/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990600" y="1676400"/>
            <a:ext cx="7804150" cy="4130675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Should </a:t>
            </a:r>
            <a:r>
              <a:rPr lang="en-GB" dirty="0" smtClean="0">
                <a:solidFill>
                  <a:srgbClr val="FF0000"/>
                </a:solidFill>
              </a:rPr>
              <a:t>apply</a:t>
            </a:r>
            <a:r>
              <a:rPr lang="en-GB" dirty="0" smtClean="0"/>
              <a:t> to all proposed </a:t>
            </a:r>
            <a:r>
              <a:rPr lang="en-GB" dirty="0" smtClean="0">
                <a:solidFill>
                  <a:srgbClr val="FF0000"/>
                </a:solidFill>
              </a:rPr>
              <a:t>changes</a:t>
            </a:r>
            <a:r>
              <a:rPr lang="en-GB" dirty="0" smtClean="0"/>
              <a:t> to the requirements.</a:t>
            </a:r>
          </a:p>
          <a:p>
            <a:r>
              <a:rPr lang="en-GB" dirty="0" smtClean="0"/>
              <a:t>Principal stages</a:t>
            </a:r>
          </a:p>
          <a:p>
            <a:pPr lvl="1"/>
            <a:r>
              <a:rPr lang="en-GB" dirty="0" smtClean="0"/>
              <a:t>Problem analysis. Discuss requirements problem and propose change;</a:t>
            </a:r>
          </a:p>
          <a:p>
            <a:pPr lvl="1"/>
            <a:r>
              <a:rPr lang="en-GB" dirty="0" smtClean="0"/>
              <a:t>Change analysis and costing. Assess effects of change on other requirements;</a:t>
            </a:r>
          </a:p>
          <a:p>
            <a:pPr lvl="1"/>
            <a:r>
              <a:rPr lang="en-GB" dirty="0" smtClean="0"/>
              <a:t>Change implementation. Modify requirements document and other documents to reflect change.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423784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304800" y="753462"/>
            <a:ext cx="7804150" cy="9175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Change management</a:t>
            </a:r>
            <a:endParaRPr lang="en-US" b="1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304800" y="2636912"/>
            <a:ext cx="8458200" cy="21336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352800"/>
            <a:ext cx="7543800" cy="917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65925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463" y="1428750"/>
            <a:ext cx="8345487" cy="4005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00076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23528" y="599777"/>
            <a:ext cx="7992888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are Functional Requirements?</a:t>
            </a:r>
          </a:p>
          <a:p>
            <a:endParaRPr lang="en-US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A functional requirement is what the entire system or its individual components should be.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It </a:t>
            </a:r>
            <a:r>
              <a:rPr lang="en-US" sz="2400" dirty="0"/>
              <a:t>covers all the </a:t>
            </a:r>
            <a:r>
              <a:rPr lang="en-US" sz="2400" dirty="0">
                <a:solidFill>
                  <a:srgbClr val="FF0000"/>
                </a:solidFill>
              </a:rPr>
              <a:t>functions that the software</a:t>
            </a:r>
            <a:r>
              <a:rPr lang="en-US" sz="2400" dirty="0"/>
              <a:t> must </a:t>
            </a:r>
            <a:r>
              <a:rPr lang="en-US" sz="2400" dirty="0" smtClean="0"/>
              <a:t>perform.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In </a:t>
            </a:r>
            <a:r>
              <a:rPr lang="en-US" sz="2400" dirty="0"/>
              <a:t>turn, the term "function" means the </a:t>
            </a:r>
            <a:r>
              <a:rPr lang="en-US" sz="2400" dirty="0" smtClean="0">
                <a:solidFill>
                  <a:srgbClr val="FF0000"/>
                </a:solidFill>
              </a:rPr>
              <a:t>inputs</a:t>
            </a:r>
            <a:r>
              <a:rPr lang="en-US" sz="2400" dirty="0" smtClean="0"/>
              <a:t> </a:t>
            </a:r>
            <a:r>
              <a:rPr lang="en-US" sz="2400" dirty="0"/>
              <a:t>needed for a system to properly perform, the </a:t>
            </a:r>
            <a:r>
              <a:rPr lang="en-US" sz="2400" dirty="0" smtClean="0">
                <a:solidFill>
                  <a:srgbClr val="FF0000"/>
                </a:solidFill>
              </a:rPr>
              <a:t>outputs</a:t>
            </a:r>
            <a:r>
              <a:rPr lang="en-US" sz="2400" dirty="0" smtClean="0"/>
              <a:t> </a:t>
            </a:r>
            <a:r>
              <a:rPr lang="en-US" sz="2400" dirty="0"/>
              <a:t>it produces, and its behavior. </a:t>
            </a:r>
            <a:endParaRPr lang="en-US" sz="2400" dirty="0" smtClean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 smtClean="0"/>
              <a:t>This </a:t>
            </a:r>
            <a:r>
              <a:rPr lang="en-US" sz="2400" dirty="0"/>
              <a:t>includes all the functionality describing what the </a:t>
            </a:r>
            <a:r>
              <a:rPr lang="en-US" sz="2400" dirty="0">
                <a:solidFill>
                  <a:srgbClr val="FF0000"/>
                </a:solidFill>
              </a:rPr>
              <a:t>system is supposed to do.</a:t>
            </a:r>
            <a:endParaRPr lang="en-IN" sz="2400" dirty="0">
              <a:solidFill>
                <a:srgbClr val="FF0000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99" y="4293096"/>
            <a:ext cx="7888287" cy="19852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44763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823" b="4860"/>
          <a:stretch/>
        </p:blipFill>
        <p:spPr bwMode="auto">
          <a:xfrm>
            <a:off x="323528" y="692696"/>
            <a:ext cx="8351912" cy="5411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1663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23528" y="620688"/>
            <a:ext cx="7704856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What are Non-functional Requirements?</a:t>
            </a:r>
          </a:p>
          <a:p>
            <a:endParaRPr lang="en-US" dirty="0"/>
          </a:p>
          <a:p>
            <a:r>
              <a:rPr lang="en-US" sz="2400" dirty="0"/>
              <a:t>They define the </a:t>
            </a:r>
            <a:r>
              <a:rPr lang="en-US" sz="2400" dirty="0">
                <a:solidFill>
                  <a:srgbClr val="FF0000"/>
                </a:solidFill>
              </a:rPr>
              <a:t>attributes of software quality</a:t>
            </a:r>
            <a:r>
              <a:rPr lang="en-US" sz="2400" dirty="0"/>
              <a:t>. This includes a set of standards against which the quality of a particular </a:t>
            </a:r>
            <a:r>
              <a:rPr lang="en-US" sz="2400" dirty="0">
                <a:solidFill>
                  <a:srgbClr val="FF0000"/>
                </a:solidFill>
              </a:rPr>
              <a:t>system is judged.</a:t>
            </a:r>
            <a:endParaRPr lang="en-IN" sz="2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192" b="7747"/>
          <a:stretch/>
        </p:blipFill>
        <p:spPr bwMode="auto">
          <a:xfrm>
            <a:off x="340869" y="2467347"/>
            <a:ext cx="8261350" cy="3697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014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8424936" cy="51125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323528" y="836712"/>
            <a:ext cx="432048" cy="36004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249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AIML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 smtClean="0">
                <a:solidFill>
                  <a:prstClr val="black">
                    <a:tint val="75000"/>
                  </a:prstClr>
                </a:solidFill>
              </a:rPr>
              <a:t>MRU</a:t>
            </a:r>
            <a:endParaRPr lang="en-IN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32304-0A3C-4E62-8D49-8FEF9A68EE11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51520" y="764704"/>
            <a:ext cx="867645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Non-functional requirements </a:t>
            </a:r>
            <a:r>
              <a:rPr lang="en-US" sz="2000" dirty="0"/>
              <a:t>:</a:t>
            </a:r>
          </a:p>
          <a:p>
            <a:r>
              <a:rPr lang="en-US" sz="2000" b="1" dirty="0"/>
              <a:t>Product requirements</a:t>
            </a:r>
          </a:p>
          <a:p>
            <a:r>
              <a:rPr lang="en-US" sz="2000" dirty="0" smtClean="0"/>
              <a:t>Requirements </a:t>
            </a:r>
            <a:r>
              <a:rPr lang="en-US" sz="2000" dirty="0"/>
              <a:t>which specify that the delivered product must behave in a </a:t>
            </a:r>
            <a:r>
              <a:rPr lang="en-US" sz="2000" dirty="0" smtClean="0"/>
              <a:t>particular way </a:t>
            </a:r>
          </a:p>
          <a:p>
            <a:r>
              <a:rPr lang="en-US" sz="2000" dirty="0" smtClean="0"/>
              <a:t>e.g</a:t>
            </a:r>
            <a:r>
              <a:rPr lang="en-US" sz="2000" dirty="0"/>
              <a:t>. execution speed, reliability, etc.</a:t>
            </a:r>
          </a:p>
          <a:p>
            <a:r>
              <a:rPr lang="en-US" sz="2000" dirty="0" err="1"/>
              <a:t>Eg:The</a:t>
            </a:r>
            <a:r>
              <a:rPr lang="en-US" sz="2000" dirty="0"/>
              <a:t> user interface for LIBSYS shall be implemented as simple HTML without</a:t>
            </a:r>
          </a:p>
          <a:p>
            <a:r>
              <a:rPr lang="en-US" sz="2000" dirty="0"/>
              <a:t>frames or Java applets.</a:t>
            </a:r>
          </a:p>
          <a:p>
            <a:r>
              <a:rPr lang="en-US" sz="2000" b="1" dirty="0" err="1"/>
              <a:t>Organisational</a:t>
            </a:r>
            <a:r>
              <a:rPr lang="en-US" sz="2000" b="1" dirty="0"/>
              <a:t> requirements</a:t>
            </a:r>
          </a:p>
          <a:p>
            <a:r>
              <a:rPr lang="en-US" sz="2000" dirty="0"/>
              <a:t>Requirements which are a consequence of </a:t>
            </a:r>
            <a:r>
              <a:rPr lang="en-US" sz="2000" dirty="0" smtClean="0"/>
              <a:t>organizational </a:t>
            </a:r>
            <a:r>
              <a:rPr lang="en-US" sz="2000" dirty="0"/>
              <a:t>policies and procedures</a:t>
            </a:r>
          </a:p>
          <a:p>
            <a:r>
              <a:rPr lang="en-US" sz="2000" dirty="0"/>
              <a:t>e.g. process standards used, implementation requirements, etc.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The system development process and deliverable documents shall conform to</a:t>
            </a:r>
          </a:p>
          <a:p>
            <a:r>
              <a:rPr lang="en-US" sz="2000" dirty="0"/>
              <a:t>the process and deliverables defined in XYZCo-SP-STAN-95.</a:t>
            </a:r>
          </a:p>
          <a:p>
            <a:r>
              <a:rPr lang="en-US" sz="2000" b="1" dirty="0"/>
              <a:t>External requirements</a:t>
            </a:r>
          </a:p>
          <a:p>
            <a:r>
              <a:rPr lang="en-US" sz="2000" dirty="0"/>
              <a:t>Requirements which arise from factors which are external to the system and its</a:t>
            </a:r>
          </a:p>
          <a:p>
            <a:r>
              <a:rPr lang="en-US" sz="2000" dirty="0"/>
              <a:t>development process </a:t>
            </a:r>
            <a:endParaRPr lang="en-US" sz="2000" dirty="0" smtClean="0"/>
          </a:p>
          <a:p>
            <a:r>
              <a:rPr lang="en-US" sz="2000" dirty="0" smtClean="0"/>
              <a:t>e.g</a:t>
            </a:r>
            <a:r>
              <a:rPr lang="en-US" sz="2000" dirty="0"/>
              <a:t>. interoperability requirements, legislative requirements, etc.</a:t>
            </a:r>
          </a:p>
          <a:p>
            <a:r>
              <a:rPr lang="en-US" sz="2000" dirty="0" err="1"/>
              <a:t>Eg</a:t>
            </a:r>
            <a:r>
              <a:rPr lang="en-US" sz="2000" dirty="0"/>
              <a:t>: The system shall not disclose any personal information about customers apart</a:t>
            </a:r>
          </a:p>
          <a:p>
            <a:r>
              <a:rPr lang="en-US" sz="2000" dirty="0"/>
              <a:t>from their name and reference number to the operators of the system.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28280634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1479</TotalTime>
  <Words>1581</Words>
  <Application>Microsoft Office PowerPoint</Application>
  <PresentationFormat>On-screen Show (4:3)</PresentationFormat>
  <Paragraphs>363</Paragraphs>
  <Slides>45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7" baseType="lpstr">
      <vt:lpstr>1_Office Theme</vt:lpstr>
      <vt:lpstr>Document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MRUH</dc:creator>
  <cp:lastModifiedBy>MRUH</cp:lastModifiedBy>
  <cp:revision>122</cp:revision>
  <dcterms:created xsi:type="dcterms:W3CDTF">2022-09-20T09:47:55Z</dcterms:created>
  <dcterms:modified xsi:type="dcterms:W3CDTF">2023-09-12T10:25:38Z</dcterms:modified>
</cp:coreProperties>
</file>