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88" r:id="rId3"/>
    <p:sldId id="293" r:id="rId4"/>
    <p:sldId id="257" r:id="rId5"/>
    <p:sldId id="258" r:id="rId6"/>
    <p:sldId id="263" r:id="rId7"/>
    <p:sldId id="264" r:id="rId8"/>
    <p:sldId id="265" r:id="rId9"/>
    <p:sldId id="266" r:id="rId10"/>
    <p:sldId id="267" r:id="rId11"/>
    <p:sldId id="268" r:id="rId12"/>
    <p:sldId id="289" r:id="rId13"/>
    <p:sldId id="269" r:id="rId14"/>
    <p:sldId id="295" r:id="rId15"/>
    <p:sldId id="296" r:id="rId16"/>
    <p:sldId id="294" r:id="rId17"/>
    <p:sldId id="270" r:id="rId18"/>
    <p:sldId id="271" r:id="rId19"/>
    <p:sldId id="272" r:id="rId20"/>
    <p:sldId id="273" r:id="rId21"/>
    <p:sldId id="274" r:id="rId22"/>
    <p:sldId id="286" r:id="rId23"/>
    <p:sldId id="290" r:id="rId24"/>
    <p:sldId id="277" r:id="rId25"/>
    <p:sldId id="278" r:id="rId26"/>
    <p:sldId id="279" r:id="rId27"/>
    <p:sldId id="281" r:id="rId28"/>
    <p:sldId id="291" r:id="rId29"/>
    <p:sldId id="282" r:id="rId30"/>
    <p:sldId id="284" r:id="rId31"/>
    <p:sldId id="285" r:id="rId32"/>
    <p:sldId id="292" r:id="rId33"/>
    <p:sldId id="275" r:id="rId34"/>
    <p:sldId id="276" r:id="rId35"/>
    <p:sldId id="28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18" d="100"/>
          <a:sy n="118" d="100"/>
        </p:scale>
        <p:origin x="-276"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BA932A-6C47-4894-9496-6C144C547E7E}"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619131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BA932A-6C47-4894-9496-6C144C547E7E}" type="datetimeFigureOut">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2699241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BBA932A-6C47-4894-9496-6C144C547E7E}"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3719170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BBA932A-6C47-4894-9496-6C144C547E7E}"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F25ED-F1C5-49B8-A0EB-1C4E5706DFA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901703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BA932A-6C47-4894-9496-6C144C547E7E}"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22348316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BBA932A-6C47-4894-9496-6C144C547E7E}" type="datetimeFigureOut">
              <a:rPr lang="en-US" smtClean="0"/>
              <a:t>8/25/2023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39469345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BBA932A-6C47-4894-9496-6C144C547E7E}" type="datetimeFigureOut">
              <a:rPr lang="en-US" smtClean="0"/>
              <a:t>8/25/2023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2938927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BA932A-6C47-4894-9496-6C144C547E7E}"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18779493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BA932A-6C47-4894-9496-6C144C547E7E}"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313910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BBA932A-6C47-4894-9496-6C144C547E7E}"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3662236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BA932A-6C47-4894-9496-6C144C547E7E}"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2033247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BA932A-6C47-4894-9496-6C144C547E7E}" type="datetimeFigureOut">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4271676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BA932A-6C47-4894-9496-6C144C547E7E}" type="datetimeFigureOut">
              <a:rPr lang="en-US" smtClean="0"/>
              <a:t>8/25/2023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1758822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BBA932A-6C47-4894-9496-6C144C547E7E}" type="datetimeFigureOut">
              <a:rPr lang="en-US" smtClean="0"/>
              <a:t>8/25/2023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871149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BBA932A-6C47-4894-9496-6C144C547E7E}" type="datetimeFigureOut">
              <a:rPr lang="en-US" smtClean="0"/>
              <a:t>8/25/2023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762239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BBA932A-6C47-4894-9496-6C144C547E7E}" type="datetimeFigureOut">
              <a:rPr lang="en-US" smtClean="0"/>
              <a:t>8/25/2023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3974287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BA932A-6C47-4894-9496-6C144C547E7E}" type="datetimeFigureOut">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1842053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BBA932A-6C47-4894-9496-6C144C547E7E}" type="datetimeFigureOut">
              <a:rPr lang="en-US" smtClean="0"/>
              <a:t>8/25/2023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58F25ED-F1C5-49B8-A0EB-1C4E5706DFAA}" type="slidenum">
              <a:rPr lang="en-US" smtClean="0"/>
              <a:t>‹#›</a:t>
            </a:fld>
            <a:endParaRPr lang="en-US"/>
          </a:p>
        </p:txBody>
      </p:sp>
    </p:spTree>
    <p:extLst>
      <p:ext uri="{BB962C8B-B14F-4D97-AF65-F5344CB8AC3E}">
        <p14:creationId xmlns:p14="http://schemas.microsoft.com/office/powerpoint/2010/main" val="2951105312"/>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00468"/>
            <a:ext cx="9144000" cy="706437"/>
          </a:xfrm>
        </p:spPr>
        <p:txBody>
          <a:bodyPr>
            <a:noAutofit/>
          </a:bodyPr>
          <a:lstStyle/>
          <a:p>
            <a:pPr algn="ctr"/>
            <a:r>
              <a:rPr lang="en-US" sz="2400" b="1" dirty="0">
                <a:solidFill>
                  <a:schemeClr val="tx1"/>
                </a:solidFill>
                <a:latin typeface="Times New Roman" panose="02020603050405020304" pitchFamily="18" charset="0"/>
                <a:cs typeface="Times New Roman" panose="02020603050405020304" pitchFamily="18" charset="0"/>
              </a:rPr>
              <a:t>MALLA REDDY UNIVERSITY</a:t>
            </a:r>
          </a:p>
        </p:txBody>
      </p:sp>
      <p:sp>
        <p:nvSpPr>
          <p:cNvPr id="3" name="Subtitle 2"/>
          <p:cNvSpPr>
            <a:spLocks noGrp="1"/>
          </p:cNvSpPr>
          <p:nvPr>
            <p:ph type="subTitle" idx="1"/>
          </p:nvPr>
        </p:nvSpPr>
        <p:spPr>
          <a:xfrm>
            <a:off x="1091381" y="1267326"/>
            <a:ext cx="9576619" cy="5117432"/>
          </a:xfrm>
        </p:spPr>
        <p:txBody>
          <a:bodyPr/>
          <a:lstStyle/>
          <a:p>
            <a:pPr algn="ctr">
              <a:lnSpc>
                <a:spcPct val="200000"/>
              </a:lnSpc>
            </a:pPr>
            <a:endParaRPr lang="en-US" b="1" dirty="0"/>
          </a:p>
          <a:p>
            <a:pPr algn="ctr">
              <a:lnSpc>
                <a:spcPct val="200000"/>
              </a:lnSpc>
            </a:pPr>
            <a:r>
              <a:rPr lang="en-US" sz="2400" b="1" dirty="0">
                <a:solidFill>
                  <a:schemeClr val="tx1"/>
                </a:solidFill>
                <a:latin typeface="Times New Roman" panose="02020603050405020304" pitchFamily="18" charset="0"/>
                <a:cs typeface="Times New Roman" panose="02020603050405020304" pitchFamily="18" charset="0"/>
              </a:rPr>
              <a:t>MR22-1CS0146: OBJECT ORIENTED SOFTWARE ENGINEERING</a:t>
            </a:r>
          </a:p>
          <a:p>
            <a:pPr algn="ctr">
              <a:lnSpc>
                <a:spcPct val="200000"/>
              </a:lnSpc>
            </a:pPr>
            <a:r>
              <a:rPr lang="en-US" sz="2400" b="1" dirty="0">
                <a:solidFill>
                  <a:schemeClr val="tx1"/>
                </a:solidFill>
                <a:latin typeface="Times New Roman" panose="02020603050405020304" pitchFamily="18" charset="0"/>
                <a:cs typeface="Times New Roman" panose="02020603050405020304" pitchFamily="18" charset="0"/>
              </a:rPr>
              <a:t>II Year B.Tech. CSE I - Sem</a:t>
            </a:r>
            <a:endParaRPr lang="en-US" sz="2400" dirty="0">
              <a:solidFill>
                <a:schemeClr val="tx1"/>
              </a:solidFill>
              <a:latin typeface="Times New Roman" panose="02020603050405020304" pitchFamily="18" charset="0"/>
              <a:cs typeface="Times New Roman" panose="02020603050405020304" pitchFamily="18" charset="0"/>
            </a:endParaRPr>
          </a:p>
          <a:p>
            <a:pPr algn="ctr">
              <a:lnSpc>
                <a:spcPct val="200000"/>
              </a:lnSpc>
            </a:pPr>
            <a:r>
              <a:rPr lang="en-US" sz="2400" b="1" dirty="0">
                <a:solidFill>
                  <a:schemeClr val="tx1"/>
                </a:solidFill>
                <a:latin typeface="Times New Roman" panose="02020603050405020304" pitchFamily="18" charset="0"/>
                <a:cs typeface="Times New Roman" panose="02020603050405020304" pitchFamily="18" charset="0"/>
              </a:rPr>
              <a:t>(MRU-R22)</a:t>
            </a:r>
            <a:endParaRPr lang="en-US" sz="2400" dirty="0">
              <a:solidFill>
                <a:schemeClr val="tx1"/>
              </a:solidFill>
              <a:latin typeface="Times New Roman" panose="02020603050405020304" pitchFamily="18" charset="0"/>
              <a:cs typeface="Times New Roman" panose="02020603050405020304" pitchFamily="18" charset="0"/>
            </a:endParaRPr>
          </a:p>
          <a:p>
            <a:pPr algn="ctr">
              <a:lnSpc>
                <a:spcPct val="200000"/>
              </a:lnSpc>
            </a:pPr>
            <a:r>
              <a:rPr lang="en-US" sz="2400" b="1" dirty="0">
                <a:solidFill>
                  <a:schemeClr val="tx1"/>
                </a:solidFill>
                <a:latin typeface="Times New Roman" panose="02020603050405020304" pitchFamily="18" charset="0"/>
                <a:cs typeface="Times New Roman" panose="02020603050405020304" pitchFamily="18" charset="0"/>
              </a:rPr>
              <a:t>UNIT-I</a:t>
            </a:r>
          </a:p>
          <a:p>
            <a:endParaRPr lang="en-US" dirty="0"/>
          </a:p>
        </p:txBody>
      </p:sp>
    </p:spTree>
    <p:extLst>
      <p:ext uri="{BB962C8B-B14F-4D97-AF65-F5344CB8AC3E}">
        <p14:creationId xmlns:p14="http://schemas.microsoft.com/office/powerpoint/2010/main" val="38269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208547"/>
            <a:ext cx="10126162" cy="6497053"/>
          </a:xfrm>
        </p:spPr>
        <p:txBody>
          <a:bodyPr>
            <a:normAutofit/>
          </a:bodyPr>
          <a:lstStyle/>
          <a:p>
            <a:pPr marL="0" lvl="0" indent="0" algn="just">
              <a:lnSpc>
                <a:spcPct val="110000"/>
              </a:lnSpc>
              <a:spcBef>
                <a:spcPts val="600"/>
              </a:spcBef>
              <a:buNone/>
            </a:pPr>
            <a:r>
              <a:rPr lang="en-US" sz="1800" b="1" dirty="0">
                <a:latin typeface="Times New Roman" panose="02020603050405020304" pitchFamily="18" charset="0"/>
                <a:cs typeface="Times New Roman" panose="02020603050405020304" pitchFamily="18" charset="0"/>
              </a:rPr>
              <a:t>Communication</a:t>
            </a:r>
            <a:r>
              <a:rPr lang="en-US" sz="1800" dirty="0">
                <a:latin typeface="Times New Roman" panose="02020603050405020304" pitchFamily="18" charset="0"/>
                <a:cs typeface="Times New Roman" panose="02020603050405020304" pitchFamily="18" charset="0"/>
              </a:rPr>
              <a:t>:</a:t>
            </a:r>
          </a:p>
          <a:p>
            <a:pPr lvl="1" algn="just">
              <a:lnSpc>
                <a:spcPct val="110000"/>
              </a:lnSpc>
              <a:spcBef>
                <a:spcPts val="600"/>
              </a:spcBef>
            </a:pPr>
            <a:r>
              <a:rPr lang="en-US" dirty="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nvolves </a:t>
            </a:r>
            <a:r>
              <a:rPr lang="en-US" dirty="0">
                <a:latin typeface="Times New Roman" panose="02020603050405020304" pitchFamily="18" charset="0"/>
                <a:cs typeface="Times New Roman" panose="02020603050405020304" pitchFamily="18" charset="0"/>
              </a:rPr>
              <a:t>communication and collaboration with the customer and encompasses requirements gathering and other related activities.</a:t>
            </a:r>
          </a:p>
          <a:p>
            <a:pPr marL="0" lvl="0" indent="0" algn="just">
              <a:lnSpc>
                <a:spcPct val="110000"/>
              </a:lnSpc>
              <a:spcBef>
                <a:spcPts val="600"/>
              </a:spcBef>
              <a:buNone/>
            </a:pPr>
            <a:r>
              <a:rPr lang="en-US" sz="1800" b="1" dirty="0">
                <a:latin typeface="Times New Roman" panose="02020603050405020304" pitchFamily="18" charset="0"/>
                <a:cs typeface="Times New Roman" panose="02020603050405020304" pitchFamily="18" charset="0"/>
              </a:rPr>
              <a:t>Planning</a:t>
            </a:r>
            <a:r>
              <a:rPr lang="en-US" sz="1800" dirty="0">
                <a:latin typeface="Times New Roman" panose="02020603050405020304" pitchFamily="18" charset="0"/>
                <a:cs typeface="Times New Roman" panose="02020603050405020304" pitchFamily="18" charset="0"/>
              </a:rPr>
              <a:t>:</a:t>
            </a:r>
          </a:p>
          <a:p>
            <a:pPr lvl="1" algn="just">
              <a:lnSpc>
                <a:spcPct val="110000"/>
              </a:lnSpc>
              <a:spcBef>
                <a:spcPts val="600"/>
              </a:spcBef>
            </a:pPr>
            <a:r>
              <a:rPr lang="en-US" dirty="0">
                <a:latin typeface="Times New Roman" panose="02020603050405020304" pitchFamily="18" charset="0"/>
                <a:cs typeface="Times New Roman" panose="02020603050405020304" pitchFamily="18" charset="0"/>
              </a:rPr>
              <a:t>E</a:t>
            </a:r>
            <a:r>
              <a:rPr lang="en-US" dirty="0" smtClean="0">
                <a:latin typeface="Times New Roman" panose="02020603050405020304" pitchFamily="18" charset="0"/>
                <a:cs typeface="Times New Roman" panose="02020603050405020304" pitchFamily="18" charset="0"/>
              </a:rPr>
              <a:t>stablishes </a:t>
            </a:r>
            <a:r>
              <a:rPr lang="en-US" dirty="0">
                <a:latin typeface="Times New Roman" panose="02020603050405020304" pitchFamily="18" charset="0"/>
                <a:cs typeface="Times New Roman" panose="02020603050405020304" pitchFamily="18" charset="0"/>
              </a:rPr>
              <a:t>a plan for the software engineering work that follows. It describes the technical tasks to be conducted, the risks that are likely, the resources that will be required, the work products to be produced, and a work schedule.</a:t>
            </a:r>
          </a:p>
          <a:p>
            <a:pPr marL="0" lvl="0" indent="0" algn="just">
              <a:lnSpc>
                <a:spcPct val="110000"/>
              </a:lnSpc>
              <a:spcBef>
                <a:spcPts val="600"/>
              </a:spcBef>
              <a:buNone/>
            </a:pPr>
            <a:r>
              <a:rPr lang="en-US" sz="1800" b="1" dirty="0">
                <a:latin typeface="Times New Roman" panose="02020603050405020304" pitchFamily="18" charset="0"/>
                <a:cs typeface="Times New Roman" panose="02020603050405020304" pitchFamily="18" charset="0"/>
              </a:rPr>
              <a:t>Modeling: </a:t>
            </a:r>
          </a:p>
          <a:p>
            <a:pPr lvl="1" algn="just">
              <a:lnSpc>
                <a:spcPct val="110000"/>
              </a:lnSpc>
              <a:spcBef>
                <a:spcPts val="600"/>
              </a:spcBef>
            </a:pPr>
            <a:r>
              <a:rPr lang="en-US" dirty="0">
                <a:latin typeface="Times New Roman" panose="02020603050405020304" pitchFamily="18" charset="0"/>
                <a:cs typeface="Times New Roman" panose="02020603050405020304" pitchFamily="18" charset="0"/>
              </a:rPr>
              <a:t>E</a:t>
            </a:r>
            <a:r>
              <a:rPr lang="en-US" dirty="0" smtClean="0">
                <a:latin typeface="Times New Roman" panose="02020603050405020304" pitchFamily="18" charset="0"/>
                <a:cs typeface="Times New Roman" panose="02020603050405020304" pitchFamily="18" charset="0"/>
              </a:rPr>
              <a:t>ncompasses </a:t>
            </a:r>
            <a:r>
              <a:rPr lang="en-US" dirty="0">
                <a:latin typeface="Times New Roman" panose="02020603050405020304" pitchFamily="18" charset="0"/>
                <a:cs typeface="Times New Roman" panose="02020603050405020304" pitchFamily="18" charset="0"/>
              </a:rPr>
              <a:t>the creation of models that allow the developer and customer to better understand software requirements </a:t>
            </a:r>
          </a:p>
          <a:p>
            <a:pPr lvl="1" algn="just">
              <a:lnSpc>
                <a:spcPct val="110000"/>
              </a:lnSpc>
              <a:spcBef>
                <a:spcPts val="600"/>
              </a:spcBef>
            </a:pPr>
            <a:r>
              <a:rPr lang="en-US" dirty="0">
                <a:latin typeface="Times New Roman" panose="02020603050405020304" pitchFamily="18" charset="0"/>
                <a:cs typeface="Times New Roman" panose="02020603050405020304" pitchFamily="18" charset="0"/>
              </a:rPr>
              <a:t>The modeling activity is composed of 2 software engineering actions- analysis and design.</a:t>
            </a:r>
          </a:p>
          <a:p>
            <a:pPr lvl="2" algn="just">
              <a:lnSpc>
                <a:spcPct val="110000"/>
              </a:lnSpc>
              <a:spcBef>
                <a:spcPts val="600"/>
              </a:spcBef>
            </a:pPr>
            <a:r>
              <a:rPr lang="en-US" sz="1800" dirty="0">
                <a:latin typeface="Times New Roman" panose="02020603050405020304" pitchFamily="18" charset="0"/>
                <a:cs typeface="Times New Roman" panose="02020603050405020304" pitchFamily="18" charset="0"/>
              </a:rPr>
              <a:t>Analysis encompasses a set of work tasks.</a:t>
            </a:r>
          </a:p>
          <a:p>
            <a:pPr lvl="2" algn="just">
              <a:lnSpc>
                <a:spcPct val="110000"/>
              </a:lnSpc>
              <a:spcBef>
                <a:spcPts val="600"/>
              </a:spcBef>
            </a:pPr>
            <a:r>
              <a:rPr lang="en-US" sz="1800" dirty="0">
                <a:latin typeface="Times New Roman" panose="02020603050405020304" pitchFamily="18" charset="0"/>
                <a:cs typeface="Times New Roman" panose="02020603050405020304" pitchFamily="18" charset="0"/>
              </a:rPr>
              <a:t>Design encompasses work tasks that create a design model.</a:t>
            </a:r>
          </a:p>
          <a:p>
            <a:pPr marL="0" lvl="0" indent="0" algn="just">
              <a:lnSpc>
                <a:spcPct val="110000"/>
              </a:lnSpc>
              <a:spcBef>
                <a:spcPts val="600"/>
              </a:spcBef>
              <a:buNone/>
            </a:pPr>
            <a:r>
              <a:rPr lang="en-US" sz="1800" b="1" dirty="0">
                <a:latin typeface="Times New Roman" panose="02020603050405020304" pitchFamily="18" charset="0"/>
                <a:cs typeface="Times New Roman" panose="02020603050405020304" pitchFamily="18" charset="0"/>
              </a:rPr>
              <a:t>Construction: </a:t>
            </a:r>
          </a:p>
          <a:p>
            <a:pPr lvl="1" algn="just">
              <a:lnSpc>
                <a:spcPct val="110000"/>
              </a:lnSpc>
              <a:spcBef>
                <a:spcPts val="600"/>
              </a:spcBef>
            </a:pPr>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ombines </a:t>
            </a:r>
            <a:r>
              <a:rPr lang="en-US" dirty="0">
                <a:latin typeface="Times New Roman" panose="02020603050405020304" pitchFamily="18" charset="0"/>
                <a:cs typeface="Times New Roman" panose="02020603050405020304" pitchFamily="18" charset="0"/>
              </a:rPr>
              <a:t>core generation and the testing that is required to uncover the errors in the code.</a:t>
            </a:r>
          </a:p>
          <a:p>
            <a:pPr marL="0" lvl="0" indent="0" algn="just">
              <a:lnSpc>
                <a:spcPct val="110000"/>
              </a:lnSpc>
              <a:spcBef>
                <a:spcPts val="600"/>
              </a:spcBef>
              <a:buNone/>
            </a:pPr>
            <a:r>
              <a:rPr lang="en-US" sz="1800" b="1" dirty="0">
                <a:latin typeface="Times New Roman" panose="02020603050405020304" pitchFamily="18" charset="0"/>
                <a:cs typeface="Times New Roman" panose="02020603050405020304" pitchFamily="18" charset="0"/>
              </a:rPr>
              <a:t>Deployment: </a:t>
            </a:r>
          </a:p>
          <a:p>
            <a:pPr lvl="1" algn="just">
              <a:lnSpc>
                <a:spcPct val="110000"/>
              </a:lnSpc>
              <a:spcBef>
                <a:spcPts val="600"/>
              </a:spcBef>
            </a:pPr>
            <a:r>
              <a:rPr lang="en-US" dirty="0">
                <a:latin typeface="Times New Roman" panose="02020603050405020304" pitchFamily="18" charset="0"/>
                <a:cs typeface="Times New Roman" panose="02020603050405020304" pitchFamily="18" charset="0"/>
              </a:rPr>
              <a:t>The software is delivered to the customer who evaluates the delivered product and provides feedback based on the evolution.</a:t>
            </a:r>
          </a:p>
          <a:p>
            <a:endParaRPr lang="en-US" dirty="0"/>
          </a:p>
        </p:txBody>
      </p:sp>
    </p:spTree>
    <p:extLst>
      <p:ext uri="{BB962C8B-B14F-4D97-AF65-F5344CB8AC3E}">
        <p14:creationId xmlns:p14="http://schemas.microsoft.com/office/powerpoint/2010/main" val="1667630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3980" y="449179"/>
            <a:ext cx="10363200" cy="6079957"/>
          </a:xfrm>
        </p:spPr>
        <p:txBody>
          <a:bodyPr>
            <a:normAutofit fontScale="92500" lnSpcReduction="20000"/>
          </a:bodyPr>
          <a:lstStyle/>
          <a:p>
            <a:pPr marL="0" indent="0" algn="just">
              <a:lnSpc>
                <a:spcPct val="110000"/>
              </a:lnSpc>
              <a:spcBef>
                <a:spcPts val="600"/>
              </a:spcBef>
              <a:buNone/>
            </a:pPr>
            <a:r>
              <a:rPr lang="en-US" sz="1900" dirty="0">
                <a:latin typeface="Times New Roman" panose="02020603050405020304" pitchFamily="18" charset="0"/>
                <a:cs typeface="Times New Roman" panose="02020603050405020304" pitchFamily="18" charset="0"/>
              </a:rPr>
              <a:t>The following are the set of </a:t>
            </a:r>
            <a:r>
              <a:rPr lang="en-US" sz="1900" b="1" dirty="0">
                <a:latin typeface="Times New Roman" panose="02020603050405020304" pitchFamily="18" charset="0"/>
                <a:cs typeface="Times New Roman" panose="02020603050405020304" pitchFamily="18" charset="0"/>
              </a:rPr>
              <a:t>Umbrella Activities.</a:t>
            </a:r>
            <a:endParaRPr lang="en-US" sz="1900" dirty="0">
              <a:latin typeface="Times New Roman" panose="02020603050405020304" pitchFamily="18" charset="0"/>
              <a:cs typeface="Times New Roman" panose="02020603050405020304" pitchFamily="18" charset="0"/>
            </a:endParaRPr>
          </a:p>
          <a:p>
            <a:pPr marL="0" lvl="0" indent="0" algn="just">
              <a:lnSpc>
                <a:spcPct val="110000"/>
              </a:lnSpc>
              <a:spcBef>
                <a:spcPts val="600"/>
              </a:spcBef>
              <a:buNone/>
            </a:pPr>
            <a:r>
              <a:rPr lang="en-US" sz="1900" b="1" dirty="0">
                <a:latin typeface="Times New Roman" panose="02020603050405020304" pitchFamily="18" charset="0"/>
                <a:cs typeface="Times New Roman" panose="02020603050405020304" pitchFamily="18" charset="0"/>
              </a:rPr>
              <a:t>Software project tracking and control </a:t>
            </a:r>
          </a:p>
          <a:p>
            <a:pPr lvl="1" algn="just">
              <a:lnSpc>
                <a:spcPct val="110000"/>
              </a:lnSpc>
              <a:spcBef>
                <a:spcPts val="600"/>
              </a:spcBef>
            </a:pPr>
            <a:r>
              <a:rPr lang="en-US" sz="1900" dirty="0">
                <a:latin typeface="Times New Roman" panose="02020603050405020304" pitchFamily="18" charset="0"/>
                <a:cs typeface="Times New Roman" panose="02020603050405020304" pitchFamily="18" charset="0"/>
              </a:rPr>
              <a:t>A</a:t>
            </a:r>
            <a:r>
              <a:rPr lang="en-US" sz="1900" dirty="0" smtClean="0">
                <a:latin typeface="Times New Roman" panose="02020603050405020304" pitchFamily="18" charset="0"/>
                <a:cs typeface="Times New Roman" panose="02020603050405020304" pitchFamily="18" charset="0"/>
              </a:rPr>
              <a:t>ssess </a:t>
            </a:r>
            <a:r>
              <a:rPr lang="en-US" sz="1900" dirty="0">
                <a:latin typeface="Times New Roman" panose="02020603050405020304" pitchFamily="18" charset="0"/>
                <a:cs typeface="Times New Roman" panose="02020603050405020304" pitchFamily="18" charset="0"/>
              </a:rPr>
              <a:t>progress against the project plan and take necessary action to maintain schedule.</a:t>
            </a:r>
          </a:p>
          <a:p>
            <a:pPr marL="0" lvl="0" indent="0" algn="just">
              <a:lnSpc>
                <a:spcPct val="110000"/>
              </a:lnSpc>
              <a:spcBef>
                <a:spcPts val="600"/>
              </a:spcBef>
              <a:buNone/>
            </a:pPr>
            <a:r>
              <a:rPr lang="en-US" sz="1900" b="1" dirty="0">
                <a:latin typeface="Times New Roman" panose="02020603050405020304" pitchFamily="18" charset="0"/>
                <a:cs typeface="Times New Roman" panose="02020603050405020304" pitchFamily="18" charset="0"/>
              </a:rPr>
              <a:t>Risk Management </a:t>
            </a:r>
          </a:p>
          <a:p>
            <a:pPr lvl="1" algn="just">
              <a:lnSpc>
                <a:spcPct val="110000"/>
              </a:lnSpc>
              <a:spcBef>
                <a:spcPts val="600"/>
              </a:spcBef>
            </a:pPr>
            <a:r>
              <a:rPr lang="en-US" sz="1900" dirty="0">
                <a:latin typeface="Times New Roman" panose="02020603050405020304" pitchFamily="18" charset="0"/>
                <a:cs typeface="Times New Roman" panose="02020603050405020304" pitchFamily="18" charset="0"/>
              </a:rPr>
              <a:t>A</a:t>
            </a:r>
            <a:r>
              <a:rPr lang="en-US" sz="1900" dirty="0" smtClean="0">
                <a:latin typeface="Times New Roman" panose="02020603050405020304" pitchFamily="18" charset="0"/>
                <a:cs typeface="Times New Roman" panose="02020603050405020304" pitchFamily="18" charset="0"/>
              </a:rPr>
              <a:t>ssesses </a:t>
            </a:r>
            <a:r>
              <a:rPr lang="en-US" sz="1900" dirty="0">
                <a:latin typeface="Times New Roman" panose="02020603050405020304" pitchFamily="18" charset="0"/>
                <a:cs typeface="Times New Roman" panose="02020603050405020304" pitchFamily="18" charset="0"/>
              </a:rPr>
              <a:t>risks that may effect the outcome of the project or the quality of the product.</a:t>
            </a:r>
          </a:p>
          <a:p>
            <a:pPr marL="0" lvl="0" indent="0" algn="just">
              <a:lnSpc>
                <a:spcPct val="110000"/>
              </a:lnSpc>
              <a:spcBef>
                <a:spcPts val="600"/>
              </a:spcBef>
              <a:buNone/>
            </a:pPr>
            <a:r>
              <a:rPr lang="en-US" sz="1900" b="1" dirty="0">
                <a:latin typeface="Times New Roman" panose="02020603050405020304" pitchFamily="18" charset="0"/>
                <a:cs typeface="Times New Roman" panose="02020603050405020304" pitchFamily="18" charset="0"/>
              </a:rPr>
              <a:t>Software Quality Assurance </a:t>
            </a:r>
          </a:p>
          <a:p>
            <a:pPr lvl="1" algn="just">
              <a:lnSpc>
                <a:spcPct val="110000"/>
              </a:lnSpc>
              <a:spcBef>
                <a:spcPts val="600"/>
              </a:spcBef>
            </a:pPr>
            <a:r>
              <a:rPr lang="en-US" sz="1900" dirty="0">
                <a:latin typeface="Times New Roman" panose="02020603050405020304" pitchFamily="18" charset="0"/>
                <a:cs typeface="Times New Roman" panose="02020603050405020304" pitchFamily="18" charset="0"/>
              </a:rPr>
              <a:t>D</a:t>
            </a:r>
            <a:r>
              <a:rPr lang="en-US" sz="1900" dirty="0" smtClean="0">
                <a:latin typeface="Times New Roman" panose="02020603050405020304" pitchFamily="18" charset="0"/>
                <a:cs typeface="Times New Roman" panose="02020603050405020304" pitchFamily="18" charset="0"/>
              </a:rPr>
              <a:t>efines </a:t>
            </a:r>
            <a:r>
              <a:rPr lang="en-US" sz="1900" dirty="0">
                <a:latin typeface="Times New Roman" panose="02020603050405020304" pitchFamily="18" charset="0"/>
                <a:cs typeface="Times New Roman" panose="02020603050405020304" pitchFamily="18" charset="0"/>
              </a:rPr>
              <a:t>and conducts the activities required to ensure software quality.</a:t>
            </a:r>
          </a:p>
          <a:p>
            <a:pPr marL="0" lvl="0" indent="0" algn="just">
              <a:lnSpc>
                <a:spcPct val="110000"/>
              </a:lnSpc>
              <a:spcBef>
                <a:spcPts val="600"/>
              </a:spcBef>
              <a:buNone/>
            </a:pPr>
            <a:r>
              <a:rPr lang="en-US" sz="1900" b="1" dirty="0">
                <a:latin typeface="Times New Roman" panose="02020603050405020304" pitchFamily="18" charset="0"/>
                <a:cs typeface="Times New Roman" panose="02020603050405020304" pitchFamily="18" charset="0"/>
              </a:rPr>
              <a:t>Formal Technical Reviews </a:t>
            </a:r>
            <a:endParaRPr lang="en-US" sz="1900" dirty="0">
              <a:latin typeface="Times New Roman" panose="02020603050405020304" pitchFamily="18" charset="0"/>
              <a:cs typeface="Times New Roman" panose="02020603050405020304" pitchFamily="18" charset="0"/>
            </a:endParaRPr>
          </a:p>
          <a:p>
            <a:pPr lvl="1" algn="just">
              <a:lnSpc>
                <a:spcPct val="110000"/>
              </a:lnSpc>
              <a:spcBef>
                <a:spcPts val="600"/>
              </a:spcBef>
            </a:pPr>
            <a:r>
              <a:rPr lang="en-US" sz="1900" dirty="0">
                <a:latin typeface="Times New Roman" panose="02020603050405020304" pitchFamily="18" charset="0"/>
                <a:cs typeface="Times New Roman" panose="02020603050405020304" pitchFamily="18" charset="0"/>
              </a:rPr>
              <a:t>A</a:t>
            </a:r>
            <a:r>
              <a:rPr lang="en-US" sz="1900" dirty="0" smtClean="0">
                <a:latin typeface="Times New Roman" panose="02020603050405020304" pitchFamily="18" charset="0"/>
                <a:cs typeface="Times New Roman" panose="02020603050405020304" pitchFamily="18" charset="0"/>
              </a:rPr>
              <a:t>ssesses </a:t>
            </a:r>
            <a:r>
              <a:rPr lang="en-US" sz="1900" dirty="0">
                <a:latin typeface="Times New Roman" panose="02020603050405020304" pitchFamily="18" charset="0"/>
                <a:cs typeface="Times New Roman" panose="02020603050405020304" pitchFamily="18" charset="0"/>
              </a:rPr>
              <a:t>software engineering work products in an effort to uncover and remove errors.</a:t>
            </a:r>
          </a:p>
          <a:p>
            <a:pPr marL="0" lvl="0" indent="0" algn="just">
              <a:lnSpc>
                <a:spcPct val="110000"/>
              </a:lnSpc>
              <a:spcBef>
                <a:spcPts val="600"/>
              </a:spcBef>
              <a:buNone/>
            </a:pPr>
            <a:r>
              <a:rPr lang="en-US" sz="1900" b="1" dirty="0">
                <a:latin typeface="Times New Roman" panose="02020603050405020304" pitchFamily="18" charset="0"/>
                <a:cs typeface="Times New Roman" panose="02020603050405020304" pitchFamily="18" charset="0"/>
              </a:rPr>
              <a:t>Measurement </a:t>
            </a:r>
          </a:p>
          <a:p>
            <a:pPr lvl="1" algn="just">
              <a:lnSpc>
                <a:spcPct val="110000"/>
              </a:lnSpc>
              <a:spcBef>
                <a:spcPts val="600"/>
              </a:spcBef>
            </a:pPr>
            <a:r>
              <a:rPr lang="en-US" sz="1900" dirty="0">
                <a:latin typeface="Times New Roman" panose="02020603050405020304" pitchFamily="18" charset="0"/>
                <a:cs typeface="Times New Roman" panose="02020603050405020304" pitchFamily="18" charset="0"/>
              </a:rPr>
              <a:t>D</a:t>
            </a:r>
            <a:r>
              <a:rPr lang="en-US" sz="1900" dirty="0" smtClean="0">
                <a:latin typeface="Times New Roman" panose="02020603050405020304" pitchFamily="18" charset="0"/>
                <a:cs typeface="Times New Roman" panose="02020603050405020304" pitchFamily="18" charset="0"/>
              </a:rPr>
              <a:t>efine </a:t>
            </a:r>
            <a:r>
              <a:rPr lang="en-US" sz="1900" dirty="0">
                <a:latin typeface="Times New Roman" panose="02020603050405020304" pitchFamily="18" charset="0"/>
                <a:cs typeface="Times New Roman" panose="02020603050405020304" pitchFamily="18" charset="0"/>
              </a:rPr>
              <a:t>and collects process, project and product measures that assist the team in delivering software that needs customer’s needs</a:t>
            </a:r>
          </a:p>
          <a:p>
            <a:pPr marL="0" lvl="0" indent="0" algn="just">
              <a:lnSpc>
                <a:spcPct val="110000"/>
              </a:lnSpc>
              <a:spcBef>
                <a:spcPts val="600"/>
              </a:spcBef>
              <a:buNone/>
            </a:pPr>
            <a:r>
              <a:rPr lang="en-US" sz="1900" b="1" dirty="0">
                <a:latin typeface="Times New Roman" panose="02020603050405020304" pitchFamily="18" charset="0"/>
                <a:cs typeface="Times New Roman" panose="02020603050405020304" pitchFamily="18" charset="0"/>
              </a:rPr>
              <a:t>Software configuration management </a:t>
            </a:r>
          </a:p>
          <a:p>
            <a:pPr lvl="1" algn="just">
              <a:lnSpc>
                <a:spcPct val="110000"/>
              </a:lnSpc>
              <a:spcBef>
                <a:spcPts val="600"/>
              </a:spcBef>
            </a:pPr>
            <a:r>
              <a:rPr lang="en-US" sz="1900" dirty="0">
                <a:latin typeface="Times New Roman" panose="02020603050405020304" pitchFamily="18" charset="0"/>
                <a:cs typeface="Times New Roman" panose="02020603050405020304" pitchFamily="18" charset="0"/>
              </a:rPr>
              <a:t>M</a:t>
            </a:r>
            <a:r>
              <a:rPr lang="en-US" sz="1900" dirty="0" smtClean="0">
                <a:latin typeface="Times New Roman" panose="02020603050405020304" pitchFamily="18" charset="0"/>
                <a:cs typeface="Times New Roman" panose="02020603050405020304" pitchFamily="18" charset="0"/>
              </a:rPr>
              <a:t>anages </a:t>
            </a:r>
            <a:r>
              <a:rPr lang="en-US" sz="1900" dirty="0">
                <a:latin typeface="Times New Roman" panose="02020603050405020304" pitchFamily="18" charset="0"/>
                <a:cs typeface="Times New Roman" panose="02020603050405020304" pitchFamily="18" charset="0"/>
              </a:rPr>
              <a:t>the effects of change throughout the software process.</a:t>
            </a:r>
          </a:p>
          <a:p>
            <a:pPr marL="0" lvl="0" indent="0" algn="just">
              <a:lnSpc>
                <a:spcPct val="110000"/>
              </a:lnSpc>
              <a:spcBef>
                <a:spcPts val="600"/>
              </a:spcBef>
              <a:buNone/>
            </a:pPr>
            <a:r>
              <a:rPr lang="en-US" sz="1900" b="1" dirty="0">
                <a:latin typeface="Times New Roman" panose="02020603050405020304" pitchFamily="18" charset="0"/>
                <a:cs typeface="Times New Roman" panose="02020603050405020304" pitchFamily="18" charset="0"/>
              </a:rPr>
              <a:t>Reusability management </a:t>
            </a:r>
          </a:p>
          <a:p>
            <a:pPr lvl="1" algn="just">
              <a:lnSpc>
                <a:spcPct val="110000"/>
              </a:lnSpc>
              <a:spcBef>
                <a:spcPts val="600"/>
              </a:spcBef>
            </a:pPr>
            <a:r>
              <a:rPr lang="en-US" sz="1900" dirty="0">
                <a:latin typeface="Times New Roman" panose="02020603050405020304" pitchFamily="18" charset="0"/>
                <a:cs typeface="Times New Roman" panose="02020603050405020304" pitchFamily="18" charset="0"/>
              </a:rPr>
              <a:t>D</a:t>
            </a:r>
            <a:r>
              <a:rPr lang="en-US" sz="1900" dirty="0" smtClean="0">
                <a:latin typeface="Times New Roman" panose="02020603050405020304" pitchFamily="18" charset="0"/>
                <a:cs typeface="Times New Roman" panose="02020603050405020304" pitchFamily="18" charset="0"/>
              </a:rPr>
              <a:t>efines </a:t>
            </a:r>
            <a:r>
              <a:rPr lang="en-US" sz="1900" dirty="0">
                <a:latin typeface="Times New Roman" panose="02020603050405020304" pitchFamily="18" charset="0"/>
                <a:cs typeface="Times New Roman" panose="02020603050405020304" pitchFamily="18" charset="0"/>
              </a:rPr>
              <a:t>criteria for work product reuse and establishes mechanisms to achieve reusable components.</a:t>
            </a:r>
          </a:p>
          <a:p>
            <a:pPr marL="0" lvl="0" indent="0" algn="just">
              <a:lnSpc>
                <a:spcPct val="110000"/>
              </a:lnSpc>
              <a:spcBef>
                <a:spcPts val="600"/>
              </a:spcBef>
              <a:buNone/>
            </a:pPr>
            <a:r>
              <a:rPr lang="en-US" sz="1900" b="1" dirty="0">
                <a:latin typeface="Times New Roman" panose="02020603050405020304" pitchFamily="18" charset="0"/>
                <a:cs typeface="Times New Roman" panose="02020603050405020304" pitchFamily="18" charset="0"/>
              </a:rPr>
              <a:t>Work Product preparation and production </a:t>
            </a:r>
          </a:p>
          <a:p>
            <a:pPr lvl="1" algn="just">
              <a:lnSpc>
                <a:spcPct val="110000"/>
              </a:lnSpc>
              <a:spcBef>
                <a:spcPts val="600"/>
              </a:spcBef>
            </a:pPr>
            <a:r>
              <a:rPr lang="en-US" sz="1900" dirty="0">
                <a:latin typeface="Times New Roman" panose="02020603050405020304" pitchFamily="18" charset="0"/>
                <a:cs typeface="Times New Roman" panose="02020603050405020304" pitchFamily="18" charset="0"/>
              </a:rPr>
              <a:t>E</a:t>
            </a:r>
            <a:r>
              <a:rPr lang="en-US" sz="1900" dirty="0" smtClean="0">
                <a:latin typeface="Times New Roman" panose="02020603050405020304" pitchFamily="18" charset="0"/>
                <a:cs typeface="Times New Roman" panose="02020603050405020304" pitchFamily="18" charset="0"/>
              </a:rPr>
              <a:t>ncompasses </a:t>
            </a:r>
            <a:r>
              <a:rPr lang="en-US" sz="1900" dirty="0">
                <a:latin typeface="Times New Roman" panose="02020603050405020304" pitchFamily="18" charset="0"/>
                <a:cs typeface="Times New Roman" panose="02020603050405020304" pitchFamily="18" charset="0"/>
              </a:rPr>
              <a:t>the activities required to create work products such as models, document, logs, forms and lists.</a:t>
            </a:r>
          </a:p>
          <a:p>
            <a:endParaRPr lang="en-US" dirty="0"/>
          </a:p>
        </p:txBody>
      </p:sp>
    </p:spTree>
    <p:extLst>
      <p:ext uri="{BB962C8B-B14F-4D97-AF65-F5344CB8AC3E}">
        <p14:creationId xmlns:p14="http://schemas.microsoft.com/office/powerpoint/2010/main" val="2053740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993058" y="502092"/>
            <a:ext cx="10205884" cy="585381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ctr">
              <a:lnSpc>
                <a:spcPct val="150000"/>
              </a:lnSpc>
            </a:pPr>
            <a:endParaRPr lang="en-US" sz="2500" b="1" dirty="0" smtClean="0">
              <a:latin typeface="Times New Roman" panose="02020603050405020304" pitchFamily="18" charset="0"/>
            </a:endParaRPr>
          </a:p>
          <a:p>
            <a:pPr algn="ctr">
              <a:lnSpc>
                <a:spcPct val="150000"/>
              </a:lnSpc>
            </a:pPr>
            <a:endParaRPr lang="en-US" sz="2500" b="1" dirty="0" smtClean="0">
              <a:latin typeface="Times New Roman" panose="02020603050405020304" pitchFamily="18" charset="0"/>
            </a:endParaRPr>
          </a:p>
          <a:p>
            <a:pPr marL="0" indent="0" algn="ctr">
              <a:lnSpc>
                <a:spcPct val="150000"/>
              </a:lnSpc>
              <a:buNone/>
            </a:pPr>
            <a:endParaRPr lang="en-US" sz="2500" b="1" dirty="0">
              <a:latin typeface="Times New Roman" panose="02020603050405020304" pitchFamily="18" charset="0"/>
            </a:endParaRPr>
          </a:p>
          <a:p>
            <a:pPr marL="0" indent="0" algn="ctr">
              <a:lnSpc>
                <a:spcPct val="150000"/>
              </a:lnSpc>
              <a:buNone/>
            </a:pPr>
            <a:endParaRPr lang="en-US" sz="2500" b="1" dirty="0">
              <a:latin typeface="Times New Roman" panose="02020603050405020304" pitchFamily="18" charset="0"/>
            </a:endParaRPr>
          </a:p>
          <a:p>
            <a:pPr marL="0" indent="0" algn="ctr">
              <a:lnSpc>
                <a:spcPct val="150000"/>
              </a:lnSpc>
              <a:buNone/>
            </a:pPr>
            <a:r>
              <a:rPr lang="en-US" sz="2500" b="1" dirty="0" smtClean="0">
                <a:latin typeface="Times New Roman" panose="02020603050405020304" pitchFamily="18" charset="0"/>
              </a:rPr>
              <a:t>DAY-2</a:t>
            </a:r>
          </a:p>
        </p:txBody>
      </p:sp>
    </p:spTree>
    <p:extLst>
      <p:ext uri="{BB962C8B-B14F-4D97-AF65-F5344CB8AC3E}">
        <p14:creationId xmlns:p14="http://schemas.microsoft.com/office/powerpoint/2010/main" val="2828886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33137"/>
            <a:ext cx="9965741" cy="6424863"/>
          </a:xfrm>
        </p:spPr>
        <p:txBody>
          <a:bodyPr>
            <a:normAutofit fontScale="92500" lnSpcReduction="20000"/>
          </a:bodyPr>
          <a:lstStyle/>
          <a:p>
            <a:pPr marL="0" indent="0" algn="just">
              <a:lnSpc>
                <a:spcPct val="150000"/>
              </a:lnSpc>
              <a:spcBef>
                <a:spcPts val="600"/>
              </a:spcBef>
              <a:buNone/>
            </a:pPr>
            <a:r>
              <a:rPr lang="en-US" sz="1800" b="1" dirty="0">
                <a:latin typeface="Times New Roman" panose="02020603050405020304" pitchFamily="18" charset="0"/>
                <a:cs typeface="Times New Roman" panose="02020603050405020304" pitchFamily="18" charset="0"/>
              </a:rPr>
              <a:t>THE CAPABILITY MATURITY MODEL INTEGRATION (CMMI</a:t>
            </a:r>
            <a:r>
              <a:rPr lang="en-US" sz="1800" b="1" dirty="0" smtClean="0">
                <a:latin typeface="Times New Roman" panose="02020603050405020304" pitchFamily="18" charset="0"/>
                <a:cs typeface="Times New Roman" panose="02020603050405020304" pitchFamily="18" charset="0"/>
              </a:rPr>
              <a:t>):</a:t>
            </a:r>
          </a:p>
          <a:p>
            <a:pPr marL="0" indent="0" algn="just">
              <a:lnSpc>
                <a:spcPct val="150000"/>
              </a:lnSpc>
              <a:spcBef>
                <a:spcPts val="600"/>
              </a:spcBef>
              <a:buNone/>
            </a:pPr>
            <a:r>
              <a:rPr lang="en-US" sz="1600" dirty="0" smtClean="0"/>
              <a:t>The </a:t>
            </a:r>
            <a:r>
              <a:rPr lang="en-US" sz="1600" dirty="0"/>
              <a:t>Capability Maturity Model Integration (CMMI) is a model that aids in identifying the strengths and weaknesses of an organization’s current processes and shows the way to improvement. CMMI’s primary goal is to create high-quality software.</a:t>
            </a:r>
            <a:endParaRPr lang="en-US" sz="1600" b="1" dirty="0"/>
          </a:p>
          <a:p>
            <a:pPr lvl="1" algn="just">
              <a:lnSpc>
                <a:spcPct val="150000"/>
              </a:lnSpc>
              <a:spcBef>
                <a:spcPts val="600"/>
              </a:spcBef>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CMMI represents a process meta-model in two different ways:</a:t>
            </a:r>
          </a:p>
          <a:p>
            <a:pPr lvl="2" algn="just">
              <a:lnSpc>
                <a:spcPct val="150000"/>
              </a:lnSpc>
              <a:spcBef>
                <a:spcPts val="600"/>
              </a:spcBef>
            </a:pPr>
            <a:r>
              <a:rPr lang="en-US" sz="1800" dirty="0">
                <a:latin typeface="Times New Roman" panose="02020603050405020304" pitchFamily="18" charset="0"/>
                <a:cs typeface="Times New Roman" panose="02020603050405020304" pitchFamily="18" charset="0"/>
              </a:rPr>
              <a:t>As a continuous model</a:t>
            </a:r>
          </a:p>
          <a:p>
            <a:pPr lvl="2" algn="just">
              <a:lnSpc>
                <a:spcPct val="150000"/>
              </a:lnSpc>
              <a:spcBef>
                <a:spcPts val="600"/>
              </a:spcBef>
            </a:pPr>
            <a:r>
              <a:rPr lang="en-US" sz="1800" dirty="0">
                <a:latin typeface="Times New Roman" panose="02020603050405020304" pitchFamily="18" charset="0"/>
                <a:cs typeface="Times New Roman" panose="02020603050405020304" pitchFamily="18" charset="0"/>
              </a:rPr>
              <a:t>As a staged model.</a:t>
            </a:r>
          </a:p>
          <a:p>
            <a:pPr marL="0" indent="0" algn="just">
              <a:lnSpc>
                <a:spcPct val="150000"/>
              </a:lnSpc>
              <a:spcBef>
                <a:spcPts val="600"/>
              </a:spcBef>
              <a:buNone/>
            </a:pPr>
            <a:r>
              <a:rPr lang="en-US" sz="1800" dirty="0">
                <a:latin typeface="Times New Roman" panose="02020603050405020304" pitchFamily="18" charset="0"/>
                <a:cs typeface="Times New Roman" panose="02020603050405020304" pitchFamily="18" charset="0"/>
              </a:rPr>
              <a:t>Each process area is formally assessed and is rated according to the following capability levels.</a:t>
            </a:r>
          </a:p>
          <a:p>
            <a:pPr lvl="1" algn="just">
              <a:lnSpc>
                <a:spcPct val="150000"/>
              </a:lnSpc>
              <a:spcBef>
                <a:spcPts val="600"/>
              </a:spcBef>
            </a:pPr>
            <a:r>
              <a:rPr lang="en-US" b="1" dirty="0">
                <a:latin typeface="Times New Roman" panose="02020603050405020304" pitchFamily="18" charset="0"/>
                <a:cs typeface="Times New Roman" panose="02020603050405020304" pitchFamily="18" charset="0"/>
              </a:rPr>
              <a:t>Level 0: Incomplete</a:t>
            </a:r>
          </a:p>
          <a:p>
            <a:pPr lvl="1" algn="just">
              <a:lnSpc>
                <a:spcPct val="150000"/>
              </a:lnSpc>
              <a:spcBef>
                <a:spcPts val="600"/>
              </a:spcBef>
            </a:pPr>
            <a:r>
              <a:rPr lang="en-US" b="1" dirty="0">
                <a:latin typeface="Times New Roman" panose="02020603050405020304" pitchFamily="18" charset="0"/>
                <a:cs typeface="Times New Roman" panose="02020603050405020304" pitchFamily="18" charset="0"/>
              </a:rPr>
              <a:t>Level 1: Performed</a:t>
            </a:r>
            <a:endParaRPr lang="en-US" dirty="0">
              <a:latin typeface="Times New Roman" panose="02020603050405020304" pitchFamily="18" charset="0"/>
              <a:cs typeface="Times New Roman" panose="02020603050405020304" pitchFamily="18" charset="0"/>
            </a:endParaRPr>
          </a:p>
          <a:p>
            <a:pPr lvl="1" algn="just">
              <a:lnSpc>
                <a:spcPct val="150000"/>
              </a:lnSpc>
              <a:spcBef>
                <a:spcPts val="600"/>
              </a:spcBef>
            </a:pPr>
            <a:r>
              <a:rPr lang="en-US" b="1" dirty="0">
                <a:latin typeface="Times New Roman" panose="02020603050405020304" pitchFamily="18" charset="0"/>
                <a:cs typeface="Times New Roman" panose="02020603050405020304" pitchFamily="18" charset="0"/>
              </a:rPr>
              <a:t>Level 2: Managed</a:t>
            </a:r>
            <a:endParaRPr lang="en-US" dirty="0">
              <a:latin typeface="Times New Roman" panose="02020603050405020304" pitchFamily="18" charset="0"/>
              <a:cs typeface="Times New Roman" panose="02020603050405020304" pitchFamily="18" charset="0"/>
            </a:endParaRPr>
          </a:p>
          <a:p>
            <a:pPr lvl="1" algn="just">
              <a:lnSpc>
                <a:spcPct val="150000"/>
              </a:lnSpc>
              <a:spcBef>
                <a:spcPts val="600"/>
              </a:spcBef>
            </a:pPr>
            <a:r>
              <a:rPr lang="en-US" b="1" dirty="0">
                <a:latin typeface="Times New Roman" panose="02020603050405020304" pitchFamily="18" charset="0"/>
                <a:cs typeface="Times New Roman" panose="02020603050405020304" pitchFamily="18" charset="0"/>
              </a:rPr>
              <a:t>Level 3: Defined</a:t>
            </a:r>
            <a:endParaRPr lang="en-US" dirty="0">
              <a:latin typeface="Times New Roman" panose="02020603050405020304" pitchFamily="18" charset="0"/>
              <a:cs typeface="Times New Roman" panose="02020603050405020304" pitchFamily="18" charset="0"/>
            </a:endParaRPr>
          </a:p>
          <a:p>
            <a:pPr lvl="1" algn="just">
              <a:lnSpc>
                <a:spcPct val="150000"/>
              </a:lnSpc>
              <a:spcBef>
                <a:spcPts val="600"/>
              </a:spcBef>
            </a:pPr>
            <a:r>
              <a:rPr lang="en-US" b="1" dirty="0">
                <a:latin typeface="Times New Roman" panose="02020603050405020304" pitchFamily="18" charset="0"/>
                <a:cs typeface="Times New Roman" panose="02020603050405020304" pitchFamily="18" charset="0"/>
              </a:rPr>
              <a:t>Level 4: Quantitatively managed</a:t>
            </a:r>
            <a:endParaRPr lang="en-US" dirty="0">
              <a:latin typeface="Times New Roman" panose="02020603050405020304" pitchFamily="18" charset="0"/>
              <a:cs typeface="Times New Roman" panose="02020603050405020304" pitchFamily="18" charset="0"/>
            </a:endParaRPr>
          </a:p>
          <a:p>
            <a:pPr lvl="1" algn="just">
              <a:lnSpc>
                <a:spcPct val="150000"/>
              </a:lnSpc>
              <a:spcBef>
                <a:spcPts val="600"/>
              </a:spcBef>
            </a:pPr>
            <a:r>
              <a:rPr lang="en-US" b="1" dirty="0">
                <a:latin typeface="Times New Roman" panose="02020603050405020304" pitchFamily="18" charset="0"/>
                <a:cs typeface="Times New Roman" panose="02020603050405020304" pitchFamily="18" charset="0"/>
              </a:rPr>
              <a:t>Level 5: Optimized</a:t>
            </a:r>
            <a:endParaRPr lang="en-US" dirty="0">
              <a:latin typeface="Times New Roman" panose="02020603050405020304" pitchFamily="18" charset="0"/>
              <a:cs typeface="Times New Roman" panose="02020603050405020304" pitchFamily="18" charset="0"/>
            </a:endParaRPr>
          </a:p>
          <a:p>
            <a:pPr marL="0" indent="0" algn="just">
              <a:lnSpc>
                <a:spcPct val="150000"/>
              </a:lnSpc>
              <a:spcBef>
                <a:spcPts val="600"/>
              </a:spcBef>
              <a:buNone/>
            </a:pPr>
            <a:r>
              <a:rPr lang="en-US" sz="1800" dirty="0">
                <a:latin typeface="Times New Roman" panose="02020603050405020304" pitchFamily="18" charset="0"/>
                <a:cs typeface="Times New Roman" panose="02020603050405020304" pitchFamily="18" charset="0"/>
              </a:rPr>
              <a:t>The CMMI defines each process area in terms of “specific goals” and the “specific practices” required to achieve these goals</a:t>
            </a:r>
            <a:r>
              <a:rPr lang="en-US" sz="1800" dirty="0" smtClean="0">
                <a:latin typeface="Times New Roman" panose="02020603050405020304" pitchFamily="18" charset="0"/>
                <a:cs typeface="Times New Roman" panose="02020603050405020304" pitchFamily="18" charset="0"/>
              </a:rPr>
              <a:t>.</a:t>
            </a:r>
            <a:endParaRPr lang="en-US" dirty="0"/>
          </a:p>
        </p:txBody>
      </p:sp>
    </p:spTree>
    <p:extLst>
      <p:ext uri="{BB962C8B-B14F-4D97-AF65-F5344CB8AC3E}">
        <p14:creationId xmlns:p14="http://schemas.microsoft.com/office/powerpoint/2010/main" val="1813270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33137"/>
            <a:ext cx="9965741" cy="6323713"/>
          </a:xfrm>
        </p:spPr>
        <p:txBody>
          <a:bodyPr>
            <a:normAutofit/>
          </a:bodyPr>
          <a:lstStyle/>
          <a:p>
            <a:pPr marL="0" indent="0" fontAlgn="base">
              <a:buNone/>
            </a:pPr>
            <a:r>
              <a:rPr lang="en-US" dirty="0"/>
              <a:t>1. Initial Level </a:t>
            </a:r>
            <a:endParaRPr lang="en-US" b="1" dirty="0"/>
          </a:p>
          <a:p>
            <a:pPr marL="0" indent="0" fontAlgn="base">
              <a:buNone/>
            </a:pPr>
            <a:r>
              <a:rPr lang="en-US" dirty="0"/>
              <a:t>The processes at this CMMI level tend to be erratic and reactive. The organization is at its worst at this point due to the unpredictability of the environment and the likelihood of errors and ineptitude. </a:t>
            </a:r>
          </a:p>
          <a:p>
            <a:pPr marL="0" indent="0">
              <a:buNone/>
            </a:pPr>
            <a:endParaRPr lang="en-US" b="1" dirty="0" smtClean="0"/>
          </a:p>
          <a:p>
            <a:pPr marL="0" indent="0" fontAlgn="base">
              <a:buNone/>
            </a:pPr>
            <a:r>
              <a:rPr lang="en-US" dirty="0"/>
              <a:t>2. Managed processes</a:t>
            </a:r>
            <a:endParaRPr lang="en-US" b="1" dirty="0"/>
          </a:p>
          <a:p>
            <a:pPr marL="0" indent="0" fontAlgn="base">
              <a:buNone/>
            </a:pPr>
            <a:r>
              <a:rPr lang="en-US" dirty="0"/>
              <a:t>At maturity level #2, an organization has completed all the process areas’ specialized and general goals. In other words, the organization’s initiatives have ensured that processes are planned, carried out, measured, and controlled. </a:t>
            </a:r>
            <a:endParaRPr lang="en-US" dirty="0" smtClean="0"/>
          </a:p>
          <a:p>
            <a:pPr marL="0" indent="0" fontAlgn="base">
              <a:buNone/>
            </a:pPr>
            <a:r>
              <a:rPr lang="en-US" dirty="0"/>
              <a:t>3. Defined processes</a:t>
            </a:r>
            <a:endParaRPr lang="en-US" b="1" dirty="0"/>
          </a:p>
          <a:p>
            <a:pPr marL="0" indent="0" fontAlgn="base">
              <a:buNone/>
            </a:pPr>
            <a:r>
              <a:rPr lang="en-US" dirty="0"/>
              <a:t>Organizations take a more preventative approach than a reactive one at </a:t>
            </a:r>
            <a:r>
              <a:rPr lang="en-US" dirty="0" smtClean="0"/>
              <a:t>this level</a:t>
            </a:r>
            <a:r>
              <a:rPr lang="en-US" dirty="0"/>
              <a:t>.</a:t>
            </a:r>
          </a:p>
          <a:p>
            <a:pPr marL="0" indent="0" fontAlgn="base">
              <a:buNone/>
            </a:pPr>
            <a:r>
              <a:rPr lang="en-US" dirty="0"/>
              <a:t>Managers are now aware of the flaws and how to fix them to enhance their operations. There are several </a:t>
            </a:r>
            <a:r>
              <a:rPr lang="en-IN" dirty="0"/>
              <a:t>Key process </a:t>
            </a:r>
            <a:r>
              <a:rPr lang="en-IN" dirty="0" smtClean="0"/>
              <a:t>areas(KPA)</a:t>
            </a:r>
            <a:r>
              <a:rPr lang="en-US" dirty="0" smtClean="0"/>
              <a:t> </a:t>
            </a:r>
            <a:r>
              <a:rPr lang="en-US" dirty="0"/>
              <a:t>of which helps to offer direction across projects, initiatives, and portfolios</a:t>
            </a:r>
          </a:p>
          <a:p>
            <a:pPr fontAlgn="base"/>
            <a:endParaRPr lang="en-US" dirty="0"/>
          </a:p>
          <a:p>
            <a:pPr marL="0" indent="0">
              <a:buNone/>
            </a:pPr>
            <a:endParaRPr lang="en-US" b="1" dirty="0"/>
          </a:p>
        </p:txBody>
      </p:sp>
    </p:spTree>
    <p:extLst>
      <p:ext uri="{BB962C8B-B14F-4D97-AF65-F5344CB8AC3E}">
        <p14:creationId xmlns:p14="http://schemas.microsoft.com/office/powerpoint/2010/main" val="2583056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33137"/>
            <a:ext cx="9965741" cy="6323713"/>
          </a:xfrm>
        </p:spPr>
        <p:txBody>
          <a:bodyPr>
            <a:normAutofit/>
          </a:bodyPr>
          <a:lstStyle/>
          <a:p>
            <a:pPr marL="0" indent="0" fontAlgn="base">
              <a:buNone/>
            </a:pPr>
            <a:r>
              <a:rPr lang="en-IN" dirty="0"/>
              <a:t>4. Managed quantitatively </a:t>
            </a:r>
            <a:endParaRPr lang="en-IN" b="1" dirty="0"/>
          </a:p>
          <a:p>
            <a:pPr marL="0" indent="0" fontAlgn="base">
              <a:buNone/>
            </a:pPr>
            <a:r>
              <a:rPr lang="en-US" dirty="0" smtClean="0"/>
              <a:t>The </a:t>
            </a:r>
            <a:r>
              <a:rPr lang="en-US" dirty="0"/>
              <a:t>company has reached a high maturity level and relies on predictable methods based on the stakeholders’ needs. The procedures are better organized, respectable, and exact. </a:t>
            </a:r>
            <a:endParaRPr lang="en-US" dirty="0" smtClean="0"/>
          </a:p>
          <a:p>
            <a:pPr marL="0" indent="0" fontAlgn="base">
              <a:buNone/>
            </a:pPr>
            <a:r>
              <a:rPr lang="en-US" dirty="0" smtClean="0"/>
              <a:t>The </a:t>
            </a:r>
            <a:r>
              <a:rPr lang="en-US" dirty="0"/>
              <a:t>firm anticipates risks and uses a data-driven strategy to address process </a:t>
            </a:r>
            <a:r>
              <a:rPr lang="en-US" dirty="0" smtClean="0"/>
              <a:t>flaws.</a:t>
            </a:r>
          </a:p>
          <a:p>
            <a:pPr marL="0" indent="0" fontAlgn="base">
              <a:buNone/>
            </a:pPr>
            <a:endParaRPr lang="en-US" dirty="0"/>
          </a:p>
          <a:p>
            <a:pPr marL="0" indent="0" fontAlgn="base">
              <a:buNone/>
            </a:pPr>
            <a:r>
              <a:rPr lang="en-US" dirty="0"/>
              <a:t>5. Optimizing</a:t>
            </a:r>
            <a:endParaRPr lang="en-US" b="1" dirty="0"/>
          </a:p>
          <a:p>
            <a:pPr marL="0" indent="0" fontAlgn="base">
              <a:buNone/>
            </a:pPr>
            <a:r>
              <a:rPr lang="en-US" dirty="0"/>
              <a:t>The organization is currently in a stable and adaptable phase. Now, the company is always striving for progress and seizing possibilities. In an expected environment, the company pursues “agility and innovation” at CMMI level 5, also known as the optimizing level. </a:t>
            </a:r>
          </a:p>
          <a:p>
            <a:pPr marL="0" indent="0" fontAlgn="base">
              <a:buNone/>
            </a:pPr>
            <a:r>
              <a:rPr lang="en-US" dirty="0"/>
              <a:t>Organizations reach a high degree of maturity when they reach Levels 4 and 5, where they are continually evolving to satisfy the demands of their clients and investors. Finally, they are about to achieve the CMMI objectives.</a:t>
            </a:r>
          </a:p>
          <a:p>
            <a:pPr marL="0" indent="0">
              <a:buNone/>
            </a:pPr>
            <a:endParaRPr lang="en-US" b="1" dirty="0"/>
          </a:p>
        </p:txBody>
      </p:sp>
    </p:spTree>
    <p:extLst>
      <p:ext uri="{BB962C8B-B14F-4D97-AF65-F5344CB8AC3E}">
        <p14:creationId xmlns:p14="http://schemas.microsoft.com/office/powerpoint/2010/main" val="1996487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595" y="470921"/>
            <a:ext cx="9241105" cy="614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8219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1895" y="336884"/>
            <a:ext cx="10218821" cy="6192253"/>
          </a:xfrm>
        </p:spPr>
        <p:txBody>
          <a:bodyPr>
            <a:noAutofit/>
          </a:bodyPr>
          <a:lstStyle/>
          <a:p>
            <a:pPr marL="0" indent="0" algn="just">
              <a:spcBef>
                <a:spcPts val="600"/>
              </a:spcBef>
              <a:buNone/>
            </a:pPr>
            <a:r>
              <a:rPr lang="en-US" sz="1800" b="1" dirty="0">
                <a:latin typeface="Times New Roman" panose="02020603050405020304" pitchFamily="18" charset="0"/>
                <a:cs typeface="Times New Roman" panose="02020603050405020304" pitchFamily="18" charset="0"/>
              </a:rPr>
              <a:t>The specific goals (SG) </a:t>
            </a:r>
            <a:r>
              <a:rPr lang="en-US" sz="1800" dirty="0">
                <a:latin typeface="Times New Roman" panose="02020603050405020304" pitchFamily="18" charset="0"/>
                <a:cs typeface="Times New Roman" panose="02020603050405020304" pitchFamily="18" charset="0"/>
              </a:rPr>
              <a:t>and the associated </a:t>
            </a:r>
            <a:r>
              <a:rPr lang="en-US" sz="1800" b="1" dirty="0">
                <a:latin typeface="Times New Roman" panose="02020603050405020304" pitchFamily="18" charset="0"/>
                <a:cs typeface="Times New Roman" panose="02020603050405020304" pitchFamily="18" charset="0"/>
              </a:rPr>
              <a:t>specific practices(SP) </a:t>
            </a:r>
            <a:r>
              <a:rPr lang="en-US" sz="1800" dirty="0">
                <a:latin typeface="Times New Roman" panose="02020603050405020304" pitchFamily="18" charset="0"/>
                <a:cs typeface="Times New Roman" panose="02020603050405020304" pitchFamily="18" charset="0"/>
              </a:rPr>
              <a:t>defined for project planning are</a:t>
            </a:r>
          </a:p>
          <a:p>
            <a:pPr marL="0" indent="0" algn="just">
              <a:spcBef>
                <a:spcPts val="600"/>
              </a:spcBef>
              <a:buNone/>
            </a:pPr>
            <a:r>
              <a:rPr lang="en-US" sz="1800" b="1" dirty="0">
                <a:latin typeface="Times New Roman" panose="02020603050405020304" pitchFamily="18" charset="0"/>
                <a:cs typeface="Times New Roman" panose="02020603050405020304" pitchFamily="18" charset="0"/>
              </a:rPr>
              <a:t>SG 1 Establish estimates</a:t>
            </a:r>
          </a:p>
          <a:p>
            <a:pPr lvl="1" algn="just">
              <a:spcBef>
                <a:spcPts val="600"/>
              </a:spcBef>
            </a:pPr>
            <a:r>
              <a:rPr lang="en-US" dirty="0">
                <a:latin typeface="Times New Roman" panose="02020603050405020304" pitchFamily="18" charset="0"/>
                <a:cs typeface="Times New Roman" panose="02020603050405020304" pitchFamily="18" charset="0"/>
              </a:rPr>
              <a:t>SP 1.1 Estimate the scope of the project</a:t>
            </a:r>
          </a:p>
          <a:p>
            <a:pPr lvl="1" algn="just">
              <a:spcBef>
                <a:spcPts val="600"/>
              </a:spcBef>
            </a:pPr>
            <a:r>
              <a:rPr lang="en-US" dirty="0">
                <a:latin typeface="Times New Roman" panose="02020603050405020304" pitchFamily="18" charset="0"/>
                <a:cs typeface="Times New Roman" panose="02020603050405020304" pitchFamily="18" charset="0"/>
              </a:rPr>
              <a:t>SP 1.2 Establish estimates of work product and task attributes </a:t>
            </a:r>
          </a:p>
          <a:p>
            <a:pPr lvl="1" algn="just">
              <a:spcBef>
                <a:spcPts val="600"/>
              </a:spcBef>
            </a:pPr>
            <a:r>
              <a:rPr lang="en-US" dirty="0">
                <a:latin typeface="Times New Roman" panose="02020603050405020304" pitchFamily="18" charset="0"/>
                <a:cs typeface="Times New Roman" panose="02020603050405020304" pitchFamily="18" charset="0"/>
              </a:rPr>
              <a:t>SP 1.3 Define project life cycle</a:t>
            </a:r>
          </a:p>
          <a:p>
            <a:pPr lvl="1" algn="just">
              <a:spcBef>
                <a:spcPts val="600"/>
              </a:spcBef>
            </a:pPr>
            <a:r>
              <a:rPr lang="en-US" dirty="0">
                <a:latin typeface="Times New Roman" panose="02020603050405020304" pitchFamily="18" charset="0"/>
                <a:cs typeface="Times New Roman" panose="02020603050405020304" pitchFamily="18" charset="0"/>
              </a:rPr>
              <a:t>SP 1.4 Determine estimates of effort and cost</a:t>
            </a:r>
          </a:p>
          <a:p>
            <a:pPr marL="0" indent="0" algn="just">
              <a:spcBef>
                <a:spcPts val="600"/>
              </a:spcBef>
              <a:buNone/>
            </a:pPr>
            <a:r>
              <a:rPr lang="en-US" sz="1800" b="1" dirty="0">
                <a:latin typeface="Times New Roman" panose="02020603050405020304" pitchFamily="18" charset="0"/>
                <a:cs typeface="Times New Roman" panose="02020603050405020304" pitchFamily="18" charset="0"/>
              </a:rPr>
              <a:t>SG 2 Develop a Project Plan</a:t>
            </a:r>
          </a:p>
          <a:p>
            <a:pPr lvl="1" algn="just">
              <a:spcBef>
                <a:spcPts val="600"/>
              </a:spcBef>
            </a:pPr>
            <a:r>
              <a:rPr lang="en-US" dirty="0">
                <a:latin typeface="Times New Roman" panose="02020603050405020304" pitchFamily="18" charset="0"/>
                <a:cs typeface="Times New Roman" panose="02020603050405020304" pitchFamily="18" charset="0"/>
              </a:rPr>
              <a:t>SP 2.1 Establish the budget and schedule </a:t>
            </a:r>
          </a:p>
          <a:p>
            <a:pPr lvl="1" algn="just">
              <a:spcBef>
                <a:spcPts val="600"/>
              </a:spcBef>
            </a:pPr>
            <a:r>
              <a:rPr lang="en-US" dirty="0">
                <a:latin typeface="Times New Roman" panose="02020603050405020304" pitchFamily="18" charset="0"/>
                <a:cs typeface="Times New Roman" panose="02020603050405020304" pitchFamily="18" charset="0"/>
              </a:rPr>
              <a:t>SP 2.2 Identify project risks</a:t>
            </a:r>
          </a:p>
          <a:p>
            <a:pPr lvl="1" algn="just">
              <a:spcBef>
                <a:spcPts val="600"/>
              </a:spcBef>
            </a:pPr>
            <a:r>
              <a:rPr lang="en-US" dirty="0">
                <a:latin typeface="Times New Roman" panose="02020603050405020304" pitchFamily="18" charset="0"/>
                <a:cs typeface="Times New Roman" panose="02020603050405020304" pitchFamily="18" charset="0"/>
              </a:rPr>
              <a:t>SP 2.3 Plan for data management</a:t>
            </a:r>
          </a:p>
          <a:p>
            <a:pPr lvl="1" algn="just">
              <a:spcBef>
                <a:spcPts val="600"/>
              </a:spcBef>
            </a:pPr>
            <a:r>
              <a:rPr lang="en-US" dirty="0">
                <a:latin typeface="Times New Roman" panose="02020603050405020304" pitchFamily="18" charset="0"/>
                <a:cs typeface="Times New Roman" panose="02020603050405020304" pitchFamily="18" charset="0"/>
              </a:rPr>
              <a:t>SP 2.4 Plan for needed knowledge and skills </a:t>
            </a:r>
          </a:p>
          <a:p>
            <a:pPr lvl="1" algn="just">
              <a:spcBef>
                <a:spcPts val="600"/>
              </a:spcBef>
            </a:pPr>
            <a:r>
              <a:rPr lang="en-US" dirty="0">
                <a:latin typeface="Times New Roman" panose="02020603050405020304" pitchFamily="18" charset="0"/>
                <a:cs typeface="Times New Roman" panose="02020603050405020304" pitchFamily="18" charset="0"/>
              </a:rPr>
              <a:t>SP 2.5 Plan stakeholder involvement</a:t>
            </a:r>
          </a:p>
          <a:p>
            <a:pPr lvl="1" algn="just">
              <a:spcBef>
                <a:spcPts val="600"/>
              </a:spcBef>
            </a:pPr>
            <a:r>
              <a:rPr lang="en-US" dirty="0">
                <a:latin typeface="Times New Roman" panose="02020603050405020304" pitchFamily="18" charset="0"/>
                <a:cs typeface="Times New Roman" panose="02020603050405020304" pitchFamily="18" charset="0"/>
              </a:rPr>
              <a:t>SP 2.6 Establish the project plan</a:t>
            </a:r>
          </a:p>
          <a:p>
            <a:pPr marL="0" indent="0" algn="just">
              <a:spcBef>
                <a:spcPts val="600"/>
              </a:spcBef>
              <a:buNone/>
            </a:pPr>
            <a:r>
              <a:rPr lang="en-US" sz="1800" b="1" dirty="0">
                <a:latin typeface="Times New Roman" panose="02020603050405020304" pitchFamily="18" charset="0"/>
                <a:cs typeface="Times New Roman" panose="02020603050405020304" pitchFamily="18" charset="0"/>
              </a:rPr>
              <a:t>SG 3 Obtain commitment to the plan</a:t>
            </a:r>
          </a:p>
          <a:p>
            <a:pPr lvl="1" algn="just">
              <a:spcBef>
                <a:spcPts val="600"/>
              </a:spcBef>
            </a:pPr>
            <a:r>
              <a:rPr lang="en-US" dirty="0">
                <a:latin typeface="Times New Roman" panose="02020603050405020304" pitchFamily="18" charset="0"/>
                <a:cs typeface="Times New Roman" panose="02020603050405020304" pitchFamily="18" charset="0"/>
              </a:rPr>
              <a:t>SP 3.1 Review plans that affect the project </a:t>
            </a:r>
          </a:p>
          <a:p>
            <a:pPr lvl="1" algn="just">
              <a:spcBef>
                <a:spcPts val="600"/>
              </a:spcBef>
            </a:pPr>
            <a:r>
              <a:rPr lang="en-US" dirty="0">
                <a:latin typeface="Times New Roman" panose="02020603050405020304" pitchFamily="18" charset="0"/>
                <a:cs typeface="Times New Roman" panose="02020603050405020304" pitchFamily="18" charset="0"/>
              </a:rPr>
              <a:t>SP 3.2 Reconcile work and resource levels </a:t>
            </a:r>
          </a:p>
          <a:p>
            <a:pPr lvl="1" algn="just">
              <a:spcBef>
                <a:spcPts val="600"/>
              </a:spcBef>
            </a:pPr>
            <a:r>
              <a:rPr lang="en-US" dirty="0">
                <a:latin typeface="Times New Roman" panose="02020603050405020304" pitchFamily="18" charset="0"/>
                <a:cs typeface="Times New Roman" panose="02020603050405020304" pitchFamily="18" charset="0"/>
              </a:rPr>
              <a:t>SP 3.3 Obtain plan commitment</a:t>
            </a:r>
          </a:p>
        </p:txBody>
      </p:sp>
    </p:spTree>
    <p:extLst>
      <p:ext uri="{BB962C8B-B14F-4D97-AF65-F5344CB8AC3E}">
        <p14:creationId xmlns:p14="http://schemas.microsoft.com/office/powerpoint/2010/main" val="3640321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561474"/>
            <a:ext cx="9885530" cy="5871410"/>
          </a:xfrm>
        </p:spPr>
        <p:txBody>
          <a:bodyPr>
            <a:normAutofit fontScale="92500" lnSpcReduction="10000"/>
          </a:bodyPr>
          <a:lstStyle/>
          <a:p>
            <a:pPr algn="just">
              <a:lnSpc>
                <a:spcPct val="110000"/>
              </a:lnSpc>
              <a:spcBef>
                <a:spcPts val="600"/>
              </a:spcBef>
            </a:pPr>
            <a:r>
              <a:rPr lang="en-US" sz="1900" dirty="0">
                <a:latin typeface="Times New Roman" panose="02020603050405020304" pitchFamily="18" charset="0"/>
                <a:cs typeface="Times New Roman" panose="02020603050405020304" pitchFamily="18" charset="0"/>
              </a:rPr>
              <a:t>In addition to specific goals and practices, the CMMI also defines a set of five generic goals and related practices for each process area.</a:t>
            </a:r>
          </a:p>
          <a:p>
            <a:pPr algn="just">
              <a:lnSpc>
                <a:spcPct val="110000"/>
              </a:lnSpc>
              <a:spcBef>
                <a:spcPts val="600"/>
              </a:spcBef>
            </a:pPr>
            <a:r>
              <a:rPr lang="en-US" sz="1900" dirty="0">
                <a:latin typeface="Times New Roman" panose="02020603050405020304" pitchFamily="18" charset="0"/>
                <a:cs typeface="Times New Roman" panose="02020603050405020304" pitchFamily="18" charset="0"/>
              </a:rPr>
              <a:t>Each of the five generic goals corresponds to one of the five capability levels.</a:t>
            </a:r>
          </a:p>
          <a:p>
            <a:pPr marL="0" indent="0" algn="just">
              <a:lnSpc>
                <a:spcPct val="110000"/>
              </a:lnSpc>
              <a:spcBef>
                <a:spcPts val="600"/>
              </a:spcBef>
              <a:buNone/>
            </a:pPr>
            <a:r>
              <a:rPr lang="en-US" sz="1900" b="1" dirty="0">
                <a:latin typeface="Times New Roman" panose="02020603050405020304" pitchFamily="18" charset="0"/>
                <a:cs typeface="Times New Roman" panose="02020603050405020304" pitchFamily="18" charset="0"/>
              </a:rPr>
              <a:t>GG 1 Achieve specific goals</a:t>
            </a:r>
          </a:p>
          <a:p>
            <a:pPr lvl="1" algn="just">
              <a:lnSpc>
                <a:spcPct val="110000"/>
              </a:lnSpc>
              <a:spcBef>
                <a:spcPts val="600"/>
              </a:spcBef>
            </a:pPr>
            <a:r>
              <a:rPr lang="en-US" sz="1900" dirty="0">
                <a:latin typeface="Times New Roman" panose="02020603050405020304" pitchFamily="18" charset="0"/>
                <a:cs typeface="Times New Roman" panose="02020603050405020304" pitchFamily="18" charset="0"/>
              </a:rPr>
              <a:t>GP 1.1 Perform base practices</a:t>
            </a:r>
          </a:p>
          <a:p>
            <a:pPr marL="0" indent="0" algn="just">
              <a:lnSpc>
                <a:spcPct val="110000"/>
              </a:lnSpc>
              <a:spcBef>
                <a:spcPts val="600"/>
              </a:spcBef>
              <a:buNone/>
            </a:pPr>
            <a:r>
              <a:rPr lang="en-US" sz="1900" b="1" dirty="0">
                <a:latin typeface="Times New Roman" panose="02020603050405020304" pitchFamily="18" charset="0"/>
                <a:cs typeface="Times New Roman" panose="02020603050405020304" pitchFamily="18" charset="0"/>
              </a:rPr>
              <a:t>GG 2 Institutionalize a managed process</a:t>
            </a:r>
          </a:p>
          <a:p>
            <a:pPr lvl="1" algn="just">
              <a:lnSpc>
                <a:spcPct val="110000"/>
              </a:lnSpc>
              <a:spcBef>
                <a:spcPts val="600"/>
              </a:spcBef>
            </a:pPr>
            <a:r>
              <a:rPr lang="en-US" sz="1900" dirty="0">
                <a:latin typeface="Times New Roman" panose="02020603050405020304" pitchFamily="18" charset="0"/>
                <a:cs typeface="Times New Roman" panose="02020603050405020304" pitchFamily="18" charset="0"/>
              </a:rPr>
              <a:t>GP 2.1 Establish and organizational policy</a:t>
            </a:r>
          </a:p>
          <a:p>
            <a:pPr lvl="1" algn="just">
              <a:lnSpc>
                <a:spcPct val="110000"/>
              </a:lnSpc>
              <a:spcBef>
                <a:spcPts val="600"/>
              </a:spcBef>
            </a:pPr>
            <a:r>
              <a:rPr lang="en-US" sz="1900" dirty="0">
                <a:latin typeface="Times New Roman" panose="02020603050405020304" pitchFamily="18" charset="0"/>
                <a:cs typeface="Times New Roman" panose="02020603050405020304" pitchFamily="18" charset="0"/>
              </a:rPr>
              <a:t>GP 2.2 Plan the process</a:t>
            </a:r>
          </a:p>
          <a:p>
            <a:pPr lvl="1" algn="just">
              <a:lnSpc>
                <a:spcPct val="110000"/>
              </a:lnSpc>
              <a:spcBef>
                <a:spcPts val="600"/>
              </a:spcBef>
            </a:pPr>
            <a:r>
              <a:rPr lang="en-US" sz="1900" dirty="0">
                <a:latin typeface="Times New Roman" panose="02020603050405020304" pitchFamily="18" charset="0"/>
                <a:cs typeface="Times New Roman" panose="02020603050405020304" pitchFamily="18" charset="0"/>
              </a:rPr>
              <a:t>GP 2.3 Provide resources </a:t>
            </a:r>
          </a:p>
          <a:p>
            <a:pPr lvl="1" algn="just">
              <a:lnSpc>
                <a:spcPct val="110000"/>
              </a:lnSpc>
              <a:spcBef>
                <a:spcPts val="600"/>
              </a:spcBef>
            </a:pPr>
            <a:r>
              <a:rPr lang="en-US" sz="1900" dirty="0">
                <a:latin typeface="Times New Roman" panose="02020603050405020304" pitchFamily="18" charset="0"/>
                <a:cs typeface="Times New Roman" panose="02020603050405020304" pitchFamily="18" charset="0"/>
              </a:rPr>
              <a:t>GP 2.4 Assign responsibility</a:t>
            </a:r>
          </a:p>
          <a:p>
            <a:pPr lvl="1" algn="just">
              <a:lnSpc>
                <a:spcPct val="110000"/>
              </a:lnSpc>
              <a:spcBef>
                <a:spcPts val="600"/>
              </a:spcBef>
            </a:pPr>
            <a:r>
              <a:rPr lang="en-US" sz="1900" dirty="0">
                <a:latin typeface="Times New Roman" panose="02020603050405020304" pitchFamily="18" charset="0"/>
                <a:cs typeface="Times New Roman" panose="02020603050405020304" pitchFamily="18" charset="0"/>
              </a:rPr>
              <a:t>GP 2.5 Train people</a:t>
            </a:r>
          </a:p>
          <a:p>
            <a:pPr lvl="1" algn="just">
              <a:lnSpc>
                <a:spcPct val="110000"/>
              </a:lnSpc>
              <a:spcBef>
                <a:spcPts val="600"/>
              </a:spcBef>
            </a:pPr>
            <a:r>
              <a:rPr lang="en-US" sz="1900" dirty="0">
                <a:latin typeface="Times New Roman" panose="02020603050405020304" pitchFamily="18" charset="0"/>
                <a:cs typeface="Times New Roman" panose="02020603050405020304" pitchFamily="18" charset="0"/>
              </a:rPr>
              <a:t>GP 2.6 Manage configurations</a:t>
            </a:r>
          </a:p>
          <a:p>
            <a:pPr lvl="1" algn="just">
              <a:lnSpc>
                <a:spcPct val="110000"/>
              </a:lnSpc>
              <a:spcBef>
                <a:spcPts val="600"/>
              </a:spcBef>
            </a:pPr>
            <a:r>
              <a:rPr lang="en-US" sz="1900" dirty="0">
                <a:latin typeface="Times New Roman" panose="02020603050405020304" pitchFamily="18" charset="0"/>
                <a:cs typeface="Times New Roman" panose="02020603050405020304" pitchFamily="18" charset="0"/>
              </a:rPr>
              <a:t>GP 2.7 Identify and involve relevant stakeholders </a:t>
            </a:r>
          </a:p>
          <a:p>
            <a:pPr lvl="1" algn="just">
              <a:lnSpc>
                <a:spcPct val="110000"/>
              </a:lnSpc>
              <a:spcBef>
                <a:spcPts val="600"/>
              </a:spcBef>
            </a:pPr>
            <a:r>
              <a:rPr lang="en-US" sz="1900" dirty="0">
                <a:latin typeface="Times New Roman" panose="02020603050405020304" pitchFamily="18" charset="0"/>
                <a:cs typeface="Times New Roman" panose="02020603050405020304" pitchFamily="18" charset="0"/>
              </a:rPr>
              <a:t>GP 2.8 Monitor and control the process</a:t>
            </a:r>
          </a:p>
          <a:p>
            <a:pPr lvl="1" algn="just">
              <a:lnSpc>
                <a:spcPct val="110000"/>
              </a:lnSpc>
              <a:spcBef>
                <a:spcPts val="600"/>
              </a:spcBef>
            </a:pPr>
            <a:r>
              <a:rPr lang="en-US" sz="1900" dirty="0">
                <a:latin typeface="Times New Roman" panose="02020603050405020304" pitchFamily="18" charset="0"/>
                <a:cs typeface="Times New Roman" panose="02020603050405020304" pitchFamily="18" charset="0"/>
              </a:rPr>
              <a:t>GP 2.9 Objectively evaluate adherence</a:t>
            </a:r>
          </a:p>
          <a:p>
            <a:pPr lvl="1" algn="just">
              <a:lnSpc>
                <a:spcPct val="110000"/>
              </a:lnSpc>
              <a:spcBef>
                <a:spcPts val="600"/>
              </a:spcBef>
            </a:pPr>
            <a:r>
              <a:rPr lang="en-US" sz="1900" dirty="0">
                <a:latin typeface="Times New Roman" panose="02020603050405020304" pitchFamily="18" charset="0"/>
                <a:cs typeface="Times New Roman" panose="02020603050405020304" pitchFamily="18" charset="0"/>
              </a:rPr>
              <a:t>GP 2.10 Review status with higher level management</a:t>
            </a:r>
          </a:p>
          <a:p>
            <a:pPr marL="0" indent="0">
              <a:buNone/>
            </a:pPr>
            <a:endParaRPr lang="en-US" dirty="0"/>
          </a:p>
        </p:txBody>
      </p:sp>
    </p:spTree>
    <p:extLst>
      <p:ext uri="{BB962C8B-B14F-4D97-AF65-F5344CB8AC3E}">
        <p14:creationId xmlns:p14="http://schemas.microsoft.com/office/powerpoint/2010/main" val="229415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3" y="818147"/>
            <a:ext cx="9211762" cy="5430252"/>
          </a:xfrm>
        </p:spPr>
        <p:txBody>
          <a:bodyPr>
            <a:normAutofit/>
          </a:bodyPr>
          <a:lstStyle/>
          <a:p>
            <a:pPr marL="0" indent="0" algn="just">
              <a:spcBef>
                <a:spcPts val="600"/>
              </a:spcBef>
              <a:buNone/>
            </a:pPr>
            <a:r>
              <a:rPr lang="en-US" sz="1800" b="1" dirty="0">
                <a:latin typeface="Times New Roman" panose="02020603050405020304" pitchFamily="18" charset="0"/>
                <a:cs typeface="Times New Roman" panose="02020603050405020304" pitchFamily="18" charset="0"/>
              </a:rPr>
              <a:t>GG 3 Institutionalize a defined process</a:t>
            </a:r>
          </a:p>
          <a:p>
            <a:pPr lvl="1" algn="just">
              <a:spcBef>
                <a:spcPts val="600"/>
              </a:spcBef>
            </a:pPr>
            <a:r>
              <a:rPr lang="en-US" dirty="0">
                <a:latin typeface="Times New Roman" panose="02020603050405020304" pitchFamily="18" charset="0"/>
                <a:cs typeface="Times New Roman" panose="02020603050405020304" pitchFamily="18" charset="0"/>
              </a:rPr>
              <a:t>GP 3.1 Establish a defined process</a:t>
            </a:r>
          </a:p>
          <a:p>
            <a:pPr lvl="1" algn="just">
              <a:spcBef>
                <a:spcPts val="600"/>
              </a:spcBef>
            </a:pPr>
            <a:r>
              <a:rPr lang="en-US" dirty="0">
                <a:latin typeface="Times New Roman" panose="02020603050405020304" pitchFamily="18" charset="0"/>
                <a:cs typeface="Times New Roman" panose="02020603050405020304" pitchFamily="18" charset="0"/>
              </a:rPr>
              <a:t>GP 3.2 Collect improvement information</a:t>
            </a:r>
          </a:p>
          <a:p>
            <a:pPr marL="0" indent="0" algn="just">
              <a:spcBef>
                <a:spcPts val="600"/>
              </a:spcBef>
              <a:buNone/>
            </a:pPr>
            <a:r>
              <a:rPr lang="en-US" sz="1800" b="1" dirty="0">
                <a:latin typeface="Times New Roman" panose="02020603050405020304" pitchFamily="18" charset="0"/>
                <a:cs typeface="Times New Roman" panose="02020603050405020304" pitchFamily="18" charset="0"/>
              </a:rPr>
              <a:t>GG 4 Institutionalize a quantitatively managed process</a:t>
            </a:r>
          </a:p>
          <a:p>
            <a:pPr lvl="1" algn="just">
              <a:spcBef>
                <a:spcPts val="600"/>
              </a:spcBef>
            </a:pPr>
            <a:r>
              <a:rPr lang="en-US" dirty="0">
                <a:latin typeface="Times New Roman" panose="02020603050405020304" pitchFamily="18" charset="0"/>
                <a:cs typeface="Times New Roman" panose="02020603050405020304" pitchFamily="18" charset="0"/>
              </a:rPr>
              <a:t>GP 4.1 Establish quantitative objectives for the process</a:t>
            </a:r>
          </a:p>
          <a:p>
            <a:pPr lvl="1" algn="just">
              <a:spcBef>
                <a:spcPts val="600"/>
              </a:spcBef>
            </a:pPr>
            <a:r>
              <a:rPr lang="en-US" dirty="0">
                <a:latin typeface="Times New Roman" panose="02020603050405020304" pitchFamily="18" charset="0"/>
                <a:cs typeface="Times New Roman" panose="02020603050405020304" pitchFamily="18" charset="0"/>
              </a:rPr>
              <a:t>GP 4.2 Stabilize sub process performance</a:t>
            </a:r>
          </a:p>
          <a:p>
            <a:pPr marL="0" indent="0" algn="just">
              <a:spcBef>
                <a:spcPts val="600"/>
              </a:spcBef>
              <a:buNone/>
            </a:pPr>
            <a:r>
              <a:rPr lang="en-US" sz="1800" b="1" dirty="0">
                <a:latin typeface="Times New Roman" panose="02020603050405020304" pitchFamily="18" charset="0"/>
                <a:cs typeface="Times New Roman" panose="02020603050405020304" pitchFamily="18" charset="0"/>
              </a:rPr>
              <a:t>GG 5 Institutionalize and optimizing process</a:t>
            </a:r>
          </a:p>
          <a:p>
            <a:pPr lvl="1" algn="just">
              <a:spcBef>
                <a:spcPts val="600"/>
              </a:spcBef>
            </a:pPr>
            <a:r>
              <a:rPr lang="en-US" dirty="0">
                <a:latin typeface="Times New Roman" panose="02020603050405020304" pitchFamily="18" charset="0"/>
                <a:cs typeface="Times New Roman" panose="02020603050405020304" pitchFamily="18" charset="0"/>
              </a:rPr>
              <a:t>GP 5.1 Ensure continuous process improvement </a:t>
            </a:r>
          </a:p>
          <a:p>
            <a:pPr lvl="1" algn="just">
              <a:spcBef>
                <a:spcPts val="600"/>
              </a:spcBef>
            </a:pPr>
            <a:r>
              <a:rPr lang="en-US" dirty="0">
                <a:latin typeface="Times New Roman" panose="02020603050405020304" pitchFamily="18" charset="0"/>
                <a:cs typeface="Times New Roman" panose="02020603050405020304" pitchFamily="18" charset="0"/>
              </a:rPr>
              <a:t>GP 5.2 Correct root causes of problems</a:t>
            </a:r>
          </a:p>
          <a:p>
            <a:pPr marL="0" indent="0" algn="just">
              <a:spcBef>
                <a:spcPts val="600"/>
              </a:spcBef>
              <a:buNone/>
            </a:pPr>
            <a:endParaRPr lang="en-US" sz="1800" b="1" dirty="0">
              <a:latin typeface="Times New Roman" panose="02020603050405020304" pitchFamily="18" charset="0"/>
              <a:cs typeface="Times New Roman" panose="02020603050405020304" pitchFamily="18" charset="0"/>
            </a:endParaRPr>
          </a:p>
          <a:p>
            <a:pPr marL="0" indent="0" algn="just">
              <a:spcBef>
                <a:spcPts val="600"/>
              </a:spcBef>
              <a:buNone/>
            </a:pPr>
            <a:r>
              <a:rPr lang="en-US" sz="1800" b="1" dirty="0">
                <a:latin typeface="Times New Roman" panose="02020603050405020304" pitchFamily="18" charset="0"/>
                <a:cs typeface="Times New Roman" panose="02020603050405020304" pitchFamily="18" charset="0"/>
              </a:rPr>
              <a:t>PROCESS PATTERNS:</a:t>
            </a:r>
          </a:p>
          <a:p>
            <a:pPr lvl="1" algn="just">
              <a:spcBef>
                <a:spcPts val="600"/>
              </a:spcBef>
            </a:pPr>
            <a:r>
              <a:rPr lang="en-US" dirty="0">
                <a:latin typeface="Times New Roman" panose="02020603050405020304" pitchFamily="18" charset="0"/>
                <a:cs typeface="Times New Roman" panose="02020603050405020304" pitchFamily="18" charset="0"/>
              </a:rPr>
              <a:t>The software process can be defined as a collection patterns that defines a set of activities, actions, work tasks, work products and/or related behaviors required to develop computer software.</a:t>
            </a:r>
          </a:p>
          <a:p>
            <a:pPr lvl="1" algn="just">
              <a:spcBef>
                <a:spcPts val="600"/>
              </a:spcBef>
            </a:pPr>
            <a:r>
              <a:rPr lang="en-US" dirty="0">
                <a:latin typeface="Times New Roman" panose="02020603050405020304" pitchFamily="18" charset="0"/>
                <a:cs typeface="Times New Roman" panose="02020603050405020304" pitchFamily="18" charset="0"/>
              </a:rPr>
              <a:t>provides us with a template - a consistent method for describing an important characteristic of the software process.</a:t>
            </a:r>
          </a:p>
        </p:txBody>
      </p:sp>
    </p:spTree>
    <p:extLst>
      <p:ext uri="{BB962C8B-B14F-4D97-AF65-F5344CB8AC3E}">
        <p14:creationId xmlns:p14="http://schemas.microsoft.com/office/powerpoint/2010/main" val="1196923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3058" y="502092"/>
            <a:ext cx="10205884" cy="5853816"/>
          </a:xfrm>
        </p:spPr>
        <p:txBody>
          <a:bodyPr>
            <a:normAutofit/>
          </a:bodyPr>
          <a:lstStyle/>
          <a:p>
            <a:pPr algn="ctr">
              <a:lnSpc>
                <a:spcPct val="150000"/>
              </a:lnSpc>
            </a:pPr>
            <a:r>
              <a:rPr lang="en-US" sz="2500" b="1" cap="none" dirty="0">
                <a:solidFill>
                  <a:schemeClr val="tx1"/>
                </a:solidFill>
                <a:latin typeface="Times New Roman" panose="02020603050405020304" pitchFamily="18" charset="0"/>
              </a:rPr>
              <a:t>Introduction to Software Engineering: </a:t>
            </a:r>
          </a:p>
          <a:p>
            <a:pPr>
              <a:lnSpc>
                <a:spcPct val="150000"/>
              </a:lnSpc>
            </a:pPr>
            <a:r>
              <a:rPr lang="en-US" sz="2500" cap="none" dirty="0">
                <a:solidFill>
                  <a:schemeClr val="tx1"/>
                </a:solidFill>
                <a:latin typeface="Times New Roman" panose="02020603050405020304" pitchFamily="18" charset="0"/>
              </a:rPr>
              <a:t>A generic view of Process: Software Engineering, Process Framework, CMM Process Patterns and Process Assessment.</a:t>
            </a:r>
          </a:p>
          <a:p>
            <a:pPr>
              <a:lnSpc>
                <a:spcPct val="150000"/>
              </a:lnSpc>
            </a:pPr>
            <a:endParaRPr lang="en-IN" sz="2500" cap="none" dirty="0">
              <a:solidFill>
                <a:schemeClr val="tx1"/>
              </a:solidFill>
              <a:latin typeface="Times New Roman" panose="02020603050405020304" pitchFamily="18" charset="0"/>
            </a:endParaRPr>
          </a:p>
          <a:p>
            <a:pPr algn="ctr">
              <a:lnSpc>
                <a:spcPct val="150000"/>
              </a:lnSpc>
            </a:pPr>
            <a:r>
              <a:rPr lang="en-US" sz="2500" b="1" cap="none" dirty="0">
                <a:solidFill>
                  <a:schemeClr val="tx1"/>
                </a:solidFill>
                <a:effectLst/>
                <a:latin typeface="Times New Roman" panose="02020603050405020304" pitchFamily="18" charset="0"/>
                <a:ea typeface="Times New Roman" panose="02020603050405020304" pitchFamily="18" charset="0"/>
              </a:rPr>
              <a:t>Process Models</a:t>
            </a:r>
            <a:r>
              <a:rPr lang="en-US" sz="2500" cap="none" dirty="0">
                <a:solidFill>
                  <a:schemeClr val="tx1"/>
                </a:solidFill>
                <a:effectLst/>
                <a:latin typeface="Times New Roman" panose="02020603050405020304" pitchFamily="18" charset="0"/>
                <a:ea typeface="Times New Roman" panose="02020603050405020304" pitchFamily="18" charset="0"/>
              </a:rPr>
              <a:t>: </a:t>
            </a:r>
          </a:p>
          <a:p>
            <a:pPr>
              <a:lnSpc>
                <a:spcPct val="150000"/>
              </a:lnSpc>
            </a:pPr>
            <a:r>
              <a:rPr lang="en-US" sz="2500" cap="none" dirty="0">
                <a:solidFill>
                  <a:schemeClr val="tx1"/>
                </a:solidFill>
                <a:effectLst/>
                <a:latin typeface="Times New Roman" panose="02020603050405020304" pitchFamily="18" charset="0"/>
                <a:ea typeface="Times New Roman" panose="02020603050405020304" pitchFamily="18" charset="0"/>
              </a:rPr>
              <a:t>Prescriptive Models, Waterfall Model, Incremental Process Models, Evolutionary Process Models, Specialized Process Models, The Unified Models, Personal And Team Process Models, Process Technology, Product And Process</a:t>
            </a:r>
            <a:r>
              <a:rPr lang="en-US" sz="2500" dirty="0">
                <a:solidFill>
                  <a:schemeClr val="tx1"/>
                </a:solidFill>
                <a:effectLst/>
                <a:latin typeface="Times New Roman" panose="02020603050405020304" pitchFamily="18" charset="0"/>
                <a:ea typeface="Times New Roman" panose="02020603050405020304" pitchFamily="18" charset="0"/>
              </a:rPr>
              <a:t>.</a:t>
            </a:r>
            <a:endParaRPr lang="en-US" sz="2500" dirty="0">
              <a:solidFill>
                <a:schemeClr val="tx1"/>
              </a:solidFill>
            </a:endParaRPr>
          </a:p>
        </p:txBody>
      </p:sp>
    </p:spTree>
    <p:extLst>
      <p:ext uri="{BB962C8B-B14F-4D97-AF65-F5344CB8AC3E}">
        <p14:creationId xmlns:p14="http://schemas.microsoft.com/office/powerpoint/2010/main" val="1840171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368968"/>
            <a:ext cx="10045951" cy="6160169"/>
          </a:xfrm>
        </p:spPr>
        <p:txBody>
          <a:bodyPr>
            <a:normAutofit fontScale="92500" lnSpcReduction="20000"/>
          </a:bodyPr>
          <a:lstStyle/>
          <a:p>
            <a:pPr marL="0" indent="0">
              <a:lnSpc>
                <a:spcPct val="120000"/>
              </a:lnSpc>
              <a:spcBef>
                <a:spcPts val="600"/>
              </a:spcBef>
              <a:buNone/>
            </a:pPr>
            <a:r>
              <a:rPr lang="en-US" sz="1900" dirty="0">
                <a:latin typeface="Times New Roman" panose="02020603050405020304" pitchFamily="18" charset="0"/>
                <a:cs typeface="Times New Roman" panose="02020603050405020304" pitchFamily="18" charset="0"/>
              </a:rPr>
              <a:t>A pattern might be used to describe a complete process and a task within a framework activity.</a:t>
            </a:r>
          </a:p>
          <a:p>
            <a:pPr lvl="1">
              <a:lnSpc>
                <a:spcPct val="120000"/>
              </a:lnSpc>
              <a:spcBef>
                <a:spcPts val="600"/>
              </a:spcBef>
            </a:pPr>
            <a:r>
              <a:rPr lang="en-US" sz="1900" dirty="0">
                <a:latin typeface="Times New Roman" panose="02020603050405020304" pitchFamily="18" charset="0"/>
                <a:cs typeface="Times New Roman" panose="02020603050405020304" pitchFamily="18" charset="0"/>
              </a:rPr>
              <a:t>Pattern Name</a:t>
            </a:r>
          </a:p>
          <a:p>
            <a:pPr lvl="1">
              <a:lnSpc>
                <a:spcPct val="120000"/>
              </a:lnSpc>
              <a:spcBef>
                <a:spcPts val="600"/>
              </a:spcBef>
            </a:pPr>
            <a:r>
              <a:rPr lang="en-US" sz="1900" dirty="0">
                <a:latin typeface="Times New Roman" panose="02020603050405020304" pitchFamily="18" charset="0"/>
                <a:cs typeface="Times New Roman" panose="02020603050405020304" pitchFamily="18" charset="0"/>
              </a:rPr>
              <a:t>Intent</a:t>
            </a:r>
          </a:p>
          <a:p>
            <a:pPr lvl="1">
              <a:lnSpc>
                <a:spcPct val="120000"/>
              </a:lnSpc>
              <a:spcBef>
                <a:spcPts val="600"/>
              </a:spcBef>
            </a:pPr>
            <a:r>
              <a:rPr lang="en-US" sz="1900" dirty="0">
                <a:latin typeface="Times New Roman" panose="02020603050405020304" pitchFamily="18" charset="0"/>
                <a:cs typeface="Times New Roman" panose="02020603050405020304" pitchFamily="18" charset="0"/>
              </a:rPr>
              <a:t>Type: 3 types</a:t>
            </a:r>
          </a:p>
          <a:p>
            <a:pPr lvl="2">
              <a:lnSpc>
                <a:spcPct val="120000"/>
              </a:lnSpc>
              <a:spcBef>
                <a:spcPts val="600"/>
              </a:spcBef>
            </a:pPr>
            <a:r>
              <a:rPr lang="en-US" sz="1900" b="1" dirty="0">
                <a:latin typeface="Times New Roman" panose="02020603050405020304" pitchFamily="18" charset="0"/>
                <a:cs typeface="Times New Roman" panose="02020603050405020304" pitchFamily="18" charset="0"/>
              </a:rPr>
              <a:t>Task patterns </a:t>
            </a:r>
            <a:r>
              <a:rPr lang="en-US" sz="1900" dirty="0">
                <a:latin typeface="Times New Roman" panose="02020603050405020304" pitchFamily="18" charset="0"/>
                <a:cs typeface="Times New Roman" panose="02020603050405020304" pitchFamily="18" charset="0"/>
              </a:rPr>
              <a:t>define a software engineering action or work task that is part of the process and relevant to successful software engineering practice. </a:t>
            </a:r>
          </a:p>
          <a:p>
            <a:pPr lvl="3">
              <a:lnSpc>
                <a:spcPct val="120000"/>
              </a:lnSpc>
              <a:spcBef>
                <a:spcPts val="600"/>
              </a:spcBef>
            </a:pPr>
            <a:r>
              <a:rPr lang="en-US" sz="1900" i="1" dirty="0">
                <a:latin typeface="Times New Roman" panose="02020603050405020304" pitchFamily="18" charset="0"/>
                <a:cs typeface="Times New Roman" panose="02020603050405020304" pitchFamily="18" charset="0"/>
              </a:rPr>
              <a:t>Example: </a:t>
            </a:r>
            <a:r>
              <a:rPr lang="en-US" sz="1900" dirty="0">
                <a:latin typeface="Times New Roman" panose="02020603050405020304" pitchFamily="18" charset="0"/>
                <a:cs typeface="Times New Roman" panose="02020603050405020304" pitchFamily="18" charset="0"/>
              </a:rPr>
              <a:t>Requirement Gathering</a:t>
            </a:r>
          </a:p>
          <a:p>
            <a:pPr lvl="2">
              <a:lnSpc>
                <a:spcPct val="120000"/>
              </a:lnSpc>
              <a:spcBef>
                <a:spcPts val="600"/>
              </a:spcBef>
            </a:pPr>
            <a:r>
              <a:rPr lang="en-US" sz="1900" b="1" dirty="0">
                <a:latin typeface="Times New Roman" panose="02020603050405020304" pitchFamily="18" charset="0"/>
                <a:cs typeface="Times New Roman" panose="02020603050405020304" pitchFamily="18" charset="0"/>
              </a:rPr>
              <a:t>Stage Patterns </a:t>
            </a:r>
            <a:r>
              <a:rPr lang="en-US" sz="1900" dirty="0">
                <a:latin typeface="Times New Roman" panose="02020603050405020304" pitchFamily="18" charset="0"/>
                <a:cs typeface="Times New Roman" panose="02020603050405020304" pitchFamily="18" charset="0"/>
              </a:rPr>
              <a:t>define a framework activity for the process. This pattern incorporates multiple task patterns that are relevant to the stage.</a:t>
            </a:r>
          </a:p>
          <a:p>
            <a:pPr lvl="3">
              <a:lnSpc>
                <a:spcPct val="120000"/>
              </a:lnSpc>
              <a:spcBef>
                <a:spcPts val="600"/>
              </a:spcBef>
            </a:pPr>
            <a:r>
              <a:rPr lang="en-US" sz="1900" i="1" dirty="0">
                <a:latin typeface="Times New Roman" panose="02020603050405020304" pitchFamily="18" charset="0"/>
                <a:cs typeface="Times New Roman" panose="02020603050405020304" pitchFamily="18" charset="0"/>
              </a:rPr>
              <a:t>Example: </a:t>
            </a:r>
            <a:r>
              <a:rPr lang="en-US" sz="1900" dirty="0">
                <a:latin typeface="Times New Roman" panose="02020603050405020304" pitchFamily="18" charset="0"/>
                <a:cs typeface="Times New Roman" panose="02020603050405020304" pitchFamily="18" charset="0"/>
              </a:rPr>
              <a:t>Communication</a:t>
            </a:r>
          </a:p>
          <a:p>
            <a:pPr lvl="2">
              <a:lnSpc>
                <a:spcPct val="120000"/>
              </a:lnSpc>
              <a:spcBef>
                <a:spcPts val="600"/>
              </a:spcBef>
            </a:pPr>
            <a:r>
              <a:rPr lang="en-US" sz="1900" b="1" dirty="0">
                <a:latin typeface="Times New Roman" panose="02020603050405020304" pitchFamily="18" charset="0"/>
                <a:cs typeface="Times New Roman" panose="02020603050405020304" pitchFamily="18" charset="0"/>
              </a:rPr>
              <a:t>Phase patterns </a:t>
            </a:r>
            <a:r>
              <a:rPr lang="en-US" sz="1900" dirty="0">
                <a:latin typeface="Times New Roman" panose="02020603050405020304" pitchFamily="18" charset="0"/>
                <a:cs typeface="Times New Roman" panose="02020603050405020304" pitchFamily="18" charset="0"/>
              </a:rPr>
              <a:t>define the sequence of framework activities that occur with the process, even when the overall flow of activities is iterative in nature.</a:t>
            </a:r>
          </a:p>
          <a:p>
            <a:pPr lvl="3">
              <a:lnSpc>
                <a:spcPct val="120000"/>
              </a:lnSpc>
              <a:spcBef>
                <a:spcPts val="600"/>
              </a:spcBef>
            </a:pPr>
            <a:r>
              <a:rPr lang="en-US" sz="1900" i="1" dirty="0">
                <a:latin typeface="Times New Roman" panose="02020603050405020304" pitchFamily="18" charset="0"/>
                <a:cs typeface="Times New Roman" panose="02020603050405020304" pitchFamily="18" charset="0"/>
              </a:rPr>
              <a:t>Example: </a:t>
            </a:r>
            <a:r>
              <a:rPr lang="en-US" sz="1900" dirty="0">
                <a:latin typeface="Times New Roman" panose="02020603050405020304" pitchFamily="18" charset="0"/>
                <a:cs typeface="Times New Roman" panose="02020603050405020304" pitchFamily="18" charset="0"/>
              </a:rPr>
              <a:t>Spiral model or prototyping.</a:t>
            </a:r>
          </a:p>
          <a:p>
            <a:pPr lvl="1">
              <a:lnSpc>
                <a:spcPct val="120000"/>
              </a:lnSpc>
              <a:spcBef>
                <a:spcPts val="600"/>
              </a:spcBef>
            </a:pPr>
            <a:r>
              <a:rPr lang="en-US" sz="1900" dirty="0">
                <a:latin typeface="Times New Roman" panose="02020603050405020304" pitchFamily="18" charset="0"/>
                <a:cs typeface="Times New Roman" panose="02020603050405020304" pitchFamily="18" charset="0"/>
              </a:rPr>
              <a:t>Initial Context</a:t>
            </a:r>
          </a:p>
          <a:p>
            <a:pPr lvl="1">
              <a:lnSpc>
                <a:spcPct val="120000"/>
              </a:lnSpc>
              <a:spcBef>
                <a:spcPts val="600"/>
              </a:spcBef>
            </a:pPr>
            <a:r>
              <a:rPr lang="en-US" sz="1900" dirty="0">
                <a:latin typeface="Times New Roman" panose="02020603050405020304" pitchFamily="18" charset="0"/>
                <a:cs typeface="Times New Roman" panose="02020603050405020304" pitchFamily="18" charset="0"/>
              </a:rPr>
              <a:t>Problem</a:t>
            </a:r>
          </a:p>
          <a:p>
            <a:pPr lvl="1">
              <a:lnSpc>
                <a:spcPct val="120000"/>
              </a:lnSpc>
              <a:spcBef>
                <a:spcPts val="600"/>
              </a:spcBef>
            </a:pPr>
            <a:r>
              <a:rPr lang="en-US" sz="1900" dirty="0">
                <a:latin typeface="Times New Roman" panose="02020603050405020304" pitchFamily="18" charset="0"/>
                <a:cs typeface="Times New Roman" panose="02020603050405020304" pitchFamily="18" charset="0"/>
              </a:rPr>
              <a:t>Solution</a:t>
            </a:r>
          </a:p>
          <a:p>
            <a:pPr lvl="1">
              <a:lnSpc>
                <a:spcPct val="120000"/>
              </a:lnSpc>
              <a:spcBef>
                <a:spcPts val="600"/>
              </a:spcBef>
            </a:pPr>
            <a:r>
              <a:rPr lang="en-US" sz="1900" dirty="0">
                <a:latin typeface="Times New Roman" panose="02020603050405020304" pitchFamily="18" charset="0"/>
                <a:cs typeface="Times New Roman" panose="02020603050405020304" pitchFamily="18" charset="0"/>
              </a:rPr>
              <a:t>Resulting Context</a:t>
            </a:r>
          </a:p>
          <a:p>
            <a:pPr lvl="1">
              <a:lnSpc>
                <a:spcPct val="120000"/>
              </a:lnSpc>
              <a:spcBef>
                <a:spcPts val="600"/>
              </a:spcBef>
            </a:pPr>
            <a:r>
              <a:rPr lang="en-US" sz="1900" dirty="0">
                <a:latin typeface="Times New Roman" panose="02020603050405020304" pitchFamily="18" charset="0"/>
                <a:cs typeface="Times New Roman" panose="02020603050405020304" pitchFamily="18" charset="0"/>
              </a:rPr>
              <a:t>Known Uses</a:t>
            </a:r>
          </a:p>
          <a:p>
            <a:pPr marL="0" indent="0">
              <a:buNone/>
            </a:pPr>
            <a:endParaRPr lang="en-US" dirty="0"/>
          </a:p>
        </p:txBody>
      </p:sp>
    </p:spTree>
    <p:extLst>
      <p:ext uri="{BB962C8B-B14F-4D97-AF65-F5344CB8AC3E}">
        <p14:creationId xmlns:p14="http://schemas.microsoft.com/office/powerpoint/2010/main" val="2655087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8568" y="417095"/>
            <a:ext cx="10010274" cy="6144125"/>
          </a:xfrm>
        </p:spPr>
        <p:txBody>
          <a:bodyPr>
            <a:normAutofit fontScale="92500" lnSpcReduction="20000"/>
          </a:bodyPr>
          <a:lstStyle/>
          <a:p>
            <a:pPr marL="0" indent="0">
              <a:lnSpc>
                <a:spcPct val="120000"/>
              </a:lnSpc>
              <a:spcBef>
                <a:spcPts val="600"/>
              </a:spcBef>
              <a:buNone/>
            </a:pPr>
            <a:r>
              <a:rPr lang="en-US" sz="1900" b="1" dirty="0">
                <a:latin typeface="Times New Roman" panose="02020603050405020304" pitchFamily="18" charset="0"/>
                <a:cs typeface="Times New Roman" panose="02020603050405020304" pitchFamily="18" charset="0"/>
              </a:rPr>
              <a:t>PROCESS ASSESSMENT</a:t>
            </a:r>
          </a:p>
          <a:p>
            <a:pPr>
              <a:lnSpc>
                <a:spcPct val="120000"/>
              </a:lnSpc>
              <a:spcBef>
                <a:spcPts val="600"/>
              </a:spcBef>
            </a:pPr>
            <a:r>
              <a:rPr lang="en-US" sz="1900" dirty="0">
                <a:latin typeface="Times New Roman" panose="02020603050405020304" pitchFamily="18" charset="0"/>
                <a:cs typeface="Times New Roman" panose="02020603050405020304" pitchFamily="18" charset="0"/>
              </a:rPr>
              <a:t>the process itself should be assessed to be essential to ensure that it meets a set of basic process criteria that have been shown to be essential for a successful software engineering.</a:t>
            </a:r>
          </a:p>
          <a:p>
            <a:pPr>
              <a:lnSpc>
                <a:spcPct val="120000"/>
              </a:lnSpc>
              <a:spcBef>
                <a:spcPts val="600"/>
              </a:spcBef>
            </a:pPr>
            <a:endParaRPr lang="en-US" sz="1900" b="1" dirty="0">
              <a:latin typeface="Times New Roman" panose="02020603050405020304" pitchFamily="18" charset="0"/>
              <a:cs typeface="Times New Roman" panose="02020603050405020304" pitchFamily="18" charset="0"/>
            </a:endParaRPr>
          </a:p>
          <a:p>
            <a:pPr>
              <a:lnSpc>
                <a:spcPct val="120000"/>
              </a:lnSpc>
              <a:spcBef>
                <a:spcPts val="600"/>
              </a:spcBef>
            </a:pPr>
            <a:endParaRPr lang="en-US" sz="1900" b="1" dirty="0">
              <a:latin typeface="Times New Roman" panose="02020603050405020304" pitchFamily="18" charset="0"/>
              <a:cs typeface="Times New Roman" panose="02020603050405020304" pitchFamily="18" charset="0"/>
            </a:endParaRPr>
          </a:p>
          <a:p>
            <a:pPr>
              <a:lnSpc>
                <a:spcPct val="120000"/>
              </a:lnSpc>
              <a:spcBef>
                <a:spcPts val="600"/>
              </a:spcBef>
            </a:pPr>
            <a:endParaRPr lang="en-US" sz="1900" b="1" dirty="0">
              <a:latin typeface="Times New Roman" panose="02020603050405020304" pitchFamily="18" charset="0"/>
              <a:cs typeface="Times New Roman" panose="02020603050405020304" pitchFamily="18" charset="0"/>
            </a:endParaRPr>
          </a:p>
          <a:p>
            <a:pPr>
              <a:lnSpc>
                <a:spcPct val="120000"/>
              </a:lnSpc>
              <a:spcBef>
                <a:spcPts val="600"/>
              </a:spcBef>
            </a:pPr>
            <a:endParaRPr lang="en-US" sz="1900" b="1" dirty="0">
              <a:latin typeface="Times New Roman" panose="02020603050405020304" pitchFamily="18" charset="0"/>
              <a:cs typeface="Times New Roman" panose="02020603050405020304" pitchFamily="18" charset="0"/>
            </a:endParaRPr>
          </a:p>
          <a:p>
            <a:pPr>
              <a:lnSpc>
                <a:spcPct val="120000"/>
              </a:lnSpc>
              <a:spcBef>
                <a:spcPts val="600"/>
              </a:spcBef>
            </a:pPr>
            <a:endParaRPr lang="en-US" sz="1900" b="1" dirty="0">
              <a:latin typeface="Times New Roman" panose="02020603050405020304" pitchFamily="18" charset="0"/>
              <a:cs typeface="Times New Roman" panose="02020603050405020304" pitchFamily="18" charset="0"/>
            </a:endParaRPr>
          </a:p>
          <a:p>
            <a:pPr>
              <a:lnSpc>
                <a:spcPct val="120000"/>
              </a:lnSpc>
              <a:spcBef>
                <a:spcPts val="600"/>
              </a:spcBef>
            </a:pPr>
            <a:endParaRPr lang="en-US" sz="1900" b="1" dirty="0">
              <a:latin typeface="Times New Roman" panose="02020603050405020304" pitchFamily="18" charset="0"/>
              <a:cs typeface="Times New Roman" panose="02020603050405020304" pitchFamily="18" charset="0"/>
            </a:endParaRPr>
          </a:p>
          <a:p>
            <a:pPr>
              <a:lnSpc>
                <a:spcPct val="120000"/>
              </a:lnSpc>
              <a:spcBef>
                <a:spcPts val="600"/>
              </a:spcBef>
            </a:pPr>
            <a:endParaRPr lang="en-US" sz="1900" b="1" dirty="0">
              <a:latin typeface="Times New Roman" panose="02020603050405020304" pitchFamily="18" charset="0"/>
              <a:cs typeface="Times New Roman" panose="02020603050405020304" pitchFamily="18" charset="0"/>
            </a:endParaRPr>
          </a:p>
          <a:p>
            <a:pPr>
              <a:lnSpc>
                <a:spcPct val="120000"/>
              </a:lnSpc>
              <a:spcBef>
                <a:spcPts val="600"/>
              </a:spcBef>
            </a:pPr>
            <a:endParaRPr lang="en-US" sz="1900" b="1" dirty="0">
              <a:latin typeface="Times New Roman" panose="02020603050405020304" pitchFamily="18" charset="0"/>
              <a:cs typeface="Times New Roman" panose="02020603050405020304" pitchFamily="18" charset="0"/>
            </a:endParaRPr>
          </a:p>
          <a:p>
            <a:pPr>
              <a:lnSpc>
                <a:spcPct val="120000"/>
              </a:lnSpc>
              <a:spcBef>
                <a:spcPts val="600"/>
              </a:spcBef>
            </a:pPr>
            <a:endParaRPr lang="en-US" sz="1900" dirty="0">
              <a:latin typeface="Times New Roman" panose="02020603050405020304" pitchFamily="18" charset="0"/>
              <a:cs typeface="Times New Roman" panose="02020603050405020304" pitchFamily="18" charset="0"/>
            </a:endParaRPr>
          </a:p>
          <a:p>
            <a:pPr>
              <a:lnSpc>
                <a:spcPct val="120000"/>
              </a:lnSpc>
              <a:spcBef>
                <a:spcPts val="600"/>
              </a:spcBef>
            </a:pPr>
            <a:r>
              <a:rPr lang="en-US" sz="1900" dirty="0">
                <a:latin typeface="Times New Roman" panose="02020603050405020304" pitchFamily="18" charset="0"/>
                <a:cs typeface="Times New Roman" panose="02020603050405020304" pitchFamily="18" charset="0"/>
              </a:rPr>
              <a:t>Number of different approaches to software process assessment have been proposed ,</a:t>
            </a:r>
          </a:p>
          <a:p>
            <a:pPr lvl="1">
              <a:lnSpc>
                <a:spcPct val="120000"/>
              </a:lnSpc>
              <a:spcBef>
                <a:spcPts val="600"/>
              </a:spcBef>
            </a:pPr>
            <a:r>
              <a:rPr lang="en-US" sz="1900" dirty="0">
                <a:latin typeface="Times New Roman" panose="02020603050405020304" pitchFamily="18" charset="0"/>
                <a:cs typeface="Times New Roman" panose="02020603050405020304" pitchFamily="18" charset="0"/>
              </a:rPr>
              <a:t>Standards CMMI Assessment Method for Process Improvement (SCAMPI) </a:t>
            </a:r>
          </a:p>
          <a:p>
            <a:pPr lvl="1">
              <a:lnSpc>
                <a:spcPct val="120000"/>
              </a:lnSpc>
              <a:spcBef>
                <a:spcPts val="600"/>
              </a:spcBef>
            </a:pPr>
            <a:r>
              <a:rPr lang="en-US" sz="1900" dirty="0">
                <a:latin typeface="Times New Roman" panose="02020603050405020304" pitchFamily="18" charset="0"/>
                <a:cs typeface="Times New Roman" panose="02020603050405020304" pitchFamily="18" charset="0"/>
              </a:rPr>
              <a:t>CMM Based Appraisal for Internal Process Improvement (CBA IPI)</a:t>
            </a:r>
          </a:p>
          <a:p>
            <a:pPr lvl="1">
              <a:lnSpc>
                <a:spcPct val="120000"/>
              </a:lnSpc>
              <a:spcBef>
                <a:spcPts val="600"/>
              </a:spcBef>
            </a:pPr>
            <a:r>
              <a:rPr lang="en-US" sz="1900" dirty="0">
                <a:latin typeface="Times New Roman" panose="02020603050405020304" pitchFamily="18" charset="0"/>
                <a:cs typeface="Times New Roman" panose="02020603050405020304" pitchFamily="18" charset="0"/>
              </a:rPr>
              <a:t>SPICE (ISO/IEC15504)</a:t>
            </a:r>
          </a:p>
          <a:p>
            <a:pPr lvl="1">
              <a:lnSpc>
                <a:spcPct val="120000"/>
              </a:lnSpc>
              <a:spcBef>
                <a:spcPts val="600"/>
              </a:spcBef>
            </a:pPr>
            <a:r>
              <a:rPr lang="en-US" sz="1900" dirty="0">
                <a:latin typeface="Times New Roman" panose="02020603050405020304" pitchFamily="18" charset="0"/>
                <a:cs typeface="Times New Roman" panose="02020603050405020304" pitchFamily="18" charset="0"/>
              </a:rPr>
              <a:t>ISO 9001:2000 for Software.</a:t>
            </a:r>
          </a:p>
          <a:p>
            <a:endParaRPr lang="en-US" dirty="0"/>
          </a:p>
        </p:txBody>
      </p:sp>
      <p:pic>
        <p:nvPicPr>
          <p:cNvPr id="4" name="Picture 3"/>
          <p:cNvPicPr>
            <a:picLocks noChangeAspect="1"/>
          </p:cNvPicPr>
          <p:nvPr/>
        </p:nvPicPr>
        <p:blipFill>
          <a:blip r:embed="rId2">
            <a:lum bright="-20000" contrast="40000"/>
          </a:blip>
          <a:stretch>
            <a:fillRect/>
          </a:stretch>
        </p:blipFill>
        <p:spPr>
          <a:xfrm>
            <a:off x="2310064" y="1384171"/>
            <a:ext cx="6654039" cy="3191300"/>
          </a:xfrm>
          <a:prstGeom prst="rect">
            <a:avLst/>
          </a:prstGeom>
        </p:spPr>
      </p:pic>
    </p:spTree>
    <p:extLst>
      <p:ext uri="{BB962C8B-B14F-4D97-AF65-F5344CB8AC3E}">
        <p14:creationId xmlns:p14="http://schemas.microsoft.com/office/powerpoint/2010/main" val="1368969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993058" y="502092"/>
            <a:ext cx="10205884" cy="585381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ctr">
              <a:lnSpc>
                <a:spcPct val="150000"/>
              </a:lnSpc>
            </a:pPr>
            <a:endParaRPr lang="en-US" sz="2500" b="1" dirty="0" smtClean="0">
              <a:latin typeface="Times New Roman" panose="02020603050405020304" pitchFamily="18" charset="0"/>
            </a:endParaRPr>
          </a:p>
          <a:p>
            <a:pPr algn="ctr">
              <a:lnSpc>
                <a:spcPct val="150000"/>
              </a:lnSpc>
            </a:pPr>
            <a:endParaRPr lang="en-US" sz="2500" b="1" dirty="0" smtClean="0">
              <a:latin typeface="Times New Roman" panose="02020603050405020304" pitchFamily="18" charset="0"/>
            </a:endParaRPr>
          </a:p>
          <a:p>
            <a:pPr algn="ctr">
              <a:lnSpc>
                <a:spcPct val="150000"/>
              </a:lnSpc>
            </a:pPr>
            <a:endParaRPr lang="en-US" sz="2500" b="1" dirty="0" smtClean="0">
              <a:latin typeface="Times New Roman" panose="02020603050405020304" pitchFamily="18" charset="0"/>
            </a:endParaRPr>
          </a:p>
          <a:p>
            <a:pPr algn="ctr">
              <a:lnSpc>
                <a:spcPct val="150000"/>
              </a:lnSpc>
            </a:pPr>
            <a:endParaRPr lang="en-US" sz="2500" b="1" dirty="0" smtClean="0">
              <a:latin typeface="Times New Roman" panose="02020603050405020304" pitchFamily="18" charset="0"/>
            </a:endParaRPr>
          </a:p>
          <a:p>
            <a:pPr marL="0" indent="0" algn="ctr">
              <a:lnSpc>
                <a:spcPct val="150000"/>
              </a:lnSpc>
              <a:buNone/>
            </a:pPr>
            <a:r>
              <a:rPr lang="en-US" sz="2500" b="1" dirty="0" smtClean="0">
                <a:latin typeface="Times New Roman" panose="02020603050405020304" pitchFamily="18" charset="0"/>
              </a:rPr>
              <a:t>DAY-3</a:t>
            </a:r>
            <a:endParaRPr lang="en-US" sz="2500" dirty="0"/>
          </a:p>
        </p:txBody>
      </p:sp>
    </p:spTree>
    <p:extLst>
      <p:ext uri="{BB962C8B-B14F-4D97-AF65-F5344CB8AC3E}">
        <p14:creationId xmlns:p14="http://schemas.microsoft.com/office/powerpoint/2010/main" val="2692884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8568" y="417095"/>
            <a:ext cx="10010274" cy="6144125"/>
          </a:xfrm>
        </p:spPr>
        <p:txBody>
          <a:bodyPr>
            <a:normAutofit/>
          </a:bodyPr>
          <a:lstStyle/>
          <a:p>
            <a:pPr marL="0" indent="0" algn="ctr">
              <a:lnSpc>
                <a:spcPct val="120000"/>
              </a:lnSpc>
              <a:spcBef>
                <a:spcPts val="600"/>
              </a:spcBef>
              <a:buNone/>
            </a:pPr>
            <a:r>
              <a:rPr lang="en-US" sz="1900" b="1" dirty="0">
                <a:latin typeface="Times New Roman" panose="02020603050405020304" pitchFamily="18" charset="0"/>
                <a:cs typeface="Times New Roman" panose="02020603050405020304" pitchFamily="18" charset="0"/>
              </a:rPr>
              <a:t>PROCESS MODELS</a:t>
            </a:r>
          </a:p>
          <a:p>
            <a:pPr marL="0" indent="0">
              <a:lnSpc>
                <a:spcPct val="120000"/>
              </a:lnSpc>
              <a:spcBef>
                <a:spcPts val="600"/>
              </a:spcBef>
              <a:buNone/>
            </a:pPr>
            <a:endParaRPr lang="en-US" sz="1900" b="1" dirty="0">
              <a:latin typeface="Times New Roman" panose="02020603050405020304" pitchFamily="18" charset="0"/>
              <a:cs typeface="Times New Roman" panose="02020603050405020304" pitchFamily="18" charset="0"/>
            </a:endParaRPr>
          </a:p>
          <a:p>
            <a:pPr marL="0" indent="0">
              <a:lnSpc>
                <a:spcPct val="120000"/>
              </a:lnSpc>
              <a:spcBef>
                <a:spcPts val="600"/>
              </a:spcBef>
              <a:buNone/>
            </a:pPr>
            <a:endParaRPr lang="en-US" sz="1900" b="1" dirty="0">
              <a:latin typeface="Times New Roman" panose="02020603050405020304" pitchFamily="18" charset="0"/>
              <a:cs typeface="Times New Roman" panose="02020603050405020304" pitchFamily="18" charset="0"/>
            </a:endParaRPr>
          </a:p>
          <a:p>
            <a:pPr marL="0" indent="0">
              <a:lnSpc>
                <a:spcPct val="120000"/>
              </a:lnSpc>
              <a:spcBef>
                <a:spcPts val="600"/>
              </a:spcBef>
              <a:buNone/>
            </a:pPr>
            <a:r>
              <a:rPr lang="en-US" sz="1900" b="1" dirty="0">
                <a:latin typeface="Times New Roman" panose="02020603050405020304" pitchFamily="18" charset="0"/>
                <a:cs typeface="Times New Roman" panose="02020603050405020304" pitchFamily="18" charset="0"/>
              </a:rPr>
              <a:t>PRESCRIPTIVE MODELS:</a:t>
            </a:r>
          </a:p>
          <a:p>
            <a:pPr lvl="1" algn="just">
              <a:spcBef>
                <a:spcPts val="600"/>
              </a:spcBef>
            </a:pPr>
            <a:endParaRPr lang="en-US" b="1" dirty="0">
              <a:latin typeface="Times New Roman" panose="02020603050405020304" pitchFamily="18" charset="0"/>
              <a:cs typeface="Times New Roman" panose="02020603050405020304" pitchFamily="18" charset="0"/>
            </a:endParaRPr>
          </a:p>
          <a:p>
            <a:pPr lvl="1" algn="just">
              <a:spcBef>
                <a:spcPts val="600"/>
              </a:spcBef>
            </a:pPr>
            <a:r>
              <a:rPr lang="en-US" b="1" dirty="0">
                <a:latin typeface="Times New Roman" panose="02020603050405020304" pitchFamily="18" charset="0"/>
                <a:cs typeface="Times New Roman" panose="02020603050405020304" pitchFamily="18" charset="0"/>
              </a:rPr>
              <a:t>Prescriptive process models </a:t>
            </a:r>
            <a:r>
              <a:rPr lang="en-US" dirty="0">
                <a:latin typeface="Times New Roman" panose="02020603050405020304" pitchFamily="18" charset="0"/>
                <a:cs typeface="Times New Roman" panose="02020603050405020304" pitchFamily="18" charset="0"/>
              </a:rPr>
              <a:t>define a set of activities, actions, tasks, milestones, and work products that are required to engineer high-quality software. </a:t>
            </a:r>
          </a:p>
          <a:p>
            <a:pPr lvl="1" algn="just">
              <a:spcBef>
                <a:spcPts val="600"/>
              </a:spcBef>
            </a:pPr>
            <a:endParaRPr lang="en-US" dirty="0">
              <a:latin typeface="Times New Roman" panose="02020603050405020304" pitchFamily="18" charset="0"/>
              <a:cs typeface="Times New Roman" panose="02020603050405020304" pitchFamily="18" charset="0"/>
            </a:endParaRPr>
          </a:p>
          <a:p>
            <a:pPr lvl="1" algn="just">
              <a:spcBef>
                <a:spcPts val="600"/>
              </a:spcBef>
            </a:pPr>
            <a:r>
              <a:rPr lang="en-US" sz="1800" dirty="0">
                <a:latin typeface="Times New Roman" panose="02020603050405020304" pitchFamily="18" charset="0"/>
                <a:cs typeface="Times New Roman" panose="02020603050405020304" pitchFamily="18" charset="0"/>
              </a:rPr>
              <a:t>These process models are not perfect, but they do provide a useful roadmap for software engineering work.</a:t>
            </a:r>
            <a:endParaRPr lang="en-US" sz="1800" b="1" dirty="0">
              <a:latin typeface="Times New Roman" panose="02020603050405020304" pitchFamily="18" charset="0"/>
              <a:cs typeface="Times New Roman" panose="02020603050405020304" pitchFamily="18" charset="0"/>
            </a:endParaRPr>
          </a:p>
          <a:p>
            <a:pPr marL="457200" lvl="1" indent="0" algn="just">
              <a:spcBef>
                <a:spcPts val="600"/>
              </a:spcBef>
              <a:buNone/>
            </a:pPr>
            <a:endParaRPr lang="en-US" dirty="0">
              <a:latin typeface="Times New Roman" panose="02020603050405020304" pitchFamily="18" charset="0"/>
              <a:cs typeface="Times New Roman" panose="02020603050405020304" pitchFamily="18" charset="0"/>
            </a:endParaRPr>
          </a:p>
          <a:p>
            <a:pPr lvl="1" algn="just">
              <a:spcBef>
                <a:spcPts val="600"/>
              </a:spcBef>
            </a:pPr>
            <a:r>
              <a:rPr lang="en-US" dirty="0">
                <a:latin typeface="Times New Roman" panose="02020603050405020304" pitchFamily="18" charset="0"/>
                <a:cs typeface="Times New Roman" panose="02020603050405020304" pitchFamily="18" charset="0"/>
              </a:rPr>
              <a:t>Software Development Life Cycle (SDLC) is a process used by the software industry to design, develop and test high quality software.</a:t>
            </a:r>
          </a:p>
          <a:p>
            <a:pPr marL="0" indent="0">
              <a:lnSpc>
                <a:spcPct val="120000"/>
              </a:lnSpc>
              <a:spcBef>
                <a:spcPts val="600"/>
              </a:spcBef>
              <a:buNone/>
            </a:pPr>
            <a:endParaRPr lang="en-US" sz="19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9219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103312" y="401054"/>
            <a:ext cx="9676983" cy="6015788"/>
          </a:xfrm>
        </p:spPr>
        <p:txBody>
          <a:bodyPr/>
          <a:lstStyle/>
          <a:p>
            <a:pPr marL="0" indent="0" algn="ctr">
              <a:buNone/>
            </a:pPr>
            <a:r>
              <a:rPr lang="en-US" b="1" dirty="0"/>
              <a:t>SDLC phases</a:t>
            </a:r>
          </a:p>
          <a:p>
            <a:pPr marL="0" indent="0" algn="ctr">
              <a:buNone/>
            </a:pPr>
            <a:endParaRPr lang="en-US" b="1" dirty="0"/>
          </a:p>
        </p:txBody>
      </p:sp>
      <p:pic>
        <p:nvPicPr>
          <p:cNvPr id="6" name="Picture 5" descr="Development process model [Pressman 88] | Download Scientific Diagram"/>
          <p:cNvPicPr/>
          <p:nvPr/>
        </p:nvPicPr>
        <p:blipFill>
          <a:blip r:embed="rId2">
            <a:extLst>
              <a:ext uri="{28A0092B-C50C-407E-A947-70E740481C1C}">
                <a14:useLocalDpi xmlns:a14="http://schemas.microsoft.com/office/drawing/2010/main" val="0"/>
              </a:ext>
            </a:extLst>
          </a:blip>
          <a:srcRect/>
          <a:stretch>
            <a:fillRect/>
          </a:stretch>
        </p:blipFill>
        <p:spPr bwMode="auto">
          <a:xfrm>
            <a:off x="1860884" y="930442"/>
            <a:ext cx="8165432" cy="5317957"/>
          </a:xfrm>
          <a:prstGeom prst="rect">
            <a:avLst/>
          </a:prstGeom>
          <a:noFill/>
          <a:ln>
            <a:noFill/>
          </a:ln>
        </p:spPr>
      </p:pic>
    </p:spTree>
    <p:extLst>
      <p:ext uri="{BB962C8B-B14F-4D97-AF65-F5344CB8AC3E}">
        <p14:creationId xmlns:p14="http://schemas.microsoft.com/office/powerpoint/2010/main" val="652872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1" y="368968"/>
            <a:ext cx="9981783" cy="6063916"/>
          </a:xfrm>
        </p:spPr>
        <p:txBody>
          <a:bodyPr>
            <a:noAutofit/>
          </a:bodyPr>
          <a:lstStyle/>
          <a:p>
            <a:pPr marL="0" indent="0" algn="just">
              <a:spcBef>
                <a:spcPts val="600"/>
              </a:spcBef>
              <a:buNone/>
            </a:pPr>
            <a:r>
              <a:rPr lang="en-US" sz="1800" b="1" dirty="0">
                <a:latin typeface="Times New Roman" panose="02020603050405020304" pitchFamily="18" charset="0"/>
                <a:cs typeface="Times New Roman" panose="02020603050405020304" pitchFamily="18" charset="0"/>
              </a:rPr>
              <a:t>THE WATERFALL MODEL:</a:t>
            </a:r>
          </a:p>
          <a:p>
            <a:pPr lvl="1" algn="just">
              <a:spcBef>
                <a:spcPts val="600"/>
              </a:spcBef>
            </a:pPr>
            <a:r>
              <a:rPr lang="en-US" dirty="0">
                <a:latin typeface="Times New Roman" panose="02020603050405020304" pitchFamily="18" charset="0"/>
                <a:cs typeface="Times New Roman" panose="02020603050405020304" pitchFamily="18" charset="0"/>
              </a:rPr>
              <a:t>sometimes called the </a:t>
            </a:r>
            <a:r>
              <a:rPr lang="en-US" i="1" dirty="0">
                <a:latin typeface="Times New Roman" panose="02020603050405020304" pitchFamily="18" charset="0"/>
                <a:cs typeface="Times New Roman" panose="02020603050405020304" pitchFamily="18" charset="0"/>
              </a:rPr>
              <a:t>classic life cycle</a:t>
            </a:r>
            <a:r>
              <a:rPr lang="en-US" dirty="0">
                <a:latin typeface="Times New Roman" panose="02020603050405020304" pitchFamily="18" charset="0"/>
                <a:cs typeface="Times New Roman" panose="02020603050405020304" pitchFamily="18" charset="0"/>
              </a:rPr>
              <a:t>, suggests a systematic sequential approach.</a:t>
            </a:r>
          </a:p>
          <a:p>
            <a:pPr lvl="1" algn="just">
              <a:spcBef>
                <a:spcPts val="600"/>
              </a:spcBef>
            </a:pPr>
            <a:endParaRPr lang="en-US" dirty="0">
              <a:latin typeface="Times New Roman" panose="02020603050405020304" pitchFamily="18" charset="0"/>
              <a:cs typeface="Times New Roman" panose="02020603050405020304" pitchFamily="18" charset="0"/>
            </a:endParaRPr>
          </a:p>
          <a:p>
            <a:pPr lvl="1" algn="just">
              <a:spcBef>
                <a:spcPts val="600"/>
              </a:spcBef>
            </a:pPr>
            <a:endParaRPr lang="en-US" dirty="0">
              <a:latin typeface="Times New Roman" panose="02020603050405020304" pitchFamily="18" charset="0"/>
              <a:cs typeface="Times New Roman" panose="02020603050405020304" pitchFamily="18" charset="0"/>
            </a:endParaRPr>
          </a:p>
          <a:p>
            <a:pPr lvl="1" algn="just">
              <a:spcBef>
                <a:spcPts val="600"/>
              </a:spcBef>
            </a:pPr>
            <a:endParaRPr lang="en-US" dirty="0">
              <a:latin typeface="Times New Roman" panose="02020603050405020304" pitchFamily="18" charset="0"/>
              <a:cs typeface="Times New Roman" panose="02020603050405020304" pitchFamily="18" charset="0"/>
            </a:endParaRPr>
          </a:p>
          <a:p>
            <a:pPr lvl="1" algn="just">
              <a:spcBef>
                <a:spcPts val="600"/>
              </a:spcBef>
            </a:pPr>
            <a:endParaRPr lang="en-US" dirty="0">
              <a:latin typeface="Times New Roman" panose="02020603050405020304" pitchFamily="18" charset="0"/>
              <a:cs typeface="Times New Roman" panose="02020603050405020304" pitchFamily="18" charset="0"/>
            </a:endParaRPr>
          </a:p>
          <a:p>
            <a:pPr lvl="1" algn="just">
              <a:spcBef>
                <a:spcPts val="600"/>
              </a:spcBef>
            </a:pPr>
            <a:endParaRPr lang="en-US" dirty="0">
              <a:latin typeface="Times New Roman" panose="02020603050405020304" pitchFamily="18" charset="0"/>
              <a:cs typeface="Times New Roman" panose="02020603050405020304" pitchFamily="18" charset="0"/>
            </a:endParaRPr>
          </a:p>
          <a:p>
            <a:pPr lvl="1" algn="just">
              <a:spcBef>
                <a:spcPts val="600"/>
              </a:spcBef>
            </a:pPr>
            <a:endParaRPr lang="en-US" dirty="0">
              <a:latin typeface="Times New Roman" panose="02020603050405020304" pitchFamily="18" charset="0"/>
              <a:cs typeface="Times New Roman" panose="02020603050405020304" pitchFamily="18" charset="0"/>
            </a:endParaRPr>
          </a:p>
          <a:p>
            <a:pPr lvl="1" algn="just">
              <a:spcBef>
                <a:spcPts val="600"/>
              </a:spcBef>
            </a:pPr>
            <a:endParaRPr lang="en-US" dirty="0">
              <a:latin typeface="Times New Roman" panose="02020603050405020304" pitchFamily="18" charset="0"/>
              <a:cs typeface="Times New Roman" panose="02020603050405020304" pitchFamily="18" charset="0"/>
            </a:endParaRPr>
          </a:p>
          <a:p>
            <a:pPr marL="0" indent="0" algn="just">
              <a:spcBef>
                <a:spcPts val="600"/>
              </a:spcBef>
              <a:buNone/>
            </a:pPr>
            <a:endParaRPr lang="en-US" sz="1800" b="1" dirty="0">
              <a:latin typeface="Times New Roman" panose="02020603050405020304" pitchFamily="18" charset="0"/>
              <a:cs typeface="Times New Roman" panose="02020603050405020304" pitchFamily="18" charset="0"/>
            </a:endParaRPr>
          </a:p>
          <a:p>
            <a:pPr marL="0" indent="0" algn="just">
              <a:spcBef>
                <a:spcPts val="600"/>
              </a:spcBef>
              <a:buNone/>
            </a:pPr>
            <a:r>
              <a:rPr lang="en-US" sz="1800" b="1" dirty="0" err="1">
                <a:latin typeface="Times New Roman" panose="02020603050405020304" pitchFamily="18" charset="0"/>
                <a:cs typeface="Times New Roman" panose="02020603050405020304" pitchFamily="18" charset="0"/>
              </a:rPr>
              <a:t>Adv</a:t>
            </a:r>
            <a:r>
              <a:rPr lang="en-US" sz="1800" b="1" dirty="0">
                <a:latin typeface="Times New Roman" panose="02020603050405020304" pitchFamily="18" charset="0"/>
                <a:cs typeface="Times New Roman" panose="02020603050405020304" pitchFamily="18" charset="0"/>
              </a:rPr>
              <a:t>:</a:t>
            </a:r>
          </a:p>
          <a:p>
            <a:pPr lvl="1" algn="just">
              <a:spcBef>
                <a:spcPts val="600"/>
              </a:spcBef>
            </a:pPr>
            <a:r>
              <a:rPr lang="en-US" dirty="0">
                <a:latin typeface="Times New Roman" panose="02020603050405020304" pitchFamily="18" charset="0"/>
                <a:cs typeface="Times New Roman" panose="02020603050405020304" pitchFamily="18" charset="0"/>
              </a:rPr>
              <a:t>U</a:t>
            </a:r>
            <a:r>
              <a:rPr lang="en-US" dirty="0" smtClean="0">
                <a:latin typeface="Times New Roman" panose="02020603050405020304" pitchFamily="18" charset="0"/>
                <a:cs typeface="Times New Roman" panose="02020603050405020304" pitchFamily="18" charset="0"/>
              </a:rPr>
              <a:t>seful </a:t>
            </a:r>
            <a:r>
              <a:rPr lang="en-US" dirty="0">
                <a:latin typeface="Times New Roman" panose="02020603050405020304" pitchFamily="18" charset="0"/>
                <a:cs typeface="Times New Roman" panose="02020603050405020304" pitchFamily="18" charset="0"/>
              </a:rPr>
              <a:t>process model where requirements are fixed and work is to proceed to complete in a linear manner.</a:t>
            </a:r>
          </a:p>
          <a:p>
            <a:pPr marL="0" lvl="1" indent="0" algn="just">
              <a:spcBef>
                <a:spcPts val="600"/>
              </a:spcBef>
              <a:buNone/>
            </a:pPr>
            <a:r>
              <a:rPr lang="en-US" b="1" dirty="0" err="1">
                <a:latin typeface="Times New Roman" panose="02020603050405020304" pitchFamily="18" charset="0"/>
                <a:cs typeface="Times New Roman" panose="02020603050405020304" pitchFamily="18" charset="0"/>
              </a:rPr>
              <a:t>Disadv</a:t>
            </a:r>
            <a:r>
              <a:rPr lang="en-US" b="1" dirty="0">
                <a:latin typeface="Times New Roman" panose="02020603050405020304" pitchFamily="18" charset="0"/>
                <a:cs typeface="Times New Roman" panose="02020603050405020304" pitchFamily="18" charset="0"/>
              </a:rPr>
              <a:t>:</a:t>
            </a:r>
          </a:p>
          <a:p>
            <a:pPr lvl="1" algn="just">
              <a:spcBef>
                <a:spcPts val="600"/>
              </a:spcBef>
            </a:pPr>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hanges </a:t>
            </a:r>
            <a:r>
              <a:rPr lang="en-US" dirty="0">
                <a:latin typeface="Times New Roman" panose="02020603050405020304" pitchFamily="18" charset="0"/>
                <a:cs typeface="Times New Roman" panose="02020603050405020304" pitchFamily="18" charset="0"/>
              </a:rPr>
              <a:t>can cause confusion as the project team proceeds.</a:t>
            </a:r>
          </a:p>
          <a:p>
            <a:pPr lvl="1" algn="just">
              <a:spcBef>
                <a:spcPts val="600"/>
              </a:spcBef>
            </a:pPr>
            <a:r>
              <a:rPr lang="en-US" dirty="0">
                <a:latin typeface="Times New Roman" panose="02020603050405020304" pitchFamily="18" charset="0"/>
                <a:cs typeface="Times New Roman" panose="02020603050405020304" pitchFamily="18" charset="0"/>
              </a:rPr>
              <a:t>It is often difficult for the customer to state all requirements explicitly.</a:t>
            </a:r>
          </a:p>
          <a:p>
            <a:pPr lvl="1" algn="just">
              <a:spcBef>
                <a:spcPts val="600"/>
              </a:spcBef>
            </a:pPr>
            <a:r>
              <a:rPr lang="en-US" dirty="0">
                <a:latin typeface="Times New Roman" panose="02020603050405020304" pitchFamily="18" charset="0"/>
                <a:cs typeface="Times New Roman" panose="02020603050405020304" pitchFamily="18" charset="0"/>
              </a:rPr>
              <a:t>A working version of the programs will not be available until late in the project time-span.</a:t>
            </a:r>
          </a:p>
        </p:txBody>
      </p:sp>
      <p:pic>
        <p:nvPicPr>
          <p:cNvPr id="4" name="Picture 3" descr="Scheme of waterfall development model (Pressman, 2010)"/>
          <p:cNvPicPr/>
          <p:nvPr/>
        </p:nvPicPr>
        <p:blipFill>
          <a:blip r:embed="rId2">
            <a:extLst>
              <a:ext uri="{28A0092B-C50C-407E-A947-70E740481C1C}">
                <a14:useLocalDpi xmlns:a14="http://schemas.microsoft.com/office/drawing/2010/main" val="0"/>
              </a:ext>
            </a:extLst>
          </a:blip>
          <a:srcRect/>
          <a:stretch>
            <a:fillRect/>
          </a:stretch>
        </p:blipFill>
        <p:spPr bwMode="auto">
          <a:xfrm>
            <a:off x="1329697" y="1251282"/>
            <a:ext cx="9176086" cy="2502571"/>
          </a:xfrm>
          <a:prstGeom prst="rect">
            <a:avLst/>
          </a:prstGeom>
          <a:noFill/>
          <a:ln>
            <a:noFill/>
          </a:ln>
        </p:spPr>
      </p:pic>
    </p:spTree>
    <p:extLst>
      <p:ext uri="{BB962C8B-B14F-4D97-AF65-F5344CB8AC3E}">
        <p14:creationId xmlns:p14="http://schemas.microsoft.com/office/powerpoint/2010/main" val="1944710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81263"/>
            <a:ext cx="9981783" cy="6079958"/>
          </a:xfrm>
        </p:spPr>
        <p:txBody>
          <a:bodyPr>
            <a:normAutofit/>
          </a:bodyPr>
          <a:lstStyle/>
          <a:p>
            <a:pPr marL="0" indent="0" algn="just">
              <a:spcBef>
                <a:spcPts val="600"/>
              </a:spcBef>
              <a:buNone/>
            </a:pPr>
            <a:r>
              <a:rPr lang="en-US" sz="1800" b="1" dirty="0">
                <a:latin typeface="Times New Roman" panose="02020603050405020304" pitchFamily="18" charset="0"/>
                <a:cs typeface="Times New Roman" panose="02020603050405020304" pitchFamily="18" charset="0"/>
              </a:rPr>
              <a:t>INCREMENTAL PROCESS MODELS:</a:t>
            </a:r>
          </a:p>
          <a:p>
            <a:pPr lvl="1" algn="just">
              <a:spcBef>
                <a:spcPts val="600"/>
              </a:spcBef>
            </a:pPr>
            <a:r>
              <a:rPr lang="en-US" dirty="0">
                <a:latin typeface="Times New Roman" panose="02020603050405020304" pitchFamily="18" charset="0"/>
                <a:cs typeface="Times New Roman" panose="02020603050405020304" pitchFamily="18" charset="0"/>
              </a:rPr>
              <a:t>The incremental model</a:t>
            </a:r>
          </a:p>
          <a:p>
            <a:pPr lvl="1" algn="just">
              <a:spcBef>
                <a:spcPts val="600"/>
              </a:spcBef>
            </a:pPr>
            <a:r>
              <a:rPr lang="en-US" dirty="0">
                <a:latin typeface="Times New Roman" panose="02020603050405020304" pitchFamily="18" charset="0"/>
                <a:cs typeface="Times New Roman" panose="02020603050405020304" pitchFamily="18" charset="0"/>
              </a:rPr>
              <a:t>The RAD model</a:t>
            </a:r>
          </a:p>
          <a:p>
            <a:pPr marL="0" lvl="1" indent="0" algn="just">
              <a:spcBef>
                <a:spcPts val="600"/>
              </a:spcBef>
              <a:buNone/>
            </a:pPr>
            <a:r>
              <a:rPr lang="en-US" b="1" dirty="0">
                <a:latin typeface="Times New Roman" panose="02020603050405020304" pitchFamily="18" charset="0"/>
                <a:cs typeface="Times New Roman" panose="02020603050405020304" pitchFamily="18" charset="0"/>
              </a:rPr>
              <a:t>THE INCREMENTAL MODEL:</a:t>
            </a:r>
          </a:p>
          <a:p>
            <a:pPr marL="685800" lvl="2" algn="just">
              <a:spcBef>
                <a:spcPts val="600"/>
              </a:spcBef>
            </a:pPr>
            <a:r>
              <a:rPr lang="en-US" sz="1800" dirty="0">
                <a:latin typeface="Times New Roman" panose="02020603050405020304" pitchFamily="18" charset="0"/>
                <a:cs typeface="Times New Roman" panose="02020603050405020304" pitchFamily="18" charset="0"/>
              </a:rPr>
              <a:t>Incremental development is particularly useful when staffing is unavailable for a complete implementation by the business deadline that has been established for the project. </a:t>
            </a:r>
          </a:p>
        </p:txBody>
      </p:sp>
      <p:pic>
        <p:nvPicPr>
          <p:cNvPr id="4" name="Picture 3" descr="Berkas:Incremental Model.jpg - Wikipedia bahasa Indonesia ..."/>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345739" y="2610216"/>
            <a:ext cx="9496927" cy="3549952"/>
          </a:xfrm>
          <a:prstGeom prst="rect">
            <a:avLst/>
          </a:prstGeom>
          <a:noFill/>
          <a:ln>
            <a:noFill/>
          </a:ln>
        </p:spPr>
      </p:pic>
    </p:spTree>
    <p:extLst>
      <p:ext uri="{BB962C8B-B14F-4D97-AF65-F5344CB8AC3E}">
        <p14:creationId xmlns:p14="http://schemas.microsoft.com/office/powerpoint/2010/main" val="2125952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993058" y="502092"/>
            <a:ext cx="10205884" cy="585381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ctr">
              <a:lnSpc>
                <a:spcPct val="150000"/>
              </a:lnSpc>
            </a:pPr>
            <a:endParaRPr lang="en-US" sz="2500" b="1" dirty="0" smtClean="0">
              <a:latin typeface="Times New Roman" panose="02020603050405020304" pitchFamily="18" charset="0"/>
            </a:endParaRPr>
          </a:p>
          <a:p>
            <a:pPr algn="ctr">
              <a:lnSpc>
                <a:spcPct val="150000"/>
              </a:lnSpc>
            </a:pPr>
            <a:endParaRPr lang="en-US" sz="2500" b="1" dirty="0" smtClean="0">
              <a:latin typeface="Times New Roman" panose="02020603050405020304" pitchFamily="18" charset="0"/>
            </a:endParaRPr>
          </a:p>
          <a:p>
            <a:pPr algn="ctr">
              <a:lnSpc>
                <a:spcPct val="150000"/>
              </a:lnSpc>
            </a:pPr>
            <a:endParaRPr lang="en-US" sz="2500" b="1" dirty="0" smtClean="0">
              <a:latin typeface="Times New Roman" panose="02020603050405020304" pitchFamily="18" charset="0"/>
            </a:endParaRPr>
          </a:p>
          <a:p>
            <a:pPr algn="ctr">
              <a:lnSpc>
                <a:spcPct val="150000"/>
              </a:lnSpc>
            </a:pPr>
            <a:endParaRPr lang="en-US" sz="2500" b="1" dirty="0" smtClean="0">
              <a:latin typeface="Times New Roman" panose="02020603050405020304" pitchFamily="18" charset="0"/>
            </a:endParaRPr>
          </a:p>
          <a:p>
            <a:pPr marL="0" indent="0" algn="ctr">
              <a:lnSpc>
                <a:spcPct val="150000"/>
              </a:lnSpc>
              <a:buNone/>
            </a:pPr>
            <a:r>
              <a:rPr lang="en-US" sz="2500" b="1" dirty="0" smtClean="0">
                <a:latin typeface="Times New Roman" panose="02020603050405020304" pitchFamily="18" charset="0"/>
              </a:rPr>
              <a:t>DAY-4</a:t>
            </a:r>
            <a:endParaRPr lang="en-US" sz="2500" dirty="0"/>
          </a:p>
        </p:txBody>
      </p:sp>
    </p:spTree>
    <p:extLst>
      <p:ext uri="{BB962C8B-B14F-4D97-AF65-F5344CB8AC3E}">
        <p14:creationId xmlns:p14="http://schemas.microsoft.com/office/powerpoint/2010/main" val="222583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385011"/>
            <a:ext cx="9917614" cy="6112041"/>
          </a:xfrm>
        </p:spPr>
        <p:txBody>
          <a:bodyPr/>
          <a:lstStyle/>
          <a:p>
            <a:pPr marL="0" indent="0" algn="just">
              <a:spcBef>
                <a:spcPts val="600"/>
              </a:spcBef>
              <a:buNone/>
            </a:pPr>
            <a:r>
              <a:rPr lang="en-US" sz="1800" b="1" dirty="0">
                <a:latin typeface="Times New Roman" panose="02020603050405020304" pitchFamily="18" charset="0"/>
                <a:cs typeface="Times New Roman" panose="02020603050405020304" pitchFamily="18" charset="0"/>
              </a:rPr>
              <a:t>EVOLUTIONARY PROCESS MODELS:</a:t>
            </a:r>
          </a:p>
          <a:p>
            <a:pPr marL="0" indent="0" algn="just">
              <a:spcBef>
                <a:spcPts val="600"/>
              </a:spcBef>
              <a:buNone/>
            </a:pPr>
            <a:r>
              <a:rPr lang="en-US" sz="1800" b="1" dirty="0">
                <a:latin typeface="Times New Roman" panose="02020603050405020304" pitchFamily="18" charset="0"/>
                <a:cs typeface="Times New Roman" panose="02020603050405020304" pitchFamily="18" charset="0"/>
              </a:rPr>
              <a:t>PROTOTYPING:</a:t>
            </a:r>
          </a:p>
          <a:p>
            <a:pPr lvl="1" algn="just">
              <a:spcBef>
                <a:spcPts val="600"/>
              </a:spcBef>
            </a:pPr>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an </a:t>
            </a:r>
            <a:r>
              <a:rPr lang="en-US" dirty="0">
                <a:latin typeface="Times New Roman" panose="02020603050405020304" pitchFamily="18" charset="0"/>
                <a:cs typeface="Times New Roman" panose="02020603050405020304" pitchFamily="18" charset="0"/>
              </a:rPr>
              <a:t>be implemented within the context of anyone of the process model.</a:t>
            </a:r>
          </a:p>
          <a:p>
            <a:pPr lvl="1" algn="just">
              <a:spcBef>
                <a:spcPts val="600"/>
              </a:spcBef>
            </a:pPr>
            <a:r>
              <a:rPr lang="en-US" dirty="0">
                <a:latin typeface="Times New Roman" panose="02020603050405020304" pitchFamily="18" charset="0"/>
                <a:cs typeface="Times New Roman" panose="02020603050405020304" pitchFamily="18" charset="0"/>
              </a:rPr>
              <a:t>Prototyping iteration is planned quickly and modeling occurs. The quick design leads to the construction of a prototype. The prototype is deployed and then evaluated by the customer/user.</a:t>
            </a:r>
          </a:p>
          <a:p>
            <a:pPr lvl="1"/>
            <a:endParaRPr lang="en-US" dirty="0"/>
          </a:p>
          <a:p>
            <a:pPr marL="0" indent="0">
              <a:buNone/>
            </a:pPr>
            <a:endParaRPr lang="en-US" b="1" dirty="0"/>
          </a:p>
          <a:p>
            <a:pPr marL="0" indent="0">
              <a:buNone/>
            </a:pPr>
            <a:endParaRPr lang="en-US" dirty="0"/>
          </a:p>
        </p:txBody>
      </p:sp>
      <p:pic>
        <p:nvPicPr>
          <p:cNvPr id="4" name="Picture 3" descr="Gambar 2.Model Prototype(Pressman: 2010) | Download Scientific Diagram"/>
          <p:cNvPicPr/>
          <p:nvPr/>
        </p:nvPicPr>
        <p:blipFill>
          <a:blip r:embed="rId2">
            <a:extLst>
              <a:ext uri="{28A0092B-C50C-407E-A947-70E740481C1C}">
                <a14:useLocalDpi xmlns:a14="http://schemas.microsoft.com/office/drawing/2010/main" val="0"/>
              </a:ext>
            </a:extLst>
          </a:blip>
          <a:srcRect/>
          <a:stretch>
            <a:fillRect/>
          </a:stretch>
        </p:blipFill>
        <p:spPr bwMode="auto">
          <a:xfrm>
            <a:off x="1941096" y="2101516"/>
            <a:ext cx="7860630" cy="4122821"/>
          </a:xfrm>
          <a:prstGeom prst="rect">
            <a:avLst/>
          </a:prstGeom>
          <a:noFill/>
          <a:ln>
            <a:noFill/>
          </a:ln>
        </p:spPr>
      </p:pic>
    </p:spTree>
    <p:extLst>
      <p:ext uri="{BB962C8B-B14F-4D97-AF65-F5344CB8AC3E}">
        <p14:creationId xmlns:p14="http://schemas.microsoft.com/office/powerpoint/2010/main" val="1323593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6696" y="561474"/>
            <a:ext cx="10106526" cy="5807242"/>
          </a:xfrm>
        </p:spPr>
        <p:txBody>
          <a:bodyPr/>
          <a:lstStyle/>
          <a:p>
            <a:pPr marL="0" indent="0" algn="just">
              <a:spcBef>
                <a:spcPts val="600"/>
              </a:spcBef>
              <a:buNone/>
            </a:pPr>
            <a:r>
              <a:rPr lang="en-US" sz="1800" b="1" dirty="0">
                <a:latin typeface="Times New Roman" panose="02020603050405020304" pitchFamily="18" charset="0"/>
                <a:cs typeface="Times New Roman" panose="02020603050405020304" pitchFamily="18" charset="0"/>
              </a:rPr>
              <a:t>THE SPIRAL MODEL</a:t>
            </a:r>
          </a:p>
          <a:p>
            <a:pPr lvl="1" algn="just">
              <a:spcBef>
                <a:spcPts val="600"/>
              </a:spcBef>
            </a:pPr>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ouples </a:t>
            </a:r>
            <a:r>
              <a:rPr lang="en-US" dirty="0">
                <a:latin typeface="Times New Roman" panose="02020603050405020304" pitchFamily="18" charset="0"/>
                <a:cs typeface="Times New Roman" panose="02020603050405020304" pitchFamily="18" charset="0"/>
              </a:rPr>
              <a:t>the iterative nature of prototyping with the controlled and systematic aspects of the waterfall model.</a:t>
            </a:r>
          </a:p>
          <a:p>
            <a:pPr lvl="1" algn="just">
              <a:spcBef>
                <a:spcPts val="600"/>
              </a:spcBef>
            </a:pPr>
            <a:r>
              <a:rPr lang="en-US" dirty="0" err="1" smtClean="0">
                <a:latin typeface="Times New Roman" panose="02020603050405020304" pitchFamily="18" charset="0"/>
                <a:cs typeface="Times New Roman" panose="02020603050405020304" pitchFamily="18" charset="0"/>
              </a:rPr>
              <a:t>ASdapted</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 apply throughout the entire life cycle of an application, from concept development to maintenance.</a:t>
            </a:r>
          </a:p>
          <a:p>
            <a:pPr lvl="1"/>
            <a:endParaRPr lang="en-US" dirty="0"/>
          </a:p>
          <a:p>
            <a:pPr marL="0" indent="0">
              <a:buNone/>
            </a:pPr>
            <a:endParaRPr lang="en-US" dirty="0"/>
          </a:p>
        </p:txBody>
      </p:sp>
      <p:pic>
        <p:nvPicPr>
          <p:cNvPr id="4" name="Picture 3" descr="SE382 Software Engineering Lecture 04 Process Models (1) - ppt ..."/>
          <p:cNvPicPr/>
          <p:nvPr/>
        </p:nvPicPr>
        <p:blipFill rotWithShape="1">
          <a:blip r:embed="rId2">
            <a:extLst>
              <a:ext uri="{28A0092B-C50C-407E-A947-70E740481C1C}">
                <a14:useLocalDpi xmlns:a14="http://schemas.microsoft.com/office/drawing/2010/main" val="0"/>
              </a:ext>
            </a:extLst>
          </a:blip>
          <a:srcRect l="20339" t="26573" r="5626" b="8349"/>
          <a:stretch/>
        </p:blipFill>
        <p:spPr bwMode="auto">
          <a:xfrm>
            <a:off x="1852865" y="2181726"/>
            <a:ext cx="8454188" cy="407469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76865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3058" y="502092"/>
            <a:ext cx="10205884" cy="5853816"/>
          </a:xfrm>
        </p:spPr>
        <p:txBody>
          <a:bodyPr>
            <a:normAutofit/>
          </a:bodyPr>
          <a:lstStyle/>
          <a:p>
            <a:pPr algn="ctr">
              <a:lnSpc>
                <a:spcPct val="150000"/>
              </a:lnSpc>
            </a:pPr>
            <a:endParaRPr lang="en-US" sz="2500" b="1" cap="none" dirty="0" smtClean="0">
              <a:solidFill>
                <a:schemeClr val="tx1"/>
              </a:solidFill>
              <a:latin typeface="Times New Roman" panose="02020603050405020304" pitchFamily="18" charset="0"/>
            </a:endParaRPr>
          </a:p>
          <a:p>
            <a:pPr algn="ctr">
              <a:lnSpc>
                <a:spcPct val="150000"/>
              </a:lnSpc>
            </a:pPr>
            <a:endParaRPr lang="en-US" sz="2500" b="1" cap="none" dirty="0">
              <a:solidFill>
                <a:schemeClr val="tx1"/>
              </a:solidFill>
              <a:latin typeface="Times New Roman" panose="02020603050405020304" pitchFamily="18" charset="0"/>
            </a:endParaRPr>
          </a:p>
          <a:p>
            <a:pPr algn="ctr">
              <a:lnSpc>
                <a:spcPct val="150000"/>
              </a:lnSpc>
            </a:pPr>
            <a:endParaRPr lang="en-US" sz="2500" b="1" cap="none" dirty="0" smtClean="0">
              <a:solidFill>
                <a:schemeClr val="tx1"/>
              </a:solidFill>
              <a:latin typeface="Times New Roman" panose="02020603050405020304" pitchFamily="18" charset="0"/>
            </a:endParaRPr>
          </a:p>
          <a:p>
            <a:pPr algn="ctr">
              <a:lnSpc>
                <a:spcPct val="150000"/>
              </a:lnSpc>
            </a:pPr>
            <a:endParaRPr lang="en-US" sz="2500" b="1" cap="none" dirty="0">
              <a:solidFill>
                <a:schemeClr val="tx1"/>
              </a:solidFill>
              <a:latin typeface="Times New Roman" panose="02020603050405020304" pitchFamily="18" charset="0"/>
            </a:endParaRPr>
          </a:p>
          <a:p>
            <a:pPr algn="ctr">
              <a:lnSpc>
                <a:spcPct val="150000"/>
              </a:lnSpc>
            </a:pPr>
            <a:r>
              <a:rPr lang="en-US" sz="2500" b="1" cap="none" dirty="0" smtClean="0">
                <a:solidFill>
                  <a:schemeClr val="tx1"/>
                </a:solidFill>
                <a:latin typeface="Times New Roman" panose="02020603050405020304" pitchFamily="18" charset="0"/>
              </a:rPr>
              <a:t>DAY-1</a:t>
            </a:r>
            <a:endParaRPr lang="en-US" sz="2500" dirty="0">
              <a:solidFill>
                <a:schemeClr val="tx1"/>
              </a:solidFill>
            </a:endParaRPr>
          </a:p>
        </p:txBody>
      </p:sp>
    </p:spTree>
    <p:extLst>
      <p:ext uri="{BB962C8B-B14F-4D97-AF65-F5344CB8AC3E}">
        <p14:creationId xmlns:p14="http://schemas.microsoft.com/office/powerpoint/2010/main" val="33319162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673768"/>
            <a:ext cx="9789277" cy="5574631"/>
          </a:xfrm>
        </p:spPr>
        <p:txBody>
          <a:bodyPr>
            <a:normAutofit/>
          </a:bodyPr>
          <a:lstStyle/>
          <a:p>
            <a:pPr marL="0" indent="0" algn="just">
              <a:spcBef>
                <a:spcPts val="600"/>
              </a:spcBef>
              <a:buNone/>
            </a:pPr>
            <a:r>
              <a:rPr lang="en-US" sz="1800" b="1" dirty="0">
                <a:latin typeface="Times New Roman" panose="02020603050405020304" pitchFamily="18" charset="0"/>
                <a:cs typeface="Times New Roman" panose="02020603050405020304" pitchFamily="18" charset="0"/>
              </a:rPr>
              <a:t>THE UNIFIED PROCESS:</a:t>
            </a:r>
          </a:p>
          <a:p>
            <a:pPr lvl="1" algn="just">
              <a:spcBef>
                <a:spcPts val="600"/>
              </a:spcBef>
            </a:pPr>
            <a:r>
              <a:rPr lang="en-US" dirty="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mplements </a:t>
            </a:r>
            <a:r>
              <a:rPr lang="en-US" dirty="0">
                <a:latin typeface="Times New Roman" panose="02020603050405020304" pitchFamily="18" charset="0"/>
                <a:cs typeface="Times New Roman" panose="02020603050405020304" pitchFamily="18" charset="0"/>
              </a:rPr>
              <a:t>many of the best principles of agile software development.</a:t>
            </a:r>
          </a:p>
          <a:p>
            <a:pPr lvl="1" algn="just">
              <a:spcBef>
                <a:spcPts val="600"/>
              </a:spcBef>
            </a:pPr>
            <a:r>
              <a:rPr lang="en-US" dirty="0">
                <a:latin typeface="Times New Roman" panose="02020603050405020304" pitchFamily="18" charset="0"/>
                <a:cs typeface="Times New Roman" panose="02020603050405020304" pitchFamily="18" charset="0"/>
              </a:rPr>
              <a:t>R</a:t>
            </a:r>
            <a:r>
              <a:rPr lang="en-US" dirty="0" smtClean="0">
                <a:latin typeface="Times New Roman" panose="02020603050405020304" pitchFamily="18" charset="0"/>
                <a:cs typeface="Times New Roman" panose="02020603050405020304" pitchFamily="18" charset="0"/>
              </a:rPr>
              <a:t>ecognizes </a:t>
            </a:r>
            <a:r>
              <a:rPr lang="en-US" dirty="0">
                <a:latin typeface="Times New Roman" panose="02020603050405020304" pitchFamily="18" charset="0"/>
                <a:cs typeface="Times New Roman" panose="02020603050405020304" pitchFamily="18" charset="0"/>
              </a:rPr>
              <a:t>the importance of customer communication and streamlined methods for describing the customer’s view of a system. </a:t>
            </a:r>
          </a:p>
          <a:p>
            <a:pPr marL="0" indent="0" algn="just">
              <a:spcBef>
                <a:spcPts val="600"/>
              </a:spcBef>
              <a:buNone/>
            </a:pPr>
            <a:endParaRPr lang="en-US" sz="1800" b="1" dirty="0">
              <a:latin typeface="Times New Roman" panose="02020603050405020304" pitchFamily="18" charset="0"/>
              <a:cs typeface="Times New Roman" panose="02020603050405020304" pitchFamily="18" charset="0"/>
            </a:endParaRPr>
          </a:p>
          <a:p>
            <a:pPr marL="0" indent="0" algn="just">
              <a:spcBef>
                <a:spcPts val="600"/>
              </a:spcBef>
              <a:buNone/>
            </a:pPr>
            <a:r>
              <a:rPr lang="en-US" sz="1800" b="1" dirty="0">
                <a:latin typeface="Times New Roman" panose="02020603050405020304" pitchFamily="18" charset="0"/>
                <a:cs typeface="Times New Roman" panose="02020603050405020304" pitchFamily="18" charset="0"/>
              </a:rPr>
              <a:t>PHASES OF THE UNIFIED PROCESS:</a:t>
            </a:r>
          </a:p>
          <a:p>
            <a:pPr lvl="1" algn="just">
              <a:spcBef>
                <a:spcPts val="600"/>
              </a:spcBef>
            </a:pPr>
            <a:r>
              <a:rPr lang="en-US" dirty="0">
                <a:latin typeface="Times New Roman" panose="02020603050405020304" pitchFamily="18" charset="0"/>
                <a:cs typeface="Times New Roman" panose="02020603050405020304" pitchFamily="18" charset="0"/>
              </a:rPr>
              <a:t>The </a:t>
            </a:r>
            <a:r>
              <a:rPr lang="en-US" b="1" i="1" dirty="0">
                <a:latin typeface="Times New Roman" panose="02020603050405020304" pitchFamily="18" charset="0"/>
                <a:cs typeface="Times New Roman" panose="02020603050405020304" pitchFamily="18" charset="0"/>
              </a:rPr>
              <a:t>inception </a:t>
            </a:r>
            <a:r>
              <a:rPr lang="en-US" dirty="0">
                <a:latin typeface="Times New Roman" panose="02020603050405020304" pitchFamily="18" charset="0"/>
                <a:cs typeface="Times New Roman" panose="02020603050405020304" pitchFamily="18" charset="0"/>
              </a:rPr>
              <a:t>phase - encompasses both customer communication and planning  activities. </a:t>
            </a:r>
          </a:p>
          <a:p>
            <a:pPr lvl="1" algn="just">
              <a:spcBef>
                <a:spcPts val="600"/>
              </a:spcBef>
            </a:pPr>
            <a:r>
              <a:rPr lang="en-US" dirty="0">
                <a:latin typeface="Times New Roman" panose="02020603050405020304" pitchFamily="18" charset="0"/>
                <a:cs typeface="Times New Roman" panose="02020603050405020304" pitchFamily="18" charset="0"/>
              </a:rPr>
              <a:t>The </a:t>
            </a:r>
            <a:r>
              <a:rPr lang="en-US" b="1" i="1" dirty="0">
                <a:latin typeface="Times New Roman" panose="02020603050405020304" pitchFamily="18" charset="0"/>
                <a:cs typeface="Times New Roman" panose="02020603050405020304" pitchFamily="18" charset="0"/>
              </a:rPr>
              <a:t>elaboration </a:t>
            </a:r>
            <a:r>
              <a:rPr lang="en-US" dirty="0">
                <a:latin typeface="Times New Roman" panose="02020603050405020304" pitchFamily="18" charset="0"/>
                <a:cs typeface="Times New Roman" panose="02020603050405020304" pitchFamily="18" charset="0"/>
              </a:rPr>
              <a:t>phase - encompasses the customer communication and modeling activities of the generic process model. </a:t>
            </a:r>
          </a:p>
          <a:p>
            <a:pPr lvl="1" algn="just">
              <a:spcBef>
                <a:spcPts val="600"/>
              </a:spcBef>
            </a:pPr>
            <a:r>
              <a:rPr lang="en-US" dirty="0">
                <a:latin typeface="Times New Roman" panose="02020603050405020304" pitchFamily="18" charset="0"/>
                <a:cs typeface="Times New Roman" panose="02020603050405020304" pitchFamily="18" charset="0"/>
              </a:rPr>
              <a:t>The </a:t>
            </a:r>
            <a:r>
              <a:rPr lang="en-US" b="1" i="1" dirty="0">
                <a:latin typeface="Times New Roman" panose="02020603050405020304" pitchFamily="18" charset="0"/>
                <a:cs typeface="Times New Roman" panose="02020603050405020304" pitchFamily="18" charset="0"/>
              </a:rPr>
              <a:t>construction </a:t>
            </a:r>
            <a:r>
              <a:rPr lang="en-US" dirty="0">
                <a:latin typeface="Times New Roman" panose="02020603050405020304" pitchFamily="18" charset="0"/>
                <a:cs typeface="Times New Roman" panose="02020603050405020304" pitchFamily="18" charset="0"/>
              </a:rPr>
              <a:t>phase - identical to the construction activity defined for the generic software process. </a:t>
            </a:r>
          </a:p>
          <a:p>
            <a:pPr lvl="1" algn="just">
              <a:spcBef>
                <a:spcPts val="600"/>
              </a:spcBef>
            </a:pPr>
            <a:r>
              <a:rPr lang="en-US" dirty="0">
                <a:latin typeface="Times New Roman" panose="02020603050405020304" pitchFamily="18" charset="0"/>
                <a:cs typeface="Times New Roman" panose="02020603050405020304" pitchFamily="18" charset="0"/>
              </a:rPr>
              <a:t>The </a:t>
            </a:r>
            <a:r>
              <a:rPr lang="en-US" b="1" i="1" dirty="0">
                <a:latin typeface="Times New Roman" panose="02020603050405020304" pitchFamily="18" charset="0"/>
                <a:cs typeface="Times New Roman" panose="02020603050405020304" pitchFamily="18" charset="0"/>
              </a:rPr>
              <a:t>transition </a:t>
            </a:r>
            <a:r>
              <a:rPr lang="en-US" dirty="0">
                <a:latin typeface="Times New Roman" panose="02020603050405020304" pitchFamily="18" charset="0"/>
                <a:cs typeface="Times New Roman" panose="02020603050405020304" pitchFamily="18" charset="0"/>
              </a:rPr>
              <a:t>phase - encompasses the latter stages of the generic construction activity and the first part of the generic deployment activity. </a:t>
            </a:r>
          </a:p>
          <a:p>
            <a:pPr lvl="1" algn="just">
              <a:spcBef>
                <a:spcPts val="600"/>
              </a:spcBef>
            </a:pPr>
            <a:r>
              <a:rPr lang="en-US" dirty="0">
                <a:latin typeface="Times New Roman" panose="02020603050405020304" pitchFamily="18" charset="0"/>
                <a:cs typeface="Times New Roman" panose="02020603050405020304" pitchFamily="18" charset="0"/>
              </a:rPr>
              <a:t>The </a:t>
            </a:r>
            <a:r>
              <a:rPr lang="en-US" b="1" i="1" dirty="0">
                <a:latin typeface="Times New Roman" panose="02020603050405020304" pitchFamily="18" charset="0"/>
                <a:cs typeface="Times New Roman" panose="02020603050405020304" pitchFamily="18" charset="0"/>
              </a:rPr>
              <a:t>production </a:t>
            </a:r>
            <a:r>
              <a:rPr lang="en-US" dirty="0">
                <a:latin typeface="Times New Roman" panose="02020603050405020304" pitchFamily="18" charset="0"/>
                <a:cs typeface="Times New Roman" panose="02020603050405020304" pitchFamily="18" charset="0"/>
              </a:rPr>
              <a:t>phase - coincides with the deployment activity of the generic process.</a:t>
            </a:r>
          </a:p>
        </p:txBody>
      </p:sp>
    </p:spTree>
    <p:extLst>
      <p:ext uri="{BB962C8B-B14F-4D97-AF65-F5344CB8AC3E}">
        <p14:creationId xmlns:p14="http://schemas.microsoft.com/office/powerpoint/2010/main" val="8605124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2470483" y="866274"/>
            <a:ext cx="7267075" cy="5382126"/>
          </a:xfrm>
          <a:prstGeom prst="rect">
            <a:avLst/>
          </a:prstGeom>
          <a:noFill/>
          <a:ln>
            <a:noFill/>
          </a:ln>
        </p:spPr>
      </p:pic>
    </p:spTree>
    <p:extLst>
      <p:ext uri="{BB962C8B-B14F-4D97-AF65-F5344CB8AC3E}">
        <p14:creationId xmlns:p14="http://schemas.microsoft.com/office/powerpoint/2010/main" val="10781510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993058" y="502092"/>
            <a:ext cx="10205884" cy="585381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ctr">
              <a:lnSpc>
                <a:spcPct val="150000"/>
              </a:lnSpc>
            </a:pPr>
            <a:endParaRPr lang="en-US" sz="2500" b="1" dirty="0" smtClean="0">
              <a:latin typeface="Times New Roman" panose="02020603050405020304" pitchFamily="18" charset="0"/>
            </a:endParaRPr>
          </a:p>
          <a:p>
            <a:pPr algn="ctr">
              <a:lnSpc>
                <a:spcPct val="150000"/>
              </a:lnSpc>
            </a:pPr>
            <a:endParaRPr lang="en-US" sz="2500" b="1" dirty="0" smtClean="0">
              <a:latin typeface="Times New Roman" panose="02020603050405020304" pitchFamily="18" charset="0"/>
            </a:endParaRPr>
          </a:p>
          <a:p>
            <a:pPr algn="ctr">
              <a:lnSpc>
                <a:spcPct val="150000"/>
              </a:lnSpc>
            </a:pPr>
            <a:endParaRPr lang="en-US" sz="2500" b="1" dirty="0" smtClean="0">
              <a:latin typeface="Times New Roman" panose="02020603050405020304" pitchFamily="18" charset="0"/>
            </a:endParaRPr>
          </a:p>
          <a:p>
            <a:pPr algn="ctr">
              <a:lnSpc>
                <a:spcPct val="150000"/>
              </a:lnSpc>
            </a:pPr>
            <a:endParaRPr lang="en-US" sz="2500" b="1" dirty="0" smtClean="0">
              <a:latin typeface="Times New Roman" panose="02020603050405020304" pitchFamily="18" charset="0"/>
            </a:endParaRPr>
          </a:p>
          <a:p>
            <a:pPr marL="0" indent="0" algn="ctr">
              <a:lnSpc>
                <a:spcPct val="150000"/>
              </a:lnSpc>
              <a:buNone/>
            </a:pPr>
            <a:r>
              <a:rPr lang="en-US" sz="2500" b="1" dirty="0" smtClean="0">
                <a:latin typeface="Times New Roman" panose="02020603050405020304" pitchFamily="18" charset="0"/>
              </a:rPr>
              <a:t>DAY-5</a:t>
            </a:r>
            <a:endParaRPr lang="en-US" sz="2500" dirty="0"/>
          </a:p>
        </p:txBody>
      </p:sp>
    </p:spTree>
    <p:extLst>
      <p:ext uri="{BB962C8B-B14F-4D97-AF65-F5344CB8AC3E}">
        <p14:creationId xmlns:p14="http://schemas.microsoft.com/office/powerpoint/2010/main" val="7820472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8147" y="561474"/>
            <a:ext cx="10523622" cy="5903494"/>
          </a:xfrm>
        </p:spPr>
        <p:txBody>
          <a:bodyPr>
            <a:normAutofit fontScale="92500"/>
          </a:bodyPr>
          <a:lstStyle/>
          <a:p>
            <a:pPr marL="0" indent="0" algn="just">
              <a:lnSpc>
                <a:spcPct val="120000"/>
              </a:lnSpc>
              <a:spcBef>
                <a:spcPts val="600"/>
              </a:spcBef>
              <a:buNone/>
            </a:pPr>
            <a:r>
              <a:rPr lang="en-US" sz="2100" b="1" dirty="0">
                <a:latin typeface="Times New Roman" panose="02020603050405020304" pitchFamily="18" charset="0"/>
                <a:cs typeface="Times New Roman" panose="02020603050405020304" pitchFamily="18" charset="0"/>
              </a:rPr>
              <a:t>PERSONAL AND TEAM PROCESS MODELS:</a:t>
            </a:r>
          </a:p>
          <a:p>
            <a:pPr algn="just">
              <a:lnSpc>
                <a:spcPct val="120000"/>
              </a:lnSpc>
              <a:spcBef>
                <a:spcPts val="600"/>
              </a:spcBef>
            </a:pPr>
            <a:r>
              <a:rPr lang="en-US" sz="2100" dirty="0">
                <a:latin typeface="Times New Roman" panose="02020603050405020304" pitchFamily="18" charset="0"/>
                <a:cs typeface="Times New Roman" panose="02020603050405020304" pitchFamily="18" charset="0"/>
              </a:rPr>
              <a:t>Each software engineer would create a process that best fits his or her needs, and at the same time meets the broader needs of the team and the organization.</a:t>
            </a:r>
          </a:p>
          <a:p>
            <a:pPr marL="0" indent="0" algn="just">
              <a:lnSpc>
                <a:spcPct val="120000"/>
              </a:lnSpc>
              <a:spcBef>
                <a:spcPts val="600"/>
              </a:spcBef>
              <a:buNone/>
            </a:pPr>
            <a:r>
              <a:rPr lang="en-US" sz="2100" b="1" dirty="0">
                <a:latin typeface="Times New Roman" panose="02020603050405020304" pitchFamily="18" charset="0"/>
                <a:cs typeface="Times New Roman" panose="02020603050405020304" pitchFamily="18" charset="0"/>
              </a:rPr>
              <a:t>Personal software process (PSP)</a:t>
            </a:r>
          </a:p>
          <a:p>
            <a:pPr algn="just">
              <a:lnSpc>
                <a:spcPct val="120000"/>
              </a:lnSpc>
              <a:spcBef>
                <a:spcPts val="600"/>
              </a:spcBef>
            </a:pPr>
            <a:r>
              <a:rPr lang="en-US" sz="2100" dirty="0">
                <a:latin typeface="Times New Roman" panose="02020603050405020304" pitchFamily="18" charset="0"/>
                <a:cs typeface="Times New Roman" panose="02020603050405020304" pitchFamily="18" charset="0"/>
              </a:rPr>
              <a:t>emphasizes personal measurement of both the work product that is produced and the resultant quality of the work product.</a:t>
            </a:r>
          </a:p>
          <a:p>
            <a:pPr algn="just">
              <a:lnSpc>
                <a:spcPct val="120000"/>
              </a:lnSpc>
              <a:spcBef>
                <a:spcPts val="600"/>
              </a:spcBef>
            </a:pPr>
            <a:r>
              <a:rPr lang="en-US" sz="2100" dirty="0">
                <a:latin typeface="Times New Roman" panose="02020603050405020304" pitchFamily="18" charset="0"/>
                <a:cs typeface="Times New Roman" panose="02020603050405020304" pitchFamily="18" charset="0"/>
              </a:rPr>
              <a:t>The PSP process model defines five framework activities</a:t>
            </a:r>
          </a:p>
          <a:p>
            <a:pPr lvl="1" algn="just">
              <a:lnSpc>
                <a:spcPct val="120000"/>
              </a:lnSpc>
              <a:spcBef>
                <a:spcPts val="600"/>
              </a:spcBef>
            </a:pPr>
            <a:r>
              <a:rPr lang="en-US" sz="1900" b="1" dirty="0">
                <a:latin typeface="Times New Roman" panose="02020603050405020304" pitchFamily="18" charset="0"/>
                <a:cs typeface="Times New Roman" panose="02020603050405020304" pitchFamily="18" charset="0"/>
              </a:rPr>
              <a:t>Planning: </a:t>
            </a:r>
            <a:r>
              <a:rPr lang="en-US" sz="1900" dirty="0">
                <a:latin typeface="Times New Roman" panose="02020603050405020304" pitchFamily="18" charset="0"/>
                <a:cs typeface="Times New Roman" panose="02020603050405020304" pitchFamily="18" charset="0"/>
              </a:rPr>
              <a:t>This activity isolates requirements and all the metrics are recorded on worksheets or templates. Finally, development tasks are identified and a project schedule is created.</a:t>
            </a:r>
          </a:p>
          <a:p>
            <a:pPr lvl="1" algn="just">
              <a:lnSpc>
                <a:spcPct val="120000"/>
              </a:lnSpc>
              <a:spcBef>
                <a:spcPts val="600"/>
              </a:spcBef>
            </a:pPr>
            <a:r>
              <a:rPr lang="en-US" sz="1900" b="1" dirty="0">
                <a:latin typeface="Times New Roman" panose="02020603050405020304" pitchFamily="18" charset="0"/>
                <a:cs typeface="Times New Roman" panose="02020603050405020304" pitchFamily="18" charset="0"/>
              </a:rPr>
              <a:t>High level design: </a:t>
            </a:r>
            <a:r>
              <a:rPr lang="en-US" sz="1900" dirty="0">
                <a:latin typeface="Times New Roman" panose="02020603050405020304" pitchFamily="18" charset="0"/>
                <a:cs typeface="Times New Roman" panose="02020603050405020304" pitchFamily="18" charset="0"/>
              </a:rPr>
              <a:t>External specifications for each component to be constructed are developed and a component design is created. All issues are recorded and tracked.</a:t>
            </a:r>
          </a:p>
          <a:p>
            <a:pPr lvl="1" algn="just">
              <a:lnSpc>
                <a:spcPct val="120000"/>
              </a:lnSpc>
              <a:spcBef>
                <a:spcPts val="600"/>
              </a:spcBef>
            </a:pPr>
            <a:r>
              <a:rPr lang="en-US" sz="1900" b="1" dirty="0">
                <a:latin typeface="Times New Roman" panose="02020603050405020304" pitchFamily="18" charset="0"/>
                <a:cs typeface="Times New Roman" panose="02020603050405020304" pitchFamily="18" charset="0"/>
              </a:rPr>
              <a:t>High level design review: </a:t>
            </a:r>
            <a:r>
              <a:rPr lang="en-US" sz="1900" dirty="0">
                <a:latin typeface="Times New Roman" panose="02020603050405020304" pitchFamily="18" charset="0"/>
                <a:cs typeface="Times New Roman" panose="02020603050405020304" pitchFamily="18" charset="0"/>
              </a:rPr>
              <a:t>Formal verification methods are applied to uncover errors in the design. </a:t>
            </a:r>
          </a:p>
          <a:p>
            <a:pPr lvl="1" algn="just">
              <a:lnSpc>
                <a:spcPct val="120000"/>
              </a:lnSpc>
              <a:spcBef>
                <a:spcPts val="600"/>
              </a:spcBef>
            </a:pPr>
            <a:r>
              <a:rPr lang="en-US" sz="1900" b="1" dirty="0">
                <a:latin typeface="Times New Roman" panose="02020603050405020304" pitchFamily="18" charset="0"/>
                <a:cs typeface="Times New Roman" panose="02020603050405020304" pitchFamily="18" charset="0"/>
              </a:rPr>
              <a:t>Development: </a:t>
            </a:r>
            <a:r>
              <a:rPr lang="en-US" sz="1900" dirty="0">
                <a:latin typeface="Times New Roman" panose="02020603050405020304" pitchFamily="18" charset="0"/>
                <a:cs typeface="Times New Roman" panose="02020603050405020304" pitchFamily="18" charset="0"/>
              </a:rPr>
              <a:t>The component level design is refined and reviewed. Code is generated, reviewed, compiled, and tested.</a:t>
            </a:r>
          </a:p>
          <a:p>
            <a:pPr lvl="1" algn="just">
              <a:lnSpc>
                <a:spcPct val="120000"/>
              </a:lnSpc>
              <a:spcBef>
                <a:spcPts val="600"/>
              </a:spcBef>
            </a:pPr>
            <a:r>
              <a:rPr lang="en-US" sz="1900" b="1" dirty="0">
                <a:latin typeface="Times New Roman" panose="02020603050405020304" pitchFamily="18" charset="0"/>
                <a:cs typeface="Times New Roman" panose="02020603050405020304" pitchFamily="18" charset="0"/>
              </a:rPr>
              <a:t>Postmortem: </a:t>
            </a:r>
            <a:r>
              <a:rPr lang="en-US" sz="1900" dirty="0">
                <a:latin typeface="Times New Roman" panose="02020603050405020304" pitchFamily="18" charset="0"/>
                <a:cs typeface="Times New Roman" panose="02020603050405020304" pitchFamily="18" charset="0"/>
              </a:rPr>
              <a:t>Using the measures and metrics collected the effectiveness of the process is determined. </a:t>
            </a:r>
            <a:endParaRPr lang="en-US" dirty="0"/>
          </a:p>
        </p:txBody>
      </p:sp>
    </p:spTree>
    <p:extLst>
      <p:ext uri="{BB962C8B-B14F-4D97-AF65-F5344CB8AC3E}">
        <p14:creationId xmlns:p14="http://schemas.microsoft.com/office/powerpoint/2010/main" val="979168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8426" y="481263"/>
            <a:ext cx="11120284" cy="6027691"/>
          </a:xfrm>
        </p:spPr>
        <p:txBody>
          <a:bodyPr>
            <a:normAutofit/>
          </a:bodyPr>
          <a:lstStyle/>
          <a:p>
            <a:pPr marL="0" indent="0" algn="just">
              <a:spcBef>
                <a:spcPts val="600"/>
              </a:spcBef>
              <a:buNone/>
            </a:pPr>
            <a:r>
              <a:rPr lang="en-US" sz="1800" b="1" dirty="0">
                <a:latin typeface="Times New Roman" panose="02020603050405020304" pitchFamily="18" charset="0"/>
                <a:cs typeface="Times New Roman" panose="02020603050405020304" pitchFamily="18" charset="0"/>
              </a:rPr>
              <a:t>Team software process (TSP)</a:t>
            </a:r>
          </a:p>
          <a:p>
            <a:pPr lvl="1" algn="just">
              <a:spcBef>
                <a:spcPts val="600"/>
              </a:spcBef>
            </a:pPr>
            <a:r>
              <a:rPr lang="en-US" dirty="0">
                <a:latin typeface="Times New Roman" panose="02020603050405020304" pitchFamily="18" charset="0"/>
                <a:cs typeface="Times New Roman" panose="02020603050405020304" pitchFamily="18" charset="0"/>
              </a:rPr>
              <a:t>The goal of TSP is to build a “self-directed project team that organizes itself to produce high-quality software.</a:t>
            </a:r>
          </a:p>
          <a:p>
            <a:pPr lvl="1" algn="just">
              <a:spcBef>
                <a:spcPts val="600"/>
              </a:spcBef>
            </a:pPr>
            <a:r>
              <a:rPr lang="en-US" dirty="0">
                <a:latin typeface="Times New Roman" panose="02020603050405020304" pitchFamily="18" charset="0"/>
                <a:cs typeface="Times New Roman" panose="02020603050405020304" pitchFamily="18" charset="0"/>
              </a:rPr>
              <a:t>Humphrey defines the following objectives for TSP:</a:t>
            </a:r>
          </a:p>
          <a:p>
            <a:pPr lvl="2" algn="just">
              <a:spcBef>
                <a:spcPts val="600"/>
              </a:spcBef>
            </a:pPr>
            <a:r>
              <a:rPr lang="en-US" sz="1800" dirty="0">
                <a:latin typeface="Times New Roman" panose="02020603050405020304" pitchFamily="18" charset="0"/>
                <a:cs typeface="Times New Roman" panose="02020603050405020304" pitchFamily="18" charset="0"/>
              </a:rPr>
              <a:t>Build self-directed teams that plan and track their work, establish goals, and own their processes and plans. These can be pure software teams or integrated product teams (IPTs) of 3 to about 20 engineers.</a:t>
            </a:r>
          </a:p>
          <a:p>
            <a:pPr lvl="2" algn="just">
              <a:spcBef>
                <a:spcPts val="600"/>
              </a:spcBef>
            </a:pPr>
            <a:r>
              <a:rPr lang="en-US" sz="1800" dirty="0">
                <a:latin typeface="Times New Roman" panose="02020603050405020304" pitchFamily="18" charset="0"/>
                <a:cs typeface="Times New Roman" panose="02020603050405020304" pitchFamily="18" charset="0"/>
              </a:rPr>
              <a:t>Show managers how to coach and motivate their teams and how to help them sustain peak performance.</a:t>
            </a:r>
          </a:p>
          <a:p>
            <a:pPr lvl="2" algn="just">
              <a:spcBef>
                <a:spcPts val="600"/>
              </a:spcBef>
            </a:pPr>
            <a:r>
              <a:rPr lang="en-US" sz="1800" dirty="0">
                <a:latin typeface="Times New Roman" panose="02020603050405020304" pitchFamily="18" charset="0"/>
                <a:cs typeface="Times New Roman" panose="02020603050405020304" pitchFamily="18" charset="0"/>
              </a:rPr>
              <a:t>Accelerate software process improvement by making CMM Level 5 behavior normal and expected.</a:t>
            </a:r>
          </a:p>
          <a:p>
            <a:pPr lvl="2" algn="just">
              <a:spcBef>
                <a:spcPts val="600"/>
              </a:spcBef>
            </a:pPr>
            <a:r>
              <a:rPr lang="en-US" sz="1800" dirty="0">
                <a:latin typeface="Times New Roman" panose="02020603050405020304" pitchFamily="18" charset="0"/>
                <a:cs typeface="Times New Roman" panose="02020603050405020304" pitchFamily="18" charset="0"/>
              </a:rPr>
              <a:t>Provide improvement guidance to high-maturity organizations.</a:t>
            </a:r>
          </a:p>
          <a:p>
            <a:pPr lvl="2" algn="just">
              <a:spcBef>
                <a:spcPts val="600"/>
              </a:spcBef>
            </a:pPr>
            <a:r>
              <a:rPr lang="en-US" sz="1800" dirty="0">
                <a:latin typeface="Times New Roman" panose="02020603050405020304" pitchFamily="18" charset="0"/>
                <a:cs typeface="Times New Roman" panose="02020603050405020304" pitchFamily="18" charset="0"/>
              </a:rPr>
              <a:t>Facilitate university teaching of industrial-grade team skills. </a:t>
            </a:r>
          </a:p>
          <a:p>
            <a:pPr lvl="1" algn="just">
              <a:spcBef>
                <a:spcPts val="600"/>
              </a:spcBef>
            </a:pPr>
            <a:endParaRPr lang="en-US" dirty="0">
              <a:latin typeface="Times New Roman" panose="02020603050405020304" pitchFamily="18" charset="0"/>
              <a:cs typeface="Times New Roman" panose="02020603050405020304" pitchFamily="18" charset="0"/>
            </a:endParaRPr>
          </a:p>
          <a:p>
            <a:pPr lvl="1" algn="just">
              <a:spcBef>
                <a:spcPts val="600"/>
              </a:spcBef>
            </a:pPr>
            <a:r>
              <a:rPr lang="en-US" dirty="0">
                <a:latin typeface="Times New Roman" panose="02020603050405020304" pitchFamily="18" charset="0"/>
                <a:cs typeface="Times New Roman" panose="02020603050405020304" pitchFamily="18" charset="0"/>
              </a:rPr>
              <a:t>TSP defines the following framework activities:</a:t>
            </a:r>
          </a:p>
          <a:p>
            <a:pPr lvl="2" algn="just">
              <a:spcBef>
                <a:spcPts val="600"/>
              </a:spcBef>
            </a:pPr>
            <a:r>
              <a:rPr lang="en-US" sz="1800" b="1" dirty="0">
                <a:latin typeface="Times New Roman" panose="02020603050405020304" pitchFamily="18" charset="0"/>
                <a:cs typeface="Times New Roman" panose="02020603050405020304" pitchFamily="18" charset="0"/>
              </a:rPr>
              <a:t>launch</a:t>
            </a:r>
          </a:p>
          <a:p>
            <a:pPr lvl="2" algn="just">
              <a:spcBef>
                <a:spcPts val="600"/>
              </a:spcBef>
            </a:pPr>
            <a:r>
              <a:rPr lang="en-US" sz="1800" b="1" dirty="0">
                <a:latin typeface="Times New Roman" panose="02020603050405020304" pitchFamily="18" charset="0"/>
                <a:cs typeface="Times New Roman" panose="02020603050405020304" pitchFamily="18" charset="0"/>
              </a:rPr>
              <a:t>high-level design</a:t>
            </a:r>
          </a:p>
          <a:p>
            <a:pPr lvl="2" algn="just">
              <a:spcBef>
                <a:spcPts val="600"/>
              </a:spcBef>
            </a:pPr>
            <a:r>
              <a:rPr lang="en-US" sz="1800" b="1" dirty="0">
                <a:latin typeface="Times New Roman" panose="02020603050405020304" pitchFamily="18" charset="0"/>
                <a:cs typeface="Times New Roman" panose="02020603050405020304" pitchFamily="18" charset="0"/>
              </a:rPr>
              <a:t>implementation</a:t>
            </a:r>
          </a:p>
          <a:p>
            <a:pPr lvl="2" algn="just">
              <a:spcBef>
                <a:spcPts val="600"/>
              </a:spcBef>
            </a:pPr>
            <a:r>
              <a:rPr lang="en-US" sz="1800" b="1" dirty="0">
                <a:latin typeface="Times New Roman" panose="02020603050405020304" pitchFamily="18" charset="0"/>
                <a:cs typeface="Times New Roman" panose="02020603050405020304" pitchFamily="18" charset="0"/>
              </a:rPr>
              <a:t>integration and test</a:t>
            </a:r>
          </a:p>
          <a:p>
            <a:pPr lvl="2" algn="just">
              <a:spcBef>
                <a:spcPts val="600"/>
              </a:spcBef>
            </a:pPr>
            <a:r>
              <a:rPr lang="en-US" sz="1800" b="1" dirty="0">
                <a:latin typeface="Times New Roman" panose="02020603050405020304" pitchFamily="18" charset="0"/>
                <a:cs typeface="Times New Roman" panose="02020603050405020304" pitchFamily="18" charset="0"/>
              </a:rPr>
              <a:t>postmortem.</a:t>
            </a:r>
          </a:p>
          <a:p>
            <a:pPr marL="914400" lvl="2" indent="0" algn="just">
              <a:spcBef>
                <a:spcPts val="600"/>
              </a:spcBef>
              <a:buNone/>
            </a:pPr>
            <a:endParaRPr lang="en-US" sz="1800" b="1"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8709457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8426" y="481263"/>
            <a:ext cx="11120284" cy="6027691"/>
          </a:xfrm>
        </p:spPr>
        <p:txBody>
          <a:bodyPr>
            <a:normAutofit/>
          </a:bodyPr>
          <a:lstStyle/>
          <a:p>
            <a:pPr marL="0" indent="0" algn="just">
              <a:spcBef>
                <a:spcPts val="600"/>
              </a:spcBef>
              <a:buNone/>
            </a:pPr>
            <a:r>
              <a:rPr lang="en-US" sz="2400" b="1" dirty="0">
                <a:latin typeface="Times New Roman" panose="02020603050405020304" pitchFamily="18" charset="0"/>
                <a:cs typeface="Times New Roman" panose="02020603050405020304" pitchFamily="18" charset="0"/>
              </a:rPr>
              <a:t>Process </a:t>
            </a:r>
            <a:r>
              <a:rPr lang="en-US" sz="2400" b="1">
                <a:latin typeface="Times New Roman" panose="02020603050405020304" pitchFamily="18" charset="0"/>
                <a:cs typeface="Times New Roman" panose="02020603050405020304" pitchFamily="18" charset="0"/>
              </a:rPr>
              <a:t>Technology:</a:t>
            </a:r>
          </a:p>
          <a:p>
            <a:pPr marL="0" indent="0" algn="just">
              <a:spcBef>
                <a:spcPts val="600"/>
              </a:spcBef>
              <a:buNone/>
            </a:pPr>
            <a:endParaRPr lang="en-US" sz="2400" b="1" dirty="0">
              <a:latin typeface="Times New Roman" panose="02020603050405020304" pitchFamily="18" charset="0"/>
              <a:cs typeface="Times New Roman" panose="02020603050405020304" pitchFamily="18" charset="0"/>
            </a:endParaRPr>
          </a:p>
          <a:p>
            <a:pPr lvl="1" algn="just">
              <a:spcBef>
                <a:spcPts val="600"/>
              </a:spcBef>
            </a:pPr>
            <a:r>
              <a:rPr lang="en-US" sz="2400" dirty="0">
                <a:latin typeface="Times New Roman" panose="02020603050405020304" pitchFamily="18" charset="0"/>
                <a:cs typeface="Times New Roman" panose="02020603050405020304" pitchFamily="18" charset="0"/>
              </a:rPr>
              <a:t>The tools have been developed to help software organizations to </a:t>
            </a:r>
          </a:p>
          <a:p>
            <a:pPr lvl="2" algn="just">
              <a:spcBef>
                <a:spcPts val="600"/>
              </a:spcBef>
            </a:pPr>
            <a:r>
              <a:rPr lang="en-US" sz="2400" dirty="0">
                <a:latin typeface="Times New Roman" panose="02020603050405020304" pitchFamily="18" charset="0"/>
                <a:cs typeface="Times New Roman" panose="02020603050405020304" pitchFamily="18" charset="0"/>
              </a:rPr>
              <a:t>analyze their current process, </a:t>
            </a:r>
          </a:p>
          <a:p>
            <a:pPr lvl="2" algn="just">
              <a:spcBef>
                <a:spcPts val="600"/>
              </a:spcBef>
            </a:pPr>
            <a:r>
              <a:rPr lang="en-US" sz="2400" dirty="0">
                <a:latin typeface="Times New Roman" panose="02020603050405020304" pitchFamily="18" charset="0"/>
                <a:cs typeface="Times New Roman" panose="02020603050405020304" pitchFamily="18" charset="0"/>
              </a:rPr>
              <a:t>organize work tasks, </a:t>
            </a:r>
          </a:p>
          <a:p>
            <a:pPr lvl="2" algn="just">
              <a:spcBef>
                <a:spcPts val="600"/>
              </a:spcBef>
            </a:pPr>
            <a:r>
              <a:rPr lang="en-US" sz="2400" dirty="0">
                <a:latin typeface="Times New Roman" panose="02020603050405020304" pitchFamily="18" charset="0"/>
                <a:cs typeface="Times New Roman" panose="02020603050405020304" pitchFamily="18" charset="0"/>
              </a:rPr>
              <a:t>control and monitor progress,</a:t>
            </a:r>
          </a:p>
          <a:p>
            <a:pPr lvl="2" algn="just">
              <a:spcBef>
                <a:spcPts val="600"/>
              </a:spcBef>
            </a:pPr>
            <a:r>
              <a:rPr lang="en-US" sz="2400" dirty="0">
                <a:latin typeface="Times New Roman" panose="02020603050405020304" pitchFamily="18" charset="0"/>
                <a:cs typeface="Times New Roman" panose="02020603050405020304" pitchFamily="18" charset="0"/>
              </a:rPr>
              <a:t>and manage technical quality</a:t>
            </a:r>
          </a:p>
          <a:p>
            <a:pPr lvl="2" algn="just">
              <a:spcBef>
                <a:spcPts val="600"/>
              </a:spcBef>
            </a:pPr>
            <a:endParaRPr lang="en-US" sz="2400" dirty="0">
              <a:latin typeface="Times New Roman" panose="02020603050405020304" pitchFamily="18" charset="0"/>
              <a:cs typeface="Times New Roman" panose="02020603050405020304" pitchFamily="18" charset="0"/>
            </a:endParaRPr>
          </a:p>
          <a:p>
            <a:pPr lvl="1" algn="just">
              <a:spcBef>
                <a:spcPts val="600"/>
              </a:spcBef>
            </a:pPr>
            <a:r>
              <a:rPr lang="en-US" sz="2400" dirty="0">
                <a:latin typeface="Times New Roman" panose="02020603050405020304" pitchFamily="18" charset="0"/>
                <a:cs typeface="Times New Roman" panose="02020603050405020304" pitchFamily="18" charset="0"/>
              </a:rPr>
              <a:t>Process technology tools allow a software organization to build an automated model of the process framework, task sets, and umbrella activities</a:t>
            </a:r>
          </a:p>
        </p:txBody>
      </p:sp>
    </p:spTree>
    <p:extLst>
      <p:ext uri="{BB962C8B-B14F-4D97-AF65-F5344CB8AC3E}">
        <p14:creationId xmlns:p14="http://schemas.microsoft.com/office/powerpoint/2010/main" val="2501813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73977"/>
          </a:xfrm>
        </p:spPr>
        <p:txBody>
          <a:bodyPr/>
          <a:lstStyle/>
          <a:p>
            <a:pPr algn="ctr"/>
            <a:r>
              <a:rPr lang="en-US" sz="3200" b="1" dirty="0"/>
              <a:t>INTRODUCTION TO SOFTWARE ENGINEERING</a:t>
            </a:r>
            <a:endParaRPr lang="en-US" dirty="0"/>
          </a:p>
        </p:txBody>
      </p:sp>
      <p:sp>
        <p:nvSpPr>
          <p:cNvPr id="3" name="Content Placeholder 2"/>
          <p:cNvSpPr>
            <a:spLocks noGrp="1"/>
          </p:cNvSpPr>
          <p:nvPr>
            <p:ph idx="1"/>
          </p:nvPr>
        </p:nvSpPr>
        <p:spPr>
          <a:xfrm>
            <a:off x="1103312" y="1026695"/>
            <a:ext cx="8946541" cy="5582651"/>
          </a:xfrm>
        </p:spPr>
        <p:txBody>
          <a:bodyPr>
            <a:noAutofit/>
          </a:bodyPr>
          <a:lstStyle/>
          <a:p>
            <a:pPr marL="0" indent="0" algn="just">
              <a:spcBef>
                <a:spcPts val="600"/>
              </a:spcBef>
              <a:buNone/>
            </a:pPr>
            <a:endParaRPr lang="en-US" b="1" dirty="0">
              <a:latin typeface="Times New Roman" panose="02020603050405020304" pitchFamily="18" charset="0"/>
              <a:cs typeface="Times New Roman" panose="02020603050405020304" pitchFamily="18" charset="0"/>
            </a:endParaRPr>
          </a:p>
          <a:p>
            <a:pPr marL="0" indent="0" algn="just">
              <a:spcBef>
                <a:spcPts val="600"/>
              </a:spcBef>
              <a:buNone/>
            </a:pPr>
            <a:r>
              <a:rPr lang="en-US" b="1" dirty="0">
                <a:latin typeface="Times New Roman" panose="02020603050405020304" pitchFamily="18" charset="0"/>
                <a:cs typeface="Times New Roman" panose="02020603050405020304" pitchFamily="18" charset="0"/>
              </a:rPr>
              <a:t>Software: </a:t>
            </a:r>
            <a:endParaRPr lang="en-US" dirty="0">
              <a:latin typeface="Times New Roman" panose="02020603050405020304" pitchFamily="18" charset="0"/>
              <a:cs typeface="Times New Roman" panose="02020603050405020304" pitchFamily="18" charset="0"/>
            </a:endParaRPr>
          </a:p>
          <a:p>
            <a:pPr lvl="1" algn="just">
              <a:spcBef>
                <a:spcPts val="600"/>
              </a:spcBef>
            </a:pPr>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ollection </a:t>
            </a:r>
            <a:r>
              <a:rPr lang="en-US" dirty="0">
                <a:latin typeface="Times New Roman" panose="02020603050405020304" pitchFamily="18" charset="0"/>
                <a:cs typeface="Times New Roman" panose="02020603050405020304" pitchFamily="18" charset="0"/>
              </a:rPr>
              <a:t>of integrated programs.</a:t>
            </a:r>
          </a:p>
          <a:p>
            <a:pPr lvl="1" algn="just">
              <a:spcBef>
                <a:spcPts val="600"/>
              </a:spcBef>
            </a:pPr>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arefully-organized </a:t>
            </a:r>
            <a:r>
              <a:rPr lang="en-US" dirty="0">
                <a:latin typeface="Times New Roman" panose="02020603050405020304" pitchFamily="18" charset="0"/>
                <a:cs typeface="Times New Roman" panose="02020603050405020304" pitchFamily="18" charset="0"/>
              </a:rPr>
              <a:t>instructions that provide desired features, function, and performance, when executed.</a:t>
            </a:r>
          </a:p>
          <a:p>
            <a:pPr lvl="1" algn="just">
              <a:spcBef>
                <a:spcPts val="600"/>
              </a:spcBef>
            </a:pPr>
            <a:r>
              <a:rPr lang="en-US" dirty="0">
                <a:latin typeface="Times New Roman" panose="02020603050405020304" pitchFamily="18" charset="0"/>
                <a:cs typeface="Times New Roman" panose="02020603050405020304" pitchFamily="18" charset="0"/>
              </a:rPr>
              <a:t>Computer program and related documentation such as requirements, design models and user manuals.</a:t>
            </a:r>
          </a:p>
          <a:p>
            <a:pPr marL="0" indent="0" algn="just">
              <a:spcBef>
                <a:spcPts val="600"/>
              </a:spcBef>
              <a:buNone/>
            </a:pPr>
            <a:endParaRPr lang="en-US" b="1" dirty="0">
              <a:latin typeface="Times New Roman" panose="02020603050405020304" pitchFamily="18" charset="0"/>
              <a:cs typeface="Times New Roman" panose="02020603050405020304" pitchFamily="18" charset="0"/>
            </a:endParaRPr>
          </a:p>
          <a:p>
            <a:pPr marL="0" indent="0" algn="just">
              <a:spcBef>
                <a:spcPts val="600"/>
              </a:spcBef>
              <a:buNone/>
            </a:pPr>
            <a:r>
              <a:rPr lang="en-US" b="1" dirty="0">
                <a:latin typeface="Times New Roman" panose="02020603050405020304" pitchFamily="18" charset="0"/>
                <a:cs typeface="Times New Roman" panose="02020603050405020304" pitchFamily="18" charset="0"/>
              </a:rPr>
              <a:t>Characteristics of Software:</a:t>
            </a:r>
            <a:endParaRPr lang="en-US" dirty="0">
              <a:latin typeface="Times New Roman" panose="02020603050405020304" pitchFamily="18" charset="0"/>
              <a:cs typeface="Times New Roman" panose="02020603050405020304" pitchFamily="18" charset="0"/>
            </a:endParaRPr>
          </a:p>
          <a:p>
            <a:pPr lvl="1" algn="just">
              <a:spcBef>
                <a:spcPts val="600"/>
              </a:spcBef>
            </a:pPr>
            <a:r>
              <a:rPr lang="en-US" dirty="0">
                <a:latin typeface="Times New Roman" panose="02020603050405020304" pitchFamily="18" charset="0"/>
                <a:cs typeface="Times New Roman" panose="02020603050405020304" pitchFamily="18" charset="0"/>
              </a:rPr>
              <a:t>Software is developed or engineered; it is not manufactured in the classical sense.</a:t>
            </a:r>
          </a:p>
          <a:p>
            <a:pPr lvl="1" algn="just">
              <a:spcBef>
                <a:spcPts val="600"/>
              </a:spcBef>
            </a:pPr>
            <a:r>
              <a:rPr lang="en-US" dirty="0">
                <a:latin typeface="Times New Roman" panose="02020603050405020304" pitchFamily="18" charset="0"/>
                <a:cs typeface="Times New Roman" panose="02020603050405020304" pitchFamily="18" charset="0"/>
              </a:rPr>
              <a:t>Software does not “wear out” (not susceptible to environment effects).</a:t>
            </a:r>
          </a:p>
          <a:p>
            <a:pPr lvl="1" algn="just">
              <a:spcBef>
                <a:spcPts val="600"/>
              </a:spcBef>
            </a:pPr>
            <a:r>
              <a:rPr lang="en-US" dirty="0">
                <a:latin typeface="Times New Roman" panose="02020603050405020304" pitchFamily="18" charset="0"/>
                <a:cs typeface="Times New Roman" panose="02020603050405020304" pitchFamily="18" charset="0"/>
              </a:rPr>
              <a:t>Reusability of components.</a:t>
            </a:r>
          </a:p>
          <a:p>
            <a:pPr lvl="1" algn="just">
              <a:spcBef>
                <a:spcPts val="600"/>
              </a:spcBef>
            </a:pPr>
            <a:r>
              <a:rPr lang="en-US" dirty="0">
                <a:latin typeface="Times New Roman" panose="02020603050405020304" pitchFamily="18" charset="0"/>
                <a:cs typeface="Times New Roman" panose="02020603050405020304" pitchFamily="18" charset="0"/>
              </a:rPr>
              <a:t>Flexibility of software.</a:t>
            </a:r>
          </a:p>
          <a:p>
            <a:pPr lvl="1" algn="just">
              <a:spcBef>
                <a:spcPts val="600"/>
              </a:spcBef>
            </a:pPr>
            <a:r>
              <a:rPr lang="en-US" dirty="0">
                <a:latin typeface="Times New Roman" panose="02020603050405020304" pitchFamily="18" charset="0"/>
                <a:cs typeface="Times New Roman" panose="02020603050405020304" pitchFamily="18" charset="0"/>
              </a:rPr>
              <a:t>Maintainability of software.</a:t>
            </a:r>
          </a:p>
          <a:p>
            <a:pPr lvl="1" algn="just">
              <a:spcBef>
                <a:spcPts val="600"/>
              </a:spcBef>
            </a:pPr>
            <a:r>
              <a:rPr lang="en-US" dirty="0">
                <a:latin typeface="Times New Roman" panose="02020603050405020304" pitchFamily="18" charset="0"/>
                <a:cs typeface="Times New Roman" panose="02020603050405020304" pitchFamily="18" charset="0"/>
              </a:rPr>
              <a:t>Reliability of Software</a:t>
            </a:r>
            <a:endParaRPr lang="en-US" dirty="0"/>
          </a:p>
          <a:p>
            <a:pPr marL="457200" lvl="1" indent="0" algn="just">
              <a:spcBef>
                <a:spcPts val="600"/>
              </a:spcBef>
              <a:buNone/>
            </a:pPr>
            <a:endParaRPr lang="en-US" dirty="0">
              <a:latin typeface="Times New Roman" panose="02020603050405020304" pitchFamily="18" charset="0"/>
              <a:cs typeface="Times New Roman" panose="02020603050405020304" pitchFamily="18" charset="0"/>
            </a:endParaRPr>
          </a:p>
          <a:p>
            <a:pPr marL="0" indent="0">
              <a:spcBef>
                <a:spcPts val="600"/>
              </a:spcBef>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5351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577517"/>
            <a:ext cx="9323075" cy="5919536"/>
          </a:xfrm>
        </p:spPr>
        <p:txBody>
          <a:bodyPr>
            <a:normAutofit/>
          </a:bodyPr>
          <a:lstStyle/>
          <a:p>
            <a:pPr marL="0" indent="0" algn="just">
              <a:spcBef>
                <a:spcPts val="600"/>
              </a:spcBef>
              <a:buNone/>
            </a:pPr>
            <a:endParaRPr lang="en-US" b="1" dirty="0">
              <a:latin typeface="Times New Roman" panose="02020603050405020304" pitchFamily="18" charset="0"/>
              <a:cs typeface="Times New Roman" panose="02020603050405020304" pitchFamily="18" charset="0"/>
            </a:endParaRPr>
          </a:p>
          <a:p>
            <a:pPr marL="0" indent="0" algn="just">
              <a:spcBef>
                <a:spcPts val="600"/>
              </a:spcBef>
              <a:buNone/>
            </a:pPr>
            <a:r>
              <a:rPr lang="en-US" b="1" dirty="0">
                <a:latin typeface="Times New Roman" panose="02020603050405020304" pitchFamily="18" charset="0"/>
                <a:cs typeface="Times New Roman" panose="02020603050405020304" pitchFamily="18" charset="0"/>
              </a:rPr>
              <a:t>Engineering:</a:t>
            </a:r>
            <a:endParaRPr lang="en-US" dirty="0">
              <a:latin typeface="Times New Roman" panose="02020603050405020304" pitchFamily="18" charset="0"/>
              <a:cs typeface="Times New Roman" panose="02020603050405020304" pitchFamily="18" charset="0"/>
            </a:endParaRPr>
          </a:p>
          <a:p>
            <a:pPr lvl="1" algn="just">
              <a:spcBef>
                <a:spcPts val="600"/>
              </a:spcBef>
            </a:pPr>
            <a:r>
              <a:rPr lang="en-US" sz="2000" dirty="0">
                <a:latin typeface="Times New Roman" panose="02020603050405020304" pitchFamily="18" charset="0"/>
                <a:cs typeface="Times New Roman" panose="02020603050405020304" pitchFamily="18" charset="0"/>
              </a:rPr>
              <a:t>A</a:t>
            </a:r>
            <a:r>
              <a:rPr lang="en-US" sz="2000" dirty="0" smtClean="0">
                <a:latin typeface="Times New Roman" panose="02020603050405020304" pitchFamily="18" charset="0"/>
                <a:cs typeface="Times New Roman" panose="02020603050405020304" pitchFamily="18" charset="0"/>
              </a:rPr>
              <a:t>pplication </a:t>
            </a:r>
            <a:r>
              <a:rPr lang="en-US" sz="2000" dirty="0">
                <a:latin typeface="Times New Roman" panose="02020603050405020304" pitchFamily="18" charset="0"/>
                <a:cs typeface="Times New Roman" panose="02020603050405020304" pitchFamily="18" charset="0"/>
              </a:rPr>
              <a:t>of scientific and practical knowledge to invent, design, build, maintain, and improve frameworks, processes, etc.</a:t>
            </a:r>
          </a:p>
          <a:p>
            <a:pPr marL="0" indent="0" algn="just">
              <a:lnSpc>
                <a:spcPct val="120000"/>
              </a:lnSpc>
              <a:spcBef>
                <a:spcPts val="600"/>
              </a:spcBef>
              <a:buNone/>
            </a:pPr>
            <a:endParaRPr lang="en-US" b="1" dirty="0">
              <a:latin typeface="Times New Roman" panose="02020603050405020304" pitchFamily="18" charset="0"/>
              <a:cs typeface="Times New Roman" panose="02020603050405020304" pitchFamily="18" charset="0"/>
            </a:endParaRPr>
          </a:p>
          <a:p>
            <a:pPr marL="0" indent="0" algn="just">
              <a:lnSpc>
                <a:spcPct val="120000"/>
              </a:lnSpc>
              <a:spcBef>
                <a:spcPts val="600"/>
              </a:spcBef>
              <a:buNone/>
            </a:pPr>
            <a:r>
              <a:rPr lang="en-US" b="1" dirty="0">
                <a:latin typeface="Times New Roman" panose="02020603050405020304" pitchFamily="18" charset="0"/>
                <a:cs typeface="Times New Roman" panose="02020603050405020304" pitchFamily="18" charset="0"/>
              </a:rPr>
              <a:t>Software Engineering:</a:t>
            </a:r>
          </a:p>
          <a:p>
            <a:pPr lvl="1" algn="just">
              <a:lnSpc>
                <a:spcPct val="120000"/>
              </a:lnSpc>
              <a:spcBef>
                <a:spcPts val="600"/>
              </a:spcBef>
            </a:pPr>
            <a:r>
              <a:rPr lang="en-US" sz="2000" dirty="0">
                <a:latin typeface="Times New Roman" panose="02020603050405020304" pitchFamily="18" charset="0"/>
                <a:cs typeface="Times New Roman" panose="02020603050405020304" pitchFamily="18" charset="0"/>
              </a:rPr>
              <a:t>The systematic, disciplined quantifiable approach to the development, operation and maintenance of software.</a:t>
            </a:r>
          </a:p>
          <a:p>
            <a:pPr lvl="1" algn="just">
              <a:lnSpc>
                <a:spcPct val="120000"/>
              </a:lnSpc>
              <a:spcBef>
                <a:spcPts val="600"/>
              </a:spcBef>
            </a:pPr>
            <a:r>
              <a:rPr lang="en-US" sz="2000" dirty="0">
                <a:latin typeface="Times New Roman" panose="02020603050405020304" pitchFamily="18" charset="0"/>
                <a:cs typeface="Times New Roman" panose="02020603050405020304" pitchFamily="18" charset="0"/>
              </a:rPr>
              <a:t>includes activities to manage the project, develop tools, methods and theories that support the software production.</a:t>
            </a:r>
          </a:p>
          <a:p>
            <a:pPr lvl="1" algn="just">
              <a:lnSpc>
                <a:spcPct val="120000"/>
              </a:lnSpc>
              <a:spcBef>
                <a:spcPts val="600"/>
              </a:spcBef>
            </a:pPr>
            <a:r>
              <a:rPr lang="en-US" sz="2000" dirty="0">
                <a:latin typeface="Times New Roman" panose="02020603050405020304" pitchFamily="18" charset="0"/>
                <a:cs typeface="Times New Roman" panose="02020603050405020304" pitchFamily="18" charset="0"/>
              </a:rPr>
              <a:t>provides a standard procedure to design and develop a software.</a:t>
            </a:r>
          </a:p>
          <a:p>
            <a:pPr lvl="1"/>
            <a:endParaRPr lang="en-US" dirty="0"/>
          </a:p>
        </p:txBody>
      </p:sp>
    </p:spTree>
    <p:extLst>
      <p:ext uri="{BB962C8B-B14F-4D97-AF65-F5344CB8AC3E}">
        <p14:creationId xmlns:p14="http://schemas.microsoft.com/office/powerpoint/2010/main" val="3359845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532" y="302147"/>
            <a:ext cx="9404723" cy="525850"/>
          </a:xfrm>
        </p:spPr>
        <p:txBody>
          <a:bodyPr/>
          <a:lstStyle/>
          <a:p>
            <a:pPr algn="ctr"/>
            <a:r>
              <a:rPr lang="en-US" sz="2600" b="1" dirty="0">
                <a:latin typeface="Times New Roman" panose="02020603050405020304" pitchFamily="18" charset="0"/>
                <a:cs typeface="Times New Roman" panose="02020603050405020304" pitchFamily="18" charset="0"/>
              </a:rPr>
              <a:t>A GENERIC VIEW OF PROCESS</a:t>
            </a:r>
            <a:endParaRPr lang="en-US" sz="2600" dirty="0"/>
          </a:p>
        </p:txBody>
      </p:sp>
      <p:sp>
        <p:nvSpPr>
          <p:cNvPr id="3" name="Content Placeholder 2"/>
          <p:cNvSpPr>
            <a:spLocks noGrp="1"/>
          </p:cNvSpPr>
          <p:nvPr>
            <p:ph idx="1"/>
          </p:nvPr>
        </p:nvSpPr>
        <p:spPr>
          <a:xfrm>
            <a:off x="1103311" y="978569"/>
            <a:ext cx="9949699" cy="5534526"/>
          </a:xfrm>
        </p:spPr>
        <p:txBody>
          <a:bodyPr>
            <a:normAutofit fontScale="70000" lnSpcReduction="20000"/>
          </a:bodyPr>
          <a:lstStyle/>
          <a:p>
            <a:pPr marL="0" indent="0">
              <a:lnSpc>
                <a:spcPct val="120000"/>
              </a:lnSpc>
              <a:spcBef>
                <a:spcPts val="600"/>
              </a:spcBef>
              <a:buNone/>
            </a:pPr>
            <a:r>
              <a:rPr lang="en-US" sz="2600" b="1" dirty="0">
                <a:latin typeface="Times New Roman" panose="02020603050405020304" pitchFamily="18" charset="0"/>
                <a:cs typeface="Times New Roman" panose="02020603050405020304" pitchFamily="18" charset="0"/>
              </a:rPr>
              <a:t>SOFTWARE ENGINEERING - A LAYERED TECHNOLOGY</a:t>
            </a:r>
            <a:r>
              <a:rPr lang="en-US" sz="2600" dirty="0">
                <a:latin typeface="Times New Roman" panose="02020603050405020304" pitchFamily="18" charset="0"/>
                <a:cs typeface="Times New Roman" panose="02020603050405020304" pitchFamily="18" charset="0"/>
              </a:rPr>
              <a:t>:</a:t>
            </a:r>
          </a:p>
          <a:p>
            <a:pPr marL="0" indent="0">
              <a:buNone/>
            </a:pPr>
            <a:endParaRPr lang="en-US" dirty="0"/>
          </a:p>
          <a:p>
            <a:pPr marL="0" indent="0">
              <a:buNone/>
            </a:pPr>
            <a:endParaRPr lang="en-US" dirty="0"/>
          </a:p>
          <a:p>
            <a:pPr marL="0" indent="0">
              <a:buNone/>
            </a:pPr>
            <a:endParaRPr lang="en-US" dirty="0"/>
          </a:p>
          <a:p>
            <a:endParaRPr lang="en-US" dirty="0"/>
          </a:p>
          <a:p>
            <a:endParaRPr lang="en-US" dirty="0"/>
          </a:p>
          <a:p>
            <a:pPr marL="0" indent="0">
              <a:buNone/>
            </a:pPr>
            <a:endParaRPr lang="en-US" dirty="0"/>
          </a:p>
          <a:p>
            <a:endParaRPr lang="en-US" dirty="0"/>
          </a:p>
          <a:p>
            <a:endParaRPr lang="en-US" dirty="0"/>
          </a:p>
          <a:p>
            <a:endParaRPr lang="en-US" dirty="0"/>
          </a:p>
          <a:p>
            <a:pPr>
              <a:lnSpc>
                <a:spcPct val="120000"/>
              </a:lnSpc>
              <a:spcBef>
                <a:spcPts val="600"/>
              </a:spcBef>
            </a:pPr>
            <a:endParaRPr lang="en-US" sz="2600" dirty="0">
              <a:latin typeface="Times New Roman" panose="02020603050405020304" pitchFamily="18" charset="0"/>
              <a:cs typeface="Times New Roman" panose="02020603050405020304" pitchFamily="18" charset="0"/>
            </a:endParaRPr>
          </a:p>
          <a:p>
            <a:pPr>
              <a:lnSpc>
                <a:spcPct val="120000"/>
              </a:lnSpc>
              <a:spcBef>
                <a:spcPts val="600"/>
              </a:spcBef>
            </a:pPr>
            <a:r>
              <a:rPr lang="en-US" sz="2600" dirty="0">
                <a:latin typeface="Times New Roman" panose="02020603050405020304" pitchFamily="18" charset="0"/>
                <a:cs typeface="Times New Roman" panose="02020603050405020304" pitchFamily="18" charset="0"/>
              </a:rPr>
              <a:t>The bedrock that supports software engineering is a quality focus.</a:t>
            </a:r>
          </a:p>
          <a:p>
            <a:pPr>
              <a:lnSpc>
                <a:spcPct val="120000"/>
              </a:lnSpc>
              <a:spcBef>
                <a:spcPts val="600"/>
              </a:spcBef>
            </a:pPr>
            <a:r>
              <a:rPr lang="en-US" sz="2600" dirty="0">
                <a:latin typeface="Times New Roman" panose="02020603050405020304" pitchFamily="18" charset="0"/>
                <a:cs typeface="Times New Roman" panose="02020603050405020304" pitchFamily="18" charset="0"/>
              </a:rPr>
              <a:t>The foundation for software engineering is the process layer. </a:t>
            </a:r>
          </a:p>
          <a:p>
            <a:pPr>
              <a:lnSpc>
                <a:spcPct val="120000"/>
              </a:lnSpc>
              <a:spcBef>
                <a:spcPts val="600"/>
              </a:spcBef>
            </a:pPr>
            <a:r>
              <a:rPr lang="en-US" sz="2600" dirty="0">
                <a:latin typeface="Times New Roman" panose="02020603050405020304" pitchFamily="18" charset="0"/>
                <a:cs typeface="Times New Roman" panose="02020603050405020304" pitchFamily="18" charset="0"/>
              </a:rPr>
              <a:t>Software engineering methods rely on a set of basic principles that govern area of the technology and include modeling activities.</a:t>
            </a:r>
          </a:p>
          <a:p>
            <a:pPr>
              <a:lnSpc>
                <a:spcPct val="120000"/>
              </a:lnSpc>
              <a:spcBef>
                <a:spcPts val="600"/>
              </a:spcBef>
            </a:pPr>
            <a:r>
              <a:rPr lang="en-US" sz="2600" dirty="0">
                <a:latin typeface="Times New Roman" panose="02020603050405020304" pitchFamily="18" charset="0"/>
                <a:cs typeface="Times New Roman" panose="02020603050405020304" pitchFamily="18" charset="0"/>
              </a:rPr>
              <a:t>Software engineering tools provide automated or semi-automated support for the process and the methods.</a:t>
            </a:r>
          </a:p>
        </p:txBody>
      </p:sp>
      <p:pic>
        <p:nvPicPr>
          <p:cNvPr id="26" name="Picture 25"/>
          <p:cNvPicPr>
            <a:picLocks noChangeAspect="1"/>
          </p:cNvPicPr>
          <p:nvPr/>
        </p:nvPicPr>
        <p:blipFill>
          <a:blip r:embed="rId2">
            <a:lum contrast="20000"/>
          </a:blip>
          <a:stretch>
            <a:fillRect/>
          </a:stretch>
        </p:blipFill>
        <p:spPr>
          <a:xfrm>
            <a:off x="2573267" y="1569958"/>
            <a:ext cx="4911865" cy="2622233"/>
          </a:xfrm>
          <a:prstGeom prst="rect">
            <a:avLst/>
          </a:prstGeom>
        </p:spPr>
      </p:pic>
    </p:spTree>
    <p:extLst>
      <p:ext uri="{BB962C8B-B14F-4D97-AF65-F5344CB8AC3E}">
        <p14:creationId xmlns:p14="http://schemas.microsoft.com/office/powerpoint/2010/main" val="721318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352926"/>
            <a:ext cx="9580730" cy="6176211"/>
          </a:xfrm>
        </p:spPr>
        <p:txBody>
          <a:bodyPr>
            <a:normAutofit/>
          </a:bodyPr>
          <a:lstStyle/>
          <a:p>
            <a:pPr marL="0" indent="0">
              <a:lnSpc>
                <a:spcPct val="150000"/>
              </a:lnSpc>
              <a:spcBef>
                <a:spcPts val="600"/>
              </a:spcBef>
              <a:buNone/>
            </a:pPr>
            <a:r>
              <a:rPr lang="en-US" sz="1800" b="1" dirty="0">
                <a:latin typeface="Times New Roman" panose="02020603050405020304" pitchFamily="18" charset="0"/>
                <a:cs typeface="Times New Roman" panose="02020603050405020304" pitchFamily="18" charset="0"/>
              </a:rPr>
              <a:t>A PROCESS FRAMEWORK:</a:t>
            </a:r>
          </a:p>
          <a:p>
            <a:pPr lvl="1">
              <a:lnSpc>
                <a:spcPct val="150000"/>
              </a:lnSpc>
              <a:spcBef>
                <a:spcPts val="600"/>
              </a:spcBef>
            </a:pPr>
            <a:r>
              <a:rPr lang="en-US" dirty="0">
                <a:latin typeface="Times New Roman" panose="02020603050405020304" pitchFamily="18" charset="0"/>
                <a:cs typeface="Times New Roman" panose="02020603050405020304" pitchFamily="18" charset="0"/>
              </a:rPr>
              <a:t>A process defines who is doing what, when, and how to reach a certain goal.</a:t>
            </a:r>
          </a:p>
          <a:p>
            <a:pPr lvl="1">
              <a:lnSpc>
                <a:spcPct val="150000"/>
              </a:lnSpc>
              <a:spcBef>
                <a:spcPts val="600"/>
              </a:spcBef>
            </a:pPr>
            <a:r>
              <a:rPr lang="en-US" dirty="0">
                <a:latin typeface="Times New Roman" panose="02020603050405020304" pitchFamily="18" charset="0"/>
                <a:cs typeface="Times New Roman" panose="02020603050405020304" pitchFamily="18" charset="0"/>
              </a:rPr>
              <a:t>A Process Framework establishes the foundation for a complete software process</a:t>
            </a:r>
          </a:p>
          <a:p>
            <a:pPr lvl="1">
              <a:lnSpc>
                <a:spcPct val="150000"/>
              </a:lnSpc>
              <a:spcBef>
                <a:spcPts val="600"/>
              </a:spcBef>
            </a:pPr>
            <a:r>
              <a:rPr lang="en-US" dirty="0" smtClean="0">
                <a:latin typeface="Times New Roman" panose="02020603050405020304" pitchFamily="18" charset="0"/>
                <a:cs typeface="Times New Roman" panose="02020603050405020304" pitchFamily="18" charset="0"/>
              </a:rPr>
              <a:t>Identifies </a:t>
            </a:r>
            <a:r>
              <a:rPr lang="en-US" dirty="0">
                <a:latin typeface="Times New Roman" panose="02020603050405020304" pitchFamily="18" charset="0"/>
                <a:cs typeface="Times New Roman" panose="02020603050405020304" pitchFamily="18" charset="0"/>
              </a:rPr>
              <a:t>a small number of </a:t>
            </a:r>
            <a:r>
              <a:rPr lang="en-US" b="1" dirty="0">
                <a:latin typeface="Times New Roman" panose="02020603050405020304" pitchFamily="18" charset="0"/>
                <a:cs typeface="Times New Roman" panose="02020603050405020304" pitchFamily="18" charset="0"/>
              </a:rPr>
              <a:t>framework </a:t>
            </a:r>
            <a:r>
              <a:rPr lang="en-US" b="1" dirty="0" smtClean="0">
                <a:latin typeface="Times New Roman" panose="02020603050405020304" pitchFamily="18" charset="0"/>
                <a:cs typeface="Times New Roman" panose="02020603050405020304" pitchFamily="18" charset="0"/>
              </a:rPr>
              <a:t>activities </a:t>
            </a:r>
            <a:r>
              <a:rPr lang="en-US" dirty="0" smtClean="0">
                <a:latin typeface="Times New Roman" panose="02020603050405020304" pitchFamily="18" charset="0"/>
                <a:cs typeface="Times New Roman" panose="02020603050405020304" pitchFamily="18" charset="0"/>
              </a:rPr>
              <a:t>also</a:t>
            </a:r>
            <a:r>
              <a:rPr lang="en-US" dirty="0">
                <a:latin typeface="Times New Roman" panose="02020603050405020304" pitchFamily="18" charset="0"/>
                <a:cs typeface="Times New Roman" panose="02020603050405020304" pitchFamily="18" charset="0"/>
              </a:rPr>
              <a:t>, set of </a:t>
            </a:r>
            <a:r>
              <a:rPr lang="en-US" b="1" dirty="0">
                <a:latin typeface="Times New Roman" panose="02020603050405020304" pitchFamily="18" charset="0"/>
                <a:cs typeface="Times New Roman" panose="02020603050405020304" pitchFamily="18" charset="0"/>
              </a:rPr>
              <a:t>umbrella activities</a:t>
            </a:r>
          </a:p>
          <a:p>
            <a:pPr lvl="1">
              <a:lnSpc>
                <a:spcPct val="150000"/>
              </a:lnSpc>
              <a:spcBef>
                <a:spcPts val="600"/>
              </a:spcBef>
            </a:pPr>
            <a:r>
              <a:rPr lang="en-US" dirty="0">
                <a:latin typeface="Times New Roman" panose="02020603050405020304" pitchFamily="18" charset="0"/>
                <a:cs typeface="Times New Roman" panose="02020603050405020304" pitchFamily="18" charset="0"/>
              </a:rPr>
              <a:t>Each framework activity has set of s/w engineering actions.</a:t>
            </a:r>
          </a:p>
          <a:p>
            <a:pPr lvl="1">
              <a:lnSpc>
                <a:spcPct val="150000"/>
              </a:lnSpc>
              <a:spcBef>
                <a:spcPts val="600"/>
              </a:spcBef>
            </a:pPr>
            <a:r>
              <a:rPr lang="en-US" dirty="0">
                <a:latin typeface="Times New Roman" panose="02020603050405020304" pitchFamily="18" charset="0"/>
                <a:cs typeface="Times New Roman" panose="02020603050405020304" pitchFamily="18" charset="0"/>
              </a:rPr>
              <a:t>Each s/w engineering action (e.g., design) </a:t>
            </a:r>
            <a:r>
              <a:rPr lang="en-US" dirty="0" smtClean="0">
                <a:latin typeface="Times New Roman" panose="02020603050405020304" pitchFamily="18" charset="0"/>
                <a:cs typeface="Times New Roman" panose="02020603050405020304" pitchFamily="18" charset="0"/>
              </a:rPr>
              <a:t>has </a:t>
            </a:r>
            <a:r>
              <a:rPr lang="en-US" sz="1800" dirty="0" smtClean="0">
                <a:latin typeface="Times New Roman" panose="02020603050405020304" pitchFamily="18" charset="0"/>
                <a:cs typeface="Times New Roman" panose="02020603050405020304" pitchFamily="18" charset="0"/>
              </a:rPr>
              <a:t>collection </a:t>
            </a:r>
            <a:r>
              <a:rPr lang="en-US" sz="1800" dirty="0">
                <a:latin typeface="Times New Roman" panose="02020603050405020304" pitchFamily="18" charset="0"/>
                <a:cs typeface="Times New Roman" panose="02020603050405020304" pitchFamily="18" charset="0"/>
              </a:rPr>
              <a:t>of related tasks (called task sets): </a:t>
            </a:r>
          </a:p>
          <a:p>
            <a:pPr lvl="3">
              <a:lnSpc>
                <a:spcPct val="150000"/>
              </a:lnSpc>
              <a:spcBef>
                <a:spcPts val="600"/>
              </a:spcBef>
            </a:pPr>
            <a:r>
              <a:rPr lang="en-US" sz="1800" dirty="0">
                <a:latin typeface="Times New Roman" panose="02020603050405020304" pitchFamily="18" charset="0"/>
                <a:cs typeface="Times New Roman" panose="02020603050405020304" pitchFamily="18" charset="0"/>
              </a:rPr>
              <a:t>work tasks</a:t>
            </a:r>
          </a:p>
          <a:p>
            <a:pPr lvl="3">
              <a:lnSpc>
                <a:spcPct val="150000"/>
              </a:lnSpc>
              <a:spcBef>
                <a:spcPts val="600"/>
              </a:spcBef>
            </a:pPr>
            <a:r>
              <a:rPr lang="en-US" sz="1800" dirty="0">
                <a:latin typeface="Times New Roman" panose="02020603050405020304" pitchFamily="18" charset="0"/>
                <a:cs typeface="Times New Roman" panose="02020603050405020304" pitchFamily="18" charset="0"/>
              </a:rPr>
              <a:t>work products (deliverables) </a:t>
            </a:r>
          </a:p>
          <a:p>
            <a:pPr lvl="3">
              <a:lnSpc>
                <a:spcPct val="150000"/>
              </a:lnSpc>
              <a:spcBef>
                <a:spcPts val="600"/>
              </a:spcBef>
            </a:pPr>
            <a:r>
              <a:rPr lang="en-US" sz="1800" dirty="0">
                <a:latin typeface="Times New Roman" panose="02020603050405020304" pitchFamily="18" charset="0"/>
                <a:cs typeface="Times New Roman" panose="02020603050405020304" pitchFamily="18" charset="0"/>
              </a:rPr>
              <a:t>quality assurance points</a:t>
            </a:r>
          </a:p>
          <a:p>
            <a:pPr lvl="3">
              <a:lnSpc>
                <a:spcPct val="150000"/>
              </a:lnSpc>
              <a:spcBef>
                <a:spcPts val="600"/>
              </a:spcBef>
            </a:pPr>
            <a:r>
              <a:rPr lang="en-US" sz="1800" dirty="0">
                <a:latin typeface="Times New Roman" panose="02020603050405020304" pitchFamily="18" charset="0"/>
                <a:cs typeface="Times New Roman" panose="02020603050405020304" pitchFamily="18" charset="0"/>
              </a:rPr>
              <a:t>project milestones.</a:t>
            </a:r>
          </a:p>
          <a:p>
            <a:pPr lvl="0"/>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54507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lum bright="-20000" contrast="40000"/>
          </a:blip>
          <a:stretch>
            <a:fillRect/>
          </a:stretch>
        </p:blipFill>
        <p:spPr>
          <a:xfrm>
            <a:off x="1074821" y="277511"/>
            <a:ext cx="9320463" cy="6331836"/>
          </a:xfrm>
          <a:prstGeom prst="rect">
            <a:avLst/>
          </a:prstGeom>
        </p:spPr>
      </p:pic>
    </p:spTree>
    <p:extLst>
      <p:ext uri="{BB962C8B-B14F-4D97-AF65-F5344CB8AC3E}">
        <p14:creationId xmlns:p14="http://schemas.microsoft.com/office/powerpoint/2010/main" val="556320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1" y="481264"/>
            <a:ext cx="9773235" cy="5919536"/>
          </a:xfrm>
        </p:spPr>
        <p:txBody>
          <a:bodyPr/>
          <a:lstStyle/>
          <a:p>
            <a:pPr marL="0" indent="0">
              <a:buNone/>
            </a:pPr>
            <a:r>
              <a:rPr lang="en-US" b="1" dirty="0"/>
              <a:t>Generic Process Framework</a:t>
            </a:r>
            <a:r>
              <a:rPr lang="en-US" dirty="0"/>
              <a:t>: </a:t>
            </a:r>
          </a:p>
          <a:p>
            <a:pPr lvl="1" algn="just"/>
            <a:r>
              <a:rPr lang="en-US" dirty="0"/>
              <a:t>It is applicable to the vast majority of software projects.</a:t>
            </a:r>
          </a:p>
          <a:p>
            <a:pPr lvl="1" algn="just"/>
            <a:r>
              <a:rPr lang="en-US" dirty="0"/>
              <a:t>These 5 generic framework activities can be used during the development of small programs, the creation of large web applications, and for the engineering of large, complex computer-based systems.</a:t>
            </a:r>
          </a:p>
          <a:p>
            <a:pPr lvl="1"/>
            <a:endParaRPr lang="en-US" dirty="0"/>
          </a:p>
          <a:p>
            <a:endParaRPr lang="en-US" dirty="0"/>
          </a:p>
        </p:txBody>
      </p:sp>
      <p:pic>
        <p:nvPicPr>
          <p:cNvPr id="4" name="Picture 3" descr="Development process model [Pressman 88] | Download Scientific Diagram"/>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422358" y="2326105"/>
            <a:ext cx="6689557" cy="3785937"/>
          </a:xfrm>
          <a:prstGeom prst="rect">
            <a:avLst/>
          </a:prstGeom>
          <a:noFill/>
          <a:ln>
            <a:noFill/>
          </a:ln>
        </p:spPr>
      </p:pic>
    </p:spTree>
    <p:extLst>
      <p:ext uri="{BB962C8B-B14F-4D97-AF65-F5344CB8AC3E}">
        <p14:creationId xmlns:p14="http://schemas.microsoft.com/office/powerpoint/2010/main" val="18185749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299</TotalTime>
  <Words>2160</Words>
  <Application>Microsoft Office PowerPoint</Application>
  <PresentationFormat>Custom</PresentationFormat>
  <Paragraphs>306</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Ion</vt:lpstr>
      <vt:lpstr>MALLA REDDY UNIVERSITY</vt:lpstr>
      <vt:lpstr>PowerPoint Presentation</vt:lpstr>
      <vt:lpstr>PowerPoint Presentation</vt:lpstr>
      <vt:lpstr>INTRODUCTION TO SOFTWARE ENGINEERING</vt:lpstr>
      <vt:lpstr>PowerPoint Presentation</vt:lpstr>
      <vt:lpstr>A GENERIC VIEW OF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MALLA REDDY INSTITUTE OF TECHNOLOGY AND SCIENCE</dc:title>
  <dc:creator>JawaharMoni</dc:creator>
  <cp:lastModifiedBy>MRUH</cp:lastModifiedBy>
  <cp:revision>61</cp:revision>
  <dcterms:created xsi:type="dcterms:W3CDTF">2020-08-21T14:58:56Z</dcterms:created>
  <dcterms:modified xsi:type="dcterms:W3CDTF">2023-08-25T05:05:49Z</dcterms:modified>
</cp:coreProperties>
</file>