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3" r:id="rId5"/>
    <p:sldId id="262" r:id="rId6"/>
    <p:sldId id="261" r:id="rId7"/>
    <p:sldId id="260" r:id="rId8"/>
    <p:sldId id="259" r:id="rId9"/>
    <p:sldId id="258" r:id="rId10"/>
    <p:sldId id="265" r:id="rId11"/>
    <p:sldId id="266" r:id="rId12"/>
    <p:sldId id="269" r:id="rId13"/>
    <p:sldId id="302" r:id="rId14"/>
    <p:sldId id="270" r:id="rId15"/>
    <p:sldId id="279" r:id="rId16"/>
    <p:sldId id="278" r:id="rId17"/>
    <p:sldId id="277" r:id="rId18"/>
    <p:sldId id="276" r:id="rId19"/>
    <p:sldId id="275" r:id="rId20"/>
    <p:sldId id="274" r:id="rId21"/>
    <p:sldId id="273" r:id="rId22"/>
    <p:sldId id="272" r:id="rId23"/>
    <p:sldId id="271" r:id="rId24"/>
    <p:sldId id="301" r:id="rId25"/>
    <p:sldId id="280" r:id="rId26"/>
    <p:sldId id="289" r:id="rId27"/>
    <p:sldId id="288" r:id="rId28"/>
    <p:sldId id="287" r:id="rId29"/>
    <p:sldId id="286" r:id="rId30"/>
    <p:sldId id="285" r:id="rId31"/>
    <p:sldId id="284" r:id="rId32"/>
    <p:sldId id="283" r:id="rId33"/>
    <p:sldId id="303" r:id="rId34"/>
    <p:sldId id="282" r:id="rId35"/>
    <p:sldId id="281" r:id="rId36"/>
    <p:sldId id="290" r:id="rId37"/>
    <p:sldId id="291" r:id="rId38"/>
    <p:sldId id="292" r:id="rId39"/>
    <p:sldId id="293" r:id="rId40"/>
    <p:sldId id="305" r:id="rId41"/>
    <p:sldId id="294" r:id="rId42"/>
    <p:sldId id="300" r:id="rId43"/>
    <p:sldId id="299" r:id="rId44"/>
    <p:sldId id="304" r:id="rId45"/>
    <p:sldId id="298" r:id="rId46"/>
    <p:sldId id="297" r:id="rId47"/>
    <p:sldId id="296" r:id="rId48"/>
    <p:sldId id="306"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CD17DB8-21DC-4B3F-A034-7C624E4A77B3}" type="datetimeFigureOut">
              <a:rPr lang="en-US" smtClean="0"/>
              <a:pPr/>
              <a:t>6/22/2022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CD17DB8-21DC-4B3F-A034-7C624E4A77B3}" type="datetimeFigureOut">
              <a:rPr lang="en-US" smtClean="0"/>
              <a:pPr/>
              <a:t>6/22/2022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CD17DB8-21DC-4B3F-A034-7C624E4A77B3}" type="datetimeFigureOut">
              <a:rPr lang="en-US" smtClean="0"/>
              <a:pPr/>
              <a:t>6/22/2022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CD17DB8-21DC-4B3F-A034-7C624E4A77B3}" type="datetimeFigureOut">
              <a:rPr lang="en-US" smtClean="0"/>
              <a:pPr/>
              <a:t>6/22/2022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CD17DB8-21DC-4B3F-A034-7C624E4A77B3}" type="datetimeFigureOut">
              <a:rPr lang="en-US" smtClean="0"/>
              <a:pPr/>
              <a:t>6/22/2022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D17DB8-21DC-4B3F-A034-7C624E4A77B3}" type="datetimeFigureOut">
              <a:rPr lang="en-US" smtClean="0"/>
              <a:pPr/>
              <a:t>6/22/2022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17DB8-21DC-4B3F-A034-7C624E4A77B3}" type="datetimeFigureOut">
              <a:rPr lang="en-US" smtClean="0"/>
              <a:pPr/>
              <a:t>6/22/2022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CD17DB8-21DC-4B3F-A034-7C624E4A77B3}" type="datetimeFigureOut">
              <a:rPr lang="en-US" smtClean="0"/>
              <a:pPr/>
              <a:t>6/22/2022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C643FB-1ABC-4928-B508-4AE7485249F9}"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D17DB8-21DC-4B3F-A034-7C624E4A77B3}" type="datetimeFigureOut">
              <a:rPr lang="en-US" smtClean="0"/>
              <a:pPr/>
              <a:t>6/22/2022</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C643FB-1ABC-4928-B508-4AE7485249F9}"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798641"/>
          </a:xfrm>
        </p:spPr>
        <p:txBody>
          <a:bodyPr>
            <a:noAutofit/>
          </a:bodyPr>
          <a:lstStyle/>
          <a:p>
            <a:r>
              <a:rPr lang="en-IN" sz="13800" b="1" dirty="0" smtClean="0">
                <a:solidFill>
                  <a:srgbClr val="002060"/>
                </a:solidFill>
                <a:latin typeface="Times New Roman" pitchFamily="18" charset="0"/>
                <a:cs typeface="Times New Roman" pitchFamily="18" charset="0"/>
              </a:rPr>
              <a:t>Deadlock</a:t>
            </a:r>
            <a:endParaRPr lang="en-IN" sz="13800" dirty="0">
              <a:solidFill>
                <a:srgbClr val="00206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2. Deadlock </a:t>
            </a:r>
            <a:r>
              <a:rPr lang="en-IN" sz="3600" dirty="0" smtClean="0">
                <a:latin typeface="Times New Roman" pitchFamily="18" charset="0"/>
                <a:cs typeface="Times New Roman" pitchFamily="18" charset="0"/>
              </a:rPr>
              <a:t>prevention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IN" sz="2800" dirty="0">
                <a:latin typeface="Times New Roman" pitchFamily="18" charset="0"/>
                <a:cs typeface="Times New Roman" pitchFamily="18" charset="0"/>
              </a:rPr>
              <a:t>Deadlock happens only when Mutual Exclusion, hold and wait, No </a:t>
            </a:r>
            <a:r>
              <a:rPr lang="en-IN" sz="2800" dirty="0" smtClean="0">
                <a:latin typeface="Times New Roman" pitchFamily="18" charset="0"/>
                <a:cs typeface="Times New Roman" pitchFamily="18" charset="0"/>
              </a:rPr>
              <a:t>pre emption </a:t>
            </a:r>
            <a:r>
              <a:rPr lang="en-IN" sz="2800" dirty="0">
                <a:latin typeface="Times New Roman" pitchFamily="18" charset="0"/>
                <a:cs typeface="Times New Roman" pitchFamily="18" charset="0"/>
              </a:rPr>
              <a:t>and circular wait holds simultaneously. </a:t>
            </a:r>
            <a:r>
              <a:rPr lang="en-IN" sz="2800" dirty="0" smtClean="0">
                <a:latin typeface="Times New Roman" pitchFamily="18" charset="0"/>
                <a:cs typeface="Times New Roman" pitchFamily="18" charset="0"/>
              </a:rPr>
              <a:t> </a:t>
            </a:r>
          </a:p>
          <a:p>
            <a:pPr algn="just"/>
            <a:r>
              <a:rPr lang="en-IN" sz="2800" dirty="0" smtClean="0">
                <a:latin typeface="Times New Roman" pitchFamily="18" charset="0"/>
                <a:cs typeface="Times New Roman" pitchFamily="18" charset="0"/>
              </a:rPr>
              <a:t>If </a:t>
            </a:r>
            <a:r>
              <a:rPr lang="en-IN" sz="2800" dirty="0">
                <a:latin typeface="Times New Roman" pitchFamily="18" charset="0"/>
                <a:cs typeface="Times New Roman" pitchFamily="18" charset="0"/>
              </a:rPr>
              <a:t>it is possible to violate one of the four conditions at any time then the deadlock can never occur in the system.</a:t>
            </a:r>
          </a:p>
          <a:p>
            <a:pPr algn="just"/>
            <a:r>
              <a:rPr lang="en-IN" sz="2800" dirty="0">
                <a:latin typeface="Times New Roman" pitchFamily="18" charset="0"/>
                <a:cs typeface="Times New Roman" pitchFamily="18" charset="0"/>
              </a:rPr>
              <a:t>The idea behind the approach is very simple that we have to fail one of the four conditions but there can be a big argument on its physical implementation in the system</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3. Deadlock avoidance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IN" sz="3000" dirty="0" smtClean="0">
                <a:latin typeface="Times New Roman" pitchFamily="18" charset="0"/>
                <a:cs typeface="Times New Roman" pitchFamily="18" charset="0"/>
              </a:rPr>
              <a:t>In </a:t>
            </a:r>
            <a:r>
              <a:rPr lang="en-IN" sz="3000" dirty="0">
                <a:latin typeface="Times New Roman" pitchFamily="18" charset="0"/>
                <a:cs typeface="Times New Roman" pitchFamily="18" charset="0"/>
              </a:rPr>
              <a:t>deadlock avoidance, the operating system checks whether the system is in safe state or in unsafe state at every step which the operating system performs. </a:t>
            </a:r>
            <a:endParaRPr lang="en-IN" sz="3000" dirty="0" smtClean="0">
              <a:latin typeface="Times New Roman" pitchFamily="18" charset="0"/>
              <a:cs typeface="Times New Roman" pitchFamily="18" charset="0"/>
            </a:endParaRPr>
          </a:p>
          <a:p>
            <a:pPr algn="just"/>
            <a:r>
              <a:rPr lang="en-IN" sz="3000" dirty="0" smtClean="0">
                <a:latin typeface="Times New Roman" pitchFamily="18" charset="0"/>
                <a:cs typeface="Times New Roman" pitchFamily="18" charset="0"/>
              </a:rPr>
              <a:t>The </a:t>
            </a:r>
            <a:r>
              <a:rPr lang="en-IN" sz="3000" dirty="0">
                <a:latin typeface="Times New Roman" pitchFamily="18" charset="0"/>
                <a:cs typeface="Times New Roman" pitchFamily="18" charset="0"/>
              </a:rPr>
              <a:t>process continues until the system is in safe state. Once the system moves to unsafe state, the OS has to backtrack one step.</a:t>
            </a:r>
          </a:p>
          <a:p>
            <a:pPr algn="just"/>
            <a:r>
              <a:rPr lang="en-IN" sz="3000" dirty="0">
                <a:latin typeface="Times New Roman" pitchFamily="18" charset="0"/>
                <a:cs typeface="Times New Roman" pitchFamily="18" charset="0"/>
              </a:rPr>
              <a:t>In simple words, The OS reviews each allocation so that the allocation doesn't cause the deadlock in the system</a:t>
            </a:r>
            <a:r>
              <a:rPr lang="en-IN" sz="3000" dirty="0" smtClean="0">
                <a:latin typeface="Times New Roman" pitchFamily="18" charset="0"/>
                <a:cs typeface="Times New Roman" pitchFamily="18" charset="0"/>
              </a:rPr>
              <a:t>.</a:t>
            </a:r>
            <a:endParaRPr lang="en-IN"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4. Deadlock detection and recovery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This </a:t>
            </a:r>
            <a:r>
              <a:rPr lang="en-IN" sz="2800" dirty="0">
                <a:latin typeface="Times New Roman" pitchFamily="18" charset="0"/>
                <a:cs typeface="Times New Roman" pitchFamily="18" charset="0"/>
              </a:rPr>
              <a:t>approach let the processes fall in deadlock and then periodically check whether deadlock occur in the system or not. </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If </a:t>
            </a:r>
            <a:r>
              <a:rPr lang="en-IN" sz="2800" dirty="0">
                <a:latin typeface="Times New Roman" pitchFamily="18" charset="0"/>
                <a:cs typeface="Times New Roman" pitchFamily="18" charset="0"/>
              </a:rPr>
              <a:t>it occurs then it applies some of the recovery methods to the system to get rid of deadlock</a:t>
            </a:r>
            <a:r>
              <a:rPr lang="en-IN" sz="2800" dirty="0" smtClean="0">
                <a:latin typeface="Times New Roman" pitchFamily="18" charset="0"/>
                <a:cs typeface="Times New Roman" pitchFamily="18" charset="0"/>
              </a:rPr>
              <a:t>.</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IN" sz="4000" dirty="0" smtClean="0">
                <a:latin typeface="Times New Roman" pitchFamily="18" charset="0"/>
                <a:cs typeface="Times New Roman" pitchFamily="18" charset="0"/>
              </a:rPr>
              <a:t> 			</a:t>
            </a:r>
          </a:p>
          <a:p>
            <a:pPr>
              <a:buNone/>
            </a:pPr>
            <a:endParaRPr lang="en-IN" sz="4000" dirty="0" smtClean="0">
              <a:latin typeface="Times New Roman" pitchFamily="18" charset="0"/>
              <a:cs typeface="Times New Roman" pitchFamily="18" charset="0"/>
            </a:endParaRPr>
          </a:p>
          <a:p>
            <a:pPr>
              <a:buNone/>
            </a:pPr>
            <a:r>
              <a:rPr lang="en-IN" sz="4000" dirty="0" smtClean="0">
                <a:latin typeface="Times New Roman" pitchFamily="18" charset="0"/>
                <a:cs typeface="Times New Roman" pitchFamily="18" charset="0"/>
              </a:rPr>
              <a:t>			Deadlock Prevention</a:t>
            </a:r>
            <a:endParaRPr lang="en-IN"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4000" b="1" dirty="0" smtClean="0">
                <a:latin typeface="Times New Roman" pitchFamily="18" charset="0"/>
                <a:cs typeface="Times New Roman" pitchFamily="18" charset="0"/>
              </a:rPr>
              <a:t>Deadlock Prevention</a:t>
            </a:r>
            <a:endParaRPr lang="en-IN"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5214974"/>
          </a:xfrm>
        </p:spPr>
        <p:txBody>
          <a:bodyPr>
            <a:noAutofit/>
          </a:bodyPr>
          <a:lstStyle/>
          <a:p>
            <a:pPr algn="just"/>
            <a:r>
              <a:rPr lang="en-IN" sz="2800" dirty="0" smtClean="0">
                <a:latin typeface="Times New Roman" pitchFamily="18" charset="0"/>
                <a:cs typeface="Times New Roman" pitchFamily="18" charset="0"/>
              </a:rPr>
              <a:t>If we simulate deadlock with a table which is standing on its four legs then we can also simulate four legs with the four conditions which when occurs simultaneously, cause the deadlock.</a:t>
            </a:r>
          </a:p>
          <a:p>
            <a:pPr algn="just">
              <a:buNone/>
            </a:pP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However, if we break one of the legs of the table then the table will fall definitely. The same happens with deadlock, if we can be able to violate one of the four necessary conditions and don't let them occur together then we can prevent the deadlock.</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 </a:t>
            </a:r>
            <a:r>
              <a:rPr lang="en-IN" sz="3600" dirty="0" smtClean="0">
                <a:latin typeface="Times New Roman" pitchFamily="18" charset="0"/>
                <a:cs typeface="Times New Roman" pitchFamily="18" charset="0"/>
              </a:rPr>
              <a:t>1.Mutual Exclusion</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pPr algn="just"/>
            <a:r>
              <a:rPr lang="en-IN" sz="3000" dirty="0" smtClean="0">
                <a:latin typeface="Times New Roman" pitchFamily="18" charset="0"/>
                <a:cs typeface="Times New Roman" pitchFamily="18" charset="0"/>
              </a:rPr>
              <a:t>Mutual section from the resource point of view is the fact that a resource can never be used by more than one process simultaneously which is fair enough but that is the main reason behind the deadlock.</a:t>
            </a:r>
          </a:p>
          <a:p>
            <a:pPr algn="just"/>
            <a:r>
              <a:rPr lang="en-IN" sz="3000" dirty="0" smtClean="0">
                <a:latin typeface="Times New Roman" pitchFamily="18" charset="0"/>
                <a:cs typeface="Times New Roman" pitchFamily="18" charset="0"/>
              </a:rPr>
              <a:t> If a </a:t>
            </a:r>
            <a:r>
              <a:rPr lang="en-IN" sz="3000" i="1" dirty="0" smtClean="0">
                <a:solidFill>
                  <a:srgbClr val="FF0000"/>
                </a:solidFill>
                <a:latin typeface="Times New Roman" pitchFamily="18" charset="0"/>
                <a:cs typeface="Times New Roman" pitchFamily="18" charset="0"/>
              </a:rPr>
              <a:t>resource could have been used by more than one process at the same tim</a:t>
            </a:r>
            <a:r>
              <a:rPr lang="en-IN" sz="3000" dirty="0" smtClean="0">
                <a:latin typeface="Times New Roman" pitchFamily="18" charset="0"/>
                <a:cs typeface="Times New Roman" pitchFamily="18" charset="0"/>
              </a:rPr>
              <a:t>e then the process would have never been waiting for any resource.</a:t>
            </a:r>
          </a:p>
          <a:p>
            <a:pPr algn="just"/>
            <a:r>
              <a:rPr lang="en-IN" sz="3000" dirty="0" smtClean="0">
                <a:latin typeface="Times New Roman" pitchFamily="18" charset="0"/>
                <a:cs typeface="Times New Roman" pitchFamily="18" charset="0"/>
              </a:rPr>
              <a:t>However, if we can be able to violate resources behaving in the mutually exclusive manner then the deadlock can be prevented.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Spooling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For a device like printer, spooling can work. There is a memory associated with the printer which stores jobs from each of the process into it. </a:t>
            </a:r>
          </a:p>
          <a:p>
            <a:pPr algn="just"/>
            <a:r>
              <a:rPr lang="en-IN" sz="2800" dirty="0" smtClean="0">
                <a:latin typeface="Times New Roman" pitchFamily="18" charset="0"/>
                <a:cs typeface="Times New Roman" pitchFamily="18" charset="0"/>
              </a:rPr>
              <a:t>Later, Printer collects all the jobs and print each one of them according to FCFS. By using this mechanism, the process doesn't have to wait for the printer and it can continue whatever it was doing. </a:t>
            </a:r>
          </a:p>
          <a:p>
            <a:pPr algn="just"/>
            <a:r>
              <a:rPr lang="en-IN" sz="2800" dirty="0" smtClean="0">
                <a:latin typeface="Times New Roman" pitchFamily="18" charset="0"/>
                <a:cs typeface="Times New Roman" pitchFamily="18" charset="0"/>
              </a:rPr>
              <a:t>Later, it collects the output when it is produced.</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Spooling</a:t>
            </a:r>
            <a:endParaRPr lang="en-IN" sz="4000" dirty="0">
              <a:latin typeface="Times New Roman" pitchFamily="18" charset="0"/>
              <a:cs typeface="Times New Roman" pitchFamily="18" charset="0"/>
            </a:endParaRPr>
          </a:p>
        </p:txBody>
      </p:sp>
      <p:pic>
        <p:nvPicPr>
          <p:cNvPr id="4" name="Content Placeholder 3" descr="os-deadlock-prevention-spooling.png"/>
          <p:cNvPicPr>
            <a:picLocks noGrp="1" noChangeAspect="1"/>
          </p:cNvPicPr>
          <p:nvPr>
            <p:ph idx="1"/>
          </p:nvPr>
        </p:nvPicPr>
        <p:blipFill>
          <a:blip r:embed="rId2"/>
          <a:stretch>
            <a:fillRect/>
          </a:stretch>
        </p:blipFill>
        <p:spPr>
          <a:xfrm>
            <a:off x="1500166" y="2000240"/>
            <a:ext cx="5518807" cy="4143403"/>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Spooling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58204" cy="4829196"/>
          </a:xfrm>
        </p:spPr>
        <p:txBody>
          <a:bodyPr>
            <a:normAutofit fontScale="85000" lnSpcReduction="20000"/>
          </a:bodyPr>
          <a:lstStyle/>
          <a:p>
            <a:pPr algn="just"/>
            <a:r>
              <a:rPr lang="en-IN" sz="3300" dirty="0" smtClean="0">
                <a:latin typeface="Times New Roman" pitchFamily="18" charset="0"/>
                <a:cs typeface="Times New Roman" pitchFamily="18" charset="0"/>
              </a:rPr>
              <a:t>Although, Spooling can be an effective approach to violate mutual exclusion but it suffers from two kinds of problems.</a:t>
            </a:r>
          </a:p>
          <a:p>
            <a:pPr algn="just">
              <a:buNone/>
            </a:pPr>
            <a:r>
              <a:rPr lang="en-IN" sz="3300" dirty="0" smtClean="0">
                <a:solidFill>
                  <a:srgbClr val="C00000"/>
                </a:solidFill>
                <a:latin typeface="Times New Roman" pitchFamily="18" charset="0"/>
                <a:cs typeface="Times New Roman" pitchFamily="18" charset="0"/>
              </a:rPr>
              <a:t>1.This cannot be applied to every resource.</a:t>
            </a:r>
          </a:p>
          <a:p>
            <a:pPr algn="just">
              <a:buNone/>
            </a:pPr>
            <a:r>
              <a:rPr lang="en-IN" sz="3300" dirty="0" smtClean="0">
                <a:solidFill>
                  <a:srgbClr val="C00000"/>
                </a:solidFill>
                <a:latin typeface="Times New Roman" pitchFamily="18" charset="0"/>
                <a:cs typeface="Times New Roman" pitchFamily="18" charset="0"/>
              </a:rPr>
              <a:t>2.After some point of time, there may arise a race condition between the processes to get space in that spool.</a:t>
            </a:r>
          </a:p>
          <a:p>
            <a:pPr algn="just"/>
            <a:r>
              <a:rPr lang="en-IN" sz="3300" dirty="0" smtClean="0">
                <a:latin typeface="Times New Roman" pitchFamily="18" charset="0"/>
                <a:cs typeface="Times New Roman" pitchFamily="18" charset="0"/>
              </a:rPr>
              <a:t>We cannot force a resource to be used by more than one process at the same time since it will not be fair enough and some serious problems may arise in the performance. Therefore, we cannot violate mutual exclusion for a process practically.</a:t>
            </a:r>
          </a:p>
          <a:p>
            <a:endParaRPr lang="en-I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latin typeface="Times New Roman" pitchFamily="18" charset="0"/>
                <a:cs typeface="Times New Roman" pitchFamily="18" charset="0"/>
              </a:rPr>
              <a:t>2. Hold and Wait</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6766" cy="4900634"/>
          </a:xfrm>
        </p:spPr>
        <p:txBody>
          <a:bodyPr>
            <a:noAutofit/>
          </a:bodyPr>
          <a:lstStyle/>
          <a:p>
            <a:pPr algn="just"/>
            <a:r>
              <a:rPr lang="en-IN" sz="2800" dirty="0" smtClean="0">
                <a:latin typeface="Times New Roman" pitchFamily="18" charset="0"/>
                <a:cs typeface="Times New Roman" pitchFamily="18" charset="0"/>
              </a:rPr>
              <a:t>Hold and wait condition lies when a process holds a resource and waiting for some other resource to complete its task. Deadlock occurs because there can be more than one process which are holding one resource and waiting for other in the cyclic order.</a:t>
            </a:r>
          </a:p>
          <a:p>
            <a:pPr algn="just"/>
            <a:r>
              <a:rPr lang="en-IN" sz="2800" dirty="0" smtClean="0">
                <a:latin typeface="Times New Roman" pitchFamily="18" charset="0"/>
                <a:cs typeface="Times New Roman" pitchFamily="18" charset="0"/>
              </a:rPr>
              <a:t>However, we have to find out some mechanism by which a process either doesn't hold any resource or doesn't wait. That means, a process must be assigned all the necessary resources before the execution starts. A process must not wait for any resource once the execution has been started.</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latin typeface="Times New Roman" pitchFamily="18" charset="0"/>
                <a:cs typeface="Times New Roman" pitchFamily="18" charset="0"/>
              </a:rPr>
              <a:t>Introduction of Deadlock in </a:t>
            </a:r>
            <a:r>
              <a:rPr lang="en-IN" sz="3600" b="1" dirty="0" smtClean="0">
                <a:latin typeface="Times New Roman" pitchFamily="18" charset="0"/>
                <a:cs typeface="Times New Roman" pitchFamily="18" charset="0"/>
              </a:rPr>
              <a:t>OS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dirty="0">
                <a:latin typeface="Times New Roman" pitchFamily="18" charset="0"/>
                <a:cs typeface="Times New Roman" pitchFamily="18" charset="0"/>
              </a:rPr>
              <a:t>A process in operating systems uses different resources and uses resources in the following way.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1) Requests a resource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2) Use the resource </a:t>
            </a: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r>
              <a:rPr lang="en-IN" dirty="0">
                <a:latin typeface="Times New Roman" pitchFamily="18" charset="0"/>
                <a:cs typeface="Times New Roman" pitchFamily="18" charset="0"/>
              </a:rPr>
              <a:t>3) Releases the resource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00108"/>
            <a:ext cx="8329642" cy="5429288"/>
          </a:xfrm>
        </p:spPr>
        <p:txBody>
          <a:bodyPr>
            <a:noAutofit/>
          </a:bodyPr>
          <a:lstStyle/>
          <a:p>
            <a:pPr algn="just"/>
            <a:r>
              <a:rPr lang="en-IN" sz="2400" b="1" dirty="0" smtClean="0">
                <a:latin typeface="Times New Roman" pitchFamily="18" charset="0"/>
                <a:cs typeface="Times New Roman" pitchFamily="18" charset="0"/>
              </a:rPr>
              <a:t>!(Hold and wait) = !hold or !wait (negation of hold and wait is, either you don't hold or you don't wait)</a:t>
            </a:r>
            <a:endParaRPr lang="en-IN" sz="2400" dirty="0" smtClean="0">
              <a:latin typeface="Times New Roman" pitchFamily="18" charset="0"/>
              <a:cs typeface="Times New Roman" pitchFamily="18" charset="0"/>
            </a:endParaRPr>
          </a:p>
          <a:p>
            <a:pPr algn="just"/>
            <a:r>
              <a:rPr lang="en-IN" sz="2400" dirty="0" smtClean="0">
                <a:latin typeface="Times New Roman" pitchFamily="18" charset="0"/>
                <a:cs typeface="Times New Roman" pitchFamily="18" charset="0"/>
              </a:rPr>
              <a:t>This can be implemented practically if a process declares all the resources initially. However, this sounds very practical but can't be done in the computer system because a process can't determine necessary resources initially.</a:t>
            </a:r>
          </a:p>
          <a:p>
            <a:pPr algn="just"/>
            <a:r>
              <a:rPr lang="en-IN" sz="2400" dirty="0" smtClean="0">
                <a:latin typeface="Times New Roman" pitchFamily="18" charset="0"/>
                <a:cs typeface="Times New Roman" pitchFamily="18" charset="0"/>
              </a:rPr>
              <a:t>Process is the set of instructions which are executed by the CPU. Each of the instruction may demand multiple resources at the multiple times. The need cannot be fixed by the OS.</a:t>
            </a:r>
          </a:p>
          <a:p>
            <a:pPr algn="just">
              <a:buNone/>
            </a:pPr>
            <a:r>
              <a:rPr lang="en-IN" sz="2400" b="1" dirty="0" smtClean="0">
                <a:latin typeface="Times New Roman" pitchFamily="18" charset="0"/>
                <a:cs typeface="Times New Roman" pitchFamily="18" charset="0"/>
              </a:rPr>
              <a:t>The problem with the approach is:</a:t>
            </a:r>
          </a:p>
          <a:p>
            <a:pPr algn="just"/>
            <a:r>
              <a:rPr lang="en-IN" sz="2400" dirty="0" smtClean="0">
                <a:latin typeface="Times New Roman" pitchFamily="18" charset="0"/>
                <a:cs typeface="Times New Roman" pitchFamily="18" charset="0"/>
              </a:rPr>
              <a:t>Practically not possible.</a:t>
            </a:r>
          </a:p>
          <a:p>
            <a:pPr algn="just"/>
            <a:r>
              <a:rPr lang="en-IN" sz="2400" dirty="0" smtClean="0">
                <a:latin typeface="Times New Roman" pitchFamily="18" charset="0"/>
                <a:cs typeface="Times New Roman" pitchFamily="18" charset="0"/>
              </a:rPr>
              <a:t>Possibility of getting starved will be increases due to the fact that some process may hold a resource for a very long time.</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11156"/>
          </a:xfrm>
        </p:spPr>
        <p:txBody>
          <a:bodyPr>
            <a:normAutofit fontScale="90000"/>
          </a:bodyPr>
          <a:lstStyle/>
          <a:p>
            <a:r>
              <a:rPr lang="en-IN" sz="3600" dirty="0" smtClean="0">
                <a:latin typeface="Times New Roman" pitchFamily="18" charset="0"/>
                <a:cs typeface="Times New Roman" pitchFamily="18" charset="0"/>
              </a:rPr>
              <a:t>3. No Pre emption</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00108"/>
            <a:ext cx="8258204" cy="5572164"/>
          </a:xfrm>
        </p:spPr>
        <p:txBody>
          <a:bodyPr>
            <a:normAutofit fontScale="77500" lnSpcReduction="20000"/>
          </a:bodyPr>
          <a:lstStyle/>
          <a:p>
            <a:pPr algn="just"/>
            <a:r>
              <a:rPr lang="en-IN" sz="3600" dirty="0" smtClean="0">
                <a:latin typeface="Times New Roman" pitchFamily="18" charset="0"/>
                <a:cs typeface="Times New Roman" pitchFamily="18" charset="0"/>
              </a:rPr>
              <a:t>Deadlock arises due to the fact that a process can't be stopped once it starts. However, if we take the resource away from the process which is causing deadlock then we can prevent deadlock.</a:t>
            </a:r>
          </a:p>
          <a:p>
            <a:pPr algn="just"/>
            <a:r>
              <a:rPr lang="en-IN" sz="3600" dirty="0" smtClean="0">
                <a:latin typeface="Times New Roman" pitchFamily="18" charset="0"/>
                <a:cs typeface="Times New Roman" pitchFamily="18" charset="0"/>
              </a:rPr>
              <a:t>This is not a good approach at all since if we take a resource away which is being used by the process then all the work which it has done till now can become inconsistent.</a:t>
            </a:r>
          </a:p>
          <a:p>
            <a:pPr algn="just"/>
            <a:r>
              <a:rPr lang="en-IN" sz="3600" dirty="0" smtClean="0">
                <a:latin typeface="Times New Roman" pitchFamily="18" charset="0"/>
                <a:cs typeface="Times New Roman" pitchFamily="18" charset="0"/>
              </a:rPr>
              <a:t>Consider a printer is being used by any process. If we take the printer away from that process and assign it to some other process then all the data which has been printed can become inconsistent and ineffective and also the fact that the process can't start printing again from where it has left which causes performance inefficiency.</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4. Circular Wait</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To violate circular wait, we can assign a priority number to each of the resource. A process can't request for a lesser priority resource.</a:t>
            </a:r>
          </a:p>
          <a:p>
            <a:pPr algn="just"/>
            <a:r>
              <a:rPr lang="en-IN" sz="2800" dirty="0" smtClean="0">
                <a:latin typeface="Times New Roman" pitchFamily="18" charset="0"/>
                <a:cs typeface="Times New Roman" pitchFamily="18" charset="0"/>
              </a:rPr>
              <a:t> This ensures that not a single process can request a resource which is being utilized by some other process and no cycle will be formed.</a:t>
            </a:r>
          </a:p>
          <a:p>
            <a:pPr algn="just"/>
            <a:r>
              <a:rPr lang="en-IN" sz="2800" dirty="0" smtClean="0">
                <a:latin typeface="Times New Roman" pitchFamily="18" charset="0"/>
                <a:cs typeface="Times New Roman" pitchFamily="18" charset="0"/>
              </a:rPr>
              <a:t>Among all the methods, violating Circular wait is the only approach that can be implemented practically.</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Circular wait</a:t>
            </a:r>
            <a:endParaRPr lang="en-IN" sz="4000" dirty="0">
              <a:latin typeface="Times New Roman" pitchFamily="18" charset="0"/>
              <a:cs typeface="Times New Roman" pitchFamily="18" charset="0"/>
            </a:endParaRPr>
          </a:p>
        </p:txBody>
      </p:sp>
      <p:pic>
        <p:nvPicPr>
          <p:cNvPr id="4" name="Content Placeholder 3" descr="os-deadlock-prevention.png"/>
          <p:cNvPicPr>
            <a:picLocks noGrp="1" noChangeAspect="1"/>
          </p:cNvPicPr>
          <p:nvPr>
            <p:ph idx="1"/>
          </p:nvPr>
        </p:nvPicPr>
        <p:blipFill>
          <a:blip r:embed="rId2"/>
          <a:stretch>
            <a:fillRect/>
          </a:stretch>
        </p:blipFill>
        <p:spPr>
          <a:xfrm>
            <a:off x="1320124" y="1502920"/>
            <a:ext cx="6966652" cy="4426410"/>
          </a:xfr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endParaRPr lang="en-IN" sz="3600" dirty="0" smtClean="0">
              <a:latin typeface="Times New Roman" pitchFamily="18" charset="0"/>
              <a:cs typeface="Times New Roman" pitchFamily="18" charset="0"/>
            </a:endParaRPr>
          </a:p>
          <a:p>
            <a:pPr algn="ctr">
              <a:buNone/>
            </a:pPr>
            <a:endParaRPr lang="en-IN" sz="3600" dirty="0" smtClean="0">
              <a:latin typeface="Times New Roman" pitchFamily="18" charset="0"/>
              <a:cs typeface="Times New Roman" pitchFamily="18" charset="0"/>
            </a:endParaRPr>
          </a:p>
          <a:p>
            <a:pPr algn="ctr">
              <a:buNone/>
            </a:pPr>
            <a:r>
              <a:rPr lang="en-IN" sz="4000" dirty="0" smtClean="0">
                <a:latin typeface="Times New Roman" pitchFamily="18" charset="0"/>
                <a:cs typeface="Times New Roman" pitchFamily="18" charset="0"/>
              </a:rPr>
              <a:t>Resource Allocation Graph</a:t>
            </a:r>
            <a:endParaRPr lang="en-IN" sz="4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Resource Allocation Graph</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5000660"/>
          </a:xfrm>
        </p:spPr>
        <p:txBody>
          <a:bodyPr>
            <a:normAutofit fontScale="70000" lnSpcReduction="20000"/>
          </a:bodyPr>
          <a:lstStyle/>
          <a:p>
            <a:pPr algn="just"/>
            <a:r>
              <a:rPr lang="en-IN" sz="4500" dirty="0" smtClean="0">
                <a:latin typeface="Times New Roman" pitchFamily="18" charset="0"/>
                <a:cs typeface="Times New Roman" pitchFamily="18" charset="0"/>
              </a:rPr>
              <a:t>The resource allocation graph is the pictorial representation of the state of a system. </a:t>
            </a:r>
          </a:p>
          <a:p>
            <a:pPr algn="just"/>
            <a:r>
              <a:rPr lang="en-IN" sz="4500" dirty="0" smtClean="0">
                <a:latin typeface="Times New Roman" pitchFamily="18" charset="0"/>
                <a:cs typeface="Times New Roman" pitchFamily="18" charset="0"/>
              </a:rPr>
              <a:t>As its name suggests, the resource allocation graph is the complete information about all the processes which are holding some resources or waiting for some resources.</a:t>
            </a:r>
          </a:p>
          <a:p>
            <a:pPr algn="just"/>
            <a:r>
              <a:rPr lang="en-IN" sz="4500" dirty="0" smtClean="0">
                <a:latin typeface="Times New Roman" pitchFamily="18" charset="0"/>
                <a:cs typeface="Times New Roman" pitchFamily="18" charset="0"/>
              </a:rPr>
              <a:t>It also contains the information about all the instances of all the resources whether they are available or being used by the processes.</a:t>
            </a:r>
          </a:p>
          <a:p>
            <a:pPr algn="just"/>
            <a:r>
              <a:rPr lang="en-IN" sz="4500" dirty="0" smtClean="0">
                <a:latin typeface="Times New Roman" pitchFamily="18" charset="0"/>
                <a:cs typeface="Times New Roman" pitchFamily="18" charset="0"/>
              </a:rPr>
              <a:t>In Resource allocation graph, the process is represented by a Circle while the Resource is represented by a rectangle. </a:t>
            </a:r>
          </a:p>
          <a:p>
            <a:endParaRPr lang="en-IN"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Resource Allocation Graph</a:t>
            </a:r>
            <a:endParaRPr lang="en-IN" sz="3600" dirty="0">
              <a:latin typeface="Times New Roman" pitchFamily="18" charset="0"/>
              <a:cs typeface="Times New Roman" pitchFamily="18" charset="0"/>
            </a:endParaRPr>
          </a:p>
        </p:txBody>
      </p:sp>
      <p:pic>
        <p:nvPicPr>
          <p:cNvPr id="4" name="Content Placeholder 3" descr="os-resource-allocation-graph.png"/>
          <p:cNvPicPr>
            <a:picLocks noGrp="1" noChangeAspect="1"/>
          </p:cNvPicPr>
          <p:nvPr>
            <p:ph idx="1"/>
          </p:nvPr>
        </p:nvPicPr>
        <p:blipFill>
          <a:blip r:embed="rId2"/>
          <a:stretch>
            <a:fillRect/>
          </a:stretch>
        </p:blipFill>
        <p:spPr>
          <a:xfrm>
            <a:off x="1076737" y="1928802"/>
            <a:ext cx="7357703" cy="4071966"/>
          </a:xfr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Vertices are mainly of two types, </a:t>
            </a:r>
            <a:r>
              <a:rPr lang="en-IN" sz="2800" dirty="0" smtClean="0">
                <a:solidFill>
                  <a:srgbClr val="C00000"/>
                </a:solidFill>
                <a:latin typeface="Times New Roman" pitchFamily="18" charset="0"/>
                <a:cs typeface="Times New Roman" pitchFamily="18" charset="0"/>
              </a:rPr>
              <a:t>Resource</a:t>
            </a:r>
            <a:r>
              <a:rPr lang="en-IN" sz="2800" dirty="0" smtClean="0">
                <a:latin typeface="Times New Roman" pitchFamily="18" charset="0"/>
                <a:cs typeface="Times New Roman" pitchFamily="18" charset="0"/>
              </a:rPr>
              <a:t> and </a:t>
            </a:r>
            <a:r>
              <a:rPr lang="en-IN" sz="2800" dirty="0" smtClean="0">
                <a:solidFill>
                  <a:srgbClr val="00B050"/>
                </a:solidFill>
                <a:latin typeface="Times New Roman" pitchFamily="18" charset="0"/>
                <a:cs typeface="Times New Roman" pitchFamily="18" charset="0"/>
              </a:rPr>
              <a:t>process</a:t>
            </a:r>
            <a:r>
              <a:rPr lang="en-IN" sz="2800" dirty="0" smtClean="0">
                <a:latin typeface="Times New Roman" pitchFamily="18" charset="0"/>
                <a:cs typeface="Times New Roman" pitchFamily="18" charset="0"/>
              </a:rPr>
              <a:t>. </a:t>
            </a:r>
          </a:p>
          <a:p>
            <a:pPr algn="just"/>
            <a:r>
              <a:rPr lang="en-IN" sz="2800" dirty="0" smtClean="0">
                <a:latin typeface="Times New Roman" pitchFamily="18" charset="0"/>
                <a:cs typeface="Times New Roman" pitchFamily="18" charset="0"/>
              </a:rPr>
              <a:t>Each of them will be represented by a different shape. </a:t>
            </a:r>
            <a:r>
              <a:rPr lang="en-IN" sz="2800" dirty="0" smtClean="0">
                <a:solidFill>
                  <a:srgbClr val="00B050"/>
                </a:solidFill>
                <a:latin typeface="Times New Roman" pitchFamily="18" charset="0"/>
                <a:cs typeface="Times New Roman" pitchFamily="18" charset="0"/>
              </a:rPr>
              <a:t>Circle</a:t>
            </a:r>
            <a:r>
              <a:rPr lang="en-IN" sz="2800" dirty="0" smtClean="0">
                <a:latin typeface="Times New Roman" pitchFamily="18" charset="0"/>
                <a:cs typeface="Times New Roman" pitchFamily="18" charset="0"/>
              </a:rPr>
              <a:t> represents process while </a:t>
            </a:r>
            <a:r>
              <a:rPr lang="en-IN" sz="2800" dirty="0" smtClean="0">
                <a:solidFill>
                  <a:srgbClr val="C00000"/>
                </a:solidFill>
                <a:latin typeface="Times New Roman" pitchFamily="18" charset="0"/>
                <a:cs typeface="Times New Roman" pitchFamily="18" charset="0"/>
              </a:rPr>
              <a:t>rectangle</a:t>
            </a:r>
            <a:r>
              <a:rPr lang="en-IN" sz="2800" dirty="0" smtClean="0">
                <a:latin typeface="Times New Roman" pitchFamily="18" charset="0"/>
                <a:cs typeface="Times New Roman" pitchFamily="18" charset="0"/>
              </a:rPr>
              <a:t> represents resource.</a:t>
            </a:r>
          </a:p>
          <a:p>
            <a:pPr algn="just"/>
            <a:r>
              <a:rPr lang="en-IN" sz="2800" dirty="0" smtClean="0">
                <a:latin typeface="Times New Roman" pitchFamily="18" charset="0"/>
                <a:cs typeface="Times New Roman" pitchFamily="18" charset="0"/>
              </a:rPr>
              <a:t>A resource can have more than one </a:t>
            </a:r>
            <a:r>
              <a:rPr lang="en-IN" sz="2800" dirty="0" smtClean="0">
                <a:solidFill>
                  <a:srgbClr val="0070C0"/>
                </a:solidFill>
                <a:latin typeface="Times New Roman" pitchFamily="18" charset="0"/>
                <a:cs typeface="Times New Roman" pitchFamily="18" charset="0"/>
              </a:rPr>
              <a:t>instance</a:t>
            </a:r>
            <a:r>
              <a:rPr lang="en-IN" sz="2800" dirty="0" smtClean="0">
                <a:latin typeface="Times New Roman" pitchFamily="18" charset="0"/>
                <a:cs typeface="Times New Roman" pitchFamily="18" charset="0"/>
              </a:rPr>
              <a:t>. Each instance will be represented by a </a:t>
            </a:r>
            <a:r>
              <a:rPr lang="en-IN" sz="2800" dirty="0" smtClean="0">
                <a:solidFill>
                  <a:srgbClr val="0070C0"/>
                </a:solidFill>
                <a:latin typeface="Times New Roman" pitchFamily="18" charset="0"/>
                <a:cs typeface="Times New Roman" pitchFamily="18" charset="0"/>
              </a:rPr>
              <a:t>dot</a:t>
            </a:r>
            <a:r>
              <a:rPr lang="en-IN" sz="2800" dirty="0" smtClean="0">
                <a:latin typeface="Times New Roman" pitchFamily="18" charset="0"/>
                <a:cs typeface="Times New Roman" pitchFamily="18" charset="0"/>
              </a:rPr>
              <a:t> inside the rectangle.</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pic>
        <p:nvPicPr>
          <p:cNvPr id="4" name="Content Placeholder 3" descr="os-resource-allocation-graph1.png"/>
          <p:cNvPicPr>
            <a:picLocks noGrp="1" noChangeAspect="1"/>
          </p:cNvPicPr>
          <p:nvPr>
            <p:ph idx="1"/>
          </p:nvPr>
        </p:nvPicPr>
        <p:blipFill>
          <a:blip r:embed="rId2"/>
          <a:stretch>
            <a:fillRect/>
          </a:stretch>
        </p:blipFill>
        <p:spPr>
          <a:xfrm>
            <a:off x="1500166" y="1942490"/>
            <a:ext cx="6033543" cy="3772526"/>
          </a:xfr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sp>
        <p:nvSpPr>
          <p:cNvPr id="3" name="Content Placeholder 2"/>
          <p:cNvSpPr>
            <a:spLocks noGrp="1"/>
          </p:cNvSpPr>
          <p:nvPr>
            <p:ph idx="1"/>
          </p:nvPr>
        </p:nvSpPr>
        <p:spPr>
          <a:xfrm>
            <a:off x="457200" y="1600200"/>
            <a:ext cx="8229600" cy="4829196"/>
          </a:xfrm>
        </p:spPr>
        <p:txBody>
          <a:bodyPr>
            <a:normAutofit/>
          </a:bodyPr>
          <a:lstStyle/>
          <a:p>
            <a:pPr algn="just"/>
            <a:r>
              <a:rPr lang="en-IN" sz="2800" dirty="0" smtClean="0">
                <a:latin typeface="Times New Roman" pitchFamily="18" charset="0"/>
                <a:cs typeface="Times New Roman" pitchFamily="18" charset="0"/>
              </a:rPr>
              <a:t>Edges in RAG are also of two types, one represents </a:t>
            </a:r>
            <a:r>
              <a:rPr lang="en-IN" sz="2800" dirty="0" smtClean="0">
                <a:solidFill>
                  <a:schemeClr val="accent6">
                    <a:lumMod val="75000"/>
                  </a:schemeClr>
                </a:solidFill>
                <a:latin typeface="Times New Roman" pitchFamily="18" charset="0"/>
                <a:cs typeface="Times New Roman" pitchFamily="18" charset="0"/>
              </a:rPr>
              <a:t>assignment</a:t>
            </a:r>
            <a:r>
              <a:rPr lang="en-IN" sz="2800" dirty="0" smtClean="0">
                <a:latin typeface="Times New Roman" pitchFamily="18" charset="0"/>
                <a:cs typeface="Times New Roman" pitchFamily="18" charset="0"/>
              </a:rPr>
              <a:t> and other represents the </a:t>
            </a:r>
            <a:r>
              <a:rPr lang="en-IN" sz="2800" dirty="0" smtClean="0">
                <a:solidFill>
                  <a:schemeClr val="accent6">
                    <a:lumMod val="75000"/>
                  </a:schemeClr>
                </a:solidFill>
                <a:latin typeface="Times New Roman" pitchFamily="18" charset="0"/>
                <a:cs typeface="Times New Roman" pitchFamily="18" charset="0"/>
              </a:rPr>
              <a:t>wait</a:t>
            </a:r>
            <a:r>
              <a:rPr lang="en-IN" sz="2800" dirty="0" smtClean="0">
                <a:latin typeface="Times New Roman" pitchFamily="18" charset="0"/>
                <a:cs typeface="Times New Roman" pitchFamily="18" charset="0"/>
              </a:rPr>
              <a:t> of a process for a resource.</a:t>
            </a:r>
          </a:p>
          <a:p>
            <a:pPr algn="just"/>
            <a:r>
              <a:rPr lang="en-IN" sz="2800" dirty="0" smtClean="0">
                <a:latin typeface="Times New Roman" pitchFamily="18" charset="0"/>
                <a:cs typeface="Times New Roman" pitchFamily="18" charset="0"/>
              </a:rPr>
              <a:t>A resource is shown as assigned to a process if the tail of the arrow is attached to an instance to the resource and the head is attached to a process.</a:t>
            </a:r>
          </a:p>
          <a:p>
            <a:pPr algn="just"/>
            <a:r>
              <a:rPr lang="en-IN" sz="2800" dirty="0" smtClean="0">
                <a:latin typeface="Times New Roman" pitchFamily="18" charset="0"/>
                <a:cs typeface="Times New Roman" pitchFamily="18" charset="0"/>
              </a:rPr>
              <a:t>A process is shown as waiting for a resource if the tail of an arrow is attached to the process while the head is pointing towards the resource.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latin typeface="Times New Roman" pitchFamily="18" charset="0"/>
                <a:cs typeface="Times New Roman" pitchFamily="18" charset="0"/>
              </a:rPr>
              <a:t>Deadlock</a:t>
            </a:r>
            <a:endParaRPr lang="en-IN" sz="36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b="1" i="1" dirty="0" smtClean="0">
                <a:latin typeface="Times New Roman" pitchFamily="18" charset="0"/>
                <a:cs typeface="Times New Roman" pitchFamily="18" charset="0"/>
              </a:rPr>
              <a:t>Deadlock </a:t>
            </a:r>
            <a:r>
              <a:rPr lang="en-IN" sz="2800" b="1" i="1" dirty="0">
                <a:latin typeface="Times New Roman" pitchFamily="18" charset="0"/>
                <a:cs typeface="Times New Roman" pitchFamily="18" charset="0"/>
              </a:rPr>
              <a:t> </a:t>
            </a:r>
            <a:r>
              <a:rPr lang="en-IN" sz="2800" dirty="0">
                <a:latin typeface="Times New Roman" pitchFamily="18" charset="0"/>
                <a:cs typeface="Times New Roman" pitchFamily="18" charset="0"/>
              </a:rPr>
              <a:t>is a situation where a set of processes are blocked because each process is holding a resource and waiting for another resource acquired by some other process. </a:t>
            </a: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Consider </a:t>
            </a:r>
            <a:r>
              <a:rPr lang="en-IN" sz="2800" dirty="0">
                <a:latin typeface="Times New Roman" pitchFamily="18" charset="0"/>
                <a:cs typeface="Times New Roman" pitchFamily="18" charset="0"/>
              </a:rPr>
              <a:t>an example when two trains are coming toward each other on the same track and there is only one track, none of the trains can move once they are in front of each other.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Resource Allocation Graph</a:t>
            </a:r>
            <a:endParaRPr lang="en-IN" dirty="0"/>
          </a:p>
        </p:txBody>
      </p:sp>
      <p:pic>
        <p:nvPicPr>
          <p:cNvPr id="4" name="Content Placeholder 3" descr="os-resource-allocation-graph2.png"/>
          <p:cNvPicPr>
            <a:picLocks noGrp="1" noChangeAspect="1"/>
          </p:cNvPicPr>
          <p:nvPr>
            <p:ph idx="1"/>
          </p:nvPr>
        </p:nvPicPr>
        <p:blipFill>
          <a:blip r:embed="rId2"/>
          <a:stretch>
            <a:fillRect/>
          </a:stretch>
        </p:blipFill>
        <p:spPr>
          <a:xfrm>
            <a:off x="1928794" y="2071678"/>
            <a:ext cx="2378806" cy="3357586"/>
          </a:xfrm>
        </p:spPr>
      </p:pic>
      <p:pic>
        <p:nvPicPr>
          <p:cNvPr id="5" name="Picture 4" descr="os-resource-allocation-graph3.png"/>
          <p:cNvPicPr>
            <a:picLocks noChangeAspect="1"/>
          </p:cNvPicPr>
          <p:nvPr/>
        </p:nvPicPr>
        <p:blipFill>
          <a:blip r:embed="rId3"/>
          <a:stretch>
            <a:fillRect/>
          </a:stretch>
        </p:blipFill>
        <p:spPr>
          <a:xfrm>
            <a:off x="5786445" y="2143116"/>
            <a:ext cx="2328193" cy="3286148"/>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Example</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Let's consider 3 processes P1, P2 and P3, and two types of resources R1 and R2. The resources are having 1 instance each.</a:t>
            </a:r>
          </a:p>
          <a:p>
            <a:pPr algn="just"/>
            <a:r>
              <a:rPr lang="en-IN" sz="2800" dirty="0" smtClean="0">
                <a:latin typeface="Times New Roman" pitchFamily="18" charset="0"/>
                <a:cs typeface="Times New Roman" pitchFamily="18" charset="0"/>
              </a:rPr>
              <a:t>According to the graph, R1 is being used by P1, P2 is holding R2 and waiting for R1, P3 is waiting for R1 as well as R2.</a:t>
            </a:r>
          </a:p>
          <a:p>
            <a:pPr algn="just"/>
            <a:r>
              <a:rPr lang="en-IN" sz="2800" dirty="0" smtClean="0">
                <a:latin typeface="Times New Roman" pitchFamily="18" charset="0"/>
                <a:cs typeface="Times New Roman" pitchFamily="18" charset="0"/>
              </a:rPr>
              <a:t>The graph is deadlock free since no cycle is being formed in the graph.</a:t>
            </a:r>
          </a:p>
          <a:p>
            <a:endParaRPr lang="en-IN"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Ex:</a:t>
            </a:r>
            <a:endParaRPr lang="en-IN" sz="3600" dirty="0">
              <a:latin typeface="Times New Roman" pitchFamily="18" charset="0"/>
              <a:cs typeface="Times New Roman" pitchFamily="18" charset="0"/>
            </a:endParaRPr>
          </a:p>
        </p:txBody>
      </p:sp>
      <p:pic>
        <p:nvPicPr>
          <p:cNvPr id="4" name="Content Placeholder 3" descr="os-resource-allocation-graph4.png"/>
          <p:cNvPicPr>
            <a:picLocks noGrp="1" noChangeAspect="1"/>
          </p:cNvPicPr>
          <p:nvPr>
            <p:ph idx="1"/>
          </p:nvPr>
        </p:nvPicPr>
        <p:blipFill>
          <a:blip r:embed="rId2"/>
          <a:stretch>
            <a:fillRect/>
          </a:stretch>
        </p:blipFill>
        <p:spPr>
          <a:xfrm>
            <a:off x="2000232" y="1643050"/>
            <a:ext cx="4873972" cy="3914233"/>
          </a:xfr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endParaRPr lang="en-IN" sz="3600" dirty="0" smtClean="0">
              <a:latin typeface="Times New Roman" pitchFamily="18" charset="0"/>
              <a:cs typeface="Times New Roman" pitchFamily="18" charset="0"/>
            </a:endParaRPr>
          </a:p>
          <a:p>
            <a:pPr>
              <a:buNone/>
            </a:pPr>
            <a:endParaRPr lang="en-IN" sz="3600" dirty="0" smtClean="0">
              <a:latin typeface="Times New Roman" pitchFamily="18" charset="0"/>
              <a:cs typeface="Times New Roman" pitchFamily="18" charset="0"/>
            </a:endParaRPr>
          </a:p>
          <a:p>
            <a:pPr>
              <a:buNone/>
            </a:pPr>
            <a:r>
              <a:rPr lang="en-IN" sz="3600" dirty="0" smtClean="0">
                <a:latin typeface="Times New Roman" pitchFamily="18" charset="0"/>
                <a:cs typeface="Times New Roman" pitchFamily="18" charset="0"/>
              </a:rPr>
              <a:t>		Deadlock Detection using RAG</a:t>
            </a:r>
            <a:endParaRPr lang="en-IN" sz="36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 Detection using RAG</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57298"/>
            <a:ext cx="8229600" cy="5000660"/>
          </a:xfrm>
        </p:spPr>
        <p:txBody>
          <a:bodyPr>
            <a:normAutofit lnSpcReduction="10000"/>
          </a:bodyPr>
          <a:lstStyle/>
          <a:p>
            <a:pPr algn="just"/>
            <a:r>
              <a:rPr lang="en-IN" sz="3000" dirty="0" smtClean="0">
                <a:latin typeface="Times New Roman" pitchFamily="18" charset="0"/>
                <a:cs typeface="Times New Roman" pitchFamily="18" charset="0"/>
              </a:rPr>
              <a:t>If a cycle is being formed in a Resource allocation graph where all the resources have the single instance then the system is deadlocked.</a:t>
            </a:r>
          </a:p>
          <a:p>
            <a:pPr algn="just"/>
            <a:r>
              <a:rPr lang="en-IN" sz="3000" dirty="0" smtClean="0">
                <a:latin typeface="Times New Roman" pitchFamily="18" charset="0"/>
                <a:cs typeface="Times New Roman" pitchFamily="18" charset="0"/>
              </a:rPr>
              <a:t>In Case of Resource allocation graph with multi-instanced resource types, Cycle is a necessary condition of deadlock but not the sufficient condition.</a:t>
            </a:r>
          </a:p>
          <a:p>
            <a:pPr algn="just"/>
            <a:r>
              <a:rPr lang="en-IN" sz="3000" dirty="0" smtClean="0">
                <a:latin typeface="Times New Roman" pitchFamily="18" charset="0"/>
                <a:cs typeface="Times New Roman" pitchFamily="18" charset="0"/>
              </a:rPr>
              <a:t>The following example contains three processes P1, P2, P3 and three resources R1, R2, R3. All the resources are having single instances each.</a:t>
            </a:r>
            <a:r>
              <a:rPr lang="en-IN" dirty="0" smtClean="0"/>
              <a:t/>
            </a:r>
            <a:br>
              <a:rPr lang="en-IN" dirty="0" smtClean="0"/>
            </a:br>
            <a:endParaRPr lang="en-IN"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54032"/>
          </a:xfrm>
        </p:spPr>
        <p:txBody>
          <a:bodyPr>
            <a:normAutofit/>
          </a:bodyPr>
          <a:lstStyle/>
          <a:p>
            <a:r>
              <a:rPr lang="en-IN" sz="3600" dirty="0" smtClean="0">
                <a:latin typeface="Times New Roman" pitchFamily="18" charset="0"/>
                <a:cs typeface="Times New Roman" pitchFamily="18" charset="0"/>
              </a:rPr>
              <a:t>Continued...</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4422"/>
            <a:ext cx="8229600" cy="4911741"/>
          </a:xfrm>
        </p:spPr>
        <p:txBody>
          <a:bodyPr>
            <a:normAutofit/>
          </a:bodyPr>
          <a:lstStyle/>
          <a:p>
            <a:pPr algn="just"/>
            <a:r>
              <a:rPr lang="en-IN" sz="2800" dirty="0" smtClean="0">
                <a:latin typeface="Times New Roman" pitchFamily="18" charset="0"/>
                <a:cs typeface="Times New Roman" pitchFamily="18" charset="0"/>
              </a:rPr>
              <a:t>If we analyze the graph then we can find out that there is a cycle formed in the graph since the system is satisfying all the four conditions of deadlock.</a:t>
            </a:r>
            <a:endParaRPr lang="en-IN" sz="2800" dirty="0">
              <a:latin typeface="Times New Roman" pitchFamily="18" charset="0"/>
              <a:cs typeface="Times New Roman" pitchFamily="18" charset="0"/>
            </a:endParaRPr>
          </a:p>
        </p:txBody>
      </p:sp>
      <p:pic>
        <p:nvPicPr>
          <p:cNvPr id="4" name="Picture 3" descr="os-deadlock-detection-using-rag.png"/>
          <p:cNvPicPr>
            <a:picLocks noChangeAspect="1"/>
          </p:cNvPicPr>
          <p:nvPr/>
        </p:nvPicPr>
        <p:blipFill>
          <a:blip r:embed="rId2"/>
          <a:stretch>
            <a:fillRect/>
          </a:stretch>
        </p:blipFill>
        <p:spPr>
          <a:xfrm>
            <a:off x="1857356" y="3143248"/>
            <a:ext cx="5643602" cy="2759075"/>
          </a:xfrm>
          <a:prstGeom prst="rect">
            <a:avLst/>
          </a:prstGeom>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Allocation Matrix</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Allocation matrix can be formed by using the Resource allocation graph of a system.</a:t>
            </a:r>
          </a:p>
          <a:p>
            <a:pPr algn="just"/>
            <a:r>
              <a:rPr lang="en-IN" sz="2800" dirty="0" smtClean="0">
                <a:latin typeface="Times New Roman" pitchFamily="18" charset="0"/>
                <a:cs typeface="Times New Roman" pitchFamily="18" charset="0"/>
              </a:rPr>
              <a:t> In Allocation matrix, an entry will be made for each of the resource assigned.</a:t>
            </a:r>
          </a:p>
          <a:p>
            <a:pPr algn="just"/>
            <a:r>
              <a:rPr lang="en-IN" sz="2800" dirty="0" smtClean="0">
                <a:latin typeface="Times New Roman" pitchFamily="18" charset="0"/>
                <a:cs typeface="Times New Roman" pitchFamily="18" charset="0"/>
              </a:rPr>
              <a:t> For Example, in the following matrix, an entry is being made in front of P1 and below R3 since R3 is assigned to P1.</a:t>
            </a:r>
          </a:p>
          <a:p>
            <a:endParaRPr lang="en-IN"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Allocation Matrix</a:t>
            </a:r>
            <a:endParaRPr lang="en-IN" sz="40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3829063"/>
        </p:xfrm>
        <a:graphic>
          <a:graphicData uri="http://schemas.openxmlformats.org/drawingml/2006/table">
            <a:tbl>
              <a:tblPr firstRow="1" bandRow="1">
                <a:tableStyleId>{5940675A-B579-460E-94D1-54222C63F5DA}</a:tableStyleId>
              </a:tblPr>
              <a:tblGrid>
                <a:gridCol w="2057400"/>
                <a:gridCol w="2057400"/>
                <a:gridCol w="2057400"/>
                <a:gridCol w="2057400"/>
              </a:tblGrid>
              <a:tr h="1079992">
                <a:tc>
                  <a:txBody>
                    <a:bodyPr/>
                    <a:lstStyle/>
                    <a:p>
                      <a:pPr algn="l" fontAlgn="t"/>
                      <a:r>
                        <a:rPr lang="en-IN" sz="2800" b="1" dirty="0">
                          <a:latin typeface="Times New Roman" pitchFamily="18" charset="0"/>
                          <a:cs typeface="Times New Roman" pitchFamily="18" charset="0"/>
                        </a:rPr>
                        <a:t>Process</a:t>
                      </a:r>
                      <a:endParaRPr lang="en-IN" sz="2800" b="1" dirty="0">
                        <a:solidFill>
                          <a:srgbClr val="000000"/>
                        </a:solidFill>
                        <a:latin typeface="Times New Roman" pitchFamily="18" charset="0"/>
                        <a:cs typeface="Times New Roman" pitchFamily="18" charset="0"/>
                      </a:endParaRPr>
                    </a:p>
                  </a:txBody>
                  <a:tcPr marL="114300" marR="114300" marT="114300" marB="114300"/>
                </a:tc>
                <a:tc>
                  <a:txBody>
                    <a:bodyPr/>
                    <a:lstStyle/>
                    <a:p>
                      <a:pPr algn="l" fontAlgn="t"/>
                      <a:r>
                        <a:rPr lang="en-IN" sz="2800" b="1">
                          <a:latin typeface="Times New Roman" pitchFamily="18" charset="0"/>
                          <a:cs typeface="Times New Roman" pitchFamily="18" charset="0"/>
                        </a:rPr>
                        <a:t>R1</a:t>
                      </a:r>
                      <a:endParaRPr lang="en-IN" sz="2800" b="1">
                        <a:solidFill>
                          <a:srgbClr val="000000"/>
                        </a:solidFill>
                        <a:latin typeface="Times New Roman" pitchFamily="18" charset="0"/>
                        <a:cs typeface="Times New Roman" pitchFamily="18" charset="0"/>
                      </a:endParaRPr>
                    </a:p>
                  </a:txBody>
                  <a:tcPr marL="114300" marR="114300" marT="114300" marB="114300"/>
                </a:tc>
                <a:tc>
                  <a:txBody>
                    <a:bodyPr/>
                    <a:lstStyle/>
                    <a:p>
                      <a:pPr algn="l" fontAlgn="t"/>
                      <a:r>
                        <a:rPr lang="en-IN" sz="2800" b="1">
                          <a:latin typeface="Times New Roman" pitchFamily="18" charset="0"/>
                          <a:cs typeface="Times New Roman" pitchFamily="18" charset="0"/>
                        </a:rPr>
                        <a:t>R2</a:t>
                      </a:r>
                      <a:endParaRPr lang="en-IN" sz="2800" b="1">
                        <a:solidFill>
                          <a:srgbClr val="000000"/>
                        </a:solidFill>
                        <a:latin typeface="Times New Roman" pitchFamily="18" charset="0"/>
                        <a:cs typeface="Times New Roman" pitchFamily="18" charset="0"/>
                      </a:endParaRPr>
                    </a:p>
                  </a:txBody>
                  <a:tcPr marL="114300" marR="114300" marT="114300" marB="114300"/>
                </a:tc>
                <a:tc>
                  <a:txBody>
                    <a:bodyPr/>
                    <a:lstStyle/>
                    <a:p>
                      <a:pPr algn="l" fontAlgn="t"/>
                      <a:r>
                        <a:rPr lang="en-IN" sz="2800" b="1" dirty="0">
                          <a:latin typeface="Times New Roman" pitchFamily="18" charset="0"/>
                          <a:cs typeface="Times New Roman" pitchFamily="18" charset="0"/>
                        </a:rPr>
                        <a:t>R3</a:t>
                      </a:r>
                      <a:endParaRPr lang="en-IN" sz="2800" b="1" dirty="0">
                        <a:solidFill>
                          <a:srgbClr val="000000"/>
                        </a:solidFill>
                        <a:latin typeface="Times New Roman" pitchFamily="18" charset="0"/>
                        <a:cs typeface="Times New Roman" pitchFamily="18" charset="0"/>
                      </a:endParaRPr>
                    </a:p>
                  </a:txBody>
                  <a:tcPr marL="114300" marR="114300" marT="114300" marB="114300"/>
                </a:tc>
              </a:tr>
              <a:tr h="916357">
                <a:tc>
                  <a:txBody>
                    <a:bodyPr/>
                    <a:lstStyle/>
                    <a:p>
                      <a:pPr algn="l" fontAlgn="t"/>
                      <a:r>
                        <a:rPr lang="en-IN" sz="2400">
                          <a:latin typeface="Times New Roman" pitchFamily="18" charset="0"/>
                          <a:cs typeface="Times New Roman" pitchFamily="18" charset="0"/>
                        </a:rPr>
                        <a:t>P1</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1</a:t>
                      </a:r>
                      <a:endParaRPr lang="en-IN" sz="2400">
                        <a:solidFill>
                          <a:srgbClr val="000000"/>
                        </a:solidFill>
                        <a:latin typeface="Times New Roman" pitchFamily="18" charset="0"/>
                        <a:cs typeface="Times New Roman" pitchFamily="18" charset="0"/>
                      </a:endParaRPr>
                    </a:p>
                  </a:txBody>
                  <a:tcPr marL="76200" marR="76200" marT="76200" marB="76200"/>
                </a:tc>
              </a:tr>
              <a:tr h="916357">
                <a:tc>
                  <a:txBody>
                    <a:bodyPr/>
                    <a:lstStyle/>
                    <a:p>
                      <a:pPr algn="l" fontAlgn="t"/>
                      <a:r>
                        <a:rPr lang="en-IN" sz="2400">
                          <a:latin typeface="Times New Roman" pitchFamily="18" charset="0"/>
                          <a:cs typeface="Times New Roman" pitchFamily="18" charset="0"/>
                        </a:rPr>
                        <a:t>P2</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dirty="0">
                          <a:latin typeface="Times New Roman" pitchFamily="18" charset="0"/>
                          <a:cs typeface="Times New Roman" pitchFamily="18" charset="0"/>
                        </a:rPr>
                        <a:t>1</a:t>
                      </a:r>
                      <a:endParaRPr lang="en-IN" sz="2400" dirty="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r>
              <a:tr h="916357">
                <a:tc>
                  <a:txBody>
                    <a:bodyPr/>
                    <a:lstStyle/>
                    <a:p>
                      <a:pPr algn="l" fontAlgn="t"/>
                      <a:r>
                        <a:rPr lang="en-IN" sz="2400">
                          <a:latin typeface="Times New Roman" pitchFamily="18" charset="0"/>
                          <a:cs typeface="Times New Roman" pitchFamily="18" charset="0"/>
                        </a:rPr>
                        <a:t>P3</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a:latin typeface="Times New Roman" pitchFamily="18" charset="0"/>
                          <a:cs typeface="Times New Roman" pitchFamily="18" charset="0"/>
                        </a:rPr>
                        <a:t>0</a:t>
                      </a:r>
                      <a:endParaRPr lang="en-IN" sz="240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dirty="0">
                          <a:latin typeface="Times New Roman" pitchFamily="18" charset="0"/>
                          <a:cs typeface="Times New Roman" pitchFamily="18" charset="0"/>
                        </a:rPr>
                        <a:t>1</a:t>
                      </a:r>
                      <a:endParaRPr lang="en-IN" sz="2400" dirty="0">
                        <a:solidFill>
                          <a:srgbClr val="000000"/>
                        </a:solidFill>
                        <a:latin typeface="Times New Roman" pitchFamily="18" charset="0"/>
                        <a:cs typeface="Times New Roman" pitchFamily="18" charset="0"/>
                      </a:endParaRPr>
                    </a:p>
                  </a:txBody>
                  <a:tcPr marL="76200" marR="76200" marT="76200" marB="76200"/>
                </a:tc>
                <a:tc>
                  <a:txBody>
                    <a:bodyPr/>
                    <a:lstStyle/>
                    <a:p>
                      <a:pPr algn="l" fontAlgn="t"/>
                      <a:r>
                        <a:rPr lang="en-IN" sz="2400" dirty="0">
                          <a:latin typeface="Times New Roman" pitchFamily="18" charset="0"/>
                          <a:cs typeface="Times New Roman" pitchFamily="18" charset="0"/>
                        </a:rPr>
                        <a:t>0</a:t>
                      </a:r>
                      <a:endParaRPr lang="en-IN" sz="2400" dirty="0">
                        <a:solidFill>
                          <a:srgbClr val="000000"/>
                        </a:solidFill>
                        <a:latin typeface="Times New Roman" pitchFamily="18" charset="0"/>
                        <a:cs typeface="Times New Roman" pitchFamily="18" charset="0"/>
                      </a:endParaRP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Request Matrix</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IN" sz="2800" dirty="0" smtClean="0">
                <a:latin typeface="Times New Roman" pitchFamily="18" charset="0"/>
                <a:cs typeface="Times New Roman" pitchFamily="18" charset="0"/>
              </a:rPr>
              <a:t>In request matrix, an entry will be made for each of the resource requested. As in the following example, P1 needs R1 therefore an entry is being made in front of P1 and below R1.</a:t>
            </a:r>
          </a:p>
          <a:p>
            <a:endParaRPr lang="en-IN" dirty="0"/>
          </a:p>
        </p:txBody>
      </p:sp>
      <p:graphicFrame>
        <p:nvGraphicFramePr>
          <p:cNvPr id="4" name="Table 3"/>
          <p:cNvGraphicFramePr>
            <a:graphicFrameLocks noGrp="1"/>
          </p:cNvGraphicFramePr>
          <p:nvPr/>
        </p:nvGraphicFramePr>
        <p:xfrm>
          <a:off x="1142976" y="3571876"/>
          <a:ext cx="6786612" cy="2714643"/>
        </p:xfrm>
        <a:graphic>
          <a:graphicData uri="http://schemas.openxmlformats.org/drawingml/2006/table">
            <a:tbl>
              <a:tblPr firstRow="1" bandRow="1">
                <a:tableStyleId>{5940675A-B579-460E-94D1-54222C63F5DA}</a:tableStyleId>
              </a:tblPr>
              <a:tblGrid>
                <a:gridCol w="1696653"/>
                <a:gridCol w="1696653"/>
                <a:gridCol w="1696653"/>
                <a:gridCol w="1696653"/>
              </a:tblGrid>
              <a:tr h="765669">
                <a:tc>
                  <a:txBody>
                    <a:bodyPr/>
                    <a:lstStyle/>
                    <a:p>
                      <a:pPr algn="l" fontAlgn="t"/>
                      <a:r>
                        <a:rPr lang="en-IN" sz="2400" b="1" dirty="0">
                          <a:solidFill>
                            <a:srgbClr val="000000"/>
                          </a:solidFill>
                          <a:latin typeface="Times New Roman" pitchFamily="18" charset="0"/>
                          <a:cs typeface="Times New Roman" pitchFamily="18" charset="0"/>
                        </a:rPr>
                        <a:t>Process</a:t>
                      </a:r>
                    </a:p>
                  </a:txBody>
                  <a:tcPr marL="114300" marR="114300" marT="114300" marB="114300"/>
                </a:tc>
                <a:tc>
                  <a:txBody>
                    <a:bodyPr/>
                    <a:lstStyle/>
                    <a:p>
                      <a:pPr algn="l" fontAlgn="t"/>
                      <a:r>
                        <a:rPr lang="en-IN" sz="2400" b="1">
                          <a:solidFill>
                            <a:srgbClr val="000000"/>
                          </a:solidFill>
                          <a:latin typeface="Times New Roman" pitchFamily="18" charset="0"/>
                          <a:cs typeface="Times New Roman" pitchFamily="18" charset="0"/>
                        </a:rPr>
                        <a:t>R1</a:t>
                      </a:r>
                    </a:p>
                  </a:txBody>
                  <a:tcPr marL="114300" marR="114300" marT="114300" marB="114300"/>
                </a:tc>
                <a:tc>
                  <a:txBody>
                    <a:bodyPr/>
                    <a:lstStyle/>
                    <a:p>
                      <a:pPr algn="l" fontAlgn="t"/>
                      <a:r>
                        <a:rPr lang="en-IN" sz="2400" b="1" dirty="0">
                          <a:solidFill>
                            <a:srgbClr val="000000"/>
                          </a:solidFill>
                          <a:latin typeface="Times New Roman" pitchFamily="18" charset="0"/>
                          <a:cs typeface="Times New Roman" pitchFamily="18" charset="0"/>
                        </a:rPr>
                        <a:t>R2</a:t>
                      </a:r>
                    </a:p>
                  </a:txBody>
                  <a:tcPr marL="114300" marR="114300" marT="114300" marB="114300"/>
                </a:tc>
                <a:tc>
                  <a:txBody>
                    <a:bodyPr/>
                    <a:lstStyle/>
                    <a:p>
                      <a:pPr algn="l" fontAlgn="t"/>
                      <a:r>
                        <a:rPr lang="en-IN" sz="2400" b="1" dirty="0">
                          <a:solidFill>
                            <a:srgbClr val="000000"/>
                          </a:solidFill>
                          <a:latin typeface="Times New Roman" pitchFamily="18" charset="0"/>
                          <a:cs typeface="Times New Roman" pitchFamily="18" charset="0"/>
                        </a:rPr>
                        <a:t>R3</a:t>
                      </a:r>
                    </a:p>
                  </a:txBody>
                  <a:tcPr marL="114300" marR="114300" marT="114300" marB="114300"/>
                </a:tc>
              </a:tr>
              <a:tr h="649658">
                <a:tc>
                  <a:txBody>
                    <a:bodyPr/>
                    <a:lstStyle/>
                    <a:p>
                      <a:pPr algn="l" fontAlgn="t"/>
                      <a:r>
                        <a:rPr lang="en-IN" sz="2400">
                          <a:solidFill>
                            <a:srgbClr val="000000"/>
                          </a:solidFill>
                          <a:latin typeface="Times New Roman" pitchFamily="18" charset="0"/>
                          <a:cs typeface="Times New Roman" pitchFamily="18" charset="0"/>
                        </a:rPr>
                        <a:t>P1</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1</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r>
              <a:tr h="649658">
                <a:tc>
                  <a:txBody>
                    <a:bodyPr/>
                    <a:lstStyle/>
                    <a:p>
                      <a:pPr algn="l" fontAlgn="t"/>
                      <a:r>
                        <a:rPr lang="en-IN" sz="2400">
                          <a:solidFill>
                            <a:srgbClr val="000000"/>
                          </a:solidFill>
                          <a:latin typeface="Times New Roman" pitchFamily="18" charset="0"/>
                          <a:cs typeface="Times New Roman" pitchFamily="18" charset="0"/>
                        </a:rPr>
                        <a:t>P2</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1</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r>
              <a:tr h="649658">
                <a:tc>
                  <a:txBody>
                    <a:bodyPr/>
                    <a:lstStyle/>
                    <a:p>
                      <a:pPr algn="l" fontAlgn="t"/>
                      <a:r>
                        <a:rPr lang="en-IN" sz="2400">
                          <a:solidFill>
                            <a:srgbClr val="000000"/>
                          </a:solidFill>
                          <a:latin typeface="Times New Roman" pitchFamily="18" charset="0"/>
                          <a:cs typeface="Times New Roman" pitchFamily="18" charset="0"/>
                        </a:rPr>
                        <a:t>P3</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a:solidFill>
                            <a:srgbClr val="000000"/>
                          </a:solidFill>
                          <a:latin typeface="Times New Roman" pitchFamily="18" charset="0"/>
                          <a:cs typeface="Times New Roman" pitchFamily="18" charset="0"/>
                        </a:rPr>
                        <a:t>0</a:t>
                      </a:r>
                    </a:p>
                  </a:txBody>
                  <a:tcPr marL="76200" marR="76200" marT="76200" marB="76200"/>
                </a:tc>
                <a:tc>
                  <a:txBody>
                    <a:bodyPr/>
                    <a:lstStyle/>
                    <a:p>
                      <a:pPr algn="l" fontAlgn="t"/>
                      <a:r>
                        <a:rPr lang="en-IN" sz="2400" dirty="0">
                          <a:solidFill>
                            <a:srgbClr val="000000"/>
                          </a:solidFill>
                          <a:latin typeface="Times New Roman" pitchFamily="18" charset="0"/>
                          <a:cs typeface="Times New Roman" pitchFamily="18" charset="0"/>
                        </a:rPr>
                        <a:t>1</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Avail = (0,0,0)</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Neither we are having any resource available in the system nor a process going to release. </a:t>
            </a:r>
          </a:p>
          <a:p>
            <a:pPr algn="just"/>
            <a:r>
              <a:rPr lang="en-IN" sz="2800" dirty="0" smtClean="0">
                <a:latin typeface="Times New Roman" pitchFamily="18" charset="0"/>
                <a:cs typeface="Times New Roman" pitchFamily="18" charset="0"/>
              </a:rPr>
              <a:t>Each of the process needs at least single resource to complete therefore they will continuously be holding each one of them.</a:t>
            </a:r>
          </a:p>
          <a:p>
            <a:pPr algn="just"/>
            <a:r>
              <a:rPr lang="en-IN" sz="2800" dirty="0" smtClean="0">
                <a:latin typeface="Times New Roman" pitchFamily="18" charset="0"/>
                <a:cs typeface="Times New Roman" pitchFamily="18" charset="0"/>
              </a:rPr>
              <a:t>We cannot </a:t>
            </a:r>
            <a:r>
              <a:rPr lang="en-IN" sz="2800" dirty="0" err="1" smtClean="0">
                <a:latin typeface="Times New Roman" pitchFamily="18" charset="0"/>
                <a:cs typeface="Times New Roman" pitchFamily="18" charset="0"/>
              </a:rPr>
              <a:t>ful</a:t>
            </a:r>
            <a:r>
              <a:rPr lang="en-IN" sz="2800" dirty="0" smtClean="0">
                <a:latin typeface="Times New Roman" pitchFamily="18" charset="0"/>
                <a:cs typeface="Times New Roman" pitchFamily="18" charset="0"/>
              </a:rPr>
              <a:t> fill the demand of at least one process using the available resources therefore the system is deadlocked as determined earlier when we detected a cycle in the graph.</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dirty="0" smtClean="0">
                <a:latin typeface="Times New Roman" pitchFamily="18" charset="0"/>
                <a:cs typeface="Times New Roman" pitchFamily="18" charset="0"/>
              </a:rPr>
              <a:t>A similar situation occurs in operating systems when there are two or more processes that hold some resources and wait for resources held by other(s). </a:t>
            </a:r>
          </a:p>
          <a:p>
            <a:pPr algn="just"/>
            <a:r>
              <a:rPr lang="en-IN" dirty="0" smtClean="0">
                <a:latin typeface="Times New Roman" pitchFamily="18" charset="0"/>
                <a:cs typeface="Times New Roman" pitchFamily="18" charset="0"/>
              </a:rPr>
              <a:t>For example, in the below diagram, Process 1 is holding Resource 1 and waiting for resource 2 which is acquired by process 2, and process 2 is waiting for resource 1.</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buNone/>
            </a:pPr>
            <a:r>
              <a:rPr lang="en-IN" sz="3600" dirty="0" smtClean="0">
                <a:latin typeface="Times New Roman" pitchFamily="18" charset="0"/>
                <a:cs typeface="Times New Roman" pitchFamily="18" charset="0"/>
              </a:rPr>
              <a:t>					</a:t>
            </a:r>
          </a:p>
          <a:p>
            <a:pPr lvl="1">
              <a:buNone/>
            </a:pPr>
            <a:endParaRPr lang="en-IN" sz="3600" dirty="0" smtClean="0">
              <a:latin typeface="Times New Roman" pitchFamily="18" charset="0"/>
              <a:cs typeface="Times New Roman" pitchFamily="18" charset="0"/>
            </a:endParaRPr>
          </a:p>
          <a:p>
            <a:pPr lvl="1">
              <a:buNone/>
            </a:pPr>
            <a:r>
              <a:rPr lang="en-IN" sz="3600" dirty="0" smtClean="0">
                <a:latin typeface="Times New Roman" pitchFamily="18" charset="0"/>
                <a:cs typeface="Times New Roman" pitchFamily="18" charset="0"/>
              </a:rPr>
              <a:t>		</a:t>
            </a:r>
            <a:r>
              <a:rPr lang="en-IN" sz="4000" dirty="0" smtClean="0">
                <a:latin typeface="Times New Roman" pitchFamily="18" charset="0"/>
                <a:cs typeface="Times New Roman" pitchFamily="18" charset="0"/>
              </a:rPr>
              <a:t>Deadlock Detection &amp; Recovery</a:t>
            </a:r>
            <a:endParaRPr lang="en-IN"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 Detection and Recovery</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85000" lnSpcReduction="10000"/>
          </a:bodyPr>
          <a:lstStyle/>
          <a:p>
            <a:pPr algn="just"/>
            <a:r>
              <a:rPr lang="en-IN" sz="3300" dirty="0" smtClean="0">
                <a:latin typeface="Times New Roman" pitchFamily="18" charset="0"/>
                <a:cs typeface="Times New Roman" pitchFamily="18" charset="0"/>
              </a:rPr>
              <a:t>In this approach, The OS doesn't apply any mechanism to avoid or prevent the deadlocks. Therefore the system considers that the deadlock will definitely occur. </a:t>
            </a:r>
          </a:p>
          <a:p>
            <a:pPr algn="just"/>
            <a:r>
              <a:rPr lang="en-IN" sz="3300" dirty="0" smtClean="0">
                <a:latin typeface="Times New Roman" pitchFamily="18" charset="0"/>
                <a:cs typeface="Times New Roman" pitchFamily="18" charset="0"/>
              </a:rPr>
              <a:t>In order to get rid of deadlocks, The OS periodically checks the system for any deadlock. In case, it finds any of the deadlock then the OS will recover the system using some recovery techniques.</a:t>
            </a:r>
          </a:p>
          <a:p>
            <a:pPr algn="just"/>
            <a:r>
              <a:rPr lang="en-IN" sz="3300" dirty="0" smtClean="0">
                <a:latin typeface="Times New Roman" pitchFamily="18" charset="0"/>
                <a:cs typeface="Times New Roman" pitchFamily="18" charset="0"/>
              </a:rPr>
              <a:t>The main task of the OS is detecting the deadlocks. The OS can detect the deadlocks with the help of Resource allocation graph.</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os-deadlock-detection-and-recovery.png"/>
          <p:cNvPicPr>
            <a:picLocks noGrp="1" noChangeAspect="1"/>
          </p:cNvPicPr>
          <p:nvPr>
            <p:ph idx="1"/>
          </p:nvPr>
        </p:nvPicPr>
        <p:blipFill>
          <a:blip r:embed="rId2"/>
          <a:stretch>
            <a:fillRect/>
          </a:stretch>
        </p:blipFill>
        <p:spPr>
          <a:xfrm>
            <a:off x="1142976" y="1285860"/>
            <a:ext cx="7286676" cy="4206773"/>
          </a:xfrm>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smtClean="0">
                <a:latin typeface="Times New Roman" pitchFamily="18" charset="0"/>
                <a:cs typeface="Times New Roman" pitchFamily="18" charset="0"/>
              </a:rPr>
              <a:t>Single Instanced , Multiple Instanced</a:t>
            </a:r>
            <a:endParaRPr lang="en-IN" sz="40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In single instanced resource types, if a cycle is being formed in the system then there will definitely be a deadlock.</a:t>
            </a:r>
          </a:p>
          <a:p>
            <a:pPr algn="just"/>
            <a:r>
              <a:rPr lang="en-IN" sz="2800" dirty="0" smtClean="0">
                <a:latin typeface="Times New Roman" pitchFamily="18" charset="0"/>
                <a:cs typeface="Times New Roman" pitchFamily="18" charset="0"/>
              </a:rPr>
              <a:t> On the other hand, in multiple instanced resource type graph, detecting a cycle is not just enough. </a:t>
            </a:r>
          </a:p>
          <a:p>
            <a:pPr algn="just"/>
            <a:r>
              <a:rPr lang="en-IN" sz="2800" dirty="0" smtClean="0">
                <a:latin typeface="Times New Roman" pitchFamily="18" charset="0"/>
                <a:cs typeface="Times New Roman" pitchFamily="18" charset="0"/>
              </a:rPr>
              <a:t>We have to apply the safety algorithm on the system by converting the resource allocation graph into the allocation matrix and request matrix.</a:t>
            </a:r>
            <a:endParaRPr lang="en-IN" sz="28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Deadlock Recovery</a:t>
            </a:r>
            <a:endParaRPr lang="en-IN" sz="3600" dirty="0">
              <a:latin typeface="Times New Roman" pitchFamily="18" charset="0"/>
              <a:cs typeface="Times New Roman" pitchFamily="18" charset="0"/>
            </a:endParaRPr>
          </a:p>
        </p:txBody>
      </p:sp>
      <p:pic>
        <p:nvPicPr>
          <p:cNvPr id="4" name="Content Placeholder 5" descr="os-deadlock-detection-and-recovery1.png"/>
          <p:cNvPicPr>
            <a:picLocks noGrp="1" noChangeAspect="1"/>
          </p:cNvPicPr>
          <p:nvPr>
            <p:ph idx="1"/>
          </p:nvPr>
        </p:nvPicPr>
        <p:blipFill>
          <a:blip r:embed="rId2"/>
          <a:stretch>
            <a:fillRect/>
          </a:stretch>
        </p:blipFill>
        <p:spPr>
          <a:xfrm>
            <a:off x="785786" y="1785926"/>
            <a:ext cx="7610965" cy="4500594"/>
          </a:xfr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054617"/>
          </a:xfrm>
        </p:spPr>
        <p:txBody>
          <a:bodyPr>
            <a:noAutofit/>
          </a:bodyPr>
          <a:lstStyle/>
          <a:p>
            <a:pPr algn="just"/>
            <a:r>
              <a:rPr lang="en-IN" sz="2800" dirty="0" smtClean="0">
                <a:latin typeface="Times New Roman" pitchFamily="18" charset="0"/>
                <a:cs typeface="Times New Roman" pitchFamily="18" charset="0"/>
              </a:rPr>
              <a:t>In order to recover the system from deadlocks, either OS considers resources or processes.</a:t>
            </a:r>
          </a:p>
          <a:p>
            <a:pPr algn="ctr">
              <a:buNone/>
            </a:pPr>
            <a:r>
              <a:rPr lang="en-IN" sz="2800" b="1" dirty="0" smtClean="0">
                <a:latin typeface="Times New Roman" pitchFamily="18" charset="0"/>
                <a:cs typeface="Times New Roman" pitchFamily="18" charset="0"/>
              </a:rPr>
              <a:t>For Resource</a:t>
            </a:r>
          </a:p>
          <a:p>
            <a:pPr algn="just">
              <a:buNone/>
            </a:pPr>
            <a:r>
              <a:rPr lang="en-IN" sz="2800" i="1" dirty="0" err="1" smtClean="0">
                <a:solidFill>
                  <a:schemeClr val="accent6">
                    <a:lumMod val="75000"/>
                  </a:schemeClr>
                </a:solidFill>
                <a:latin typeface="Times New Roman" pitchFamily="18" charset="0"/>
                <a:cs typeface="Times New Roman" pitchFamily="18" charset="0"/>
              </a:rPr>
              <a:t>Preempt</a:t>
            </a:r>
            <a:r>
              <a:rPr lang="en-IN" sz="2800" i="1" dirty="0" smtClean="0">
                <a:solidFill>
                  <a:schemeClr val="accent6">
                    <a:lumMod val="75000"/>
                  </a:schemeClr>
                </a:solidFill>
                <a:latin typeface="Times New Roman" pitchFamily="18" charset="0"/>
                <a:cs typeface="Times New Roman" pitchFamily="18" charset="0"/>
              </a:rPr>
              <a:t> the resource:</a:t>
            </a:r>
          </a:p>
          <a:p>
            <a:pPr algn="just"/>
            <a:r>
              <a:rPr lang="en-IN" sz="2800" dirty="0" smtClean="0">
                <a:latin typeface="Times New Roman" pitchFamily="18" charset="0"/>
                <a:cs typeface="Times New Roman" pitchFamily="18" charset="0"/>
              </a:rPr>
              <a:t>We can snatch one of the resources from the owner of the resource (process) and give it to the other process with the expectation that it will complete the execution and will release this resource sooner. Well, choosing a resource which will be snatched is going to be a bit difficult.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Rollback to a safe state</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IN" sz="2800" dirty="0" smtClean="0">
                <a:latin typeface="Times New Roman" pitchFamily="18" charset="0"/>
                <a:cs typeface="Times New Roman" pitchFamily="18" charset="0"/>
              </a:rPr>
              <a:t>System passes through various states to get into the deadlock state. The operating system can rollback the system to the previous safe state. For this purpose, OS needs to implement check pointing at every state.</a:t>
            </a:r>
          </a:p>
          <a:p>
            <a:pPr algn="just">
              <a:buNone/>
            </a:pPr>
            <a:endParaRPr lang="en-IN" sz="2800" dirty="0" smtClean="0">
              <a:latin typeface="Times New Roman" pitchFamily="18" charset="0"/>
              <a:cs typeface="Times New Roman" pitchFamily="18" charset="0"/>
            </a:endParaRPr>
          </a:p>
          <a:p>
            <a:pPr algn="just"/>
            <a:r>
              <a:rPr lang="en-IN" sz="2800" dirty="0" smtClean="0">
                <a:latin typeface="Times New Roman" pitchFamily="18" charset="0"/>
                <a:cs typeface="Times New Roman" pitchFamily="18" charset="0"/>
              </a:rPr>
              <a:t>The moment, we get into deadlock, we will rollback all the allocations to get into the previous safe state.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39784"/>
          </a:xfrm>
        </p:spPr>
        <p:txBody>
          <a:bodyPr>
            <a:normAutofit/>
          </a:bodyPr>
          <a:lstStyle/>
          <a:p>
            <a:r>
              <a:rPr lang="en-IN" sz="3600" dirty="0" smtClean="0">
                <a:latin typeface="Times New Roman" pitchFamily="18" charset="0"/>
                <a:cs typeface="Times New Roman" pitchFamily="18" charset="0"/>
              </a:rPr>
              <a:t>For Process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85860"/>
            <a:ext cx="8229600" cy="4840303"/>
          </a:xfrm>
        </p:spPr>
        <p:txBody>
          <a:bodyPr>
            <a:normAutofit fontScale="92500" lnSpcReduction="10000"/>
          </a:bodyPr>
          <a:lstStyle/>
          <a:p>
            <a:pPr algn="just">
              <a:buNone/>
            </a:pPr>
            <a:r>
              <a:rPr lang="en-IN" sz="3000" b="1" dirty="0" smtClean="0">
                <a:latin typeface="Times New Roman" pitchFamily="18" charset="0"/>
                <a:cs typeface="Times New Roman" pitchFamily="18" charset="0"/>
              </a:rPr>
              <a:t>Kill a process:</a:t>
            </a:r>
          </a:p>
          <a:p>
            <a:pPr algn="just"/>
            <a:r>
              <a:rPr lang="en-IN" sz="3000" dirty="0" smtClean="0">
                <a:latin typeface="Times New Roman" pitchFamily="18" charset="0"/>
                <a:cs typeface="Times New Roman" pitchFamily="18" charset="0"/>
              </a:rPr>
              <a:t>Killing a process can solve our problem but the bigger concern is to decide which process to kill. Generally, Operating system kills a process which has done least amount of work until now.</a:t>
            </a:r>
          </a:p>
          <a:p>
            <a:pPr algn="just">
              <a:buNone/>
            </a:pPr>
            <a:r>
              <a:rPr lang="en-IN" sz="3000" b="1" dirty="0" smtClean="0">
                <a:latin typeface="Times New Roman" pitchFamily="18" charset="0"/>
                <a:cs typeface="Times New Roman" pitchFamily="18" charset="0"/>
              </a:rPr>
              <a:t>Kill all process:</a:t>
            </a:r>
          </a:p>
          <a:p>
            <a:pPr algn="just"/>
            <a:r>
              <a:rPr lang="en-IN" sz="3000" dirty="0" smtClean="0">
                <a:latin typeface="Times New Roman" pitchFamily="18" charset="0"/>
                <a:cs typeface="Times New Roman" pitchFamily="18" charset="0"/>
              </a:rPr>
              <a:t>This is not a suggestible approach but can be implemented if the problem becomes very serious. Killing all process will lead to inefficiency in the system because all the processes will execute again from starting.</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9600" dirty="0" smtClean="0"/>
              <a:t>Thank you</a:t>
            </a:r>
            <a:endParaRPr lang="en-US" sz="9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Deadlock</a:t>
            </a:r>
            <a:endParaRPr lang="en-IN" dirty="0"/>
          </a:p>
        </p:txBody>
      </p:sp>
      <p:pic>
        <p:nvPicPr>
          <p:cNvPr id="4" name="Content Placeholder 3" descr="deadlock.png"/>
          <p:cNvPicPr>
            <a:picLocks noGrp="1" noChangeAspect="1"/>
          </p:cNvPicPr>
          <p:nvPr>
            <p:ph idx="1"/>
          </p:nvPr>
        </p:nvPicPr>
        <p:blipFill>
          <a:blip r:embed="rId2"/>
          <a:stretch>
            <a:fillRect/>
          </a:stretch>
        </p:blipFill>
        <p:spPr>
          <a:xfrm>
            <a:off x="1428728" y="1714488"/>
            <a:ext cx="6384887" cy="4429156"/>
          </a:xfr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Necessary Conditions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IN" sz="2800" dirty="0">
                <a:latin typeface="Times New Roman" pitchFamily="18" charset="0"/>
                <a:cs typeface="Times New Roman" pitchFamily="18" charset="0"/>
              </a:rPr>
              <a:t>Deadlock can arise if the following four conditions hold simultaneously (Necessary Conditions</a:t>
            </a:r>
            <a:r>
              <a:rPr lang="en-IN" sz="2800" dirty="0" smtClean="0">
                <a:latin typeface="Times New Roman" pitchFamily="18" charset="0"/>
                <a:cs typeface="Times New Roman" pitchFamily="18" charset="0"/>
              </a:rPr>
              <a:t>)</a:t>
            </a:r>
          </a:p>
          <a:p>
            <a:pPr>
              <a:buNone/>
            </a:pPr>
            <a:r>
              <a:rPr lang="en-IN" sz="2800" dirty="0" smtClean="0">
                <a:latin typeface="Times New Roman" pitchFamily="18" charset="0"/>
                <a:cs typeface="Times New Roman" pitchFamily="18" charset="0"/>
              </a:rPr>
              <a:t>1.Mutual Exclusion</a:t>
            </a:r>
          </a:p>
          <a:p>
            <a:pPr>
              <a:buNone/>
            </a:pPr>
            <a:r>
              <a:rPr lang="en-IN" sz="2800" dirty="0" smtClean="0">
                <a:latin typeface="Times New Roman" pitchFamily="18" charset="0"/>
                <a:cs typeface="Times New Roman" pitchFamily="18" charset="0"/>
              </a:rPr>
              <a:t>2.Hold </a:t>
            </a:r>
            <a:r>
              <a:rPr lang="en-IN" sz="2800" dirty="0">
                <a:latin typeface="Times New Roman" pitchFamily="18" charset="0"/>
                <a:cs typeface="Times New Roman" pitchFamily="18" charset="0"/>
              </a:rPr>
              <a:t>and </a:t>
            </a:r>
            <a:r>
              <a:rPr lang="en-IN" sz="2800" dirty="0" smtClean="0">
                <a:latin typeface="Times New Roman" pitchFamily="18" charset="0"/>
                <a:cs typeface="Times New Roman" pitchFamily="18" charset="0"/>
              </a:rPr>
              <a:t>Wait</a:t>
            </a:r>
          </a:p>
          <a:p>
            <a:pPr>
              <a:buNone/>
            </a:pPr>
            <a:r>
              <a:rPr lang="en-IN" sz="2800" dirty="0" smtClean="0">
                <a:latin typeface="Times New Roman" pitchFamily="18" charset="0"/>
                <a:cs typeface="Times New Roman" pitchFamily="18" charset="0"/>
              </a:rPr>
              <a:t>3.No Pre emption</a:t>
            </a:r>
          </a:p>
          <a:p>
            <a:pPr>
              <a:buNone/>
            </a:pPr>
            <a:r>
              <a:rPr lang="en-IN" sz="2800" dirty="0" smtClean="0">
                <a:latin typeface="Times New Roman" pitchFamily="18" charset="0"/>
                <a:cs typeface="Times New Roman" pitchFamily="18" charset="0"/>
              </a:rPr>
              <a:t>4.Circular </a:t>
            </a:r>
            <a:r>
              <a:rPr lang="en-IN" sz="2800" dirty="0">
                <a:latin typeface="Times New Roman" pitchFamily="18" charset="0"/>
                <a:cs typeface="Times New Roman" pitchFamily="18" charset="0"/>
              </a:rPr>
              <a:t>Wait</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Necessary Conditions</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186766" cy="4686320"/>
          </a:xfrm>
        </p:spPr>
        <p:txBody>
          <a:bodyPr>
            <a:normAutofit fontScale="92500" lnSpcReduction="10000"/>
          </a:bodyPr>
          <a:lstStyle/>
          <a:p>
            <a:pPr>
              <a:buNone/>
            </a:pPr>
            <a:r>
              <a:rPr lang="en-IN" sz="2800" b="1" i="1" dirty="0" smtClean="0">
                <a:latin typeface="Times New Roman" pitchFamily="18" charset="0"/>
                <a:cs typeface="Times New Roman" pitchFamily="18" charset="0"/>
              </a:rPr>
              <a:t>    Mutual </a:t>
            </a:r>
            <a:r>
              <a:rPr lang="en-IN" sz="2800" b="1" i="1" dirty="0">
                <a:latin typeface="Times New Roman" pitchFamily="18" charset="0"/>
                <a:cs typeface="Times New Roman" pitchFamily="18" charset="0"/>
              </a:rPr>
              <a:t>Exclusion:</a:t>
            </a:r>
            <a:r>
              <a:rPr lang="en-IN" sz="2800" dirty="0">
                <a:latin typeface="Times New Roman" pitchFamily="18" charset="0"/>
                <a:cs typeface="Times New Roman" pitchFamily="18" charset="0"/>
              </a:rPr>
              <a:t> One or more than one resource are non-shareable (Only one process can use at a time) </a:t>
            </a: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b="1" i="1" dirty="0">
                <a:latin typeface="Times New Roman" pitchFamily="18" charset="0"/>
                <a:cs typeface="Times New Roman" pitchFamily="18" charset="0"/>
              </a:rPr>
              <a:t>Hold and Wait:</a:t>
            </a:r>
            <a:r>
              <a:rPr lang="en-IN" sz="2800" i="1" dirty="0">
                <a:latin typeface="Times New Roman" pitchFamily="18" charset="0"/>
                <a:cs typeface="Times New Roman" pitchFamily="18" charset="0"/>
              </a:rPr>
              <a:t> </a:t>
            </a:r>
            <a:r>
              <a:rPr lang="en-IN" sz="2800" dirty="0">
                <a:latin typeface="Times New Roman" pitchFamily="18" charset="0"/>
                <a:cs typeface="Times New Roman" pitchFamily="18" charset="0"/>
              </a:rPr>
              <a:t>A process is holding at least one resource and waiting for resources</a:t>
            </a:r>
            <a:r>
              <a:rPr lang="en-IN" sz="2800" dirty="0" smtClean="0">
                <a:latin typeface="Times New Roman" pitchFamily="18" charset="0"/>
                <a:cs typeface="Times New Roman" pitchFamily="18" charset="0"/>
              </a:rPr>
              <a:t>.</a:t>
            </a:r>
          </a:p>
          <a:p>
            <a:pPr>
              <a:buNone/>
            </a:pPr>
            <a:r>
              <a:rPr lang="en-IN" sz="2800" dirty="0">
                <a:latin typeface="Times New Roman" pitchFamily="18" charset="0"/>
                <a:cs typeface="Times New Roman" pitchFamily="18" charset="0"/>
              </a:rPr>
              <a:t> </a:t>
            </a: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b="1" i="1" dirty="0">
                <a:latin typeface="Times New Roman" pitchFamily="18" charset="0"/>
                <a:cs typeface="Times New Roman" pitchFamily="18" charset="0"/>
              </a:rPr>
              <a:t>No </a:t>
            </a:r>
            <a:r>
              <a:rPr lang="en-IN" sz="2800" b="1" i="1" dirty="0" smtClean="0">
                <a:latin typeface="Times New Roman" pitchFamily="18" charset="0"/>
                <a:cs typeface="Times New Roman" pitchFamily="18" charset="0"/>
              </a:rPr>
              <a:t>Pre emption</a:t>
            </a:r>
            <a:r>
              <a:rPr lang="en-IN" sz="2800" b="1" i="1" dirty="0">
                <a:latin typeface="Times New Roman" pitchFamily="18" charset="0"/>
                <a:cs typeface="Times New Roman" pitchFamily="18" charset="0"/>
              </a:rPr>
              <a:t>:</a:t>
            </a:r>
            <a:r>
              <a:rPr lang="en-IN" sz="2800" dirty="0">
                <a:latin typeface="Times New Roman" pitchFamily="18" charset="0"/>
                <a:cs typeface="Times New Roman" pitchFamily="18" charset="0"/>
              </a:rPr>
              <a:t> A resource cannot be taken from a process unless the process releases the resource. </a:t>
            </a:r>
            <a:endParaRPr lang="en-IN" sz="2800" dirty="0" smtClean="0">
              <a:latin typeface="Times New Roman" pitchFamily="18" charset="0"/>
              <a:cs typeface="Times New Roman" pitchFamily="18" charset="0"/>
            </a:endParaRPr>
          </a:p>
          <a:p>
            <a:pPr>
              <a:buNone/>
            </a:pPr>
            <a:r>
              <a:rPr lang="en-IN" sz="2800" dirty="0" smtClean="0">
                <a:latin typeface="Times New Roman" pitchFamily="18" charset="0"/>
                <a:cs typeface="Times New Roman" pitchFamily="18" charset="0"/>
              </a:rPr>
              <a:t/>
            </a:r>
            <a:br>
              <a:rPr lang="en-IN" sz="2800" dirty="0" smtClean="0">
                <a:latin typeface="Times New Roman" pitchFamily="18" charset="0"/>
                <a:cs typeface="Times New Roman" pitchFamily="18" charset="0"/>
              </a:rPr>
            </a:br>
            <a:r>
              <a:rPr lang="en-IN" sz="2800" b="1" i="1" dirty="0">
                <a:latin typeface="Times New Roman" pitchFamily="18" charset="0"/>
                <a:cs typeface="Times New Roman" pitchFamily="18" charset="0"/>
              </a:rPr>
              <a:t>Circular Wait:</a:t>
            </a:r>
            <a:r>
              <a:rPr lang="en-IN" sz="2800" dirty="0">
                <a:latin typeface="Times New Roman" pitchFamily="18" charset="0"/>
                <a:cs typeface="Times New Roman" pitchFamily="18" charset="0"/>
              </a:rPr>
              <a:t> A set of processes are waiting for each other in circular form.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Strategies for handling </a:t>
            </a:r>
            <a:r>
              <a:rPr lang="en-IN" sz="3600" dirty="0" smtClean="0">
                <a:latin typeface="Times New Roman" pitchFamily="18" charset="0"/>
                <a:cs typeface="Times New Roman" pitchFamily="18" charset="0"/>
              </a:rPr>
              <a:t>Deadlock</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a:bodyPr>
          <a:lstStyle/>
          <a:p>
            <a:pPr algn="just">
              <a:buNone/>
            </a:pPr>
            <a:r>
              <a:rPr lang="en-IN" sz="3000" b="1" dirty="0">
                <a:latin typeface="Times New Roman" pitchFamily="18" charset="0"/>
                <a:cs typeface="Times New Roman" pitchFamily="18" charset="0"/>
              </a:rPr>
              <a:t>1. Deadlock Ignorance</a:t>
            </a:r>
          </a:p>
          <a:p>
            <a:pPr algn="just"/>
            <a:r>
              <a:rPr lang="en-IN" sz="3000" dirty="0">
                <a:latin typeface="Times New Roman" pitchFamily="18" charset="0"/>
                <a:cs typeface="Times New Roman" pitchFamily="18" charset="0"/>
              </a:rPr>
              <a:t>Deadlock Ignorance is the most widely used approach among all the mechanism. This is being used by many operating systems mainly for end user uses. </a:t>
            </a:r>
            <a:endParaRPr lang="en-IN" sz="3000" dirty="0" smtClean="0">
              <a:latin typeface="Times New Roman" pitchFamily="18" charset="0"/>
              <a:cs typeface="Times New Roman" pitchFamily="18" charset="0"/>
            </a:endParaRPr>
          </a:p>
          <a:p>
            <a:pPr algn="just"/>
            <a:r>
              <a:rPr lang="en-IN" sz="3000" dirty="0" smtClean="0">
                <a:latin typeface="Times New Roman" pitchFamily="18" charset="0"/>
                <a:cs typeface="Times New Roman" pitchFamily="18" charset="0"/>
              </a:rPr>
              <a:t>In </a:t>
            </a:r>
            <a:r>
              <a:rPr lang="en-IN" sz="3000" dirty="0">
                <a:latin typeface="Times New Roman" pitchFamily="18" charset="0"/>
                <a:cs typeface="Times New Roman" pitchFamily="18" charset="0"/>
              </a:rPr>
              <a:t>this approach, the Operating system assumes that deadlock never occurs. It simply ignores deadlock. </a:t>
            </a:r>
            <a:endParaRPr lang="en-IN" sz="3000" dirty="0" smtClean="0">
              <a:latin typeface="Times New Roman" pitchFamily="18" charset="0"/>
              <a:cs typeface="Times New Roman" pitchFamily="18" charset="0"/>
            </a:endParaRPr>
          </a:p>
          <a:p>
            <a:pPr algn="just"/>
            <a:r>
              <a:rPr lang="en-IN" sz="3000" dirty="0" smtClean="0">
                <a:latin typeface="Times New Roman" pitchFamily="18" charset="0"/>
                <a:cs typeface="Times New Roman" pitchFamily="18" charset="0"/>
              </a:rPr>
              <a:t>This </a:t>
            </a:r>
            <a:r>
              <a:rPr lang="en-IN" sz="3000" dirty="0">
                <a:latin typeface="Times New Roman" pitchFamily="18" charset="0"/>
                <a:cs typeface="Times New Roman" pitchFamily="18" charset="0"/>
              </a:rPr>
              <a:t>approach is best suitable for a single end user system where User uses the system only for browsing and all other normal stuff</a:t>
            </a:r>
            <a:r>
              <a:rPr lang="en-IN" sz="3000" dirty="0" smtClean="0">
                <a:latin typeface="Times New Roman" pitchFamily="18" charset="0"/>
                <a:cs typeface="Times New Roman" pitchFamily="18" charset="0"/>
              </a:rPr>
              <a:t>.</a:t>
            </a:r>
            <a:endParaRPr lang="en-IN" sz="3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smtClean="0">
                <a:latin typeface="Times New Roman" pitchFamily="18" charset="0"/>
                <a:cs typeface="Times New Roman" pitchFamily="18" charset="0"/>
              </a:rPr>
              <a:t>Continued...</a:t>
            </a:r>
            <a:endParaRPr lang="en-IN"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28736"/>
            <a:ext cx="8229600" cy="5000660"/>
          </a:xfrm>
        </p:spPr>
        <p:txBody>
          <a:bodyPr>
            <a:normAutofit fontScale="85000" lnSpcReduction="10000"/>
          </a:bodyPr>
          <a:lstStyle/>
          <a:p>
            <a:pPr algn="just"/>
            <a:r>
              <a:rPr lang="en-IN" sz="3300" dirty="0" smtClean="0">
                <a:latin typeface="Times New Roman" pitchFamily="18" charset="0"/>
                <a:cs typeface="Times New Roman" pitchFamily="18" charset="0"/>
              </a:rPr>
              <a:t>There is always a trade off between Correctness and performance. The operating systems like Windows and Linux mainly focus upon performance. </a:t>
            </a:r>
          </a:p>
          <a:p>
            <a:pPr algn="just"/>
            <a:r>
              <a:rPr lang="en-IN" sz="3300" dirty="0" smtClean="0">
                <a:latin typeface="Times New Roman" pitchFamily="18" charset="0"/>
                <a:cs typeface="Times New Roman" pitchFamily="18" charset="0"/>
              </a:rPr>
              <a:t>However, the performance of the system decreases if it uses deadlock handling mechanism all the time if deadlock happens 1 out of 100 times then it is completely unnecessary to use the deadlock handling mechanism all the time.</a:t>
            </a:r>
          </a:p>
          <a:p>
            <a:pPr algn="just"/>
            <a:r>
              <a:rPr lang="en-IN" sz="3300" dirty="0" smtClean="0">
                <a:latin typeface="Times New Roman" pitchFamily="18" charset="0"/>
                <a:cs typeface="Times New Roman" pitchFamily="18" charset="0"/>
              </a:rPr>
              <a:t>In these types of systems, the user has to simply restart the computer in the case of deadlock. Windows and Linux are mainly using this approach.</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470</TotalTime>
  <Words>2345</Words>
  <Application>Microsoft Office PowerPoint</Application>
  <PresentationFormat>On-screen Show (4:3)</PresentationFormat>
  <Paragraphs>182</Paragraphs>
  <Slides>48</Slides>
  <Notes>0</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Deadlock</vt:lpstr>
      <vt:lpstr>Introduction of Deadlock in OS</vt:lpstr>
      <vt:lpstr>Deadlock</vt:lpstr>
      <vt:lpstr>Deadlock</vt:lpstr>
      <vt:lpstr>Deadlock</vt:lpstr>
      <vt:lpstr>Necessary Conditions</vt:lpstr>
      <vt:lpstr>Necessary Conditions</vt:lpstr>
      <vt:lpstr>Strategies for handling Deadlock</vt:lpstr>
      <vt:lpstr>Continued...</vt:lpstr>
      <vt:lpstr>2. Deadlock prevention</vt:lpstr>
      <vt:lpstr>3. Deadlock avoidance</vt:lpstr>
      <vt:lpstr>4. Deadlock detection and recovery</vt:lpstr>
      <vt:lpstr>Slide 13</vt:lpstr>
      <vt:lpstr>Deadlock Prevention</vt:lpstr>
      <vt:lpstr> 1.Mutual Exclusion</vt:lpstr>
      <vt:lpstr>Spooling</vt:lpstr>
      <vt:lpstr>Spooling</vt:lpstr>
      <vt:lpstr>Spooling</vt:lpstr>
      <vt:lpstr>2. Hold and Wait</vt:lpstr>
      <vt:lpstr>Slide 20</vt:lpstr>
      <vt:lpstr>3. No Pre emption</vt:lpstr>
      <vt:lpstr>4. Circular Wait</vt:lpstr>
      <vt:lpstr>Circular wait</vt:lpstr>
      <vt:lpstr>Slide 24</vt:lpstr>
      <vt:lpstr>Resource Allocation Graph</vt:lpstr>
      <vt:lpstr>Resource Allocation Graph</vt:lpstr>
      <vt:lpstr>Resource Allocation Graph</vt:lpstr>
      <vt:lpstr>Resource Allocation Graph</vt:lpstr>
      <vt:lpstr>Resource Allocation Graph</vt:lpstr>
      <vt:lpstr>Resource Allocation Graph</vt:lpstr>
      <vt:lpstr>Example</vt:lpstr>
      <vt:lpstr>Ex:</vt:lpstr>
      <vt:lpstr>Slide 33</vt:lpstr>
      <vt:lpstr>Deadlock Detection using RAG</vt:lpstr>
      <vt:lpstr>Continued...</vt:lpstr>
      <vt:lpstr>Allocation Matrix</vt:lpstr>
      <vt:lpstr>Allocation Matrix</vt:lpstr>
      <vt:lpstr>Request Matrix</vt:lpstr>
      <vt:lpstr>Avail = (0,0,0)</vt:lpstr>
      <vt:lpstr>Slide 40</vt:lpstr>
      <vt:lpstr>Deadlock Detection and Recovery</vt:lpstr>
      <vt:lpstr>Slide 42</vt:lpstr>
      <vt:lpstr>Single Instanced , Multiple Instanced</vt:lpstr>
      <vt:lpstr>Deadlock Recovery</vt:lpstr>
      <vt:lpstr>Slide 45</vt:lpstr>
      <vt:lpstr>Rollback to a safe state</vt:lpstr>
      <vt:lpstr>For Process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dc:title>
  <dc:creator>Dell</dc:creator>
  <cp:lastModifiedBy>LENOVO</cp:lastModifiedBy>
  <cp:revision>35</cp:revision>
  <dcterms:created xsi:type="dcterms:W3CDTF">2021-05-03T15:26:42Z</dcterms:created>
  <dcterms:modified xsi:type="dcterms:W3CDTF">2022-06-22T05:53:05Z</dcterms:modified>
</cp:coreProperties>
</file>