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80"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5" autoAdjust="0"/>
    <p:restoredTop sz="94660"/>
  </p:normalViewPr>
  <p:slideViewPr>
    <p:cSldViewPr snapToGrid="0">
      <p:cViewPr varScale="1">
        <p:scale>
          <a:sx n="53" d="100"/>
          <a:sy n="53" d="100"/>
        </p:scale>
        <p:origin x="66" y="1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5/2/2024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smtClean="0">
                <a:solidFill>
                  <a:srgbClr val="002060"/>
                </a:solidFill>
              </a:rPr>
              <a:t>File Management</a:t>
            </a:r>
            <a:endParaRPr lang="en-IN" sz="7200" dirty="0">
              <a:solidFill>
                <a:srgbClr val="002060"/>
              </a:solidFill>
            </a:endParaRPr>
          </a:p>
        </p:txBody>
      </p:sp>
      <p:sp>
        <p:nvSpPr>
          <p:cNvPr id="3" name="Subtitle 2"/>
          <p:cNvSpPr>
            <a:spLocks noGrp="1"/>
          </p:cNvSpPr>
          <p:nvPr>
            <p:ph type="subTitle" idx="1"/>
          </p:nvPr>
        </p:nvSpPr>
        <p:spPr/>
        <p:txBody>
          <a:bodyPr>
            <a:normAutofit/>
          </a:bodyPr>
          <a:lstStyle/>
          <a:p>
            <a:pPr algn="r"/>
            <a:r>
              <a:rPr lang="en-US" sz="3600" dirty="0" smtClean="0"/>
              <a:t>- Mothe Rakesh</a:t>
            </a:r>
            <a:endParaRPr lang="en-IN" sz="3600" dirty="0"/>
          </a:p>
        </p:txBody>
      </p:sp>
    </p:spTree>
    <p:extLst>
      <p:ext uri="{BB962C8B-B14F-4D97-AF65-F5344CB8AC3E}">
        <p14:creationId xmlns:p14="http://schemas.microsoft.com/office/powerpoint/2010/main" val="3404518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Properties of File Management in Operating </a:t>
            </a:r>
            <a:r>
              <a:rPr lang="en-US" b="1" dirty="0" smtClean="0">
                <a:solidFill>
                  <a:srgbClr val="C00000"/>
                </a:solidFill>
              </a:rPr>
              <a:t>System</a:t>
            </a:r>
            <a:endParaRPr lang="en-IN" dirty="0">
              <a:solidFill>
                <a:srgbClr val="C00000"/>
              </a:solidFill>
            </a:endParaRPr>
          </a:p>
        </p:txBody>
      </p:sp>
      <p:sp>
        <p:nvSpPr>
          <p:cNvPr id="3" name="Content Placeholder 2"/>
          <p:cNvSpPr>
            <a:spLocks noGrp="1"/>
          </p:cNvSpPr>
          <p:nvPr>
            <p:ph idx="1"/>
          </p:nvPr>
        </p:nvSpPr>
        <p:spPr/>
        <p:txBody>
          <a:bodyPr/>
          <a:lstStyle/>
          <a:p>
            <a:pPr marL="0" indent="0">
              <a:buNone/>
            </a:pPr>
            <a:r>
              <a:rPr lang="en-US" dirty="0">
                <a:solidFill>
                  <a:srgbClr val="002060"/>
                </a:solidFill>
              </a:rPr>
              <a:t>Refer to the </a:t>
            </a:r>
            <a:r>
              <a:rPr lang="en-US" dirty="0" smtClean="0">
                <a:solidFill>
                  <a:srgbClr val="002060"/>
                </a:solidFill>
              </a:rPr>
              <a:t>structure</a:t>
            </a:r>
          </a:p>
          <a:p>
            <a:pPr marL="0" indent="0">
              <a:buNone/>
            </a:pPr>
            <a:r>
              <a:rPr lang="en-US" dirty="0" smtClean="0">
                <a:solidFill>
                  <a:srgbClr val="002060"/>
                </a:solidFill>
              </a:rPr>
              <a:t>Provided below for</a:t>
            </a:r>
          </a:p>
          <a:p>
            <a:pPr marL="0" indent="0">
              <a:buNone/>
            </a:pPr>
            <a:r>
              <a:rPr lang="en-US" dirty="0" smtClean="0">
                <a:solidFill>
                  <a:srgbClr val="002060"/>
                </a:solidFill>
              </a:rPr>
              <a:t>better </a:t>
            </a:r>
            <a:r>
              <a:rPr lang="en-US" dirty="0">
                <a:solidFill>
                  <a:srgbClr val="002060"/>
                </a:solidFill>
              </a:rPr>
              <a:t>visualization.</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561" y="2285999"/>
            <a:ext cx="4181474" cy="4388719"/>
          </a:xfrm>
          <a:prstGeom prst="rect">
            <a:avLst/>
          </a:prstGeom>
        </p:spPr>
      </p:pic>
    </p:spTree>
    <p:extLst>
      <p:ext uri="{BB962C8B-B14F-4D97-AF65-F5344CB8AC3E}">
        <p14:creationId xmlns:p14="http://schemas.microsoft.com/office/powerpoint/2010/main" val="2637831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Properties of File Management in Operating </a:t>
            </a:r>
            <a:r>
              <a:rPr lang="en-US" b="1" dirty="0" smtClean="0">
                <a:solidFill>
                  <a:srgbClr val="C00000"/>
                </a:solidFill>
              </a:rPr>
              <a:t>System</a:t>
            </a:r>
            <a:endParaRPr lang="en-IN" dirty="0">
              <a:solidFill>
                <a:srgbClr val="C00000"/>
              </a:solidFill>
            </a:endParaRPr>
          </a:p>
        </p:txBody>
      </p:sp>
      <p:sp>
        <p:nvSpPr>
          <p:cNvPr id="3" name="Content Placeholder 2"/>
          <p:cNvSpPr>
            <a:spLocks noGrp="1"/>
          </p:cNvSpPr>
          <p:nvPr>
            <p:ph idx="1"/>
          </p:nvPr>
        </p:nvSpPr>
        <p:spPr/>
        <p:txBody>
          <a:bodyPr/>
          <a:lstStyle/>
          <a:p>
            <a:pPr marL="0" indent="0" algn="just">
              <a:buNone/>
            </a:pPr>
            <a:r>
              <a:rPr lang="en-US" dirty="0" smtClean="0">
                <a:solidFill>
                  <a:srgbClr val="002060"/>
                </a:solidFill>
              </a:rPr>
              <a:t>2. Every </a:t>
            </a:r>
            <a:r>
              <a:rPr lang="en-US" dirty="0">
                <a:solidFill>
                  <a:srgbClr val="002060"/>
                </a:solidFill>
              </a:rPr>
              <a:t>file is associated with some name and some access permissions that tell us who can access the files in which mode (read or write).</a:t>
            </a:r>
          </a:p>
          <a:p>
            <a:r>
              <a:rPr lang="en-US" dirty="0">
                <a:solidFill>
                  <a:srgbClr val="FF0000"/>
                </a:solidFill>
              </a:rPr>
              <a:t>Refer to the example </a:t>
            </a:r>
            <a:endParaRPr lang="en-US" dirty="0">
              <a:solidFill>
                <a:srgbClr val="FF0000"/>
              </a:solidFill>
            </a:endParaRPr>
          </a:p>
          <a:p>
            <a:pPr marL="0" indent="0">
              <a:buNone/>
            </a:pPr>
            <a:r>
              <a:rPr lang="en-US" dirty="0" smtClean="0">
                <a:solidFill>
                  <a:srgbClr val="FF0000"/>
                </a:solidFill>
              </a:rPr>
              <a:t>below </a:t>
            </a:r>
            <a:r>
              <a:rPr lang="en-US" dirty="0">
                <a:solidFill>
                  <a:srgbClr val="FF0000"/>
                </a:solidFill>
              </a:rPr>
              <a:t>for a better </a:t>
            </a:r>
            <a:endParaRPr lang="en-US" dirty="0" smtClean="0">
              <a:solidFill>
                <a:srgbClr val="FF0000"/>
              </a:solidFill>
            </a:endParaRPr>
          </a:p>
          <a:p>
            <a:pPr marL="0" indent="0">
              <a:buNone/>
            </a:pPr>
            <a:r>
              <a:rPr lang="en-US" dirty="0" smtClean="0">
                <a:solidFill>
                  <a:srgbClr val="FF0000"/>
                </a:solidFill>
              </a:rPr>
              <a:t>understanding.</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646" y="3363727"/>
            <a:ext cx="5248554" cy="3149132"/>
          </a:xfrm>
          <a:prstGeom prst="rect">
            <a:avLst/>
          </a:prstGeom>
        </p:spPr>
      </p:pic>
    </p:spTree>
    <p:extLst>
      <p:ext uri="{BB962C8B-B14F-4D97-AF65-F5344CB8AC3E}">
        <p14:creationId xmlns:p14="http://schemas.microsoft.com/office/powerpoint/2010/main" val="1743836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Properties of File Management in Operating </a:t>
            </a:r>
            <a:r>
              <a:rPr lang="en-US" b="1" dirty="0" smtClean="0">
                <a:solidFill>
                  <a:srgbClr val="C00000"/>
                </a:solidFill>
              </a:rPr>
              <a:t>System</a:t>
            </a:r>
            <a:endParaRPr lang="en-IN" dirty="0">
              <a:solidFill>
                <a:srgbClr val="C00000"/>
              </a:solidFill>
            </a:endParaRPr>
          </a:p>
        </p:txBody>
      </p:sp>
      <p:sp>
        <p:nvSpPr>
          <p:cNvPr id="3" name="Content Placeholder 2"/>
          <p:cNvSpPr>
            <a:spLocks noGrp="1"/>
          </p:cNvSpPr>
          <p:nvPr>
            <p:ph idx="1"/>
          </p:nvPr>
        </p:nvSpPr>
        <p:spPr>
          <a:xfrm>
            <a:off x="753036" y="2556931"/>
            <a:ext cx="10560424" cy="3628715"/>
          </a:xfrm>
        </p:spPr>
        <p:txBody>
          <a:bodyPr>
            <a:normAutofit fontScale="92500"/>
          </a:bodyPr>
          <a:lstStyle/>
          <a:p>
            <a:pPr algn="just"/>
            <a:r>
              <a:rPr lang="en-US" dirty="0">
                <a:solidFill>
                  <a:srgbClr val="FF0000"/>
                </a:solidFill>
              </a:rPr>
              <a:t>In the example above, we have the access permission depicted for a particular file. Here r tells that the file is readable, w tells that the file is writeable, and x tells us that the file is executable. While the dash (-) symbol says no permission is given.</a:t>
            </a:r>
          </a:p>
          <a:p>
            <a:pPr algn="just"/>
            <a:r>
              <a:rPr lang="en-US" dirty="0">
                <a:solidFill>
                  <a:srgbClr val="002060"/>
                </a:solidFill>
              </a:rPr>
              <a:t>Now as we know in LINUX-based OS, there are three permission groups (owner, group, and other). The first character tells us the type of file (either file or directory). Now the next three characters represent the permission of the owner, the next three represent the permissions of a group and the last three characters represent the permissions of the other.</a:t>
            </a:r>
          </a:p>
          <a:p>
            <a:pPr algn="just"/>
            <a:r>
              <a:rPr lang="en-US" dirty="0">
                <a:solidFill>
                  <a:srgbClr val="7030A0"/>
                </a:solidFill>
              </a:rPr>
              <a:t>Whenever a user logs off then the file stored on the secondary storage device does not get erased. If the data is stored in the primary memory like RAM the data gets lost</a:t>
            </a:r>
            <a:r>
              <a:rPr lang="en-US" dirty="0" smtClean="0">
                <a:solidFill>
                  <a:srgbClr val="7030A0"/>
                </a:solidFill>
              </a:rPr>
              <a:t>.</a:t>
            </a:r>
            <a:endParaRPr lang="en-US" dirty="0">
              <a:solidFill>
                <a:srgbClr val="7030A0"/>
              </a:solidFill>
            </a:endParaRPr>
          </a:p>
          <a:p>
            <a:pPr marL="0" indent="0" algn="just">
              <a:buNone/>
            </a:pPr>
            <a:endParaRPr lang="en-US" dirty="0"/>
          </a:p>
        </p:txBody>
      </p:sp>
    </p:spTree>
    <p:extLst>
      <p:ext uri="{BB962C8B-B14F-4D97-AF65-F5344CB8AC3E}">
        <p14:creationId xmlns:p14="http://schemas.microsoft.com/office/powerpoint/2010/main" val="1266565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Functions of File Management in Operating </a:t>
            </a:r>
            <a:r>
              <a:rPr lang="en-US" b="1" dirty="0" smtClean="0">
                <a:solidFill>
                  <a:srgbClr val="C00000"/>
                </a:solidFill>
              </a:rPr>
              <a:t>System</a:t>
            </a:r>
            <a:endParaRPr lang="en-IN" dirty="0">
              <a:solidFill>
                <a:srgbClr val="C00000"/>
              </a:solidFill>
            </a:endParaRPr>
          </a:p>
        </p:txBody>
      </p:sp>
      <p:sp>
        <p:nvSpPr>
          <p:cNvPr id="3" name="Content Placeholder 2"/>
          <p:cNvSpPr>
            <a:spLocks noGrp="1"/>
          </p:cNvSpPr>
          <p:nvPr>
            <p:ph idx="1"/>
          </p:nvPr>
        </p:nvSpPr>
        <p:spPr>
          <a:xfrm>
            <a:off x="932328" y="2556932"/>
            <a:ext cx="10452847" cy="3718362"/>
          </a:xfrm>
        </p:spPr>
        <p:txBody>
          <a:bodyPr>
            <a:noAutofit/>
          </a:bodyPr>
          <a:lstStyle/>
          <a:p>
            <a:pPr marL="0" indent="0">
              <a:buNone/>
            </a:pPr>
            <a:r>
              <a:rPr lang="en-US" sz="2200" dirty="0">
                <a:solidFill>
                  <a:srgbClr val="FF0000"/>
                </a:solidFill>
              </a:rPr>
              <a:t>Now let us talk about some of the most important functions of file management in operating systems.</a:t>
            </a:r>
          </a:p>
          <a:p>
            <a:r>
              <a:rPr lang="en-US" sz="2200" dirty="0">
                <a:solidFill>
                  <a:srgbClr val="002060"/>
                </a:solidFill>
              </a:rPr>
              <a:t>Allows users to create, modify, and delete files on the computer system.</a:t>
            </a:r>
          </a:p>
          <a:p>
            <a:r>
              <a:rPr lang="en-US" sz="2200" dirty="0">
                <a:solidFill>
                  <a:srgbClr val="00B050"/>
                </a:solidFill>
              </a:rPr>
              <a:t>Manages the locations of files present on the secondary memory or primary memory.</a:t>
            </a:r>
          </a:p>
          <a:p>
            <a:r>
              <a:rPr lang="en-US" sz="2200" dirty="0">
                <a:solidFill>
                  <a:srgbClr val="002060"/>
                </a:solidFill>
              </a:rPr>
              <a:t>Manages and handles the permissions of a particular file for various users and groups.</a:t>
            </a:r>
          </a:p>
          <a:p>
            <a:r>
              <a:rPr lang="en-US" sz="2200" dirty="0">
                <a:solidFill>
                  <a:srgbClr val="7030A0"/>
                </a:solidFill>
              </a:rPr>
              <a:t>Organizes the files in a tree-like structure for better visualization.</a:t>
            </a:r>
          </a:p>
          <a:p>
            <a:r>
              <a:rPr lang="en-US" sz="2200" dirty="0">
                <a:solidFill>
                  <a:srgbClr val="FF0000"/>
                </a:solidFill>
              </a:rPr>
              <a:t>Provides interface to I/O operations.</a:t>
            </a:r>
          </a:p>
          <a:p>
            <a:r>
              <a:rPr lang="en-US" sz="2200" dirty="0">
                <a:solidFill>
                  <a:srgbClr val="0070C0"/>
                </a:solidFill>
              </a:rPr>
              <a:t>Secures files from unauthorized access and hackers</a:t>
            </a:r>
            <a:r>
              <a:rPr lang="en-US" sz="2200" dirty="0" smtClean="0">
                <a:solidFill>
                  <a:srgbClr val="0070C0"/>
                </a:solidFill>
              </a:rPr>
              <a:t>.</a:t>
            </a:r>
            <a:endParaRPr lang="en-US" sz="2200" dirty="0">
              <a:solidFill>
                <a:srgbClr val="0070C0"/>
              </a:solidFill>
            </a:endParaRPr>
          </a:p>
        </p:txBody>
      </p:sp>
    </p:spTree>
    <p:extLst>
      <p:ext uri="{BB962C8B-B14F-4D97-AF65-F5344CB8AC3E}">
        <p14:creationId xmlns:p14="http://schemas.microsoft.com/office/powerpoint/2010/main" val="1441756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Objectives of File Management in Operating </a:t>
            </a:r>
            <a:r>
              <a:rPr lang="en-US" b="1" dirty="0" smtClean="0">
                <a:solidFill>
                  <a:srgbClr val="C00000"/>
                </a:solidFill>
              </a:rPr>
              <a:t>System</a:t>
            </a:r>
            <a:endParaRPr lang="en-IN"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solidFill>
                  <a:srgbClr val="C00000"/>
                </a:solidFill>
              </a:rPr>
              <a:t>O</a:t>
            </a:r>
            <a:r>
              <a:rPr lang="en-US" dirty="0" smtClean="0">
                <a:solidFill>
                  <a:srgbClr val="C00000"/>
                </a:solidFill>
              </a:rPr>
              <a:t>bjectives </a:t>
            </a:r>
            <a:r>
              <a:rPr lang="en-US" dirty="0">
                <a:solidFill>
                  <a:srgbClr val="C00000"/>
                </a:solidFill>
              </a:rPr>
              <a:t>of file management in operating systems.</a:t>
            </a:r>
          </a:p>
          <a:p>
            <a:pPr algn="just"/>
            <a:r>
              <a:rPr lang="en-US" dirty="0">
                <a:solidFill>
                  <a:srgbClr val="002060"/>
                </a:solidFill>
              </a:rPr>
              <a:t>The file management in the operating system allows users to create a new file, and modify and delete the old files present at different locations of the computer system.</a:t>
            </a:r>
          </a:p>
          <a:p>
            <a:pPr algn="just"/>
            <a:r>
              <a:rPr lang="en-US" dirty="0">
                <a:solidFill>
                  <a:srgbClr val="FF0000"/>
                </a:solidFill>
              </a:rPr>
              <a:t>The operating system file management software manages the locations of the file store so that files can be extracted easily.</a:t>
            </a:r>
          </a:p>
          <a:p>
            <a:pPr algn="just"/>
            <a:r>
              <a:rPr lang="en-US" dirty="0">
                <a:solidFill>
                  <a:srgbClr val="00B050"/>
                </a:solidFill>
              </a:rPr>
              <a:t>As we know, process shares files so, one of the most important features of file management in operating systems is to make files sharable between processes. It helps the various processes to securely access the required information from a file</a:t>
            </a:r>
            <a:r>
              <a:rPr lang="en-US" dirty="0" smtClean="0">
                <a:solidFill>
                  <a:srgbClr val="00B050"/>
                </a:solidFill>
              </a:rPr>
              <a:t>.</a:t>
            </a:r>
            <a:endParaRPr lang="en-US" dirty="0">
              <a:solidFill>
                <a:srgbClr val="00B050"/>
              </a:solidFill>
            </a:endParaRPr>
          </a:p>
        </p:txBody>
      </p:sp>
    </p:spTree>
    <p:extLst>
      <p:ext uri="{BB962C8B-B14F-4D97-AF65-F5344CB8AC3E}">
        <p14:creationId xmlns:p14="http://schemas.microsoft.com/office/powerpoint/2010/main" val="2962340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Objectives of File Management in Operating </a:t>
            </a:r>
            <a:r>
              <a:rPr lang="en-US" b="1" dirty="0" smtClean="0">
                <a:solidFill>
                  <a:srgbClr val="C00000"/>
                </a:solidFill>
              </a:rPr>
              <a:t>System</a:t>
            </a:r>
            <a:endParaRPr lang="en-IN" dirty="0">
              <a:solidFill>
                <a:srgbClr val="C00000"/>
              </a:solidFill>
            </a:endParaRPr>
          </a:p>
        </p:txBody>
      </p:sp>
      <p:sp>
        <p:nvSpPr>
          <p:cNvPr id="3" name="Content Placeholder 2"/>
          <p:cNvSpPr>
            <a:spLocks noGrp="1"/>
          </p:cNvSpPr>
          <p:nvPr>
            <p:ph idx="1"/>
          </p:nvPr>
        </p:nvSpPr>
        <p:spPr>
          <a:xfrm>
            <a:off x="950258" y="2556932"/>
            <a:ext cx="10219765" cy="3467350"/>
          </a:xfrm>
        </p:spPr>
        <p:txBody>
          <a:bodyPr>
            <a:noAutofit/>
          </a:bodyPr>
          <a:lstStyle/>
          <a:p>
            <a:pPr algn="just"/>
            <a:r>
              <a:rPr lang="en-US" sz="2800" dirty="0">
                <a:solidFill>
                  <a:srgbClr val="7030A0"/>
                </a:solidFill>
              </a:rPr>
              <a:t>The file management in the operating system also manages the various user permissions present on a file. There is three user permission provided by the operating system, they are: read, write, and execute.</a:t>
            </a:r>
          </a:p>
          <a:p>
            <a:pPr algn="just"/>
            <a:r>
              <a:rPr lang="en-US" sz="2800" dirty="0">
                <a:solidFill>
                  <a:srgbClr val="00B050"/>
                </a:solidFill>
              </a:rPr>
              <a:t>The file management in the operating system supports various types of storage devices such as flash drives, hard disk drives (HDD), magnetic tapes, optical disks, tapes, etc., and it also allows the user(s) to store and extract them conveniently</a:t>
            </a:r>
            <a:r>
              <a:rPr lang="en-US" sz="2800" dirty="0" smtClean="0">
                <a:solidFill>
                  <a:srgbClr val="00B050"/>
                </a:solidFill>
              </a:rPr>
              <a:t>.</a:t>
            </a:r>
            <a:endParaRPr lang="en-US" sz="2800" dirty="0">
              <a:solidFill>
                <a:srgbClr val="00B050"/>
              </a:solidFill>
            </a:endParaRPr>
          </a:p>
        </p:txBody>
      </p:sp>
    </p:spTree>
    <p:extLst>
      <p:ext uri="{BB962C8B-B14F-4D97-AF65-F5344CB8AC3E}">
        <p14:creationId xmlns:p14="http://schemas.microsoft.com/office/powerpoint/2010/main" val="4045522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Objectives of File Management in Operating </a:t>
            </a:r>
            <a:r>
              <a:rPr lang="en-US" b="1" dirty="0" smtClean="0">
                <a:solidFill>
                  <a:srgbClr val="C00000"/>
                </a:solidFill>
              </a:rPr>
              <a:t>System</a:t>
            </a:r>
            <a:endParaRPr lang="en-IN" dirty="0">
              <a:solidFill>
                <a:srgbClr val="C00000"/>
              </a:solidFill>
            </a:endParaRPr>
          </a:p>
        </p:txBody>
      </p:sp>
      <p:sp>
        <p:nvSpPr>
          <p:cNvPr id="3" name="Content Placeholder 2"/>
          <p:cNvSpPr>
            <a:spLocks noGrp="1"/>
          </p:cNvSpPr>
          <p:nvPr>
            <p:ph idx="1"/>
          </p:nvPr>
        </p:nvSpPr>
        <p:spPr>
          <a:xfrm>
            <a:off x="860612" y="2556932"/>
            <a:ext cx="10488705" cy="3736292"/>
          </a:xfrm>
        </p:spPr>
        <p:txBody>
          <a:bodyPr>
            <a:noAutofit/>
          </a:bodyPr>
          <a:lstStyle/>
          <a:p>
            <a:pPr algn="just"/>
            <a:r>
              <a:rPr lang="en-US" sz="2800" dirty="0">
                <a:solidFill>
                  <a:srgbClr val="00B050"/>
                </a:solidFill>
              </a:rPr>
              <a:t>The operating system file management software also manages the files so that there is very little chance of data loss or data destruction.</a:t>
            </a:r>
          </a:p>
          <a:p>
            <a:pPr algn="just"/>
            <a:r>
              <a:rPr lang="en-US" sz="2800" dirty="0">
                <a:solidFill>
                  <a:srgbClr val="002060"/>
                </a:solidFill>
              </a:rPr>
              <a:t>The file management in the operating system provides input-output operation support to the files so that the data can be written, read, or extracted from the file(s).</a:t>
            </a:r>
          </a:p>
          <a:p>
            <a:pPr algn="just"/>
            <a:r>
              <a:rPr lang="en-US" sz="2800" dirty="0">
                <a:solidFill>
                  <a:srgbClr val="FF0000"/>
                </a:solidFill>
              </a:rPr>
              <a:t>It also provides a standard input-output interface for the user and system processes. The simple interface allows the easy and fast modification of data</a:t>
            </a:r>
            <a:r>
              <a:rPr lang="en-US" sz="2800" dirty="0" smtClean="0">
                <a:solidFill>
                  <a:srgbClr val="FF0000"/>
                </a:solidFill>
              </a:rPr>
              <a:t>.</a:t>
            </a:r>
            <a:endParaRPr lang="en-US" sz="2800" dirty="0">
              <a:solidFill>
                <a:srgbClr val="FF0000"/>
              </a:solidFill>
            </a:endParaRPr>
          </a:p>
        </p:txBody>
      </p:sp>
    </p:spTree>
    <p:extLst>
      <p:ext uri="{BB962C8B-B14F-4D97-AF65-F5344CB8AC3E}">
        <p14:creationId xmlns:p14="http://schemas.microsoft.com/office/powerpoint/2010/main" val="1105557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Objectives of File Management in Operating </a:t>
            </a:r>
            <a:r>
              <a:rPr lang="en-US" b="1" dirty="0" smtClean="0">
                <a:solidFill>
                  <a:srgbClr val="C00000"/>
                </a:solidFill>
              </a:rPr>
              <a:t>System</a:t>
            </a:r>
            <a:endParaRPr lang="en-IN" dirty="0">
              <a:solidFill>
                <a:srgbClr val="C00000"/>
              </a:solidFill>
            </a:endParaRPr>
          </a:p>
        </p:txBody>
      </p:sp>
      <p:sp>
        <p:nvSpPr>
          <p:cNvPr id="3" name="Content Placeholder 2"/>
          <p:cNvSpPr>
            <a:spLocks noGrp="1"/>
          </p:cNvSpPr>
          <p:nvPr>
            <p:ph idx="1"/>
          </p:nvPr>
        </p:nvSpPr>
        <p:spPr/>
        <p:txBody>
          <a:bodyPr/>
          <a:lstStyle/>
          <a:p>
            <a:pPr algn="just"/>
            <a:r>
              <a:rPr lang="en-US" sz="3600" dirty="0">
                <a:solidFill>
                  <a:srgbClr val="002060"/>
                </a:solidFill>
              </a:rPr>
              <a:t>It also organizes </a:t>
            </a:r>
            <a:r>
              <a:rPr lang="en-US" sz="3600" u="sng" dirty="0">
                <a:solidFill>
                  <a:srgbClr val="FF0000"/>
                </a:solidFill>
              </a:rPr>
              <a:t>the files in a hierarchal manner in the form of files and folders (directories) </a:t>
            </a:r>
            <a:r>
              <a:rPr lang="en-US" sz="3600" dirty="0">
                <a:solidFill>
                  <a:srgbClr val="002060"/>
                </a:solidFill>
              </a:rPr>
              <a:t>so that management of these files can be easier from the user's perspective as well. Refer to the diagram below for better visualization.</a:t>
            </a:r>
          </a:p>
          <a:p>
            <a:pPr marL="0" indent="0">
              <a:buNone/>
            </a:pPr>
            <a:endParaRPr lang="en-US" dirty="0"/>
          </a:p>
        </p:txBody>
      </p:sp>
    </p:spTree>
    <p:extLst>
      <p:ext uri="{BB962C8B-B14F-4D97-AF65-F5344CB8AC3E}">
        <p14:creationId xmlns:p14="http://schemas.microsoft.com/office/powerpoint/2010/main" val="2447256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Objectives of File Management in Operating System</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2938" y="1388534"/>
            <a:ext cx="5470525" cy="4076862"/>
          </a:xfrm>
        </p:spPr>
      </p:pic>
      <p:sp>
        <p:nvSpPr>
          <p:cNvPr id="4" name="Text Placeholder 3"/>
          <p:cNvSpPr>
            <a:spLocks noGrp="1"/>
          </p:cNvSpPr>
          <p:nvPr>
            <p:ph type="body" sz="half" idx="2"/>
          </p:nvPr>
        </p:nvSpPr>
        <p:spPr>
          <a:xfrm>
            <a:off x="1293811" y="3031064"/>
            <a:ext cx="3718455" cy="2634629"/>
          </a:xfrm>
        </p:spPr>
        <p:txBody>
          <a:bodyPr>
            <a:normAutofit fontScale="92500" lnSpcReduction="10000"/>
          </a:bodyPr>
          <a:lstStyle/>
          <a:p>
            <a:pPr algn="just"/>
            <a:r>
              <a:rPr lang="en-US" sz="2400" dirty="0"/>
              <a:t>It also organizes the files in a </a:t>
            </a:r>
            <a:r>
              <a:rPr lang="en-US" sz="2400" dirty="0">
                <a:solidFill>
                  <a:srgbClr val="FF0000"/>
                </a:solidFill>
              </a:rPr>
              <a:t>hierarchal manner in the form of files and folders (directories) </a:t>
            </a:r>
            <a:r>
              <a:rPr lang="en-US" sz="2400" dirty="0"/>
              <a:t>so that management of these files can be easier from the user's perspective as well. Refer to the diagram below for better visualization</a:t>
            </a:r>
            <a:r>
              <a:rPr lang="en-US" sz="2400" dirty="0" smtClean="0"/>
              <a:t>.</a:t>
            </a:r>
            <a:endParaRPr lang="en-US" sz="2400" dirty="0"/>
          </a:p>
        </p:txBody>
      </p:sp>
    </p:spTree>
    <p:extLst>
      <p:ext uri="{BB962C8B-B14F-4D97-AF65-F5344CB8AC3E}">
        <p14:creationId xmlns:p14="http://schemas.microsoft.com/office/powerpoint/2010/main" val="3975251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Advantages of File Management in </a:t>
            </a:r>
            <a:r>
              <a:rPr lang="en-US" b="1" dirty="0" smtClean="0">
                <a:solidFill>
                  <a:srgbClr val="C00000"/>
                </a:solidFill>
              </a:rPr>
              <a:t>OS</a:t>
            </a:r>
            <a:endParaRPr lang="en-IN" dirty="0">
              <a:solidFill>
                <a:srgbClr val="C00000"/>
              </a:solidFill>
            </a:endParaRPr>
          </a:p>
        </p:txBody>
      </p:sp>
      <p:sp>
        <p:nvSpPr>
          <p:cNvPr id="3" name="Content Placeholder 2"/>
          <p:cNvSpPr>
            <a:spLocks noGrp="1"/>
          </p:cNvSpPr>
          <p:nvPr>
            <p:ph idx="1"/>
          </p:nvPr>
        </p:nvSpPr>
        <p:spPr>
          <a:xfrm>
            <a:off x="842682" y="2556931"/>
            <a:ext cx="10578353" cy="3574927"/>
          </a:xfrm>
        </p:spPr>
        <p:txBody>
          <a:bodyPr>
            <a:noAutofit/>
          </a:bodyPr>
          <a:lstStyle/>
          <a:p>
            <a:pPr marL="0" indent="0" algn="just">
              <a:buNone/>
            </a:pPr>
            <a:r>
              <a:rPr lang="en-US" sz="2800" dirty="0">
                <a:solidFill>
                  <a:srgbClr val="FF0000"/>
                </a:solidFill>
              </a:rPr>
              <a:t>Some of the main advantages that the file system in the operating system provides are:</a:t>
            </a:r>
          </a:p>
          <a:p>
            <a:pPr algn="just"/>
            <a:r>
              <a:rPr lang="en-US" sz="2800" dirty="0">
                <a:solidFill>
                  <a:srgbClr val="002060"/>
                </a:solidFill>
              </a:rPr>
              <a:t>Protection of the files from unauthorized access.</a:t>
            </a:r>
          </a:p>
          <a:p>
            <a:pPr algn="just"/>
            <a:r>
              <a:rPr lang="en-US" sz="2800" dirty="0">
                <a:solidFill>
                  <a:srgbClr val="00B050"/>
                </a:solidFill>
              </a:rPr>
              <a:t>Recovers the free space created when files are removed or deleted from the hard disk.</a:t>
            </a:r>
          </a:p>
          <a:p>
            <a:pPr algn="just"/>
            <a:r>
              <a:rPr lang="en-US" sz="2800" dirty="0">
                <a:solidFill>
                  <a:srgbClr val="7030A0"/>
                </a:solidFill>
              </a:rPr>
              <a:t>Assigns the disk space to various files with the help of disk management software of the operating system</a:t>
            </a:r>
            <a:r>
              <a:rPr lang="en-US" sz="2800" dirty="0" smtClean="0">
                <a:solidFill>
                  <a:srgbClr val="7030A0"/>
                </a:solidFill>
              </a:rPr>
              <a:t>.</a:t>
            </a:r>
            <a:endParaRPr lang="en-US" sz="2800" dirty="0">
              <a:solidFill>
                <a:srgbClr val="7030A0"/>
              </a:solidFill>
            </a:endParaRPr>
          </a:p>
        </p:txBody>
      </p:sp>
    </p:spTree>
    <p:extLst>
      <p:ext uri="{BB962C8B-B14F-4D97-AF65-F5344CB8AC3E}">
        <p14:creationId xmlns:p14="http://schemas.microsoft.com/office/powerpoint/2010/main" val="2969790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File Management</a:t>
            </a:r>
            <a:endParaRPr lang="en-IN" dirty="0">
              <a:solidFill>
                <a:srgbClr val="C00000"/>
              </a:solidFill>
            </a:endParaRPr>
          </a:p>
        </p:txBody>
      </p:sp>
      <p:sp>
        <p:nvSpPr>
          <p:cNvPr id="3" name="Content Placeholder 2"/>
          <p:cNvSpPr>
            <a:spLocks noGrp="1"/>
          </p:cNvSpPr>
          <p:nvPr>
            <p:ph idx="1"/>
          </p:nvPr>
        </p:nvSpPr>
        <p:spPr/>
        <p:txBody>
          <a:bodyPr>
            <a:normAutofit lnSpcReduction="10000"/>
          </a:bodyPr>
          <a:lstStyle/>
          <a:p>
            <a:pPr algn="just"/>
            <a:r>
              <a:rPr lang="en-US" dirty="0">
                <a:solidFill>
                  <a:srgbClr val="002060"/>
                </a:solidFill>
              </a:rPr>
              <a:t>File management in the operating system is nothing but software that handles or manages the files (binary, text, pdf, docs, audio, video, etc.) present in computer software. The file system in the operating system is capable of managing individual as well as groups of files present in the computer system</a:t>
            </a:r>
            <a:r>
              <a:rPr lang="en-US" dirty="0" smtClean="0">
                <a:solidFill>
                  <a:srgbClr val="002060"/>
                </a:solidFill>
              </a:rPr>
              <a:t>.</a:t>
            </a:r>
          </a:p>
          <a:p>
            <a:pPr algn="just"/>
            <a:r>
              <a:rPr lang="en-US" dirty="0"/>
              <a:t>The file system in the operating system is capable of managing individual as well as groups of files present in the computer system. The file system in the operating system tells us about the location, owner, time of creation and modification, type, and state of a file present on the computer system</a:t>
            </a:r>
            <a:r>
              <a:rPr lang="en-US" dirty="0" smtClean="0"/>
              <a:t>.</a:t>
            </a:r>
            <a:endParaRPr lang="en-US" dirty="0"/>
          </a:p>
        </p:txBody>
      </p:sp>
    </p:spTree>
    <p:extLst>
      <p:ext uri="{BB962C8B-B14F-4D97-AF65-F5344CB8AC3E}">
        <p14:creationId xmlns:p14="http://schemas.microsoft.com/office/powerpoint/2010/main" val="4231092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Advantages of File Management in </a:t>
            </a:r>
            <a:r>
              <a:rPr lang="en-US" b="1" dirty="0" smtClean="0">
                <a:solidFill>
                  <a:srgbClr val="C00000"/>
                </a:solidFill>
              </a:rPr>
              <a:t>OS</a:t>
            </a:r>
            <a:endParaRPr lang="en-IN" dirty="0">
              <a:solidFill>
                <a:srgbClr val="C00000"/>
              </a:solidFill>
            </a:endParaRPr>
          </a:p>
        </p:txBody>
      </p:sp>
      <p:sp>
        <p:nvSpPr>
          <p:cNvPr id="3" name="Content Placeholder 2"/>
          <p:cNvSpPr>
            <a:spLocks noGrp="1"/>
          </p:cNvSpPr>
          <p:nvPr>
            <p:ph idx="1"/>
          </p:nvPr>
        </p:nvSpPr>
        <p:spPr/>
        <p:txBody>
          <a:bodyPr/>
          <a:lstStyle/>
          <a:p>
            <a:pPr algn="just"/>
            <a:r>
              <a:rPr lang="en-US" dirty="0">
                <a:solidFill>
                  <a:srgbClr val="FF0000"/>
                </a:solidFill>
              </a:rPr>
              <a:t>As we know, a file may be stored at various locations in the form of segments so the file management in the operating system also keeps track of all the blocks or segments of a particular file.</a:t>
            </a:r>
          </a:p>
          <a:p>
            <a:pPr algn="just"/>
            <a:r>
              <a:rPr lang="en-US" dirty="0">
                <a:solidFill>
                  <a:srgbClr val="002060"/>
                </a:solidFill>
              </a:rPr>
              <a:t>Helps to manage the various user permissions so that only authorized persons can perform the file modifications.</a:t>
            </a:r>
          </a:p>
          <a:p>
            <a:pPr algn="just"/>
            <a:r>
              <a:rPr lang="en-US" dirty="0">
                <a:solidFill>
                  <a:srgbClr val="7030A0"/>
                </a:solidFill>
              </a:rPr>
              <a:t>It also keeps our files secure from hackers with the help of security management in the operating system</a:t>
            </a:r>
            <a:r>
              <a:rPr lang="en-US" dirty="0" smtClean="0">
                <a:solidFill>
                  <a:srgbClr val="7030A0"/>
                </a:solidFill>
              </a:rPr>
              <a:t>.</a:t>
            </a:r>
            <a:endParaRPr lang="en-US" dirty="0">
              <a:solidFill>
                <a:srgbClr val="7030A0"/>
              </a:solidFill>
            </a:endParaRPr>
          </a:p>
        </p:txBody>
      </p:sp>
    </p:spTree>
    <p:extLst>
      <p:ext uri="{BB962C8B-B14F-4D97-AF65-F5344CB8AC3E}">
        <p14:creationId xmlns:p14="http://schemas.microsoft.com/office/powerpoint/2010/main" val="400769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Disadvantages of File Management in </a:t>
            </a:r>
            <a:r>
              <a:rPr lang="en-US" b="1" dirty="0" smtClean="0">
                <a:solidFill>
                  <a:srgbClr val="C00000"/>
                </a:solidFill>
              </a:rPr>
              <a:t>OS</a:t>
            </a:r>
            <a:endParaRPr lang="en-IN" dirty="0">
              <a:solidFill>
                <a:srgbClr val="C00000"/>
              </a:solidFill>
            </a:endParaRPr>
          </a:p>
        </p:txBody>
      </p:sp>
      <p:sp>
        <p:nvSpPr>
          <p:cNvPr id="3" name="Content Placeholder 2"/>
          <p:cNvSpPr>
            <a:spLocks noGrp="1"/>
          </p:cNvSpPr>
          <p:nvPr>
            <p:ph idx="1"/>
          </p:nvPr>
        </p:nvSpPr>
        <p:spPr/>
        <p:txBody>
          <a:bodyPr/>
          <a:lstStyle/>
          <a:p>
            <a:pPr marL="0" indent="0" algn="just">
              <a:buNone/>
            </a:pPr>
            <a:r>
              <a:rPr lang="en-US" dirty="0">
                <a:solidFill>
                  <a:srgbClr val="FF0000"/>
                </a:solidFill>
              </a:rPr>
              <a:t>Some of the main advantages that the file system in the operating system provides are:</a:t>
            </a:r>
          </a:p>
          <a:p>
            <a:pPr algn="just"/>
            <a:r>
              <a:rPr lang="en-US" dirty="0">
                <a:solidFill>
                  <a:srgbClr val="002060"/>
                </a:solidFill>
              </a:rPr>
              <a:t>If the size of the files becomes large then the management takes a good amount of time due to hierarchical order.</a:t>
            </a:r>
          </a:p>
          <a:p>
            <a:pPr algn="just"/>
            <a:r>
              <a:rPr lang="en-US" dirty="0">
                <a:solidFill>
                  <a:srgbClr val="7030A0"/>
                </a:solidFill>
              </a:rPr>
              <a:t>To get more advanced management features, we need an advanced version of the file management system. One of the advanced features is the document management feature (DMS) which can organize important documents.</a:t>
            </a:r>
          </a:p>
        </p:txBody>
      </p:sp>
    </p:spTree>
    <p:extLst>
      <p:ext uri="{BB962C8B-B14F-4D97-AF65-F5344CB8AC3E}">
        <p14:creationId xmlns:p14="http://schemas.microsoft.com/office/powerpoint/2010/main" val="2122922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Disadvantages of File Management in </a:t>
            </a:r>
            <a:r>
              <a:rPr lang="en-US" b="1" dirty="0" smtClean="0">
                <a:solidFill>
                  <a:srgbClr val="C00000"/>
                </a:solidFill>
              </a:rPr>
              <a:t>OS</a:t>
            </a:r>
            <a:endParaRPr lang="en-IN" dirty="0">
              <a:solidFill>
                <a:srgbClr val="C00000"/>
              </a:solidFill>
            </a:endParaRPr>
          </a:p>
        </p:txBody>
      </p:sp>
      <p:sp>
        <p:nvSpPr>
          <p:cNvPr id="3" name="Content Placeholder 2"/>
          <p:cNvSpPr>
            <a:spLocks noGrp="1"/>
          </p:cNvSpPr>
          <p:nvPr>
            <p:ph idx="1"/>
          </p:nvPr>
        </p:nvSpPr>
        <p:spPr/>
        <p:txBody>
          <a:bodyPr>
            <a:normAutofit/>
          </a:bodyPr>
          <a:lstStyle/>
          <a:p>
            <a:r>
              <a:rPr lang="en-US" sz="2800" dirty="0">
                <a:solidFill>
                  <a:srgbClr val="FF0000"/>
                </a:solidFill>
              </a:rPr>
              <a:t>The file system in the operating system can only manage the local files present in the computer system.</a:t>
            </a:r>
          </a:p>
          <a:p>
            <a:r>
              <a:rPr lang="en-US" sz="2800" dirty="0">
                <a:solidFill>
                  <a:srgbClr val="002060"/>
                </a:solidFill>
              </a:rPr>
              <a:t>Security can be an issue sometimes as a virus in a file can spread across the various other files due to tree-like (hierarchal) structure.</a:t>
            </a:r>
          </a:p>
          <a:p>
            <a:r>
              <a:rPr lang="en-US" sz="2800" dirty="0">
                <a:solidFill>
                  <a:srgbClr val="7030A0"/>
                </a:solidFill>
              </a:rPr>
              <a:t>Due to the hierarchal structure, file accessing can be slow sometimes</a:t>
            </a:r>
            <a:r>
              <a:rPr lang="en-US" sz="2800" dirty="0" smtClean="0">
                <a:solidFill>
                  <a:srgbClr val="7030A0"/>
                </a:solidFill>
              </a:rPr>
              <a:t>.</a:t>
            </a:r>
            <a:endParaRPr lang="en-US" sz="2800" dirty="0">
              <a:solidFill>
                <a:srgbClr val="7030A0"/>
              </a:solidFill>
            </a:endParaRPr>
          </a:p>
        </p:txBody>
      </p:sp>
    </p:spTree>
    <p:extLst>
      <p:ext uri="{BB962C8B-B14F-4D97-AF65-F5344CB8AC3E}">
        <p14:creationId xmlns:p14="http://schemas.microsoft.com/office/powerpoint/2010/main" val="4001676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40659"/>
            <a:ext cx="10936940" cy="2219661"/>
          </a:xfrm>
        </p:spPr>
        <p:txBody>
          <a:bodyPr>
            <a:normAutofit fontScale="90000"/>
          </a:bodyPr>
          <a:lstStyle/>
          <a:p>
            <a:pPr algn="l"/>
            <a:r>
              <a:rPr lang="en-US" sz="3600" b="1" dirty="0" smtClean="0">
                <a:solidFill>
                  <a:srgbClr val="C00000"/>
                </a:solidFill>
              </a:rPr>
              <a:t/>
            </a:r>
            <a:br>
              <a:rPr lang="en-US" sz="3600" b="1" dirty="0" smtClean="0">
                <a:solidFill>
                  <a:srgbClr val="C00000"/>
                </a:solidFill>
              </a:rPr>
            </a:br>
            <a:r>
              <a:rPr lang="en-US" sz="3600" b="1" dirty="0" smtClean="0">
                <a:solidFill>
                  <a:srgbClr val="C00000"/>
                </a:solidFill>
              </a:rPr>
              <a:t>Examples </a:t>
            </a:r>
            <a:r>
              <a:rPr lang="en-US" sz="3600" b="1" dirty="0">
                <a:solidFill>
                  <a:srgbClr val="C00000"/>
                </a:solidFill>
              </a:rPr>
              <a:t>of File Management in Operating </a:t>
            </a:r>
            <a:r>
              <a:rPr lang="en-US" sz="3600" b="1" dirty="0" smtClean="0">
                <a:solidFill>
                  <a:srgbClr val="C00000"/>
                </a:solidFill>
              </a:rPr>
              <a:t>System: </a:t>
            </a:r>
            <a:r>
              <a:rPr lang="en-US" sz="2200" dirty="0">
                <a:solidFill>
                  <a:srgbClr val="002060"/>
                </a:solidFill>
              </a:rPr>
              <a:t>An example of file management in the operating system is a file manager or a file browser. File browsers are user interface that is developed to manage various files and folders present in the operating system</a:t>
            </a:r>
            <a:r>
              <a:rPr lang="en-US" sz="2200" dirty="0" smtClean="0">
                <a:solidFill>
                  <a:srgbClr val="002060"/>
                </a:solidFill>
              </a:rPr>
              <a:t>. </a:t>
            </a:r>
            <a:br>
              <a:rPr lang="en-US" sz="2200" dirty="0" smtClean="0">
                <a:solidFill>
                  <a:srgbClr val="002060"/>
                </a:solidFill>
              </a:rPr>
            </a:br>
            <a:r>
              <a:rPr lang="en-US" sz="2700" dirty="0" smtClean="0">
                <a:solidFill>
                  <a:srgbClr val="FF0000"/>
                </a:solidFill>
              </a:rPr>
              <a:t>Some </a:t>
            </a:r>
            <a:r>
              <a:rPr lang="en-US" sz="2700" dirty="0">
                <a:solidFill>
                  <a:srgbClr val="FF0000"/>
                </a:solidFill>
              </a:rPr>
              <a:t>of the most common operations provided by the file browser of almost every operating system are</a:t>
            </a:r>
            <a:r>
              <a:rPr lang="en-US" sz="2700" dirty="0" smtClean="0">
                <a:solidFill>
                  <a:srgbClr val="FF0000"/>
                </a:solidFill>
              </a:rPr>
              <a:t>:</a:t>
            </a:r>
            <a:r>
              <a:rPr lang="en-US" sz="2700" dirty="0">
                <a:solidFill>
                  <a:srgbClr val="FF0000"/>
                </a:solidFill>
              </a:rPr>
              <a:t/>
            </a:r>
            <a:br>
              <a:rPr lang="en-US" sz="2700" dirty="0">
                <a:solidFill>
                  <a:srgbClr val="FF0000"/>
                </a:solidFill>
              </a:rPr>
            </a:br>
            <a:endParaRPr lang="en-IN" sz="2200" dirty="0">
              <a:solidFill>
                <a:srgbClr val="FF0000"/>
              </a:solidFill>
            </a:endParaRPr>
          </a:p>
        </p:txBody>
      </p:sp>
      <p:sp>
        <p:nvSpPr>
          <p:cNvPr id="3" name="Content Placeholder 2"/>
          <p:cNvSpPr>
            <a:spLocks noGrp="1"/>
          </p:cNvSpPr>
          <p:nvPr>
            <p:ph sz="half" idx="1"/>
          </p:nvPr>
        </p:nvSpPr>
        <p:spPr/>
        <p:txBody>
          <a:bodyPr>
            <a:normAutofit fontScale="85000" lnSpcReduction="20000"/>
          </a:bodyPr>
          <a:lstStyle/>
          <a:p>
            <a:pPr marL="0" indent="0">
              <a:buNone/>
            </a:pPr>
            <a:r>
              <a:rPr lang="en-US" dirty="0" smtClean="0">
                <a:solidFill>
                  <a:srgbClr val="C00000"/>
                </a:solidFill>
              </a:rPr>
              <a:t>Common </a:t>
            </a:r>
            <a:r>
              <a:rPr lang="en-US" dirty="0">
                <a:solidFill>
                  <a:srgbClr val="C00000"/>
                </a:solidFill>
              </a:rPr>
              <a:t>operations provided by the file browser</a:t>
            </a:r>
            <a:endParaRPr lang="en-US" dirty="0" smtClean="0">
              <a:solidFill>
                <a:srgbClr val="C00000"/>
              </a:solidFill>
            </a:endParaRPr>
          </a:p>
          <a:p>
            <a:pPr marL="457200" indent="-457200">
              <a:buFont typeface="+mj-lt"/>
              <a:buAutoNum type="arabicPeriod"/>
            </a:pPr>
            <a:r>
              <a:rPr lang="en-US" dirty="0" smtClean="0">
                <a:solidFill>
                  <a:srgbClr val="002060"/>
                </a:solidFill>
              </a:rPr>
              <a:t>file </a:t>
            </a:r>
            <a:r>
              <a:rPr lang="en-US" dirty="0">
                <a:solidFill>
                  <a:srgbClr val="002060"/>
                </a:solidFill>
              </a:rPr>
              <a:t>creation.</a:t>
            </a:r>
          </a:p>
          <a:p>
            <a:pPr marL="457200" indent="-457200">
              <a:buFont typeface="+mj-lt"/>
              <a:buAutoNum type="arabicPeriod"/>
            </a:pPr>
            <a:r>
              <a:rPr lang="en-US" dirty="0">
                <a:solidFill>
                  <a:srgbClr val="00B0F0"/>
                </a:solidFill>
              </a:rPr>
              <a:t>file modification.</a:t>
            </a:r>
          </a:p>
          <a:p>
            <a:pPr marL="457200" indent="-457200">
              <a:buFont typeface="+mj-lt"/>
              <a:buAutoNum type="arabicPeriod"/>
            </a:pPr>
            <a:r>
              <a:rPr lang="en-US" dirty="0">
                <a:solidFill>
                  <a:srgbClr val="002060"/>
                </a:solidFill>
              </a:rPr>
              <a:t>file deletion.</a:t>
            </a:r>
          </a:p>
          <a:p>
            <a:pPr marL="457200" indent="-457200">
              <a:buFont typeface="+mj-lt"/>
              <a:buAutoNum type="arabicPeriod"/>
            </a:pPr>
            <a:r>
              <a:rPr lang="en-US" dirty="0">
                <a:solidFill>
                  <a:srgbClr val="7030A0"/>
                </a:solidFill>
              </a:rPr>
              <a:t>file transfer.</a:t>
            </a:r>
          </a:p>
          <a:p>
            <a:pPr marL="457200" indent="-457200">
              <a:buFont typeface="+mj-lt"/>
              <a:buAutoNum type="arabicPeriod"/>
            </a:pPr>
            <a:r>
              <a:rPr lang="en-US" dirty="0">
                <a:solidFill>
                  <a:srgbClr val="FF0000"/>
                </a:solidFill>
              </a:rPr>
              <a:t>file renaming.</a:t>
            </a:r>
          </a:p>
          <a:p>
            <a:pPr marL="457200" indent="-457200">
              <a:buFont typeface="+mj-lt"/>
              <a:buAutoNum type="arabicPeriod"/>
            </a:pPr>
            <a:r>
              <a:rPr lang="en-US" dirty="0" smtClean="0">
                <a:solidFill>
                  <a:srgbClr val="002060"/>
                </a:solidFill>
              </a:rPr>
              <a:t>file copying and moving.</a:t>
            </a:r>
          </a:p>
          <a:p>
            <a:pPr marL="457200" indent="-457200">
              <a:buFont typeface="+mj-lt"/>
              <a:buAutoNum type="arabicPeriod"/>
            </a:pPr>
            <a:r>
              <a:rPr lang="en-US" dirty="0" smtClean="0">
                <a:solidFill>
                  <a:srgbClr val="00B050"/>
                </a:solidFill>
              </a:rPr>
              <a:t>changing file creation.</a:t>
            </a:r>
            <a:endParaRPr lang="en-US" dirty="0">
              <a:solidFill>
                <a:srgbClr val="00B050"/>
              </a:solidFill>
            </a:endParaRPr>
          </a:p>
        </p:txBody>
      </p:sp>
      <p:sp>
        <p:nvSpPr>
          <p:cNvPr id="4" name="Content Placeholder 3"/>
          <p:cNvSpPr>
            <a:spLocks noGrp="1"/>
          </p:cNvSpPr>
          <p:nvPr>
            <p:ph sz="half" idx="2"/>
          </p:nvPr>
        </p:nvSpPr>
        <p:spPr/>
        <p:txBody>
          <a:bodyPr>
            <a:normAutofit fontScale="85000" lnSpcReduction="20000"/>
          </a:bodyPr>
          <a:lstStyle/>
          <a:p>
            <a:pPr marL="0" indent="0">
              <a:buNone/>
            </a:pPr>
            <a:r>
              <a:rPr lang="en-US" dirty="0">
                <a:solidFill>
                  <a:srgbClr val="C00000"/>
                </a:solidFill>
              </a:rPr>
              <a:t>Examples of file browsers are:</a:t>
            </a:r>
          </a:p>
          <a:p>
            <a:pPr marL="457200" indent="-457200">
              <a:buFont typeface="+mj-lt"/>
              <a:buAutoNum type="arabicPeriod"/>
            </a:pPr>
            <a:r>
              <a:rPr lang="en-US" dirty="0">
                <a:solidFill>
                  <a:srgbClr val="0070C0"/>
                </a:solidFill>
              </a:rPr>
              <a:t>Windows file manager (This PC).</a:t>
            </a:r>
          </a:p>
          <a:p>
            <a:pPr marL="457200" indent="-457200">
              <a:buFont typeface="+mj-lt"/>
              <a:buAutoNum type="arabicPeriod"/>
            </a:pPr>
            <a:r>
              <a:rPr lang="en-US" dirty="0">
                <a:solidFill>
                  <a:srgbClr val="FF0000"/>
                </a:solidFill>
              </a:rPr>
              <a:t>Finder</a:t>
            </a:r>
            <a:r>
              <a:rPr lang="en-US" dirty="0"/>
              <a:t>.</a:t>
            </a:r>
          </a:p>
          <a:p>
            <a:pPr marL="457200" indent="-457200">
              <a:buFont typeface="+mj-lt"/>
              <a:buAutoNum type="arabicPeriod"/>
            </a:pPr>
            <a:r>
              <a:rPr lang="en-US" dirty="0">
                <a:solidFill>
                  <a:srgbClr val="002060"/>
                </a:solidFill>
              </a:rPr>
              <a:t>Dolphin.</a:t>
            </a:r>
          </a:p>
          <a:p>
            <a:pPr marL="457200" indent="-457200">
              <a:buFont typeface="+mj-lt"/>
              <a:buAutoNum type="arabicPeriod"/>
            </a:pPr>
            <a:r>
              <a:rPr lang="en-US" dirty="0">
                <a:solidFill>
                  <a:srgbClr val="00B050"/>
                </a:solidFill>
              </a:rPr>
              <a:t>One Drive.</a:t>
            </a:r>
          </a:p>
          <a:p>
            <a:pPr marL="457200" indent="-457200">
              <a:buFont typeface="+mj-lt"/>
              <a:buAutoNum type="arabicPeriod"/>
            </a:pPr>
            <a:r>
              <a:rPr lang="en-US" dirty="0">
                <a:solidFill>
                  <a:srgbClr val="7030A0"/>
                </a:solidFill>
              </a:rPr>
              <a:t>GNOME Files, etc.</a:t>
            </a:r>
          </a:p>
        </p:txBody>
      </p:sp>
    </p:spTree>
    <p:extLst>
      <p:ext uri="{BB962C8B-B14F-4D97-AF65-F5344CB8AC3E}">
        <p14:creationId xmlns:p14="http://schemas.microsoft.com/office/powerpoint/2010/main" val="2846139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rgbClr val="C00000"/>
                </a:solidFill>
              </a:rPr>
              <a:t>Conclusion</a:t>
            </a:r>
            <a:endParaRPr lang="en-IN" dirty="0">
              <a:solidFill>
                <a:srgbClr val="C00000"/>
              </a:solidFill>
            </a:endParaRPr>
          </a:p>
        </p:txBody>
      </p:sp>
      <p:sp>
        <p:nvSpPr>
          <p:cNvPr id="3" name="Content Placeholder 2"/>
          <p:cNvSpPr>
            <a:spLocks noGrp="1"/>
          </p:cNvSpPr>
          <p:nvPr>
            <p:ph idx="1"/>
          </p:nvPr>
        </p:nvSpPr>
        <p:spPr/>
        <p:txBody>
          <a:bodyPr>
            <a:normAutofit/>
          </a:bodyPr>
          <a:lstStyle/>
          <a:p>
            <a:pPr algn="just"/>
            <a:r>
              <a:rPr lang="en-US" dirty="0">
                <a:solidFill>
                  <a:srgbClr val="002060"/>
                </a:solidFill>
              </a:rPr>
              <a:t>File management is one of the basic but important features provided by the operating system. File management in the operating system is software that handles or manages the files present in computer software.</a:t>
            </a:r>
          </a:p>
          <a:p>
            <a:pPr algn="just"/>
            <a:r>
              <a:rPr lang="en-US" dirty="0">
                <a:solidFill>
                  <a:srgbClr val="FF0000"/>
                </a:solidFill>
              </a:rPr>
              <a:t>The file system in the operating system is capable of managing individual as well as a group of files present in the computer system.</a:t>
            </a:r>
          </a:p>
          <a:p>
            <a:pPr algn="just"/>
            <a:r>
              <a:rPr lang="en-US" dirty="0">
                <a:solidFill>
                  <a:srgbClr val="00B050"/>
                </a:solidFill>
              </a:rPr>
              <a:t>The file system in the operating system tells us about the location, owner, time of creation and modification, type, and state of a file present on the computer system</a:t>
            </a:r>
            <a:r>
              <a:rPr lang="en-US" dirty="0" smtClean="0">
                <a:solidFill>
                  <a:srgbClr val="00B050"/>
                </a:solidFill>
              </a:rPr>
              <a:t>.</a:t>
            </a:r>
            <a:endParaRPr lang="en-US" dirty="0">
              <a:solidFill>
                <a:srgbClr val="00B050"/>
              </a:solidFill>
            </a:endParaRPr>
          </a:p>
        </p:txBody>
      </p:sp>
    </p:spTree>
    <p:extLst>
      <p:ext uri="{BB962C8B-B14F-4D97-AF65-F5344CB8AC3E}">
        <p14:creationId xmlns:p14="http://schemas.microsoft.com/office/powerpoint/2010/main" val="3723178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rgbClr val="C00000"/>
                </a:solidFill>
              </a:rPr>
              <a:t>Conclusion</a:t>
            </a:r>
            <a:endParaRPr lang="en-IN" dirty="0">
              <a:solidFill>
                <a:srgbClr val="C00000"/>
              </a:solidFill>
            </a:endParaRPr>
          </a:p>
        </p:txBody>
      </p:sp>
      <p:sp>
        <p:nvSpPr>
          <p:cNvPr id="3" name="Content Placeholder 2"/>
          <p:cNvSpPr>
            <a:spLocks noGrp="1"/>
          </p:cNvSpPr>
          <p:nvPr>
            <p:ph idx="1"/>
          </p:nvPr>
        </p:nvSpPr>
        <p:spPr>
          <a:xfrm>
            <a:off x="1057836" y="2556932"/>
            <a:ext cx="10219764" cy="3318936"/>
          </a:xfrm>
        </p:spPr>
        <p:txBody>
          <a:bodyPr>
            <a:noAutofit/>
          </a:bodyPr>
          <a:lstStyle/>
          <a:p>
            <a:pPr algn="just"/>
            <a:r>
              <a:rPr lang="en-US" sz="3200" dirty="0">
                <a:solidFill>
                  <a:srgbClr val="0070C0"/>
                </a:solidFill>
              </a:rPr>
              <a:t>The file management in the operating system allows users to create a new file, and modify and delete the old files present at different locations of the computer system.</a:t>
            </a:r>
          </a:p>
          <a:p>
            <a:pPr algn="just"/>
            <a:r>
              <a:rPr lang="en-US" sz="3200" dirty="0">
                <a:solidFill>
                  <a:srgbClr val="FF0000"/>
                </a:solidFill>
              </a:rPr>
              <a:t>Processes share files so the file management in the operating system makes files sharable between processes. It helps the various processes to securely access the required information from a file</a:t>
            </a:r>
            <a:r>
              <a:rPr lang="en-US" sz="3200" dirty="0" smtClean="0">
                <a:solidFill>
                  <a:srgbClr val="FF0000"/>
                </a:solidFill>
              </a:rPr>
              <a:t>.</a:t>
            </a:r>
            <a:endParaRPr lang="en-US" sz="3200" dirty="0">
              <a:solidFill>
                <a:srgbClr val="FF0000"/>
              </a:solidFill>
            </a:endParaRPr>
          </a:p>
        </p:txBody>
      </p:sp>
    </p:spTree>
    <p:extLst>
      <p:ext uri="{BB962C8B-B14F-4D97-AF65-F5344CB8AC3E}">
        <p14:creationId xmlns:p14="http://schemas.microsoft.com/office/powerpoint/2010/main" val="919326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rgbClr val="C00000"/>
                </a:solidFill>
              </a:rPr>
              <a:t>Conclusion</a:t>
            </a:r>
            <a:endParaRPr lang="en-IN" dirty="0">
              <a:solidFill>
                <a:srgbClr val="C00000"/>
              </a:solidFill>
            </a:endParaRPr>
          </a:p>
        </p:txBody>
      </p:sp>
      <p:sp>
        <p:nvSpPr>
          <p:cNvPr id="3" name="Content Placeholder 2"/>
          <p:cNvSpPr>
            <a:spLocks noGrp="1"/>
          </p:cNvSpPr>
          <p:nvPr>
            <p:ph idx="1"/>
          </p:nvPr>
        </p:nvSpPr>
        <p:spPr>
          <a:xfrm>
            <a:off x="1295401" y="2556932"/>
            <a:ext cx="9946340" cy="3318936"/>
          </a:xfrm>
        </p:spPr>
        <p:txBody>
          <a:bodyPr>
            <a:noAutofit/>
          </a:bodyPr>
          <a:lstStyle/>
          <a:p>
            <a:pPr algn="just"/>
            <a:r>
              <a:rPr lang="en-US" sz="3200" dirty="0">
                <a:solidFill>
                  <a:srgbClr val="00B050"/>
                </a:solidFill>
              </a:rPr>
              <a:t>The file management in the operating system provides input-output operation support to the files so that the data can be written, read, or extracted from the file(s).</a:t>
            </a:r>
          </a:p>
          <a:p>
            <a:pPr algn="just"/>
            <a:r>
              <a:rPr lang="en-US" sz="3200" dirty="0">
                <a:solidFill>
                  <a:srgbClr val="7030A0"/>
                </a:solidFill>
              </a:rPr>
              <a:t>It organizes the files in a hierarchal manner in the form of files and folders (directories) so that management of these files can be easier from the user's perspective as well.</a:t>
            </a:r>
          </a:p>
        </p:txBody>
      </p:sp>
    </p:spTree>
    <p:extLst>
      <p:ext uri="{BB962C8B-B14F-4D97-AF65-F5344CB8AC3E}">
        <p14:creationId xmlns:p14="http://schemas.microsoft.com/office/powerpoint/2010/main" val="2089580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0000" dirty="0" smtClean="0">
                <a:solidFill>
                  <a:srgbClr val="002060"/>
                </a:solidFill>
              </a:rPr>
              <a:t>THANK YOU</a:t>
            </a:r>
            <a:endParaRPr lang="en-IN" sz="10000" dirty="0">
              <a:solidFill>
                <a:srgbClr val="002060"/>
              </a:solidFill>
            </a:endParaRPr>
          </a:p>
        </p:txBody>
      </p:sp>
      <p:sp>
        <p:nvSpPr>
          <p:cNvPr id="3" name="Text Placeholder 2"/>
          <p:cNvSpPr>
            <a:spLocks noGrp="1"/>
          </p:cNvSpPr>
          <p:nvPr>
            <p:ph type="body" idx="1"/>
          </p:nvPr>
        </p:nvSpPr>
        <p:spPr/>
        <p:txBody>
          <a:bodyPr/>
          <a:lstStyle/>
          <a:p>
            <a:pPr algn="r"/>
            <a:r>
              <a:rPr lang="en-US" dirty="0" smtClean="0">
                <a:solidFill>
                  <a:srgbClr val="FF0000"/>
                </a:solidFill>
              </a:rPr>
              <a:t>- MOTHE RAKESH</a:t>
            </a:r>
            <a:endParaRPr lang="en-IN" dirty="0">
              <a:solidFill>
                <a:srgbClr val="FF0000"/>
              </a:solidFill>
            </a:endParaRPr>
          </a:p>
        </p:txBody>
      </p:sp>
    </p:spTree>
    <p:extLst>
      <p:ext uri="{BB962C8B-B14F-4D97-AF65-F5344CB8AC3E}">
        <p14:creationId xmlns:p14="http://schemas.microsoft.com/office/powerpoint/2010/main" val="409913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What is File Management in an Operating System</a:t>
            </a:r>
            <a:r>
              <a:rPr lang="en-US" b="1" dirty="0" smtClean="0">
                <a:solidFill>
                  <a:srgbClr val="C00000"/>
                </a:solidFill>
              </a:rPr>
              <a:t>?</a:t>
            </a:r>
            <a:endParaRPr lang="en-IN"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algn="just"/>
            <a:r>
              <a:rPr lang="en-US" b="1" dirty="0">
                <a:solidFill>
                  <a:srgbClr val="FF0000"/>
                </a:solidFill>
              </a:rPr>
              <a:t>Files</a:t>
            </a:r>
            <a:r>
              <a:rPr lang="en-US" dirty="0">
                <a:solidFill>
                  <a:srgbClr val="FF0000"/>
                </a:solidFill>
              </a:rPr>
              <a:t> is a collection of co-related information that is recorded in some format (such as text, pdf, docs, etc.) and is stored on various storage mediums such as flash drives, hard disk drives (HDD), magnetic tapes, optical disks, and tapes, etc. Files can be read-only or read-write. Files are simply used as a medium for providing input(s) and getting output(s</a:t>
            </a:r>
            <a:r>
              <a:rPr lang="en-US" dirty="0" smtClean="0">
                <a:solidFill>
                  <a:srgbClr val="FF0000"/>
                </a:solidFill>
              </a:rPr>
              <a:t>).</a:t>
            </a:r>
            <a:endParaRPr lang="en-IN" dirty="0" smtClean="0">
              <a:solidFill>
                <a:srgbClr val="FF0000"/>
              </a:solidFill>
            </a:endParaRPr>
          </a:p>
          <a:p>
            <a:pPr algn="just"/>
            <a:r>
              <a:rPr lang="en-US" dirty="0">
                <a:solidFill>
                  <a:srgbClr val="0070C0"/>
                </a:solidFill>
              </a:rPr>
              <a:t>Now, an </a:t>
            </a:r>
            <a:r>
              <a:rPr lang="en-US" b="1" dirty="0">
                <a:solidFill>
                  <a:srgbClr val="0070C0"/>
                </a:solidFill>
              </a:rPr>
              <a:t>Operating System</a:t>
            </a:r>
            <a:r>
              <a:rPr lang="en-US" dirty="0">
                <a:solidFill>
                  <a:srgbClr val="0070C0"/>
                </a:solidFill>
              </a:rPr>
              <a:t> is nothing but a software program that acts as an interface between the hardware, the application software, and the users. The main aim of an operating system is to manage all the computer resources. So, we can simply say that the operating system gives a platform to the application software and other system software to perform their task</a:t>
            </a:r>
            <a:r>
              <a:rPr lang="en-US" dirty="0" smtClean="0">
                <a:solidFill>
                  <a:srgbClr val="0070C0"/>
                </a:solidFill>
              </a:rPr>
              <a:t>.</a:t>
            </a:r>
            <a:endParaRPr lang="en-US" dirty="0">
              <a:solidFill>
                <a:srgbClr val="0070C0"/>
              </a:solidFill>
            </a:endParaRPr>
          </a:p>
        </p:txBody>
      </p:sp>
    </p:spTree>
    <p:extLst>
      <p:ext uri="{BB962C8B-B14F-4D97-AF65-F5344CB8AC3E}">
        <p14:creationId xmlns:p14="http://schemas.microsoft.com/office/powerpoint/2010/main" val="318009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What is File Management in an Operating System</a:t>
            </a:r>
            <a:r>
              <a:rPr lang="en-US" b="1" dirty="0" smtClean="0">
                <a:solidFill>
                  <a:srgbClr val="C00000"/>
                </a:solidFill>
              </a:rPr>
              <a:t>?</a:t>
            </a:r>
            <a:endParaRPr lang="en-IN" dirty="0">
              <a:solidFill>
                <a:srgbClr val="C00000"/>
              </a:solidFill>
            </a:endParaRPr>
          </a:p>
        </p:txBody>
      </p:sp>
      <p:sp>
        <p:nvSpPr>
          <p:cNvPr id="3" name="Content Placeholder 2"/>
          <p:cNvSpPr>
            <a:spLocks noGrp="1"/>
          </p:cNvSpPr>
          <p:nvPr>
            <p:ph idx="1"/>
          </p:nvPr>
        </p:nvSpPr>
        <p:spPr/>
        <p:txBody>
          <a:bodyPr>
            <a:normAutofit/>
          </a:bodyPr>
          <a:lstStyle/>
          <a:p>
            <a:r>
              <a:rPr lang="en-US" dirty="0">
                <a:solidFill>
                  <a:srgbClr val="002060"/>
                </a:solidFill>
              </a:rPr>
              <a:t>Refer to the diagram below to understand the value and working of the operating system</a:t>
            </a:r>
            <a:r>
              <a:rPr lang="en-US" dirty="0" smtClean="0">
                <a:solidFill>
                  <a:srgbClr val="002060"/>
                </a:solidFill>
              </a:rPr>
              <a:t>.</a:t>
            </a:r>
            <a:endParaRPr lang="en-US" dirty="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2223" y="3030071"/>
            <a:ext cx="3430758" cy="3116730"/>
          </a:xfrm>
          <a:prstGeom prst="rect">
            <a:avLst/>
          </a:prstGeom>
        </p:spPr>
      </p:pic>
    </p:spTree>
    <p:extLst>
      <p:ext uri="{BB962C8B-B14F-4D97-AF65-F5344CB8AC3E}">
        <p14:creationId xmlns:p14="http://schemas.microsoft.com/office/powerpoint/2010/main" val="2600407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What is File Management in an Operating System</a:t>
            </a:r>
            <a:r>
              <a:rPr lang="en-US" b="1" dirty="0" smtClean="0">
                <a:solidFill>
                  <a:srgbClr val="C00000"/>
                </a:solidFill>
              </a:rPr>
              <a:t>?</a:t>
            </a:r>
            <a:endParaRPr lang="en-IN"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US" dirty="0">
                <a:solidFill>
                  <a:srgbClr val="7030A0"/>
                </a:solidFill>
              </a:rPr>
              <a:t>The features of an operating system are:</a:t>
            </a:r>
          </a:p>
          <a:p>
            <a:pPr marL="914400" lvl="1" indent="-457200">
              <a:buFont typeface="+mj-lt"/>
              <a:buAutoNum type="arabicPeriod"/>
            </a:pPr>
            <a:r>
              <a:rPr lang="en-US" sz="2400" dirty="0">
                <a:solidFill>
                  <a:srgbClr val="002060"/>
                </a:solidFill>
              </a:rPr>
              <a:t>Provide security to system and application software.</a:t>
            </a:r>
          </a:p>
          <a:p>
            <a:pPr marL="914400" lvl="1" indent="-457200">
              <a:buFont typeface="+mj-lt"/>
              <a:buAutoNum type="arabicPeriod"/>
            </a:pPr>
            <a:r>
              <a:rPr lang="en-US" sz="2400" dirty="0">
                <a:solidFill>
                  <a:srgbClr val="FF0000"/>
                </a:solidFill>
              </a:rPr>
              <a:t>memory management.</a:t>
            </a:r>
          </a:p>
          <a:p>
            <a:pPr marL="914400" lvl="1" indent="-457200">
              <a:buFont typeface="+mj-lt"/>
              <a:buAutoNum type="arabicPeriod"/>
            </a:pPr>
            <a:r>
              <a:rPr lang="en-US" sz="2400" dirty="0">
                <a:solidFill>
                  <a:srgbClr val="002060"/>
                </a:solidFill>
              </a:rPr>
              <a:t>disk management.</a:t>
            </a:r>
          </a:p>
          <a:p>
            <a:pPr marL="914400" lvl="1" indent="-457200">
              <a:buFont typeface="+mj-lt"/>
              <a:buAutoNum type="arabicPeriod"/>
            </a:pPr>
            <a:r>
              <a:rPr lang="en-US" sz="2400" dirty="0">
                <a:solidFill>
                  <a:srgbClr val="7030A0"/>
                </a:solidFill>
              </a:rPr>
              <a:t>I/O operations.</a:t>
            </a:r>
          </a:p>
          <a:p>
            <a:pPr marL="914400" lvl="1" indent="-457200">
              <a:buFont typeface="+mj-lt"/>
              <a:buAutoNum type="arabicPeriod"/>
            </a:pPr>
            <a:r>
              <a:rPr lang="en-US" sz="2400" dirty="0">
                <a:solidFill>
                  <a:srgbClr val="0070C0"/>
                </a:solidFill>
              </a:rPr>
              <a:t>file management, etc</a:t>
            </a:r>
            <a:r>
              <a:rPr lang="en-US" sz="2400" dirty="0" smtClean="0">
                <a:solidFill>
                  <a:srgbClr val="0070C0"/>
                </a:solidFill>
              </a:rPr>
              <a:t>.</a:t>
            </a:r>
            <a:endParaRPr lang="en-US" sz="2400" dirty="0">
              <a:solidFill>
                <a:srgbClr val="0070C0"/>
              </a:solidFill>
            </a:endParaRPr>
          </a:p>
        </p:txBody>
      </p:sp>
    </p:spTree>
    <p:extLst>
      <p:ext uri="{BB962C8B-B14F-4D97-AF65-F5344CB8AC3E}">
        <p14:creationId xmlns:p14="http://schemas.microsoft.com/office/powerpoint/2010/main" val="3562800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What is File Management in an Operating System</a:t>
            </a:r>
            <a:r>
              <a:rPr lang="en-US" b="1" dirty="0" smtClean="0">
                <a:solidFill>
                  <a:srgbClr val="C00000"/>
                </a:solidFill>
              </a:rPr>
              <a:t>?</a:t>
            </a:r>
            <a:endParaRPr lang="en-IN" dirty="0">
              <a:solidFill>
                <a:srgbClr val="C00000"/>
              </a:solidFill>
            </a:endParaRPr>
          </a:p>
        </p:txBody>
      </p:sp>
      <p:sp>
        <p:nvSpPr>
          <p:cNvPr id="3" name="Content Placeholder 2"/>
          <p:cNvSpPr>
            <a:spLocks noGrp="1"/>
          </p:cNvSpPr>
          <p:nvPr>
            <p:ph idx="1"/>
          </p:nvPr>
        </p:nvSpPr>
        <p:spPr/>
        <p:txBody>
          <a:bodyPr>
            <a:normAutofit lnSpcReduction="10000"/>
          </a:bodyPr>
          <a:lstStyle/>
          <a:p>
            <a:pPr algn="just"/>
            <a:r>
              <a:rPr lang="en-US" dirty="0">
                <a:solidFill>
                  <a:srgbClr val="00B0F0"/>
                </a:solidFill>
              </a:rPr>
              <a:t>So, file management is one of the basic but important features provided by the operating system. The </a:t>
            </a:r>
            <a:r>
              <a:rPr lang="en-US" b="1" dirty="0">
                <a:solidFill>
                  <a:srgbClr val="00B0F0"/>
                </a:solidFill>
              </a:rPr>
              <a:t>file management</a:t>
            </a:r>
            <a:r>
              <a:rPr lang="en-US" dirty="0">
                <a:solidFill>
                  <a:srgbClr val="00B0F0"/>
                </a:solidFill>
              </a:rPr>
              <a:t> in the operating system is nothing but software that handles or manages the files (binary, text, pdf, docs, audio, video, etc.) present in computer software. The file system in the operating system is capable of managing individual as well as groups of files present in the computer system.</a:t>
            </a:r>
          </a:p>
          <a:p>
            <a:pPr algn="just"/>
            <a:r>
              <a:rPr lang="en-US" dirty="0">
                <a:solidFill>
                  <a:srgbClr val="002060"/>
                </a:solidFill>
              </a:rPr>
              <a:t>The file management in the operating system manages all the files present in the computer system with various extensions (such as .exe, .pdf, .txt, .</a:t>
            </a:r>
            <a:r>
              <a:rPr lang="en-US" dirty="0" err="1">
                <a:solidFill>
                  <a:srgbClr val="002060"/>
                </a:solidFill>
              </a:rPr>
              <a:t>docx</a:t>
            </a:r>
            <a:r>
              <a:rPr lang="en-US" dirty="0">
                <a:solidFill>
                  <a:srgbClr val="002060"/>
                </a:solidFill>
              </a:rPr>
              <a:t>, etc</a:t>
            </a:r>
            <a:r>
              <a:rPr lang="en-US" dirty="0" smtClean="0">
                <a:solidFill>
                  <a:srgbClr val="002060"/>
                </a:solidFill>
              </a:rPr>
              <a:t>.)</a:t>
            </a:r>
          </a:p>
        </p:txBody>
      </p:sp>
    </p:spTree>
    <p:extLst>
      <p:ext uri="{BB962C8B-B14F-4D97-AF65-F5344CB8AC3E}">
        <p14:creationId xmlns:p14="http://schemas.microsoft.com/office/powerpoint/2010/main" val="3145862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What is File Management in an Operating System</a:t>
            </a:r>
            <a:r>
              <a:rPr lang="en-US" b="1" dirty="0" smtClean="0">
                <a:solidFill>
                  <a:srgbClr val="C00000"/>
                </a:solidFill>
              </a:rPr>
              <a:t>?</a:t>
            </a:r>
            <a:endParaRPr lang="en-IN" dirty="0">
              <a:solidFill>
                <a:srgbClr val="C00000"/>
              </a:solidFill>
            </a:endParaRPr>
          </a:p>
        </p:txBody>
      </p:sp>
      <p:sp>
        <p:nvSpPr>
          <p:cNvPr id="3" name="Content Placeholder 2"/>
          <p:cNvSpPr>
            <a:spLocks noGrp="1"/>
          </p:cNvSpPr>
          <p:nvPr>
            <p:ph idx="1"/>
          </p:nvPr>
        </p:nvSpPr>
        <p:spPr>
          <a:xfrm>
            <a:off x="1057835" y="2556931"/>
            <a:ext cx="9838762" cy="3556997"/>
          </a:xfrm>
        </p:spPr>
        <p:txBody>
          <a:bodyPr>
            <a:normAutofit fontScale="92500" lnSpcReduction="10000"/>
          </a:bodyPr>
          <a:lstStyle/>
          <a:p>
            <a:pPr marL="0" indent="0">
              <a:buNone/>
            </a:pPr>
            <a:r>
              <a:rPr lang="en-US" dirty="0">
                <a:solidFill>
                  <a:srgbClr val="002060"/>
                </a:solidFill>
              </a:rPr>
              <a:t>We can also use the file system in the operating system to get details of any file(s) present on our system. The details can be:</a:t>
            </a:r>
          </a:p>
          <a:p>
            <a:pPr lvl="1"/>
            <a:r>
              <a:rPr lang="en-US" sz="2600" dirty="0">
                <a:solidFill>
                  <a:srgbClr val="7030A0"/>
                </a:solidFill>
              </a:rPr>
              <a:t>location of the file (the logical location where the file is stored in the computer system)</a:t>
            </a:r>
          </a:p>
          <a:p>
            <a:pPr lvl="1"/>
            <a:r>
              <a:rPr lang="en-US" sz="2600" dirty="0">
                <a:solidFill>
                  <a:srgbClr val="00B0F0"/>
                </a:solidFill>
              </a:rPr>
              <a:t>the owner of the file (who can read or write on the particular file)</a:t>
            </a:r>
          </a:p>
          <a:p>
            <a:pPr lvl="1"/>
            <a:r>
              <a:rPr lang="en-US" sz="2600" dirty="0">
                <a:solidFill>
                  <a:schemeClr val="accent4"/>
                </a:solidFill>
              </a:rPr>
              <a:t>when was the file created (time of file creation and modification time)</a:t>
            </a:r>
          </a:p>
          <a:p>
            <a:pPr lvl="1"/>
            <a:r>
              <a:rPr lang="en-US" sz="2600" dirty="0">
                <a:solidFill>
                  <a:srgbClr val="002060"/>
                </a:solidFill>
              </a:rPr>
              <a:t>a type of file (format of the file for example text, pdfs, docs, etc.)</a:t>
            </a:r>
          </a:p>
          <a:p>
            <a:pPr lvl="1"/>
            <a:r>
              <a:rPr lang="en-US" sz="2600" dirty="0">
                <a:solidFill>
                  <a:srgbClr val="7030A0"/>
                </a:solidFill>
              </a:rPr>
              <a:t>state of completion of the file, etc</a:t>
            </a:r>
            <a:r>
              <a:rPr lang="en-US" sz="2600" dirty="0" smtClean="0">
                <a:solidFill>
                  <a:srgbClr val="7030A0"/>
                </a:solidFill>
              </a:rPr>
              <a:t>.</a:t>
            </a:r>
            <a:endParaRPr lang="en-US" sz="2600" dirty="0">
              <a:solidFill>
                <a:srgbClr val="7030A0"/>
              </a:solidFill>
            </a:endParaRPr>
          </a:p>
        </p:txBody>
      </p:sp>
    </p:spTree>
    <p:extLst>
      <p:ext uri="{BB962C8B-B14F-4D97-AF65-F5344CB8AC3E}">
        <p14:creationId xmlns:p14="http://schemas.microsoft.com/office/powerpoint/2010/main" val="178483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What is File Management in an Operating System</a:t>
            </a:r>
            <a:r>
              <a:rPr lang="en-US" b="1" dirty="0" smtClean="0">
                <a:solidFill>
                  <a:srgbClr val="C00000"/>
                </a:solidFill>
              </a:rPr>
              <a:t>?</a:t>
            </a:r>
            <a:endParaRPr lang="en-IN" dirty="0">
              <a:solidFill>
                <a:srgbClr val="C00000"/>
              </a:solidFill>
            </a:endParaRPr>
          </a:p>
        </p:txBody>
      </p:sp>
      <p:sp>
        <p:nvSpPr>
          <p:cNvPr id="3" name="Content Placeholder 2"/>
          <p:cNvSpPr>
            <a:spLocks noGrp="1"/>
          </p:cNvSpPr>
          <p:nvPr>
            <p:ph idx="1"/>
          </p:nvPr>
        </p:nvSpPr>
        <p:spPr>
          <a:xfrm>
            <a:off x="788894" y="2556931"/>
            <a:ext cx="10524565" cy="3754222"/>
          </a:xfrm>
        </p:spPr>
        <p:txBody>
          <a:bodyPr>
            <a:normAutofit fontScale="77500" lnSpcReduction="20000"/>
          </a:bodyPr>
          <a:lstStyle/>
          <a:p>
            <a:pPr marL="0" indent="0" algn="just">
              <a:buNone/>
            </a:pPr>
            <a:r>
              <a:rPr lang="en-US" sz="2800" dirty="0">
                <a:solidFill>
                  <a:srgbClr val="002060"/>
                </a:solidFill>
              </a:rPr>
              <a:t>For file management in the operating system or to make the operating system understand a file, the file must be in a predefined structure or format. There are three types of file structures present in the operating systems:</a:t>
            </a:r>
          </a:p>
          <a:p>
            <a:pPr marL="514350" indent="-514350" algn="just">
              <a:buFont typeface="+mj-lt"/>
              <a:buAutoNum type="arabicPeriod"/>
            </a:pPr>
            <a:r>
              <a:rPr lang="en-US" sz="2800" b="1" dirty="0">
                <a:solidFill>
                  <a:schemeClr val="accent4">
                    <a:lumMod val="75000"/>
                  </a:schemeClr>
                </a:solidFill>
              </a:rPr>
              <a:t>text file</a:t>
            </a:r>
            <a:r>
              <a:rPr lang="en-US" sz="2800" dirty="0">
                <a:solidFill>
                  <a:schemeClr val="accent4">
                    <a:lumMod val="75000"/>
                  </a:schemeClr>
                </a:solidFill>
              </a:rPr>
              <a:t>: A text file is a non-executable file containing a sequence of numbers, symbols, and letters organized in the form of lines.</a:t>
            </a:r>
          </a:p>
          <a:p>
            <a:pPr marL="514350" indent="-514350" algn="just">
              <a:buFont typeface="+mj-lt"/>
              <a:buAutoNum type="arabicPeriod"/>
            </a:pPr>
            <a:r>
              <a:rPr lang="en-US" sz="2800" b="1" dirty="0">
                <a:solidFill>
                  <a:srgbClr val="002060"/>
                </a:solidFill>
              </a:rPr>
              <a:t>source file</a:t>
            </a:r>
            <a:r>
              <a:rPr lang="en-US" sz="2800" dirty="0">
                <a:solidFill>
                  <a:srgbClr val="002060"/>
                </a:solidFill>
              </a:rPr>
              <a:t>: A source file is an executable file that contains a series of functions and processes. In simple terms, we can say that a source file is a file that contains the instructions of a program.</a:t>
            </a:r>
          </a:p>
          <a:p>
            <a:pPr marL="514350" indent="-514350" algn="just">
              <a:buFont typeface="+mj-lt"/>
              <a:buAutoNum type="arabicPeriod"/>
            </a:pPr>
            <a:r>
              <a:rPr lang="en-US" sz="2800" b="1" dirty="0">
                <a:solidFill>
                  <a:srgbClr val="FF0000"/>
                </a:solidFill>
              </a:rPr>
              <a:t>object file</a:t>
            </a:r>
            <a:r>
              <a:rPr lang="en-US" sz="2800" dirty="0">
                <a:solidFill>
                  <a:srgbClr val="FF0000"/>
                </a:solidFill>
              </a:rPr>
              <a:t>: An object file is a file that contains object codes in the form of assembling language code or machine language code. In simple terms, we can say that object files contain program instructions in the form of a series of bytes and are organized in the form of blocks</a:t>
            </a:r>
            <a:r>
              <a:rPr lang="en-US" sz="2800" dirty="0" smtClean="0">
                <a:solidFill>
                  <a:srgbClr val="FF0000"/>
                </a:solidFill>
              </a:rPr>
              <a:t>.</a:t>
            </a:r>
            <a:endParaRPr lang="en-US" sz="2800" dirty="0">
              <a:solidFill>
                <a:srgbClr val="FF0000"/>
              </a:solidFill>
            </a:endParaRPr>
          </a:p>
        </p:txBody>
      </p:sp>
    </p:spTree>
    <p:extLst>
      <p:ext uri="{BB962C8B-B14F-4D97-AF65-F5344CB8AC3E}">
        <p14:creationId xmlns:p14="http://schemas.microsoft.com/office/powerpoint/2010/main" val="1978543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Properties of File Management in Operating </a:t>
            </a:r>
            <a:r>
              <a:rPr lang="en-US" b="1" dirty="0" smtClean="0">
                <a:solidFill>
                  <a:srgbClr val="C00000"/>
                </a:solidFill>
              </a:rPr>
              <a:t>System</a:t>
            </a:r>
            <a:endParaRPr lang="en-IN" dirty="0">
              <a:solidFill>
                <a:srgbClr val="C00000"/>
              </a:solidFill>
            </a:endParaRPr>
          </a:p>
        </p:txBody>
      </p:sp>
      <p:sp>
        <p:nvSpPr>
          <p:cNvPr id="3" name="Content Placeholder 2"/>
          <p:cNvSpPr>
            <a:spLocks noGrp="1"/>
          </p:cNvSpPr>
          <p:nvPr>
            <p:ph idx="1"/>
          </p:nvPr>
        </p:nvSpPr>
        <p:spPr/>
        <p:txBody>
          <a:bodyPr/>
          <a:lstStyle/>
          <a:p>
            <a:pPr marL="0" indent="0" algn="just">
              <a:buNone/>
            </a:pPr>
            <a:r>
              <a:rPr lang="en-US" dirty="0" smtClean="0"/>
              <a:t>Properties </a:t>
            </a:r>
            <a:r>
              <a:rPr lang="en-US" dirty="0"/>
              <a:t>of file management in operating systems.</a:t>
            </a:r>
          </a:p>
          <a:p>
            <a:pPr marL="0" indent="0" algn="just">
              <a:buNone/>
            </a:pPr>
            <a:r>
              <a:rPr lang="en-US" sz="2800" dirty="0" smtClean="0">
                <a:solidFill>
                  <a:srgbClr val="002060"/>
                </a:solidFill>
              </a:rPr>
              <a:t>1. The </a:t>
            </a:r>
            <a:r>
              <a:rPr lang="en-US" sz="2800" dirty="0">
                <a:solidFill>
                  <a:srgbClr val="002060"/>
                </a:solidFill>
              </a:rPr>
              <a:t>files are arranged or grouped into a more complex structure </a:t>
            </a:r>
            <a:r>
              <a:rPr lang="en-US" sz="2800" dirty="0">
                <a:solidFill>
                  <a:srgbClr val="FF0000"/>
                </a:solidFill>
              </a:rPr>
              <a:t>i.e. tree which reflects the relationship between the various files. </a:t>
            </a:r>
            <a:r>
              <a:rPr lang="en-US" sz="2800" dirty="0">
                <a:solidFill>
                  <a:srgbClr val="002060"/>
                </a:solidFill>
              </a:rPr>
              <a:t>File systems work in a similar way to the way that libraries organize books. Hierarchical file systems usually have a special directory at the root. It can be imagined to be similar to a tree.</a:t>
            </a:r>
          </a:p>
        </p:txBody>
      </p:sp>
    </p:spTree>
    <p:extLst>
      <p:ext uri="{BB962C8B-B14F-4D97-AF65-F5344CB8AC3E}">
        <p14:creationId xmlns:p14="http://schemas.microsoft.com/office/powerpoint/2010/main" val="12676917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44</TotalTime>
  <Words>1635</Words>
  <Application>Microsoft Office PowerPoint</Application>
  <PresentationFormat>Widescreen</PresentationFormat>
  <Paragraphs>116</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Garamond</vt:lpstr>
      <vt:lpstr>Organic</vt:lpstr>
      <vt:lpstr>File Management</vt:lpstr>
      <vt:lpstr>File Management</vt:lpstr>
      <vt:lpstr>What is File Management in an Operating System?</vt:lpstr>
      <vt:lpstr>What is File Management in an Operating System?</vt:lpstr>
      <vt:lpstr>What is File Management in an Operating System?</vt:lpstr>
      <vt:lpstr>What is File Management in an Operating System?</vt:lpstr>
      <vt:lpstr>What is File Management in an Operating System?</vt:lpstr>
      <vt:lpstr>What is File Management in an Operating System?</vt:lpstr>
      <vt:lpstr>Properties of File Management in Operating System</vt:lpstr>
      <vt:lpstr>Properties of File Management in Operating System</vt:lpstr>
      <vt:lpstr>Properties of File Management in Operating System</vt:lpstr>
      <vt:lpstr>Properties of File Management in Operating System</vt:lpstr>
      <vt:lpstr>Functions of File Management in Operating System</vt:lpstr>
      <vt:lpstr>Objectives of File Management in Operating System</vt:lpstr>
      <vt:lpstr>Objectives of File Management in Operating System</vt:lpstr>
      <vt:lpstr>Objectives of File Management in Operating System</vt:lpstr>
      <vt:lpstr>Objectives of File Management in Operating System</vt:lpstr>
      <vt:lpstr>Objectives of File Management in Operating System</vt:lpstr>
      <vt:lpstr>Advantages of File Management in OS</vt:lpstr>
      <vt:lpstr>Advantages of File Management in OS</vt:lpstr>
      <vt:lpstr>Disadvantages of File Management in OS</vt:lpstr>
      <vt:lpstr>Disadvantages of File Management in OS</vt:lpstr>
      <vt:lpstr> Examples of File Management in Operating System: An example of file management in the operating system is a file manager or a file browser. File browsers are user interface that is developed to manage various files and folders present in the operating system.  Some of the most common operations provided by the file browser of almost every operating system are: </vt:lpstr>
      <vt:lpstr>Conclusion</vt:lpstr>
      <vt:lpstr>Conclusion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Management</dc:title>
  <dc:creator>SOE-III</dc:creator>
  <cp:lastModifiedBy>SOE-III</cp:lastModifiedBy>
  <cp:revision>6</cp:revision>
  <dcterms:created xsi:type="dcterms:W3CDTF">2024-05-02T04:49:19Z</dcterms:created>
  <dcterms:modified xsi:type="dcterms:W3CDTF">2024-05-02T05:34:11Z</dcterms:modified>
</cp:coreProperties>
</file>